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18288000" cy="10287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7.xml"/><Relationship Id="rId2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Rectangle 1"/>
          <p:cNvSpPr/>
          <p:nvPr/>
        </p:nvSpPr>
        <p:spPr>
          <a:xfrm>
            <a:off x="0" y="0"/>
            <a:ext cx="18288000" cy="9525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" name="TextBox 2"/>
          <p:cNvSpPr txBox="1"/>
          <p:nvPr/>
        </p:nvSpPr>
        <p:spPr>
          <a:xfrm>
            <a:off x="762000" y="571500"/>
            <a:ext cx="16764000" cy="68580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4800" b="1">
                <a:latin typeface="Microsoft YaHei"/>
              </a:rPr>
              <a:t>网络安全漏洞扫描与修复进展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762000" y="1333500"/>
            <a:ext cx="16764000" cy="514350"/>
          </a:xfrm>
          <a:prstGeom prst="rect">
            <a:avLst/>
          </a:prstGeom>
          <a:noFill/>
        </p:spPr>
        <p:txBody>
          <a:bodyPr wrap="square" tIns="0" bIns="0" lIns="0">
            <a:spAutoFit/>
          </a:bodyPr>
          <a:lstStyle/>
          <a:p>
            <a:r>
              <a:rPr sz="3600" b="1">
                <a:solidFill>
                  <a:srgbClr val="0A4275"/>
                </a:solidFill>
                <a:latin typeface="Microsoft YaHei"/>
              </a:rPr>
              <a:t>第一季度漏洞发现与修复情况</a:t>
            </a:r>
          </a:p>
        </p:txBody>
      </p:sp>
      <p:sp>
        <p:nvSpPr>
          <p:cNvPr id="5" name="Rectangle 4"/>
          <p:cNvSpPr/>
          <p:nvPr/>
        </p:nvSpPr>
        <p:spPr>
          <a:xfrm>
            <a:off x="762000" y="2000250"/>
            <a:ext cx="762000" cy="381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6" name="Rounded Rectangle 5"/>
          <p:cNvSpPr/>
          <p:nvPr/>
        </p:nvSpPr>
        <p:spPr>
          <a:xfrm>
            <a:off x="762000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7" name="TextBox 6"/>
          <p:cNvSpPr txBox="1"/>
          <p:nvPr/>
        </p:nvSpPr>
        <p:spPr>
          <a:xfrm>
            <a:off x="2543175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🔍</a:t>
            </a:r>
          </a:p>
        </p:txBody>
      </p:sp>
      <p:sp>
        <p:nvSpPr>
          <p:cNvPr id="8" name="TextBox 7"/>
          <p:cNvSpPr txBox="1"/>
          <p:nvPr/>
        </p:nvSpPr>
        <p:spPr>
          <a:xfrm>
            <a:off x="857250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扫描资产数量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857250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428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57250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覆盖率98.2%</a:t>
            </a:r>
          </a:p>
        </p:txBody>
      </p:sp>
      <p:sp>
        <p:nvSpPr>
          <p:cNvPr id="11" name="Rounded Rectangle 10"/>
          <p:cNvSpPr/>
          <p:nvPr/>
        </p:nvSpPr>
        <p:spPr>
          <a:xfrm>
            <a:off x="5000625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2" name="TextBox 11"/>
          <p:cNvSpPr txBox="1"/>
          <p:nvPr/>
        </p:nvSpPr>
        <p:spPr>
          <a:xfrm>
            <a:off x="6781800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🐛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5095875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发现漏洞总数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5095875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342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5095875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较上季度减少8.3%</a:t>
            </a:r>
          </a:p>
        </p:txBody>
      </p:sp>
      <p:sp>
        <p:nvSpPr>
          <p:cNvPr id="16" name="Rounded Rectangle 15"/>
          <p:cNvSpPr/>
          <p:nvPr/>
        </p:nvSpPr>
        <p:spPr>
          <a:xfrm>
            <a:off x="9239250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17" name="TextBox 16"/>
          <p:cNvSpPr txBox="1"/>
          <p:nvPr/>
        </p:nvSpPr>
        <p:spPr>
          <a:xfrm>
            <a:off x="11020425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✓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9334500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已修复漏洞</a:t>
            </a:r>
          </a:p>
        </p:txBody>
      </p:sp>
      <p:sp>
        <p:nvSpPr>
          <p:cNvPr id="19" name="TextBox 18"/>
          <p:cNvSpPr txBox="1"/>
          <p:nvPr/>
        </p:nvSpPr>
        <p:spPr>
          <a:xfrm>
            <a:off x="9334500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263</a:t>
            </a:r>
          </a:p>
        </p:txBody>
      </p:sp>
      <p:sp>
        <p:nvSpPr>
          <p:cNvPr id="20" name="TextBox 19"/>
          <p:cNvSpPr txBox="1"/>
          <p:nvPr/>
        </p:nvSpPr>
        <p:spPr>
          <a:xfrm>
            <a:off x="9334500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修复率76.9%</a:t>
            </a:r>
          </a:p>
        </p:txBody>
      </p:sp>
      <p:sp>
        <p:nvSpPr>
          <p:cNvPr id="21" name="Rounded Rectangle 20"/>
          <p:cNvSpPr/>
          <p:nvPr/>
        </p:nvSpPr>
        <p:spPr>
          <a:xfrm>
            <a:off x="13477875" y="2038350"/>
            <a:ext cx="4048125" cy="2095500"/>
          </a:xfrm>
          <a:prstGeom prst="roundRect">
            <a:avLst/>
          </a:prstGeom>
          <a:solidFill>
            <a:srgbClr val="F0F3F6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2" name="TextBox 21"/>
          <p:cNvSpPr txBox="1"/>
          <p:nvPr/>
        </p:nvSpPr>
        <p:spPr>
          <a:xfrm>
            <a:off x="15259050" y="2228850"/>
            <a:ext cx="476250" cy="381000"/>
          </a:xfrm>
          <a:prstGeom prst="rect">
            <a:avLst/>
          </a:prstGeom>
          <a:noFill/>
        </p:spPr>
        <p:txBody>
          <a:bodyPr wrap="none" anchor="t">
            <a:spAutoFit/>
          </a:bodyPr>
          <a:lstStyle/>
          <a:p>
            <a:pPr algn="ctr"/>
            <a:r>
              <a:rPr sz="3600">
                <a:solidFill>
                  <a:srgbClr val="0A4275"/>
                </a:solidFill>
              </a:rPr>
              <a:t>⚠</a:t>
            </a:r>
          </a:p>
        </p:txBody>
      </p:sp>
      <p:sp>
        <p:nvSpPr>
          <p:cNvPr id="23" name="TextBox 22"/>
          <p:cNvSpPr txBox="1"/>
          <p:nvPr/>
        </p:nvSpPr>
        <p:spPr>
          <a:xfrm>
            <a:off x="13573125" y="2657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solidFill>
                  <a:srgbClr val="0A4275"/>
                </a:solidFill>
                <a:latin typeface="Microsoft YaHei"/>
              </a:rPr>
              <a:t>高危漏洞数量</a:t>
            </a:r>
          </a:p>
        </p:txBody>
      </p:sp>
      <p:sp>
        <p:nvSpPr>
          <p:cNvPr id="24" name="TextBox 23"/>
          <p:cNvSpPr txBox="1"/>
          <p:nvPr/>
        </p:nvSpPr>
        <p:spPr>
          <a:xfrm>
            <a:off x="13573125" y="2943225"/>
            <a:ext cx="3857625" cy="4762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ctr"/>
            <a:r>
              <a:rPr sz="3600" b="1">
                <a:solidFill>
                  <a:srgbClr val="0A4275"/>
                </a:solidFill>
                <a:latin typeface="Microsoft YaHei"/>
              </a:rPr>
              <a:t>87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13573125" y="3419475"/>
            <a:ext cx="3857625" cy="28575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sz="1800">
                <a:latin typeface="Microsoft YaHei"/>
              </a:rPr>
              <a:t>已修复76个(87.4%)</a:t>
            </a:r>
          </a:p>
        </p:txBody>
      </p:sp>
      <p:sp>
        <p:nvSpPr>
          <p:cNvPr id="26" name="Rounded Rectangle 25"/>
          <p:cNvSpPr/>
          <p:nvPr/>
        </p:nvSpPr>
        <p:spPr>
          <a:xfrm>
            <a:off x="762000" y="4514850"/>
            <a:ext cx="16764000" cy="2809875"/>
          </a:xfrm>
          <a:prstGeom prst="roundRect">
            <a:avLst/>
          </a:prstGeom>
          <a:solidFill>
            <a:srgbClr val="EBEFF3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27" name="TextBox 26"/>
          <p:cNvSpPr txBox="1"/>
          <p:nvPr/>
        </p:nvSpPr>
        <p:spPr>
          <a:xfrm>
            <a:off x="904875" y="4657725"/>
            <a:ext cx="16478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漏洞类型分布与修复情况</a:t>
            </a:r>
          </a:p>
        </p:txBody>
      </p:sp>
      <p:pic>
        <p:nvPicPr>
          <p:cNvPr id="28" name="Picture 27" descr="chart_9132e907c1180cc6.pn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04875" y="4991100"/>
            <a:ext cx="16478250" cy="2095500"/>
          </a:xfrm>
          <a:prstGeom prst="rect">
            <a:avLst/>
          </a:prstGeom>
        </p:spPr>
      </p:pic>
      <p:sp>
        <p:nvSpPr>
          <p:cNvPr id="29" name="Rectangle 28"/>
          <p:cNvSpPr/>
          <p:nvPr/>
        </p:nvSpPr>
        <p:spPr>
          <a:xfrm>
            <a:off x="762000" y="7658100"/>
            <a:ext cx="38100" cy="2667000"/>
          </a:xfrm>
          <a:prstGeom prst="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0" name="TextBox 29"/>
          <p:cNvSpPr txBox="1"/>
          <p:nvPr/>
        </p:nvSpPr>
        <p:spPr>
          <a:xfrm>
            <a:off x="952500" y="77533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solidFill>
                  <a:srgbClr val="0A4275"/>
                </a:solidFill>
                <a:latin typeface="Microsoft YaHei"/>
              </a:rPr>
              <a:t>高危漏洞修复进度与重点待整改项</a:t>
            </a:r>
          </a:p>
        </p:txBody>
      </p:sp>
      <p:sp>
        <p:nvSpPr>
          <p:cNvPr id="31" name="TextBox 30"/>
          <p:cNvSpPr txBox="1"/>
          <p:nvPr/>
        </p:nvSpPr>
        <p:spPr>
          <a:xfrm>
            <a:off x="952500" y="81343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核心业务系统漏洞修复</a:t>
            </a:r>
          </a:p>
        </p:txBody>
      </p:sp>
      <p:sp>
        <p:nvSpPr>
          <p:cNvPr id="32" name="TextBox 31"/>
          <p:cNvSpPr txBox="1"/>
          <p:nvPr/>
        </p:nvSpPr>
        <p:spPr>
          <a:xfrm>
            <a:off x="16383000" y="81343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92.7%</a:t>
            </a:r>
          </a:p>
        </p:txBody>
      </p:sp>
      <p:sp>
        <p:nvSpPr>
          <p:cNvPr id="33" name="Rounded Rectangle 32"/>
          <p:cNvSpPr/>
          <p:nvPr/>
        </p:nvSpPr>
        <p:spPr>
          <a:xfrm>
            <a:off x="952500" y="84201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4" name="Rounded Rectangle 33"/>
          <p:cNvSpPr/>
          <p:nvPr/>
        </p:nvSpPr>
        <p:spPr>
          <a:xfrm>
            <a:off x="952500" y="8420100"/>
            <a:ext cx="15001875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5" name="TextBox 34"/>
          <p:cNvSpPr txBox="1"/>
          <p:nvPr/>
        </p:nvSpPr>
        <p:spPr>
          <a:xfrm>
            <a:off x="952500" y="87058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办公内网系统漏洞修复</a:t>
            </a:r>
          </a:p>
        </p:txBody>
      </p:sp>
      <p:sp>
        <p:nvSpPr>
          <p:cNvPr id="36" name="TextBox 35"/>
          <p:cNvSpPr txBox="1"/>
          <p:nvPr/>
        </p:nvSpPr>
        <p:spPr>
          <a:xfrm>
            <a:off x="16383000" y="87058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84.5%</a:t>
            </a:r>
          </a:p>
        </p:txBody>
      </p:sp>
      <p:sp>
        <p:nvSpPr>
          <p:cNvPr id="37" name="Rounded Rectangle 36"/>
          <p:cNvSpPr/>
          <p:nvPr/>
        </p:nvSpPr>
        <p:spPr>
          <a:xfrm>
            <a:off x="952500" y="89916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8" name="Rounded Rectangle 37"/>
          <p:cNvSpPr/>
          <p:nvPr/>
        </p:nvSpPr>
        <p:spPr>
          <a:xfrm>
            <a:off x="952500" y="8991600"/>
            <a:ext cx="1367790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39" name="TextBox 38"/>
          <p:cNvSpPr txBox="1"/>
          <p:nvPr/>
        </p:nvSpPr>
        <p:spPr>
          <a:xfrm>
            <a:off x="952500" y="9277350"/>
            <a:ext cx="15240000" cy="238125"/>
          </a:xfrm>
          <a:prstGeom prst="rect">
            <a:avLst/>
          </a:prstGeom>
          <a:noFill/>
        </p:spPr>
        <p:txBody>
          <a:bodyPr wrap="none" tIns="0" bIns="0">
            <a:spAutoFit/>
          </a:bodyPr>
          <a:lstStyle/>
          <a:p>
            <a:r>
              <a:rPr sz="1600">
                <a:latin typeface="Microsoft YaHei"/>
              </a:rPr>
              <a:t>周边业务系统漏洞修复</a:t>
            </a:r>
          </a:p>
        </p:txBody>
      </p:sp>
      <p:sp>
        <p:nvSpPr>
          <p:cNvPr id="40" name="TextBox 39"/>
          <p:cNvSpPr txBox="1"/>
          <p:nvPr/>
        </p:nvSpPr>
        <p:spPr>
          <a:xfrm>
            <a:off x="16383000" y="9277350"/>
            <a:ext cx="762000" cy="238125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600">
                <a:latin typeface="Microsoft YaHei"/>
              </a:rPr>
              <a:t>65.8%</a:t>
            </a:r>
          </a:p>
        </p:txBody>
      </p:sp>
      <p:sp>
        <p:nvSpPr>
          <p:cNvPr id="41" name="Rounded Rectangle 40"/>
          <p:cNvSpPr/>
          <p:nvPr/>
        </p:nvSpPr>
        <p:spPr>
          <a:xfrm>
            <a:off x="952500" y="9563100"/>
            <a:ext cx="16192500" cy="152400"/>
          </a:xfrm>
          <a:prstGeom prst="roundRect">
            <a:avLst/>
          </a:prstGeom>
          <a:solidFill>
            <a:srgbClr val="E2E8F0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2" name="Rounded Rectangle 41"/>
          <p:cNvSpPr/>
          <p:nvPr/>
        </p:nvSpPr>
        <p:spPr>
          <a:xfrm>
            <a:off x="952500" y="9563100"/>
            <a:ext cx="10648950" cy="152400"/>
          </a:xfrm>
          <a:prstGeom prst="roundRect">
            <a:avLst/>
          </a:prstGeom>
          <a:solidFill>
            <a:srgbClr val="0A4275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</a:p>
        </p:txBody>
      </p:sp>
      <p:sp>
        <p:nvSpPr>
          <p:cNvPr id="43" name="TextBox 42"/>
          <p:cNvSpPr txBox="1"/>
          <p:nvPr/>
        </p:nvSpPr>
        <p:spPr>
          <a:xfrm>
            <a:off x="952500" y="9848850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待修复：数据中心API接口存在未授权访问漏洞（高危）- 预计5月15日完成整改</a:t>
            </a:r>
          </a:p>
        </p:txBody>
      </p:sp>
      <p:sp>
        <p:nvSpPr>
          <p:cNvPr id="44" name="TextBox 43"/>
          <p:cNvSpPr txBox="1"/>
          <p:nvPr/>
        </p:nvSpPr>
        <p:spPr>
          <a:xfrm>
            <a:off x="952500" y="10182225"/>
            <a:ext cx="1638300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2000">
                <a:latin typeface="Microsoft YaHei"/>
              </a:rPr>
              <a:t>• 待修复：内部办公系统存在跨站脚本漏洞（中危）- 已安排5月10日前修复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17335500" y="9810750"/>
            <a:ext cx="476250" cy="28575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r>
              <a:rPr sz="1400">
                <a:solidFill>
                  <a:srgbClr val="666666"/>
                </a:solidFill>
                <a:latin typeface="Microsoft YaHei"/>
              </a:rPr>
              <a:t>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