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8288000" cy="9525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62000" y="762000"/>
            <a:ext cx="16764000" cy="571500"/>
          </a:xfrm>
          <a:prstGeom prst="rect">
            <a:avLst/>
          </a:prstGeom>
          <a:noFill/>
        </p:spPr>
        <p:txBody>
          <a:bodyPr wrap="square" tIns="0" bIns="0" lIns="0">
            <a:spAutoFit/>
          </a:bodyPr>
          <a:lstStyle/>
          <a:p>
            <a:r>
              <a:rPr sz="4800" b="1">
                <a:latin typeface="Microsoft YaHei"/>
              </a:rPr>
              <a:t>网络安全漏洞扫描与修复进展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428750"/>
            <a:ext cx="16764000" cy="476250"/>
          </a:xfrm>
          <a:prstGeom prst="rect">
            <a:avLst/>
          </a:prstGeom>
          <a:noFill/>
        </p:spPr>
        <p:txBody>
          <a:bodyPr wrap="square" tIns="0" bIns="0" lIns="0">
            <a:spAutoFit/>
          </a:bodyPr>
          <a:lstStyle/>
          <a:p>
            <a:r>
              <a:rPr sz="3600" b="1">
                <a:solidFill>
                  <a:srgbClr val="0A4275"/>
                </a:solidFill>
                <a:latin typeface="Microsoft YaHei"/>
              </a:rPr>
              <a:t>第一季度漏洞发现与修复情况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2000250"/>
            <a:ext cx="762000" cy="3810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762000" y="1714500"/>
            <a:ext cx="3810000" cy="2095500"/>
          </a:xfrm>
          <a:prstGeom prst="roundRect">
            <a:avLst/>
          </a:prstGeom>
          <a:solidFill>
            <a:srgbClr val="F0F3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952500" y="2476500"/>
            <a:ext cx="476250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>
                <a:solidFill>
                  <a:srgbClr val="0A4275"/>
                </a:solidFill>
              </a:rPr>
              <a:t>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0" y="1905000"/>
            <a:ext cx="2857500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>
                <a:solidFill>
                  <a:srgbClr val="0A4275"/>
                </a:solidFill>
                <a:latin typeface="Microsoft YaHei"/>
              </a:rPr>
              <a:t>扫描资产数量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0" y="2286000"/>
            <a:ext cx="2857500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0A4275"/>
                </a:solidFill>
                <a:latin typeface="Microsoft YaHei"/>
              </a:rPr>
              <a:t>428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0" y="2857500"/>
            <a:ext cx="28575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latin typeface="Microsoft YaHei"/>
              </a:rPr>
              <a:t>覆盖率98.2%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762500" y="1714500"/>
            <a:ext cx="3810000" cy="2095500"/>
          </a:xfrm>
          <a:prstGeom prst="roundRect">
            <a:avLst/>
          </a:prstGeom>
          <a:solidFill>
            <a:srgbClr val="F0F3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953000" y="2476500"/>
            <a:ext cx="476250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>
                <a:solidFill>
                  <a:srgbClr val="0A4275"/>
                </a:solidFill>
              </a:rPr>
              <a:t>🐛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24500" y="1905000"/>
            <a:ext cx="2857500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>
                <a:solidFill>
                  <a:srgbClr val="0A4275"/>
                </a:solidFill>
                <a:latin typeface="Microsoft YaHei"/>
              </a:rPr>
              <a:t>发现漏洞总数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24500" y="2286000"/>
            <a:ext cx="2857500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0A4275"/>
                </a:solidFill>
                <a:latin typeface="Microsoft YaHei"/>
              </a:rPr>
              <a:t>342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24500" y="2857500"/>
            <a:ext cx="28575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latin typeface="Microsoft YaHei"/>
              </a:rPr>
              <a:t>较上季度减少8.3%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763000" y="1714500"/>
            <a:ext cx="3810000" cy="2095500"/>
          </a:xfrm>
          <a:prstGeom prst="roundRect">
            <a:avLst/>
          </a:prstGeom>
          <a:solidFill>
            <a:srgbClr val="F0F3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8953500" y="2476500"/>
            <a:ext cx="476250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>
                <a:solidFill>
                  <a:srgbClr val="0A4275"/>
                </a:solidFill>
              </a:rPr>
              <a:t>✓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525000" y="1905000"/>
            <a:ext cx="2857500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>
                <a:solidFill>
                  <a:srgbClr val="0A4275"/>
                </a:solidFill>
                <a:latin typeface="Microsoft YaHei"/>
              </a:rPr>
              <a:t>已修复漏洞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525000" y="2286000"/>
            <a:ext cx="2857500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0A4275"/>
                </a:solidFill>
                <a:latin typeface="Microsoft YaHei"/>
              </a:rPr>
              <a:t>263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25000" y="2857500"/>
            <a:ext cx="28575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latin typeface="Microsoft YaHei"/>
              </a:rPr>
              <a:t>修复率76.9%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2763500" y="1714500"/>
            <a:ext cx="3810000" cy="2095500"/>
          </a:xfrm>
          <a:prstGeom prst="roundRect">
            <a:avLst/>
          </a:prstGeom>
          <a:solidFill>
            <a:srgbClr val="F0F3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12954000" y="2476500"/>
            <a:ext cx="476250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>
                <a:solidFill>
                  <a:srgbClr val="0A4275"/>
                </a:solidFill>
              </a:rPr>
              <a:t>⚠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525500" y="1905000"/>
            <a:ext cx="2857500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>
                <a:solidFill>
                  <a:srgbClr val="0A4275"/>
                </a:solidFill>
                <a:latin typeface="Microsoft YaHei"/>
              </a:rPr>
              <a:t>高危漏洞数量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525500" y="2286000"/>
            <a:ext cx="2857500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0A4275"/>
                </a:solidFill>
                <a:latin typeface="Microsoft YaHei"/>
              </a:rPr>
              <a:t>87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525500" y="2857500"/>
            <a:ext cx="28575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latin typeface="Microsoft YaHei"/>
              </a:rPr>
              <a:t>已修复76个(87.4%)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62000" y="4286250"/>
            <a:ext cx="16764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A4275"/>
                </a:solidFill>
                <a:latin typeface="Microsoft YaHei"/>
              </a:rPr>
              <a:t>漏洞类型分布与修复情况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2000" y="4667250"/>
            <a:ext cx="16764000" cy="20955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sz="2000">
                <a:solidFill>
                  <a:srgbClr val="999999"/>
                </a:solidFill>
                <a:latin typeface="Microsoft YaHei"/>
              </a:rPr>
              <a:t>[图表占位 - Chart.js图表]</a:t>
            </a:r>
          </a:p>
          <a:p>
            <a:pPr algn="l"/>
            <a:r>
              <a:rPr sz="2000">
                <a:solidFill>
                  <a:srgbClr val="999999"/>
                </a:solidFill>
                <a:latin typeface="Microsoft YaHei"/>
              </a:rPr>
              <a:t>(需要安装Playwright: pip install playwright)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2000" y="6953250"/>
            <a:ext cx="38100" cy="266700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952500" y="7048500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A4275"/>
                </a:solidFill>
                <a:latin typeface="Microsoft YaHei"/>
              </a:rPr>
              <a:t>高危漏洞修复进度与重点待整改项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52500" y="7429500"/>
            <a:ext cx="15240000" cy="23812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r>
              <a:rPr sz="1600">
                <a:latin typeface="Microsoft YaHei"/>
              </a:rPr>
              <a:t>核心业务系统漏洞修复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383000" y="7429500"/>
            <a:ext cx="762000" cy="238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Microsoft YaHei"/>
              </a:rPr>
              <a:t>92.7%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952500" y="7715250"/>
            <a:ext cx="16192500" cy="152400"/>
          </a:xfrm>
          <a:prstGeom prst="roundRect">
            <a:avLst/>
          </a:prstGeom>
          <a:solidFill>
            <a:srgbClr val="E2E8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ounded Rectangle 32"/>
          <p:cNvSpPr/>
          <p:nvPr/>
        </p:nvSpPr>
        <p:spPr>
          <a:xfrm>
            <a:off x="952500" y="7715250"/>
            <a:ext cx="15001875" cy="152400"/>
          </a:xfrm>
          <a:prstGeom prst="round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952500" y="8001000"/>
            <a:ext cx="15240000" cy="23812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r>
              <a:rPr sz="1600">
                <a:latin typeface="Microsoft YaHei"/>
              </a:rPr>
              <a:t>办公内网系统漏洞修复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383000" y="8001000"/>
            <a:ext cx="762000" cy="238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Microsoft YaHei"/>
              </a:rPr>
              <a:t>84.5%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952500" y="8286750"/>
            <a:ext cx="16192500" cy="152400"/>
          </a:xfrm>
          <a:prstGeom prst="roundRect">
            <a:avLst/>
          </a:prstGeom>
          <a:solidFill>
            <a:srgbClr val="E2E8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ounded Rectangle 36"/>
          <p:cNvSpPr/>
          <p:nvPr/>
        </p:nvSpPr>
        <p:spPr>
          <a:xfrm>
            <a:off x="952500" y="8286750"/>
            <a:ext cx="13677900" cy="152400"/>
          </a:xfrm>
          <a:prstGeom prst="round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952500" y="8572500"/>
            <a:ext cx="15240000" cy="23812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r>
              <a:rPr sz="1600">
                <a:latin typeface="Microsoft YaHei"/>
              </a:rPr>
              <a:t>周边业务系统漏洞修复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383000" y="8572500"/>
            <a:ext cx="762000" cy="238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Microsoft YaHei"/>
              </a:rPr>
              <a:t>65.8%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952500" y="8858250"/>
            <a:ext cx="16192500" cy="152400"/>
          </a:xfrm>
          <a:prstGeom prst="roundRect">
            <a:avLst/>
          </a:prstGeom>
          <a:solidFill>
            <a:srgbClr val="E2E8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ounded Rectangle 40"/>
          <p:cNvSpPr/>
          <p:nvPr/>
        </p:nvSpPr>
        <p:spPr>
          <a:xfrm>
            <a:off x="952500" y="8858250"/>
            <a:ext cx="10648950" cy="152400"/>
          </a:xfrm>
          <a:prstGeom prst="round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/>
          <p:cNvSpPr txBox="1"/>
          <p:nvPr/>
        </p:nvSpPr>
        <p:spPr>
          <a:xfrm>
            <a:off x="952500" y="9144000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latin typeface="Microsoft YaHei"/>
              </a:rPr>
              <a:t>• 待修复：数据中心API接口存在未授权访问漏洞（高危）- 预计5月15日完成整改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52500" y="9477375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latin typeface="Microsoft YaHei"/>
              </a:rPr>
              <a:t>• 待修复：内部办公系统存在跨站脚本漏洞（中危）- 已安排5月10日前修复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7335500" y="9810750"/>
            <a:ext cx="47625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666666"/>
                </a:solidFill>
                <a:latin typeface="Microsoft YaHei"/>
              </a:rPr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