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571500"/>
            <a:ext cx="16764000" cy="6858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Source Han Sans CN Bold"/>
              </a:rPr>
              <a:t>下半年工作规划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33500"/>
            <a:ext cx="16764000" cy="51435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rPr sz="2700" b="1">
                <a:solidFill>
                  <a:srgbClr val="0A4275"/>
                </a:solidFill>
                <a:latin typeface="Source Han Sans CN"/>
              </a:rPr>
              <a:t>资产纳管提升与运营效率优化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8478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62000" y="2038350"/>
            <a:ext cx="16764000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100">
                <a:solidFill>
                  <a:srgbClr val="374151"/>
                </a:solidFill>
                <a:latin typeface="Microsoft YaHei"/>
              </a:rPr>
              <a:t>目标指标设定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000" y="2609850"/>
            <a:ext cx="16764000" cy="857250"/>
          </a:xfrm>
          <a:prstGeom prst="roundRect">
            <a:avLst/>
          </a:prstGeom>
          <a:solidFill>
            <a:srgbClr val="F7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952500" y="2705100"/>
            <a:ext cx="16383000" cy="361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900">
                <a:latin typeface="DengXian"/>
              </a:rPr>
              <a:t>完成20个资产EDR部署全覆盖，确保终端安全防护能力全面提升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2647950"/>
            <a:ext cx="38100" cy="7810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762000" y="3657600"/>
            <a:ext cx="16764000" cy="857250"/>
          </a:xfrm>
          <a:prstGeom prst="roundRect">
            <a:avLst/>
          </a:prstGeom>
          <a:solidFill>
            <a:srgbClr val="F7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952500" y="3752850"/>
            <a:ext cx="16383000" cy="361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900">
                <a:latin typeface="DengXian"/>
              </a:rPr>
              <a:t>弱口令清零，持续消除16个核心业务系统的密码安全风险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3695700"/>
            <a:ext cx="38100" cy="7810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762000" y="4705350"/>
            <a:ext cx="16764000" cy="857250"/>
          </a:xfrm>
          <a:prstGeom prst="roundRect">
            <a:avLst/>
          </a:prstGeom>
          <a:solidFill>
            <a:srgbClr val="F7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52500" y="4800600"/>
            <a:ext cx="16383000" cy="361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900">
                <a:latin typeface="DengXian"/>
              </a:rPr>
              <a:t>响应及时率提升至90%，缩短安全事件处置时间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4743450"/>
            <a:ext cx="38100" cy="7810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2000" y="5562600"/>
            <a:ext cx="16764000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100">
                <a:solidFill>
                  <a:srgbClr val="374151"/>
                </a:solidFill>
                <a:latin typeface="Microsoft YaHei"/>
              </a:rPr>
              <a:t>具体举措规划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62000" y="6134100"/>
            <a:ext cx="16764000" cy="857250"/>
          </a:xfrm>
          <a:prstGeom prst="roundRect">
            <a:avLst/>
          </a:prstGeom>
          <a:solidFill>
            <a:srgbClr val="F7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952500" y="6229350"/>
            <a:ext cx="16383000" cy="361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900">
                <a:latin typeface="DengXian"/>
              </a:rPr>
              <a:t>资产安全纳管提升：完善资产指纹信息，确保资产可视化与追踪管理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2000" y="6172200"/>
            <a:ext cx="38100" cy="7810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762000" y="7181850"/>
            <a:ext cx="16764000" cy="857250"/>
          </a:xfrm>
          <a:prstGeom prst="roundRect">
            <a:avLst/>
          </a:prstGeom>
          <a:solidFill>
            <a:srgbClr val="F7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52500" y="7277100"/>
            <a:ext cx="16383000" cy="361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900">
                <a:latin typeface="DengXian"/>
              </a:rPr>
              <a:t>威胁防护与能力建设：开展周期性安全演练，优化异常检测规则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0" y="7219950"/>
            <a:ext cx="38100" cy="7810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/>
          <p:cNvSpPr/>
          <p:nvPr/>
        </p:nvSpPr>
        <p:spPr>
          <a:xfrm>
            <a:off x="762000" y="8039100"/>
            <a:ext cx="8267700" cy="1152525"/>
          </a:xfrm>
          <a:prstGeom prst="roundRect">
            <a:avLst/>
          </a:prstGeom>
          <a:solidFill>
            <a:srgbClr val="EBEF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762000" y="8077200"/>
            <a:ext cx="38100" cy="1076325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52500" y="8181975"/>
            <a:ext cx="7886700" cy="336549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2533">
                <a:solidFill>
                  <a:srgbClr val="4B5563"/>
                </a:solidFill>
                <a:latin typeface="DengXian"/>
              </a:rPr>
              <a:t>威胁情报推送次数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2500" y="8470900"/>
            <a:ext cx="788670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3000" b="1">
                <a:solidFill>
                  <a:srgbClr val="0A4275"/>
                </a:solidFill>
                <a:latin typeface="DengXian"/>
              </a:rPr>
              <a:t>60次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258300" y="8039100"/>
            <a:ext cx="8267700" cy="1152525"/>
          </a:xfrm>
          <a:prstGeom prst="roundRect">
            <a:avLst/>
          </a:prstGeom>
          <a:solidFill>
            <a:srgbClr val="EBEF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9258300" y="8077200"/>
            <a:ext cx="38100" cy="1076325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448800" y="8181975"/>
            <a:ext cx="7886700" cy="336549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2533">
                <a:solidFill>
                  <a:srgbClr val="4B5563"/>
                </a:solidFill>
                <a:latin typeface="DengXian"/>
              </a:rPr>
              <a:t>策略检查与调优次数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48800" y="8470900"/>
            <a:ext cx="788670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3000" b="1">
                <a:solidFill>
                  <a:srgbClr val="0A4275"/>
                </a:solidFill>
                <a:latin typeface="DengXian"/>
              </a:rPr>
              <a:t>6次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335500" y="9810750"/>
            <a:ext cx="476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666666"/>
                </a:solidFill>
                <a:latin typeface="DengXian"/>
              </a:rPr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