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00" cy="9525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62000" y="1143000"/>
            <a:ext cx="16764000" cy="57150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4800" b="1">
                <a:latin typeface="Microsoft YaHei"/>
              </a:rPr>
              <a:t>典型安全事件案例及处置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790700"/>
            <a:ext cx="16764000" cy="47625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3600" b="1">
                <a:solidFill>
                  <a:srgbClr val="0A4275"/>
                </a:solidFill>
                <a:latin typeface="Microsoft YaHei"/>
              </a:rPr>
              <a:t>重点事件发现、应急与处置过程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2419350"/>
            <a:ext cx="762000" cy="381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762000" y="2457450"/>
            <a:ext cx="54578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3248025" y="264795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🛡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7250" y="307657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Microsoft YaHei"/>
              </a:rPr>
              <a:t>处置安全事件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7250" y="3362325"/>
            <a:ext cx="5267325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0A4275"/>
                </a:solidFill>
                <a:latin typeface="Microsoft YaHei"/>
              </a:rPr>
              <a:t>36起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7250" y="383857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Microsoft YaHei"/>
              </a:rPr>
              <a:t>平均响应时间4.2小时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410325" y="2457450"/>
            <a:ext cx="54578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8896350" y="264795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⚡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05575" y="307657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Microsoft YaHei"/>
              </a:rPr>
              <a:t>紧急响应流程启动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05575" y="3362325"/>
            <a:ext cx="5267325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0A4275"/>
                </a:solidFill>
                <a:latin typeface="Microsoft YaHei"/>
              </a:rPr>
              <a:t>7次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05575" y="383857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Microsoft YaHei"/>
              </a:rPr>
              <a:t>较上季度减少2次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2058650" y="2457450"/>
            <a:ext cx="54578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14544675" y="264795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☑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53900" y="307657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Microsoft YaHei"/>
              </a:rPr>
              <a:t>事件闭环率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153900" y="3362325"/>
            <a:ext cx="5267325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0A4275"/>
                </a:solidFill>
                <a:latin typeface="Microsoft YaHei"/>
              </a:rPr>
              <a:t>92.3%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153900" y="383857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Microsoft YaHei"/>
              </a:rPr>
              <a:t>较上季度提升5.6%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62000" y="5410200"/>
            <a:ext cx="16764000" cy="3048000"/>
          </a:xfrm>
          <a:prstGeom prst="roundRect">
            <a:avLst/>
          </a:prstGeom>
          <a:solidFill>
            <a:srgbClr val="EBEF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904875" y="5553075"/>
            <a:ext cx="164782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Microsoft YaHei"/>
              </a:rPr>
              <a:t>案例一：大型勒索软件攻击防护与处置</a:t>
            </a:r>
          </a:p>
        </p:txBody>
      </p:sp>
      <p:sp>
        <p:nvSpPr>
          <p:cNvPr id="23" name="Oval 22"/>
          <p:cNvSpPr/>
          <p:nvPr/>
        </p:nvSpPr>
        <p:spPr>
          <a:xfrm>
            <a:off x="904875" y="5886450"/>
            <a:ext cx="238125" cy="238125"/>
          </a:xfrm>
          <a:prstGeom prst="ellipse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wrap="square"/>
          <a:lstStyle/>
          <a:p>
            <a:pPr algn="ctr"/>
            <a:r>
              <a:rPr sz="1200" b="1">
                <a:solidFill>
                  <a:srgbClr val="FFFFFF"/>
                </a:solidFill>
                <a:latin typeface="Microsoft YaHei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19175" y="6124575"/>
            <a:ext cx="19050" cy="5715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1285875" y="5886450"/>
            <a:ext cx="16097250" cy="238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1">
                <a:solidFill>
                  <a:srgbClr val="0A4275"/>
                </a:solidFill>
                <a:latin typeface="Microsoft YaHei"/>
              </a:rPr>
              <a:t>发现阶段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85875" y="6153150"/>
            <a:ext cx="16097250" cy="47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>
                <a:solidFill>
                  <a:srgbClr val="333333"/>
                </a:solidFill>
                <a:latin typeface="Microsoft YaHei"/>
              </a:rPr>
              <a:t>态势感知系统于3月18日08:35检测到异常加密行为，涉及文件服务器（192.168.45.78）；检测到可疑PowerShell脚本执行</a:t>
            </a:r>
          </a:p>
        </p:txBody>
      </p:sp>
      <p:sp>
        <p:nvSpPr>
          <p:cNvPr id="27" name="Oval 26"/>
          <p:cNvSpPr/>
          <p:nvPr/>
        </p:nvSpPr>
        <p:spPr>
          <a:xfrm>
            <a:off x="904875" y="6696075"/>
            <a:ext cx="238125" cy="238125"/>
          </a:xfrm>
          <a:prstGeom prst="ellipse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wrap="square"/>
          <a:lstStyle/>
          <a:p>
            <a:pPr algn="ctr"/>
            <a:r>
              <a:rPr sz="1200" b="1">
                <a:solidFill>
                  <a:srgbClr val="FFFFFF"/>
                </a:solidFill>
                <a:latin typeface="Microsoft YaHei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19175" y="6934200"/>
            <a:ext cx="19050" cy="5715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1285875" y="6696075"/>
            <a:ext cx="16097250" cy="238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1">
                <a:solidFill>
                  <a:srgbClr val="0A4275"/>
                </a:solidFill>
                <a:latin typeface="Microsoft YaHei"/>
              </a:rPr>
              <a:t>应急响应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85875" y="6962775"/>
            <a:ext cx="16097250" cy="47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>
                <a:solidFill>
                  <a:srgbClr val="333333"/>
                </a:solidFill>
                <a:latin typeface="Microsoft YaHei"/>
              </a:rPr>
              <a:t>10分钟内隔离受影响服务器，阻断外联通信；启动紧急响应小组；分析发现攻击利用Log4j漏洞（CVE-2021-44228）</a:t>
            </a:r>
          </a:p>
        </p:txBody>
      </p:sp>
      <p:sp>
        <p:nvSpPr>
          <p:cNvPr id="31" name="Oval 30"/>
          <p:cNvSpPr/>
          <p:nvPr/>
        </p:nvSpPr>
        <p:spPr>
          <a:xfrm>
            <a:off x="904875" y="7505700"/>
            <a:ext cx="238125" cy="238125"/>
          </a:xfrm>
          <a:prstGeom prst="ellipse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wrap="square"/>
          <a:lstStyle/>
          <a:p>
            <a:pPr algn="ctr"/>
            <a:r>
              <a:rPr sz="1200" b="1">
                <a:solidFill>
                  <a:srgbClr val="FFFFFF"/>
                </a:solidFill>
                <a:latin typeface="Microsoft YaHei"/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19175" y="7743825"/>
            <a:ext cx="19050" cy="5715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1285875" y="7505700"/>
            <a:ext cx="16097250" cy="238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1">
                <a:solidFill>
                  <a:srgbClr val="0A4275"/>
                </a:solidFill>
                <a:latin typeface="Microsoft YaHei"/>
              </a:rPr>
              <a:t>处置与恢复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85875" y="7772400"/>
            <a:ext cx="16097250" cy="47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>
                <a:solidFill>
                  <a:srgbClr val="333333"/>
                </a:solidFill>
                <a:latin typeface="Microsoft YaHei"/>
              </a:rPr>
              <a:t>从备份恢复关键数据；修复安全漏洞；阻断攻击源IP（45.92.156.23）；全网部署检测特征；工作恢复时间：3小时42分钟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62000" y="9029700"/>
            <a:ext cx="38100" cy="26670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952500" y="912495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Microsoft YaHei"/>
              </a:rPr>
              <a:t>其他典型安全事件处置案例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2500" y="9505950"/>
            <a:ext cx="16383000" cy="47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 sz="1800">
                <a:latin typeface="Microsoft YaHei"/>
              </a:rPr>
              <a:t>• API未授权访问事件（2月12日）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52500" y="9772650"/>
            <a:ext cx="16383000" cy="47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>
                <a:latin typeface="Microsoft YaHei"/>
              </a:rPr>
              <a:t>  WAF检测到异常API调用频率（高达800次/分钟），针对CRM系统；发现开发环境API密钥泄露至GitHub公共仓库；30分钟内完成密钥轮换，更新API鉴权机制，无数据泄露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52500" y="10248900"/>
            <a:ext cx="16383000" cy="47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 sz="1800">
                <a:latin typeface="Microsoft YaHei"/>
              </a:rPr>
              <a:t>• 网站SQL注入攻击（1月25日）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52500" y="10515600"/>
            <a:ext cx="16383000" cy="47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>
                <a:latin typeface="Microsoft YaHei"/>
              </a:rPr>
              <a:t>  检测到针对订单系统的SQL注入尝试，共计367次；攻击者（IP: 103.79.34.15）利用表单字段进行注入；已部署WAF规则拦截，同时修复代码漏洞并进行全面代码审计，避免同类问题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7335500" y="9810750"/>
            <a:ext cx="4762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666666"/>
                </a:solidFill>
                <a:latin typeface="Microsoft YaHei"/>
              </a:rPr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