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112"/>
    <p:restoredTop sz="94669"/>
  </p:normalViewPr>
  <p:slideViewPr>
    <p:cSldViewPr snapToGrid="0">
      <p:cViewPr>
        <p:scale>
          <a:sx n="80" d="100"/>
          <a:sy n="80" d="100"/>
        </p:scale>
        <p:origin x="4136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BB6B-0E50-B9B6-38A1-AA75557C7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5771A-5A00-BF9A-26D9-12BE0D0E3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0A89-1CC1-D073-F5F9-C5899513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85A1-53D8-C340-A08B-7EAFAA077739}" type="datetimeFigureOut">
              <a:rPr lang="en-TW" smtClean="0"/>
              <a:t>2024/5/15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3988-ABA1-E5DF-1E82-E7AB8AB7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85195-9A20-7BC0-FEAB-921CA346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524B-B43E-294D-ADB4-6D3EEA4DEB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5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1567-D985-C4FD-227A-E96AF12D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1C7D5-8F7C-D385-3C83-38348CAB4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D6C5-36C4-AA35-4B57-A0DC3E06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85A1-53D8-C340-A08B-7EAFAA077739}" type="datetimeFigureOut">
              <a:rPr lang="en-TW" smtClean="0"/>
              <a:t>2024/5/15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36087-24EE-3665-6B5B-4AA21B6E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3F75-3D8F-99BC-8A2A-DB3C85CB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524B-B43E-294D-ADB4-6D3EEA4DEB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602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58041-5606-A895-6938-308D106B6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2199F-2A64-8DA0-8DCC-8A8DBEE4F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67FF4-E80B-6FA9-01CD-EF1348DF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85A1-53D8-C340-A08B-7EAFAA077739}" type="datetimeFigureOut">
              <a:rPr lang="en-TW" smtClean="0"/>
              <a:t>2024/5/15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D3369-C8A2-EA59-D68E-A2287AF2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9EE20-6119-1062-E222-A464AA42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524B-B43E-294D-ADB4-6D3EEA4DEB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1132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2B28-C9D9-2001-8FDA-9562067D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2BB5-3629-CB07-DDE2-FEBC3C2B8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B843-1DB1-7E97-6EAA-4C400145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85A1-53D8-C340-A08B-7EAFAA077739}" type="datetimeFigureOut">
              <a:rPr lang="en-TW" smtClean="0"/>
              <a:t>2024/5/15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BD78-3782-CAA2-E744-2CDB1026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2F1C-C73D-6ACA-1C74-DA9F33F4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524B-B43E-294D-ADB4-6D3EEA4DEB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8033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25BA-7E5F-C77D-61B5-47F830C9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FC7C-7C5F-A3AA-0E82-39406C46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DFBDB-16C0-B40B-D00C-B107E832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85A1-53D8-C340-A08B-7EAFAA077739}" type="datetimeFigureOut">
              <a:rPr lang="en-TW" smtClean="0"/>
              <a:t>2024/5/15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FB8A-8835-0025-1C1B-260C7890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3377E-582A-DC61-7262-419D79DD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524B-B43E-294D-ADB4-6D3EEA4DEB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2720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6433-7CB3-3467-2A07-138B2F13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63BD-F52D-5F35-DE26-D2DE65751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30A72-8346-BE10-9FB8-A604A550B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E58B0-9B8D-FC5C-17FA-7BF0C735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85A1-53D8-C340-A08B-7EAFAA077739}" type="datetimeFigureOut">
              <a:rPr lang="en-TW" smtClean="0"/>
              <a:t>2024/5/15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1F688-8D52-7E72-29E1-B985CB2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A540A-7F3B-AD79-DAFF-872779BD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524B-B43E-294D-ADB4-6D3EEA4DEB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8675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917F-063D-71A3-E9C3-DF010B39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3C731-E3D3-3562-C137-028A21F7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9BA53-581A-2696-56FF-81E8215B6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6A6C7-DF20-66F7-90A8-17FED13D9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76D88-DA44-BCBF-7573-9B37FA0E9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2C117-4CFA-5255-DC59-B5C8202D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85A1-53D8-C340-A08B-7EAFAA077739}" type="datetimeFigureOut">
              <a:rPr lang="en-TW" smtClean="0"/>
              <a:t>2024/5/15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2BEF3-6AD9-87DD-C298-EDFCA89B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8D51B-58B1-B4DC-426B-C9343F7D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524B-B43E-294D-ADB4-6D3EEA4DEB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3796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46F4-7840-F1BB-501D-E230E591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D5DCC-B687-D5CF-AD39-7ED2EEB5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85A1-53D8-C340-A08B-7EAFAA077739}" type="datetimeFigureOut">
              <a:rPr lang="en-TW" smtClean="0"/>
              <a:t>2024/5/15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6973B-FD88-6B9C-C1D7-88809CA3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421C5-9C8D-B26E-EA07-E086F5BB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524B-B43E-294D-ADB4-6D3EEA4DEB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90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D846A-09CA-B1C5-9D16-4D4F6528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85A1-53D8-C340-A08B-7EAFAA077739}" type="datetimeFigureOut">
              <a:rPr lang="en-TW" smtClean="0"/>
              <a:t>2024/5/15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873E0-99C0-A06C-C688-284F2FAD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0EEF0-10D9-EFE9-DF06-A0E319B2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524B-B43E-294D-ADB4-6D3EEA4DEB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459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C794-CAD0-61D4-DDC6-B0365283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94A2-B1EB-A984-FE9E-79493695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77ADA-28E6-0F48-B99F-8BF3B6141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86F98-32B3-E8AD-CBC0-B16BD1EE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85A1-53D8-C340-A08B-7EAFAA077739}" type="datetimeFigureOut">
              <a:rPr lang="en-TW" smtClean="0"/>
              <a:t>2024/5/15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B5896-0462-F8E9-0E5F-B0C1C0E1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0EEB3-07DE-55EC-3C57-656FDA93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524B-B43E-294D-ADB4-6D3EEA4DEB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9609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9661-655B-E22E-2F90-BA6A2766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E5E39-7B74-F192-521F-AA939B1F9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93113-F2C5-795F-9B27-FB236FE43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56945-C742-6F08-F660-6460F4D5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85A1-53D8-C340-A08B-7EAFAA077739}" type="datetimeFigureOut">
              <a:rPr lang="en-TW" smtClean="0"/>
              <a:t>2024/5/15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1F9D9-9900-5746-71FF-2129B759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98779-03DE-21F5-DC34-28AC3DA9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524B-B43E-294D-ADB4-6D3EEA4DEB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9779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A119F-1340-1CF1-F278-947704DC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689AE-4A1F-7EEB-4263-05C5CAF6D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8A603-8726-D5A5-C355-7AF35F7CE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85A1-53D8-C340-A08B-7EAFAA077739}" type="datetimeFigureOut">
              <a:rPr lang="en-TW" smtClean="0"/>
              <a:t>2024/5/15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9B97A-6377-56FA-FC1D-D085BEE79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34A41-60F6-92C8-6939-AB5DC7E50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524B-B43E-294D-ADB4-6D3EEA4DEB0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45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CBD7-D118-BE46-C974-4CDB55872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論文圖表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59113-8CAF-EFFA-4CD3-9451879FD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592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A86A70E-DA97-5C76-DAA4-F39C09CF033C}"/>
              </a:ext>
            </a:extLst>
          </p:cNvPr>
          <p:cNvSpPr/>
          <p:nvPr/>
        </p:nvSpPr>
        <p:spPr>
          <a:xfrm>
            <a:off x="4919133" y="117891"/>
            <a:ext cx="2353733" cy="13377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REPLACE-BG</a:t>
            </a:r>
          </a:p>
          <a:p>
            <a:pPr algn="ctr"/>
            <a:r>
              <a:rPr lang="en-US" dirty="0"/>
              <a:t>Dataset</a:t>
            </a:r>
            <a:endParaRPr lang="en-TW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C0FCDA8-59FA-1A6A-9303-2C61D55C24A4}"/>
              </a:ext>
            </a:extLst>
          </p:cNvPr>
          <p:cNvGrpSpPr/>
          <p:nvPr/>
        </p:nvGrpSpPr>
        <p:grpSpPr>
          <a:xfrm>
            <a:off x="3086097" y="1782239"/>
            <a:ext cx="6019800" cy="1799166"/>
            <a:chOff x="3086097" y="2036882"/>
            <a:chExt cx="6019800" cy="1799166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C41DE9C-740C-AD92-44BC-10CFBDEC6187}"/>
                </a:ext>
              </a:extLst>
            </p:cNvPr>
            <p:cNvSpPr/>
            <p:nvPr/>
          </p:nvSpPr>
          <p:spPr>
            <a:xfrm>
              <a:off x="3086097" y="2036882"/>
              <a:ext cx="6019800" cy="1799166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TW" dirty="0"/>
                <a:t>Data Preprocessing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5E75167-37A2-962E-ABF6-925247A82A9F}"/>
                </a:ext>
              </a:extLst>
            </p:cNvPr>
            <p:cNvGrpSpPr/>
            <p:nvPr/>
          </p:nvGrpSpPr>
          <p:grpSpPr>
            <a:xfrm>
              <a:off x="3949697" y="2580454"/>
              <a:ext cx="4292599" cy="1024467"/>
              <a:chOff x="3949700" y="2565400"/>
              <a:chExt cx="4292599" cy="1024467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5A0CF90-A7F7-DA25-76A2-EAE1DA23B1C6}"/>
                  </a:ext>
                </a:extLst>
              </p:cNvPr>
              <p:cNvSpPr/>
              <p:nvPr/>
            </p:nvSpPr>
            <p:spPr>
              <a:xfrm>
                <a:off x="3949700" y="2565400"/>
                <a:ext cx="1938866" cy="10244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TW" dirty="0"/>
                  <a:t>Data Cleaning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EEEF97C-6E9A-2F98-5067-152A6D77C608}"/>
                  </a:ext>
                </a:extLst>
              </p:cNvPr>
              <p:cNvSpPr/>
              <p:nvPr/>
            </p:nvSpPr>
            <p:spPr>
              <a:xfrm>
                <a:off x="6303433" y="2565400"/>
                <a:ext cx="1938866" cy="10244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TW" dirty="0"/>
                  <a:t>Data Merge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35B103D-A11C-02D8-47B2-1AA391D75EC3}"/>
                  </a:ext>
                </a:extLst>
              </p:cNvPr>
              <p:cNvCxnSpPr>
                <a:stCxn id="5" idx="3"/>
                <a:endCxn id="7" idx="1"/>
              </p:cNvCxnSpPr>
              <p:nvPr/>
            </p:nvCxnSpPr>
            <p:spPr>
              <a:xfrm>
                <a:off x="5888566" y="3077634"/>
                <a:ext cx="4148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93E1CF-2E35-9B19-B3CD-560E95667370}"/>
              </a:ext>
            </a:extLst>
          </p:cNvPr>
          <p:cNvCxnSpPr>
            <a:stCxn id="4" idx="4"/>
            <a:endCxn id="11" idx="0"/>
          </p:cNvCxnSpPr>
          <p:nvPr/>
        </p:nvCxnSpPr>
        <p:spPr>
          <a:xfrm flipH="1">
            <a:off x="6095997" y="1455625"/>
            <a:ext cx="3" cy="326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99A35A6-09AD-CB0B-E70A-4975BFE05AEA}"/>
              </a:ext>
            </a:extLst>
          </p:cNvPr>
          <p:cNvSpPr/>
          <p:nvPr/>
        </p:nvSpPr>
        <p:spPr>
          <a:xfrm>
            <a:off x="4765229" y="4050657"/>
            <a:ext cx="2661538" cy="1091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b="1" dirty="0"/>
              <a:t>CGM-Calibrated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8E34F5-9119-455D-D2C7-777FFB85A4B9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6095997" y="3581405"/>
            <a:ext cx="1" cy="46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7E232FA-CFC1-0585-E776-0F180EDF847B}"/>
              </a:ext>
            </a:extLst>
          </p:cNvPr>
          <p:cNvSpPr/>
          <p:nvPr/>
        </p:nvSpPr>
        <p:spPr>
          <a:xfrm>
            <a:off x="4765229" y="7559312"/>
            <a:ext cx="2661538" cy="938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b="1" dirty="0"/>
              <a:t>Insulin-bolus </a:t>
            </a:r>
          </a:p>
          <a:p>
            <a:pPr algn="ctr"/>
            <a:r>
              <a:rPr lang="en-TW" b="1" dirty="0"/>
              <a:t>Predicting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2DA1428-FBB0-4311-7568-C6D055E5088A}"/>
              </a:ext>
            </a:extLst>
          </p:cNvPr>
          <p:cNvSpPr/>
          <p:nvPr/>
        </p:nvSpPr>
        <p:spPr>
          <a:xfrm>
            <a:off x="4765229" y="8874108"/>
            <a:ext cx="2661538" cy="938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b="1" dirty="0"/>
              <a:t>Predict Insulin Bolus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775755-8CD8-9552-7FC5-D97354295E9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95998" y="5142037"/>
            <a:ext cx="1" cy="349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471994-F0E1-CAF9-F5A7-E4F3E3D691AB}"/>
              </a:ext>
            </a:extLst>
          </p:cNvPr>
          <p:cNvCxnSpPr>
            <a:cxnSpLocks/>
            <a:stCxn id="32" idx="2"/>
            <a:endCxn id="20" idx="0"/>
          </p:cNvCxnSpPr>
          <p:nvPr/>
        </p:nvCxnSpPr>
        <p:spPr>
          <a:xfrm>
            <a:off x="6095998" y="7183021"/>
            <a:ext cx="0" cy="376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D5297C-6FA9-20C7-C989-B8F51A51F43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095998" y="8497816"/>
            <a:ext cx="0" cy="37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F03DE1-4B4D-E2A0-8DC3-4B6260392133}"/>
              </a:ext>
            </a:extLst>
          </p:cNvPr>
          <p:cNvGrpSpPr/>
          <p:nvPr/>
        </p:nvGrpSpPr>
        <p:grpSpPr>
          <a:xfrm>
            <a:off x="3086098" y="5462096"/>
            <a:ext cx="6019800" cy="1720925"/>
            <a:chOff x="3086098" y="5716739"/>
            <a:chExt cx="6019800" cy="1720925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D74C0FA-3BB0-1671-3DF3-49D075483DF0}"/>
                </a:ext>
              </a:extLst>
            </p:cNvPr>
            <p:cNvSpPr/>
            <p:nvPr/>
          </p:nvSpPr>
          <p:spPr>
            <a:xfrm>
              <a:off x="3086098" y="5716739"/>
              <a:ext cx="6019800" cy="1720925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TW" dirty="0"/>
                <a:t>Filtering Right I</a:t>
              </a:r>
              <a:r>
                <a:rPr lang="en-US" dirty="0"/>
                <a:t>n</a:t>
              </a:r>
              <a:r>
                <a:rPr lang="en-TW" dirty="0"/>
                <a:t>sulin Bolus Decision</a:t>
              </a:r>
            </a:p>
            <a:p>
              <a:pPr algn="ctr"/>
              <a:endParaRPr lang="en-TW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39D7AB1-EEA2-6618-E393-F32EBF8B8FE8}"/>
                </a:ext>
              </a:extLst>
            </p:cNvPr>
            <p:cNvSpPr/>
            <p:nvPr/>
          </p:nvSpPr>
          <p:spPr>
            <a:xfrm>
              <a:off x="3874718" y="6259209"/>
              <a:ext cx="2013846" cy="10176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GRI under 100 from 15mins to 3 hours</a:t>
              </a:r>
              <a:endParaRPr lang="en-TW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BD2EBB5-0710-57D4-A67A-E0F9EF812434}"/>
                </a:ext>
              </a:extLst>
            </p:cNvPr>
            <p:cNvSpPr/>
            <p:nvPr/>
          </p:nvSpPr>
          <p:spPr>
            <a:xfrm>
              <a:off x="6303431" y="6259208"/>
              <a:ext cx="2013846" cy="10176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GRI under 100 from 15mins to 5 hours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15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3EF0C757-8878-D057-0EEB-7340B3ACC675}"/>
              </a:ext>
            </a:extLst>
          </p:cNvPr>
          <p:cNvSpPr/>
          <p:nvPr/>
        </p:nvSpPr>
        <p:spPr>
          <a:xfrm>
            <a:off x="-4101799" y="8027690"/>
            <a:ext cx="23680426" cy="2029968"/>
          </a:xfrm>
          <a:prstGeom prst="roundRect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TW" dirty="0"/>
              <a:t>Merge Patient Info with Time-Sequence with 3-hour GRI and 5-hour GRI respectively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61BBD-F866-701D-54B6-8EEC84E7DD0D}"/>
              </a:ext>
            </a:extLst>
          </p:cNvPr>
          <p:cNvSpPr/>
          <p:nvPr/>
        </p:nvSpPr>
        <p:spPr>
          <a:xfrm>
            <a:off x="6461520" y="-5596240"/>
            <a:ext cx="2333900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REPLACE-BG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CDC85-0F85-3261-1EF3-3569CC5E9063}"/>
              </a:ext>
            </a:extLst>
          </p:cNvPr>
          <p:cNvSpPr/>
          <p:nvPr/>
        </p:nvSpPr>
        <p:spPr>
          <a:xfrm>
            <a:off x="5377848" y="-4548171"/>
            <a:ext cx="4501244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d</a:t>
            </a:r>
            <a:r>
              <a:rPr lang="en-TW" dirty="0"/>
              <a:t>ataset originally contained 226 patients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689FDE-4F5A-D263-C778-BF9E9FDFA288}"/>
              </a:ext>
            </a:extLst>
          </p:cNvPr>
          <p:cNvSpPr/>
          <p:nvPr/>
        </p:nvSpPr>
        <p:spPr>
          <a:xfrm>
            <a:off x="5487792" y="-2448775"/>
            <a:ext cx="4281356" cy="8545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 patients that </a:t>
            </a:r>
          </a:p>
          <a:p>
            <a:pPr algn="ctr"/>
            <a:r>
              <a:rPr lang="en-US" dirty="0"/>
              <a:t>‘</a:t>
            </a:r>
            <a:r>
              <a:rPr lang="en-US" dirty="0" err="1"/>
              <a:t>PtStatus</a:t>
            </a:r>
            <a:r>
              <a:rPr lang="en-US" dirty="0"/>
              <a:t>’= Dropped in </a:t>
            </a:r>
            <a:r>
              <a:rPr lang="en-US" dirty="0" err="1"/>
              <a:t>HPtRoster.txt</a:t>
            </a:r>
            <a:endParaRPr lang="en-TW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BC3423-E191-9F9A-5DFC-8007AC50524A}"/>
              </a:ext>
            </a:extLst>
          </p:cNvPr>
          <p:cNvGrpSpPr/>
          <p:nvPr/>
        </p:nvGrpSpPr>
        <p:grpSpPr>
          <a:xfrm>
            <a:off x="-3946001" y="-696500"/>
            <a:ext cx="7244805" cy="6858000"/>
            <a:chOff x="-1714865" y="0"/>
            <a:chExt cx="7244805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1DB2B9-869F-786A-A594-C446DA85B035}"/>
                </a:ext>
              </a:extLst>
            </p:cNvPr>
            <p:cNvSpPr/>
            <p:nvPr/>
          </p:nvSpPr>
          <p:spPr>
            <a:xfrm>
              <a:off x="-1714865" y="0"/>
              <a:ext cx="7244805" cy="6858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TW" dirty="0"/>
                <a:t>Static Data</a:t>
              </a:r>
            </a:p>
            <a:p>
              <a:endParaRPr lang="en-TW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9A5F58-F669-79B4-C8C6-8AD76065E993}"/>
                </a:ext>
              </a:extLst>
            </p:cNvPr>
            <p:cNvSpPr/>
            <p:nvPr/>
          </p:nvSpPr>
          <p:spPr>
            <a:xfrm>
              <a:off x="-1259563" y="4709625"/>
              <a:ext cx="6334202" cy="6858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HmedicalCondition.txt</a:t>
              </a:r>
              <a:r>
                <a:rPr lang="en-US" dirty="0"/>
                <a:t> {'</a:t>
              </a:r>
              <a:r>
                <a:rPr lang="en-US" dirty="0" err="1"/>
                <a:t>RecID</a:t>
              </a:r>
              <a:r>
                <a:rPr lang="en-US" dirty="0"/>
                <a:t>', '</a:t>
              </a:r>
              <a:r>
                <a:rPr lang="en-US" dirty="0" err="1"/>
                <a:t>PtID</a:t>
              </a:r>
              <a:r>
                <a:rPr lang="en-US" dirty="0"/>
                <a:t>', '</a:t>
              </a:r>
              <a:r>
                <a:rPr lang="en-US" dirty="0" err="1"/>
                <a:t>MedCond</a:t>
              </a:r>
              <a:r>
                <a:rPr lang="en-US" dirty="0"/>
                <a:t>'}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D49F8F-53D9-428D-219E-C5FA14A74191}"/>
                </a:ext>
              </a:extLst>
            </p:cNvPr>
            <p:cNvSpPr/>
            <p:nvPr/>
          </p:nvSpPr>
          <p:spPr>
            <a:xfrm>
              <a:off x="-1259563" y="607511"/>
              <a:ext cx="6334202" cy="81194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HPtRoster.txt</a:t>
              </a:r>
              <a:r>
                <a:rPr lang="en-US" dirty="0"/>
                <a:t> {'</a:t>
              </a:r>
              <a:r>
                <a:rPr lang="en-US" dirty="0" err="1"/>
                <a:t>RecID</a:t>
              </a:r>
              <a:r>
                <a:rPr lang="en-US" dirty="0"/>
                <a:t>', '</a:t>
              </a:r>
              <a:r>
                <a:rPr lang="en-US" dirty="0" err="1"/>
                <a:t>PtID</a:t>
              </a:r>
              <a:r>
                <a:rPr lang="en-US" dirty="0"/>
                <a:t>', '</a:t>
              </a:r>
              <a:r>
                <a:rPr lang="en-US" dirty="0" err="1"/>
                <a:t>SiteOrig</a:t>
              </a:r>
              <a:r>
                <a:rPr lang="en-US" dirty="0"/>
                <a:t>', '</a:t>
              </a:r>
              <a:r>
                <a:rPr lang="en-US" dirty="0" err="1"/>
                <a:t>SiteID</a:t>
              </a:r>
              <a:r>
                <a:rPr lang="en-US" dirty="0"/>
                <a:t>', '</a:t>
              </a:r>
              <a:r>
                <a:rPr lang="en-US" dirty="0" err="1"/>
                <a:t>RandDtDaysAfterEnroll</a:t>
              </a:r>
              <a:r>
                <a:rPr lang="en-US" dirty="0"/>
                <a:t>', '</a:t>
              </a:r>
              <a:r>
                <a:rPr lang="en-US" dirty="0" err="1"/>
                <a:t>PtStatus</a:t>
              </a:r>
              <a:r>
                <a:rPr lang="en-US" dirty="0"/>
                <a:t>', '</a:t>
              </a:r>
              <a:r>
                <a:rPr lang="en-US" dirty="0" err="1"/>
                <a:t>TrtGroup</a:t>
              </a:r>
              <a:r>
                <a:rPr lang="en-US" dirty="0"/>
                <a:t>', '</a:t>
              </a:r>
              <a:r>
                <a:rPr lang="en-US" dirty="0" err="1"/>
                <a:t>AgeAsOfEnrollDt</a:t>
              </a:r>
              <a:r>
                <a:rPr lang="en-US" dirty="0"/>
                <a:t>'}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954F3C-24A5-017C-32CA-D9CF94ECB544}"/>
                </a:ext>
              </a:extLst>
            </p:cNvPr>
            <p:cNvSpPr/>
            <p:nvPr/>
          </p:nvSpPr>
          <p:spPr>
            <a:xfrm>
              <a:off x="-1259563" y="3740925"/>
              <a:ext cx="6334202" cy="6858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HInitialStudyCGM.txt</a:t>
              </a:r>
              <a:r>
                <a:rPr lang="en-US" dirty="0"/>
                <a:t> {‘</a:t>
              </a:r>
              <a:r>
                <a:rPr lang="en-US" dirty="0" err="1"/>
                <a:t>RecID</a:t>
              </a:r>
              <a:r>
                <a:rPr lang="en-US" dirty="0"/>
                <a:t>’, ‘</a:t>
              </a:r>
              <a:r>
                <a:rPr lang="en-US" dirty="0" err="1"/>
                <a:t>PtID</a:t>
              </a:r>
              <a:r>
                <a:rPr lang="en-US" dirty="0"/>
                <a:t>’, ‘</a:t>
              </a:r>
              <a:r>
                <a:rPr lang="en-US" dirty="0" err="1"/>
                <a:t>CGMTypeProvided</a:t>
              </a:r>
              <a:r>
                <a:rPr lang="en-US" dirty="0"/>
                <a:t>’}</a:t>
              </a:r>
              <a:endParaRPr lang="en-TW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950C6C-4EDE-F495-1581-C09427602225}"/>
                </a:ext>
              </a:extLst>
            </p:cNvPr>
            <p:cNvSpPr/>
            <p:nvPr/>
          </p:nvSpPr>
          <p:spPr>
            <a:xfrm>
              <a:off x="-1259563" y="1706365"/>
              <a:ext cx="6334202" cy="174765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HScreening.txt</a:t>
              </a:r>
              <a:r>
                <a:rPr lang="en-US" dirty="0"/>
                <a:t> {‘</a:t>
              </a:r>
              <a:r>
                <a:rPr lang="en-US" dirty="0" err="1"/>
                <a:t>RecID</a:t>
              </a:r>
              <a:r>
                <a:rPr lang="en-US" dirty="0"/>
                <a:t>’, ‘</a:t>
              </a:r>
              <a:r>
                <a:rPr lang="en-US" dirty="0" err="1"/>
                <a:t>PtID</a:t>
              </a:r>
              <a:r>
                <a:rPr lang="en-US" dirty="0"/>
                <a:t>’, ‘</a:t>
              </a:r>
              <a:r>
                <a:rPr lang="en-US" dirty="0" err="1"/>
                <a:t>SiteID</a:t>
              </a:r>
              <a:r>
                <a:rPr lang="en-US" dirty="0"/>
                <a:t>’, ‘Gender’, ‘Ethnicity’, ‘Race’, ‘</a:t>
              </a:r>
              <a:r>
                <a:rPr lang="en-US" dirty="0" err="1"/>
                <a:t>DiagAge</a:t>
              </a:r>
              <a:r>
                <a:rPr lang="en-US" dirty="0"/>
                <a:t>’, ‘</a:t>
              </a:r>
              <a:r>
                <a:rPr lang="en-US" dirty="0" err="1"/>
                <a:t>SHMostRec</a:t>
              </a:r>
              <a:r>
                <a:rPr lang="en-US" dirty="0"/>
                <a:t>’, ‘</a:t>
              </a:r>
              <a:r>
                <a:rPr lang="en-US" dirty="0" err="1"/>
                <a:t>DKAMostRec</a:t>
              </a:r>
              <a:r>
                <a:rPr lang="en-US" dirty="0"/>
                <a:t>’, ‘DKANumLast12Mon’, ‘</a:t>
              </a:r>
              <a:r>
                <a:rPr lang="en-US" dirty="0" err="1"/>
                <a:t>OthGlucLowerMed</a:t>
              </a:r>
              <a:r>
                <a:rPr lang="en-US" dirty="0"/>
                <a:t>’, ‘Fingerstick7DayAve’, ‘</a:t>
              </a:r>
              <a:r>
                <a:rPr lang="en-US" dirty="0" err="1"/>
                <a:t>EduLevel</a:t>
              </a:r>
              <a:r>
                <a:rPr lang="en-US" dirty="0"/>
                <a:t>’, ‘</a:t>
              </a:r>
              <a:r>
                <a:rPr lang="en-US" dirty="0" err="1"/>
                <a:t>AnnualInc</a:t>
              </a:r>
              <a:r>
                <a:rPr lang="en-US" dirty="0"/>
                <a:t>’, ‘Weight’, ‘Height’, ‘</a:t>
              </a:r>
              <a:r>
                <a:rPr lang="en-US" dirty="0" err="1"/>
                <a:t>PEAbnormal</a:t>
              </a:r>
              <a:r>
                <a:rPr lang="en-US" dirty="0"/>
                <a:t>’, ‘</a:t>
              </a:r>
              <a:r>
                <a:rPr lang="en-US" dirty="0" err="1"/>
                <a:t>CGMUseStatus</a:t>
              </a:r>
              <a:r>
                <a:rPr lang="en-US" dirty="0"/>
                <a:t>’}</a:t>
              </a:r>
              <a:endParaRPr lang="en-TW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BF6D7A-AEA6-02E6-6A61-9E8D2EDC5B8D}"/>
                </a:ext>
              </a:extLst>
            </p:cNvPr>
            <p:cNvSpPr/>
            <p:nvPr/>
          </p:nvSpPr>
          <p:spPr>
            <a:xfrm>
              <a:off x="-1259563" y="5678325"/>
              <a:ext cx="6334202" cy="88405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HQuestHypoUnaware.txt</a:t>
              </a:r>
              <a:r>
                <a:rPr lang="en-US" dirty="0"/>
                <a:t> {'</a:t>
              </a:r>
              <a:r>
                <a:rPr lang="en-US" dirty="0" err="1"/>
                <a:t>RecID</a:t>
              </a:r>
              <a:r>
                <a:rPr lang="en-US" dirty="0"/>
                <a:t>', '</a:t>
              </a:r>
              <a:r>
                <a:rPr lang="en-US" dirty="0" err="1"/>
                <a:t>PtID</a:t>
              </a:r>
              <a:r>
                <a:rPr lang="en-US" dirty="0"/>
                <a:t>', '</a:t>
              </a:r>
              <a:r>
                <a:rPr lang="en-US" dirty="0" err="1"/>
                <a:t>SiteOrig</a:t>
              </a:r>
              <a:r>
                <a:rPr lang="en-US" dirty="0"/>
                <a:t>', '</a:t>
              </a:r>
              <a:r>
                <a:rPr lang="en-US" dirty="0" err="1"/>
                <a:t>SiteID</a:t>
              </a:r>
              <a:r>
                <a:rPr lang="en-US" dirty="0"/>
                <a:t>', '</a:t>
              </a:r>
              <a:r>
                <a:rPr lang="en-US" dirty="0" err="1"/>
                <a:t>RandDtDaysAfterEnroll</a:t>
              </a:r>
              <a:r>
                <a:rPr lang="en-US" dirty="0"/>
                <a:t>', '</a:t>
              </a:r>
              <a:r>
                <a:rPr lang="en-US" dirty="0" err="1"/>
                <a:t>PtStatus</a:t>
              </a:r>
              <a:r>
                <a:rPr lang="en-US" dirty="0"/>
                <a:t>', '</a:t>
              </a:r>
              <a:r>
                <a:rPr lang="en-US" dirty="0" err="1"/>
                <a:t>TrtGroup</a:t>
              </a:r>
              <a:r>
                <a:rPr lang="en-US" dirty="0"/>
                <a:t>', '</a:t>
              </a:r>
              <a:r>
                <a:rPr lang="en-US" dirty="0" err="1"/>
                <a:t>AgeAsOfEnrollDt</a:t>
              </a:r>
              <a:r>
                <a:rPr lang="en-US" dirty="0"/>
                <a:t>'}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CE6770-6509-3684-DB14-B77404913D0F}"/>
              </a:ext>
            </a:extLst>
          </p:cNvPr>
          <p:cNvGrpSpPr/>
          <p:nvPr/>
        </p:nvGrpSpPr>
        <p:grpSpPr>
          <a:xfrm>
            <a:off x="11845126" y="-98604"/>
            <a:ext cx="7443216" cy="3880331"/>
            <a:chOff x="14235681" y="-19844"/>
            <a:chExt cx="7443216" cy="388033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BB3CFB-CA7F-1958-8C70-46B5614575DE}"/>
                </a:ext>
              </a:extLst>
            </p:cNvPr>
            <p:cNvSpPr/>
            <p:nvPr/>
          </p:nvSpPr>
          <p:spPr>
            <a:xfrm>
              <a:off x="14235681" y="-19844"/>
              <a:ext cx="7443216" cy="388033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TW" dirty="0"/>
                <a:t>BGM &amp; CGM 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334DE1-3D39-AF29-2BB8-8FEEFD204D85}"/>
                </a:ext>
              </a:extLst>
            </p:cNvPr>
            <p:cNvSpPr/>
            <p:nvPr/>
          </p:nvSpPr>
          <p:spPr>
            <a:xfrm>
              <a:off x="14630338" y="607511"/>
              <a:ext cx="6653902" cy="6858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HDeviceUploads.txt</a:t>
              </a:r>
              <a:r>
                <a:rPr lang="en-US" dirty="0"/>
                <a:t>	 {‘</a:t>
              </a:r>
              <a:r>
                <a:rPr lang="en-US" dirty="0" err="1"/>
                <a:t>RecID</a:t>
              </a:r>
              <a:r>
                <a:rPr lang="en-US" dirty="0"/>
                <a:t>’, ‘</a:t>
              </a:r>
              <a:r>
                <a:rPr lang="en-US" dirty="0" err="1"/>
                <a:t>PtID</a:t>
              </a:r>
              <a:r>
                <a:rPr lang="en-US" dirty="0"/>
                <a:t>’, ‘</a:t>
              </a:r>
              <a:r>
                <a:rPr lang="en-US" dirty="0" err="1"/>
                <a:t>DeviceManufact</a:t>
              </a:r>
              <a:r>
                <a:rPr lang="en-US" dirty="0"/>
                <a:t>’}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37DA80-9D50-2741-4D00-BB509C72859D}"/>
                </a:ext>
              </a:extLst>
            </p:cNvPr>
            <p:cNvSpPr/>
            <p:nvPr/>
          </p:nvSpPr>
          <p:spPr>
            <a:xfrm>
              <a:off x="14630338" y="2725266"/>
              <a:ext cx="6653902" cy="82918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HDeviceCGM.txt</a:t>
              </a:r>
              <a:r>
                <a:rPr lang="en-US" dirty="0"/>
                <a:t> {'</a:t>
              </a:r>
              <a:r>
                <a:rPr lang="en-US" dirty="0" err="1"/>
                <a:t>RecID</a:t>
              </a:r>
              <a:r>
                <a:rPr lang="en-US" dirty="0"/>
                <a:t>', '</a:t>
              </a:r>
              <a:r>
                <a:rPr lang="en-US" dirty="0" err="1"/>
                <a:t>PtID</a:t>
              </a:r>
              <a:r>
                <a:rPr lang="en-US" dirty="0"/>
                <a:t>', '</a:t>
              </a:r>
              <a:r>
                <a:rPr lang="en-US" dirty="0" err="1"/>
                <a:t>DeviceDtTmDaysFromEnroll</a:t>
              </a:r>
              <a:r>
                <a:rPr lang="en-US" dirty="0"/>
                <a:t>', '</a:t>
              </a:r>
              <a:r>
                <a:rPr lang="en-US" dirty="0" err="1"/>
                <a:t>DeviceTm</a:t>
              </a:r>
              <a:r>
                <a:rPr lang="en-US" dirty="0"/>
                <a:t>', '</a:t>
              </a:r>
              <a:r>
                <a:rPr lang="en-US" dirty="0" err="1"/>
                <a:t>RecordType</a:t>
              </a:r>
              <a:r>
                <a:rPr lang="en-US" dirty="0"/>
                <a:t>', '</a:t>
              </a:r>
              <a:r>
                <a:rPr lang="en-US" dirty="0" err="1"/>
                <a:t>GlucoseValue</a:t>
              </a:r>
              <a:r>
                <a:rPr lang="en-US" dirty="0"/>
                <a:t>'}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3EB6F8-05CE-C3AC-4F3A-FFC4CE62ED21}"/>
                </a:ext>
              </a:extLst>
            </p:cNvPr>
            <p:cNvSpPr/>
            <p:nvPr/>
          </p:nvSpPr>
          <p:spPr>
            <a:xfrm>
              <a:off x="14630338" y="1596637"/>
              <a:ext cx="6653902" cy="8291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HDeviceBGM.txt</a:t>
              </a:r>
              <a:r>
                <a:rPr lang="en-US" dirty="0"/>
                <a:t>{'</a:t>
              </a:r>
              <a:r>
                <a:rPr lang="en-US" dirty="0" err="1"/>
                <a:t>RecID</a:t>
              </a:r>
              <a:r>
                <a:rPr lang="en-US" dirty="0"/>
                <a:t>', '</a:t>
              </a:r>
              <a:r>
                <a:rPr lang="en-US" dirty="0" err="1"/>
                <a:t>PtID</a:t>
              </a:r>
              <a:r>
                <a:rPr lang="en-US" dirty="0"/>
                <a:t>', '</a:t>
              </a:r>
              <a:r>
                <a:rPr lang="en-US" dirty="0" err="1"/>
                <a:t>SiteOrig</a:t>
              </a:r>
              <a:r>
                <a:rPr lang="en-US" dirty="0"/>
                <a:t>', '</a:t>
              </a:r>
              <a:r>
                <a:rPr lang="en-US" dirty="0" err="1"/>
                <a:t>SiteID</a:t>
              </a:r>
              <a:r>
                <a:rPr lang="en-US" dirty="0"/>
                <a:t>', '</a:t>
              </a:r>
              <a:r>
                <a:rPr lang="en-US" dirty="0" err="1"/>
                <a:t>RandDtDaysAfterEnroll</a:t>
              </a:r>
              <a:r>
                <a:rPr lang="en-US" dirty="0"/>
                <a:t>', '</a:t>
              </a:r>
              <a:r>
                <a:rPr lang="en-US" dirty="0" err="1"/>
                <a:t>PtStatus</a:t>
              </a:r>
              <a:r>
                <a:rPr lang="en-US" dirty="0"/>
                <a:t>', '</a:t>
              </a:r>
              <a:r>
                <a:rPr lang="en-US" dirty="0" err="1"/>
                <a:t>TrtGroup</a:t>
              </a:r>
              <a:r>
                <a:rPr lang="en-US" dirty="0"/>
                <a:t>', '</a:t>
              </a:r>
              <a:r>
                <a:rPr lang="en-US" dirty="0" err="1"/>
                <a:t>AgeAsOfEnrollDt</a:t>
              </a:r>
              <a:r>
                <a:rPr lang="en-US" dirty="0"/>
                <a:t>'}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4CBDE1-4BCA-3E1F-1A35-ECFB29335A2B}"/>
              </a:ext>
            </a:extLst>
          </p:cNvPr>
          <p:cNvGrpSpPr/>
          <p:nvPr/>
        </p:nvGrpSpPr>
        <p:grpSpPr>
          <a:xfrm>
            <a:off x="4016806" y="-76527"/>
            <a:ext cx="7443216" cy="5490221"/>
            <a:chOff x="7048497" y="-94796"/>
            <a:chExt cx="7443216" cy="549022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CE5E72-1C34-319D-0CF8-37A9E444CFB7}"/>
                </a:ext>
              </a:extLst>
            </p:cNvPr>
            <p:cNvSpPr/>
            <p:nvPr/>
          </p:nvSpPr>
          <p:spPr>
            <a:xfrm>
              <a:off x="7048497" y="-94796"/>
              <a:ext cx="7443216" cy="549022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TW" dirty="0"/>
                <a:t>Time Series 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19ADC7-9577-DDE1-702E-EF5AB9040A33}"/>
                </a:ext>
              </a:extLst>
            </p:cNvPr>
            <p:cNvSpPr/>
            <p:nvPr/>
          </p:nvSpPr>
          <p:spPr>
            <a:xfrm>
              <a:off x="7443154" y="4115239"/>
              <a:ext cx="6653902" cy="95105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HDeviceBolus.txt</a:t>
              </a:r>
              <a:r>
                <a:rPr lang="en-US" dirty="0"/>
                <a:t> {'</a:t>
              </a:r>
              <a:r>
                <a:rPr lang="en-US" dirty="0" err="1"/>
                <a:t>RecID</a:t>
              </a:r>
              <a:r>
                <a:rPr lang="en-US" dirty="0"/>
                <a:t>', '</a:t>
              </a:r>
              <a:r>
                <a:rPr lang="en-US" dirty="0" err="1"/>
                <a:t>PtID</a:t>
              </a:r>
              <a:r>
                <a:rPr lang="en-US" dirty="0"/>
                <a:t>', '</a:t>
              </a:r>
              <a:r>
                <a:rPr lang="en-US" dirty="0" err="1"/>
                <a:t>SiteID</a:t>
              </a:r>
              <a:r>
                <a:rPr lang="en-US" dirty="0"/>
                <a:t>', '</a:t>
              </a:r>
              <a:r>
                <a:rPr lang="en-US" dirty="0" err="1"/>
                <a:t>DeviceDtTmDaysFromEnroll</a:t>
              </a:r>
              <a:r>
                <a:rPr lang="en-US" dirty="0"/>
                <a:t>', '</a:t>
              </a:r>
              <a:r>
                <a:rPr lang="en-US" dirty="0" err="1"/>
                <a:t>DeviceTm</a:t>
              </a:r>
              <a:r>
                <a:rPr lang="en-US" dirty="0"/>
                <a:t>', '</a:t>
              </a:r>
              <a:r>
                <a:rPr lang="en-US" dirty="0" err="1"/>
                <a:t>BolusType</a:t>
              </a:r>
              <a:r>
                <a:rPr lang="en-US" dirty="0"/>
                <a:t>', 'Normal'}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46C478D-136E-C0C4-34F1-205151EE1328}"/>
                </a:ext>
              </a:extLst>
            </p:cNvPr>
            <p:cNvSpPr/>
            <p:nvPr/>
          </p:nvSpPr>
          <p:spPr>
            <a:xfrm>
              <a:off x="7463510" y="1896905"/>
              <a:ext cx="6653902" cy="7302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HInsulin.txt</a:t>
              </a:r>
              <a:r>
                <a:rPr lang="en-US" dirty="0"/>
                <a:t> {'</a:t>
              </a:r>
              <a:r>
                <a:rPr lang="en-US" dirty="0" err="1"/>
                <a:t>RecID</a:t>
              </a:r>
              <a:r>
                <a:rPr lang="en-US" dirty="0"/>
                <a:t>', '</a:t>
              </a:r>
              <a:r>
                <a:rPr lang="en-US" dirty="0" err="1"/>
                <a:t>PtID</a:t>
              </a:r>
              <a:r>
                <a:rPr lang="en-US" dirty="0"/>
                <a:t>', '</a:t>
              </a:r>
              <a:r>
                <a:rPr lang="en-US" dirty="0" err="1"/>
                <a:t>InsName</a:t>
              </a:r>
              <a:r>
                <a:rPr lang="en-US" dirty="0"/>
                <a:t>', '</a:t>
              </a:r>
              <a:r>
                <a:rPr lang="en-US" dirty="0" err="1"/>
                <a:t>InsRoute</a:t>
              </a:r>
              <a:r>
                <a:rPr lang="en-US" dirty="0"/>
                <a:t>', '</a:t>
              </a:r>
              <a:r>
                <a:rPr lang="en-US" dirty="0" err="1"/>
                <a:t>InsInjectionFreq</a:t>
              </a:r>
              <a:r>
                <a:rPr lang="en-US" dirty="0"/>
                <a:t>', '</a:t>
              </a:r>
              <a:r>
                <a:rPr lang="en-US" dirty="0" err="1"/>
                <a:t>InsTypeStart</a:t>
              </a:r>
              <a:r>
                <a:rPr lang="en-US" dirty="0"/>
                <a:t>'}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46973D6-1809-6D63-D77D-5EE7FD810365}"/>
                </a:ext>
              </a:extLst>
            </p:cNvPr>
            <p:cNvSpPr/>
            <p:nvPr/>
          </p:nvSpPr>
          <p:spPr>
            <a:xfrm>
              <a:off x="7463510" y="557462"/>
              <a:ext cx="6653902" cy="104454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HDeviceWizard.txt</a:t>
              </a:r>
              <a:r>
                <a:rPr lang="en-US" dirty="0"/>
                <a:t> {'</a:t>
              </a:r>
              <a:r>
                <a:rPr lang="en-US" dirty="0" err="1"/>
                <a:t>RecID</a:t>
              </a:r>
              <a:r>
                <a:rPr lang="en-US" dirty="0"/>
                <a:t>', '</a:t>
              </a:r>
              <a:r>
                <a:rPr lang="en-US" dirty="0" err="1"/>
                <a:t>PtID</a:t>
              </a:r>
              <a:r>
                <a:rPr lang="en-US" dirty="0"/>
                <a:t>', '</a:t>
              </a:r>
              <a:r>
                <a:rPr lang="en-US" dirty="0" err="1"/>
                <a:t>DeviceDtTmDaysFromEnroll</a:t>
              </a:r>
              <a:r>
                <a:rPr lang="en-US" dirty="0"/>
                <a:t>', '</a:t>
              </a:r>
              <a:r>
                <a:rPr lang="en-US" dirty="0" err="1"/>
                <a:t>DeviceTm</a:t>
              </a:r>
              <a:r>
                <a:rPr lang="en-US" dirty="0"/>
                <a:t>', '</a:t>
              </a:r>
              <a:r>
                <a:rPr lang="en-US" dirty="0" err="1"/>
                <a:t>RecommendedNet</a:t>
              </a:r>
              <a:r>
                <a:rPr lang="en-US" dirty="0"/>
                <a:t>', '</a:t>
              </a:r>
              <a:r>
                <a:rPr lang="en-US" dirty="0" err="1"/>
                <a:t>BgInput</a:t>
              </a:r>
              <a:r>
                <a:rPr lang="en-US" dirty="0"/>
                <a:t>', '</a:t>
              </a:r>
              <a:r>
                <a:rPr lang="en-US" dirty="0" err="1"/>
                <a:t>CarbInput</a:t>
              </a:r>
              <a:r>
                <a:rPr lang="en-US" dirty="0"/>
                <a:t>', '</a:t>
              </a:r>
              <a:r>
                <a:rPr lang="en-US" dirty="0" err="1"/>
                <a:t>InsulinOnBoard</a:t>
              </a:r>
              <a:r>
                <a:rPr lang="en-US" dirty="0"/>
                <a:t>', '</a:t>
              </a:r>
              <a:r>
                <a:rPr lang="en-US" dirty="0" err="1"/>
                <a:t>InsulinCarbRatio</a:t>
              </a:r>
              <a:r>
                <a:rPr lang="en-US" dirty="0"/>
                <a:t>', '</a:t>
              </a:r>
              <a:r>
                <a:rPr lang="en-US" dirty="0" err="1"/>
                <a:t>InsulinSensitivity</a:t>
              </a:r>
              <a:r>
                <a:rPr lang="en-US" dirty="0"/>
                <a:t>'}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537513-0484-EEF7-682E-2DE95222F523}"/>
                </a:ext>
              </a:extLst>
            </p:cNvPr>
            <p:cNvSpPr/>
            <p:nvPr/>
          </p:nvSpPr>
          <p:spPr>
            <a:xfrm>
              <a:off x="7443154" y="2922048"/>
              <a:ext cx="6653902" cy="89829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HLocalHbA1c.txt {'</a:t>
              </a:r>
              <a:r>
                <a:rPr lang="en-US" dirty="0" err="1"/>
                <a:t>RecID</a:t>
              </a:r>
              <a:r>
                <a:rPr lang="en-US" dirty="0"/>
                <a:t>', '</a:t>
              </a:r>
              <a:r>
                <a:rPr lang="en-US" dirty="0" err="1"/>
                <a:t>PtID</a:t>
              </a:r>
              <a:r>
                <a:rPr lang="en-US" dirty="0"/>
                <a:t>', 'HbA1cTestMethod', 'HbA1cTestRes', 'Duration'}</a:t>
              </a:r>
              <a:endParaRPr lang="en-TW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44C4C-3887-CFBD-ED0A-1D2AA49AFBDF}"/>
              </a:ext>
            </a:extLst>
          </p:cNvPr>
          <p:cNvSpPr/>
          <p:nvPr/>
        </p:nvSpPr>
        <p:spPr>
          <a:xfrm>
            <a:off x="9161631" y="-1195958"/>
            <a:ext cx="4501244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Filter out Time Series Data before enrollment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1EA579-98F4-2AE4-1DCA-6F73FFA14A0A}"/>
              </a:ext>
            </a:extLst>
          </p:cNvPr>
          <p:cNvSpPr/>
          <p:nvPr/>
        </p:nvSpPr>
        <p:spPr>
          <a:xfrm>
            <a:off x="5377848" y="-3490012"/>
            <a:ext cx="4501244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out columns that null data exceeds half</a:t>
            </a:r>
            <a:endParaRPr lang="en-TW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7376F6-8052-1685-E9E1-7EFBC86B1D73}"/>
              </a:ext>
            </a:extLst>
          </p:cNvPr>
          <p:cNvSpPr/>
          <p:nvPr/>
        </p:nvSpPr>
        <p:spPr>
          <a:xfrm>
            <a:off x="13316112" y="6028564"/>
            <a:ext cx="4501244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Merge them to CGM-Calibration Dataset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0AB920-0F47-6D5D-0D47-7DACAE85D6D2}"/>
              </a:ext>
            </a:extLst>
          </p:cNvPr>
          <p:cNvSpPr/>
          <p:nvPr/>
        </p:nvSpPr>
        <p:spPr>
          <a:xfrm>
            <a:off x="13316112" y="4081170"/>
            <a:ext cx="4501244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Combine ‘</a:t>
            </a:r>
            <a:r>
              <a:rPr lang="en-US" dirty="0" err="1"/>
              <a:t>DeviceDtTmDaysFromEnroll</a:t>
            </a:r>
            <a:r>
              <a:rPr lang="en-US" dirty="0"/>
              <a:t>’ and '</a:t>
            </a:r>
            <a:r>
              <a:rPr lang="en-US" dirty="0" err="1"/>
              <a:t>DeviceTm</a:t>
            </a:r>
            <a:r>
              <a:rPr lang="en-US" dirty="0"/>
              <a:t>’ to ‘</a:t>
            </a:r>
            <a:r>
              <a:rPr lang="en-US" dirty="0" err="1"/>
              <a:t>Duraiton</a:t>
            </a:r>
            <a:r>
              <a:rPr lang="en-US" dirty="0"/>
              <a:t>’</a:t>
            </a:r>
            <a:endParaRPr lang="en-TW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E502D1-5246-C4E5-8B91-AB3DF125D678}"/>
              </a:ext>
            </a:extLst>
          </p:cNvPr>
          <p:cNvSpPr/>
          <p:nvPr/>
        </p:nvSpPr>
        <p:spPr>
          <a:xfrm>
            <a:off x="5487792" y="7025162"/>
            <a:ext cx="4501244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Combine ‘</a:t>
            </a:r>
            <a:r>
              <a:rPr lang="en-US" dirty="0" err="1"/>
              <a:t>DeviceDtTmDaysFromEnroll</a:t>
            </a:r>
            <a:r>
              <a:rPr lang="en-US" dirty="0"/>
              <a:t>’ &amp; '</a:t>
            </a:r>
            <a:r>
              <a:rPr lang="en-US" dirty="0" err="1"/>
              <a:t>DeviceTm</a:t>
            </a:r>
            <a:r>
              <a:rPr lang="en-US" dirty="0"/>
              <a:t>’ to ‘</a:t>
            </a:r>
            <a:r>
              <a:rPr lang="en-US" dirty="0" err="1"/>
              <a:t>Duraiton</a:t>
            </a:r>
            <a:r>
              <a:rPr lang="en-US" dirty="0"/>
              <a:t>’</a:t>
            </a:r>
            <a:endParaRPr lang="en-TW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4756F9-E890-A8D9-F363-41C363A2B9D5}"/>
              </a:ext>
            </a:extLst>
          </p:cNvPr>
          <p:cNvSpPr/>
          <p:nvPr/>
        </p:nvSpPr>
        <p:spPr>
          <a:xfrm>
            <a:off x="5508148" y="8734760"/>
            <a:ext cx="4501244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Merge them to </a:t>
            </a:r>
            <a:r>
              <a:rPr lang="en-US" dirty="0"/>
              <a:t>Time-Sequence</a:t>
            </a:r>
            <a:r>
              <a:rPr lang="en-TW" dirty="0"/>
              <a:t> Dataset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D49B3E3-3135-54C3-2E7D-ADF734529C1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>
            <a:off x="3203564" y="-5121407"/>
            <a:ext cx="897745" cy="7952068"/>
          </a:xfrm>
          <a:prstGeom prst="bentConnector3">
            <a:avLst>
              <a:gd name="adj1" fmla="val 214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305A8E1-5DF4-E0EE-4E22-ADBAEFBDC47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16200000" flipH="1">
            <a:off x="9321218" y="-3286994"/>
            <a:ext cx="398287" cy="378378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433B-CBE9-D5BF-E53B-46691932A52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628470" y="-4910440"/>
            <a:ext cx="0" cy="362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4428C4-4780-3153-B554-2D0F0C46DE78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7628470" y="-3862371"/>
            <a:ext cx="0" cy="372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2FD62B-4508-A353-7928-D20D90D0DFAA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>
            <a:off x="7628470" y="-2804212"/>
            <a:ext cx="0" cy="355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134E3E-D123-C624-AA13-95252F51E0CA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>
            <a:off x="15566734" y="3781727"/>
            <a:ext cx="0" cy="299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005A94-3C5A-924E-9111-DE3D5B29F2F1}"/>
              </a:ext>
            </a:extLst>
          </p:cNvPr>
          <p:cNvCxnSpPr>
            <a:cxnSpLocks/>
            <a:stCxn id="29" idx="2"/>
            <a:endCxn id="76" idx="0"/>
          </p:cNvCxnSpPr>
          <p:nvPr/>
        </p:nvCxnSpPr>
        <p:spPr>
          <a:xfrm>
            <a:off x="15566734" y="6714364"/>
            <a:ext cx="0" cy="281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F548A-4395-4F41-1A0A-CA0189F6B307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>
            <a:off x="7738414" y="5413694"/>
            <a:ext cx="0" cy="1611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84B9CA-852A-D812-ACCA-EA9AEEF534BA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7738414" y="7710962"/>
            <a:ext cx="20356" cy="1023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B3F37A9D-77AF-214E-9CF9-BAC27DE3068C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rot="5400000">
            <a:off x="9358519" y="-2130262"/>
            <a:ext cx="433631" cy="367383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0EA93343-5E0C-C214-B6AF-39F859C4891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rot="16200000" flipH="1">
            <a:off x="13283716" y="-2381622"/>
            <a:ext cx="411554" cy="415448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9B8E875-A3E6-E382-DF96-910EA36A35CA}"/>
              </a:ext>
            </a:extLst>
          </p:cNvPr>
          <p:cNvSpPr/>
          <p:nvPr/>
        </p:nvSpPr>
        <p:spPr>
          <a:xfrm>
            <a:off x="-2574221" y="8763944"/>
            <a:ext cx="4501244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Merge them to </a:t>
            </a:r>
            <a:r>
              <a:rPr lang="en-US" dirty="0"/>
              <a:t>Patient Info</a:t>
            </a:r>
            <a:r>
              <a:rPr lang="en-TW" dirty="0"/>
              <a:t> Dataset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21FCDB-C9A3-F370-A269-7C8F8953E3E2}"/>
              </a:ext>
            </a:extLst>
          </p:cNvPr>
          <p:cNvSpPr/>
          <p:nvPr/>
        </p:nvSpPr>
        <p:spPr>
          <a:xfrm>
            <a:off x="13316111" y="6995992"/>
            <a:ext cx="4501245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3-hour GRI &amp; 5-hour GRI,</a:t>
            </a:r>
          </a:p>
          <a:p>
            <a:pPr algn="ctr"/>
            <a:r>
              <a:rPr lang="en-US" dirty="0"/>
              <a:t>filter out Data that GRI &gt;100</a:t>
            </a:r>
            <a:endParaRPr lang="en-TW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04984F-DC3E-50FB-C4E2-34FDD476E8EA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>
            <a:off x="15566734" y="4766970"/>
            <a:ext cx="0" cy="281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398503-E2A0-5AC4-7732-843A795CD837}"/>
              </a:ext>
            </a:extLst>
          </p:cNvPr>
          <p:cNvSpPr/>
          <p:nvPr/>
        </p:nvSpPr>
        <p:spPr>
          <a:xfrm>
            <a:off x="12939578" y="8766184"/>
            <a:ext cx="2072271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3-hour GRI</a:t>
            </a:r>
            <a:r>
              <a:rPr lang="en-TW" dirty="0"/>
              <a:t> Dataset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922D266-64A0-7CEC-E160-481FA895D62A}"/>
              </a:ext>
            </a:extLst>
          </p:cNvPr>
          <p:cNvSpPr/>
          <p:nvPr/>
        </p:nvSpPr>
        <p:spPr>
          <a:xfrm>
            <a:off x="16244723" y="8763944"/>
            <a:ext cx="2072271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5-hour GRI</a:t>
            </a:r>
            <a:r>
              <a:rPr lang="en-TW" dirty="0"/>
              <a:t> Dataset</a:t>
            </a:r>
          </a:p>
        </p:txBody>
      </p: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FF4B6B79-831E-BF2C-ABB8-78D17B283F9D}"/>
              </a:ext>
            </a:extLst>
          </p:cNvPr>
          <p:cNvCxnSpPr>
            <a:cxnSpLocks/>
            <a:stCxn id="76" idx="2"/>
            <a:endCxn id="114" idx="0"/>
          </p:cNvCxnSpPr>
          <p:nvPr/>
        </p:nvCxnSpPr>
        <p:spPr>
          <a:xfrm rot="5400000">
            <a:off x="14229028" y="7428478"/>
            <a:ext cx="1084392" cy="15910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A8A6DADB-9570-C0ED-BA2C-BE1F82D0BAFA}"/>
              </a:ext>
            </a:extLst>
          </p:cNvPr>
          <p:cNvCxnSpPr>
            <a:cxnSpLocks/>
            <a:stCxn id="76" idx="2"/>
            <a:endCxn id="115" idx="0"/>
          </p:cNvCxnSpPr>
          <p:nvPr/>
        </p:nvCxnSpPr>
        <p:spPr>
          <a:xfrm rot="16200000" flipH="1">
            <a:off x="15882720" y="7365805"/>
            <a:ext cx="1082152" cy="171412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E3E0B54-EB02-C0BE-E8C7-8D90A5A7D78E}"/>
              </a:ext>
            </a:extLst>
          </p:cNvPr>
          <p:cNvSpPr/>
          <p:nvPr/>
        </p:nvSpPr>
        <p:spPr>
          <a:xfrm>
            <a:off x="3538980" y="10772628"/>
            <a:ext cx="2759231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3-hour GRI</a:t>
            </a:r>
            <a:r>
              <a:rPr lang="en-TW" dirty="0"/>
              <a:t> Dataset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2F21D24-B4D1-1D62-57E2-D499453E2554}"/>
              </a:ext>
            </a:extLst>
          </p:cNvPr>
          <p:cNvSpPr/>
          <p:nvPr/>
        </p:nvSpPr>
        <p:spPr>
          <a:xfrm>
            <a:off x="8653021" y="10772628"/>
            <a:ext cx="2759231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5-hour GRI</a:t>
            </a:r>
            <a:r>
              <a:rPr lang="en-TW" dirty="0"/>
              <a:t> Dataset</a:t>
            </a:r>
          </a:p>
        </p:txBody>
      </p: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336828E2-3FB9-AA7D-8ECE-8C224E3FD92D}"/>
              </a:ext>
            </a:extLst>
          </p:cNvPr>
          <p:cNvCxnSpPr>
            <a:cxnSpLocks/>
            <a:stCxn id="207" idx="2"/>
            <a:endCxn id="213" idx="0"/>
          </p:cNvCxnSpPr>
          <p:nvPr/>
        </p:nvCxnSpPr>
        <p:spPr>
          <a:xfrm rot="5400000">
            <a:off x="5971020" y="9005234"/>
            <a:ext cx="714970" cy="28198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41FEF7FF-26A4-FB92-B8D8-7AB0361F08F8}"/>
              </a:ext>
            </a:extLst>
          </p:cNvPr>
          <p:cNvCxnSpPr>
            <a:cxnSpLocks/>
            <a:stCxn id="207" idx="2"/>
            <a:endCxn id="214" idx="0"/>
          </p:cNvCxnSpPr>
          <p:nvPr/>
        </p:nvCxnSpPr>
        <p:spPr>
          <a:xfrm rot="16200000" flipH="1">
            <a:off x="8528040" y="9268031"/>
            <a:ext cx="714970" cy="229422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1C2BA2-EBA4-B669-3654-C9FD075FF1A8}"/>
              </a:ext>
            </a:extLst>
          </p:cNvPr>
          <p:cNvSpPr/>
          <p:nvPr/>
        </p:nvSpPr>
        <p:spPr>
          <a:xfrm>
            <a:off x="-2910120" y="7046054"/>
            <a:ext cx="5173042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features ICD11_Chapter:1 ~ ICD11_Chapter:25</a:t>
            </a:r>
            <a:endParaRPr lang="en-TW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EA0D0F-2E93-9913-59BB-869DD9FD3015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-323599" y="6161500"/>
            <a:ext cx="1" cy="884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D32061-2B49-8965-9ED9-53984DB94DE4}"/>
              </a:ext>
            </a:extLst>
          </p:cNvPr>
          <p:cNvCxnSpPr>
            <a:cxnSpLocks/>
            <a:stCxn id="8" idx="2"/>
            <a:endCxn id="75" idx="0"/>
          </p:cNvCxnSpPr>
          <p:nvPr/>
        </p:nvCxnSpPr>
        <p:spPr>
          <a:xfrm>
            <a:off x="-323599" y="7731854"/>
            <a:ext cx="0" cy="1032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53D0C72-3396-B901-2A6A-73EB0CF35112}"/>
              </a:ext>
            </a:extLst>
          </p:cNvPr>
          <p:cNvSpPr/>
          <p:nvPr/>
        </p:nvSpPr>
        <p:spPr>
          <a:xfrm>
            <a:off x="13316112" y="5048598"/>
            <a:ext cx="4501244" cy="6858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Remove continuous BGM data in 5 minutes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EA4BDBE-A48D-CCCD-E85E-E1BA0BE36F75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15566734" y="5734398"/>
            <a:ext cx="0" cy="294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6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E9038A-5890-8BD3-B783-B5BE20C329A4}"/>
              </a:ext>
            </a:extLst>
          </p:cNvPr>
          <p:cNvSpPr/>
          <p:nvPr/>
        </p:nvSpPr>
        <p:spPr>
          <a:xfrm>
            <a:off x="1042416" y="882588"/>
            <a:ext cx="2121408" cy="10058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Introduction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518853-4A64-F6D1-2ACB-B13E8E599D53}"/>
              </a:ext>
            </a:extLst>
          </p:cNvPr>
          <p:cNvSpPr/>
          <p:nvPr/>
        </p:nvSpPr>
        <p:spPr>
          <a:xfrm>
            <a:off x="1042416" y="8472487"/>
            <a:ext cx="2121408" cy="10058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Result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1B3809-FF0A-9B07-91E5-D15CEC4EA283}"/>
              </a:ext>
            </a:extLst>
          </p:cNvPr>
          <p:cNvSpPr/>
          <p:nvPr/>
        </p:nvSpPr>
        <p:spPr>
          <a:xfrm>
            <a:off x="1042416" y="3736086"/>
            <a:ext cx="2121408" cy="10058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Literature Review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972101-BD6C-791B-1BEB-4004F5D1F18B}"/>
              </a:ext>
            </a:extLst>
          </p:cNvPr>
          <p:cNvSpPr/>
          <p:nvPr/>
        </p:nvSpPr>
        <p:spPr>
          <a:xfrm>
            <a:off x="1042416" y="6620256"/>
            <a:ext cx="2121408" cy="10058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Methods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C1222F-488F-A29B-42D9-B5B288D8C485}"/>
              </a:ext>
            </a:extLst>
          </p:cNvPr>
          <p:cNvSpPr/>
          <p:nvPr/>
        </p:nvSpPr>
        <p:spPr>
          <a:xfrm>
            <a:off x="1042416" y="10387584"/>
            <a:ext cx="2121408" cy="100584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Conclusion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2034D0-FB17-FD74-61AD-6007AF257473}"/>
              </a:ext>
            </a:extLst>
          </p:cNvPr>
          <p:cNvSpPr/>
          <p:nvPr/>
        </p:nvSpPr>
        <p:spPr>
          <a:xfrm>
            <a:off x="5785104" y="-11049"/>
            <a:ext cx="3742944" cy="5052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Research Background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60573E-3FC1-547D-E6B9-CDC8CA1B5F6E}"/>
              </a:ext>
            </a:extLst>
          </p:cNvPr>
          <p:cNvSpPr/>
          <p:nvPr/>
        </p:nvSpPr>
        <p:spPr>
          <a:xfrm>
            <a:off x="5785104" y="1994916"/>
            <a:ext cx="3742944" cy="5052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Research Structure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89876A0-445D-0F7A-4203-7D9F8CA5BFC3}"/>
              </a:ext>
            </a:extLst>
          </p:cNvPr>
          <p:cNvSpPr/>
          <p:nvPr/>
        </p:nvSpPr>
        <p:spPr>
          <a:xfrm>
            <a:off x="5785104" y="679704"/>
            <a:ext cx="3742944" cy="5052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Research Motivation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4ED9144-6660-AC3A-75A3-41260992AC64}"/>
              </a:ext>
            </a:extLst>
          </p:cNvPr>
          <p:cNvSpPr/>
          <p:nvPr/>
        </p:nvSpPr>
        <p:spPr>
          <a:xfrm>
            <a:off x="5785104" y="1337310"/>
            <a:ext cx="3742944" cy="5052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dirty="0"/>
              <a:t>Research Objective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7FA8A3-A616-9276-7183-7063EE0DEEF1}"/>
              </a:ext>
            </a:extLst>
          </p:cNvPr>
          <p:cNvSpPr/>
          <p:nvPr/>
        </p:nvSpPr>
        <p:spPr>
          <a:xfrm>
            <a:off x="5785104" y="3268218"/>
            <a:ext cx="3742944" cy="5052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Diabetes Type and Quality of Life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75ABA09-4C7D-2ACD-DBA8-23B9A54D56A6}"/>
              </a:ext>
            </a:extLst>
          </p:cNvPr>
          <p:cNvSpPr/>
          <p:nvPr/>
        </p:nvSpPr>
        <p:spPr>
          <a:xfrm>
            <a:off x="5785104" y="4005072"/>
            <a:ext cx="3742944" cy="5052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1 Diabetes</a:t>
            </a:r>
            <a:endParaRPr lang="en-TW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EAC3F43-DB1F-8D38-5613-132D68A9AD2A}"/>
              </a:ext>
            </a:extLst>
          </p:cNvPr>
          <p:cNvSpPr/>
          <p:nvPr/>
        </p:nvSpPr>
        <p:spPr>
          <a:xfrm>
            <a:off x="5785104" y="4741926"/>
            <a:ext cx="3742944" cy="66217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Methods on T1D Management</a:t>
            </a:r>
            <a:endParaRPr lang="en-TW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0662CC1-1E1B-3800-8521-7FCA35692392}"/>
              </a:ext>
            </a:extLst>
          </p:cNvPr>
          <p:cNvSpPr/>
          <p:nvPr/>
        </p:nvSpPr>
        <p:spPr>
          <a:xfrm>
            <a:off x="5785104" y="6115050"/>
            <a:ext cx="3742944" cy="5052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61D0427-C189-5E3B-1140-03B4A1152967}"/>
              </a:ext>
            </a:extLst>
          </p:cNvPr>
          <p:cNvSpPr/>
          <p:nvPr/>
        </p:nvSpPr>
        <p:spPr>
          <a:xfrm>
            <a:off x="5785104" y="6851904"/>
            <a:ext cx="3742944" cy="5052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  <a:endParaRPr lang="en-TW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545AABF-C03E-B3AD-3040-0E353AC41436}"/>
              </a:ext>
            </a:extLst>
          </p:cNvPr>
          <p:cNvSpPr/>
          <p:nvPr/>
        </p:nvSpPr>
        <p:spPr>
          <a:xfrm>
            <a:off x="5785104" y="7588758"/>
            <a:ext cx="3742944" cy="49911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CGM-Calibration Model</a:t>
            </a:r>
            <a:endParaRPr lang="en-TW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0921FD2-0CA8-8DAB-271C-F6669D260B7F}"/>
              </a:ext>
            </a:extLst>
          </p:cNvPr>
          <p:cNvSpPr/>
          <p:nvPr/>
        </p:nvSpPr>
        <p:spPr>
          <a:xfrm>
            <a:off x="5785104" y="8319516"/>
            <a:ext cx="3742944" cy="49911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Insulin Bolus Predicting Model</a:t>
            </a:r>
            <a:endParaRPr lang="en-TW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69772C-1A00-E561-796B-27777431EF8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103120" y="1888428"/>
            <a:ext cx="0" cy="1847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094E16-20E7-DDB4-5A64-577D179A86C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103120" y="4741926"/>
            <a:ext cx="0" cy="18783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9AA1D0-7481-7558-2365-63D4199D420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2103120" y="7626096"/>
            <a:ext cx="0" cy="846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61CAE0-EDF6-7568-6234-DC2CFC67788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103120" y="9478327"/>
            <a:ext cx="0" cy="909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A3842D6-274F-3261-8DA7-1ED2DE953A5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63824" y="241554"/>
            <a:ext cx="2621280" cy="114395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3D407CE-6F42-B3A7-E076-834E2DBC961F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3163824" y="932307"/>
            <a:ext cx="2621280" cy="453201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6462D9E-F3A2-DD7D-5AAA-0C265D65E9F9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163824" y="1385508"/>
            <a:ext cx="2621280" cy="204405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8CA3C46-A300-6277-C334-401CB60403C4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163824" y="1385508"/>
            <a:ext cx="2621280" cy="862011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17CD744-BFF0-5086-8C6E-F1A25F44BAB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163824" y="3520821"/>
            <a:ext cx="2621280" cy="718185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4E6CD36-E672-B86E-7F24-86108B1810CE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3163824" y="4239006"/>
            <a:ext cx="2621280" cy="18669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0DFFC89-F2D7-5103-CD84-1F1DAA7225FD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163824" y="4239006"/>
            <a:ext cx="2621280" cy="8340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7F9BD80-91DD-307D-FE9B-898A20C1AC4A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3163824" y="6367653"/>
            <a:ext cx="2621280" cy="7555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E3FDA6D2-AD42-2CBF-FA7F-D3D71B0ED64D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3163824" y="7104507"/>
            <a:ext cx="2621280" cy="1866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8FF9822-89D1-A5DB-51E8-3D7CA4F78A9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63824" y="7123176"/>
            <a:ext cx="2621280" cy="7555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633B68B2-261C-1DB5-3AE9-0F692D1D5B53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3163824" y="7123176"/>
            <a:ext cx="2621280" cy="14458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6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461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論文圖表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論文圖表</dc:title>
  <dc:creator>Microsoft Office User</dc:creator>
  <cp:lastModifiedBy>Microsoft Office User</cp:lastModifiedBy>
  <cp:revision>6</cp:revision>
  <dcterms:created xsi:type="dcterms:W3CDTF">2024-05-07T04:40:31Z</dcterms:created>
  <dcterms:modified xsi:type="dcterms:W3CDTF">2024-05-16T16:35:17Z</dcterms:modified>
</cp:coreProperties>
</file>