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CF1013-5158-492A-A780-95D625896004}">
  <a:tblStyle styleId="{25CF1013-5158-492A-A780-95D6258960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D37C52-E827-4E60-8011-4761773D5F1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2"/>
        <p:cNvGrpSpPr/>
        <p:nvPr/>
      </p:nvGrpSpPr>
      <p:grpSpPr>
        <a:xfrm>
          <a:off x="0" y="0"/>
          <a:ext cx="0" cy="0"/>
          <a:chOff x="0" y="0"/>
          <a:chExt cx="0" cy="0"/>
        </a:xfrm>
      </p:grpSpPr>
      <p:sp>
        <p:nvSpPr>
          <p:cNvPr id="1953" name="Google Shape;1953;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4" name="Google Shape;1954;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3110500" y="1782613"/>
            <a:ext cx="5320200" cy="932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3110500" y="2863787"/>
            <a:ext cx="53202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16" name="Google Shape;116;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20" name="Google Shape;120;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3758050" y="193707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4"/>
          <p:cNvSpPr txBox="1">
            <a:spLocks noGrp="1"/>
          </p:cNvSpPr>
          <p:nvPr>
            <p:ph type="subTitle" idx="1"/>
          </p:nvPr>
        </p:nvSpPr>
        <p:spPr>
          <a:xfrm>
            <a:off x="3758050" y="2433575"/>
            <a:ext cx="3233100" cy="9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8" name="Google Shape;148;p14"/>
          <p:cNvGrpSpPr/>
          <p:nvPr/>
        </p:nvGrpSpPr>
        <p:grpSpPr>
          <a:xfrm>
            <a:off x="518850" y="392550"/>
            <a:ext cx="8106300" cy="4358400"/>
            <a:chOff x="518850" y="392550"/>
            <a:chExt cx="8106300" cy="4358400"/>
          </a:xfrm>
        </p:grpSpPr>
        <p:grpSp>
          <p:nvGrpSpPr>
            <p:cNvPr id="149" name="Google Shape;149;p14"/>
            <p:cNvGrpSpPr/>
            <p:nvPr/>
          </p:nvGrpSpPr>
          <p:grpSpPr>
            <a:xfrm>
              <a:off x="518850" y="392550"/>
              <a:ext cx="8106300" cy="396000"/>
              <a:chOff x="518850" y="385283"/>
              <a:chExt cx="8106300" cy="396000"/>
            </a:xfrm>
          </p:grpSpPr>
          <p:cxnSp>
            <p:nvCxnSpPr>
              <p:cNvPr id="150" name="Google Shape;150;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2" name="Google Shape;152;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53" name="Google Shape;153;p14"/>
            <p:cNvGrpSpPr/>
            <p:nvPr/>
          </p:nvGrpSpPr>
          <p:grpSpPr>
            <a:xfrm rot="10800000">
              <a:off x="518850" y="4354950"/>
              <a:ext cx="8106300" cy="396000"/>
              <a:chOff x="518850" y="385283"/>
              <a:chExt cx="8106300" cy="396000"/>
            </a:xfrm>
          </p:grpSpPr>
          <p:cxnSp>
            <p:nvCxnSpPr>
              <p:cNvPr id="154" name="Google Shape;154;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5" name="Google Shape;155;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6" name="Google Shape;156;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3"/>
        <p:cNvGrpSpPr/>
        <p:nvPr/>
      </p:nvGrpSpPr>
      <p:grpSpPr>
        <a:xfrm>
          <a:off x="0" y="0"/>
          <a:ext cx="0" cy="0"/>
          <a:chOff x="0" y="0"/>
          <a:chExt cx="0" cy="0"/>
        </a:xfrm>
      </p:grpSpPr>
      <p:sp>
        <p:nvSpPr>
          <p:cNvPr id="194" name="Google Shape;194;p17"/>
          <p:cNvSpPr txBox="1">
            <a:spLocks noGrp="1"/>
          </p:cNvSpPr>
          <p:nvPr>
            <p:ph type="subTitle" idx="1"/>
          </p:nvPr>
        </p:nvSpPr>
        <p:spPr>
          <a:xfrm>
            <a:off x="720000" y="1710171"/>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7"/>
          <p:cNvSpPr txBox="1">
            <a:spLocks noGrp="1"/>
          </p:cNvSpPr>
          <p:nvPr>
            <p:ph type="subTitle" idx="2"/>
          </p:nvPr>
        </p:nvSpPr>
        <p:spPr>
          <a:xfrm>
            <a:off x="3490950"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7"/>
          <p:cNvSpPr txBox="1">
            <a:spLocks noGrp="1"/>
          </p:cNvSpPr>
          <p:nvPr>
            <p:ph type="subTitle" idx="3"/>
          </p:nvPr>
        </p:nvSpPr>
        <p:spPr>
          <a:xfrm>
            <a:off x="720000" y="3498800"/>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7"/>
          <p:cNvSpPr txBox="1">
            <a:spLocks noGrp="1"/>
          </p:cNvSpPr>
          <p:nvPr>
            <p:ph type="subTitle" idx="4"/>
          </p:nvPr>
        </p:nvSpPr>
        <p:spPr>
          <a:xfrm>
            <a:off x="3490950"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7"/>
          <p:cNvSpPr txBox="1">
            <a:spLocks noGrp="1"/>
          </p:cNvSpPr>
          <p:nvPr>
            <p:ph type="subTitle" idx="5"/>
          </p:nvPr>
        </p:nvSpPr>
        <p:spPr>
          <a:xfrm>
            <a:off x="6268669"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7"/>
          <p:cNvSpPr txBox="1">
            <a:spLocks noGrp="1"/>
          </p:cNvSpPr>
          <p:nvPr>
            <p:ph type="subTitle" idx="6"/>
          </p:nvPr>
        </p:nvSpPr>
        <p:spPr>
          <a:xfrm>
            <a:off x="6268669"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7"/>
          <p:cNvSpPr txBox="1">
            <a:spLocks noGrp="1"/>
          </p:cNvSpPr>
          <p:nvPr>
            <p:ph type="subTitle" idx="7"/>
          </p:nvPr>
        </p:nvSpPr>
        <p:spPr>
          <a:xfrm>
            <a:off x="72000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1" name="Google Shape;201;p17"/>
          <p:cNvSpPr txBox="1">
            <a:spLocks noGrp="1"/>
          </p:cNvSpPr>
          <p:nvPr>
            <p:ph type="subTitle" idx="8"/>
          </p:nvPr>
        </p:nvSpPr>
        <p:spPr>
          <a:xfrm>
            <a:off x="349095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2" name="Google Shape;202;p17"/>
          <p:cNvSpPr txBox="1">
            <a:spLocks noGrp="1"/>
          </p:cNvSpPr>
          <p:nvPr>
            <p:ph type="subTitle" idx="9"/>
          </p:nvPr>
        </p:nvSpPr>
        <p:spPr>
          <a:xfrm>
            <a:off x="6268669"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3" name="Google Shape;203;p17"/>
          <p:cNvSpPr txBox="1">
            <a:spLocks noGrp="1"/>
          </p:cNvSpPr>
          <p:nvPr>
            <p:ph type="subTitle" idx="13"/>
          </p:nvPr>
        </p:nvSpPr>
        <p:spPr>
          <a:xfrm>
            <a:off x="72000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4" name="Google Shape;204;p17"/>
          <p:cNvSpPr txBox="1">
            <a:spLocks noGrp="1"/>
          </p:cNvSpPr>
          <p:nvPr>
            <p:ph type="subTitle" idx="14"/>
          </p:nvPr>
        </p:nvSpPr>
        <p:spPr>
          <a:xfrm>
            <a:off x="349095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5" name="Google Shape;205;p17"/>
          <p:cNvSpPr txBox="1">
            <a:spLocks noGrp="1"/>
          </p:cNvSpPr>
          <p:nvPr>
            <p:ph type="subTitle" idx="15"/>
          </p:nvPr>
        </p:nvSpPr>
        <p:spPr>
          <a:xfrm>
            <a:off x="6268669"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0" name="Google Shape;210;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4" name="Google Shape;214;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215" name="Google Shape;215;p17"/>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720000" y="1215750"/>
            <a:ext cx="7710900" cy="3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8" name="Google Shape;38;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42" name="Google Shape;42;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43" name="Google Shape;43;p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404549" y="414308"/>
            <a:ext cx="4370100" cy="21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Kampyuter</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tarixi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hamda</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ishlash</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prinsiplari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OS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tushunchasi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OS lar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ishlash</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Driver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tushunchasi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Kampyuter</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uchun</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kerakli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dasturlarni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o'rnatish</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sz="4000" b="0" dirty="0"/>
          </a:p>
        </p:txBody>
      </p:sp>
      <p:sp>
        <p:nvSpPr>
          <p:cNvPr id="711" name="Google Shape;711;p24"/>
          <p:cNvSpPr txBox="1">
            <a:spLocks noGrp="1"/>
          </p:cNvSpPr>
          <p:nvPr>
            <p:ph type="subTitle" idx="1"/>
          </p:nvPr>
        </p:nvSpPr>
        <p:spPr>
          <a:xfrm>
            <a:off x="704770" y="3615765"/>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Suyunov Husan </a:t>
            </a:r>
          </a:p>
          <a:p>
            <a:pPr marL="0" lvl="0" indent="0" algn="l" rtl="0">
              <a:spcBef>
                <a:spcPts val="0"/>
              </a:spcBef>
              <a:spcAft>
                <a:spcPts val="0"/>
              </a:spcAft>
              <a:buNone/>
            </a:pP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0"/>
                                        </p:tgtEl>
                                        <p:attrNameLst>
                                          <p:attrName>style.visibility</p:attrName>
                                        </p:attrNameLst>
                                      </p:cBhvr>
                                      <p:to>
                                        <p:strVal val="visible"/>
                                      </p:to>
                                    </p:set>
                                    <p:anim calcmode="lin" valueType="num">
                                      <p:cBhvr additive="base">
                                        <p:cTn id="7" dur="500" fill="hold"/>
                                        <p:tgtEl>
                                          <p:spTgt spid="710"/>
                                        </p:tgtEl>
                                        <p:attrNameLst>
                                          <p:attrName>ppt_x</p:attrName>
                                        </p:attrNameLst>
                                      </p:cBhvr>
                                      <p:tavLst>
                                        <p:tav tm="0">
                                          <p:val>
                                            <p:strVal val="#ppt_x"/>
                                          </p:val>
                                        </p:tav>
                                        <p:tav tm="100000">
                                          <p:val>
                                            <p:strVal val="#ppt_x"/>
                                          </p:val>
                                        </p:tav>
                                      </p:tavLst>
                                    </p:anim>
                                    <p:anim calcmode="lin" valueType="num">
                                      <p:cBhvr additive="base">
                                        <p:cTn id="8" dur="500" fill="hold"/>
                                        <p:tgtEl>
                                          <p:spTgt spid="7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1">
                                            <p:txEl>
                                              <p:pRg st="0" end="0"/>
                                            </p:txEl>
                                          </p:spTgt>
                                        </p:tgtEl>
                                        <p:attrNameLst>
                                          <p:attrName>style.visibility</p:attrName>
                                        </p:attrNameLst>
                                      </p:cBhvr>
                                      <p:to>
                                        <p:strVal val="visible"/>
                                      </p:to>
                                    </p:set>
                                    <p:anim calcmode="lin" valueType="num">
                                      <p:cBhvr additive="base">
                                        <p:cTn id="11" dur="500" fill="hold"/>
                                        <p:tgtEl>
                                          <p:spTgt spid="7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2"/>
                                        </p:tgtEl>
                                        <p:attrNameLst>
                                          <p:attrName>style.visibility</p:attrName>
                                        </p:attrNameLst>
                                      </p:cBhvr>
                                      <p:to>
                                        <p:strVal val="visible"/>
                                      </p:to>
                                    </p:set>
                                    <p:anim calcmode="lin" valueType="num">
                                      <p:cBhvr additive="base">
                                        <p:cTn id="15" dur="500" fill="hold"/>
                                        <p:tgtEl>
                                          <p:spTgt spid="712"/>
                                        </p:tgtEl>
                                        <p:attrNameLst>
                                          <p:attrName>ppt_x</p:attrName>
                                        </p:attrNameLst>
                                      </p:cBhvr>
                                      <p:tavLst>
                                        <p:tav tm="0">
                                          <p:val>
                                            <p:strVal val="#ppt_x"/>
                                          </p:val>
                                        </p:tav>
                                        <p:tav tm="100000">
                                          <p:val>
                                            <p:strVal val="#ppt_x"/>
                                          </p:val>
                                        </p:tav>
                                      </p:tavLst>
                                    </p:anim>
                                    <p:anim calcmode="lin" valueType="num">
                                      <p:cBhvr additive="base">
                                        <p:cTn id="16" dur="500" fill="hold"/>
                                        <p:tgtEl>
                                          <p:spTgt spid="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p:bldP spid="7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pic>
        <p:nvPicPr>
          <p:cNvPr id="5122" name="Picture 2">
            <a:extLst>
              <a:ext uri="{FF2B5EF4-FFF2-40B4-BE49-F238E27FC236}">
                <a16:creationId xmlns:a16="http://schemas.microsoft.com/office/drawing/2014/main" id="{9C256B84-0B44-6699-BF5B-918A70A4F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155" y="3260913"/>
            <a:ext cx="1494639" cy="16607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D2EFF7D-4087-6E1F-CABB-B4BC57F3D5F3}"/>
              </a:ext>
            </a:extLst>
          </p:cNvPr>
          <p:cNvSpPr txBox="1"/>
          <p:nvPr/>
        </p:nvSpPr>
        <p:spPr>
          <a:xfrm>
            <a:off x="927846" y="564814"/>
            <a:ext cx="7540437" cy="4215578"/>
          </a:xfrm>
          <a:prstGeom prst="rect">
            <a:avLst/>
          </a:prstGeom>
          <a:noFill/>
        </p:spPr>
        <p:txBody>
          <a:bodyPr wrap="square">
            <a:spAutoFit/>
          </a:bodyPr>
          <a:lstStyle/>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asrning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80-yillariga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taqaladi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Quyida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bosqichlari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keltirilgan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- 1985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1.0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nomli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dastlabki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paydo</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grafik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interfeysga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birinchi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- 1987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2.0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vositachiliksiz</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tarmoq</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imkoniyatlarini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qoʻshdi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3.0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natijalandi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fermерlar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miqyosda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tarqala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boshladi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- 1995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95 chop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omma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orasida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juda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mashhur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"Plug-and-Play"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texnologiyasi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qoʻshildi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- 1998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98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paydo</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Internet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multimediya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imkoniyatlari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yaxshilandi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- 2000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2000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ME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koʻrindi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Korporativ</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shaxsiy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foydalanish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ravishda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- 2001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XP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niqobini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koʻrsatdi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bugungi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kungacha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mashhur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hisoblanadi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- 2015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10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e'lon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hozirgi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paytda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soʻnggi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hisoblanadi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Ana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shunday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qisqacha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doimiy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ravishda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bormoqda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5" name="TextBox 4">
            <a:extLst>
              <a:ext uri="{FF2B5EF4-FFF2-40B4-BE49-F238E27FC236}">
                <a16:creationId xmlns:a16="http://schemas.microsoft.com/office/drawing/2014/main" id="{658843F0-2A66-AAB6-AAA0-8279087D9BC2}"/>
              </a:ext>
            </a:extLst>
          </p:cNvPr>
          <p:cNvSpPr txBox="1"/>
          <p:nvPr/>
        </p:nvSpPr>
        <p:spPr>
          <a:xfrm>
            <a:off x="2245659" y="494643"/>
            <a:ext cx="6407524" cy="4154214"/>
          </a:xfrm>
          <a:prstGeom prst="rect">
            <a:avLst/>
          </a:prstGeom>
          <a:noFill/>
        </p:spPr>
        <p:txBody>
          <a:bodyPr wrap="square">
            <a:spAutoFit/>
          </a:bodyPr>
          <a:lstStyle/>
          <a:p>
            <a:pPr>
              <a:lnSpc>
                <a:spcPct val="107000"/>
              </a:lnSpc>
              <a:spcAft>
                <a:spcPts val="800"/>
              </a:spcAft>
            </a:pPr>
            <a:r>
              <a:rPr lang="en-US" sz="1400"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Linux OS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1991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taqaladi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Finlandiyalik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dasturchi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Linus Torvalds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yozgan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ochiq</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kodli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bepul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sifatida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yaratilgan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sababi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Shunday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quyidagi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davrlardan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o‘tdi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- 1991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Linus Torvalds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tomonidan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yadrosi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yaratildi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Unix ga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o‘xshash</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ammo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bilan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to‘liq</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kelmaydigan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xususiy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emas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- 1994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Linux 1.0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e’lon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paytga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mukammalroq</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barqaror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aylandi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- 1996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Linux 2.0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xavfsizlik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ko‘p</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foydalanuvchililik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xususiyatlarini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taqdim</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- 2011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Linux 3.0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paydo</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Yangilangan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arxitekturasiga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yadro</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tozalandi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Hozirgi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turli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sohalarda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jumladan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serverlar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mobil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ko‘rgazmali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hokazolarda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qo‘llanilmoqda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turli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taqdimotlari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mavjud</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masalan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Ubuntu, Debian, Fedora, Mint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50" name="Picture 6">
            <a:extLst>
              <a:ext uri="{FF2B5EF4-FFF2-40B4-BE49-F238E27FC236}">
                <a16:creationId xmlns:a16="http://schemas.microsoft.com/office/drawing/2014/main" id="{C213C845-D61E-D416-4F10-68633EFB1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17" y="3529854"/>
            <a:ext cx="1573306" cy="1186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5" name="TextBox 4">
            <a:extLst>
              <a:ext uri="{FF2B5EF4-FFF2-40B4-BE49-F238E27FC236}">
                <a16:creationId xmlns:a16="http://schemas.microsoft.com/office/drawing/2014/main" id="{519E0B90-52DD-38EE-3352-004D7E2E22AF}"/>
              </a:ext>
            </a:extLst>
          </p:cNvPr>
          <p:cNvSpPr txBox="1"/>
          <p:nvPr/>
        </p:nvSpPr>
        <p:spPr>
          <a:xfrm>
            <a:off x="584947" y="463961"/>
            <a:ext cx="7974105" cy="4215578"/>
          </a:xfrm>
          <a:prstGeom prst="rect">
            <a:avLst/>
          </a:prstGeom>
          <a:noFill/>
        </p:spPr>
        <p:txBody>
          <a:bodyPr wrap="square">
            <a:spAutoFit/>
          </a:bodyPr>
          <a:lstStyle/>
          <a:p>
            <a:pPr>
              <a:lnSpc>
                <a:spcPct val="107000"/>
              </a:lnSpc>
              <a:spcAft>
                <a:spcPts val="800"/>
              </a:spcAft>
            </a:pPr>
            <a:r>
              <a:rPr lang="en-US" sz="1300"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MacOS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Apple 1976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Stiv</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Jobs,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Stiv</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Voznyak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Ronald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Uaynn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tomonidan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tashkil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dastlab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I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II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shaxsiy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kompyuterlarini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yaratdilar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Keyinchalik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1984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Macintosh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Macintosh System Software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chop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etdilar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Aynan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 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nomi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ostida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keyingi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yillarda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rivojlantirib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kompaniyasi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tomonidan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chiqilgan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quyidagicha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- 1984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Apple ilk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grafik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interfeysli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Lisa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chiqardi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Macintosh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- 1984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oxirlarida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Macintosh 128K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Macintosh System Software 1.0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e'lon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birinchi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 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hisoblanadi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- 1997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 OS 8 chop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xavfsizligi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mulitmedia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imkoniyatlarini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yaxshiladi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- 2001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 OS X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Bu Unix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asosidagi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 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hozirgi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kungacha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ishlatilmoqda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- 2012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 OS X Mountain Lion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iCloud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yangiliklar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qo'shildi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- 2016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nomini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(High Sierra, Mojave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hokazo</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nom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ostida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chiqmoqda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- 2022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Eng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so'nggi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MacOS Ventura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e'lon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Movjud</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imkoniyatlar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takomillashtirildi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Xulosa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aytganda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yaqin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40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buyon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hisoblanadi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doimiy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ravishda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yangilanib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bormoqda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74" name="Picture 6">
            <a:extLst>
              <a:ext uri="{FF2B5EF4-FFF2-40B4-BE49-F238E27FC236}">
                <a16:creationId xmlns:a16="http://schemas.microsoft.com/office/drawing/2014/main" id="{227070BA-5470-1AE1-BD66-9197EE4A6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389" y="3866029"/>
            <a:ext cx="1892767" cy="941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61" name="Google Shape;1861;p36"/>
          <p:cNvSpPr/>
          <p:nvPr/>
        </p:nvSpPr>
        <p:spPr>
          <a:xfrm>
            <a:off x="647065" y="959166"/>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2" name="Google Shape;1862;p36"/>
          <p:cNvGrpSpPr/>
          <p:nvPr/>
        </p:nvGrpSpPr>
        <p:grpSpPr>
          <a:xfrm>
            <a:off x="561887" y="776646"/>
            <a:ext cx="1834973" cy="3724678"/>
            <a:chOff x="5186401" y="494525"/>
            <a:chExt cx="1834973" cy="3724678"/>
          </a:xfrm>
        </p:grpSpPr>
        <p:sp>
          <p:nvSpPr>
            <p:cNvPr id="1863" name="Google Shape;1863;p36"/>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6"/>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65" name="Google Shape;1865;p36"/>
          <p:cNvPicPr preferRelativeResize="0"/>
          <p:nvPr/>
        </p:nvPicPr>
        <p:blipFill rotWithShape="1">
          <a:blip r:embed="rId3">
            <a:alphaModFix/>
          </a:blip>
          <a:srcRect l="10741" r="10741"/>
          <a:stretch/>
        </p:blipFill>
        <p:spPr>
          <a:xfrm>
            <a:off x="647074" y="959170"/>
            <a:ext cx="1664599" cy="3176197"/>
          </a:xfrm>
          <a:prstGeom prst="rect">
            <a:avLst/>
          </a:prstGeom>
          <a:noFill/>
          <a:ln w="9525" cap="flat" cmpd="sng">
            <a:solidFill>
              <a:schemeClr val="dk1"/>
            </a:solidFill>
            <a:prstDash val="solid"/>
            <a:round/>
            <a:headEnd type="none" w="sm" len="sm"/>
            <a:tailEnd type="none" w="sm" len="sm"/>
          </a:ln>
        </p:spPr>
      </p:pic>
      <p:sp>
        <p:nvSpPr>
          <p:cNvPr id="7" name="TextBox 6">
            <a:extLst>
              <a:ext uri="{FF2B5EF4-FFF2-40B4-BE49-F238E27FC236}">
                <a16:creationId xmlns:a16="http://schemas.microsoft.com/office/drawing/2014/main" id="{5D7760C8-AB85-7A8C-4A46-3E6F6E3EC71B}"/>
              </a:ext>
            </a:extLst>
          </p:cNvPr>
          <p:cNvSpPr txBox="1"/>
          <p:nvPr/>
        </p:nvSpPr>
        <p:spPr>
          <a:xfrm>
            <a:off x="2428103" y="496231"/>
            <a:ext cx="6100066" cy="4344716"/>
          </a:xfrm>
          <a:prstGeom prst="rect">
            <a:avLst/>
          </a:prstGeom>
          <a:noFill/>
        </p:spPr>
        <p:txBody>
          <a:bodyPr wrap="square">
            <a:spAutoFit/>
          </a:bodyPr>
          <a:lstStyle/>
          <a:p>
            <a:pPr>
              <a:lnSpc>
                <a:spcPct val="107000"/>
              </a:lnSpc>
              <a:spcAft>
                <a:spcPts val="800"/>
              </a:spcAft>
            </a:pPr>
            <a:r>
              <a:rPr lang="en-US" sz="1300"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Driver –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Tarjimasi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yuritqich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deb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ba’zi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manbalarda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esa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Haydovchi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deya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tarjima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Driver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yoki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drayver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apparat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tashqi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bilan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ilovalar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o'rtasidagi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bog'lanishni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ta'minlovchi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maxsus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Driverning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vazifalari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parametrlari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konfiguratsiyasini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aniqlash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hamda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taqdim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rejimlarini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boshqarish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sozlash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beradi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kelayotgan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ma'lumotlarni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qayta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ravishda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uzatish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yuboriladigan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ma'lumotlarni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qabul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tushunadigan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ko'rinishga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o'girib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berish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Xatolik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nostandart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holatlarni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nazorat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turish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hamda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haqida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xabardor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Demak, driver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tarjimon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vazifasini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bajaradi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bilan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o'rtasida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ma'lumot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almashinuvini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ta'minlab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beradi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Agar driver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o'rnatilmagan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bo'lsa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ishlamaydi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maxsus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driver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mavjud</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tarkibiga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driverlar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kiritilgan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esa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alohida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o'rnatilishi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kerak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5" name="TextBox 4">
            <a:extLst>
              <a:ext uri="{FF2B5EF4-FFF2-40B4-BE49-F238E27FC236}">
                <a16:creationId xmlns:a16="http://schemas.microsoft.com/office/drawing/2014/main" id="{B59EBB34-0668-9FAE-0FC5-9FDDAA149FC4}"/>
              </a:ext>
            </a:extLst>
          </p:cNvPr>
          <p:cNvSpPr txBox="1"/>
          <p:nvPr/>
        </p:nvSpPr>
        <p:spPr>
          <a:xfrm>
            <a:off x="1015253" y="1255764"/>
            <a:ext cx="6279776" cy="2155590"/>
          </a:xfrm>
          <a:prstGeom prst="rect">
            <a:avLst/>
          </a:prstGeom>
          <a:noFill/>
        </p:spPr>
        <p:txBody>
          <a:bodyPr wrap="square">
            <a:spAutoFit/>
          </a:bodyPr>
          <a:lstStyle/>
          <a:p>
            <a:pPr algn="ctr">
              <a:lnSpc>
                <a:spcPct val="107000"/>
              </a:lnSpc>
              <a:spcAft>
                <a:spcPts val="800"/>
              </a:spcAft>
            </a:pP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Windows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Sistemasida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kerakli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dasturlarni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Microsoft Store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dasturidan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o’rnatishimiz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mumkin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Ba’zi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dasturlar</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Store da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chiqmasligi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tabiy</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Bunday</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hollarda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Biz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Qidiruv</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tizimlaridan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foydalanishimiz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mumkin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Qidiruv</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tizimlari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kundalik</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hayotimizda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ishlatib</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kelayotgan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Google, Yandex, Opera, Microsoft Edge,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hamda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boshqalari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aytishimiz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mumkin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Misol</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Google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qidiruv</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tizimidan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foydalangan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biz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izlayotgan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dasturning</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albatta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rasmiy</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saytiga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duch</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kelamiz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o’sha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joydan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yuklab</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olishimiz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mumkin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O’rnatish</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jarayoni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esa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Dastur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kerakli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Ruxsatlarni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bergan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O’rnatish</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tugmasini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bosamiz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tayyor</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5"/>
        <p:cNvGrpSpPr/>
        <p:nvPr/>
      </p:nvGrpSpPr>
      <p:grpSpPr>
        <a:xfrm>
          <a:off x="0" y="0"/>
          <a:ext cx="0" cy="0"/>
          <a:chOff x="0" y="0"/>
          <a:chExt cx="0" cy="0"/>
        </a:xfrm>
      </p:grpSpPr>
      <p:grpSp>
        <p:nvGrpSpPr>
          <p:cNvPr id="2124" name="Google Shape;2124;p43"/>
          <p:cNvGrpSpPr/>
          <p:nvPr/>
        </p:nvGrpSpPr>
        <p:grpSpPr>
          <a:xfrm>
            <a:off x="713188" y="1198193"/>
            <a:ext cx="2994401" cy="2992970"/>
            <a:chOff x="699850" y="2299150"/>
            <a:chExt cx="1046225" cy="1045725"/>
          </a:xfrm>
        </p:grpSpPr>
        <p:sp>
          <p:nvSpPr>
            <p:cNvPr id="2125" name="Google Shape;2125;p43"/>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3"/>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3"/>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3"/>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3"/>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3"/>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3"/>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3"/>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3"/>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3"/>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3"/>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3"/>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3"/>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3"/>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3"/>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3"/>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3"/>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3"/>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3"/>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3"/>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3"/>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3"/>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3"/>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3"/>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3"/>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3"/>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3"/>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3"/>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3"/>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3"/>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3"/>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3"/>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3"/>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3"/>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3"/>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3"/>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3"/>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3"/>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3"/>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3"/>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3"/>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3"/>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3"/>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3"/>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3"/>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3"/>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3"/>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3"/>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3"/>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3"/>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3"/>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3"/>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3"/>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3"/>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3"/>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3"/>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3"/>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3"/>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3"/>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3"/>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3"/>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3"/>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3"/>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3"/>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3"/>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3"/>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3"/>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3"/>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3"/>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3"/>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3"/>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3"/>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3"/>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3"/>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3"/>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3"/>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3"/>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3"/>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3"/>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3"/>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3"/>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3"/>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3"/>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3"/>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3"/>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3"/>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3"/>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3"/>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3"/>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3"/>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3"/>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3"/>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3"/>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3"/>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3"/>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3"/>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3"/>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3"/>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3"/>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3"/>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3"/>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3"/>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3"/>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3"/>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3"/>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962;p39">
            <a:extLst>
              <a:ext uri="{FF2B5EF4-FFF2-40B4-BE49-F238E27FC236}">
                <a16:creationId xmlns:a16="http://schemas.microsoft.com/office/drawing/2014/main" id="{4E00A5D5-5887-BEA5-8EAF-930E55DFCA98}"/>
              </a:ext>
            </a:extLst>
          </p:cNvPr>
          <p:cNvSpPr txBox="1">
            <a:spLocks noGrp="1"/>
          </p:cNvSpPr>
          <p:nvPr>
            <p:ph type="title"/>
          </p:nvPr>
        </p:nvSpPr>
        <p:spPr>
          <a:xfrm>
            <a:off x="1965072" y="1974539"/>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E’tiboringiz uchun </a:t>
            </a:r>
            <a:br>
              <a:rPr lang="en" dirty="0"/>
            </a:br>
            <a:r>
              <a:rPr lang="en" dirty="0"/>
              <a:t>raxmat!</a:t>
            </a:r>
            <a:endParaRPr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grpSp>
        <p:nvGrpSpPr>
          <p:cNvPr id="1035" name="Google Shape;1035;p25"/>
          <p:cNvGrpSpPr/>
          <p:nvPr/>
        </p:nvGrpSpPr>
        <p:grpSpPr>
          <a:xfrm>
            <a:off x="7190985" y="712950"/>
            <a:ext cx="1239906" cy="584116"/>
            <a:chOff x="6947135" y="2460525"/>
            <a:chExt cx="1239906" cy="584116"/>
          </a:xfrm>
        </p:grpSpPr>
        <p:sp>
          <p:nvSpPr>
            <p:cNvPr id="1036" name="Google Shape;1036;p25"/>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Текст 4">
            <a:extLst>
              <a:ext uri="{FF2B5EF4-FFF2-40B4-BE49-F238E27FC236}">
                <a16:creationId xmlns:a16="http://schemas.microsoft.com/office/drawing/2014/main" id="{210E22B7-4AAF-6D14-ADB6-B995E06CACBB}"/>
              </a:ext>
            </a:extLst>
          </p:cNvPr>
          <p:cNvSpPr>
            <a:spLocks noGrp="1"/>
          </p:cNvSpPr>
          <p:nvPr>
            <p:ph type="body" idx="1"/>
          </p:nvPr>
        </p:nvSpPr>
        <p:spPr>
          <a:xfrm>
            <a:off x="562930" y="1107826"/>
            <a:ext cx="6879338" cy="399000"/>
          </a:xfrm>
        </p:spPr>
        <p:txBody>
          <a:bodyPr/>
          <a:lstStyle/>
          <a:p>
            <a:pPr marL="152400" indent="0" algn="ctr">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Computer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Inglizcha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so’z</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qisqartirib</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yozilgan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so’zdur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To’lliq</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nomi</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Common, Operating, Machine,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Purposel</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Used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Technalogical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Educational, Research.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Tarjimasi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Umumiy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Operatsion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Mashina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Maqsad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Texnologik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Ta'lim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Tadqiqot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uchun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foydalaniladi</a:t>
            </a:r>
            <a:r>
              <a:rPr lang="en-US" sz="1800" dirty="0">
                <a:effectLst/>
                <a:latin typeface="Calibri" panose="020F0502020204030204" pitchFamily="34" charset="0"/>
                <a:ea typeface="Calibri" panose="020F0502020204030204" pitchFamily="34" charset="0"/>
                <a:cs typeface="Times New Roman" panose="02020603050405020304" pitchFamily="18" charset="0"/>
              </a:rPr>
              <a:t> deb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tarjima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qilinadi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endParaRPr lang="uz-Cyrl-UZ" dirty="0"/>
          </a:p>
        </p:txBody>
      </p:sp>
      <p:pic>
        <p:nvPicPr>
          <p:cNvPr id="1028" name="Picture 4">
            <a:extLst>
              <a:ext uri="{FF2B5EF4-FFF2-40B4-BE49-F238E27FC236}">
                <a16:creationId xmlns:a16="http://schemas.microsoft.com/office/drawing/2014/main" id="{67E727ED-A593-0998-68DB-25F3E76F4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71750"/>
            <a:ext cx="3361765" cy="214816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5"/>
                                        </p:tgtEl>
                                        <p:attrNameLst>
                                          <p:attrName>style.visibility</p:attrName>
                                        </p:attrNameLst>
                                      </p:cBhvr>
                                      <p:to>
                                        <p:strVal val="visible"/>
                                      </p:to>
                                    </p:set>
                                    <p:anim calcmode="lin" valueType="num">
                                      <p:cBhvr additive="base">
                                        <p:cTn id="7" dur="500" fill="hold"/>
                                        <p:tgtEl>
                                          <p:spTgt spid="1035"/>
                                        </p:tgtEl>
                                        <p:attrNameLst>
                                          <p:attrName>ppt_x</p:attrName>
                                        </p:attrNameLst>
                                      </p:cBhvr>
                                      <p:tavLst>
                                        <p:tav tm="0">
                                          <p:val>
                                            <p:strVal val="#ppt_x"/>
                                          </p:val>
                                        </p:tav>
                                        <p:tav tm="100000">
                                          <p:val>
                                            <p:strVal val="#ppt_x"/>
                                          </p:val>
                                        </p:tav>
                                      </p:tavLst>
                                    </p:anim>
                                    <p:anim calcmode="lin" valueType="num">
                                      <p:cBhvr additive="base">
                                        <p:cTn id="8" dur="500" fill="hold"/>
                                        <p:tgtEl>
                                          <p:spTgt spid="10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 calcmode="lin" valueType="num">
                                      <p:cBhvr additive="base">
                                        <p:cTn id="15" dur="500" fill="hold"/>
                                        <p:tgtEl>
                                          <p:spTgt spid="1028"/>
                                        </p:tgtEl>
                                        <p:attrNameLst>
                                          <p:attrName>ppt_x</p:attrName>
                                        </p:attrNameLst>
                                      </p:cBhvr>
                                      <p:tavLst>
                                        <p:tav tm="0">
                                          <p:val>
                                            <p:strVal val="#ppt_x"/>
                                          </p:val>
                                        </p:tav>
                                        <p:tav tm="100000">
                                          <p:val>
                                            <p:strVal val="#ppt_x"/>
                                          </p:val>
                                        </p:tav>
                                      </p:tavLst>
                                    </p:anim>
                                    <p:anim calcmode="lin" valueType="num">
                                      <p:cBhvr additive="base">
                                        <p:cTn id="1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grpSp>
        <p:nvGrpSpPr>
          <p:cNvPr id="1084" name="Google Shape;1084;p26"/>
          <p:cNvGrpSpPr/>
          <p:nvPr/>
        </p:nvGrpSpPr>
        <p:grpSpPr>
          <a:xfrm>
            <a:off x="6444695" y="1114373"/>
            <a:ext cx="1986215" cy="3269968"/>
            <a:chOff x="6934075" y="1778325"/>
            <a:chExt cx="689275" cy="1134775"/>
          </a:xfrm>
        </p:grpSpPr>
        <p:sp>
          <p:nvSpPr>
            <p:cNvPr id="1085" name="Google Shape;1085;p26"/>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TextBox 56">
            <a:extLst>
              <a:ext uri="{FF2B5EF4-FFF2-40B4-BE49-F238E27FC236}">
                <a16:creationId xmlns:a16="http://schemas.microsoft.com/office/drawing/2014/main" id="{02B8F574-FA28-5586-50D9-83757F73FC1C}"/>
              </a:ext>
            </a:extLst>
          </p:cNvPr>
          <p:cNvSpPr txBox="1"/>
          <p:nvPr/>
        </p:nvSpPr>
        <p:spPr>
          <a:xfrm>
            <a:off x="658906" y="707426"/>
            <a:ext cx="5277970" cy="4298934"/>
          </a:xfrm>
          <a:prstGeom prst="rect">
            <a:avLst/>
          </a:prstGeom>
          <a:noFill/>
        </p:spPr>
        <p:txBody>
          <a:bodyPr wrap="square">
            <a:spAutoFit/>
          </a:bodyPr>
          <a:lstStyle/>
          <a:p>
            <a:r>
              <a:rPr lang="uz-Latn-UZ" dirty="0" err="1"/>
              <a:t>Kampyuterlarning</a:t>
            </a:r>
            <a:r>
              <a:rPr lang="uz-Latn-UZ" dirty="0"/>
              <a:t> tarixi juda uzoq. Quyida </a:t>
            </a:r>
            <a:r>
              <a:rPr lang="uz-Latn-UZ" dirty="0" err="1"/>
              <a:t>kampyuter</a:t>
            </a:r>
            <a:r>
              <a:rPr lang="uz-Latn-UZ" dirty="0"/>
              <a:t> tarixining asosiy nuqtalarini qisqacha bayon etilgan:</a:t>
            </a:r>
            <a:endParaRPr lang="en-US" dirty="0"/>
          </a:p>
          <a:p>
            <a:pPr marL="342900" lvl="0" indent="-342900">
              <a:lnSpc>
                <a:spcPct val="107000"/>
              </a:lnSpc>
              <a:spcAft>
                <a:spcPts val="0"/>
              </a:spcAft>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Times New Roman" panose="02020603050405020304" pitchFamily="18" charset="0"/>
              </a:rPr>
              <a:t>Birinchi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mexanik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hisoblash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mashinalari</a:t>
            </a:r>
            <a:r>
              <a:rPr lang="en-US" dirty="0">
                <a:effectLst/>
                <a:latin typeface="Calibri" panose="020F0502020204030204" pitchFamily="34" charset="0"/>
                <a:ea typeface="Calibri" panose="020F0502020204030204" pitchFamily="34" charset="0"/>
                <a:cs typeface="Times New Roman" panose="02020603050405020304" pitchFamily="18" charset="0"/>
              </a:rPr>
              <a:t> 17-asrda </a:t>
            </a:r>
            <a:r>
              <a:rPr lang="en-US" dirty="0" err="1">
                <a:effectLst/>
                <a:latin typeface="Calibri" panose="020F0502020204030204" pitchFamily="34" charset="0"/>
                <a:ea typeface="Calibri" panose="020F0502020204030204" pitchFamily="34" charset="0"/>
                <a:cs typeface="Times New Roman" panose="02020603050405020304" pitchFamily="18" charset="0"/>
              </a:rPr>
              <a:t>yaratilgan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Ular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oddiy</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matematik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amallarni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bajara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olgan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19-asrning </a:t>
            </a:r>
            <a:r>
              <a:rPr lang="en-US" dirty="0" err="1">
                <a:effectLst/>
                <a:latin typeface="Calibri" panose="020F0502020204030204" pitchFamily="34" charset="0"/>
                <a:ea typeface="Calibri" panose="020F0502020204030204" pitchFamily="34" charset="0"/>
                <a:cs typeface="Times New Roman" panose="02020603050405020304" pitchFamily="18" charset="0"/>
              </a:rPr>
              <a:t>oxirlarida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analitik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mashinalar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paydo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Ular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arifmetik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amallarni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bajarish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uchun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mexanik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qurilmalar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edi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30-yillarda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elektron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lampali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birinchi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kompyuterlar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yaratildi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Ular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hajmi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katta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bo'lgan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40-yillarda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birinchi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elektron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hisoblash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mashinalari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paydo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50-yillarda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tranzistorlar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ixtiro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qilindi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va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shu</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asosda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birinchi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kompyuterlar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yaratila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boshlandi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60-yillarda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integralli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sxemalar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paydo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va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kompyuterlarni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kichiklashtirish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imkoniyati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vujudga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kеldi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70-yillarda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mikroprotsessorlar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yaratildi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va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shaxsiy</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kompyuterlar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paydo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boshladi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80-yillarda GUI </a:t>
            </a:r>
            <a:r>
              <a:rPr lang="en-US" dirty="0" err="1">
                <a:effectLst/>
                <a:latin typeface="Calibri" panose="020F0502020204030204" pitchFamily="34" charset="0"/>
                <a:ea typeface="Calibri" panose="020F0502020204030204" pitchFamily="34" charset="0"/>
                <a:cs typeface="Times New Roman" panose="02020603050405020304" pitchFamily="18" charset="0"/>
              </a:rPr>
              <a:t>interfeyslar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keng</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tarqaldi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90-yillardan </a:t>
            </a:r>
            <a:r>
              <a:rPr lang="en-US" dirty="0" err="1">
                <a:effectLst/>
                <a:latin typeface="Calibri" panose="020F0502020204030204" pitchFamily="34" charset="0"/>
                <a:ea typeface="Calibri" panose="020F0502020204030204" pitchFamily="34" charset="0"/>
                <a:cs typeface="Times New Roman" panose="02020603050405020304" pitchFamily="18" charset="0"/>
              </a:rPr>
              <a:t>boshlab</a:t>
            </a:r>
            <a:r>
              <a:rPr lang="en-US" dirty="0">
                <a:effectLst/>
                <a:latin typeface="Calibri" panose="020F0502020204030204" pitchFamily="34" charset="0"/>
                <a:ea typeface="Calibri" panose="020F0502020204030204" pitchFamily="34" charset="0"/>
                <a:cs typeface="Times New Roman" panose="02020603050405020304" pitchFamily="18" charset="0"/>
              </a:rPr>
              <a:t> Internet </a:t>
            </a:r>
            <a:r>
              <a:rPr lang="en-US" dirty="0" err="1">
                <a:effectLst/>
                <a:latin typeface="Calibri" panose="020F0502020204030204" pitchFamily="34" charset="0"/>
                <a:ea typeface="Calibri" panose="020F0502020204030204" pitchFamily="34" charset="0"/>
                <a:cs typeface="Times New Roman" panose="02020603050405020304" pitchFamily="18" charset="0"/>
              </a:rPr>
              <a:t>tez</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rivoj</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topa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boshladi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endParaRPr lang="uz-Cyrl-UZ"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4"/>
                                        </p:tgtEl>
                                        <p:attrNameLst>
                                          <p:attrName>style.visibility</p:attrName>
                                        </p:attrNameLst>
                                      </p:cBhvr>
                                      <p:to>
                                        <p:strVal val="visible"/>
                                      </p:to>
                                    </p:set>
                                    <p:anim calcmode="lin" valueType="num">
                                      <p:cBhvr additive="base">
                                        <p:cTn id="7" dur="500" fill="hold"/>
                                        <p:tgtEl>
                                          <p:spTgt spid="1084"/>
                                        </p:tgtEl>
                                        <p:attrNameLst>
                                          <p:attrName>ppt_x</p:attrName>
                                        </p:attrNameLst>
                                      </p:cBhvr>
                                      <p:tavLst>
                                        <p:tav tm="0">
                                          <p:val>
                                            <p:strVal val="#ppt_x"/>
                                          </p:val>
                                        </p:tav>
                                        <p:tav tm="100000">
                                          <p:val>
                                            <p:strVal val="#ppt_x"/>
                                          </p:val>
                                        </p:tav>
                                      </p:tavLst>
                                    </p:anim>
                                    <p:anim calcmode="lin" valueType="num">
                                      <p:cBhvr additive="base">
                                        <p:cTn id="8" dur="500" fill="hold"/>
                                        <p:tgtEl>
                                          <p:spTgt spid="10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329453" y="522539"/>
            <a:ext cx="4553915" cy="19827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Taminot</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bloki</a:t>
            </a:r>
            <a:r>
              <a:rPr lang="en-US" sz="1600" dirty="0">
                <a:effectLst/>
                <a:latin typeface="Calibri" panose="020F0502020204030204" pitchFamily="34" charset="0"/>
                <a:ea typeface="Calibri" panose="020F0502020204030204" pitchFamily="34" charset="0"/>
                <a:cs typeface="Times New Roman" panose="02020603050405020304" pitchFamily="18" charset="0"/>
              </a:rPr>
              <a:t> –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elektir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quvvati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taminlash</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vazifasini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o’tab</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beradi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Ya’ni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Kampyuterni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to’laqolniy</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elektir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taminlaydi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Kampyuterlar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asosan</a:t>
            </a:r>
            <a:r>
              <a:rPr lang="en-US" sz="1600" dirty="0">
                <a:effectLst/>
                <a:latin typeface="Calibri" panose="020F0502020204030204" pitchFamily="34" charset="0"/>
                <a:ea typeface="Calibri" panose="020F0502020204030204" pitchFamily="34" charset="0"/>
                <a:cs typeface="Times New Roman" panose="02020603050405020304" pitchFamily="18" charset="0"/>
              </a:rPr>
              <a:t> pas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kuchlanishda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ishlaydi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Taminot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qutisi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esa</a:t>
            </a:r>
            <a:r>
              <a:rPr lang="en-US" sz="1600" dirty="0">
                <a:effectLst/>
                <a:latin typeface="Calibri" panose="020F0502020204030204" pitchFamily="34" charset="0"/>
                <a:ea typeface="Calibri" panose="020F0502020204030204" pitchFamily="34" charset="0"/>
                <a:cs typeface="Times New Roman" panose="02020603050405020304" pitchFamily="18" charset="0"/>
              </a:rPr>
              <a:t> kata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kuchlanishdagi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quvvatni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kamaytiradi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hamda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kampyuter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uchun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uzatib</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beradi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Xonadon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yokida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Oficeda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Elektir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quvvatida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o’zgarish</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ro’y</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bersa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masalan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sababsiz</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meyyordan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oshgan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holda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Ta’minot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qutisi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kampyuterni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kuyishdan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saqlaydi</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7" name="Рисунок 6">
            <a:extLst>
              <a:ext uri="{FF2B5EF4-FFF2-40B4-BE49-F238E27FC236}">
                <a16:creationId xmlns:a16="http://schemas.microsoft.com/office/drawing/2014/main" id="{7B73A5E5-1D5F-80FF-BAC3-EA0C7DF5DF99}"/>
              </a:ext>
            </a:extLst>
          </p:cNvPr>
          <p:cNvPicPr>
            <a:picLocks noGrp="1" noChangeAspect="1"/>
          </p:cNvPicPr>
          <p:nvPr>
            <p:ph type="pic" idx="2"/>
          </p:nvPr>
        </p:nvPicPr>
        <p:blipFill>
          <a:blip r:embed="rId3"/>
          <a:srcRect l="23497" r="23497"/>
          <a:stretch>
            <a:fillRect/>
          </a:stretch>
        </p:blipFill>
        <p:spPr>
          <a:xfrm>
            <a:off x="4493595" y="522539"/>
            <a:ext cx="2908880" cy="3986235"/>
          </a:xfrm>
        </p:spPr>
      </p:pic>
      <p:grpSp>
        <p:nvGrpSpPr>
          <p:cNvPr id="8" name="Google Shape;1215;p27"/>
          <p:cNvGrpSpPr/>
          <p:nvPr/>
        </p:nvGrpSpPr>
        <p:grpSpPr>
          <a:xfrm>
            <a:off x="7293631" y="2904963"/>
            <a:ext cx="1466650" cy="1625713"/>
            <a:chOff x="6964178" y="2817557"/>
            <a:chExt cx="1466650" cy="1625713"/>
          </a:xfrm>
        </p:grpSpPr>
        <p:sp>
          <p:nvSpPr>
            <p:cNvPr id="9"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2">
                                            <p:txEl>
                                              <p:pRg st="0" end="0"/>
                                            </p:txEl>
                                          </p:spTgt>
                                        </p:tgtEl>
                                        <p:attrNameLst>
                                          <p:attrName>style.visibility</p:attrName>
                                        </p:attrNameLst>
                                      </p:cBhvr>
                                      <p:to>
                                        <p:strVal val="visible"/>
                                      </p:to>
                                    </p:set>
                                    <p:anim calcmode="lin" valueType="num">
                                      <p:cBhvr additive="base">
                                        <p:cTn id="7" dur="500" fill="hold"/>
                                        <p:tgtEl>
                                          <p:spTgt spid="12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2">
                                            <p:txEl>
                                              <p:pRg st="1" end="1"/>
                                            </p:txEl>
                                          </p:spTgt>
                                        </p:tgtEl>
                                        <p:attrNameLst>
                                          <p:attrName>style.visibility</p:attrName>
                                        </p:attrNameLst>
                                      </p:cBhvr>
                                      <p:to>
                                        <p:strVal val="visible"/>
                                      </p:to>
                                    </p:set>
                                    <p:anim calcmode="lin" valueType="num">
                                      <p:cBhvr additive="base">
                                        <p:cTn id="13" dur="500" fill="hold"/>
                                        <p:tgtEl>
                                          <p:spTgt spid="12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2">
                                            <p:txEl>
                                              <p:pRg st="2" end="2"/>
                                            </p:txEl>
                                          </p:spTgt>
                                        </p:tgtEl>
                                        <p:attrNameLst>
                                          <p:attrName>style.visibility</p:attrName>
                                        </p:attrNameLst>
                                      </p:cBhvr>
                                      <p:to>
                                        <p:strVal val="visible"/>
                                      </p:to>
                                    </p:set>
                                    <p:anim calcmode="lin" valueType="num">
                                      <p:cBhvr additive="base">
                                        <p:cTn id="19" dur="500" fill="hold"/>
                                        <p:tgtEl>
                                          <p:spTgt spid="12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12">
                                            <p:txEl>
                                              <p:pRg st="3" end="3"/>
                                            </p:txEl>
                                          </p:spTgt>
                                        </p:tgtEl>
                                        <p:attrNameLst>
                                          <p:attrName>style.visibility</p:attrName>
                                        </p:attrNameLst>
                                      </p:cBhvr>
                                      <p:to>
                                        <p:strVal val="visible"/>
                                      </p:to>
                                    </p:set>
                                    <p:anim calcmode="lin" valueType="num">
                                      <p:cBhvr additive="base">
                                        <p:cTn id="25" dur="500" fill="hold"/>
                                        <p:tgtEl>
                                          <p:spTgt spid="12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2">
                                            <p:txEl>
                                              <p:pRg st="4" end="4"/>
                                            </p:txEl>
                                          </p:spTgt>
                                        </p:tgtEl>
                                        <p:attrNameLst>
                                          <p:attrName>style.visibility</p:attrName>
                                        </p:attrNameLst>
                                      </p:cBhvr>
                                      <p:to>
                                        <p:strVal val="visible"/>
                                      </p:to>
                                    </p:set>
                                    <p:anim calcmode="lin" valueType="num">
                                      <p:cBhvr additive="base">
                                        <p:cTn id="31" dur="500" fill="hold"/>
                                        <p:tgtEl>
                                          <p:spTgt spid="12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12">
                                            <p:txEl>
                                              <p:pRg st="5" end="5"/>
                                            </p:txEl>
                                          </p:spTgt>
                                        </p:tgtEl>
                                        <p:attrNameLst>
                                          <p:attrName>style.visibility</p:attrName>
                                        </p:attrNameLst>
                                      </p:cBhvr>
                                      <p:to>
                                        <p:strVal val="visible"/>
                                      </p:to>
                                    </p:set>
                                    <p:anim calcmode="lin" valueType="num">
                                      <p:cBhvr additive="base">
                                        <p:cTn id="37" dur="500" fill="hold"/>
                                        <p:tgtEl>
                                          <p:spTgt spid="12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12">
                                            <p:txEl>
                                              <p:pRg st="6" end="6"/>
                                            </p:txEl>
                                          </p:spTgt>
                                        </p:tgtEl>
                                        <p:attrNameLst>
                                          <p:attrName>style.visibility</p:attrName>
                                        </p:attrNameLst>
                                      </p:cBhvr>
                                      <p:to>
                                        <p:strVal val="visible"/>
                                      </p:to>
                                    </p:set>
                                    <p:anim calcmode="lin" valueType="num">
                                      <p:cBhvr additive="base">
                                        <p:cTn id="43" dur="500" fill="hold"/>
                                        <p:tgtEl>
                                          <p:spTgt spid="12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12">
                                            <p:txEl>
                                              <p:pRg st="7" end="7"/>
                                            </p:txEl>
                                          </p:spTgt>
                                        </p:tgtEl>
                                        <p:attrNameLst>
                                          <p:attrName>style.visibility</p:attrName>
                                        </p:attrNameLst>
                                      </p:cBhvr>
                                      <p:to>
                                        <p:strVal val="visible"/>
                                      </p:to>
                                    </p:set>
                                    <p:anim calcmode="lin" valueType="num">
                                      <p:cBhvr additive="base">
                                        <p:cTn id="49" dur="500" fill="hold"/>
                                        <p:tgtEl>
                                          <p:spTgt spid="12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12">
                                            <p:txEl>
                                              <p:pRg st="8" end="8"/>
                                            </p:txEl>
                                          </p:spTgt>
                                        </p:tgtEl>
                                        <p:attrNameLst>
                                          <p:attrName>style.visibility</p:attrName>
                                        </p:attrNameLst>
                                      </p:cBhvr>
                                      <p:to>
                                        <p:strVal val="visible"/>
                                      </p:to>
                                    </p:set>
                                    <p:anim calcmode="lin" valueType="num">
                                      <p:cBhvr additive="base">
                                        <p:cTn id="55" dur="500" fill="hold"/>
                                        <p:tgtEl>
                                          <p:spTgt spid="121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12">
                                            <p:txEl>
                                              <p:pRg st="9" end="9"/>
                                            </p:txEl>
                                          </p:spTgt>
                                        </p:tgtEl>
                                        <p:attrNameLst>
                                          <p:attrName>style.visibility</p:attrName>
                                        </p:attrNameLst>
                                      </p:cBhvr>
                                      <p:to>
                                        <p:strVal val="visible"/>
                                      </p:to>
                                    </p:set>
                                    <p:anim calcmode="lin" valueType="num">
                                      <p:cBhvr additive="base">
                                        <p:cTn id="61" dur="500" fill="hold"/>
                                        <p:tgtEl>
                                          <p:spTgt spid="121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12">
                                            <p:txEl>
                                              <p:pRg st="10" end="10"/>
                                            </p:txEl>
                                          </p:spTgt>
                                        </p:tgtEl>
                                        <p:attrNameLst>
                                          <p:attrName>style.visibility</p:attrName>
                                        </p:attrNameLst>
                                      </p:cBhvr>
                                      <p:to>
                                        <p:strVal val="visible"/>
                                      </p:to>
                                    </p:set>
                                    <p:anim calcmode="lin" valueType="num">
                                      <p:cBhvr additive="base">
                                        <p:cTn id="67" dur="500" fill="hold"/>
                                        <p:tgtEl>
                                          <p:spTgt spid="121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12">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additive="base">
                                        <p:cTn id="75" dur="500" fill="hold"/>
                                        <p:tgtEl>
                                          <p:spTgt spid="8"/>
                                        </p:tgtEl>
                                        <p:attrNameLst>
                                          <p:attrName>ppt_x</p:attrName>
                                        </p:attrNameLst>
                                      </p:cBhvr>
                                      <p:tavLst>
                                        <p:tav tm="0">
                                          <p:val>
                                            <p:strVal val="#ppt_x"/>
                                          </p:val>
                                        </p:tav>
                                        <p:tav tm="100000">
                                          <p:val>
                                            <p:strVal val="#ppt_x"/>
                                          </p:val>
                                        </p:tav>
                                      </p:tavLst>
                                    </p:anim>
                                    <p:anim calcmode="lin" valueType="num">
                                      <p:cBhvr additive="base">
                                        <p:cTn id="7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80308" y="1541069"/>
            <a:ext cx="4300200" cy="841800"/>
          </a:xfrm>
          <a:prstGeom prst="rect">
            <a:avLst/>
          </a:prstGeom>
        </p:spPr>
        <p:txBody>
          <a:bodyPr spcFirstLastPara="1" wrap="square" lIns="91425" tIns="91425" rIns="91425" bIns="91425" anchor="t" anchorCtr="0">
            <a:noAutofit/>
          </a:bodyPr>
          <a:lstStyle/>
          <a:p>
            <a:pPr algn="ctr">
              <a:lnSpc>
                <a:spcPct val="107000"/>
              </a:lnSpc>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Tizimli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bu</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nomi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Tizimli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bu</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turli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xil</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tuzilmalarda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iborat</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bo’lishi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mumkin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Lekin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aksar</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xollarda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ishlash</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bir</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xil</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bo’ladi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Tizimli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aksar</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joylarda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O’zbekcha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ona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ham deb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ataladi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Bunda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barcha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predmetlar</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shu</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ishlaydi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2050" name="Picture 2">
            <a:extLst>
              <a:ext uri="{FF2B5EF4-FFF2-40B4-BE49-F238E27FC236}">
                <a16:creationId xmlns:a16="http://schemas.microsoft.com/office/drawing/2014/main" id="{EB925B45-B91E-E7EA-DCFB-057829078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02" y="1106020"/>
            <a:ext cx="3859306" cy="293145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9"/>
                                        </p:tgtEl>
                                        <p:attrNameLst>
                                          <p:attrName>style.visibility</p:attrName>
                                        </p:attrNameLst>
                                      </p:cBhvr>
                                      <p:to>
                                        <p:strVal val="visible"/>
                                      </p:to>
                                    </p:set>
                                    <p:anim calcmode="lin" valueType="num">
                                      <p:cBhvr additive="base">
                                        <p:cTn id="7" dur="500" fill="hold"/>
                                        <p:tgtEl>
                                          <p:spTgt spid="1289"/>
                                        </p:tgtEl>
                                        <p:attrNameLst>
                                          <p:attrName>ppt_x</p:attrName>
                                        </p:attrNameLst>
                                      </p:cBhvr>
                                      <p:tavLst>
                                        <p:tav tm="0">
                                          <p:val>
                                            <p:strVal val="#ppt_x"/>
                                          </p:val>
                                        </p:tav>
                                        <p:tav tm="100000">
                                          <p:val>
                                            <p:strVal val="#ppt_x"/>
                                          </p:val>
                                        </p:tav>
                                      </p:tavLst>
                                    </p:anim>
                                    <p:anim calcmode="lin" valueType="num">
                                      <p:cBhvr additive="base">
                                        <p:cTn id="8" dur="500" fill="hold"/>
                                        <p:tgtEl>
                                          <p:spTgt spid="128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504" name="Google Shape;1504;p29"/>
          <p:cNvGrpSpPr/>
          <p:nvPr/>
        </p:nvGrpSpPr>
        <p:grpSpPr>
          <a:xfrm>
            <a:off x="634842" y="3582212"/>
            <a:ext cx="7745714" cy="1156716"/>
            <a:chOff x="634842" y="3582212"/>
            <a:chExt cx="7745714" cy="1156716"/>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634842" y="3850528"/>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5" name="Google Shape;1515;p29"/>
          <p:cNvGrpSpPr/>
          <p:nvPr/>
        </p:nvGrpSpPr>
        <p:grpSpPr>
          <a:xfrm>
            <a:off x="7011824" y="2038650"/>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621591" y="708165"/>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28"/>
          <p:cNvGrpSpPr/>
          <p:nvPr/>
        </p:nvGrpSpPr>
        <p:grpSpPr>
          <a:xfrm>
            <a:off x="5375916" y="3518398"/>
            <a:ext cx="1428614" cy="1101191"/>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4E0C30F8-E196-2569-C5C9-6F375D0D7291}"/>
              </a:ext>
            </a:extLst>
          </p:cNvPr>
          <p:cNvSpPr txBox="1"/>
          <p:nvPr/>
        </p:nvSpPr>
        <p:spPr>
          <a:xfrm>
            <a:off x="936399" y="998072"/>
            <a:ext cx="5463976" cy="2677656"/>
          </a:xfrm>
          <a:prstGeom prst="rect">
            <a:avLst/>
          </a:prstGeom>
          <a:noFill/>
        </p:spPr>
        <p:txBody>
          <a:bodyPr wrap="square">
            <a:spAutoFit/>
          </a:bodyPr>
          <a:lstStyle/>
          <a:p>
            <a:r>
              <a:rPr lang="uz-Latn-UZ" b="1" dirty="0"/>
              <a:t>Vinchester</a:t>
            </a:r>
            <a:r>
              <a:rPr lang="uz-Latn-UZ" dirty="0"/>
              <a:t> – Vinchester bu Qattiq disk </a:t>
            </a:r>
            <a:r>
              <a:rPr lang="uz-Latn-UZ" dirty="0" err="1"/>
              <a:t>yani</a:t>
            </a:r>
            <a:r>
              <a:rPr lang="uz-Latn-UZ" dirty="0"/>
              <a:t> qisqacha qilib aytganda Xotira diski ham deyish mumkin. Vinchesterga asosan hozirgi vaqtda narsalar saqlashda </a:t>
            </a:r>
            <a:r>
              <a:rPr lang="uz-Latn-UZ" dirty="0" err="1"/>
              <a:t>ishlatilinmoqda</a:t>
            </a:r>
            <a:r>
              <a:rPr lang="uz-Latn-UZ" dirty="0"/>
              <a:t>. Vinchester 2 turga bo’linadi 1 – HDD 2 – SDD . HDD bu yuqorida aytib o’tganimizdek qattiq disk. </a:t>
            </a:r>
            <a:r>
              <a:rPr lang="uz-Latn-UZ" dirty="0" err="1"/>
              <a:t>To’lliq</a:t>
            </a:r>
            <a:r>
              <a:rPr lang="uz-Latn-UZ" dirty="0"/>
              <a:t> nomi esa </a:t>
            </a:r>
            <a:r>
              <a:rPr lang="uz-Latn-UZ" dirty="0" err="1"/>
              <a:t>Hard</a:t>
            </a:r>
            <a:r>
              <a:rPr lang="uz-Latn-UZ" dirty="0"/>
              <a:t> Disk </a:t>
            </a:r>
            <a:r>
              <a:rPr lang="uz-Latn-UZ" dirty="0" err="1"/>
              <a:t>Drive</a:t>
            </a:r>
            <a:r>
              <a:rPr lang="uz-Latn-UZ" dirty="0"/>
              <a:t> tarjima qilinganda Qattiq disk </a:t>
            </a:r>
            <a:r>
              <a:rPr lang="uz-Latn-UZ" dirty="0" err="1"/>
              <a:t>yuritqichi</a:t>
            </a:r>
            <a:r>
              <a:rPr lang="uz-Latn-UZ" dirty="0"/>
              <a:t> deb tarjima qilinadi. Hozirgi vaqtda HDD disklarga </a:t>
            </a:r>
            <a:r>
              <a:rPr lang="uz-Latn-UZ" dirty="0" err="1"/>
              <a:t>Operatsion</a:t>
            </a:r>
            <a:r>
              <a:rPr lang="uz-Latn-UZ" dirty="0"/>
              <a:t> Sistema qilinmasligini sababi </a:t>
            </a:r>
            <a:r>
              <a:rPr lang="uz-Latn-UZ" dirty="0" err="1"/>
              <a:t>malumot</a:t>
            </a:r>
            <a:r>
              <a:rPr lang="uz-Latn-UZ" dirty="0"/>
              <a:t> uzatish tezligi SSD </a:t>
            </a:r>
            <a:r>
              <a:rPr lang="uz-Latn-UZ" dirty="0" err="1"/>
              <a:t>ga</a:t>
            </a:r>
            <a:r>
              <a:rPr lang="uz-Latn-UZ" dirty="0"/>
              <a:t> nisbatan sezilarli darajada  past. SSD diskini </a:t>
            </a:r>
            <a:r>
              <a:rPr lang="uz-Latn-UZ" dirty="0" err="1"/>
              <a:t>to’lliq</a:t>
            </a:r>
            <a:r>
              <a:rPr lang="uz-Latn-UZ" dirty="0"/>
              <a:t> nomi </a:t>
            </a:r>
            <a:r>
              <a:rPr lang="uz-Latn-UZ" dirty="0" err="1"/>
              <a:t>Solid</a:t>
            </a:r>
            <a:r>
              <a:rPr lang="uz-Latn-UZ" dirty="0"/>
              <a:t> </a:t>
            </a:r>
            <a:r>
              <a:rPr lang="uz-Latn-UZ" dirty="0" err="1"/>
              <a:t>State</a:t>
            </a:r>
            <a:r>
              <a:rPr lang="uz-Latn-UZ" dirty="0"/>
              <a:t> </a:t>
            </a:r>
            <a:r>
              <a:rPr lang="uz-Latn-UZ" dirty="0" err="1"/>
              <a:t>Drive</a:t>
            </a:r>
            <a:r>
              <a:rPr lang="uz-Latn-UZ" dirty="0"/>
              <a:t>. HDD diskdan </a:t>
            </a:r>
            <a:r>
              <a:rPr lang="uz-Latn-UZ" dirty="0" err="1"/>
              <a:t>farqi</a:t>
            </a:r>
            <a:r>
              <a:rPr lang="uz-Latn-UZ" dirty="0"/>
              <a:t> </a:t>
            </a:r>
            <a:r>
              <a:rPr lang="uz-Latn-UZ" dirty="0" err="1"/>
              <a:t>malumot</a:t>
            </a:r>
            <a:r>
              <a:rPr lang="uz-Latn-UZ" dirty="0"/>
              <a:t> uzatish tezligi HDD </a:t>
            </a:r>
            <a:r>
              <a:rPr lang="uz-Latn-UZ" dirty="0" err="1"/>
              <a:t>da</a:t>
            </a:r>
            <a:r>
              <a:rPr lang="uz-Latn-UZ" dirty="0"/>
              <a:t> 78 M/B </a:t>
            </a:r>
            <a:r>
              <a:rPr lang="uz-Latn-UZ" dirty="0" err="1"/>
              <a:t>Sec</a:t>
            </a:r>
            <a:r>
              <a:rPr lang="uz-Latn-UZ" dirty="0"/>
              <a:t> SSD </a:t>
            </a:r>
            <a:r>
              <a:rPr lang="uz-Latn-UZ" dirty="0" err="1"/>
              <a:t>da</a:t>
            </a:r>
            <a:r>
              <a:rPr lang="uz-Latn-UZ" dirty="0"/>
              <a:t> 2GB </a:t>
            </a:r>
            <a:r>
              <a:rPr lang="uz-Latn-UZ" dirty="0" err="1"/>
              <a:t>Sec</a:t>
            </a:r>
            <a:r>
              <a:rPr lang="uz-Latn-UZ" dirty="0"/>
              <a:t>. </a:t>
            </a:r>
            <a:r>
              <a:rPr lang="uz-Latn-UZ" dirty="0" err="1"/>
              <a:t>Kampyuter</a:t>
            </a:r>
            <a:r>
              <a:rPr lang="uz-Latn-UZ" dirty="0"/>
              <a:t> uchun </a:t>
            </a:r>
            <a:r>
              <a:rPr lang="uz-Latn-UZ" dirty="0" err="1"/>
              <a:t>operatsion</a:t>
            </a:r>
            <a:r>
              <a:rPr lang="uz-Latn-UZ" dirty="0"/>
              <a:t> Sistema </a:t>
            </a:r>
            <a:r>
              <a:rPr lang="uz-Latn-UZ" dirty="0" err="1"/>
              <a:t>Hardlarga</a:t>
            </a:r>
            <a:r>
              <a:rPr lang="uz-Latn-UZ" dirty="0"/>
              <a:t> yoziladi shu sababdan </a:t>
            </a:r>
            <a:r>
              <a:rPr lang="uz-Latn-UZ" dirty="0" err="1"/>
              <a:t>Hotira</a:t>
            </a:r>
            <a:r>
              <a:rPr lang="uz-Latn-UZ" dirty="0"/>
              <a:t> </a:t>
            </a:r>
            <a:r>
              <a:rPr lang="uz-Latn-UZ" dirty="0" err="1"/>
              <a:t>Kampyuter</a:t>
            </a:r>
            <a:r>
              <a:rPr lang="uz-Latn-UZ" dirty="0"/>
              <a:t> uchun zarur qurilmalardan biri.</a:t>
            </a:r>
            <a:endParaRPr lang="uz-Cyrl-UZ"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4"/>
                                        </p:tgtEl>
                                        <p:attrNameLst>
                                          <p:attrName>style.visibility</p:attrName>
                                        </p:attrNameLst>
                                      </p:cBhvr>
                                      <p:to>
                                        <p:strVal val="visible"/>
                                      </p:to>
                                    </p:set>
                                    <p:anim calcmode="lin" valueType="num">
                                      <p:cBhvr additive="base">
                                        <p:cTn id="7" dur="500" fill="hold"/>
                                        <p:tgtEl>
                                          <p:spTgt spid="1504"/>
                                        </p:tgtEl>
                                        <p:attrNameLst>
                                          <p:attrName>ppt_x</p:attrName>
                                        </p:attrNameLst>
                                      </p:cBhvr>
                                      <p:tavLst>
                                        <p:tav tm="0">
                                          <p:val>
                                            <p:strVal val="#ppt_x"/>
                                          </p:val>
                                        </p:tav>
                                        <p:tav tm="100000">
                                          <p:val>
                                            <p:strVal val="#ppt_x"/>
                                          </p:val>
                                        </p:tav>
                                      </p:tavLst>
                                    </p:anim>
                                    <p:anim calcmode="lin" valueType="num">
                                      <p:cBhvr additive="base">
                                        <p:cTn id="8" dur="500" fill="hold"/>
                                        <p:tgtEl>
                                          <p:spTgt spid="150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15"/>
                                        </p:tgtEl>
                                        <p:attrNameLst>
                                          <p:attrName>style.visibility</p:attrName>
                                        </p:attrNameLst>
                                      </p:cBhvr>
                                      <p:to>
                                        <p:strVal val="visible"/>
                                      </p:to>
                                    </p:set>
                                    <p:anim calcmode="lin" valueType="num">
                                      <p:cBhvr additive="base">
                                        <p:cTn id="11" dur="500" fill="hold"/>
                                        <p:tgtEl>
                                          <p:spTgt spid="1515"/>
                                        </p:tgtEl>
                                        <p:attrNameLst>
                                          <p:attrName>ppt_x</p:attrName>
                                        </p:attrNameLst>
                                      </p:cBhvr>
                                      <p:tavLst>
                                        <p:tav tm="0">
                                          <p:val>
                                            <p:strVal val="#ppt_x"/>
                                          </p:val>
                                        </p:tav>
                                        <p:tav tm="100000">
                                          <p:val>
                                            <p:strVal val="#ppt_x"/>
                                          </p:val>
                                        </p:tav>
                                      </p:tavLst>
                                    </p:anim>
                                    <p:anim calcmode="lin" valueType="num">
                                      <p:cBhvr additive="base">
                                        <p:cTn id="12" dur="500" fill="hold"/>
                                        <p:tgtEl>
                                          <p:spTgt spid="15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44"/>
                                        </p:tgtEl>
                                        <p:attrNameLst>
                                          <p:attrName>style.visibility</p:attrName>
                                        </p:attrNameLst>
                                      </p:cBhvr>
                                      <p:to>
                                        <p:strVal val="visible"/>
                                      </p:to>
                                    </p:set>
                                    <p:anim calcmode="lin" valueType="num">
                                      <p:cBhvr additive="base">
                                        <p:cTn id="15" dur="500" fill="hold"/>
                                        <p:tgtEl>
                                          <p:spTgt spid="1544"/>
                                        </p:tgtEl>
                                        <p:attrNameLst>
                                          <p:attrName>ppt_x</p:attrName>
                                        </p:attrNameLst>
                                      </p:cBhvr>
                                      <p:tavLst>
                                        <p:tav tm="0">
                                          <p:val>
                                            <p:strVal val="#ppt_x"/>
                                          </p:val>
                                        </p:tav>
                                        <p:tav tm="100000">
                                          <p:val>
                                            <p:strVal val="#ppt_x"/>
                                          </p:val>
                                        </p:tav>
                                      </p:tavLst>
                                    </p:anim>
                                    <p:anim calcmode="lin" valueType="num">
                                      <p:cBhvr additive="base">
                                        <p:cTn id="16" dur="500" fill="hold"/>
                                        <p:tgtEl>
                                          <p:spTgt spid="154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91"/>
                                        </p:tgtEl>
                                        <p:attrNameLst>
                                          <p:attrName>style.visibility</p:attrName>
                                        </p:attrNameLst>
                                      </p:cBhvr>
                                      <p:to>
                                        <p:strVal val="visible"/>
                                      </p:to>
                                    </p:set>
                                    <p:anim calcmode="lin" valueType="num">
                                      <p:cBhvr additive="base">
                                        <p:cTn id="19" dur="500" fill="hold"/>
                                        <p:tgtEl>
                                          <p:spTgt spid="1291"/>
                                        </p:tgtEl>
                                        <p:attrNameLst>
                                          <p:attrName>ppt_x</p:attrName>
                                        </p:attrNameLst>
                                      </p:cBhvr>
                                      <p:tavLst>
                                        <p:tav tm="0">
                                          <p:val>
                                            <p:strVal val="#ppt_x"/>
                                          </p:val>
                                        </p:tav>
                                        <p:tav tm="100000">
                                          <p:val>
                                            <p:strVal val="#ppt_x"/>
                                          </p:val>
                                        </p:tav>
                                      </p:tavLst>
                                    </p:anim>
                                    <p:anim calcmode="lin" valueType="num">
                                      <p:cBhvr additive="base">
                                        <p:cTn id="20" dur="500" fill="hold"/>
                                        <p:tgtEl>
                                          <p:spTgt spid="129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3107C6D5-23B9-163E-C9D6-30D30FFB2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39" y="458321"/>
            <a:ext cx="3047627" cy="2265829"/>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4">
            <a:extLst>
              <a:ext uri="{FF2B5EF4-FFF2-40B4-BE49-F238E27FC236}">
                <a16:creationId xmlns:a16="http://schemas.microsoft.com/office/drawing/2014/main" id="{1F73BAA4-E1B9-13B2-DABF-5B7703A0959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z-Cyrl-UZ"/>
          </a:p>
        </p:txBody>
      </p:sp>
      <p:pic>
        <p:nvPicPr>
          <p:cNvPr id="3078" name="Picture 6">
            <a:extLst>
              <a:ext uri="{FF2B5EF4-FFF2-40B4-BE49-F238E27FC236}">
                <a16:creationId xmlns:a16="http://schemas.microsoft.com/office/drawing/2014/main" id="{5AFEEA0B-4E1A-882C-A574-7B5A64080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990165"/>
            <a:ext cx="3250784" cy="2694106"/>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1697;p32">
            <a:extLst>
              <a:ext uri="{FF2B5EF4-FFF2-40B4-BE49-F238E27FC236}">
                <a16:creationId xmlns:a16="http://schemas.microsoft.com/office/drawing/2014/main" id="{D9FCCDCA-3EE3-125E-98E8-55CEB83E71DF}"/>
              </a:ext>
            </a:extLst>
          </p:cNvPr>
          <p:cNvSpPr txBox="1">
            <a:spLocks/>
          </p:cNvSpPr>
          <p:nvPr/>
        </p:nvSpPr>
        <p:spPr>
          <a:xfrm>
            <a:off x="5637083" y="1375708"/>
            <a:ext cx="2162100" cy="695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SSD </a:t>
            </a:r>
            <a:r>
              <a:rPr lang="en-US" b="1" dirty="0" err="1"/>
              <a:t>Xotira</a:t>
            </a:r>
            <a:endParaRPr lang="uz-Latn-UZ" b="1" dirty="0"/>
          </a:p>
        </p:txBody>
      </p:sp>
      <p:sp>
        <p:nvSpPr>
          <p:cNvPr id="18" name="Google Shape;1697;p32">
            <a:extLst>
              <a:ext uri="{FF2B5EF4-FFF2-40B4-BE49-F238E27FC236}">
                <a16:creationId xmlns:a16="http://schemas.microsoft.com/office/drawing/2014/main" id="{F888E8A9-EA66-A809-CE98-48B09364199C}"/>
              </a:ext>
            </a:extLst>
          </p:cNvPr>
          <p:cNvSpPr txBox="1">
            <a:spLocks/>
          </p:cNvSpPr>
          <p:nvPr/>
        </p:nvSpPr>
        <p:spPr>
          <a:xfrm>
            <a:off x="1457266" y="2325220"/>
            <a:ext cx="2162100" cy="695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HDD </a:t>
            </a:r>
            <a:r>
              <a:rPr lang="en-US" b="1" dirty="0" err="1"/>
              <a:t>Xotira</a:t>
            </a:r>
            <a:endParaRPr lang="uz-Latn-UZ" b="1"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grpSp>
        <p:nvGrpSpPr>
          <p:cNvPr id="1622" name="Google Shape;1622;p31"/>
          <p:cNvGrpSpPr/>
          <p:nvPr/>
        </p:nvGrpSpPr>
        <p:grpSpPr>
          <a:xfrm>
            <a:off x="0" y="936610"/>
            <a:ext cx="1225000" cy="576722"/>
            <a:chOff x="835132" y="1750471"/>
            <a:chExt cx="1225000" cy="576722"/>
          </a:xfrm>
        </p:grpSpPr>
        <p:sp>
          <p:nvSpPr>
            <p:cNvPr id="1623" name="Google Shape;1623;p31"/>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31"/>
          <p:cNvGrpSpPr/>
          <p:nvPr/>
        </p:nvGrpSpPr>
        <p:grpSpPr>
          <a:xfrm flipH="1">
            <a:off x="7639158" y="3568814"/>
            <a:ext cx="1343477" cy="916475"/>
            <a:chOff x="713230" y="2963286"/>
            <a:chExt cx="1329443" cy="916475"/>
          </a:xfrm>
        </p:grpSpPr>
        <p:sp>
          <p:nvSpPr>
            <p:cNvPr id="1648" name="Google Shape;1648;p31"/>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1"/>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1"/>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1"/>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1"/>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1"/>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1"/>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1"/>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1"/>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1"/>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5DDF0C16-9E56-BDD0-80E1-DF1EB2A2A487}"/>
              </a:ext>
            </a:extLst>
          </p:cNvPr>
          <p:cNvSpPr txBox="1"/>
          <p:nvPr/>
        </p:nvSpPr>
        <p:spPr>
          <a:xfrm>
            <a:off x="1113419" y="469443"/>
            <a:ext cx="6725907" cy="4204613"/>
          </a:xfrm>
          <a:prstGeom prst="rect">
            <a:avLst/>
          </a:prstGeom>
          <a:noFill/>
        </p:spPr>
        <p:txBody>
          <a:bodyPr wrap="square">
            <a:spAutoFit/>
          </a:bodyPr>
          <a:lstStyle/>
          <a:p>
            <a:pPr>
              <a:lnSpc>
                <a:spcPct val="107000"/>
              </a:lnSpc>
              <a:spcAft>
                <a:spcPts val="800"/>
              </a:spcAft>
            </a:pPr>
            <a:r>
              <a:rPr lang="en-US" sz="1400" b="1"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OS</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Operatsion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Sistema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so’zining</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qisqartirmasidur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Operatsion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sistema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bu</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kompyuter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elektron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qurilmalar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misol</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uchun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ekran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klaviratura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sichqoncha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ishlashini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ta'minlovchi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dasturiy</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ta'minotdir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Operatsion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sistemaning</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asosiy</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vazifalari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quyidagilardan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iborat</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Apparat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ta'minot</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bilan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dasturiy</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ta'minot</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o'rtasida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bog'lanishni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ta'minlash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drayverlar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orqali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Resurslardan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protsessor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vaqti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xotira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qurilmalar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foydalanishni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boshqarish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Fayl</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tizimini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boshqarish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Diskdagi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axborotlarni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tashkil</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qilish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saqlash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imkonini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beradi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Ko'p</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vazifali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ishlash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jarayonlarni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boshqarish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Bir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vaqtning</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o'zida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turli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dasturlar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ishlashi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uchun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sharoit</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yaratadi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Foydalanuvchi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interfeysini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taqdim</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etish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masalan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grafik</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interfeys</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Tarmoq</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imkoniyatlarini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taqdim</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etish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Tarmoq</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orqali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kompyuterlar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bilan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aloqa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o'rnatish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imkonini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beradi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Eng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mashhur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operatsion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tizimlar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 Windows, Linux, MacOS, Android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Har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birining</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o'z</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afzallik</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kamchiliklari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bor. Ammo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barchasi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umumiy</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vazifalarni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bajaradi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22"/>
                                        </p:tgtEl>
                                        <p:attrNameLst>
                                          <p:attrName>style.visibility</p:attrName>
                                        </p:attrNameLst>
                                      </p:cBhvr>
                                      <p:to>
                                        <p:strVal val="visible"/>
                                      </p:to>
                                    </p:set>
                                    <p:animEffect transition="in" filter="barn(inVertical)">
                                      <p:cBhvr>
                                        <p:cTn id="7" dur="500"/>
                                        <p:tgtEl>
                                          <p:spTgt spid="1622"/>
                                        </p:tgtEl>
                                      </p:cBhvr>
                                    </p:animEffect>
                                  </p:childTnLst>
                                </p:cTn>
                              </p:par>
                              <p:par>
                                <p:cTn id="8" presetID="16" presetClass="entr" presetSubtype="21" fill="hold" nodeType="withEffect">
                                  <p:stCondLst>
                                    <p:cond delay="0"/>
                                  </p:stCondLst>
                                  <p:childTnLst>
                                    <p:set>
                                      <p:cBhvr>
                                        <p:cTn id="9" dur="1" fill="hold">
                                          <p:stCondLst>
                                            <p:cond delay="0"/>
                                          </p:stCondLst>
                                        </p:cTn>
                                        <p:tgtEl>
                                          <p:spTgt spid="1647"/>
                                        </p:tgtEl>
                                        <p:attrNameLst>
                                          <p:attrName>style.visibility</p:attrName>
                                        </p:attrNameLst>
                                      </p:cBhvr>
                                      <p:to>
                                        <p:strVal val="visible"/>
                                      </p:to>
                                    </p:set>
                                    <p:animEffect transition="in" filter="barn(inVertical)">
                                      <p:cBhvr>
                                        <p:cTn id="10" dur="500"/>
                                        <p:tgtEl>
                                          <p:spTgt spid="164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pic>
        <p:nvPicPr>
          <p:cNvPr id="4098" name="Picture 2">
            <a:extLst>
              <a:ext uri="{FF2B5EF4-FFF2-40B4-BE49-F238E27FC236}">
                <a16:creationId xmlns:a16="http://schemas.microsoft.com/office/drawing/2014/main" id="{B111401F-6C2D-8A13-EEA5-3C9D06832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70" y="480732"/>
            <a:ext cx="3086101" cy="162373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767A202D-21E9-3EA1-B78B-0BD418F2997E}"/>
              </a:ext>
            </a:extLst>
          </p:cNvPr>
          <p:cNvSpPr txBox="1"/>
          <p:nvPr/>
        </p:nvSpPr>
        <p:spPr>
          <a:xfrm>
            <a:off x="4087907" y="568138"/>
            <a:ext cx="4572000" cy="3769173"/>
          </a:xfrm>
          <a:prstGeom prst="rect">
            <a:avLst/>
          </a:prstGeom>
          <a:noFill/>
        </p:spPr>
        <p:txBody>
          <a:bodyPr wrap="square">
            <a:spAutoFit/>
          </a:bodyPr>
          <a:lstStyle/>
          <a:p>
            <a:pPr>
              <a:lnSpc>
                <a:spcPct val="107000"/>
              </a:lnSpc>
              <a:spcAft>
                <a:spcPts val="800"/>
              </a:spcAft>
            </a:pPr>
            <a:r>
              <a:rPr lang="en-US" sz="1400"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Microsoft Windows OS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Microsoft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kompaniyasi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chiqaradi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Microsoft 1975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Bill Gates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Paul Allen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tomonidan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tashkil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etilgan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dastlabki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bosqichda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BASIC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yozish</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orqali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faoliyat</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ko'rsatganlar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Keyinchalik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esa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IBM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MS-DOS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yaratdilar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1985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Microsoft Windows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paydo</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grafik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interfeys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ishlovchi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birinchi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Shu tariqa Microsoft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mashhur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ketdi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hozirgi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dunyodagi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yirik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chiqaruvchi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kompaniyalardan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biriga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aylandi.Hozirgi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paytda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Microsoft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mahsulotlari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Office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paketlaridir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Shuningdek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Xbox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o'yin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konsoli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Azure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bulut</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platformasi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kabi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mahsulotlar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ham bor.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Kompaniyaning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Jeyms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Battison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boshqaruvi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ostida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rivojlanishi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davom</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etmoqda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fltVal val="0"/>
                                          </p:val>
                                        </p:tav>
                                        <p:tav tm="100000">
                                          <p:val>
                                            <p:strVal val="#ppt_w"/>
                                          </p:val>
                                        </p:tav>
                                      </p:tavLst>
                                    </p:anim>
                                    <p:anim calcmode="lin" valueType="num">
                                      <p:cBhvr>
                                        <p:cTn id="8" dur="1000" fill="hold"/>
                                        <p:tgtEl>
                                          <p:spTgt spid="4098"/>
                                        </p:tgtEl>
                                        <p:attrNameLst>
                                          <p:attrName>ppt_h</p:attrName>
                                        </p:attrNameLst>
                                      </p:cBhvr>
                                      <p:tavLst>
                                        <p:tav tm="0">
                                          <p:val>
                                            <p:fltVal val="0"/>
                                          </p:val>
                                        </p:tav>
                                        <p:tav tm="100000">
                                          <p:val>
                                            <p:strVal val="#ppt_h"/>
                                          </p:val>
                                        </p:tav>
                                      </p:tavLst>
                                    </p:anim>
                                    <p:anim calcmode="lin" valueType="num">
                                      <p:cBhvr>
                                        <p:cTn id="9" dur="1000" fill="hold"/>
                                        <p:tgtEl>
                                          <p:spTgt spid="4098"/>
                                        </p:tgtEl>
                                        <p:attrNameLst>
                                          <p:attrName>style.rotation</p:attrName>
                                        </p:attrNameLst>
                                      </p:cBhvr>
                                      <p:tavLst>
                                        <p:tav tm="0">
                                          <p:val>
                                            <p:fltVal val="90"/>
                                          </p:val>
                                        </p:tav>
                                        <p:tav tm="100000">
                                          <p:val>
                                            <p:fltVal val="0"/>
                                          </p:val>
                                        </p:tav>
                                      </p:tavLst>
                                    </p:anim>
                                    <p:animEffect transition="in" filter="fade">
                                      <p:cBhvr>
                                        <p:cTn id="10" dur="1000"/>
                                        <p:tgtEl>
                                          <p:spTgt spid="409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1000" fill="hold"/>
                                        <p:tgtEl>
                                          <p:spTgt spid="31"/>
                                        </p:tgtEl>
                                        <p:attrNameLst>
                                          <p:attrName>ppt_w</p:attrName>
                                        </p:attrNameLst>
                                      </p:cBhvr>
                                      <p:tavLst>
                                        <p:tav tm="0">
                                          <p:val>
                                            <p:fltVal val="0"/>
                                          </p:val>
                                        </p:tav>
                                        <p:tav tm="100000">
                                          <p:val>
                                            <p:strVal val="#ppt_w"/>
                                          </p:val>
                                        </p:tav>
                                      </p:tavLst>
                                    </p:anim>
                                    <p:anim calcmode="lin" valueType="num">
                                      <p:cBhvr>
                                        <p:cTn id="14" dur="1000" fill="hold"/>
                                        <p:tgtEl>
                                          <p:spTgt spid="31"/>
                                        </p:tgtEl>
                                        <p:attrNameLst>
                                          <p:attrName>ppt_h</p:attrName>
                                        </p:attrNameLst>
                                      </p:cBhvr>
                                      <p:tavLst>
                                        <p:tav tm="0">
                                          <p:val>
                                            <p:fltVal val="0"/>
                                          </p:val>
                                        </p:tav>
                                        <p:tav tm="100000">
                                          <p:val>
                                            <p:strVal val="#ppt_h"/>
                                          </p:val>
                                        </p:tav>
                                      </p:tavLst>
                                    </p:anim>
                                    <p:anim calcmode="lin" valueType="num">
                                      <p:cBhvr>
                                        <p:cTn id="15" dur="1000" fill="hold"/>
                                        <p:tgtEl>
                                          <p:spTgt spid="31"/>
                                        </p:tgtEl>
                                        <p:attrNameLst>
                                          <p:attrName>style.rotation</p:attrName>
                                        </p:attrNameLst>
                                      </p:cBhvr>
                                      <p:tavLst>
                                        <p:tav tm="0">
                                          <p:val>
                                            <p:fltVal val="90"/>
                                          </p:val>
                                        </p:tav>
                                        <p:tav tm="100000">
                                          <p:val>
                                            <p:fltVal val="0"/>
                                          </p:val>
                                        </p:tav>
                                      </p:tavLst>
                                    </p:anim>
                                    <p:animEffect transition="in" filter="fade">
                                      <p:cBhvr>
                                        <p:cTn id="1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1487</Words>
  <Application>Microsoft Office PowerPoint</Application>
  <PresentationFormat>Экран (16:9)</PresentationFormat>
  <Paragraphs>75</Paragraphs>
  <Slides>15</Slides>
  <Notes>15</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15</vt:i4>
      </vt:variant>
    </vt:vector>
  </HeadingPairs>
  <TitlesOfParts>
    <vt:vector size="24" baseType="lpstr">
      <vt:lpstr>Arial</vt:lpstr>
      <vt:lpstr>Calibri</vt:lpstr>
      <vt:lpstr>Nunito Light</vt:lpstr>
      <vt:lpstr>Open Sans</vt:lpstr>
      <vt:lpstr>Segoe UI</vt:lpstr>
      <vt:lpstr>Sora</vt:lpstr>
      <vt:lpstr>Symbol</vt:lpstr>
      <vt:lpstr>Times New Roman</vt:lpstr>
      <vt:lpstr>Software Engineering Business Plan by Slidesgo</vt:lpstr>
      <vt:lpstr>Kampyuter tarixi hamda ishlash prinsiplari. OS tushunchasi. OS lar bilan ishlash. Driver tushunchasi. Kampyuter uchun kerakli dasturlarni o'rnatish. </vt:lpstr>
      <vt:lpstr>Презентация PowerPoint</vt:lpstr>
      <vt:lpstr>Презентация PowerPoint</vt:lpstr>
      <vt:lpstr>Презентация PowerPoint</vt:lpstr>
      <vt:lpstr>Tizimli plata – bu nomi bilan Tizimli plata bu turli xil tuzilmalarda iborat bo’lishi mumkin. Lekin aksar xollarda ishlash bir xil bo’ladi. Tizimli plata aksar joylarda O’zbekcha ona plata ham deb ataladi. Bunda barcha predmetlar shu plata bilan ishlaydi.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E’tiboringiz uchun  raxmat!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Kampyuter tarixi hamda ishlash prinsiplari. OS tushunchasi. OS lar bilan ishlash. Driver tushunchasi. Kampyuter uchun kerakli dasturlarni o'rnatish.</dc:title>
  <dc:creator>MBin Dev</dc:creator>
  <cp:lastModifiedBy>Student</cp:lastModifiedBy>
  <cp:revision>3</cp:revision>
  <dcterms:modified xsi:type="dcterms:W3CDTF">2024-03-15T06:26:01Z</dcterms:modified>
</cp:coreProperties>
</file>