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3" r:id="rId11"/>
  </p:sldIdLst>
  <p:sldSz cx="9144000" cy="5143500" type="screen16x9"/>
  <p:notesSz cx="6858000" cy="9144000"/>
  <p:embeddedFontLst>
    <p:embeddedFont>
      <p:font typeface="Montserrat Black" panose="020B0604020202020204" charset="0"/>
      <p:bold r:id="rId13"/>
      <p:boldItalic r:id="rId14"/>
    </p:embeddedFont>
    <p:embeddedFont>
      <p:font typeface="Calibri" panose="020F0502020204030204" pitchFamily="34" charset="0"/>
      <p:regular r:id="rId15"/>
      <p:bold r:id="rId16"/>
      <p:italic r:id="rId17"/>
      <p:boldItalic r:id="rId18"/>
    </p:embeddedFont>
    <p:embeddedFont>
      <p:font typeface="Montserrat Medium" panose="020B0604020202020204" charset="0"/>
      <p:regular r:id="rId19"/>
      <p:bold r:id="rId20"/>
      <p:italic r:id="rId21"/>
      <p:boldItalic r:id="rId22"/>
    </p:embeddedFont>
    <p:embeddedFont>
      <p:font typeface="Bebas Neu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BAB248-CE46-490E-BFA0-48F1870DAF3B}">
  <a:tblStyle styleId="{0CBAB248-CE46-490E-BFA0-48F1870DAF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578fe0731a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578fe0731a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78fe073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78fe073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78fe0731a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78fe0731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4639e6eab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4639e6eab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578fe0731a_1_2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578fe0731a_1_2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5">
  <p:cSld name="TITLE_ONLY_6_2">
    <p:spTree>
      <p:nvGrpSpPr>
        <p:cNvPr id="1" name="Shape 131"/>
        <p:cNvGrpSpPr/>
        <p:nvPr/>
      </p:nvGrpSpPr>
      <p:grpSpPr>
        <a:xfrm>
          <a:off x="0" y="0"/>
          <a:ext cx="0" cy="0"/>
          <a:chOff x="0" y="0"/>
          <a:chExt cx="0" cy="0"/>
        </a:xfrm>
      </p:grpSpPr>
      <p:sp>
        <p:nvSpPr>
          <p:cNvPr id="132" name="Google Shape;132;p1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9"/>
          <p:cNvSpPr/>
          <p:nvPr/>
        </p:nvSpPr>
        <p:spPr>
          <a:xfrm rot="-5400000" flipH="1">
            <a:off x="164157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3_2">
    <p:spTree>
      <p:nvGrpSpPr>
        <p:cNvPr id="1" name="Shape 166"/>
        <p:cNvGrpSpPr/>
        <p:nvPr/>
      </p:nvGrpSpPr>
      <p:grpSpPr>
        <a:xfrm>
          <a:off x="0" y="0"/>
          <a:ext cx="0" cy="0"/>
          <a:chOff x="0" y="0"/>
          <a:chExt cx="0" cy="0"/>
        </a:xfrm>
      </p:grpSpPr>
      <p:sp>
        <p:nvSpPr>
          <p:cNvPr id="167" name="Google Shape;167;p24"/>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flipH="1">
            <a:off x="7597553" y="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txBox="1">
            <a:spLocks noGrp="1"/>
          </p:cNvSpPr>
          <p:nvPr>
            <p:ph type="title"/>
          </p:nvPr>
        </p:nvSpPr>
        <p:spPr>
          <a:xfrm>
            <a:off x="720000" y="2680921"/>
            <a:ext cx="234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 name="Google Shape;170;p24"/>
          <p:cNvSpPr txBox="1">
            <a:spLocks noGrp="1"/>
          </p:cNvSpPr>
          <p:nvPr>
            <p:ph type="subTitle" idx="1"/>
          </p:nvPr>
        </p:nvSpPr>
        <p:spPr>
          <a:xfrm>
            <a:off x="720000" y="3158821"/>
            <a:ext cx="2340000" cy="72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71" name="Google Shape;171;p24"/>
          <p:cNvSpPr txBox="1">
            <a:spLocks noGrp="1"/>
          </p:cNvSpPr>
          <p:nvPr>
            <p:ph type="title" idx="2"/>
          </p:nvPr>
        </p:nvSpPr>
        <p:spPr>
          <a:xfrm>
            <a:off x="6084000" y="2680921"/>
            <a:ext cx="234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24"/>
          <p:cNvSpPr txBox="1">
            <a:spLocks noGrp="1"/>
          </p:cNvSpPr>
          <p:nvPr>
            <p:ph type="subTitle" idx="3"/>
          </p:nvPr>
        </p:nvSpPr>
        <p:spPr>
          <a:xfrm>
            <a:off x="6084000" y="3158821"/>
            <a:ext cx="2340000" cy="72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73" name="Google Shape;173;p24"/>
          <p:cNvSpPr txBox="1">
            <a:spLocks noGrp="1"/>
          </p:cNvSpPr>
          <p:nvPr>
            <p:ph type="title" idx="4"/>
          </p:nvPr>
        </p:nvSpPr>
        <p:spPr>
          <a:xfrm>
            <a:off x="3402000" y="2680921"/>
            <a:ext cx="234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4" name="Google Shape;174;p24"/>
          <p:cNvSpPr txBox="1">
            <a:spLocks noGrp="1"/>
          </p:cNvSpPr>
          <p:nvPr>
            <p:ph type="subTitle" idx="5"/>
          </p:nvPr>
        </p:nvSpPr>
        <p:spPr>
          <a:xfrm>
            <a:off x="3402000" y="3158829"/>
            <a:ext cx="2340000" cy="72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75" name="Google Shape;175;p24"/>
          <p:cNvSpPr txBox="1">
            <a:spLocks noGrp="1"/>
          </p:cNvSpPr>
          <p:nvPr>
            <p:ph type="title" idx="6"/>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46000" y="3591000"/>
            <a:ext cx="40680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400">
                <a:solidFill>
                  <a:schemeClr val="accent5"/>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 name="Google Shape;73;p10"/>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rot="5400000">
            <a:off x="-1385450" y="16473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5400000">
            <a:off x="-1210600" y="121677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04"/>
        <p:cNvGrpSpPr/>
        <p:nvPr/>
      </p:nvGrpSpPr>
      <p:grpSpPr>
        <a:xfrm>
          <a:off x="0" y="0"/>
          <a:ext cx="0" cy="0"/>
          <a:chOff x="0" y="0"/>
          <a:chExt cx="0" cy="0"/>
        </a:xfrm>
      </p:grpSpPr>
      <p:sp>
        <p:nvSpPr>
          <p:cNvPr id="105" name="Google Shape;105;p14"/>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txBox="1">
            <a:spLocks noGrp="1"/>
          </p:cNvSpPr>
          <p:nvPr>
            <p:ph type="title"/>
          </p:nvPr>
        </p:nvSpPr>
        <p:spPr>
          <a:xfrm>
            <a:off x="2898000" y="3325200"/>
            <a:ext cx="55260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4"/>
          <p:cNvSpPr txBox="1">
            <a:spLocks noGrp="1"/>
          </p:cNvSpPr>
          <p:nvPr>
            <p:ph type="subTitle" idx="1"/>
          </p:nvPr>
        </p:nvSpPr>
        <p:spPr>
          <a:xfrm>
            <a:off x="2898000" y="1264200"/>
            <a:ext cx="5526000" cy="190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500"/>
              <a:buFont typeface="Montserrat Medium"/>
              <a:buNone/>
              <a:defRPr sz="2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2500"/>
              <a:buNone/>
              <a:defRPr sz="2500">
                <a:solidFill>
                  <a:schemeClr val="dk1"/>
                </a:solidFill>
              </a:defRPr>
            </a:lvl2pPr>
            <a:lvl3pPr lvl="2" algn="ctr" rtl="0">
              <a:lnSpc>
                <a:spcPct val="100000"/>
              </a:lnSpc>
              <a:spcBef>
                <a:spcPts val="0"/>
              </a:spcBef>
              <a:spcAft>
                <a:spcPts val="0"/>
              </a:spcAft>
              <a:buClr>
                <a:schemeClr val="dk1"/>
              </a:buClr>
              <a:buSzPts val="2500"/>
              <a:buNone/>
              <a:defRPr sz="2500">
                <a:solidFill>
                  <a:schemeClr val="dk1"/>
                </a:solidFill>
              </a:defRPr>
            </a:lvl3pPr>
            <a:lvl4pPr lvl="3" algn="ctr" rtl="0">
              <a:lnSpc>
                <a:spcPct val="100000"/>
              </a:lnSpc>
              <a:spcBef>
                <a:spcPts val="0"/>
              </a:spcBef>
              <a:spcAft>
                <a:spcPts val="0"/>
              </a:spcAft>
              <a:buClr>
                <a:schemeClr val="dk1"/>
              </a:buClr>
              <a:buSzPts val="2500"/>
              <a:buNone/>
              <a:defRPr sz="2500">
                <a:solidFill>
                  <a:schemeClr val="dk1"/>
                </a:solidFill>
              </a:defRPr>
            </a:lvl4pPr>
            <a:lvl5pPr lvl="4" algn="ctr" rtl="0">
              <a:lnSpc>
                <a:spcPct val="100000"/>
              </a:lnSpc>
              <a:spcBef>
                <a:spcPts val="0"/>
              </a:spcBef>
              <a:spcAft>
                <a:spcPts val="0"/>
              </a:spcAft>
              <a:buClr>
                <a:schemeClr val="dk1"/>
              </a:buClr>
              <a:buSzPts val="2500"/>
              <a:buNone/>
              <a:defRPr sz="2500">
                <a:solidFill>
                  <a:schemeClr val="dk1"/>
                </a:solidFill>
              </a:defRPr>
            </a:lvl5pPr>
            <a:lvl6pPr lvl="5" algn="ctr" rtl="0">
              <a:lnSpc>
                <a:spcPct val="100000"/>
              </a:lnSpc>
              <a:spcBef>
                <a:spcPts val="0"/>
              </a:spcBef>
              <a:spcAft>
                <a:spcPts val="0"/>
              </a:spcAft>
              <a:buClr>
                <a:schemeClr val="dk1"/>
              </a:buClr>
              <a:buSzPts val="2500"/>
              <a:buNone/>
              <a:defRPr sz="2500">
                <a:solidFill>
                  <a:schemeClr val="dk1"/>
                </a:solidFill>
              </a:defRPr>
            </a:lvl6pPr>
            <a:lvl7pPr lvl="6" algn="ctr" rtl="0">
              <a:lnSpc>
                <a:spcPct val="100000"/>
              </a:lnSpc>
              <a:spcBef>
                <a:spcPts val="0"/>
              </a:spcBef>
              <a:spcAft>
                <a:spcPts val="0"/>
              </a:spcAft>
              <a:buClr>
                <a:schemeClr val="dk1"/>
              </a:buClr>
              <a:buSzPts val="2500"/>
              <a:buNone/>
              <a:defRPr sz="2500">
                <a:solidFill>
                  <a:schemeClr val="dk1"/>
                </a:solidFill>
              </a:defRPr>
            </a:lvl7pPr>
            <a:lvl8pPr lvl="7" algn="ctr" rtl="0">
              <a:lnSpc>
                <a:spcPct val="100000"/>
              </a:lnSpc>
              <a:spcBef>
                <a:spcPts val="0"/>
              </a:spcBef>
              <a:spcAft>
                <a:spcPts val="0"/>
              </a:spcAft>
              <a:buClr>
                <a:schemeClr val="dk1"/>
              </a:buClr>
              <a:buSzPts val="2500"/>
              <a:buNone/>
              <a:defRPr sz="2500">
                <a:solidFill>
                  <a:schemeClr val="dk1"/>
                </a:solidFill>
              </a:defRPr>
            </a:lvl8pPr>
            <a:lvl9pPr lvl="8" algn="ctr" rtl="0">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7">
    <p:spTree>
      <p:nvGrpSpPr>
        <p:cNvPr id="1" name="Shape 120"/>
        <p:cNvGrpSpPr/>
        <p:nvPr/>
      </p:nvGrpSpPr>
      <p:grpSpPr>
        <a:xfrm>
          <a:off x="0" y="0"/>
          <a:ext cx="0" cy="0"/>
          <a:chOff x="0" y="0"/>
          <a:chExt cx="0" cy="0"/>
        </a:xfrm>
      </p:grpSpPr>
      <p:sp>
        <p:nvSpPr>
          <p:cNvPr id="121" name="Google Shape;121;p17"/>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7"/>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8">
    <p:spTree>
      <p:nvGrpSpPr>
        <p:cNvPr id="1" name="Shape 126"/>
        <p:cNvGrpSpPr/>
        <p:nvPr/>
      </p:nvGrpSpPr>
      <p:grpSpPr>
        <a:xfrm>
          <a:off x="0" y="0"/>
          <a:ext cx="0" cy="0"/>
          <a:chOff x="0" y="0"/>
          <a:chExt cx="0" cy="0"/>
        </a:xfrm>
      </p:grpSpPr>
      <p:sp>
        <p:nvSpPr>
          <p:cNvPr id="127" name="Google Shape;127;p18"/>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 name="Google Shape;130;p18"/>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60" r:id="rId7"/>
    <p:sldLayoutId id="2147483663" r:id="rId8"/>
    <p:sldLayoutId id="2147483664" r:id="rId9"/>
    <p:sldLayoutId id="2147483665" r:id="rId10"/>
    <p:sldLayoutId id="2147483670"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574091" y="267943"/>
            <a:ext cx="5505600" cy="2370300"/>
          </a:xfrm>
          <a:prstGeom prst="rect">
            <a:avLst/>
          </a:prstGeom>
        </p:spPr>
        <p:txBody>
          <a:bodyPr spcFirstLastPara="1" wrap="square" lIns="90000" tIns="91425" rIns="90000" bIns="91425" anchor="t" anchorCtr="0">
            <a:noAutofit/>
          </a:bodyPr>
          <a:lstStyle/>
          <a:p>
            <a:pPr lvl="0" algn="ctr"/>
            <a:r>
              <a:rPr lang="en-US" sz="2000" dirty="0"/>
              <a:t>Microsoft Office Word </a:t>
            </a:r>
            <a:r>
              <a:rPr lang="en-US" sz="2000" dirty="0" err="1"/>
              <a:t>dasturi</a:t>
            </a:r>
            <a:r>
              <a:rPr lang="en-US" sz="2000" dirty="0"/>
              <a:t> Bosh menu </a:t>
            </a:r>
            <a:r>
              <a:rPr lang="en-US" sz="2000" dirty="0" err="1"/>
              <a:t>bilan</a:t>
            </a:r>
            <a:r>
              <a:rPr lang="en-US" sz="2000" dirty="0"/>
              <a:t> </a:t>
            </a:r>
            <a:r>
              <a:rPr lang="en-US" sz="2000" dirty="0" err="1"/>
              <a:t>tanishuv</a:t>
            </a:r>
            <a:r>
              <a:rPr lang="en-US" sz="2000" dirty="0"/>
              <a:t> </a:t>
            </a:r>
            <a:r>
              <a:rPr lang="en-US" sz="2000" dirty="0" err="1"/>
              <a:t>hamda</a:t>
            </a:r>
            <a:r>
              <a:rPr lang="en-US" sz="2000" dirty="0"/>
              <a:t> menu </a:t>
            </a:r>
            <a:r>
              <a:rPr lang="en-US" sz="2000" dirty="0" err="1"/>
              <a:t>bilan</a:t>
            </a:r>
            <a:r>
              <a:rPr lang="en-US" sz="2000" dirty="0"/>
              <a:t> </a:t>
            </a:r>
            <a:r>
              <a:rPr lang="en-US" sz="2000" dirty="0" err="1"/>
              <a:t>ishlashni</a:t>
            </a:r>
            <a:r>
              <a:rPr lang="en-US" sz="2000" dirty="0"/>
              <a:t> </a:t>
            </a:r>
            <a:r>
              <a:rPr lang="en-US" sz="2000" dirty="0" err="1"/>
              <a:t>o'rganish</a:t>
            </a:r>
            <a:r>
              <a:rPr lang="en-US" sz="2000" dirty="0"/>
              <a:t>. </a:t>
            </a:r>
            <a:r>
              <a:rPr lang="en-US" sz="2000" dirty="0" err="1"/>
              <a:t>Shriftlar</a:t>
            </a:r>
            <a:r>
              <a:rPr lang="en-US" sz="2000" dirty="0"/>
              <a:t> </a:t>
            </a:r>
            <a:r>
              <a:rPr lang="en-US" sz="2000" dirty="0" err="1"/>
              <a:t>haqida</a:t>
            </a:r>
            <a:r>
              <a:rPr lang="en-US" sz="2000" dirty="0"/>
              <a:t>. </a:t>
            </a:r>
            <a:r>
              <a:rPr lang="en-US" sz="2000" dirty="0" err="1"/>
              <a:t>Joylash</a:t>
            </a:r>
            <a:r>
              <a:rPr lang="en-US" sz="2000" dirty="0"/>
              <a:t> </a:t>
            </a:r>
            <a:r>
              <a:rPr lang="en-US" sz="2000" dirty="0" err="1"/>
              <a:t>menusi</a:t>
            </a:r>
            <a:r>
              <a:rPr lang="en-US" sz="2000" dirty="0"/>
              <a:t>  </a:t>
            </a:r>
            <a:r>
              <a:rPr lang="en-US" sz="2000" dirty="0" err="1"/>
              <a:t>bilan</a:t>
            </a:r>
            <a:r>
              <a:rPr lang="en-US" sz="2000" dirty="0"/>
              <a:t> </a:t>
            </a:r>
            <a:r>
              <a:rPr lang="en-US" sz="2000" dirty="0" err="1"/>
              <a:t>tanishuv</a:t>
            </a:r>
            <a:r>
              <a:rPr lang="en-US" sz="2000" dirty="0"/>
              <a:t> </a:t>
            </a:r>
            <a:r>
              <a:rPr lang="en-US" sz="2000" dirty="0" err="1"/>
              <a:t>hamda</a:t>
            </a:r>
            <a:r>
              <a:rPr lang="en-US" sz="2000" dirty="0"/>
              <a:t> </a:t>
            </a:r>
            <a:r>
              <a:rPr lang="en-US" sz="2000" dirty="0" err="1"/>
              <a:t>menuda</a:t>
            </a:r>
            <a:r>
              <a:rPr lang="en-US" sz="2000" dirty="0"/>
              <a:t> </a:t>
            </a:r>
            <a:r>
              <a:rPr lang="en-US" sz="2000" dirty="0" err="1"/>
              <a:t>mavjud</a:t>
            </a:r>
            <a:r>
              <a:rPr lang="en-US" sz="2000" dirty="0"/>
              <a:t> </a:t>
            </a:r>
            <a:r>
              <a:rPr lang="en-US" sz="2000" dirty="0" err="1"/>
              <a:t>bo'lgan</a:t>
            </a:r>
            <a:r>
              <a:rPr lang="en-US" sz="2000" dirty="0"/>
              <a:t> </a:t>
            </a:r>
            <a:r>
              <a:rPr lang="en-US" sz="2000" dirty="0" err="1"/>
              <a:t>funksiyalar</a:t>
            </a:r>
            <a:r>
              <a:rPr lang="en-US" sz="2000" dirty="0"/>
              <a:t> </a:t>
            </a:r>
            <a:r>
              <a:rPr lang="en-US" sz="2000" dirty="0" err="1"/>
              <a:t>bilan</a:t>
            </a:r>
            <a:r>
              <a:rPr lang="en-US" sz="2000" dirty="0"/>
              <a:t> </a:t>
            </a:r>
            <a:r>
              <a:rPr lang="en-US" sz="2000" dirty="0" err="1"/>
              <a:t>tanishuv</a:t>
            </a:r>
            <a:r>
              <a:rPr lang="en-US" sz="2000" dirty="0"/>
              <a:t>. Docx1 file </a:t>
            </a:r>
            <a:r>
              <a:rPr lang="en-US" sz="2000" dirty="0" err="1"/>
              <a:t>ga</a:t>
            </a:r>
            <a:r>
              <a:rPr lang="en-US" sz="2000" dirty="0"/>
              <a:t> </a:t>
            </a:r>
            <a:r>
              <a:rPr lang="en-US" sz="2000" dirty="0" err="1"/>
              <a:t>rasm</a:t>
            </a:r>
            <a:r>
              <a:rPr lang="en-US" sz="2000" dirty="0"/>
              <a:t> </a:t>
            </a:r>
            <a:r>
              <a:rPr lang="en-US" sz="2000" dirty="0" err="1"/>
              <a:t>hamda</a:t>
            </a:r>
            <a:r>
              <a:rPr lang="en-US" sz="2000" dirty="0"/>
              <a:t> </a:t>
            </a:r>
            <a:r>
              <a:rPr lang="en-US" sz="2000" dirty="0" err="1"/>
              <a:t>turli</a:t>
            </a:r>
            <a:r>
              <a:rPr lang="en-US" sz="2000" dirty="0"/>
              <a:t> </a:t>
            </a:r>
            <a:r>
              <a:rPr lang="en-US" sz="2000" dirty="0" err="1"/>
              <a:t>xil</a:t>
            </a:r>
            <a:r>
              <a:rPr lang="en-US" sz="2000" dirty="0"/>
              <a:t> </a:t>
            </a:r>
            <a:r>
              <a:rPr lang="en-US" sz="2000" dirty="0" err="1"/>
              <a:t>figurlar</a:t>
            </a:r>
            <a:r>
              <a:rPr lang="en-US" sz="2000" dirty="0"/>
              <a:t> </a:t>
            </a:r>
            <a:r>
              <a:rPr lang="en-US" sz="2000" dirty="0" err="1"/>
              <a:t>joylashni</a:t>
            </a:r>
            <a:r>
              <a:rPr lang="en-US" sz="2000" dirty="0"/>
              <a:t> </a:t>
            </a:r>
            <a:r>
              <a:rPr lang="en-US" sz="2000" dirty="0" err="1"/>
              <a:t>o'rganish.Diagrammalar</a:t>
            </a:r>
            <a:r>
              <a:rPr lang="en-US" sz="2000" dirty="0"/>
              <a:t> </a:t>
            </a:r>
            <a:r>
              <a:rPr lang="en-US" sz="2000" dirty="0" err="1"/>
              <a:t>bilan</a:t>
            </a:r>
            <a:r>
              <a:rPr lang="en-US" sz="2000" dirty="0"/>
              <a:t> </a:t>
            </a:r>
            <a:r>
              <a:rPr lang="en-US" sz="2000" dirty="0" err="1"/>
              <a:t>tanishish</a:t>
            </a:r>
            <a:r>
              <a:rPr lang="en-US" sz="2000" dirty="0"/>
              <a:t> </a:t>
            </a:r>
            <a:r>
              <a:rPr lang="en-US" sz="2000" dirty="0" err="1"/>
              <a:t>hamda</a:t>
            </a:r>
            <a:r>
              <a:rPr lang="en-US" sz="2000" dirty="0"/>
              <a:t> </a:t>
            </a:r>
            <a:r>
              <a:rPr lang="en-US" sz="2000" dirty="0" err="1"/>
              <a:t>ular</a:t>
            </a:r>
            <a:r>
              <a:rPr lang="en-US" sz="2000" dirty="0"/>
              <a:t> </a:t>
            </a:r>
            <a:r>
              <a:rPr lang="en-US" sz="2000" dirty="0" err="1"/>
              <a:t>ustida</a:t>
            </a:r>
            <a:r>
              <a:rPr lang="en-US" sz="2000" dirty="0"/>
              <a:t> </a:t>
            </a:r>
            <a:r>
              <a:rPr lang="en-US" sz="2000" dirty="0" err="1"/>
              <a:t>amallar</a:t>
            </a:r>
            <a:r>
              <a:rPr lang="en-US" sz="2000" dirty="0"/>
              <a:t>.</a:t>
            </a:r>
            <a:endParaRPr sz="2000" dirty="0"/>
          </a:p>
        </p:txBody>
      </p:sp>
      <p:sp>
        <p:nvSpPr>
          <p:cNvPr id="247" name="Google Shape;247;p34"/>
          <p:cNvSpPr txBox="1">
            <a:spLocks noGrp="1"/>
          </p:cNvSpPr>
          <p:nvPr>
            <p:ph type="subTitle" idx="1"/>
          </p:nvPr>
        </p:nvSpPr>
        <p:spPr>
          <a:xfrm>
            <a:off x="566055" y="4112833"/>
            <a:ext cx="5505600" cy="4617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 dirty="0" smtClean="0"/>
              <a:t>Suyunov Husan</a:t>
            </a:r>
            <a:endParaRPr dirty="0"/>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4"/>
        <p:cNvGrpSpPr/>
        <p:nvPr/>
      </p:nvGrpSpPr>
      <p:grpSpPr>
        <a:xfrm>
          <a:off x="0" y="0"/>
          <a:ext cx="0" cy="0"/>
          <a:chOff x="0" y="0"/>
          <a:chExt cx="0" cy="0"/>
        </a:xfrm>
      </p:grpSpPr>
      <p:sp>
        <p:nvSpPr>
          <p:cNvPr id="635" name="Google Shape;635;p41"/>
          <p:cNvSpPr/>
          <p:nvPr/>
        </p:nvSpPr>
        <p:spPr>
          <a:xfrm>
            <a:off x="436350" y="3501900"/>
            <a:ext cx="4887300" cy="1101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txBox="1">
            <a:spLocks noGrp="1"/>
          </p:cNvSpPr>
          <p:nvPr>
            <p:ph type="title"/>
          </p:nvPr>
        </p:nvSpPr>
        <p:spPr>
          <a:xfrm>
            <a:off x="846000" y="3591000"/>
            <a:ext cx="4068000" cy="923299"/>
          </a:xfrm>
          <a:prstGeom prst="rect">
            <a:avLst/>
          </a:prstGeom>
        </p:spPr>
        <p:txBody>
          <a:bodyPr spcFirstLastPara="1" wrap="square" lIns="90000" tIns="91425" rIns="90000" bIns="91425" anchor="t" anchorCtr="0">
            <a:spAutoFit/>
          </a:bodyPr>
          <a:lstStyle/>
          <a:p>
            <a:pPr marL="0" lvl="0" indent="0" algn="ctr" rtl="0">
              <a:spcBef>
                <a:spcPts val="0"/>
              </a:spcBef>
              <a:spcAft>
                <a:spcPts val="0"/>
              </a:spcAft>
              <a:buNone/>
            </a:pPr>
            <a:r>
              <a:rPr lang="en" dirty="0" smtClean="0"/>
              <a:t>E’tiboringiz uchun raxmat!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35"/>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r>
              <a:rPr lang="en-US" sz="1600" b="1" dirty="0"/>
              <a:t>Microsoft Office Word </a:t>
            </a:r>
            <a:r>
              <a:rPr lang="en-US" sz="1600" b="1" dirty="0" err="1"/>
              <a:t>dasturi</a:t>
            </a:r>
            <a:r>
              <a:rPr lang="en-US" sz="1600" b="1" dirty="0"/>
              <a:t> Bosh menu </a:t>
            </a:r>
            <a:r>
              <a:rPr lang="en-US" sz="1600" b="1" dirty="0" err="1"/>
              <a:t>bilan</a:t>
            </a:r>
            <a:r>
              <a:rPr lang="en-US" sz="1600" b="1" dirty="0"/>
              <a:t> </a:t>
            </a:r>
            <a:r>
              <a:rPr lang="en-US" sz="1600" b="1" dirty="0" err="1"/>
              <a:t>tanishuv</a:t>
            </a:r>
            <a:r>
              <a:rPr lang="en-US" sz="1600" b="1" dirty="0"/>
              <a:t> </a:t>
            </a:r>
            <a:r>
              <a:rPr lang="en-US" sz="1600" b="1" dirty="0" err="1"/>
              <a:t>hamda</a:t>
            </a:r>
            <a:r>
              <a:rPr lang="en-US" sz="1600" b="1" dirty="0"/>
              <a:t> </a:t>
            </a:r>
            <a:r>
              <a:rPr lang="en-US" sz="1600" dirty="0"/>
              <a:t/>
            </a:r>
            <a:br>
              <a:rPr lang="en-US" sz="1600" dirty="0"/>
            </a:br>
            <a:r>
              <a:rPr lang="en-US" sz="1600" b="1" dirty="0"/>
              <a:t>menu </a:t>
            </a:r>
            <a:r>
              <a:rPr lang="en-US" sz="1600" b="1" dirty="0" err="1"/>
              <a:t>bilan</a:t>
            </a:r>
            <a:r>
              <a:rPr lang="en-US" sz="1600" b="1" dirty="0"/>
              <a:t> </a:t>
            </a:r>
            <a:r>
              <a:rPr lang="en-US" sz="1600" b="1" dirty="0" err="1"/>
              <a:t>ishlashni</a:t>
            </a:r>
            <a:r>
              <a:rPr lang="en-US" sz="1600" b="1" dirty="0"/>
              <a:t> </a:t>
            </a:r>
            <a:r>
              <a:rPr lang="en-US" sz="1600" b="1" dirty="0" err="1"/>
              <a:t>o'rganish</a:t>
            </a:r>
            <a:r>
              <a:rPr lang="en-US" sz="1600" b="1" dirty="0"/>
              <a:t>.</a:t>
            </a:r>
            <a:endParaRPr lang="en-US" sz="1600" dirty="0"/>
          </a:p>
        </p:txBody>
      </p:sp>
      <p:sp>
        <p:nvSpPr>
          <p:cNvPr id="2" name="Прямоугольник 1"/>
          <p:cNvSpPr/>
          <p:nvPr/>
        </p:nvSpPr>
        <p:spPr>
          <a:xfrm>
            <a:off x="1174704" y="1216800"/>
            <a:ext cx="6464207" cy="1815882"/>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MS Office </a:t>
            </a:r>
            <a:r>
              <a:rPr lang="en-US" dirty="0" err="1">
                <a:latin typeface="Calibri" panose="020F0502020204030204" pitchFamily="34" charset="0"/>
                <a:ea typeface="Calibri" panose="020F0502020204030204" pitchFamily="34" charset="0"/>
                <a:cs typeface="Times New Roman" panose="02020603050405020304" pitchFamily="18" charset="0"/>
              </a:rPr>
              <a:t>bu</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matn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muharriri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bo’lib</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unda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faqatgina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matnlarga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ishlov</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berish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Fayllar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turlarga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bo’linadi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ya’ni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ulardan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biri</a:t>
            </a:r>
            <a:r>
              <a:rPr lang="en-US" dirty="0">
                <a:latin typeface="Calibri" panose="020F0502020204030204" pitchFamily="34" charset="0"/>
                <a:ea typeface="Calibri" panose="020F0502020204030204" pitchFamily="34" charset="0"/>
                <a:cs typeface="Times New Roman" panose="02020603050405020304" pitchFamily="18" charset="0"/>
              </a:rPr>
              <a:t> .doc </a:t>
            </a:r>
            <a:r>
              <a:rPr lang="en-US" dirty="0" err="1">
                <a:latin typeface="Calibri" panose="020F0502020204030204" pitchFamily="34" charset="0"/>
                <a:ea typeface="Calibri" panose="020F0502020204030204" pitchFamily="34" charset="0"/>
                <a:cs typeface="Times New Roman" panose="02020603050405020304" pitchFamily="18" charset="0"/>
              </a:rPr>
              <a:t>formatdagi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fayldur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Ularga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keng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misol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tariqasida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mp</a:t>
            </a:r>
            <a:r>
              <a:rPr lang="en-US" dirty="0">
                <a:latin typeface="Calibri" panose="020F0502020204030204" pitchFamily="34" charset="0"/>
                <a:ea typeface="Calibri" panose="020F0502020204030204" pitchFamily="34" charset="0"/>
                <a:cs typeface="Times New Roman" panose="02020603050405020304" pitchFamily="18" charset="0"/>
              </a:rPr>
              <a:t> audio, .mp4 video .</a:t>
            </a:r>
            <a:r>
              <a:rPr lang="en-US" dirty="0" err="1">
                <a:latin typeface="Calibri" panose="020F0502020204030204" pitchFamily="34" charset="0"/>
                <a:ea typeface="Calibri" panose="020F0502020204030204" pitchFamily="34" charset="0"/>
                <a:cs typeface="Times New Roman" panose="02020603050405020304" pitchFamily="18" charset="0"/>
              </a:rPr>
              <a:t>xls</a:t>
            </a:r>
            <a:r>
              <a:rPr lang="en-US" dirty="0">
                <a:latin typeface="Calibri" panose="020F0502020204030204" pitchFamily="34" charset="0"/>
                <a:ea typeface="Calibri" panose="020F0502020204030204" pitchFamily="34" charset="0"/>
                <a:cs typeface="Times New Roman" panose="02020603050405020304" pitchFamily="18" charset="0"/>
              </a:rPr>
              <a:t> excel, </a:t>
            </a:r>
            <a:r>
              <a:rPr lang="en-US" dirty="0" err="1">
                <a:latin typeface="Calibri" panose="020F0502020204030204" pitchFamily="34" charset="0"/>
                <a:ea typeface="Calibri" panose="020F0502020204030204" pitchFamily="34" charset="0"/>
                <a:cs typeface="Times New Roman" panose="02020603050405020304" pitchFamily="18" charset="0"/>
              </a:rPr>
              <a:t>va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hakozolar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ya’ni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bu</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turdagi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fayllar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juda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ko’p</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bo’lib</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hujjat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fayllaridan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biri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bu</a:t>
            </a:r>
            <a:r>
              <a:rPr lang="en-US" dirty="0">
                <a:latin typeface="Calibri" panose="020F0502020204030204" pitchFamily="34" charset="0"/>
                <a:ea typeface="Calibri" panose="020F0502020204030204" pitchFamily="34" charset="0"/>
                <a:cs typeface="Times New Roman" panose="02020603050405020304" pitchFamily="18" charset="0"/>
              </a:rPr>
              <a:t> doc </a:t>
            </a:r>
            <a:r>
              <a:rPr lang="en-US" dirty="0" err="1">
                <a:latin typeface="Calibri" panose="020F0502020204030204" pitchFamily="34" charset="0"/>
                <a:ea typeface="Calibri" panose="020F0502020204030204" pitchFamily="34" charset="0"/>
                <a:cs typeface="Times New Roman" panose="02020603050405020304" pitchFamily="18" charset="0"/>
              </a:rPr>
              <a:t>ya’ni</a:t>
            </a:r>
            <a:r>
              <a:rPr lang="en-US" dirty="0">
                <a:latin typeface="Calibri" panose="020F0502020204030204" pitchFamily="34" charset="0"/>
                <a:ea typeface="Calibri" panose="020F0502020204030204" pitchFamily="34" charset="0"/>
                <a:cs typeface="Times New Roman" panose="02020603050405020304" pitchFamily="18" charset="0"/>
              </a:rPr>
              <a:t> MS Word  da </a:t>
            </a:r>
            <a:r>
              <a:rPr lang="en-US" dirty="0" err="1">
                <a:latin typeface="Calibri" panose="020F0502020204030204" pitchFamily="34" charset="0"/>
                <a:ea typeface="Calibri" panose="020F0502020204030204" pitchFamily="34" charset="0"/>
                <a:cs typeface="Times New Roman" panose="02020603050405020304" pitchFamily="18" charset="0"/>
              </a:rPr>
              <a:t>ishlov</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berilgan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hujjatdur</a:t>
            </a:r>
            <a:r>
              <a:rPr lang="en-US" dirty="0">
                <a:latin typeface="Calibri" panose="020F0502020204030204" pitchFamily="34" charset="0"/>
                <a:ea typeface="Calibri" panose="020F0502020204030204" pitchFamily="34" charset="0"/>
                <a:cs typeface="Times New Roman" panose="02020603050405020304" pitchFamily="18" charset="0"/>
              </a:rPr>
              <a:t>. Bu </a:t>
            </a:r>
            <a:r>
              <a:rPr lang="en-US" dirty="0" err="1">
                <a:latin typeface="Calibri" panose="020F0502020204030204" pitchFamily="34" charset="0"/>
                <a:ea typeface="Calibri" panose="020F0502020204030204" pitchFamily="34" charset="0"/>
                <a:cs typeface="Times New Roman" panose="02020603050405020304" pitchFamily="18" charset="0"/>
              </a:rPr>
              <a:t>galgi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darsligimiz</a:t>
            </a:r>
            <a:r>
              <a:rPr lang="en-US" dirty="0">
                <a:latin typeface="Calibri" panose="020F0502020204030204" pitchFamily="34" charset="0"/>
                <a:ea typeface="Calibri" panose="020F0502020204030204" pitchFamily="34" charset="0"/>
                <a:cs typeface="Times New Roman" panose="02020603050405020304" pitchFamily="18" charset="0"/>
              </a:rPr>
              <a:t> MS Word </a:t>
            </a:r>
            <a:r>
              <a:rPr lang="en-US" dirty="0" err="1">
                <a:latin typeface="Calibri" panose="020F0502020204030204" pitchFamily="34" charset="0"/>
                <a:ea typeface="Calibri" panose="020F0502020204030204" pitchFamily="34" charset="0"/>
                <a:cs typeface="Times New Roman" panose="02020603050405020304" pitchFamily="18" charset="0"/>
              </a:rPr>
              <a:t>dasturida</a:t>
            </a:r>
            <a:r>
              <a:rPr lang="en-US" dirty="0">
                <a:latin typeface="Calibri" panose="020F0502020204030204" pitchFamily="34" charset="0"/>
                <a:ea typeface="Calibri" panose="020F0502020204030204" pitchFamily="34" charset="0"/>
                <a:cs typeface="Times New Roman" panose="02020603050405020304" pitchFamily="18" charset="0"/>
              </a:rPr>
              <a:t> Bosh menu </a:t>
            </a:r>
            <a:r>
              <a:rPr lang="en-US" dirty="0" err="1">
                <a:latin typeface="Calibri" panose="020F0502020204030204" pitchFamily="34" charset="0"/>
                <a:ea typeface="Calibri" panose="020F0502020204030204" pitchFamily="34" charset="0"/>
                <a:cs typeface="Times New Roman" panose="02020603050405020304" pitchFamily="18" charset="0"/>
              </a:rPr>
              <a:t>bilan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tanishuvdan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iborat</a:t>
            </a:r>
            <a:r>
              <a:rPr lang="en-US" dirty="0">
                <a:latin typeface="Calibri" panose="020F0502020204030204" pitchFamily="34" charset="0"/>
                <a:ea typeface="Calibri" panose="020F0502020204030204" pitchFamily="34" charset="0"/>
                <a:cs typeface="Times New Roman" panose="02020603050405020304" pitchFamily="18" charset="0"/>
              </a:rPr>
              <a:t> Bu menu Word </a:t>
            </a:r>
            <a:r>
              <a:rPr lang="en-US" dirty="0" err="1">
                <a:latin typeface="Calibri" panose="020F0502020204030204" pitchFamily="34" charset="0"/>
                <a:ea typeface="Calibri" panose="020F0502020204030204" pitchFamily="34" charset="0"/>
                <a:cs typeface="Times New Roman" panose="02020603050405020304" pitchFamily="18" charset="0"/>
              </a:rPr>
              <a:t>rus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tilida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bo’lganligi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sababli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bazi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shu</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kabi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bo’limlar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o’zbekcha</a:t>
            </a:r>
            <a:r>
              <a:rPr lang="en-US" dirty="0">
                <a:latin typeface="Calibri" panose="020F0502020204030204" pitchFamily="34" charset="0"/>
                <a:ea typeface="Calibri" panose="020F0502020204030204" pitchFamily="34" charset="0"/>
                <a:cs typeface="Times New Roman" panose="02020603050405020304" pitchFamily="18" charset="0"/>
              </a:rPr>
              <a:t> nom </a:t>
            </a:r>
            <a:r>
              <a:rPr lang="en-US" dirty="0" err="1">
                <a:latin typeface="Calibri" panose="020F0502020204030204" pitchFamily="34" charset="0"/>
                <a:ea typeface="Calibri" panose="020F0502020204030204" pitchFamily="34" charset="0"/>
                <a:cs typeface="Times New Roman" panose="02020603050405020304" pitchFamily="18" charset="0"/>
              </a:rPr>
              <a:t>bilan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ataladi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bazi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hollarda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esa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ruscha</a:t>
            </a:r>
            <a:r>
              <a:rPr lang="en-US" dirty="0">
                <a:latin typeface="Calibri" panose="020F0502020204030204" pitchFamily="34" charset="0"/>
                <a:ea typeface="Calibri" panose="020F0502020204030204" pitchFamily="34" charset="0"/>
                <a:cs typeface="Times New Roman" panose="02020603050405020304" pitchFamily="18" charset="0"/>
              </a:rPr>
              <a:t> Bosh </a:t>
            </a:r>
            <a:r>
              <a:rPr lang="en-US" dirty="0" err="1">
                <a:latin typeface="Calibri" panose="020F0502020204030204" pitchFamily="34" charset="0"/>
                <a:ea typeface="Calibri" panose="020F0502020204030204" pitchFamily="34" charset="0"/>
                <a:cs typeface="Times New Roman" panose="02020603050405020304" pitchFamily="18" charset="0"/>
              </a:rPr>
              <a:t>saxifa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bu</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rus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tilida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Главный</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deb</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ataladi</a:t>
            </a:r>
            <a:r>
              <a:rPr lang="en-US" dirty="0">
                <a:latin typeface="Calibri" panose="020F0502020204030204" pitchFamily="34" charset="0"/>
                <a:ea typeface="Calibri" panose="020F0502020204030204" pitchFamily="34" charset="0"/>
                <a:cs typeface="Times New Roman" panose="02020603050405020304" pitchFamily="18" charset="0"/>
              </a:rPr>
              <a:t>. Bu </a:t>
            </a:r>
            <a:r>
              <a:rPr lang="en-US" dirty="0" err="1">
                <a:latin typeface="Calibri" panose="020F0502020204030204" pitchFamily="34" charset="0"/>
                <a:ea typeface="Calibri" panose="020F0502020204030204" pitchFamily="34" charset="0"/>
                <a:cs typeface="Times New Roman" panose="02020603050405020304" pitchFamily="18" charset="0"/>
              </a:rPr>
              <a:t>menuda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asosan</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6" name="Рисунок 5"/>
          <p:cNvPicPr>
            <a:picLocks noChangeAspect="1"/>
          </p:cNvPicPr>
          <p:nvPr/>
        </p:nvPicPr>
        <p:blipFill>
          <a:blip r:embed="rId3"/>
          <a:stretch>
            <a:fillRect/>
          </a:stretch>
        </p:blipFill>
        <p:spPr>
          <a:xfrm>
            <a:off x="232971" y="3604204"/>
            <a:ext cx="8347672" cy="652162"/>
          </a:xfrm>
          <a:prstGeom prst="rect">
            <a:avLst/>
          </a:prstGeom>
        </p:spPr>
      </p:pic>
      <p:cxnSp>
        <p:nvCxnSpPr>
          <p:cNvPr id="12" name="Прямая со стрелкой 11"/>
          <p:cNvCxnSpPr/>
          <p:nvPr/>
        </p:nvCxnSpPr>
        <p:spPr>
          <a:xfrm>
            <a:off x="142660" y="2881267"/>
            <a:ext cx="493910" cy="8743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Прямоугольник 14"/>
          <p:cNvSpPr/>
          <p:nvPr/>
        </p:nvSpPr>
        <p:spPr>
          <a:xfrm>
            <a:off x="876013" y="442720"/>
            <a:ext cx="5957148" cy="2166940"/>
          </a:xfrm>
          <a:prstGeom prst="rect">
            <a:avLst/>
          </a:prstGeom>
        </p:spPr>
        <p:txBody>
          <a:bodyPr wrap="square">
            <a:spAutoFit/>
          </a:bodyPr>
          <a:lstStyle/>
          <a:p>
            <a:pPr algn="just">
              <a:lnSpc>
                <a:spcPct val="107000"/>
              </a:lnSpc>
              <a:spcAft>
                <a:spcPts val="800"/>
              </a:spcAft>
            </a:pPr>
            <a:r>
              <a:rPr lang="ru-RU" b="1" dirty="0">
                <a:latin typeface="Calibri" panose="020F0502020204030204" pitchFamily="34" charset="0"/>
                <a:ea typeface="Calibri" panose="020F0502020204030204" pitchFamily="34" charset="0"/>
                <a:cs typeface="Times New Roman" panose="02020603050405020304" pitchFamily="18" charset="0"/>
              </a:rPr>
              <a:t>Выставить</a:t>
            </a:r>
            <a:r>
              <a:rPr lang="en-US" b="1" dirty="0">
                <a:latin typeface="Calibri" panose="020F0502020204030204" pitchFamily="34" charset="0"/>
                <a:ea typeface="Calibri" panose="020F0502020204030204" pitchFamily="34" charset="0"/>
                <a:cs typeface="Times New Roman" panose="02020603050405020304" pitchFamily="18" charset="0"/>
              </a:rPr>
              <a:t> = </a:t>
            </a:r>
            <a:r>
              <a:rPr lang="en-US" dirty="0">
                <a:latin typeface="Calibri" panose="020F0502020204030204" pitchFamily="34" charset="0"/>
                <a:ea typeface="Calibri" panose="020F0502020204030204" pitchFamily="34" charset="0"/>
                <a:cs typeface="Times New Roman" panose="02020603050405020304" pitchFamily="18" charset="0"/>
              </a:rPr>
              <a:t>Bu</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menu</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orqa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orqali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msiol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tariqasida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boshqa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joydan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birn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hujjatning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biron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qismini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nusxa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olib</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kelib</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qo’yishingiz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Aytayli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sizda</a:t>
            </a:r>
            <a:r>
              <a:rPr lang="en-US" dirty="0">
                <a:latin typeface="Calibri" panose="020F0502020204030204" pitchFamily="34" charset="0"/>
                <a:ea typeface="Calibri" panose="020F0502020204030204" pitchFamily="34" charset="0"/>
                <a:cs typeface="Times New Roman" panose="02020603050405020304" pitchFamily="18" charset="0"/>
              </a:rPr>
              <a:t> doc1 </a:t>
            </a:r>
            <a:r>
              <a:rPr lang="en-US" dirty="0" err="1">
                <a:latin typeface="Calibri" panose="020F0502020204030204" pitchFamily="34" charset="0"/>
                <a:ea typeface="Calibri" panose="020F0502020204030204" pitchFamily="34" charset="0"/>
                <a:cs typeface="Times New Roman" panose="02020603050405020304" pitchFamily="18" charset="0"/>
              </a:rPr>
              <a:t>nomli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fayl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mavjud</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bo’lsa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siz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ishlab</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turgan</a:t>
            </a:r>
            <a:r>
              <a:rPr lang="en-US" dirty="0">
                <a:latin typeface="Calibri" panose="020F0502020204030204" pitchFamily="34" charset="0"/>
                <a:ea typeface="Calibri" panose="020F0502020204030204" pitchFamily="34" charset="0"/>
                <a:cs typeface="Times New Roman" panose="02020603050405020304" pitchFamily="18" charset="0"/>
              </a:rPr>
              <a:t> doc2 </a:t>
            </a:r>
            <a:r>
              <a:rPr lang="en-US" dirty="0" err="1">
                <a:latin typeface="Calibri" panose="020F0502020204030204" pitchFamily="34" charset="0"/>
                <a:ea typeface="Calibri" panose="020F0502020204030204" pitchFamily="34" charset="0"/>
                <a:cs typeface="Times New Roman" panose="02020603050405020304" pitchFamily="18" charset="0"/>
              </a:rPr>
              <a:t>faylingizga</a:t>
            </a:r>
            <a:r>
              <a:rPr lang="en-US" dirty="0">
                <a:latin typeface="Calibri" panose="020F0502020204030204" pitchFamily="34" charset="0"/>
                <a:ea typeface="Calibri" panose="020F0502020204030204" pitchFamily="34" charset="0"/>
                <a:cs typeface="Times New Roman" panose="02020603050405020304" pitchFamily="18" charset="0"/>
              </a:rPr>
              <a:t> doc1 </a:t>
            </a:r>
            <a:r>
              <a:rPr lang="en-US" dirty="0" err="1">
                <a:latin typeface="Calibri" panose="020F0502020204030204" pitchFamily="34" charset="0"/>
                <a:ea typeface="Calibri" panose="020F0502020204030204" pitchFamily="34" charset="0"/>
                <a:cs typeface="Times New Roman" panose="02020603050405020304" pitchFamily="18" charset="0"/>
              </a:rPr>
              <a:t>ning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nusxa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olingan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joyini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qo’yishingiz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Bu </a:t>
            </a:r>
            <a:r>
              <a:rPr lang="en-US" dirty="0" err="1">
                <a:latin typeface="Calibri" panose="020F0502020204030204" pitchFamily="34" charset="0"/>
                <a:ea typeface="Calibri" panose="020F0502020204030204" pitchFamily="34" charset="0"/>
                <a:cs typeface="Times New Roman" panose="02020603050405020304" pitchFamily="18" charset="0"/>
              </a:rPr>
              <a:t>menuda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misol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uchun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matnni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rasm</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tariqasida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joylash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yoki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matn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tariqasida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joylash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ya’ni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joylashning</a:t>
            </a:r>
            <a:r>
              <a:rPr lang="en-US" dirty="0">
                <a:latin typeface="Calibri" panose="020F0502020204030204" pitchFamily="34" charset="0"/>
                <a:ea typeface="Calibri" panose="020F0502020204030204" pitchFamily="34" charset="0"/>
                <a:cs typeface="Times New Roman" panose="02020603050405020304" pitchFamily="18" charset="0"/>
              </a:rPr>
              <a:t> ham </a:t>
            </a:r>
            <a:r>
              <a:rPr lang="en-US" dirty="0" err="1">
                <a:latin typeface="Calibri" panose="020F0502020204030204" pitchFamily="34" charset="0"/>
                <a:ea typeface="Calibri" panose="020F0502020204030204" pitchFamily="34" charset="0"/>
                <a:cs typeface="Times New Roman" panose="02020603050405020304" pitchFamily="18" charset="0"/>
              </a:rPr>
              <a:t>turli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turlari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mavjud</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Выставить</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menusi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funksiyalarining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barchasini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qisqa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klaviratura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kombinatsiyalari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orqali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bajarishimiz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ya’ni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misol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tariqasida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CTRL+V </a:t>
            </a:r>
            <a:r>
              <a:rPr lang="en-US" dirty="0" err="1">
                <a:latin typeface="Calibri" panose="020F0502020204030204" pitchFamily="34" charset="0"/>
                <a:ea typeface="Calibri" panose="020F0502020204030204" pitchFamily="34" charset="0"/>
                <a:cs typeface="Times New Roman" panose="02020603050405020304" pitchFamily="18" charset="0"/>
              </a:rPr>
              <a:t>nusxa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olingan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narsani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joylash</a:t>
            </a:r>
            <a:r>
              <a:rPr lang="en-US" dirty="0">
                <a:latin typeface="Calibri" panose="020F0502020204030204" pitchFamily="34" charset="0"/>
                <a:ea typeface="Calibri" panose="020F0502020204030204" pitchFamily="34" charset="0"/>
                <a:cs typeface="Times New Roman" panose="02020603050405020304" pitchFamily="18" charset="0"/>
              </a:rPr>
              <a:t>. Shu </a:t>
            </a:r>
            <a:r>
              <a:rPr lang="en-US" dirty="0" err="1">
                <a:latin typeface="Calibri" panose="020F0502020204030204" pitchFamily="34" charset="0"/>
                <a:ea typeface="Calibri" panose="020F0502020204030204" pitchFamily="34" charset="0"/>
                <a:cs typeface="Times New Roman" panose="02020603050405020304" pitchFamily="18" charset="0"/>
              </a:rPr>
              <a:t>va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shu</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kabi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funksiyalarni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bajarishimiz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2" name="Google Shape;351;p36"/>
          <p:cNvGrpSpPr/>
          <p:nvPr/>
        </p:nvGrpSpPr>
        <p:grpSpPr>
          <a:xfrm>
            <a:off x="-304800" y="3302886"/>
            <a:ext cx="2526009" cy="2145420"/>
            <a:chOff x="-304800" y="3302886"/>
            <a:chExt cx="2526009" cy="2145420"/>
          </a:xfrm>
        </p:grpSpPr>
        <p:sp>
          <p:nvSpPr>
            <p:cNvPr id="83"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356;p36"/>
            <p:cNvGrpSpPr/>
            <p:nvPr/>
          </p:nvGrpSpPr>
          <p:grpSpPr>
            <a:xfrm>
              <a:off x="152389" y="3544991"/>
              <a:ext cx="1804419" cy="1446116"/>
              <a:chOff x="1000664" y="3512341"/>
              <a:chExt cx="1804419" cy="1446116"/>
            </a:xfrm>
          </p:grpSpPr>
          <p:sp>
            <p:nvSpPr>
              <p:cNvPr id="88"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15" name="Рисунок 114"/>
          <p:cNvPicPr>
            <a:picLocks noChangeAspect="1"/>
          </p:cNvPicPr>
          <p:nvPr/>
        </p:nvPicPr>
        <p:blipFill>
          <a:blip r:embed="rId3"/>
          <a:stretch>
            <a:fillRect/>
          </a:stretch>
        </p:blipFill>
        <p:spPr>
          <a:xfrm>
            <a:off x="510183" y="2896793"/>
            <a:ext cx="8347672" cy="652162"/>
          </a:xfrm>
          <a:prstGeom prst="rect">
            <a:avLst/>
          </a:prstGeom>
        </p:spPr>
      </p:pic>
      <p:cxnSp>
        <p:nvCxnSpPr>
          <p:cNvPr id="117" name="Прямая со стрелкой 116"/>
          <p:cNvCxnSpPr/>
          <p:nvPr/>
        </p:nvCxnSpPr>
        <p:spPr>
          <a:xfrm>
            <a:off x="75022" y="2638355"/>
            <a:ext cx="500876" cy="62643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5" name="Прямоугольник 4"/>
          <p:cNvSpPr/>
          <p:nvPr/>
        </p:nvSpPr>
        <p:spPr>
          <a:xfrm>
            <a:off x="3443599" y="469512"/>
            <a:ext cx="4572000" cy="1705916"/>
          </a:xfrm>
          <a:prstGeom prst="rect">
            <a:avLst/>
          </a:prstGeom>
        </p:spPr>
        <p:txBody>
          <a:bodyPr>
            <a:spAutoFit/>
          </a:bodyPr>
          <a:lstStyle/>
          <a:p>
            <a:pPr algn="just">
              <a:lnSpc>
                <a:spcPct val="107000"/>
              </a:lnSpc>
              <a:spcAft>
                <a:spcPts val="800"/>
              </a:spcAft>
            </a:pPr>
            <a:r>
              <a:rPr lang="ru-RU" b="1" dirty="0">
                <a:latin typeface="Calibri" panose="020F0502020204030204" pitchFamily="34" charset="0"/>
                <a:ea typeface="Calibri" panose="020F0502020204030204" pitchFamily="34" charset="0"/>
                <a:cs typeface="Times New Roman" panose="02020603050405020304" pitchFamily="18" charset="0"/>
              </a:rPr>
              <a:t>Шрифт</a:t>
            </a:r>
            <a:r>
              <a:rPr lang="en-US" b="1" dirty="0">
                <a:latin typeface="Calibri" panose="020F0502020204030204" pitchFamily="34" charset="0"/>
                <a:ea typeface="Calibri" panose="020F0502020204030204" pitchFamily="34" charset="0"/>
                <a:cs typeface="Times New Roman" panose="02020603050405020304" pitchFamily="18" charset="0"/>
              </a:rPr>
              <a:t> = </a:t>
            </a:r>
            <a:r>
              <a:rPr lang="en-US" dirty="0" err="1">
                <a:latin typeface="Calibri" panose="020F0502020204030204" pitchFamily="34" charset="0"/>
                <a:ea typeface="Calibri" panose="020F0502020204030204" pitchFamily="34" charset="0"/>
                <a:cs typeface="Times New Roman" panose="02020603050405020304" pitchFamily="18" charset="0"/>
              </a:rPr>
              <a:t>Shrif</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umuman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olganda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shriftlarning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turlari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juda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ko’p</a:t>
            </a:r>
            <a:r>
              <a:rPr lang="en-US" dirty="0">
                <a:latin typeface="Calibri" panose="020F0502020204030204" pitchFamily="34" charset="0"/>
                <a:ea typeface="Calibri" panose="020F0502020204030204" pitchFamily="34" charset="0"/>
                <a:cs typeface="Times New Roman" panose="02020603050405020304" pitchFamily="18" charset="0"/>
              </a:rPr>
              <a:t>. Ammo </a:t>
            </a:r>
            <a:r>
              <a:rPr lang="en-US" dirty="0" err="1">
                <a:latin typeface="Calibri" panose="020F0502020204030204" pitchFamily="34" charset="0"/>
                <a:ea typeface="Calibri" panose="020F0502020204030204" pitchFamily="34" charset="0"/>
                <a:cs typeface="Times New Roman" panose="02020603050405020304" pitchFamily="18" charset="0"/>
              </a:rPr>
              <a:t>davlat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idoralari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aksaryati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birgina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shriftdan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foydalanishadi</a:t>
            </a:r>
            <a:r>
              <a:rPr lang="en-US" dirty="0">
                <a:latin typeface="Calibri" panose="020F0502020204030204" pitchFamily="34" charset="0"/>
                <a:ea typeface="Calibri" panose="020F0502020204030204" pitchFamily="34" charset="0"/>
                <a:cs typeface="Times New Roman" panose="02020603050405020304" pitchFamily="18" charset="0"/>
              </a:rPr>
              <a:t>. Ammo </a:t>
            </a:r>
            <a:r>
              <a:rPr lang="en-US" dirty="0" err="1">
                <a:latin typeface="Calibri" panose="020F0502020204030204" pitchFamily="34" charset="0"/>
                <a:ea typeface="Calibri" panose="020F0502020204030204" pitchFamily="34" charset="0"/>
                <a:cs typeface="Times New Roman" panose="02020603050405020304" pitchFamily="18" charset="0"/>
              </a:rPr>
              <a:t>bazi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bir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idora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muassasalarda</a:t>
            </a:r>
            <a:r>
              <a:rPr lang="en-US" dirty="0">
                <a:latin typeface="Calibri" panose="020F0502020204030204" pitchFamily="34" charset="0"/>
                <a:ea typeface="Calibri" panose="020F0502020204030204" pitchFamily="34" charset="0"/>
                <a:cs typeface="Times New Roman" panose="02020603050405020304" pitchFamily="18" charset="0"/>
              </a:rPr>
              <a:t> shrift </a:t>
            </a:r>
            <a:r>
              <a:rPr lang="en-US" dirty="0" err="1">
                <a:latin typeface="Calibri" panose="020F0502020204030204" pitchFamily="34" charset="0"/>
                <a:ea typeface="Calibri" panose="020F0502020204030204" pitchFamily="34" charset="0"/>
                <a:cs typeface="Times New Roman" panose="02020603050405020304" pitchFamily="18" charset="0"/>
              </a:rPr>
              <a:t>tanlanmaydi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hujjat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bolsa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bo’lgani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Ya’ni</a:t>
            </a:r>
            <a:r>
              <a:rPr lang="en-US" dirty="0">
                <a:latin typeface="Calibri" panose="020F0502020204030204" pitchFamily="34" charset="0"/>
                <a:ea typeface="Calibri" panose="020F0502020204030204" pitchFamily="34" charset="0"/>
                <a:cs typeface="Times New Roman" panose="02020603050405020304" pitchFamily="18" charset="0"/>
              </a:rPr>
              <a:t> shrift </a:t>
            </a:r>
            <a:r>
              <a:rPr lang="en-US" dirty="0" err="1">
                <a:latin typeface="Calibri" panose="020F0502020204030204" pitchFamily="34" charset="0"/>
                <a:ea typeface="Calibri" panose="020F0502020204030204" pitchFamily="34" charset="0"/>
                <a:cs typeface="Times New Roman" panose="02020603050405020304" pitchFamily="18" charset="0"/>
              </a:rPr>
              <a:t>haqida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qisqacha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qilib</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aytganda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oddiy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matnni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boshqacha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korinishda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masalan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og’ma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yoki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qalin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yana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ingichka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ko’rinishda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yozilishidur</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7" name="Google Shape;406;p37"/>
          <p:cNvGrpSpPr/>
          <p:nvPr/>
        </p:nvGrpSpPr>
        <p:grpSpPr>
          <a:xfrm>
            <a:off x="206055" y="89745"/>
            <a:ext cx="2535031" cy="4523496"/>
            <a:chOff x="719988" y="310002"/>
            <a:chExt cx="2535031" cy="4523496"/>
          </a:xfrm>
        </p:grpSpPr>
        <p:sp>
          <p:nvSpPr>
            <p:cNvPr id="48"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409;p37"/>
            <p:cNvGrpSpPr/>
            <p:nvPr/>
          </p:nvGrpSpPr>
          <p:grpSpPr>
            <a:xfrm>
              <a:off x="998500" y="1097444"/>
              <a:ext cx="2256519" cy="2948604"/>
              <a:chOff x="1119525" y="2437600"/>
              <a:chExt cx="1296850" cy="1694600"/>
            </a:xfrm>
          </p:grpSpPr>
          <p:sp>
            <p:nvSpPr>
              <p:cNvPr id="57"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Рисунок 8"/>
          <p:cNvPicPr>
            <a:picLocks noChangeAspect="1"/>
          </p:cNvPicPr>
          <p:nvPr/>
        </p:nvPicPr>
        <p:blipFill>
          <a:blip r:embed="rId3"/>
          <a:stretch>
            <a:fillRect/>
          </a:stretch>
        </p:blipFill>
        <p:spPr>
          <a:xfrm>
            <a:off x="522618" y="4233474"/>
            <a:ext cx="8353425" cy="657225"/>
          </a:xfrm>
          <a:prstGeom prst="rect">
            <a:avLst/>
          </a:prstGeom>
        </p:spPr>
      </p:pic>
      <p:cxnSp>
        <p:nvCxnSpPr>
          <p:cNvPr id="86" name="Прямая со стрелкой 85"/>
          <p:cNvCxnSpPr/>
          <p:nvPr/>
        </p:nvCxnSpPr>
        <p:spPr>
          <a:xfrm flipV="1">
            <a:off x="698599" y="4830613"/>
            <a:ext cx="881266" cy="23144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Прямоугольник 3"/>
          <p:cNvSpPr/>
          <p:nvPr/>
        </p:nvSpPr>
        <p:spPr>
          <a:xfrm>
            <a:off x="206800" y="888070"/>
            <a:ext cx="5244049" cy="3268844"/>
          </a:xfrm>
          <a:prstGeom prst="rect">
            <a:avLst/>
          </a:prstGeom>
        </p:spPr>
        <p:txBody>
          <a:bodyPr wrap="square">
            <a:spAutoFit/>
          </a:bodyPr>
          <a:lstStyle/>
          <a:p>
            <a:pPr algn="just">
              <a:lnSpc>
                <a:spcPct val="107000"/>
              </a:lnSpc>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Misol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ularning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ko’rinishi</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Assalom</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alekum</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b="1" dirty="0">
                <a:latin typeface="Calibri" panose="020F0502020204030204" pitchFamily="34" charset="0"/>
                <a:ea typeface="Calibri" panose="020F0502020204030204" pitchFamily="34" charset="0"/>
                <a:cs typeface="Times New Roman" panose="02020603050405020304" pitchFamily="18" charset="0"/>
              </a:rPr>
              <a:t>Calibri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shrifti</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Assalom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alekum</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b="1" dirty="0">
                <a:latin typeface="Calibri" panose="020F0502020204030204" pitchFamily="34" charset="0"/>
                <a:ea typeface="Calibri" panose="020F0502020204030204" pitchFamily="34" charset="0"/>
                <a:cs typeface="Times New Roman" panose="02020603050405020304" pitchFamily="18" charset="0"/>
              </a:rPr>
              <a:t>Times new </a:t>
            </a:r>
            <a:r>
              <a:rPr lang="en-US" b="1" dirty="0" err="1">
                <a:latin typeface="Calibri" panose="020F0502020204030204" pitchFamily="34" charset="0"/>
                <a:ea typeface="Calibri" panose="020F0502020204030204" pitchFamily="34" charset="0"/>
                <a:cs typeface="Times New Roman" panose="02020603050405020304" pitchFamily="18" charset="0"/>
              </a:rPr>
              <a:t>Romand</a:t>
            </a:r>
            <a:r>
              <a:rPr lang="en-US" dirty="0">
                <a:latin typeface="Calibri" panose="020F0502020204030204" pitchFamily="34" charset="0"/>
                <a:ea typeface="Calibri" panose="020F0502020204030204" pitchFamily="34" charset="0"/>
                <a:cs typeface="Times New Roman" panose="02020603050405020304" pitchFamily="18" charset="0"/>
              </a:rPr>
              <a:t> shrift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Assalom</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alekum</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b="1" dirty="0">
                <a:latin typeface="Calibri" panose="020F0502020204030204" pitchFamily="34" charset="0"/>
                <a:ea typeface="Calibri" panose="020F0502020204030204" pitchFamily="34" charset="0"/>
                <a:cs typeface="Times New Roman" panose="02020603050405020304" pitchFamily="18" charset="0"/>
              </a:rPr>
              <a:t>Arial</a:t>
            </a:r>
            <a:r>
              <a:rPr lang="en-US" dirty="0">
                <a:latin typeface="Calibri" panose="020F0502020204030204" pitchFamily="34" charset="0"/>
                <a:ea typeface="Calibri" panose="020F0502020204030204" pitchFamily="34" charset="0"/>
                <a:cs typeface="Times New Roman" panose="02020603050405020304" pitchFamily="18" charset="0"/>
              </a:rPr>
              <a:t> Shrift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Umuman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olganda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ko’z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bilan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ilg’ash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biroz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qiyin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shriftlarni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ajratish</a:t>
            </a:r>
            <a:r>
              <a:rPr lang="en-US" dirty="0">
                <a:latin typeface="Calibri" panose="020F0502020204030204" pitchFamily="34" charset="0"/>
                <a:ea typeface="Calibri" panose="020F0502020204030204" pitchFamily="34" charset="0"/>
                <a:cs typeface="Times New Roman" panose="02020603050405020304" pitchFamily="18" charset="0"/>
              </a:rPr>
              <a:t>. Yana </a:t>
            </a:r>
            <a:r>
              <a:rPr lang="en-US" dirty="0" err="1">
                <a:latin typeface="Calibri" panose="020F0502020204030204" pitchFamily="34" charset="0"/>
                <a:ea typeface="Calibri" panose="020F0502020204030204" pitchFamily="34" charset="0"/>
                <a:cs typeface="Times New Roman" panose="02020603050405020304" pitchFamily="18" charset="0"/>
              </a:rPr>
              <a:t>bu</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menuda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mantnning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o’lchamini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hamda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rangini</a:t>
            </a:r>
            <a:r>
              <a:rPr lang="en-US" dirty="0">
                <a:latin typeface="Calibri" panose="020F0502020204030204" pitchFamily="34" charset="0"/>
                <a:ea typeface="Calibri" panose="020F0502020204030204" pitchFamily="34" charset="0"/>
                <a:cs typeface="Times New Roman" panose="02020603050405020304" pitchFamily="18" charset="0"/>
              </a:rPr>
              <a:t> ham </a:t>
            </a:r>
            <a:r>
              <a:rPr lang="en-US" dirty="0" err="1">
                <a:latin typeface="Calibri" panose="020F0502020204030204" pitchFamily="34" charset="0"/>
                <a:ea typeface="Calibri" panose="020F0502020204030204" pitchFamily="34" charset="0"/>
                <a:cs typeface="Times New Roman" panose="02020603050405020304" pitchFamily="18" charset="0"/>
              </a:rPr>
              <a:t>hal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qilish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Asosan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hujjatlar</a:t>
            </a:r>
            <a:r>
              <a:rPr lang="en-US" dirty="0">
                <a:latin typeface="Calibri" panose="020F0502020204030204" pitchFamily="34" charset="0"/>
                <a:ea typeface="Calibri" panose="020F0502020204030204" pitchFamily="34" charset="0"/>
                <a:cs typeface="Times New Roman" panose="02020603050405020304" pitchFamily="18" charset="0"/>
              </a:rPr>
              <a:t> 13 </a:t>
            </a:r>
            <a:r>
              <a:rPr lang="en-US" dirty="0" err="1">
                <a:latin typeface="Calibri" panose="020F0502020204030204" pitchFamily="34" charset="0"/>
                <a:ea typeface="Calibri" panose="020F0502020204030204" pitchFamily="34" charset="0"/>
                <a:cs typeface="Times New Roman" panose="02020603050405020304" pitchFamily="18" charset="0"/>
              </a:rPr>
              <a:t>o’lchamda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bo’ladi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Ushbu</a:t>
            </a:r>
            <a:r>
              <a:rPr lang="en-US" dirty="0">
                <a:latin typeface="Calibri" panose="020F0502020204030204" pitchFamily="34" charset="0"/>
                <a:ea typeface="Calibri" panose="020F0502020204030204" pitchFamily="34" charset="0"/>
                <a:cs typeface="Times New Roman" panose="02020603050405020304" pitchFamily="18" charset="0"/>
              </a:rPr>
              <a:t> menu </a:t>
            </a:r>
            <a:r>
              <a:rPr lang="en-US" dirty="0" err="1">
                <a:latin typeface="Calibri" panose="020F0502020204030204" pitchFamily="34" charset="0"/>
                <a:ea typeface="Calibri" panose="020F0502020204030204" pitchFamily="34" charset="0"/>
                <a:cs typeface="Times New Roman" panose="02020603050405020304" pitchFamily="18" charset="0"/>
              </a:rPr>
              <a:t>funksiyalarining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barchasini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kalviratura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kombinatsiyalari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orqali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bajarishimiz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masalan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matinni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qalin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yozish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CTRL+B</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yoki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Шрифт</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menusidan</a:t>
            </a:r>
            <a:r>
              <a:rPr lang="en-US" dirty="0">
                <a:latin typeface="Calibri" panose="020F0502020204030204" pitchFamily="34" charset="0"/>
                <a:ea typeface="Calibri" panose="020F0502020204030204" pitchFamily="34" charset="0"/>
                <a:cs typeface="Times New Roman" panose="02020603050405020304" pitchFamily="18" charset="0"/>
              </a:rPr>
              <a:t> ham </a:t>
            </a:r>
            <a:r>
              <a:rPr lang="en-US" dirty="0" err="1">
                <a:latin typeface="Calibri" panose="020F0502020204030204" pitchFamily="34" charset="0"/>
                <a:ea typeface="Calibri" panose="020F0502020204030204" pitchFamily="34" charset="0"/>
                <a:cs typeface="Times New Roman" panose="02020603050405020304" pitchFamily="18" charset="0"/>
              </a:rPr>
              <a:t>ishlatishimiz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ammo </a:t>
            </a:r>
            <a:r>
              <a:rPr lang="en-US" dirty="0" err="1">
                <a:latin typeface="Calibri" panose="020F0502020204030204" pitchFamily="34" charset="0"/>
                <a:ea typeface="Calibri" panose="020F0502020204030204" pitchFamily="34" charset="0"/>
                <a:cs typeface="Times New Roman" panose="02020603050405020304" pitchFamily="18" charset="0"/>
              </a:rPr>
              <a:t>bu</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usul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bizni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ancha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vaqtimizni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tejab</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qoladi</a:t>
            </a:r>
            <a:r>
              <a:rPr lang="en-US" dirty="0">
                <a:latin typeface="Calibri" panose="020F0502020204030204" pitchFamily="34" charset="0"/>
                <a:ea typeface="Calibri" panose="020F0502020204030204" pitchFamily="34" charset="0"/>
                <a:cs typeface="Times New Roman" panose="02020603050405020304" pitchFamily="18" charset="0"/>
              </a:rPr>
              <a:t>. Shu </a:t>
            </a:r>
            <a:r>
              <a:rPr lang="en-US" dirty="0" err="1">
                <a:latin typeface="Calibri" panose="020F0502020204030204" pitchFamily="34" charset="0"/>
                <a:ea typeface="Calibri" panose="020F0502020204030204" pitchFamily="34" charset="0"/>
                <a:cs typeface="Times New Roman" panose="02020603050405020304" pitchFamily="18" charset="0"/>
              </a:rPr>
              <a:t>sababli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qisqa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klaviratura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kombinatsiyalardan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foydalaning</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grpSp>
        <p:nvGrpSpPr>
          <p:cNvPr id="516" name="Google Shape;516;p39"/>
          <p:cNvGrpSpPr/>
          <p:nvPr/>
        </p:nvGrpSpPr>
        <p:grpSpPr>
          <a:xfrm>
            <a:off x="-1527048" y="1579815"/>
            <a:ext cx="4620746" cy="3556754"/>
            <a:chOff x="5527089" y="1579815"/>
            <a:chExt cx="4620746" cy="3556754"/>
          </a:xfrm>
        </p:grpSpPr>
        <p:sp>
          <p:nvSpPr>
            <p:cNvPr id="517" name="Google Shape;517;p39"/>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9"/>
            <p:cNvGrpSpPr/>
            <p:nvPr/>
          </p:nvGrpSpPr>
          <p:grpSpPr>
            <a:xfrm>
              <a:off x="6419268" y="2175276"/>
              <a:ext cx="3428123" cy="2427848"/>
              <a:chOff x="6419268" y="2175276"/>
              <a:chExt cx="3428123" cy="2427848"/>
            </a:xfrm>
          </p:grpSpPr>
          <p:sp>
            <p:nvSpPr>
              <p:cNvPr id="526" name="Google Shape;526;p39"/>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Прямоугольник 3"/>
          <p:cNvSpPr/>
          <p:nvPr/>
        </p:nvSpPr>
        <p:spPr>
          <a:xfrm>
            <a:off x="3002572" y="701760"/>
            <a:ext cx="5958862" cy="3780522"/>
          </a:xfrm>
          <a:prstGeom prst="rect">
            <a:avLst/>
          </a:prstGeom>
        </p:spPr>
        <p:txBody>
          <a:bodyPr wrap="square">
            <a:spAutoFit/>
          </a:bodyPr>
          <a:lstStyle/>
          <a:p>
            <a:pPr algn="just">
              <a:lnSpc>
                <a:spcPct val="107000"/>
              </a:lnSpc>
              <a:spcAft>
                <a:spcPts val="800"/>
              </a:spcAft>
            </a:pPr>
            <a:r>
              <a:rPr lang="ru-RU" b="1" dirty="0">
                <a:latin typeface="Times New Roman" panose="02020603050405020304" pitchFamily="18" charset="0"/>
                <a:ea typeface="Calibri" panose="020F0502020204030204" pitchFamily="34" charset="0"/>
                <a:cs typeface="Times New Roman" panose="02020603050405020304" pitchFamily="18" charset="0"/>
              </a:rPr>
              <a:t>Абзац</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Bu </a:t>
            </a:r>
            <a:r>
              <a:rPr lang="en-US" dirty="0" err="1">
                <a:latin typeface="Times New Roman" panose="02020603050405020304" pitchFamily="18" charset="0"/>
                <a:ea typeface="Calibri" panose="020F0502020204030204" pitchFamily="34" charset="0"/>
                <a:cs typeface="Times New Roman" panose="02020603050405020304" pitchFamily="18" charset="0"/>
              </a:rPr>
              <a:t>so’z</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ruschadan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tarjima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qilinganda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boshidan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degan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ma’noni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anglatadi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O’zimiz</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so’zlarni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maktabda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ona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tili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fanidan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diktant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yozganda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ishlatgan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bo’lishimiz</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mumkin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yani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doimiy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matndan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biroz</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o’ngga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surilgan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holda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boshlanadi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qolgan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qatorlar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esa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doimiy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ravishda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o’z</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joyini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davom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etib</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ketaveradi</a:t>
            </a:r>
            <a:r>
              <a:rPr lang="en-US" dirty="0">
                <a:latin typeface="Times New Roman" panose="02020603050405020304" pitchFamily="18" charset="0"/>
                <a:ea typeface="Calibri" panose="020F0502020204030204" pitchFamily="34" charset="0"/>
                <a:cs typeface="Times New Roman" panose="02020603050405020304" pitchFamily="18" charset="0"/>
              </a:rPr>
              <a:t>. Bu </a:t>
            </a:r>
            <a:r>
              <a:rPr lang="en-US" dirty="0" err="1">
                <a:latin typeface="Times New Roman" panose="02020603050405020304" pitchFamily="18" charset="0"/>
                <a:ea typeface="Calibri" panose="020F0502020204030204" pitchFamily="34" charset="0"/>
                <a:cs typeface="Times New Roman" panose="02020603050405020304" pitchFamily="18" charset="0"/>
              </a:rPr>
              <a:t>menuda</a:t>
            </a:r>
            <a:r>
              <a:rPr lang="en-US" dirty="0">
                <a:latin typeface="Times New Roman" panose="02020603050405020304" pitchFamily="18" charset="0"/>
                <a:ea typeface="Calibri" panose="020F0502020204030204" pitchFamily="34" charset="0"/>
                <a:cs typeface="Times New Roman" panose="02020603050405020304" pitchFamily="18" charset="0"/>
              </a:rPr>
              <a:t> ham </a:t>
            </a:r>
            <a:r>
              <a:rPr lang="en-US" dirty="0" err="1">
                <a:latin typeface="Times New Roman" panose="02020603050405020304" pitchFamily="18" charset="0"/>
                <a:ea typeface="Calibri" panose="020F0502020204030204" pitchFamily="34" charset="0"/>
                <a:cs typeface="Times New Roman" panose="02020603050405020304" pitchFamily="18" charset="0"/>
              </a:rPr>
              <a:t>huddi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shundan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matnni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turli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ko’rinishda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misol</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uchun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markazda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o’ngga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yoki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chapga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surgan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holda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yozish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mumkin</a:t>
            </a:r>
            <a:r>
              <a:rPr lang="en-US" dirty="0">
                <a:latin typeface="Times New Roman" panose="02020603050405020304" pitchFamily="18" charset="0"/>
                <a:ea typeface="Calibri" panose="020F0502020204030204" pitchFamily="34" charset="0"/>
                <a:cs typeface="Times New Roman" panose="02020603050405020304" pitchFamily="18" charset="0"/>
              </a:rPr>
              <a:t>. Bu </a:t>
            </a:r>
            <a:r>
              <a:rPr lang="en-US" dirty="0" err="1">
                <a:latin typeface="Times New Roman" panose="02020603050405020304" pitchFamily="18" charset="0"/>
                <a:ea typeface="Calibri" panose="020F0502020204030204" pitchFamily="34" charset="0"/>
                <a:cs typeface="Times New Roman" panose="02020603050405020304" pitchFamily="18" charset="0"/>
              </a:rPr>
              <a:t>menuda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bundan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tashqari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jadvallarni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ichiga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yozganda</a:t>
            </a:r>
            <a:r>
              <a:rPr lang="en-US" dirty="0">
                <a:latin typeface="Times New Roman" panose="02020603050405020304" pitchFamily="18" charset="0"/>
                <a:ea typeface="Calibri" panose="020F0502020204030204" pitchFamily="34" charset="0"/>
                <a:cs typeface="Times New Roman" panose="02020603050405020304" pitchFamily="18" charset="0"/>
              </a:rPr>
              <a:t> ham </a:t>
            </a:r>
            <a:r>
              <a:rPr lang="en-US" dirty="0" err="1">
                <a:latin typeface="Times New Roman" panose="02020603050405020304" pitchFamily="18" charset="0"/>
                <a:ea typeface="Calibri" panose="020F0502020204030204" pitchFamily="34" charset="0"/>
                <a:cs typeface="Times New Roman" panose="02020603050405020304" pitchFamily="18" charset="0"/>
              </a:rPr>
              <a:t>turli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ko’rinishda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yozishlarni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taqdim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etuvchi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funksiyalar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mavjud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bo’lib</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ulardan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foydalanish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mumkin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Jadvallarni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to’ldirish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vaqtida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jadvalni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markazidan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yozish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yoki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o’ngdan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chapga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yoki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chapdan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o’ngga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qarab</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yozish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kabi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funksiyalar</a:t>
            </a:r>
            <a:r>
              <a:rPr lang="en-US" dirty="0">
                <a:latin typeface="Times New Roman" panose="02020603050405020304" pitchFamily="18" charset="0"/>
                <a:ea typeface="Calibri" panose="020F0502020204030204" pitchFamily="34" charset="0"/>
                <a:cs typeface="Times New Roman" panose="02020603050405020304" pitchFamily="18" charset="0"/>
              </a:rPr>
              <a:t> ham </a:t>
            </a:r>
            <a:r>
              <a:rPr lang="en-US" dirty="0" err="1">
                <a:latin typeface="Times New Roman" panose="02020603050405020304" pitchFamily="18" charset="0"/>
                <a:ea typeface="Calibri" panose="020F0502020204030204" pitchFamily="34" charset="0"/>
                <a:cs typeface="Times New Roman" panose="02020603050405020304" pitchFamily="18" charset="0"/>
              </a:rPr>
              <a:t>ayanan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shu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menuda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joylashgan</a:t>
            </a:r>
            <a:r>
              <a:rPr lang="en-US" dirty="0">
                <a:latin typeface="Times New Roman" panose="02020603050405020304" pitchFamily="18" charset="0"/>
                <a:ea typeface="Calibri" panose="020F0502020204030204" pitchFamily="34" charset="0"/>
                <a:cs typeface="Times New Roman" panose="02020603050405020304" pitchFamily="18" charset="0"/>
              </a:rPr>
              <a:t>. Bu </a:t>
            </a:r>
            <a:r>
              <a:rPr lang="en-US" dirty="0" err="1">
                <a:latin typeface="Times New Roman" panose="02020603050405020304" pitchFamily="18" charset="0"/>
                <a:ea typeface="Calibri" panose="020F0502020204030204" pitchFamily="34" charset="0"/>
                <a:cs typeface="Times New Roman" panose="02020603050405020304" pitchFamily="18" charset="0"/>
              </a:rPr>
              <a:t>menuda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joylashgan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funksiyalarni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oddiy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klaviratura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kombinatsiyalari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orqali</a:t>
            </a:r>
            <a:r>
              <a:rPr lang="en-US" dirty="0">
                <a:latin typeface="Times New Roman" panose="02020603050405020304" pitchFamily="18" charset="0"/>
                <a:ea typeface="Calibri" panose="020F0502020204030204" pitchFamily="34" charset="0"/>
                <a:cs typeface="Times New Roman" panose="02020603050405020304" pitchFamily="18" charset="0"/>
              </a:rPr>
              <a:t> ham </a:t>
            </a:r>
            <a:r>
              <a:rPr lang="en-US" dirty="0" err="1">
                <a:latin typeface="Times New Roman" panose="02020603050405020304" pitchFamily="18" charset="0"/>
                <a:ea typeface="Calibri" panose="020F0502020204030204" pitchFamily="34" charset="0"/>
                <a:cs typeface="Times New Roman" panose="02020603050405020304" pitchFamily="18" charset="0"/>
              </a:rPr>
              <a:t>boshqarish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mumkin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masalan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CTRL+E </a:t>
            </a:r>
            <a:r>
              <a:rPr lang="en-US" dirty="0" err="1">
                <a:latin typeface="Times New Roman" panose="02020603050405020304" pitchFamily="18" charset="0"/>
                <a:ea typeface="Calibri" panose="020F0502020204030204" pitchFamily="34" charset="0"/>
                <a:cs typeface="Times New Roman" panose="02020603050405020304" pitchFamily="18" charset="0"/>
              </a:rPr>
              <a:t>matinni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markazga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olib</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kelish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huddi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shu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kobinatsiya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bajaruvchi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vazifani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shu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menudan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foydalangan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holda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bajarishimiz</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mumkin</a:t>
            </a:r>
            <a:r>
              <a:rPr lang="en-US" dirty="0">
                <a:latin typeface="Times New Roman" panose="02020603050405020304" pitchFamily="18" charset="0"/>
                <a:ea typeface="Calibri" panose="020F0502020204030204" pitchFamily="34" charset="0"/>
                <a:cs typeface="Times New Roman" panose="02020603050405020304" pitchFamily="18" charset="0"/>
              </a:rPr>
              <a:t>. Bu </a:t>
            </a:r>
            <a:r>
              <a:rPr lang="en-US" dirty="0" err="1">
                <a:latin typeface="Times New Roman" panose="02020603050405020304" pitchFamily="18" charset="0"/>
                <a:ea typeface="Calibri" panose="020F0502020204030204" pitchFamily="34" charset="0"/>
                <a:cs typeface="Times New Roman" panose="02020603050405020304" pitchFamily="18" charset="0"/>
              </a:rPr>
              <a:t>kombinatsiyalarning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vazifani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ushbu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funksiyalarni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menudan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qidirib</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vaqt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sariflamaslikdan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iborat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edi</a:t>
            </a:r>
            <a:r>
              <a:rPr lang="en-US" dirty="0">
                <a:latin typeface="Times New Roman" panose="02020603050405020304" pitchFamily="18" charset="0"/>
                <a:ea typeface="Calibri" panose="020F0502020204030204" pitchFamily="34" charset="0"/>
                <a:cs typeface="Times New Roman" panose="02020603050405020304" pitchFamily="18" charset="0"/>
              </a:rPr>
              <a:t>. Shu </a:t>
            </a:r>
            <a:r>
              <a:rPr lang="en-US" dirty="0" err="1">
                <a:latin typeface="Times New Roman" panose="02020603050405020304" pitchFamily="18" charset="0"/>
                <a:ea typeface="Calibri" panose="020F0502020204030204" pitchFamily="34" charset="0"/>
                <a:cs typeface="Times New Roman" panose="02020603050405020304" pitchFamily="18" charset="0"/>
              </a:rPr>
              <a:t>sababdan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kombinatsiyalarni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olgan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holda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foydalanishni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hozirdan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boshlagan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maquldur</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6" name="Рисунок 5"/>
          <p:cNvPicPr>
            <a:picLocks noChangeAspect="1"/>
          </p:cNvPicPr>
          <p:nvPr/>
        </p:nvPicPr>
        <p:blipFill>
          <a:blip r:embed="rId3"/>
          <a:stretch>
            <a:fillRect/>
          </a:stretch>
        </p:blipFill>
        <p:spPr>
          <a:xfrm>
            <a:off x="573206" y="1084485"/>
            <a:ext cx="8175009" cy="799120"/>
          </a:xfrm>
          <a:prstGeom prst="rect">
            <a:avLst/>
          </a:prstGeom>
        </p:spPr>
      </p:pic>
      <p:cxnSp>
        <p:nvCxnSpPr>
          <p:cNvPr id="45" name="Прямая со стрелкой 44"/>
          <p:cNvCxnSpPr/>
          <p:nvPr/>
        </p:nvCxnSpPr>
        <p:spPr>
          <a:xfrm flipV="1">
            <a:off x="2340591" y="1833065"/>
            <a:ext cx="457200" cy="8623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grpSp>
        <p:nvGrpSpPr>
          <p:cNvPr id="651" name="Google Shape;651;p42"/>
          <p:cNvGrpSpPr/>
          <p:nvPr/>
        </p:nvGrpSpPr>
        <p:grpSpPr>
          <a:xfrm>
            <a:off x="76190" y="76211"/>
            <a:ext cx="1399466" cy="1919431"/>
            <a:chOff x="76190" y="76211"/>
            <a:chExt cx="1399466" cy="1919431"/>
          </a:xfrm>
        </p:grpSpPr>
        <p:sp>
          <p:nvSpPr>
            <p:cNvPr id="652" name="Google Shape;652;p42"/>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2"/>
            <p:cNvGrpSpPr/>
            <p:nvPr/>
          </p:nvGrpSpPr>
          <p:grpSpPr>
            <a:xfrm>
              <a:off x="228600" y="228600"/>
              <a:ext cx="1023557" cy="1199891"/>
              <a:chOff x="112075" y="-185574"/>
              <a:chExt cx="1023557" cy="1199891"/>
            </a:xfrm>
          </p:grpSpPr>
          <p:sp>
            <p:nvSpPr>
              <p:cNvPr id="654" name="Google Shape;654;p42"/>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42"/>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42"/>
          <p:cNvGrpSpPr/>
          <p:nvPr/>
        </p:nvGrpSpPr>
        <p:grpSpPr>
          <a:xfrm>
            <a:off x="7133528" y="76211"/>
            <a:ext cx="1934291" cy="1739805"/>
            <a:chOff x="7133528" y="76211"/>
            <a:chExt cx="1934291" cy="1739805"/>
          </a:xfrm>
        </p:grpSpPr>
        <p:sp>
          <p:nvSpPr>
            <p:cNvPr id="674" name="Google Shape;674;p42"/>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42"/>
            <p:cNvGrpSpPr/>
            <p:nvPr/>
          </p:nvGrpSpPr>
          <p:grpSpPr>
            <a:xfrm>
              <a:off x="7370564" y="228600"/>
              <a:ext cx="1322552" cy="1020264"/>
              <a:chOff x="7370564" y="228600"/>
              <a:chExt cx="1322552" cy="1020264"/>
            </a:xfrm>
          </p:grpSpPr>
          <p:sp>
            <p:nvSpPr>
              <p:cNvPr id="676" name="Google Shape;676;p42"/>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42"/>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Прямоугольник 8"/>
          <p:cNvSpPr/>
          <p:nvPr/>
        </p:nvSpPr>
        <p:spPr>
          <a:xfrm>
            <a:off x="1516446" y="370056"/>
            <a:ext cx="5807155" cy="2397451"/>
          </a:xfrm>
          <a:prstGeom prst="rect">
            <a:avLst/>
          </a:prstGeom>
        </p:spPr>
        <p:txBody>
          <a:bodyPr wrap="square">
            <a:spAutoFit/>
          </a:bodyPr>
          <a:lstStyle/>
          <a:p>
            <a:pPr>
              <a:lnSpc>
                <a:spcPct val="107000"/>
              </a:lnSpc>
              <a:spcAft>
                <a:spcPts val="800"/>
              </a:spcAft>
            </a:pPr>
            <a:r>
              <a:rPr lang="ru-RU" b="1" dirty="0">
                <a:latin typeface="Times New Roman" panose="02020603050405020304" pitchFamily="18" charset="0"/>
                <a:ea typeface="Calibri" panose="020F0502020204030204" pitchFamily="34" charset="0"/>
                <a:cs typeface="Times New Roman" panose="02020603050405020304" pitchFamily="18" charset="0"/>
              </a:rPr>
              <a:t>Стиль</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Misol</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tariqasida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oddiy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listni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turli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xil</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ko’rinishda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bezash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yoki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matnlarni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joylashuvinmi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turli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xil</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ko’rinishda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yozib</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taxlab</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beruvchi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bo’lim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Стиль</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hisoblanadi</a:t>
            </a:r>
            <a:r>
              <a:rPr lang="en-US" dirty="0">
                <a:latin typeface="Times New Roman" panose="02020603050405020304" pitchFamily="18" charset="0"/>
                <a:ea typeface="Calibri" panose="020F0502020204030204" pitchFamily="34" charset="0"/>
                <a:cs typeface="Times New Roman" panose="02020603050405020304" pitchFamily="18" charset="0"/>
              </a:rPr>
              <a:t>. Bu menu </a:t>
            </a:r>
            <a:r>
              <a:rPr lang="en-US" dirty="0" err="1">
                <a:latin typeface="Times New Roman" panose="02020603050405020304" pitchFamily="18" charset="0"/>
                <a:ea typeface="Calibri" panose="020F0502020204030204" pitchFamily="34" charset="0"/>
                <a:cs typeface="Times New Roman" panose="02020603050405020304" pitchFamily="18" charset="0"/>
              </a:rPr>
              <a:t>orqali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umumiy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hujjatni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turdan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ikkinchi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turga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o’tkazish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mumkin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Yoki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biron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funksiyani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yoqgan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holda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yozishni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boshlash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Umuman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olgan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ushbu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menuda</a:t>
            </a:r>
            <a:r>
              <a:rPr lang="en-US" dirty="0">
                <a:latin typeface="Times New Roman" panose="02020603050405020304" pitchFamily="18" charset="0"/>
                <a:ea typeface="Calibri" panose="020F0502020204030204" pitchFamily="34" charset="0"/>
                <a:cs typeface="Times New Roman" panose="02020603050405020304" pitchFamily="18" charset="0"/>
              </a:rPr>
              <a:t> biz </a:t>
            </a:r>
            <a:r>
              <a:rPr lang="en-US" dirty="0" err="1">
                <a:latin typeface="Times New Roman" panose="02020603050405020304" pitchFamily="18" charset="0"/>
                <a:ea typeface="Calibri" panose="020F0502020204030204" pitchFamily="34" charset="0"/>
                <a:cs typeface="Times New Roman" panose="02020603050405020304" pitchFamily="18" charset="0"/>
              </a:rPr>
              <a:t>listda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qanday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yozishni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hal</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qilamiz</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Bazida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shriftlarni</a:t>
            </a:r>
            <a:r>
              <a:rPr lang="en-US" dirty="0">
                <a:latin typeface="Times New Roman" panose="02020603050405020304" pitchFamily="18" charset="0"/>
                <a:ea typeface="Calibri" panose="020F0502020204030204" pitchFamily="34" charset="0"/>
                <a:cs typeface="Times New Roman" panose="02020603050405020304" pitchFamily="18" charset="0"/>
              </a:rPr>
              <a:t> ham </a:t>
            </a:r>
            <a:r>
              <a:rPr lang="en-US" dirty="0" err="1">
                <a:latin typeface="Times New Roman" panose="02020603050405020304" pitchFamily="18" charset="0"/>
                <a:ea typeface="Calibri" panose="020F0502020204030204" pitchFamily="34" charset="0"/>
                <a:cs typeface="Times New Roman" panose="02020603050405020304" pitchFamily="18" charset="0"/>
              </a:rPr>
              <a:t>ularga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berilgan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o’lchamlarni</a:t>
            </a:r>
            <a:r>
              <a:rPr lang="en-US" dirty="0">
                <a:latin typeface="Times New Roman" panose="02020603050405020304" pitchFamily="18" charset="0"/>
                <a:ea typeface="Calibri" panose="020F0502020204030204" pitchFamily="34" charset="0"/>
                <a:cs typeface="Times New Roman" panose="02020603050405020304" pitchFamily="18" charset="0"/>
              </a:rPr>
              <a:t> ham </a:t>
            </a:r>
            <a:r>
              <a:rPr lang="en-US" dirty="0" err="1">
                <a:latin typeface="Times New Roman" panose="02020603050405020304" pitchFamily="18" charset="0"/>
                <a:ea typeface="Calibri" panose="020F0502020204030204" pitchFamily="34" charset="0"/>
                <a:cs typeface="Times New Roman" panose="02020603050405020304" pitchFamily="18" charset="0"/>
              </a:rPr>
              <a:t>o’zgartiradi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Huddi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shunday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qilib</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o’zingizning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doimiy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foydalanadigan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ru-RU" b="1" dirty="0">
                <a:latin typeface="Calibri" panose="020F0502020204030204" pitchFamily="34" charset="0"/>
                <a:ea typeface="Calibri" panose="020F0502020204030204" pitchFamily="34" charset="0"/>
                <a:cs typeface="Times New Roman" panose="02020603050405020304" pitchFamily="18" charset="0"/>
              </a:rPr>
              <a:t>Стиль </a:t>
            </a:r>
            <a:r>
              <a:rPr lang="en-US" dirty="0" err="1">
                <a:latin typeface="Calibri" panose="020F0502020204030204" pitchFamily="34" charset="0"/>
                <a:ea typeface="Calibri" panose="020F0502020204030204" pitchFamily="34" charset="0"/>
                <a:cs typeface="Times New Roman" panose="02020603050405020304" pitchFamily="18" charset="0"/>
              </a:rPr>
              <a:t>lingizni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yaratishingiz</a:t>
            </a:r>
            <a:r>
              <a:rPr lang="en-US" dirty="0">
                <a:latin typeface="Calibri" panose="020F0502020204030204" pitchFamily="34" charset="0"/>
                <a:ea typeface="Calibri" panose="020F0502020204030204" pitchFamily="34" charset="0"/>
                <a:cs typeface="Times New Roman" panose="02020603050405020304" pitchFamily="18" charset="0"/>
              </a:rPr>
              <a:t> ham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keyinchalik</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boshqa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hujjatlarda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shu</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stildan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foydalnishingiz</a:t>
            </a:r>
            <a:r>
              <a:rPr lang="en-US" dirty="0">
                <a:latin typeface="Calibri" panose="020F0502020204030204" pitchFamily="34" charset="0"/>
                <a:ea typeface="Calibri" panose="020F0502020204030204" pitchFamily="34" charset="0"/>
                <a:cs typeface="Times New Roman" panose="02020603050405020304" pitchFamily="18" charset="0"/>
              </a:rPr>
              <a:t> ham </a:t>
            </a:r>
            <a:r>
              <a:rPr lang="en-US" dirty="0" err="1">
                <a:latin typeface="Calibri" panose="020F0502020204030204" pitchFamily="34" charset="0"/>
                <a:ea typeface="Calibri" panose="020F0502020204030204" pitchFamily="34" charset="0"/>
                <a:cs typeface="Times New Roman" panose="02020603050405020304" pitchFamily="18" charset="0"/>
              </a:rPr>
              <a:t>mumkin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Buning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uchun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Создать</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err="1">
                <a:latin typeface="Calibri" panose="020F0502020204030204" pitchFamily="34" charset="0"/>
                <a:ea typeface="Calibri" panose="020F0502020204030204" pitchFamily="34" charset="0"/>
                <a:cs typeface="Times New Roman" panose="02020603050405020304" pitchFamily="18" charset="0"/>
              </a:rPr>
              <a:t>стиль</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bo’limidan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foydalanasiz</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hamda</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yaratilingan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stilni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saqlash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tugmasi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orqali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saqlaymiz</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Рисунок 10"/>
          <p:cNvPicPr>
            <a:picLocks noChangeAspect="1"/>
          </p:cNvPicPr>
          <p:nvPr/>
        </p:nvPicPr>
        <p:blipFill>
          <a:blip r:embed="rId3"/>
          <a:stretch>
            <a:fillRect/>
          </a:stretch>
        </p:blipFill>
        <p:spPr>
          <a:xfrm>
            <a:off x="361911" y="3205048"/>
            <a:ext cx="8353425" cy="657225"/>
          </a:xfrm>
          <a:prstGeom prst="rect">
            <a:avLst/>
          </a:prstGeom>
        </p:spPr>
      </p:pic>
      <p:cxnSp>
        <p:nvCxnSpPr>
          <p:cNvPr id="65" name="Прямая со стрелкой 64"/>
          <p:cNvCxnSpPr/>
          <p:nvPr/>
        </p:nvCxnSpPr>
        <p:spPr>
          <a:xfrm flipV="1">
            <a:off x="4623727" y="3792165"/>
            <a:ext cx="457200" cy="8623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grpSp>
        <p:nvGrpSpPr>
          <p:cNvPr id="699" name="Google Shape;699;p43"/>
          <p:cNvGrpSpPr/>
          <p:nvPr/>
        </p:nvGrpSpPr>
        <p:grpSpPr>
          <a:xfrm>
            <a:off x="7044200" y="76211"/>
            <a:ext cx="2023619" cy="1907631"/>
            <a:chOff x="7044200" y="76211"/>
            <a:chExt cx="2023619" cy="1907631"/>
          </a:xfrm>
        </p:grpSpPr>
        <p:sp>
          <p:nvSpPr>
            <p:cNvPr id="700" name="Google Shape;700;p43"/>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7418027" y="228595"/>
              <a:ext cx="1497384" cy="1264312"/>
              <a:chOff x="5949750" y="3656175"/>
              <a:chExt cx="668475" cy="564425"/>
            </a:xfrm>
          </p:grpSpPr>
          <p:sp>
            <p:nvSpPr>
              <p:cNvPr id="702" name="Google Shape;702;p43"/>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43"/>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Заголовок 1"/>
          <p:cNvSpPr>
            <a:spLocks noGrp="1"/>
          </p:cNvSpPr>
          <p:nvPr>
            <p:ph type="title"/>
          </p:nvPr>
        </p:nvSpPr>
        <p:spPr>
          <a:xfrm>
            <a:off x="635115" y="1524883"/>
            <a:ext cx="7704000" cy="676800"/>
          </a:xfrm>
        </p:spPr>
        <p:txBody>
          <a:bodyPr/>
          <a:lstStyle/>
          <a:p>
            <a:r>
              <a:rPr lang="en-US" sz="2000" dirty="0" err="1"/>
              <a:t>Wordning</a:t>
            </a:r>
            <a:r>
              <a:rPr lang="en-US" sz="2000" dirty="0"/>
              <a:t> Bosh </a:t>
            </a:r>
            <a:r>
              <a:rPr lang="en-US" sz="2000" dirty="0" err="1"/>
              <a:t>menusida</a:t>
            </a:r>
            <a:r>
              <a:rPr lang="en-US" sz="2000" dirty="0"/>
              <a:t> </a:t>
            </a:r>
            <a:r>
              <a:rPr lang="en-US" sz="2000" dirty="0" err="1"/>
              <a:t>shu</a:t>
            </a:r>
            <a:r>
              <a:rPr lang="en-US" sz="2000" dirty="0"/>
              <a:t> </a:t>
            </a:r>
            <a:r>
              <a:rPr lang="en-US" sz="2000" dirty="0" err="1"/>
              <a:t>kabi</a:t>
            </a:r>
            <a:r>
              <a:rPr lang="en-US" sz="2000" dirty="0"/>
              <a:t> </a:t>
            </a:r>
            <a:r>
              <a:rPr lang="en-US" sz="2000" dirty="0" err="1"/>
              <a:t>funksiyalar</a:t>
            </a:r>
            <a:r>
              <a:rPr lang="en-US" sz="2000" dirty="0"/>
              <a:t> </a:t>
            </a:r>
            <a:r>
              <a:rPr lang="en-US" sz="2000" dirty="0" err="1"/>
              <a:t>mavjud</a:t>
            </a:r>
            <a:r>
              <a:rPr lang="en-US" sz="2000" dirty="0"/>
              <a:t> </a:t>
            </a:r>
            <a:r>
              <a:rPr lang="en-US" sz="2000" dirty="0" err="1"/>
              <a:t>asosan</a:t>
            </a:r>
            <a:r>
              <a:rPr lang="en-US" sz="2000" dirty="0"/>
              <a:t> </a:t>
            </a:r>
            <a:r>
              <a:rPr lang="en-US" sz="2000" dirty="0" err="1"/>
              <a:t>hujjatlarda</a:t>
            </a:r>
            <a:r>
              <a:rPr lang="en-US" sz="2000" dirty="0"/>
              <a:t> </a:t>
            </a:r>
            <a:r>
              <a:rPr lang="en-US" sz="2000" dirty="0" err="1"/>
              <a:t>ayanan</a:t>
            </a:r>
            <a:r>
              <a:rPr lang="en-US" sz="2000" dirty="0"/>
              <a:t> </a:t>
            </a:r>
            <a:r>
              <a:rPr lang="en-US" sz="2000" dirty="0" err="1"/>
              <a:t>shu</a:t>
            </a:r>
            <a:r>
              <a:rPr lang="en-US" sz="2000" dirty="0"/>
              <a:t> </a:t>
            </a:r>
            <a:r>
              <a:rPr lang="en-US" sz="2000" dirty="0" err="1"/>
              <a:t>menudan</a:t>
            </a:r>
            <a:r>
              <a:rPr lang="en-US" sz="2000" dirty="0"/>
              <a:t> </a:t>
            </a:r>
            <a:r>
              <a:rPr lang="en-US" sz="2000" dirty="0" err="1"/>
              <a:t>ko’p</a:t>
            </a:r>
            <a:r>
              <a:rPr lang="en-US" sz="2000" dirty="0"/>
              <a:t> </a:t>
            </a:r>
            <a:r>
              <a:rPr lang="en-US" sz="2000" dirty="0" err="1"/>
              <a:t>foydalaniladi</a:t>
            </a:r>
            <a:r>
              <a:rPr lang="en-US" sz="2000" dirty="0"/>
              <a:t> </a:t>
            </a:r>
            <a:r>
              <a:rPr lang="en-US" sz="2000" dirty="0" err="1"/>
              <a:t>ya’ni</a:t>
            </a:r>
            <a:r>
              <a:rPr lang="en-US" sz="2000" dirty="0"/>
              <a:t> </a:t>
            </a:r>
            <a:r>
              <a:rPr lang="en-US" sz="2000" dirty="0" err="1"/>
              <a:t>ba’zida</a:t>
            </a:r>
            <a:r>
              <a:rPr lang="en-US" sz="2000" dirty="0"/>
              <a:t> </a:t>
            </a:r>
            <a:r>
              <a:rPr lang="en-US" sz="2000" dirty="0" err="1"/>
              <a:t>yozayotgan</a:t>
            </a:r>
            <a:r>
              <a:rPr lang="en-US" sz="2000" dirty="0"/>
              <a:t> </a:t>
            </a:r>
            <a:r>
              <a:rPr lang="en-US" sz="2000" dirty="0" err="1"/>
              <a:t>matnimizni</a:t>
            </a:r>
            <a:r>
              <a:rPr lang="en-US" sz="2000" dirty="0"/>
              <a:t> </a:t>
            </a:r>
            <a:r>
              <a:rPr lang="en-US" sz="2000" dirty="0" err="1"/>
              <a:t>o’zgartirishimiz</a:t>
            </a:r>
            <a:r>
              <a:rPr lang="en-US" sz="2000" dirty="0"/>
              <a:t> </a:t>
            </a:r>
            <a:r>
              <a:rPr lang="en-US" sz="2000" dirty="0" err="1"/>
              <a:t>talab</a:t>
            </a:r>
            <a:r>
              <a:rPr lang="en-US" sz="2000" dirty="0"/>
              <a:t> </a:t>
            </a:r>
            <a:r>
              <a:rPr lang="en-US" sz="2000" dirty="0" err="1"/>
              <a:t>qilinadi</a:t>
            </a:r>
            <a:r>
              <a:rPr lang="en-US" sz="2000" dirty="0"/>
              <a:t> </a:t>
            </a:r>
            <a:r>
              <a:rPr lang="en-US" sz="2000" dirty="0" err="1"/>
              <a:t>bunday</a:t>
            </a:r>
            <a:r>
              <a:rPr lang="en-US" sz="2000" dirty="0"/>
              <a:t> </a:t>
            </a:r>
            <a:r>
              <a:rPr lang="en-US" sz="2000" dirty="0" err="1"/>
              <a:t>hollarda</a:t>
            </a:r>
            <a:r>
              <a:rPr lang="en-US" sz="2000" dirty="0"/>
              <a:t> </a:t>
            </a:r>
            <a:r>
              <a:rPr lang="en-US" sz="2000" dirty="0" err="1"/>
              <a:t>shu</a:t>
            </a:r>
            <a:r>
              <a:rPr lang="en-US" sz="2000" dirty="0"/>
              <a:t> menu </a:t>
            </a:r>
            <a:r>
              <a:rPr lang="en-US" sz="2000" dirty="0" err="1"/>
              <a:t>bizga</a:t>
            </a:r>
            <a:r>
              <a:rPr lang="en-US" sz="2000" dirty="0"/>
              <a:t> </a:t>
            </a:r>
            <a:r>
              <a:rPr lang="en-US" sz="2000" dirty="0" err="1"/>
              <a:t>yordam</a:t>
            </a:r>
            <a:r>
              <a:rPr lang="en-US" sz="2000" dirty="0"/>
              <a:t> </a:t>
            </a:r>
            <a:r>
              <a:rPr lang="en-US" sz="2000" dirty="0" err="1"/>
              <a:t>beradi</a:t>
            </a:r>
            <a:r>
              <a:rPr lang="en-US" sz="2000" dirty="0"/>
              <a:t>. Ammo </a:t>
            </a:r>
            <a:r>
              <a:rPr lang="en-US" sz="2000" dirty="0" err="1"/>
              <a:t>bu</a:t>
            </a:r>
            <a:r>
              <a:rPr lang="en-US" sz="2000" dirty="0"/>
              <a:t> </a:t>
            </a:r>
            <a:r>
              <a:rPr lang="en-US" sz="2000" dirty="0" err="1"/>
              <a:t>va</a:t>
            </a:r>
            <a:r>
              <a:rPr lang="en-US" sz="2000" dirty="0"/>
              <a:t> </a:t>
            </a:r>
            <a:r>
              <a:rPr lang="en-US" sz="2000" dirty="0" err="1"/>
              <a:t>boshqa</a:t>
            </a:r>
            <a:r>
              <a:rPr lang="en-US" sz="2000" dirty="0"/>
              <a:t> menu </a:t>
            </a:r>
            <a:r>
              <a:rPr lang="en-US" sz="2000" dirty="0" err="1"/>
              <a:t>bajaruvchi</a:t>
            </a:r>
            <a:r>
              <a:rPr lang="en-US" sz="2000" dirty="0"/>
              <a:t> </a:t>
            </a:r>
            <a:r>
              <a:rPr lang="en-US" sz="2000" dirty="0" err="1"/>
              <a:t>vazifalarni</a:t>
            </a:r>
            <a:r>
              <a:rPr lang="en-US" sz="2000" dirty="0"/>
              <a:t> </a:t>
            </a:r>
            <a:r>
              <a:rPr lang="en-US" sz="2000" dirty="0" err="1"/>
              <a:t>qisqa</a:t>
            </a:r>
            <a:r>
              <a:rPr lang="en-US" sz="2000" dirty="0"/>
              <a:t> </a:t>
            </a:r>
            <a:r>
              <a:rPr lang="en-US" sz="2000" dirty="0" err="1"/>
              <a:t>klaviratura</a:t>
            </a:r>
            <a:r>
              <a:rPr lang="en-US" sz="2000" dirty="0"/>
              <a:t> kombi-</a:t>
            </a:r>
            <a:r>
              <a:rPr lang="en-US" sz="2000" dirty="0" err="1"/>
              <a:t>natsiyalari</a:t>
            </a:r>
            <a:r>
              <a:rPr lang="en-US" sz="2000" dirty="0"/>
              <a:t> ham </a:t>
            </a:r>
            <a:r>
              <a:rPr lang="en-US" sz="2000" dirty="0" err="1"/>
              <a:t>bajaradi</a:t>
            </a:r>
            <a:r>
              <a:rPr lang="en-US" sz="2000" dirty="0"/>
              <a:t> </a:t>
            </a:r>
            <a:r>
              <a:rPr lang="en-US" sz="2000" dirty="0" err="1"/>
              <a:t>va</a:t>
            </a:r>
            <a:r>
              <a:rPr lang="en-US" sz="2000" dirty="0"/>
              <a:t> </a:t>
            </a:r>
            <a:r>
              <a:rPr lang="en-US" sz="2000" dirty="0" err="1"/>
              <a:t>ancha</a:t>
            </a:r>
            <a:r>
              <a:rPr lang="en-US" sz="2000" dirty="0"/>
              <a:t> </a:t>
            </a:r>
            <a:r>
              <a:rPr lang="en-US" sz="2000" dirty="0" err="1"/>
              <a:t>muncha</a:t>
            </a:r>
            <a:r>
              <a:rPr lang="en-US" sz="2000" dirty="0"/>
              <a:t> </a:t>
            </a:r>
            <a:r>
              <a:rPr lang="en-US" sz="2000" dirty="0" err="1"/>
              <a:t>bizning</a:t>
            </a:r>
            <a:r>
              <a:rPr lang="en-US" sz="2000" dirty="0"/>
              <a:t> </a:t>
            </a:r>
            <a:r>
              <a:rPr lang="en-US" sz="2000" dirty="0" err="1"/>
              <a:t>vaqtimizni</a:t>
            </a:r>
            <a:r>
              <a:rPr lang="en-US" sz="2000" dirty="0"/>
              <a:t> </a:t>
            </a:r>
            <a:r>
              <a:rPr lang="en-US" sz="2000" dirty="0" err="1"/>
              <a:t>tejab</a:t>
            </a:r>
            <a:r>
              <a:rPr lang="en-US" sz="2000" dirty="0"/>
              <a:t> </a:t>
            </a:r>
            <a:r>
              <a:rPr lang="en-US" sz="2000" dirty="0" err="1"/>
              <a:t>qoladi</a:t>
            </a:r>
            <a:r>
              <a:rPr lang="en-US" sz="2000" dirty="0"/>
              <a:t>.  </a:t>
            </a:r>
          </a:p>
        </p:txBody>
      </p:sp>
    </p:spTree>
  </p:cSld>
  <p:clrMapOvr>
    <a:masterClrMapping/>
  </p:clrMapOvr>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696</Words>
  <Application>Microsoft Office PowerPoint</Application>
  <PresentationFormat>Экран (16:9)</PresentationFormat>
  <Paragraphs>15</Paragraphs>
  <Slides>10</Slides>
  <Notes>10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Montserrat Black</vt:lpstr>
      <vt:lpstr>Calibri</vt:lpstr>
      <vt:lpstr>Montserrat Medium</vt:lpstr>
      <vt:lpstr>Arial</vt:lpstr>
      <vt:lpstr>Bebas Neue</vt:lpstr>
      <vt:lpstr>Times New Roman</vt:lpstr>
      <vt:lpstr>Software Development School Center by Slidesgo</vt:lpstr>
      <vt:lpstr>Microsoft Office Word dasturi Bosh menu bilan tanishuv hamda menu bilan ishlashni o'rganish. Shriftlar haqida. Joylash menusi  bilan tanishuv hamda menuda mavjud bo'lgan funksiyalar bilan tanishuv. Docx1 file ga rasm hamda turli xil figurlar joylashni o'rganish.Diagrammalar bilan tanishish hamda ular ustida amallar.</vt:lpstr>
      <vt:lpstr>Microsoft Office Word dasturi Bosh menu bilan tanishuv hamda  menu bilan ishlashni o'rganish.</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Wordning Bosh menusida shu kabi funksiyalar mavjud asosan hujjatlarda ayanan shu menudan ko’p foydalaniladi ya’ni ba’zida yozayotgan matnimizni o’zgartirishimiz talab qilinadi bunday hollarda shu menu bizga yordam beradi. Ammo bu va boshqa menu bajaruvchi vazifalarni qisqa klaviratura kombi-natsiyalari ham bajaradi va ancha muncha bizning vaqtimizni tejab qoladi.  </vt:lpstr>
      <vt:lpstr>E’tiboringiz uchun raxmat!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Office Word dasturi Bosh menu bilan tanishuv hamda menu bilan ishlashni o'rganish. Shriftlar haqida. Joylash menusi  bilan tanishuv hamda menuda mavjud bo'lgan funksiyalar bilan tanishuv. Docx1 file ga rasm hamda turli xil figurlar joylashni o'rganish.Diagrammalar bilan tanishish hamda ular ustida amallar.</dc:title>
  <dc:creator>MBin Dev</dc:creator>
  <cp:lastModifiedBy>MBin Dev</cp:lastModifiedBy>
  <cp:revision>2</cp:revision>
  <dcterms:modified xsi:type="dcterms:W3CDTF">2024-01-29T15:37:59Z</dcterms:modified>
</cp:coreProperties>
</file>