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Bebas Neue"/>
      <p:regular r:id="rId21"/>
    </p:embeddedFont>
    <p:embeddedFont>
      <p:font typeface="Rubik Black"/>
      <p:bold r:id="rId22"/>
      <p:boldItalic r:id="rId23"/>
    </p:embeddedFont>
    <p:embeddedFont>
      <p:font typeface="Rubik"/>
      <p:regular r:id="rId24"/>
      <p:bold r:id="rId25"/>
      <p:italic r:id="rId26"/>
      <p:boldItalic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ubikBlack-bold.fntdata"/><Relationship Id="rId21" Type="http://schemas.openxmlformats.org/officeDocument/2006/relationships/font" Target="fonts/BebasNeue-regular.fntdata"/><Relationship Id="rId24" Type="http://schemas.openxmlformats.org/officeDocument/2006/relationships/font" Target="fonts/Rubik-regular.fntdata"/><Relationship Id="rId23" Type="http://schemas.openxmlformats.org/officeDocument/2006/relationships/font" Target="fonts/RubikBlack-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ubik-italic.fntdata"/><Relationship Id="rId25" Type="http://schemas.openxmlformats.org/officeDocument/2006/relationships/font" Target="fonts/Rubik-bold.fntdata"/><Relationship Id="rId28" Type="http://schemas.openxmlformats.org/officeDocument/2006/relationships/font" Target="fonts/Karla-regular.fntdata"/><Relationship Id="rId27" Type="http://schemas.openxmlformats.org/officeDocument/2006/relationships/font" Target="fonts/Rubik-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4d2792e9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4d2792e9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125d80b41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125d80b41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SONLI RO'YXAT USTIDA SODDA AMALLAR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125d80b41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125d80b41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RO'YXATNI KESISH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125d80b419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125d80b419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RO'YXATDAN NUSXA OLISH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125d80b41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125d80b41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4e084505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4e08450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TUPLES - O'ZGARMAS RO'YXAT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4e0c60b85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4e0c60b85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125d80b41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125d80b41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fb8bc6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0fb8bc6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0fb8bc67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0fb8bc67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RO'YXATNI TARTIBLASH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sorted()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9579bc6c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9579bc6c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sorted()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125d80b4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125d80b4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125d80b4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125d80b4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RO'YXATNI AYLANTIRISH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125d80b4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125d80b4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RO'YXATNING UZUNLIGINI BILISH </a:t>
            </a:r>
            <a:endParaRPr/>
          </a:p>
          <a:p>
            <a:pPr indent="0" lvl="0" marL="0" rtl="0" algn="l">
              <a:spcBef>
                <a:spcPts val="0"/>
              </a:spcBef>
              <a:spcAft>
                <a:spcPts val="0"/>
              </a:spcAft>
              <a:buNone/>
            </a:pPr>
            <a:r>
              <a:rPr lang="en"/>
              <a:t>range() FUNKTSIYASI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25d80b41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25d80b41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8" name="Google Shape;18;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 name="Google Shape;19;p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7" name="Google Shape;27;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 name="Google Shape;28;p2"/>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2"/>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0" name="Google Shape;30;p2"/>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31" name="Google Shape;31;p2"/>
          <p:cNvSpPr txBox="1"/>
          <p:nvPr>
            <p:ph type="ctrTitle"/>
          </p:nvPr>
        </p:nvSpPr>
        <p:spPr>
          <a:xfrm>
            <a:off x="1828800" y="1174903"/>
            <a:ext cx="5486400" cy="2469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2" name="Google Shape;32;p2"/>
          <p:cNvSpPr txBox="1"/>
          <p:nvPr>
            <p:ph idx="1" type="subTitle"/>
          </p:nvPr>
        </p:nvSpPr>
        <p:spPr>
          <a:xfrm>
            <a:off x="182880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pic>
        <p:nvPicPr>
          <p:cNvPr id="169" name="Google Shape;169;p1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70" name="Google Shape;170;p11"/>
          <p:cNvGrpSpPr/>
          <p:nvPr/>
        </p:nvGrpSpPr>
        <p:grpSpPr>
          <a:xfrm>
            <a:off x="914400" y="535100"/>
            <a:ext cx="7406700" cy="4164575"/>
            <a:chOff x="914400" y="535100"/>
            <a:chExt cx="7406700" cy="4164575"/>
          </a:xfrm>
        </p:grpSpPr>
        <p:sp>
          <p:nvSpPr>
            <p:cNvPr id="171" name="Google Shape;171;p11"/>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1"/>
            <p:cNvGrpSpPr/>
            <p:nvPr/>
          </p:nvGrpSpPr>
          <p:grpSpPr>
            <a:xfrm>
              <a:off x="914400" y="535100"/>
              <a:ext cx="7315200" cy="4073400"/>
              <a:chOff x="914400" y="535100"/>
              <a:chExt cx="7315200" cy="4073400"/>
            </a:xfrm>
          </p:grpSpPr>
          <p:sp>
            <p:nvSpPr>
              <p:cNvPr id="173" name="Google Shape;173;p11"/>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1"/>
              <p:cNvGrpSpPr/>
              <p:nvPr/>
            </p:nvGrpSpPr>
            <p:grpSpPr>
              <a:xfrm>
                <a:off x="7955100" y="626350"/>
                <a:ext cx="183000" cy="183000"/>
                <a:chOff x="8225400" y="367488"/>
                <a:chExt cx="183000" cy="183000"/>
              </a:xfrm>
            </p:grpSpPr>
            <p:cxnSp>
              <p:nvCxnSpPr>
                <p:cNvPr id="175" name="Google Shape;175;p1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76" name="Google Shape;176;p1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77" name="Google Shape;177;p11"/>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11"/>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79" name="Google Shape;179;p11"/>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180" name="Google Shape;180;p11"/>
          <p:cNvSpPr txBox="1"/>
          <p:nvPr>
            <p:ph hasCustomPrompt="1" type="title"/>
          </p:nvPr>
        </p:nvSpPr>
        <p:spPr>
          <a:xfrm>
            <a:off x="1371600" y="1657350"/>
            <a:ext cx="6400800" cy="182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1" name="Google Shape;181;p11"/>
          <p:cNvSpPr txBox="1"/>
          <p:nvPr>
            <p:ph idx="1" type="subTitle"/>
          </p:nvPr>
        </p:nvSpPr>
        <p:spPr>
          <a:xfrm>
            <a:off x="182885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82" name="Shape 1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3"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13"/>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93" name="Google Shape;193;p1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4" name="Google Shape;194;p13"/>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13"/>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96" name="Google Shape;196;p13"/>
          <p:cNvSpPr txBox="1"/>
          <p:nvPr>
            <p:ph idx="1" type="subTitle"/>
          </p:nvPr>
        </p:nvSpPr>
        <p:spPr>
          <a:xfrm>
            <a:off x="1957976" y="180287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7" name="Google Shape;197;p13"/>
          <p:cNvSpPr txBox="1"/>
          <p:nvPr>
            <p:ph idx="2" type="subTitle"/>
          </p:nvPr>
        </p:nvSpPr>
        <p:spPr>
          <a:xfrm>
            <a:off x="1957956" y="33991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8" name="Google Shape;198;p13"/>
          <p:cNvSpPr txBox="1"/>
          <p:nvPr>
            <p:ph idx="3" type="subTitle"/>
          </p:nvPr>
        </p:nvSpPr>
        <p:spPr>
          <a:xfrm>
            <a:off x="5997466" y="1803588"/>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9" name="Google Shape;199;p13"/>
          <p:cNvSpPr txBox="1"/>
          <p:nvPr>
            <p:ph idx="4" type="subTitle"/>
          </p:nvPr>
        </p:nvSpPr>
        <p:spPr>
          <a:xfrm>
            <a:off x="6043506" y="3399143"/>
            <a:ext cx="22860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0" name="Google Shape;200;p13"/>
          <p:cNvSpPr txBox="1"/>
          <p:nvPr>
            <p:ph hasCustomPrompt="1" type="title"/>
          </p:nvPr>
        </p:nvSpPr>
        <p:spPr>
          <a:xfrm>
            <a:off x="769317" y="1802875"/>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p:nvPr>
            <p:ph idx="5" type="subTitle"/>
          </p:nvPr>
        </p:nvSpPr>
        <p:spPr>
          <a:xfrm>
            <a:off x="1957976" y="2261521"/>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2" name="Google Shape;202;p13"/>
          <p:cNvSpPr txBox="1"/>
          <p:nvPr>
            <p:ph hasCustomPrompt="1" idx="6" type="title"/>
          </p:nvPr>
        </p:nvSpPr>
        <p:spPr>
          <a:xfrm>
            <a:off x="4808859" y="180360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p:nvPr>
            <p:ph idx="7" type="subTitle"/>
          </p:nvPr>
        </p:nvSpPr>
        <p:spPr>
          <a:xfrm>
            <a:off x="5997466" y="2260800"/>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4" name="Google Shape;204;p13"/>
          <p:cNvSpPr txBox="1"/>
          <p:nvPr>
            <p:ph hasCustomPrompt="1" idx="8" type="title"/>
          </p:nvPr>
        </p:nvSpPr>
        <p:spPr>
          <a:xfrm>
            <a:off x="769347" y="339915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p:nvPr>
            <p:ph idx="9" type="subTitle"/>
          </p:nvPr>
        </p:nvSpPr>
        <p:spPr>
          <a:xfrm>
            <a:off x="1957956" y="3856343"/>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13"/>
          <p:cNvSpPr txBox="1"/>
          <p:nvPr>
            <p:ph hasCustomPrompt="1" idx="13" type="title"/>
          </p:nvPr>
        </p:nvSpPr>
        <p:spPr>
          <a:xfrm>
            <a:off x="4854897" y="3399143"/>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p:nvPr>
            <p:ph idx="14" type="subTitle"/>
          </p:nvPr>
        </p:nvSpPr>
        <p:spPr>
          <a:xfrm>
            <a:off x="6043506" y="3856343"/>
            <a:ext cx="22860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 name="Google Shape;208;p13"/>
          <p:cNvSpPr txBox="1"/>
          <p:nvPr>
            <p:ph idx="15" type="title"/>
          </p:nvPr>
        </p:nvSpPr>
        <p:spPr>
          <a:xfrm>
            <a:off x="715650" y="731525"/>
            <a:ext cx="77133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9" name="Shape 209"/>
        <p:cNvGrpSpPr/>
        <p:nvPr/>
      </p:nvGrpSpPr>
      <p:grpSpPr>
        <a:xfrm>
          <a:off x="0" y="0"/>
          <a:ext cx="0" cy="0"/>
          <a:chOff x="0" y="0"/>
          <a:chExt cx="0" cy="0"/>
        </a:xfrm>
      </p:grpSpPr>
      <p:pic>
        <p:nvPicPr>
          <p:cNvPr id="210" name="Google Shape;210;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1" name="Google Shape;211;p14"/>
          <p:cNvGrpSpPr/>
          <p:nvPr/>
        </p:nvGrpSpPr>
        <p:grpSpPr>
          <a:xfrm>
            <a:off x="2025281" y="535000"/>
            <a:ext cx="6492300" cy="3749100"/>
            <a:chOff x="1371300" y="742950"/>
            <a:chExt cx="6492300" cy="3749100"/>
          </a:xfrm>
        </p:grpSpPr>
        <p:sp>
          <p:nvSpPr>
            <p:cNvPr id="212" name="Google Shape;212;p14"/>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4"/>
            <p:cNvGrpSpPr/>
            <p:nvPr/>
          </p:nvGrpSpPr>
          <p:grpSpPr>
            <a:xfrm>
              <a:off x="1371300" y="742950"/>
              <a:ext cx="6401400" cy="3657600"/>
              <a:chOff x="1371300" y="742950"/>
              <a:chExt cx="6401400" cy="3657600"/>
            </a:xfrm>
          </p:grpSpPr>
          <p:sp>
            <p:nvSpPr>
              <p:cNvPr id="214" name="Google Shape;214;p14"/>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14"/>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16" name="Google Shape;216;p14"/>
              <p:cNvGrpSpPr/>
              <p:nvPr/>
            </p:nvGrpSpPr>
            <p:grpSpPr>
              <a:xfrm>
                <a:off x="7498200" y="834288"/>
                <a:ext cx="183000" cy="183000"/>
                <a:chOff x="8225400" y="367488"/>
                <a:chExt cx="183000" cy="183000"/>
              </a:xfrm>
            </p:grpSpPr>
            <p:cxnSp>
              <p:nvCxnSpPr>
                <p:cNvPr id="217" name="Google Shape;217;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18" name="Google Shape;218;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19" name="Google Shape;219;p14"/>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14"/>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21" name="Google Shape;221;p14"/>
          <p:cNvGrpSpPr/>
          <p:nvPr/>
        </p:nvGrpSpPr>
        <p:grpSpPr>
          <a:xfrm>
            <a:off x="1371300" y="742950"/>
            <a:ext cx="6492300" cy="3749100"/>
            <a:chOff x="1371300" y="742950"/>
            <a:chExt cx="6492300" cy="3749100"/>
          </a:xfrm>
        </p:grpSpPr>
        <p:sp>
          <p:nvSpPr>
            <p:cNvPr id="222" name="Google Shape;222;p14"/>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14"/>
            <p:cNvGrpSpPr/>
            <p:nvPr/>
          </p:nvGrpSpPr>
          <p:grpSpPr>
            <a:xfrm>
              <a:off x="1371300" y="742950"/>
              <a:ext cx="6401400" cy="3657600"/>
              <a:chOff x="1371300" y="742950"/>
              <a:chExt cx="6401400" cy="3657600"/>
            </a:xfrm>
          </p:grpSpPr>
          <p:sp>
            <p:nvSpPr>
              <p:cNvPr id="224" name="Google Shape;224;p14"/>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14"/>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26" name="Google Shape;226;p14"/>
              <p:cNvGrpSpPr/>
              <p:nvPr/>
            </p:nvGrpSpPr>
            <p:grpSpPr>
              <a:xfrm>
                <a:off x="7498200" y="834288"/>
                <a:ext cx="183000" cy="183000"/>
                <a:chOff x="8225400" y="367488"/>
                <a:chExt cx="183000" cy="183000"/>
              </a:xfrm>
            </p:grpSpPr>
            <p:cxnSp>
              <p:nvCxnSpPr>
                <p:cNvPr id="227" name="Google Shape;227;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28" name="Google Shape;228;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29" name="Google Shape;229;p14"/>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14"/>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31" name="Google Shape;231;p14"/>
          <p:cNvSpPr txBox="1"/>
          <p:nvPr>
            <p:ph type="title"/>
          </p:nvPr>
        </p:nvSpPr>
        <p:spPr>
          <a:xfrm>
            <a:off x="2286000" y="3293217"/>
            <a:ext cx="4572000" cy="5028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2" name="Google Shape;232;p14"/>
          <p:cNvSpPr txBox="1"/>
          <p:nvPr>
            <p:ph idx="1" type="subTitle"/>
          </p:nvPr>
        </p:nvSpPr>
        <p:spPr>
          <a:xfrm>
            <a:off x="1828800" y="1600317"/>
            <a:ext cx="5486400" cy="13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4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33"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1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43" name="Google Shape;243;p1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44" name="Google Shape;244;p1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1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46" name="Google Shape;246;p15"/>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47" name="Shape 247"/>
        <p:cNvGrpSpPr/>
        <p:nvPr/>
      </p:nvGrpSpPr>
      <p:grpSpPr>
        <a:xfrm>
          <a:off x="0" y="0"/>
          <a:ext cx="0" cy="0"/>
          <a:chOff x="0" y="0"/>
          <a:chExt cx="0" cy="0"/>
        </a:xfrm>
      </p:grpSpPr>
      <p:pic>
        <p:nvPicPr>
          <p:cNvPr id="248" name="Google Shape;248;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49" name="Google Shape;249;p16"/>
          <p:cNvGrpSpPr/>
          <p:nvPr/>
        </p:nvGrpSpPr>
        <p:grpSpPr>
          <a:xfrm>
            <a:off x="274200" y="274200"/>
            <a:ext cx="5919000" cy="4425900"/>
            <a:chOff x="274200" y="274200"/>
            <a:chExt cx="5919000" cy="4425900"/>
          </a:xfrm>
        </p:grpSpPr>
        <p:sp>
          <p:nvSpPr>
            <p:cNvPr id="250" name="Google Shape;250;p16"/>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6"/>
            <p:cNvGrpSpPr/>
            <p:nvPr/>
          </p:nvGrpSpPr>
          <p:grpSpPr>
            <a:xfrm>
              <a:off x="274200" y="274200"/>
              <a:ext cx="5827500" cy="4334400"/>
              <a:chOff x="274200" y="274200"/>
              <a:chExt cx="5827500" cy="4334400"/>
            </a:xfrm>
          </p:grpSpPr>
          <p:sp>
            <p:nvSpPr>
              <p:cNvPr id="252" name="Google Shape;252;p16"/>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6"/>
              <p:cNvGrpSpPr/>
              <p:nvPr/>
            </p:nvGrpSpPr>
            <p:grpSpPr>
              <a:xfrm>
                <a:off x="5827100" y="365450"/>
                <a:ext cx="183000" cy="183000"/>
                <a:chOff x="8225400" y="367488"/>
                <a:chExt cx="183000" cy="183000"/>
              </a:xfrm>
            </p:grpSpPr>
            <p:cxnSp>
              <p:nvCxnSpPr>
                <p:cNvPr id="254" name="Google Shape;254;p1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55" name="Google Shape;255;p1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56" name="Google Shape;256;p16"/>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16"/>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258" name="Google Shape;258;p16"/>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259" name="Google Shape;259;p16"/>
          <p:cNvSpPr txBox="1"/>
          <p:nvPr>
            <p:ph idx="1" type="subTitle"/>
          </p:nvPr>
        </p:nvSpPr>
        <p:spPr>
          <a:xfrm>
            <a:off x="715100" y="1600325"/>
            <a:ext cx="3674100" cy="9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0" name="Google Shape;260;p16"/>
          <p:cNvSpPr txBox="1"/>
          <p:nvPr>
            <p:ph type="title"/>
          </p:nvPr>
        </p:nvSpPr>
        <p:spPr>
          <a:xfrm>
            <a:off x="714350" y="731525"/>
            <a:ext cx="36741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ITLE_AND_TWO_COLUMNS_1">
    <p:spTree>
      <p:nvGrpSpPr>
        <p:cNvPr id="26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17"/>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71" name="Google Shape;271;p1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72" name="Google Shape;272;p17"/>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17"/>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74" name="Google Shape;274;p17"/>
          <p:cNvSpPr txBox="1"/>
          <p:nvPr>
            <p:ph idx="1" type="subTitle"/>
          </p:nvPr>
        </p:nvSpPr>
        <p:spPr>
          <a:xfrm>
            <a:off x="714325" y="2754900"/>
            <a:ext cx="36747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17"/>
          <p:cNvSpPr txBox="1"/>
          <p:nvPr>
            <p:ph type="title"/>
          </p:nvPr>
        </p:nvSpPr>
        <p:spPr>
          <a:xfrm>
            <a:off x="714325" y="731400"/>
            <a:ext cx="3674700" cy="1840500"/>
          </a:xfrm>
          <a:prstGeom prst="rect">
            <a:avLst/>
          </a:prstGeom>
        </p:spPr>
        <p:txBody>
          <a:bodyPr anchorCtr="0" anchor="t" bIns="91425" lIns="91425" spcFirstLastPara="1" rIns="91425" wrap="square" tIns="91425">
            <a:noAutofit/>
          </a:bodyPr>
          <a:lstStyle>
            <a:lvl1pPr lvl="0" marR="9144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17"/>
          <p:cNvSpPr/>
          <p:nvPr>
            <p:ph idx="2" type="pic"/>
          </p:nvPr>
        </p:nvSpPr>
        <p:spPr>
          <a:xfrm>
            <a:off x="4769625" y="1271375"/>
            <a:ext cx="3644400" cy="32178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77"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18"/>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87" name="Google Shape;287;p1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8" name="Google Shape;288;p18"/>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18"/>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90" name="Google Shape;290;p18"/>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1" name="Google Shape;291;p18"/>
          <p:cNvSpPr txBox="1"/>
          <p:nvPr>
            <p:ph idx="1" type="subTitle"/>
          </p:nvPr>
        </p:nvSpPr>
        <p:spPr>
          <a:xfrm>
            <a:off x="780350" y="2571436"/>
            <a:ext cx="21972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2" name="Google Shape;292;p18"/>
          <p:cNvSpPr txBox="1"/>
          <p:nvPr>
            <p:ph idx="2" type="subTitle"/>
          </p:nvPr>
        </p:nvSpPr>
        <p:spPr>
          <a:xfrm>
            <a:off x="7817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18"/>
          <p:cNvSpPr txBox="1"/>
          <p:nvPr>
            <p:ph idx="3" type="subTitle"/>
          </p:nvPr>
        </p:nvSpPr>
        <p:spPr>
          <a:xfrm>
            <a:off x="34748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18"/>
          <p:cNvSpPr txBox="1"/>
          <p:nvPr>
            <p:ph idx="4" type="subTitle"/>
          </p:nvPr>
        </p:nvSpPr>
        <p:spPr>
          <a:xfrm>
            <a:off x="6167776" y="3053833"/>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18"/>
          <p:cNvSpPr txBox="1"/>
          <p:nvPr>
            <p:ph idx="5" type="subTitle"/>
          </p:nvPr>
        </p:nvSpPr>
        <p:spPr>
          <a:xfrm>
            <a:off x="3474800" y="2571425"/>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6" name="Google Shape;296;p18"/>
          <p:cNvSpPr txBox="1"/>
          <p:nvPr>
            <p:ph idx="6" type="subTitle"/>
          </p:nvPr>
        </p:nvSpPr>
        <p:spPr>
          <a:xfrm>
            <a:off x="6167776" y="2571426"/>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97"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19"/>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07" name="Google Shape;307;p1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08" name="Google Shape;308;p19"/>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19"/>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10" name="Google Shape;310;p19"/>
          <p:cNvSpPr txBox="1"/>
          <p:nvPr>
            <p:ph type="title"/>
          </p:nvPr>
        </p:nvSpPr>
        <p:spPr>
          <a:xfrm>
            <a:off x="715100" y="731525"/>
            <a:ext cx="77157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19"/>
          <p:cNvSpPr txBox="1"/>
          <p:nvPr>
            <p:ph idx="1" type="subTitle"/>
          </p:nvPr>
        </p:nvSpPr>
        <p:spPr>
          <a:xfrm>
            <a:off x="3408500" y="2103624"/>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2" name="Google Shape;312;p19"/>
          <p:cNvSpPr txBox="1"/>
          <p:nvPr>
            <p:ph idx="2" type="subTitle"/>
          </p:nvPr>
        </p:nvSpPr>
        <p:spPr>
          <a:xfrm>
            <a:off x="3408500" y="3104632"/>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3" name="Google Shape;313;p19"/>
          <p:cNvSpPr txBox="1"/>
          <p:nvPr>
            <p:ph idx="3" type="subTitle"/>
          </p:nvPr>
        </p:nvSpPr>
        <p:spPr>
          <a:xfrm>
            <a:off x="3408200" y="4105448"/>
            <a:ext cx="50208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4" name="Google Shape;314;p19"/>
          <p:cNvSpPr txBox="1"/>
          <p:nvPr>
            <p:ph idx="4" type="subTitle"/>
          </p:nvPr>
        </p:nvSpPr>
        <p:spPr>
          <a:xfrm>
            <a:off x="3408500" y="1600325"/>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19"/>
          <p:cNvSpPr txBox="1"/>
          <p:nvPr>
            <p:ph idx="5" type="subTitle"/>
          </p:nvPr>
        </p:nvSpPr>
        <p:spPr>
          <a:xfrm>
            <a:off x="3408500" y="2601333"/>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19"/>
          <p:cNvSpPr txBox="1"/>
          <p:nvPr>
            <p:ph idx="6" type="subTitle"/>
          </p:nvPr>
        </p:nvSpPr>
        <p:spPr>
          <a:xfrm>
            <a:off x="3408200" y="3602149"/>
            <a:ext cx="50208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17" name="Shape 317"/>
        <p:cNvGrpSpPr/>
        <p:nvPr/>
      </p:nvGrpSpPr>
      <p:grpSpPr>
        <a:xfrm>
          <a:off x="0" y="0"/>
          <a:ext cx="0" cy="0"/>
          <a:chOff x="0" y="0"/>
          <a:chExt cx="0" cy="0"/>
        </a:xfrm>
      </p:grpSpPr>
      <p:pic>
        <p:nvPicPr>
          <p:cNvPr id="318" name="Google Shape;318;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19" name="Google Shape;319;p20"/>
          <p:cNvGrpSpPr/>
          <p:nvPr/>
        </p:nvGrpSpPr>
        <p:grpSpPr>
          <a:xfrm>
            <a:off x="274200" y="274200"/>
            <a:ext cx="8687100" cy="4686600"/>
            <a:chOff x="274200" y="274200"/>
            <a:chExt cx="8687100" cy="4686600"/>
          </a:xfrm>
        </p:grpSpPr>
        <p:sp>
          <p:nvSpPr>
            <p:cNvPr id="320" name="Google Shape;320;p20"/>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20"/>
            <p:cNvGrpSpPr/>
            <p:nvPr/>
          </p:nvGrpSpPr>
          <p:grpSpPr>
            <a:xfrm>
              <a:off x="274200" y="274200"/>
              <a:ext cx="8595900" cy="4595100"/>
              <a:chOff x="274200" y="274200"/>
              <a:chExt cx="8595900" cy="4595100"/>
            </a:xfrm>
          </p:grpSpPr>
          <p:grpSp>
            <p:nvGrpSpPr>
              <p:cNvPr id="322" name="Google Shape;322;p20"/>
              <p:cNvGrpSpPr/>
              <p:nvPr/>
            </p:nvGrpSpPr>
            <p:grpSpPr>
              <a:xfrm>
                <a:off x="274200" y="274200"/>
                <a:ext cx="8595900" cy="4595100"/>
                <a:chOff x="274200" y="274200"/>
                <a:chExt cx="8595900" cy="4595100"/>
              </a:xfrm>
            </p:grpSpPr>
            <p:sp>
              <p:nvSpPr>
                <p:cNvPr id="323" name="Google Shape;323;p20"/>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20"/>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25" name="Google Shape;325;p20"/>
              <p:cNvGrpSpPr/>
              <p:nvPr/>
            </p:nvGrpSpPr>
            <p:grpSpPr>
              <a:xfrm>
                <a:off x="8595300" y="365550"/>
                <a:ext cx="183000" cy="183000"/>
                <a:chOff x="8225400" y="367488"/>
                <a:chExt cx="183000" cy="183000"/>
              </a:xfrm>
            </p:grpSpPr>
            <p:cxnSp>
              <p:nvCxnSpPr>
                <p:cNvPr id="326" name="Google Shape;326;p2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27" name="Google Shape;327;p2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28" name="Google Shape;328;p20"/>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 name="Google Shape;329;p20"/>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30" name="Google Shape;330;p20"/>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1" name="Google Shape;331;p20"/>
          <p:cNvSpPr txBox="1"/>
          <p:nvPr>
            <p:ph idx="1" type="subTitle"/>
          </p:nvPr>
        </p:nvSpPr>
        <p:spPr>
          <a:xfrm>
            <a:off x="5918599"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2" name="Google Shape;332;p20"/>
          <p:cNvSpPr txBox="1"/>
          <p:nvPr>
            <p:ph idx="2" type="subTitle"/>
          </p:nvPr>
        </p:nvSpPr>
        <p:spPr>
          <a:xfrm>
            <a:off x="5918599" y="38556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3" name="Google Shape;333;p20"/>
          <p:cNvSpPr txBox="1"/>
          <p:nvPr>
            <p:ph idx="3" type="subTitle"/>
          </p:nvPr>
        </p:nvSpPr>
        <p:spPr>
          <a:xfrm>
            <a:off x="1878800" y="22631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20"/>
          <p:cNvSpPr txBox="1"/>
          <p:nvPr>
            <p:ph idx="4" type="subTitle"/>
          </p:nvPr>
        </p:nvSpPr>
        <p:spPr>
          <a:xfrm>
            <a:off x="1878800" y="3855634"/>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0"/>
          <p:cNvSpPr txBox="1"/>
          <p:nvPr>
            <p:ph idx="5" type="subTitle"/>
          </p:nvPr>
        </p:nvSpPr>
        <p:spPr>
          <a:xfrm>
            <a:off x="5918599" y="2260100"/>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20"/>
          <p:cNvSpPr txBox="1"/>
          <p:nvPr>
            <p:ph idx="6" type="subTitle"/>
          </p:nvPr>
        </p:nvSpPr>
        <p:spPr>
          <a:xfrm>
            <a:off x="1878800"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7" name="Google Shape;337;p20"/>
          <p:cNvSpPr txBox="1"/>
          <p:nvPr>
            <p:ph idx="7" type="subTitle"/>
          </p:nvPr>
        </p:nvSpPr>
        <p:spPr>
          <a:xfrm>
            <a:off x="1878800" y="1801544"/>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8" name="Google Shape;338;p20"/>
          <p:cNvSpPr txBox="1"/>
          <p:nvPr>
            <p:ph idx="8" type="subTitle"/>
          </p:nvPr>
        </p:nvSpPr>
        <p:spPr>
          <a:xfrm>
            <a:off x="5918599" y="18045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3"/>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42" name="Google Shape;42;p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43" name="Google Shape;43;p3"/>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3"/>
              <p:cNvCxnSpPr/>
              <p:nvPr/>
            </p:nvCxnSpPr>
            <p:spPr>
              <a:xfrm>
                <a:off x="6827699" y="1017288"/>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45" name="Google Shape;45;p3"/>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46" name="Google Shape;46;p3"/>
          <p:cNvSpPr txBox="1"/>
          <p:nvPr>
            <p:ph hasCustomPrompt="1" idx="2" type="title"/>
          </p:nvPr>
        </p:nvSpPr>
        <p:spPr>
          <a:xfrm>
            <a:off x="947550" y="679350"/>
            <a:ext cx="1368300" cy="1371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 name="Google Shape;47;p3"/>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39" name="Shape 339"/>
        <p:cNvGrpSpPr/>
        <p:nvPr/>
      </p:nvGrpSpPr>
      <p:grpSpPr>
        <a:xfrm>
          <a:off x="0" y="0"/>
          <a:ext cx="0" cy="0"/>
          <a:chOff x="0" y="0"/>
          <a:chExt cx="0" cy="0"/>
        </a:xfrm>
      </p:grpSpPr>
      <p:pic>
        <p:nvPicPr>
          <p:cNvPr id="340" name="Google Shape;340;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1" name="Google Shape;341;p21"/>
          <p:cNvGrpSpPr/>
          <p:nvPr/>
        </p:nvGrpSpPr>
        <p:grpSpPr>
          <a:xfrm>
            <a:off x="274200" y="274200"/>
            <a:ext cx="8687100" cy="4686600"/>
            <a:chOff x="274200" y="274200"/>
            <a:chExt cx="8687100" cy="4686600"/>
          </a:xfrm>
        </p:grpSpPr>
        <p:sp>
          <p:nvSpPr>
            <p:cNvPr id="342" name="Google Shape;342;p21"/>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1"/>
            <p:cNvGrpSpPr/>
            <p:nvPr/>
          </p:nvGrpSpPr>
          <p:grpSpPr>
            <a:xfrm>
              <a:off x="274200" y="274200"/>
              <a:ext cx="8595900" cy="4595100"/>
              <a:chOff x="274200" y="274200"/>
              <a:chExt cx="8595900" cy="4595100"/>
            </a:xfrm>
          </p:grpSpPr>
          <p:grpSp>
            <p:nvGrpSpPr>
              <p:cNvPr id="344" name="Google Shape;344;p21"/>
              <p:cNvGrpSpPr/>
              <p:nvPr/>
            </p:nvGrpSpPr>
            <p:grpSpPr>
              <a:xfrm>
                <a:off x="274200" y="274200"/>
                <a:ext cx="8595900" cy="4595100"/>
                <a:chOff x="274200" y="274200"/>
                <a:chExt cx="8595900" cy="4595100"/>
              </a:xfrm>
            </p:grpSpPr>
            <p:sp>
              <p:nvSpPr>
                <p:cNvPr id="345" name="Google Shape;345;p21"/>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21"/>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47" name="Google Shape;347;p21"/>
              <p:cNvGrpSpPr/>
              <p:nvPr/>
            </p:nvGrpSpPr>
            <p:grpSpPr>
              <a:xfrm>
                <a:off x="8595300" y="365550"/>
                <a:ext cx="183000" cy="183000"/>
                <a:chOff x="8225400" y="367488"/>
                <a:chExt cx="183000" cy="183000"/>
              </a:xfrm>
            </p:grpSpPr>
            <p:cxnSp>
              <p:nvCxnSpPr>
                <p:cNvPr id="348" name="Google Shape;348;p2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49" name="Google Shape;349;p2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50" name="Google Shape;350;p21"/>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21"/>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52" name="Google Shape;352;p21"/>
          <p:cNvSpPr txBox="1"/>
          <p:nvPr>
            <p:ph type="title"/>
          </p:nvPr>
        </p:nvSpPr>
        <p:spPr>
          <a:xfrm>
            <a:off x="715100"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21"/>
          <p:cNvSpPr txBox="1"/>
          <p:nvPr>
            <p:ph idx="1" type="subTitle"/>
          </p:nvPr>
        </p:nvSpPr>
        <p:spPr>
          <a:xfrm>
            <a:off x="347480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21"/>
          <p:cNvSpPr txBox="1"/>
          <p:nvPr>
            <p:ph idx="2" type="subTitle"/>
          </p:nvPr>
        </p:nvSpPr>
        <p:spPr>
          <a:xfrm>
            <a:off x="616665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21"/>
          <p:cNvSpPr txBox="1"/>
          <p:nvPr>
            <p:ph idx="3" type="subTitle"/>
          </p:nvPr>
        </p:nvSpPr>
        <p:spPr>
          <a:xfrm>
            <a:off x="347430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1"/>
          <p:cNvSpPr txBox="1"/>
          <p:nvPr>
            <p:ph idx="4" type="subTitle"/>
          </p:nvPr>
        </p:nvSpPr>
        <p:spPr>
          <a:xfrm>
            <a:off x="781538"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21"/>
          <p:cNvSpPr txBox="1"/>
          <p:nvPr>
            <p:ph idx="5" type="subTitle"/>
          </p:nvPr>
        </p:nvSpPr>
        <p:spPr>
          <a:xfrm>
            <a:off x="78154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21"/>
          <p:cNvSpPr txBox="1"/>
          <p:nvPr>
            <p:ph idx="6" type="subTitle"/>
          </p:nvPr>
        </p:nvSpPr>
        <p:spPr>
          <a:xfrm>
            <a:off x="616801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21"/>
          <p:cNvSpPr txBox="1"/>
          <p:nvPr>
            <p:ph idx="7" type="subTitle"/>
          </p:nvPr>
        </p:nvSpPr>
        <p:spPr>
          <a:xfrm>
            <a:off x="34747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0" name="Google Shape;360;p21"/>
          <p:cNvSpPr txBox="1"/>
          <p:nvPr>
            <p:ph idx="8" type="subTitle"/>
          </p:nvPr>
        </p:nvSpPr>
        <p:spPr>
          <a:xfrm>
            <a:off x="61666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1" name="Google Shape;361;p21"/>
          <p:cNvSpPr txBox="1"/>
          <p:nvPr>
            <p:ph idx="9" type="subTitle"/>
          </p:nvPr>
        </p:nvSpPr>
        <p:spPr>
          <a:xfrm>
            <a:off x="3475767" y="3401300"/>
            <a:ext cx="21927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2" name="Google Shape;362;p21"/>
          <p:cNvSpPr txBox="1"/>
          <p:nvPr>
            <p:ph idx="13" type="subTitle"/>
          </p:nvPr>
        </p:nvSpPr>
        <p:spPr>
          <a:xfrm>
            <a:off x="781538"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3" name="Google Shape;363;p21"/>
          <p:cNvSpPr txBox="1"/>
          <p:nvPr>
            <p:ph idx="14" type="subTitle"/>
          </p:nvPr>
        </p:nvSpPr>
        <p:spPr>
          <a:xfrm>
            <a:off x="781552" y="3401312"/>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4" name="Google Shape;364;p21"/>
          <p:cNvSpPr txBox="1"/>
          <p:nvPr>
            <p:ph idx="15" type="subTitle"/>
          </p:nvPr>
        </p:nvSpPr>
        <p:spPr>
          <a:xfrm>
            <a:off x="6168018" y="340130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65" name="Shape 365"/>
        <p:cNvGrpSpPr/>
        <p:nvPr/>
      </p:nvGrpSpPr>
      <p:grpSpPr>
        <a:xfrm>
          <a:off x="0" y="0"/>
          <a:ext cx="0" cy="0"/>
          <a:chOff x="0" y="0"/>
          <a:chExt cx="0" cy="0"/>
        </a:xfrm>
      </p:grpSpPr>
      <p:pic>
        <p:nvPicPr>
          <p:cNvPr id="366" name="Google Shape;366;p2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67" name="Google Shape;367;p22"/>
          <p:cNvGrpSpPr/>
          <p:nvPr/>
        </p:nvGrpSpPr>
        <p:grpSpPr>
          <a:xfrm>
            <a:off x="274200" y="274200"/>
            <a:ext cx="8687100" cy="4686600"/>
            <a:chOff x="274200" y="274200"/>
            <a:chExt cx="8687100" cy="4686600"/>
          </a:xfrm>
        </p:grpSpPr>
        <p:sp>
          <p:nvSpPr>
            <p:cNvPr id="368" name="Google Shape;368;p2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2"/>
            <p:cNvGrpSpPr/>
            <p:nvPr/>
          </p:nvGrpSpPr>
          <p:grpSpPr>
            <a:xfrm>
              <a:off x="274200" y="274200"/>
              <a:ext cx="8595900" cy="4595100"/>
              <a:chOff x="274200" y="274200"/>
              <a:chExt cx="8595900" cy="4595100"/>
            </a:xfrm>
          </p:grpSpPr>
          <p:grpSp>
            <p:nvGrpSpPr>
              <p:cNvPr id="370" name="Google Shape;370;p22"/>
              <p:cNvGrpSpPr/>
              <p:nvPr/>
            </p:nvGrpSpPr>
            <p:grpSpPr>
              <a:xfrm>
                <a:off x="274200" y="274200"/>
                <a:ext cx="8595900" cy="4595100"/>
                <a:chOff x="274200" y="274200"/>
                <a:chExt cx="8595900" cy="4595100"/>
              </a:xfrm>
            </p:grpSpPr>
            <p:sp>
              <p:nvSpPr>
                <p:cNvPr id="371" name="Google Shape;371;p2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73" name="Google Shape;373;p22"/>
              <p:cNvGrpSpPr/>
              <p:nvPr/>
            </p:nvGrpSpPr>
            <p:grpSpPr>
              <a:xfrm>
                <a:off x="8595300" y="365550"/>
                <a:ext cx="183000" cy="183000"/>
                <a:chOff x="8225400" y="367488"/>
                <a:chExt cx="183000" cy="183000"/>
              </a:xfrm>
            </p:grpSpPr>
            <p:cxnSp>
              <p:nvCxnSpPr>
                <p:cNvPr id="374" name="Google Shape;374;p2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75" name="Google Shape;375;p2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76" name="Google Shape;376;p2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7" name="Google Shape;377;p2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78" name="Google Shape;378;p22"/>
          <p:cNvSpPr txBox="1"/>
          <p:nvPr>
            <p:ph hasCustomPrompt="1" type="title"/>
          </p:nvPr>
        </p:nvSpPr>
        <p:spPr>
          <a:xfrm>
            <a:off x="1828775" y="7313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9" name="Google Shape;379;p22"/>
          <p:cNvSpPr txBox="1"/>
          <p:nvPr>
            <p:ph idx="1" type="subTitle"/>
          </p:nvPr>
        </p:nvSpPr>
        <p:spPr>
          <a:xfrm>
            <a:off x="1828825" y="1600206"/>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22"/>
          <p:cNvSpPr txBox="1"/>
          <p:nvPr>
            <p:ph hasCustomPrompt="1" idx="2" type="title"/>
          </p:nvPr>
        </p:nvSpPr>
        <p:spPr>
          <a:xfrm>
            <a:off x="1828775" y="20526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1" name="Google Shape;381;p22"/>
          <p:cNvSpPr txBox="1"/>
          <p:nvPr>
            <p:ph idx="3" type="subTitle"/>
          </p:nvPr>
        </p:nvSpPr>
        <p:spPr>
          <a:xfrm>
            <a:off x="1828775" y="29215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22"/>
          <p:cNvSpPr txBox="1"/>
          <p:nvPr>
            <p:ph hasCustomPrompt="1" idx="4" type="title"/>
          </p:nvPr>
        </p:nvSpPr>
        <p:spPr>
          <a:xfrm>
            <a:off x="1828825" y="3373998"/>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3" name="Google Shape;383;p22"/>
          <p:cNvSpPr txBox="1"/>
          <p:nvPr>
            <p:ph idx="5" type="subTitle"/>
          </p:nvPr>
        </p:nvSpPr>
        <p:spPr>
          <a:xfrm>
            <a:off x="1828775" y="4242794"/>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84"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92" name="Google Shape;392;p2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93" name="Google Shape;393;p23"/>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23"/>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95" name="Google Shape;395;p23"/>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396" name="Google Shape;396;p23"/>
          <p:cNvSpPr txBox="1"/>
          <p:nvPr>
            <p:ph type="ctrTitle"/>
          </p:nvPr>
        </p:nvSpPr>
        <p:spPr>
          <a:xfrm>
            <a:off x="2285980" y="984428"/>
            <a:ext cx="45720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7" name="Google Shape;397;p23"/>
          <p:cNvSpPr txBox="1"/>
          <p:nvPr>
            <p:ph idx="1" type="subTitle"/>
          </p:nvPr>
        </p:nvSpPr>
        <p:spPr>
          <a:xfrm>
            <a:off x="2285980" y="1898836"/>
            <a:ext cx="45720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98" name="Google Shape;398;p23"/>
          <p:cNvSpPr txBox="1"/>
          <p:nvPr/>
        </p:nvSpPr>
        <p:spPr>
          <a:xfrm>
            <a:off x="2286020" y="3535412"/>
            <a:ext cx="4572000" cy="54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en" sz="1000">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b="1" lang="en" sz="1000">
                <a:solidFill>
                  <a:schemeClr val="dk1"/>
                </a:solidFill>
                <a:uFill>
                  <a:noFill/>
                </a:uFill>
                <a:latin typeface="Karla"/>
                <a:ea typeface="Karla"/>
                <a:cs typeface="Karla"/>
                <a:sym typeface="Karla"/>
                <a:hlinkClick r:id="rId3">
                  <a:extLst>
                    <a:ext uri="{A12FA001-AC4F-418D-AE19-62706E023703}">
                      <ahyp:hlinkClr val="tx"/>
                    </a:ext>
                  </a:extLst>
                </a:hlinkClick>
              </a:rPr>
              <a:t>Slidesgo</a:t>
            </a:r>
            <a:r>
              <a:rPr lang="en" sz="1000">
                <a:solidFill>
                  <a:schemeClr val="dk1"/>
                </a:solidFill>
                <a:latin typeface="Karla"/>
                <a:ea typeface="Karla"/>
                <a:cs typeface="Karla"/>
                <a:sym typeface="Karla"/>
              </a:rPr>
              <a:t>, including icons by </a:t>
            </a:r>
            <a:r>
              <a:rPr b="1" lang="en" sz="1000">
                <a:solidFill>
                  <a:schemeClr val="dk1"/>
                </a:solidFill>
                <a:uFill>
                  <a:noFill/>
                </a:uFill>
                <a:latin typeface="Karla"/>
                <a:ea typeface="Karla"/>
                <a:cs typeface="Karla"/>
                <a:sym typeface="Karla"/>
                <a:hlinkClick r:id="rId4">
                  <a:extLst>
                    <a:ext uri="{A12FA001-AC4F-418D-AE19-62706E023703}">
                      <ahyp:hlinkClr val="tx"/>
                    </a:ext>
                  </a:extLst>
                </a:hlinkClick>
              </a:rPr>
              <a:t>Flaticon</a:t>
            </a:r>
            <a:r>
              <a:rPr lang="en" sz="1000">
                <a:solidFill>
                  <a:schemeClr val="dk1"/>
                </a:solidFill>
                <a:latin typeface="Karla"/>
                <a:ea typeface="Karla"/>
                <a:cs typeface="Karla"/>
                <a:sym typeface="Karla"/>
              </a:rPr>
              <a:t>, and infographics &amp; images by </a:t>
            </a:r>
            <a:r>
              <a:rPr b="1" lang="en" sz="1000">
                <a:solidFill>
                  <a:schemeClr val="dk1"/>
                </a:solidFill>
                <a:uFill>
                  <a:noFill/>
                </a:uFill>
                <a:latin typeface="Karla"/>
                <a:ea typeface="Karla"/>
                <a:cs typeface="Karla"/>
                <a:sym typeface="Karla"/>
                <a:hlinkClick r:id="rId5">
                  <a:extLst>
                    <a:ext uri="{A12FA001-AC4F-418D-AE19-62706E023703}">
                      <ahyp:hlinkClr val="tx"/>
                    </a:ext>
                  </a:extLst>
                </a:hlinkClick>
              </a:rPr>
              <a:t>Freepik</a:t>
            </a:r>
            <a:endParaRPr b="1" sz="1000">
              <a:solidFill>
                <a:schemeClr val="dk1"/>
              </a:solidFill>
              <a:latin typeface="Karla"/>
              <a:ea typeface="Karla"/>
              <a:cs typeface="Karla"/>
              <a:sym typeface="Karl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99"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01" name="Shape 40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4"/>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58" name="Google Shape;58;p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59" name="Google Shape;59;p4"/>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4"/>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61" name="Google Shape;61;p4"/>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62" name="Google Shape;62;p4"/>
          <p:cNvSpPr txBox="1"/>
          <p:nvPr>
            <p:ph idx="1" type="body"/>
          </p:nvPr>
        </p:nvSpPr>
        <p:spPr>
          <a:xfrm>
            <a:off x="715100" y="1417200"/>
            <a:ext cx="7713900" cy="365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1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pic>
        <p:nvPicPr>
          <p:cNvPr id="64" name="Google Shape;64;p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65" name="Google Shape;65;p5"/>
          <p:cNvGrpSpPr/>
          <p:nvPr/>
        </p:nvGrpSpPr>
        <p:grpSpPr>
          <a:xfrm>
            <a:off x="274200" y="274200"/>
            <a:ext cx="8687100" cy="4686600"/>
            <a:chOff x="274200" y="274200"/>
            <a:chExt cx="8687100" cy="4686600"/>
          </a:xfrm>
        </p:grpSpPr>
        <p:sp>
          <p:nvSpPr>
            <p:cNvPr id="66" name="Google Shape;66;p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5"/>
            <p:cNvGrpSpPr/>
            <p:nvPr/>
          </p:nvGrpSpPr>
          <p:grpSpPr>
            <a:xfrm>
              <a:off x="274200" y="274200"/>
              <a:ext cx="8595900" cy="4595100"/>
              <a:chOff x="274200" y="274200"/>
              <a:chExt cx="8595900" cy="4595100"/>
            </a:xfrm>
          </p:grpSpPr>
          <p:grpSp>
            <p:nvGrpSpPr>
              <p:cNvPr id="68" name="Google Shape;68;p5"/>
              <p:cNvGrpSpPr/>
              <p:nvPr/>
            </p:nvGrpSpPr>
            <p:grpSpPr>
              <a:xfrm>
                <a:off x="274200" y="274200"/>
                <a:ext cx="8595900" cy="4595100"/>
                <a:chOff x="274200" y="274200"/>
                <a:chExt cx="8595900" cy="4595100"/>
              </a:xfrm>
            </p:grpSpPr>
            <p:sp>
              <p:nvSpPr>
                <p:cNvPr id="69" name="Google Shape;69;p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71" name="Google Shape;71;p5"/>
              <p:cNvGrpSpPr/>
              <p:nvPr/>
            </p:nvGrpSpPr>
            <p:grpSpPr>
              <a:xfrm>
                <a:off x="8595300" y="365550"/>
                <a:ext cx="183000" cy="183000"/>
                <a:chOff x="8225400" y="367488"/>
                <a:chExt cx="183000" cy="183000"/>
              </a:xfrm>
            </p:grpSpPr>
            <p:cxnSp>
              <p:nvCxnSpPr>
                <p:cNvPr id="72" name="Google Shape;72;p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3" name="Google Shape;73;p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4" name="Google Shape;74;p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76" name="Google Shape;76;p5"/>
          <p:cNvSpPr txBox="1"/>
          <p:nvPr>
            <p:ph idx="1" type="subTitle"/>
          </p:nvPr>
        </p:nvSpPr>
        <p:spPr>
          <a:xfrm>
            <a:off x="2639725" y="2147800"/>
            <a:ext cx="1566300" cy="81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 name="Google Shape;77;p5"/>
          <p:cNvSpPr txBox="1"/>
          <p:nvPr>
            <p:ph idx="2" type="subTitle"/>
          </p:nvPr>
        </p:nvSpPr>
        <p:spPr>
          <a:xfrm>
            <a:off x="6682288" y="2147800"/>
            <a:ext cx="1563600" cy="81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 name="Google Shape;78;p5"/>
          <p:cNvSpPr txBox="1"/>
          <p:nvPr>
            <p:ph idx="3" type="subTitle"/>
          </p:nvPr>
        </p:nvSpPr>
        <p:spPr>
          <a:xfrm>
            <a:off x="2639725" y="2892425"/>
            <a:ext cx="15663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5"/>
          <p:cNvSpPr txBox="1"/>
          <p:nvPr>
            <p:ph idx="4" type="subTitle"/>
          </p:nvPr>
        </p:nvSpPr>
        <p:spPr>
          <a:xfrm>
            <a:off x="6682288" y="2892425"/>
            <a:ext cx="15636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5"/>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6"/>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91" name="Google Shape;91;p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92" name="Google Shape;92;p6"/>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6"/>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94" name="Google Shape;94;p6"/>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03" name="Google Shape;103;p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04" name="Google Shape;104;p7"/>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7"/>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06" name="Google Shape;106;p7"/>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13" name="Google Shape;113;p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14" name="Google Shape;114;p7"/>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7"/>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16" name="Google Shape;116;p7"/>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117" name="Google Shape;117;p7"/>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18" name="Google Shape;118;p7"/>
          <p:cNvSpPr txBox="1"/>
          <p:nvPr>
            <p:ph idx="1" type="body"/>
          </p:nvPr>
        </p:nvSpPr>
        <p:spPr>
          <a:xfrm>
            <a:off x="715850" y="1600325"/>
            <a:ext cx="5019900" cy="2564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9"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8"/>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28" name="Google Shape;128;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29" name="Google Shape;129;p8"/>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8"/>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8"/>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38" name="Google Shape;138;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39" name="Google Shape;139;p8"/>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8"/>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41" name="Google Shape;141;p8"/>
          <p:cNvSpPr txBox="1"/>
          <p:nvPr>
            <p:ph type="title"/>
          </p:nvPr>
        </p:nvSpPr>
        <p:spPr>
          <a:xfrm>
            <a:off x="1828800" y="1307100"/>
            <a:ext cx="5486400" cy="274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2"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51" name="Google Shape;151;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52" name="Google Shape;152;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61" name="Google Shape;161;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62" name="Google Shape;162;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64" name="Google Shape;164;p9"/>
          <p:cNvSpPr txBox="1"/>
          <p:nvPr>
            <p:ph type="title"/>
          </p:nvPr>
        </p:nvSpPr>
        <p:spPr>
          <a:xfrm>
            <a:off x="2057400" y="1680088"/>
            <a:ext cx="50292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5" name="Google Shape;165;p9"/>
          <p:cNvSpPr txBox="1"/>
          <p:nvPr>
            <p:ph idx="1" type="subTitle"/>
          </p:nvPr>
        </p:nvSpPr>
        <p:spPr>
          <a:xfrm>
            <a:off x="2057400" y="2549013"/>
            <a:ext cx="50292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6" name="Shape 166"/>
        <p:cNvGrpSpPr/>
        <p:nvPr/>
      </p:nvGrpSpPr>
      <p:grpSpPr>
        <a:xfrm>
          <a:off x="0" y="0"/>
          <a:ext cx="0" cy="0"/>
          <a:chOff x="0" y="0"/>
          <a:chExt cx="0" cy="0"/>
        </a:xfrm>
      </p:grpSpPr>
      <p:sp>
        <p:nvSpPr>
          <p:cNvPr id="167" name="Google Shape;167;p10"/>
          <p:cNvSpPr txBox="1"/>
          <p:nvPr>
            <p:ph type="title"/>
          </p:nvPr>
        </p:nvSpPr>
        <p:spPr>
          <a:xfrm>
            <a:off x="715100" y="3968300"/>
            <a:ext cx="7713900" cy="640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indent="-317500" lvl="1" marL="914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6"/>
          <p:cNvSpPr txBox="1"/>
          <p:nvPr>
            <p:ph type="ctrTitle"/>
          </p:nvPr>
        </p:nvSpPr>
        <p:spPr>
          <a:xfrm>
            <a:off x="1828800" y="1174903"/>
            <a:ext cx="5486400" cy="24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dars 6</a:t>
            </a:r>
            <a:endParaRPr/>
          </a:p>
        </p:txBody>
      </p:sp>
      <p:sp>
        <p:nvSpPr>
          <p:cNvPr id="407" name="Google Shape;407;p26"/>
          <p:cNvSpPr txBox="1"/>
          <p:nvPr>
            <p:ph idx="1" type="subTitle"/>
          </p:nvPr>
        </p:nvSpPr>
        <p:spPr>
          <a:xfrm>
            <a:off x="1828800" y="3877100"/>
            <a:ext cx="548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Mentor: Suyunov Husan</a:t>
            </a:r>
            <a:endParaRPr/>
          </a:p>
        </p:txBody>
      </p:sp>
      <p:sp>
        <p:nvSpPr>
          <p:cNvPr id="408" name="Google Shape;408;p26"/>
          <p:cNvSpPr/>
          <p:nvPr/>
        </p:nvSpPr>
        <p:spPr>
          <a:xfrm rot="-2700000">
            <a:off x="7125203" y="4050192"/>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26"/>
          <p:cNvGrpSpPr/>
          <p:nvPr/>
        </p:nvGrpSpPr>
        <p:grpSpPr>
          <a:xfrm>
            <a:off x="136938" y="2571748"/>
            <a:ext cx="1827475" cy="1051350"/>
            <a:chOff x="274188" y="1278048"/>
            <a:chExt cx="1827475" cy="1051350"/>
          </a:xfrm>
        </p:grpSpPr>
        <p:sp>
          <p:nvSpPr>
            <p:cNvPr id="410" name="Google Shape;410;p26"/>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6"/>
            <p:cNvGrpSpPr/>
            <p:nvPr/>
          </p:nvGrpSpPr>
          <p:grpSpPr>
            <a:xfrm>
              <a:off x="274188" y="1278048"/>
              <a:ext cx="1737300" cy="960000"/>
              <a:chOff x="7146475" y="2190661"/>
              <a:chExt cx="1737300" cy="960000"/>
            </a:xfrm>
          </p:grpSpPr>
          <p:sp>
            <p:nvSpPr>
              <p:cNvPr id="412" name="Google Shape;412;p26"/>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3" name="Google Shape;413;p26"/>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nvGrpSpPr>
            <p:cNvPr id="414" name="Google Shape;414;p26"/>
            <p:cNvGrpSpPr/>
            <p:nvPr/>
          </p:nvGrpSpPr>
          <p:grpSpPr>
            <a:xfrm>
              <a:off x="447057" y="1555937"/>
              <a:ext cx="1391436" cy="587426"/>
              <a:chOff x="817139" y="2952501"/>
              <a:chExt cx="1391436" cy="587426"/>
            </a:xfrm>
          </p:grpSpPr>
          <p:sp>
            <p:nvSpPr>
              <p:cNvPr id="415" name="Google Shape;415;p26"/>
              <p:cNvSpPr/>
              <p:nvPr/>
            </p:nvSpPr>
            <p:spPr>
              <a:xfrm>
                <a:off x="834354" y="3033062"/>
                <a:ext cx="328236" cy="324038"/>
              </a:xfrm>
              <a:custGeom>
                <a:rect b="b" l="l" r="r" t="t"/>
                <a:pathLst>
                  <a:path extrusionOk="0" h="8733" w="8732">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817139" y="3173107"/>
                <a:ext cx="735110" cy="366820"/>
              </a:xfrm>
              <a:custGeom>
                <a:rect b="b" l="l" r="r" t="t"/>
                <a:pathLst>
                  <a:path extrusionOk="0" h="9886" w="19556">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1739143" y="2952501"/>
                <a:ext cx="162314" cy="219958"/>
              </a:xfrm>
              <a:custGeom>
                <a:rect b="b" l="l" r="r" t="t"/>
                <a:pathLst>
                  <a:path extrusionOk="0" h="5928" w="4318">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1926175" y="2955247"/>
                <a:ext cx="129310" cy="217213"/>
              </a:xfrm>
              <a:custGeom>
                <a:rect b="b" l="l" r="r" t="t"/>
                <a:pathLst>
                  <a:path extrusionOk="0" h="5854" w="344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2096669" y="2952501"/>
                <a:ext cx="111905" cy="112354"/>
              </a:xfrm>
              <a:custGeom>
                <a:rect b="b" l="l" r="r" t="t"/>
                <a:pathLst>
                  <a:path extrusionOk="0" h="3028" w="2977">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26"/>
          <p:cNvSpPr/>
          <p:nvPr/>
        </p:nvSpPr>
        <p:spPr>
          <a:xfrm>
            <a:off x="1099325" y="425927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26"/>
          <p:cNvGrpSpPr/>
          <p:nvPr/>
        </p:nvGrpSpPr>
        <p:grpSpPr>
          <a:xfrm>
            <a:off x="6761147" y="3414805"/>
            <a:ext cx="689546" cy="208288"/>
            <a:chOff x="6761147" y="3414805"/>
            <a:chExt cx="689546" cy="208288"/>
          </a:xfrm>
        </p:grpSpPr>
        <p:sp>
          <p:nvSpPr>
            <p:cNvPr id="422" name="Google Shape;422;p26"/>
            <p:cNvSpPr/>
            <p:nvPr/>
          </p:nvSpPr>
          <p:spPr>
            <a:xfrm>
              <a:off x="6993487" y="356345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6761147" y="341480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26"/>
          <p:cNvGrpSpPr/>
          <p:nvPr/>
        </p:nvGrpSpPr>
        <p:grpSpPr>
          <a:xfrm>
            <a:off x="136938" y="1047512"/>
            <a:ext cx="1371600" cy="1375875"/>
            <a:chOff x="299013" y="1079125"/>
            <a:chExt cx="1371600" cy="1375875"/>
          </a:xfrm>
        </p:grpSpPr>
        <p:sp>
          <p:nvSpPr>
            <p:cNvPr id="425" name="Google Shape;425;p26"/>
            <p:cNvSpPr/>
            <p:nvPr/>
          </p:nvSpPr>
          <p:spPr>
            <a:xfrm>
              <a:off x="390513" y="1174900"/>
              <a:ext cx="1280100" cy="1280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299013" y="1079125"/>
              <a:ext cx="1280100" cy="1280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6"/>
            <p:cNvGrpSpPr/>
            <p:nvPr/>
          </p:nvGrpSpPr>
          <p:grpSpPr>
            <a:xfrm>
              <a:off x="396400" y="1384064"/>
              <a:ext cx="1085400" cy="635100"/>
              <a:chOff x="396400" y="1399225"/>
              <a:chExt cx="1085400" cy="635100"/>
            </a:xfrm>
          </p:grpSpPr>
          <p:sp>
            <p:nvSpPr>
              <p:cNvPr id="428" name="Google Shape;428;p26"/>
              <p:cNvSpPr/>
              <p:nvPr/>
            </p:nvSpPr>
            <p:spPr>
              <a:xfrm>
                <a:off x="396400" y="1399225"/>
                <a:ext cx="1085400" cy="635100"/>
              </a:xfrm>
              <a:prstGeom prst="roundRect">
                <a:avLst>
                  <a:gd fmla="val 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6"/>
              <p:cNvGrpSpPr/>
              <p:nvPr/>
            </p:nvGrpSpPr>
            <p:grpSpPr>
              <a:xfrm>
                <a:off x="712181" y="1506835"/>
                <a:ext cx="453838" cy="419880"/>
                <a:chOff x="733647" y="1423686"/>
                <a:chExt cx="453838" cy="419880"/>
              </a:xfrm>
            </p:grpSpPr>
            <p:sp>
              <p:nvSpPr>
                <p:cNvPr id="430" name="Google Shape;430;p26"/>
                <p:cNvSpPr/>
                <p:nvPr/>
              </p:nvSpPr>
              <p:spPr>
                <a:xfrm>
                  <a:off x="733647" y="1423686"/>
                  <a:ext cx="453838" cy="419880"/>
                </a:xfrm>
                <a:custGeom>
                  <a:rect b="b" l="l" r="r" t="t"/>
                  <a:pathLst>
                    <a:path extrusionOk="0" h="9055" w="9781">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898875" y="1539755"/>
                  <a:ext cx="163003" cy="188911"/>
                </a:xfrm>
                <a:custGeom>
                  <a:rect b="b" l="l" r="r" t="t"/>
                  <a:pathLst>
                    <a:path extrusionOk="0" h="4074" w="3513">
                      <a:moveTo>
                        <a:pt x="1" y="0"/>
                      </a:moveTo>
                      <a:lnTo>
                        <a:pt x="1" y="4073"/>
                      </a:lnTo>
                      <a:lnTo>
                        <a:pt x="3513" y="2024"/>
                      </a:lnTo>
                      <a:lnTo>
                        <a:pt x="1" y="0"/>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2" name="Google Shape;432;p26"/>
            <p:cNvGrpSpPr/>
            <p:nvPr/>
          </p:nvGrpSpPr>
          <p:grpSpPr>
            <a:xfrm>
              <a:off x="396391" y="2141102"/>
              <a:ext cx="1085342" cy="96171"/>
              <a:chOff x="417899" y="2116530"/>
              <a:chExt cx="1085342" cy="96171"/>
            </a:xfrm>
          </p:grpSpPr>
          <p:sp>
            <p:nvSpPr>
              <p:cNvPr id="433" name="Google Shape;433;p26"/>
              <p:cNvSpPr/>
              <p:nvPr/>
            </p:nvSpPr>
            <p:spPr>
              <a:xfrm>
                <a:off x="417899" y="2116530"/>
                <a:ext cx="1085342" cy="96171"/>
              </a:xfrm>
              <a:custGeom>
                <a:rect b="b" l="l" r="r" t="t"/>
                <a:pathLst>
                  <a:path extrusionOk="0" h="2074" w="23391">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417899" y="2116530"/>
                <a:ext cx="555733" cy="96171"/>
              </a:xfrm>
              <a:custGeom>
                <a:rect b="b" l="l" r="r" t="t"/>
                <a:pathLst>
                  <a:path extrusionOk="0" h="2074" w="11977">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5" name="Google Shape;435;p26"/>
            <p:cNvCxnSpPr/>
            <p:nvPr/>
          </p:nvCxnSpPr>
          <p:spPr>
            <a:xfrm>
              <a:off x="308975" y="1262125"/>
              <a:ext cx="1263300" cy="0"/>
            </a:xfrm>
            <a:prstGeom prst="straightConnector1">
              <a:avLst/>
            </a:prstGeom>
            <a:noFill/>
            <a:ln cap="flat" cmpd="sng" w="28575">
              <a:solidFill>
                <a:schemeClr val="dk1"/>
              </a:solidFill>
              <a:prstDash val="solid"/>
              <a:round/>
              <a:headEnd len="med" w="med" type="none"/>
              <a:tailEnd len="med" w="med" type="none"/>
            </a:ln>
          </p:spPr>
        </p:cxnSp>
      </p:grpSp>
      <p:grpSp>
        <p:nvGrpSpPr>
          <p:cNvPr id="436" name="Google Shape;436;p26"/>
          <p:cNvGrpSpPr/>
          <p:nvPr/>
        </p:nvGrpSpPr>
        <p:grpSpPr>
          <a:xfrm>
            <a:off x="7450704" y="1174899"/>
            <a:ext cx="1646100" cy="1188900"/>
            <a:chOff x="7403363" y="1047512"/>
            <a:chExt cx="1646100" cy="1188900"/>
          </a:xfrm>
        </p:grpSpPr>
        <p:sp>
          <p:nvSpPr>
            <p:cNvPr id="437" name="Google Shape;437;p26"/>
            <p:cNvSpPr/>
            <p:nvPr/>
          </p:nvSpPr>
          <p:spPr>
            <a:xfrm>
              <a:off x="7494863" y="1139012"/>
              <a:ext cx="1554600" cy="1097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7403363" y="1047512"/>
              <a:ext cx="1554600" cy="1097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26"/>
            <p:cNvCxnSpPr/>
            <p:nvPr/>
          </p:nvCxnSpPr>
          <p:spPr>
            <a:xfrm>
              <a:off x="7413325" y="1230512"/>
              <a:ext cx="1544700" cy="0"/>
            </a:xfrm>
            <a:prstGeom prst="straightConnector1">
              <a:avLst/>
            </a:prstGeom>
            <a:noFill/>
            <a:ln cap="flat" cmpd="sng" w="28575">
              <a:solidFill>
                <a:schemeClr val="dk1"/>
              </a:solidFill>
              <a:prstDash val="solid"/>
              <a:round/>
              <a:headEnd len="med" w="med" type="none"/>
              <a:tailEnd len="med" w="med" type="none"/>
            </a:ln>
          </p:spPr>
        </p:cxnSp>
        <p:sp>
          <p:nvSpPr>
            <p:cNvPr id="440" name="Google Shape;440;p26"/>
            <p:cNvSpPr/>
            <p:nvPr/>
          </p:nvSpPr>
          <p:spPr>
            <a:xfrm>
              <a:off x="7540474"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8009987"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8479499"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26"/>
            <p:cNvGrpSpPr/>
            <p:nvPr/>
          </p:nvGrpSpPr>
          <p:grpSpPr>
            <a:xfrm>
              <a:off x="7770652" y="1367593"/>
              <a:ext cx="820034" cy="187786"/>
              <a:chOff x="4005100" y="3437025"/>
              <a:chExt cx="535375" cy="122600"/>
            </a:xfrm>
          </p:grpSpPr>
          <p:sp>
            <p:nvSpPr>
              <p:cNvPr id="444" name="Google Shape;444;p26"/>
              <p:cNvSpPr/>
              <p:nvPr/>
            </p:nvSpPr>
            <p:spPr>
              <a:xfrm>
                <a:off x="4005100" y="3437025"/>
                <a:ext cx="535375" cy="33575"/>
              </a:xfrm>
              <a:custGeom>
                <a:rect b="b" l="l" r="r" t="t"/>
                <a:pathLst>
                  <a:path extrusionOk="0" h="1343" w="21415">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4064850" y="3525450"/>
                <a:ext cx="415275" cy="34175"/>
              </a:xfrm>
              <a:custGeom>
                <a:rect b="b" l="l" r="r" t="t"/>
                <a:pathLst>
                  <a:path extrusionOk="0" h="1367" w="16611">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6" name="Google Shape;446;p26"/>
          <p:cNvGrpSpPr/>
          <p:nvPr/>
        </p:nvGrpSpPr>
        <p:grpSpPr>
          <a:xfrm>
            <a:off x="7855413" y="2571747"/>
            <a:ext cx="836668" cy="1371596"/>
            <a:chOff x="2771692" y="3497697"/>
            <a:chExt cx="836668" cy="1371596"/>
          </a:xfrm>
        </p:grpSpPr>
        <p:sp>
          <p:nvSpPr>
            <p:cNvPr id="447" name="Google Shape;447;p26"/>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3202911" y="3533904"/>
              <a:ext cx="371149" cy="686979"/>
            </a:xfrm>
            <a:custGeom>
              <a:rect b="b" l="l" r="r" t="t"/>
              <a:pathLst>
                <a:path extrusionOk="0" h="7855" w="422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3129912" y="3708819"/>
              <a:ext cx="120228" cy="373356"/>
            </a:xfrm>
            <a:custGeom>
              <a:rect b="b" l="l" r="r" t="t"/>
              <a:pathLst>
                <a:path extrusionOk="0" h="4269" w="1367">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2806080" y="3533904"/>
              <a:ext cx="371149" cy="686979"/>
            </a:xfrm>
            <a:custGeom>
              <a:rect b="b" l="l" r="r" t="t"/>
              <a:pathLst>
                <a:path extrusionOk="0" h="7855" w="422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2806080" y="4150392"/>
              <a:ext cx="767979" cy="684792"/>
            </a:xfrm>
            <a:custGeom>
              <a:rect b="b" l="l" r="r" t="t"/>
              <a:pathLst>
                <a:path extrusionOk="0" h="7830" w="8732">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3505371" y="4248519"/>
              <a:ext cx="34388" cy="266658"/>
            </a:xfrm>
            <a:custGeom>
              <a:rect b="b" l="l" r="r" t="t"/>
              <a:pathLst>
                <a:path extrusionOk="0" h="3049" w="391">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3202911" y="3533904"/>
              <a:ext cx="371149" cy="633630"/>
            </a:xfrm>
            <a:custGeom>
              <a:rect b="b" l="l" r="r" t="t"/>
              <a:pathLst>
                <a:path extrusionOk="0" h="7245" w="422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3329471" y="4150392"/>
              <a:ext cx="246788" cy="667738"/>
            </a:xfrm>
            <a:custGeom>
              <a:rect b="b" l="l" r="r" t="t"/>
              <a:pathLst>
                <a:path extrusionOk="0" h="7635" w="2806">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3138531" y="3728060"/>
              <a:ext cx="111609" cy="373356"/>
            </a:xfrm>
            <a:custGeom>
              <a:rect b="b" l="l" r="r" t="t"/>
              <a:pathLst>
                <a:path extrusionOk="0" h="4269" w="1269">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5"/>
          <p:cNvSpPr txBox="1"/>
          <p:nvPr/>
        </p:nvSpPr>
        <p:spPr>
          <a:xfrm>
            <a:off x="1046575" y="705550"/>
            <a:ext cx="708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Pythonda ro'yxatlar ustida ba'zi sodda amallarni ham bajarish mumkin. Misol uchun ro'yxatdagi eng kichik sonni topish uchun min() funktsiyasidan, eng katta sonni topish uchun esa max() funktsiyasidan, sonlarning yig'indisini topish uchun esa sum() funktsyasidan foydalansak bo'ladi:</a:t>
            </a:r>
            <a:endParaRPr/>
          </a:p>
        </p:txBody>
      </p:sp>
      <p:pic>
        <p:nvPicPr>
          <p:cNvPr id="593" name="Google Shape;593;p35"/>
          <p:cNvPicPr preferRelativeResize="0"/>
          <p:nvPr/>
        </p:nvPicPr>
        <p:blipFill>
          <a:blip r:embed="rId3">
            <a:alphaModFix/>
          </a:blip>
          <a:stretch>
            <a:fillRect/>
          </a:stretch>
        </p:blipFill>
        <p:spPr>
          <a:xfrm>
            <a:off x="274200" y="1904650"/>
            <a:ext cx="8595600" cy="172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6"/>
          <p:cNvSpPr txBox="1"/>
          <p:nvPr/>
        </p:nvSpPr>
        <p:spPr>
          <a:xfrm>
            <a:off x="1226875" y="693800"/>
            <a:ext cx="666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Ba'zida ro'yxatning ma'lum bir bo'lagini ajratib olish talab qilinishi mumkin, deylik biz quyidagi cars degan ro'yxatdan birinchi 3 ta elementni ajratib olmoqchimiz, buning uchun biz boshlang'ich va oxirgi indekslarni beramiz:</a:t>
            </a:r>
            <a:endParaRPr/>
          </a:p>
        </p:txBody>
      </p:sp>
      <p:pic>
        <p:nvPicPr>
          <p:cNvPr id="599" name="Google Shape;599;p36"/>
          <p:cNvPicPr preferRelativeResize="0"/>
          <p:nvPr/>
        </p:nvPicPr>
        <p:blipFill>
          <a:blip r:embed="rId3">
            <a:alphaModFix/>
          </a:blip>
          <a:stretch>
            <a:fillRect/>
          </a:stretch>
        </p:blipFill>
        <p:spPr>
          <a:xfrm>
            <a:off x="274250" y="1525100"/>
            <a:ext cx="8595599" cy="1227875"/>
          </a:xfrm>
          <a:prstGeom prst="rect">
            <a:avLst/>
          </a:prstGeom>
          <a:noFill/>
          <a:ln>
            <a:noFill/>
          </a:ln>
        </p:spPr>
      </p:pic>
      <p:sp>
        <p:nvSpPr>
          <p:cNvPr id="600" name="Google Shape;600;p36"/>
          <p:cNvSpPr txBox="1"/>
          <p:nvPr/>
        </p:nvSpPr>
        <p:spPr>
          <a:xfrm>
            <a:off x="1226875" y="2822225"/>
            <a:ext cx="666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 2-indeksdan bitta avval to'xtaydi. Yuqoridagi misolda ham 0,1,2-elementlar ajratib olindi. Bu usul bilan ro'yxatning istalgan joyidan bo'lishimiz mumkin:</a:t>
            </a:r>
            <a:endParaRPr/>
          </a:p>
        </p:txBody>
      </p:sp>
      <p:pic>
        <p:nvPicPr>
          <p:cNvPr id="601" name="Google Shape;601;p36"/>
          <p:cNvPicPr preferRelativeResize="0"/>
          <p:nvPr/>
        </p:nvPicPr>
        <p:blipFill>
          <a:blip r:embed="rId4">
            <a:alphaModFix/>
          </a:blip>
          <a:stretch>
            <a:fillRect/>
          </a:stretch>
        </p:blipFill>
        <p:spPr>
          <a:xfrm>
            <a:off x="274200" y="3566725"/>
            <a:ext cx="8595600" cy="121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7"/>
          <p:cNvSpPr txBox="1"/>
          <p:nvPr/>
        </p:nvSpPr>
        <p:spPr>
          <a:xfrm>
            <a:off x="1015200" y="705575"/>
            <a:ext cx="691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Agar boshlang'ich indeksni bermasangiz, Python avtomat ravishda 0 indeksdan boshlab kesadi. Agar 2-indeksni kiritmasangiz, ro'yxat oxirigacha kesadi:</a:t>
            </a:r>
            <a:endParaRPr/>
          </a:p>
        </p:txBody>
      </p:sp>
      <p:pic>
        <p:nvPicPr>
          <p:cNvPr id="607" name="Google Shape;607;p37"/>
          <p:cNvPicPr preferRelativeResize="0"/>
          <p:nvPr/>
        </p:nvPicPr>
        <p:blipFill>
          <a:blip r:embed="rId3">
            <a:alphaModFix/>
          </a:blip>
          <a:stretch>
            <a:fillRect/>
          </a:stretch>
        </p:blipFill>
        <p:spPr>
          <a:xfrm>
            <a:off x="274200" y="1321175"/>
            <a:ext cx="8595599" cy="1397750"/>
          </a:xfrm>
          <a:prstGeom prst="rect">
            <a:avLst/>
          </a:prstGeom>
          <a:noFill/>
          <a:ln>
            <a:noFill/>
          </a:ln>
        </p:spPr>
      </p:pic>
      <p:sp>
        <p:nvSpPr>
          <p:cNvPr id="608" name="Google Shape;608;p37"/>
          <p:cNvSpPr txBox="1"/>
          <p:nvPr/>
        </p:nvSpPr>
        <p:spPr>
          <a:xfrm>
            <a:off x="1015200" y="2718925"/>
            <a:ext cx="691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RO'YXATDAN NUSXA OLISH Dastur davomida biror ro'yxatdan nusxa olish talab qilinishi mumkin. Buning uchun biz tenglik(=) belgisidan foydalansak bo'ladimi? Quyidagi misolga e'tibor bering: </a:t>
            </a:r>
            <a:endParaRPr/>
          </a:p>
        </p:txBody>
      </p:sp>
      <p:pic>
        <p:nvPicPr>
          <p:cNvPr id="609" name="Google Shape;609;p37"/>
          <p:cNvPicPr preferRelativeResize="0"/>
          <p:nvPr/>
        </p:nvPicPr>
        <p:blipFill>
          <a:blip r:embed="rId4">
            <a:alphaModFix/>
          </a:blip>
          <a:stretch>
            <a:fillRect/>
          </a:stretch>
        </p:blipFill>
        <p:spPr>
          <a:xfrm>
            <a:off x="274200" y="3471550"/>
            <a:ext cx="6503049" cy="139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8"/>
          <p:cNvSpPr txBox="1"/>
          <p:nvPr/>
        </p:nvSpPr>
        <p:spPr>
          <a:xfrm>
            <a:off x="405100" y="599725"/>
            <a:ext cx="8023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Natija biz kutgandek chiqdimi? Yo'q. Biz 6 va 7 sonlarini sonlar2 degan ro'yxatga qo'shgan edik, lekin bu ikki son sonlar degan asl ro'yxatga ham qo'shilib qoldi. Demak yuqorida biz sonlar2=sonlar deb yozgan komandamiz yangi ro'yxat yaratish o'rniga, ikkala o'zgaruvchini ham bitta ro'yxatga bog'lab (yo'naltirib) qo'ydi. Biz sonlar yoki sonlar2 ustida bajargan amallarimiz aslida bitta ro'yxat ustida bajarilyapti. Ikki o'zgaruvchi, bir ro'yxat Unda, qanday qilib ro'yxatdan nusxa olamiz? Buning uchun yuoqirdagi ka'bi ro'yxatni kesish usulidan foydalanamiz. Faqatgina, kvadrat qavs ichida ikkala indeksni ham ko'rsatmasdan, bo'sh qoldiramiz.</a:t>
            </a:r>
            <a:endParaRPr/>
          </a:p>
        </p:txBody>
      </p:sp>
      <p:pic>
        <p:nvPicPr>
          <p:cNvPr id="615" name="Google Shape;615;p38"/>
          <p:cNvPicPr preferRelativeResize="0"/>
          <p:nvPr/>
        </p:nvPicPr>
        <p:blipFill>
          <a:blip r:embed="rId3">
            <a:alphaModFix/>
          </a:blip>
          <a:stretch>
            <a:fillRect/>
          </a:stretch>
        </p:blipFill>
        <p:spPr>
          <a:xfrm>
            <a:off x="405100" y="2351250"/>
            <a:ext cx="8230126" cy="207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grpSp>
        <p:nvGrpSpPr>
          <p:cNvPr id="620" name="Google Shape;620;p39"/>
          <p:cNvGrpSpPr/>
          <p:nvPr/>
        </p:nvGrpSpPr>
        <p:grpSpPr>
          <a:xfrm>
            <a:off x="5918609" y="2672657"/>
            <a:ext cx="1646100" cy="1188900"/>
            <a:chOff x="7403363" y="1047512"/>
            <a:chExt cx="1646100" cy="1188900"/>
          </a:xfrm>
        </p:grpSpPr>
        <p:sp>
          <p:nvSpPr>
            <p:cNvPr id="621" name="Google Shape;621;p39"/>
            <p:cNvSpPr/>
            <p:nvPr/>
          </p:nvSpPr>
          <p:spPr>
            <a:xfrm>
              <a:off x="7494863" y="1139012"/>
              <a:ext cx="1554600" cy="1097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9"/>
            <p:cNvSpPr/>
            <p:nvPr/>
          </p:nvSpPr>
          <p:spPr>
            <a:xfrm>
              <a:off x="7403363" y="1047512"/>
              <a:ext cx="1554600" cy="1097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3" name="Google Shape;623;p39"/>
            <p:cNvCxnSpPr/>
            <p:nvPr/>
          </p:nvCxnSpPr>
          <p:spPr>
            <a:xfrm>
              <a:off x="7413325" y="1230512"/>
              <a:ext cx="1544700" cy="0"/>
            </a:xfrm>
            <a:prstGeom prst="straightConnector1">
              <a:avLst/>
            </a:prstGeom>
            <a:noFill/>
            <a:ln cap="flat" cmpd="sng" w="28575">
              <a:solidFill>
                <a:schemeClr val="dk1"/>
              </a:solidFill>
              <a:prstDash val="solid"/>
              <a:round/>
              <a:headEnd len="med" w="med" type="none"/>
              <a:tailEnd len="med" w="med" type="none"/>
            </a:ln>
          </p:spPr>
        </p:cxnSp>
        <p:sp>
          <p:nvSpPr>
            <p:cNvPr id="624" name="Google Shape;624;p39"/>
            <p:cNvSpPr/>
            <p:nvPr/>
          </p:nvSpPr>
          <p:spPr>
            <a:xfrm>
              <a:off x="7540474"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9"/>
            <p:cNvSpPr/>
            <p:nvPr/>
          </p:nvSpPr>
          <p:spPr>
            <a:xfrm>
              <a:off x="8009987"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a:off x="8479499"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39"/>
            <p:cNvGrpSpPr/>
            <p:nvPr/>
          </p:nvGrpSpPr>
          <p:grpSpPr>
            <a:xfrm>
              <a:off x="7770652" y="1367593"/>
              <a:ext cx="820034" cy="187786"/>
              <a:chOff x="4005100" y="3437025"/>
              <a:chExt cx="535375" cy="122600"/>
            </a:xfrm>
          </p:grpSpPr>
          <p:sp>
            <p:nvSpPr>
              <p:cNvPr id="628" name="Google Shape;628;p39"/>
              <p:cNvSpPr/>
              <p:nvPr/>
            </p:nvSpPr>
            <p:spPr>
              <a:xfrm>
                <a:off x="4005100" y="3437025"/>
                <a:ext cx="535375" cy="33575"/>
              </a:xfrm>
              <a:custGeom>
                <a:rect b="b" l="l" r="r" t="t"/>
                <a:pathLst>
                  <a:path extrusionOk="0" h="1343" w="21415">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9"/>
              <p:cNvSpPr/>
              <p:nvPr/>
            </p:nvSpPr>
            <p:spPr>
              <a:xfrm>
                <a:off x="4064850" y="3525450"/>
                <a:ext cx="415275" cy="34175"/>
              </a:xfrm>
              <a:custGeom>
                <a:rect b="b" l="l" r="r" t="t"/>
                <a:pathLst>
                  <a:path extrusionOk="0" h="1367" w="16611">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0" name="Google Shape;630;p39"/>
          <p:cNvGrpSpPr/>
          <p:nvPr/>
        </p:nvGrpSpPr>
        <p:grpSpPr>
          <a:xfrm>
            <a:off x="8177451" y="4105603"/>
            <a:ext cx="502899" cy="502899"/>
            <a:chOff x="858700" y="1967475"/>
            <a:chExt cx="605100" cy="605100"/>
          </a:xfrm>
        </p:grpSpPr>
        <p:sp>
          <p:nvSpPr>
            <p:cNvPr id="631" name="Google Shape;631;p39"/>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9"/>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39"/>
          <p:cNvGrpSpPr/>
          <p:nvPr/>
        </p:nvGrpSpPr>
        <p:grpSpPr>
          <a:xfrm>
            <a:off x="8177500" y="3419800"/>
            <a:ext cx="502800" cy="502800"/>
            <a:chOff x="1627550" y="2017350"/>
            <a:chExt cx="502800" cy="502800"/>
          </a:xfrm>
        </p:grpSpPr>
        <p:sp>
          <p:nvSpPr>
            <p:cNvPr id="634" name="Google Shape;634;p39"/>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9"/>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39"/>
          <p:cNvGrpSpPr/>
          <p:nvPr/>
        </p:nvGrpSpPr>
        <p:grpSpPr>
          <a:xfrm>
            <a:off x="8177501" y="2644294"/>
            <a:ext cx="629846" cy="592514"/>
            <a:chOff x="463701" y="2217961"/>
            <a:chExt cx="629846" cy="592514"/>
          </a:xfrm>
        </p:grpSpPr>
        <p:sp>
          <p:nvSpPr>
            <p:cNvPr id="637" name="Google Shape;637;p39"/>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39"/>
            <p:cNvGrpSpPr/>
            <p:nvPr/>
          </p:nvGrpSpPr>
          <p:grpSpPr>
            <a:xfrm>
              <a:off x="773496" y="2217961"/>
              <a:ext cx="320051" cy="298703"/>
              <a:chOff x="1023863" y="2896525"/>
              <a:chExt cx="240875" cy="219425"/>
            </a:xfrm>
          </p:grpSpPr>
          <p:sp>
            <p:nvSpPr>
              <p:cNvPr id="641" name="Google Shape;641;p39"/>
              <p:cNvSpPr/>
              <p:nvPr/>
            </p:nvSpPr>
            <p:spPr>
              <a:xfrm>
                <a:off x="1023863" y="2896525"/>
                <a:ext cx="240875" cy="219425"/>
              </a:xfrm>
              <a:custGeom>
                <a:rect b="b" l="l" r="r" t="t"/>
                <a:pathLst>
                  <a:path extrusionOk="0" h="8777" w="9635">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9"/>
              <p:cNvSpPr/>
              <p:nvPr/>
            </p:nvSpPr>
            <p:spPr>
              <a:xfrm>
                <a:off x="1111105" y="2959275"/>
                <a:ext cx="54900" cy="93925"/>
              </a:xfrm>
              <a:custGeom>
                <a:rect b="b" l="l" r="r" t="t"/>
                <a:pathLst>
                  <a:path extrusionOk="0" h="3757" w="2196">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3" name="Google Shape;643;p39"/>
          <p:cNvGrpSpPr/>
          <p:nvPr/>
        </p:nvGrpSpPr>
        <p:grpSpPr>
          <a:xfrm>
            <a:off x="5918588" y="1426744"/>
            <a:ext cx="1827475" cy="1051350"/>
            <a:chOff x="6161988" y="3104373"/>
            <a:chExt cx="1827475" cy="1051350"/>
          </a:xfrm>
        </p:grpSpPr>
        <p:grpSp>
          <p:nvGrpSpPr>
            <p:cNvPr id="644" name="Google Shape;644;p39"/>
            <p:cNvGrpSpPr/>
            <p:nvPr/>
          </p:nvGrpSpPr>
          <p:grpSpPr>
            <a:xfrm>
              <a:off x="6161988" y="3104373"/>
              <a:ext cx="1827475" cy="1051350"/>
              <a:chOff x="274188" y="1278048"/>
              <a:chExt cx="1827475" cy="1051350"/>
            </a:xfrm>
          </p:grpSpPr>
          <p:sp>
            <p:nvSpPr>
              <p:cNvPr id="645" name="Google Shape;645;p39"/>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39"/>
              <p:cNvGrpSpPr/>
              <p:nvPr/>
            </p:nvGrpSpPr>
            <p:grpSpPr>
              <a:xfrm>
                <a:off x="274188" y="1278048"/>
                <a:ext cx="1737300" cy="960000"/>
                <a:chOff x="7146475" y="2190661"/>
                <a:chExt cx="1737300" cy="960000"/>
              </a:xfrm>
            </p:grpSpPr>
            <p:sp>
              <p:nvSpPr>
                <p:cNvPr id="647" name="Google Shape;647;p39"/>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p39"/>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649" name="Google Shape;649;p39"/>
            <p:cNvGrpSpPr/>
            <p:nvPr/>
          </p:nvGrpSpPr>
          <p:grpSpPr>
            <a:xfrm>
              <a:off x="6349239" y="3420925"/>
              <a:ext cx="1356472" cy="509050"/>
              <a:chOff x="6343699" y="3416675"/>
              <a:chExt cx="1356472" cy="509050"/>
            </a:xfrm>
          </p:grpSpPr>
          <p:sp>
            <p:nvSpPr>
              <p:cNvPr id="650" name="Google Shape;650;p39"/>
              <p:cNvSpPr/>
              <p:nvPr/>
            </p:nvSpPr>
            <p:spPr>
              <a:xfrm>
                <a:off x="6343699" y="3524445"/>
                <a:ext cx="776865" cy="54206"/>
              </a:xfrm>
              <a:custGeom>
                <a:rect b="b" l="l" r="r" t="t"/>
                <a:pathLst>
                  <a:path extrusionOk="0" h="1348" w="19319">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9"/>
              <p:cNvSpPr/>
              <p:nvPr/>
            </p:nvSpPr>
            <p:spPr>
              <a:xfrm>
                <a:off x="6343699" y="3651035"/>
                <a:ext cx="777147" cy="55131"/>
              </a:xfrm>
              <a:custGeom>
                <a:rect b="b" l="l" r="r" t="t"/>
                <a:pathLst>
                  <a:path extrusionOk="0" h="1371" w="19326">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9"/>
              <p:cNvSpPr/>
              <p:nvPr/>
            </p:nvSpPr>
            <p:spPr>
              <a:xfrm>
                <a:off x="6343699" y="3778469"/>
                <a:ext cx="776865" cy="55172"/>
              </a:xfrm>
              <a:custGeom>
                <a:rect b="b" l="l" r="r" t="t"/>
                <a:pathLst>
                  <a:path extrusionOk="0" h="1372" w="19319">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9"/>
              <p:cNvSpPr/>
              <p:nvPr/>
            </p:nvSpPr>
            <p:spPr>
              <a:xfrm>
                <a:off x="7286224" y="3416675"/>
                <a:ext cx="413947" cy="509050"/>
              </a:xfrm>
              <a:custGeom>
                <a:rect b="b" l="l" r="r" t="t"/>
                <a:pathLst>
                  <a:path extrusionOk="0" h="12659" w="10294">
                    <a:moveTo>
                      <a:pt x="1" y="1"/>
                    </a:moveTo>
                    <a:lnTo>
                      <a:pt x="1" y="12659"/>
                    </a:lnTo>
                    <a:lnTo>
                      <a:pt x="10293" y="12659"/>
                    </a:lnTo>
                    <a:lnTo>
                      <a:pt x="10293" y="1"/>
                    </a:ln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4" name="Google Shape;654;p39"/>
          <p:cNvGrpSpPr/>
          <p:nvPr/>
        </p:nvGrpSpPr>
        <p:grpSpPr>
          <a:xfrm>
            <a:off x="8118400" y="475791"/>
            <a:ext cx="621000" cy="621000"/>
            <a:chOff x="416300" y="4058211"/>
            <a:chExt cx="621000" cy="621000"/>
          </a:xfrm>
        </p:grpSpPr>
        <p:sp>
          <p:nvSpPr>
            <p:cNvPr id="655" name="Google Shape;655;p39"/>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9"/>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39"/>
          <p:cNvSpPr txBox="1"/>
          <p:nvPr/>
        </p:nvSpPr>
        <p:spPr>
          <a:xfrm>
            <a:off x="1105375" y="3349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TUPLES - O'ZGARMAS RO'YXAT </a:t>
            </a:r>
            <a:endParaRPr/>
          </a:p>
        </p:txBody>
      </p:sp>
      <p:sp>
        <p:nvSpPr>
          <p:cNvPr id="658" name="Google Shape;658;p39"/>
          <p:cNvSpPr txBox="1"/>
          <p:nvPr/>
        </p:nvSpPr>
        <p:spPr>
          <a:xfrm>
            <a:off x="344950" y="735100"/>
            <a:ext cx="543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Dastur yaratish davomida o'zgarmas ro'yxat tuzish talab qilinishi mumkin. Pythonda bunday ro'yxatlar tuples deb yuritiladi. Tuple ichidagi qiymatlarni bir marta, dastur boshida beriladi va so'ngra o'zgartirib bo'lmaydi. List dan farqli ravishda, Tuple e'lon qilishda kvadrat qavslar [] o'rniga oddiy qavslar () ishlatiladi: tomonlar = (20, 30, 55.2) print(tomonlar) Tuple ichidagi elementlarga huddi ro'yxat elementlariga murojat qilingani kabi murojat qilinaveradi:</a:t>
            </a:r>
            <a:endParaRPr/>
          </a:p>
        </p:txBody>
      </p:sp>
      <p:pic>
        <p:nvPicPr>
          <p:cNvPr id="659" name="Google Shape;659;p39"/>
          <p:cNvPicPr preferRelativeResize="0"/>
          <p:nvPr/>
        </p:nvPicPr>
        <p:blipFill>
          <a:blip r:embed="rId3">
            <a:alphaModFix/>
          </a:blip>
          <a:stretch>
            <a:fillRect/>
          </a:stretch>
        </p:blipFill>
        <p:spPr>
          <a:xfrm>
            <a:off x="344950" y="2478096"/>
            <a:ext cx="5644425" cy="11926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grpSp>
        <p:nvGrpSpPr>
          <p:cNvPr id="664" name="Google Shape;664;p40"/>
          <p:cNvGrpSpPr/>
          <p:nvPr/>
        </p:nvGrpSpPr>
        <p:grpSpPr>
          <a:xfrm>
            <a:off x="4872593" y="707373"/>
            <a:ext cx="3997489" cy="1864304"/>
            <a:chOff x="4754842" y="1601102"/>
            <a:chExt cx="3763405" cy="2916165"/>
          </a:xfrm>
        </p:grpSpPr>
        <p:sp>
          <p:nvSpPr>
            <p:cNvPr id="665" name="Google Shape;665;p40"/>
            <p:cNvSpPr/>
            <p:nvPr/>
          </p:nvSpPr>
          <p:spPr>
            <a:xfrm>
              <a:off x="4844447" y="1692467"/>
              <a:ext cx="3673800" cy="2824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40"/>
            <p:cNvGrpSpPr/>
            <p:nvPr/>
          </p:nvGrpSpPr>
          <p:grpSpPr>
            <a:xfrm>
              <a:off x="4754842" y="1601102"/>
              <a:ext cx="3674345" cy="2824800"/>
              <a:chOff x="715067" y="1600275"/>
              <a:chExt cx="3674345" cy="2824800"/>
            </a:xfrm>
          </p:grpSpPr>
          <p:grpSp>
            <p:nvGrpSpPr>
              <p:cNvPr id="667" name="Google Shape;667;p40"/>
              <p:cNvGrpSpPr/>
              <p:nvPr/>
            </p:nvGrpSpPr>
            <p:grpSpPr>
              <a:xfrm>
                <a:off x="715067" y="1600275"/>
                <a:ext cx="3674345" cy="2824800"/>
                <a:chOff x="715100" y="1600339"/>
                <a:chExt cx="3674713" cy="2824800"/>
              </a:xfrm>
            </p:grpSpPr>
            <p:sp>
              <p:nvSpPr>
                <p:cNvPr id="668" name="Google Shape;668;p40"/>
                <p:cNvSpPr/>
                <p:nvPr/>
              </p:nvSpPr>
              <p:spPr>
                <a:xfrm>
                  <a:off x="715100" y="1600339"/>
                  <a:ext cx="3674100" cy="2824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40"/>
                <p:cNvCxnSpPr/>
                <p:nvPr/>
              </p:nvCxnSpPr>
              <p:spPr>
                <a:xfrm>
                  <a:off x="715413" y="1966095"/>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670" name="Google Shape;670;p40"/>
              <p:cNvGrpSpPr/>
              <p:nvPr/>
            </p:nvGrpSpPr>
            <p:grpSpPr>
              <a:xfrm>
                <a:off x="3452549" y="1691675"/>
                <a:ext cx="845101" cy="183000"/>
                <a:chOff x="1605849" y="363963"/>
                <a:chExt cx="845101" cy="183000"/>
              </a:xfrm>
            </p:grpSpPr>
            <p:sp>
              <p:nvSpPr>
                <p:cNvPr id="671" name="Google Shape;671;p40"/>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40"/>
                <p:cNvGrpSpPr/>
                <p:nvPr/>
              </p:nvGrpSpPr>
              <p:grpSpPr>
                <a:xfrm>
                  <a:off x="2267950" y="363963"/>
                  <a:ext cx="183000" cy="183000"/>
                  <a:chOff x="8225400" y="367488"/>
                  <a:chExt cx="183000" cy="183000"/>
                </a:xfrm>
              </p:grpSpPr>
              <p:cxnSp>
                <p:nvCxnSpPr>
                  <p:cNvPr id="673" name="Google Shape;673;p4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674" name="Google Shape;674;p4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cxnSp>
              <p:nvCxnSpPr>
                <p:cNvPr id="675" name="Google Shape;675;p40"/>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grpSp>
      <p:grpSp>
        <p:nvGrpSpPr>
          <p:cNvPr id="676" name="Google Shape;676;p40"/>
          <p:cNvGrpSpPr/>
          <p:nvPr/>
        </p:nvGrpSpPr>
        <p:grpSpPr>
          <a:xfrm>
            <a:off x="448626" y="648687"/>
            <a:ext cx="3763405" cy="1570063"/>
            <a:chOff x="715067" y="1600275"/>
            <a:chExt cx="3763405" cy="2916165"/>
          </a:xfrm>
        </p:grpSpPr>
        <p:sp>
          <p:nvSpPr>
            <p:cNvPr id="677" name="Google Shape;677;p40"/>
            <p:cNvSpPr/>
            <p:nvPr/>
          </p:nvSpPr>
          <p:spPr>
            <a:xfrm>
              <a:off x="804672" y="1691640"/>
              <a:ext cx="3673800" cy="2824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8" name="Google Shape;678;p40"/>
            <p:cNvGrpSpPr/>
            <p:nvPr/>
          </p:nvGrpSpPr>
          <p:grpSpPr>
            <a:xfrm>
              <a:off x="715067" y="1600275"/>
              <a:ext cx="3674345" cy="2824800"/>
              <a:chOff x="715067" y="1600275"/>
              <a:chExt cx="3674345" cy="2824800"/>
            </a:xfrm>
          </p:grpSpPr>
          <p:grpSp>
            <p:nvGrpSpPr>
              <p:cNvPr id="679" name="Google Shape;679;p40"/>
              <p:cNvGrpSpPr/>
              <p:nvPr/>
            </p:nvGrpSpPr>
            <p:grpSpPr>
              <a:xfrm>
                <a:off x="715067" y="1600275"/>
                <a:ext cx="3674345" cy="2824800"/>
                <a:chOff x="715100" y="1600339"/>
                <a:chExt cx="3674713" cy="2824800"/>
              </a:xfrm>
            </p:grpSpPr>
            <p:sp>
              <p:nvSpPr>
                <p:cNvPr id="680" name="Google Shape;680;p40"/>
                <p:cNvSpPr/>
                <p:nvPr/>
              </p:nvSpPr>
              <p:spPr>
                <a:xfrm>
                  <a:off x="715100" y="1600339"/>
                  <a:ext cx="3674100" cy="2824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1" name="Google Shape;681;p40"/>
                <p:cNvCxnSpPr/>
                <p:nvPr/>
              </p:nvCxnSpPr>
              <p:spPr>
                <a:xfrm>
                  <a:off x="715413" y="1966095"/>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682" name="Google Shape;682;p40"/>
              <p:cNvGrpSpPr/>
              <p:nvPr/>
            </p:nvGrpSpPr>
            <p:grpSpPr>
              <a:xfrm>
                <a:off x="3452549" y="1691675"/>
                <a:ext cx="845101" cy="183000"/>
                <a:chOff x="1605849" y="363963"/>
                <a:chExt cx="845101" cy="183000"/>
              </a:xfrm>
            </p:grpSpPr>
            <p:sp>
              <p:nvSpPr>
                <p:cNvPr id="683" name="Google Shape;683;p40"/>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4" name="Google Shape;684;p40"/>
                <p:cNvGrpSpPr/>
                <p:nvPr/>
              </p:nvGrpSpPr>
              <p:grpSpPr>
                <a:xfrm>
                  <a:off x="2267950" y="363963"/>
                  <a:ext cx="183000" cy="183000"/>
                  <a:chOff x="8225400" y="367488"/>
                  <a:chExt cx="183000" cy="183000"/>
                </a:xfrm>
              </p:grpSpPr>
              <p:cxnSp>
                <p:nvCxnSpPr>
                  <p:cNvPr id="685" name="Google Shape;685;p4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686" name="Google Shape;686;p4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cxnSp>
              <p:nvCxnSpPr>
                <p:cNvPr id="687" name="Google Shape;687;p40"/>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grpSp>
      <p:sp>
        <p:nvSpPr>
          <p:cNvPr id="688" name="Google Shape;688;p40"/>
          <p:cNvSpPr txBox="1"/>
          <p:nvPr/>
        </p:nvSpPr>
        <p:spPr>
          <a:xfrm>
            <a:off x="576225" y="1105375"/>
            <a:ext cx="350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Keling Tuple ichidagi biror elementning qiymatini o'zgartirib ko'ramiz: </a:t>
            </a:r>
            <a:endParaRPr/>
          </a:p>
        </p:txBody>
      </p:sp>
      <p:sp>
        <p:nvSpPr>
          <p:cNvPr id="689" name="Google Shape;689;p40"/>
          <p:cNvSpPr txBox="1"/>
          <p:nvPr/>
        </p:nvSpPr>
        <p:spPr>
          <a:xfrm>
            <a:off x="4821300" y="1105375"/>
            <a:ext cx="3919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Agar Tuple ga o'zgartirish talab qilinsa, yagona yo'li o'zgarmas ro'yxatni list() funktsiyasi yordamida List (oddiy ro'yxat) ko'rinishiga keltirib olish, o'zgarishlarni bajarsih va qaytarib tuple() funktsiyasi yordamida o'zgarmas ro'yxatga o'tkazish mumkin:</a:t>
            </a:r>
            <a:endParaRPr/>
          </a:p>
        </p:txBody>
      </p:sp>
      <p:pic>
        <p:nvPicPr>
          <p:cNvPr id="690" name="Google Shape;690;p40"/>
          <p:cNvPicPr preferRelativeResize="0"/>
          <p:nvPr/>
        </p:nvPicPr>
        <p:blipFill>
          <a:blip r:embed="rId3">
            <a:alphaModFix/>
          </a:blip>
          <a:stretch>
            <a:fillRect/>
          </a:stretch>
        </p:blipFill>
        <p:spPr>
          <a:xfrm>
            <a:off x="274200" y="2218750"/>
            <a:ext cx="4151199" cy="1234550"/>
          </a:xfrm>
          <a:prstGeom prst="rect">
            <a:avLst/>
          </a:prstGeom>
          <a:noFill/>
          <a:ln>
            <a:noFill/>
          </a:ln>
        </p:spPr>
      </p:pic>
      <p:pic>
        <p:nvPicPr>
          <p:cNvPr id="691" name="Google Shape;691;p40"/>
          <p:cNvPicPr preferRelativeResize="0"/>
          <p:nvPr/>
        </p:nvPicPr>
        <p:blipFill>
          <a:blip r:embed="rId4">
            <a:alphaModFix/>
          </a:blip>
          <a:stretch>
            <a:fillRect/>
          </a:stretch>
        </p:blipFill>
        <p:spPr>
          <a:xfrm>
            <a:off x="351825" y="3391800"/>
            <a:ext cx="8459775" cy="147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5" name="Shape 695"/>
        <p:cNvGrpSpPr/>
        <p:nvPr/>
      </p:nvGrpSpPr>
      <p:grpSpPr>
        <a:xfrm>
          <a:off x="0" y="0"/>
          <a:ext cx="0" cy="0"/>
          <a:chOff x="0" y="0"/>
          <a:chExt cx="0" cy="0"/>
        </a:xfrm>
      </p:grpSpPr>
      <p:sp>
        <p:nvSpPr>
          <p:cNvPr id="696" name="Google Shape;696;p41"/>
          <p:cNvSpPr txBox="1"/>
          <p:nvPr>
            <p:ph type="title"/>
          </p:nvPr>
        </p:nvSpPr>
        <p:spPr>
          <a:xfrm>
            <a:off x="715100" y="3968300"/>
            <a:ext cx="77139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E’tiboringiz uchun raxmat!</a:t>
            </a:r>
            <a:endParaRPr/>
          </a:p>
        </p:txBody>
      </p:sp>
      <p:sp>
        <p:nvSpPr>
          <p:cNvPr id="697" name="Google Shape;697;p41"/>
          <p:cNvSpPr/>
          <p:nvPr/>
        </p:nvSpPr>
        <p:spPr>
          <a:xfrm rot="-2700000">
            <a:off x="8238378" y="4416642"/>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7"/>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Reja:</a:t>
            </a:r>
            <a:endParaRPr/>
          </a:p>
        </p:txBody>
      </p:sp>
      <p:sp>
        <p:nvSpPr>
          <p:cNvPr id="462" name="Google Shape;462;p27"/>
          <p:cNvSpPr txBox="1"/>
          <p:nvPr>
            <p:ph idx="1" type="body"/>
          </p:nvPr>
        </p:nvSpPr>
        <p:spPr>
          <a:xfrm>
            <a:off x="715100" y="1417200"/>
            <a:ext cx="7713900" cy="245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 </a:t>
            </a:r>
            <a:r>
              <a:rPr lang="en"/>
              <a:t>RO'YXATNI TARTIBLASH</a:t>
            </a:r>
            <a:endParaRPr/>
          </a:p>
          <a:p>
            <a:pPr indent="-317500" lvl="0" marL="457200" rtl="0" algn="l">
              <a:spcBef>
                <a:spcPts val="0"/>
              </a:spcBef>
              <a:spcAft>
                <a:spcPts val="0"/>
              </a:spcAft>
              <a:buSzPts val="1400"/>
              <a:buAutoNum type="arabicPeriod"/>
            </a:pPr>
            <a:r>
              <a:rPr lang="en"/>
              <a:t>RO'YXATNI AYLANTIRISH </a:t>
            </a:r>
            <a:endParaRPr/>
          </a:p>
          <a:p>
            <a:pPr indent="-317500" lvl="0" marL="457200" rtl="0" algn="l">
              <a:spcBef>
                <a:spcPts val="0"/>
              </a:spcBef>
              <a:spcAft>
                <a:spcPts val="0"/>
              </a:spcAft>
              <a:buSzPts val="1400"/>
              <a:buAutoNum type="arabicPeriod"/>
            </a:pPr>
            <a:r>
              <a:rPr lang="en"/>
              <a:t>RO'YXATNING UZUNLIGINI BILISH </a:t>
            </a:r>
            <a:endParaRPr/>
          </a:p>
          <a:p>
            <a:pPr indent="-317500" lvl="0" marL="457200" rtl="0" algn="l">
              <a:spcBef>
                <a:spcPts val="0"/>
              </a:spcBef>
              <a:spcAft>
                <a:spcPts val="0"/>
              </a:spcAft>
              <a:buSzPts val="1400"/>
              <a:buAutoNum type="arabicPeriod"/>
            </a:pPr>
            <a:r>
              <a:rPr lang="en"/>
              <a:t>range() FUNKTSIYASI </a:t>
            </a:r>
            <a:endParaRPr/>
          </a:p>
          <a:p>
            <a:pPr indent="-317500" lvl="0" marL="457200" rtl="0" algn="l">
              <a:spcBef>
                <a:spcPts val="0"/>
              </a:spcBef>
              <a:spcAft>
                <a:spcPts val="0"/>
              </a:spcAft>
              <a:buSzPts val="1400"/>
              <a:buAutoNum type="arabicPeriod"/>
            </a:pPr>
            <a:r>
              <a:rPr lang="en"/>
              <a:t>SONLI RO'YXAT USTIDA SODDA AMALLAR </a:t>
            </a:r>
            <a:endParaRPr/>
          </a:p>
          <a:p>
            <a:pPr indent="-317500" lvl="0" marL="457200" rtl="0" algn="l">
              <a:spcBef>
                <a:spcPts val="0"/>
              </a:spcBef>
              <a:spcAft>
                <a:spcPts val="0"/>
              </a:spcAft>
              <a:buSzPts val="1400"/>
              <a:buAutoNum type="arabicPeriod"/>
            </a:pPr>
            <a:r>
              <a:rPr lang="en"/>
              <a:t>RO'YXATNI KESISH </a:t>
            </a:r>
            <a:endParaRPr/>
          </a:p>
          <a:p>
            <a:pPr indent="-317500" lvl="0" marL="457200" rtl="0" algn="l">
              <a:spcBef>
                <a:spcPts val="0"/>
              </a:spcBef>
              <a:spcAft>
                <a:spcPts val="0"/>
              </a:spcAft>
              <a:buSzPts val="1400"/>
              <a:buAutoNum type="arabicPeriod"/>
            </a:pPr>
            <a:r>
              <a:rPr lang="en"/>
              <a:t>RO'YXATDAN NUSXA OLISH </a:t>
            </a:r>
            <a:endParaRPr/>
          </a:p>
          <a:p>
            <a:pPr indent="-317500" lvl="0" marL="457200" rtl="0" algn="l">
              <a:spcBef>
                <a:spcPts val="0"/>
              </a:spcBef>
              <a:spcAft>
                <a:spcPts val="0"/>
              </a:spcAft>
              <a:buSzPts val="1400"/>
              <a:buAutoNum type="arabicPeriod"/>
            </a:pPr>
            <a:r>
              <a:rPr lang="en"/>
              <a:t>TUPLES - O'ZGARMAS RO'YXAT </a:t>
            </a:r>
            <a:endParaRPr/>
          </a:p>
        </p:txBody>
      </p:sp>
      <p:sp>
        <p:nvSpPr>
          <p:cNvPr id="463" name="Google Shape;463;p27"/>
          <p:cNvSpPr/>
          <p:nvPr/>
        </p:nvSpPr>
        <p:spPr>
          <a:xfrm>
            <a:off x="7971698" y="15180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8"/>
          <p:cNvSpPr/>
          <p:nvPr/>
        </p:nvSpPr>
        <p:spPr>
          <a:xfrm>
            <a:off x="7739398" y="1077330"/>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715100" y="912725"/>
            <a:ext cx="457208" cy="164598"/>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txBox="1"/>
          <p:nvPr>
            <p:ph idx="1" type="subTitle"/>
          </p:nvPr>
        </p:nvSpPr>
        <p:spPr>
          <a:xfrm>
            <a:off x="3902450" y="906750"/>
            <a:ext cx="4826400" cy="333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latin typeface="Rubik"/>
                <a:ea typeface="Rubik"/>
                <a:cs typeface="Rubik"/>
                <a:sym typeface="Rubik"/>
              </a:rPr>
              <a:t>Aksar holatlarda ro'yxat ichidagi elementlarni alifbo ketma-ketligida tartiblash talab qilinishi mumkin. Buning uchun list uchun maxsus</a:t>
            </a:r>
            <a:r>
              <a:rPr lang="en" sz="1400"/>
              <a:t> .sort()</a:t>
            </a:r>
            <a:endParaRPr sz="1400"/>
          </a:p>
          <a:p>
            <a:pPr indent="0" lvl="0" marL="0" rtl="0" algn="l">
              <a:spcBef>
                <a:spcPts val="0"/>
              </a:spcBef>
              <a:spcAft>
                <a:spcPts val="0"/>
              </a:spcAft>
              <a:buClr>
                <a:schemeClr val="dk1"/>
              </a:buClr>
              <a:buSzPts val="1100"/>
              <a:buFont typeface="Arial"/>
              <a:buNone/>
            </a:pPr>
            <a:r>
              <a:rPr lang="en" sz="1400">
                <a:latin typeface="Rubik"/>
                <a:ea typeface="Rubik"/>
                <a:cs typeface="Rubik"/>
                <a:sym typeface="Rubik"/>
              </a:rPr>
              <a:t>metodidan foydalanamiz</a:t>
            </a:r>
            <a:endParaRPr sz="1400">
              <a:latin typeface="Rubik"/>
              <a:ea typeface="Rubik"/>
              <a:cs typeface="Rubik"/>
              <a:sym typeface="Rubik"/>
            </a:endParaRPr>
          </a:p>
          <a:p>
            <a:pPr indent="0" lvl="0" marL="0" rtl="0" algn="l">
              <a:spcBef>
                <a:spcPts val="0"/>
              </a:spcBef>
              <a:spcAft>
                <a:spcPts val="0"/>
              </a:spcAft>
              <a:buNone/>
            </a:pPr>
            <a:r>
              <a:t/>
            </a:r>
            <a:endParaRPr sz="1400">
              <a:solidFill>
                <a:srgbClr val="FF0000"/>
              </a:solidFill>
              <a:latin typeface="Rubik"/>
              <a:ea typeface="Rubik"/>
              <a:cs typeface="Rubik"/>
              <a:sym typeface="Rubik"/>
            </a:endParaRPr>
          </a:p>
          <a:p>
            <a:pPr indent="0" lvl="0" marL="0" rtl="0" algn="l">
              <a:spcBef>
                <a:spcPts val="0"/>
              </a:spcBef>
              <a:spcAft>
                <a:spcPts val="0"/>
              </a:spcAft>
              <a:buNone/>
            </a:pPr>
            <a:r>
              <a:rPr lang="en" sz="1400">
                <a:solidFill>
                  <a:srgbClr val="FF0000"/>
                </a:solidFill>
                <a:highlight>
                  <a:srgbClr val="FCF6E8"/>
                </a:highlight>
              </a:rPr>
              <a:t>Diqqat!</a:t>
            </a:r>
            <a:r>
              <a:rPr lang="en" sz="1400">
                <a:highlight>
                  <a:srgbClr val="FCF6E8"/>
                </a:highlight>
              </a:rPr>
              <a:t> </a:t>
            </a:r>
            <a:r>
              <a:rPr lang="en" sz="1400">
                <a:latin typeface="Rubik"/>
                <a:ea typeface="Rubik"/>
                <a:cs typeface="Rubik"/>
                <a:sym typeface="Rubik"/>
              </a:rPr>
              <a:t>Tartiblashda katta harflar kichik harflardan avval kelishini hisobga oling. Agar matndagi so'zlarning bosh harfi katta-kichik aralash yozilgan bo'lsa, ularni bir ko'rinishga keltirib olish maqsadga muvofiq bo'ladi.</a:t>
            </a:r>
            <a:endParaRPr sz="1400">
              <a:latin typeface="Rubik"/>
              <a:ea typeface="Rubik"/>
              <a:cs typeface="Rubik"/>
              <a:sym typeface="Rubik"/>
            </a:endParaRPr>
          </a:p>
          <a:p>
            <a:pPr indent="0" lvl="0" marL="0" rtl="0" algn="l">
              <a:spcBef>
                <a:spcPts val="0"/>
              </a:spcBef>
              <a:spcAft>
                <a:spcPts val="0"/>
              </a:spcAft>
              <a:buNone/>
            </a:pPr>
            <a:r>
              <a:t/>
            </a:r>
            <a:endParaRPr sz="1400">
              <a:latin typeface="Rubik"/>
              <a:ea typeface="Rubik"/>
              <a:cs typeface="Rubik"/>
              <a:sym typeface="Rubik"/>
            </a:endParaRPr>
          </a:p>
          <a:p>
            <a:pPr indent="0" lvl="0" marL="0" rtl="0" algn="l">
              <a:spcBef>
                <a:spcPts val="0"/>
              </a:spcBef>
              <a:spcAft>
                <a:spcPts val="0"/>
              </a:spcAft>
              <a:buNone/>
            </a:pPr>
            <a:r>
              <a:rPr lang="en" sz="1400">
                <a:latin typeface="Rubik"/>
                <a:ea typeface="Rubik"/>
                <a:cs typeface="Rubik"/>
                <a:sym typeface="Rubik"/>
              </a:rPr>
              <a:t>Yuqoridagi misolda </a:t>
            </a:r>
            <a:r>
              <a:rPr lang="en" sz="1400"/>
              <a:t>'Bmw' </a:t>
            </a:r>
            <a:r>
              <a:rPr lang="en" sz="1400">
                <a:latin typeface="Rubik"/>
                <a:ea typeface="Rubik"/>
                <a:cs typeface="Rubik"/>
                <a:sym typeface="Rubik"/>
              </a:rPr>
              <a:t>elementi katta harf bilan boshlangani uchun ro'yxatning boshidan joy oldi. Ro'yxatni teskari tartibda saqlash uchun </a:t>
            </a:r>
            <a:r>
              <a:rPr lang="en" sz="1400"/>
              <a:t>.sort()</a:t>
            </a:r>
            <a:r>
              <a:rPr lang="en" sz="1400">
                <a:latin typeface="Rubik"/>
                <a:ea typeface="Rubik"/>
                <a:cs typeface="Rubik"/>
                <a:sym typeface="Rubik"/>
              </a:rPr>
              <a:t> metodi ichida </a:t>
            </a:r>
            <a:r>
              <a:rPr lang="en" sz="1400"/>
              <a:t>reverse=True</a:t>
            </a:r>
            <a:r>
              <a:rPr lang="en" sz="1400">
                <a:latin typeface="Rubik"/>
                <a:ea typeface="Rubik"/>
                <a:cs typeface="Rubik"/>
                <a:sym typeface="Rubik"/>
              </a:rPr>
              <a:t> argumentini ham kiritamiz.</a:t>
            </a:r>
            <a:endParaRPr sz="1400">
              <a:latin typeface="Rubik"/>
              <a:ea typeface="Rubik"/>
              <a:cs typeface="Rubik"/>
              <a:sym typeface="Rubik"/>
            </a:endParaRPr>
          </a:p>
        </p:txBody>
      </p:sp>
      <p:pic>
        <p:nvPicPr>
          <p:cNvPr id="471" name="Google Shape;471;p28"/>
          <p:cNvPicPr preferRelativeResize="0"/>
          <p:nvPr/>
        </p:nvPicPr>
        <p:blipFill>
          <a:blip r:embed="rId3">
            <a:alphaModFix/>
          </a:blip>
          <a:stretch>
            <a:fillRect/>
          </a:stretch>
        </p:blipFill>
        <p:spPr>
          <a:xfrm>
            <a:off x="274200" y="1219200"/>
            <a:ext cx="3628250" cy="869975"/>
          </a:xfrm>
          <a:prstGeom prst="rect">
            <a:avLst/>
          </a:prstGeom>
          <a:noFill/>
          <a:ln>
            <a:noFill/>
          </a:ln>
        </p:spPr>
      </p:pic>
      <p:pic>
        <p:nvPicPr>
          <p:cNvPr id="472" name="Google Shape;472;p28"/>
          <p:cNvPicPr preferRelativeResize="0"/>
          <p:nvPr/>
        </p:nvPicPr>
        <p:blipFill>
          <a:blip r:embed="rId4">
            <a:alphaModFix/>
          </a:blip>
          <a:stretch>
            <a:fillRect/>
          </a:stretch>
        </p:blipFill>
        <p:spPr>
          <a:xfrm>
            <a:off x="274200" y="2185550"/>
            <a:ext cx="3628250" cy="1013350"/>
          </a:xfrm>
          <a:prstGeom prst="rect">
            <a:avLst/>
          </a:prstGeom>
          <a:noFill/>
          <a:ln>
            <a:noFill/>
          </a:ln>
        </p:spPr>
      </p:pic>
      <p:pic>
        <p:nvPicPr>
          <p:cNvPr id="473" name="Google Shape;473;p28"/>
          <p:cNvPicPr preferRelativeResize="0"/>
          <p:nvPr/>
        </p:nvPicPr>
        <p:blipFill>
          <a:blip r:embed="rId5">
            <a:alphaModFix/>
          </a:blip>
          <a:stretch>
            <a:fillRect/>
          </a:stretch>
        </p:blipFill>
        <p:spPr>
          <a:xfrm>
            <a:off x="274200" y="3295275"/>
            <a:ext cx="3628250" cy="86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9"/>
          <p:cNvSpPr txBox="1"/>
          <p:nvPr>
            <p:ph idx="1" type="subTitle"/>
          </p:nvPr>
        </p:nvSpPr>
        <p:spPr>
          <a:xfrm>
            <a:off x="2057400" y="2549013"/>
            <a:ext cx="50292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.sort() metodi ro'yxatni tartiblaydi. Ba'zida asl ro'yxat ichidagi elementlarning ketma-ketligini buzmagan holda ro'yxatni tartiblash talab qilinishi mumkin. Buning uchun sorted() funktsiyasidan foydalanamiz: </a:t>
            </a:r>
            <a:endParaRPr/>
          </a:p>
        </p:txBody>
      </p:sp>
      <p:grpSp>
        <p:nvGrpSpPr>
          <p:cNvPr id="479" name="Google Shape;479;p29"/>
          <p:cNvGrpSpPr/>
          <p:nvPr/>
        </p:nvGrpSpPr>
        <p:grpSpPr>
          <a:xfrm>
            <a:off x="463651" y="1220603"/>
            <a:ext cx="502899" cy="502899"/>
            <a:chOff x="858700" y="1967475"/>
            <a:chExt cx="605100" cy="605100"/>
          </a:xfrm>
        </p:grpSpPr>
        <p:sp>
          <p:nvSpPr>
            <p:cNvPr id="480" name="Google Shape;480;p29"/>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9"/>
          <p:cNvGrpSpPr/>
          <p:nvPr/>
        </p:nvGrpSpPr>
        <p:grpSpPr>
          <a:xfrm>
            <a:off x="463651" y="1906497"/>
            <a:ext cx="502800" cy="502800"/>
            <a:chOff x="7014301" y="2017350"/>
            <a:chExt cx="502800" cy="502800"/>
          </a:xfrm>
        </p:grpSpPr>
        <p:sp>
          <p:nvSpPr>
            <p:cNvPr id="483" name="Google Shape;483;p29"/>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9"/>
          <p:cNvGrpSpPr/>
          <p:nvPr/>
        </p:nvGrpSpPr>
        <p:grpSpPr>
          <a:xfrm>
            <a:off x="463651" y="445094"/>
            <a:ext cx="629846" cy="592514"/>
            <a:chOff x="463701" y="2217961"/>
            <a:chExt cx="629846" cy="592514"/>
          </a:xfrm>
        </p:grpSpPr>
        <p:sp>
          <p:nvSpPr>
            <p:cNvPr id="486" name="Google Shape;486;p29"/>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29"/>
            <p:cNvGrpSpPr/>
            <p:nvPr/>
          </p:nvGrpSpPr>
          <p:grpSpPr>
            <a:xfrm>
              <a:off x="773496" y="2217961"/>
              <a:ext cx="320051" cy="298703"/>
              <a:chOff x="1023863" y="2896525"/>
              <a:chExt cx="240875" cy="219425"/>
            </a:xfrm>
          </p:grpSpPr>
          <p:sp>
            <p:nvSpPr>
              <p:cNvPr id="490" name="Google Shape;490;p29"/>
              <p:cNvSpPr/>
              <p:nvPr/>
            </p:nvSpPr>
            <p:spPr>
              <a:xfrm>
                <a:off x="1023863" y="2896525"/>
                <a:ext cx="240875" cy="219425"/>
              </a:xfrm>
              <a:custGeom>
                <a:rect b="b" l="l" r="r" t="t"/>
                <a:pathLst>
                  <a:path extrusionOk="0" h="8777" w="9635">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1111105" y="2959275"/>
                <a:ext cx="54900" cy="93925"/>
              </a:xfrm>
              <a:custGeom>
                <a:rect b="b" l="l" r="r" t="t"/>
                <a:pathLst>
                  <a:path extrusionOk="0" h="3757" w="2196">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2" name="Google Shape;492;p29"/>
          <p:cNvSpPr txBox="1"/>
          <p:nvPr/>
        </p:nvSpPr>
        <p:spPr>
          <a:xfrm>
            <a:off x="1646925" y="3755475"/>
            <a:ext cx="1188600" cy="36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Karla"/>
                <a:ea typeface="Karla"/>
                <a:cs typeface="Karla"/>
                <a:sym typeface="Karla"/>
              </a:rPr>
              <a:t>.sort()</a:t>
            </a:r>
            <a:endParaRPr b="1">
              <a:solidFill>
                <a:schemeClr val="dk1"/>
              </a:solidFill>
              <a:latin typeface="Karla"/>
              <a:ea typeface="Karla"/>
              <a:cs typeface="Karla"/>
              <a:sym typeface="Karla"/>
            </a:endParaRPr>
          </a:p>
        </p:txBody>
      </p:sp>
      <p:sp>
        <p:nvSpPr>
          <p:cNvPr id="493" name="Google Shape;493;p29"/>
          <p:cNvSpPr/>
          <p:nvPr/>
        </p:nvSpPr>
        <p:spPr>
          <a:xfrm rot="-2700000">
            <a:off x="2645303" y="3927767"/>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1646925" y="138165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29"/>
          <p:cNvGrpSpPr/>
          <p:nvPr/>
        </p:nvGrpSpPr>
        <p:grpSpPr>
          <a:xfrm>
            <a:off x="404600" y="4046486"/>
            <a:ext cx="621000" cy="621000"/>
            <a:chOff x="416300" y="4058211"/>
            <a:chExt cx="621000" cy="621000"/>
          </a:xfrm>
        </p:grpSpPr>
        <p:sp>
          <p:nvSpPr>
            <p:cNvPr id="498" name="Google Shape;498;p29"/>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0" name="Google Shape;500;p29"/>
          <p:cNvPicPr preferRelativeResize="0"/>
          <p:nvPr/>
        </p:nvPicPr>
        <p:blipFill>
          <a:blip r:embed="rId3">
            <a:alphaModFix/>
          </a:blip>
          <a:stretch>
            <a:fillRect/>
          </a:stretch>
        </p:blipFill>
        <p:spPr>
          <a:xfrm>
            <a:off x="2104125" y="1139475"/>
            <a:ext cx="5638350" cy="122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0"/>
          <p:cNvSpPr txBox="1"/>
          <p:nvPr>
            <p:ph idx="1" type="subTitle"/>
          </p:nvPr>
        </p:nvSpPr>
        <p:spPr>
          <a:xfrm>
            <a:off x="2057400" y="2549013"/>
            <a:ext cx="50292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sorted() funktsiyasi yordamida teskari tartiblash uchun ham reverse=True argumentini beramiz:</a:t>
            </a:r>
            <a:endParaRPr/>
          </a:p>
        </p:txBody>
      </p:sp>
      <p:grpSp>
        <p:nvGrpSpPr>
          <p:cNvPr id="506" name="Google Shape;506;p30"/>
          <p:cNvGrpSpPr/>
          <p:nvPr/>
        </p:nvGrpSpPr>
        <p:grpSpPr>
          <a:xfrm>
            <a:off x="463651" y="1220603"/>
            <a:ext cx="502899" cy="502899"/>
            <a:chOff x="858700" y="1967475"/>
            <a:chExt cx="605100" cy="605100"/>
          </a:xfrm>
        </p:grpSpPr>
        <p:sp>
          <p:nvSpPr>
            <p:cNvPr id="507" name="Google Shape;507;p30"/>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30"/>
          <p:cNvGrpSpPr/>
          <p:nvPr/>
        </p:nvGrpSpPr>
        <p:grpSpPr>
          <a:xfrm>
            <a:off x="463651" y="1906497"/>
            <a:ext cx="502800" cy="502800"/>
            <a:chOff x="7014301" y="2017350"/>
            <a:chExt cx="502800" cy="502800"/>
          </a:xfrm>
        </p:grpSpPr>
        <p:sp>
          <p:nvSpPr>
            <p:cNvPr id="510" name="Google Shape;510;p30"/>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30"/>
          <p:cNvGrpSpPr/>
          <p:nvPr/>
        </p:nvGrpSpPr>
        <p:grpSpPr>
          <a:xfrm>
            <a:off x="463651" y="445094"/>
            <a:ext cx="629846" cy="592514"/>
            <a:chOff x="463701" y="2217961"/>
            <a:chExt cx="629846" cy="592514"/>
          </a:xfrm>
        </p:grpSpPr>
        <p:sp>
          <p:nvSpPr>
            <p:cNvPr id="513" name="Google Shape;513;p30"/>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30"/>
            <p:cNvGrpSpPr/>
            <p:nvPr/>
          </p:nvGrpSpPr>
          <p:grpSpPr>
            <a:xfrm>
              <a:off x="773496" y="2217961"/>
              <a:ext cx="320051" cy="298703"/>
              <a:chOff x="1023863" y="2896525"/>
              <a:chExt cx="240875" cy="219425"/>
            </a:xfrm>
          </p:grpSpPr>
          <p:sp>
            <p:nvSpPr>
              <p:cNvPr id="517" name="Google Shape;517;p30"/>
              <p:cNvSpPr/>
              <p:nvPr/>
            </p:nvSpPr>
            <p:spPr>
              <a:xfrm>
                <a:off x="1023863" y="2896525"/>
                <a:ext cx="240875" cy="219425"/>
              </a:xfrm>
              <a:custGeom>
                <a:rect b="b" l="l" r="r" t="t"/>
                <a:pathLst>
                  <a:path extrusionOk="0" h="8777" w="9635">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1111105" y="2959275"/>
                <a:ext cx="54900" cy="93925"/>
              </a:xfrm>
              <a:custGeom>
                <a:rect b="b" l="l" r="r" t="t"/>
                <a:pathLst>
                  <a:path extrusionOk="0" h="3757" w="2196">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9" name="Google Shape;519;p30"/>
          <p:cNvSpPr txBox="1"/>
          <p:nvPr/>
        </p:nvSpPr>
        <p:spPr>
          <a:xfrm>
            <a:off x="1646925" y="3755475"/>
            <a:ext cx="1188600" cy="36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Karla"/>
                <a:ea typeface="Karla"/>
                <a:cs typeface="Karla"/>
                <a:sym typeface="Karla"/>
              </a:rPr>
              <a:t>sorted() </a:t>
            </a:r>
            <a:endParaRPr b="1">
              <a:solidFill>
                <a:schemeClr val="dk1"/>
              </a:solidFill>
              <a:latin typeface="Karla"/>
              <a:ea typeface="Karla"/>
              <a:cs typeface="Karla"/>
              <a:sym typeface="Karla"/>
            </a:endParaRPr>
          </a:p>
        </p:txBody>
      </p:sp>
      <p:sp>
        <p:nvSpPr>
          <p:cNvPr id="520" name="Google Shape;520;p30"/>
          <p:cNvSpPr/>
          <p:nvPr/>
        </p:nvSpPr>
        <p:spPr>
          <a:xfrm rot="-2700000">
            <a:off x="2645303" y="3927767"/>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1646925" y="138165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30"/>
          <p:cNvGrpSpPr/>
          <p:nvPr/>
        </p:nvGrpSpPr>
        <p:grpSpPr>
          <a:xfrm>
            <a:off x="404600" y="4046486"/>
            <a:ext cx="621000" cy="621000"/>
            <a:chOff x="416300" y="4058211"/>
            <a:chExt cx="621000" cy="621000"/>
          </a:xfrm>
        </p:grpSpPr>
        <p:sp>
          <p:nvSpPr>
            <p:cNvPr id="525" name="Google Shape;525;p30"/>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7" name="Google Shape;527;p30"/>
          <p:cNvPicPr preferRelativeResize="0"/>
          <p:nvPr/>
        </p:nvPicPr>
        <p:blipFill>
          <a:blip r:embed="rId3">
            <a:alphaModFix/>
          </a:blip>
          <a:stretch>
            <a:fillRect/>
          </a:stretch>
        </p:blipFill>
        <p:spPr>
          <a:xfrm>
            <a:off x="1403100" y="1546250"/>
            <a:ext cx="6350175" cy="104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cxnSp>
        <p:nvCxnSpPr>
          <p:cNvPr id="532" name="Google Shape;532;p31"/>
          <p:cNvCxnSpPr>
            <a:stCxn id="533" idx="2"/>
            <a:endCxn id="534" idx="0"/>
          </p:cNvCxnSpPr>
          <p:nvPr/>
        </p:nvCxnSpPr>
        <p:spPr>
          <a:xfrm>
            <a:off x="7285900" y="3241306"/>
            <a:ext cx="0" cy="166800"/>
          </a:xfrm>
          <a:prstGeom prst="straightConnector1">
            <a:avLst/>
          </a:prstGeom>
          <a:noFill/>
          <a:ln cap="flat" cmpd="sng" w="28575">
            <a:solidFill>
              <a:schemeClr val="dk1"/>
            </a:solidFill>
            <a:prstDash val="solid"/>
            <a:round/>
            <a:headEnd len="med" w="med" type="none"/>
            <a:tailEnd len="med" w="med" type="none"/>
          </a:ln>
        </p:spPr>
      </p:cxnSp>
      <p:cxnSp>
        <p:nvCxnSpPr>
          <p:cNvPr id="535" name="Google Shape;535;p31"/>
          <p:cNvCxnSpPr>
            <a:stCxn id="533" idx="3"/>
          </p:cNvCxnSpPr>
          <p:nvPr/>
        </p:nvCxnSpPr>
        <p:spPr>
          <a:xfrm>
            <a:off x="8108800" y="3012706"/>
            <a:ext cx="321000" cy="0"/>
          </a:xfrm>
          <a:prstGeom prst="straightConnector1">
            <a:avLst/>
          </a:prstGeom>
          <a:noFill/>
          <a:ln cap="flat" cmpd="sng" w="28575">
            <a:solidFill>
              <a:schemeClr val="dk1"/>
            </a:solidFill>
            <a:prstDash val="solid"/>
            <a:round/>
            <a:headEnd len="med" w="med" type="none"/>
            <a:tailEnd len="med" w="med" type="oval"/>
          </a:ln>
        </p:spPr>
      </p:cxnSp>
      <p:sp>
        <p:nvSpPr>
          <p:cNvPr id="536" name="Google Shape;536;p31"/>
          <p:cNvSpPr/>
          <p:nvPr/>
        </p:nvSpPr>
        <p:spPr>
          <a:xfrm rot="-2700000">
            <a:off x="7919053" y="3051729"/>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715075" y="104461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1"/>
          <p:cNvGrpSpPr/>
          <p:nvPr/>
        </p:nvGrpSpPr>
        <p:grpSpPr>
          <a:xfrm>
            <a:off x="7266943" y="1417337"/>
            <a:ext cx="1827475" cy="1051350"/>
            <a:chOff x="136938" y="3645137"/>
            <a:chExt cx="1827475" cy="1051350"/>
          </a:xfrm>
        </p:grpSpPr>
        <p:grpSp>
          <p:nvGrpSpPr>
            <p:cNvPr id="539" name="Google Shape;539;p31"/>
            <p:cNvGrpSpPr/>
            <p:nvPr/>
          </p:nvGrpSpPr>
          <p:grpSpPr>
            <a:xfrm>
              <a:off x="136938" y="3645137"/>
              <a:ext cx="1827475" cy="1051350"/>
              <a:chOff x="274188" y="1278048"/>
              <a:chExt cx="1827475" cy="1051350"/>
            </a:xfrm>
          </p:grpSpPr>
          <p:sp>
            <p:nvSpPr>
              <p:cNvPr id="540" name="Google Shape;540;p31"/>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31"/>
              <p:cNvGrpSpPr/>
              <p:nvPr/>
            </p:nvGrpSpPr>
            <p:grpSpPr>
              <a:xfrm>
                <a:off x="274188" y="1278048"/>
                <a:ext cx="1737300" cy="960000"/>
                <a:chOff x="7146475" y="2190661"/>
                <a:chExt cx="1737300" cy="960000"/>
              </a:xfrm>
            </p:grpSpPr>
            <p:sp>
              <p:nvSpPr>
                <p:cNvPr id="542" name="Google Shape;542;p31"/>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3" name="Google Shape;543;p31"/>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544" name="Google Shape;544;p31"/>
            <p:cNvGrpSpPr/>
            <p:nvPr/>
          </p:nvGrpSpPr>
          <p:grpSpPr>
            <a:xfrm>
              <a:off x="312866" y="4003096"/>
              <a:ext cx="1339306" cy="443405"/>
              <a:chOff x="312866" y="4003096"/>
              <a:chExt cx="1339306" cy="443405"/>
            </a:xfrm>
          </p:grpSpPr>
          <p:sp>
            <p:nvSpPr>
              <p:cNvPr id="545" name="Google Shape;545;p31"/>
              <p:cNvSpPr/>
              <p:nvPr/>
            </p:nvSpPr>
            <p:spPr>
              <a:xfrm>
                <a:off x="877401" y="4018335"/>
                <a:ext cx="770549" cy="67223"/>
              </a:xfrm>
              <a:custGeom>
                <a:rect b="b" l="l" r="r" t="t"/>
                <a:pathLst>
                  <a:path extrusionOk="0" h="1513" w="17343">
                    <a:moveTo>
                      <a:pt x="1001" y="0"/>
                    </a:moveTo>
                    <a:cubicBezTo>
                      <a:pt x="1" y="0"/>
                      <a:pt x="1" y="1512"/>
                      <a:pt x="1001" y="1512"/>
                    </a:cubicBezTo>
                    <a:lnTo>
                      <a:pt x="16318" y="1512"/>
                    </a:lnTo>
                    <a:cubicBezTo>
                      <a:pt x="17342" y="1512"/>
                      <a:pt x="17342" y="0"/>
                      <a:pt x="1631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873136" y="4156728"/>
                <a:ext cx="779036" cy="274489"/>
              </a:xfrm>
              <a:custGeom>
                <a:rect b="b" l="l" r="r" t="t"/>
                <a:pathLst>
                  <a:path extrusionOk="0" h="6178" w="17534">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350807" y="4003096"/>
                <a:ext cx="211354" cy="187583"/>
              </a:xfrm>
              <a:custGeom>
                <a:rect b="b" l="l" r="r" t="t"/>
                <a:pathLst>
                  <a:path extrusionOk="0" h="4222" w="4757">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312866" y="4155928"/>
                <a:ext cx="460606" cy="290572"/>
              </a:xfrm>
              <a:custGeom>
                <a:rect b="b" l="l" r="r" t="t"/>
                <a:pathLst>
                  <a:path extrusionOk="0" h="6540" w="10367">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562102" y="4003140"/>
                <a:ext cx="222194" cy="290483"/>
              </a:xfrm>
              <a:custGeom>
                <a:rect b="b" l="l" r="r" t="t"/>
                <a:pathLst>
                  <a:path extrusionOk="0" h="6538" w="5001">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0" name="Google Shape;550;p31"/>
          <p:cNvSpPr txBox="1"/>
          <p:nvPr/>
        </p:nvSpPr>
        <p:spPr>
          <a:xfrm>
            <a:off x="1270000" y="9760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Yuoqridagi ikki usul bilan sonli ro'yxatlarni ham tartiblashimiz mumkin: </a:t>
            </a:r>
            <a:endParaRPr/>
          </a:p>
        </p:txBody>
      </p:sp>
      <p:pic>
        <p:nvPicPr>
          <p:cNvPr id="551" name="Google Shape;551;p31"/>
          <p:cNvPicPr preferRelativeResize="0"/>
          <p:nvPr/>
        </p:nvPicPr>
        <p:blipFill>
          <a:blip r:embed="rId3">
            <a:alphaModFix/>
          </a:blip>
          <a:stretch>
            <a:fillRect/>
          </a:stretch>
        </p:blipFill>
        <p:spPr>
          <a:xfrm>
            <a:off x="1172262" y="2258012"/>
            <a:ext cx="4364909" cy="13455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2"/>
          <p:cNvSpPr txBox="1"/>
          <p:nvPr>
            <p:ph idx="2" type="subTitle"/>
          </p:nvPr>
        </p:nvSpPr>
        <p:spPr>
          <a:xfrm>
            <a:off x="1287350" y="1081625"/>
            <a:ext cx="6684300" cy="11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Ba'zida ro'yxatni aylantirish (boshini oxiriga, oxirini boshiga) talab qilinishi mumkin. Buning uchun .reverse() metodidan foydalanamiz. </a:t>
            </a:r>
            <a:endParaRPr/>
          </a:p>
        </p:txBody>
      </p:sp>
      <p:sp>
        <p:nvSpPr>
          <p:cNvPr id="557" name="Google Shape;557;p32"/>
          <p:cNvSpPr/>
          <p:nvPr/>
        </p:nvSpPr>
        <p:spPr>
          <a:xfrm>
            <a:off x="7971700" y="10816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7739360" y="932973"/>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715160" y="12527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0" name="Google Shape;560;p32"/>
          <p:cNvPicPr preferRelativeResize="0"/>
          <p:nvPr/>
        </p:nvPicPr>
        <p:blipFill>
          <a:blip r:embed="rId3">
            <a:alphaModFix/>
          </a:blip>
          <a:stretch>
            <a:fillRect/>
          </a:stretch>
        </p:blipFill>
        <p:spPr>
          <a:xfrm>
            <a:off x="581075" y="1952250"/>
            <a:ext cx="7981950" cy="13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3"/>
          <p:cNvSpPr/>
          <p:nvPr/>
        </p:nvSpPr>
        <p:spPr>
          <a:xfrm>
            <a:off x="7746400" y="106645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7971832" y="917810"/>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p:nvPr/>
        </p:nvSpPr>
        <p:spPr>
          <a:xfrm>
            <a:off x="715100" y="1357700"/>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3"/>
          <p:cNvSpPr txBox="1"/>
          <p:nvPr/>
        </p:nvSpPr>
        <p:spPr>
          <a:xfrm>
            <a:off x="1340575" y="1164175"/>
            <a:ext cx="640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Ro'yxatning uzunligi, ya'ni uning ichidagi elementlar sonini aniqlash uchun len() funktsiyasidan foydalanamiz: </a:t>
            </a:r>
            <a:endParaRPr/>
          </a:p>
        </p:txBody>
      </p:sp>
      <p:pic>
        <p:nvPicPr>
          <p:cNvPr id="569" name="Google Shape;569;p33"/>
          <p:cNvPicPr preferRelativeResize="0"/>
          <p:nvPr/>
        </p:nvPicPr>
        <p:blipFill>
          <a:blip r:embed="rId3">
            <a:alphaModFix/>
          </a:blip>
          <a:stretch>
            <a:fillRect/>
          </a:stretch>
        </p:blipFill>
        <p:spPr>
          <a:xfrm>
            <a:off x="245725" y="1708750"/>
            <a:ext cx="8595599" cy="925125"/>
          </a:xfrm>
          <a:prstGeom prst="rect">
            <a:avLst/>
          </a:prstGeom>
          <a:noFill/>
          <a:ln>
            <a:noFill/>
          </a:ln>
        </p:spPr>
      </p:pic>
      <p:sp>
        <p:nvSpPr>
          <p:cNvPr id="570" name="Google Shape;570;p33"/>
          <p:cNvSpPr txBox="1"/>
          <p:nvPr/>
        </p:nvSpPr>
        <p:spPr>
          <a:xfrm>
            <a:off x="827075" y="2633875"/>
            <a:ext cx="7144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range() FUNKTSIYASI </a:t>
            </a:r>
            <a:endParaRPr/>
          </a:p>
          <a:p>
            <a:pPr indent="0" lvl="0" marL="0" rtl="0" algn="l">
              <a:spcBef>
                <a:spcPts val="0"/>
              </a:spcBef>
              <a:spcAft>
                <a:spcPts val="0"/>
              </a:spcAft>
              <a:buNone/>
            </a:pPr>
            <a:r>
              <a:rPr lang="en"/>
              <a:t>Bu funktsiya yordamida biz ma'lum oraliqdagi sonlar ketma-ketligini yaratishimiz mumkin. list() funktsiyasi yordamida esa bu oraliqni ro'yxat shaklida saqlab olamiz: </a:t>
            </a:r>
            <a:endParaRPr/>
          </a:p>
        </p:txBody>
      </p:sp>
      <p:pic>
        <p:nvPicPr>
          <p:cNvPr id="571" name="Google Shape;571;p33"/>
          <p:cNvPicPr preferRelativeResize="0"/>
          <p:nvPr/>
        </p:nvPicPr>
        <p:blipFill>
          <a:blip r:embed="rId4">
            <a:alphaModFix/>
          </a:blip>
          <a:stretch>
            <a:fillRect/>
          </a:stretch>
        </p:blipFill>
        <p:spPr>
          <a:xfrm>
            <a:off x="1704600" y="3465175"/>
            <a:ext cx="4248150" cy="1228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grpSp>
        <p:nvGrpSpPr>
          <p:cNvPr id="576" name="Google Shape;576;p34"/>
          <p:cNvGrpSpPr/>
          <p:nvPr/>
        </p:nvGrpSpPr>
        <p:grpSpPr>
          <a:xfrm>
            <a:off x="4572050" y="732995"/>
            <a:ext cx="3771900" cy="4136370"/>
            <a:chOff x="4754850" y="1600325"/>
            <a:chExt cx="3771900" cy="1412550"/>
          </a:xfrm>
        </p:grpSpPr>
        <p:sp>
          <p:nvSpPr>
            <p:cNvPr id="577" name="Google Shape;577;p34"/>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9" name="Google Shape;579;p34"/>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580" name="Google Shape;580;p34"/>
          <p:cNvGrpSpPr/>
          <p:nvPr/>
        </p:nvGrpSpPr>
        <p:grpSpPr>
          <a:xfrm>
            <a:off x="715100" y="733078"/>
            <a:ext cx="3771900" cy="4136370"/>
            <a:chOff x="715100" y="1600313"/>
            <a:chExt cx="3771900" cy="1412550"/>
          </a:xfrm>
        </p:grpSpPr>
        <p:sp>
          <p:nvSpPr>
            <p:cNvPr id="581" name="Google Shape;581;p34"/>
            <p:cNvSpPr/>
            <p:nvPr/>
          </p:nvSpPr>
          <p:spPr>
            <a:xfrm>
              <a:off x="812900" y="1691663"/>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715100" y="1600313"/>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3" name="Google Shape;583;p34"/>
            <p:cNvCxnSpPr/>
            <p:nvPr/>
          </p:nvCxnSpPr>
          <p:spPr>
            <a:xfrm>
              <a:off x="715100" y="1783313"/>
              <a:ext cx="3674400" cy="0"/>
            </a:xfrm>
            <a:prstGeom prst="straightConnector1">
              <a:avLst/>
            </a:prstGeom>
            <a:noFill/>
            <a:ln cap="flat" cmpd="sng" w="28575">
              <a:solidFill>
                <a:schemeClr val="dk1"/>
              </a:solidFill>
              <a:prstDash val="solid"/>
              <a:round/>
              <a:headEnd len="med" w="med" type="none"/>
              <a:tailEnd len="med" w="med" type="none"/>
            </a:ln>
          </p:spPr>
        </p:cxnSp>
      </p:grpSp>
      <p:sp>
        <p:nvSpPr>
          <p:cNvPr id="584" name="Google Shape;584;p34"/>
          <p:cNvSpPr txBox="1"/>
          <p:nvPr>
            <p:ph idx="3" type="subTitle"/>
          </p:nvPr>
        </p:nvSpPr>
        <p:spPr>
          <a:xfrm>
            <a:off x="715100" y="1309988"/>
            <a:ext cx="3541200" cy="10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Yuqoridagi misolda range(0,10) funktsiyasi 0 dan 9 gacha sonlar ketma-ketligini shakllantirdi, list(range(0,9)) esa bu ketma-ketlikni ro'yxatga aylantirdi. E'tibor qiling range() funsiyasi ikkinchi indeksdan bitta avval to'xtaydi. range() yordamida qadamni ham berishimiz mumkin:</a:t>
            </a:r>
            <a:endParaRPr/>
          </a:p>
        </p:txBody>
      </p:sp>
      <p:sp>
        <p:nvSpPr>
          <p:cNvPr id="585" name="Google Shape;585;p34"/>
          <p:cNvSpPr/>
          <p:nvPr/>
        </p:nvSpPr>
        <p:spPr>
          <a:xfrm>
            <a:off x="7971748" y="1042351"/>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6" name="Google Shape;586;p34"/>
          <p:cNvPicPr preferRelativeResize="0"/>
          <p:nvPr/>
        </p:nvPicPr>
        <p:blipFill>
          <a:blip r:embed="rId3">
            <a:alphaModFix/>
          </a:blip>
          <a:stretch>
            <a:fillRect/>
          </a:stretch>
        </p:blipFill>
        <p:spPr>
          <a:xfrm>
            <a:off x="715100" y="3107175"/>
            <a:ext cx="3627976" cy="1412550"/>
          </a:xfrm>
          <a:prstGeom prst="rect">
            <a:avLst/>
          </a:prstGeom>
          <a:noFill/>
          <a:ln>
            <a:noFill/>
          </a:ln>
        </p:spPr>
      </p:pic>
      <p:sp>
        <p:nvSpPr>
          <p:cNvPr id="587" name="Google Shape;587;p34"/>
          <p:cNvSpPr txBox="1"/>
          <p:nvPr/>
        </p:nvSpPr>
        <p:spPr>
          <a:xfrm>
            <a:off x="4633150" y="137582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Agar sonlar ketma-ketligi 0 dan boshlansa, range() funktsiyasida yakuniy indeksni ko'rsatish kifoya. Misol uchun range(0,10) emas range(10) deb yozsak ham bo'lavradi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