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3" r:id="rId6"/>
    <p:sldId id="267" r:id="rId7"/>
    <p:sldId id="271" r:id="rId8"/>
    <p:sldId id="268" r:id="rId9"/>
    <p:sldId id="275" r:id="rId10"/>
    <p:sldId id="276" r:id="rId11"/>
    <p:sldId id="260"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6" d="100"/>
          <a:sy n="66"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3E9A78-F04D-4F7E-BA9F-ACD1E964F24A}"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369333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3E9A78-F04D-4F7E-BA9F-ACD1E964F24A}"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272858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3E9A78-F04D-4F7E-BA9F-ACD1E964F24A}"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254386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3E9A78-F04D-4F7E-BA9F-ACD1E964F24A}"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18283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3E9A78-F04D-4F7E-BA9F-ACD1E964F24A}"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31158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3E9A78-F04D-4F7E-BA9F-ACD1E964F24A}"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316222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3E9A78-F04D-4F7E-BA9F-ACD1E964F24A}"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311244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3E9A78-F04D-4F7E-BA9F-ACD1E964F24A}"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26649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E9A78-F04D-4F7E-BA9F-ACD1E964F24A}"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63576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3E9A78-F04D-4F7E-BA9F-ACD1E964F24A}"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212275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3E9A78-F04D-4F7E-BA9F-ACD1E964F24A}"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1D7D6-91D8-484F-9B6E-039B9BC4B31E}" type="slidenum">
              <a:rPr lang="en-US" smtClean="0"/>
              <a:t>‹#›</a:t>
            </a:fld>
            <a:endParaRPr lang="en-US"/>
          </a:p>
        </p:txBody>
      </p:sp>
    </p:spTree>
    <p:extLst>
      <p:ext uri="{BB962C8B-B14F-4D97-AF65-F5344CB8AC3E}">
        <p14:creationId xmlns:p14="http://schemas.microsoft.com/office/powerpoint/2010/main" val="39235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E9A78-F04D-4F7E-BA9F-ACD1E964F24A}" type="datetimeFigureOut">
              <a:rPr lang="en-US" smtClean="0"/>
              <a:t>12/13/2018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1D7D6-91D8-484F-9B6E-039B9BC4B31E}" type="slidenum">
              <a:rPr lang="en-US" smtClean="0"/>
              <a:t>‹#›</a:t>
            </a:fld>
            <a:endParaRPr lang="en-US"/>
          </a:p>
        </p:txBody>
      </p:sp>
    </p:spTree>
    <p:extLst>
      <p:ext uri="{BB962C8B-B14F-4D97-AF65-F5344CB8AC3E}">
        <p14:creationId xmlns:p14="http://schemas.microsoft.com/office/powerpoint/2010/main" val="2845131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5.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383" y="1214438"/>
            <a:ext cx="10891234" cy="2387600"/>
          </a:xfrm>
        </p:spPr>
        <p:txBody>
          <a:bodyPr>
            <a:normAutofit/>
          </a:bodyPr>
          <a:lstStyle/>
          <a:p>
            <a:r>
              <a:rPr lang="en-US" sz="4400" dirty="0" smtClean="0"/>
              <a:t>Feasibility of applying Deep Q-Learning Based Variable </a:t>
            </a:r>
            <a:r>
              <a:rPr lang="en-US" sz="4400" dirty="0"/>
              <a:t>Speed </a:t>
            </a:r>
            <a:r>
              <a:rPr lang="en-US" sz="4400" dirty="0" smtClean="0"/>
              <a:t>Limit on I-35 </a:t>
            </a:r>
            <a:endParaRPr lang="en-US" sz="4400" dirty="0"/>
          </a:p>
        </p:txBody>
      </p:sp>
      <p:sp>
        <p:nvSpPr>
          <p:cNvPr id="3" name="Subtitle 2"/>
          <p:cNvSpPr>
            <a:spLocks noGrp="1"/>
          </p:cNvSpPr>
          <p:nvPr>
            <p:ph type="subTitle" idx="1"/>
          </p:nvPr>
        </p:nvSpPr>
        <p:spPr/>
        <p:txBody>
          <a:bodyPr/>
          <a:lstStyle/>
          <a:p>
            <a:r>
              <a:rPr lang="en-US" dirty="0" smtClean="0"/>
              <a:t>Tongge Huang</a:t>
            </a:r>
            <a:endParaRPr lang="en-US" dirty="0"/>
          </a:p>
        </p:txBody>
      </p:sp>
    </p:spTree>
    <p:extLst>
      <p:ext uri="{BB962C8B-B14F-4D97-AF65-F5344CB8AC3E}">
        <p14:creationId xmlns:p14="http://schemas.microsoft.com/office/powerpoint/2010/main" val="45251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a:xfrm>
            <a:off x="838200" y="1815921"/>
            <a:ext cx="10515600" cy="4579983"/>
          </a:xfrm>
        </p:spPr>
        <p:txBody>
          <a:bodyPr/>
          <a:lstStyle/>
          <a:p>
            <a:r>
              <a:rPr lang="en-US" sz="2400" dirty="0" smtClean="0"/>
              <a:t>DQN is the useful algorithm for optimal decision making under uncertainty</a:t>
            </a:r>
          </a:p>
          <a:p>
            <a:r>
              <a:rPr lang="en-US" sz="2400" dirty="0" smtClean="0"/>
              <a:t>No significant </a:t>
            </a:r>
            <a:r>
              <a:rPr lang="en-US" sz="2400" dirty="0"/>
              <a:t>benefits of applying VSL </a:t>
            </a:r>
            <a:r>
              <a:rPr lang="en-US" sz="2400" dirty="0" smtClean="0"/>
              <a:t>control on I-35, Des Moines.</a:t>
            </a:r>
          </a:p>
          <a:p>
            <a:r>
              <a:rPr lang="en-US" sz="2400" dirty="0" smtClean="0"/>
              <a:t>Potential ability to smooth the traffic and reduce bottleneck.</a:t>
            </a:r>
          </a:p>
          <a:p>
            <a:r>
              <a:rPr lang="en-US" sz="2400" dirty="0" smtClean="0"/>
              <a:t>Potential ability to improve emission and safety.</a:t>
            </a:r>
          </a:p>
          <a:p>
            <a:r>
              <a:rPr lang="en-US" sz="2400" dirty="0" smtClean="0"/>
              <a:t>More detailed simulation settings.</a:t>
            </a:r>
          </a:p>
          <a:p>
            <a:endParaRPr lang="en-US" dirty="0" smtClean="0"/>
          </a:p>
        </p:txBody>
      </p:sp>
    </p:spTree>
    <p:extLst>
      <p:ext uri="{BB962C8B-B14F-4D97-AF65-F5344CB8AC3E}">
        <p14:creationId xmlns:p14="http://schemas.microsoft.com/office/powerpoint/2010/main" val="120929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9"/>
            <a:ext cx="10515600" cy="1325563"/>
          </a:xfrm>
        </p:spPr>
        <p:txBody>
          <a:bodyPr/>
          <a:lstStyle/>
          <a:p>
            <a:r>
              <a:rPr lang="en-US" dirty="0" smtClean="0"/>
              <a:t>Reference</a:t>
            </a:r>
            <a:endParaRPr lang="en-US" dirty="0"/>
          </a:p>
        </p:txBody>
      </p:sp>
      <p:sp>
        <p:nvSpPr>
          <p:cNvPr id="3" name="Content Placeholder 2"/>
          <p:cNvSpPr>
            <a:spLocks noGrp="1"/>
          </p:cNvSpPr>
          <p:nvPr>
            <p:ph idx="1"/>
          </p:nvPr>
        </p:nvSpPr>
        <p:spPr>
          <a:xfrm>
            <a:off x="838200" y="1385456"/>
            <a:ext cx="10515600" cy="4847920"/>
          </a:xfrm>
        </p:spPr>
        <p:txBody>
          <a:bodyPr>
            <a:noAutofit/>
          </a:bodyPr>
          <a:lstStyle/>
          <a:p>
            <a:pPr marL="342900" indent="-342900">
              <a:buFont typeface="+mj-lt"/>
              <a:buAutoNum type="arabicPeriod"/>
            </a:pPr>
            <a:r>
              <a:rPr lang="en-US" sz="1600" dirty="0"/>
              <a:t>Chang, G.-L., S. Park, and J. </a:t>
            </a:r>
            <a:r>
              <a:rPr lang="en-US" sz="1600" dirty="0" err="1"/>
              <a:t>Paracha</a:t>
            </a:r>
            <a:r>
              <a:rPr lang="en-US" sz="1600" dirty="0"/>
              <a:t>. Intelligent Transportation System Field Demonstration. Transportation Research Record: Journal of the Transportation Research Board, Vol. 2243, 2011, pp. 55–66. https://doi.org/10.3141/2243-07.</a:t>
            </a:r>
          </a:p>
          <a:p>
            <a:pPr marL="342900" indent="-342900">
              <a:buFont typeface="+mj-lt"/>
              <a:buAutoNum type="arabicPeriod"/>
            </a:pPr>
            <a:r>
              <a:rPr lang="en-US" sz="1600" dirty="0" err="1"/>
              <a:t>Allaby</a:t>
            </a:r>
            <a:r>
              <a:rPr lang="en-US" sz="1600" dirty="0"/>
              <a:t>, P., B. </a:t>
            </a:r>
            <a:r>
              <a:rPr lang="en-US" sz="1600" dirty="0" err="1"/>
              <a:t>Hellinga</a:t>
            </a:r>
            <a:r>
              <a:rPr lang="en-US" sz="1600" dirty="0"/>
              <a:t>, and M. Bullock. Variable Speed Limits: Safety and Operational Impacts of a Candidate Control Strategy for Freeway Applications. IEEE Transactions on Intelligent Transportation Systems, Vol. 8, No. 4, 2007, pp. 671–680. https://doi.org/10.1109/TITS.2007.908562.</a:t>
            </a:r>
          </a:p>
          <a:p>
            <a:pPr marL="342900" indent="-342900">
              <a:buFont typeface="+mj-lt"/>
              <a:buAutoNum type="arabicPeriod"/>
            </a:pPr>
            <a:r>
              <a:rPr lang="en-US" sz="1600" dirty="0"/>
              <a:t>Zhu, F., and S. V. </a:t>
            </a:r>
            <a:r>
              <a:rPr lang="en-US" sz="1600" dirty="0" err="1"/>
              <a:t>Ukkusuri</a:t>
            </a:r>
            <a:r>
              <a:rPr lang="en-US" sz="1600" dirty="0"/>
              <a:t>. Accounting for Dynamic Speed Limit Control in a Stochastic Traffic Environment: A Reinforcement Learning Approach. Transportation Research Part C: Emerging Technologies, Vol. 41, 2014, pp. 30–47. https://doi.org/10.1016/j.trc.2014.01.014.</a:t>
            </a:r>
          </a:p>
          <a:p>
            <a:pPr marL="342900" indent="-342900">
              <a:buFont typeface="+mj-lt"/>
              <a:buAutoNum type="arabicPeriod"/>
            </a:pPr>
            <a:r>
              <a:rPr lang="en-US" sz="1600" dirty="0" err="1"/>
              <a:t>Walraven</a:t>
            </a:r>
            <a:r>
              <a:rPr lang="en-US" sz="1600" dirty="0"/>
              <a:t>, E., M. T. J. </a:t>
            </a:r>
            <a:r>
              <a:rPr lang="en-US" sz="1600" dirty="0" err="1"/>
              <a:t>Spaan</a:t>
            </a:r>
            <a:r>
              <a:rPr lang="en-US" sz="1600" dirty="0"/>
              <a:t>, and B. Bakker. Traffic Flow Optimization: A Reinforcement Learning Approach. Engineering Applications of Artificial Intelligence, Vol. 52, 2016, pp. 203–212. https://doi.org/10.1016/j.engappai.2016.01.001.</a:t>
            </a:r>
          </a:p>
          <a:p>
            <a:pPr marL="342900" indent="-342900">
              <a:buFont typeface="+mj-lt"/>
              <a:buAutoNum type="arabicPeriod"/>
            </a:pPr>
            <a:r>
              <a:rPr lang="en-US" sz="1600" dirty="0" err="1"/>
              <a:t>Khondaker</a:t>
            </a:r>
            <a:r>
              <a:rPr lang="en-US" sz="1600" dirty="0"/>
              <a:t>, B., and L. </a:t>
            </a:r>
            <a:r>
              <a:rPr lang="en-US" sz="1600" dirty="0" err="1"/>
              <a:t>Kattan</a:t>
            </a:r>
            <a:r>
              <a:rPr lang="en-US" sz="1600" dirty="0"/>
              <a:t>. Variable Speed Limit: A Microscopic Analysis in a Connected Vehicle Environment. Transportation Research Part C: Emerging Technologies, Vol. 58, 2015, pp. 146–159. https://doi.org/10.1016/j.trc.2015.07.014.</a:t>
            </a:r>
          </a:p>
          <a:p>
            <a:pPr marL="342900" indent="-342900">
              <a:buFont typeface="+mj-lt"/>
              <a:buAutoNum type="arabicPeriod"/>
            </a:pPr>
            <a:r>
              <a:rPr lang="en-US" sz="1600" dirty="0" err="1"/>
              <a:t>Kochenderfer</a:t>
            </a:r>
            <a:r>
              <a:rPr lang="en-US" sz="1600" dirty="0"/>
              <a:t>, M. J. Decision Making Under Uncertainty: Theory and Application. MIT press. 6. Volume 38, 114–115. https://ieeexplore.ieee.org/document/8536567/.</a:t>
            </a:r>
          </a:p>
          <a:p>
            <a:pPr marL="342900" indent="-342900">
              <a:lnSpc>
                <a:spcPct val="100000"/>
              </a:lnSpc>
              <a:buFont typeface="+mj-lt"/>
              <a:buAutoNum type="arabicPeriod"/>
            </a:pPr>
            <a:r>
              <a:rPr lang="en-US" sz="1600" dirty="0" smtClean="0"/>
              <a:t>USDOT Federal Highway Administration https://ops.fhwa.dot.gov/publications/fhwahop17003/fhwahop17003.pdf</a:t>
            </a:r>
            <a:endParaRPr lang="en-US" sz="1600" dirty="0"/>
          </a:p>
        </p:txBody>
      </p:sp>
    </p:spTree>
    <p:extLst>
      <p:ext uri="{BB962C8B-B14F-4D97-AF65-F5344CB8AC3E}">
        <p14:creationId xmlns:p14="http://schemas.microsoft.com/office/powerpoint/2010/main" val="370319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4" name="Group 333"/>
          <p:cNvGrpSpPr/>
          <p:nvPr/>
        </p:nvGrpSpPr>
        <p:grpSpPr>
          <a:xfrm>
            <a:off x="4972955" y="1959294"/>
            <a:ext cx="7047573" cy="4478636"/>
            <a:chOff x="3513747" y="541420"/>
            <a:chExt cx="7025916" cy="4800015"/>
          </a:xfrm>
        </p:grpSpPr>
        <p:sp>
          <p:nvSpPr>
            <p:cNvPr id="27" name="TextBox 26"/>
            <p:cNvSpPr txBox="1"/>
            <p:nvPr/>
          </p:nvSpPr>
          <p:spPr>
            <a:xfrm>
              <a:off x="3513747" y="2690895"/>
              <a:ext cx="2279818" cy="116955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algn="ctr"/>
              <a:r>
                <a:rPr lang="en-US" sz="1400" b="1" dirty="0" smtClean="0"/>
                <a:t>Pre-Processor, 5mins</a:t>
              </a:r>
              <a:endParaRPr lang="en-US" sz="1400" b="1" dirty="0"/>
            </a:p>
            <a:p>
              <a:r>
                <a:rPr lang="en-US" sz="1400" b="1" dirty="0" smtClean="0"/>
                <a:t>Segment : </a:t>
              </a:r>
              <a:r>
                <a:rPr lang="en-US" sz="1400" dirty="0" err="1" smtClean="0"/>
                <a:t>Link_id</a:t>
              </a:r>
              <a:r>
                <a:rPr lang="en-US" sz="1400" dirty="0" smtClean="0"/>
                <a:t>, </a:t>
              </a:r>
              <a:r>
                <a:rPr lang="en-US" sz="1400" dirty="0" err="1" smtClean="0"/>
                <a:t>etc</a:t>
              </a:r>
              <a:endParaRPr lang="en-US" sz="1400" dirty="0" smtClean="0"/>
            </a:p>
            <a:p>
              <a:r>
                <a:rPr lang="en-US" sz="1400" b="1" dirty="0" smtClean="0"/>
                <a:t>State: </a:t>
              </a:r>
              <a:r>
                <a:rPr lang="en-US" sz="1400" dirty="0" smtClean="0"/>
                <a:t>Speed, Volume, LOS </a:t>
              </a:r>
            </a:p>
            <a:p>
              <a:r>
                <a:rPr lang="en-US" sz="1400" b="1" dirty="0" smtClean="0"/>
                <a:t>Actions: </a:t>
              </a:r>
              <a:r>
                <a:rPr lang="en-US" sz="1400" dirty="0"/>
                <a:t>S</a:t>
              </a:r>
              <a:r>
                <a:rPr lang="en-US" sz="1400" dirty="0" smtClean="0"/>
                <a:t>peed limit</a:t>
              </a:r>
            </a:p>
            <a:p>
              <a:r>
                <a:rPr lang="en-US" sz="1400" b="1" dirty="0" smtClean="0"/>
                <a:t>Rewards: </a:t>
              </a:r>
              <a:r>
                <a:rPr lang="en-US" sz="1400" dirty="0" smtClean="0"/>
                <a:t>Delay Average</a:t>
              </a:r>
            </a:p>
          </p:txBody>
        </p:sp>
        <p:sp>
          <p:nvSpPr>
            <p:cNvPr id="18" name="Rectangle 17"/>
            <p:cNvSpPr/>
            <p:nvPr/>
          </p:nvSpPr>
          <p:spPr>
            <a:xfrm>
              <a:off x="6567588" y="4780765"/>
              <a:ext cx="1468740" cy="5606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577129" y="4885289"/>
              <a:ext cx="1444462" cy="369332"/>
            </a:xfrm>
            <a:prstGeom prst="rect">
              <a:avLst/>
            </a:prstGeom>
            <a:noFill/>
            <a:ln>
              <a:noFill/>
            </a:ln>
          </p:spPr>
          <p:txBody>
            <a:bodyPr wrap="square" rtlCol="0">
              <a:spAutoFit/>
            </a:bodyPr>
            <a:lstStyle/>
            <a:p>
              <a:pPr algn="ctr"/>
              <a:r>
                <a:rPr lang="en-US" b="1" dirty="0" smtClean="0"/>
                <a:t>PTV VISSIM</a:t>
              </a:r>
            </a:p>
          </p:txBody>
        </p:sp>
        <p:cxnSp>
          <p:nvCxnSpPr>
            <p:cNvPr id="51" name="Elbow Connector 50"/>
            <p:cNvCxnSpPr>
              <a:stCxn id="215" idx="2"/>
              <a:endCxn id="64" idx="3"/>
            </p:cNvCxnSpPr>
            <p:nvPr/>
          </p:nvCxnSpPr>
          <p:spPr>
            <a:xfrm rot="5400000">
              <a:off x="8630208" y="1490607"/>
              <a:ext cx="394392" cy="15821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8" idx="1"/>
              <a:endCxn id="27" idx="2"/>
            </p:cNvCxnSpPr>
            <p:nvPr/>
          </p:nvCxnSpPr>
          <p:spPr>
            <a:xfrm rot="10800000">
              <a:off x="4653656" y="3860446"/>
              <a:ext cx="1913932" cy="12006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567588" y="2198544"/>
              <a:ext cx="1468740" cy="5606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656844" y="2282159"/>
              <a:ext cx="1290229" cy="369332"/>
            </a:xfrm>
            <a:prstGeom prst="rect">
              <a:avLst/>
            </a:prstGeom>
            <a:noFill/>
            <a:ln>
              <a:noFill/>
            </a:ln>
          </p:spPr>
          <p:txBody>
            <a:bodyPr wrap="square" rtlCol="0">
              <a:spAutoFit/>
            </a:bodyPr>
            <a:lstStyle/>
            <a:p>
              <a:pPr algn="ctr"/>
              <a:r>
                <a:rPr lang="en-US" b="1" dirty="0" smtClean="0"/>
                <a:t>DQN</a:t>
              </a:r>
              <a:endParaRPr lang="en-US" sz="1400" b="1" dirty="0"/>
            </a:p>
          </p:txBody>
        </p:sp>
        <p:cxnSp>
          <p:nvCxnSpPr>
            <p:cNvPr id="84" name="Elbow Connector 83"/>
            <p:cNvCxnSpPr>
              <a:stCxn id="27" idx="0"/>
              <a:endCxn id="96" idx="1"/>
            </p:cNvCxnSpPr>
            <p:nvPr/>
          </p:nvCxnSpPr>
          <p:spPr>
            <a:xfrm rot="5400000" flipH="1" flipV="1">
              <a:off x="5480992" y="387391"/>
              <a:ext cx="1476169" cy="31308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784496" y="1045449"/>
              <a:ext cx="1532676" cy="338554"/>
            </a:xfrm>
            <a:prstGeom prst="rect">
              <a:avLst/>
            </a:prstGeom>
            <a:noFill/>
            <a:ln>
              <a:noFill/>
            </a:ln>
          </p:spPr>
          <p:txBody>
            <a:bodyPr wrap="square" rtlCol="0">
              <a:spAutoFit/>
            </a:bodyPr>
            <a:lstStyle/>
            <a:p>
              <a:pPr algn="ctr"/>
              <a:r>
                <a:rPr lang="en-US" sz="1600" b="1" dirty="0" smtClean="0"/>
                <a:t>Replay Memory</a:t>
              </a:r>
            </a:p>
          </p:txBody>
        </p:sp>
        <p:cxnSp>
          <p:nvCxnSpPr>
            <p:cNvPr id="97" name="Elbow Connector 96"/>
            <p:cNvCxnSpPr>
              <a:stCxn id="103" idx="2"/>
              <a:endCxn id="18" idx="0"/>
            </p:cNvCxnSpPr>
            <p:nvPr/>
          </p:nvCxnSpPr>
          <p:spPr>
            <a:xfrm rot="16200000" flipH="1">
              <a:off x="6975618" y="4454424"/>
              <a:ext cx="650083"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64" idx="2"/>
              <a:endCxn id="103" idx="0"/>
            </p:cNvCxnSpPr>
            <p:nvPr/>
          </p:nvCxnSpPr>
          <p:spPr>
            <a:xfrm rot="5400000">
              <a:off x="6784202" y="3274372"/>
              <a:ext cx="1032914"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369809" y="3792128"/>
              <a:ext cx="1859102" cy="338554"/>
            </a:xfrm>
            <a:prstGeom prst="rect">
              <a:avLst/>
            </a:prstGeom>
            <a:noFill/>
            <a:ln>
              <a:noFill/>
            </a:ln>
          </p:spPr>
          <p:txBody>
            <a:bodyPr wrap="square" rtlCol="0">
              <a:spAutoFit/>
            </a:bodyPr>
            <a:lstStyle/>
            <a:p>
              <a:pPr algn="ctr"/>
              <a:r>
                <a:rPr lang="en-US" sz="1600" b="1" dirty="0" smtClean="0"/>
                <a:t>New Speed Limit</a:t>
              </a:r>
            </a:p>
          </p:txBody>
        </p:sp>
        <p:cxnSp>
          <p:nvCxnSpPr>
            <p:cNvPr id="200" name="Elbow Connector 199"/>
            <p:cNvCxnSpPr>
              <a:endCxn id="64" idx="0"/>
            </p:cNvCxnSpPr>
            <p:nvPr/>
          </p:nvCxnSpPr>
          <p:spPr>
            <a:xfrm rot="16200000" flipH="1">
              <a:off x="6808751" y="1705336"/>
              <a:ext cx="983817"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9053885" y="1518705"/>
              <a:ext cx="1129189" cy="565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9078367" y="1499711"/>
              <a:ext cx="1080223" cy="584775"/>
            </a:xfrm>
            <a:prstGeom prst="rect">
              <a:avLst/>
            </a:prstGeom>
            <a:noFill/>
            <a:ln>
              <a:noFill/>
            </a:ln>
          </p:spPr>
          <p:txBody>
            <a:bodyPr wrap="square" rtlCol="0">
              <a:spAutoFit/>
            </a:bodyPr>
            <a:lstStyle/>
            <a:p>
              <a:pPr algn="ctr"/>
              <a:r>
                <a:rPr lang="en-US" sz="1600" b="1" dirty="0" smtClean="0"/>
                <a:t>DQN</a:t>
              </a:r>
            </a:p>
            <a:p>
              <a:pPr algn="ctr"/>
              <a:r>
                <a:rPr lang="en-US" sz="1600" b="1" dirty="0" smtClean="0"/>
                <a:t>Updating</a:t>
              </a:r>
              <a:endParaRPr lang="en-US" sz="1600" b="1" dirty="0"/>
            </a:p>
          </p:txBody>
        </p:sp>
        <p:cxnSp>
          <p:nvCxnSpPr>
            <p:cNvPr id="290" name="Elbow Connector 289"/>
            <p:cNvCxnSpPr>
              <a:stCxn id="96" idx="3"/>
              <a:endCxn id="215" idx="0"/>
            </p:cNvCxnSpPr>
            <p:nvPr/>
          </p:nvCxnSpPr>
          <p:spPr>
            <a:xfrm>
              <a:off x="9317172" y="1214726"/>
              <a:ext cx="301308" cy="30397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298"/>
            <p:cNvSpPr/>
            <p:nvPr/>
          </p:nvSpPr>
          <p:spPr>
            <a:xfrm>
              <a:off x="6136105" y="541420"/>
              <a:ext cx="4403558" cy="2490537"/>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p:cNvSpPr txBox="1"/>
            <p:nvPr/>
          </p:nvSpPr>
          <p:spPr>
            <a:xfrm>
              <a:off x="6136105" y="550499"/>
              <a:ext cx="2174604" cy="307777"/>
            </a:xfrm>
            <a:prstGeom prst="rect">
              <a:avLst/>
            </a:prstGeom>
            <a:noFill/>
            <a:ln>
              <a:noFill/>
            </a:ln>
          </p:spPr>
          <p:txBody>
            <a:bodyPr wrap="square" rtlCol="0">
              <a:spAutoFit/>
            </a:bodyPr>
            <a:lstStyle/>
            <a:p>
              <a:pPr algn="ctr"/>
              <a:r>
                <a:rPr lang="en-US" sz="1400" b="1" dirty="0" smtClean="0"/>
                <a:t>Variable Speed Limit Agent</a:t>
              </a:r>
              <a:endParaRPr lang="en-US" sz="1400" b="1" dirty="0"/>
            </a:p>
          </p:txBody>
        </p:sp>
      </p:grpSp>
      <p:grpSp>
        <p:nvGrpSpPr>
          <p:cNvPr id="371" name="Group 370"/>
          <p:cNvGrpSpPr/>
          <p:nvPr/>
        </p:nvGrpSpPr>
        <p:grpSpPr>
          <a:xfrm>
            <a:off x="818921" y="524196"/>
            <a:ext cx="7064807" cy="5488129"/>
            <a:chOff x="4248150" y="614652"/>
            <a:chExt cx="5204540" cy="5005043"/>
          </a:xfrm>
        </p:grpSpPr>
        <p:grpSp>
          <p:nvGrpSpPr>
            <p:cNvPr id="372" name="Group 371"/>
            <p:cNvGrpSpPr/>
            <p:nvPr/>
          </p:nvGrpSpPr>
          <p:grpSpPr>
            <a:xfrm>
              <a:off x="7047432" y="1204617"/>
              <a:ext cx="971550" cy="516582"/>
              <a:chOff x="8009457" y="3186980"/>
              <a:chExt cx="971550" cy="516582"/>
            </a:xfrm>
          </p:grpSpPr>
          <p:sp>
            <p:nvSpPr>
              <p:cNvPr id="405" name="Rectangle 404"/>
              <p:cNvSpPr/>
              <p:nvPr/>
            </p:nvSpPr>
            <p:spPr>
              <a:xfrm>
                <a:off x="8009457" y="3186980"/>
                <a:ext cx="971550" cy="516582"/>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6" name="TextBox 405"/>
              <p:cNvSpPr txBox="1"/>
              <p:nvPr/>
            </p:nvSpPr>
            <p:spPr>
              <a:xfrm>
                <a:off x="8071370" y="3288935"/>
                <a:ext cx="830968" cy="336822"/>
              </a:xfrm>
              <a:prstGeom prst="rect">
                <a:avLst/>
              </a:prstGeom>
              <a:noFill/>
            </p:spPr>
            <p:txBody>
              <a:bodyPr wrap="square" rtlCol="0">
                <a:spAutoFit/>
              </a:bodyPr>
              <a:lstStyle/>
              <a:p>
                <a:pPr algn="ctr"/>
                <a:r>
                  <a:rPr lang="en-US" dirty="0" smtClean="0"/>
                  <a:t>eval_NN</a:t>
                </a:r>
                <a:endParaRPr lang="en-US" dirty="0"/>
              </a:p>
            </p:txBody>
          </p:sp>
        </p:grpSp>
        <p:cxnSp>
          <p:nvCxnSpPr>
            <p:cNvPr id="373" name="Straight Arrow Connector 372"/>
            <p:cNvCxnSpPr>
              <a:stCxn id="374" idx="2"/>
              <a:endCxn id="405" idx="0"/>
            </p:cNvCxnSpPr>
            <p:nvPr/>
          </p:nvCxnSpPr>
          <p:spPr>
            <a:xfrm>
              <a:off x="7533207" y="951474"/>
              <a:ext cx="1" cy="253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4" name="TextBox 373"/>
            <p:cNvSpPr txBox="1"/>
            <p:nvPr/>
          </p:nvSpPr>
          <p:spPr>
            <a:xfrm>
              <a:off x="7168007" y="614652"/>
              <a:ext cx="730400"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S1</a:t>
              </a:r>
              <a:endParaRPr lang="en-US" dirty="0"/>
            </a:p>
          </p:txBody>
        </p:sp>
        <p:cxnSp>
          <p:nvCxnSpPr>
            <p:cNvPr id="375" name="Straight Arrow Connector 374"/>
            <p:cNvCxnSpPr>
              <a:stCxn id="405" idx="2"/>
              <a:endCxn id="378" idx="0"/>
            </p:cNvCxnSpPr>
            <p:nvPr/>
          </p:nvCxnSpPr>
          <p:spPr>
            <a:xfrm flipH="1">
              <a:off x="6371747" y="1721198"/>
              <a:ext cx="1161460" cy="565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405" idx="2"/>
              <a:endCxn id="379" idx="0"/>
            </p:cNvCxnSpPr>
            <p:nvPr/>
          </p:nvCxnSpPr>
          <p:spPr>
            <a:xfrm>
              <a:off x="7533208" y="1721198"/>
              <a:ext cx="0" cy="561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a:stCxn id="405" idx="2"/>
              <a:endCxn id="380" idx="0"/>
            </p:cNvCxnSpPr>
            <p:nvPr/>
          </p:nvCxnSpPr>
          <p:spPr>
            <a:xfrm>
              <a:off x="7533208" y="1721198"/>
              <a:ext cx="1154478" cy="561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8" name="TextBox 377"/>
            <p:cNvSpPr txBox="1"/>
            <p:nvPr/>
          </p:nvSpPr>
          <p:spPr>
            <a:xfrm>
              <a:off x="5947884" y="2286777"/>
              <a:ext cx="847725" cy="336822"/>
            </a:xfrm>
            <a:prstGeom prst="rect">
              <a:avLst/>
            </a:prstGeom>
            <a:solidFill>
              <a:schemeClr val="accent6">
                <a:lumMod val="40000"/>
                <a:lumOff val="60000"/>
              </a:schemeClr>
            </a:solidFill>
            <a:ln>
              <a:solidFill>
                <a:schemeClr val="accent1">
                  <a:lumMod val="40000"/>
                  <a:lumOff val="60000"/>
                </a:schemeClr>
              </a:solidFill>
            </a:ln>
          </p:spPr>
          <p:txBody>
            <a:bodyPr wrap="square" rtlCol="0">
              <a:spAutoFit/>
            </a:bodyPr>
            <a:lstStyle/>
            <a:p>
              <a:pPr algn="ctr"/>
              <a:r>
                <a:rPr lang="en-US" dirty="0" smtClean="0"/>
                <a:t>Q(S1, a1)</a:t>
              </a:r>
              <a:endParaRPr lang="en-US" dirty="0"/>
            </a:p>
          </p:txBody>
        </p:sp>
        <p:sp>
          <p:nvSpPr>
            <p:cNvPr id="379" name="TextBox 378"/>
            <p:cNvSpPr txBox="1"/>
            <p:nvPr/>
          </p:nvSpPr>
          <p:spPr>
            <a:xfrm>
              <a:off x="7109345" y="2283005"/>
              <a:ext cx="847725"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Q(S1, a1)</a:t>
              </a:r>
              <a:endParaRPr lang="en-US" dirty="0"/>
            </a:p>
          </p:txBody>
        </p:sp>
        <p:sp>
          <p:nvSpPr>
            <p:cNvPr id="380" name="TextBox 379"/>
            <p:cNvSpPr txBox="1"/>
            <p:nvPr/>
          </p:nvSpPr>
          <p:spPr>
            <a:xfrm>
              <a:off x="8263823" y="2283005"/>
              <a:ext cx="847725"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Q(S1, a1)</a:t>
              </a:r>
              <a:endParaRPr lang="en-US" dirty="0"/>
            </a:p>
          </p:txBody>
        </p:sp>
        <p:grpSp>
          <p:nvGrpSpPr>
            <p:cNvPr id="381" name="Group 380"/>
            <p:cNvGrpSpPr/>
            <p:nvPr/>
          </p:nvGrpSpPr>
          <p:grpSpPr>
            <a:xfrm>
              <a:off x="5875833" y="2917796"/>
              <a:ext cx="981688" cy="516582"/>
              <a:chOff x="7999319" y="3186980"/>
              <a:chExt cx="981688" cy="516582"/>
            </a:xfrm>
          </p:grpSpPr>
          <p:sp>
            <p:nvSpPr>
              <p:cNvPr id="403" name="Rectangle 402"/>
              <p:cNvSpPr/>
              <p:nvPr/>
            </p:nvSpPr>
            <p:spPr>
              <a:xfrm>
                <a:off x="8009457" y="3186980"/>
                <a:ext cx="971550" cy="516582"/>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4" name="TextBox 403"/>
              <p:cNvSpPr txBox="1"/>
              <p:nvPr/>
            </p:nvSpPr>
            <p:spPr>
              <a:xfrm>
                <a:off x="7999319" y="3300042"/>
                <a:ext cx="975377" cy="336822"/>
              </a:xfrm>
              <a:prstGeom prst="rect">
                <a:avLst/>
              </a:prstGeom>
              <a:noFill/>
            </p:spPr>
            <p:txBody>
              <a:bodyPr wrap="square" rtlCol="0">
                <a:spAutoFit/>
              </a:bodyPr>
              <a:lstStyle/>
              <a:p>
                <a:pPr algn="ctr"/>
                <a:r>
                  <a:rPr lang="en-US" dirty="0" err="1" smtClean="0"/>
                  <a:t>target_NN</a:t>
                </a:r>
                <a:endParaRPr lang="en-US" dirty="0"/>
              </a:p>
            </p:txBody>
          </p:sp>
        </p:grpSp>
        <p:sp>
          <p:nvSpPr>
            <p:cNvPr id="382" name="Rectangle 381"/>
            <p:cNvSpPr/>
            <p:nvPr/>
          </p:nvSpPr>
          <p:spPr>
            <a:xfrm>
              <a:off x="7039054" y="2917796"/>
              <a:ext cx="971550" cy="516582"/>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3" name="Rectangle 382"/>
            <p:cNvSpPr/>
            <p:nvPr/>
          </p:nvSpPr>
          <p:spPr>
            <a:xfrm>
              <a:off x="8201910" y="2917796"/>
              <a:ext cx="971550" cy="516582"/>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384" name="Straight Arrow Connector 383"/>
            <p:cNvCxnSpPr>
              <a:stCxn id="378" idx="2"/>
              <a:endCxn id="403" idx="0"/>
            </p:cNvCxnSpPr>
            <p:nvPr/>
          </p:nvCxnSpPr>
          <p:spPr>
            <a:xfrm flipH="1">
              <a:off x="6371746" y="2623599"/>
              <a:ext cx="1" cy="294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Straight Arrow Connector 384"/>
            <p:cNvCxnSpPr>
              <a:endCxn id="382" idx="0"/>
            </p:cNvCxnSpPr>
            <p:nvPr/>
          </p:nvCxnSpPr>
          <p:spPr>
            <a:xfrm>
              <a:off x="7524750" y="2618212"/>
              <a:ext cx="79" cy="299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p:cNvCxnSpPr>
              <a:stCxn id="380" idx="2"/>
              <a:endCxn id="383" idx="0"/>
            </p:cNvCxnSpPr>
            <p:nvPr/>
          </p:nvCxnSpPr>
          <p:spPr>
            <a:xfrm>
              <a:off x="8687686" y="2619827"/>
              <a:ext cx="0" cy="297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a:endCxn id="390" idx="0"/>
            </p:cNvCxnSpPr>
            <p:nvPr/>
          </p:nvCxnSpPr>
          <p:spPr>
            <a:xfrm flipH="1">
              <a:off x="5217348" y="3446916"/>
              <a:ext cx="1161460" cy="565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a:endCxn id="391" idx="0"/>
            </p:cNvCxnSpPr>
            <p:nvPr/>
          </p:nvCxnSpPr>
          <p:spPr>
            <a:xfrm>
              <a:off x="6378808" y="3446916"/>
              <a:ext cx="1" cy="561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endCxn id="392" idx="0"/>
            </p:cNvCxnSpPr>
            <p:nvPr/>
          </p:nvCxnSpPr>
          <p:spPr>
            <a:xfrm>
              <a:off x="6378808" y="3446916"/>
              <a:ext cx="1154480" cy="561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0" name="TextBox 389"/>
            <p:cNvSpPr txBox="1"/>
            <p:nvPr/>
          </p:nvSpPr>
          <p:spPr>
            <a:xfrm>
              <a:off x="4793485" y="4012494"/>
              <a:ext cx="847725"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Q(S*, a1)</a:t>
              </a:r>
              <a:endParaRPr lang="en-US" dirty="0"/>
            </a:p>
          </p:txBody>
        </p:sp>
        <p:sp>
          <p:nvSpPr>
            <p:cNvPr id="391" name="TextBox 390"/>
            <p:cNvSpPr txBox="1"/>
            <p:nvPr/>
          </p:nvSpPr>
          <p:spPr>
            <a:xfrm>
              <a:off x="5954946" y="4008722"/>
              <a:ext cx="847725"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Q(S*, a1)</a:t>
              </a:r>
              <a:endParaRPr lang="en-US" dirty="0"/>
            </a:p>
          </p:txBody>
        </p:sp>
        <p:sp>
          <p:nvSpPr>
            <p:cNvPr id="392" name="TextBox 391"/>
            <p:cNvSpPr txBox="1"/>
            <p:nvPr/>
          </p:nvSpPr>
          <p:spPr>
            <a:xfrm>
              <a:off x="7109424" y="4008722"/>
              <a:ext cx="847725" cy="33682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smtClean="0"/>
                <a:t>Q(S*, a1)</a:t>
              </a:r>
              <a:endParaRPr lang="en-US" dirty="0"/>
            </a:p>
          </p:txBody>
        </p:sp>
        <p:sp>
          <p:nvSpPr>
            <p:cNvPr id="393" name="TextBox 392"/>
            <p:cNvSpPr txBox="1"/>
            <p:nvPr/>
          </p:nvSpPr>
          <p:spPr>
            <a:xfrm>
              <a:off x="4248150" y="4533060"/>
              <a:ext cx="4439535" cy="533301"/>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sz="1600" dirty="0" err="1" smtClean="0"/>
                <a:t>Q_target</a:t>
              </a:r>
              <a:r>
                <a:rPr lang="en-US" sz="1600" dirty="0" smtClean="0"/>
                <a:t> = Reward + Gamma * Max[Q(S</a:t>
              </a:r>
              <a:r>
                <a:rPr lang="en-US" sz="1600" dirty="0"/>
                <a:t>*, a1</a:t>
              </a:r>
              <a:r>
                <a:rPr lang="en-US" sz="1600" dirty="0" smtClean="0"/>
                <a:t>), </a:t>
              </a:r>
              <a:r>
                <a:rPr lang="en-US" sz="1600" dirty="0"/>
                <a:t>Q(S*, </a:t>
              </a:r>
              <a:r>
                <a:rPr lang="en-US" sz="1600" dirty="0" smtClean="0"/>
                <a:t>a2), </a:t>
              </a:r>
              <a:r>
                <a:rPr lang="en-US" sz="1600" dirty="0"/>
                <a:t>Q(S*, </a:t>
              </a:r>
              <a:r>
                <a:rPr lang="en-US" sz="1600" dirty="0" smtClean="0"/>
                <a:t>a3)]</a:t>
              </a:r>
            </a:p>
            <a:p>
              <a:r>
                <a:rPr lang="en-US" sz="1600" dirty="0" err="1" smtClean="0"/>
                <a:t>Q_eval</a:t>
              </a:r>
              <a:r>
                <a:rPr lang="en-US" sz="1600" dirty="0" smtClean="0"/>
                <a:t> = Q(S1,a1) </a:t>
              </a:r>
              <a:endParaRPr lang="en-US" sz="1600" dirty="0"/>
            </a:p>
          </p:txBody>
        </p:sp>
        <p:cxnSp>
          <p:nvCxnSpPr>
            <p:cNvPr id="394" name="Straight Arrow Connector 393"/>
            <p:cNvCxnSpPr>
              <a:stCxn id="390" idx="2"/>
            </p:cNvCxnSpPr>
            <p:nvPr/>
          </p:nvCxnSpPr>
          <p:spPr>
            <a:xfrm>
              <a:off x="5217348" y="4349316"/>
              <a:ext cx="0" cy="183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H="1">
              <a:off x="6378808" y="4316499"/>
              <a:ext cx="1" cy="212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p:nvPr/>
          </p:nvCxnSpPr>
          <p:spPr>
            <a:xfrm flipH="1">
              <a:off x="7531066" y="4316499"/>
              <a:ext cx="1" cy="212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7" name="TextBox 396"/>
            <p:cNvSpPr txBox="1"/>
            <p:nvPr/>
          </p:nvSpPr>
          <p:spPr>
            <a:xfrm>
              <a:off x="7047889" y="3030857"/>
              <a:ext cx="975377" cy="336822"/>
            </a:xfrm>
            <a:prstGeom prst="rect">
              <a:avLst/>
            </a:prstGeom>
            <a:noFill/>
          </p:spPr>
          <p:txBody>
            <a:bodyPr wrap="square" rtlCol="0">
              <a:spAutoFit/>
            </a:bodyPr>
            <a:lstStyle/>
            <a:p>
              <a:pPr algn="ctr"/>
              <a:r>
                <a:rPr lang="en-US" dirty="0" err="1" smtClean="0"/>
                <a:t>target_NN</a:t>
              </a:r>
              <a:endParaRPr lang="en-US" dirty="0"/>
            </a:p>
          </p:txBody>
        </p:sp>
        <p:sp>
          <p:nvSpPr>
            <p:cNvPr id="398" name="TextBox 397"/>
            <p:cNvSpPr txBox="1"/>
            <p:nvPr/>
          </p:nvSpPr>
          <p:spPr>
            <a:xfrm>
              <a:off x="8192137" y="3030858"/>
              <a:ext cx="975377" cy="336822"/>
            </a:xfrm>
            <a:prstGeom prst="rect">
              <a:avLst/>
            </a:prstGeom>
            <a:noFill/>
          </p:spPr>
          <p:txBody>
            <a:bodyPr wrap="square" rtlCol="0">
              <a:spAutoFit/>
            </a:bodyPr>
            <a:lstStyle/>
            <a:p>
              <a:pPr algn="ctr"/>
              <a:r>
                <a:rPr lang="en-US" dirty="0" err="1" smtClean="0"/>
                <a:t>target_NN</a:t>
              </a:r>
              <a:endParaRPr lang="en-US" dirty="0"/>
            </a:p>
          </p:txBody>
        </p:sp>
        <p:cxnSp>
          <p:nvCxnSpPr>
            <p:cNvPr id="399" name="Straight Arrow Connector 398"/>
            <p:cNvCxnSpPr/>
            <p:nvPr/>
          </p:nvCxnSpPr>
          <p:spPr>
            <a:xfrm>
              <a:off x="6378808" y="4990580"/>
              <a:ext cx="0" cy="302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 name="TextBox 399"/>
            <p:cNvSpPr txBox="1"/>
            <p:nvPr/>
          </p:nvSpPr>
          <p:spPr>
            <a:xfrm>
              <a:off x="5397308" y="5282873"/>
              <a:ext cx="1948876" cy="336822"/>
            </a:xfrm>
            <a:prstGeom prst="rect">
              <a:avLst/>
            </a:prstGeom>
            <a:solidFill>
              <a:schemeClr val="accent6">
                <a:lumMod val="40000"/>
                <a:lumOff val="60000"/>
              </a:schemeClr>
            </a:solidFill>
            <a:ln>
              <a:solidFill>
                <a:schemeClr val="accent1">
                  <a:lumMod val="40000"/>
                  <a:lumOff val="60000"/>
                </a:schemeClr>
              </a:solidFill>
            </a:ln>
          </p:spPr>
          <p:txBody>
            <a:bodyPr wrap="square" rtlCol="0">
              <a:spAutoFit/>
            </a:bodyPr>
            <a:lstStyle/>
            <a:p>
              <a:pPr algn="ctr"/>
              <a:r>
                <a:rPr lang="en-US" dirty="0" smtClean="0"/>
                <a:t>Loss = </a:t>
              </a:r>
              <a:r>
                <a:rPr lang="en-US" dirty="0" err="1" smtClean="0"/>
                <a:t>Q_target</a:t>
              </a:r>
              <a:r>
                <a:rPr lang="en-US" dirty="0" smtClean="0"/>
                <a:t> - </a:t>
              </a:r>
              <a:r>
                <a:rPr lang="en-US" dirty="0" err="1"/>
                <a:t>Q_eval</a:t>
              </a:r>
              <a:r>
                <a:rPr lang="en-US" dirty="0" smtClean="0"/>
                <a:t> </a:t>
              </a:r>
              <a:endParaRPr lang="en-US" dirty="0"/>
            </a:p>
          </p:txBody>
        </p:sp>
        <p:cxnSp>
          <p:nvCxnSpPr>
            <p:cNvPr id="401" name="Elbow Connector 400"/>
            <p:cNvCxnSpPr>
              <a:stCxn id="400" idx="3"/>
              <a:endCxn id="405" idx="3"/>
            </p:cNvCxnSpPr>
            <p:nvPr/>
          </p:nvCxnSpPr>
          <p:spPr>
            <a:xfrm flipV="1">
              <a:off x="7346184" y="1462908"/>
              <a:ext cx="672799" cy="3988376"/>
            </a:xfrm>
            <a:prstGeom prst="bentConnector3">
              <a:avLst>
                <a:gd name="adj1" fmla="val 3142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2" name="TextBox 401"/>
            <p:cNvSpPr txBox="1"/>
            <p:nvPr/>
          </p:nvSpPr>
          <p:spPr>
            <a:xfrm>
              <a:off x="8045684" y="5158137"/>
              <a:ext cx="1407006" cy="336822"/>
            </a:xfrm>
            <a:prstGeom prst="rect">
              <a:avLst/>
            </a:prstGeom>
            <a:noFill/>
            <a:ln>
              <a:noFill/>
            </a:ln>
          </p:spPr>
          <p:txBody>
            <a:bodyPr wrap="square" rtlCol="0">
              <a:spAutoFit/>
            </a:bodyPr>
            <a:lstStyle/>
            <a:p>
              <a:pPr algn="ctr"/>
              <a:r>
                <a:rPr lang="en-US" dirty="0" smtClean="0"/>
                <a:t>Loss.backward()</a:t>
              </a:r>
              <a:endParaRPr lang="en-US" dirty="0"/>
            </a:p>
          </p:txBody>
        </p:sp>
      </p:grpSp>
    </p:spTree>
    <p:extLst>
      <p:ext uri="{BB962C8B-B14F-4D97-AF65-F5344CB8AC3E}">
        <p14:creationId xmlns:p14="http://schemas.microsoft.com/office/powerpoint/2010/main" val="144746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701204" y="717347"/>
            <a:ext cx="11081191" cy="4478636"/>
            <a:chOff x="796739" y="539926"/>
            <a:chExt cx="11081191" cy="4478636"/>
          </a:xfrm>
        </p:grpSpPr>
        <p:grpSp>
          <p:nvGrpSpPr>
            <p:cNvPr id="334" name="Group 333"/>
            <p:cNvGrpSpPr/>
            <p:nvPr/>
          </p:nvGrpSpPr>
          <p:grpSpPr>
            <a:xfrm>
              <a:off x="796739" y="539926"/>
              <a:ext cx="7047573" cy="4478636"/>
              <a:chOff x="3513747" y="541420"/>
              <a:chExt cx="7025916" cy="4800015"/>
            </a:xfrm>
          </p:grpSpPr>
          <p:sp>
            <p:nvSpPr>
              <p:cNvPr id="27" name="TextBox 26"/>
              <p:cNvSpPr txBox="1"/>
              <p:nvPr/>
            </p:nvSpPr>
            <p:spPr>
              <a:xfrm>
                <a:off x="3513747" y="2690895"/>
                <a:ext cx="2279818" cy="116955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algn="ctr"/>
                <a:r>
                  <a:rPr lang="en-US" sz="1400" b="1" dirty="0" smtClean="0"/>
                  <a:t>Pre-Processor, 5mins</a:t>
                </a:r>
                <a:endParaRPr lang="en-US" sz="1400" b="1" dirty="0"/>
              </a:p>
              <a:p>
                <a:r>
                  <a:rPr lang="en-US" sz="1400" b="1" dirty="0" smtClean="0"/>
                  <a:t>Segment : </a:t>
                </a:r>
                <a:r>
                  <a:rPr lang="en-US" sz="1400" dirty="0" err="1" smtClean="0"/>
                  <a:t>Link_id</a:t>
                </a:r>
                <a:r>
                  <a:rPr lang="en-US" sz="1400" dirty="0" smtClean="0"/>
                  <a:t>, </a:t>
                </a:r>
                <a:r>
                  <a:rPr lang="en-US" sz="1400" dirty="0" err="1" smtClean="0"/>
                  <a:t>etc</a:t>
                </a:r>
                <a:endParaRPr lang="en-US" sz="1400" dirty="0" smtClean="0"/>
              </a:p>
              <a:p>
                <a:r>
                  <a:rPr lang="en-US" sz="1400" b="1" dirty="0" smtClean="0"/>
                  <a:t>State: </a:t>
                </a:r>
                <a:r>
                  <a:rPr lang="en-US" sz="1400" dirty="0" smtClean="0"/>
                  <a:t>Speed, Volume, LOS </a:t>
                </a:r>
              </a:p>
              <a:p>
                <a:r>
                  <a:rPr lang="en-US" sz="1400" b="1" dirty="0" smtClean="0"/>
                  <a:t>Actions: </a:t>
                </a:r>
                <a:r>
                  <a:rPr lang="en-US" sz="1400" dirty="0"/>
                  <a:t>S</a:t>
                </a:r>
                <a:r>
                  <a:rPr lang="en-US" sz="1400" dirty="0" smtClean="0"/>
                  <a:t>peed limit</a:t>
                </a:r>
              </a:p>
              <a:p>
                <a:r>
                  <a:rPr lang="en-US" sz="1400" b="1" dirty="0" smtClean="0"/>
                  <a:t>Rewards: </a:t>
                </a:r>
                <a:r>
                  <a:rPr lang="en-US" sz="1400" dirty="0" smtClean="0"/>
                  <a:t>Delay Average</a:t>
                </a:r>
              </a:p>
            </p:txBody>
          </p:sp>
          <p:sp>
            <p:nvSpPr>
              <p:cNvPr id="18" name="Rectangle 17"/>
              <p:cNvSpPr/>
              <p:nvPr/>
            </p:nvSpPr>
            <p:spPr>
              <a:xfrm>
                <a:off x="6567588" y="4780765"/>
                <a:ext cx="1468740" cy="5606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577129" y="4885289"/>
                <a:ext cx="1444462" cy="369332"/>
              </a:xfrm>
              <a:prstGeom prst="rect">
                <a:avLst/>
              </a:prstGeom>
              <a:noFill/>
              <a:ln>
                <a:noFill/>
              </a:ln>
            </p:spPr>
            <p:txBody>
              <a:bodyPr wrap="square" rtlCol="0">
                <a:spAutoFit/>
              </a:bodyPr>
              <a:lstStyle/>
              <a:p>
                <a:pPr algn="ctr"/>
                <a:r>
                  <a:rPr lang="en-US" b="1" dirty="0" smtClean="0"/>
                  <a:t>PTV VISSIM</a:t>
                </a:r>
              </a:p>
            </p:txBody>
          </p:sp>
          <p:cxnSp>
            <p:nvCxnSpPr>
              <p:cNvPr id="51" name="Elbow Connector 50"/>
              <p:cNvCxnSpPr>
                <a:stCxn id="215" idx="2"/>
                <a:endCxn id="64" idx="3"/>
              </p:cNvCxnSpPr>
              <p:nvPr/>
            </p:nvCxnSpPr>
            <p:spPr>
              <a:xfrm rot="5400000">
                <a:off x="8630208" y="1490607"/>
                <a:ext cx="394392" cy="15821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8" idx="1"/>
                <a:endCxn id="27" idx="2"/>
              </p:cNvCxnSpPr>
              <p:nvPr/>
            </p:nvCxnSpPr>
            <p:spPr>
              <a:xfrm rot="10800000">
                <a:off x="4653656" y="3860446"/>
                <a:ext cx="1913932" cy="12006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567588" y="2198544"/>
                <a:ext cx="1468740" cy="5606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656844" y="2282159"/>
                <a:ext cx="1290229" cy="369332"/>
              </a:xfrm>
              <a:prstGeom prst="rect">
                <a:avLst/>
              </a:prstGeom>
              <a:noFill/>
              <a:ln>
                <a:noFill/>
              </a:ln>
            </p:spPr>
            <p:txBody>
              <a:bodyPr wrap="square" rtlCol="0">
                <a:spAutoFit/>
              </a:bodyPr>
              <a:lstStyle/>
              <a:p>
                <a:pPr algn="ctr"/>
                <a:r>
                  <a:rPr lang="en-US" b="1" dirty="0" smtClean="0"/>
                  <a:t>DQN</a:t>
                </a:r>
                <a:endParaRPr lang="en-US" sz="1400" b="1" dirty="0"/>
              </a:p>
            </p:txBody>
          </p:sp>
          <p:cxnSp>
            <p:nvCxnSpPr>
              <p:cNvPr id="84" name="Elbow Connector 83"/>
              <p:cNvCxnSpPr>
                <a:stCxn id="27" idx="0"/>
                <a:endCxn id="96" idx="1"/>
              </p:cNvCxnSpPr>
              <p:nvPr/>
            </p:nvCxnSpPr>
            <p:spPr>
              <a:xfrm rot="5400000" flipH="1" flipV="1">
                <a:off x="5480992" y="387391"/>
                <a:ext cx="1476169" cy="31308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784496" y="1045449"/>
                <a:ext cx="1532676" cy="338554"/>
              </a:xfrm>
              <a:prstGeom prst="rect">
                <a:avLst/>
              </a:prstGeom>
              <a:noFill/>
              <a:ln>
                <a:noFill/>
              </a:ln>
            </p:spPr>
            <p:txBody>
              <a:bodyPr wrap="square" rtlCol="0">
                <a:spAutoFit/>
              </a:bodyPr>
              <a:lstStyle/>
              <a:p>
                <a:pPr algn="ctr"/>
                <a:r>
                  <a:rPr lang="en-US" sz="1600" b="1" dirty="0" smtClean="0"/>
                  <a:t>Replay Memory</a:t>
                </a:r>
              </a:p>
            </p:txBody>
          </p:sp>
          <p:cxnSp>
            <p:nvCxnSpPr>
              <p:cNvPr id="97" name="Elbow Connector 96"/>
              <p:cNvCxnSpPr>
                <a:stCxn id="103" idx="2"/>
                <a:endCxn id="18" idx="0"/>
              </p:cNvCxnSpPr>
              <p:nvPr/>
            </p:nvCxnSpPr>
            <p:spPr>
              <a:xfrm rot="16200000" flipH="1">
                <a:off x="6975618" y="4454424"/>
                <a:ext cx="650083"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64" idx="2"/>
                <a:endCxn id="103" idx="0"/>
              </p:cNvCxnSpPr>
              <p:nvPr/>
            </p:nvCxnSpPr>
            <p:spPr>
              <a:xfrm rot="5400000">
                <a:off x="6784202" y="3274372"/>
                <a:ext cx="1032914"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369809" y="3792128"/>
                <a:ext cx="1859102" cy="338554"/>
              </a:xfrm>
              <a:prstGeom prst="rect">
                <a:avLst/>
              </a:prstGeom>
              <a:noFill/>
              <a:ln>
                <a:noFill/>
              </a:ln>
            </p:spPr>
            <p:txBody>
              <a:bodyPr wrap="square" rtlCol="0">
                <a:spAutoFit/>
              </a:bodyPr>
              <a:lstStyle/>
              <a:p>
                <a:pPr algn="ctr"/>
                <a:r>
                  <a:rPr lang="en-US" sz="1600" b="1" dirty="0" smtClean="0"/>
                  <a:t>New Speed Limit</a:t>
                </a:r>
              </a:p>
            </p:txBody>
          </p:sp>
          <p:cxnSp>
            <p:nvCxnSpPr>
              <p:cNvPr id="200" name="Elbow Connector 199"/>
              <p:cNvCxnSpPr>
                <a:endCxn id="64" idx="0"/>
              </p:cNvCxnSpPr>
              <p:nvPr/>
            </p:nvCxnSpPr>
            <p:spPr>
              <a:xfrm rot="16200000" flipH="1">
                <a:off x="6808751" y="1705336"/>
                <a:ext cx="983817" cy="25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9053885" y="1518705"/>
                <a:ext cx="1129189" cy="565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9078367" y="1499711"/>
                <a:ext cx="1080223" cy="584775"/>
              </a:xfrm>
              <a:prstGeom prst="rect">
                <a:avLst/>
              </a:prstGeom>
              <a:noFill/>
              <a:ln>
                <a:noFill/>
              </a:ln>
            </p:spPr>
            <p:txBody>
              <a:bodyPr wrap="square" rtlCol="0">
                <a:spAutoFit/>
              </a:bodyPr>
              <a:lstStyle/>
              <a:p>
                <a:pPr algn="ctr"/>
                <a:r>
                  <a:rPr lang="en-US" sz="1600" b="1" dirty="0" smtClean="0"/>
                  <a:t>DQN</a:t>
                </a:r>
              </a:p>
              <a:p>
                <a:pPr algn="ctr"/>
                <a:r>
                  <a:rPr lang="en-US" sz="1600" b="1" dirty="0" smtClean="0"/>
                  <a:t>Updating</a:t>
                </a:r>
                <a:endParaRPr lang="en-US" sz="1600" b="1" dirty="0"/>
              </a:p>
            </p:txBody>
          </p:sp>
          <p:cxnSp>
            <p:nvCxnSpPr>
              <p:cNvPr id="290" name="Elbow Connector 289"/>
              <p:cNvCxnSpPr>
                <a:stCxn id="96" idx="3"/>
                <a:endCxn id="215" idx="0"/>
              </p:cNvCxnSpPr>
              <p:nvPr/>
            </p:nvCxnSpPr>
            <p:spPr>
              <a:xfrm>
                <a:off x="9317172" y="1214726"/>
                <a:ext cx="301308" cy="30397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298"/>
              <p:cNvSpPr/>
              <p:nvPr/>
            </p:nvSpPr>
            <p:spPr>
              <a:xfrm>
                <a:off x="6136105" y="541420"/>
                <a:ext cx="4403558" cy="2490537"/>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p:cNvSpPr txBox="1"/>
              <p:nvPr/>
            </p:nvSpPr>
            <p:spPr>
              <a:xfrm>
                <a:off x="6136105" y="550499"/>
                <a:ext cx="2174604" cy="307777"/>
              </a:xfrm>
              <a:prstGeom prst="rect">
                <a:avLst/>
              </a:prstGeom>
              <a:noFill/>
              <a:ln>
                <a:noFill/>
              </a:ln>
            </p:spPr>
            <p:txBody>
              <a:bodyPr wrap="square" rtlCol="0">
                <a:spAutoFit/>
              </a:bodyPr>
              <a:lstStyle/>
              <a:p>
                <a:pPr algn="ctr"/>
                <a:r>
                  <a:rPr lang="en-US" sz="1400" b="1" dirty="0" smtClean="0"/>
                  <a:t>Variable Speed Limit Agent</a:t>
                </a:r>
                <a:endParaRPr lang="en-US" sz="1400" b="1" dirty="0"/>
              </a:p>
            </p:txBody>
          </p:sp>
        </p:grpSp>
        <p:sp>
          <p:nvSpPr>
            <p:cNvPr id="60" name="TextBox 59"/>
            <p:cNvSpPr txBox="1"/>
            <p:nvPr/>
          </p:nvSpPr>
          <p:spPr>
            <a:xfrm>
              <a:off x="8083853" y="539926"/>
              <a:ext cx="3794077" cy="3970318"/>
            </a:xfrm>
            <a:prstGeom prst="rect">
              <a:avLst/>
            </a:prstGeom>
            <a:noFill/>
          </p:spPr>
          <p:txBody>
            <a:bodyPr wrap="square" rtlCol="0">
              <a:spAutoFit/>
            </a:bodyPr>
            <a:lstStyle/>
            <a:p>
              <a:pPr algn="ctr"/>
              <a:r>
                <a:rPr lang="en-US" b="1" dirty="0" smtClean="0"/>
                <a:t>Parameter Settings</a:t>
              </a:r>
            </a:p>
            <a:p>
              <a:r>
                <a:rPr lang="en-US" b="1" dirty="0" smtClean="0"/>
                <a:t>Agent</a:t>
              </a:r>
              <a:r>
                <a:rPr lang="en-US" b="1" dirty="0"/>
                <a:t>:</a:t>
              </a:r>
            </a:p>
            <a:p>
              <a:r>
                <a:rPr lang="en-US" dirty="0"/>
                <a:t>Learning rate: </a:t>
              </a:r>
              <a:r>
                <a:rPr lang="en-US" dirty="0" smtClean="0"/>
                <a:t>0.01</a:t>
              </a:r>
              <a:endParaRPr lang="en-US" dirty="0"/>
            </a:p>
            <a:p>
              <a:r>
                <a:rPr lang="en-US" dirty="0"/>
                <a:t>Discount factor: </a:t>
              </a:r>
              <a:r>
                <a:rPr lang="en-US" dirty="0" smtClean="0"/>
                <a:t>0.95</a:t>
              </a:r>
              <a:endParaRPr lang="en-US" dirty="0"/>
            </a:p>
            <a:p>
              <a:r>
                <a:rPr lang="en-US" dirty="0"/>
                <a:t>Epsilon greedy: increase with episode</a:t>
              </a:r>
            </a:p>
            <a:p>
              <a:r>
                <a:rPr lang="en-US" dirty="0"/>
                <a:t>Replay memory size: 8</a:t>
              </a:r>
            </a:p>
            <a:p>
              <a:r>
                <a:rPr lang="en-US" dirty="0"/>
                <a:t>Speed limit: </a:t>
              </a:r>
              <a:r>
                <a:rPr lang="en-US" dirty="0" smtClean="0"/>
                <a:t>update/5mins</a:t>
              </a:r>
              <a:endParaRPr lang="en-US" dirty="0"/>
            </a:p>
            <a:p>
              <a:endParaRPr lang="en-US" b="1" dirty="0" smtClean="0"/>
            </a:p>
            <a:p>
              <a:r>
                <a:rPr lang="en-US" b="1" dirty="0" smtClean="0"/>
                <a:t>VISSIM:</a:t>
              </a:r>
            </a:p>
            <a:p>
              <a:r>
                <a:rPr lang="en-US" dirty="0" smtClean="0"/>
                <a:t>Simulation Time: 15:00:00 – 18:30:00</a:t>
              </a:r>
            </a:p>
            <a:p>
              <a:r>
                <a:rPr lang="en-US" dirty="0" smtClean="0"/>
                <a:t>Warm up: 10 </a:t>
              </a:r>
              <a:r>
                <a:rPr lang="en-US" dirty="0" err="1" smtClean="0"/>
                <a:t>mins</a:t>
              </a:r>
              <a:endParaRPr lang="en-US" dirty="0" smtClean="0"/>
            </a:p>
            <a:p>
              <a:r>
                <a:rPr lang="en-US" dirty="0" smtClean="0"/>
                <a:t>Random seed: 500 random seed </a:t>
              </a:r>
            </a:p>
            <a:p>
              <a:r>
                <a:rPr lang="en-US" dirty="0" smtClean="0"/>
                <a:t>Volume Inputs: update/15mins</a:t>
              </a:r>
            </a:p>
            <a:p>
              <a:r>
                <a:rPr lang="en-US" dirty="0" smtClean="0"/>
                <a:t>Number of Simulations: 500</a:t>
              </a:r>
              <a:endParaRPr lang="en-US" dirty="0"/>
            </a:p>
          </p:txBody>
        </p:sp>
      </p:grpSp>
    </p:spTree>
    <p:extLst>
      <p:ext uri="{BB962C8B-B14F-4D97-AF65-F5344CB8AC3E}">
        <p14:creationId xmlns:p14="http://schemas.microsoft.com/office/powerpoint/2010/main" val="23347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3" y="-13447"/>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918882" y="1085571"/>
            <a:ext cx="10515600" cy="5536901"/>
          </a:xfrm>
        </p:spPr>
        <p:txBody>
          <a:bodyPr>
            <a:normAutofit/>
          </a:bodyPr>
          <a:lstStyle/>
          <a:p>
            <a:r>
              <a:rPr lang="en-US" sz="2400" dirty="0" smtClean="0"/>
              <a:t>Congestion</a:t>
            </a:r>
          </a:p>
          <a:p>
            <a:pPr lvl="1"/>
            <a:r>
              <a:rPr lang="en-US" sz="1800" dirty="0" smtClean="0"/>
              <a:t>Big Impact of economic growth</a:t>
            </a:r>
          </a:p>
          <a:p>
            <a:pPr lvl="1"/>
            <a:r>
              <a:rPr lang="en-US" sz="1800" dirty="0" smtClean="0"/>
              <a:t>$1450 cost per person per year of fueling and time (USDOT)</a:t>
            </a:r>
          </a:p>
          <a:p>
            <a:pPr lvl="1"/>
            <a:r>
              <a:rPr lang="en-US" sz="1800" dirty="0" smtClean="0"/>
              <a:t>Emission: High </a:t>
            </a:r>
            <a:r>
              <a:rPr lang="en-US" sz="1800" dirty="0"/>
              <a:t>frequency of start/stop</a:t>
            </a:r>
          </a:p>
          <a:p>
            <a:pPr lvl="1"/>
            <a:r>
              <a:rPr lang="en-US" sz="1800" dirty="0" smtClean="0"/>
              <a:t>High </a:t>
            </a:r>
            <a:r>
              <a:rPr lang="en-US" sz="1800" dirty="0"/>
              <a:t>variance of speed </a:t>
            </a:r>
            <a:r>
              <a:rPr lang="en-US" sz="1800" dirty="0" smtClean="0"/>
              <a:t>at shockwave</a:t>
            </a:r>
          </a:p>
          <a:p>
            <a:pPr lvl="1"/>
            <a:r>
              <a:rPr lang="en-US" sz="1800" dirty="0" smtClean="0"/>
              <a:t>Secondary accident</a:t>
            </a:r>
            <a:endParaRPr lang="en-US" sz="1800" dirty="0"/>
          </a:p>
          <a:p>
            <a:r>
              <a:rPr lang="en-US" sz="2400" dirty="0" smtClean="0"/>
              <a:t>Variable Speed Limit (increase the capacity of the road cost a lot and not feasible):</a:t>
            </a:r>
          </a:p>
          <a:p>
            <a:pPr lvl="1"/>
            <a:r>
              <a:rPr lang="en-US" sz="1800" dirty="0"/>
              <a:t>VSL has been proven to improve the safety and traffic flow condition by reducing the variance of </a:t>
            </a:r>
            <a:r>
              <a:rPr lang="en-US" sz="1800" dirty="0" smtClean="0"/>
              <a:t>speed</a:t>
            </a:r>
            <a:endParaRPr lang="en-US" sz="1800" dirty="0"/>
          </a:p>
          <a:p>
            <a:r>
              <a:rPr lang="en-US" sz="2400" dirty="0" smtClean="0"/>
              <a:t>Purpose of this study:</a:t>
            </a:r>
          </a:p>
          <a:p>
            <a:pPr lvl="1"/>
            <a:r>
              <a:rPr lang="en-US" sz="1800" dirty="0" smtClean="0"/>
              <a:t>Feasibility of applying VSL on the I-35, Des Moines.</a:t>
            </a:r>
          </a:p>
          <a:p>
            <a:pPr lvl="1"/>
            <a:r>
              <a:rPr lang="en-US" sz="1800" dirty="0" smtClean="0"/>
              <a:t>Compare the network performance between static speed limit and RL based variable </a:t>
            </a:r>
            <a:r>
              <a:rPr lang="en-US" sz="1800" dirty="0"/>
              <a:t>speed </a:t>
            </a:r>
            <a:r>
              <a:rPr lang="en-US" sz="1800" dirty="0" smtClean="0"/>
              <a:t>limit</a:t>
            </a:r>
          </a:p>
        </p:txBody>
      </p:sp>
    </p:spTree>
    <p:extLst>
      <p:ext uri="{BB962C8B-B14F-4D97-AF65-F5344CB8AC3E}">
        <p14:creationId xmlns:p14="http://schemas.microsoft.com/office/powerpoint/2010/main" val="287904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72" y="0"/>
            <a:ext cx="10515600" cy="1325563"/>
          </a:xfrm>
        </p:spPr>
        <p:txBody>
          <a:bodyPr/>
          <a:lstStyle/>
          <a:p>
            <a:r>
              <a:rPr lang="en-US" dirty="0" smtClean="0"/>
              <a:t>Literature Review (VSL)</a:t>
            </a:r>
            <a:endParaRPr lang="en-US" dirty="0"/>
          </a:p>
        </p:txBody>
      </p:sp>
      <p:sp>
        <p:nvSpPr>
          <p:cNvPr id="3" name="Content Placeholder 2"/>
          <p:cNvSpPr>
            <a:spLocks noGrp="1"/>
          </p:cNvSpPr>
          <p:nvPr>
            <p:ph idx="1"/>
          </p:nvPr>
        </p:nvSpPr>
        <p:spPr>
          <a:xfrm>
            <a:off x="488372" y="1048871"/>
            <a:ext cx="11215255" cy="5809129"/>
          </a:xfrm>
        </p:spPr>
        <p:txBody>
          <a:bodyPr>
            <a:normAutofit/>
          </a:bodyPr>
          <a:lstStyle/>
          <a:p>
            <a:r>
              <a:rPr lang="en-US" sz="2000" dirty="0" err="1" smtClean="0"/>
              <a:t>Allaby</a:t>
            </a:r>
            <a:r>
              <a:rPr lang="en-US" sz="2000" dirty="0" smtClean="0"/>
              <a:t>, </a:t>
            </a:r>
            <a:r>
              <a:rPr lang="en-US" sz="2000" dirty="0"/>
              <a:t>et al </a:t>
            </a:r>
            <a:r>
              <a:rPr lang="en-US" sz="2000" dirty="0" smtClean="0"/>
              <a:t>(2007) presented the evaluation result of VSLS for urban freeway in Toronto, ON, Canada. The tree decision methods are used for testing. The result shows that the big benefit on safety was achieved while the Travel time increased. Both improvement of safety and travel time are attainable. </a:t>
            </a:r>
          </a:p>
          <a:p>
            <a:r>
              <a:rPr lang="en-US" sz="2000" dirty="0" smtClean="0"/>
              <a:t>Chang, at al (2011) presented real world field experiments based on road way sensor and well-calibrated license plate recognition system. Proper speed control in real time can improve recurrent congestion by achieve higher throughput and stable traffic condition. </a:t>
            </a:r>
            <a:endParaRPr lang="en-US" sz="1800" dirty="0"/>
          </a:p>
        </p:txBody>
      </p:sp>
      <p:grpSp>
        <p:nvGrpSpPr>
          <p:cNvPr id="10" name="Group 9"/>
          <p:cNvGrpSpPr/>
          <p:nvPr/>
        </p:nvGrpSpPr>
        <p:grpSpPr>
          <a:xfrm>
            <a:off x="1154799" y="3287999"/>
            <a:ext cx="3694860" cy="3439205"/>
            <a:chOff x="6407793" y="3368265"/>
            <a:chExt cx="3694860" cy="3439205"/>
          </a:xfrm>
        </p:grpSpPr>
        <p:pic>
          <p:nvPicPr>
            <p:cNvPr id="5" name="Picture 4"/>
            <p:cNvPicPr>
              <a:picLocks noChangeAspect="1"/>
            </p:cNvPicPr>
            <p:nvPr/>
          </p:nvPicPr>
          <p:blipFill>
            <a:blip r:embed="rId2"/>
            <a:stretch>
              <a:fillRect/>
            </a:stretch>
          </p:blipFill>
          <p:spPr>
            <a:xfrm>
              <a:off x="6506404" y="3368265"/>
              <a:ext cx="3596249" cy="3131428"/>
            </a:xfrm>
            <a:prstGeom prst="rect">
              <a:avLst/>
            </a:prstGeom>
          </p:spPr>
        </p:pic>
        <p:sp>
          <p:nvSpPr>
            <p:cNvPr id="6" name="TextBox 5"/>
            <p:cNvSpPr txBox="1"/>
            <p:nvPr/>
          </p:nvSpPr>
          <p:spPr>
            <a:xfrm>
              <a:off x="6407793" y="6499693"/>
              <a:ext cx="1775012" cy="307777"/>
            </a:xfrm>
            <a:prstGeom prst="rect">
              <a:avLst/>
            </a:prstGeom>
            <a:noFill/>
          </p:spPr>
          <p:txBody>
            <a:bodyPr wrap="square" rtlCol="0">
              <a:spAutoFit/>
            </a:bodyPr>
            <a:lstStyle/>
            <a:p>
              <a:r>
                <a:rPr lang="en-US" sz="1400" dirty="0" err="1" smtClean="0"/>
                <a:t>Allaby</a:t>
              </a:r>
              <a:r>
                <a:rPr lang="en-US" sz="1400" dirty="0" smtClean="0"/>
                <a:t>, et al (2007)</a:t>
              </a:r>
              <a:endParaRPr lang="en-US" sz="1400" dirty="0"/>
            </a:p>
          </p:txBody>
        </p:sp>
      </p:grpSp>
      <p:grpSp>
        <p:nvGrpSpPr>
          <p:cNvPr id="11" name="Group 10"/>
          <p:cNvGrpSpPr/>
          <p:nvPr/>
        </p:nvGrpSpPr>
        <p:grpSpPr>
          <a:xfrm>
            <a:off x="5663757" y="2978727"/>
            <a:ext cx="4768716" cy="3748476"/>
            <a:chOff x="1337003" y="3368266"/>
            <a:chExt cx="4016865" cy="3439204"/>
          </a:xfrm>
        </p:grpSpPr>
        <p:sp>
          <p:nvSpPr>
            <p:cNvPr id="7" name="TextBox 6"/>
            <p:cNvSpPr txBox="1"/>
            <p:nvPr/>
          </p:nvSpPr>
          <p:spPr>
            <a:xfrm>
              <a:off x="1456765" y="6499693"/>
              <a:ext cx="2644588" cy="307777"/>
            </a:xfrm>
            <a:prstGeom prst="rect">
              <a:avLst/>
            </a:prstGeom>
            <a:noFill/>
          </p:spPr>
          <p:txBody>
            <a:bodyPr wrap="square" rtlCol="0">
              <a:spAutoFit/>
            </a:bodyPr>
            <a:lstStyle/>
            <a:p>
              <a:r>
                <a:rPr lang="en-US" sz="1400" dirty="0" smtClean="0"/>
                <a:t>Chang (2011), Lin, et al (2007)</a:t>
              </a:r>
              <a:endParaRPr lang="en-US" sz="1400" dirty="0"/>
            </a:p>
          </p:txBody>
        </p:sp>
        <p:pic>
          <p:nvPicPr>
            <p:cNvPr id="9" name="Picture 8"/>
            <p:cNvPicPr>
              <a:picLocks noChangeAspect="1"/>
            </p:cNvPicPr>
            <p:nvPr/>
          </p:nvPicPr>
          <p:blipFill>
            <a:blip r:embed="rId3"/>
            <a:stretch>
              <a:fillRect/>
            </a:stretch>
          </p:blipFill>
          <p:spPr>
            <a:xfrm>
              <a:off x="1337003" y="3368266"/>
              <a:ext cx="4016865" cy="3131427"/>
            </a:xfrm>
            <a:prstGeom prst="rect">
              <a:avLst/>
            </a:prstGeom>
          </p:spPr>
        </p:pic>
      </p:grpSp>
    </p:spTree>
    <p:extLst>
      <p:ext uri="{BB962C8B-B14F-4D97-AF65-F5344CB8AC3E}">
        <p14:creationId xmlns:p14="http://schemas.microsoft.com/office/powerpoint/2010/main" val="288315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8" y="0"/>
            <a:ext cx="10515600" cy="1325563"/>
          </a:xfrm>
        </p:spPr>
        <p:txBody>
          <a:bodyPr/>
          <a:lstStyle/>
          <a:p>
            <a:r>
              <a:rPr lang="en-US" dirty="0" smtClean="0"/>
              <a:t>Literature Review (VSL, RL Approach, CV </a:t>
            </a:r>
            <a:r>
              <a:rPr lang="en-US" dirty="0" err="1" smtClean="0"/>
              <a:t>envs</a:t>
            </a:r>
            <a:r>
              <a:rPr lang="en-US" dirty="0" smtClean="0"/>
              <a:t>)</a:t>
            </a:r>
            <a:endParaRPr lang="en-US" dirty="0"/>
          </a:p>
        </p:txBody>
      </p:sp>
      <p:sp>
        <p:nvSpPr>
          <p:cNvPr id="3" name="Content Placeholder 2"/>
          <p:cNvSpPr>
            <a:spLocks noGrp="1"/>
          </p:cNvSpPr>
          <p:nvPr>
            <p:ph idx="1"/>
          </p:nvPr>
        </p:nvSpPr>
        <p:spPr>
          <a:xfrm>
            <a:off x="311728" y="1048870"/>
            <a:ext cx="11630890" cy="5809129"/>
          </a:xfrm>
        </p:spPr>
        <p:txBody>
          <a:bodyPr>
            <a:normAutofit/>
          </a:bodyPr>
          <a:lstStyle/>
          <a:p>
            <a:r>
              <a:rPr lang="en-US" sz="2000" dirty="0" smtClean="0"/>
              <a:t>Zhu, </a:t>
            </a:r>
            <a:r>
              <a:rPr lang="en-US" sz="2000" dirty="0"/>
              <a:t>et al </a:t>
            </a:r>
            <a:r>
              <a:rPr lang="en-US" sz="2000" dirty="0" smtClean="0"/>
              <a:t>(2014) formulated the dynamic speed limit problem as the MDP problem. The link based information used. The case study on Sioux Falls network is presented. The result shows the travel time and emissions are reduced by around 18% and 20%.</a:t>
            </a:r>
          </a:p>
          <a:p>
            <a:r>
              <a:rPr lang="en-US" sz="1800" dirty="0" err="1" smtClean="0"/>
              <a:t>Walraven</a:t>
            </a:r>
            <a:r>
              <a:rPr lang="en-US" sz="1800" dirty="0" smtClean="0"/>
              <a:t>, et al (2016) defined MDP for optimize traffic flow using METANET simulator and solved by Q-learning. Taking traffic predictions into account. </a:t>
            </a:r>
            <a:r>
              <a:rPr lang="en-US" sz="1800" dirty="0"/>
              <a:t>T</a:t>
            </a:r>
            <a:r>
              <a:rPr lang="en-US" sz="1800" dirty="0" smtClean="0"/>
              <a:t>he resulting policies reduce traffic congestion under high traffic demand a lot. </a:t>
            </a:r>
          </a:p>
          <a:p>
            <a:r>
              <a:rPr lang="en-US" sz="1800" dirty="0" err="1" smtClean="0">
                <a:effectLst/>
              </a:rPr>
              <a:t>Grumert</a:t>
            </a:r>
            <a:r>
              <a:rPr lang="en-US" sz="1800" dirty="0" smtClean="0"/>
              <a:t> , et al (2017) Taking the advantages of connected vehicle environment, the enhanced VSL system can be achieved. The estimate of the traffic condition using for VSL now is based on the data from downstream detector while the connected vehicle can provide the continues information to the infrastructure.</a:t>
            </a:r>
            <a:endParaRPr lang="en-US" sz="1800" dirty="0"/>
          </a:p>
        </p:txBody>
      </p:sp>
      <p:grpSp>
        <p:nvGrpSpPr>
          <p:cNvPr id="11" name="Group 10"/>
          <p:cNvGrpSpPr/>
          <p:nvPr/>
        </p:nvGrpSpPr>
        <p:grpSpPr>
          <a:xfrm>
            <a:off x="1662348" y="3547872"/>
            <a:ext cx="3392424" cy="3004278"/>
            <a:chOff x="6931152" y="3392875"/>
            <a:chExt cx="3298287" cy="3305579"/>
          </a:xfrm>
        </p:grpSpPr>
        <p:sp>
          <p:nvSpPr>
            <p:cNvPr id="6" name="TextBox 5"/>
            <p:cNvSpPr txBox="1"/>
            <p:nvPr/>
          </p:nvSpPr>
          <p:spPr>
            <a:xfrm>
              <a:off x="6931152" y="6421455"/>
              <a:ext cx="3027152" cy="276999"/>
            </a:xfrm>
            <a:prstGeom prst="rect">
              <a:avLst/>
            </a:prstGeom>
            <a:noFill/>
          </p:spPr>
          <p:txBody>
            <a:bodyPr wrap="square" rtlCol="0">
              <a:spAutoFit/>
            </a:bodyPr>
            <a:lstStyle/>
            <a:p>
              <a:r>
                <a:rPr lang="en-US" sz="1200" dirty="0" err="1" smtClean="0"/>
                <a:t>Walraven</a:t>
              </a:r>
              <a:r>
                <a:rPr lang="en-US" sz="1200" dirty="0" smtClean="0"/>
                <a:t>, et al (2016)</a:t>
              </a:r>
              <a:endParaRPr lang="en-US" sz="1200" dirty="0"/>
            </a:p>
          </p:txBody>
        </p:sp>
        <p:pic>
          <p:nvPicPr>
            <p:cNvPr id="8" name="Picture 7"/>
            <p:cNvPicPr>
              <a:picLocks noChangeAspect="1"/>
            </p:cNvPicPr>
            <p:nvPr/>
          </p:nvPicPr>
          <p:blipFill>
            <a:blip r:embed="rId2"/>
            <a:stretch>
              <a:fillRect/>
            </a:stretch>
          </p:blipFill>
          <p:spPr>
            <a:xfrm>
              <a:off x="6931152" y="3392875"/>
              <a:ext cx="3298287" cy="3028580"/>
            </a:xfrm>
            <a:prstGeom prst="rect">
              <a:avLst/>
            </a:prstGeom>
          </p:spPr>
        </p:pic>
      </p:grpSp>
      <p:grpSp>
        <p:nvGrpSpPr>
          <p:cNvPr id="15" name="Group 14"/>
          <p:cNvGrpSpPr/>
          <p:nvPr/>
        </p:nvGrpSpPr>
        <p:grpSpPr>
          <a:xfrm>
            <a:off x="6405391" y="3547872"/>
            <a:ext cx="4421937" cy="3004278"/>
            <a:chOff x="5956502" y="3419856"/>
            <a:chExt cx="4421937" cy="3004278"/>
          </a:xfrm>
        </p:grpSpPr>
        <p:pic>
          <p:nvPicPr>
            <p:cNvPr id="12" name="Picture 11"/>
            <p:cNvPicPr>
              <a:picLocks noChangeAspect="1"/>
            </p:cNvPicPr>
            <p:nvPr/>
          </p:nvPicPr>
          <p:blipFill>
            <a:blip r:embed="rId3"/>
            <a:stretch>
              <a:fillRect/>
            </a:stretch>
          </p:blipFill>
          <p:spPr>
            <a:xfrm>
              <a:off x="5956502" y="3419856"/>
              <a:ext cx="4421937" cy="2873862"/>
            </a:xfrm>
            <a:prstGeom prst="rect">
              <a:avLst/>
            </a:prstGeom>
          </p:spPr>
        </p:pic>
        <p:sp>
          <p:nvSpPr>
            <p:cNvPr id="14" name="TextBox 13"/>
            <p:cNvSpPr txBox="1"/>
            <p:nvPr/>
          </p:nvSpPr>
          <p:spPr>
            <a:xfrm>
              <a:off x="6235376" y="6147135"/>
              <a:ext cx="3108960" cy="276999"/>
            </a:xfrm>
            <a:prstGeom prst="rect">
              <a:avLst/>
            </a:prstGeom>
            <a:noFill/>
          </p:spPr>
          <p:txBody>
            <a:bodyPr wrap="square" rtlCol="0">
              <a:spAutoFit/>
            </a:bodyPr>
            <a:lstStyle/>
            <a:p>
              <a:r>
                <a:rPr lang="en-US" sz="1200" dirty="0" err="1"/>
                <a:t>Grumert</a:t>
              </a:r>
              <a:r>
                <a:rPr lang="en-US" sz="1200" dirty="0"/>
                <a:t> , et al (2017)</a:t>
              </a:r>
            </a:p>
          </p:txBody>
        </p:sp>
      </p:grpSp>
    </p:spTree>
    <p:extLst>
      <p:ext uri="{BB962C8B-B14F-4D97-AF65-F5344CB8AC3E}">
        <p14:creationId xmlns:p14="http://schemas.microsoft.com/office/powerpoint/2010/main" val="416530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
            <a:ext cx="10515600" cy="962602"/>
          </a:xfrm>
        </p:spPr>
        <p:txBody>
          <a:bodyPr/>
          <a:lstStyle/>
          <a:p>
            <a:r>
              <a:rPr lang="en-US" dirty="0" smtClean="0"/>
              <a:t>Environment &amp; Simulation setup</a:t>
            </a:r>
            <a:endParaRPr lang="en-US" dirty="0"/>
          </a:p>
        </p:txBody>
      </p:sp>
      <p:sp>
        <p:nvSpPr>
          <p:cNvPr id="3" name="Content Placeholder 2"/>
          <p:cNvSpPr>
            <a:spLocks noGrp="1"/>
          </p:cNvSpPr>
          <p:nvPr>
            <p:ph idx="1"/>
          </p:nvPr>
        </p:nvSpPr>
        <p:spPr>
          <a:xfrm>
            <a:off x="942317" y="962603"/>
            <a:ext cx="5350584" cy="3499098"/>
          </a:xfrm>
        </p:spPr>
        <p:txBody>
          <a:bodyPr>
            <a:normAutofit fontScale="92500" lnSpcReduction="20000"/>
          </a:bodyPr>
          <a:lstStyle/>
          <a:p>
            <a:r>
              <a:rPr lang="en-US" sz="2100" dirty="0" smtClean="0"/>
              <a:t>Interest area:</a:t>
            </a:r>
          </a:p>
          <a:p>
            <a:pPr lvl="1"/>
            <a:r>
              <a:rPr lang="en-US" sz="1800" dirty="0"/>
              <a:t>I-35, Des </a:t>
            </a:r>
            <a:r>
              <a:rPr lang="en-US" sz="1800" dirty="0" smtClean="0"/>
              <a:t>Moines </a:t>
            </a:r>
          </a:p>
          <a:p>
            <a:pPr lvl="1"/>
            <a:r>
              <a:rPr lang="en-US" sz="1800" dirty="0" smtClean="0"/>
              <a:t>3:00 pm-6:30 pm, </a:t>
            </a:r>
            <a:r>
              <a:rPr lang="en-US" sz="1800" dirty="0"/>
              <a:t>May 25, 2018</a:t>
            </a:r>
            <a:endParaRPr lang="en-US" sz="1800" dirty="0" smtClean="0"/>
          </a:p>
          <a:p>
            <a:r>
              <a:rPr lang="en-US" sz="2100" dirty="0"/>
              <a:t>Dynamic speed limit:</a:t>
            </a:r>
          </a:p>
          <a:p>
            <a:pPr lvl="1"/>
            <a:r>
              <a:rPr lang="en-US" sz="1800" dirty="0" smtClean="0"/>
              <a:t>50mph to 85mph</a:t>
            </a:r>
          </a:p>
          <a:p>
            <a:r>
              <a:rPr lang="en-US" sz="2100" dirty="0" smtClean="0"/>
              <a:t>Fixed speed limit:</a:t>
            </a:r>
          </a:p>
          <a:p>
            <a:pPr lvl="1"/>
            <a:r>
              <a:rPr lang="en-US" sz="1800" dirty="0" smtClean="0"/>
              <a:t>65 </a:t>
            </a:r>
            <a:r>
              <a:rPr lang="en-US" sz="1800" dirty="0"/>
              <a:t>mph </a:t>
            </a:r>
            <a:r>
              <a:rPr lang="en-US" sz="1800" dirty="0" smtClean="0"/>
              <a:t>(main)</a:t>
            </a:r>
          </a:p>
          <a:p>
            <a:pPr lvl="1"/>
            <a:r>
              <a:rPr lang="en-US" sz="1800" dirty="0" smtClean="0"/>
              <a:t>65 </a:t>
            </a:r>
            <a:r>
              <a:rPr lang="en-US" sz="1800" dirty="0"/>
              <a:t>mph, 65 mph, 50 mph (On </a:t>
            </a:r>
            <a:r>
              <a:rPr lang="en-US" sz="1800" dirty="0" smtClean="0"/>
              <a:t>Ramp</a:t>
            </a:r>
            <a:r>
              <a:rPr lang="en-US" sz="1800" dirty="0"/>
              <a:t>)</a:t>
            </a:r>
            <a:endParaRPr lang="en-US" sz="1800" dirty="0" smtClean="0"/>
          </a:p>
          <a:p>
            <a:r>
              <a:rPr lang="en-US" sz="2100" dirty="0" smtClean="0"/>
              <a:t>Dynamic </a:t>
            </a:r>
            <a:r>
              <a:rPr lang="en-US" sz="2100" dirty="0"/>
              <a:t>volume input:</a:t>
            </a:r>
          </a:p>
          <a:p>
            <a:pPr lvl="1"/>
            <a:r>
              <a:rPr lang="en-US" sz="1800" dirty="0" smtClean="0"/>
              <a:t>Downstream: EB </a:t>
            </a:r>
            <a:r>
              <a:rPr lang="en-US" sz="1800" dirty="0"/>
              <a:t>to 86th </a:t>
            </a:r>
            <a:r>
              <a:rPr lang="en-US" sz="1800" dirty="0" smtClean="0"/>
              <a:t>STREET-EB</a:t>
            </a:r>
          </a:p>
          <a:p>
            <a:pPr lvl="1"/>
            <a:r>
              <a:rPr lang="en-US" sz="1800" dirty="0" smtClean="0"/>
              <a:t>Upstream: I-35/80 </a:t>
            </a:r>
            <a:r>
              <a:rPr lang="en-US" sz="1800" dirty="0"/>
              <a:t>EB @ Iowa </a:t>
            </a:r>
            <a:r>
              <a:rPr lang="en-US" sz="1800" dirty="0" smtClean="0"/>
              <a:t>28</a:t>
            </a:r>
            <a:endParaRPr lang="en-US" sz="1800" dirty="0"/>
          </a:p>
          <a:p>
            <a:pPr lvl="1"/>
            <a:r>
              <a:rPr lang="en-US" sz="1800" dirty="0"/>
              <a:t>Ramp: </a:t>
            </a:r>
            <a:r>
              <a:rPr lang="en-US" sz="1800" dirty="0" smtClean="0"/>
              <a:t>Interpolated</a:t>
            </a:r>
            <a:endParaRPr lang="en-US" sz="1800" dirty="0"/>
          </a:p>
        </p:txBody>
      </p:sp>
      <p:sp>
        <p:nvSpPr>
          <p:cNvPr id="33" name="Content Placeholder 2"/>
          <p:cNvSpPr txBox="1">
            <a:spLocks/>
          </p:cNvSpPr>
          <p:nvPr/>
        </p:nvSpPr>
        <p:spPr>
          <a:xfrm>
            <a:off x="5975863" y="1005115"/>
            <a:ext cx="5257800" cy="3388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Data Collection points:</a:t>
            </a:r>
          </a:p>
          <a:p>
            <a:pPr lvl="1"/>
            <a:r>
              <a:rPr lang="en-US" sz="1800" dirty="0" smtClean="0"/>
              <a:t>8 detectors located at the end of the link</a:t>
            </a:r>
          </a:p>
          <a:p>
            <a:r>
              <a:rPr lang="en-US" sz="1800" dirty="0" smtClean="0"/>
              <a:t>Input:</a:t>
            </a:r>
          </a:p>
          <a:p>
            <a:pPr lvl="1"/>
            <a:r>
              <a:rPr lang="en-US" sz="1800" dirty="0"/>
              <a:t>Volume: change </a:t>
            </a:r>
            <a:r>
              <a:rPr lang="en-US" sz="1800" dirty="0" smtClean="0"/>
              <a:t>per </a:t>
            </a:r>
            <a:r>
              <a:rPr lang="en-US" sz="1800" dirty="0"/>
              <a:t>15minutes </a:t>
            </a:r>
            <a:r>
              <a:rPr lang="en-US" sz="1800" dirty="0" smtClean="0"/>
              <a:t>based on real world data</a:t>
            </a:r>
            <a:endParaRPr lang="en-US" sz="1800" dirty="0"/>
          </a:p>
          <a:p>
            <a:pPr lvl="1"/>
            <a:r>
              <a:rPr lang="en-US" sz="1800" dirty="0"/>
              <a:t>Speed: </a:t>
            </a:r>
            <a:r>
              <a:rPr lang="en-US" sz="1800" dirty="0" smtClean="0"/>
              <a:t>change </a:t>
            </a:r>
            <a:r>
              <a:rPr lang="en-US" sz="1800" dirty="0"/>
              <a:t>per 5 minutes </a:t>
            </a:r>
          </a:p>
          <a:p>
            <a:pPr lvl="1"/>
            <a:r>
              <a:rPr lang="en-US" sz="1800" dirty="0"/>
              <a:t>Sim random seed: random </a:t>
            </a:r>
            <a:r>
              <a:rPr lang="en-US" sz="1800" dirty="0" smtClean="0"/>
              <a:t>per simulation</a:t>
            </a:r>
            <a:endParaRPr lang="en-US" sz="1800" dirty="0"/>
          </a:p>
          <a:p>
            <a:r>
              <a:rPr lang="en-US" sz="1800" dirty="0" smtClean="0"/>
              <a:t>Output:</a:t>
            </a:r>
          </a:p>
          <a:p>
            <a:pPr lvl="1"/>
            <a:r>
              <a:rPr lang="en-US" sz="1800" dirty="0"/>
              <a:t>Data </a:t>
            </a:r>
            <a:r>
              <a:rPr lang="en-US" sz="1800" dirty="0" smtClean="0"/>
              <a:t>Collection</a:t>
            </a:r>
          </a:p>
          <a:p>
            <a:pPr lvl="1"/>
            <a:r>
              <a:rPr lang="en-US" sz="1800" dirty="0" smtClean="0"/>
              <a:t>Network  Performance</a:t>
            </a:r>
            <a:endParaRPr lang="en-US" sz="1800" dirty="0"/>
          </a:p>
        </p:txBody>
      </p:sp>
      <p:grpSp>
        <p:nvGrpSpPr>
          <p:cNvPr id="29" name="Group 28"/>
          <p:cNvGrpSpPr/>
          <p:nvPr/>
        </p:nvGrpSpPr>
        <p:grpSpPr>
          <a:xfrm>
            <a:off x="676656" y="4262907"/>
            <a:ext cx="10824177" cy="2448718"/>
            <a:chOff x="676655" y="3878989"/>
            <a:chExt cx="11090901" cy="2648988"/>
          </a:xfrm>
        </p:grpSpPr>
        <p:grpSp>
          <p:nvGrpSpPr>
            <p:cNvPr id="30" name="Group 29"/>
            <p:cNvGrpSpPr/>
            <p:nvPr/>
          </p:nvGrpSpPr>
          <p:grpSpPr>
            <a:xfrm>
              <a:off x="676656" y="3878989"/>
              <a:ext cx="11090900" cy="2648988"/>
              <a:chOff x="676656" y="3439236"/>
              <a:chExt cx="11090900" cy="3088741"/>
            </a:xfrm>
          </p:grpSpPr>
          <p:grpSp>
            <p:nvGrpSpPr>
              <p:cNvPr id="43" name="Group 42"/>
              <p:cNvGrpSpPr/>
              <p:nvPr/>
            </p:nvGrpSpPr>
            <p:grpSpPr>
              <a:xfrm>
                <a:off x="676656" y="3439236"/>
                <a:ext cx="11090899" cy="3068345"/>
                <a:chOff x="935091" y="4393691"/>
                <a:chExt cx="10632316" cy="2266950"/>
              </a:xfrm>
            </p:grpSpPr>
            <p:pic>
              <p:nvPicPr>
                <p:cNvPr id="53" name="Picture 52"/>
                <p:cNvPicPr>
                  <a:picLocks noChangeAspect="1"/>
                </p:cNvPicPr>
                <p:nvPr/>
              </p:nvPicPr>
              <p:blipFill>
                <a:blip r:embed="rId2"/>
                <a:stretch>
                  <a:fillRect/>
                </a:stretch>
              </p:blipFill>
              <p:spPr>
                <a:xfrm>
                  <a:off x="935091" y="4393691"/>
                  <a:ext cx="10632316" cy="2266950"/>
                </a:xfrm>
                <a:prstGeom prst="rect">
                  <a:avLst/>
                </a:prstGeom>
                <a:solidFill>
                  <a:schemeClr val="tx1"/>
                </a:solidFill>
                <a:ln>
                  <a:solidFill>
                    <a:schemeClr val="tx1"/>
                  </a:solidFill>
                </a:ln>
              </p:spPr>
            </p:pic>
            <p:sp>
              <p:nvSpPr>
                <p:cNvPr id="54" name="TextBox 53"/>
                <p:cNvSpPr txBox="1"/>
                <p:nvPr/>
              </p:nvSpPr>
              <p:spPr>
                <a:xfrm>
                  <a:off x="1193753" y="5973189"/>
                  <a:ext cx="2171700" cy="276999"/>
                </a:xfrm>
                <a:prstGeom prst="rect">
                  <a:avLst/>
                </a:prstGeom>
                <a:noFill/>
              </p:spPr>
              <p:txBody>
                <a:bodyPr wrap="square" rtlCol="0">
                  <a:spAutoFit/>
                </a:bodyPr>
                <a:lstStyle/>
                <a:p>
                  <a:r>
                    <a:rPr lang="en-US" sz="1200" dirty="0" smtClean="0"/>
                    <a:t>Dynamic Speed Limit</a:t>
                  </a:r>
                  <a:endParaRPr lang="en-US" sz="1200" dirty="0"/>
                </a:p>
              </p:txBody>
            </p:sp>
            <p:sp>
              <p:nvSpPr>
                <p:cNvPr id="55" name="Pentagon 54"/>
                <p:cNvSpPr/>
                <p:nvPr/>
              </p:nvSpPr>
              <p:spPr>
                <a:xfrm rot="5400000">
                  <a:off x="2539291" y="4624021"/>
                  <a:ext cx="255926" cy="94741"/>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entagon 55"/>
                <p:cNvSpPr/>
                <p:nvPr/>
              </p:nvSpPr>
              <p:spPr>
                <a:xfrm rot="5400000">
                  <a:off x="6106716" y="4553210"/>
                  <a:ext cx="255925" cy="94741"/>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entagon 56"/>
                <p:cNvSpPr/>
                <p:nvPr/>
              </p:nvSpPr>
              <p:spPr>
                <a:xfrm rot="5400000">
                  <a:off x="7808944" y="4614497"/>
                  <a:ext cx="255925" cy="94741"/>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entagon 57"/>
                <p:cNvSpPr/>
                <p:nvPr/>
              </p:nvSpPr>
              <p:spPr>
                <a:xfrm rot="5400000">
                  <a:off x="941839" y="4681173"/>
                  <a:ext cx="255925" cy="94741"/>
                </a:xfrm>
                <a:prstGeom prst="homePlat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entagon 58"/>
                <p:cNvSpPr/>
                <p:nvPr/>
              </p:nvSpPr>
              <p:spPr>
                <a:xfrm rot="5400000">
                  <a:off x="4332819" y="4553210"/>
                  <a:ext cx="255925" cy="94741"/>
                </a:xfrm>
                <a:prstGeom prst="homePlat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entagon 59"/>
                <p:cNvSpPr/>
                <p:nvPr/>
              </p:nvSpPr>
              <p:spPr>
                <a:xfrm rot="5400000">
                  <a:off x="9761989" y="4741213"/>
                  <a:ext cx="255925" cy="94741"/>
                </a:xfrm>
                <a:prstGeom prst="homePlat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entagon 60"/>
                <p:cNvSpPr/>
                <p:nvPr/>
              </p:nvSpPr>
              <p:spPr>
                <a:xfrm rot="5400000">
                  <a:off x="1018419" y="6074854"/>
                  <a:ext cx="255926" cy="94741"/>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193752" y="6297504"/>
                  <a:ext cx="2171700" cy="276999"/>
                </a:xfrm>
                <a:prstGeom prst="rect">
                  <a:avLst/>
                </a:prstGeom>
                <a:noFill/>
              </p:spPr>
              <p:txBody>
                <a:bodyPr wrap="square" rtlCol="0">
                  <a:spAutoFit/>
                </a:bodyPr>
                <a:lstStyle/>
                <a:p>
                  <a:r>
                    <a:rPr lang="en-US" sz="1200" dirty="0" smtClean="0"/>
                    <a:t>Fixed Speed Limit (65 mph)</a:t>
                  </a:r>
                  <a:endParaRPr lang="en-US" sz="1200" dirty="0"/>
                </a:p>
              </p:txBody>
            </p:sp>
            <p:sp>
              <p:nvSpPr>
                <p:cNvPr id="63" name="Pentagon 62"/>
                <p:cNvSpPr/>
                <p:nvPr/>
              </p:nvSpPr>
              <p:spPr>
                <a:xfrm rot="5400000">
                  <a:off x="1018418" y="6399169"/>
                  <a:ext cx="255926" cy="94741"/>
                </a:xfrm>
                <a:prstGeom prst="homePlat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388657" y="3549060"/>
                <a:ext cx="619771" cy="369332"/>
              </a:xfrm>
              <a:prstGeom prst="rect">
                <a:avLst/>
              </a:prstGeom>
              <a:noFill/>
            </p:spPr>
            <p:txBody>
              <a:bodyPr wrap="square" rtlCol="0">
                <a:spAutoFit/>
              </a:bodyPr>
              <a:lstStyle/>
              <a:p>
                <a:r>
                  <a:rPr lang="en-US" i="1" dirty="0" smtClean="0"/>
                  <a:t>S1</a:t>
                </a:r>
                <a:endParaRPr lang="en-US" i="1" dirty="0"/>
              </a:p>
            </p:txBody>
          </p:sp>
          <p:pic>
            <p:nvPicPr>
              <p:cNvPr id="45" name="Picture 44"/>
              <p:cNvPicPr>
                <a:picLocks noChangeAspect="1"/>
              </p:cNvPicPr>
              <p:nvPr/>
            </p:nvPicPr>
            <p:blipFill>
              <a:blip r:embed="rId3"/>
              <a:stretch>
                <a:fillRect/>
              </a:stretch>
            </p:blipFill>
            <p:spPr>
              <a:xfrm>
                <a:off x="8997427" y="5013511"/>
                <a:ext cx="2770129" cy="1514466"/>
              </a:xfrm>
              <a:prstGeom prst="rect">
                <a:avLst/>
              </a:prstGeom>
            </p:spPr>
          </p:pic>
          <p:sp>
            <p:nvSpPr>
              <p:cNvPr id="46" name="TextBox 45"/>
              <p:cNvSpPr txBox="1"/>
              <p:nvPr/>
            </p:nvSpPr>
            <p:spPr>
              <a:xfrm>
                <a:off x="3188202" y="3549060"/>
                <a:ext cx="482015" cy="369332"/>
              </a:xfrm>
              <a:prstGeom prst="rect">
                <a:avLst/>
              </a:prstGeom>
              <a:noFill/>
            </p:spPr>
            <p:txBody>
              <a:bodyPr wrap="square" rtlCol="0">
                <a:spAutoFit/>
              </a:bodyPr>
              <a:lstStyle/>
              <a:p>
                <a:r>
                  <a:rPr lang="en-US" i="1" dirty="0" smtClean="0"/>
                  <a:t>S2</a:t>
                </a:r>
                <a:endParaRPr lang="en-US" i="1" dirty="0"/>
              </a:p>
            </p:txBody>
          </p:sp>
          <p:sp>
            <p:nvSpPr>
              <p:cNvPr id="47" name="TextBox 46"/>
              <p:cNvSpPr txBox="1"/>
              <p:nvPr/>
            </p:nvSpPr>
            <p:spPr>
              <a:xfrm>
                <a:off x="5071686" y="3474223"/>
                <a:ext cx="525818" cy="369332"/>
              </a:xfrm>
              <a:prstGeom prst="rect">
                <a:avLst/>
              </a:prstGeom>
              <a:noFill/>
            </p:spPr>
            <p:txBody>
              <a:bodyPr wrap="square" rtlCol="0">
                <a:spAutoFit/>
              </a:bodyPr>
              <a:lstStyle/>
              <a:p>
                <a:r>
                  <a:rPr lang="en-US" i="1" dirty="0" smtClean="0"/>
                  <a:t>S3</a:t>
                </a:r>
                <a:endParaRPr lang="en-US" i="1" dirty="0"/>
              </a:p>
            </p:txBody>
          </p:sp>
          <p:sp>
            <p:nvSpPr>
              <p:cNvPr id="48" name="TextBox 47"/>
              <p:cNvSpPr txBox="1"/>
              <p:nvPr/>
            </p:nvSpPr>
            <p:spPr>
              <a:xfrm>
                <a:off x="6848406" y="3523130"/>
                <a:ext cx="629911" cy="369332"/>
              </a:xfrm>
              <a:prstGeom prst="rect">
                <a:avLst/>
              </a:prstGeom>
              <a:noFill/>
            </p:spPr>
            <p:txBody>
              <a:bodyPr wrap="square" rtlCol="0">
                <a:spAutoFit/>
              </a:bodyPr>
              <a:lstStyle/>
              <a:p>
                <a:r>
                  <a:rPr lang="en-US" i="1" dirty="0" smtClean="0"/>
                  <a:t>S4</a:t>
                </a:r>
                <a:endParaRPr lang="en-US" i="1" dirty="0"/>
              </a:p>
            </p:txBody>
          </p:sp>
          <p:sp>
            <p:nvSpPr>
              <p:cNvPr id="49" name="TextBox 48"/>
              <p:cNvSpPr txBox="1"/>
              <p:nvPr/>
            </p:nvSpPr>
            <p:spPr>
              <a:xfrm>
                <a:off x="8109465" y="3580069"/>
                <a:ext cx="439348" cy="369332"/>
              </a:xfrm>
              <a:prstGeom prst="rect">
                <a:avLst/>
              </a:prstGeom>
              <a:noFill/>
            </p:spPr>
            <p:txBody>
              <a:bodyPr wrap="square" rtlCol="0">
                <a:spAutoFit/>
              </a:bodyPr>
              <a:lstStyle/>
              <a:p>
                <a:r>
                  <a:rPr lang="en-US" i="1" dirty="0" smtClean="0"/>
                  <a:t>S5</a:t>
                </a:r>
                <a:endParaRPr lang="en-US" i="1" dirty="0"/>
              </a:p>
            </p:txBody>
          </p:sp>
          <p:sp>
            <p:nvSpPr>
              <p:cNvPr id="50" name="TextBox 49"/>
              <p:cNvSpPr txBox="1"/>
              <p:nvPr/>
            </p:nvSpPr>
            <p:spPr>
              <a:xfrm>
                <a:off x="8720798" y="3592232"/>
                <a:ext cx="493945" cy="369332"/>
              </a:xfrm>
              <a:prstGeom prst="rect">
                <a:avLst/>
              </a:prstGeom>
              <a:noFill/>
            </p:spPr>
            <p:txBody>
              <a:bodyPr wrap="square" rtlCol="0">
                <a:spAutoFit/>
              </a:bodyPr>
              <a:lstStyle/>
              <a:p>
                <a:r>
                  <a:rPr lang="en-US" i="1" dirty="0" smtClean="0"/>
                  <a:t>S6</a:t>
                </a:r>
                <a:endParaRPr lang="en-US" i="1" dirty="0"/>
              </a:p>
            </p:txBody>
          </p:sp>
          <p:sp>
            <p:nvSpPr>
              <p:cNvPr id="51" name="TextBox 50"/>
              <p:cNvSpPr txBox="1"/>
              <p:nvPr/>
            </p:nvSpPr>
            <p:spPr>
              <a:xfrm>
                <a:off x="9393036" y="3643626"/>
                <a:ext cx="493945" cy="369332"/>
              </a:xfrm>
              <a:prstGeom prst="rect">
                <a:avLst/>
              </a:prstGeom>
              <a:noFill/>
            </p:spPr>
            <p:txBody>
              <a:bodyPr wrap="square" rtlCol="0">
                <a:spAutoFit/>
              </a:bodyPr>
              <a:lstStyle/>
              <a:p>
                <a:r>
                  <a:rPr lang="en-US" i="1" dirty="0" smtClean="0"/>
                  <a:t>S7</a:t>
                </a:r>
                <a:endParaRPr lang="en-US" i="1" dirty="0"/>
              </a:p>
            </p:txBody>
          </p:sp>
          <p:sp>
            <p:nvSpPr>
              <p:cNvPr id="52" name="TextBox 51"/>
              <p:cNvSpPr txBox="1"/>
              <p:nvPr/>
            </p:nvSpPr>
            <p:spPr>
              <a:xfrm>
                <a:off x="10698311" y="3789061"/>
                <a:ext cx="493945" cy="369332"/>
              </a:xfrm>
              <a:prstGeom prst="rect">
                <a:avLst/>
              </a:prstGeom>
              <a:noFill/>
            </p:spPr>
            <p:txBody>
              <a:bodyPr wrap="square" rtlCol="0">
                <a:spAutoFit/>
              </a:bodyPr>
              <a:lstStyle/>
              <a:p>
                <a:r>
                  <a:rPr lang="en-US" i="1" dirty="0" smtClean="0"/>
                  <a:t>S8</a:t>
                </a:r>
                <a:endParaRPr lang="en-US" i="1" dirty="0"/>
              </a:p>
            </p:txBody>
          </p:sp>
        </p:grpSp>
        <p:pic>
          <p:nvPicPr>
            <p:cNvPr id="32" name="Picture 31"/>
            <p:cNvPicPr>
              <a:picLocks noChangeAspect="1"/>
            </p:cNvPicPr>
            <p:nvPr/>
          </p:nvPicPr>
          <p:blipFill>
            <a:blip r:embed="rId4"/>
            <a:stretch>
              <a:fillRect/>
            </a:stretch>
          </p:blipFill>
          <p:spPr>
            <a:xfrm>
              <a:off x="8922603" y="4598041"/>
              <a:ext cx="434632" cy="462284"/>
            </a:xfrm>
            <a:prstGeom prst="rect">
              <a:avLst/>
            </a:prstGeom>
          </p:spPr>
        </p:pic>
        <p:cxnSp>
          <p:nvCxnSpPr>
            <p:cNvPr id="34" name="Straight Arrow Connector 33"/>
            <p:cNvCxnSpPr/>
            <p:nvPr/>
          </p:nvCxnSpPr>
          <p:spPr>
            <a:xfrm>
              <a:off x="8720798" y="4546318"/>
              <a:ext cx="276629" cy="1339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4"/>
            <a:stretch>
              <a:fillRect/>
            </a:stretch>
          </p:blipFill>
          <p:spPr>
            <a:xfrm>
              <a:off x="767763" y="4615754"/>
              <a:ext cx="434632" cy="462284"/>
            </a:xfrm>
            <a:prstGeom prst="rect">
              <a:avLst/>
            </a:prstGeom>
          </p:spPr>
        </p:pic>
        <p:sp>
          <p:nvSpPr>
            <p:cNvPr id="36" name="TextBox 35"/>
            <p:cNvSpPr txBox="1"/>
            <p:nvPr/>
          </p:nvSpPr>
          <p:spPr>
            <a:xfrm>
              <a:off x="676655" y="5062218"/>
              <a:ext cx="1813762" cy="276999"/>
            </a:xfrm>
            <a:prstGeom prst="rect">
              <a:avLst/>
            </a:prstGeom>
            <a:noFill/>
          </p:spPr>
          <p:txBody>
            <a:bodyPr wrap="square" rtlCol="0">
              <a:spAutoFit/>
            </a:bodyPr>
            <a:lstStyle/>
            <a:p>
              <a:r>
                <a:rPr lang="en-US" sz="1200" dirty="0" smtClean="0"/>
                <a:t>EB </a:t>
              </a:r>
              <a:r>
                <a:rPr lang="en-US" sz="1200" dirty="0"/>
                <a:t>to 86th STREET-EB</a:t>
              </a:r>
            </a:p>
          </p:txBody>
        </p:sp>
        <p:sp>
          <p:nvSpPr>
            <p:cNvPr id="42" name="TextBox 41"/>
            <p:cNvSpPr txBox="1"/>
            <p:nvPr/>
          </p:nvSpPr>
          <p:spPr>
            <a:xfrm>
              <a:off x="9297205" y="4843073"/>
              <a:ext cx="1691774" cy="299654"/>
            </a:xfrm>
            <a:prstGeom prst="rect">
              <a:avLst/>
            </a:prstGeom>
            <a:noFill/>
          </p:spPr>
          <p:txBody>
            <a:bodyPr wrap="square" rtlCol="0">
              <a:spAutoFit/>
            </a:bodyPr>
            <a:lstStyle/>
            <a:p>
              <a:r>
                <a:rPr lang="en-US" sz="1200" dirty="0" smtClean="0"/>
                <a:t>I-35/80 </a:t>
              </a:r>
              <a:r>
                <a:rPr lang="en-US" sz="1200" dirty="0"/>
                <a:t>EB @ Iowa 28</a:t>
              </a:r>
            </a:p>
          </p:txBody>
        </p:sp>
      </p:grpSp>
      <p:pic>
        <p:nvPicPr>
          <p:cNvPr id="5" name="Picture 4"/>
          <p:cNvPicPr>
            <a:picLocks noChangeAspect="1"/>
          </p:cNvPicPr>
          <p:nvPr/>
        </p:nvPicPr>
        <p:blipFill>
          <a:blip r:embed="rId5"/>
          <a:stretch>
            <a:fillRect/>
          </a:stretch>
        </p:blipFill>
        <p:spPr>
          <a:xfrm>
            <a:off x="2810133" y="5622240"/>
            <a:ext cx="5787977" cy="1007401"/>
          </a:xfrm>
          <a:prstGeom prst="rect">
            <a:avLst/>
          </a:prstGeom>
        </p:spPr>
      </p:pic>
    </p:spTree>
    <p:extLst>
      <p:ext uri="{BB962C8B-B14F-4D97-AF65-F5344CB8AC3E}">
        <p14:creationId xmlns:p14="http://schemas.microsoft.com/office/powerpoint/2010/main" val="172606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33351"/>
            <a:ext cx="10515600" cy="962602"/>
          </a:xfrm>
        </p:spPr>
        <p:txBody>
          <a:bodyPr/>
          <a:lstStyle/>
          <a:p>
            <a:r>
              <a:rPr lang="en-US" dirty="0"/>
              <a:t>Methodology</a:t>
            </a:r>
          </a:p>
        </p:txBody>
      </p:sp>
      <p:sp>
        <p:nvSpPr>
          <p:cNvPr id="3" name="Content Placeholder 2"/>
          <p:cNvSpPr>
            <a:spLocks noGrp="1"/>
          </p:cNvSpPr>
          <p:nvPr>
            <p:ph idx="1"/>
          </p:nvPr>
        </p:nvSpPr>
        <p:spPr>
          <a:xfrm>
            <a:off x="676656" y="1095953"/>
            <a:ext cx="5184647" cy="5670607"/>
          </a:xfrm>
        </p:spPr>
        <p:txBody>
          <a:bodyPr>
            <a:normAutofit fontScale="92500" lnSpcReduction="10000"/>
          </a:bodyPr>
          <a:lstStyle/>
          <a:p>
            <a:r>
              <a:rPr lang="en-US" sz="2000" dirty="0" smtClean="0"/>
              <a:t>Reinforcement Learning:</a:t>
            </a:r>
          </a:p>
          <a:p>
            <a:pPr lvl="1"/>
            <a:r>
              <a:rPr lang="en-US" sz="1600" dirty="0"/>
              <a:t>Learn a way to select best option based on </a:t>
            </a:r>
            <a:r>
              <a:rPr lang="en-US" sz="1600" dirty="0" smtClean="0"/>
              <a:t>experiences</a:t>
            </a:r>
          </a:p>
          <a:p>
            <a:pPr lvl="1"/>
            <a:endParaRPr lang="en-US" sz="1600" dirty="0"/>
          </a:p>
          <a:p>
            <a:pPr lvl="1"/>
            <a:endParaRPr lang="en-US" sz="1600" dirty="0" smtClean="0"/>
          </a:p>
          <a:p>
            <a:pPr lvl="1"/>
            <a:endParaRPr lang="en-US" sz="1600" dirty="0" smtClean="0"/>
          </a:p>
          <a:p>
            <a:pPr lvl="1"/>
            <a:endParaRPr lang="en-US" sz="1600" dirty="0"/>
          </a:p>
          <a:p>
            <a:r>
              <a:rPr lang="en-US" sz="2000" dirty="0" smtClean="0"/>
              <a:t>Q Learning:</a:t>
            </a:r>
          </a:p>
          <a:p>
            <a:pPr lvl="1"/>
            <a:r>
              <a:rPr lang="en-US" sz="1600" dirty="0" smtClean="0"/>
              <a:t>Find out a look up table</a:t>
            </a:r>
          </a:p>
          <a:p>
            <a:pPr lvl="1"/>
            <a:endParaRPr lang="en-US" sz="1600" dirty="0" smtClean="0"/>
          </a:p>
          <a:p>
            <a:pPr lvl="1"/>
            <a:endParaRPr lang="en-US" sz="1600" dirty="0"/>
          </a:p>
          <a:p>
            <a:pPr lvl="1"/>
            <a:endParaRPr lang="en-US" sz="1600" dirty="0" smtClean="0"/>
          </a:p>
          <a:p>
            <a:pPr lvl="1"/>
            <a:r>
              <a:rPr lang="en-US" sz="1600" dirty="0" smtClean="0"/>
              <a:t>Algorithm:</a:t>
            </a:r>
          </a:p>
          <a:p>
            <a:pPr lvl="1"/>
            <a:endParaRPr lang="en-US" sz="1600" dirty="0" smtClean="0"/>
          </a:p>
          <a:p>
            <a:pPr lvl="1"/>
            <a:endParaRPr lang="en-US" sz="1600" dirty="0" smtClean="0"/>
          </a:p>
          <a:p>
            <a:pPr marL="457200" lvl="1" indent="0">
              <a:buNone/>
            </a:pPr>
            <a:endParaRPr lang="en-US" sz="1600" dirty="0" smtClean="0"/>
          </a:p>
          <a:p>
            <a:pPr lvl="1"/>
            <a:endParaRPr lang="en-US" sz="1600" dirty="0" smtClean="0"/>
          </a:p>
          <a:p>
            <a:pPr marL="457200" lvl="1" indent="0">
              <a:buNone/>
            </a:pPr>
            <a:endParaRPr lang="en-US" sz="1600" dirty="0"/>
          </a:p>
          <a:p>
            <a:r>
              <a:rPr lang="en-US" sz="2000" dirty="0" smtClean="0"/>
              <a:t>Level of Service</a:t>
            </a:r>
          </a:p>
          <a:p>
            <a:pPr lvl="1"/>
            <a:r>
              <a:rPr lang="en-US" sz="1600" dirty="0"/>
              <a:t>Volume, speed </a:t>
            </a:r>
          </a:p>
          <a:p>
            <a:pPr lvl="1"/>
            <a:r>
              <a:rPr lang="en-US" sz="1600" dirty="0" smtClean="0"/>
              <a:t>Density bins = [0, 11, 18, 26, 35, 45, 100]/lane/mile</a:t>
            </a:r>
          </a:p>
          <a:p>
            <a:endParaRPr lang="en-US" sz="1800" dirty="0"/>
          </a:p>
        </p:txBody>
      </p:sp>
      <p:sp>
        <p:nvSpPr>
          <p:cNvPr id="33" name="Content Placeholder 2"/>
          <p:cNvSpPr txBox="1">
            <a:spLocks/>
          </p:cNvSpPr>
          <p:nvPr/>
        </p:nvSpPr>
        <p:spPr>
          <a:xfrm>
            <a:off x="6181417" y="876300"/>
            <a:ext cx="5557564" cy="3002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7" name="Picture 6"/>
          <p:cNvPicPr>
            <a:picLocks noChangeAspect="1"/>
          </p:cNvPicPr>
          <p:nvPr/>
        </p:nvPicPr>
        <p:blipFill>
          <a:blip r:embed="rId2"/>
          <a:stretch>
            <a:fillRect/>
          </a:stretch>
        </p:blipFill>
        <p:spPr>
          <a:xfrm>
            <a:off x="1442130" y="4260490"/>
            <a:ext cx="3029930" cy="1127531"/>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933059621"/>
              </p:ext>
            </p:extLst>
          </p:nvPr>
        </p:nvGraphicFramePr>
        <p:xfrm>
          <a:off x="1442130" y="3242254"/>
          <a:ext cx="1961724" cy="708660"/>
        </p:xfrm>
        <a:graphic>
          <a:graphicData uri="http://schemas.openxmlformats.org/drawingml/2006/table">
            <a:tbl>
              <a:tblPr/>
              <a:tblGrid>
                <a:gridCol w="490431">
                  <a:extLst>
                    <a:ext uri="{9D8B030D-6E8A-4147-A177-3AD203B41FA5}">
                      <a16:colId xmlns:a16="http://schemas.microsoft.com/office/drawing/2014/main" val="2150278853"/>
                    </a:ext>
                  </a:extLst>
                </a:gridCol>
                <a:gridCol w="490431">
                  <a:extLst>
                    <a:ext uri="{9D8B030D-6E8A-4147-A177-3AD203B41FA5}">
                      <a16:colId xmlns:a16="http://schemas.microsoft.com/office/drawing/2014/main" val="3835665940"/>
                    </a:ext>
                  </a:extLst>
                </a:gridCol>
                <a:gridCol w="490431">
                  <a:extLst>
                    <a:ext uri="{9D8B030D-6E8A-4147-A177-3AD203B41FA5}">
                      <a16:colId xmlns:a16="http://schemas.microsoft.com/office/drawing/2014/main" val="695361351"/>
                    </a:ext>
                  </a:extLst>
                </a:gridCol>
                <a:gridCol w="490431">
                  <a:extLst>
                    <a:ext uri="{9D8B030D-6E8A-4147-A177-3AD203B41FA5}">
                      <a16:colId xmlns:a16="http://schemas.microsoft.com/office/drawing/2014/main" val="1868549928"/>
                    </a:ext>
                  </a:extLst>
                </a:gridCol>
              </a:tblGrid>
              <a:tr h="16147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2077073"/>
                  </a:ext>
                </a:extLst>
              </a:tr>
              <a:tr h="161470">
                <a:tc>
                  <a:txBody>
                    <a:bodyPr/>
                    <a:lstStyle/>
                    <a:p>
                      <a:pPr algn="l" fontAlgn="b"/>
                      <a:r>
                        <a:rPr lang="en-US" sz="1100" b="0" i="0" u="none" strike="noStrike">
                          <a:solidFill>
                            <a:srgbClr val="000000"/>
                          </a:solidFill>
                          <a:effectLst/>
                          <a:latin typeface="Calibri" panose="020F0502020204030204" pitchFamily="34" charset="0"/>
                        </a:rPr>
                        <a:t>S1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q(S1,a1)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q(S1,a2)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089969"/>
                  </a:ext>
                </a:extLst>
              </a:tr>
              <a:tr h="161470">
                <a:tc>
                  <a:txBody>
                    <a:bodyPr/>
                    <a:lstStyle/>
                    <a:p>
                      <a:pPr algn="l" fontAlgn="b"/>
                      <a:r>
                        <a:rPr lang="en-US" sz="1100" b="0" i="0" u="none" strike="noStrike">
                          <a:solidFill>
                            <a:srgbClr val="000000"/>
                          </a:solidFill>
                          <a:effectLst/>
                          <a:latin typeface="Calibri" panose="020F0502020204030204" pitchFamily="34" charset="0"/>
                        </a:rPr>
                        <a:t>S2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q(S2,a1)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238656"/>
                  </a:ext>
                </a:extLst>
              </a:tr>
              <a:tr h="161470">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13882"/>
                  </a:ext>
                </a:extLst>
              </a:tr>
            </a:tbl>
          </a:graphicData>
        </a:graphic>
      </p:graphicFrame>
      <p:sp>
        <p:nvSpPr>
          <p:cNvPr id="32" name="Content Placeholder 2"/>
          <p:cNvSpPr txBox="1">
            <a:spLocks/>
          </p:cNvSpPr>
          <p:nvPr/>
        </p:nvSpPr>
        <p:spPr>
          <a:xfrm>
            <a:off x="6181417" y="1095953"/>
            <a:ext cx="5000359" cy="586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Deep Q Learning:</a:t>
            </a:r>
          </a:p>
          <a:p>
            <a:pPr lvl="1"/>
            <a:r>
              <a:rPr lang="en-US" sz="1600" dirty="0" smtClean="0"/>
              <a:t>8</a:t>
            </a:r>
            <a:r>
              <a:rPr lang="en-US" sz="1600" dirty="0"/>
              <a:t>**8 possible states in the study </a:t>
            </a:r>
            <a:r>
              <a:rPr lang="en-US" sz="1600" dirty="0" smtClean="0"/>
              <a:t>case</a:t>
            </a:r>
          </a:p>
          <a:p>
            <a:pPr lvl="1"/>
            <a:r>
              <a:rPr lang="en-US" sz="1600" dirty="0"/>
              <a:t>Replace look up table (Q table) by Neural </a:t>
            </a:r>
            <a:r>
              <a:rPr lang="en-US" sz="1600" dirty="0" smtClean="0"/>
              <a:t>Net</a:t>
            </a:r>
          </a:p>
          <a:p>
            <a:pPr lvl="1"/>
            <a:r>
              <a:rPr lang="en-US" sz="1600" dirty="0" smtClean="0"/>
              <a:t>How?</a:t>
            </a:r>
            <a:endParaRPr lang="en-US" sz="1600" dirty="0"/>
          </a:p>
          <a:p>
            <a:endParaRPr lang="en-US" sz="1800" dirty="0"/>
          </a:p>
        </p:txBody>
      </p:sp>
      <p:pic>
        <p:nvPicPr>
          <p:cNvPr id="148" name="Picture 147"/>
          <p:cNvPicPr>
            <a:picLocks noChangeAspect="1"/>
          </p:cNvPicPr>
          <p:nvPr/>
        </p:nvPicPr>
        <p:blipFill>
          <a:blip r:embed="rId3"/>
          <a:stretch>
            <a:fillRect/>
          </a:stretch>
        </p:blipFill>
        <p:spPr>
          <a:xfrm>
            <a:off x="6309947" y="2545828"/>
            <a:ext cx="4743298" cy="37402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130" y="1738053"/>
            <a:ext cx="1961725" cy="1064130"/>
          </a:xfrm>
          <a:prstGeom prst="rect">
            <a:avLst/>
          </a:prstGeom>
        </p:spPr>
      </p:pic>
    </p:spTree>
    <p:extLst>
      <p:ext uri="{BB962C8B-B14F-4D97-AF65-F5344CB8AC3E}">
        <p14:creationId xmlns:p14="http://schemas.microsoft.com/office/powerpoint/2010/main" val="227701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33351"/>
            <a:ext cx="10515600" cy="962602"/>
          </a:xfrm>
        </p:spPr>
        <p:txBody>
          <a:bodyPr/>
          <a:lstStyle/>
          <a:p>
            <a:r>
              <a:rPr lang="en-US" dirty="0" smtClean="0"/>
              <a:t>Methodology-flowchart</a:t>
            </a:r>
            <a:endParaRPr lang="en-US" dirty="0"/>
          </a:p>
        </p:txBody>
      </p:sp>
      <p:sp>
        <p:nvSpPr>
          <p:cNvPr id="33" name="Content Placeholder 2"/>
          <p:cNvSpPr txBox="1">
            <a:spLocks/>
          </p:cNvSpPr>
          <p:nvPr/>
        </p:nvSpPr>
        <p:spPr>
          <a:xfrm>
            <a:off x="6209992" y="876300"/>
            <a:ext cx="5557564" cy="3002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29" name="Content Placeholder 2"/>
          <p:cNvSpPr txBox="1">
            <a:spLocks/>
          </p:cNvSpPr>
          <p:nvPr/>
        </p:nvSpPr>
        <p:spPr>
          <a:xfrm>
            <a:off x="676656" y="1112914"/>
            <a:ext cx="5404104" cy="2943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MDP:</a:t>
            </a:r>
          </a:p>
          <a:p>
            <a:endParaRPr lang="en-US" sz="22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pPr lvl="1"/>
            <a:endParaRPr lang="en-US" sz="2000" dirty="0" smtClean="0"/>
          </a:p>
          <a:p>
            <a:endParaRPr lang="en-US" sz="2100" dirty="0" smtClean="0"/>
          </a:p>
          <a:p>
            <a:endParaRPr lang="en-US" sz="2100" dirty="0" smtClean="0"/>
          </a:p>
          <a:p>
            <a:endParaRPr lang="en-US" sz="2100" dirty="0" smtClean="0"/>
          </a:p>
          <a:p>
            <a:endParaRPr lang="en-US" sz="2100" dirty="0" smtClean="0"/>
          </a:p>
          <a:p>
            <a:endParaRPr lang="en-US" sz="2100" dirty="0"/>
          </a:p>
          <a:p>
            <a:pPr lvl="1"/>
            <a:endParaRPr lang="en-US" sz="1700" dirty="0" smtClean="0"/>
          </a:p>
          <a:p>
            <a:pPr lvl="1"/>
            <a:endParaRPr lang="en-US" sz="1700" dirty="0" smtClean="0"/>
          </a:p>
          <a:p>
            <a:pPr lvl="2"/>
            <a:endParaRPr lang="en-US" sz="1300" dirty="0" smtClean="0"/>
          </a:p>
          <a:p>
            <a:endParaRPr lang="en-US" sz="1800" dirty="0"/>
          </a:p>
        </p:txBody>
      </p:sp>
      <p:pic>
        <p:nvPicPr>
          <p:cNvPr id="4" name="Picture 3"/>
          <p:cNvPicPr>
            <a:picLocks noChangeAspect="1"/>
          </p:cNvPicPr>
          <p:nvPr/>
        </p:nvPicPr>
        <p:blipFill>
          <a:blip r:embed="rId3"/>
          <a:stretch>
            <a:fillRect/>
          </a:stretch>
        </p:blipFill>
        <p:spPr>
          <a:xfrm>
            <a:off x="1382996" y="2737645"/>
            <a:ext cx="9426008" cy="3958859"/>
          </a:xfrm>
          <a:prstGeom prst="rect">
            <a:avLst/>
          </a:prstGeom>
        </p:spPr>
      </p:pic>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PMingLiU"/>
                <a:cs typeface="Times New Roman" panose="02020603050405020304" pitchFamily="18" charset="0"/>
              </a:rPr>
              <a:t> </a:t>
            </a:r>
            <a:r>
              <a:rPr kumimoji="0" lang="en-US" altLang="zh-TW" sz="900" b="0" i="0" u="none" strike="noStrike" cap="none" normalizeH="0" baseline="0" smtClean="0">
                <a:ln>
                  <a:noFill/>
                </a:ln>
                <a:solidFill>
                  <a:schemeClr val="tx1"/>
                </a:solidFill>
                <a:effectLst/>
              </a:rPr>
              <a:t> </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2174817851"/>
              </p:ext>
            </p:extLst>
          </p:nvPr>
        </p:nvGraphicFramePr>
        <p:xfrm>
          <a:off x="1224822" y="2201394"/>
          <a:ext cx="3745923" cy="352558"/>
        </p:xfrm>
        <a:graphic>
          <a:graphicData uri="http://schemas.openxmlformats.org/presentationml/2006/ole">
            <mc:AlternateContent xmlns:mc="http://schemas.openxmlformats.org/markup-compatibility/2006">
              <mc:Choice xmlns:v="urn:schemas-microsoft-com:vml" Requires="v">
                <p:oleObj spid="_x0000_s1067" name="Equation" r:id="rId4" imgW="2158920" imgH="203040" progId="Equation.DSMT4">
                  <p:embed/>
                </p:oleObj>
              </mc:Choice>
              <mc:Fallback>
                <p:oleObj name="Equation" r:id="rId4" imgW="2158920" imgH="203040" progId="Equation.DSMT4">
                  <p:embed/>
                  <p:pic>
                    <p:nvPicPr>
                      <p:cNvPr id="0" name=""/>
                      <p:cNvPicPr/>
                      <p:nvPr/>
                    </p:nvPicPr>
                    <p:blipFill>
                      <a:blip r:embed="rId5"/>
                      <a:stretch>
                        <a:fillRect/>
                      </a:stretch>
                    </p:blipFill>
                    <p:spPr>
                      <a:xfrm>
                        <a:off x="1224822" y="2201394"/>
                        <a:ext cx="3745923" cy="352558"/>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601923273"/>
              </p:ext>
            </p:extLst>
          </p:nvPr>
        </p:nvGraphicFramePr>
        <p:xfrm>
          <a:off x="1224824" y="1583312"/>
          <a:ext cx="3988308" cy="418663"/>
        </p:xfrm>
        <a:graphic>
          <a:graphicData uri="http://schemas.openxmlformats.org/presentationml/2006/ole">
            <mc:AlternateContent xmlns:mc="http://schemas.openxmlformats.org/markup-compatibility/2006">
              <mc:Choice xmlns:v="urn:schemas-microsoft-com:vml" Requires="v">
                <p:oleObj spid="_x0000_s1068" name="Equation" r:id="rId6" imgW="2298600" imgH="241200" progId="Equation.DSMT4">
                  <p:embed/>
                </p:oleObj>
              </mc:Choice>
              <mc:Fallback>
                <p:oleObj name="Equation" r:id="rId6" imgW="2298600" imgH="241200" progId="Equation.DSMT4">
                  <p:embed/>
                  <p:pic>
                    <p:nvPicPr>
                      <p:cNvPr id="0" name=""/>
                      <p:cNvPicPr/>
                      <p:nvPr/>
                    </p:nvPicPr>
                    <p:blipFill>
                      <a:blip r:embed="rId7"/>
                      <a:stretch>
                        <a:fillRect/>
                      </a:stretch>
                    </p:blipFill>
                    <p:spPr>
                      <a:xfrm>
                        <a:off x="1224824" y="1583312"/>
                        <a:ext cx="3988308" cy="418663"/>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539279615"/>
              </p:ext>
            </p:extLst>
          </p:nvPr>
        </p:nvGraphicFramePr>
        <p:xfrm>
          <a:off x="5661136" y="1629047"/>
          <a:ext cx="5306040" cy="924905"/>
        </p:xfrm>
        <a:graphic>
          <a:graphicData uri="http://schemas.openxmlformats.org/presentationml/2006/ole">
            <mc:AlternateContent xmlns:mc="http://schemas.openxmlformats.org/markup-compatibility/2006">
              <mc:Choice xmlns:v="urn:schemas-microsoft-com:vml" Requires="v">
                <p:oleObj spid="_x0000_s1069" name="Equation" r:id="rId8" imgW="2768400" imgH="482400" progId="Equation.DSMT4">
                  <p:embed/>
                </p:oleObj>
              </mc:Choice>
              <mc:Fallback>
                <p:oleObj name="Equation" r:id="rId8" imgW="2768400" imgH="482400" progId="Equation.DSMT4">
                  <p:embed/>
                  <p:pic>
                    <p:nvPicPr>
                      <p:cNvPr id="0" name=""/>
                      <p:cNvPicPr/>
                      <p:nvPr/>
                    </p:nvPicPr>
                    <p:blipFill>
                      <a:blip r:embed="rId9"/>
                      <a:stretch>
                        <a:fillRect/>
                      </a:stretch>
                    </p:blipFill>
                    <p:spPr>
                      <a:xfrm>
                        <a:off x="5661136" y="1629047"/>
                        <a:ext cx="5306040" cy="924905"/>
                      </a:xfrm>
                      <a:prstGeom prst="rect">
                        <a:avLst/>
                      </a:prstGeom>
                    </p:spPr>
                  </p:pic>
                </p:oleObj>
              </mc:Fallback>
            </mc:AlternateContent>
          </a:graphicData>
        </a:graphic>
      </p:graphicFrame>
    </p:spTree>
    <p:extLst>
      <p:ext uri="{BB962C8B-B14F-4D97-AF65-F5344CB8AC3E}">
        <p14:creationId xmlns:p14="http://schemas.microsoft.com/office/powerpoint/2010/main" val="160779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33351"/>
            <a:ext cx="10515600" cy="962602"/>
          </a:xfrm>
        </p:spPr>
        <p:txBody>
          <a:bodyPr>
            <a:normAutofit/>
          </a:bodyPr>
          <a:lstStyle/>
          <a:p>
            <a:r>
              <a:rPr lang="en-US" dirty="0" smtClean="0"/>
              <a:t>Result- </a:t>
            </a:r>
            <a:r>
              <a:rPr lang="en-US" dirty="0"/>
              <a:t>Speed Decision and </a:t>
            </a:r>
            <a:r>
              <a:rPr lang="en-US" dirty="0" smtClean="0"/>
              <a:t>Smoothing</a:t>
            </a:r>
            <a:endParaRPr lang="en-US" dirty="0"/>
          </a:p>
        </p:txBody>
      </p:sp>
      <p:sp>
        <p:nvSpPr>
          <p:cNvPr id="33" name="Content Placeholder 2"/>
          <p:cNvSpPr txBox="1">
            <a:spLocks/>
          </p:cNvSpPr>
          <p:nvPr/>
        </p:nvSpPr>
        <p:spPr>
          <a:xfrm>
            <a:off x="6209992" y="876300"/>
            <a:ext cx="5557564" cy="3002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grpSp>
        <p:nvGrpSpPr>
          <p:cNvPr id="4" name="Group 3"/>
          <p:cNvGrpSpPr/>
          <p:nvPr/>
        </p:nvGrpSpPr>
        <p:grpSpPr>
          <a:xfrm>
            <a:off x="676656" y="1838902"/>
            <a:ext cx="11223423" cy="4541187"/>
            <a:chOff x="676656" y="2150773"/>
            <a:chExt cx="11223423" cy="4541187"/>
          </a:xfrm>
        </p:grpSpPr>
        <p:pic>
          <p:nvPicPr>
            <p:cNvPr id="50" name="Picture 49" descr="C:\Users\tongge\Desktop\Tongge\AERE_504X_RL\result\speed_smoothing.png"/>
            <p:cNvPicPr/>
            <p:nvPr/>
          </p:nvPicPr>
          <p:blipFill>
            <a:blip r:embed="rId2">
              <a:extLst>
                <a:ext uri="{28A0092B-C50C-407E-A947-70E740481C1C}">
                  <a14:useLocalDpi xmlns:a14="http://schemas.microsoft.com/office/drawing/2010/main" val="0"/>
                </a:ext>
              </a:extLst>
            </a:blip>
            <a:srcRect/>
            <a:stretch>
              <a:fillRect/>
            </a:stretch>
          </p:blipFill>
          <p:spPr bwMode="auto">
            <a:xfrm>
              <a:off x="4331155" y="2150773"/>
              <a:ext cx="7568924" cy="4141078"/>
            </a:xfrm>
            <a:prstGeom prst="rect">
              <a:avLst/>
            </a:prstGeom>
            <a:noFill/>
            <a:ln>
              <a:noFill/>
            </a:ln>
          </p:spPr>
        </p:pic>
        <p:sp>
          <p:nvSpPr>
            <p:cNvPr id="54" name="TextBox 53"/>
            <p:cNvSpPr txBox="1"/>
            <p:nvPr/>
          </p:nvSpPr>
          <p:spPr>
            <a:xfrm>
              <a:off x="1419992" y="6291850"/>
              <a:ext cx="1961838" cy="400110"/>
            </a:xfrm>
            <a:prstGeom prst="rect">
              <a:avLst/>
            </a:prstGeom>
            <a:noFill/>
          </p:spPr>
          <p:txBody>
            <a:bodyPr wrap="square" rtlCol="0">
              <a:spAutoFit/>
            </a:bodyPr>
            <a:lstStyle/>
            <a:p>
              <a:r>
                <a:rPr lang="en-US" sz="2000" b="1" dirty="0" smtClean="0"/>
                <a:t>Speed Decisions</a:t>
              </a:r>
              <a:endParaRPr lang="en-US" sz="2000" b="1" dirty="0"/>
            </a:p>
          </p:txBody>
        </p:sp>
        <p:sp>
          <p:nvSpPr>
            <p:cNvPr id="55" name="TextBox 54"/>
            <p:cNvSpPr txBox="1"/>
            <p:nvPr/>
          </p:nvSpPr>
          <p:spPr>
            <a:xfrm>
              <a:off x="6996249" y="6291850"/>
              <a:ext cx="2238735" cy="400110"/>
            </a:xfrm>
            <a:prstGeom prst="rect">
              <a:avLst/>
            </a:prstGeom>
            <a:noFill/>
          </p:spPr>
          <p:txBody>
            <a:bodyPr wrap="square" rtlCol="0">
              <a:spAutoFit/>
            </a:bodyPr>
            <a:lstStyle/>
            <a:p>
              <a:r>
                <a:rPr lang="en-US" sz="2000" b="1" dirty="0" smtClean="0"/>
                <a:t>Speed Distribution</a:t>
              </a:r>
              <a:endParaRPr lang="en-US" sz="2000" b="1"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6" y="2266682"/>
              <a:ext cx="3448511" cy="4025168"/>
            </a:xfrm>
            <a:prstGeom prst="rect">
              <a:avLst/>
            </a:prstGeom>
          </p:spPr>
        </p:pic>
      </p:grpSp>
      <p:sp>
        <p:nvSpPr>
          <p:cNvPr id="3" name="TextBox 2"/>
          <p:cNvSpPr txBox="1"/>
          <p:nvPr/>
        </p:nvSpPr>
        <p:spPr>
          <a:xfrm>
            <a:off x="760745" y="1196077"/>
            <a:ext cx="714082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Use the trained model for 2 new random simulations </a:t>
            </a:r>
            <a:endParaRPr lang="en-US" sz="2400" dirty="0"/>
          </a:p>
        </p:txBody>
      </p:sp>
    </p:spTree>
    <p:extLst>
      <p:ext uri="{BB962C8B-B14F-4D97-AF65-F5344CB8AC3E}">
        <p14:creationId xmlns:p14="http://schemas.microsoft.com/office/powerpoint/2010/main" val="102823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24" y="133352"/>
            <a:ext cx="10515600" cy="962602"/>
          </a:xfrm>
        </p:spPr>
        <p:txBody>
          <a:bodyPr>
            <a:normAutofit/>
          </a:bodyPr>
          <a:lstStyle/>
          <a:p>
            <a:r>
              <a:rPr lang="en-US" dirty="0" smtClean="0"/>
              <a:t>Result- Network Performance</a:t>
            </a:r>
            <a:endParaRPr lang="en-US" dirty="0"/>
          </a:p>
        </p:txBody>
      </p:sp>
      <p:sp>
        <p:nvSpPr>
          <p:cNvPr id="33" name="Content Placeholder 2"/>
          <p:cNvSpPr txBox="1">
            <a:spLocks/>
          </p:cNvSpPr>
          <p:nvPr/>
        </p:nvSpPr>
        <p:spPr>
          <a:xfrm>
            <a:off x="6209992" y="876300"/>
            <a:ext cx="5557564" cy="3002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24" y="1095953"/>
            <a:ext cx="11561883" cy="5021511"/>
          </a:xfrm>
          <a:prstGeom prst="rect">
            <a:avLst/>
          </a:prstGeom>
        </p:spPr>
      </p:pic>
      <p:sp>
        <p:nvSpPr>
          <p:cNvPr id="6" name="TextBox 5"/>
          <p:cNvSpPr txBox="1"/>
          <p:nvPr/>
        </p:nvSpPr>
        <p:spPr>
          <a:xfrm>
            <a:off x="4210544" y="6117464"/>
            <a:ext cx="3897842" cy="400110"/>
          </a:xfrm>
          <a:prstGeom prst="rect">
            <a:avLst/>
          </a:prstGeom>
          <a:noFill/>
        </p:spPr>
        <p:txBody>
          <a:bodyPr wrap="square" rtlCol="0">
            <a:spAutoFit/>
          </a:bodyPr>
          <a:lstStyle/>
          <a:p>
            <a:r>
              <a:rPr lang="en-US" sz="2000" b="1" dirty="0" smtClean="0"/>
              <a:t>Network Performance Distribution</a:t>
            </a:r>
            <a:endParaRPr lang="en-US" sz="2000" b="1" dirty="0"/>
          </a:p>
        </p:txBody>
      </p:sp>
    </p:spTree>
    <p:extLst>
      <p:ext uri="{BB962C8B-B14F-4D97-AF65-F5344CB8AC3E}">
        <p14:creationId xmlns:p14="http://schemas.microsoft.com/office/powerpoint/2010/main" val="399834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17370</TotalTime>
  <Words>1181</Words>
  <Application>Microsoft Office PowerPoint</Application>
  <PresentationFormat>Widescreen</PresentationFormat>
  <Paragraphs>191</Paragraphs>
  <Slides>13</Slides>
  <Notes>0</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PMingLiU</vt:lpstr>
      <vt:lpstr>PMingLiU</vt:lpstr>
      <vt:lpstr>Arial</vt:lpstr>
      <vt:lpstr>Calibri</vt:lpstr>
      <vt:lpstr>Calibri Light</vt:lpstr>
      <vt:lpstr>Times New Roman</vt:lpstr>
      <vt:lpstr>Office Theme</vt:lpstr>
      <vt:lpstr>Equation</vt:lpstr>
      <vt:lpstr>Feasibility of applying Deep Q-Learning Based Variable Speed Limit on I-35 </vt:lpstr>
      <vt:lpstr>Introduction</vt:lpstr>
      <vt:lpstr>Literature Review (VSL)</vt:lpstr>
      <vt:lpstr>Literature Review (VSL, RL Approach, CV envs)</vt:lpstr>
      <vt:lpstr>Environment &amp; Simulation setup</vt:lpstr>
      <vt:lpstr>Methodology</vt:lpstr>
      <vt:lpstr>Methodology-flowchart</vt:lpstr>
      <vt:lpstr>Result- Speed Decision and Smoothing</vt:lpstr>
      <vt:lpstr>Result- Network Performance</vt:lpstr>
      <vt:lpstr>Reflection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Freeway Variable Speed Limit Project</dc:title>
  <dc:creator>Huang, Tongge</dc:creator>
  <cp:lastModifiedBy>Huang, Tongge</cp:lastModifiedBy>
  <cp:revision>104</cp:revision>
  <dcterms:created xsi:type="dcterms:W3CDTF">2018-10-10T16:00:41Z</dcterms:created>
  <dcterms:modified xsi:type="dcterms:W3CDTF">2018-12-13T21:33:36Z</dcterms:modified>
</cp:coreProperties>
</file>