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1" r:id="rId39"/>
    <p:sldId id="34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42" r:id="rId51"/>
    <p:sldId id="306" r:id="rId52"/>
    <p:sldId id="308" r:id="rId53"/>
    <p:sldId id="309" r:id="rId54"/>
    <p:sldId id="310" r:id="rId55"/>
    <p:sldId id="311" r:id="rId56"/>
    <p:sldId id="312" r:id="rId57"/>
    <p:sldId id="34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44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3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highly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8FA82D86-86B9-44A6-95DD-C555B32588B0}" type="pres">
      <dgm:prSet presAssocID="{8CD64998-ADB4-403B-8D62-2E3B9CFBC597}" presName="linear" presStyleCnt="0">
        <dgm:presLayoutVars>
          <dgm:animLvl val="lvl"/>
          <dgm:resizeHandles val="exact"/>
        </dgm:presLayoutVars>
      </dgm:prSet>
      <dgm:spPr/>
    </dgm:pt>
    <dgm:pt modelId="{1813D718-2BB4-4F7C-A2E6-65599EE6E30D}" type="pres">
      <dgm:prSet presAssocID="{03CDCED6-93E2-471F-89BD-BE7BA94B47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F9FDE-CB9F-4778-B69F-408EF538437D}" type="pres">
      <dgm:prSet presAssocID="{4CA425D3-6AAD-449C-A864-0B6B75EC4DD8}" presName="spacer" presStyleCnt="0"/>
      <dgm:spPr/>
    </dgm:pt>
    <dgm:pt modelId="{A295D442-7B3E-481B-AD9B-0EAAC6344BFC}" type="pres">
      <dgm:prSet presAssocID="{A773DA73-F8A4-4C7C-90F1-97794CDCC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357B84-4BF0-4B39-98F6-2609502AC590}" type="pres">
      <dgm:prSet presAssocID="{C505DF15-C701-4822-B7EC-960A76246CA6}" presName="spacer" presStyleCnt="0"/>
      <dgm:spPr/>
    </dgm:pt>
    <dgm:pt modelId="{76D1D6BA-9472-4AA0-B76B-A249017094C3}" type="pres">
      <dgm:prSet presAssocID="{965B831F-58D4-44C2-8C1F-0FCA2BCA3F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E6E45A-FC7D-4ABD-A984-897AEC16B4A8}" type="pres">
      <dgm:prSet presAssocID="{65284194-0294-4EC1-BAF7-A7B528E8C960}" presName="spacer" presStyleCnt="0"/>
      <dgm:spPr/>
    </dgm:pt>
    <dgm:pt modelId="{EA6F864D-C3A5-4E8C-BA4E-F98A40673F5B}" type="pres">
      <dgm:prSet presAssocID="{35EF7661-0929-4A99-8EB7-2E48F4275C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82E5C7-8BD6-4762-A18E-F1E42499765E}" type="pres">
      <dgm:prSet presAssocID="{9A8F3A3D-35A5-4C1E-9BB0-87A11FCD5DCD}" presName="spacer" presStyleCnt="0"/>
      <dgm:spPr/>
    </dgm:pt>
    <dgm:pt modelId="{381AFF74-80F4-43AF-BC92-87C61E0FE221}" type="pres">
      <dgm:prSet presAssocID="{0BB5A7CC-14E2-4C07-B355-DDE49F7872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3B395B61-38EF-4CCC-8835-36538D45C0A1}" type="presOf" srcId="{0BB5A7CC-14E2-4C07-B355-DDE49F78723D}" destId="{381AFF74-80F4-43AF-BC92-87C61E0FE221}" srcOrd="0" destOrd="0" presId="urn:microsoft.com/office/officeart/2005/8/layout/vList2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42F9716E-C6B5-4828-8C8C-E79789B6F785}" type="presOf" srcId="{35EF7661-0929-4A99-8EB7-2E48F4275C85}" destId="{EA6F864D-C3A5-4E8C-BA4E-F98A40673F5B}" srcOrd="0" destOrd="0" presId="urn:microsoft.com/office/officeart/2005/8/layout/vList2"/>
    <dgm:cxn modelId="{12AAC8B3-0F8C-4392-8D2D-3061F748A7C9}" type="presOf" srcId="{8CD64998-ADB4-403B-8D62-2E3B9CFBC597}" destId="{8FA82D86-86B9-44A6-95DD-C555B32588B0}" srcOrd="0" destOrd="0" presId="urn:microsoft.com/office/officeart/2005/8/layout/vList2"/>
    <dgm:cxn modelId="{ACDC55C2-DF05-431A-93F8-C62090F2081D}" type="presOf" srcId="{965B831F-58D4-44C2-8C1F-0FCA2BCA3F1D}" destId="{76D1D6BA-9472-4AA0-B76B-A249017094C3}" srcOrd="0" destOrd="0" presId="urn:microsoft.com/office/officeart/2005/8/layout/vList2"/>
    <dgm:cxn modelId="{E54FB5E2-5669-4631-8562-83E23C5F50A9}" type="presOf" srcId="{A773DA73-F8A4-4C7C-90F1-97794CDCCF97}" destId="{A295D442-7B3E-481B-AD9B-0EAAC6344BFC}" srcOrd="0" destOrd="0" presId="urn:microsoft.com/office/officeart/2005/8/layout/vList2"/>
    <dgm:cxn modelId="{5E0B95E4-5397-4919-AB58-16196F96163F}" type="presOf" srcId="{03CDCED6-93E2-471F-89BD-BE7BA94B47DC}" destId="{1813D718-2BB4-4F7C-A2E6-65599EE6E30D}" srcOrd="0" destOrd="0" presId="urn:microsoft.com/office/officeart/2005/8/layout/vList2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141DF393-C8CC-426A-AE4B-1ED1C6B57C44}" type="presParOf" srcId="{8FA82D86-86B9-44A6-95DD-C555B32588B0}" destId="{1813D718-2BB4-4F7C-A2E6-65599EE6E30D}" srcOrd="0" destOrd="0" presId="urn:microsoft.com/office/officeart/2005/8/layout/vList2"/>
    <dgm:cxn modelId="{3E32774D-F762-4AB3-BB4D-D4C2E81DAD01}" type="presParOf" srcId="{8FA82D86-86B9-44A6-95DD-C555B32588B0}" destId="{9B5F9FDE-CB9F-4778-B69F-408EF538437D}" srcOrd="1" destOrd="0" presId="urn:microsoft.com/office/officeart/2005/8/layout/vList2"/>
    <dgm:cxn modelId="{A6FCBB44-4EDB-4B84-8666-60400D0A683F}" type="presParOf" srcId="{8FA82D86-86B9-44A6-95DD-C555B32588B0}" destId="{A295D442-7B3E-481B-AD9B-0EAAC6344BFC}" srcOrd="2" destOrd="0" presId="urn:microsoft.com/office/officeart/2005/8/layout/vList2"/>
    <dgm:cxn modelId="{5BF1B6E3-B5C0-4645-8165-157052A2545B}" type="presParOf" srcId="{8FA82D86-86B9-44A6-95DD-C555B32588B0}" destId="{F0357B84-4BF0-4B39-98F6-2609502AC590}" srcOrd="3" destOrd="0" presId="urn:microsoft.com/office/officeart/2005/8/layout/vList2"/>
    <dgm:cxn modelId="{934E5EE7-DF2F-408B-8995-A5694A4184BA}" type="presParOf" srcId="{8FA82D86-86B9-44A6-95DD-C555B32588B0}" destId="{76D1D6BA-9472-4AA0-B76B-A249017094C3}" srcOrd="4" destOrd="0" presId="urn:microsoft.com/office/officeart/2005/8/layout/vList2"/>
    <dgm:cxn modelId="{B22E905F-A7D8-4997-A1E8-B46E570825D9}" type="presParOf" srcId="{8FA82D86-86B9-44A6-95DD-C555B32588B0}" destId="{6CE6E45A-FC7D-4ABD-A984-897AEC16B4A8}" srcOrd="5" destOrd="0" presId="urn:microsoft.com/office/officeart/2005/8/layout/vList2"/>
    <dgm:cxn modelId="{FD44D6FF-6623-42A0-854F-B6BC1BAD3E89}" type="presParOf" srcId="{8FA82D86-86B9-44A6-95DD-C555B32588B0}" destId="{EA6F864D-C3A5-4E8C-BA4E-F98A40673F5B}" srcOrd="6" destOrd="0" presId="urn:microsoft.com/office/officeart/2005/8/layout/vList2"/>
    <dgm:cxn modelId="{022EE823-735B-475D-9B2C-851314B36BFA}" type="presParOf" srcId="{8FA82D86-86B9-44A6-95DD-C555B32588B0}" destId="{9982E5C7-8BD6-4762-A18E-F1E42499765E}" srcOrd="7" destOrd="0" presId="urn:microsoft.com/office/officeart/2005/8/layout/vList2"/>
    <dgm:cxn modelId="{8BD7EC03-DEF4-4A36-B3FF-21744041429B}" type="presParOf" srcId="{8FA82D86-86B9-44A6-95DD-C555B32588B0}" destId="{381AFF74-80F4-43AF-BC92-87C61E0FE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D718-2BB4-4F7C-A2E6-65599EE6E30D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 highly expressive as decision trees</a:t>
          </a:r>
        </a:p>
      </dsp:txBody>
      <dsp:txXfrm>
        <a:off x="38638" y="45464"/>
        <a:ext cx="7809424" cy="714229"/>
      </dsp:txXfrm>
    </dsp:sp>
    <dsp:sp modelId="{A295D442-7B3E-481B-AD9B-0EAAC6344BFC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interpret</a:t>
          </a:r>
        </a:p>
      </dsp:txBody>
      <dsp:txXfrm>
        <a:off x="38638" y="932009"/>
        <a:ext cx="7809424" cy="714229"/>
      </dsp:txXfrm>
    </dsp:sp>
    <dsp:sp modelId="{76D1D6BA-9472-4AA0-B76B-A249017094C3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generate</a:t>
          </a:r>
        </a:p>
      </dsp:txBody>
      <dsp:txXfrm>
        <a:off x="38638" y="1818554"/>
        <a:ext cx="7809424" cy="714229"/>
      </dsp:txXfrm>
    </dsp:sp>
    <dsp:sp modelId="{EA6F864D-C3A5-4E8C-BA4E-F98A40673F5B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classify new instances rapidly</a:t>
          </a:r>
        </a:p>
      </dsp:txBody>
      <dsp:txXfrm>
        <a:off x="38638" y="2705099"/>
        <a:ext cx="7809424" cy="714229"/>
      </dsp:txXfrm>
    </dsp:sp>
    <dsp:sp modelId="{381AFF74-80F4-43AF-BC92-87C61E0FE221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comparable to decision trees</a:t>
          </a:r>
        </a:p>
      </dsp:txBody>
      <dsp:txXfrm>
        <a:off x="38638" y="3591644"/>
        <a:ext cx="78094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B8E0D259-E766-4398-88A7-39A58F7F0A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4EB4B13-5525-49E9-9769-7AD547C829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AC77E40-FF7C-47E7-B6A0-CF87084A1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FE82BAA-BAA6-4827-A435-DB36A9FEB2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7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7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0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7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0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2595A54-0321-4DB5-9254-0ED6559F04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26958" y="301197"/>
            <a:ext cx="6858000" cy="1679534"/>
          </a:xfrm>
        </p:spPr>
        <p:txBody>
          <a:bodyPr/>
          <a:lstStyle/>
          <a:p>
            <a:r>
              <a:rPr lang="en-US" altLang="en-US" dirty="0"/>
              <a:t>Classification - Alternative Techniques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335D2E-479C-4DF0-A7E5-160F3F66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3885"/>
            <a:ext cx="6858000" cy="1655762"/>
          </a:xfrm>
        </p:spPr>
        <p:txBody>
          <a:bodyPr/>
          <a:lstStyle/>
          <a:p>
            <a:pPr>
              <a:spcBef>
                <a:spcPts val="800"/>
              </a:spcBef>
              <a:buSzPct val="60000"/>
            </a:pPr>
            <a:r>
              <a:rPr lang="en-US" altLang="en-US" sz="3600" dirty="0">
                <a:latin typeface="Arial" panose="020B0604020202020204" pitchFamily="34" charset="0"/>
              </a:rPr>
              <a:t>Lecture Notes for Chapter 4</a:t>
            </a:r>
          </a:p>
          <a:p>
            <a:pPr>
              <a:spcBef>
                <a:spcPts val="700"/>
              </a:spcBef>
              <a:buSzPct val="60000"/>
            </a:pPr>
            <a:r>
              <a:rPr lang="en-US" altLang="en-US" dirty="0">
                <a:latin typeface="Arial" panose="020B0604020202020204" pitchFamily="34" charset="0"/>
              </a:rPr>
              <a:t>Slides by Tan, Steinbach, Kumar adapted by Michael </a:t>
            </a:r>
            <a:r>
              <a:rPr lang="en-US" altLang="en-US" dirty="0" err="1">
                <a:latin typeface="Arial" panose="020B0604020202020204" pitchFamily="34" charset="0"/>
              </a:rPr>
              <a:t>Hahsler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121C075-21A8-49B5-9EA6-9E120199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2061396"/>
            <a:ext cx="7699375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0" name="Group 4">
            <a:extLst>
              <a:ext uri="{FF2B5EF4-FFF2-40B4-BE49-F238E27FC236}">
                <a16:creationId xmlns:a16="http://schemas.microsoft.com/office/drawing/2014/main" id="{D6B57BE8-D4D4-4E64-82A0-C0EDDF380F06}"/>
              </a:ext>
            </a:extLst>
          </p:cNvPr>
          <p:cNvGrpSpPr>
            <a:grpSpLocks/>
          </p:cNvGrpSpPr>
          <p:nvPr/>
        </p:nvGrpSpPr>
        <p:grpSpPr bwMode="auto">
          <a:xfrm>
            <a:off x="4952281" y="5791200"/>
            <a:ext cx="3829770" cy="882650"/>
            <a:chOff x="3002" y="3744"/>
            <a:chExt cx="2354" cy="46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833C4F6A-BE7E-4F24-BC05-98CFAD78E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" y="3802"/>
              <a:ext cx="44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1EA6E437-16DF-4FB7-B928-4DDE2EB7B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744"/>
              <a:ext cx="2354" cy="46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i="1" dirty="0">
                  <a:latin typeface="Arial" panose="020B0604020202020204" pitchFamily="34" charset="0"/>
                </a:rPr>
                <a:t>		Look for accompanying R </a:t>
              </a:r>
              <a:br>
                <a:rPr lang="en-US" altLang="en-US" sz="1600" i="1" dirty="0">
                  <a:latin typeface="Arial" panose="020B0604020202020204" pitchFamily="34" charset="0"/>
                </a:rPr>
              </a:br>
              <a:r>
                <a:rPr lang="en-US" altLang="en-US" sz="1600" i="1" dirty="0">
                  <a:latin typeface="Arial" panose="020B0604020202020204" pitchFamily="34" charset="0"/>
                </a:rPr>
                <a:t>		code on the course web site.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46663"/>
            <a:ext cx="78851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mutually exclusive and exhaustive (cover all training cases)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AutoShape 4">
            <a:extLst>
              <a:ext uri="{FF2B5EF4-FFF2-40B4-BE49-F238E27FC236}">
                <a16:creationId xmlns:a16="http://schemas.microsoft.com/office/drawing/2014/main" id="{5E839EEA-E90A-4B96-A83E-B77234F2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914400"/>
            <a:ext cx="2144712" cy="534988"/>
          </a:xfrm>
          <a:prstGeom prst="wedgeRoundRectCallout">
            <a:avLst>
              <a:gd name="adj1" fmla="val -107458"/>
              <a:gd name="adj2" fmla="val 85389"/>
              <a:gd name="adj3" fmla="val 16667"/>
            </a:avLst>
          </a:prstGeom>
          <a:solidFill>
            <a:srgbClr val="CFE7F5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1600"/>
              <a:t>Aquatic Creature = No</a:t>
            </a:r>
          </a:p>
          <a:p>
            <a:pPr algn="ctr"/>
            <a:r>
              <a:rPr lang="en-US" altLang="en-US" sz="1600"/>
              <a:t> was pruned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b="1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2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</a:p>
              <a:p>
                <a:pPr lvl="1"/>
                <a:r>
                  <a:rPr lang="en-US" altLang="en-US" dirty="0"/>
                  <a:t> Condition is a conjunctions of attributes (</a:t>
                </a:r>
                <a:r>
                  <a:rPr lang="en-US" altLang="en-US" dirty="0" err="1"/>
                  <a:t>calles</a:t>
                </a:r>
                <a:r>
                  <a:rPr lang="en-US" altLang="en-US" dirty="0"/>
                  <a:t> LHS, antecedent or condition) </a:t>
                </a:r>
              </a:p>
              <a:p>
                <a:pPr lvl="1"/>
                <a:r>
                  <a:rPr lang="en-US" altLang="en-US" dirty="0"/>
                  <a:t> y is the class label (called RHS or consequent)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6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non-linear decision boundaries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25792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65045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31983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71951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905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816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453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668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6689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697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9498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545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8179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8260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102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22592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6815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070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0419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638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2578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02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31983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90525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5781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6F3F056-FBD2-4D53-87EF-EC84DF50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727CB07-EE03-4C37-873F-2DA7BD77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953000"/>
            <a:ext cx="763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5C83C6F-D0D9-4658-8BBE-629E1D8A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8738"/>
            <a:ext cx="56356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7B9EAE30-34F8-46FA-8531-EB61325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655888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A7359B8-998F-48A5-9AAB-BE8BAE0B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3021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3F74A4E-1756-423B-B4BD-995EA30F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6323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7CDB52F6-8EEC-4703-A952-BCE44F4C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17888"/>
            <a:ext cx="439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1FC4FB9D-E246-4D39-AA0D-B968DCB5D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325" y="2771775"/>
            <a:ext cx="493713" cy="64293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F2FA8DF0-2F3F-49CC-878C-6D376B4D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3598863"/>
            <a:ext cx="428625" cy="7032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04B4EE1-CF37-4DCB-B6F8-09EA5684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748088"/>
            <a:ext cx="474663" cy="879475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random variables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Goal is to predict class C</a:t>
                </a:r>
              </a:p>
              <a:p>
                <a:pPr lvl="1"/>
                <a:r>
                  <a:rPr lang="en-US" altLang="en-US" dirty="0"/>
                  <a:t>Specifically, we want to find the value of C that maximizes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C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/>
          <p:nvPr/>
        </p:nvCxnSpPr>
        <p:spPr>
          <a:xfrm flipH="1">
            <a:off x="5105400" y="4040188"/>
            <a:ext cx="20415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7F8601-5B0D-4376-8FF1-4ED76D99F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rule R </a:t>
            </a:r>
            <a:r>
              <a:rPr lang="en-US" altLang="en-US" b="1" dirty="0"/>
              <a:t>covers</a:t>
            </a:r>
            <a:r>
              <a:rPr lang="en-US" altLang="en-US" dirty="0"/>
              <a:t> an instance x if the attributes of the instance satisfy the condition of the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92F2-FF51-4FD6-9FAE-0E0479BA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43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3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/>
                  <a:t>’s</a:t>
                </a:r>
                <a:r>
                  <a:rPr lang="en-US" altLang="en-US" dirty="0"/>
                  <a:t> that minimize the above objective function. Methods: backpropagation algorithm, gradient descend</a:t>
                </a:r>
              </a:p>
            </p:txBody>
          </p:sp>
        </mc:Choice>
        <mc:Fallback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C3E58A2-10F7-4875-B43A-ABE0FBF2A6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3351212" cy="858838"/>
            <a:chOff x="2671" y="2344"/>
            <a:chExt cx="2111" cy="541"/>
          </a:xfrm>
        </p:grpSpPr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DCB40519-6C48-4E92-83BE-B2816215B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2344"/>
            <a:ext cx="2111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11280" imgH="344160" progId="">
                    <p:embed/>
                  </p:oleObj>
                </mc:Choice>
                <mc:Fallback>
                  <p:oleObj r:id="rId4" imgW="1511280" imgH="34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344"/>
                          <a:ext cx="2111" cy="5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4409DB5E-90E8-428C-824D-EDB3E401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2344"/>
              <a:ext cx="2111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531394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08613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649788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49788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5030788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30788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9003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713" y="5834323"/>
            <a:ext cx="6515100" cy="1130998"/>
          </a:xfrm>
        </p:spPr>
        <p:txBody>
          <a:bodyPr/>
          <a:lstStyle/>
          <a:p>
            <a:r>
              <a:rPr lang="en-US" altLang="en-US" dirty="0"/>
              <a:t>Project data into higher dimensional space</a:t>
            </a:r>
          </a:p>
          <a:p>
            <a:r>
              <a:rPr lang="en-US" altLang="en-US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5"/>
            <a:ext cx="6170612" cy="4627563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4220</Words>
  <Application>Microsoft Office PowerPoint</Application>
  <PresentationFormat>On-screen Show (4:3)</PresentationFormat>
  <Paragraphs>713</Paragraphs>
  <Slides>83</Slides>
  <Notes>83</Notes>
  <HiddenSlides>30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Classification - Alternative Techniques</vt:lpstr>
      <vt:lpstr>Topics</vt:lpstr>
      <vt:lpstr>Rule-Based Classifier</vt:lpstr>
      <vt:lpstr>Rule-based Classifier (Example)</vt:lpstr>
      <vt:lpstr>Application of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michael</cp:lastModifiedBy>
  <cp:revision>411</cp:revision>
  <cp:lastPrinted>2001-08-28T17:59:37Z</cp:lastPrinted>
  <dcterms:created xsi:type="dcterms:W3CDTF">1998-03-18T13:44:31Z</dcterms:created>
  <dcterms:modified xsi:type="dcterms:W3CDTF">2021-04-22T20:32:08Z</dcterms:modified>
</cp:coreProperties>
</file>