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401" r:id="rId3"/>
    <p:sldId id="427" r:id="rId4"/>
    <p:sldId id="473" r:id="rId5"/>
    <p:sldId id="528" r:id="rId6"/>
    <p:sldId id="529" r:id="rId7"/>
    <p:sldId id="490" r:id="rId8"/>
    <p:sldId id="550" r:id="rId9"/>
    <p:sldId id="551" r:id="rId10"/>
    <p:sldId id="549" r:id="rId11"/>
    <p:sldId id="499" r:id="rId12"/>
    <p:sldId id="539" r:id="rId13"/>
    <p:sldId id="541" r:id="rId14"/>
    <p:sldId id="540" r:id="rId15"/>
    <p:sldId id="477" r:id="rId16"/>
    <p:sldId id="533" r:id="rId17"/>
    <p:sldId id="534" r:id="rId18"/>
    <p:sldId id="531" r:id="rId19"/>
    <p:sldId id="536" r:id="rId20"/>
    <p:sldId id="544" r:id="rId21"/>
    <p:sldId id="545" r:id="rId22"/>
    <p:sldId id="537" r:id="rId23"/>
    <p:sldId id="546" r:id="rId24"/>
    <p:sldId id="535" r:id="rId25"/>
    <p:sldId id="532" r:id="rId26"/>
    <p:sldId id="547" r:id="rId27"/>
    <p:sldId id="548" r:id="rId28"/>
    <p:sldId id="504" r:id="rId29"/>
    <p:sldId id="530" r:id="rId30"/>
    <p:sldId id="526" r:id="rId31"/>
    <p:sldId id="404" r:id="rId32"/>
    <p:sldId id="441" r:id="rId33"/>
    <p:sldId id="542" r:id="rId34"/>
    <p:sldId id="402" r:id="rId35"/>
    <p:sldId id="543" r:id="rId36"/>
    <p:sldId id="370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3"/>
            <p14:sldId id="528"/>
            <p14:sldId id="529"/>
            <p14:sldId id="490"/>
            <p14:sldId id="550"/>
            <p14:sldId id="551"/>
            <p14:sldId id="549"/>
            <p14:sldId id="499"/>
            <p14:sldId id="539"/>
            <p14:sldId id="541"/>
            <p14:sldId id="540"/>
            <p14:sldId id="477"/>
            <p14:sldId id="533"/>
            <p14:sldId id="534"/>
            <p14:sldId id="531"/>
            <p14:sldId id="536"/>
            <p14:sldId id="544"/>
            <p14:sldId id="545"/>
            <p14:sldId id="537"/>
            <p14:sldId id="546"/>
            <p14:sldId id="535"/>
            <p14:sldId id="532"/>
            <p14:sldId id="547"/>
            <p14:sldId id="548"/>
            <p14:sldId id="504"/>
            <p14:sldId id="530"/>
            <p14:sldId id="526"/>
            <p14:sldId id="404"/>
            <p14:sldId id="441"/>
            <p14:sldId id="542"/>
            <p14:sldId id="402"/>
            <p14:sldId id="543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75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173269" y="3231281"/>
            <a:ext cx="4716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需求变更管理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443048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753285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7D4D9C-F2B0-43DE-A5C2-9D2E4EA2BC27}"/>
              </a:ext>
            </a:extLst>
          </p:cNvPr>
          <p:cNvSpPr txBox="1"/>
          <p:nvPr/>
        </p:nvSpPr>
        <p:spPr>
          <a:xfrm>
            <a:off x="197695" y="6054514"/>
            <a:ext cx="476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组长：陈铉文</a:t>
            </a:r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组员：刘值成   于 坤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lt"/>
              </a:rPr>
              <a:t>张威杰   章奇妙</a:t>
            </a: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620160" y="394212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文档提交历史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74765-B98E-44B4-8BFA-55B1A7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5" y="891421"/>
            <a:ext cx="7994209" cy="59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085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需求管理工具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0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96402-4912-42D9-B55F-C133F8B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44"/>
            <a:ext cx="9144000" cy="33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0503-4571-4DE0-9CBA-719B912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" y="117850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需求跟踪矩阵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10B6FFD-D73D-4AE9-93C0-946595B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4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242" y="252691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CCB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章程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1650526" y="2780278"/>
            <a:ext cx="6271587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1.1</a:t>
            </a:r>
            <a:r>
              <a:rPr lang="zh-CN" altLang="zh-CN" b="1" dirty="0">
                <a:solidFill>
                  <a:schemeClr val="bg1"/>
                </a:solidFill>
              </a:rPr>
              <a:t>定义本</a:t>
            </a:r>
            <a:r>
              <a:rPr lang="en-US" altLang="zh-CN" b="1" dirty="0">
                <a:solidFill>
                  <a:schemeClr val="bg1"/>
                </a:solidFill>
              </a:rPr>
              <a:t>CCB</a:t>
            </a:r>
            <a:r>
              <a:rPr lang="zh-CN" altLang="zh-CN" b="1" dirty="0">
                <a:solidFill>
                  <a:schemeClr val="bg1"/>
                </a:solidFill>
              </a:rPr>
              <a:t>与组织内任何其他决策机构（如项目指导委员会）的关系。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1.2</a:t>
            </a:r>
            <a:r>
              <a:rPr lang="zh-CN" altLang="zh-CN" b="1" dirty="0">
                <a:solidFill>
                  <a:schemeClr val="bg1"/>
                </a:solidFill>
              </a:rPr>
              <a:t>通过确保使用结构化的过程来考虑的提议的变更，并将其纳入产品的特性中。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1.3</a:t>
            </a:r>
            <a:r>
              <a:rPr lang="zh-CN" altLang="zh-CN" b="1" dirty="0">
                <a:solidFill>
                  <a:schemeClr val="bg1"/>
                </a:solidFill>
              </a:rPr>
              <a:t>规范</a:t>
            </a:r>
            <a:r>
              <a:rPr lang="en-US" altLang="zh-CN" b="1" dirty="0">
                <a:solidFill>
                  <a:schemeClr val="bg1"/>
                </a:solidFill>
              </a:rPr>
              <a:t>PRD2018-G01</a:t>
            </a:r>
            <a:r>
              <a:rPr lang="zh-CN" altLang="zh-CN" b="1" dirty="0">
                <a:solidFill>
                  <a:schemeClr val="bg1"/>
                </a:solidFill>
              </a:rPr>
              <a:t>的项目计划、需求变更、设计和开发变更的控制流程。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1.4</a:t>
            </a:r>
            <a:r>
              <a:rPr lang="zh-CN" altLang="zh-CN" b="1" dirty="0">
                <a:solidFill>
                  <a:schemeClr val="bg1"/>
                </a:solidFill>
              </a:rPr>
              <a:t>减少因计划、需求变更、设计和开发变更而出现的包括技术风险、客户满意度下降、资金和人力资源需求风险。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目的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2976690" y="2381978"/>
            <a:ext cx="5138963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zh-CN" b="1" dirty="0">
                <a:solidFill>
                  <a:schemeClr val="bg1"/>
                </a:solidFill>
              </a:rPr>
              <a:t>负责所有相关需求，方案，规划等文档的评审，并输出评审记录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zh-CN" b="1" dirty="0">
                <a:solidFill>
                  <a:schemeClr val="bg1"/>
                </a:solidFill>
              </a:rPr>
              <a:t>负责需求变更，故障处理的评审，就目前来说，此项可暂不执行。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zh-CN" b="1" dirty="0">
                <a:solidFill>
                  <a:schemeClr val="bg1"/>
                </a:solidFill>
              </a:rPr>
              <a:t>评审委员需对评审结果负责，并有权要求对评审文档进行整改。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4.CCB</a:t>
            </a:r>
            <a:r>
              <a:rPr lang="zh-CN" altLang="zh-CN" b="1" dirty="0">
                <a:solidFill>
                  <a:schemeClr val="bg1"/>
                </a:solidFill>
              </a:rPr>
              <a:t>评审无法决定的事情，需上报上一层裁决。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</a:rPr>
              <a:t>职责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成员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310F1B-DD97-4FB3-B2CA-0B0EA811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1706"/>
              </p:ext>
            </p:extLst>
          </p:nvPr>
        </p:nvGraphicFramePr>
        <p:xfrm>
          <a:off x="412227" y="1737648"/>
          <a:ext cx="8415865" cy="438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261">
                  <a:extLst>
                    <a:ext uri="{9D8B030D-6E8A-4147-A177-3AD203B41FA5}">
                      <a16:colId xmlns:a16="http://schemas.microsoft.com/office/drawing/2014/main" val="1951293041"/>
                    </a:ext>
                  </a:extLst>
                </a:gridCol>
                <a:gridCol w="1615909">
                  <a:extLst>
                    <a:ext uri="{9D8B030D-6E8A-4147-A177-3AD203B41FA5}">
                      <a16:colId xmlns:a16="http://schemas.microsoft.com/office/drawing/2014/main" val="4201163968"/>
                    </a:ext>
                  </a:extLst>
                </a:gridCol>
                <a:gridCol w="1251744">
                  <a:extLst>
                    <a:ext uri="{9D8B030D-6E8A-4147-A177-3AD203B41FA5}">
                      <a16:colId xmlns:a16="http://schemas.microsoft.com/office/drawing/2014/main" val="3181117438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3106244842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903297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CCB</a:t>
                      </a:r>
                      <a:r>
                        <a:rPr lang="zh-CN" sz="1600" kern="0" dirty="0">
                          <a:effectLst/>
                        </a:rPr>
                        <a:t>主席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郦哲聪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31601398@stu.zucc.edu.cn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89771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陈铉文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31601388@stu.zucc.edu.cn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74396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张威杰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手机号码：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钉钉：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邮箱：</a:t>
                      </a:r>
                      <a:r>
                        <a:rPr lang="en-US" sz="1600" kern="100">
                          <a:effectLst/>
                        </a:rPr>
                        <a:t>31601414@stu.zucc.edu.cn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58367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章奇妙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测试人员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18969039141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 err="1">
                          <a:effectLst/>
                        </a:rPr>
                        <a:t>wxzzzzqm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18968801019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31601415@stu.zucc.edu.cn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0382" y="2787727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需求变更影响分析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48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679649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会议记录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配置管理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需求管理工具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4.CCB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章程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178">
            <a:extLst>
              <a:ext uri="{FF2B5EF4-FFF2-40B4-BE49-F238E27FC236}">
                <a16:creationId xmlns:a16="http://schemas.microsoft.com/office/drawing/2014/main" id="{1231F692-EC0B-41FD-9D84-2CAE62AD8511}"/>
              </a:ext>
            </a:extLst>
          </p:cNvPr>
          <p:cNvSpPr/>
          <p:nvPr/>
        </p:nvSpPr>
        <p:spPr>
          <a:xfrm>
            <a:off x="4800600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需求变更管理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团队建设</a:t>
            </a:r>
          </a:p>
          <a:p>
            <a:r>
              <a:rPr lang="en-US" altLang="zh-CN" sz="4000" b="1" dirty="0">
                <a:solidFill>
                  <a:schemeClr val="bg1"/>
                </a:solidFill>
              </a:rPr>
              <a:t>7.</a:t>
            </a:r>
            <a:r>
              <a:rPr lang="zh-CN" altLang="en-US" sz="4000" b="1" dirty="0">
                <a:solidFill>
                  <a:schemeClr val="bg1"/>
                </a:solidFill>
              </a:rPr>
              <a:t>参考资料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8.</a:t>
            </a:r>
            <a:r>
              <a:rPr lang="zh-CN" altLang="en-US" sz="4000" b="1" dirty="0">
                <a:solidFill>
                  <a:schemeClr val="bg1"/>
                </a:solidFill>
              </a:rPr>
              <a:t>分工及绩效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变更影响范围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133611-7C41-4FF9-81DC-03970234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5175"/>
              </p:ext>
            </p:extLst>
          </p:nvPr>
        </p:nvGraphicFramePr>
        <p:xfrm>
          <a:off x="990600" y="1655249"/>
          <a:ext cx="7306735" cy="467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133">
                  <a:extLst>
                    <a:ext uri="{9D8B030D-6E8A-4147-A177-3AD203B41FA5}">
                      <a16:colId xmlns:a16="http://schemas.microsoft.com/office/drawing/2014/main" val="38190558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5183120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8375440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81866125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1022092845"/>
                    </a:ext>
                  </a:extLst>
                </a:gridCol>
              </a:tblGrid>
              <a:tr h="52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造成影响文档及版本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被影响条目比例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922367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普通用户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98.31%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30067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指导者扮演者需求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3309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项目发起人需求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89747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PM</a:t>
                      </a:r>
                      <a:r>
                        <a:rPr lang="zh-CN" sz="1400" kern="100">
                          <a:effectLst/>
                        </a:rPr>
                        <a:t>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044118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 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4801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案例管理员需求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971745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项目成员扮演者需求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100.0%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515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影响全过程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396E8-3351-4C2D-BD52-C5F9E0D7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389"/>
            <a:ext cx="9144000" cy="4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950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619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22412" y="35382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4877DD1F-9BA9-4060-A251-C9B309F2798B}"/>
              </a:ext>
            </a:extLst>
          </p:cNvPr>
          <p:cNvSpPr txBox="1"/>
          <p:nvPr/>
        </p:nvSpPr>
        <p:spPr>
          <a:xfrm>
            <a:off x="4289006" y="1344589"/>
            <a:ext cx="350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目的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4CCEEB-16FD-4503-8121-E71DE1AD6D79}"/>
              </a:ext>
            </a:extLst>
          </p:cNvPr>
          <p:cNvSpPr/>
          <p:nvPr/>
        </p:nvSpPr>
        <p:spPr>
          <a:xfrm>
            <a:off x="3514149" y="22176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zh-CN" altLang="zh-CN" b="1" dirty="0">
                <a:solidFill>
                  <a:schemeClr val="bg1"/>
                </a:solidFill>
              </a:rPr>
              <a:t>控制需求变化引起的开发、测试与需求不一致的情况，约束需求分析的完整性。决定需求是否更改。保证每一次的需求变更都能有相关的记录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261244" y="303962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变更控制与管理过程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61F75-24E1-4016-A322-A2CA6D8B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962190"/>
            <a:ext cx="5679970" cy="5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F83604-E4A1-4327-A942-678484D6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32143"/>
              </p:ext>
            </p:extLst>
          </p:nvPr>
        </p:nvGraphicFramePr>
        <p:xfrm>
          <a:off x="2368598" y="1082449"/>
          <a:ext cx="6013672" cy="5487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418">
                  <a:extLst>
                    <a:ext uri="{9D8B030D-6E8A-4147-A177-3AD203B41FA5}">
                      <a16:colId xmlns:a16="http://schemas.microsoft.com/office/drawing/2014/main" val="774389626"/>
                    </a:ext>
                  </a:extLst>
                </a:gridCol>
                <a:gridCol w="1781051">
                  <a:extLst>
                    <a:ext uri="{9D8B030D-6E8A-4147-A177-3AD203B41FA5}">
                      <a16:colId xmlns:a16="http://schemas.microsoft.com/office/drawing/2014/main" val="1017815429"/>
                    </a:ext>
                  </a:extLst>
                </a:gridCol>
                <a:gridCol w="1225785">
                  <a:extLst>
                    <a:ext uri="{9D8B030D-6E8A-4147-A177-3AD203B41FA5}">
                      <a16:colId xmlns:a16="http://schemas.microsoft.com/office/drawing/2014/main" val="307617009"/>
                    </a:ext>
                  </a:extLst>
                </a:gridCol>
                <a:gridCol w="1503418">
                  <a:extLst>
                    <a:ext uri="{9D8B030D-6E8A-4147-A177-3AD203B41FA5}">
                      <a16:colId xmlns:a16="http://schemas.microsoft.com/office/drawing/2014/main" val="3095902802"/>
                    </a:ext>
                  </a:extLst>
                </a:gridCol>
              </a:tblGrid>
              <a:tr h="388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400">
                          <a:effectLst/>
                        </a:rPr>
                        <a:t>需求变更申请表</a:t>
                      </a:r>
                      <a:endParaRPr lang="zh-CN" sz="2000" b="1" kern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54282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变更编号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UC-user-104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707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变更主题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提供多种语言选择功能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28652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变更类型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软件需求变更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13133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项目下达者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杨怅老师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提交日期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2019-01-06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2903124099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修改人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刘值成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陈铉文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3289889489"/>
                  </a:ext>
                </a:extLst>
              </a:tr>
              <a:tr h="65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变更描述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网站需要提供至少两种语言界面，比如英语，简体中文等，网站可以在各种语言之间切换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909"/>
                  </a:ext>
                </a:extLst>
              </a:tr>
              <a:tr h="7839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变更前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网站提供中文界面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变更后</a:t>
                      </a:r>
                      <a:r>
                        <a:rPr lang="en-US" sz="1100" kern="100">
                          <a:effectLst/>
                        </a:rPr>
                        <a:t>:</a:t>
                      </a:r>
                      <a:r>
                        <a:rPr lang="zh-CN" sz="1100" kern="100">
                          <a:effectLst/>
                        </a:rPr>
                        <a:t>网站在导航栏提供语言选择下拉栏，用户可以自由选择语言。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0950"/>
                  </a:ext>
                </a:extLst>
              </a:tr>
              <a:tr h="625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变更影响分析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网站语言改变会导致当前界面的不匹配，需要针对不同语言进行适配，适配工作涉及到网站所有界面，工作量极大，会导致项目延期。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139"/>
                  </a:ext>
                </a:extLst>
              </a:tr>
              <a:tr h="65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验证人建议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建议拒绝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7422"/>
                  </a:ext>
                </a:extLst>
              </a:tr>
              <a:tr h="24065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变更审批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679"/>
                  </a:ext>
                </a:extLst>
              </a:tr>
              <a:tr h="682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审批人意见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影响过大，拒绝变更。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08607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审批人签字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郦哲聪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2019.1.8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1093715613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51E89-3C81-4192-ABDA-C5D886F0F5F1}"/>
              </a:ext>
            </a:extLst>
          </p:cNvPr>
          <p:cNvSpPr/>
          <p:nvPr/>
        </p:nvSpPr>
        <p:spPr>
          <a:xfrm>
            <a:off x="4289006" y="10289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准入标准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62D570-4AC6-4078-97B9-BBAC3462B19C}"/>
              </a:ext>
            </a:extLst>
          </p:cNvPr>
          <p:cNvSpPr/>
          <p:nvPr/>
        </p:nvSpPr>
        <p:spPr>
          <a:xfrm>
            <a:off x="3944454" y="1697806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填写变更请求申请表。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接收人接收到变更请求。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0AADF-792E-49C2-A6FD-2E5678BA1ACD}"/>
              </a:ext>
            </a:extLst>
          </p:cNvPr>
          <p:cNvSpPr/>
          <p:nvPr/>
        </p:nvSpPr>
        <p:spPr>
          <a:xfrm>
            <a:off x="2076069" y="30888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退出标准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DEBF5D-0425-4CA7-88B6-312B0D07C830}"/>
              </a:ext>
            </a:extLst>
          </p:cNvPr>
          <p:cNvSpPr/>
          <p:nvPr/>
        </p:nvSpPr>
        <p:spPr>
          <a:xfrm>
            <a:off x="1474143" y="3686210"/>
            <a:ext cx="629203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请求的状态是已驳回，已完成或已取消。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所有修改的工作产品都已经更新且存储在正确的位置。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变更的详细信息及变更请求的状态已经通知相关的干系人。</a:t>
            </a:r>
          </a:p>
        </p:txBody>
      </p:sp>
    </p:spTree>
    <p:extLst>
      <p:ext uri="{BB962C8B-B14F-4D97-AF65-F5344CB8AC3E}">
        <p14:creationId xmlns:p14="http://schemas.microsoft.com/office/powerpoint/2010/main" val="15322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AFAD72-EE13-46E6-88DF-2194D6F5B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3807"/>
              </p:ext>
            </p:extLst>
          </p:nvPr>
        </p:nvGraphicFramePr>
        <p:xfrm>
          <a:off x="853440" y="1096700"/>
          <a:ext cx="7195720" cy="4536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2907805225"/>
                    </a:ext>
                  </a:extLst>
                </a:gridCol>
                <a:gridCol w="5846957">
                  <a:extLst>
                    <a:ext uri="{9D8B030D-6E8A-4147-A177-3AD203B41FA5}">
                      <a16:colId xmlns:a16="http://schemas.microsoft.com/office/drawing/2014/main" val="1019644139"/>
                    </a:ext>
                  </a:extLst>
                </a:gridCol>
              </a:tblGrid>
              <a:tr h="305418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建议的变更属性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870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218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变更来源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语言包，项目发起人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9570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变更请求</a:t>
                      </a:r>
                      <a:r>
                        <a:rPr lang="en-US" sz="1200" kern="100">
                          <a:effectLst/>
                        </a:rPr>
                        <a:t>ID: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RC-1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0513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变更类型：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提出的改进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797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2019/01/09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39079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更新日期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2019/01/09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498696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项目下达者认为可以提供至少两种语言界面，比如说英语，简体中文表达等，网站可以在各种语言之间切换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3772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实现优先级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22774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杨枨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29253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提交人优先级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0397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计划发布版本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不发布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399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基于项目的案例教学系统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88139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状态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已取消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78414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标题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邀请项目增加英文包的支持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666928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验证人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郦哲聪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2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9520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团队建设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TeamBuilding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EE642-3713-4D90-A941-8933363EC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48" y="1286502"/>
            <a:ext cx="4673600" cy="3505200"/>
          </a:xfrm>
          <a:prstGeom prst="rect">
            <a:avLst/>
          </a:prstGeom>
        </p:spPr>
      </p:pic>
      <p:sp>
        <p:nvSpPr>
          <p:cNvPr id="86" name="TextBox 835">
            <a:extLst>
              <a:ext uri="{FF2B5EF4-FFF2-40B4-BE49-F238E27FC236}">
                <a16:creationId xmlns:a16="http://schemas.microsoft.com/office/drawing/2014/main" id="{50E7FB98-03FB-4A76-BA7F-7AA01E87D383}"/>
              </a:ext>
            </a:extLst>
          </p:cNvPr>
          <p:cNvSpPr txBox="1"/>
          <p:nvPr/>
        </p:nvSpPr>
        <p:spPr>
          <a:xfrm>
            <a:off x="776787" y="3853089"/>
            <a:ext cx="350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</a:rPr>
              <a:t>2019.1.4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地点：胖叔叔奶酸菜鱼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会议记录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0600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526" y="544840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44" y="1696511"/>
            <a:ext cx="7978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altLang="zh-CN" sz="40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172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1" y="1169570"/>
            <a:ext cx="6631859" cy="5501844"/>
            <a:chOff x="1020931" y="1556889"/>
            <a:chExt cx="6631859" cy="33287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制作、愿景与范围文档起草、参与编写用例场景、参与活动图、对话框图绘制、复制顺序图部署图绘制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1" y="2249980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章奇妙：参与编写用例场景、参与活动图、对话框图绘制、参与界面原型制作、负责测试用例编写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1" y="3701166"/>
              <a:ext cx="4812601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于坤：愿景与范围文档起草、参与编写用例场景、参与活动图、对话框图绘制、负责各个文档完善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1" y="2923916"/>
              <a:ext cx="4812601" cy="72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张威杰：参与编写用例场景、参与活动图、对话框图绘制、参与界面原型制作、负责数据字典编写、</a:t>
              </a:r>
              <a:r>
                <a:rPr lang="en-US" altLang="zh-CN" dirty="0">
                  <a:solidFill>
                    <a:schemeClr val="bg1"/>
                  </a:solidFill>
                </a:rPr>
                <a:t>ER</a:t>
              </a:r>
              <a:r>
                <a:rPr lang="zh-CN" altLang="en-US" dirty="0">
                  <a:solidFill>
                    <a:schemeClr val="bg1"/>
                  </a:solidFill>
                </a:rPr>
                <a:t>图绘制、编写</a:t>
              </a:r>
              <a:r>
                <a:rPr lang="en-US" altLang="zh-CN" dirty="0">
                  <a:solidFill>
                    <a:schemeClr val="bg1"/>
                  </a:solidFill>
                </a:rPr>
                <a:t>JAD</a:t>
              </a:r>
              <a:r>
                <a:rPr lang="zh-CN" altLang="en-US" dirty="0">
                  <a:solidFill>
                    <a:schemeClr val="bg1"/>
                  </a:solidFill>
                </a:rPr>
                <a:t>会议记录、用户群分类、需求变更影响分析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刘值成：负责界面原型制作、参与编写用例场景、参与活动图、对话框图绘制、</a:t>
              </a:r>
              <a:r>
                <a:rPr lang="en-US" altLang="zh-CN" dirty="0">
                  <a:solidFill>
                    <a:schemeClr val="bg1"/>
                  </a:solidFill>
                </a:rPr>
                <a:t>CCB</a:t>
              </a:r>
              <a:r>
                <a:rPr lang="zh-CN" altLang="en-US" dirty="0">
                  <a:solidFill>
                    <a:schemeClr val="bg1"/>
                  </a:solidFill>
                </a:rPr>
                <a:t>章程、变更控制流程说明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88.29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91.08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36849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90.76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91.36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90.31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折线图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4253C1-8E04-4922-BE3B-C4271B8E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352550"/>
            <a:ext cx="7400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675644" y="3398661"/>
            <a:ext cx="155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阶段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项目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E512A-AAF2-4798-8455-742499BA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52" y="53821"/>
            <a:ext cx="6304119" cy="68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531443" y="3337084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里程碑评审会议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C01DF-A33A-4EA5-83D1-0B6F57B8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0" y="0"/>
            <a:ext cx="432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887305" y="3318786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23983-EA9E-4723-9800-1E84165D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69" y="0"/>
            <a:ext cx="453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103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配置管理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53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5649D-0036-41CF-9F85-8B93ECC6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6" y="1188267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2B2447-077E-4494-B754-07DFC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782"/>
            <a:ext cx="9144000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6527</TotalTime>
  <Words>1294</Words>
  <Application>Microsoft Office PowerPoint</Application>
  <PresentationFormat>全屏显示(4:3)</PresentationFormat>
  <Paragraphs>238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Raleway</vt:lpstr>
      <vt:lpstr>Sansation</vt:lpstr>
      <vt:lpstr>等线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518</cp:revision>
  <dcterms:created xsi:type="dcterms:W3CDTF">2014-07-11T05:58:42Z</dcterms:created>
  <dcterms:modified xsi:type="dcterms:W3CDTF">2019-01-11T10:37:35Z</dcterms:modified>
</cp:coreProperties>
</file>