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4"/>
  </p:notesMasterIdLst>
  <p:sldIdLst>
    <p:sldId id="256" r:id="rId2"/>
    <p:sldId id="266" r:id="rId3"/>
    <p:sldId id="258" r:id="rId4"/>
    <p:sldId id="379" r:id="rId5"/>
    <p:sldId id="328" r:id="rId6"/>
    <p:sldId id="380" r:id="rId7"/>
    <p:sldId id="381" r:id="rId8"/>
    <p:sldId id="329" r:id="rId9"/>
    <p:sldId id="361" r:id="rId10"/>
    <p:sldId id="331" r:id="rId11"/>
    <p:sldId id="403" r:id="rId12"/>
    <p:sldId id="384" r:id="rId13"/>
    <p:sldId id="337" r:id="rId14"/>
    <p:sldId id="407" r:id="rId15"/>
    <p:sldId id="373" r:id="rId16"/>
    <p:sldId id="414" r:id="rId17"/>
    <p:sldId id="415" r:id="rId18"/>
    <p:sldId id="335" r:id="rId19"/>
    <p:sldId id="410" r:id="rId20"/>
    <p:sldId id="385" r:id="rId21"/>
    <p:sldId id="386" r:id="rId22"/>
    <p:sldId id="343" r:id="rId23"/>
    <p:sldId id="387" r:id="rId24"/>
    <p:sldId id="338" r:id="rId25"/>
    <p:sldId id="390" r:id="rId26"/>
    <p:sldId id="388" r:id="rId27"/>
    <p:sldId id="389" r:id="rId28"/>
    <p:sldId id="391" r:id="rId29"/>
    <p:sldId id="392" r:id="rId30"/>
    <p:sldId id="393" r:id="rId31"/>
    <p:sldId id="344" r:id="rId32"/>
    <p:sldId id="395" r:id="rId33"/>
    <p:sldId id="394" r:id="rId34"/>
    <p:sldId id="340" r:id="rId35"/>
    <p:sldId id="348" r:id="rId36"/>
    <p:sldId id="396" r:id="rId37"/>
    <p:sldId id="342" r:id="rId38"/>
    <p:sldId id="397" r:id="rId39"/>
    <p:sldId id="347" r:id="rId40"/>
    <p:sldId id="346" r:id="rId41"/>
    <p:sldId id="368" r:id="rId42"/>
    <p:sldId id="399" r:id="rId43"/>
    <p:sldId id="400" r:id="rId44"/>
    <p:sldId id="401" r:id="rId45"/>
    <p:sldId id="402" r:id="rId46"/>
    <p:sldId id="350" r:id="rId47"/>
    <p:sldId id="358" r:id="rId48"/>
    <p:sldId id="362" r:id="rId49"/>
    <p:sldId id="404" r:id="rId50"/>
    <p:sldId id="377" r:id="rId51"/>
    <p:sldId id="378" r:id="rId52"/>
    <p:sldId id="405" r:id="rId53"/>
    <p:sldId id="408" r:id="rId54"/>
    <p:sldId id="351" r:id="rId55"/>
    <p:sldId id="365" r:id="rId56"/>
    <p:sldId id="370" r:id="rId57"/>
    <p:sldId id="372" r:id="rId58"/>
    <p:sldId id="376" r:id="rId59"/>
    <p:sldId id="262" r:id="rId60"/>
    <p:sldId id="289" r:id="rId61"/>
    <p:sldId id="283" r:id="rId62"/>
    <p:sldId id="261" r:id="rId63"/>
  </p:sldIdLst>
  <p:sldSz cx="12192000" cy="6858000"/>
  <p:notesSz cx="6858000" cy="9144000"/>
  <p:custDataLst>
    <p:tags r:id="rId6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46A2A4D-2DAC-4EEA-9297-9877F82EBFE4}">
          <p14:sldIdLst>
            <p14:sldId id="256"/>
            <p14:sldId id="266"/>
            <p14:sldId id="258"/>
            <p14:sldId id="379"/>
            <p14:sldId id="328"/>
            <p14:sldId id="380"/>
            <p14:sldId id="381"/>
            <p14:sldId id="329"/>
            <p14:sldId id="361"/>
            <p14:sldId id="331"/>
            <p14:sldId id="403"/>
            <p14:sldId id="384"/>
            <p14:sldId id="337"/>
            <p14:sldId id="407"/>
            <p14:sldId id="373"/>
            <p14:sldId id="414"/>
            <p14:sldId id="415"/>
            <p14:sldId id="335"/>
            <p14:sldId id="410"/>
            <p14:sldId id="385"/>
            <p14:sldId id="386"/>
            <p14:sldId id="343"/>
            <p14:sldId id="387"/>
            <p14:sldId id="338"/>
            <p14:sldId id="390"/>
            <p14:sldId id="388"/>
            <p14:sldId id="389"/>
            <p14:sldId id="391"/>
            <p14:sldId id="392"/>
            <p14:sldId id="393"/>
            <p14:sldId id="344"/>
            <p14:sldId id="395"/>
            <p14:sldId id="394"/>
            <p14:sldId id="340"/>
            <p14:sldId id="348"/>
            <p14:sldId id="396"/>
            <p14:sldId id="342"/>
            <p14:sldId id="397"/>
            <p14:sldId id="347"/>
            <p14:sldId id="346"/>
            <p14:sldId id="368"/>
            <p14:sldId id="399"/>
            <p14:sldId id="400"/>
            <p14:sldId id="401"/>
            <p14:sldId id="402"/>
            <p14:sldId id="350"/>
            <p14:sldId id="358"/>
            <p14:sldId id="362"/>
            <p14:sldId id="404"/>
            <p14:sldId id="377"/>
            <p14:sldId id="378"/>
            <p14:sldId id="405"/>
            <p14:sldId id="408"/>
            <p14:sldId id="351"/>
            <p14:sldId id="365"/>
            <p14:sldId id="370"/>
            <p14:sldId id="372"/>
            <p14:sldId id="376"/>
            <p14:sldId id="262"/>
            <p14:sldId id="289"/>
            <p14:sldId id="283"/>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威杰" initials="张" lastIdx="4" clrIdx="0">
    <p:extLst>
      <p:ext uri="{19B8F6BF-5375-455C-9EA6-DF929625EA0E}">
        <p15:presenceInfo xmlns:p15="http://schemas.microsoft.com/office/powerpoint/2012/main" userId="e904765abe0e69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7" autoAdjust="0"/>
    <p:restoredTop sz="79132" autoAdjust="0"/>
  </p:normalViewPr>
  <p:slideViewPr>
    <p:cSldViewPr snapToGrid="0">
      <p:cViewPr varScale="1">
        <p:scale>
          <a:sx n="90" d="100"/>
          <a:sy n="90" d="100"/>
        </p:scale>
        <p:origin x="1218" y="90"/>
      </p:cViewPr>
      <p:guideLst/>
    </p:cSldViewPr>
  </p:slideViewPr>
  <p:notesTextViewPr>
    <p:cViewPr>
      <p:scale>
        <a:sx n="3" d="2"/>
        <a:sy n="3" d="2"/>
      </p:scale>
      <p:origin x="0" y="0"/>
    </p:cViewPr>
  </p:notesTextViewPr>
  <p:sorterViewPr>
    <p:cViewPr>
      <p:scale>
        <a:sx n="125" d="100"/>
        <a:sy n="125" d="100"/>
      </p:scale>
      <p:origin x="0" y="0"/>
    </p:cViewPr>
  </p:sorter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9</a:t>
            </a:fld>
            <a:endParaRPr lang="zh-CN" altLang="en-US"/>
          </a:p>
        </p:txBody>
      </p:sp>
    </p:spTree>
    <p:extLst>
      <p:ext uri="{BB962C8B-B14F-4D97-AF65-F5344CB8AC3E}">
        <p14:creationId xmlns:p14="http://schemas.microsoft.com/office/powerpoint/2010/main" val="4272541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32</a:t>
            </a:fld>
            <a:endParaRPr lang="zh-CN" altLang="en-US"/>
          </a:p>
        </p:txBody>
      </p:sp>
    </p:spTree>
    <p:extLst>
      <p:ext uri="{BB962C8B-B14F-4D97-AF65-F5344CB8AC3E}">
        <p14:creationId xmlns:p14="http://schemas.microsoft.com/office/powerpoint/2010/main" val="1607484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33</a:t>
            </a:fld>
            <a:endParaRPr lang="zh-CN" altLang="en-US"/>
          </a:p>
        </p:txBody>
      </p:sp>
    </p:spTree>
    <p:extLst>
      <p:ext uri="{BB962C8B-B14F-4D97-AF65-F5344CB8AC3E}">
        <p14:creationId xmlns:p14="http://schemas.microsoft.com/office/powerpoint/2010/main" val="1145015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名称：</a:t>
            </a:r>
            <a:endParaRPr lang="en-US" altLang="zh-CN" dirty="0"/>
          </a:p>
          <a:p>
            <a:r>
              <a:rPr lang="zh-CN" altLang="en-US" dirty="0"/>
              <a:t>进入</a:t>
            </a:r>
            <a:r>
              <a:rPr lang="en-US" altLang="zh-CN" dirty="0"/>
              <a:t>/</a:t>
            </a:r>
            <a:r>
              <a:rPr lang="zh-CN" altLang="en-US" dirty="0"/>
              <a:t>退出动作：入口动作语法：</a:t>
            </a:r>
            <a:r>
              <a:rPr lang="en-US" altLang="zh-CN" dirty="0"/>
              <a:t>entry</a:t>
            </a:r>
            <a:r>
              <a:rPr lang="zh-CN" altLang="en-US" dirty="0"/>
              <a:t>：</a:t>
            </a:r>
            <a:r>
              <a:rPr lang="en-US" altLang="zh-CN" dirty="0"/>
              <a:t>xx</a:t>
            </a:r>
            <a:r>
              <a:rPr lang="zh-CN" altLang="en-US" dirty="0"/>
              <a:t>；出口动作语法：</a:t>
            </a:r>
            <a:r>
              <a:rPr lang="en-US" altLang="zh-CN" dirty="0"/>
              <a:t>/exit</a:t>
            </a:r>
            <a:r>
              <a:rPr lang="zh-CN" altLang="en-US" dirty="0"/>
              <a:t>：</a:t>
            </a:r>
            <a:r>
              <a:rPr lang="en-US" altLang="zh-CN" dirty="0"/>
              <a:t>xx</a:t>
            </a:r>
          </a:p>
          <a:p>
            <a:r>
              <a:rPr lang="zh-CN" altLang="en-US" dirty="0"/>
              <a:t>内部转换：可以是时间在不退出状态的情况下在状态内得到处理，从而可避免触发进入或退出动作</a:t>
            </a:r>
            <a:endParaRPr lang="en-US" altLang="zh-CN" dirty="0"/>
          </a:p>
          <a:p>
            <a:r>
              <a:rPr lang="zh-CN" altLang="en-US" dirty="0"/>
              <a:t>子状态：嵌套在另一个状态中的状态称为子状态</a:t>
            </a:r>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36</a:t>
            </a:fld>
            <a:endParaRPr lang="zh-CN" altLang="en-US"/>
          </a:p>
        </p:txBody>
      </p:sp>
    </p:spTree>
    <p:extLst>
      <p:ext uri="{BB962C8B-B14F-4D97-AF65-F5344CB8AC3E}">
        <p14:creationId xmlns:p14="http://schemas.microsoft.com/office/powerpoint/2010/main" val="2070957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转换：转换是两个状态之间的一种关系，表示对象将在源状态或当前状态中执行一定的动作，并在某个特定事件发生而且某个特定的警戒条件满足时进入目标状态。</a:t>
            </a:r>
            <a:endParaRPr lang="en-US" altLang="zh-CN" dirty="0"/>
          </a:p>
          <a:p>
            <a:r>
              <a:rPr lang="zh-CN" altLang="en-US" dirty="0"/>
              <a:t>源状态：对象在被激发前所处的状态</a:t>
            </a:r>
            <a:endParaRPr lang="en-US" altLang="zh-CN" dirty="0"/>
          </a:p>
          <a:p>
            <a:r>
              <a:rPr lang="zh-CN" altLang="en-US" dirty="0"/>
              <a:t>触发事件：引起转变的事件</a:t>
            </a:r>
            <a:endParaRPr lang="en-US" altLang="zh-CN" dirty="0"/>
          </a:p>
          <a:p>
            <a:r>
              <a:rPr lang="zh-CN" altLang="en-US" dirty="0"/>
              <a:t>监护条件：如果监护条件为“假”，则不会引起转换</a:t>
            </a:r>
            <a:endParaRPr lang="en-US" altLang="zh-CN" dirty="0"/>
          </a:p>
          <a:p>
            <a:r>
              <a:rPr lang="zh-CN" altLang="en-US" dirty="0"/>
              <a:t>动作：可执行的原子操作，不可中断</a:t>
            </a:r>
            <a:endParaRPr lang="en-US" altLang="zh-CN" dirty="0"/>
          </a:p>
          <a:p>
            <a:r>
              <a:rPr lang="zh-CN" altLang="en-US" dirty="0"/>
              <a:t>目标转台：转换完成后的状态</a:t>
            </a:r>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37</a:t>
            </a:fld>
            <a:endParaRPr lang="zh-CN" altLang="en-US"/>
          </a:p>
        </p:txBody>
      </p:sp>
    </p:spTree>
    <p:extLst>
      <p:ext uri="{BB962C8B-B14F-4D97-AF65-F5344CB8AC3E}">
        <p14:creationId xmlns:p14="http://schemas.microsoft.com/office/powerpoint/2010/main" val="684176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顺序中包括的建模元素主要有：</a:t>
            </a:r>
            <a:r>
              <a:rPr lang="zh-CN" altLang="en-US" b="1" dirty="0"/>
              <a:t>角色，对象，生命线，激活期，消息</a:t>
            </a:r>
            <a:r>
              <a:rPr lang="zh-CN" altLang="en-US" dirty="0"/>
              <a:t>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角色</a:t>
            </a:r>
            <a:r>
              <a:rPr lang="zh-CN" altLang="en-US" dirty="0"/>
              <a:t>：系统角色可以是人或其他的系统或子系统</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对象</a:t>
            </a:r>
            <a:r>
              <a:rPr lang="zh-CN" altLang="en-US" dirty="0"/>
              <a:t>：顺序图中的对象在概念上和它在类图中的定义是一致的，他们之间可以进行交互，交互的顺序按照时间顺序。</a:t>
            </a:r>
            <a:r>
              <a:rPr lang="en-US" altLang="zh-CN" dirty="0"/>
              <a:t>(</a:t>
            </a:r>
            <a:r>
              <a:rPr lang="zh-CN" altLang="en-US" dirty="0"/>
              <a:t>对象命名</a:t>
            </a:r>
            <a:r>
              <a:rPr lang="en-US" altLang="zh-CN" dirty="0"/>
              <a:t>)</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mn-lt"/>
                <a:ea typeface="+mn-ea"/>
              </a:rPr>
              <a:t>生命线</a:t>
            </a:r>
            <a:r>
              <a:rPr lang="zh-CN" altLang="en-US" dirty="0">
                <a:latin typeface="+mn-lt"/>
                <a:ea typeface="+mn-ea"/>
              </a:rPr>
              <a:t>：代表顺序图中对象在一段时间内的存在。生命线在顺序图中表示为从对象图标底部中心位置向下延伸的一条虚线。（</a:t>
            </a:r>
            <a:r>
              <a:rPr lang="en-US" altLang="zh-CN" dirty="0">
                <a:latin typeface="+mn-lt"/>
                <a:ea typeface="+mn-ea"/>
              </a:rPr>
              <a:t>UML2</a:t>
            </a:r>
            <a:r>
              <a:rPr lang="zh-CN" altLang="en-US" dirty="0">
                <a:latin typeface="+mn-lt"/>
                <a:ea typeface="+mn-ea"/>
              </a:rPr>
              <a:t>可以用实线）</a:t>
            </a:r>
            <a:endParaRPr lang="en-US" altLang="zh-CN" dirty="0">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mn-lt"/>
                <a:ea typeface="+mn-ea"/>
              </a:rPr>
              <a:t>激活</a:t>
            </a:r>
            <a:r>
              <a:rPr lang="zh-CN" altLang="en-US" dirty="0">
                <a:latin typeface="+mn-lt"/>
                <a:ea typeface="+mn-ea"/>
              </a:rPr>
              <a:t>：</a:t>
            </a:r>
            <a:r>
              <a:rPr lang="zh-CN" altLang="zh-CN" dirty="0">
                <a:latin typeface="+mn-lt"/>
                <a:ea typeface="+mn-ea"/>
              </a:rPr>
              <a:t>代表</a:t>
            </a:r>
            <a:r>
              <a:rPr lang="zh-CN" altLang="en-US" dirty="0">
                <a:latin typeface="+mn-lt"/>
                <a:ea typeface="+mn-ea"/>
              </a:rPr>
              <a:t>顺序</a:t>
            </a:r>
            <a:r>
              <a:rPr lang="zh-CN" altLang="zh-CN" dirty="0">
                <a:latin typeface="+mn-lt"/>
                <a:ea typeface="+mn-ea"/>
              </a:rPr>
              <a:t>图中对象执行一项操作的时期</a:t>
            </a:r>
            <a:r>
              <a:rPr lang="en-US" altLang="zh-CN" dirty="0">
                <a:latin typeface="+mn-lt"/>
                <a:ea typeface="+mn-ea"/>
              </a:rPr>
              <a:t>, </a:t>
            </a:r>
            <a:r>
              <a:rPr lang="zh-CN" altLang="en-US" dirty="0">
                <a:latin typeface="+mn-lt"/>
                <a:ea typeface="+mn-ea"/>
              </a:rPr>
              <a:t>是顺序图中表示时间段的符号，在这个时间段内对象将执行相应操作</a:t>
            </a:r>
            <a:endParaRPr lang="en-US" altLang="zh-CN" dirty="0">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mn-lt"/>
                <a:ea typeface="+mn-ea"/>
              </a:rPr>
              <a:t>消息</a:t>
            </a:r>
            <a:r>
              <a:rPr lang="zh-CN" altLang="en-US" dirty="0">
                <a:latin typeface="+mn-lt"/>
                <a:ea typeface="+mn-ea"/>
              </a:rPr>
              <a:t>：对象之间某种形式的通信，在垂直生命线之间，用带有箭头的线并附消息表达式方式表示。</a:t>
            </a:r>
            <a:r>
              <a:rPr lang="en-US" altLang="zh-CN" dirty="0">
                <a:latin typeface="+mn-lt"/>
                <a:ea typeface="+mn-ea"/>
              </a:rPr>
              <a:t> </a:t>
            </a:r>
            <a:r>
              <a:rPr lang="zh-CN" altLang="en-US" dirty="0">
                <a:latin typeface="+mn-lt"/>
                <a:ea typeface="+mn-ea"/>
              </a:rPr>
              <a:t>在消息创建过程中还存在一些其他的内容，如创建对象、撤销对象，自关联消息等。</a:t>
            </a:r>
            <a:endParaRPr lang="en-US" altLang="zh-CN" dirty="0">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latin typeface="+mn-lt"/>
              <a:ea typeface="+mn-ea"/>
            </a:endParaRPr>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41</a:t>
            </a:fld>
            <a:endParaRPr lang="zh-CN" altLang="en-US"/>
          </a:p>
        </p:txBody>
      </p:sp>
    </p:spTree>
    <p:extLst>
      <p:ext uri="{BB962C8B-B14F-4D97-AF65-F5344CB8AC3E}">
        <p14:creationId xmlns:p14="http://schemas.microsoft.com/office/powerpoint/2010/main" val="1535431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mn-lt"/>
                <a:ea typeface="+mn-ea"/>
              </a:rPr>
              <a:t>介绍消息类型</a:t>
            </a:r>
            <a:endParaRPr lang="en-US" altLang="zh-CN" b="1" dirty="0">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mn-lt"/>
                <a:ea typeface="+mn-ea"/>
              </a:rPr>
              <a:t>·</a:t>
            </a:r>
            <a:r>
              <a:rPr lang="zh-CN" altLang="en-US" b="1" dirty="0">
                <a:latin typeface="+mn-lt"/>
                <a:ea typeface="+mn-ea"/>
              </a:rPr>
              <a:t>同步消息（三角箭头）</a:t>
            </a:r>
            <a:r>
              <a:rPr lang="zh-CN" altLang="en-US" dirty="0">
                <a:latin typeface="+mn-lt"/>
                <a:ea typeface="+mn-ea"/>
              </a:rPr>
              <a:t>：仅当发送者要发送一个消息而且接收者已经做好接收这个消息的准备时才能传送的消息。</a:t>
            </a:r>
            <a:endParaRPr lang="en-US" altLang="zh-CN" dirty="0">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mn-lt"/>
                <a:ea typeface="+mn-ea"/>
              </a:rPr>
              <a:t>·</a:t>
            </a:r>
            <a:r>
              <a:rPr lang="zh-CN" altLang="en-US" b="1" dirty="0">
                <a:latin typeface="+mn-lt"/>
                <a:ea typeface="+mn-ea"/>
              </a:rPr>
              <a:t>异步消息（</a:t>
            </a:r>
            <a:r>
              <a:rPr lang="en-US" altLang="zh-CN" b="1" dirty="0">
                <a:latin typeface="+mn-lt"/>
                <a:ea typeface="+mn-ea"/>
              </a:rPr>
              <a:t>-&gt;</a:t>
            </a:r>
            <a:r>
              <a:rPr lang="zh-CN" altLang="en-US" b="1" dirty="0">
                <a:latin typeface="+mn-lt"/>
                <a:ea typeface="+mn-ea"/>
              </a:rPr>
              <a:t>类型箭头）</a:t>
            </a:r>
            <a:r>
              <a:rPr lang="zh-CN" altLang="en-US" dirty="0">
                <a:latin typeface="+mn-lt"/>
                <a:ea typeface="+mn-ea"/>
              </a:rPr>
              <a:t>：发送者不管接受者是狗做好了接受准备都可以发送的消息称为异步消息。消息发送者通过把消息把信号传递给消息的接受者，然后继续自己的活动不等待接收者的返回或者控制。</a:t>
            </a:r>
            <a:endParaRPr lang="en-US" altLang="zh-CN" dirty="0">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mn-lt"/>
                <a:ea typeface="+mn-ea"/>
              </a:rPr>
              <a:t>·</a:t>
            </a:r>
            <a:r>
              <a:rPr lang="zh-CN" altLang="en-US" b="1" dirty="0">
                <a:latin typeface="+mn-lt"/>
                <a:ea typeface="+mn-ea"/>
              </a:rPr>
              <a:t>返回消息（虚线倒过来）</a:t>
            </a:r>
            <a:r>
              <a:rPr lang="zh-CN" altLang="en-US" dirty="0">
                <a:latin typeface="+mn-lt"/>
                <a:ea typeface="+mn-ea"/>
              </a:rPr>
              <a:t>：返回消息表示从过程中调用。</a:t>
            </a:r>
            <a:endParaRPr lang="en-US" altLang="zh-CN" dirty="0">
              <a:latin typeface="+mn-lt"/>
              <a:ea typeface="+mn-ea"/>
            </a:endParaRPr>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42</a:t>
            </a:fld>
            <a:endParaRPr lang="zh-CN" altLang="en-US"/>
          </a:p>
        </p:txBody>
      </p:sp>
    </p:spTree>
    <p:extLst>
      <p:ext uri="{BB962C8B-B14F-4D97-AF65-F5344CB8AC3E}">
        <p14:creationId xmlns:p14="http://schemas.microsoft.com/office/powerpoint/2010/main" val="3290939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在消息的创建过程中还存在一些其他内容：如创建对象，撤销对象，自关联消息。</a:t>
            </a:r>
            <a:endParaRPr lang="en-US" altLang="zh-CN" b="1" dirty="0"/>
          </a:p>
          <a:p>
            <a:r>
              <a:rPr lang="zh-CN" altLang="en-US" dirty="0"/>
              <a:t>创建对象：一个对象可以通过发送消息来创建另一个对象，对象在创建后才能存在，对象生命线也是在创建消息后存在。</a:t>
            </a:r>
            <a:endParaRPr lang="en-US" altLang="zh-CN" dirty="0"/>
          </a:p>
          <a:p>
            <a:r>
              <a:rPr lang="zh-CN" altLang="en-US" dirty="0"/>
              <a:t>撤销对象：对象被删除或自我删除时，用“</a:t>
            </a:r>
            <a:r>
              <a:rPr lang="en-US" altLang="zh-CN" dirty="0"/>
              <a:t>X</a:t>
            </a:r>
            <a:r>
              <a:rPr lang="zh-CN" altLang="en-US" dirty="0"/>
              <a:t>”表示</a:t>
            </a:r>
            <a:endParaRPr lang="en-US" altLang="zh-CN" dirty="0"/>
          </a:p>
          <a:p>
            <a:r>
              <a:rPr lang="zh-CN" altLang="en-US" dirty="0"/>
              <a:t>自关联消息：表示方法的自身调用及一个对象内的一个方法调用另外一个方法。如图</a:t>
            </a:r>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43</a:t>
            </a:fld>
            <a:endParaRPr lang="zh-CN" altLang="en-US"/>
          </a:p>
        </p:txBody>
      </p:sp>
    </p:spTree>
    <p:extLst>
      <p:ext uri="{BB962C8B-B14F-4D97-AF65-F5344CB8AC3E}">
        <p14:creationId xmlns:p14="http://schemas.microsoft.com/office/powerpoint/2010/main" val="2516769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组合片段：</a:t>
            </a:r>
            <a:endParaRPr lang="en-US" altLang="zh-CN" dirty="0"/>
          </a:p>
          <a:p>
            <a:r>
              <a:rPr lang="zh-CN" altLang="en-US" dirty="0"/>
              <a:t>包含了两个约束片段：</a:t>
            </a:r>
            <a:endParaRPr lang="en-US" altLang="zh-CN" dirty="0"/>
          </a:p>
          <a:p>
            <a:r>
              <a:rPr lang="en-US" altLang="zh-CN" dirty="0"/>
              <a:t>Alt</a:t>
            </a:r>
            <a:r>
              <a:rPr lang="zh-CN" altLang="en-US" dirty="0"/>
              <a:t>代表选择，</a:t>
            </a:r>
            <a:r>
              <a:rPr lang="en-US" altLang="zh-CN" dirty="0"/>
              <a:t>p==null</a:t>
            </a:r>
            <a:r>
              <a:rPr lang="zh-CN" altLang="en-US" dirty="0"/>
              <a:t>执行下半部分，</a:t>
            </a:r>
            <a:r>
              <a:rPr lang="en-US" altLang="zh-CN" dirty="0"/>
              <a:t>p!=null</a:t>
            </a:r>
            <a:r>
              <a:rPr lang="zh-CN" altLang="en-US" dirty="0"/>
              <a:t>执行上半部分</a:t>
            </a:r>
            <a:endParaRPr lang="en-US" altLang="zh-CN" dirty="0"/>
          </a:p>
          <a:p>
            <a:r>
              <a:rPr lang="en-US" altLang="zh-CN" dirty="0"/>
              <a:t>Loop</a:t>
            </a:r>
            <a:r>
              <a:rPr lang="zh-CN" altLang="en-US" dirty="0"/>
              <a:t>代表循环片段</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44</a:t>
            </a:fld>
            <a:endParaRPr lang="zh-CN" altLang="en-US"/>
          </a:p>
        </p:txBody>
      </p:sp>
    </p:spTree>
    <p:extLst>
      <p:ext uri="{BB962C8B-B14F-4D97-AF65-F5344CB8AC3E}">
        <p14:creationId xmlns:p14="http://schemas.microsoft.com/office/powerpoint/2010/main" val="2046468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略过</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45</a:t>
            </a:fld>
            <a:endParaRPr lang="zh-CN" altLang="en-US"/>
          </a:p>
        </p:txBody>
      </p:sp>
    </p:spTree>
    <p:extLst>
      <p:ext uri="{BB962C8B-B14F-4D97-AF65-F5344CB8AC3E}">
        <p14:creationId xmlns:p14="http://schemas.microsoft.com/office/powerpoint/2010/main" val="781387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通信图强调参与一个交互对象的组织，它由</a:t>
            </a:r>
            <a:r>
              <a:rPr lang="zh-CN" altLang="en-US" b="1" dirty="0"/>
              <a:t>活动者、对象、链接和消息</a:t>
            </a:r>
            <a:r>
              <a:rPr lang="zh-CN" altLang="en-US" dirty="0"/>
              <a:t>组成。</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活动者</a:t>
            </a:r>
            <a:r>
              <a:rPr lang="zh-CN" altLang="en-US" dirty="0"/>
              <a:t>：发出主动操作的对象，负责发送初始消息，启动一个操作。</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对象</a:t>
            </a:r>
            <a:r>
              <a:rPr lang="zh-CN" altLang="en-US" dirty="0"/>
              <a:t>：类的实例，负责发送和接受消息。</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链接</a:t>
            </a:r>
            <a:r>
              <a:rPr lang="zh-CN" altLang="en-US" dirty="0"/>
              <a:t>：用线条表示，表示两个对象共享一个消息。</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消息</a:t>
            </a:r>
            <a:r>
              <a:rPr lang="zh-CN" altLang="en-US" dirty="0"/>
              <a:t>：用于描述系统动态行为，它从一个对象向另一个对象或几个对象发送消息，或由一个对象调用另一个对象的操作</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48</a:t>
            </a:fld>
            <a:endParaRPr lang="zh-CN" altLang="en-US"/>
          </a:p>
        </p:txBody>
      </p:sp>
    </p:spTree>
    <p:extLst>
      <p:ext uri="{BB962C8B-B14F-4D97-AF65-F5344CB8AC3E}">
        <p14:creationId xmlns:p14="http://schemas.microsoft.com/office/powerpoint/2010/main" val="550622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D5A16B-4A35-41BD-93DC-295A9A0D9E87}" type="slidenum">
              <a:rPr lang="zh-CN" altLang="en-US" smtClean="0"/>
              <a:t>10</a:t>
            </a:fld>
            <a:endParaRPr lang="zh-CN" altLang="en-US"/>
          </a:p>
        </p:txBody>
      </p:sp>
    </p:spTree>
    <p:extLst>
      <p:ext uri="{BB962C8B-B14F-4D97-AF65-F5344CB8AC3E}">
        <p14:creationId xmlns:p14="http://schemas.microsoft.com/office/powerpoint/2010/main" val="2517401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消息的用法</a:t>
            </a:r>
            <a:endParaRPr lang="en-US" altLang="zh-CN" dirty="0"/>
          </a:p>
          <a:p>
            <a:r>
              <a:rPr lang="zh-CN" altLang="en-US" dirty="0"/>
              <a:t>序列化：在消息面前加的序号，会按顺序执行</a:t>
            </a:r>
            <a:endParaRPr lang="en-US" altLang="zh-CN" dirty="0"/>
          </a:p>
          <a:p>
            <a:r>
              <a:rPr lang="zh-CN" altLang="en-US" dirty="0"/>
              <a:t>控制点条件：在</a:t>
            </a:r>
            <a:r>
              <a:rPr lang="en-US" altLang="zh-CN" dirty="0"/>
              <a:t>[]</a:t>
            </a:r>
            <a:r>
              <a:rPr lang="zh-CN" altLang="en-US" dirty="0"/>
              <a:t>内，根据消息表达式的计算结果来限制消息的发送</a:t>
            </a:r>
            <a:endParaRPr lang="en-US" altLang="zh-CN" dirty="0"/>
          </a:p>
          <a:p>
            <a:r>
              <a:rPr lang="zh-CN" altLang="en-US" dirty="0"/>
              <a:t>创建实例：创建对象关键字为“</a:t>
            </a:r>
            <a:r>
              <a:rPr lang="en-US" altLang="zh-CN" dirty="0"/>
              <a:t>new</a:t>
            </a:r>
            <a:r>
              <a:rPr lang="zh-CN" altLang="en-US" dirty="0"/>
              <a:t>”，消息使用“</a:t>
            </a:r>
            <a:r>
              <a:rPr lang="en-US" altLang="zh-CN" dirty="0"/>
              <a:t>create</a:t>
            </a:r>
            <a:r>
              <a:rPr lang="zh-CN" altLang="en-US" dirty="0"/>
              <a:t>”</a:t>
            </a:r>
            <a:endParaRPr lang="en-US" altLang="zh-CN" dirty="0"/>
          </a:p>
          <a:p>
            <a:r>
              <a:rPr lang="zh-CN" altLang="en-US" dirty="0"/>
              <a:t>发送给多个对象：在</a:t>
            </a:r>
            <a:r>
              <a:rPr lang="en-US" altLang="zh-CN" dirty="0"/>
              <a:t>【】</a:t>
            </a:r>
            <a:r>
              <a:rPr lang="zh-CN" altLang="en-US" dirty="0"/>
              <a:t>前加个</a:t>
            </a:r>
            <a:r>
              <a:rPr lang="en-US" altLang="zh-CN" dirty="0"/>
              <a:t>”*”</a:t>
            </a:r>
          </a:p>
          <a:p>
            <a:r>
              <a:rPr lang="zh-CN" altLang="en-US" dirty="0"/>
              <a:t>返回结果：在消息后加“：</a:t>
            </a:r>
            <a:r>
              <a:rPr lang="en-US" altLang="zh-CN" dirty="0"/>
              <a:t>=</a:t>
            </a:r>
            <a:r>
              <a:rPr lang="zh-CN" altLang="en-US" dirty="0"/>
              <a:t>”</a:t>
            </a:r>
            <a:r>
              <a:rPr lang="en-US" altLang="zh-CN" dirty="0"/>
              <a:t>+</a:t>
            </a:r>
            <a:r>
              <a:rPr lang="zh-CN" altLang="en-US" dirty="0"/>
              <a:t>操作</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49</a:t>
            </a:fld>
            <a:endParaRPr lang="zh-CN" altLang="en-US"/>
          </a:p>
        </p:txBody>
      </p:sp>
    </p:spTree>
    <p:extLst>
      <p:ext uri="{BB962C8B-B14F-4D97-AF65-F5344CB8AC3E}">
        <p14:creationId xmlns:p14="http://schemas.microsoft.com/office/powerpoint/2010/main" val="1211542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顺序图和通信图的序号区别问老师。</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51</a:t>
            </a:fld>
            <a:endParaRPr lang="zh-CN" altLang="en-US"/>
          </a:p>
        </p:txBody>
      </p:sp>
    </p:spTree>
    <p:extLst>
      <p:ext uri="{BB962C8B-B14F-4D97-AF65-F5344CB8AC3E}">
        <p14:creationId xmlns:p14="http://schemas.microsoft.com/office/powerpoint/2010/main" val="1132777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对应新闻管理系统添加新闻通信图，往前翻三张</a:t>
            </a:r>
            <a:r>
              <a:rPr lang="en-US" altLang="zh-CN" dirty="0"/>
              <a:t>ppt</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52</a:t>
            </a:fld>
            <a:endParaRPr lang="zh-CN" altLang="en-US"/>
          </a:p>
        </p:txBody>
      </p:sp>
    </p:spTree>
    <p:extLst>
      <p:ext uri="{BB962C8B-B14F-4D97-AF65-F5344CB8AC3E}">
        <p14:creationId xmlns:p14="http://schemas.microsoft.com/office/powerpoint/2010/main" val="1568063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60</a:t>
            </a:fld>
            <a:endParaRPr lang="zh-CN" altLang="en-US"/>
          </a:p>
        </p:txBody>
      </p:sp>
    </p:spTree>
    <p:extLst>
      <p:ext uri="{BB962C8B-B14F-4D97-AF65-F5344CB8AC3E}">
        <p14:creationId xmlns:p14="http://schemas.microsoft.com/office/powerpoint/2010/main" val="374013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11</a:t>
            </a:fld>
            <a:endParaRPr lang="zh-CN" altLang="en-US"/>
          </a:p>
        </p:txBody>
      </p:sp>
    </p:spTree>
    <p:extLst>
      <p:ext uri="{BB962C8B-B14F-4D97-AF65-F5344CB8AC3E}">
        <p14:creationId xmlns:p14="http://schemas.microsoft.com/office/powerpoint/2010/main" val="2514460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12</a:t>
            </a:fld>
            <a:endParaRPr lang="zh-CN" altLang="en-US"/>
          </a:p>
        </p:txBody>
      </p:sp>
    </p:spTree>
    <p:extLst>
      <p:ext uri="{BB962C8B-B14F-4D97-AF65-F5344CB8AC3E}">
        <p14:creationId xmlns:p14="http://schemas.microsoft.com/office/powerpoint/2010/main" val="2763957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抽象类或方法相关用斜体</a:t>
            </a:r>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13</a:t>
            </a:fld>
            <a:endParaRPr lang="zh-CN" altLang="en-US"/>
          </a:p>
        </p:txBody>
      </p:sp>
    </p:spTree>
    <p:extLst>
      <p:ext uri="{BB962C8B-B14F-4D97-AF65-F5344CB8AC3E}">
        <p14:creationId xmlns:p14="http://schemas.microsoft.com/office/powerpoint/2010/main" val="1157651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抽象类或方法相关用斜体</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14</a:t>
            </a:fld>
            <a:endParaRPr lang="zh-CN" altLang="en-US"/>
          </a:p>
        </p:txBody>
      </p:sp>
    </p:spTree>
    <p:extLst>
      <p:ext uri="{BB962C8B-B14F-4D97-AF65-F5344CB8AC3E}">
        <p14:creationId xmlns:p14="http://schemas.microsoft.com/office/powerpoint/2010/main" val="2287015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15</a:t>
            </a:fld>
            <a:endParaRPr lang="zh-CN" altLang="en-US"/>
          </a:p>
        </p:txBody>
      </p:sp>
    </p:spTree>
    <p:extLst>
      <p:ext uri="{BB962C8B-B14F-4D97-AF65-F5344CB8AC3E}">
        <p14:creationId xmlns:p14="http://schemas.microsoft.com/office/powerpoint/2010/main" val="30835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一个界面能有</a:t>
            </a:r>
            <a:r>
              <a:rPr lang="en-US" altLang="zh-CN" dirty="0"/>
              <a:t>0</a:t>
            </a:r>
            <a:r>
              <a:rPr lang="zh-CN" altLang="en-US" dirty="0"/>
              <a:t>个或多个按钮，一个按钮只能属于一个界面，一个班级对应一个班长，一个班长对应一个班级</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29</a:t>
            </a:fld>
            <a:endParaRPr lang="zh-CN" altLang="en-US"/>
          </a:p>
        </p:txBody>
      </p:sp>
    </p:spTree>
    <p:extLst>
      <p:ext uri="{BB962C8B-B14F-4D97-AF65-F5344CB8AC3E}">
        <p14:creationId xmlns:p14="http://schemas.microsoft.com/office/powerpoint/2010/main" val="4143601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一个老师可以有</a:t>
            </a:r>
            <a:r>
              <a:rPr lang="en-US" altLang="zh-CN" dirty="0"/>
              <a:t>1</a:t>
            </a:r>
            <a:r>
              <a:rPr lang="zh-CN" altLang="en-US" dirty="0"/>
              <a:t>个或多个学生，一个学生可以有</a:t>
            </a:r>
            <a:r>
              <a:rPr lang="en-US" altLang="zh-CN" dirty="0"/>
              <a:t>1</a:t>
            </a:r>
            <a:r>
              <a:rPr lang="zh-CN" altLang="en-US" dirty="0"/>
              <a:t>个或多个老师</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30</a:t>
            </a:fld>
            <a:endParaRPr lang="zh-CN" altLang="en-US"/>
          </a:p>
        </p:txBody>
      </p:sp>
    </p:spTree>
    <p:extLst>
      <p:ext uri="{BB962C8B-B14F-4D97-AF65-F5344CB8AC3E}">
        <p14:creationId xmlns:p14="http://schemas.microsoft.com/office/powerpoint/2010/main" val="2191930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4769" y="0"/>
            <a:ext cx="12249458"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0" name="任意多边形: 形状 359"/>
          <p:cNvSpPr>
            <a:spLocks/>
          </p:cNvSpPr>
          <p:nvPr/>
        </p:nvSpPr>
        <p:spPr bwMode="auto">
          <a:xfrm rot="1272992">
            <a:off x="663031" y="1085167"/>
            <a:ext cx="3953619"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362" name="任意多边形: 形状 361"/>
          <p:cNvSpPr>
            <a:spLocks/>
          </p:cNvSpPr>
          <p:nvPr/>
        </p:nvSpPr>
        <p:spPr bwMode="auto">
          <a:xfrm>
            <a:off x="-25562" y="5955248"/>
            <a:ext cx="1258929"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grpSp>
        <p:nvGrpSpPr>
          <p:cNvPr id="628" name="Group 8"/>
          <p:cNvGrpSpPr/>
          <p:nvPr userDrawn="1"/>
        </p:nvGrpSpPr>
        <p:grpSpPr>
          <a:xfrm rot="1096485">
            <a:off x="5169913" y="1013858"/>
            <a:ext cx="1636713"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76" name="îṥļîḑé-Freeform: Shape 57"/>
          <p:cNvSpPr>
            <a:spLocks/>
          </p:cNvSpPr>
          <p:nvPr userDrawn="1"/>
        </p:nvSpPr>
        <p:spPr bwMode="auto">
          <a:xfrm>
            <a:off x="4165770"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678" name="Group 335"/>
          <p:cNvGrpSpPr/>
          <p:nvPr userDrawn="1"/>
        </p:nvGrpSpPr>
        <p:grpSpPr>
          <a:xfrm>
            <a:off x="982193" y="512763"/>
            <a:ext cx="3229198"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grpSp>
      <p:grpSp>
        <p:nvGrpSpPr>
          <p:cNvPr id="688" name="Group 68"/>
          <p:cNvGrpSpPr/>
          <p:nvPr userDrawn="1"/>
        </p:nvGrpSpPr>
        <p:grpSpPr>
          <a:xfrm>
            <a:off x="3611516" y="3834014"/>
            <a:ext cx="8441874"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954" name="i$liḋe-Freeform: Shape 334"/>
          <p:cNvSpPr>
            <a:spLocks/>
          </p:cNvSpPr>
          <p:nvPr userDrawn="1"/>
        </p:nvSpPr>
        <p:spPr bwMode="auto">
          <a:xfrm>
            <a:off x="3281160" y="6135244"/>
            <a:ext cx="891083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grpSp>
        <p:nvGrpSpPr>
          <p:cNvPr id="955" name="组合 954"/>
          <p:cNvGrpSpPr/>
          <p:nvPr userDrawn="1"/>
        </p:nvGrpSpPr>
        <p:grpSpPr>
          <a:xfrm flipV="1">
            <a:off x="-25561" y="1984912"/>
            <a:ext cx="1250489"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 name="组合 1"/>
          <p:cNvGrpSpPr/>
          <p:nvPr userDrawn="1"/>
        </p:nvGrpSpPr>
        <p:grpSpPr>
          <a:xfrm>
            <a:off x="4771" y="2062770"/>
            <a:ext cx="997742"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7" name="任意多边形: 形状 356"/>
          <p:cNvSpPr>
            <a:spLocks/>
          </p:cNvSpPr>
          <p:nvPr/>
        </p:nvSpPr>
        <p:spPr bwMode="auto">
          <a:xfrm>
            <a:off x="-11872" y="5812400"/>
            <a:ext cx="1981701"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960" name="íślíḋè-Freeform: Shape 7"/>
          <p:cNvSpPr>
            <a:spLocks/>
          </p:cNvSpPr>
          <p:nvPr/>
        </p:nvSpPr>
        <p:spPr bwMode="auto">
          <a:xfrm>
            <a:off x="1181952" y="581240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2" name="îṥļîḑé-Freeform: Shape 57"/>
          <p:cNvSpPr>
            <a:spLocks/>
          </p:cNvSpPr>
          <p:nvPr userDrawn="1"/>
        </p:nvSpPr>
        <p:spPr bwMode="auto">
          <a:xfrm>
            <a:off x="4289196"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1" name="îṥļîḑé-Freeform: Shape 57"/>
          <p:cNvSpPr>
            <a:spLocks/>
          </p:cNvSpPr>
          <p:nvPr userDrawn="1"/>
        </p:nvSpPr>
        <p:spPr bwMode="auto">
          <a:xfrm>
            <a:off x="4027075"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nvGrpSpPr>
          <p:cNvPr id="3" name="组合 2"/>
          <p:cNvGrpSpPr/>
          <p:nvPr userDrawn="1"/>
        </p:nvGrpSpPr>
        <p:grpSpPr>
          <a:xfrm>
            <a:off x="1543678" y="1566813"/>
            <a:ext cx="1423940"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964104" y="2467149"/>
            <a:ext cx="785551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964104" y="1768558"/>
            <a:ext cx="7855511" cy="698591"/>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964104" y="4230457"/>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964104" y="4526728"/>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4769" y="2322617"/>
            <a:ext cx="12249458"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íślíḋè-Freeform: Shape 4"/>
          <p:cNvSpPr>
            <a:spLocks/>
          </p:cNvSpPr>
          <p:nvPr userDrawn="1"/>
        </p:nvSpPr>
        <p:spPr bwMode="auto">
          <a:xfrm>
            <a:off x="0" y="2400399"/>
            <a:ext cx="1502118"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4" name="Group 8"/>
          <p:cNvGrpSpPr/>
          <p:nvPr userDrawn="1"/>
        </p:nvGrpSpPr>
        <p:grpSpPr>
          <a:xfrm rot="865253">
            <a:off x="1152166" y="1353980"/>
            <a:ext cx="1636713"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3899873" y="26998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3900989" y="3595219"/>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2018/11/2</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2018/11/2</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379562" y="2730988"/>
            <a:ext cx="11673828"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275" name="i$liḋe-Freeform: Shape 334"/>
          <p:cNvSpPr>
            <a:spLocks/>
          </p:cNvSpPr>
          <p:nvPr userDrawn="1"/>
        </p:nvSpPr>
        <p:spPr bwMode="auto">
          <a:xfrm>
            <a:off x="0" y="5859259"/>
            <a:ext cx="12191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3044973" y="1209350"/>
            <a:ext cx="54260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3044973" y="3515586"/>
            <a:ext cx="54260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3044974" y="3219315"/>
            <a:ext cx="5426076"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2018/11/2</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6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4">
            <a:extLst>
              <a:ext uri="{FF2B5EF4-FFF2-40B4-BE49-F238E27FC236}">
                <a16:creationId xmlns:a16="http://schemas.microsoft.com/office/drawing/2014/main" id="{154F831B-B7DF-4B74-8039-6D0607A07055}"/>
              </a:ext>
            </a:extLst>
          </p:cNvPr>
          <p:cNvSpPr>
            <a:spLocks noGrp="1"/>
          </p:cNvSpPr>
          <p:nvPr>
            <p:ph type="subTitle" idx="1"/>
          </p:nvPr>
        </p:nvSpPr>
        <p:spPr>
          <a:xfrm>
            <a:off x="6940095" y="2596514"/>
            <a:ext cx="4832805" cy="558799"/>
          </a:xfrm>
        </p:spPr>
        <p:txBody>
          <a:bodyPr/>
          <a:lstStyle/>
          <a:p>
            <a:r>
              <a:rPr lang="zh-CN" altLang="en-US" dirty="0"/>
              <a:t>报告人：</a:t>
            </a:r>
            <a:r>
              <a:rPr lang="en-US" altLang="zh-CN" dirty="0"/>
              <a:t>G01</a:t>
            </a:r>
            <a:r>
              <a:rPr lang="zh-CN" altLang="en-US" dirty="0"/>
              <a:t>小组</a:t>
            </a:r>
            <a:endParaRPr lang="en-US" altLang="zh-CN" dirty="0"/>
          </a:p>
        </p:txBody>
      </p:sp>
      <p:sp>
        <p:nvSpPr>
          <p:cNvPr id="7" name="标题 3">
            <a:extLst>
              <a:ext uri="{FF2B5EF4-FFF2-40B4-BE49-F238E27FC236}">
                <a16:creationId xmlns:a16="http://schemas.microsoft.com/office/drawing/2014/main" id="{5D7FB654-4551-405C-98F2-FAC2FB6512FC}"/>
              </a:ext>
            </a:extLst>
          </p:cNvPr>
          <p:cNvSpPr>
            <a:spLocks noGrp="1"/>
          </p:cNvSpPr>
          <p:nvPr>
            <p:ph type="ctrTitle"/>
          </p:nvPr>
        </p:nvSpPr>
        <p:spPr>
          <a:xfrm>
            <a:off x="6940095" y="1290855"/>
            <a:ext cx="4832805" cy="1305660"/>
          </a:xfrm>
        </p:spPr>
        <p:txBody>
          <a:bodyPr>
            <a:noAutofit/>
          </a:bodyPr>
          <a:lstStyle/>
          <a:p>
            <a:r>
              <a:rPr lang="en-US" altLang="zh-CN" sz="2400" dirty="0"/>
              <a:t>UML</a:t>
            </a:r>
            <a:r>
              <a:rPr lang="zh-CN" altLang="en-US" sz="2400" dirty="0"/>
              <a:t>基础</a:t>
            </a:r>
            <a:r>
              <a:rPr lang="en-US" altLang="zh-CN" sz="2400" b="0" dirty="0"/>
              <a:t>Ⅰ</a:t>
            </a:r>
            <a:r>
              <a:rPr lang="zh-CN" altLang="en-US" sz="2400" b="0" dirty="0"/>
              <a:t>：用例图、类图、状态图、顺序图、协作图、部署图</a:t>
            </a:r>
            <a:endParaRPr lang="zh-CN" altLang="en-US" sz="2000" dirty="0"/>
          </a:p>
        </p:txBody>
      </p:sp>
      <p:sp>
        <p:nvSpPr>
          <p:cNvPr id="8" name="文本占位符 5">
            <a:extLst>
              <a:ext uri="{FF2B5EF4-FFF2-40B4-BE49-F238E27FC236}">
                <a16:creationId xmlns:a16="http://schemas.microsoft.com/office/drawing/2014/main" id="{4D159F7F-A09E-4123-85F1-ACEF58A74A69}"/>
              </a:ext>
            </a:extLst>
          </p:cNvPr>
          <p:cNvSpPr>
            <a:spLocks noGrp="1"/>
          </p:cNvSpPr>
          <p:nvPr>
            <p:ph type="body" sz="quarter" idx="10"/>
          </p:nvPr>
        </p:nvSpPr>
        <p:spPr>
          <a:xfrm>
            <a:off x="6940095" y="3554552"/>
            <a:ext cx="4832805" cy="296271"/>
          </a:xfrm>
        </p:spPr>
        <p:txBody>
          <a:bodyPr/>
          <a:lstStyle/>
          <a:p>
            <a:r>
              <a:rPr lang="zh-CN" altLang="en-US" dirty="0"/>
              <a:t>组长：陈铉文</a:t>
            </a:r>
            <a:endParaRPr lang="en-US" altLang="zh-CN" dirty="0"/>
          </a:p>
        </p:txBody>
      </p:sp>
      <p:sp>
        <p:nvSpPr>
          <p:cNvPr id="9" name="文本占位符 6">
            <a:extLst>
              <a:ext uri="{FF2B5EF4-FFF2-40B4-BE49-F238E27FC236}">
                <a16:creationId xmlns:a16="http://schemas.microsoft.com/office/drawing/2014/main" id="{5CAF75F5-F9FB-4E56-B3C9-682C3C506092}"/>
              </a:ext>
            </a:extLst>
          </p:cNvPr>
          <p:cNvSpPr>
            <a:spLocks noGrp="1"/>
          </p:cNvSpPr>
          <p:nvPr>
            <p:ph type="body" sz="quarter" idx="11"/>
          </p:nvPr>
        </p:nvSpPr>
        <p:spPr>
          <a:xfrm>
            <a:off x="6940095" y="3850823"/>
            <a:ext cx="4832805" cy="296271"/>
          </a:xfrm>
        </p:spPr>
        <p:txBody>
          <a:bodyPr/>
          <a:lstStyle/>
          <a:p>
            <a:r>
              <a:rPr lang="zh-CN" altLang="en-US" dirty="0"/>
              <a:t>组员：刘值成、张威杰、于坤、章奇妙</a:t>
            </a:r>
            <a:endParaRPr lang="en-US"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338542" y="2434543"/>
            <a:ext cx="5419185" cy="895350"/>
          </a:xfrm>
        </p:spPr>
        <p:txBody>
          <a:bodyPr>
            <a:normAutofit/>
          </a:bodyPr>
          <a:lstStyle/>
          <a:p>
            <a:r>
              <a:rPr lang="zh-CN" altLang="en-US" sz="4400" dirty="0">
                <a:solidFill>
                  <a:schemeClr val="bg1"/>
                </a:solidFill>
              </a:rPr>
              <a:t>类图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581760" y="2699813"/>
            <a:ext cx="671459" cy="56296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823771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983A5-02F9-4D5C-8EAB-C344F284684C}"/>
              </a:ext>
            </a:extLst>
          </p:cNvPr>
          <p:cNvSpPr>
            <a:spLocks noGrp="1"/>
          </p:cNvSpPr>
          <p:nvPr>
            <p:ph type="title"/>
          </p:nvPr>
        </p:nvSpPr>
        <p:spPr/>
        <p:txBody>
          <a:bodyPr/>
          <a:lstStyle/>
          <a:p>
            <a:r>
              <a:rPr lang="zh-CN" altLang="en-US" dirty="0"/>
              <a:t>类图</a:t>
            </a:r>
          </a:p>
        </p:txBody>
      </p:sp>
      <p:sp>
        <p:nvSpPr>
          <p:cNvPr id="3" name="页脚占位符 2">
            <a:extLst>
              <a:ext uri="{FF2B5EF4-FFF2-40B4-BE49-F238E27FC236}">
                <a16:creationId xmlns:a16="http://schemas.microsoft.com/office/drawing/2014/main" id="{49469444-8A2F-40E9-8717-8585490010BD}"/>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17B6C83E-33E4-417B-AB73-638368ECA15D}"/>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5" name="文本框 4">
            <a:extLst>
              <a:ext uri="{FF2B5EF4-FFF2-40B4-BE49-F238E27FC236}">
                <a16:creationId xmlns:a16="http://schemas.microsoft.com/office/drawing/2014/main" id="{3A39DC29-676A-4B47-A7E1-7B062A39263C}"/>
              </a:ext>
            </a:extLst>
          </p:cNvPr>
          <p:cNvSpPr txBox="1"/>
          <p:nvPr/>
        </p:nvSpPr>
        <p:spPr>
          <a:xfrm>
            <a:off x="1157591" y="1887165"/>
            <a:ext cx="9270460" cy="830997"/>
          </a:xfrm>
          <a:prstGeom prst="rect">
            <a:avLst/>
          </a:prstGeom>
          <a:noFill/>
        </p:spPr>
        <p:txBody>
          <a:bodyPr wrap="square" rtlCol="0">
            <a:spAutoFit/>
          </a:bodyPr>
          <a:lstStyle/>
          <a:p>
            <a:r>
              <a:rPr lang="zh-CN" altLang="en-US" sz="2400" dirty="0"/>
              <a:t>        类图（</a:t>
            </a:r>
            <a:r>
              <a:rPr lang="en-US" altLang="zh-CN" sz="2400" dirty="0"/>
              <a:t>Class Diagram</a:t>
            </a:r>
            <a:r>
              <a:rPr lang="zh-CN" altLang="en-US" sz="2400" dirty="0"/>
              <a:t>）是描述类、接口、协作及他们之间关系的图，用来显示各个类的静态结构。</a:t>
            </a:r>
            <a:r>
              <a:rPr lang="zh-CN" altLang="en-US" sz="2400" dirty="0">
                <a:solidFill>
                  <a:srgbClr val="FF0000"/>
                </a:solidFill>
              </a:rPr>
              <a:t>类图是定义其他图的基础</a:t>
            </a:r>
            <a:r>
              <a:rPr lang="zh-CN" altLang="en-US" sz="2400" dirty="0"/>
              <a:t>。</a:t>
            </a:r>
            <a:r>
              <a:rPr lang="en-US" altLang="zh-CN" sz="1200" dirty="0"/>
              <a:t>[1]</a:t>
            </a:r>
            <a:r>
              <a:rPr lang="zh-CN" altLang="en-US" sz="1200" dirty="0"/>
              <a:t> </a:t>
            </a:r>
            <a:endParaRPr lang="zh-CN" altLang="en-US" sz="2400" dirty="0"/>
          </a:p>
        </p:txBody>
      </p:sp>
    </p:spTree>
    <p:extLst>
      <p:ext uri="{BB962C8B-B14F-4D97-AF65-F5344CB8AC3E}">
        <p14:creationId xmlns:p14="http://schemas.microsoft.com/office/powerpoint/2010/main" val="371406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0693599-A758-4C78-8ABE-4B42CE772F07}"/>
              </a:ext>
            </a:extLst>
          </p:cNvPr>
          <p:cNvPicPr>
            <a:picLocks noChangeAspect="1"/>
          </p:cNvPicPr>
          <p:nvPr/>
        </p:nvPicPr>
        <p:blipFill>
          <a:blip r:embed="rId3"/>
          <a:stretch>
            <a:fillRect/>
          </a:stretch>
        </p:blipFill>
        <p:spPr>
          <a:xfrm>
            <a:off x="2041046" y="1143575"/>
            <a:ext cx="5772150" cy="3314700"/>
          </a:xfrm>
          <a:prstGeom prst="rect">
            <a:avLst/>
          </a:prstGeom>
        </p:spPr>
      </p:pic>
      <p:sp>
        <p:nvSpPr>
          <p:cNvPr id="2" name="标题 1">
            <a:extLst>
              <a:ext uri="{FF2B5EF4-FFF2-40B4-BE49-F238E27FC236}">
                <a16:creationId xmlns:a16="http://schemas.microsoft.com/office/drawing/2014/main" id="{583D62D5-3741-4B96-B5CE-14289183C4E7}"/>
              </a:ext>
            </a:extLst>
          </p:cNvPr>
          <p:cNvSpPr>
            <a:spLocks noGrp="1"/>
          </p:cNvSpPr>
          <p:nvPr>
            <p:ph type="title"/>
          </p:nvPr>
        </p:nvSpPr>
        <p:spPr>
          <a:xfrm>
            <a:off x="669924" y="1"/>
            <a:ext cx="10850563" cy="1028699"/>
          </a:xfrm>
        </p:spPr>
        <p:txBody>
          <a:bodyPr/>
          <a:lstStyle/>
          <a:p>
            <a:r>
              <a:rPr lang="zh-CN" altLang="en-US" dirty="0"/>
              <a:t>类图</a:t>
            </a:r>
          </a:p>
        </p:txBody>
      </p:sp>
      <p:sp>
        <p:nvSpPr>
          <p:cNvPr id="3" name="页脚占位符 2">
            <a:extLst>
              <a:ext uri="{FF2B5EF4-FFF2-40B4-BE49-F238E27FC236}">
                <a16:creationId xmlns:a16="http://schemas.microsoft.com/office/drawing/2014/main" id="{670E16D6-DA11-4BD2-B816-BE8295D43F07}"/>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F6F1FD07-9721-4CF3-9D86-7BBBCDB7C5EA}"/>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6" name="文本框 5">
            <a:extLst>
              <a:ext uri="{FF2B5EF4-FFF2-40B4-BE49-F238E27FC236}">
                <a16:creationId xmlns:a16="http://schemas.microsoft.com/office/drawing/2014/main" id="{8120E766-C503-48BC-A6E8-313D799CCC84}"/>
              </a:ext>
            </a:extLst>
          </p:cNvPr>
          <p:cNvSpPr txBox="1"/>
          <p:nvPr/>
        </p:nvSpPr>
        <p:spPr>
          <a:xfrm>
            <a:off x="10093649" y="4618991"/>
            <a:ext cx="1896673" cy="830997"/>
          </a:xfrm>
          <a:prstGeom prst="rect">
            <a:avLst/>
          </a:prstGeom>
          <a:noFill/>
        </p:spPr>
        <p:txBody>
          <a:bodyPr wrap="none" rtlCol="0">
            <a:spAutoFit/>
          </a:bodyPr>
          <a:lstStyle/>
          <a:p>
            <a:r>
              <a:rPr lang="en-US" altLang="zh-CN" sz="1600" b="1" dirty="0"/>
              <a:t>·</a:t>
            </a:r>
            <a:r>
              <a:rPr lang="en-US" altLang="zh-CN" sz="1600" dirty="0"/>
              <a:t> + </a:t>
            </a:r>
            <a:r>
              <a:rPr lang="zh-CN" altLang="en-US" sz="1600" dirty="0"/>
              <a:t>：表示</a:t>
            </a:r>
            <a:r>
              <a:rPr lang="en-US" altLang="zh-CN" sz="1600" dirty="0"/>
              <a:t>public</a:t>
            </a:r>
          </a:p>
          <a:p>
            <a:r>
              <a:rPr lang="en-US" altLang="zh-CN" sz="1600" b="1" dirty="0"/>
              <a:t>·</a:t>
            </a:r>
            <a:r>
              <a:rPr lang="en-US" altLang="zh-CN" sz="1600" dirty="0"/>
              <a:t> - </a:t>
            </a:r>
            <a:r>
              <a:rPr lang="zh-CN" altLang="en-US" sz="1600" dirty="0"/>
              <a:t>：表示</a:t>
            </a:r>
            <a:r>
              <a:rPr lang="en-US" altLang="zh-CN" sz="1600" dirty="0"/>
              <a:t>private</a:t>
            </a:r>
          </a:p>
          <a:p>
            <a:r>
              <a:rPr lang="en-US" altLang="zh-CN" sz="1600" b="1" dirty="0"/>
              <a:t>·</a:t>
            </a:r>
            <a:r>
              <a:rPr lang="en-US" altLang="zh-CN" sz="1600" dirty="0"/>
              <a:t> #</a:t>
            </a:r>
            <a:r>
              <a:rPr lang="zh-CN" altLang="en-US" sz="1600" dirty="0"/>
              <a:t>：表示</a:t>
            </a:r>
            <a:r>
              <a:rPr lang="en-US" altLang="zh-CN" sz="1600" dirty="0"/>
              <a:t>protected</a:t>
            </a:r>
          </a:p>
        </p:txBody>
      </p:sp>
      <p:sp>
        <p:nvSpPr>
          <p:cNvPr id="7" name="矩形 6">
            <a:extLst>
              <a:ext uri="{FF2B5EF4-FFF2-40B4-BE49-F238E27FC236}">
                <a16:creationId xmlns:a16="http://schemas.microsoft.com/office/drawing/2014/main" id="{E1E608DD-CAC9-495D-A3FF-3BF8EBCFB1EE}"/>
              </a:ext>
            </a:extLst>
          </p:cNvPr>
          <p:cNvSpPr/>
          <p:nvPr/>
        </p:nvSpPr>
        <p:spPr>
          <a:xfrm>
            <a:off x="8284301" y="1625590"/>
            <a:ext cx="1056442" cy="4793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类名</a:t>
            </a:r>
          </a:p>
        </p:txBody>
      </p:sp>
      <p:sp>
        <p:nvSpPr>
          <p:cNvPr id="9" name="矩形 8">
            <a:extLst>
              <a:ext uri="{FF2B5EF4-FFF2-40B4-BE49-F238E27FC236}">
                <a16:creationId xmlns:a16="http://schemas.microsoft.com/office/drawing/2014/main" id="{D2B8305E-5647-4C13-B24F-84B15D1204C6}"/>
              </a:ext>
            </a:extLst>
          </p:cNvPr>
          <p:cNvSpPr/>
          <p:nvPr/>
        </p:nvSpPr>
        <p:spPr>
          <a:xfrm>
            <a:off x="8284300" y="2509864"/>
            <a:ext cx="3618698" cy="7310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属性</a:t>
            </a:r>
            <a:endParaRPr lang="en-US" altLang="zh-CN" dirty="0"/>
          </a:p>
          <a:p>
            <a:pPr algn="ctr"/>
            <a:r>
              <a:rPr lang="en-US" altLang="zh-CN" dirty="0"/>
              <a:t>[</a:t>
            </a:r>
            <a:r>
              <a:rPr lang="zh-CN" altLang="en-US" dirty="0"/>
              <a:t>可见性</a:t>
            </a:r>
            <a:r>
              <a:rPr lang="en-US" altLang="zh-CN" dirty="0"/>
              <a:t>]</a:t>
            </a:r>
            <a:r>
              <a:rPr lang="zh-CN" altLang="en-US" dirty="0"/>
              <a:t>  名称 ：类型 </a:t>
            </a:r>
            <a:r>
              <a:rPr lang="en-US" altLang="zh-CN" dirty="0"/>
              <a:t>[ = </a:t>
            </a:r>
            <a:r>
              <a:rPr lang="zh-CN" altLang="en-US" dirty="0"/>
              <a:t>缺省值</a:t>
            </a:r>
            <a:r>
              <a:rPr lang="en-US" altLang="zh-CN" dirty="0"/>
              <a:t>]</a:t>
            </a:r>
            <a:endParaRPr lang="zh-CN" altLang="en-US" dirty="0"/>
          </a:p>
        </p:txBody>
      </p:sp>
      <p:sp>
        <p:nvSpPr>
          <p:cNvPr id="10" name="矩形 9">
            <a:extLst>
              <a:ext uri="{FF2B5EF4-FFF2-40B4-BE49-F238E27FC236}">
                <a16:creationId xmlns:a16="http://schemas.microsoft.com/office/drawing/2014/main" id="{380AF913-F051-49D9-B5DA-DC5C0B6A17E9}"/>
              </a:ext>
            </a:extLst>
          </p:cNvPr>
          <p:cNvSpPr/>
          <p:nvPr/>
        </p:nvSpPr>
        <p:spPr>
          <a:xfrm>
            <a:off x="8284300" y="3519950"/>
            <a:ext cx="3824842" cy="7310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操作</a:t>
            </a:r>
            <a:endParaRPr lang="en-US" altLang="zh-CN" dirty="0"/>
          </a:p>
          <a:p>
            <a:pPr algn="ctr"/>
            <a:r>
              <a:rPr lang="en-US" altLang="zh-CN" dirty="0"/>
              <a:t>[</a:t>
            </a:r>
            <a:r>
              <a:rPr lang="zh-CN" altLang="en-US" dirty="0"/>
              <a:t>可见性</a:t>
            </a:r>
            <a:r>
              <a:rPr lang="en-US" altLang="zh-CN" dirty="0"/>
              <a:t>]</a:t>
            </a:r>
            <a:r>
              <a:rPr lang="zh-CN" altLang="en-US" dirty="0"/>
              <a:t>  名称</a:t>
            </a:r>
            <a:r>
              <a:rPr lang="en-US" altLang="zh-CN" dirty="0"/>
              <a:t>(</a:t>
            </a:r>
            <a:r>
              <a:rPr lang="zh-CN" altLang="en-US" dirty="0"/>
              <a:t>参数表</a:t>
            </a:r>
            <a:r>
              <a:rPr lang="en-US" altLang="zh-CN" dirty="0"/>
              <a:t>) [ </a:t>
            </a:r>
            <a:r>
              <a:rPr lang="zh-CN" altLang="en-US" dirty="0"/>
              <a:t>： 返回类型</a:t>
            </a:r>
            <a:r>
              <a:rPr lang="en-US" altLang="zh-CN" dirty="0"/>
              <a:t>]</a:t>
            </a:r>
            <a:endParaRPr lang="zh-CN" altLang="en-US" dirty="0"/>
          </a:p>
        </p:txBody>
      </p:sp>
      <p:cxnSp>
        <p:nvCxnSpPr>
          <p:cNvPr id="15" name="直接箭头连接符 14">
            <a:extLst>
              <a:ext uri="{FF2B5EF4-FFF2-40B4-BE49-F238E27FC236}">
                <a16:creationId xmlns:a16="http://schemas.microsoft.com/office/drawing/2014/main" id="{98DAE95D-67CF-4399-A6E9-91541800F233}"/>
              </a:ext>
            </a:extLst>
          </p:cNvPr>
          <p:cNvCxnSpPr>
            <a:cxnSpLocks/>
            <a:endCxn id="7" idx="1"/>
          </p:cNvCxnSpPr>
          <p:nvPr/>
        </p:nvCxnSpPr>
        <p:spPr>
          <a:xfrm>
            <a:off x="7594369" y="1865287"/>
            <a:ext cx="68993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6A7F610-9DB4-465B-AA33-DFBD8384495C}"/>
              </a:ext>
            </a:extLst>
          </p:cNvPr>
          <p:cNvCxnSpPr>
            <a:cxnSpLocks/>
            <a:endCxn id="9" idx="1"/>
          </p:cNvCxnSpPr>
          <p:nvPr/>
        </p:nvCxnSpPr>
        <p:spPr>
          <a:xfrm flipV="1">
            <a:off x="7594369" y="2875375"/>
            <a:ext cx="689931" cy="128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0C47FBAB-B83F-45C7-B4F1-9121ED989D8D}"/>
              </a:ext>
            </a:extLst>
          </p:cNvPr>
          <p:cNvCxnSpPr>
            <a:cxnSpLocks/>
            <a:endCxn id="10" idx="1"/>
          </p:cNvCxnSpPr>
          <p:nvPr/>
        </p:nvCxnSpPr>
        <p:spPr>
          <a:xfrm flipV="1">
            <a:off x="7594369" y="3885461"/>
            <a:ext cx="689931" cy="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DB99F124-A74F-4683-B0BF-4210E257A069}"/>
              </a:ext>
            </a:extLst>
          </p:cNvPr>
          <p:cNvPicPr>
            <a:picLocks noChangeAspect="1"/>
          </p:cNvPicPr>
          <p:nvPr/>
        </p:nvPicPr>
        <p:blipFill>
          <a:blip r:embed="rId4"/>
          <a:stretch>
            <a:fillRect/>
          </a:stretch>
        </p:blipFill>
        <p:spPr>
          <a:xfrm>
            <a:off x="2276483" y="4659514"/>
            <a:ext cx="7149320" cy="1787330"/>
          </a:xfrm>
          <a:prstGeom prst="rect">
            <a:avLst/>
          </a:prstGeom>
        </p:spPr>
      </p:pic>
    </p:spTree>
    <p:extLst>
      <p:ext uri="{BB962C8B-B14F-4D97-AF65-F5344CB8AC3E}">
        <p14:creationId xmlns:p14="http://schemas.microsoft.com/office/powerpoint/2010/main" val="87854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barn(inVertical)">
                                      <p:cBhvr>
                                        <p:cTn id="4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2A65EA3-C078-421C-BBF3-416ECF37217B}"/>
              </a:ext>
            </a:extLst>
          </p:cNvPr>
          <p:cNvPicPr>
            <a:picLocks noChangeAspect="1"/>
          </p:cNvPicPr>
          <p:nvPr/>
        </p:nvPicPr>
        <p:blipFill>
          <a:blip r:embed="rId3"/>
          <a:stretch>
            <a:fillRect/>
          </a:stretch>
        </p:blipFill>
        <p:spPr>
          <a:xfrm>
            <a:off x="5862799" y="2439065"/>
            <a:ext cx="6329201" cy="3152730"/>
          </a:xfrm>
          <a:prstGeom prst="rect">
            <a:avLst/>
          </a:prstGeom>
        </p:spPr>
      </p:pic>
      <p:sp>
        <p:nvSpPr>
          <p:cNvPr id="2" name="标题 1">
            <a:extLst>
              <a:ext uri="{FF2B5EF4-FFF2-40B4-BE49-F238E27FC236}">
                <a16:creationId xmlns:a16="http://schemas.microsoft.com/office/drawing/2014/main" id="{70F2F240-83BC-4249-BC84-334E2E3DDC3C}"/>
              </a:ext>
            </a:extLst>
          </p:cNvPr>
          <p:cNvSpPr>
            <a:spLocks noGrp="1"/>
          </p:cNvSpPr>
          <p:nvPr>
            <p:ph type="title"/>
          </p:nvPr>
        </p:nvSpPr>
        <p:spPr/>
        <p:txBody>
          <a:bodyPr/>
          <a:lstStyle/>
          <a:p>
            <a:r>
              <a:rPr lang="zh-CN" altLang="en-US" dirty="0"/>
              <a:t>接口和抽象类</a:t>
            </a:r>
          </a:p>
        </p:txBody>
      </p:sp>
      <p:sp>
        <p:nvSpPr>
          <p:cNvPr id="3" name="页脚占位符 2">
            <a:extLst>
              <a:ext uri="{FF2B5EF4-FFF2-40B4-BE49-F238E27FC236}">
                <a16:creationId xmlns:a16="http://schemas.microsoft.com/office/drawing/2014/main" id="{2817A796-B227-4780-8608-5D2017F61D30}"/>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23452A2A-2335-41AD-BC45-20E559B541DA}"/>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5" name="文本框 4">
            <a:extLst>
              <a:ext uri="{FF2B5EF4-FFF2-40B4-BE49-F238E27FC236}">
                <a16:creationId xmlns:a16="http://schemas.microsoft.com/office/drawing/2014/main" id="{5B828F57-C545-4A03-9075-657D61067C25}"/>
              </a:ext>
            </a:extLst>
          </p:cNvPr>
          <p:cNvSpPr txBox="1"/>
          <p:nvPr/>
        </p:nvSpPr>
        <p:spPr>
          <a:xfrm>
            <a:off x="1179320" y="1946492"/>
            <a:ext cx="5707863" cy="1938992"/>
          </a:xfrm>
          <a:prstGeom prst="rect">
            <a:avLst/>
          </a:prstGeom>
          <a:noFill/>
        </p:spPr>
        <p:txBody>
          <a:bodyPr wrap="square" rtlCol="0">
            <a:spAutoFit/>
          </a:bodyPr>
          <a:lstStyle/>
          <a:p>
            <a:r>
              <a:rPr lang="zh-CN" altLang="en-US" sz="2000" dirty="0"/>
              <a:t>        接口使描述类部分行为的一组操作，它也是一个类提供给另一个类的一组操作。通常接口被描述为抽象操作，意思就是只标识（返回值、操作名称、参数表）说明它的行为，而真正实现部分放在使用该接口的对象中。</a:t>
            </a:r>
            <a:r>
              <a:rPr lang="zh-CN" altLang="en-US" sz="2000" b="1" dirty="0"/>
              <a:t>接口只负责定义操作而不具体的实现。</a:t>
            </a:r>
            <a:r>
              <a:rPr lang="en-US" altLang="zh-CN" sz="1200" b="1" dirty="0"/>
              <a:t>[1]</a:t>
            </a:r>
            <a:endParaRPr lang="zh-CN" altLang="en-US" sz="2000" b="1" dirty="0"/>
          </a:p>
        </p:txBody>
      </p:sp>
      <p:sp>
        <p:nvSpPr>
          <p:cNvPr id="7" name="文本框 6">
            <a:extLst>
              <a:ext uri="{FF2B5EF4-FFF2-40B4-BE49-F238E27FC236}">
                <a16:creationId xmlns:a16="http://schemas.microsoft.com/office/drawing/2014/main" id="{69A16909-F202-4951-9532-36FAC1BB11FF}"/>
              </a:ext>
            </a:extLst>
          </p:cNvPr>
          <p:cNvSpPr txBox="1"/>
          <p:nvPr/>
        </p:nvSpPr>
        <p:spPr>
          <a:xfrm>
            <a:off x="919260" y="1354881"/>
            <a:ext cx="1056700" cy="461665"/>
          </a:xfrm>
          <a:prstGeom prst="rect">
            <a:avLst/>
          </a:prstGeom>
          <a:noFill/>
        </p:spPr>
        <p:txBody>
          <a:bodyPr wrap="none" rtlCol="0">
            <a:spAutoFit/>
          </a:bodyPr>
          <a:lstStyle/>
          <a:p>
            <a:r>
              <a:rPr lang="en-US" altLang="zh-CN" sz="2400" dirty="0"/>
              <a:t>1.</a:t>
            </a:r>
            <a:r>
              <a:rPr lang="zh-CN" altLang="en-US" sz="2400" dirty="0"/>
              <a:t>接口</a:t>
            </a:r>
          </a:p>
        </p:txBody>
      </p:sp>
    </p:spTree>
    <p:extLst>
      <p:ext uri="{BB962C8B-B14F-4D97-AF65-F5344CB8AC3E}">
        <p14:creationId xmlns:p14="http://schemas.microsoft.com/office/powerpoint/2010/main" val="63609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077D-4A86-49AC-B4B3-C91415D8EA41}"/>
              </a:ext>
            </a:extLst>
          </p:cNvPr>
          <p:cNvSpPr>
            <a:spLocks noGrp="1"/>
          </p:cNvSpPr>
          <p:nvPr>
            <p:ph type="title"/>
          </p:nvPr>
        </p:nvSpPr>
        <p:spPr/>
        <p:txBody>
          <a:bodyPr/>
          <a:lstStyle/>
          <a:p>
            <a:r>
              <a:rPr lang="zh-CN" altLang="en-US" dirty="0"/>
              <a:t>接口和抽象类</a:t>
            </a:r>
          </a:p>
        </p:txBody>
      </p:sp>
      <p:sp>
        <p:nvSpPr>
          <p:cNvPr id="3" name="页脚占位符 2">
            <a:extLst>
              <a:ext uri="{FF2B5EF4-FFF2-40B4-BE49-F238E27FC236}">
                <a16:creationId xmlns:a16="http://schemas.microsoft.com/office/drawing/2014/main" id="{0E352EBD-BAD1-4914-AC41-21455E8B6470}"/>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B1717F88-5EE4-4371-8EC5-2629F5C3F398}"/>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5" name="文本框 4">
            <a:extLst>
              <a:ext uri="{FF2B5EF4-FFF2-40B4-BE49-F238E27FC236}">
                <a16:creationId xmlns:a16="http://schemas.microsoft.com/office/drawing/2014/main" id="{15067BA6-B840-4B12-B52B-1884009C18F5}"/>
              </a:ext>
            </a:extLst>
          </p:cNvPr>
          <p:cNvSpPr txBox="1"/>
          <p:nvPr/>
        </p:nvSpPr>
        <p:spPr>
          <a:xfrm>
            <a:off x="1056163" y="2455813"/>
            <a:ext cx="5714288" cy="1538883"/>
          </a:xfrm>
          <a:prstGeom prst="rect">
            <a:avLst/>
          </a:prstGeom>
          <a:noFill/>
        </p:spPr>
        <p:txBody>
          <a:bodyPr wrap="square" rtlCol="0">
            <a:spAutoFit/>
          </a:bodyPr>
          <a:lstStyle/>
          <a:p>
            <a:r>
              <a:rPr lang="zh-CN" altLang="en-US" sz="2000" dirty="0"/>
              <a:t>       抽象类是包含一种或多种抽象方法的类，他本身不需要构造实例。定义抽象类后，其他类可以对它进行扩充并且通过实现其中的抽象方法，使抽象类具体化。</a:t>
            </a:r>
            <a:r>
              <a:rPr lang="zh-CN" altLang="en-US" sz="2000" b="1" dirty="0"/>
              <a:t>抽象类和抽象方法用斜体命名。</a:t>
            </a:r>
            <a:r>
              <a:rPr lang="en-US" altLang="zh-CN" sz="2000" b="1" dirty="0"/>
              <a:t> </a:t>
            </a:r>
            <a:r>
              <a:rPr lang="en-US" altLang="zh-CN" sz="1200" b="1" dirty="0"/>
              <a:t>[1]</a:t>
            </a:r>
            <a:endParaRPr lang="zh-CN" altLang="en-US" sz="2000" b="1" dirty="0"/>
          </a:p>
        </p:txBody>
      </p:sp>
      <p:sp>
        <p:nvSpPr>
          <p:cNvPr id="6" name="文本框 5">
            <a:extLst>
              <a:ext uri="{FF2B5EF4-FFF2-40B4-BE49-F238E27FC236}">
                <a16:creationId xmlns:a16="http://schemas.microsoft.com/office/drawing/2014/main" id="{46E9A6A2-3014-40FF-9CC7-2AF07EDF5C2A}"/>
              </a:ext>
            </a:extLst>
          </p:cNvPr>
          <p:cNvSpPr txBox="1"/>
          <p:nvPr/>
        </p:nvSpPr>
        <p:spPr>
          <a:xfrm>
            <a:off x="1056163" y="1659140"/>
            <a:ext cx="1364476" cy="461665"/>
          </a:xfrm>
          <a:prstGeom prst="rect">
            <a:avLst/>
          </a:prstGeom>
          <a:noFill/>
        </p:spPr>
        <p:txBody>
          <a:bodyPr wrap="none" rtlCol="0">
            <a:spAutoFit/>
          </a:bodyPr>
          <a:lstStyle/>
          <a:p>
            <a:r>
              <a:rPr lang="en-US" altLang="zh-CN" sz="2400" dirty="0"/>
              <a:t>2.</a:t>
            </a:r>
            <a:r>
              <a:rPr lang="zh-CN" altLang="en-US" sz="2400" dirty="0"/>
              <a:t>抽象类</a:t>
            </a:r>
          </a:p>
        </p:txBody>
      </p:sp>
      <p:pic>
        <p:nvPicPr>
          <p:cNvPr id="9" name="图片 8">
            <a:extLst>
              <a:ext uri="{FF2B5EF4-FFF2-40B4-BE49-F238E27FC236}">
                <a16:creationId xmlns:a16="http://schemas.microsoft.com/office/drawing/2014/main" id="{8F822BAB-92A1-443A-8264-A77A06E2B33D}"/>
              </a:ext>
            </a:extLst>
          </p:cNvPr>
          <p:cNvPicPr>
            <a:picLocks noChangeAspect="1"/>
          </p:cNvPicPr>
          <p:nvPr/>
        </p:nvPicPr>
        <p:blipFill>
          <a:blip r:embed="rId3"/>
          <a:stretch>
            <a:fillRect/>
          </a:stretch>
        </p:blipFill>
        <p:spPr>
          <a:xfrm>
            <a:off x="6886465" y="1476743"/>
            <a:ext cx="4634022" cy="4448363"/>
          </a:xfrm>
          <a:prstGeom prst="rect">
            <a:avLst/>
          </a:prstGeom>
        </p:spPr>
      </p:pic>
    </p:spTree>
    <p:extLst>
      <p:ext uri="{BB962C8B-B14F-4D97-AF65-F5344CB8AC3E}">
        <p14:creationId xmlns:p14="http://schemas.microsoft.com/office/powerpoint/2010/main" val="278856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A8336-5C5F-4358-85A5-F4CB8AC12B54}"/>
              </a:ext>
            </a:extLst>
          </p:cNvPr>
          <p:cNvSpPr>
            <a:spLocks noGrp="1"/>
          </p:cNvSpPr>
          <p:nvPr>
            <p:ph type="title"/>
          </p:nvPr>
        </p:nvSpPr>
        <p:spPr/>
        <p:txBody>
          <a:bodyPr/>
          <a:lstStyle/>
          <a:p>
            <a:r>
              <a:rPr lang="zh-CN" altLang="en-US" dirty="0"/>
              <a:t>接口和抽象类的异同</a:t>
            </a:r>
          </a:p>
        </p:txBody>
      </p:sp>
      <p:sp>
        <p:nvSpPr>
          <p:cNvPr id="3" name="页脚占位符 2">
            <a:extLst>
              <a:ext uri="{FF2B5EF4-FFF2-40B4-BE49-F238E27FC236}">
                <a16:creationId xmlns:a16="http://schemas.microsoft.com/office/drawing/2014/main" id="{A59CDBBF-3095-47A3-A891-5FED3BE12E29}"/>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3EB204C7-A176-49F1-B8FB-3570E7960EBD}"/>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sp>
        <p:nvSpPr>
          <p:cNvPr id="7" name="文本框 6">
            <a:extLst>
              <a:ext uri="{FF2B5EF4-FFF2-40B4-BE49-F238E27FC236}">
                <a16:creationId xmlns:a16="http://schemas.microsoft.com/office/drawing/2014/main" id="{82D1A7A8-3852-434C-BB18-20BD6E7E1C99}"/>
              </a:ext>
            </a:extLst>
          </p:cNvPr>
          <p:cNvSpPr txBox="1"/>
          <p:nvPr/>
        </p:nvSpPr>
        <p:spPr>
          <a:xfrm>
            <a:off x="813990" y="1547941"/>
            <a:ext cx="7322838" cy="400110"/>
          </a:xfrm>
          <a:prstGeom prst="rect">
            <a:avLst/>
          </a:prstGeom>
          <a:noFill/>
        </p:spPr>
        <p:txBody>
          <a:bodyPr wrap="none" rtlCol="0">
            <a:spAutoFit/>
          </a:bodyPr>
          <a:lstStyle/>
          <a:p>
            <a:r>
              <a:rPr lang="en-US" altLang="zh-CN" sz="2000" dirty="0"/>
              <a:t>1.</a:t>
            </a:r>
            <a:r>
              <a:rPr lang="zh-CN" altLang="en-US" sz="2000" dirty="0"/>
              <a:t>抽象类可以包含属性、构造函数、某些实现代码，而接口没有</a:t>
            </a:r>
            <a:endParaRPr lang="en-US" altLang="zh-CN" sz="2000" dirty="0"/>
          </a:p>
        </p:txBody>
      </p:sp>
      <p:pic>
        <p:nvPicPr>
          <p:cNvPr id="20" name="图片 19">
            <a:extLst>
              <a:ext uri="{FF2B5EF4-FFF2-40B4-BE49-F238E27FC236}">
                <a16:creationId xmlns:a16="http://schemas.microsoft.com/office/drawing/2014/main" id="{F3686E45-5DFC-4578-945F-3D0FB7C77DBD}"/>
              </a:ext>
            </a:extLst>
          </p:cNvPr>
          <p:cNvPicPr>
            <a:picLocks noChangeAspect="1"/>
          </p:cNvPicPr>
          <p:nvPr/>
        </p:nvPicPr>
        <p:blipFill>
          <a:blip r:embed="rId3"/>
          <a:stretch>
            <a:fillRect/>
          </a:stretch>
        </p:blipFill>
        <p:spPr>
          <a:xfrm>
            <a:off x="1154233" y="2714633"/>
            <a:ext cx="5455559" cy="2806534"/>
          </a:xfrm>
          <a:prstGeom prst="rect">
            <a:avLst/>
          </a:prstGeom>
        </p:spPr>
      </p:pic>
      <p:pic>
        <p:nvPicPr>
          <p:cNvPr id="22" name="图片 21">
            <a:extLst>
              <a:ext uri="{FF2B5EF4-FFF2-40B4-BE49-F238E27FC236}">
                <a16:creationId xmlns:a16="http://schemas.microsoft.com/office/drawing/2014/main" id="{C4DCA6F0-0A54-4D9A-A5B2-9EC357B3929A}"/>
              </a:ext>
            </a:extLst>
          </p:cNvPr>
          <p:cNvPicPr>
            <a:picLocks noChangeAspect="1"/>
          </p:cNvPicPr>
          <p:nvPr/>
        </p:nvPicPr>
        <p:blipFill>
          <a:blip r:embed="rId4"/>
          <a:stretch>
            <a:fillRect/>
          </a:stretch>
        </p:blipFill>
        <p:spPr>
          <a:xfrm>
            <a:off x="6020777" y="2734117"/>
            <a:ext cx="6087775" cy="1389765"/>
          </a:xfrm>
          <a:prstGeom prst="rect">
            <a:avLst/>
          </a:prstGeom>
        </p:spPr>
      </p:pic>
    </p:spTree>
    <p:extLst>
      <p:ext uri="{BB962C8B-B14F-4D97-AF65-F5344CB8AC3E}">
        <p14:creationId xmlns:p14="http://schemas.microsoft.com/office/powerpoint/2010/main" val="420215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A7865-2641-444C-B0F5-E27F57BA9188}"/>
              </a:ext>
            </a:extLst>
          </p:cNvPr>
          <p:cNvSpPr>
            <a:spLocks noGrp="1"/>
          </p:cNvSpPr>
          <p:nvPr>
            <p:ph type="title"/>
          </p:nvPr>
        </p:nvSpPr>
        <p:spPr/>
        <p:txBody>
          <a:bodyPr/>
          <a:lstStyle/>
          <a:p>
            <a:r>
              <a:rPr lang="zh-CN" altLang="en-US" dirty="0"/>
              <a:t>接口和抽象类的异同</a:t>
            </a:r>
          </a:p>
        </p:txBody>
      </p:sp>
      <p:sp>
        <p:nvSpPr>
          <p:cNvPr id="3" name="页脚占位符 2">
            <a:extLst>
              <a:ext uri="{FF2B5EF4-FFF2-40B4-BE49-F238E27FC236}">
                <a16:creationId xmlns:a16="http://schemas.microsoft.com/office/drawing/2014/main" id="{F98587BF-ABB0-442E-A942-72CE99BCA63A}"/>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FB0E4ED2-EC91-43C7-8EE4-63EB8E804590}"/>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sp>
        <p:nvSpPr>
          <p:cNvPr id="5" name="文本框 4">
            <a:extLst>
              <a:ext uri="{FF2B5EF4-FFF2-40B4-BE49-F238E27FC236}">
                <a16:creationId xmlns:a16="http://schemas.microsoft.com/office/drawing/2014/main" id="{BCB58AFD-52A9-48D2-81F7-D4AA736F97E3}"/>
              </a:ext>
            </a:extLst>
          </p:cNvPr>
          <p:cNvSpPr txBox="1"/>
          <p:nvPr/>
        </p:nvSpPr>
        <p:spPr>
          <a:xfrm>
            <a:off x="669924" y="1456745"/>
            <a:ext cx="10653750" cy="400110"/>
          </a:xfrm>
          <a:prstGeom prst="rect">
            <a:avLst/>
          </a:prstGeom>
          <a:noFill/>
        </p:spPr>
        <p:txBody>
          <a:bodyPr wrap="square" rtlCol="0">
            <a:spAutoFit/>
          </a:bodyPr>
          <a:lstStyle/>
          <a:p>
            <a:r>
              <a:rPr lang="en-US" altLang="zh-CN" sz="2000" dirty="0"/>
              <a:t>2.</a:t>
            </a:r>
            <a:r>
              <a:rPr lang="zh-CN" altLang="en-US" sz="2000" dirty="0"/>
              <a:t>抽象类可以继承其他类和接口，而接口只能继承接口，接口可以被结构继承，而抽象类不能。</a:t>
            </a:r>
            <a:endParaRPr lang="en-US" altLang="zh-CN" sz="2000" dirty="0"/>
          </a:p>
        </p:txBody>
      </p:sp>
      <p:pic>
        <p:nvPicPr>
          <p:cNvPr id="6" name="图片 5">
            <a:extLst>
              <a:ext uri="{FF2B5EF4-FFF2-40B4-BE49-F238E27FC236}">
                <a16:creationId xmlns:a16="http://schemas.microsoft.com/office/drawing/2014/main" id="{6D818960-BFC3-40EC-AFBC-A63E8CD8E3A1}"/>
              </a:ext>
            </a:extLst>
          </p:cNvPr>
          <p:cNvPicPr>
            <a:picLocks noChangeAspect="1"/>
          </p:cNvPicPr>
          <p:nvPr/>
        </p:nvPicPr>
        <p:blipFill>
          <a:blip r:embed="rId2"/>
          <a:stretch>
            <a:fillRect/>
          </a:stretch>
        </p:blipFill>
        <p:spPr>
          <a:xfrm>
            <a:off x="669924" y="2284900"/>
            <a:ext cx="6028588" cy="3169536"/>
          </a:xfrm>
          <a:prstGeom prst="rect">
            <a:avLst/>
          </a:prstGeom>
        </p:spPr>
      </p:pic>
      <p:pic>
        <p:nvPicPr>
          <p:cNvPr id="7" name="图片 6">
            <a:extLst>
              <a:ext uri="{FF2B5EF4-FFF2-40B4-BE49-F238E27FC236}">
                <a16:creationId xmlns:a16="http://schemas.microsoft.com/office/drawing/2014/main" id="{4203EFFB-396A-4450-AA27-7A43FFDECD80}"/>
              </a:ext>
            </a:extLst>
          </p:cNvPr>
          <p:cNvPicPr>
            <a:picLocks noChangeAspect="1"/>
          </p:cNvPicPr>
          <p:nvPr/>
        </p:nvPicPr>
        <p:blipFill>
          <a:blip r:embed="rId3"/>
          <a:stretch>
            <a:fillRect/>
          </a:stretch>
        </p:blipFill>
        <p:spPr>
          <a:xfrm>
            <a:off x="6597359" y="2203836"/>
            <a:ext cx="4934379" cy="1602619"/>
          </a:xfrm>
          <a:prstGeom prst="rect">
            <a:avLst/>
          </a:prstGeom>
        </p:spPr>
      </p:pic>
    </p:spTree>
    <p:extLst>
      <p:ext uri="{BB962C8B-B14F-4D97-AF65-F5344CB8AC3E}">
        <p14:creationId xmlns:p14="http://schemas.microsoft.com/office/powerpoint/2010/main" val="225148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9EB72-77AC-4430-AD9E-84D0532C9D68}"/>
              </a:ext>
            </a:extLst>
          </p:cNvPr>
          <p:cNvSpPr>
            <a:spLocks noGrp="1"/>
          </p:cNvSpPr>
          <p:nvPr>
            <p:ph type="title"/>
          </p:nvPr>
        </p:nvSpPr>
        <p:spPr/>
        <p:txBody>
          <a:bodyPr/>
          <a:lstStyle/>
          <a:p>
            <a:r>
              <a:rPr lang="zh-CN" altLang="en-US" dirty="0"/>
              <a:t>接口和抽象类的异同</a:t>
            </a:r>
          </a:p>
        </p:txBody>
      </p:sp>
      <p:sp>
        <p:nvSpPr>
          <p:cNvPr id="3" name="页脚占位符 2">
            <a:extLst>
              <a:ext uri="{FF2B5EF4-FFF2-40B4-BE49-F238E27FC236}">
                <a16:creationId xmlns:a16="http://schemas.microsoft.com/office/drawing/2014/main" id="{365C0B15-C191-471E-A1F1-81D1199CED50}"/>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0C627FC7-9858-45E0-B22E-BACDF9BC8373}"/>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sp>
        <p:nvSpPr>
          <p:cNvPr id="5" name="矩形 4">
            <a:extLst>
              <a:ext uri="{FF2B5EF4-FFF2-40B4-BE49-F238E27FC236}">
                <a16:creationId xmlns:a16="http://schemas.microsoft.com/office/drawing/2014/main" id="{0149D2F3-D49E-43DF-8873-4F582C3C9604}"/>
              </a:ext>
            </a:extLst>
          </p:cNvPr>
          <p:cNvSpPr/>
          <p:nvPr/>
        </p:nvSpPr>
        <p:spPr>
          <a:xfrm>
            <a:off x="669924" y="1460551"/>
            <a:ext cx="6560191" cy="400110"/>
          </a:xfrm>
          <a:prstGeom prst="rect">
            <a:avLst/>
          </a:prstGeom>
        </p:spPr>
        <p:txBody>
          <a:bodyPr wrap="square">
            <a:spAutoFit/>
          </a:bodyPr>
          <a:lstStyle/>
          <a:p>
            <a:r>
              <a:rPr lang="en-US" altLang="zh-CN" sz="2000" dirty="0"/>
              <a:t>3.</a:t>
            </a:r>
            <a:r>
              <a:rPr lang="zh-CN" altLang="en-US" sz="2000" dirty="0"/>
              <a:t>接口支持多继承，而抽象类只支持单继承</a:t>
            </a:r>
          </a:p>
        </p:txBody>
      </p:sp>
      <p:pic>
        <p:nvPicPr>
          <p:cNvPr id="7" name="图片 6">
            <a:extLst>
              <a:ext uri="{FF2B5EF4-FFF2-40B4-BE49-F238E27FC236}">
                <a16:creationId xmlns:a16="http://schemas.microsoft.com/office/drawing/2014/main" id="{DD8D9759-3450-4031-8935-E9C113829F89}"/>
              </a:ext>
            </a:extLst>
          </p:cNvPr>
          <p:cNvPicPr>
            <a:picLocks noChangeAspect="1"/>
          </p:cNvPicPr>
          <p:nvPr/>
        </p:nvPicPr>
        <p:blipFill>
          <a:blip r:embed="rId2"/>
          <a:stretch>
            <a:fillRect/>
          </a:stretch>
        </p:blipFill>
        <p:spPr>
          <a:xfrm>
            <a:off x="669924" y="2130402"/>
            <a:ext cx="6218563" cy="4516401"/>
          </a:xfrm>
          <a:prstGeom prst="rect">
            <a:avLst/>
          </a:prstGeom>
        </p:spPr>
      </p:pic>
      <p:pic>
        <p:nvPicPr>
          <p:cNvPr id="6" name="图片 5">
            <a:extLst>
              <a:ext uri="{FF2B5EF4-FFF2-40B4-BE49-F238E27FC236}">
                <a16:creationId xmlns:a16="http://schemas.microsoft.com/office/drawing/2014/main" id="{F27CA46E-AC0E-43A4-A640-2B66C311EEEA}"/>
              </a:ext>
            </a:extLst>
          </p:cNvPr>
          <p:cNvPicPr>
            <a:picLocks noChangeAspect="1"/>
          </p:cNvPicPr>
          <p:nvPr/>
        </p:nvPicPr>
        <p:blipFill>
          <a:blip r:embed="rId3"/>
          <a:stretch>
            <a:fillRect/>
          </a:stretch>
        </p:blipFill>
        <p:spPr>
          <a:xfrm>
            <a:off x="6730432" y="1973172"/>
            <a:ext cx="4598882" cy="3322819"/>
          </a:xfrm>
          <a:prstGeom prst="rect">
            <a:avLst/>
          </a:prstGeom>
        </p:spPr>
      </p:pic>
    </p:spTree>
    <p:extLst>
      <p:ext uri="{BB962C8B-B14F-4D97-AF65-F5344CB8AC3E}">
        <p14:creationId xmlns:p14="http://schemas.microsoft.com/office/powerpoint/2010/main" val="75050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C282BC82-860F-4FD3-99F0-D8DA2C1CF6D4}"/>
              </a:ext>
            </a:extLst>
          </p:cNvPr>
          <p:cNvPicPr>
            <a:picLocks noChangeAspect="1"/>
          </p:cNvPicPr>
          <p:nvPr/>
        </p:nvPicPr>
        <p:blipFill>
          <a:blip r:embed="rId2"/>
          <a:stretch>
            <a:fillRect/>
          </a:stretch>
        </p:blipFill>
        <p:spPr>
          <a:xfrm>
            <a:off x="6946353" y="1149596"/>
            <a:ext cx="5031223" cy="4558808"/>
          </a:xfrm>
          <a:prstGeom prst="rect">
            <a:avLst/>
          </a:prstGeom>
        </p:spPr>
      </p:pic>
      <p:sp>
        <p:nvSpPr>
          <p:cNvPr id="2" name="标题 1">
            <a:extLst>
              <a:ext uri="{FF2B5EF4-FFF2-40B4-BE49-F238E27FC236}">
                <a16:creationId xmlns:a16="http://schemas.microsoft.com/office/drawing/2014/main" id="{CDB5E7F6-CAD1-4B67-B620-64807E33BD35}"/>
              </a:ext>
            </a:extLst>
          </p:cNvPr>
          <p:cNvSpPr>
            <a:spLocks noGrp="1"/>
          </p:cNvSpPr>
          <p:nvPr>
            <p:ph type="title"/>
          </p:nvPr>
        </p:nvSpPr>
        <p:spPr/>
        <p:txBody>
          <a:bodyPr/>
          <a:lstStyle/>
          <a:p>
            <a:r>
              <a:rPr lang="zh-CN" altLang="en-US" dirty="0"/>
              <a:t>类之间的关系</a:t>
            </a:r>
          </a:p>
        </p:txBody>
      </p:sp>
      <p:sp>
        <p:nvSpPr>
          <p:cNvPr id="3" name="页脚占位符 2">
            <a:extLst>
              <a:ext uri="{FF2B5EF4-FFF2-40B4-BE49-F238E27FC236}">
                <a16:creationId xmlns:a16="http://schemas.microsoft.com/office/drawing/2014/main" id="{FEA76EC9-B9F7-40CF-BB41-CC3669877542}"/>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33443791-DA0C-4918-A780-2FAB20AEFE1C}"/>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dirty="0"/>
          </a:p>
        </p:txBody>
      </p:sp>
      <p:sp>
        <p:nvSpPr>
          <p:cNvPr id="9" name="文本框 8">
            <a:extLst>
              <a:ext uri="{FF2B5EF4-FFF2-40B4-BE49-F238E27FC236}">
                <a16:creationId xmlns:a16="http://schemas.microsoft.com/office/drawing/2014/main" id="{ABB9484E-A21C-4842-B9AC-F253C444EA30}"/>
              </a:ext>
            </a:extLst>
          </p:cNvPr>
          <p:cNvSpPr txBox="1"/>
          <p:nvPr/>
        </p:nvSpPr>
        <p:spPr>
          <a:xfrm>
            <a:off x="822121" y="1501629"/>
            <a:ext cx="1672253" cy="461665"/>
          </a:xfrm>
          <a:prstGeom prst="rect">
            <a:avLst/>
          </a:prstGeom>
          <a:noFill/>
        </p:spPr>
        <p:txBody>
          <a:bodyPr wrap="none" rtlCol="0">
            <a:spAutoFit/>
          </a:bodyPr>
          <a:lstStyle/>
          <a:p>
            <a:r>
              <a:rPr lang="en-US" altLang="zh-CN" sz="2400" dirty="0"/>
              <a:t>1.</a:t>
            </a:r>
            <a:r>
              <a:rPr lang="zh-CN" altLang="en-US" sz="2400" dirty="0"/>
              <a:t>依赖关系</a:t>
            </a:r>
          </a:p>
        </p:txBody>
      </p:sp>
      <p:sp>
        <p:nvSpPr>
          <p:cNvPr id="12" name="文本框 11">
            <a:extLst>
              <a:ext uri="{FF2B5EF4-FFF2-40B4-BE49-F238E27FC236}">
                <a16:creationId xmlns:a16="http://schemas.microsoft.com/office/drawing/2014/main" id="{867EA542-45A3-4D2C-BDC6-FD6C5CB05EC2}"/>
              </a:ext>
            </a:extLst>
          </p:cNvPr>
          <p:cNvSpPr txBox="1"/>
          <p:nvPr/>
        </p:nvSpPr>
        <p:spPr>
          <a:xfrm>
            <a:off x="822121" y="2155683"/>
            <a:ext cx="5368954" cy="1631216"/>
          </a:xfrm>
          <a:prstGeom prst="rect">
            <a:avLst/>
          </a:prstGeom>
          <a:noFill/>
        </p:spPr>
        <p:txBody>
          <a:bodyPr wrap="square" rtlCol="0">
            <a:spAutoFit/>
          </a:bodyPr>
          <a:lstStyle/>
          <a:p>
            <a:r>
              <a:rPr lang="zh-CN" altLang="en-US" sz="2000" dirty="0"/>
              <a:t>        依赖关系表示两个或多个模型语义上的关系。它表示了这样一种情形，对于一个元素（服务提供者）的某些改变可能会影响或提供消息给其他元素（使用者），即使用者以某种形式依赖于其他类元。</a:t>
            </a:r>
          </a:p>
        </p:txBody>
      </p:sp>
    </p:spTree>
    <p:extLst>
      <p:ext uri="{BB962C8B-B14F-4D97-AF65-F5344CB8AC3E}">
        <p14:creationId xmlns:p14="http://schemas.microsoft.com/office/powerpoint/2010/main" val="143037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352A8AF-47DC-4760-8D3F-65097D7125A6}"/>
              </a:ext>
            </a:extLst>
          </p:cNvPr>
          <p:cNvPicPr>
            <a:picLocks noChangeAspect="1"/>
          </p:cNvPicPr>
          <p:nvPr/>
        </p:nvPicPr>
        <p:blipFill>
          <a:blip r:embed="rId2"/>
          <a:stretch>
            <a:fillRect/>
          </a:stretch>
        </p:blipFill>
        <p:spPr>
          <a:xfrm>
            <a:off x="6989113" y="1268459"/>
            <a:ext cx="5031223" cy="4558808"/>
          </a:xfrm>
          <a:prstGeom prst="rect">
            <a:avLst/>
          </a:prstGeom>
        </p:spPr>
      </p:pic>
      <p:sp>
        <p:nvSpPr>
          <p:cNvPr id="2" name="标题 1">
            <a:extLst>
              <a:ext uri="{FF2B5EF4-FFF2-40B4-BE49-F238E27FC236}">
                <a16:creationId xmlns:a16="http://schemas.microsoft.com/office/drawing/2014/main" id="{A5F8115A-C0D7-4865-BECC-48DCF0D3175D}"/>
              </a:ext>
            </a:extLst>
          </p:cNvPr>
          <p:cNvSpPr>
            <a:spLocks noGrp="1"/>
          </p:cNvSpPr>
          <p:nvPr>
            <p:ph type="title"/>
          </p:nvPr>
        </p:nvSpPr>
        <p:spPr/>
        <p:txBody>
          <a:bodyPr/>
          <a:lstStyle/>
          <a:p>
            <a:r>
              <a:rPr lang="zh-CN" altLang="en-US" dirty="0"/>
              <a:t>类之间的关系</a:t>
            </a:r>
          </a:p>
        </p:txBody>
      </p:sp>
      <p:sp>
        <p:nvSpPr>
          <p:cNvPr id="3" name="页脚占位符 2">
            <a:extLst>
              <a:ext uri="{FF2B5EF4-FFF2-40B4-BE49-F238E27FC236}">
                <a16:creationId xmlns:a16="http://schemas.microsoft.com/office/drawing/2014/main" id="{67CB96B5-72EA-4F98-BBAF-69C7A357BE29}"/>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D02B67F8-E00F-4B72-96C4-602C6ED90F76}"/>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pic>
        <p:nvPicPr>
          <p:cNvPr id="5" name="图片 4">
            <a:extLst>
              <a:ext uri="{FF2B5EF4-FFF2-40B4-BE49-F238E27FC236}">
                <a16:creationId xmlns:a16="http://schemas.microsoft.com/office/drawing/2014/main" id="{9CBB7A96-9E4F-4AAA-8DE0-B7E64AF23269}"/>
              </a:ext>
            </a:extLst>
          </p:cNvPr>
          <p:cNvPicPr>
            <a:picLocks noChangeAspect="1"/>
          </p:cNvPicPr>
          <p:nvPr/>
        </p:nvPicPr>
        <p:blipFill>
          <a:blip r:embed="rId3"/>
          <a:stretch>
            <a:fillRect/>
          </a:stretch>
        </p:blipFill>
        <p:spPr>
          <a:xfrm>
            <a:off x="1234084" y="1744605"/>
            <a:ext cx="4549907" cy="1495424"/>
          </a:xfrm>
          <a:prstGeom prst="rect">
            <a:avLst/>
          </a:prstGeom>
        </p:spPr>
      </p:pic>
      <p:pic>
        <p:nvPicPr>
          <p:cNvPr id="6" name="图片 5">
            <a:extLst>
              <a:ext uri="{FF2B5EF4-FFF2-40B4-BE49-F238E27FC236}">
                <a16:creationId xmlns:a16="http://schemas.microsoft.com/office/drawing/2014/main" id="{303702C8-E4B7-4E91-B30C-382170747D28}"/>
              </a:ext>
            </a:extLst>
          </p:cNvPr>
          <p:cNvPicPr>
            <a:picLocks noChangeAspect="1"/>
          </p:cNvPicPr>
          <p:nvPr/>
        </p:nvPicPr>
        <p:blipFill>
          <a:blip r:embed="rId4"/>
          <a:stretch>
            <a:fillRect/>
          </a:stretch>
        </p:blipFill>
        <p:spPr>
          <a:xfrm>
            <a:off x="1234084" y="3869686"/>
            <a:ext cx="5745695" cy="1741120"/>
          </a:xfrm>
          <a:prstGeom prst="rect">
            <a:avLst/>
          </a:prstGeom>
        </p:spPr>
      </p:pic>
    </p:spTree>
    <p:extLst>
      <p:ext uri="{BB962C8B-B14F-4D97-AF65-F5344CB8AC3E}">
        <p14:creationId xmlns:p14="http://schemas.microsoft.com/office/powerpoint/2010/main" val="91905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69925" y="2262991"/>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C363F94-FD11-41CE-923E-F0E1A0AC431C}"/>
              </a:ext>
            </a:extLst>
          </p:cNvPr>
          <p:cNvCxnSpPr>
            <a:cxnSpLocks/>
          </p:cNvCxnSpPr>
          <p:nvPr/>
        </p:nvCxnSpPr>
        <p:spPr>
          <a:xfrm>
            <a:off x="669925" y="2722822"/>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5687751" y="1343131"/>
            <a:ext cx="466794" cy="461665"/>
          </a:xfrm>
          <a:prstGeom prst="rect">
            <a:avLst/>
          </a:prstGeom>
          <a:noFill/>
        </p:spPr>
        <p:txBody>
          <a:bodyPr wrap="none" anchor="ctr">
            <a:noAutofit/>
          </a:bodyPr>
          <a:lstStyle/>
          <a:p>
            <a:pPr algn="ctr"/>
            <a:r>
              <a:rPr lang="en-US" altLang="zh-CN" sz="28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p:nvPr/>
        </p:nvCxnSpPr>
        <p:spPr>
          <a:xfrm>
            <a:off x="6286217" y="1314356"/>
            <a:ext cx="0" cy="51921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íšḻídé">
            <a:extLst>
              <a:ext uri="{FF2B5EF4-FFF2-40B4-BE49-F238E27FC236}">
                <a16:creationId xmlns:a16="http://schemas.microsoft.com/office/drawing/2014/main" id="{4D5C24C6-4DD0-4193-AD42-019C1134797B}"/>
              </a:ext>
            </a:extLst>
          </p:cNvPr>
          <p:cNvSpPr txBox="1"/>
          <p:nvPr/>
        </p:nvSpPr>
        <p:spPr bwMode="auto">
          <a:xfrm>
            <a:off x="6372638" y="1240468"/>
            <a:ext cx="3610267" cy="59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400" b="1" dirty="0"/>
              <a:t>用例图</a:t>
            </a:r>
            <a:endParaRPr lang="en-US" altLang="zh-CN" sz="24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5687751" y="2142857"/>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p:nvPr/>
        </p:nvCxnSpPr>
        <p:spPr>
          <a:xfrm>
            <a:off x="6304651" y="2114082"/>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îṡḻiḋe">
            <a:extLst>
              <a:ext uri="{FF2B5EF4-FFF2-40B4-BE49-F238E27FC236}">
                <a16:creationId xmlns:a16="http://schemas.microsoft.com/office/drawing/2014/main" id="{4D5C24C6-4DD0-4193-AD42-019C1134797B}"/>
              </a:ext>
            </a:extLst>
          </p:cNvPr>
          <p:cNvSpPr txBox="1"/>
          <p:nvPr/>
        </p:nvSpPr>
        <p:spPr bwMode="auto">
          <a:xfrm>
            <a:off x="6391072" y="2040194"/>
            <a:ext cx="3610267" cy="56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400" b="1" dirty="0"/>
              <a:t>类图</a:t>
            </a:r>
            <a:endParaRPr lang="en-US" altLang="zh-CN" sz="24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5687751" y="2942583"/>
            <a:ext cx="513282"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p:nvPr/>
        </p:nvCxnSpPr>
        <p:spPr>
          <a:xfrm>
            <a:off x="6309461" y="2913808"/>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íṣļîdé">
            <a:extLst>
              <a:ext uri="{FF2B5EF4-FFF2-40B4-BE49-F238E27FC236}">
                <a16:creationId xmlns:a16="http://schemas.microsoft.com/office/drawing/2014/main" id="{4D5C24C6-4DD0-4193-AD42-019C1134797B}"/>
              </a:ext>
            </a:extLst>
          </p:cNvPr>
          <p:cNvSpPr txBox="1"/>
          <p:nvPr/>
        </p:nvSpPr>
        <p:spPr bwMode="auto">
          <a:xfrm>
            <a:off x="6395882" y="2839921"/>
            <a:ext cx="3610267" cy="56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400" b="1" dirty="0"/>
              <a:t>状态图</a:t>
            </a:r>
            <a:endParaRPr lang="en-US" altLang="zh-CN" sz="2400" b="1" dirty="0"/>
          </a:p>
        </p:txBody>
      </p:sp>
      <p:sp>
        <p:nvSpPr>
          <p:cNvPr id="20" name="îṥḷiḑe">
            <a:extLst>
              <a:ext uri="{FF2B5EF4-FFF2-40B4-BE49-F238E27FC236}">
                <a16:creationId xmlns:a16="http://schemas.microsoft.com/office/drawing/2014/main" id="{603F5002-51E2-460C-B0FE-7E96949E7072}"/>
              </a:ext>
            </a:extLst>
          </p:cNvPr>
          <p:cNvSpPr txBox="1"/>
          <p:nvPr/>
        </p:nvSpPr>
        <p:spPr>
          <a:xfrm>
            <a:off x="5687751" y="3742309"/>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04</a:t>
            </a:r>
          </a:p>
        </p:txBody>
      </p:sp>
      <p:cxnSp>
        <p:nvCxnSpPr>
          <p:cNvPr id="21" name="直接连接符 20">
            <a:extLst>
              <a:ext uri="{FF2B5EF4-FFF2-40B4-BE49-F238E27FC236}">
                <a16:creationId xmlns:a16="http://schemas.microsoft.com/office/drawing/2014/main" id="{1C45610D-EC5F-4717-B1FA-8CD39AF412C3}"/>
              </a:ext>
            </a:extLst>
          </p:cNvPr>
          <p:cNvCxnSpPr/>
          <p:nvPr/>
        </p:nvCxnSpPr>
        <p:spPr>
          <a:xfrm>
            <a:off x="6304651" y="3713534"/>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sḷïḓe">
            <a:extLst>
              <a:ext uri="{FF2B5EF4-FFF2-40B4-BE49-F238E27FC236}">
                <a16:creationId xmlns:a16="http://schemas.microsoft.com/office/drawing/2014/main" id="{4D5C24C6-4DD0-4193-AD42-019C1134797B}"/>
              </a:ext>
            </a:extLst>
          </p:cNvPr>
          <p:cNvSpPr txBox="1"/>
          <p:nvPr/>
        </p:nvSpPr>
        <p:spPr bwMode="auto">
          <a:xfrm>
            <a:off x="6391072" y="3639646"/>
            <a:ext cx="3610267" cy="56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400" b="1" dirty="0"/>
              <a:t>顺序图</a:t>
            </a:r>
            <a:endParaRPr lang="en-US" altLang="zh-CN" sz="2400" b="1" dirty="0"/>
          </a:p>
        </p:txBody>
      </p:sp>
      <p:sp>
        <p:nvSpPr>
          <p:cNvPr id="24" name="iS1íḓè">
            <a:extLst>
              <a:ext uri="{FF2B5EF4-FFF2-40B4-BE49-F238E27FC236}">
                <a16:creationId xmlns:a16="http://schemas.microsoft.com/office/drawing/2014/main" id="{2385CCA3-0D71-4681-8B1C-5E40BC8536A3}"/>
              </a:ext>
            </a:extLst>
          </p:cNvPr>
          <p:cNvSpPr txBox="1"/>
          <p:nvPr/>
        </p:nvSpPr>
        <p:spPr>
          <a:xfrm>
            <a:off x="5687751" y="4542035"/>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05</a:t>
            </a:r>
          </a:p>
        </p:txBody>
      </p:sp>
      <p:cxnSp>
        <p:nvCxnSpPr>
          <p:cNvPr id="25" name="直接连接符 24">
            <a:extLst>
              <a:ext uri="{FF2B5EF4-FFF2-40B4-BE49-F238E27FC236}">
                <a16:creationId xmlns:a16="http://schemas.microsoft.com/office/drawing/2014/main" id="{7922AE75-CDA3-493F-9F9C-AD45846E5DBC}"/>
              </a:ext>
            </a:extLst>
          </p:cNvPr>
          <p:cNvCxnSpPr/>
          <p:nvPr/>
        </p:nvCxnSpPr>
        <p:spPr>
          <a:xfrm>
            <a:off x="6310262" y="4513260"/>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işlíḑé">
            <a:extLst>
              <a:ext uri="{FF2B5EF4-FFF2-40B4-BE49-F238E27FC236}">
                <a16:creationId xmlns:a16="http://schemas.microsoft.com/office/drawing/2014/main" id="{4D5C24C6-4DD0-4193-AD42-019C1134797B}"/>
              </a:ext>
            </a:extLst>
          </p:cNvPr>
          <p:cNvSpPr txBox="1"/>
          <p:nvPr/>
        </p:nvSpPr>
        <p:spPr bwMode="auto">
          <a:xfrm>
            <a:off x="6396683" y="4439372"/>
            <a:ext cx="3610267" cy="56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400" b="1" dirty="0"/>
              <a:t>协作图</a:t>
            </a:r>
            <a:endParaRPr lang="en-US" altLang="zh-CN" sz="24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1349230" y="2098170"/>
            <a:ext cx="2025002"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4000" b="1" dirty="0">
                <a:solidFill>
                  <a:schemeClr val="accent1"/>
                </a:solidFill>
              </a:rPr>
              <a:t>content</a:t>
            </a:r>
          </a:p>
        </p:txBody>
      </p:sp>
      <p:sp>
        <p:nvSpPr>
          <p:cNvPr id="33" name="iS1íḓè">
            <a:extLst>
              <a:ext uri="{FF2B5EF4-FFF2-40B4-BE49-F238E27FC236}">
                <a16:creationId xmlns:a16="http://schemas.microsoft.com/office/drawing/2014/main" id="{6AF3821B-2243-4970-A37F-00BBF9C43025}"/>
              </a:ext>
            </a:extLst>
          </p:cNvPr>
          <p:cNvSpPr txBox="1"/>
          <p:nvPr/>
        </p:nvSpPr>
        <p:spPr>
          <a:xfrm>
            <a:off x="5687751" y="5341761"/>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06</a:t>
            </a:r>
          </a:p>
        </p:txBody>
      </p:sp>
      <p:cxnSp>
        <p:nvCxnSpPr>
          <p:cNvPr id="34" name="直接连接符 33">
            <a:extLst>
              <a:ext uri="{FF2B5EF4-FFF2-40B4-BE49-F238E27FC236}">
                <a16:creationId xmlns:a16="http://schemas.microsoft.com/office/drawing/2014/main" id="{61D3EF1B-E33F-43D9-ACD8-9E257B44A335}"/>
              </a:ext>
            </a:extLst>
          </p:cNvPr>
          <p:cNvCxnSpPr/>
          <p:nvPr/>
        </p:nvCxnSpPr>
        <p:spPr>
          <a:xfrm>
            <a:off x="6310262" y="5312986"/>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işlíḑé">
            <a:extLst>
              <a:ext uri="{FF2B5EF4-FFF2-40B4-BE49-F238E27FC236}">
                <a16:creationId xmlns:a16="http://schemas.microsoft.com/office/drawing/2014/main" id="{014D9FCD-08B9-4E4E-B271-EB0970A86B11}"/>
              </a:ext>
            </a:extLst>
          </p:cNvPr>
          <p:cNvSpPr txBox="1"/>
          <p:nvPr/>
        </p:nvSpPr>
        <p:spPr bwMode="auto">
          <a:xfrm>
            <a:off x="6417889" y="5267873"/>
            <a:ext cx="3610267" cy="56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400" b="1" dirty="0"/>
              <a:t>部署图</a:t>
            </a:r>
            <a:endParaRPr lang="en-US" altLang="zh-CN" sz="2400" b="1" dirty="0"/>
          </a:p>
        </p:txBody>
      </p:sp>
      <p:sp>
        <p:nvSpPr>
          <p:cNvPr id="37" name="iS1íḓè">
            <a:extLst>
              <a:ext uri="{FF2B5EF4-FFF2-40B4-BE49-F238E27FC236}">
                <a16:creationId xmlns:a16="http://schemas.microsoft.com/office/drawing/2014/main" id="{013CF17F-B89D-4E7C-AFD1-939FA9D8F1FD}"/>
              </a:ext>
            </a:extLst>
          </p:cNvPr>
          <p:cNvSpPr txBox="1"/>
          <p:nvPr/>
        </p:nvSpPr>
        <p:spPr>
          <a:xfrm>
            <a:off x="5687751" y="6067600"/>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07</a:t>
            </a:r>
          </a:p>
        </p:txBody>
      </p:sp>
      <p:cxnSp>
        <p:nvCxnSpPr>
          <p:cNvPr id="38" name="直接连接符 37">
            <a:extLst>
              <a:ext uri="{FF2B5EF4-FFF2-40B4-BE49-F238E27FC236}">
                <a16:creationId xmlns:a16="http://schemas.microsoft.com/office/drawing/2014/main" id="{3B25719F-D85D-42E5-A176-9A2C658AD26C}"/>
              </a:ext>
            </a:extLst>
          </p:cNvPr>
          <p:cNvCxnSpPr/>
          <p:nvPr/>
        </p:nvCxnSpPr>
        <p:spPr>
          <a:xfrm>
            <a:off x="6310262" y="6038825"/>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işlíḑé">
            <a:extLst>
              <a:ext uri="{FF2B5EF4-FFF2-40B4-BE49-F238E27FC236}">
                <a16:creationId xmlns:a16="http://schemas.microsoft.com/office/drawing/2014/main" id="{D20E04AE-76D7-46DD-93F8-17FC0C66EB2E}"/>
              </a:ext>
            </a:extLst>
          </p:cNvPr>
          <p:cNvSpPr txBox="1"/>
          <p:nvPr/>
        </p:nvSpPr>
        <p:spPr bwMode="auto">
          <a:xfrm>
            <a:off x="6391071" y="6122969"/>
            <a:ext cx="3610267" cy="43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400" b="1" dirty="0"/>
              <a:t>文献参考</a:t>
            </a:r>
            <a:endParaRPr lang="en-US" altLang="zh-CN" sz="2400" b="1" dirty="0"/>
          </a:p>
        </p:txBody>
      </p:sp>
    </p:spTree>
    <p:extLst>
      <p:ext uri="{BB962C8B-B14F-4D97-AF65-F5344CB8AC3E}">
        <p14:creationId xmlns:p14="http://schemas.microsoft.com/office/powerpoint/2010/main" val="2586367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D0226-BC85-4961-A86F-2E1511A80832}"/>
              </a:ext>
            </a:extLst>
          </p:cNvPr>
          <p:cNvSpPr>
            <a:spLocks noGrp="1"/>
          </p:cNvSpPr>
          <p:nvPr>
            <p:ph type="title"/>
          </p:nvPr>
        </p:nvSpPr>
        <p:spPr/>
        <p:txBody>
          <a:bodyPr/>
          <a:lstStyle/>
          <a:p>
            <a:r>
              <a:rPr lang="zh-CN" altLang="en-US" dirty="0"/>
              <a:t>类之间的关系</a:t>
            </a:r>
          </a:p>
        </p:txBody>
      </p:sp>
      <p:sp>
        <p:nvSpPr>
          <p:cNvPr id="3" name="页脚占位符 2">
            <a:extLst>
              <a:ext uri="{FF2B5EF4-FFF2-40B4-BE49-F238E27FC236}">
                <a16:creationId xmlns:a16="http://schemas.microsoft.com/office/drawing/2014/main" id="{FABCA6E5-E74B-4008-ACAF-B3124BA9FF7D}"/>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4908AFDD-2793-48AE-8655-D479BEAC0C71}"/>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5" name="文本框 4">
            <a:extLst>
              <a:ext uri="{FF2B5EF4-FFF2-40B4-BE49-F238E27FC236}">
                <a16:creationId xmlns:a16="http://schemas.microsoft.com/office/drawing/2014/main" id="{192AB342-26C1-4401-BF62-F65F2F143705}"/>
              </a:ext>
            </a:extLst>
          </p:cNvPr>
          <p:cNvSpPr txBox="1"/>
          <p:nvPr/>
        </p:nvSpPr>
        <p:spPr>
          <a:xfrm>
            <a:off x="685705" y="1680832"/>
            <a:ext cx="1672253" cy="461665"/>
          </a:xfrm>
          <a:prstGeom prst="rect">
            <a:avLst/>
          </a:prstGeom>
          <a:noFill/>
        </p:spPr>
        <p:txBody>
          <a:bodyPr wrap="none" rtlCol="0">
            <a:spAutoFit/>
          </a:bodyPr>
          <a:lstStyle/>
          <a:p>
            <a:r>
              <a:rPr lang="en-US" altLang="zh-CN" sz="2400" dirty="0"/>
              <a:t>2.</a:t>
            </a:r>
            <a:r>
              <a:rPr lang="zh-CN" altLang="en-US" sz="2400" dirty="0"/>
              <a:t>泛化关系</a:t>
            </a:r>
          </a:p>
        </p:txBody>
      </p:sp>
      <p:sp>
        <p:nvSpPr>
          <p:cNvPr id="6" name="文本框 5">
            <a:extLst>
              <a:ext uri="{FF2B5EF4-FFF2-40B4-BE49-F238E27FC236}">
                <a16:creationId xmlns:a16="http://schemas.microsoft.com/office/drawing/2014/main" id="{276FE412-D733-4B00-8B3E-6220DF9AB4AF}"/>
              </a:ext>
            </a:extLst>
          </p:cNvPr>
          <p:cNvSpPr txBox="1"/>
          <p:nvPr/>
        </p:nvSpPr>
        <p:spPr>
          <a:xfrm>
            <a:off x="669924" y="2400495"/>
            <a:ext cx="3243196" cy="400110"/>
          </a:xfrm>
          <a:prstGeom prst="rect">
            <a:avLst/>
          </a:prstGeom>
          <a:noFill/>
        </p:spPr>
        <p:txBody>
          <a:bodyPr wrap="none" rtlCol="0">
            <a:spAutoFit/>
          </a:bodyPr>
          <a:lstStyle/>
          <a:p>
            <a:r>
              <a:rPr lang="zh-CN" altLang="en-US" sz="2000" dirty="0"/>
              <a:t>       泛化关系即</a:t>
            </a:r>
            <a:r>
              <a:rPr lang="zh-CN" altLang="en-US" sz="2000" b="1" dirty="0"/>
              <a:t>继承关系。</a:t>
            </a:r>
          </a:p>
        </p:txBody>
      </p:sp>
      <p:pic>
        <p:nvPicPr>
          <p:cNvPr id="8" name="图片 7">
            <a:extLst>
              <a:ext uri="{FF2B5EF4-FFF2-40B4-BE49-F238E27FC236}">
                <a16:creationId xmlns:a16="http://schemas.microsoft.com/office/drawing/2014/main" id="{FE29D3BD-3674-4D22-BA13-06E9B7D9C616}"/>
              </a:ext>
            </a:extLst>
          </p:cNvPr>
          <p:cNvPicPr>
            <a:picLocks noChangeAspect="1"/>
          </p:cNvPicPr>
          <p:nvPr/>
        </p:nvPicPr>
        <p:blipFill>
          <a:blip r:embed="rId2"/>
          <a:stretch>
            <a:fillRect/>
          </a:stretch>
        </p:blipFill>
        <p:spPr>
          <a:xfrm>
            <a:off x="4141076" y="1311140"/>
            <a:ext cx="7471617" cy="4471270"/>
          </a:xfrm>
          <a:prstGeom prst="rect">
            <a:avLst/>
          </a:prstGeom>
        </p:spPr>
      </p:pic>
    </p:spTree>
    <p:extLst>
      <p:ext uri="{BB962C8B-B14F-4D97-AF65-F5344CB8AC3E}">
        <p14:creationId xmlns:p14="http://schemas.microsoft.com/office/powerpoint/2010/main" val="348209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9DEA5B-0500-4E8D-910A-0BD4AEDC626B}"/>
              </a:ext>
            </a:extLst>
          </p:cNvPr>
          <p:cNvSpPr>
            <a:spLocks noGrp="1"/>
          </p:cNvSpPr>
          <p:nvPr>
            <p:ph type="title"/>
          </p:nvPr>
        </p:nvSpPr>
        <p:spPr/>
        <p:txBody>
          <a:bodyPr/>
          <a:lstStyle/>
          <a:p>
            <a:r>
              <a:rPr lang="zh-CN" altLang="en-US" dirty="0"/>
              <a:t>类之间的关系</a:t>
            </a:r>
          </a:p>
        </p:txBody>
      </p:sp>
      <p:sp>
        <p:nvSpPr>
          <p:cNvPr id="3" name="页脚占位符 2">
            <a:extLst>
              <a:ext uri="{FF2B5EF4-FFF2-40B4-BE49-F238E27FC236}">
                <a16:creationId xmlns:a16="http://schemas.microsoft.com/office/drawing/2014/main" id="{88508892-F66D-4755-9576-7CF21BD0E564}"/>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DD64F130-BD2E-4CD1-8AB7-3ED74DDAFB9C}"/>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pic>
        <p:nvPicPr>
          <p:cNvPr id="8" name="图片 7">
            <a:extLst>
              <a:ext uri="{FF2B5EF4-FFF2-40B4-BE49-F238E27FC236}">
                <a16:creationId xmlns:a16="http://schemas.microsoft.com/office/drawing/2014/main" id="{99261799-0130-49D9-8AD5-ADD0E86F9A3C}"/>
              </a:ext>
            </a:extLst>
          </p:cNvPr>
          <p:cNvPicPr>
            <a:picLocks noChangeAspect="1"/>
          </p:cNvPicPr>
          <p:nvPr/>
        </p:nvPicPr>
        <p:blipFill>
          <a:blip r:embed="rId2"/>
          <a:stretch>
            <a:fillRect/>
          </a:stretch>
        </p:blipFill>
        <p:spPr>
          <a:xfrm>
            <a:off x="857463" y="4791081"/>
            <a:ext cx="5121672" cy="1381125"/>
          </a:xfrm>
          <a:prstGeom prst="rect">
            <a:avLst/>
          </a:prstGeom>
        </p:spPr>
      </p:pic>
      <p:pic>
        <p:nvPicPr>
          <p:cNvPr id="9" name="图片 8">
            <a:extLst>
              <a:ext uri="{FF2B5EF4-FFF2-40B4-BE49-F238E27FC236}">
                <a16:creationId xmlns:a16="http://schemas.microsoft.com/office/drawing/2014/main" id="{5E738B6F-4254-4693-91B0-17F0FDDF8651}"/>
              </a:ext>
            </a:extLst>
          </p:cNvPr>
          <p:cNvPicPr>
            <a:picLocks noChangeAspect="1"/>
          </p:cNvPicPr>
          <p:nvPr/>
        </p:nvPicPr>
        <p:blipFill>
          <a:blip r:embed="rId3"/>
          <a:stretch>
            <a:fillRect/>
          </a:stretch>
        </p:blipFill>
        <p:spPr>
          <a:xfrm>
            <a:off x="857463" y="3253039"/>
            <a:ext cx="4816816" cy="1381125"/>
          </a:xfrm>
          <a:prstGeom prst="rect">
            <a:avLst/>
          </a:prstGeom>
        </p:spPr>
      </p:pic>
      <p:pic>
        <p:nvPicPr>
          <p:cNvPr id="10" name="图片 9">
            <a:extLst>
              <a:ext uri="{FF2B5EF4-FFF2-40B4-BE49-F238E27FC236}">
                <a16:creationId xmlns:a16="http://schemas.microsoft.com/office/drawing/2014/main" id="{3571D5C2-6479-4258-8048-688E47331EEB}"/>
              </a:ext>
            </a:extLst>
          </p:cNvPr>
          <p:cNvPicPr>
            <a:picLocks noChangeAspect="1"/>
          </p:cNvPicPr>
          <p:nvPr/>
        </p:nvPicPr>
        <p:blipFill>
          <a:blip r:embed="rId4"/>
          <a:stretch>
            <a:fillRect/>
          </a:stretch>
        </p:blipFill>
        <p:spPr>
          <a:xfrm>
            <a:off x="857463" y="1511629"/>
            <a:ext cx="3683745" cy="1653694"/>
          </a:xfrm>
          <a:prstGeom prst="rect">
            <a:avLst/>
          </a:prstGeom>
        </p:spPr>
      </p:pic>
      <p:pic>
        <p:nvPicPr>
          <p:cNvPr id="11" name="图片 10">
            <a:extLst>
              <a:ext uri="{FF2B5EF4-FFF2-40B4-BE49-F238E27FC236}">
                <a16:creationId xmlns:a16="http://schemas.microsoft.com/office/drawing/2014/main" id="{24CF482B-93D2-4312-8F71-6C73801D8308}"/>
              </a:ext>
            </a:extLst>
          </p:cNvPr>
          <p:cNvPicPr>
            <a:picLocks noChangeAspect="1"/>
          </p:cNvPicPr>
          <p:nvPr/>
        </p:nvPicPr>
        <p:blipFill>
          <a:blip r:embed="rId5"/>
          <a:stretch>
            <a:fillRect/>
          </a:stretch>
        </p:blipFill>
        <p:spPr>
          <a:xfrm>
            <a:off x="6212867" y="1818791"/>
            <a:ext cx="5737795" cy="3433692"/>
          </a:xfrm>
          <a:prstGeom prst="rect">
            <a:avLst/>
          </a:prstGeom>
        </p:spPr>
      </p:pic>
    </p:spTree>
    <p:extLst>
      <p:ext uri="{BB962C8B-B14F-4D97-AF65-F5344CB8AC3E}">
        <p14:creationId xmlns:p14="http://schemas.microsoft.com/office/powerpoint/2010/main" val="228141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E40A7814-F338-4C26-BDCA-993B62D10EB1}"/>
              </a:ext>
            </a:extLst>
          </p:cNvPr>
          <p:cNvPicPr>
            <a:picLocks noChangeAspect="1"/>
          </p:cNvPicPr>
          <p:nvPr/>
        </p:nvPicPr>
        <p:blipFill>
          <a:blip r:embed="rId2"/>
          <a:stretch>
            <a:fillRect/>
          </a:stretch>
        </p:blipFill>
        <p:spPr>
          <a:xfrm>
            <a:off x="2238703" y="2675475"/>
            <a:ext cx="7167070" cy="3991203"/>
          </a:xfrm>
          <a:prstGeom prst="rect">
            <a:avLst/>
          </a:prstGeom>
        </p:spPr>
      </p:pic>
      <p:sp>
        <p:nvSpPr>
          <p:cNvPr id="2" name="标题 1">
            <a:extLst>
              <a:ext uri="{FF2B5EF4-FFF2-40B4-BE49-F238E27FC236}">
                <a16:creationId xmlns:a16="http://schemas.microsoft.com/office/drawing/2014/main" id="{F00E574D-AC1E-45BD-809A-B08616D389D5}"/>
              </a:ext>
            </a:extLst>
          </p:cNvPr>
          <p:cNvSpPr>
            <a:spLocks noGrp="1"/>
          </p:cNvSpPr>
          <p:nvPr>
            <p:ph type="title"/>
          </p:nvPr>
        </p:nvSpPr>
        <p:spPr/>
        <p:txBody>
          <a:bodyPr/>
          <a:lstStyle/>
          <a:p>
            <a:r>
              <a:rPr lang="zh-CN" altLang="en-US" dirty="0"/>
              <a:t>类之间的关系</a:t>
            </a:r>
          </a:p>
        </p:txBody>
      </p:sp>
      <p:sp>
        <p:nvSpPr>
          <p:cNvPr id="3" name="页脚占位符 2">
            <a:extLst>
              <a:ext uri="{FF2B5EF4-FFF2-40B4-BE49-F238E27FC236}">
                <a16:creationId xmlns:a16="http://schemas.microsoft.com/office/drawing/2014/main" id="{028BCDFC-C622-4A1A-9BB9-9EDB93EC0941}"/>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AC108A4F-451E-4199-B9B7-3B75C8EABFAD}"/>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sp>
        <p:nvSpPr>
          <p:cNvPr id="5" name="文本框 4">
            <a:extLst>
              <a:ext uri="{FF2B5EF4-FFF2-40B4-BE49-F238E27FC236}">
                <a16:creationId xmlns:a16="http://schemas.microsoft.com/office/drawing/2014/main" id="{369BD260-E2FC-44F9-8AAB-93C39E46BAEF}"/>
              </a:ext>
            </a:extLst>
          </p:cNvPr>
          <p:cNvSpPr txBox="1"/>
          <p:nvPr/>
        </p:nvSpPr>
        <p:spPr>
          <a:xfrm>
            <a:off x="669924" y="1392572"/>
            <a:ext cx="1672253" cy="461665"/>
          </a:xfrm>
          <a:prstGeom prst="rect">
            <a:avLst/>
          </a:prstGeom>
          <a:noFill/>
        </p:spPr>
        <p:txBody>
          <a:bodyPr wrap="none" rtlCol="0">
            <a:spAutoFit/>
          </a:bodyPr>
          <a:lstStyle/>
          <a:p>
            <a:r>
              <a:rPr lang="en-US" altLang="zh-CN" sz="2400" dirty="0"/>
              <a:t>3.</a:t>
            </a:r>
            <a:r>
              <a:rPr lang="zh-CN" altLang="en-US" sz="2400" dirty="0"/>
              <a:t>实现关系</a:t>
            </a:r>
          </a:p>
        </p:txBody>
      </p:sp>
      <p:sp>
        <p:nvSpPr>
          <p:cNvPr id="6" name="文本框 5">
            <a:extLst>
              <a:ext uri="{FF2B5EF4-FFF2-40B4-BE49-F238E27FC236}">
                <a16:creationId xmlns:a16="http://schemas.microsoft.com/office/drawing/2014/main" id="{F69110C2-5205-442D-AFD4-838A7895BA3E}"/>
              </a:ext>
            </a:extLst>
          </p:cNvPr>
          <p:cNvSpPr txBox="1"/>
          <p:nvPr/>
        </p:nvSpPr>
        <p:spPr>
          <a:xfrm>
            <a:off x="1149291" y="2125776"/>
            <a:ext cx="8758107" cy="707886"/>
          </a:xfrm>
          <a:prstGeom prst="rect">
            <a:avLst/>
          </a:prstGeom>
          <a:noFill/>
        </p:spPr>
        <p:txBody>
          <a:bodyPr wrap="square" rtlCol="0">
            <a:spAutoFit/>
          </a:bodyPr>
          <a:lstStyle/>
          <a:p>
            <a:r>
              <a:rPr lang="zh-CN" altLang="en-US" sz="2000" dirty="0"/>
              <a:t>实现关系通常在两种情况下被使用：在接口与实现该接口的类之间；在用例及实现该用例的协作之间。</a:t>
            </a:r>
          </a:p>
        </p:txBody>
      </p:sp>
    </p:spTree>
    <p:extLst>
      <p:ext uri="{BB962C8B-B14F-4D97-AF65-F5344CB8AC3E}">
        <p14:creationId xmlns:p14="http://schemas.microsoft.com/office/powerpoint/2010/main" val="137875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6AF57B4A-212E-4E2C-9771-1BFDD84B23DD}"/>
              </a:ext>
            </a:extLst>
          </p:cNvPr>
          <p:cNvPicPr>
            <a:picLocks noChangeAspect="1"/>
          </p:cNvPicPr>
          <p:nvPr/>
        </p:nvPicPr>
        <p:blipFill>
          <a:blip r:embed="rId2"/>
          <a:stretch>
            <a:fillRect/>
          </a:stretch>
        </p:blipFill>
        <p:spPr>
          <a:xfrm>
            <a:off x="5851370" y="1755880"/>
            <a:ext cx="6008897" cy="3346239"/>
          </a:xfrm>
          <a:prstGeom prst="rect">
            <a:avLst/>
          </a:prstGeom>
        </p:spPr>
      </p:pic>
      <p:sp>
        <p:nvSpPr>
          <p:cNvPr id="2" name="标题 1">
            <a:extLst>
              <a:ext uri="{FF2B5EF4-FFF2-40B4-BE49-F238E27FC236}">
                <a16:creationId xmlns:a16="http://schemas.microsoft.com/office/drawing/2014/main" id="{598EF626-91A6-49F1-BBC7-963DC9F8CAA1}"/>
              </a:ext>
            </a:extLst>
          </p:cNvPr>
          <p:cNvSpPr>
            <a:spLocks noGrp="1"/>
          </p:cNvSpPr>
          <p:nvPr>
            <p:ph type="title"/>
          </p:nvPr>
        </p:nvSpPr>
        <p:spPr/>
        <p:txBody>
          <a:bodyPr/>
          <a:lstStyle/>
          <a:p>
            <a:r>
              <a:rPr lang="zh-CN" altLang="en-US" dirty="0"/>
              <a:t>类之间的关系</a:t>
            </a:r>
          </a:p>
        </p:txBody>
      </p:sp>
      <p:sp>
        <p:nvSpPr>
          <p:cNvPr id="3" name="页脚占位符 2">
            <a:extLst>
              <a:ext uri="{FF2B5EF4-FFF2-40B4-BE49-F238E27FC236}">
                <a16:creationId xmlns:a16="http://schemas.microsoft.com/office/drawing/2014/main" id="{233229BF-CCA9-43C5-9863-763826A77080}"/>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7ACB0139-A082-4C59-B063-3B3EEE17A8C0}"/>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pic>
        <p:nvPicPr>
          <p:cNvPr id="8" name="图片 7">
            <a:extLst>
              <a:ext uri="{FF2B5EF4-FFF2-40B4-BE49-F238E27FC236}">
                <a16:creationId xmlns:a16="http://schemas.microsoft.com/office/drawing/2014/main" id="{6CC7B9AE-30A5-4B85-8D51-25DAE687B5E9}"/>
              </a:ext>
            </a:extLst>
          </p:cNvPr>
          <p:cNvPicPr>
            <a:picLocks noChangeAspect="1"/>
          </p:cNvPicPr>
          <p:nvPr/>
        </p:nvPicPr>
        <p:blipFill>
          <a:blip r:embed="rId3"/>
          <a:stretch>
            <a:fillRect/>
          </a:stretch>
        </p:blipFill>
        <p:spPr>
          <a:xfrm>
            <a:off x="669924" y="2013198"/>
            <a:ext cx="4069849" cy="744740"/>
          </a:xfrm>
          <a:prstGeom prst="rect">
            <a:avLst/>
          </a:prstGeom>
        </p:spPr>
      </p:pic>
      <p:pic>
        <p:nvPicPr>
          <p:cNvPr id="12" name="图片 11">
            <a:extLst>
              <a:ext uri="{FF2B5EF4-FFF2-40B4-BE49-F238E27FC236}">
                <a16:creationId xmlns:a16="http://schemas.microsoft.com/office/drawing/2014/main" id="{9E7F5734-02D9-4FC9-A111-7C363800C33A}"/>
              </a:ext>
            </a:extLst>
          </p:cNvPr>
          <p:cNvPicPr>
            <a:picLocks noChangeAspect="1"/>
          </p:cNvPicPr>
          <p:nvPr/>
        </p:nvPicPr>
        <p:blipFill>
          <a:blip r:embed="rId4"/>
          <a:stretch>
            <a:fillRect/>
          </a:stretch>
        </p:blipFill>
        <p:spPr>
          <a:xfrm>
            <a:off x="669924" y="3172627"/>
            <a:ext cx="5050109" cy="1215379"/>
          </a:xfrm>
          <a:prstGeom prst="rect">
            <a:avLst/>
          </a:prstGeom>
        </p:spPr>
      </p:pic>
      <p:pic>
        <p:nvPicPr>
          <p:cNvPr id="13" name="图片 12">
            <a:extLst>
              <a:ext uri="{FF2B5EF4-FFF2-40B4-BE49-F238E27FC236}">
                <a16:creationId xmlns:a16="http://schemas.microsoft.com/office/drawing/2014/main" id="{B18BF5F0-EAAF-4B35-8379-52C0E69B70C6}"/>
              </a:ext>
            </a:extLst>
          </p:cNvPr>
          <p:cNvPicPr>
            <a:picLocks noChangeAspect="1"/>
          </p:cNvPicPr>
          <p:nvPr/>
        </p:nvPicPr>
        <p:blipFill>
          <a:blip r:embed="rId5"/>
          <a:stretch>
            <a:fillRect/>
          </a:stretch>
        </p:blipFill>
        <p:spPr>
          <a:xfrm>
            <a:off x="669924" y="4610395"/>
            <a:ext cx="4714661" cy="1241227"/>
          </a:xfrm>
          <a:prstGeom prst="rect">
            <a:avLst/>
          </a:prstGeom>
        </p:spPr>
      </p:pic>
    </p:spTree>
    <p:extLst>
      <p:ext uri="{BB962C8B-B14F-4D97-AF65-F5344CB8AC3E}">
        <p14:creationId xmlns:p14="http://schemas.microsoft.com/office/powerpoint/2010/main" val="65835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8E07-7EFD-48DA-B4FE-BB2C482D45A8}"/>
              </a:ext>
            </a:extLst>
          </p:cNvPr>
          <p:cNvSpPr>
            <a:spLocks noGrp="1"/>
          </p:cNvSpPr>
          <p:nvPr>
            <p:ph type="title"/>
          </p:nvPr>
        </p:nvSpPr>
        <p:spPr/>
        <p:txBody>
          <a:bodyPr/>
          <a:lstStyle/>
          <a:p>
            <a:r>
              <a:rPr lang="zh-CN" altLang="en-US" dirty="0"/>
              <a:t>类之间的关系</a:t>
            </a:r>
          </a:p>
        </p:txBody>
      </p:sp>
      <p:sp>
        <p:nvSpPr>
          <p:cNvPr id="3" name="页脚占位符 2">
            <a:extLst>
              <a:ext uri="{FF2B5EF4-FFF2-40B4-BE49-F238E27FC236}">
                <a16:creationId xmlns:a16="http://schemas.microsoft.com/office/drawing/2014/main" id="{24C57577-2046-46E7-B0B3-141BF7703E17}"/>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C68BADF1-3E7A-46F5-953D-28EF3CBDA12F}"/>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24</a:t>
            </a:fld>
            <a:endParaRPr lang="zh-CN" altLang="en-US" dirty="0"/>
          </a:p>
        </p:txBody>
      </p:sp>
      <p:sp>
        <p:nvSpPr>
          <p:cNvPr id="7" name="文本框 6">
            <a:extLst>
              <a:ext uri="{FF2B5EF4-FFF2-40B4-BE49-F238E27FC236}">
                <a16:creationId xmlns:a16="http://schemas.microsoft.com/office/drawing/2014/main" id="{72F495C6-8C99-42B2-963E-6498D209EF7C}"/>
              </a:ext>
            </a:extLst>
          </p:cNvPr>
          <p:cNvSpPr txBox="1"/>
          <p:nvPr/>
        </p:nvSpPr>
        <p:spPr>
          <a:xfrm>
            <a:off x="862871" y="1434517"/>
            <a:ext cx="1672253" cy="461665"/>
          </a:xfrm>
          <a:prstGeom prst="rect">
            <a:avLst/>
          </a:prstGeom>
          <a:noFill/>
        </p:spPr>
        <p:txBody>
          <a:bodyPr wrap="none" rtlCol="0">
            <a:spAutoFit/>
          </a:bodyPr>
          <a:lstStyle/>
          <a:p>
            <a:r>
              <a:rPr lang="en-US" altLang="zh-CN" sz="2400" dirty="0"/>
              <a:t>4.</a:t>
            </a:r>
            <a:r>
              <a:rPr lang="zh-CN" altLang="en-US" sz="2400" dirty="0"/>
              <a:t>关联关系</a:t>
            </a:r>
          </a:p>
        </p:txBody>
      </p:sp>
      <p:sp>
        <p:nvSpPr>
          <p:cNvPr id="8" name="文本框 7">
            <a:extLst>
              <a:ext uri="{FF2B5EF4-FFF2-40B4-BE49-F238E27FC236}">
                <a16:creationId xmlns:a16="http://schemas.microsoft.com/office/drawing/2014/main" id="{46B69C7C-DA29-4A1E-AD23-D065C74F4979}"/>
              </a:ext>
            </a:extLst>
          </p:cNvPr>
          <p:cNvSpPr txBox="1"/>
          <p:nvPr/>
        </p:nvSpPr>
        <p:spPr>
          <a:xfrm>
            <a:off x="1350628" y="2063692"/>
            <a:ext cx="8024191" cy="707886"/>
          </a:xfrm>
          <a:prstGeom prst="rect">
            <a:avLst/>
          </a:prstGeom>
          <a:noFill/>
        </p:spPr>
        <p:txBody>
          <a:bodyPr wrap="square" rtlCol="0">
            <a:spAutoFit/>
          </a:bodyPr>
          <a:lstStyle/>
          <a:p>
            <a:r>
              <a:rPr lang="en-US" altLang="zh-CN" sz="2000" dirty="0"/>
              <a:t>        </a:t>
            </a:r>
            <a:r>
              <a:rPr lang="zh-CN" altLang="en-US" sz="2000" dirty="0"/>
              <a:t>关联关系是一种结构关系，它指明一个事物的对象于另一个事物的对象之间的联系。</a:t>
            </a:r>
          </a:p>
        </p:txBody>
      </p:sp>
    </p:spTree>
    <p:extLst>
      <p:ext uri="{BB962C8B-B14F-4D97-AF65-F5344CB8AC3E}">
        <p14:creationId xmlns:p14="http://schemas.microsoft.com/office/powerpoint/2010/main" val="66295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A7EBF28-65F0-4378-8B56-64762993C3FA}"/>
              </a:ext>
            </a:extLst>
          </p:cNvPr>
          <p:cNvPicPr>
            <a:picLocks noChangeAspect="1"/>
          </p:cNvPicPr>
          <p:nvPr/>
        </p:nvPicPr>
        <p:blipFill>
          <a:blip r:embed="rId2"/>
          <a:stretch>
            <a:fillRect/>
          </a:stretch>
        </p:blipFill>
        <p:spPr>
          <a:xfrm>
            <a:off x="231784" y="1938666"/>
            <a:ext cx="12893763" cy="2638282"/>
          </a:xfrm>
          <a:prstGeom prst="rect">
            <a:avLst/>
          </a:prstGeom>
        </p:spPr>
      </p:pic>
      <p:sp>
        <p:nvSpPr>
          <p:cNvPr id="2" name="标题 1">
            <a:extLst>
              <a:ext uri="{FF2B5EF4-FFF2-40B4-BE49-F238E27FC236}">
                <a16:creationId xmlns:a16="http://schemas.microsoft.com/office/drawing/2014/main" id="{24CBA33A-158E-410C-BDCF-2F3D0C305A3F}"/>
              </a:ext>
            </a:extLst>
          </p:cNvPr>
          <p:cNvSpPr>
            <a:spLocks noGrp="1"/>
          </p:cNvSpPr>
          <p:nvPr>
            <p:ph type="title"/>
          </p:nvPr>
        </p:nvSpPr>
        <p:spPr/>
        <p:txBody>
          <a:bodyPr/>
          <a:lstStyle/>
          <a:p>
            <a:r>
              <a:rPr lang="zh-CN" altLang="en-US" dirty="0"/>
              <a:t>类之间的关系</a:t>
            </a:r>
          </a:p>
        </p:txBody>
      </p:sp>
      <p:sp>
        <p:nvSpPr>
          <p:cNvPr id="3" name="页脚占位符 2">
            <a:extLst>
              <a:ext uri="{FF2B5EF4-FFF2-40B4-BE49-F238E27FC236}">
                <a16:creationId xmlns:a16="http://schemas.microsoft.com/office/drawing/2014/main" id="{27A08872-EE4D-47DB-B793-1BD9D23C6392}"/>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E549287C-3C19-4060-A883-00C6BC656777}"/>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dirty="0"/>
          </a:p>
        </p:txBody>
      </p:sp>
      <p:sp>
        <p:nvSpPr>
          <p:cNvPr id="5" name="文本框 4">
            <a:extLst>
              <a:ext uri="{FF2B5EF4-FFF2-40B4-BE49-F238E27FC236}">
                <a16:creationId xmlns:a16="http://schemas.microsoft.com/office/drawing/2014/main" id="{8A2919B9-5F40-4EB0-B986-20A3640F8728}"/>
              </a:ext>
            </a:extLst>
          </p:cNvPr>
          <p:cNvSpPr txBox="1"/>
          <p:nvPr/>
        </p:nvSpPr>
        <p:spPr>
          <a:xfrm>
            <a:off x="1084035" y="1639752"/>
            <a:ext cx="1415772" cy="461665"/>
          </a:xfrm>
          <a:prstGeom prst="rect">
            <a:avLst/>
          </a:prstGeom>
          <a:noFill/>
        </p:spPr>
        <p:txBody>
          <a:bodyPr wrap="none" rtlCol="0">
            <a:spAutoFit/>
          </a:bodyPr>
          <a:lstStyle/>
          <a:p>
            <a:r>
              <a:rPr lang="zh-CN" altLang="en-US" sz="2400" dirty="0"/>
              <a:t>单向关联</a:t>
            </a:r>
          </a:p>
        </p:txBody>
      </p:sp>
      <p:pic>
        <p:nvPicPr>
          <p:cNvPr id="8" name="图片 7">
            <a:extLst>
              <a:ext uri="{FF2B5EF4-FFF2-40B4-BE49-F238E27FC236}">
                <a16:creationId xmlns:a16="http://schemas.microsoft.com/office/drawing/2014/main" id="{BD11A3D1-9CB1-413F-A007-A12901F16EAC}"/>
              </a:ext>
            </a:extLst>
          </p:cNvPr>
          <p:cNvPicPr>
            <a:picLocks noChangeAspect="1"/>
          </p:cNvPicPr>
          <p:nvPr/>
        </p:nvPicPr>
        <p:blipFill>
          <a:blip r:embed="rId3"/>
          <a:stretch>
            <a:fillRect/>
          </a:stretch>
        </p:blipFill>
        <p:spPr>
          <a:xfrm>
            <a:off x="7719238" y="4234732"/>
            <a:ext cx="4067064" cy="986324"/>
          </a:xfrm>
          <a:prstGeom prst="rect">
            <a:avLst/>
          </a:prstGeom>
        </p:spPr>
      </p:pic>
      <p:pic>
        <p:nvPicPr>
          <p:cNvPr id="10" name="图片 9">
            <a:extLst>
              <a:ext uri="{FF2B5EF4-FFF2-40B4-BE49-F238E27FC236}">
                <a16:creationId xmlns:a16="http://schemas.microsoft.com/office/drawing/2014/main" id="{7937E92D-358E-4CE0-B441-5705CCAE2287}"/>
              </a:ext>
            </a:extLst>
          </p:cNvPr>
          <p:cNvPicPr>
            <a:picLocks noChangeAspect="1"/>
          </p:cNvPicPr>
          <p:nvPr/>
        </p:nvPicPr>
        <p:blipFill>
          <a:blip r:embed="rId4"/>
          <a:stretch>
            <a:fillRect/>
          </a:stretch>
        </p:blipFill>
        <p:spPr>
          <a:xfrm>
            <a:off x="669924" y="4311407"/>
            <a:ext cx="4986624" cy="1175507"/>
          </a:xfrm>
          <a:prstGeom prst="rect">
            <a:avLst/>
          </a:prstGeom>
        </p:spPr>
      </p:pic>
    </p:spTree>
    <p:extLst>
      <p:ext uri="{BB962C8B-B14F-4D97-AF65-F5344CB8AC3E}">
        <p14:creationId xmlns:p14="http://schemas.microsoft.com/office/powerpoint/2010/main" val="326184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01D62C2-9B27-4FF3-9338-FD4E1B250830}"/>
              </a:ext>
            </a:extLst>
          </p:cNvPr>
          <p:cNvPicPr>
            <a:picLocks noChangeAspect="1"/>
          </p:cNvPicPr>
          <p:nvPr/>
        </p:nvPicPr>
        <p:blipFill>
          <a:blip r:embed="rId2"/>
          <a:stretch>
            <a:fillRect/>
          </a:stretch>
        </p:blipFill>
        <p:spPr>
          <a:xfrm>
            <a:off x="899771" y="1221987"/>
            <a:ext cx="9880176" cy="3326905"/>
          </a:xfrm>
          <a:prstGeom prst="rect">
            <a:avLst/>
          </a:prstGeom>
        </p:spPr>
      </p:pic>
      <p:pic>
        <p:nvPicPr>
          <p:cNvPr id="10" name="图片 9">
            <a:extLst>
              <a:ext uri="{FF2B5EF4-FFF2-40B4-BE49-F238E27FC236}">
                <a16:creationId xmlns:a16="http://schemas.microsoft.com/office/drawing/2014/main" id="{8330E5C9-ADD2-4070-91BE-853D38C799BF}"/>
              </a:ext>
            </a:extLst>
          </p:cNvPr>
          <p:cNvPicPr>
            <a:picLocks noChangeAspect="1"/>
          </p:cNvPicPr>
          <p:nvPr/>
        </p:nvPicPr>
        <p:blipFill>
          <a:blip r:embed="rId3"/>
          <a:stretch>
            <a:fillRect/>
          </a:stretch>
        </p:blipFill>
        <p:spPr>
          <a:xfrm>
            <a:off x="1285080" y="4141269"/>
            <a:ext cx="5270791" cy="1242494"/>
          </a:xfrm>
          <a:prstGeom prst="rect">
            <a:avLst/>
          </a:prstGeom>
        </p:spPr>
      </p:pic>
      <p:sp>
        <p:nvSpPr>
          <p:cNvPr id="2" name="标题 1">
            <a:extLst>
              <a:ext uri="{FF2B5EF4-FFF2-40B4-BE49-F238E27FC236}">
                <a16:creationId xmlns:a16="http://schemas.microsoft.com/office/drawing/2014/main" id="{208AC50B-6D9F-43B9-A1D9-D34876E7310B}"/>
              </a:ext>
            </a:extLst>
          </p:cNvPr>
          <p:cNvSpPr>
            <a:spLocks noGrp="1"/>
          </p:cNvSpPr>
          <p:nvPr>
            <p:ph type="title"/>
          </p:nvPr>
        </p:nvSpPr>
        <p:spPr/>
        <p:txBody>
          <a:bodyPr/>
          <a:lstStyle/>
          <a:p>
            <a:r>
              <a:rPr lang="zh-CN" altLang="en-US" dirty="0"/>
              <a:t>类之间的关系</a:t>
            </a:r>
          </a:p>
        </p:txBody>
      </p:sp>
      <p:sp>
        <p:nvSpPr>
          <p:cNvPr id="3" name="页脚占位符 2">
            <a:extLst>
              <a:ext uri="{FF2B5EF4-FFF2-40B4-BE49-F238E27FC236}">
                <a16:creationId xmlns:a16="http://schemas.microsoft.com/office/drawing/2014/main" id="{9DFD24A0-B545-41A8-9485-A297D1B40551}"/>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A2ABE50C-A6A9-4912-B11A-6E1D7D07EAE2}"/>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sp>
        <p:nvSpPr>
          <p:cNvPr id="6" name="文本框 5">
            <a:extLst>
              <a:ext uri="{FF2B5EF4-FFF2-40B4-BE49-F238E27FC236}">
                <a16:creationId xmlns:a16="http://schemas.microsoft.com/office/drawing/2014/main" id="{830E2951-375C-4388-B590-0AC91A1D490D}"/>
              </a:ext>
            </a:extLst>
          </p:cNvPr>
          <p:cNvSpPr txBox="1"/>
          <p:nvPr/>
        </p:nvSpPr>
        <p:spPr>
          <a:xfrm>
            <a:off x="1046713" y="1595194"/>
            <a:ext cx="1415772" cy="461665"/>
          </a:xfrm>
          <a:prstGeom prst="rect">
            <a:avLst/>
          </a:prstGeom>
          <a:noFill/>
        </p:spPr>
        <p:txBody>
          <a:bodyPr wrap="none" rtlCol="0">
            <a:spAutoFit/>
          </a:bodyPr>
          <a:lstStyle/>
          <a:p>
            <a:r>
              <a:rPr lang="zh-CN" altLang="en-US" sz="2400" dirty="0"/>
              <a:t>双向关联</a:t>
            </a:r>
          </a:p>
        </p:txBody>
      </p:sp>
      <p:pic>
        <p:nvPicPr>
          <p:cNvPr id="7" name="图片 6">
            <a:extLst>
              <a:ext uri="{FF2B5EF4-FFF2-40B4-BE49-F238E27FC236}">
                <a16:creationId xmlns:a16="http://schemas.microsoft.com/office/drawing/2014/main" id="{C2991205-F7B7-4D68-934B-D7CAAD78C206}"/>
              </a:ext>
            </a:extLst>
          </p:cNvPr>
          <p:cNvPicPr>
            <a:picLocks noChangeAspect="1"/>
          </p:cNvPicPr>
          <p:nvPr/>
        </p:nvPicPr>
        <p:blipFill>
          <a:blip r:embed="rId4"/>
          <a:stretch>
            <a:fillRect/>
          </a:stretch>
        </p:blipFill>
        <p:spPr>
          <a:xfrm>
            <a:off x="6352142" y="4240785"/>
            <a:ext cx="4851567" cy="1028699"/>
          </a:xfrm>
          <a:prstGeom prst="rect">
            <a:avLst/>
          </a:prstGeom>
        </p:spPr>
      </p:pic>
    </p:spTree>
    <p:extLst>
      <p:ext uri="{BB962C8B-B14F-4D97-AF65-F5344CB8AC3E}">
        <p14:creationId xmlns:p14="http://schemas.microsoft.com/office/powerpoint/2010/main" val="425661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33ED3-1172-42B6-AB6D-FC82F3345DF9}"/>
              </a:ext>
            </a:extLst>
          </p:cNvPr>
          <p:cNvSpPr>
            <a:spLocks noGrp="1"/>
          </p:cNvSpPr>
          <p:nvPr>
            <p:ph type="title"/>
          </p:nvPr>
        </p:nvSpPr>
        <p:spPr/>
        <p:txBody>
          <a:bodyPr/>
          <a:lstStyle/>
          <a:p>
            <a:r>
              <a:rPr lang="zh-CN" altLang="en-US" dirty="0"/>
              <a:t>类之间的关系</a:t>
            </a:r>
          </a:p>
        </p:txBody>
      </p:sp>
      <p:sp>
        <p:nvSpPr>
          <p:cNvPr id="3" name="页脚占位符 2">
            <a:extLst>
              <a:ext uri="{FF2B5EF4-FFF2-40B4-BE49-F238E27FC236}">
                <a16:creationId xmlns:a16="http://schemas.microsoft.com/office/drawing/2014/main" id="{3A7A3904-6A63-47FF-96F8-5349FD3F4A0E}"/>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052C8A18-F448-4846-9BF3-20654446569A}"/>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dirty="0"/>
          </a:p>
        </p:txBody>
      </p:sp>
      <p:pic>
        <p:nvPicPr>
          <p:cNvPr id="5" name="图片 4">
            <a:extLst>
              <a:ext uri="{FF2B5EF4-FFF2-40B4-BE49-F238E27FC236}">
                <a16:creationId xmlns:a16="http://schemas.microsoft.com/office/drawing/2014/main" id="{F9B45D0D-154F-48AD-9244-E9516EFC9B7B}"/>
              </a:ext>
            </a:extLst>
          </p:cNvPr>
          <p:cNvPicPr>
            <a:picLocks noChangeAspect="1"/>
          </p:cNvPicPr>
          <p:nvPr/>
        </p:nvPicPr>
        <p:blipFill>
          <a:blip r:embed="rId2"/>
          <a:stretch>
            <a:fillRect/>
          </a:stretch>
        </p:blipFill>
        <p:spPr>
          <a:xfrm>
            <a:off x="2740024" y="4569438"/>
            <a:ext cx="5782798" cy="1359532"/>
          </a:xfrm>
          <a:prstGeom prst="rect">
            <a:avLst/>
          </a:prstGeom>
        </p:spPr>
      </p:pic>
      <p:sp>
        <p:nvSpPr>
          <p:cNvPr id="7" name="文本框 6">
            <a:extLst>
              <a:ext uri="{FF2B5EF4-FFF2-40B4-BE49-F238E27FC236}">
                <a16:creationId xmlns:a16="http://schemas.microsoft.com/office/drawing/2014/main" id="{09B6D950-D400-43A5-966D-E06F70645818}"/>
              </a:ext>
            </a:extLst>
          </p:cNvPr>
          <p:cNvSpPr txBox="1"/>
          <p:nvPr/>
        </p:nvSpPr>
        <p:spPr>
          <a:xfrm>
            <a:off x="1101012" y="1651518"/>
            <a:ext cx="1107996" cy="461665"/>
          </a:xfrm>
          <a:prstGeom prst="rect">
            <a:avLst/>
          </a:prstGeom>
          <a:noFill/>
        </p:spPr>
        <p:txBody>
          <a:bodyPr wrap="none" rtlCol="0">
            <a:spAutoFit/>
          </a:bodyPr>
          <a:lstStyle/>
          <a:p>
            <a:r>
              <a:rPr lang="zh-CN" altLang="en-US" sz="2400" dirty="0"/>
              <a:t>自关联</a:t>
            </a:r>
          </a:p>
        </p:txBody>
      </p:sp>
      <p:pic>
        <p:nvPicPr>
          <p:cNvPr id="8" name="图片 7">
            <a:extLst>
              <a:ext uri="{FF2B5EF4-FFF2-40B4-BE49-F238E27FC236}">
                <a16:creationId xmlns:a16="http://schemas.microsoft.com/office/drawing/2014/main" id="{43CB2932-FE04-496C-9F50-64537DC9B03D}"/>
              </a:ext>
            </a:extLst>
          </p:cNvPr>
          <p:cNvPicPr>
            <a:picLocks noChangeAspect="1"/>
          </p:cNvPicPr>
          <p:nvPr/>
        </p:nvPicPr>
        <p:blipFill>
          <a:blip r:embed="rId3"/>
          <a:stretch>
            <a:fillRect/>
          </a:stretch>
        </p:blipFill>
        <p:spPr>
          <a:xfrm>
            <a:off x="2377473" y="1527004"/>
            <a:ext cx="4410075" cy="3038475"/>
          </a:xfrm>
          <a:prstGeom prst="rect">
            <a:avLst/>
          </a:prstGeom>
        </p:spPr>
      </p:pic>
    </p:spTree>
    <p:extLst>
      <p:ext uri="{BB962C8B-B14F-4D97-AF65-F5344CB8AC3E}">
        <p14:creationId xmlns:p14="http://schemas.microsoft.com/office/powerpoint/2010/main" val="2249111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CD9C9-D451-481E-B75E-548620F88473}"/>
              </a:ext>
            </a:extLst>
          </p:cNvPr>
          <p:cNvSpPr>
            <a:spLocks noGrp="1"/>
          </p:cNvSpPr>
          <p:nvPr>
            <p:ph type="title"/>
          </p:nvPr>
        </p:nvSpPr>
        <p:spPr/>
        <p:txBody>
          <a:bodyPr/>
          <a:lstStyle/>
          <a:p>
            <a:r>
              <a:rPr lang="zh-CN" altLang="en-US" dirty="0"/>
              <a:t>类之间的关系</a:t>
            </a:r>
          </a:p>
        </p:txBody>
      </p:sp>
      <p:sp>
        <p:nvSpPr>
          <p:cNvPr id="3" name="页脚占位符 2">
            <a:extLst>
              <a:ext uri="{FF2B5EF4-FFF2-40B4-BE49-F238E27FC236}">
                <a16:creationId xmlns:a16="http://schemas.microsoft.com/office/drawing/2014/main" id="{5DE3B570-F70F-4555-A8C1-3D2E0DA3E131}"/>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7307F155-5DFA-4997-A2F7-C608C75A7F09}"/>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dirty="0"/>
          </a:p>
        </p:txBody>
      </p:sp>
      <p:sp>
        <p:nvSpPr>
          <p:cNvPr id="6" name="文本框 5">
            <a:extLst>
              <a:ext uri="{FF2B5EF4-FFF2-40B4-BE49-F238E27FC236}">
                <a16:creationId xmlns:a16="http://schemas.microsoft.com/office/drawing/2014/main" id="{71281A3C-761F-4DF8-B1AE-58C939FE764A}"/>
              </a:ext>
            </a:extLst>
          </p:cNvPr>
          <p:cNvSpPr txBox="1"/>
          <p:nvPr/>
        </p:nvSpPr>
        <p:spPr>
          <a:xfrm>
            <a:off x="1129005" y="1519498"/>
            <a:ext cx="1107996" cy="461665"/>
          </a:xfrm>
          <a:prstGeom prst="rect">
            <a:avLst/>
          </a:prstGeom>
          <a:noFill/>
        </p:spPr>
        <p:txBody>
          <a:bodyPr wrap="none" rtlCol="0">
            <a:spAutoFit/>
          </a:bodyPr>
          <a:lstStyle/>
          <a:p>
            <a:r>
              <a:rPr lang="zh-CN" altLang="en-US" sz="2400" dirty="0"/>
              <a:t>多重性</a:t>
            </a:r>
          </a:p>
        </p:txBody>
      </p:sp>
      <p:sp>
        <p:nvSpPr>
          <p:cNvPr id="5" name="文本框 4">
            <a:extLst>
              <a:ext uri="{FF2B5EF4-FFF2-40B4-BE49-F238E27FC236}">
                <a16:creationId xmlns:a16="http://schemas.microsoft.com/office/drawing/2014/main" id="{AB53DE80-D8E3-4082-90CB-1B989AF52B41}"/>
              </a:ext>
            </a:extLst>
          </p:cNvPr>
          <p:cNvSpPr txBox="1"/>
          <p:nvPr/>
        </p:nvSpPr>
        <p:spPr>
          <a:xfrm>
            <a:off x="1974270" y="3257289"/>
            <a:ext cx="6152646" cy="400110"/>
          </a:xfrm>
          <a:prstGeom prst="rect">
            <a:avLst/>
          </a:prstGeom>
          <a:noFill/>
        </p:spPr>
        <p:txBody>
          <a:bodyPr wrap="none" rtlCol="0">
            <a:spAutoFit/>
          </a:bodyPr>
          <a:lstStyle/>
          <a:p>
            <a:r>
              <a:rPr lang="zh-CN" altLang="en-US" sz="2000" dirty="0"/>
              <a:t>格式：</a:t>
            </a:r>
            <a:r>
              <a:rPr lang="en-US" altLang="zh-CN" sz="2000" dirty="0" err="1"/>
              <a:t>minimun</a:t>
            </a:r>
            <a:r>
              <a:rPr lang="en-US" altLang="zh-CN" sz="2000" dirty="0"/>
              <a:t>..maximum</a:t>
            </a:r>
            <a:r>
              <a:rPr lang="zh-CN" altLang="en-US" sz="2000" dirty="0"/>
              <a:t>（均为</a:t>
            </a:r>
            <a:r>
              <a:rPr lang="en-US" altLang="zh-CN" sz="2000" dirty="0"/>
              <a:t>int</a:t>
            </a:r>
            <a:r>
              <a:rPr lang="zh-CN" altLang="en-US" sz="2000" dirty="0"/>
              <a:t>，</a:t>
            </a:r>
            <a:r>
              <a:rPr lang="en-US" altLang="zh-CN" sz="2000" dirty="0"/>
              <a:t>”..”</a:t>
            </a:r>
            <a:r>
              <a:rPr lang="zh-CN" altLang="en-US" sz="2000" dirty="0"/>
              <a:t>表示或）</a:t>
            </a:r>
            <a:r>
              <a:rPr lang="en-US" altLang="zh-CN" sz="1200" dirty="0"/>
              <a:t>[1]</a:t>
            </a:r>
            <a:endParaRPr lang="zh-CN" altLang="en-US" sz="2000" dirty="0"/>
          </a:p>
        </p:txBody>
      </p:sp>
      <p:sp>
        <p:nvSpPr>
          <p:cNvPr id="7" name="文本框 6">
            <a:extLst>
              <a:ext uri="{FF2B5EF4-FFF2-40B4-BE49-F238E27FC236}">
                <a16:creationId xmlns:a16="http://schemas.microsoft.com/office/drawing/2014/main" id="{29F59966-E9D1-43ED-AAD0-FD74B9E720B8}"/>
              </a:ext>
            </a:extLst>
          </p:cNvPr>
          <p:cNvSpPr txBox="1"/>
          <p:nvPr/>
        </p:nvSpPr>
        <p:spPr>
          <a:xfrm>
            <a:off x="1567587" y="2423604"/>
            <a:ext cx="7736212" cy="707886"/>
          </a:xfrm>
          <a:prstGeom prst="rect">
            <a:avLst/>
          </a:prstGeom>
          <a:noFill/>
        </p:spPr>
        <p:txBody>
          <a:bodyPr wrap="square" rtlCol="0">
            <a:spAutoFit/>
          </a:bodyPr>
          <a:lstStyle/>
          <a:p>
            <a:r>
              <a:rPr lang="en-US" altLang="zh-CN" sz="2000" dirty="0"/>
              <a:t>       </a:t>
            </a:r>
            <a:r>
              <a:rPr lang="zh-CN" altLang="en-US" sz="2000" dirty="0"/>
              <a:t>多重性指有多少对象可以参与该关联。可以表达一个取值范围，特定值，无限定的范围或一组离散值。</a:t>
            </a:r>
          </a:p>
        </p:txBody>
      </p:sp>
    </p:spTree>
    <p:extLst>
      <p:ext uri="{BB962C8B-B14F-4D97-AF65-F5344CB8AC3E}">
        <p14:creationId xmlns:p14="http://schemas.microsoft.com/office/powerpoint/2010/main" val="411151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71AEC3E-28FC-474B-8544-04752F2FA981}"/>
              </a:ext>
            </a:extLst>
          </p:cNvPr>
          <p:cNvPicPr>
            <a:picLocks noChangeAspect="1"/>
          </p:cNvPicPr>
          <p:nvPr/>
        </p:nvPicPr>
        <p:blipFill>
          <a:blip r:embed="rId3"/>
          <a:stretch>
            <a:fillRect/>
          </a:stretch>
        </p:blipFill>
        <p:spPr>
          <a:xfrm>
            <a:off x="1290596" y="3421319"/>
            <a:ext cx="9286875" cy="2457450"/>
          </a:xfrm>
          <a:prstGeom prst="rect">
            <a:avLst/>
          </a:prstGeom>
        </p:spPr>
      </p:pic>
      <p:pic>
        <p:nvPicPr>
          <p:cNvPr id="5" name="图片 4">
            <a:extLst>
              <a:ext uri="{FF2B5EF4-FFF2-40B4-BE49-F238E27FC236}">
                <a16:creationId xmlns:a16="http://schemas.microsoft.com/office/drawing/2014/main" id="{FE025578-C1AF-47C3-A5B5-267729B23C2B}"/>
              </a:ext>
            </a:extLst>
          </p:cNvPr>
          <p:cNvPicPr>
            <a:picLocks noChangeAspect="1"/>
          </p:cNvPicPr>
          <p:nvPr/>
        </p:nvPicPr>
        <p:blipFill>
          <a:blip r:embed="rId4"/>
          <a:stretch>
            <a:fillRect/>
          </a:stretch>
        </p:blipFill>
        <p:spPr>
          <a:xfrm>
            <a:off x="1428709" y="1268479"/>
            <a:ext cx="9010650" cy="2247900"/>
          </a:xfrm>
          <a:prstGeom prst="rect">
            <a:avLst/>
          </a:prstGeom>
        </p:spPr>
      </p:pic>
      <p:sp>
        <p:nvSpPr>
          <p:cNvPr id="2" name="标题 1">
            <a:extLst>
              <a:ext uri="{FF2B5EF4-FFF2-40B4-BE49-F238E27FC236}">
                <a16:creationId xmlns:a16="http://schemas.microsoft.com/office/drawing/2014/main" id="{81BD464E-E2B4-4F8E-A66B-A86018944598}"/>
              </a:ext>
            </a:extLst>
          </p:cNvPr>
          <p:cNvSpPr>
            <a:spLocks noGrp="1"/>
          </p:cNvSpPr>
          <p:nvPr>
            <p:ph type="title"/>
          </p:nvPr>
        </p:nvSpPr>
        <p:spPr/>
        <p:txBody>
          <a:bodyPr/>
          <a:lstStyle/>
          <a:p>
            <a:r>
              <a:rPr lang="zh-CN" altLang="en-US" dirty="0"/>
              <a:t>类之间的关系</a:t>
            </a:r>
            <a:r>
              <a:rPr lang="en-US" altLang="zh-CN" sz="1200" dirty="0"/>
              <a:t>[2]</a:t>
            </a:r>
            <a:endParaRPr lang="zh-CN" altLang="en-US" dirty="0"/>
          </a:p>
        </p:txBody>
      </p:sp>
      <p:sp>
        <p:nvSpPr>
          <p:cNvPr id="3" name="页脚占位符 2">
            <a:extLst>
              <a:ext uri="{FF2B5EF4-FFF2-40B4-BE49-F238E27FC236}">
                <a16:creationId xmlns:a16="http://schemas.microsoft.com/office/drawing/2014/main" id="{69A4E0BD-A2F3-4E86-A1EB-4A708FDE0A07}"/>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07D78584-E012-4CDA-8E35-8AEA858CD5FD}"/>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13" name="文本框 12">
            <a:extLst>
              <a:ext uri="{FF2B5EF4-FFF2-40B4-BE49-F238E27FC236}">
                <a16:creationId xmlns:a16="http://schemas.microsoft.com/office/drawing/2014/main" id="{A8821D1F-4A99-47C6-B2DC-2C3053153C97}"/>
              </a:ext>
            </a:extLst>
          </p:cNvPr>
          <p:cNvSpPr txBox="1"/>
          <p:nvPr/>
        </p:nvSpPr>
        <p:spPr>
          <a:xfrm>
            <a:off x="5356906" y="3265249"/>
            <a:ext cx="877163" cy="369332"/>
          </a:xfrm>
          <a:prstGeom prst="rect">
            <a:avLst/>
          </a:prstGeom>
          <a:noFill/>
        </p:spPr>
        <p:txBody>
          <a:bodyPr wrap="none" rtlCol="0">
            <a:spAutoFit/>
          </a:bodyPr>
          <a:lstStyle/>
          <a:p>
            <a:r>
              <a:rPr lang="zh-CN" altLang="en-US" dirty="0"/>
              <a:t>一对多</a:t>
            </a:r>
          </a:p>
        </p:txBody>
      </p:sp>
      <p:sp>
        <p:nvSpPr>
          <p:cNvPr id="14" name="文本框 13">
            <a:extLst>
              <a:ext uri="{FF2B5EF4-FFF2-40B4-BE49-F238E27FC236}">
                <a16:creationId xmlns:a16="http://schemas.microsoft.com/office/drawing/2014/main" id="{E35C7A74-B586-443D-95CB-BF86911894D5}"/>
              </a:ext>
            </a:extLst>
          </p:cNvPr>
          <p:cNvSpPr txBox="1"/>
          <p:nvPr/>
        </p:nvSpPr>
        <p:spPr>
          <a:xfrm>
            <a:off x="5356906" y="5783708"/>
            <a:ext cx="877163" cy="369332"/>
          </a:xfrm>
          <a:prstGeom prst="rect">
            <a:avLst/>
          </a:prstGeom>
          <a:noFill/>
        </p:spPr>
        <p:txBody>
          <a:bodyPr wrap="none" rtlCol="0">
            <a:spAutoFit/>
          </a:bodyPr>
          <a:lstStyle/>
          <a:p>
            <a:r>
              <a:rPr lang="zh-CN" altLang="en-US" dirty="0"/>
              <a:t>一对一</a:t>
            </a:r>
          </a:p>
        </p:txBody>
      </p:sp>
    </p:spTree>
    <p:extLst>
      <p:ext uri="{BB962C8B-B14F-4D97-AF65-F5344CB8AC3E}">
        <p14:creationId xmlns:p14="http://schemas.microsoft.com/office/powerpoint/2010/main" val="1911787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338542" y="2434543"/>
            <a:ext cx="5419185" cy="895350"/>
          </a:xfrm>
        </p:spPr>
        <p:txBody>
          <a:bodyPr>
            <a:normAutofit/>
          </a:bodyPr>
          <a:lstStyle/>
          <a:p>
            <a:r>
              <a:rPr lang="zh-CN" altLang="en-US" sz="4400" dirty="0">
                <a:solidFill>
                  <a:schemeClr val="bg1"/>
                </a:solidFill>
              </a:rPr>
              <a:t>用例图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581760" y="2699813"/>
            <a:ext cx="671459" cy="56296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565B7-C3FB-4A56-9B12-3BF886C26185}"/>
              </a:ext>
            </a:extLst>
          </p:cNvPr>
          <p:cNvSpPr>
            <a:spLocks noGrp="1"/>
          </p:cNvSpPr>
          <p:nvPr>
            <p:ph type="title"/>
          </p:nvPr>
        </p:nvSpPr>
        <p:spPr/>
        <p:txBody>
          <a:bodyPr/>
          <a:lstStyle/>
          <a:p>
            <a:r>
              <a:rPr lang="zh-CN" altLang="en-US" dirty="0"/>
              <a:t>类之间的关系</a:t>
            </a:r>
          </a:p>
        </p:txBody>
      </p:sp>
      <p:sp>
        <p:nvSpPr>
          <p:cNvPr id="3" name="页脚占位符 2">
            <a:extLst>
              <a:ext uri="{FF2B5EF4-FFF2-40B4-BE49-F238E27FC236}">
                <a16:creationId xmlns:a16="http://schemas.microsoft.com/office/drawing/2014/main" id="{63A1578B-A30A-498C-8749-FA5BE0D3A4CE}"/>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4BAB3929-2624-493B-A275-01AB2CC8DB69}"/>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5" name="文本框 4">
            <a:extLst>
              <a:ext uri="{FF2B5EF4-FFF2-40B4-BE49-F238E27FC236}">
                <a16:creationId xmlns:a16="http://schemas.microsoft.com/office/drawing/2014/main" id="{261E7CAE-C7CA-4E30-B95A-8540D00272A9}"/>
              </a:ext>
            </a:extLst>
          </p:cNvPr>
          <p:cNvSpPr txBox="1"/>
          <p:nvPr/>
        </p:nvSpPr>
        <p:spPr>
          <a:xfrm>
            <a:off x="5007006" y="4960699"/>
            <a:ext cx="877163" cy="369332"/>
          </a:xfrm>
          <a:prstGeom prst="rect">
            <a:avLst/>
          </a:prstGeom>
          <a:noFill/>
        </p:spPr>
        <p:txBody>
          <a:bodyPr wrap="none" rtlCol="0">
            <a:spAutoFit/>
          </a:bodyPr>
          <a:lstStyle/>
          <a:p>
            <a:r>
              <a:rPr lang="zh-CN" altLang="en-US" dirty="0"/>
              <a:t>多对多</a:t>
            </a:r>
          </a:p>
        </p:txBody>
      </p:sp>
      <p:pic>
        <p:nvPicPr>
          <p:cNvPr id="6" name="图片 5">
            <a:extLst>
              <a:ext uri="{FF2B5EF4-FFF2-40B4-BE49-F238E27FC236}">
                <a16:creationId xmlns:a16="http://schemas.microsoft.com/office/drawing/2014/main" id="{7E3EEBC6-BE7A-46C3-9EB4-A0BDF0BFD4BE}"/>
              </a:ext>
            </a:extLst>
          </p:cNvPr>
          <p:cNvPicPr>
            <a:picLocks noChangeAspect="1"/>
          </p:cNvPicPr>
          <p:nvPr/>
        </p:nvPicPr>
        <p:blipFill>
          <a:blip r:embed="rId3"/>
          <a:stretch>
            <a:fillRect/>
          </a:stretch>
        </p:blipFill>
        <p:spPr>
          <a:xfrm>
            <a:off x="1547812" y="2552700"/>
            <a:ext cx="9096375" cy="1752600"/>
          </a:xfrm>
          <a:prstGeom prst="rect">
            <a:avLst/>
          </a:prstGeom>
        </p:spPr>
      </p:pic>
    </p:spTree>
    <p:extLst>
      <p:ext uri="{BB962C8B-B14F-4D97-AF65-F5344CB8AC3E}">
        <p14:creationId xmlns:p14="http://schemas.microsoft.com/office/powerpoint/2010/main" val="2100109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7135FAD2-0A75-4B90-A00A-F28FAD452656}"/>
              </a:ext>
            </a:extLst>
          </p:cNvPr>
          <p:cNvPicPr>
            <a:picLocks noChangeAspect="1"/>
          </p:cNvPicPr>
          <p:nvPr/>
        </p:nvPicPr>
        <p:blipFill>
          <a:blip r:embed="rId2"/>
          <a:stretch>
            <a:fillRect/>
          </a:stretch>
        </p:blipFill>
        <p:spPr>
          <a:xfrm>
            <a:off x="551655" y="1781587"/>
            <a:ext cx="11087100" cy="3790950"/>
          </a:xfrm>
          <a:prstGeom prst="rect">
            <a:avLst/>
          </a:prstGeom>
        </p:spPr>
      </p:pic>
      <p:sp>
        <p:nvSpPr>
          <p:cNvPr id="2" name="标题 1">
            <a:extLst>
              <a:ext uri="{FF2B5EF4-FFF2-40B4-BE49-F238E27FC236}">
                <a16:creationId xmlns:a16="http://schemas.microsoft.com/office/drawing/2014/main" id="{346B1984-16BF-4D1C-97A4-47E88264B00B}"/>
              </a:ext>
            </a:extLst>
          </p:cNvPr>
          <p:cNvSpPr>
            <a:spLocks noGrp="1"/>
          </p:cNvSpPr>
          <p:nvPr>
            <p:ph type="title"/>
          </p:nvPr>
        </p:nvSpPr>
        <p:spPr/>
        <p:txBody>
          <a:bodyPr/>
          <a:lstStyle/>
          <a:p>
            <a:r>
              <a:rPr lang="zh-CN" altLang="en-US" dirty="0"/>
              <a:t>类之间的关系</a:t>
            </a:r>
          </a:p>
        </p:txBody>
      </p:sp>
      <p:sp>
        <p:nvSpPr>
          <p:cNvPr id="3" name="页脚占位符 2">
            <a:extLst>
              <a:ext uri="{FF2B5EF4-FFF2-40B4-BE49-F238E27FC236}">
                <a16:creationId xmlns:a16="http://schemas.microsoft.com/office/drawing/2014/main" id="{F63CB217-1EBB-4E41-A0B1-C056523A100C}"/>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3F9A0CA5-EF7F-426F-94F2-221A727BD857}"/>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sp>
        <p:nvSpPr>
          <p:cNvPr id="7" name="文本框 6">
            <a:extLst>
              <a:ext uri="{FF2B5EF4-FFF2-40B4-BE49-F238E27FC236}">
                <a16:creationId xmlns:a16="http://schemas.microsoft.com/office/drawing/2014/main" id="{94E63A2B-B001-4CF0-BEE1-6356FB0B0A8E}"/>
              </a:ext>
            </a:extLst>
          </p:cNvPr>
          <p:cNvSpPr txBox="1"/>
          <p:nvPr/>
        </p:nvSpPr>
        <p:spPr>
          <a:xfrm>
            <a:off x="749822" y="1781587"/>
            <a:ext cx="1884428" cy="461665"/>
          </a:xfrm>
          <a:prstGeom prst="rect">
            <a:avLst/>
          </a:prstGeom>
          <a:noFill/>
        </p:spPr>
        <p:txBody>
          <a:bodyPr wrap="square" rtlCol="0">
            <a:spAutoFit/>
          </a:bodyPr>
          <a:lstStyle/>
          <a:p>
            <a:r>
              <a:rPr lang="zh-CN" altLang="en-US" sz="2400" dirty="0"/>
              <a:t>聚合关系</a:t>
            </a:r>
          </a:p>
        </p:txBody>
      </p:sp>
    </p:spTree>
    <p:extLst>
      <p:ext uri="{BB962C8B-B14F-4D97-AF65-F5344CB8AC3E}">
        <p14:creationId xmlns:p14="http://schemas.microsoft.com/office/powerpoint/2010/main" val="127470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9ECFF-DFA2-49D9-A119-57685F7040B0}"/>
              </a:ext>
            </a:extLst>
          </p:cNvPr>
          <p:cNvSpPr>
            <a:spLocks noGrp="1"/>
          </p:cNvSpPr>
          <p:nvPr>
            <p:ph type="title"/>
          </p:nvPr>
        </p:nvSpPr>
        <p:spPr/>
        <p:txBody>
          <a:bodyPr/>
          <a:lstStyle/>
          <a:p>
            <a:r>
              <a:rPr lang="zh-CN" altLang="en-US" dirty="0"/>
              <a:t>类之间的关系</a:t>
            </a:r>
          </a:p>
        </p:txBody>
      </p:sp>
      <p:sp>
        <p:nvSpPr>
          <p:cNvPr id="3" name="页脚占位符 2">
            <a:extLst>
              <a:ext uri="{FF2B5EF4-FFF2-40B4-BE49-F238E27FC236}">
                <a16:creationId xmlns:a16="http://schemas.microsoft.com/office/drawing/2014/main" id="{D16DCB66-66F4-4F2C-8ECB-A7DCFF3953D3}"/>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7E9FABBD-DF22-47F4-87AE-784D28963CA5}"/>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sp>
        <p:nvSpPr>
          <p:cNvPr id="6" name="文本框 5">
            <a:extLst>
              <a:ext uri="{FF2B5EF4-FFF2-40B4-BE49-F238E27FC236}">
                <a16:creationId xmlns:a16="http://schemas.microsoft.com/office/drawing/2014/main" id="{DCE45F52-46C9-425A-B979-49ABA5290EB9}"/>
              </a:ext>
            </a:extLst>
          </p:cNvPr>
          <p:cNvSpPr txBox="1"/>
          <p:nvPr/>
        </p:nvSpPr>
        <p:spPr>
          <a:xfrm>
            <a:off x="847704" y="1901515"/>
            <a:ext cx="1415772" cy="461665"/>
          </a:xfrm>
          <a:prstGeom prst="rect">
            <a:avLst/>
          </a:prstGeom>
          <a:noFill/>
        </p:spPr>
        <p:txBody>
          <a:bodyPr wrap="none" rtlCol="0">
            <a:spAutoFit/>
          </a:bodyPr>
          <a:lstStyle/>
          <a:p>
            <a:r>
              <a:rPr lang="zh-CN" altLang="en-US" sz="2400" dirty="0"/>
              <a:t>组合关系</a:t>
            </a:r>
          </a:p>
        </p:txBody>
      </p:sp>
      <p:pic>
        <p:nvPicPr>
          <p:cNvPr id="9" name="图片 8">
            <a:extLst>
              <a:ext uri="{FF2B5EF4-FFF2-40B4-BE49-F238E27FC236}">
                <a16:creationId xmlns:a16="http://schemas.microsoft.com/office/drawing/2014/main" id="{F4659D6C-A17F-45D9-9620-0BFCB5A70E75}"/>
              </a:ext>
            </a:extLst>
          </p:cNvPr>
          <p:cNvPicPr>
            <a:picLocks noChangeAspect="1"/>
          </p:cNvPicPr>
          <p:nvPr/>
        </p:nvPicPr>
        <p:blipFill>
          <a:blip r:embed="rId3"/>
          <a:stretch>
            <a:fillRect/>
          </a:stretch>
        </p:blipFill>
        <p:spPr>
          <a:xfrm>
            <a:off x="1146967" y="2571913"/>
            <a:ext cx="9896475" cy="2428875"/>
          </a:xfrm>
          <a:prstGeom prst="rect">
            <a:avLst/>
          </a:prstGeom>
        </p:spPr>
      </p:pic>
    </p:spTree>
    <p:extLst>
      <p:ext uri="{BB962C8B-B14F-4D97-AF65-F5344CB8AC3E}">
        <p14:creationId xmlns:p14="http://schemas.microsoft.com/office/powerpoint/2010/main" val="307067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4557D8F-92CE-48CA-A502-085176DEE8D1}"/>
              </a:ext>
            </a:extLst>
          </p:cNvPr>
          <p:cNvPicPr>
            <a:picLocks noChangeAspect="1"/>
          </p:cNvPicPr>
          <p:nvPr/>
        </p:nvPicPr>
        <p:blipFill>
          <a:blip r:embed="rId3"/>
          <a:stretch>
            <a:fillRect/>
          </a:stretch>
        </p:blipFill>
        <p:spPr>
          <a:xfrm>
            <a:off x="938305" y="2351326"/>
            <a:ext cx="5302559" cy="3072011"/>
          </a:xfrm>
          <a:prstGeom prst="rect">
            <a:avLst/>
          </a:prstGeom>
        </p:spPr>
      </p:pic>
      <p:sp>
        <p:nvSpPr>
          <p:cNvPr id="2" name="标题 1">
            <a:extLst>
              <a:ext uri="{FF2B5EF4-FFF2-40B4-BE49-F238E27FC236}">
                <a16:creationId xmlns:a16="http://schemas.microsoft.com/office/drawing/2014/main" id="{2B871EC9-AF6A-48B4-BF10-2090D30D35DE}"/>
              </a:ext>
            </a:extLst>
          </p:cNvPr>
          <p:cNvSpPr>
            <a:spLocks noGrp="1"/>
          </p:cNvSpPr>
          <p:nvPr>
            <p:ph type="title"/>
          </p:nvPr>
        </p:nvSpPr>
        <p:spPr/>
        <p:txBody>
          <a:bodyPr/>
          <a:lstStyle/>
          <a:p>
            <a:r>
              <a:rPr lang="zh-CN" altLang="en-US" dirty="0"/>
              <a:t>类之间的关系</a:t>
            </a:r>
          </a:p>
        </p:txBody>
      </p:sp>
      <p:sp>
        <p:nvSpPr>
          <p:cNvPr id="3" name="页脚占位符 2">
            <a:extLst>
              <a:ext uri="{FF2B5EF4-FFF2-40B4-BE49-F238E27FC236}">
                <a16:creationId xmlns:a16="http://schemas.microsoft.com/office/drawing/2014/main" id="{42476A72-2C12-4244-AE87-71AA284E5130}"/>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8372F016-BC95-4880-924E-C3913D999F0B}"/>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p:sp>
        <p:nvSpPr>
          <p:cNvPr id="6" name="文本框 5">
            <a:extLst>
              <a:ext uri="{FF2B5EF4-FFF2-40B4-BE49-F238E27FC236}">
                <a16:creationId xmlns:a16="http://schemas.microsoft.com/office/drawing/2014/main" id="{75156CBD-EB4A-4E15-82B8-209610197F88}"/>
              </a:ext>
            </a:extLst>
          </p:cNvPr>
          <p:cNvSpPr txBox="1"/>
          <p:nvPr/>
        </p:nvSpPr>
        <p:spPr>
          <a:xfrm>
            <a:off x="669924" y="1721032"/>
            <a:ext cx="3211135" cy="369332"/>
          </a:xfrm>
          <a:prstGeom prst="rect">
            <a:avLst/>
          </a:prstGeom>
          <a:noFill/>
        </p:spPr>
        <p:txBody>
          <a:bodyPr wrap="none" rtlCol="0">
            <a:spAutoFit/>
          </a:bodyPr>
          <a:lstStyle/>
          <a:p>
            <a:r>
              <a:rPr lang="zh-CN" altLang="en-US" dirty="0"/>
              <a:t>聚合关系和组合关系的区别</a:t>
            </a:r>
            <a:r>
              <a:rPr lang="en-US" altLang="zh-CN" dirty="0"/>
              <a:t>[2]</a:t>
            </a:r>
            <a:endParaRPr lang="zh-CN" altLang="en-US" dirty="0"/>
          </a:p>
        </p:txBody>
      </p:sp>
      <p:pic>
        <p:nvPicPr>
          <p:cNvPr id="8" name="图片 7">
            <a:extLst>
              <a:ext uri="{FF2B5EF4-FFF2-40B4-BE49-F238E27FC236}">
                <a16:creationId xmlns:a16="http://schemas.microsoft.com/office/drawing/2014/main" id="{3620D1EC-F138-48BE-A204-99FF142E9F61}"/>
              </a:ext>
            </a:extLst>
          </p:cNvPr>
          <p:cNvPicPr>
            <a:picLocks noChangeAspect="1"/>
          </p:cNvPicPr>
          <p:nvPr/>
        </p:nvPicPr>
        <p:blipFill>
          <a:blip r:embed="rId4"/>
          <a:stretch>
            <a:fillRect/>
          </a:stretch>
        </p:blipFill>
        <p:spPr>
          <a:xfrm>
            <a:off x="6651445" y="2374036"/>
            <a:ext cx="4750917" cy="2639398"/>
          </a:xfrm>
          <a:prstGeom prst="rect">
            <a:avLst/>
          </a:prstGeom>
        </p:spPr>
      </p:pic>
      <p:sp>
        <p:nvSpPr>
          <p:cNvPr id="15" name="文本框 14">
            <a:extLst>
              <a:ext uri="{FF2B5EF4-FFF2-40B4-BE49-F238E27FC236}">
                <a16:creationId xmlns:a16="http://schemas.microsoft.com/office/drawing/2014/main" id="{B2A67CED-CFE3-4375-96C7-7FFDB8475331}"/>
              </a:ext>
            </a:extLst>
          </p:cNvPr>
          <p:cNvSpPr txBox="1"/>
          <p:nvPr/>
        </p:nvSpPr>
        <p:spPr>
          <a:xfrm>
            <a:off x="2213059" y="5277902"/>
            <a:ext cx="697627" cy="400110"/>
          </a:xfrm>
          <a:prstGeom prst="rect">
            <a:avLst/>
          </a:prstGeom>
          <a:noFill/>
        </p:spPr>
        <p:txBody>
          <a:bodyPr wrap="none" rtlCol="0">
            <a:spAutoFit/>
          </a:bodyPr>
          <a:lstStyle/>
          <a:p>
            <a:r>
              <a:rPr lang="zh-CN" altLang="en-US" sz="2000" dirty="0"/>
              <a:t>聚合</a:t>
            </a:r>
            <a:endParaRPr lang="zh-CN" altLang="en-US" dirty="0"/>
          </a:p>
        </p:txBody>
      </p:sp>
      <p:sp>
        <p:nvSpPr>
          <p:cNvPr id="17" name="文本框 16">
            <a:extLst>
              <a:ext uri="{FF2B5EF4-FFF2-40B4-BE49-F238E27FC236}">
                <a16:creationId xmlns:a16="http://schemas.microsoft.com/office/drawing/2014/main" id="{0FA1051F-BE4E-43F3-9FF5-AD65AFC44DBA}"/>
              </a:ext>
            </a:extLst>
          </p:cNvPr>
          <p:cNvSpPr txBox="1"/>
          <p:nvPr/>
        </p:nvSpPr>
        <p:spPr>
          <a:xfrm>
            <a:off x="9035691" y="5338848"/>
            <a:ext cx="943250" cy="400110"/>
          </a:xfrm>
          <a:prstGeom prst="rect">
            <a:avLst/>
          </a:prstGeom>
          <a:noFill/>
        </p:spPr>
        <p:txBody>
          <a:bodyPr wrap="square" rtlCol="0">
            <a:spAutoFit/>
          </a:bodyPr>
          <a:lstStyle/>
          <a:p>
            <a:r>
              <a:rPr lang="zh-CN" altLang="en-US" sz="2000" dirty="0"/>
              <a:t>组合</a:t>
            </a:r>
          </a:p>
        </p:txBody>
      </p:sp>
      <p:sp>
        <p:nvSpPr>
          <p:cNvPr id="7" name="椭圆 6">
            <a:extLst>
              <a:ext uri="{FF2B5EF4-FFF2-40B4-BE49-F238E27FC236}">
                <a16:creationId xmlns:a16="http://schemas.microsoft.com/office/drawing/2014/main" id="{83185620-9864-46CB-81D7-2C7BACABCFA3}"/>
              </a:ext>
            </a:extLst>
          </p:cNvPr>
          <p:cNvSpPr/>
          <p:nvPr/>
        </p:nvSpPr>
        <p:spPr>
          <a:xfrm>
            <a:off x="7690817" y="3195145"/>
            <a:ext cx="3562878" cy="5648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1BC0DFD-4359-47D8-8351-79DEE8CB891A}"/>
              </a:ext>
            </a:extLst>
          </p:cNvPr>
          <p:cNvSpPr/>
          <p:nvPr/>
        </p:nvSpPr>
        <p:spPr>
          <a:xfrm>
            <a:off x="2804772" y="2733044"/>
            <a:ext cx="1639614" cy="497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5130166-36C8-4293-A265-A188AF1D29E3}"/>
              </a:ext>
            </a:extLst>
          </p:cNvPr>
          <p:cNvSpPr/>
          <p:nvPr/>
        </p:nvSpPr>
        <p:spPr>
          <a:xfrm>
            <a:off x="3968318" y="3511419"/>
            <a:ext cx="1791351" cy="497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EA0601E-BC6E-41CB-B18A-6DE0E5F237E3}"/>
              </a:ext>
            </a:extLst>
          </p:cNvPr>
          <p:cNvSpPr txBox="1"/>
          <p:nvPr/>
        </p:nvSpPr>
        <p:spPr>
          <a:xfrm>
            <a:off x="2970964" y="5523514"/>
            <a:ext cx="5500889" cy="923330"/>
          </a:xfrm>
          <a:prstGeom prst="rect">
            <a:avLst/>
          </a:prstGeom>
          <a:noFill/>
        </p:spPr>
        <p:txBody>
          <a:bodyPr wrap="square" rtlCol="0">
            <a:spAutoFit/>
          </a:bodyPr>
          <a:lstStyle/>
          <a:p>
            <a:r>
              <a:rPr lang="zh-CN" altLang="en-US" dirty="0"/>
              <a:t>组合是聚合关系的一种特殊情况，是更强形式的聚合。</a:t>
            </a:r>
            <a:r>
              <a:rPr lang="zh-CN" altLang="en-US" dirty="0">
                <a:solidFill>
                  <a:srgbClr val="FF0000"/>
                </a:solidFill>
              </a:rPr>
              <a:t>在组合中成员对象的生命周期取决于聚合的生命周期，聚合控制着成员对象的创建、撤销和行为。</a:t>
            </a:r>
            <a:r>
              <a:rPr lang="en-US" altLang="zh-CN" sz="1200" dirty="0">
                <a:solidFill>
                  <a:srgbClr val="FF0000"/>
                </a:solidFill>
              </a:rPr>
              <a:t>[1]</a:t>
            </a:r>
            <a:endParaRPr lang="zh-CN" altLang="en-US" dirty="0">
              <a:solidFill>
                <a:srgbClr val="FF0000"/>
              </a:solidFill>
            </a:endParaRPr>
          </a:p>
        </p:txBody>
      </p:sp>
    </p:spTree>
    <p:extLst>
      <p:ext uri="{BB962C8B-B14F-4D97-AF65-F5344CB8AC3E}">
        <p14:creationId xmlns:p14="http://schemas.microsoft.com/office/powerpoint/2010/main" val="35791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heel(1)">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1)">
                                      <p:cBhvr>
                                        <p:cTn id="35" dur="20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heel(1)">
                                      <p:cBhvr>
                                        <p:cTn id="4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7" grpId="0"/>
      <p:bldP spid="7"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338542" y="2434543"/>
            <a:ext cx="5419185" cy="895350"/>
          </a:xfrm>
        </p:spPr>
        <p:txBody>
          <a:bodyPr>
            <a:normAutofit/>
          </a:bodyPr>
          <a:lstStyle/>
          <a:p>
            <a:r>
              <a:rPr lang="zh-CN" altLang="en-US" sz="4400" dirty="0">
                <a:solidFill>
                  <a:schemeClr val="bg1"/>
                </a:solidFill>
              </a:rPr>
              <a:t>状态机图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581760" y="2699813"/>
            <a:ext cx="671459" cy="56296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312691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A691C-D872-4176-821D-F830F133CBDD}"/>
              </a:ext>
            </a:extLst>
          </p:cNvPr>
          <p:cNvSpPr>
            <a:spLocks noGrp="1"/>
          </p:cNvSpPr>
          <p:nvPr>
            <p:ph type="title"/>
          </p:nvPr>
        </p:nvSpPr>
        <p:spPr/>
        <p:txBody>
          <a:bodyPr/>
          <a:lstStyle/>
          <a:p>
            <a:r>
              <a:rPr lang="zh-CN" altLang="en-US" dirty="0"/>
              <a:t>状态机图概述</a:t>
            </a:r>
          </a:p>
        </p:txBody>
      </p:sp>
      <p:sp>
        <p:nvSpPr>
          <p:cNvPr id="3" name="页脚占位符 2">
            <a:extLst>
              <a:ext uri="{FF2B5EF4-FFF2-40B4-BE49-F238E27FC236}">
                <a16:creationId xmlns:a16="http://schemas.microsoft.com/office/drawing/2014/main" id="{E6DAE2B6-0CDE-41A8-A8CD-931F2755995C}"/>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2D615A21-95A0-4603-96C5-C60CDA3AE113}"/>
              </a:ext>
            </a:extLst>
          </p:cNvPr>
          <p:cNvSpPr>
            <a:spLocks noGrp="1"/>
          </p:cNvSpPr>
          <p:nvPr>
            <p:ph type="sldNum" sz="quarter" idx="12"/>
          </p:nvPr>
        </p:nvSpPr>
        <p:spPr/>
        <p:txBody>
          <a:bodyPr/>
          <a:lstStyle/>
          <a:p>
            <a:fld id="{5DD3DB80-B894-403A-B48E-6FDC1A72010E}" type="slidenum">
              <a:rPr lang="zh-CN" altLang="en-US" smtClean="0"/>
              <a:pPr/>
              <a:t>35</a:t>
            </a:fld>
            <a:endParaRPr lang="zh-CN" altLang="en-US" dirty="0"/>
          </a:p>
        </p:txBody>
      </p:sp>
      <p:sp>
        <p:nvSpPr>
          <p:cNvPr id="5" name="文本框 4">
            <a:extLst>
              <a:ext uri="{FF2B5EF4-FFF2-40B4-BE49-F238E27FC236}">
                <a16:creationId xmlns:a16="http://schemas.microsoft.com/office/drawing/2014/main" id="{29D820C0-3A28-45BA-A267-A6F14BCCB471}"/>
              </a:ext>
            </a:extLst>
          </p:cNvPr>
          <p:cNvSpPr txBox="1"/>
          <p:nvPr/>
        </p:nvSpPr>
        <p:spPr>
          <a:xfrm>
            <a:off x="1361872" y="1834088"/>
            <a:ext cx="8917497" cy="1200329"/>
          </a:xfrm>
          <a:prstGeom prst="rect">
            <a:avLst/>
          </a:prstGeom>
          <a:noFill/>
        </p:spPr>
        <p:txBody>
          <a:bodyPr wrap="square" rtlCol="0">
            <a:spAutoFit/>
          </a:bodyPr>
          <a:lstStyle/>
          <a:p>
            <a:r>
              <a:rPr lang="zh-CN" altLang="en-US" sz="2400" dirty="0"/>
              <a:t>       状态机图是系统分析的常用工具之一，它通过建立</a:t>
            </a:r>
            <a:r>
              <a:rPr lang="zh-CN" altLang="en-US" sz="2400" dirty="0">
                <a:solidFill>
                  <a:srgbClr val="FF0000"/>
                </a:solidFill>
              </a:rPr>
              <a:t>类对象</a:t>
            </a:r>
            <a:r>
              <a:rPr lang="zh-CN" altLang="en-US" sz="2400" dirty="0"/>
              <a:t>的生存周期模型来描述对象对事件变化的动态行为。</a:t>
            </a:r>
            <a:r>
              <a:rPr lang="en-US" altLang="zh-CN" sz="1200" dirty="0"/>
              <a:t>[1]</a:t>
            </a:r>
            <a:endParaRPr lang="zh-CN" altLang="en-US" sz="1200" dirty="0"/>
          </a:p>
          <a:p>
            <a:r>
              <a:rPr lang="en-US" altLang="zh-CN" sz="2400" dirty="0"/>
              <a:t>       </a:t>
            </a:r>
            <a:endParaRPr lang="zh-CN" altLang="en-US" sz="2400" dirty="0"/>
          </a:p>
        </p:txBody>
      </p:sp>
    </p:spTree>
    <p:extLst>
      <p:ext uri="{BB962C8B-B14F-4D97-AF65-F5344CB8AC3E}">
        <p14:creationId xmlns:p14="http://schemas.microsoft.com/office/powerpoint/2010/main" val="331919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B5C14F09-F5C5-4D7B-983B-27AA1C7F5C11}"/>
              </a:ext>
            </a:extLst>
          </p:cNvPr>
          <p:cNvPicPr>
            <a:picLocks noChangeAspect="1"/>
          </p:cNvPicPr>
          <p:nvPr/>
        </p:nvPicPr>
        <p:blipFill>
          <a:blip r:embed="rId3"/>
          <a:stretch>
            <a:fillRect/>
          </a:stretch>
        </p:blipFill>
        <p:spPr>
          <a:xfrm>
            <a:off x="922178" y="1461903"/>
            <a:ext cx="8862538" cy="5245176"/>
          </a:xfrm>
          <a:prstGeom prst="rect">
            <a:avLst/>
          </a:prstGeom>
        </p:spPr>
      </p:pic>
      <p:sp>
        <p:nvSpPr>
          <p:cNvPr id="2" name="标题 1">
            <a:extLst>
              <a:ext uri="{FF2B5EF4-FFF2-40B4-BE49-F238E27FC236}">
                <a16:creationId xmlns:a16="http://schemas.microsoft.com/office/drawing/2014/main" id="{87A93947-FD66-41B2-A990-D74F8B35DE74}"/>
              </a:ext>
            </a:extLst>
          </p:cNvPr>
          <p:cNvSpPr>
            <a:spLocks noGrp="1"/>
          </p:cNvSpPr>
          <p:nvPr>
            <p:ph type="title"/>
          </p:nvPr>
        </p:nvSpPr>
        <p:spPr/>
        <p:txBody>
          <a:bodyPr/>
          <a:lstStyle/>
          <a:p>
            <a:r>
              <a:rPr lang="zh-CN" altLang="en-US" dirty="0"/>
              <a:t>状态机图</a:t>
            </a:r>
          </a:p>
        </p:txBody>
      </p:sp>
      <p:sp>
        <p:nvSpPr>
          <p:cNvPr id="3" name="页脚占位符 2">
            <a:extLst>
              <a:ext uri="{FF2B5EF4-FFF2-40B4-BE49-F238E27FC236}">
                <a16:creationId xmlns:a16="http://schemas.microsoft.com/office/drawing/2014/main" id="{79872C15-87E2-47BC-960C-9D7834B71D1D}"/>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B108EEBF-FD56-4922-AB05-FE19A6F262DE}"/>
              </a:ext>
            </a:extLst>
          </p:cNvPr>
          <p:cNvSpPr>
            <a:spLocks noGrp="1"/>
          </p:cNvSpPr>
          <p:nvPr>
            <p:ph type="sldNum" sz="quarter" idx="12"/>
          </p:nvPr>
        </p:nvSpPr>
        <p:spPr/>
        <p:txBody>
          <a:bodyPr/>
          <a:lstStyle/>
          <a:p>
            <a:fld id="{5DD3DB80-B894-403A-B48E-6FDC1A72010E}" type="slidenum">
              <a:rPr lang="zh-CN" altLang="en-US" smtClean="0"/>
              <a:pPr/>
              <a:t>36</a:t>
            </a:fld>
            <a:endParaRPr lang="zh-CN" altLang="en-US" dirty="0"/>
          </a:p>
        </p:txBody>
      </p:sp>
      <p:sp>
        <p:nvSpPr>
          <p:cNvPr id="13" name="矩形 12">
            <a:extLst>
              <a:ext uri="{FF2B5EF4-FFF2-40B4-BE49-F238E27FC236}">
                <a16:creationId xmlns:a16="http://schemas.microsoft.com/office/drawing/2014/main" id="{9A3F3060-9FEA-4C96-A704-588C08048F32}"/>
              </a:ext>
            </a:extLst>
          </p:cNvPr>
          <p:cNvSpPr/>
          <p:nvPr/>
        </p:nvSpPr>
        <p:spPr>
          <a:xfrm>
            <a:off x="922178" y="4315310"/>
            <a:ext cx="1305018" cy="3107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rPr>
              <a:t>终态</a:t>
            </a:r>
          </a:p>
        </p:txBody>
      </p:sp>
      <p:cxnSp>
        <p:nvCxnSpPr>
          <p:cNvPr id="15" name="直接箭头连接符 14">
            <a:extLst>
              <a:ext uri="{FF2B5EF4-FFF2-40B4-BE49-F238E27FC236}">
                <a16:creationId xmlns:a16="http://schemas.microsoft.com/office/drawing/2014/main" id="{0DFDE11B-002D-4049-8BCF-3BD4AC68C8E0}"/>
              </a:ext>
            </a:extLst>
          </p:cNvPr>
          <p:cNvCxnSpPr>
            <a:cxnSpLocks/>
            <a:endCxn id="13" idx="0"/>
          </p:cNvCxnSpPr>
          <p:nvPr/>
        </p:nvCxnSpPr>
        <p:spPr>
          <a:xfrm>
            <a:off x="1574687" y="3432250"/>
            <a:ext cx="0" cy="883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73732311-FB5B-4D95-9BE3-FA01E312DC2B}"/>
              </a:ext>
            </a:extLst>
          </p:cNvPr>
          <p:cNvSpPr/>
          <p:nvPr/>
        </p:nvSpPr>
        <p:spPr>
          <a:xfrm>
            <a:off x="1102266" y="2011155"/>
            <a:ext cx="1305018" cy="3107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rPr>
              <a:t>初态</a:t>
            </a:r>
          </a:p>
        </p:txBody>
      </p:sp>
      <p:cxnSp>
        <p:nvCxnSpPr>
          <p:cNvPr id="24" name="直接箭头连接符 23">
            <a:extLst>
              <a:ext uri="{FF2B5EF4-FFF2-40B4-BE49-F238E27FC236}">
                <a16:creationId xmlns:a16="http://schemas.microsoft.com/office/drawing/2014/main" id="{BEE5FE28-AE50-4A73-AFDF-9C3F7F3710E5}"/>
              </a:ext>
            </a:extLst>
          </p:cNvPr>
          <p:cNvCxnSpPr>
            <a:cxnSpLocks/>
          </p:cNvCxnSpPr>
          <p:nvPr/>
        </p:nvCxnSpPr>
        <p:spPr>
          <a:xfrm flipH="1" flipV="1">
            <a:off x="2407284" y="2166152"/>
            <a:ext cx="531225" cy="2191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EFBDCF63-90DF-4158-84E0-88CAC39A6F55}"/>
              </a:ext>
            </a:extLst>
          </p:cNvPr>
          <p:cNvSpPr/>
          <p:nvPr/>
        </p:nvSpPr>
        <p:spPr>
          <a:xfrm>
            <a:off x="9527699" y="1545076"/>
            <a:ext cx="1305018" cy="3107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rPr>
              <a:t>组合状态</a:t>
            </a:r>
          </a:p>
        </p:txBody>
      </p:sp>
      <p:cxnSp>
        <p:nvCxnSpPr>
          <p:cNvPr id="29" name="直接箭头连接符 28">
            <a:extLst>
              <a:ext uri="{FF2B5EF4-FFF2-40B4-BE49-F238E27FC236}">
                <a16:creationId xmlns:a16="http://schemas.microsoft.com/office/drawing/2014/main" id="{1B098155-E597-461D-B982-8C3A561F0835}"/>
              </a:ext>
            </a:extLst>
          </p:cNvPr>
          <p:cNvCxnSpPr>
            <a:cxnSpLocks/>
            <a:endCxn id="27" idx="1"/>
          </p:cNvCxnSpPr>
          <p:nvPr/>
        </p:nvCxnSpPr>
        <p:spPr>
          <a:xfrm flipV="1">
            <a:off x="8842159" y="1700435"/>
            <a:ext cx="685540" cy="3107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85D22754-A7C0-4ED2-A29A-174DA23231D0}"/>
              </a:ext>
            </a:extLst>
          </p:cNvPr>
          <p:cNvSpPr/>
          <p:nvPr/>
        </p:nvSpPr>
        <p:spPr>
          <a:xfrm>
            <a:off x="9862977" y="3245002"/>
            <a:ext cx="1305018" cy="3107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rPr>
              <a:t>子状态</a:t>
            </a:r>
          </a:p>
        </p:txBody>
      </p:sp>
      <p:cxnSp>
        <p:nvCxnSpPr>
          <p:cNvPr id="33" name="直接箭头连接符 32">
            <a:extLst>
              <a:ext uri="{FF2B5EF4-FFF2-40B4-BE49-F238E27FC236}">
                <a16:creationId xmlns:a16="http://schemas.microsoft.com/office/drawing/2014/main" id="{A780D38F-EEE5-479B-929E-6DCDAD3265F2}"/>
              </a:ext>
            </a:extLst>
          </p:cNvPr>
          <p:cNvCxnSpPr>
            <a:cxnSpLocks/>
            <a:endCxn id="31" idx="1"/>
          </p:cNvCxnSpPr>
          <p:nvPr/>
        </p:nvCxnSpPr>
        <p:spPr>
          <a:xfrm flipV="1">
            <a:off x="7661429" y="3400361"/>
            <a:ext cx="2201548" cy="3891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3CD10E96-5812-4A35-A72D-F13B62741A1A}"/>
              </a:ext>
            </a:extLst>
          </p:cNvPr>
          <p:cNvSpPr/>
          <p:nvPr/>
        </p:nvSpPr>
        <p:spPr>
          <a:xfrm>
            <a:off x="9991142" y="4861795"/>
            <a:ext cx="1305018" cy="3107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rPr>
              <a:t>内部转换</a:t>
            </a:r>
          </a:p>
        </p:txBody>
      </p:sp>
      <p:cxnSp>
        <p:nvCxnSpPr>
          <p:cNvPr id="37" name="直接箭头连接符 36">
            <a:extLst>
              <a:ext uri="{FF2B5EF4-FFF2-40B4-BE49-F238E27FC236}">
                <a16:creationId xmlns:a16="http://schemas.microsoft.com/office/drawing/2014/main" id="{540A2440-46BF-4A4F-9896-23D7BB1741B3}"/>
              </a:ext>
            </a:extLst>
          </p:cNvPr>
          <p:cNvCxnSpPr>
            <a:cxnSpLocks/>
            <a:endCxn id="35" idx="1"/>
          </p:cNvCxnSpPr>
          <p:nvPr/>
        </p:nvCxnSpPr>
        <p:spPr>
          <a:xfrm>
            <a:off x="7563775" y="4155781"/>
            <a:ext cx="2427367" cy="8613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2077DE96-6FB6-4C78-BA9B-632E003B2009}"/>
              </a:ext>
            </a:extLst>
          </p:cNvPr>
          <p:cNvSpPr txBox="1"/>
          <p:nvPr/>
        </p:nvSpPr>
        <p:spPr>
          <a:xfrm>
            <a:off x="9464517" y="2377142"/>
            <a:ext cx="1731260" cy="369332"/>
          </a:xfrm>
          <a:prstGeom prst="rect">
            <a:avLst/>
          </a:prstGeom>
          <a:noFill/>
          <a:ln>
            <a:solidFill>
              <a:schemeClr val="tx1"/>
            </a:solidFill>
          </a:ln>
        </p:spPr>
        <p:txBody>
          <a:bodyPr wrap="square" rtlCol="0">
            <a:spAutoFit/>
          </a:bodyPr>
          <a:lstStyle/>
          <a:p>
            <a:r>
              <a:rPr lang="zh-CN" altLang="en-US" dirty="0"/>
              <a:t>进入</a:t>
            </a:r>
            <a:r>
              <a:rPr lang="en-US" altLang="zh-CN" dirty="0"/>
              <a:t>/</a:t>
            </a:r>
            <a:r>
              <a:rPr lang="zh-CN" altLang="en-US" dirty="0"/>
              <a:t>退出动作</a:t>
            </a:r>
          </a:p>
        </p:txBody>
      </p:sp>
      <p:cxnSp>
        <p:nvCxnSpPr>
          <p:cNvPr id="46" name="直接箭头连接符 45">
            <a:extLst>
              <a:ext uri="{FF2B5EF4-FFF2-40B4-BE49-F238E27FC236}">
                <a16:creationId xmlns:a16="http://schemas.microsoft.com/office/drawing/2014/main" id="{48437B3C-2C6F-43F4-9708-B6A3B6B0C118}"/>
              </a:ext>
            </a:extLst>
          </p:cNvPr>
          <p:cNvCxnSpPr>
            <a:endCxn id="44" idx="1"/>
          </p:cNvCxnSpPr>
          <p:nvPr/>
        </p:nvCxnSpPr>
        <p:spPr>
          <a:xfrm flipV="1">
            <a:off x="6596109" y="2561808"/>
            <a:ext cx="2868408" cy="9939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C438B8E3-B2DE-455C-81A4-CE7027646C02}"/>
              </a:ext>
            </a:extLst>
          </p:cNvPr>
          <p:cNvCxnSpPr>
            <a:endCxn id="44" idx="1"/>
          </p:cNvCxnSpPr>
          <p:nvPr/>
        </p:nvCxnSpPr>
        <p:spPr>
          <a:xfrm flipV="1">
            <a:off x="6613864" y="2561808"/>
            <a:ext cx="2850653" cy="13830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4EE002F1-4A1D-4EF6-9EB6-DD9C8BB83ECA}"/>
              </a:ext>
            </a:extLst>
          </p:cNvPr>
          <p:cNvSpPr txBox="1"/>
          <p:nvPr/>
        </p:nvSpPr>
        <p:spPr>
          <a:xfrm>
            <a:off x="4998129" y="6383913"/>
            <a:ext cx="2270686" cy="646331"/>
          </a:xfrm>
          <a:prstGeom prst="rect">
            <a:avLst/>
          </a:prstGeom>
          <a:noFill/>
        </p:spPr>
        <p:txBody>
          <a:bodyPr wrap="none" rtlCol="0">
            <a:spAutoFit/>
          </a:bodyPr>
          <a:lstStyle/>
          <a:p>
            <a:r>
              <a:rPr lang="en-US" altLang="zh-CN" dirty="0"/>
              <a:t>ATM</a:t>
            </a:r>
            <a:r>
              <a:rPr lang="zh-CN" altLang="en-US" dirty="0"/>
              <a:t>机取钱状态机图</a:t>
            </a:r>
          </a:p>
          <a:p>
            <a:endParaRPr lang="zh-CN" altLang="en-US" dirty="0"/>
          </a:p>
        </p:txBody>
      </p:sp>
    </p:spTree>
    <p:extLst>
      <p:ext uri="{BB962C8B-B14F-4D97-AF65-F5344CB8AC3E}">
        <p14:creationId xmlns:p14="http://schemas.microsoft.com/office/powerpoint/2010/main" val="417486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P spid="27" grpId="0" animBg="1"/>
      <p:bldP spid="31" grpId="0" animBg="1"/>
      <p:bldP spid="35" grpId="0" animBg="1"/>
      <p:bldP spid="4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0E177828-A996-4CC5-B653-CE6A088C32BD}"/>
              </a:ext>
            </a:extLst>
          </p:cNvPr>
          <p:cNvPicPr>
            <a:picLocks noChangeAspect="1"/>
          </p:cNvPicPr>
          <p:nvPr/>
        </p:nvPicPr>
        <p:blipFill>
          <a:blip r:embed="rId3"/>
          <a:stretch>
            <a:fillRect/>
          </a:stretch>
        </p:blipFill>
        <p:spPr>
          <a:xfrm>
            <a:off x="1988598" y="2423663"/>
            <a:ext cx="7035554" cy="3383949"/>
          </a:xfrm>
          <a:prstGeom prst="rect">
            <a:avLst/>
          </a:prstGeom>
        </p:spPr>
      </p:pic>
      <p:sp>
        <p:nvSpPr>
          <p:cNvPr id="2" name="标题 1">
            <a:extLst>
              <a:ext uri="{FF2B5EF4-FFF2-40B4-BE49-F238E27FC236}">
                <a16:creationId xmlns:a16="http://schemas.microsoft.com/office/drawing/2014/main" id="{4AD15BCF-0D44-4E8E-95E9-885040E1CCFA}"/>
              </a:ext>
            </a:extLst>
          </p:cNvPr>
          <p:cNvSpPr>
            <a:spLocks noGrp="1"/>
          </p:cNvSpPr>
          <p:nvPr>
            <p:ph type="title"/>
          </p:nvPr>
        </p:nvSpPr>
        <p:spPr>
          <a:xfrm>
            <a:off x="669924" y="1"/>
            <a:ext cx="10850563" cy="1028699"/>
          </a:xfrm>
        </p:spPr>
        <p:txBody>
          <a:bodyPr/>
          <a:lstStyle/>
          <a:p>
            <a:r>
              <a:rPr lang="zh-CN" altLang="en-US" dirty="0"/>
              <a:t>状态机图</a:t>
            </a:r>
          </a:p>
        </p:txBody>
      </p:sp>
      <p:sp>
        <p:nvSpPr>
          <p:cNvPr id="3" name="页脚占位符 2">
            <a:extLst>
              <a:ext uri="{FF2B5EF4-FFF2-40B4-BE49-F238E27FC236}">
                <a16:creationId xmlns:a16="http://schemas.microsoft.com/office/drawing/2014/main" id="{069A3757-8DA9-4AF0-B2C2-AC4EDBE403E3}"/>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639CA99B-8CD9-4F6F-8E51-D81CDF55EA8C}"/>
              </a:ext>
            </a:extLst>
          </p:cNvPr>
          <p:cNvSpPr>
            <a:spLocks noGrp="1"/>
          </p:cNvSpPr>
          <p:nvPr>
            <p:ph type="sldNum" sz="quarter" idx="12"/>
          </p:nvPr>
        </p:nvSpPr>
        <p:spPr/>
        <p:txBody>
          <a:bodyPr/>
          <a:lstStyle/>
          <a:p>
            <a:fld id="{5DD3DB80-B894-403A-B48E-6FDC1A72010E}" type="slidenum">
              <a:rPr lang="zh-CN" altLang="en-US" smtClean="0"/>
              <a:pPr/>
              <a:t>37</a:t>
            </a:fld>
            <a:endParaRPr lang="zh-CN" altLang="en-US" dirty="0"/>
          </a:p>
        </p:txBody>
      </p:sp>
      <p:sp>
        <p:nvSpPr>
          <p:cNvPr id="12" name="文本框 11">
            <a:extLst>
              <a:ext uri="{FF2B5EF4-FFF2-40B4-BE49-F238E27FC236}">
                <a16:creationId xmlns:a16="http://schemas.microsoft.com/office/drawing/2014/main" id="{94BAE666-3FC8-4105-A7AB-2679EC6C477A}"/>
              </a:ext>
            </a:extLst>
          </p:cNvPr>
          <p:cNvSpPr txBox="1"/>
          <p:nvPr/>
        </p:nvSpPr>
        <p:spPr>
          <a:xfrm>
            <a:off x="772357" y="1340528"/>
            <a:ext cx="800219" cy="461665"/>
          </a:xfrm>
          <a:prstGeom prst="rect">
            <a:avLst/>
          </a:prstGeom>
          <a:noFill/>
        </p:spPr>
        <p:txBody>
          <a:bodyPr wrap="none" rtlCol="0">
            <a:spAutoFit/>
          </a:bodyPr>
          <a:lstStyle/>
          <a:p>
            <a:r>
              <a:rPr lang="zh-CN" altLang="en-US" sz="2400" dirty="0"/>
              <a:t>转换</a:t>
            </a:r>
          </a:p>
        </p:txBody>
      </p:sp>
      <p:sp>
        <p:nvSpPr>
          <p:cNvPr id="15" name="文本框 14">
            <a:extLst>
              <a:ext uri="{FF2B5EF4-FFF2-40B4-BE49-F238E27FC236}">
                <a16:creationId xmlns:a16="http://schemas.microsoft.com/office/drawing/2014/main" id="{D2EF10E0-1905-4992-90AF-6C8911940B31}"/>
              </a:ext>
            </a:extLst>
          </p:cNvPr>
          <p:cNvSpPr txBox="1"/>
          <p:nvPr/>
        </p:nvSpPr>
        <p:spPr>
          <a:xfrm>
            <a:off x="759695" y="3651996"/>
            <a:ext cx="877163" cy="369332"/>
          </a:xfrm>
          <a:prstGeom prst="rect">
            <a:avLst/>
          </a:prstGeom>
          <a:noFill/>
          <a:ln>
            <a:solidFill>
              <a:schemeClr val="tx1"/>
            </a:solidFill>
          </a:ln>
        </p:spPr>
        <p:txBody>
          <a:bodyPr wrap="none" rtlCol="0">
            <a:spAutoFit/>
          </a:bodyPr>
          <a:lstStyle/>
          <a:p>
            <a:r>
              <a:rPr lang="zh-CN" altLang="en-US" dirty="0"/>
              <a:t>源状态</a:t>
            </a:r>
          </a:p>
        </p:txBody>
      </p:sp>
      <p:cxnSp>
        <p:nvCxnSpPr>
          <p:cNvPr id="17" name="直接箭头连接符 16">
            <a:extLst>
              <a:ext uri="{FF2B5EF4-FFF2-40B4-BE49-F238E27FC236}">
                <a16:creationId xmlns:a16="http://schemas.microsoft.com/office/drawing/2014/main" id="{6DEB099A-8D73-4942-AE07-051C16EAC3C7}"/>
              </a:ext>
            </a:extLst>
          </p:cNvPr>
          <p:cNvCxnSpPr>
            <a:cxnSpLocks/>
            <a:endCxn id="15" idx="3"/>
          </p:cNvCxnSpPr>
          <p:nvPr/>
        </p:nvCxnSpPr>
        <p:spPr>
          <a:xfrm flipH="1" flipV="1">
            <a:off x="1636858" y="3836662"/>
            <a:ext cx="956416" cy="183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6B350C21-00D0-47B1-B00B-11EB0870084F}"/>
              </a:ext>
            </a:extLst>
          </p:cNvPr>
          <p:cNvSpPr/>
          <p:nvPr/>
        </p:nvSpPr>
        <p:spPr>
          <a:xfrm>
            <a:off x="4193127" y="2654171"/>
            <a:ext cx="1233996"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触发事件</a:t>
            </a:r>
          </a:p>
        </p:txBody>
      </p:sp>
      <p:cxnSp>
        <p:nvCxnSpPr>
          <p:cNvPr id="20" name="直接箭头连接符 19">
            <a:extLst>
              <a:ext uri="{FF2B5EF4-FFF2-40B4-BE49-F238E27FC236}">
                <a16:creationId xmlns:a16="http://schemas.microsoft.com/office/drawing/2014/main" id="{CDD424FF-980F-4491-82BC-1827ABA94294}"/>
              </a:ext>
            </a:extLst>
          </p:cNvPr>
          <p:cNvCxnSpPr>
            <a:cxnSpLocks/>
            <a:endCxn id="18" idx="2"/>
          </p:cNvCxnSpPr>
          <p:nvPr/>
        </p:nvCxnSpPr>
        <p:spPr>
          <a:xfrm flipH="1" flipV="1">
            <a:off x="4810125" y="3023503"/>
            <a:ext cx="90887" cy="797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9BF79A7E-E34D-4CD0-B387-4F91F4FA307A}"/>
              </a:ext>
            </a:extLst>
          </p:cNvPr>
          <p:cNvSpPr/>
          <p:nvPr/>
        </p:nvSpPr>
        <p:spPr>
          <a:xfrm>
            <a:off x="6113850" y="2684078"/>
            <a:ext cx="109133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动作</a:t>
            </a:r>
          </a:p>
        </p:txBody>
      </p:sp>
      <p:cxnSp>
        <p:nvCxnSpPr>
          <p:cNvPr id="23" name="直接箭头连接符 22">
            <a:extLst>
              <a:ext uri="{FF2B5EF4-FFF2-40B4-BE49-F238E27FC236}">
                <a16:creationId xmlns:a16="http://schemas.microsoft.com/office/drawing/2014/main" id="{BB8970D8-1370-49DB-A432-D16C0AAC3150}"/>
              </a:ext>
            </a:extLst>
          </p:cNvPr>
          <p:cNvCxnSpPr>
            <a:cxnSpLocks/>
            <a:endCxn id="21" idx="2"/>
          </p:cNvCxnSpPr>
          <p:nvPr/>
        </p:nvCxnSpPr>
        <p:spPr>
          <a:xfrm flipV="1">
            <a:off x="6513587" y="3053410"/>
            <a:ext cx="145929" cy="783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6981BD5-DDEE-4949-9013-C40A02F2EAD5}"/>
              </a:ext>
            </a:extLst>
          </p:cNvPr>
          <p:cNvSpPr/>
          <p:nvPr/>
        </p:nvSpPr>
        <p:spPr>
          <a:xfrm>
            <a:off x="5131294" y="2008751"/>
            <a:ext cx="1233996" cy="36933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监护条件</a:t>
            </a:r>
          </a:p>
        </p:txBody>
      </p:sp>
      <p:cxnSp>
        <p:nvCxnSpPr>
          <p:cNvPr id="33" name="直接箭头连接符 32">
            <a:extLst>
              <a:ext uri="{FF2B5EF4-FFF2-40B4-BE49-F238E27FC236}">
                <a16:creationId xmlns:a16="http://schemas.microsoft.com/office/drawing/2014/main" id="{C69FC01A-C478-4C12-AD55-E77818909557}"/>
              </a:ext>
            </a:extLst>
          </p:cNvPr>
          <p:cNvCxnSpPr>
            <a:endCxn id="31" idx="2"/>
          </p:cNvCxnSpPr>
          <p:nvPr/>
        </p:nvCxnSpPr>
        <p:spPr>
          <a:xfrm flipV="1">
            <a:off x="5506375" y="2378083"/>
            <a:ext cx="241917" cy="15504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8772F54A-529D-4BE3-B476-3D9480B4EBE8}"/>
              </a:ext>
            </a:extLst>
          </p:cNvPr>
          <p:cNvSpPr/>
          <p:nvPr/>
        </p:nvSpPr>
        <p:spPr>
          <a:xfrm>
            <a:off x="9552372" y="3153318"/>
            <a:ext cx="1109709" cy="4443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目标状态</a:t>
            </a:r>
          </a:p>
        </p:txBody>
      </p:sp>
      <p:cxnSp>
        <p:nvCxnSpPr>
          <p:cNvPr id="36" name="直接箭头连接符 35">
            <a:extLst>
              <a:ext uri="{FF2B5EF4-FFF2-40B4-BE49-F238E27FC236}">
                <a16:creationId xmlns:a16="http://schemas.microsoft.com/office/drawing/2014/main" id="{CE21664B-410E-47EE-9972-8732FB2302B2}"/>
              </a:ext>
            </a:extLst>
          </p:cNvPr>
          <p:cNvCxnSpPr>
            <a:endCxn id="34" idx="1"/>
          </p:cNvCxnSpPr>
          <p:nvPr/>
        </p:nvCxnSpPr>
        <p:spPr>
          <a:xfrm flipV="1">
            <a:off x="8185212" y="3375514"/>
            <a:ext cx="1367160" cy="553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5B22F2A1-DF5A-4B06-8322-5C469A01AB0F}"/>
              </a:ext>
            </a:extLst>
          </p:cNvPr>
          <p:cNvSpPr txBox="1"/>
          <p:nvPr/>
        </p:nvSpPr>
        <p:spPr>
          <a:xfrm>
            <a:off x="4836961" y="6021530"/>
            <a:ext cx="1510350" cy="369332"/>
          </a:xfrm>
          <a:prstGeom prst="rect">
            <a:avLst/>
          </a:prstGeom>
          <a:noFill/>
        </p:spPr>
        <p:txBody>
          <a:bodyPr wrap="none" rtlCol="0">
            <a:spAutoFit/>
          </a:bodyPr>
          <a:lstStyle/>
          <a:p>
            <a:r>
              <a:rPr lang="zh-CN" altLang="en-US" dirty="0"/>
              <a:t>电水壶烧水</a:t>
            </a:r>
            <a:r>
              <a:rPr lang="en-US" altLang="zh-CN" sz="1200" dirty="0"/>
              <a:t>[1]</a:t>
            </a:r>
            <a:endParaRPr lang="zh-CN" altLang="en-US" dirty="0"/>
          </a:p>
        </p:txBody>
      </p:sp>
    </p:spTree>
    <p:extLst>
      <p:ext uri="{BB962C8B-B14F-4D97-AF65-F5344CB8AC3E}">
        <p14:creationId xmlns:p14="http://schemas.microsoft.com/office/powerpoint/2010/main" val="183289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1" grpId="0" animBg="1"/>
      <p:bldP spid="31" grpId="0" animBg="1"/>
      <p:bldP spid="34" grpId="0" animBg="1"/>
      <p:bldP spid="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EA726-8A47-422E-AF9A-17685065D022}"/>
              </a:ext>
            </a:extLst>
          </p:cNvPr>
          <p:cNvSpPr>
            <a:spLocks noGrp="1"/>
          </p:cNvSpPr>
          <p:nvPr>
            <p:ph type="title"/>
          </p:nvPr>
        </p:nvSpPr>
        <p:spPr/>
        <p:txBody>
          <a:bodyPr/>
          <a:lstStyle/>
          <a:p>
            <a:r>
              <a:rPr lang="zh-CN" altLang="en-US" dirty="0"/>
              <a:t>状态图</a:t>
            </a:r>
          </a:p>
        </p:txBody>
      </p:sp>
      <p:sp>
        <p:nvSpPr>
          <p:cNvPr id="3" name="页脚占位符 2">
            <a:extLst>
              <a:ext uri="{FF2B5EF4-FFF2-40B4-BE49-F238E27FC236}">
                <a16:creationId xmlns:a16="http://schemas.microsoft.com/office/drawing/2014/main" id="{8A1F9D55-C176-43B0-BB46-B2FB152D1BB0}"/>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56285B26-D35D-4EDC-BA1B-D9D7749FE5B7}"/>
              </a:ext>
            </a:extLst>
          </p:cNvPr>
          <p:cNvSpPr>
            <a:spLocks noGrp="1"/>
          </p:cNvSpPr>
          <p:nvPr>
            <p:ph type="sldNum" sz="quarter" idx="12"/>
          </p:nvPr>
        </p:nvSpPr>
        <p:spPr/>
        <p:txBody>
          <a:bodyPr/>
          <a:lstStyle/>
          <a:p>
            <a:fld id="{5DD3DB80-B894-403A-B48E-6FDC1A72010E}" type="slidenum">
              <a:rPr lang="zh-CN" altLang="en-US" smtClean="0"/>
              <a:pPr/>
              <a:t>38</a:t>
            </a:fld>
            <a:endParaRPr lang="zh-CN" altLang="en-US" dirty="0"/>
          </a:p>
        </p:txBody>
      </p:sp>
      <p:pic>
        <p:nvPicPr>
          <p:cNvPr id="5" name="图片 4">
            <a:extLst>
              <a:ext uri="{FF2B5EF4-FFF2-40B4-BE49-F238E27FC236}">
                <a16:creationId xmlns:a16="http://schemas.microsoft.com/office/drawing/2014/main" id="{61EEAC32-C392-4131-95D9-CE34BE635954}"/>
              </a:ext>
            </a:extLst>
          </p:cNvPr>
          <p:cNvPicPr>
            <a:picLocks noChangeAspect="1"/>
          </p:cNvPicPr>
          <p:nvPr/>
        </p:nvPicPr>
        <p:blipFill>
          <a:blip r:embed="rId2"/>
          <a:stretch>
            <a:fillRect/>
          </a:stretch>
        </p:blipFill>
        <p:spPr>
          <a:xfrm>
            <a:off x="3120885" y="1074257"/>
            <a:ext cx="5948640" cy="5166206"/>
          </a:xfrm>
          <a:prstGeom prst="rect">
            <a:avLst/>
          </a:prstGeom>
        </p:spPr>
      </p:pic>
      <p:sp>
        <p:nvSpPr>
          <p:cNvPr id="6" name="文本框 5">
            <a:extLst>
              <a:ext uri="{FF2B5EF4-FFF2-40B4-BE49-F238E27FC236}">
                <a16:creationId xmlns:a16="http://schemas.microsoft.com/office/drawing/2014/main" id="{0A674A55-402C-4340-9779-6DA93994060E}"/>
              </a:ext>
            </a:extLst>
          </p:cNvPr>
          <p:cNvSpPr txBox="1"/>
          <p:nvPr/>
        </p:nvSpPr>
        <p:spPr>
          <a:xfrm>
            <a:off x="5143974" y="6055797"/>
            <a:ext cx="2186817" cy="369332"/>
          </a:xfrm>
          <a:prstGeom prst="rect">
            <a:avLst/>
          </a:prstGeom>
          <a:noFill/>
        </p:spPr>
        <p:txBody>
          <a:bodyPr wrap="none" rtlCol="0">
            <a:spAutoFit/>
          </a:bodyPr>
          <a:lstStyle/>
          <a:p>
            <a:r>
              <a:rPr lang="zh-CN" altLang="en-US" dirty="0"/>
              <a:t>拨打电话状态机图</a:t>
            </a:r>
            <a:r>
              <a:rPr lang="en-US" altLang="zh-CN" sz="1200" dirty="0"/>
              <a:t>[1]</a:t>
            </a:r>
            <a:endParaRPr lang="zh-CN" altLang="en-US" dirty="0"/>
          </a:p>
        </p:txBody>
      </p:sp>
    </p:spTree>
    <p:extLst>
      <p:ext uri="{BB962C8B-B14F-4D97-AF65-F5344CB8AC3E}">
        <p14:creationId xmlns:p14="http://schemas.microsoft.com/office/powerpoint/2010/main" val="3442997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338542" y="2434543"/>
            <a:ext cx="5419185" cy="895350"/>
          </a:xfrm>
        </p:spPr>
        <p:txBody>
          <a:bodyPr>
            <a:normAutofit/>
          </a:bodyPr>
          <a:lstStyle/>
          <a:p>
            <a:r>
              <a:rPr lang="zh-CN" altLang="en-US" sz="4400" dirty="0">
                <a:solidFill>
                  <a:schemeClr val="bg1"/>
                </a:solidFill>
              </a:rPr>
              <a:t>顺序图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581760" y="2699813"/>
            <a:ext cx="671459" cy="56296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73631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57160-D6E1-4D5D-92E3-ED92C886F054}"/>
              </a:ext>
            </a:extLst>
          </p:cNvPr>
          <p:cNvSpPr>
            <a:spLocks noGrp="1"/>
          </p:cNvSpPr>
          <p:nvPr>
            <p:ph type="title"/>
          </p:nvPr>
        </p:nvSpPr>
        <p:spPr/>
        <p:txBody>
          <a:bodyPr/>
          <a:lstStyle/>
          <a:p>
            <a:r>
              <a:rPr lang="zh-CN" altLang="en-US" dirty="0"/>
              <a:t>用例图</a:t>
            </a:r>
          </a:p>
        </p:txBody>
      </p:sp>
      <p:sp>
        <p:nvSpPr>
          <p:cNvPr id="3" name="页脚占位符 2">
            <a:extLst>
              <a:ext uri="{FF2B5EF4-FFF2-40B4-BE49-F238E27FC236}">
                <a16:creationId xmlns:a16="http://schemas.microsoft.com/office/drawing/2014/main" id="{AAE798A7-7E38-436D-958B-04BDE572F0E5}"/>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8A0398AE-8F23-45FF-B5A6-2EB3315773D7}"/>
              </a:ext>
            </a:extLst>
          </p:cNvPr>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sp>
        <p:nvSpPr>
          <p:cNvPr id="5" name="文本框 4">
            <a:extLst>
              <a:ext uri="{FF2B5EF4-FFF2-40B4-BE49-F238E27FC236}">
                <a16:creationId xmlns:a16="http://schemas.microsoft.com/office/drawing/2014/main" id="{E10BE8E7-1E5E-447E-B177-0B887C7F3B9B}"/>
              </a:ext>
            </a:extLst>
          </p:cNvPr>
          <p:cNvSpPr txBox="1"/>
          <p:nvPr/>
        </p:nvSpPr>
        <p:spPr>
          <a:xfrm>
            <a:off x="1684941" y="1831074"/>
            <a:ext cx="8380602" cy="3046988"/>
          </a:xfrm>
          <a:prstGeom prst="rect">
            <a:avLst/>
          </a:prstGeom>
          <a:noFill/>
        </p:spPr>
        <p:txBody>
          <a:bodyPr wrap="square" rtlCol="0">
            <a:spAutoFit/>
          </a:bodyPr>
          <a:lstStyle/>
          <a:p>
            <a:r>
              <a:rPr lang="en-US" altLang="zh-CN" sz="2400" dirty="0"/>
              <a:t>       </a:t>
            </a:r>
            <a:r>
              <a:rPr lang="zh-CN" altLang="en-US" sz="2400" dirty="0"/>
              <a:t>用例图（</a:t>
            </a:r>
            <a:r>
              <a:rPr lang="en-US" altLang="zh-CN" sz="2400" dirty="0"/>
              <a:t>Use Case Diagram</a:t>
            </a:r>
            <a:r>
              <a:rPr lang="zh-CN" altLang="en-US" sz="2400" dirty="0"/>
              <a:t>）用于描述系统功能，也就是</a:t>
            </a:r>
            <a:r>
              <a:rPr lang="zh-CN" altLang="en-US" sz="2400" dirty="0">
                <a:solidFill>
                  <a:srgbClr val="FF0000"/>
                </a:solidFill>
              </a:rPr>
              <a:t>从用户角度</a:t>
            </a:r>
            <a:r>
              <a:rPr lang="zh-CN" altLang="en-US" sz="2400" dirty="0"/>
              <a:t>来说，系统具体应包含哪些功能，帮助分析人员理解系统的行为，它是对系统功能的宏观的、整体的描述。在用例模型中系统仿佛是实现各种用例的“黑盒子”，用户只关心系统实现了哪些功能，并不需要知道其内部的具体实现细节。用例模型主要应用于工程开发的初期阶段，在进行系统</a:t>
            </a:r>
            <a:r>
              <a:rPr lang="zh-CN" altLang="en-US" sz="2400" dirty="0">
                <a:solidFill>
                  <a:srgbClr val="FF0000"/>
                </a:solidFill>
              </a:rPr>
              <a:t>需求分析</a:t>
            </a:r>
            <a:r>
              <a:rPr lang="zh-CN" altLang="en-US" sz="2400" dirty="0"/>
              <a:t>时使用，通过分析描述是开发者明确需要开发的系统功能。</a:t>
            </a:r>
            <a:r>
              <a:rPr lang="en-US" altLang="zh-CN" sz="1200" dirty="0"/>
              <a:t>[1]</a:t>
            </a:r>
            <a:endParaRPr lang="en-US" altLang="zh-CN" sz="2400" dirty="0"/>
          </a:p>
        </p:txBody>
      </p:sp>
    </p:spTree>
    <p:extLst>
      <p:ext uri="{BB962C8B-B14F-4D97-AF65-F5344CB8AC3E}">
        <p14:creationId xmlns:p14="http://schemas.microsoft.com/office/powerpoint/2010/main" val="7028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86789-086D-4444-B6F3-F85ACF403B08}"/>
              </a:ext>
            </a:extLst>
          </p:cNvPr>
          <p:cNvSpPr>
            <a:spLocks noGrp="1"/>
          </p:cNvSpPr>
          <p:nvPr>
            <p:ph type="title"/>
          </p:nvPr>
        </p:nvSpPr>
        <p:spPr/>
        <p:txBody>
          <a:bodyPr/>
          <a:lstStyle/>
          <a:p>
            <a:r>
              <a:rPr lang="zh-CN" altLang="en-US" dirty="0"/>
              <a:t>顺序图概述</a:t>
            </a:r>
          </a:p>
        </p:txBody>
      </p:sp>
      <p:sp>
        <p:nvSpPr>
          <p:cNvPr id="3" name="页脚占位符 2">
            <a:extLst>
              <a:ext uri="{FF2B5EF4-FFF2-40B4-BE49-F238E27FC236}">
                <a16:creationId xmlns:a16="http://schemas.microsoft.com/office/drawing/2014/main" id="{E0A5B975-5E69-409F-A66D-6DA1359D57E1}"/>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977FF415-CF86-428D-B10F-D6036D843EE6}"/>
              </a:ext>
            </a:extLst>
          </p:cNvPr>
          <p:cNvSpPr>
            <a:spLocks noGrp="1"/>
          </p:cNvSpPr>
          <p:nvPr>
            <p:ph type="sldNum" sz="quarter" idx="12"/>
          </p:nvPr>
        </p:nvSpPr>
        <p:spPr/>
        <p:txBody>
          <a:bodyPr/>
          <a:lstStyle/>
          <a:p>
            <a:fld id="{5DD3DB80-B894-403A-B48E-6FDC1A72010E}" type="slidenum">
              <a:rPr lang="zh-CN" altLang="en-US" smtClean="0"/>
              <a:pPr/>
              <a:t>40</a:t>
            </a:fld>
            <a:endParaRPr lang="zh-CN" altLang="en-US" dirty="0"/>
          </a:p>
        </p:txBody>
      </p:sp>
      <p:sp>
        <p:nvSpPr>
          <p:cNvPr id="5" name="文本框 4">
            <a:extLst>
              <a:ext uri="{FF2B5EF4-FFF2-40B4-BE49-F238E27FC236}">
                <a16:creationId xmlns:a16="http://schemas.microsoft.com/office/drawing/2014/main" id="{F0DEF0F4-539A-435D-B76C-2A62EBA065C3}"/>
              </a:ext>
            </a:extLst>
          </p:cNvPr>
          <p:cNvSpPr txBox="1"/>
          <p:nvPr/>
        </p:nvSpPr>
        <p:spPr>
          <a:xfrm>
            <a:off x="1068852" y="1744910"/>
            <a:ext cx="9707395" cy="3416320"/>
          </a:xfrm>
          <a:prstGeom prst="rect">
            <a:avLst/>
          </a:prstGeom>
          <a:noFill/>
        </p:spPr>
        <p:txBody>
          <a:bodyPr wrap="square" rtlCol="0">
            <a:spAutoFit/>
          </a:bodyPr>
          <a:lstStyle/>
          <a:p>
            <a:r>
              <a:rPr lang="zh-CN" altLang="en-US" sz="2400" dirty="0"/>
              <a:t>       顺序图是强调消息事件顺序的交互图，它描述了对象之间传送消息的时间顺序，用于表示用例中的行为顺序。顺序图将交互关系表示为一个二维图。横轴代表了在写作中各独立对象的类元角色。纵向周是时间轴，时间沿竖线向下延伸。</a:t>
            </a:r>
            <a:endParaRPr lang="en-US" altLang="zh-CN" sz="2400" dirty="0"/>
          </a:p>
          <a:p>
            <a:endParaRPr lang="en-US" altLang="zh-CN" sz="2400" dirty="0"/>
          </a:p>
          <a:p>
            <a:endParaRPr lang="en-US" altLang="zh-CN" sz="2400" dirty="0"/>
          </a:p>
          <a:p>
            <a:r>
              <a:rPr lang="zh-CN" altLang="en-US" sz="2400" dirty="0"/>
              <a:t>       顺序图的主要用途之一，</a:t>
            </a:r>
            <a:r>
              <a:rPr lang="zh-CN" altLang="en-US" sz="2400" dirty="0">
                <a:solidFill>
                  <a:srgbClr val="FF0000"/>
                </a:solidFill>
              </a:rPr>
              <a:t>是把用例表达的需求，转化为进一步、更加真实层次的精细表达</a:t>
            </a:r>
            <a:r>
              <a:rPr lang="zh-CN" altLang="en-US" sz="2400" dirty="0"/>
              <a:t>，除此以外，顺序图也是用来描述</a:t>
            </a:r>
            <a:r>
              <a:rPr lang="zh-CN" altLang="en-US" sz="2400" dirty="0">
                <a:solidFill>
                  <a:srgbClr val="FF0000"/>
                </a:solidFill>
              </a:rPr>
              <a:t>类与类之间的方法调用过程是如何实现的</a:t>
            </a:r>
            <a:r>
              <a:rPr lang="zh-CN" altLang="en-US" sz="2400" dirty="0"/>
              <a:t>。</a:t>
            </a:r>
            <a:r>
              <a:rPr lang="en-US" altLang="zh-CN" sz="1600" dirty="0"/>
              <a:t>[1]</a:t>
            </a:r>
            <a:endParaRPr lang="zh-CN" altLang="en-US" sz="2400" dirty="0"/>
          </a:p>
        </p:txBody>
      </p:sp>
    </p:spTree>
    <p:extLst>
      <p:ext uri="{BB962C8B-B14F-4D97-AF65-F5344CB8AC3E}">
        <p14:creationId xmlns:p14="http://schemas.microsoft.com/office/powerpoint/2010/main" val="340417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942D4-861D-4112-BB1B-6005096BAE77}"/>
              </a:ext>
            </a:extLst>
          </p:cNvPr>
          <p:cNvSpPr>
            <a:spLocks noGrp="1"/>
          </p:cNvSpPr>
          <p:nvPr>
            <p:ph type="title"/>
          </p:nvPr>
        </p:nvSpPr>
        <p:spPr/>
        <p:txBody>
          <a:bodyPr/>
          <a:lstStyle/>
          <a:p>
            <a:r>
              <a:rPr lang="zh-CN" altLang="en-US" dirty="0"/>
              <a:t>顺序图元素</a:t>
            </a:r>
          </a:p>
        </p:txBody>
      </p:sp>
      <p:sp>
        <p:nvSpPr>
          <p:cNvPr id="3" name="页脚占位符 2">
            <a:extLst>
              <a:ext uri="{FF2B5EF4-FFF2-40B4-BE49-F238E27FC236}">
                <a16:creationId xmlns:a16="http://schemas.microsoft.com/office/drawing/2014/main" id="{03848609-8625-407F-B2F6-9CD0F8804F72}"/>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DC216998-C05F-4EDA-8F9B-AD80A2874C09}"/>
              </a:ext>
            </a:extLst>
          </p:cNvPr>
          <p:cNvSpPr>
            <a:spLocks noGrp="1"/>
          </p:cNvSpPr>
          <p:nvPr>
            <p:ph type="sldNum" sz="quarter" idx="12"/>
          </p:nvPr>
        </p:nvSpPr>
        <p:spPr/>
        <p:txBody>
          <a:bodyPr/>
          <a:lstStyle/>
          <a:p>
            <a:fld id="{5DD3DB80-B894-403A-B48E-6FDC1A72010E}" type="slidenum">
              <a:rPr lang="zh-CN" altLang="en-US" smtClean="0"/>
              <a:pPr/>
              <a:t>41</a:t>
            </a:fld>
            <a:endParaRPr lang="zh-CN" altLang="en-US" dirty="0"/>
          </a:p>
        </p:txBody>
      </p:sp>
      <p:pic>
        <p:nvPicPr>
          <p:cNvPr id="5" name="图片 4">
            <a:extLst>
              <a:ext uri="{FF2B5EF4-FFF2-40B4-BE49-F238E27FC236}">
                <a16:creationId xmlns:a16="http://schemas.microsoft.com/office/drawing/2014/main" id="{7FB4B046-03D6-4DE8-9AA2-708D1E3BBD6C}"/>
              </a:ext>
            </a:extLst>
          </p:cNvPr>
          <p:cNvPicPr>
            <a:picLocks noChangeAspect="1"/>
          </p:cNvPicPr>
          <p:nvPr/>
        </p:nvPicPr>
        <p:blipFill>
          <a:blip r:embed="rId3"/>
          <a:stretch>
            <a:fillRect/>
          </a:stretch>
        </p:blipFill>
        <p:spPr>
          <a:xfrm>
            <a:off x="1706993" y="1356065"/>
            <a:ext cx="8955567" cy="5187092"/>
          </a:xfrm>
          <a:prstGeom prst="rect">
            <a:avLst/>
          </a:prstGeom>
        </p:spPr>
      </p:pic>
      <p:sp>
        <p:nvSpPr>
          <p:cNvPr id="7" name="文本框 6">
            <a:extLst>
              <a:ext uri="{FF2B5EF4-FFF2-40B4-BE49-F238E27FC236}">
                <a16:creationId xmlns:a16="http://schemas.microsoft.com/office/drawing/2014/main" id="{411C1B7B-FEAC-49F6-84B0-90D804D9926F}"/>
              </a:ext>
            </a:extLst>
          </p:cNvPr>
          <p:cNvSpPr txBox="1"/>
          <p:nvPr/>
        </p:nvSpPr>
        <p:spPr>
          <a:xfrm>
            <a:off x="4909868" y="6254432"/>
            <a:ext cx="1800493" cy="369332"/>
          </a:xfrm>
          <a:prstGeom prst="rect">
            <a:avLst/>
          </a:prstGeom>
          <a:noFill/>
        </p:spPr>
        <p:txBody>
          <a:bodyPr wrap="none" rtlCol="0">
            <a:spAutoFit/>
          </a:bodyPr>
          <a:lstStyle/>
          <a:p>
            <a:r>
              <a:rPr lang="zh-CN" altLang="en-US" dirty="0"/>
              <a:t>添加新闻通信图</a:t>
            </a:r>
          </a:p>
        </p:txBody>
      </p:sp>
      <p:sp>
        <p:nvSpPr>
          <p:cNvPr id="10" name="矩形 9">
            <a:extLst>
              <a:ext uri="{FF2B5EF4-FFF2-40B4-BE49-F238E27FC236}">
                <a16:creationId xmlns:a16="http://schemas.microsoft.com/office/drawing/2014/main" id="{5F925048-52B9-4668-A5BD-ED46373F4D21}"/>
              </a:ext>
            </a:extLst>
          </p:cNvPr>
          <p:cNvSpPr/>
          <p:nvPr/>
        </p:nvSpPr>
        <p:spPr>
          <a:xfrm>
            <a:off x="457208" y="1495887"/>
            <a:ext cx="783716" cy="3817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角色</a:t>
            </a:r>
          </a:p>
        </p:txBody>
      </p:sp>
      <p:sp>
        <p:nvSpPr>
          <p:cNvPr id="11" name="矩形 10">
            <a:extLst>
              <a:ext uri="{FF2B5EF4-FFF2-40B4-BE49-F238E27FC236}">
                <a16:creationId xmlns:a16="http://schemas.microsoft.com/office/drawing/2014/main" id="{11125481-714B-4B17-8E71-5042AB759C3F}"/>
              </a:ext>
            </a:extLst>
          </p:cNvPr>
          <p:cNvSpPr/>
          <p:nvPr/>
        </p:nvSpPr>
        <p:spPr>
          <a:xfrm>
            <a:off x="10206381" y="935685"/>
            <a:ext cx="783716" cy="3817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对象</a:t>
            </a:r>
          </a:p>
        </p:txBody>
      </p:sp>
      <p:sp>
        <p:nvSpPr>
          <p:cNvPr id="12" name="矩形 11">
            <a:extLst>
              <a:ext uri="{FF2B5EF4-FFF2-40B4-BE49-F238E27FC236}">
                <a16:creationId xmlns:a16="http://schemas.microsoft.com/office/drawing/2014/main" id="{EB593143-41D9-4FE7-89A1-0B9DF6009B2D}"/>
              </a:ext>
            </a:extLst>
          </p:cNvPr>
          <p:cNvSpPr/>
          <p:nvPr/>
        </p:nvSpPr>
        <p:spPr>
          <a:xfrm>
            <a:off x="7948841" y="3206334"/>
            <a:ext cx="968407" cy="3817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生命线</a:t>
            </a:r>
          </a:p>
        </p:txBody>
      </p:sp>
      <p:sp>
        <p:nvSpPr>
          <p:cNvPr id="13" name="矩形 12">
            <a:extLst>
              <a:ext uri="{FF2B5EF4-FFF2-40B4-BE49-F238E27FC236}">
                <a16:creationId xmlns:a16="http://schemas.microsoft.com/office/drawing/2014/main" id="{5B87D979-5AF9-42D2-AFAE-F8394759F67A}"/>
              </a:ext>
            </a:extLst>
          </p:cNvPr>
          <p:cNvSpPr/>
          <p:nvPr/>
        </p:nvSpPr>
        <p:spPr>
          <a:xfrm>
            <a:off x="5548314" y="1686757"/>
            <a:ext cx="816746"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消息</a:t>
            </a:r>
          </a:p>
        </p:txBody>
      </p:sp>
      <p:sp>
        <p:nvSpPr>
          <p:cNvPr id="14" name="矩形 13">
            <a:extLst>
              <a:ext uri="{FF2B5EF4-FFF2-40B4-BE49-F238E27FC236}">
                <a16:creationId xmlns:a16="http://schemas.microsoft.com/office/drawing/2014/main" id="{8E641C48-4010-4B81-AEB1-95878C30461F}"/>
              </a:ext>
            </a:extLst>
          </p:cNvPr>
          <p:cNvSpPr/>
          <p:nvPr/>
        </p:nvSpPr>
        <p:spPr>
          <a:xfrm>
            <a:off x="558584" y="4270160"/>
            <a:ext cx="970856" cy="3817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激活期</a:t>
            </a:r>
          </a:p>
        </p:txBody>
      </p:sp>
      <p:cxnSp>
        <p:nvCxnSpPr>
          <p:cNvPr id="16" name="直接箭头连接符 15">
            <a:extLst>
              <a:ext uri="{FF2B5EF4-FFF2-40B4-BE49-F238E27FC236}">
                <a16:creationId xmlns:a16="http://schemas.microsoft.com/office/drawing/2014/main" id="{C4A4F4EC-CBE8-4141-A360-BD6FBEAFC736}"/>
              </a:ext>
            </a:extLst>
          </p:cNvPr>
          <p:cNvCxnSpPr>
            <a:endCxn id="14" idx="3"/>
          </p:cNvCxnSpPr>
          <p:nvPr/>
        </p:nvCxnSpPr>
        <p:spPr>
          <a:xfrm flipH="1">
            <a:off x="1529440" y="3986074"/>
            <a:ext cx="920797" cy="47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95C1278-D0C9-4694-B8EC-CFC45E3DC7AC}"/>
              </a:ext>
            </a:extLst>
          </p:cNvPr>
          <p:cNvCxnSpPr>
            <a:endCxn id="10" idx="3"/>
          </p:cNvCxnSpPr>
          <p:nvPr/>
        </p:nvCxnSpPr>
        <p:spPr>
          <a:xfrm flipH="1">
            <a:off x="1240924" y="1686757"/>
            <a:ext cx="11116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8C63ABA-FD76-498E-B51D-8113032A3084}"/>
              </a:ext>
            </a:extLst>
          </p:cNvPr>
          <p:cNvCxnSpPr>
            <a:cxnSpLocks/>
          </p:cNvCxnSpPr>
          <p:nvPr/>
        </p:nvCxnSpPr>
        <p:spPr>
          <a:xfrm flipV="1">
            <a:off x="5956687" y="2050017"/>
            <a:ext cx="0" cy="115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9B177E8F-8A3E-4917-AC97-6E1BA3760F41}"/>
              </a:ext>
            </a:extLst>
          </p:cNvPr>
          <p:cNvCxnSpPr>
            <a:endCxn id="12" idx="1"/>
          </p:cNvCxnSpPr>
          <p:nvPr/>
        </p:nvCxnSpPr>
        <p:spPr>
          <a:xfrm>
            <a:off x="7128769" y="2824594"/>
            <a:ext cx="820072" cy="572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A512D5F-7DD4-494C-932E-029FDAE52F37}"/>
              </a:ext>
            </a:extLst>
          </p:cNvPr>
          <p:cNvCxnSpPr>
            <a:cxnSpLocks/>
            <a:endCxn id="11" idx="1"/>
          </p:cNvCxnSpPr>
          <p:nvPr/>
        </p:nvCxnSpPr>
        <p:spPr>
          <a:xfrm flipV="1">
            <a:off x="9605639" y="1126555"/>
            <a:ext cx="600742" cy="631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E208EA4-BE29-403E-86D7-C2067D46680C}"/>
              </a:ext>
            </a:extLst>
          </p:cNvPr>
          <p:cNvCxnSpPr>
            <a:endCxn id="11" idx="1"/>
          </p:cNvCxnSpPr>
          <p:nvPr/>
        </p:nvCxnSpPr>
        <p:spPr>
          <a:xfrm flipV="1">
            <a:off x="7128769" y="1126555"/>
            <a:ext cx="3077612" cy="75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95B6412B-1626-493E-B711-D0FF86B27946}"/>
              </a:ext>
            </a:extLst>
          </p:cNvPr>
          <p:cNvCxnSpPr>
            <a:endCxn id="11" idx="1"/>
          </p:cNvCxnSpPr>
          <p:nvPr/>
        </p:nvCxnSpPr>
        <p:spPr>
          <a:xfrm flipV="1">
            <a:off x="4909868" y="1126555"/>
            <a:ext cx="5296513" cy="631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46D07E1-40CC-4635-A0EB-7E524E14D18A}"/>
              </a:ext>
            </a:extLst>
          </p:cNvPr>
          <p:cNvSpPr txBox="1"/>
          <p:nvPr/>
        </p:nvSpPr>
        <p:spPr>
          <a:xfrm>
            <a:off x="10277920" y="3196419"/>
            <a:ext cx="1707297" cy="369332"/>
          </a:xfrm>
          <a:prstGeom prst="rect">
            <a:avLst/>
          </a:prstGeom>
          <a:noFill/>
        </p:spPr>
        <p:txBody>
          <a:bodyPr wrap="square" rtlCol="0">
            <a:spAutoFit/>
          </a:bodyPr>
          <a:lstStyle/>
          <a:p>
            <a:r>
              <a:rPr lang="zh-CN" altLang="en-US" dirty="0"/>
              <a:t>对象名    类名</a:t>
            </a:r>
          </a:p>
        </p:txBody>
      </p:sp>
      <p:cxnSp>
        <p:nvCxnSpPr>
          <p:cNvPr id="38" name="直接箭头连接符 37">
            <a:extLst>
              <a:ext uri="{FF2B5EF4-FFF2-40B4-BE49-F238E27FC236}">
                <a16:creationId xmlns:a16="http://schemas.microsoft.com/office/drawing/2014/main" id="{4E032F1B-7643-42E2-AC6D-B4F77C39DB17}"/>
              </a:ext>
            </a:extLst>
          </p:cNvPr>
          <p:cNvCxnSpPr>
            <a:cxnSpLocks/>
          </p:cNvCxnSpPr>
          <p:nvPr/>
        </p:nvCxnSpPr>
        <p:spPr>
          <a:xfrm>
            <a:off x="9157450" y="2076855"/>
            <a:ext cx="1527229" cy="1163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D88D2C76-4DD8-4ADC-842C-556BD255496E}"/>
              </a:ext>
            </a:extLst>
          </p:cNvPr>
          <p:cNvCxnSpPr>
            <a:cxnSpLocks/>
          </p:cNvCxnSpPr>
          <p:nvPr/>
        </p:nvCxnSpPr>
        <p:spPr>
          <a:xfrm>
            <a:off x="9923537" y="2141690"/>
            <a:ext cx="1522285" cy="1054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2A2662BC-D5D5-4429-9EB0-3779D9AB82F6}"/>
              </a:ext>
            </a:extLst>
          </p:cNvPr>
          <p:cNvSpPr txBox="1"/>
          <p:nvPr/>
        </p:nvSpPr>
        <p:spPr>
          <a:xfrm>
            <a:off x="9460568" y="3703091"/>
            <a:ext cx="2759089" cy="1077218"/>
          </a:xfrm>
          <a:prstGeom prst="rect">
            <a:avLst/>
          </a:prstGeom>
          <a:noFill/>
        </p:spPr>
        <p:txBody>
          <a:bodyPr wrap="none" rtlCol="0">
            <a:spAutoFit/>
          </a:bodyPr>
          <a:lstStyle/>
          <a:p>
            <a:r>
              <a:rPr lang="zh-CN" altLang="en-US" sz="1600" dirty="0"/>
              <a:t>对象命名格式：</a:t>
            </a:r>
            <a:endParaRPr lang="en-US" altLang="zh-CN" sz="1600" dirty="0"/>
          </a:p>
          <a:p>
            <a:r>
              <a:rPr lang="en-US" altLang="zh-CN" sz="1600" dirty="0"/>
              <a:t>1.ObjectName</a:t>
            </a:r>
            <a:r>
              <a:rPr lang="zh-CN" altLang="en-US" sz="1600" dirty="0"/>
              <a:t>：</a:t>
            </a:r>
            <a:r>
              <a:rPr lang="en-US" altLang="zh-CN" sz="1600" dirty="0" err="1"/>
              <a:t>ClassName</a:t>
            </a:r>
            <a:endParaRPr lang="en-US" altLang="zh-CN" sz="1600" dirty="0"/>
          </a:p>
          <a:p>
            <a:r>
              <a:rPr lang="en-US" altLang="zh-CN" sz="1600" dirty="0"/>
              <a:t>2.ObjectName</a:t>
            </a:r>
          </a:p>
          <a:p>
            <a:r>
              <a:rPr lang="en-US" altLang="zh-CN" sz="1600" dirty="0"/>
              <a:t>3.:ClassName</a:t>
            </a:r>
            <a:r>
              <a:rPr lang="zh-CN" altLang="en-US" sz="1600" dirty="0"/>
              <a:t>（匿名对象）</a:t>
            </a:r>
          </a:p>
        </p:txBody>
      </p:sp>
    </p:spTree>
    <p:extLst>
      <p:ext uri="{BB962C8B-B14F-4D97-AF65-F5344CB8AC3E}">
        <p14:creationId xmlns:p14="http://schemas.microsoft.com/office/powerpoint/2010/main" val="278664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par>
                                <p:cTn id="24" presetID="16" presetClass="entr" presetSubtype="21"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barn(inVertical)">
                                      <p:cBhvr>
                                        <p:cTn id="26" dur="500"/>
                                        <p:tgtEl>
                                          <p:spTgt spid="27"/>
                                        </p:tgtEl>
                                      </p:cBhvr>
                                    </p:animEffect>
                                  </p:childTnLst>
                                </p:cTn>
                              </p:par>
                              <p:par>
                                <p:cTn id="27" presetID="16" presetClass="entr" presetSubtype="21"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barn(inVertical)">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1000"/>
                                        <p:tgtEl>
                                          <p:spTgt spid="40"/>
                                        </p:tgtEl>
                                      </p:cBhvr>
                                    </p:animEffect>
                                    <p:anim calcmode="lin" valueType="num">
                                      <p:cBhvr>
                                        <p:cTn id="35" dur="1000" fill="hold"/>
                                        <p:tgtEl>
                                          <p:spTgt spid="40"/>
                                        </p:tgtEl>
                                        <p:attrNameLst>
                                          <p:attrName>ppt_x</p:attrName>
                                        </p:attrNameLst>
                                      </p:cBhvr>
                                      <p:tavLst>
                                        <p:tav tm="0">
                                          <p:val>
                                            <p:strVal val="#ppt_x"/>
                                          </p:val>
                                        </p:tav>
                                        <p:tav tm="100000">
                                          <p:val>
                                            <p:strVal val="#ppt_x"/>
                                          </p:val>
                                        </p:tav>
                                      </p:tavLst>
                                    </p:anim>
                                    <p:anim calcmode="lin" valueType="num">
                                      <p:cBhvr>
                                        <p:cTn id="36" dur="1000" fill="hold"/>
                                        <p:tgtEl>
                                          <p:spTgt spid="4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1000"/>
                                        <p:tgtEl>
                                          <p:spTgt spid="38"/>
                                        </p:tgtEl>
                                      </p:cBhvr>
                                    </p:animEffect>
                                    <p:anim calcmode="lin" valueType="num">
                                      <p:cBhvr>
                                        <p:cTn id="40" dur="1000" fill="hold"/>
                                        <p:tgtEl>
                                          <p:spTgt spid="38"/>
                                        </p:tgtEl>
                                        <p:attrNameLst>
                                          <p:attrName>ppt_x</p:attrName>
                                        </p:attrNameLst>
                                      </p:cBhvr>
                                      <p:tavLst>
                                        <p:tav tm="0">
                                          <p:val>
                                            <p:strVal val="#ppt_x"/>
                                          </p:val>
                                        </p:tav>
                                        <p:tav tm="100000">
                                          <p:val>
                                            <p:strVal val="#ppt_x"/>
                                          </p:val>
                                        </p:tav>
                                      </p:tavLst>
                                    </p:anim>
                                    <p:anim calcmode="lin" valueType="num">
                                      <p:cBhvr>
                                        <p:cTn id="41" dur="1000" fill="hold"/>
                                        <p:tgtEl>
                                          <p:spTgt spid="3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1000"/>
                                        <p:tgtEl>
                                          <p:spTgt spid="35"/>
                                        </p:tgtEl>
                                      </p:cBhvr>
                                    </p:animEffect>
                                    <p:anim calcmode="lin" valueType="num">
                                      <p:cBhvr>
                                        <p:cTn id="45" dur="1000" fill="hold"/>
                                        <p:tgtEl>
                                          <p:spTgt spid="35"/>
                                        </p:tgtEl>
                                        <p:attrNameLst>
                                          <p:attrName>ppt_x</p:attrName>
                                        </p:attrNameLst>
                                      </p:cBhvr>
                                      <p:tavLst>
                                        <p:tav tm="0">
                                          <p:val>
                                            <p:strVal val="#ppt_x"/>
                                          </p:val>
                                        </p:tav>
                                        <p:tav tm="100000">
                                          <p:val>
                                            <p:strVal val="#ppt_x"/>
                                          </p:val>
                                        </p:tav>
                                      </p:tavLst>
                                    </p:anim>
                                    <p:anim calcmode="lin" valueType="num">
                                      <p:cBhvr>
                                        <p:cTn id="4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barn(inVertical)">
                                      <p:cBhvr>
                                        <p:cTn id="51" dur="500"/>
                                        <p:tgtEl>
                                          <p:spTgt spid="41"/>
                                        </p:tgtEl>
                                      </p:cBhvr>
                                    </p:animEffect>
                                  </p:childTnLst>
                                </p:cTn>
                              </p:par>
                              <p:par>
                                <p:cTn id="52" presetID="16" presetClass="entr" presetSubtype="21" fill="hold"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barn(inVertical)">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down)">
                                      <p:cBhvr>
                                        <p:cTn id="59" dur="500"/>
                                        <p:tgtEl>
                                          <p:spTgt spid="12"/>
                                        </p:tgtEl>
                                      </p:cBhvr>
                                    </p:animEffect>
                                  </p:childTnLst>
                                </p:cTn>
                              </p:par>
                              <p:par>
                                <p:cTn id="60" presetID="22" presetClass="entr" presetSubtype="4"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circle(in)">
                                      <p:cBhvr>
                                        <p:cTn id="67" dur="500"/>
                                        <p:tgtEl>
                                          <p:spTgt spid="14"/>
                                        </p:tgtEl>
                                      </p:cBhvr>
                                    </p:animEffect>
                                  </p:childTnLst>
                                </p:cTn>
                              </p:par>
                              <p:par>
                                <p:cTn id="68" presetID="6" presetClass="entr" presetSubtype="16" fill="hold"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circle(in)">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6" presetClass="entr" presetSubtype="16"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circle(in)">
                                      <p:cBhvr>
                                        <p:cTn id="75" dur="500"/>
                                        <p:tgtEl>
                                          <p:spTgt spid="22"/>
                                        </p:tgtEl>
                                      </p:cBhvr>
                                    </p:animEffect>
                                  </p:childTnLst>
                                </p:cTn>
                              </p:par>
                              <p:par>
                                <p:cTn id="76" presetID="6" presetClass="entr" presetSubtype="16"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circle(in)">
                                      <p:cBhvr>
                                        <p:cTn id="7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P spid="12" grpId="0" animBg="1"/>
      <p:bldP spid="13" grpId="0" animBg="1"/>
      <p:bldP spid="14" grpId="0" animBg="1"/>
      <p:bldP spid="35" grpId="0"/>
      <p:bldP spid="4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D8CE6EC-224B-4D95-9F42-BFDB8CBA9BAB}"/>
              </a:ext>
            </a:extLst>
          </p:cNvPr>
          <p:cNvPicPr>
            <a:picLocks noChangeAspect="1"/>
          </p:cNvPicPr>
          <p:nvPr/>
        </p:nvPicPr>
        <p:blipFill>
          <a:blip r:embed="rId3"/>
          <a:stretch>
            <a:fillRect/>
          </a:stretch>
        </p:blipFill>
        <p:spPr>
          <a:xfrm>
            <a:off x="1319500" y="1129562"/>
            <a:ext cx="8084086" cy="5453418"/>
          </a:xfrm>
          <a:prstGeom prst="rect">
            <a:avLst/>
          </a:prstGeom>
        </p:spPr>
      </p:pic>
      <p:sp>
        <p:nvSpPr>
          <p:cNvPr id="2" name="标题 1">
            <a:extLst>
              <a:ext uri="{FF2B5EF4-FFF2-40B4-BE49-F238E27FC236}">
                <a16:creationId xmlns:a16="http://schemas.microsoft.com/office/drawing/2014/main" id="{6F005B54-4A3A-48FA-A1AE-F8952961536B}"/>
              </a:ext>
            </a:extLst>
          </p:cNvPr>
          <p:cNvSpPr>
            <a:spLocks noGrp="1"/>
          </p:cNvSpPr>
          <p:nvPr>
            <p:ph type="title"/>
          </p:nvPr>
        </p:nvSpPr>
        <p:spPr/>
        <p:txBody>
          <a:bodyPr/>
          <a:lstStyle/>
          <a:p>
            <a:r>
              <a:rPr lang="zh-CN" altLang="en-US" dirty="0"/>
              <a:t>消息</a:t>
            </a:r>
          </a:p>
        </p:txBody>
      </p:sp>
      <p:sp>
        <p:nvSpPr>
          <p:cNvPr id="3" name="页脚占位符 2">
            <a:extLst>
              <a:ext uri="{FF2B5EF4-FFF2-40B4-BE49-F238E27FC236}">
                <a16:creationId xmlns:a16="http://schemas.microsoft.com/office/drawing/2014/main" id="{D03FFAA5-B2CC-411F-9F5A-6C74DA87051F}"/>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B18CC29D-3816-493F-A678-F97ADF5A869D}"/>
              </a:ext>
            </a:extLst>
          </p:cNvPr>
          <p:cNvSpPr>
            <a:spLocks noGrp="1"/>
          </p:cNvSpPr>
          <p:nvPr>
            <p:ph type="sldNum" sz="quarter" idx="12"/>
          </p:nvPr>
        </p:nvSpPr>
        <p:spPr/>
        <p:txBody>
          <a:bodyPr/>
          <a:lstStyle/>
          <a:p>
            <a:fld id="{5DD3DB80-B894-403A-B48E-6FDC1A72010E}" type="slidenum">
              <a:rPr lang="zh-CN" altLang="en-US" smtClean="0"/>
              <a:pPr/>
              <a:t>42</a:t>
            </a:fld>
            <a:endParaRPr lang="zh-CN" altLang="en-US" dirty="0"/>
          </a:p>
        </p:txBody>
      </p:sp>
      <p:cxnSp>
        <p:nvCxnSpPr>
          <p:cNvPr id="7" name="直接箭头连接符 6">
            <a:extLst>
              <a:ext uri="{FF2B5EF4-FFF2-40B4-BE49-F238E27FC236}">
                <a16:creationId xmlns:a16="http://schemas.microsoft.com/office/drawing/2014/main" id="{CAA9ECC1-AB4F-4F2D-A095-0974DF224253}"/>
              </a:ext>
            </a:extLst>
          </p:cNvPr>
          <p:cNvCxnSpPr>
            <a:cxnSpLocks/>
          </p:cNvCxnSpPr>
          <p:nvPr/>
        </p:nvCxnSpPr>
        <p:spPr>
          <a:xfrm flipV="1">
            <a:off x="6246564" y="2423713"/>
            <a:ext cx="3580482" cy="11237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127502-8129-4146-B3D9-94F4F2E13204}"/>
              </a:ext>
            </a:extLst>
          </p:cNvPr>
          <p:cNvSpPr/>
          <p:nvPr/>
        </p:nvSpPr>
        <p:spPr>
          <a:xfrm>
            <a:off x="9849080" y="2192357"/>
            <a:ext cx="1277956" cy="374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同步消息</a:t>
            </a:r>
          </a:p>
        </p:txBody>
      </p:sp>
      <p:sp>
        <p:nvSpPr>
          <p:cNvPr id="12" name="矩形 11">
            <a:extLst>
              <a:ext uri="{FF2B5EF4-FFF2-40B4-BE49-F238E27FC236}">
                <a16:creationId xmlns:a16="http://schemas.microsoft.com/office/drawing/2014/main" id="{754D02B7-BF0F-4B35-B37A-AE0F5AE1BEFD}"/>
              </a:ext>
            </a:extLst>
          </p:cNvPr>
          <p:cNvSpPr/>
          <p:nvPr/>
        </p:nvSpPr>
        <p:spPr>
          <a:xfrm>
            <a:off x="9849080" y="3785375"/>
            <a:ext cx="1277956" cy="374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异步消息</a:t>
            </a:r>
          </a:p>
        </p:txBody>
      </p:sp>
      <p:sp>
        <p:nvSpPr>
          <p:cNvPr id="13" name="矩形 12">
            <a:extLst>
              <a:ext uri="{FF2B5EF4-FFF2-40B4-BE49-F238E27FC236}">
                <a16:creationId xmlns:a16="http://schemas.microsoft.com/office/drawing/2014/main" id="{69827339-064F-48AC-8BCA-DE8E2C7F1778}"/>
              </a:ext>
            </a:extLst>
          </p:cNvPr>
          <p:cNvSpPr/>
          <p:nvPr/>
        </p:nvSpPr>
        <p:spPr>
          <a:xfrm>
            <a:off x="9849080" y="5378393"/>
            <a:ext cx="1277956" cy="374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返回消息</a:t>
            </a:r>
          </a:p>
        </p:txBody>
      </p:sp>
      <p:cxnSp>
        <p:nvCxnSpPr>
          <p:cNvPr id="17" name="直接箭头连接符 16">
            <a:extLst>
              <a:ext uri="{FF2B5EF4-FFF2-40B4-BE49-F238E27FC236}">
                <a16:creationId xmlns:a16="http://schemas.microsoft.com/office/drawing/2014/main" id="{88393AF9-98B2-4F5D-B9A4-F2C6281F2005}"/>
              </a:ext>
            </a:extLst>
          </p:cNvPr>
          <p:cNvCxnSpPr>
            <a:endCxn id="12" idx="1"/>
          </p:cNvCxnSpPr>
          <p:nvPr/>
        </p:nvCxnSpPr>
        <p:spPr>
          <a:xfrm flipV="1">
            <a:off x="6095205" y="3972662"/>
            <a:ext cx="3753875" cy="1872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EB4A65B-CB73-454B-894B-04BFA478E30E}"/>
              </a:ext>
            </a:extLst>
          </p:cNvPr>
          <p:cNvCxnSpPr>
            <a:endCxn id="13" idx="1"/>
          </p:cNvCxnSpPr>
          <p:nvPr/>
        </p:nvCxnSpPr>
        <p:spPr>
          <a:xfrm>
            <a:off x="6246564" y="4516916"/>
            <a:ext cx="3602516" cy="10487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47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randombar(horizontal)">
                                      <p:cBhvr>
                                        <p:cTn id="20" dur="500"/>
                                        <p:tgtEl>
                                          <p:spTgt spid="12"/>
                                        </p:tgtEl>
                                      </p:cBhvr>
                                    </p:animEffect>
                                  </p:childTnLst>
                                </p:cTn>
                              </p:par>
                              <p:par>
                                <p:cTn id="21" presetID="14" presetClass="entr" presetSubtype="1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ACC430CB-5F1D-4D1D-B3E8-AB60F1BD0B2B}"/>
              </a:ext>
            </a:extLst>
          </p:cNvPr>
          <p:cNvPicPr>
            <a:picLocks noChangeAspect="1"/>
          </p:cNvPicPr>
          <p:nvPr/>
        </p:nvPicPr>
        <p:blipFill>
          <a:blip r:embed="rId3"/>
          <a:stretch>
            <a:fillRect/>
          </a:stretch>
        </p:blipFill>
        <p:spPr>
          <a:xfrm>
            <a:off x="6624801" y="1763718"/>
            <a:ext cx="6194536" cy="3794559"/>
          </a:xfrm>
          <a:prstGeom prst="rect">
            <a:avLst/>
          </a:prstGeom>
        </p:spPr>
      </p:pic>
      <p:sp>
        <p:nvSpPr>
          <p:cNvPr id="2" name="标题 1">
            <a:extLst>
              <a:ext uri="{FF2B5EF4-FFF2-40B4-BE49-F238E27FC236}">
                <a16:creationId xmlns:a16="http://schemas.microsoft.com/office/drawing/2014/main" id="{1D7A19E0-BB99-42D6-BF49-A4701EE33FAD}"/>
              </a:ext>
            </a:extLst>
          </p:cNvPr>
          <p:cNvSpPr>
            <a:spLocks noGrp="1"/>
          </p:cNvSpPr>
          <p:nvPr>
            <p:ph type="title"/>
          </p:nvPr>
        </p:nvSpPr>
        <p:spPr/>
        <p:txBody>
          <a:bodyPr/>
          <a:lstStyle/>
          <a:p>
            <a:r>
              <a:rPr lang="zh-CN" altLang="en-US" dirty="0"/>
              <a:t>消息</a:t>
            </a:r>
          </a:p>
        </p:txBody>
      </p:sp>
      <p:sp>
        <p:nvSpPr>
          <p:cNvPr id="3" name="页脚占位符 2">
            <a:extLst>
              <a:ext uri="{FF2B5EF4-FFF2-40B4-BE49-F238E27FC236}">
                <a16:creationId xmlns:a16="http://schemas.microsoft.com/office/drawing/2014/main" id="{DA5B416A-B5C4-4985-B252-4D5294124FA3}"/>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9E080ABA-F6F4-4015-81D2-7E526A88C105}"/>
              </a:ext>
            </a:extLst>
          </p:cNvPr>
          <p:cNvSpPr>
            <a:spLocks noGrp="1"/>
          </p:cNvSpPr>
          <p:nvPr>
            <p:ph type="sldNum" sz="quarter" idx="12"/>
          </p:nvPr>
        </p:nvSpPr>
        <p:spPr/>
        <p:txBody>
          <a:bodyPr/>
          <a:lstStyle/>
          <a:p>
            <a:fld id="{5DD3DB80-B894-403A-B48E-6FDC1A72010E}" type="slidenum">
              <a:rPr lang="zh-CN" altLang="en-US" smtClean="0"/>
              <a:pPr/>
              <a:t>43</a:t>
            </a:fld>
            <a:endParaRPr lang="zh-CN" altLang="en-US" dirty="0"/>
          </a:p>
        </p:txBody>
      </p:sp>
      <p:pic>
        <p:nvPicPr>
          <p:cNvPr id="7" name="图片 6">
            <a:extLst>
              <a:ext uri="{FF2B5EF4-FFF2-40B4-BE49-F238E27FC236}">
                <a16:creationId xmlns:a16="http://schemas.microsoft.com/office/drawing/2014/main" id="{F40B1235-D78E-4544-A434-B72CE53D7BDE}"/>
              </a:ext>
            </a:extLst>
          </p:cNvPr>
          <p:cNvPicPr>
            <a:picLocks noChangeAspect="1"/>
          </p:cNvPicPr>
          <p:nvPr/>
        </p:nvPicPr>
        <p:blipFill>
          <a:blip r:embed="rId4"/>
          <a:stretch>
            <a:fillRect/>
          </a:stretch>
        </p:blipFill>
        <p:spPr>
          <a:xfrm>
            <a:off x="-376274" y="1594068"/>
            <a:ext cx="5790473" cy="3794559"/>
          </a:xfrm>
          <a:prstGeom prst="rect">
            <a:avLst/>
          </a:prstGeom>
        </p:spPr>
      </p:pic>
      <p:sp>
        <p:nvSpPr>
          <p:cNvPr id="8" name="文本框 7">
            <a:extLst>
              <a:ext uri="{FF2B5EF4-FFF2-40B4-BE49-F238E27FC236}">
                <a16:creationId xmlns:a16="http://schemas.microsoft.com/office/drawing/2014/main" id="{A2F393C9-2562-4837-9121-BC8AE598BE21}"/>
              </a:ext>
            </a:extLst>
          </p:cNvPr>
          <p:cNvSpPr txBox="1"/>
          <p:nvPr/>
        </p:nvSpPr>
        <p:spPr>
          <a:xfrm>
            <a:off x="2469931" y="5549462"/>
            <a:ext cx="1107996" cy="369332"/>
          </a:xfrm>
          <a:prstGeom prst="rect">
            <a:avLst/>
          </a:prstGeom>
          <a:noFill/>
        </p:spPr>
        <p:txBody>
          <a:bodyPr wrap="none" rtlCol="0">
            <a:spAutoFit/>
          </a:bodyPr>
          <a:lstStyle/>
          <a:p>
            <a:r>
              <a:rPr lang="zh-CN" altLang="en-US" dirty="0"/>
              <a:t>创建对象</a:t>
            </a:r>
          </a:p>
        </p:txBody>
      </p:sp>
      <p:sp>
        <p:nvSpPr>
          <p:cNvPr id="10" name="文本框 9">
            <a:extLst>
              <a:ext uri="{FF2B5EF4-FFF2-40B4-BE49-F238E27FC236}">
                <a16:creationId xmlns:a16="http://schemas.microsoft.com/office/drawing/2014/main" id="{1B875509-F01D-40CC-AE75-2DD0619BB233}"/>
              </a:ext>
            </a:extLst>
          </p:cNvPr>
          <p:cNvSpPr txBox="1"/>
          <p:nvPr/>
        </p:nvSpPr>
        <p:spPr>
          <a:xfrm>
            <a:off x="8614073" y="5693481"/>
            <a:ext cx="1107996" cy="369332"/>
          </a:xfrm>
          <a:prstGeom prst="rect">
            <a:avLst/>
          </a:prstGeom>
          <a:noFill/>
        </p:spPr>
        <p:txBody>
          <a:bodyPr wrap="none" rtlCol="0">
            <a:spAutoFit/>
          </a:bodyPr>
          <a:lstStyle/>
          <a:p>
            <a:r>
              <a:rPr lang="zh-CN" altLang="en-US" dirty="0"/>
              <a:t>销毁对象</a:t>
            </a:r>
          </a:p>
        </p:txBody>
      </p:sp>
      <p:pic>
        <p:nvPicPr>
          <p:cNvPr id="12" name="图片 11">
            <a:extLst>
              <a:ext uri="{FF2B5EF4-FFF2-40B4-BE49-F238E27FC236}">
                <a16:creationId xmlns:a16="http://schemas.microsoft.com/office/drawing/2014/main" id="{54A97ACE-6BFA-4F4D-A298-0C605C7A1962}"/>
              </a:ext>
            </a:extLst>
          </p:cNvPr>
          <p:cNvPicPr>
            <a:picLocks noChangeAspect="1"/>
          </p:cNvPicPr>
          <p:nvPr/>
        </p:nvPicPr>
        <p:blipFill>
          <a:blip r:embed="rId5"/>
          <a:stretch>
            <a:fillRect/>
          </a:stretch>
        </p:blipFill>
        <p:spPr>
          <a:xfrm>
            <a:off x="4879543" y="1669312"/>
            <a:ext cx="2212600" cy="4393501"/>
          </a:xfrm>
          <a:prstGeom prst="rect">
            <a:avLst/>
          </a:prstGeom>
        </p:spPr>
      </p:pic>
      <p:sp>
        <p:nvSpPr>
          <p:cNvPr id="13" name="文本框 12">
            <a:extLst>
              <a:ext uri="{FF2B5EF4-FFF2-40B4-BE49-F238E27FC236}">
                <a16:creationId xmlns:a16="http://schemas.microsoft.com/office/drawing/2014/main" id="{77D8B19B-A7C8-4CA5-B74D-177B721E0B64}"/>
              </a:ext>
            </a:extLst>
          </p:cNvPr>
          <p:cNvSpPr txBox="1"/>
          <p:nvPr/>
        </p:nvSpPr>
        <p:spPr>
          <a:xfrm>
            <a:off x="5371534" y="6268046"/>
            <a:ext cx="1338828" cy="369332"/>
          </a:xfrm>
          <a:prstGeom prst="rect">
            <a:avLst/>
          </a:prstGeom>
          <a:noFill/>
        </p:spPr>
        <p:txBody>
          <a:bodyPr wrap="none" rtlCol="0">
            <a:spAutoFit/>
          </a:bodyPr>
          <a:lstStyle/>
          <a:p>
            <a:r>
              <a:rPr lang="zh-CN" altLang="en-US" dirty="0"/>
              <a:t>自关联消息</a:t>
            </a:r>
          </a:p>
        </p:txBody>
      </p:sp>
    </p:spTree>
    <p:extLst>
      <p:ext uri="{BB962C8B-B14F-4D97-AF65-F5344CB8AC3E}">
        <p14:creationId xmlns:p14="http://schemas.microsoft.com/office/powerpoint/2010/main" val="199537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46770-F3AC-4ADE-A9E4-EF722DABA531}"/>
              </a:ext>
            </a:extLst>
          </p:cNvPr>
          <p:cNvSpPr>
            <a:spLocks noGrp="1"/>
          </p:cNvSpPr>
          <p:nvPr>
            <p:ph type="title"/>
          </p:nvPr>
        </p:nvSpPr>
        <p:spPr/>
        <p:txBody>
          <a:bodyPr/>
          <a:lstStyle/>
          <a:p>
            <a:r>
              <a:rPr lang="zh-CN" altLang="en-US" dirty="0"/>
              <a:t>组合片段</a:t>
            </a:r>
          </a:p>
        </p:txBody>
      </p:sp>
      <p:sp>
        <p:nvSpPr>
          <p:cNvPr id="3" name="页脚占位符 2">
            <a:extLst>
              <a:ext uri="{FF2B5EF4-FFF2-40B4-BE49-F238E27FC236}">
                <a16:creationId xmlns:a16="http://schemas.microsoft.com/office/drawing/2014/main" id="{81AF9677-165F-4DE3-82CF-8E1CB260BEBB}"/>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90EF8142-6028-43C4-B3C1-8BD14103B897}"/>
              </a:ext>
            </a:extLst>
          </p:cNvPr>
          <p:cNvSpPr>
            <a:spLocks noGrp="1"/>
          </p:cNvSpPr>
          <p:nvPr>
            <p:ph type="sldNum" sz="quarter" idx="12"/>
          </p:nvPr>
        </p:nvSpPr>
        <p:spPr/>
        <p:txBody>
          <a:bodyPr/>
          <a:lstStyle/>
          <a:p>
            <a:fld id="{5DD3DB80-B894-403A-B48E-6FDC1A72010E}" type="slidenum">
              <a:rPr lang="zh-CN" altLang="en-US" smtClean="0"/>
              <a:pPr/>
              <a:t>44</a:t>
            </a:fld>
            <a:endParaRPr lang="zh-CN" altLang="en-US" dirty="0"/>
          </a:p>
        </p:txBody>
      </p:sp>
      <p:pic>
        <p:nvPicPr>
          <p:cNvPr id="9" name="图片 8">
            <a:extLst>
              <a:ext uri="{FF2B5EF4-FFF2-40B4-BE49-F238E27FC236}">
                <a16:creationId xmlns:a16="http://schemas.microsoft.com/office/drawing/2014/main" id="{6948D7C8-4DF1-4A21-9D53-35A9782EDF4A}"/>
              </a:ext>
            </a:extLst>
          </p:cNvPr>
          <p:cNvPicPr>
            <a:picLocks noChangeAspect="1"/>
          </p:cNvPicPr>
          <p:nvPr/>
        </p:nvPicPr>
        <p:blipFill>
          <a:blip r:embed="rId3"/>
          <a:stretch>
            <a:fillRect/>
          </a:stretch>
        </p:blipFill>
        <p:spPr>
          <a:xfrm>
            <a:off x="2361960" y="1113473"/>
            <a:ext cx="7466490" cy="5126990"/>
          </a:xfrm>
          <a:prstGeom prst="rect">
            <a:avLst/>
          </a:prstGeom>
        </p:spPr>
      </p:pic>
    </p:spTree>
    <p:extLst>
      <p:ext uri="{BB962C8B-B14F-4D97-AF65-F5344CB8AC3E}">
        <p14:creationId xmlns:p14="http://schemas.microsoft.com/office/powerpoint/2010/main" val="412726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FA0C-84B1-4B9E-9331-265D1A86BF1E}"/>
              </a:ext>
            </a:extLst>
          </p:cNvPr>
          <p:cNvSpPr>
            <a:spLocks noGrp="1"/>
          </p:cNvSpPr>
          <p:nvPr>
            <p:ph type="title"/>
          </p:nvPr>
        </p:nvSpPr>
        <p:spPr/>
        <p:txBody>
          <a:bodyPr/>
          <a:lstStyle/>
          <a:p>
            <a:r>
              <a:rPr lang="zh-CN" altLang="en-US" dirty="0"/>
              <a:t>约束片段</a:t>
            </a:r>
            <a:r>
              <a:rPr lang="en-US" altLang="zh-CN" sz="1200" dirty="0"/>
              <a:t>[1]</a:t>
            </a:r>
            <a:endParaRPr lang="zh-CN" altLang="en-US" dirty="0"/>
          </a:p>
        </p:txBody>
      </p:sp>
      <p:sp>
        <p:nvSpPr>
          <p:cNvPr id="3" name="页脚占位符 2">
            <a:extLst>
              <a:ext uri="{FF2B5EF4-FFF2-40B4-BE49-F238E27FC236}">
                <a16:creationId xmlns:a16="http://schemas.microsoft.com/office/drawing/2014/main" id="{39ECE219-5FD0-4AC5-8B03-10D8D638283A}"/>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F319614F-81CF-4CCC-A19A-3E68DBCBE95D}"/>
              </a:ext>
            </a:extLst>
          </p:cNvPr>
          <p:cNvSpPr>
            <a:spLocks noGrp="1"/>
          </p:cNvSpPr>
          <p:nvPr>
            <p:ph type="sldNum" sz="quarter" idx="12"/>
          </p:nvPr>
        </p:nvSpPr>
        <p:spPr/>
        <p:txBody>
          <a:bodyPr/>
          <a:lstStyle/>
          <a:p>
            <a:fld id="{5DD3DB80-B894-403A-B48E-6FDC1A72010E}" type="slidenum">
              <a:rPr lang="zh-CN" altLang="en-US" smtClean="0"/>
              <a:pPr/>
              <a:t>45</a:t>
            </a:fld>
            <a:endParaRPr lang="zh-CN" altLang="en-US" dirty="0"/>
          </a:p>
        </p:txBody>
      </p:sp>
      <p:graphicFrame>
        <p:nvGraphicFramePr>
          <p:cNvPr id="5" name="表格 4">
            <a:extLst>
              <a:ext uri="{FF2B5EF4-FFF2-40B4-BE49-F238E27FC236}">
                <a16:creationId xmlns:a16="http://schemas.microsoft.com/office/drawing/2014/main" id="{6E771F26-9BCF-4671-A75A-F39982F78A35}"/>
              </a:ext>
            </a:extLst>
          </p:cNvPr>
          <p:cNvGraphicFramePr>
            <a:graphicFrameLocks noGrp="1"/>
          </p:cNvGraphicFramePr>
          <p:nvPr>
            <p:extLst>
              <p:ext uri="{D42A27DB-BD31-4B8C-83A1-F6EECF244321}">
                <p14:modId xmlns:p14="http://schemas.microsoft.com/office/powerpoint/2010/main" val="801669104"/>
              </p:ext>
            </p:extLst>
          </p:nvPr>
        </p:nvGraphicFramePr>
        <p:xfrm>
          <a:off x="2016600" y="1591469"/>
          <a:ext cx="7966710" cy="4086225"/>
        </p:xfrm>
        <a:graphic>
          <a:graphicData uri="http://schemas.openxmlformats.org/drawingml/2006/table">
            <a:tbl>
              <a:tblPr>
                <a:tableStyleId>{5C22544A-7EE6-4342-B048-85BDC9FD1C3A}</a:tableStyleId>
              </a:tblPr>
              <a:tblGrid>
                <a:gridCol w="1132111">
                  <a:extLst>
                    <a:ext uri="{9D8B030D-6E8A-4147-A177-3AD203B41FA5}">
                      <a16:colId xmlns:a16="http://schemas.microsoft.com/office/drawing/2014/main" val="514156729"/>
                    </a:ext>
                  </a:extLst>
                </a:gridCol>
                <a:gridCol w="6834599">
                  <a:extLst>
                    <a:ext uri="{9D8B030D-6E8A-4147-A177-3AD203B41FA5}">
                      <a16:colId xmlns:a16="http://schemas.microsoft.com/office/drawing/2014/main" val="1340671885"/>
                    </a:ext>
                  </a:extLst>
                </a:gridCol>
              </a:tblGrid>
              <a:tr h="282233">
                <a:tc>
                  <a:txBody>
                    <a:bodyPr/>
                    <a:lstStyle/>
                    <a:p>
                      <a:pPr algn="l" fontAlgn="b"/>
                      <a:r>
                        <a:rPr lang="zh-CN" altLang="en-US" sz="2000" u="none" strike="noStrike">
                          <a:effectLst/>
                        </a:rPr>
                        <a:t>片段类型</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000" u="none" strike="noStrike" dirty="0">
                          <a:effectLst/>
                        </a:rPr>
                        <a:t>                                 片段描述</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430397878"/>
                  </a:ext>
                </a:extLst>
              </a:tr>
              <a:tr h="282233">
                <a:tc>
                  <a:txBody>
                    <a:bodyPr/>
                    <a:lstStyle/>
                    <a:p>
                      <a:pPr algn="l" fontAlgn="b"/>
                      <a:r>
                        <a:rPr lang="en-US" sz="2000" u="none" strike="noStrike" dirty="0">
                          <a:effectLst/>
                        </a:rPr>
                        <a:t>seq</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000" u="none" strike="noStrike" dirty="0">
                          <a:effectLst/>
                        </a:rPr>
                        <a:t>强迫交互按照特定的顺序执行</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894850773"/>
                  </a:ext>
                </a:extLst>
              </a:tr>
              <a:tr h="282233">
                <a:tc>
                  <a:txBody>
                    <a:bodyPr/>
                    <a:lstStyle/>
                    <a:p>
                      <a:pPr algn="l" fontAlgn="b"/>
                      <a:r>
                        <a:rPr lang="en-US" sz="2000" u="none" strike="noStrike" dirty="0">
                          <a:effectLst/>
                        </a:rPr>
                        <a:t>alt</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000" u="none" strike="noStrike">
                          <a:effectLst/>
                        </a:rPr>
                        <a:t>在一组行为中根据特定的条件选择某个交互，模型为</a:t>
                      </a:r>
                      <a:r>
                        <a:rPr lang="en-US" altLang="zh-CN" sz="2000" u="none" strike="noStrike">
                          <a:effectLst/>
                        </a:rPr>
                        <a:t>if…else</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566309250"/>
                  </a:ext>
                </a:extLst>
              </a:tr>
              <a:tr h="282233">
                <a:tc>
                  <a:txBody>
                    <a:bodyPr/>
                    <a:lstStyle/>
                    <a:p>
                      <a:pPr algn="l" fontAlgn="b"/>
                      <a:r>
                        <a:rPr lang="en-US" sz="2000" u="none" strike="noStrike" dirty="0">
                          <a:effectLst/>
                        </a:rPr>
                        <a:t>opt</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000" u="none" strike="noStrike" dirty="0">
                          <a:effectLst/>
                        </a:rPr>
                        <a:t>表示可选，模型为</a:t>
                      </a:r>
                      <a:r>
                        <a:rPr lang="en-US" sz="2000" u="none" strike="noStrike" dirty="0">
                          <a:effectLst/>
                        </a:rPr>
                        <a:t>switch</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134579175"/>
                  </a:ext>
                </a:extLst>
              </a:tr>
              <a:tr h="282233">
                <a:tc>
                  <a:txBody>
                    <a:bodyPr/>
                    <a:lstStyle/>
                    <a:p>
                      <a:pPr algn="l" fontAlgn="b"/>
                      <a:r>
                        <a:rPr lang="en-US" sz="2000" u="none" strike="noStrike">
                          <a:effectLst/>
                        </a:rPr>
                        <a:t>break</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000" u="none" strike="noStrike" dirty="0">
                          <a:effectLst/>
                        </a:rPr>
                        <a:t>提供了和编程语言中的</a:t>
                      </a:r>
                      <a:r>
                        <a:rPr lang="en-US" altLang="zh-CN" sz="2000" u="none" strike="noStrike" dirty="0">
                          <a:effectLst/>
                        </a:rPr>
                        <a:t>break</a:t>
                      </a:r>
                      <a:r>
                        <a:rPr lang="zh-CN" altLang="en-US" sz="2000" u="none" strike="noStrike" dirty="0">
                          <a:effectLst/>
                        </a:rPr>
                        <a:t>类似机制</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293294866"/>
                  </a:ext>
                </a:extLst>
              </a:tr>
              <a:tr h="282233">
                <a:tc>
                  <a:txBody>
                    <a:bodyPr/>
                    <a:lstStyle/>
                    <a:p>
                      <a:pPr algn="l" fontAlgn="b"/>
                      <a:r>
                        <a:rPr lang="en-US" sz="2000" u="none" strike="noStrike">
                          <a:effectLst/>
                        </a:rPr>
                        <a:t>par</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000" u="none" strike="noStrike" dirty="0">
                          <a:effectLst/>
                        </a:rPr>
                        <a:t>支持交互片段的并发执行</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165869997"/>
                  </a:ext>
                </a:extLst>
              </a:tr>
              <a:tr h="282233">
                <a:tc>
                  <a:txBody>
                    <a:bodyPr/>
                    <a:lstStyle/>
                    <a:p>
                      <a:pPr algn="l" fontAlgn="b"/>
                      <a:r>
                        <a:rPr lang="en-US" sz="2000" u="none" strike="noStrike">
                          <a:effectLst/>
                        </a:rPr>
                        <a:t>strict</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000" u="none" strike="noStrike" dirty="0">
                          <a:effectLst/>
                        </a:rPr>
                        <a:t>明确定义了一组交互片段的执行顺序</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200015518"/>
                  </a:ext>
                </a:extLst>
              </a:tr>
              <a:tr h="282233">
                <a:tc>
                  <a:txBody>
                    <a:bodyPr/>
                    <a:lstStyle/>
                    <a:p>
                      <a:pPr algn="l" fontAlgn="b"/>
                      <a:r>
                        <a:rPr lang="en-US" sz="2000" u="none" strike="noStrike">
                          <a:effectLst/>
                        </a:rPr>
                        <a:t>loop</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000" u="none" strike="noStrike">
                          <a:effectLst/>
                        </a:rPr>
                        <a:t>说明交互片段会被重复执行</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760707022"/>
                  </a:ext>
                </a:extLst>
              </a:tr>
              <a:tr h="282233">
                <a:tc>
                  <a:txBody>
                    <a:bodyPr/>
                    <a:lstStyle/>
                    <a:p>
                      <a:pPr algn="l" fontAlgn="b"/>
                      <a:r>
                        <a:rPr lang="en-US" sz="2000" u="none" strike="noStrike">
                          <a:effectLst/>
                        </a:rPr>
                        <a:t>region</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000" u="none" strike="noStrike">
                          <a:effectLst/>
                        </a:rPr>
                        <a:t>在组合片段中优先于其他交互片段发生交互</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361305759"/>
                  </a:ext>
                </a:extLst>
              </a:tr>
              <a:tr h="282233">
                <a:tc>
                  <a:txBody>
                    <a:bodyPr/>
                    <a:lstStyle/>
                    <a:p>
                      <a:pPr algn="l" fontAlgn="b"/>
                      <a:r>
                        <a:rPr lang="en-US" sz="2000" u="none" strike="noStrike">
                          <a:effectLst/>
                        </a:rPr>
                        <a:t>neg</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000" u="none" strike="noStrike">
                          <a:effectLst/>
                        </a:rPr>
                        <a:t>封装了一系列无效的消息，即不应该交互</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423666785"/>
                  </a:ext>
                </a:extLst>
              </a:tr>
              <a:tr h="282233">
                <a:tc>
                  <a:txBody>
                    <a:bodyPr/>
                    <a:lstStyle/>
                    <a:p>
                      <a:pPr algn="l" fontAlgn="b"/>
                      <a:r>
                        <a:rPr lang="en-US" sz="2000" u="none" strike="noStrike">
                          <a:effectLst/>
                        </a:rPr>
                        <a:t>assert</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000" u="none" strike="noStrike">
                          <a:effectLst/>
                        </a:rPr>
                        <a:t>标志了在交互片段中作为事件唯一的合法继承者的操作数</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868813706"/>
                  </a:ext>
                </a:extLst>
              </a:tr>
              <a:tr h="282233">
                <a:tc>
                  <a:txBody>
                    <a:bodyPr/>
                    <a:lstStyle/>
                    <a:p>
                      <a:pPr algn="l" fontAlgn="b"/>
                      <a:r>
                        <a:rPr lang="en-US" sz="2000" u="none" strike="noStrike">
                          <a:effectLst/>
                        </a:rPr>
                        <a:t>ignore</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000" u="none" strike="noStrike">
                          <a:effectLst/>
                        </a:rPr>
                        <a:t>明确定义了交互片段不应该响应消息</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245697264"/>
                  </a:ext>
                </a:extLst>
              </a:tr>
              <a:tr h="282233">
                <a:tc>
                  <a:txBody>
                    <a:bodyPr/>
                    <a:lstStyle/>
                    <a:p>
                      <a:pPr algn="l" fontAlgn="b"/>
                      <a:r>
                        <a:rPr lang="en-US" sz="2000" u="none" strike="noStrike">
                          <a:effectLst/>
                        </a:rPr>
                        <a:t>consider</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l" fontAlgn="b"/>
                      <a:r>
                        <a:rPr lang="zh-CN" altLang="en-US" sz="2000" u="none" strike="noStrike" dirty="0">
                          <a:effectLst/>
                        </a:rPr>
                        <a:t>明确标识了应该被处理的消息</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054843815"/>
                  </a:ext>
                </a:extLst>
              </a:tr>
            </a:tbl>
          </a:graphicData>
        </a:graphic>
      </p:graphicFrame>
    </p:spTree>
    <p:extLst>
      <p:ext uri="{BB962C8B-B14F-4D97-AF65-F5344CB8AC3E}">
        <p14:creationId xmlns:p14="http://schemas.microsoft.com/office/powerpoint/2010/main" val="2379634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338542" y="2434543"/>
            <a:ext cx="5419185" cy="895350"/>
          </a:xfrm>
        </p:spPr>
        <p:txBody>
          <a:bodyPr>
            <a:normAutofit/>
          </a:bodyPr>
          <a:lstStyle/>
          <a:p>
            <a:r>
              <a:rPr lang="zh-CN" altLang="en-US" sz="4400" dirty="0">
                <a:solidFill>
                  <a:schemeClr val="bg1"/>
                </a:solidFill>
              </a:rPr>
              <a:t>通信图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581760" y="2699813"/>
            <a:ext cx="671459" cy="56296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863754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504C2-9E49-47AE-9C22-87299F24A911}"/>
              </a:ext>
            </a:extLst>
          </p:cNvPr>
          <p:cNvSpPr>
            <a:spLocks noGrp="1"/>
          </p:cNvSpPr>
          <p:nvPr>
            <p:ph type="title"/>
          </p:nvPr>
        </p:nvSpPr>
        <p:spPr/>
        <p:txBody>
          <a:bodyPr/>
          <a:lstStyle/>
          <a:p>
            <a:r>
              <a:rPr lang="zh-CN" altLang="en-US" dirty="0"/>
              <a:t>通信图概述</a:t>
            </a:r>
          </a:p>
        </p:txBody>
      </p:sp>
      <p:sp>
        <p:nvSpPr>
          <p:cNvPr id="3" name="页脚占位符 2">
            <a:extLst>
              <a:ext uri="{FF2B5EF4-FFF2-40B4-BE49-F238E27FC236}">
                <a16:creationId xmlns:a16="http://schemas.microsoft.com/office/drawing/2014/main" id="{68D70D32-F19D-4A23-8FF1-C94353649B3A}"/>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3BF18A62-A145-443E-B442-1893AF509EE3}"/>
              </a:ext>
            </a:extLst>
          </p:cNvPr>
          <p:cNvSpPr>
            <a:spLocks noGrp="1"/>
          </p:cNvSpPr>
          <p:nvPr>
            <p:ph type="sldNum" sz="quarter" idx="12"/>
          </p:nvPr>
        </p:nvSpPr>
        <p:spPr/>
        <p:txBody>
          <a:bodyPr/>
          <a:lstStyle/>
          <a:p>
            <a:fld id="{5DD3DB80-B894-403A-B48E-6FDC1A72010E}" type="slidenum">
              <a:rPr lang="zh-CN" altLang="en-US" smtClean="0"/>
              <a:pPr/>
              <a:t>47</a:t>
            </a:fld>
            <a:endParaRPr lang="zh-CN" altLang="en-US" dirty="0"/>
          </a:p>
        </p:txBody>
      </p:sp>
      <p:sp>
        <p:nvSpPr>
          <p:cNvPr id="5" name="文本框 4">
            <a:extLst>
              <a:ext uri="{FF2B5EF4-FFF2-40B4-BE49-F238E27FC236}">
                <a16:creationId xmlns:a16="http://schemas.microsoft.com/office/drawing/2014/main" id="{2254885A-B4A5-4257-AD1C-7B5A1E325614}"/>
              </a:ext>
            </a:extLst>
          </p:cNvPr>
          <p:cNvSpPr txBox="1"/>
          <p:nvPr/>
        </p:nvSpPr>
        <p:spPr>
          <a:xfrm>
            <a:off x="931179" y="1459230"/>
            <a:ext cx="9395670" cy="3600986"/>
          </a:xfrm>
          <a:prstGeom prst="rect">
            <a:avLst/>
          </a:prstGeom>
          <a:noFill/>
        </p:spPr>
        <p:txBody>
          <a:bodyPr wrap="square" rtlCol="0">
            <a:spAutoFit/>
          </a:bodyPr>
          <a:lstStyle/>
          <a:p>
            <a:r>
              <a:rPr lang="zh-CN" altLang="en-US" sz="2400" b="1" dirty="0"/>
              <a:t>       通信图</a:t>
            </a:r>
            <a:r>
              <a:rPr lang="zh-CN" altLang="en-US" sz="2400" dirty="0"/>
              <a:t>（</a:t>
            </a:r>
            <a:r>
              <a:rPr lang="en-US" altLang="zh-CN" dirty="0"/>
              <a:t>Collaboration Diagram/Communication Diagram</a:t>
            </a:r>
            <a:r>
              <a:rPr lang="zh-CN" altLang="en-US" dirty="0"/>
              <a:t>，也叫合作图。注</a:t>
            </a:r>
            <a:r>
              <a:rPr lang="en-US" altLang="zh-CN" dirty="0"/>
              <a:t>UML2.0</a:t>
            </a:r>
            <a:r>
              <a:rPr lang="zh-CN" altLang="en-US" dirty="0"/>
              <a:t>以后不再用协作图说法，而是明确定义为“通信图”，即</a:t>
            </a:r>
            <a:r>
              <a:rPr lang="en-US" altLang="zh-CN" dirty="0"/>
              <a:t>Collaboration Diagram</a:t>
            </a:r>
            <a:r>
              <a:rPr lang="zh-CN" altLang="en-US" dirty="0"/>
              <a:t>，而“协作”作为一个结构事务用于表达静态结构和动态行为的概念组合，表达不同事物相互协作完成一个复杂功能。</a:t>
            </a:r>
            <a:r>
              <a:rPr lang="zh-CN" altLang="en-US" sz="2400" dirty="0"/>
              <a:t>）是一种交互图，强调的是发送和接受的对象之间的组着结构。</a:t>
            </a:r>
            <a:endParaRPr lang="en-US" altLang="zh-CN" sz="2400" dirty="0"/>
          </a:p>
          <a:p>
            <a:r>
              <a:rPr lang="zh-CN" altLang="en-US" sz="2400" dirty="0"/>
              <a:t>      通信图显示某组对象如何为一个用例描述的一个系统时间而与另一组对象进行协作的交互图。使用通信图可以显示对象角色之间的关系，如为实现某个操作或达到某种结果而在对象间交换一组消息。</a:t>
            </a:r>
            <a:r>
              <a:rPr lang="zh-CN" altLang="en-US" sz="2400" dirty="0">
                <a:solidFill>
                  <a:srgbClr val="FF0000"/>
                </a:solidFill>
              </a:rPr>
              <a:t>如果需要强调时间和序列，最好选择序列图；如果需要强调上下文关系，最好选择通信图。</a:t>
            </a:r>
            <a:r>
              <a:rPr lang="en-US" altLang="zh-CN" sz="1200" dirty="0">
                <a:solidFill>
                  <a:srgbClr val="FF0000"/>
                </a:solidFill>
              </a:rPr>
              <a:t>[1]</a:t>
            </a:r>
            <a:endParaRPr lang="zh-CN" altLang="en-US" sz="2400" dirty="0">
              <a:solidFill>
                <a:srgbClr val="FF0000"/>
              </a:solidFill>
            </a:endParaRPr>
          </a:p>
        </p:txBody>
      </p:sp>
    </p:spTree>
    <p:extLst>
      <p:ext uri="{BB962C8B-B14F-4D97-AF65-F5344CB8AC3E}">
        <p14:creationId xmlns:p14="http://schemas.microsoft.com/office/powerpoint/2010/main" val="13848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C4040-16A4-4579-B1C0-FC1F8F7E1DB4}"/>
              </a:ext>
            </a:extLst>
          </p:cNvPr>
          <p:cNvSpPr>
            <a:spLocks noGrp="1"/>
          </p:cNvSpPr>
          <p:nvPr>
            <p:ph type="title"/>
          </p:nvPr>
        </p:nvSpPr>
        <p:spPr/>
        <p:txBody>
          <a:bodyPr/>
          <a:lstStyle/>
          <a:p>
            <a:r>
              <a:rPr lang="zh-CN" altLang="en-US" dirty="0"/>
              <a:t>通信图</a:t>
            </a:r>
          </a:p>
        </p:txBody>
      </p:sp>
      <p:sp>
        <p:nvSpPr>
          <p:cNvPr id="3" name="页脚占位符 2">
            <a:extLst>
              <a:ext uri="{FF2B5EF4-FFF2-40B4-BE49-F238E27FC236}">
                <a16:creationId xmlns:a16="http://schemas.microsoft.com/office/drawing/2014/main" id="{5F05DD04-58EA-43BF-B59A-3E48D3559023}"/>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8B997199-C7B8-4AF8-8849-73EBBF7156A5}"/>
              </a:ext>
            </a:extLst>
          </p:cNvPr>
          <p:cNvSpPr>
            <a:spLocks noGrp="1"/>
          </p:cNvSpPr>
          <p:nvPr>
            <p:ph type="sldNum" sz="quarter" idx="12"/>
          </p:nvPr>
        </p:nvSpPr>
        <p:spPr/>
        <p:txBody>
          <a:bodyPr/>
          <a:lstStyle/>
          <a:p>
            <a:fld id="{5DD3DB80-B894-403A-B48E-6FDC1A72010E}" type="slidenum">
              <a:rPr lang="zh-CN" altLang="en-US" smtClean="0"/>
              <a:pPr/>
              <a:t>48</a:t>
            </a:fld>
            <a:endParaRPr lang="zh-CN" altLang="en-US" dirty="0"/>
          </a:p>
        </p:txBody>
      </p:sp>
      <p:pic>
        <p:nvPicPr>
          <p:cNvPr id="15" name="图片 14">
            <a:extLst>
              <a:ext uri="{FF2B5EF4-FFF2-40B4-BE49-F238E27FC236}">
                <a16:creationId xmlns:a16="http://schemas.microsoft.com/office/drawing/2014/main" id="{83BFA9A0-9446-4D78-B915-9304546A7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156" y="1298060"/>
            <a:ext cx="8940097" cy="4841007"/>
          </a:xfrm>
          <a:prstGeom prst="rect">
            <a:avLst/>
          </a:prstGeom>
        </p:spPr>
      </p:pic>
      <p:sp>
        <p:nvSpPr>
          <p:cNvPr id="16" name="文本框 15">
            <a:extLst>
              <a:ext uri="{FF2B5EF4-FFF2-40B4-BE49-F238E27FC236}">
                <a16:creationId xmlns:a16="http://schemas.microsoft.com/office/drawing/2014/main" id="{72949BC8-D3BA-457A-A529-95356DA08C6D}"/>
              </a:ext>
            </a:extLst>
          </p:cNvPr>
          <p:cNvSpPr txBox="1"/>
          <p:nvPr/>
        </p:nvSpPr>
        <p:spPr>
          <a:xfrm>
            <a:off x="4335748" y="6208372"/>
            <a:ext cx="3518912" cy="400110"/>
          </a:xfrm>
          <a:prstGeom prst="rect">
            <a:avLst/>
          </a:prstGeom>
          <a:noFill/>
        </p:spPr>
        <p:txBody>
          <a:bodyPr wrap="none" rtlCol="0">
            <a:spAutoFit/>
          </a:bodyPr>
          <a:lstStyle/>
          <a:p>
            <a:r>
              <a:rPr lang="zh-CN" altLang="en-US" sz="2000" dirty="0"/>
              <a:t>新闻管理系统添加新闻通信图</a:t>
            </a:r>
          </a:p>
        </p:txBody>
      </p:sp>
      <p:sp>
        <p:nvSpPr>
          <p:cNvPr id="5" name="文本框 4">
            <a:extLst>
              <a:ext uri="{FF2B5EF4-FFF2-40B4-BE49-F238E27FC236}">
                <a16:creationId xmlns:a16="http://schemas.microsoft.com/office/drawing/2014/main" id="{D070FA3F-3B5F-4A07-A25C-841AE17F36A1}"/>
              </a:ext>
            </a:extLst>
          </p:cNvPr>
          <p:cNvSpPr txBox="1"/>
          <p:nvPr/>
        </p:nvSpPr>
        <p:spPr>
          <a:xfrm>
            <a:off x="500502" y="1795085"/>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对象</a:t>
            </a:r>
          </a:p>
        </p:txBody>
      </p:sp>
      <p:sp>
        <p:nvSpPr>
          <p:cNvPr id="6" name="文本框 5">
            <a:extLst>
              <a:ext uri="{FF2B5EF4-FFF2-40B4-BE49-F238E27FC236}">
                <a16:creationId xmlns:a16="http://schemas.microsoft.com/office/drawing/2014/main" id="{5FC21C47-007C-406D-9B7C-B5E59D536A90}"/>
              </a:ext>
            </a:extLst>
          </p:cNvPr>
          <p:cNvSpPr txBox="1"/>
          <p:nvPr/>
        </p:nvSpPr>
        <p:spPr>
          <a:xfrm>
            <a:off x="10363859" y="1510784"/>
            <a:ext cx="87716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活动者</a:t>
            </a:r>
          </a:p>
        </p:txBody>
      </p:sp>
      <p:sp>
        <p:nvSpPr>
          <p:cNvPr id="7" name="文本框 6">
            <a:extLst>
              <a:ext uri="{FF2B5EF4-FFF2-40B4-BE49-F238E27FC236}">
                <a16:creationId xmlns:a16="http://schemas.microsoft.com/office/drawing/2014/main" id="{C612B8A2-B626-4EED-AAB9-533ABC568D82}"/>
              </a:ext>
            </a:extLst>
          </p:cNvPr>
          <p:cNvSpPr txBox="1"/>
          <p:nvPr/>
        </p:nvSpPr>
        <p:spPr>
          <a:xfrm>
            <a:off x="10917856" y="2654875"/>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链接</a:t>
            </a:r>
          </a:p>
        </p:txBody>
      </p:sp>
      <p:sp>
        <p:nvSpPr>
          <p:cNvPr id="8" name="文本框 7">
            <a:extLst>
              <a:ext uri="{FF2B5EF4-FFF2-40B4-BE49-F238E27FC236}">
                <a16:creationId xmlns:a16="http://schemas.microsoft.com/office/drawing/2014/main" id="{53442B83-216A-4DC3-83BB-03FC30090EED}"/>
              </a:ext>
            </a:extLst>
          </p:cNvPr>
          <p:cNvSpPr txBox="1"/>
          <p:nvPr/>
        </p:nvSpPr>
        <p:spPr>
          <a:xfrm>
            <a:off x="500502" y="4054098"/>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a:t>消息</a:t>
            </a:r>
          </a:p>
        </p:txBody>
      </p:sp>
      <p:cxnSp>
        <p:nvCxnSpPr>
          <p:cNvPr id="11" name="直接箭头连接符 10">
            <a:extLst>
              <a:ext uri="{FF2B5EF4-FFF2-40B4-BE49-F238E27FC236}">
                <a16:creationId xmlns:a16="http://schemas.microsoft.com/office/drawing/2014/main" id="{E18A2023-D350-44C0-9235-445967E5BA11}"/>
              </a:ext>
            </a:extLst>
          </p:cNvPr>
          <p:cNvCxnSpPr/>
          <p:nvPr/>
        </p:nvCxnSpPr>
        <p:spPr>
          <a:xfrm flipH="1">
            <a:off x="1146833" y="3800475"/>
            <a:ext cx="586717" cy="2536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34FC5C2-E734-4388-A99B-0EF21355438E}"/>
              </a:ext>
            </a:extLst>
          </p:cNvPr>
          <p:cNvCxnSpPr>
            <a:endCxn id="5" idx="3"/>
          </p:cNvCxnSpPr>
          <p:nvPr/>
        </p:nvCxnSpPr>
        <p:spPr>
          <a:xfrm flipH="1" flipV="1">
            <a:off x="1146833" y="1979751"/>
            <a:ext cx="862942"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41585FC3-20C9-436E-A5C6-54C527C639AC}"/>
              </a:ext>
            </a:extLst>
          </p:cNvPr>
          <p:cNvCxnSpPr/>
          <p:nvPr/>
        </p:nvCxnSpPr>
        <p:spPr>
          <a:xfrm flipV="1">
            <a:off x="9172575" y="1693689"/>
            <a:ext cx="1191284" cy="543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66A7CDD5-825D-4178-85D4-CD4A695B84AF}"/>
              </a:ext>
            </a:extLst>
          </p:cNvPr>
          <p:cNvCxnSpPr>
            <a:cxnSpLocks/>
            <a:endCxn id="7" idx="1"/>
          </p:cNvCxnSpPr>
          <p:nvPr/>
        </p:nvCxnSpPr>
        <p:spPr>
          <a:xfrm flipV="1">
            <a:off x="9010650" y="2839541"/>
            <a:ext cx="1907206" cy="5894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89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animBg="1"/>
      <p:bldP spid="6" grpId="0" animBg="1"/>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F886A469-D0DE-44F1-83D5-570AF0FE6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621" y="1155328"/>
            <a:ext cx="6543675" cy="5520482"/>
          </a:xfrm>
          <a:prstGeom prst="rect">
            <a:avLst/>
          </a:prstGeom>
        </p:spPr>
      </p:pic>
      <p:sp>
        <p:nvSpPr>
          <p:cNvPr id="2" name="标题 1">
            <a:extLst>
              <a:ext uri="{FF2B5EF4-FFF2-40B4-BE49-F238E27FC236}">
                <a16:creationId xmlns:a16="http://schemas.microsoft.com/office/drawing/2014/main" id="{817AFEC9-96CE-438D-867B-FF186ACD23BF}"/>
              </a:ext>
            </a:extLst>
          </p:cNvPr>
          <p:cNvSpPr>
            <a:spLocks noGrp="1"/>
          </p:cNvSpPr>
          <p:nvPr>
            <p:ph type="title"/>
          </p:nvPr>
        </p:nvSpPr>
        <p:spPr/>
        <p:txBody>
          <a:bodyPr/>
          <a:lstStyle/>
          <a:p>
            <a:r>
              <a:rPr lang="zh-CN" altLang="en-US" dirty="0"/>
              <a:t>消息</a:t>
            </a:r>
          </a:p>
        </p:txBody>
      </p:sp>
      <p:sp>
        <p:nvSpPr>
          <p:cNvPr id="3" name="页脚占位符 2">
            <a:extLst>
              <a:ext uri="{FF2B5EF4-FFF2-40B4-BE49-F238E27FC236}">
                <a16:creationId xmlns:a16="http://schemas.microsoft.com/office/drawing/2014/main" id="{53981EA3-B79D-4295-9EE4-E16008A54F85}"/>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20A8DA80-6378-4740-B8EA-DA32643504A9}"/>
              </a:ext>
            </a:extLst>
          </p:cNvPr>
          <p:cNvSpPr>
            <a:spLocks noGrp="1"/>
          </p:cNvSpPr>
          <p:nvPr>
            <p:ph type="sldNum" sz="quarter" idx="12"/>
          </p:nvPr>
        </p:nvSpPr>
        <p:spPr/>
        <p:txBody>
          <a:bodyPr/>
          <a:lstStyle/>
          <a:p>
            <a:fld id="{5DD3DB80-B894-403A-B48E-6FDC1A72010E}" type="slidenum">
              <a:rPr lang="zh-CN" altLang="en-US" smtClean="0"/>
              <a:pPr/>
              <a:t>49</a:t>
            </a:fld>
            <a:endParaRPr lang="zh-CN" altLang="en-US" dirty="0"/>
          </a:p>
        </p:txBody>
      </p:sp>
      <p:sp>
        <p:nvSpPr>
          <p:cNvPr id="9" name="文本框 8">
            <a:extLst>
              <a:ext uri="{FF2B5EF4-FFF2-40B4-BE49-F238E27FC236}">
                <a16:creationId xmlns:a16="http://schemas.microsoft.com/office/drawing/2014/main" id="{100A8F39-CD17-4781-8BA2-68A4668D70B0}"/>
              </a:ext>
            </a:extLst>
          </p:cNvPr>
          <p:cNvSpPr txBox="1"/>
          <p:nvPr/>
        </p:nvSpPr>
        <p:spPr>
          <a:xfrm>
            <a:off x="2509192" y="1343239"/>
            <a:ext cx="13388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dirty="0"/>
              <a:t>控制点条件</a:t>
            </a:r>
          </a:p>
        </p:txBody>
      </p:sp>
      <p:sp>
        <p:nvSpPr>
          <p:cNvPr id="11" name="文本框 10">
            <a:extLst>
              <a:ext uri="{FF2B5EF4-FFF2-40B4-BE49-F238E27FC236}">
                <a16:creationId xmlns:a16="http://schemas.microsoft.com/office/drawing/2014/main" id="{B653F0B4-862C-4A0E-9200-DD00B57EB6C8}"/>
              </a:ext>
            </a:extLst>
          </p:cNvPr>
          <p:cNvSpPr txBox="1"/>
          <p:nvPr/>
        </p:nvSpPr>
        <p:spPr>
          <a:xfrm>
            <a:off x="8957546" y="2024102"/>
            <a:ext cx="110799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dirty="0"/>
              <a:t>创建实例</a:t>
            </a:r>
          </a:p>
        </p:txBody>
      </p:sp>
      <p:sp>
        <p:nvSpPr>
          <p:cNvPr id="12" name="文本框 11">
            <a:extLst>
              <a:ext uri="{FF2B5EF4-FFF2-40B4-BE49-F238E27FC236}">
                <a16:creationId xmlns:a16="http://schemas.microsoft.com/office/drawing/2014/main" id="{1F6A8710-D86B-4EE2-9F14-3FFB70364980}"/>
              </a:ext>
            </a:extLst>
          </p:cNvPr>
          <p:cNvSpPr txBox="1"/>
          <p:nvPr/>
        </p:nvSpPr>
        <p:spPr>
          <a:xfrm>
            <a:off x="9165296" y="5206524"/>
            <a:ext cx="180049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dirty="0"/>
              <a:t>发送给多个对象</a:t>
            </a:r>
          </a:p>
        </p:txBody>
      </p:sp>
      <p:sp>
        <p:nvSpPr>
          <p:cNvPr id="15" name="文本框 14">
            <a:extLst>
              <a:ext uri="{FF2B5EF4-FFF2-40B4-BE49-F238E27FC236}">
                <a16:creationId xmlns:a16="http://schemas.microsoft.com/office/drawing/2014/main" id="{91AD323C-100E-4138-A82F-6044F90DE499}"/>
              </a:ext>
            </a:extLst>
          </p:cNvPr>
          <p:cNvSpPr txBox="1"/>
          <p:nvPr/>
        </p:nvSpPr>
        <p:spPr>
          <a:xfrm>
            <a:off x="976890" y="5400501"/>
            <a:ext cx="110799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dirty="0"/>
              <a:t>返回结果</a:t>
            </a:r>
          </a:p>
        </p:txBody>
      </p:sp>
      <p:cxnSp>
        <p:nvCxnSpPr>
          <p:cNvPr id="17" name="直接箭头连接符 16">
            <a:extLst>
              <a:ext uri="{FF2B5EF4-FFF2-40B4-BE49-F238E27FC236}">
                <a16:creationId xmlns:a16="http://schemas.microsoft.com/office/drawing/2014/main" id="{427EE5A0-A2F8-4662-ACF3-C4BA9C3ED7F6}"/>
              </a:ext>
            </a:extLst>
          </p:cNvPr>
          <p:cNvCxnSpPr>
            <a:cxnSpLocks/>
            <a:endCxn id="9" idx="3"/>
          </p:cNvCxnSpPr>
          <p:nvPr/>
        </p:nvCxnSpPr>
        <p:spPr>
          <a:xfrm flipH="1" flipV="1">
            <a:off x="3848020" y="1527905"/>
            <a:ext cx="1038306" cy="4961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75DFDE6-8E85-4528-8D24-B1605CF660C5}"/>
              </a:ext>
            </a:extLst>
          </p:cNvPr>
          <p:cNvCxnSpPr>
            <a:endCxn id="15" idx="3"/>
          </p:cNvCxnSpPr>
          <p:nvPr/>
        </p:nvCxnSpPr>
        <p:spPr>
          <a:xfrm flipH="1">
            <a:off x="2084886" y="4875729"/>
            <a:ext cx="1544139" cy="7094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F32E710-7301-42F2-9A01-16D90D394A8A}"/>
              </a:ext>
            </a:extLst>
          </p:cNvPr>
          <p:cNvCxnSpPr>
            <a:endCxn id="11" idx="1"/>
          </p:cNvCxnSpPr>
          <p:nvPr/>
        </p:nvCxnSpPr>
        <p:spPr>
          <a:xfrm flipV="1">
            <a:off x="6800850" y="2208768"/>
            <a:ext cx="2156696" cy="8011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5FD846D-0183-449A-9161-F49162E2BBA3}"/>
              </a:ext>
            </a:extLst>
          </p:cNvPr>
          <p:cNvCxnSpPr>
            <a:cxnSpLocks/>
            <a:endCxn id="12" idx="1"/>
          </p:cNvCxnSpPr>
          <p:nvPr/>
        </p:nvCxnSpPr>
        <p:spPr>
          <a:xfrm>
            <a:off x="6800850" y="4063340"/>
            <a:ext cx="2364446" cy="13278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8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316DB20F-A03F-4F33-A005-CD4FC35AE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854" y="1814300"/>
            <a:ext cx="6258147" cy="4777927"/>
          </a:xfrm>
          <a:prstGeom prst="rect">
            <a:avLst/>
          </a:prstGeom>
        </p:spPr>
      </p:pic>
      <p:sp>
        <p:nvSpPr>
          <p:cNvPr id="2" name="标题 1">
            <a:extLst>
              <a:ext uri="{FF2B5EF4-FFF2-40B4-BE49-F238E27FC236}">
                <a16:creationId xmlns:a16="http://schemas.microsoft.com/office/drawing/2014/main" id="{6509109C-3D79-484B-B101-E71F57BD45CB}"/>
              </a:ext>
            </a:extLst>
          </p:cNvPr>
          <p:cNvSpPr>
            <a:spLocks noGrp="1"/>
          </p:cNvSpPr>
          <p:nvPr>
            <p:ph type="title"/>
          </p:nvPr>
        </p:nvSpPr>
        <p:spPr/>
        <p:txBody>
          <a:bodyPr/>
          <a:lstStyle/>
          <a:p>
            <a:r>
              <a:rPr lang="zh-CN" altLang="en-US" dirty="0"/>
              <a:t>用例图</a:t>
            </a:r>
          </a:p>
        </p:txBody>
      </p:sp>
      <p:sp>
        <p:nvSpPr>
          <p:cNvPr id="3" name="页脚占位符 2">
            <a:extLst>
              <a:ext uri="{FF2B5EF4-FFF2-40B4-BE49-F238E27FC236}">
                <a16:creationId xmlns:a16="http://schemas.microsoft.com/office/drawing/2014/main" id="{CCFB6CD3-B4F7-4483-8F25-C2936BD4A591}"/>
              </a:ext>
            </a:extLst>
          </p:cNvPr>
          <p:cNvSpPr>
            <a:spLocks noGrp="1"/>
          </p:cNvSpPr>
          <p:nvPr>
            <p:ph type="ftr" sz="quarter" idx="11"/>
          </p:nvPr>
        </p:nvSpPr>
        <p:spPr>
          <a:xfrm>
            <a:off x="669924" y="6240463"/>
            <a:ext cx="4140201" cy="206381"/>
          </a:xfrm>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785BF042-5065-4A36-A6CD-201D89B00BC9}"/>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5</a:t>
            </a:fld>
            <a:endParaRPr lang="zh-CN" altLang="en-US" dirty="0"/>
          </a:p>
        </p:txBody>
      </p:sp>
      <p:sp>
        <p:nvSpPr>
          <p:cNvPr id="12" name="矩形 11">
            <a:extLst>
              <a:ext uri="{FF2B5EF4-FFF2-40B4-BE49-F238E27FC236}">
                <a16:creationId xmlns:a16="http://schemas.microsoft.com/office/drawing/2014/main" id="{3AEC872B-0FF7-4AA8-A7F0-C15A5A933328}"/>
              </a:ext>
            </a:extLst>
          </p:cNvPr>
          <p:cNvSpPr/>
          <p:nvPr/>
        </p:nvSpPr>
        <p:spPr>
          <a:xfrm>
            <a:off x="1096052" y="2684646"/>
            <a:ext cx="1744802"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参与者（</a:t>
            </a:r>
            <a:r>
              <a:rPr lang="en-US" altLang="zh-CN" dirty="0"/>
              <a:t>Actor</a:t>
            </a:r>
            <a:r>
              <a:rPr lang="zh-CN" altLang="en-US" dirty="0"/>
              <a:t>）</a:t>
            </a:r>
          </a:p>
        </p:txBody>
      </p:sp>
      <p:sp>
        <p:nvSpPr>
          <p:cNvPr id="17" name="矩形 16">
            <a:extLst>
              <a:ext uri="{FF2B5EF4-FFF2-40B4-BE49-F238E27FC236}">
                <a16:creationId xmlns:a16="http://schemas.microsoft.com/office/drawing/2014/main" id="{6EF6B170-CE64-485D-8D11-9F64E3CB96C7}"/>
              </a:ext>
            </a:extLst>
          </p:cNvPr>
          <p:cNvSpPr/>
          <p:nvPr/>
        </p:nvSpPr>
        <p:spPr>
          <a:xfrm>
            <a:off x="8890716" y="1404817"/>
            <a:ext cx="1953087" cy="5304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用例（</a:t>
            </a:r>
            <a:r>
              <a:rPr lang="en-US" altLang="zh-CN" dirty="0"/>
              <a:t>Use Case</a:t>
            </a:r>
            <a:r>
              <a:rPr lang="zh-CN" altLang="en-US" dirty="0"/>
              <a:t>）</a:t>
            </a:r>
          </a:p>
        </p:txBody>
      </p:sp>
      <p:cxnSp>
        <p:nvCxnSpPr>
          <p:cNvPr id="32" name="直接箭头连接符 31">
            <a:extLst>
              <a:ext uri="{FF2B5EF4-FFF2-40B4-BE49-F238E27FC236}">
                <a16:creationId xmlns:a16="http://schemas.microsoft.com/office/drawing/2014/main" id="{31317FAA-603D-4008-9897-96CB5175F5AC}"/>
              </a:ext>
            </a:extLst>
          </p:cNvPr>
          <p:cNvCxnSpPr>
            <a:cxnSpLocks/>
          </p:cNvCxnSpPr>
          <p:nvPr/>
        </p:nvCxnSpPr>
        <p:spPr>
          <a:xfrm flipH="1" flipV="1">
            <a:off x="2077376" y="3240351"/>
            <a:ext cx="834500" cy="5073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5345EE7F-9120-46D6-95B0-E743523CAB71}"/>
              </a:ext>
            </a:extLst>
          </p:cNvPr>
          <p:cNvCxnSpPr>
            <a:cxnSpLocks/>
            <a:endCxn id="17" idx="1"/>
          </p:cNvCxnSpPr>
          <p:nvPr/>
        </p:nvCxnSpPr>
        <p:spPr>
          <a:xfrm flipV="1">
            <a:off x="6096000" y="1670038"/>
            <a:ext cx="2794716" cy="8169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32AF2827-05CF-4751-A527-1C75ED0789F9}"/>
              </a:ext>
            </a:extLst>
          </p:cNvPr>
          <p:cNvSpPr/>
          <p:nvPr/>
        </p:nvSpPr>
        <p:spPr>
          <a:xfrm>
            <a:off x="8759230" y="5672829"/>
            <a:ext cx="2084573" cy="6353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系统边界（</a:t>
            </a:r>
            <a:r>
              <a:rPr lang="en-US" altLang="zh-CN" dirty="0"/>
              <a:t>System Scope</a:t>
            </a:r>
            <a:r>
              <a:rPr lang="zh-CN" altLang="en-US" dirty="0"/>
              <a:t>）</a:t>
            </a:r>
          </a:p>
        </p:txBody>
      </p:sp>
      <p:cxnSp>
        <p:nvCxnSpPr>
          <p:cNvPr id="42" name="直接箭头连接符 41">
            <a:extLst>
              <a:ext uri="{FF2B5EF4-FFF2-40B4-BE49-F238E27FC236}">
                <a16:creationId xmlns:a16="http://schemas.microsoft.com/office/drawing/2014/main" id="{4DE29F02-4434-4B8E-B9C6-D28A24802735}"/>
              </a:ext>
            </a:extLst>
          </p:cNvPr>
          <p:cNvCxnSpPr>
            <a:cxnSpLocks/>
            <a:endCxn id="40" idx="1"/>
          </p:cNvCxnSpPr>
          <p:nvPr/>
        </p:nvCxnSpPr>
        <p:spPr>
          <a:xfrm flipV="1">
            <a:off x="7608163" y="5990486"/>
            <a:ext cx="1151067" cy="2113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DD9C2512-5436-49F6-A4D3-14D633B59D5A}"/>
              </a:ext>
            </a:extLst>
          </p:cNvPr>
          <p:cNvSpPr/>
          <p:nvPr/>
        </p:nvSpPr>
        <p:spPr>
          <a:xfrm>
            <a:off x="2077376" y="5285301"/>
            <a:ext cx="1633491" cy="5073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关联（</a:t>
            </a:r>
            <a:r>
              <a:rPr lang="en-US" altLang="zh-CN" dirty="0"/>
              <a:t>Association</a:t>
            </a:r>
            <a:r>
              <a:rPr lang="zh-CN" altLang="en-US" dirty="0"/>
              <a:t>）</a:t>
            </a:r>
          </a:p>
        </p:txBody>
      </p:sp>
      <p:cxnSp>
        <p:nvCxnSpPr>
          <p:cNvPr id="46" name="直接箭头连接符 45">
            <a:extLst>
              <a:ext uri="{FF2B5EF4-FFF2-40B4-BE49-F238E27FC236}">
                <a16:creationId xmlns:a16="http://schemas.microsoft.com/office/drawing/2014/main" id="{58DB70BD-7C18-4E52-A0D3-D3A16B4ADC72}"/>
              </a:ext>
            </a:extLst>
          </p:cNvPr>
          <p:cNvCxnSpPr/>
          <p:nvPr/>
        </p:nvCxnSpPr>
        <p:spPr>
          <a:xfrm flipH="1">
            <a:off x="3133817" y="3861786"/>
            <a:ext cx="1106315" cy="14235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92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arn(inVertical)">
                                      <p:cBhvr>
                                        <p:cTn id="22" dur="500"/>
                                        <p:tgtEl>
                                          <p:spTgt spid="43"/>
                                        </p:tgtEl>
                                      </p:cBhvr>
                                    </p:animEffect>
                                  </p:childTnLst>
                                </p:cTn>
                              </p:par>
                              <p:par>
                                <p:cTn id="23" presetID="16" presetClass="entr" presetSubtype="21"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barn(inVertical)">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par>
                                <p:cTn id="31" presetID="22" presetClass="entr" presetSubtype="4"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down)">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40" grpId="0" animBg="1"/>
      <p:bldP spid="4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62A92-B6BA-4D7E-AC38-467D51108D52}"/>
              </a:ext>
            </a:extLst>
          </p:cNvPr>
          <p:cNvSpPr>
            <a:spLocks noGrp="1"/>
          </p:cNvSpPr>
          <p:nvPr>
            <p:ph type="title"/>
          </p:nvPr>
        </p:nvSpPr>
        <p:spPr/>
        <p:txBody>
          <a:bodyPr/>
          <a:lstStyle/>
          <a:p>
            <a:r>
              <a:rPr lang="zh-CN" altLang="en-US" dirty="0"/>
              <a:t>顺序图和通信图比较</a:t>
            </a:r>
          </a:p>
        </p:txBody>
      </p:sp>
      <p:sp>
        <p:nvSpPr>
          <p:cNvPr id="3" name="页脚占位符 2">
            <a:extLst>
              <a:ext uri="{FF2B5EF4-FFF2-40B4-BE49-F238E27FC236}">
                <a16:creationId xmlns:a16="http://schemas.microsoft.com/office/drawing/2014/main" id="{D90AB972-3BCD-434C-8F39-08EDBF517B54}"/>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F06570D2-5CE8-462C-AB00-494C34843E01}"/>
              </a:ext>
            </a:extLst>
          </p:cNvPr>
          <p:cNvSpPr>
            <a:spLocks noGrp="1"/>
          </p:cNvSpPr>
          <p:nvPr>
            <p:ph type="sldNum" sz="quarter" idx="12"/>
          </p:nvPr>
        </p:nvSpPr>
        <p:spPr/>
        <p:txBody>
          <a:bodyPr/>
          <a:lstStyle/>
          <a:p>
            <a:fld id="{5DD3DB80-B894-403A-B48E-6FDC1A72010E}" type="slidenum">
              <a:rPr lang="zh-CN" altLang="en-US" smtClean="0"/>
              <a:pPr/>
              <a:t>50</a:t>
            </a:fld>
            <a:endParaRPr lang="zh-CN" altLang="en-US" dirty="0"/>
          </a:p>
        </p:txBody>
      </p:sp>
      <p:sp>
        <p:nvSpPr>
          <p:cNvPr id="5" name="文本框 4">
            <a:extLst>
              <a:ext uri="{FF2B5EF4-FFF2-40B4-BE49-F238E27FC236}">
                <a16:creationId xmlns:a16="http://schemas.microsoft.com/office/drawing/2014/main" id="{6C5293A6-D149-4D4F-BC2E-1FDD33DC8127}"/>
              </a:ext>
            </a:extLst>
          </p:cNvPr>
          <p:cNvSpPr txBox="1"/>
          <p:nvPr/>
        </p:nvSpPr>
        <p:spPr>
          <a:xfrm>
            <a:off x="1137141" y="1674674"/>
            <a:ext cx="8579428" cy="1938992"/>
          </a:xfrm>
          <a:prstGeom prst="rect">
            <a:avLst/>
          </a:prstGeom>
          <a:noFill/>
        </p:spPr>
        <p:txBody>
          <a:bodyPr wrap="square" rtlCol="0">
            <a:spAutoFit/>
          </a:bodyPr>
          <a:lstStyle/>
          <a:p>
            <a:r>
              <a:rPr lang="en-US" altLang="zh-CN" sz="2000" dirty="0"/>
              <a:t>       </a:t>
            </a:r>
            <a:r>
              <a:rPr lang="zh-CN" altLang="en-US" sz="2000" dirty="0"/>
              <a:t>顺序图和通信图最为交互图都表示出了对象间的交互作用，两者都直观的规定了发送对象和接受对象的责任，并且支持所有的消息类型。两者语义上是等价的，</a:t>
            </a:r>
            <a:r>
              <a:rPr lang="zh-CN" altLang="en-US" sz="2000" dirty="0">
                <a:solidFill>
                  <a:srgbClr val="FF0000"/>
                </a:solidFill>
              </a:rPr>
              <a:t>他们之间可以进行相互转换。</a:t>
            </a:r>
            <a:endParaRPr lang="en-US" altLang="zh-CN" sz="2000" dirty="0">
              <a:solidFill>
                <a:srgbClr val="FF0000"/>
              </a:solidFill>
            </a:endParaRPr>
          </a:p>
          <a:p>
            <a:r>
              <a:rPr lang="en-US" altLang="zh-CN" sz="2000" dirty="0"/>
              <a:t>       </a:t>
            </a:r>
            <a:r>
              <a:rPr lang="zh-CN" altLang="en-US" sz="2000" dirty="0"/>
              <a:t>顺序图清楚地表示了交互作用中的时间顺序，但没有明确表示对象间的关系。顺序图可以反映对象的生命周期，但是通信图不能。通信图清楚的表达了对象间的关系，但时间顺序必须从序号获得。</a:t>
            </a:r>
            <a:r>
              <a:rPr lang="en-US" altLang="zh-CN" sz="1200" dirty="0"/>
              <a:t>[1]</a:t>
            </a:r>
            <a:endParaRPr lang="zh-CN" altLang="en-US" sz="2000" dirty="0"/>
          </a:p>
        </p:txBody>
      </p:sp>
    </p:spTree>
    <p:extLst>
      <p:ext uri="{BB962C8B-B14F-4D97-AF65-F5344CB8AC3E}">
        <p14:creationId xmlns:p14="http://schemas.microsoft.com/office/powerpoint/2010/main" val="35003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C246D-069B-4F7A-8B56-4DA2289B709A}"/>
              </a:ext>
            </a:extLst>
          </p:cNvPr>
          <p:cNvSpPr>
            <a:spLocks noGrp="1"/>
          </p:cNvSpPr>
          <p:nvPr>
            <p:ph type="title"/>
          </p:nvPr>
        </p:nvSpPr>
        <p:spPr/>
        <p:txBody>
          <a:bodyPr/>
          <a:lstStyle/>
          <a:p>
            <a:r>
              <a:rPr lang="zh-CN" altLang="en-US" dirty="0"/>
              <a:t>顺序图和通信图</a:t>
            </a:r>
          </a:p>
        </p:txBody>
      </p:sp>
      <p:sp>
        <p:nvSpPr>
          <p:cNvPr id="3" name="页脚占位符 2">
            <a:extLst>
              <a:ext uri="{FF2B5EF4-FFF2-40B4-BE49-F238E27FC236}">
                <a16:creationId xmlns:a16="http://schemas.microsoft.com/office/drawing/2014/main" id="{528C555E-5195-4A52-9B3D-73F86EB1D637}"/>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332B122A-90FF-420D-94D3-9D9D715B31F0}"/>
              </a:ext>
            </a:extLst>
          </p:cNvPr>
          <p:cNvSpPr>
            <a:spLocks noGrp="1"/>
          </p:cNvSpPr>
          <p:nvPr>
            <p:ph type="sldNum" sz="quarter" idx="12"/>
          </p:nvPr>
        </p:nvSpPr>
        <p:spPr/>
        <p:txBody>
          <a:bodyPr/>
          <a:lstStyle/>
          <a:p>
            <a:fld id="{5DD3DB80-B894-403A-B48E-6FDC1A72010E}" type="slidenum">
              <a:rPr lang="zh-CN" altLang="en-US" smtClean="0"/>
              <a:pPr/>
              <a:t>51</a:t>
            </a:fld>
            <a:endParaRPr lang="zh-CN" altLang="en-US" dirty="0"/>
          </a:p>
        </p:txBody>
      </p:sp>
      <p:graphicFrame>
        <p:nvGraphicFramePr>
          <p:cNvPr id="6" name="表格 5">
            <a:extLst>
              <a:ext uri="{FF2B5EF4-FFF2-40B4-BE49-F238E27FC236}">
                <a16:creationId xmlns:a16="http://schemas.microsoft.com/office/drawing/2014/main" id="{95CF75EE-BA2E-4ABB-8EDD-48EBEABE1F7F}"/>
              </a:ext>
            </a:extLst>
          </p:cNvPr>
          <p:cNvGraphicFramePr>
            <a:graphicFrameLocks noGrp="1"/>
          </p:cNvGraphicFramePr>
          <p:nvPr>
            <p:extLst>
              <p:ext uri="{D42A27DB-BD31-4B8C-83A1-F6EECF244321}">
                <p14:modId xmlns:p14="http://schemas.microsoft.com/office/powerpoint/2010/main" val="1588446455"/>
              </p:ext>
            </p:extLst>
          </p:nvPr>
        </p:nvGraphicFramePr>
        <p:xfrm>
          <a:off x="1071865" y="1781450"/>
          <a:ext cx="10046679" cy="3295099"/>
        </p:xfrm>
        <a:graphic>
          <a:graphicData uri="http://schemas.openxmlformats.org/drawingml/2006/table">
            <a:tbl>
              <a:tblPr>
                <a:tableStyleId>{5C22544A-7EE6-4342-B048-85BDC9FD1C3A}</a:tableStyleId>
              </a:tblPr>
              <a:tblGrid>
                <a:gridCol w="5104926">
                  <a:extLst>
                    <a:ext uri="{9D8B030D-6E8A-4147-A177-3AD203B41FA5}">
                      <a16:colId xmlns:a16="http://schemas.microsoft.com/office/drawing/2014/main" val="1025646946"/>
                    </a:ext>
                  </a:extLst>
                </a:gridCol>
                <a:gridCol w="4941753">
                  <a:extLst>
                    <a:ext uri="{9D8B030D-6E8A-4147-A177-3AD203B41FA5}">
                      <a16:colId xmlns:a16="http://schemas.microsoft.com/office/drawing/2014/main" val="58285336"/>
                    </a:ext>
                  </a:extLst>
                </a:gridCol>
              </a:tblGrid>
              <a:tr h="535102">
                <a:tc>
                  <a:txBody>
                    <a:bodyPr/>
                    <a:lstStyle/>
                    <a:p>
                      <a:pPr algn="ctr" fontAlgn="ctr"/>
                      <a:r>
                        <a:rPr lang="zh-CN" altLang="en-US" sz="2000" u="none" strike="noStrike" dirty="0">
                          <a:effectLst/>
                        </a:rPr>
                        <a:t>通信图</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dirty="0">
                          <a:effectLst/>
                        </a:rPr>
                        <a:t>顺序图</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657436273"/>
                  </a:ext>
                </a:extLst>
              </a:tr>
              <a:tr h="619591">
                <a:tc gridSpan="2">
                  <a:txBody>
                    <a:bodyPr/>
                    <a:lstStyle/>
                    <a:p>
                      <a:pPr algn="ctr" fontAlgn="ctr"/>
                      <a:r>
                        <a:rPr lang="zh-CN" altLang="en-US" sz="2000" u="none" strike="noStrike">
                          <a:effectLst/>
                        </a:rPr>
                        <a:t>顺序图与通信图均显示了对象间的交互</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extLst>
                  <a:ext uri="{0D108BD9-81ED-4DB2-BD59-A6C34878D82A}">
                    <a16:rowId xmlns:a16="http://schemas.microsoft.com/office/drawing/2014/main" val="1553120039"/>
                  </a:ext>
                </a:extLst>
              </a:tr>
              <a:tr h="1070203">
                <a:tc>
                  <a:txBody>
                    <a:bodyPr/>
                    <a:lstStyle/>
                    <a:p>
                      <a:pPr algn="ctr" fontAlgn="ctr"/>
                      <a:r>
                        <a:rPr lang="zh-CN" altLang="en-US" sz="2000" u="none" strike="noStrike" dirty="0">
                          <a:effectLst/>
                        </a:rPr>
                        <a:t>强调发送和接受消息的对象之间的</a:t>
                      </a:r>
                      <a:endParaRPr lang="en-US" altLang="zh-CN" sz="2000" u="none" strike="noStrike" dirty="0">
                        <a:effectLst/>
                      </a:endParaRPr>
                    </a:p>
                    <a:p>
                      <a:pPr algn="ctr" fontAlgn="ctr"/>
                      <a:r>
                        <a:rPr lang="zh-CN" altLang="en-US" sz="2000" u="none" strike="noStrike" dirty="0">
                          <a:effectLst/>
                        </a:rPr>
                        <a:t>组织结构</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dirty="0">
                          <a:effectLst/>
                        </a:rPr>
                        <a:t>强调消息时间顺序</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11209734"/>
                  </a:ext>
                </a:extLst>
              </a:tr>
              <a:tr h="1070203">
                <a:tc>
                  <a:txBody>
                    <a:bodyPr/>
                    <a:lstStyle/>
                    <a:p>
                      <a:pPr algn="ctr" fontAlgn="ctr"/>
                      <a:r>
                        <a:rPr lang="zh-CN" altLang="en-US" sz="2000" u="none" strike="noStrike" dirty="0">
                          <a:effectLst/>
                        </a:rPr>
                        <a:t>反映动作路径，消息必须有顺序号</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dirty="0">
                          <a:effectLst/>
                        </a:rPr>
                        <a:t>反应对象创建、激活、销毁等生命周期</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59464333"/>
                  </a:ext>
                </a:extLst>
              </a:tr>
            </a:tbl>
          </a:graphicData>
        </a:graphic>
      </p:graphicFrame>
    </p:spTree>
    <p:extLst>
      <p:ext uri="{BB962C8B-B14F-4D97-AF65-F5344CB8AC3E}">
        <p14:creationId xmlns:p14="http://schemas.microsoft.com/office/powerpoint/2010/main" val="180971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9CBF8-B908-408E-BFE1-A540BFD6316F}"/>
              </a:ext>
            </a:extLst>
          </p:cNvPr>
          <p:cNvSpPr>
            <a:spLocks noGrp="1"/>
          </p:cNvSpPr>
          <p:nvPr>
            <p:ph type="title"/>
          </p:nvPr>
        </p:nvSpPr>
        <p:spPr/>
        <p:txBody>
          <a:bodyPr/>
          <a:lstStyle/>
          <a:p>
            <a:endParaRPr lang="zh-CN" altLang="en-US"/>
          </a:p>
        </p:txBody>
      </p:sp>
      <p:sp>
        <p:nvSpPr>
          <p:cNvPr id="3" name="页脚占位符 2">
            <a:extLst>
              <a:ext uri="{FF2B5EF4-FFF2-40B4-BE49-F238E27FC236}">
                <a16:creationId xmlns:a16="http://schemas.microsoft.com/office/drawing/2014/main" id="{227FC2F6-2AC8-4ED4-8A4C-9C9B6B64014E}"/>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DDA8CF85-B65B-4682-A916-B38ABE21304F}"/>
              </a:ext>
            </a:extLst>
          </p:cNvPr>
          <p:cNvSpPr>
            <a:spLocks noGrp="1"/>
          </p:cNvSpPr>
          <p:nvPr>
            <p:ph type="sldNum" sz="quarter" idx="12"/>
          </p:nvPr>
        </p:nvSpPr>
        <p:spPr/>
        <p:txBody>
          <a:bodyPr/>
          <a:lstStyle/>
          <a:p>
            <a:fld id="{5DD3DB80-B894-403A-B48E-6FDC1A72010E}" type="slidenum">
              <a:rPr lang="zh-CN" altLang="en-US" smtClean="0"/>
              <a:pPr/>
              <a:t>52</a:t>
            </a:fld>
            <a:endParaRPr lang="zh-CN" altLang="en-US" dirty="0"/>
          </a:p>
        </p:txBody>
      </p:sp>
      <p:pic>
        <p:nvPicPr>
          <p:cNvPr id="5" name="图片 4">
            <a:extLst>
              <a:ext uri="{FF2B5EF4-FFF2-40B4-BE49-F238E27FC236}">
                <a16:creationId xmlns:a16="http://schemas.microsoft.com/office/drawing/2014/main" id="{E0CFEFF4-C6E4-4EB0-8806-674E252D1EC1}"/>
              </a:ext>
            </a:extLst>
          </p:cNvPr>
          <p:cNvPicPr>
            <a:picLocks noChangeAspect="1"/>
          </p:cNvPicPr>
          <p:nvPr/>
        </p:nvPicPr>
        <p:blipFill>
          <a:blip r:embed="rId3"/>
          <a:stretch>
            <a:fillRect/>
          </a:stretch>
        </p:blipFill>
        <p:spPr>
          <a:xfrm>
            <a:off x="1809750" y="1196377"/>
            <a:ext cx="8886825" cy="5147276"/>
          </a:xfrm>
          <a:prstGeom prst="rect">
            <a:avLst/>
          </a:prstGeom>
        </p:spPr>
      </p:pic>
      <p:sp>
        <p:nvSpPr>
          <p:cNvPr id="6" name="文本框 5">
            <a:extLst>
              <a:ext uri="{FF2B5EF4-FFF2-40B4-BE49-F238E27FC236}">
                <a16:creationId xmlns:a16="http://schemas.microsoft.com/office/drawing/2014/main" id="{EB06683F-9517-423D-B3AB-9D425DCBFCA9}"/>
              </a:ext>
            </a:extLst>
          </p:cNvPr>
          <p:cNvSpPr txBox="1"/>
          <p:nvPr/>
        </p:nvSpPr>
        <p:spPr>
          <a:xfrm>
            <a:off x="4088098" y="6215832"/>
            <a:ext cx="3518912" cy="400110"/>
          </a:xfrm>
          <a:prstGeom prst="rect">
            <a:avLst/>
          </a:prstGeom>
          <a:noFill/>
        </p:spPr>
        <p:txBody>
          <a:bodyPr wrap="none" rtlCol="0">
            <a:spAutoFit/>
          </a:bodyPr>
          <a:lstStyle/>
          <a:p>
            <a:r>
              <a:rPr lang="zh-CN" altLang="en-US" sz="2000" dirty="0"/>
              <a:t>新闻管理系统添加新闻顺序图</a:t>
            </a:r>
          </a:p>
        </p:txBody>
      </p:sp>
    </p:spTree>
    <p:extLst>
      <p:ext uri="{BB962C8B-B14F-4D97-AF65-F5344CB8AC3E}">
        <p14:creationId xmlns:p14="http://schemas.microsoft.com/office/powerpoint/2010/main" val="8777495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3D15E-5220-4F74-8879-0CEFDBB92C28}"/>
              </a:ext>
            </a:extLst>
          </p:cNvPr>
          <p:cNvSpPr>
            <a:spLocks noGrp="1"/>
          </p:cNvSpPr>
          <p:nvPr>
            <p:ph type="title"/>
          </p:nvPr>
        </p:nvSpPr>
        <p:spPr/>
        <p:txBody>
          <a:bodyPr/>
          <a:lstStyle/>
          <a:p>
            <a:r>
              <a:rPr lang="zh-CN" altLang="en-US" dirty="0"/>
              <a:t>用例图和通信图</a:t>
            </a:r>
          </a:p>
        </p:txBody>
      </p:sp>
      <p:sp>
        <p:nvSpPr>
          <p:cNvPr id="3" name="页脚占位符 2">
            <a:extLst>
              <a:ext uri="{FF2B5EF4-FFF2-40B4-BE49-F238E27FC236}">
                <a16:creationId xmlns:a16="http://schemas.microsoft.com/office/drawing/2014/main" id="{2F448F34-285A-4FCF-9A42-2C253FF323C1}"/>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AAC62AD3-D7FE-4896-A951-9A0F1D371CE1}"/>
              </a:ext>
            </a:extLst>
          </p:cNvPr>
          <p:cNvSpPr>
            <a:spLocks noGrp="1"/>
          </p:cNvSpPr>
          <p:nvPr>
            <p:ph type="sldNum" sz="quarter" idx="12"/>
          </p:nvPr>
        </p:nvSpPr>
        <p:spPr/>
        <p:txBody>
          <a:bodyPr/>
          <a:lstStyle/>
          <a:p>
            <a:fld id="{5DD3DB80-B894-403A-B48E-6FDC1A72010E}" type="slidenum">
              <a:rPr lang="zh-CN" altLang="en-US" smtClean="0"/>
              <a:pPr/>
              <a:t>53</a:t>
            </a:fld>
            <a:endParaRPr lang="zh-CN" altLang="en-US" dirty="0"/>
          </a:p>
        </p:txBody>
      </p:sp>
      <p:sp>
        <p:nvSpPr>
          <p:cNvPr id="7" name="文本框 6">
            <a:extLst>
              <a:ext uri="{FF2B5EF4-FFF2-40B4-BE49-F238E27FC236}">
                <a16:creationId xmlns:a16="http://schemas.microsoft.com/office/drawing/2014/main" id="{89965B03-1194-40CE-8F56-092F8D485ED8}"/>
              </a:ext>
            </a:extLst>
          </p:cNvPr>
          <p:cNvSpPr txBox="1"/>
          <p:nvPr/>
        </p:nvSpPr>
        <p:spPr>
          <a:xfrm>
            <a:off x="1573619" y="2488019"/>
            <a:ext cx="184731" cy="369332"/>
          </a:xfrm>
          <a:prstGeom prst="rect">
            <a:avLst/>
          </a:prstGeom>
          <a:noFill/>
        </p:spPr>
        <p:txBody>
          <a:bodyPr wrap="none" rtlCol="0">
            <a:spAutoFit/>
          </a:bodyPr>
          <a:lstStyle/>
          <a:p>
            <a:endParaRPr lang="zh-CN" altLang="en-US" dirty="0"/>
          </a:p>
        </p:txBody>
      </p:sp>
      <p:graphicFrame>
        <p:nvGraphicFramePr>
          <p:cNvPr id="8" name="表格 7">
            <a:extLst>
              <a:ext uri="{FF2B5EF4-FFF2-40B4-BE49-F238E27FC236}">
                <a16:creationId xmlns:a16="http://schemas.microsoft.com/office/drawing/2014/main" id="{A653CF53-EBAB-45D5-9226-911311B4976A}"/>
              </a:ext>
            </a:extLst>
          </p:cNvPr>
          <p:cNvGraphicFramePr>
            <a:graphicFrameLocks noGrp="1"/>
          </p:cNvGraphicFramePr>
          <p:nvPr>
            <p:extLst>
              <p:ext uri="{D42A27DB-BD31-4B8C-83A1-F6EECF244321}">
                <p14:modId xmlns:p14="http://schemas.microsoft.com/office/powerpoint/2010/main" val="4034488036"/>
              </p:ext>
            </p:extLst>
          </p:nvPr>
        </p:nvGraphicFramePr>
        <p:xfrm>
          <a:off x="1275509" y="1705617"/>
          <a:ext cx="9513753" cy="3553136"/>
        </p:xfrm>
        <a:graphic>
          <a:graphicData uri="http://schemas.openxmlformats.org/drawingml/2006/table">
            <a:tbl>
              <a:tblPr>
                <a:tableStyleId>{5C22544A-7EE6-4342-B048-85BDC9FD1C3A}</a:tableStyleId>
              </a:tblPr>
              <a:tblGrid>
                <a:gridCol w="4881563">
                  <a:extLst>
                    <a:ext uri="{9D8B030D-6E8A-4147-A177-3AD203B41FA5}">
                      <a16:colId xmlns:a16="http://schemas.microsoft.com/office/drawing/2014/main" val="2679592260"/>
                    </a:ext>
                  </a:extLst>
                </a:gridCol>
                <a:gridCol w="4632190">
                  <a:extLst>
                    <a:ext uri="{9D8B030D-6E8A-4147-A177-3AD203B41FA5}">
                      <a16:colId xmlns:a16="http://schemas.microsoft.com/office/drawing/2014/main" val="1361385591"/>
                    </a:ext>
                  </a:extLst>
                </a:gridCol>
              </a:tblGrid>
              <a:tr h="472668">
                <a:tc>
                  <a:txBody>
                    <a:bodyPr/>
                    <a:lstStyle/>
                    <a:p>
                      <a:pPr algn="ctr" fontAlgn="ctr"/>
                      <a:r>
                        <a:rPr lang="zh-CN" altLang="en-US" sz="2400" u="none" strike="noStrike" dirty="0">
                          <a:effectLst/>
                        </a:rPr>
                        <a:t>用例图</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400" u="none" strike="noStrike" dirty="0">
                          <a:effectLst/>
                        </a:rPr>
                        <a:t>通信图</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48598280"/>
                  </a:ext>
                </a:extLst>
              </a:tr>
              <a:tr h="547301">
                <a:tc>
                  <a:txBody>
                    <a:bodyPr/>
                    <a:lstStyle/>
                    <a:p>
                      <a:pPr algn="ctr" rtl="0" fontAlgn="ctr"/>
                      <a:r>
                        <a:rPr lang="zh-CN" altLang="en-US" sz="1800" u="none" strike="noStrike" dirty="0">
                          <a:effectLst/>
                        </a:rPr>
                        <a:t>描述系统功能</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u="none" strike="noStrike" dirty="0">
                          <a:effectLst/>
                        </a:rPr>
                        <a:t>描述对象之间的关系</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88087123"/>
                  </a:ext>
                </a:extLst>
              </a:tr>
              <a:tr h="900557">
                <a:tc>
                  <a:txBody>
                    <a:bodyPr/>
                    <a:lstStyle/>
                    <a:p>
                      <a:pPr algn="ctr" fontAlgn="ctr"/>
                      <a:r>
                        <a:rPr lang="zh-CN" altLang="en-US" sz="1800" u="none" strike="noStrike">
                          <a:effectLst/>
                        </a:rPr>
                        <a:t>主要应用于开发初期，在系统需求分析阶段使用</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a:effectLst/>
                        </a:rPr>
                        <a:t>适合在分析活动中使用，用来描述少量对象之间的简单交互</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715948496"/>
                  </a:ext>
                </a:extLst>
              </a:tr>
              <a:tr h="472668">
                <a:tc>
                  <a:txBody>
                    <a:bodyPr/>
                    <a:lstStyle/>
                    <a:p>
                      <a:pPr algn="ctr" fontAlgn="ctr"/>
                      <a:r>
                        <a:rPr lang="zh-CN" altLang="en-US" sz="1800" u="none" strike="noStrike" dirty="0">
                          <a:effectLst/>
                        </a:rPr>
                        <a:t>描述的静态的使用情况</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dirty="0">
                          <a:effectLst/>
                        </a:rPr>
                        <a:t>描述的动态的使用情况</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53645163"/>
                  </a:ext>
                </a:extLst>
              </a:tr>
              <a:tr h="1159942">
                <a:tc>
                  <a:txBody>
                    <a:bodyPr/>
                    <a:lstStyle/>
                    <a:p>
                      <a:pPr algn="ctr" fontAlgn="ctr"/>
                      <a:r>
                        <a:rPr lang="zh-CN" altLang="en-US" sz="1800" u="none" strike="noStrike" dirty="0">
                          <a:effectLst/>
                        </a:rPr>
                        <a:t>从用户角度描述系统的功能，无需关注内部细节</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dirty="0">
                          <a:effectLst/>
                        </a:rPr>
                        <a:t>描述对象之间消息的传递来反映具体的方案，显示的是某组对象因为一个系统事件而产生的交互情况</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76024214"/>
                  </a:ext>
                </a:extLst>
              </a:tr>
            </a:tbl>
          </a:graphicData>
        </a:graphic>
      </p:graphicFrame>
    </p:spTree>
    <p:extLst>
      <p:ext uri="{BB962C8B-B14F-4D97-AF65-F5344CB8AC3E}">
        <p14:creationId xmlns:p14="http://schemas.microsoft.com/office/powerpoint/2010/main" val="257468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338542" y="2434543"/>
            <a:ext cx="5419185" cy="895350"/>
          </a:xfrm>
        </p:spPr>
        <p:txBody>
          <a:bodyPr>
            <a:normAutofit/>
          </a:bodyPr>
          <a:lstStyle/>
          <a:p>
            <a:r>
              <a:rPr lang="zh-CN" altLang="en-US" sz="4400" dirty="0">
                <a:solidFill>
                  <a:schemeClr val="bg1"/>
                </a:solidFill>
              </a:rPr>
              <a:t>部署图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581760" y="2699813"/>
            <a:ext cx="671459" cy="56296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/06</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2961827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7A8BE-7941-4442-9538-9D2713D43224}"/>
              </a:ext>
            </a:extLst>
          </p:cNvPr>
          <p:cNvSpPr>
            <a:spLocks noGrp="1"/>
          </p:cNvSpPr>
          <p:nvPr>
            <p:ph type="title"/>
          </p:nvPr>
        </p:nvSpPr>
        <p:spPr/>
        <p:txBody>
          <a:bodyPr/>
          <a:lstStyle/>
          <a:p>
            <a:r>
              <a:rPr lang="zh-CN" altLang="en-US" dirty="0"/>
              <a:t>部署图概述</a:t>
            </a:r>
          </a:p>
        </p:txBody>
      </p:sp>
      <p:sp>
        <p:nvSpPr>
          <p:cNvPr id="3" name="页脚占位符 2">
            <a:extLst>
              <a:ext uri="{FF2B5EF4-FFF2-40B4-BE49-F238E27FC236}">
                <a16:creationId xmlns:a16="http://schemas.microsoft.com/office/drawing/2014/main" id="{884706B8-138A-4139-8FFB-D41DE359352D}"/>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6524968D-EAE6-44BB-B1DE-81866D85C3F9}"/>
              </a:ext>
            </a:extLst>
          </p:cNvPr>
          <p:cNvSpPr>
            <a:spLocks noGrp="1"/>
          </p:cNvSpPr>
          <p:nvPr>
            <p:ph type="sldNum" sz="quarter" idx="12"/>
          </p:nvPr>
        </p:nvSpPr>
        <p:spPr/>
        <p:txBody>
          <a:bodyPr/>
          <a:lstStyle/>
          <a:p>
            <a:fld id="{5DD3DB80-B894-403A-B48E-6FDC1A72010E}" type="slidenum">
              <a:rPr lang="zh-CN" altLang="en-US" smtClean="0"/>
              <a:pPr/>
              <a:t>55</a:t>
            </a:fld>
            <a:endParaRPr lang="zh-CN" altLang="en-US" dirty="0"/>
          </a:p>
        </p:txBody>
      </p:sp>
      <p:sp>
        <p:nvSpPr>
          <p:cNvPr id="5" name="文本框 4">
            <a:extLst>
              <a:ext uri="{FF2B5EF4-FFF2-40B4-BE49-F238E27FC236}">
                <a16:creationId xmlns:a16="http://schemas.microsoft.com/office/drawing/2014/main" id="{594C8893-CC1D-4E68-9A6C-84EC68ACB2FD}"/>
              </a:ext>
            </a:extLst>
          </p:cNvPr>
          <p:cNvSpPr txBox="1"/>
          <p:nvPr/>
        </p:nvSpPr>
        <p:spPr>
          <a:xfrm>
            <a:off x="1594091" y="2064921"/>
            <a:ext cx="9002227" cy="2308324"/>
          </a:xfrm>
          <a:prstGeom prst="rect">
            <a:avLst/>
          </a:prstGeom>
          <a:noFill/>
        </p:spPr>
        <p:txBody>
          <a:bodyPr wrap="square" rtlCol="0">
            <a:spAutoFit/>
          </a:bodyPr>
          <a:lstStyle/>
          <a:p>
            <a:r>
              <a:rPr lang="zh-CN" altLang="en-US" sz="2400" dirty="0"/>
              <a:t>       部署图用具静态建模，时表示运行时过程结点结构、组件实例机器对象结构的图。</a:t>
            </a:r>
            <a:r>
              <a:rPr lang="en-US" altLang="zh-CN" sz="2400" dirty="0"/>
              <a:t>UML</a:t>
            </a:r>
            <a:r>
              <a:rPr lang="zh-CN" altLang="en-US" sz="2400" dirty="0"/>
              <a:t>部署图显示了基于计算机系统的物理体系结构。</a:t>
            </a:r>
            <a:endParaRPr lang="en-US" altLang="zh-CN" sz="2400" dirty="0"/>
          </a:p>
          <a:p>
            <a:endParaRPr lang="en-US" altLang="zh-CN" sz="2400" dirty="0"/>
          </a:p>
          <a:p>
            <a:endParaRPr lang="en-US" altLang="zh-CN" sz="2400" dirty="0"/>
          </a:p>
          <a:p>
            <a:r>
              <a:rPr lang="zh-CN" altLang="en-US" sz="2400" dirty="0"/>
              <a:t>       构成部署图的元素主要是节点、组件和关系。</a:t>
            </a:r>
            <a:r>
              <a:rPr lang="en-US" altLang="zh-CN" sz="1200" dirty="0"/>
              <a:t>[1]</a:t>
            </a:r>
            <a:endParaRPr lang="zh-CN" altLang="en-US" sz="2400" dirty="0"/>
          </a:p>
        </p:txBody>
      </p:sp>
    </p:spTree>
    <p:extLst>
      <p:ext uri="{BB962C8B-B14F-4D97-AF65-F5344CB8AC3E}">
        <p14:creationId xmlns:p14="http://schemas.microsoft.com/office/powerpoint/2010/main" val="346273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C225F12-19B5-47FB-AE50-ACB95C6C0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618" y="1131203"/>
            <a:ext cx="8490788" cy="4595593"/>
          </a:xfrm>
          <a:prstGeom prst="rect">
            <a:avLst/>
          </a:prstGeom>
        </p:spPr>
      </p:pic>
      <p:sp>
        <p:nvSpPr>
          <p:cNvPr id="3" name="页脚占位符 2">
            <a:extLst>
              <a:ext uri="{FF2B5EF4-FFF2-40B4-BE49-F238E27FC236}">
                <a16:creationId xmlns:a16="http://schemas.microsoft.com/office/drawing/2014/main" id="{BFC3A0BF-9D50-4631-A808-E8E57CBA89D2}"/>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65E17EAD-E2F1-4B48-AABC-DBBD10D4B802}"/>
              </a:ext>
            </a:extLst>
          </p:cNvPr>
          <p:cNvSpPr>
            <a:spLocks noGrp="1"/>
          </p:cNvSpPr>
          <p:nvPr>
            <p:ph type="sldNum" sz="quarter" idx="12"/>
          </p:nvPr>
        </p:nvSpPr>
        <p:spPr/>
        <p:txBody>
          <a:bodyPr/>
          <a:lstStyle/>
          <a:p>
            <a:fld id="{5DD3DB80-B894-403A-B48E-6FDC1A72010E}" type="slidenum">
              <a:rPr lang="zh-CN" altLang="en-US" smtClean="0"/>
              <a:pPr/>
              <a:t>56</a:t>
            </a:fld>
            <a:endParaRPr lang="zh-CN" altLang="en-US" dirty="0"/>
          </a:p>
        </p:txBody>
      </p:sp>
      <p:sp>
        <p:nvSpPr>
          <p:cNvPr id="7" name="文本框 6">
            <a:extLst>
              <a:ext uri="{FF2B5EF4-FFF2-40B4-BE49-F238E27FC236}">
                <a16:creationId xmlns:a16="http://schemas.microsoft.com/office/drawing/2014/main" id="{1A3A1C8B-B467-4704-981C-4E9E2241FEF2}"/>
              </a:ext>
            </a:extLst>
          </p:cNvPr>
          <p:cNvSpPr txBox="1"/>
          <p:nvPr/>
        </p:nvSpPr>
        <p:spPr>
          <a:xfrm>
            <a:off x="4623927" y="5974321"/>
            <a:ext cx="2185214" cy="369332"/>
          </a:xfrm>
          <a:prstGeom prst="rect">
            <a:avLst/>
          </a:prstGeom>
          <a:noFill/>
        </p:spPr>
        <p:txBody>
          <a:bodyPr wrap="none" rtlCol="0">
            <a:spAutoFit/>
          </a:bodyPr>
          <a:lstStyle/>
          <a:p>
            <a:r>
              <a:rPr lang="en-US" altLang="zh-CN" dirty="0"/>
              <a:t>C/S</a:t>
            </a:r>
            <a:r>
              <a:rPr lang="zh-CN" altLang="en-US" dirty="0"/>
              <a:t>架构系统部署图</a:t>
            </a:r>
          </a:p>
        </p:txBody>
      </p:sp>
      <p:sp>
        <p:nvSpPr>
          <p:cNvPr id="8" name="矩形 7">
            <a:extLst>
              <a:ext uri="{FF2B5EF4-FFF2-40B4-BE49-F238E27FC236}">
                <a16:creationId xmlns:a16="http://schemas.microsoft.com/office/drawing/2014/main" id="{C69C82B5-9FF2-412F-9252-7F680A15809E}"/>
              </a:ext>
            </a:extLst>
          </p:cNvPr>
          <p:cNvSpPr/>
          <p:nvPr/>
        </p:nvSpPr>
        <p:spPr>
          <a:xfrm>
            <a:off x="2195624" y="4842381"/>
            <a:ext cx="956930" cy="404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组件</a:t>
            </a:r>
          </a:p>
        </p:txBody>
      </p:sp>
      <p:cxnSp>
        <p:nvCxnSpPr>
          <p:cNvPr id="10" name="直接箭头连接符 9">
            <a:extLst>
              <a:ext uri="{FF2B5EF4-FFF2-40B4-BE49-F238E27FC236}">
                <a16:creationId xmlns:a16="http://schemas.microsoft.com/office/drawing/2014/main" id="{8FF8ADC2-F320-4505-9010-6A9ED2044EDC}"/>
              </a:ext>
            </a:extLst>
          </p:cNvPr>
          <p:cNvCxnSpPr/>
          <p:nvPr/>
        </p:nvCxnSpPr>
        <p:spPr>
          <a:xfrm flipH="1">
            <a:off x="2801679" y="3660257"/>
            <a:ext cx="350875" cy="1153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85D1680B-3748-4EA8-BCC6-2BB8215D31E8}"/>
              </a:ext>
            </a:extLst>
          </p:cNvPr>
          <p:cNvSpPr/>
          <p:nvPr/>
        </p:nvSpPr>
        <p:spPr>
          <a:xfrm>
            <a:off x="5340547" y="4878424"/>
            <a:ext cx="956930" cy="404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节点</a:t>
            </a:r>
          </a:p>
        </p:txBody>
      </p:sp>
      <p:sp>
        <p:nvSpPr>
          <p:cNvPr id="12" name="矩形 11">
            <a:extLst>
              <a:ext uri="{FF2B5EF4-FFF2-40B4-BE49-F238E27FC236}">
                <a16:creationId xmlns:a16="http://schemas.microsoft.com/office/drawing/2014/main" id="{50DF4729-4ECE-4C26-90A3-0248B2D3995A}"/>
              </a:ext>
            </a:extLst>
          </p:cNvPr>
          <p:cNvSpPr/>
          <p:nvPr/>
        </p:nvSpPr>
        <p:spPr>
          <a:xfrm>
            <a:off x="10777296" y="3256220"/>
            <a:ext cx="1297173" cy="404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依赖关系</a:t>
            </a:r>
          </a:p>
        </p:txBody>
      </p:sp>
      <p:sp>
        <p:nvSpPr>
          <p:cNvPr id="13" name="矩形 12">
            <a:extLst>
              <a:ext uri="{FF2B5EF4-FFF2-40B4-BE49-F238E27FC236}">
                <a16:creationId xmlns:a16="http://schemas.microsoft.com/office/drawing/2014/main" id="{60F46D8B-6ADD-41BA-A867-B1C1B8A89ABD}"/>
              </a:ext>
            </a:extLst>
          </p:cNvPr>
          <p:cNvSpPr/>
          <p:nvPr/>
        </p:nvSpPr>
        <p:spPr>
          <a:xfrm>
            <a:off x="5203825" y="1797862"/>
            <a:ext cx="1230374" cy="363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关联关系</a:t>
            </a:r>
          </a:p>
        </p:txBody>
      </p:sp>
      <p:cxnSp>
        <p:nvCxnSpPr>
          <p:cNvPr id="15" name="直接箭头连接符 14">
            <a:extLst>
              <a:ext uri="{FF2B5EF4-FFF2-40B4-BE49-F238E27FC236}">
                <a16:creationId xmlns:a16="http://schemas.microsoft.com/office/drawing/2014/main" id="{A11799B6-1D1A-4482-92E1-6CDE18282F12}"/>
              </a:ext>
            </a:extLst>
          </p:cNvPr>
          <p:cNvCxnSpPr>
            <a:endCxn id="13" idx="2"/>
          </p:cNvCxnSpPr>
          <p:nvPr/>
        </p:nvCxnSpPr>
        <p:spPr>
          <a:xfrm flipV="1">
            <a:off x="5819012" y="2161289"/>
            <a:ext cx="0" cy="698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4D182345-D7F2-4986-8DDE-B398D90612D1}"/>
              </a:ext>
            </a:extLst>
          </p:cNvPr>
          <p:cNvCxnSpPr>
            <a:endCxn id="12" idx="1"/>
          </p:cNvCxnSpPr>
          <p:nvPr/>
        </p:nvCxnSpPr>
        <p:spPr>
          <a:xfrm flipV="1">
            <a:off x="8357191" y="3458239"/>
            <a:ext cx="2420105" cy="2020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DE6A6563-387D-4941-B05A-DB9BEE8DA40F}"/>
              </a:ext>
            </a:extLst>
          </p:cNvPr>
          <p:cNvCxnSpPr/>
          <p:nvPr/>
        </p:nvCxnSpPr>
        <p:spPr>
          <a:xfrm flipH="1">
            <a:off x="5819012" y="4327451"/>
            <a:ext cx="990129" cy="514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7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animBg="1"/>
      <p:bldP spid="12" grpId="0" animBg="1"/>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869AE-7530-480D-914A-3A092C65D42B}"/>
              </a:ext>
            </a:extLst>
          </p:cNvPr>
          <p:cNvSpPr>
            <a:spLocks noGrp="1"/>
          </p:cNvSpPr>
          <p:nvPr>
            <p:ph type="title"/>
          </p:nvPr>
        </p:nvSpPr>
        <p:spPr/>
        <p:txBody>
          <a:bodyPr/>
          <a:lstStyle/>
          <a:p>
            <a:r>
              <a:rPr lang="zh-CN" altLang="en-US" dirty="0"/>
              <a:t>提问</a:t>
            </a:r>
          </a:p>
        </p:txBody>
      </p:sp>
      <p:sp>
        <p:nvSpPr>
          <p:cNvPr id="3" name="页脚占位符 2">
            <a:extLst>
              <a:ext uri="{FF2B5EF4-FFF2-40B4-BE49-F238E27FC236}">
                <a16:creationId xmlns:a16="http://schemas.microsoft.com/office/drawing/2014/main" id="{F543EA92-C7C8-4F3A-8724-7A4FBEEEF9F4}"/>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CE52E417-5961-4D3F-A716-77F73D3E7902}"/>
              </a:ext>
            </a:extLst>
          </p:cNvPr>
          <p:cNvSpPr>
            <a:spLocks noGrp="1"/>
          </p:cNvSpPr>
          <p:nvPr>
            <p:ph type="sldNum" sz="quarter" idx="12"/>
          </p:nvPr>
        </p:nvSpPr>
        <p:spPr/>
        <p:txBody>
          <a:bodyPr/>
          <a:lstStyle/>
          <a:p>
            <a:fld id="{5DD3DB80-B894-403A-B48E-6FDC1A72010E}" type="slidenum">
              <a:rPr lang="zh-CN" altLang="en-US" smtClean="0"/>
              <a:pPr/>
              <a:t>57</a:t>
            </a:fld>
            <a:endParaRPr lang="zh-CN" altLang="en-US" dirty="0"/>
          </a:p>
        </p:txBody>
      </p:sp>
      <p:sp>
        <p:nvSpPr>
          <p:cNvPr id="5" name="文本框 4">
            <a:extLst>
              <a:ext uri="{FF2B5EF4-FFF2-40B4-BE49-F238E27FC236}">
                <a16:creationId xmlns:a16="http://schemas.microsoft.com/office/drawing/2014/main" id="{54AEDB11-F5FF-4C60-AA91-BA7243EE9C0B}"/>
              </a:ext>
            </a:extLst>
          </p:cNvPr>
          <p:cNvSpPr txBox="1"/>
          <p:nvPr/>
        </p:nvSpPr>
        <p:spPr>
          <a:xfrm>
            <a:off x="1063058" y="1501629"/>
            <a:ext cx="5783956" cy="400110"/>
          </a:xfrm>
          <a:prstGeom prst="rect">
            <a:avLst/>
          </a:prstGeom>
          <a:noFill/>
        </p:spPr>
        <p:txBody>
          <a:bodyPr wrap="none" rtlCol="0">
            <a:spAutoFit/>
          </a:bodyPr>
          <a:lstStyle/>
          <a:p>
            <a:r>
              <a:rPr lang="en-US" altLang="zh-CN" sz="2000" dirty="0"/>
              <a:t>1.</a:t>
            </a:r>
            <a:r>
              <a:rPr lang="zh-CN" altLang="en-US" sz="2000" dirty="0"/>
              <a:t>简要描述用例图中的扩展关系和包含关系的区别</a:t>
            </a:r>
          </a:p>
        </p:txBody>
      </p:sp>
      <p:pic>
        <p:nvPicPr>
          <p:cNvPr id="6" name="图片 5">
            <a:extLst>
              <a:ext uri="{FF2B5EF4-FFF2-40B4-BE49-F238E27FC236}">
                <a16:creationId xmlns:a16="http://schemas.microsoft.com/office/drawing/2014/main" id="{D9C9D5ED-5000-47E5-AE07-6D68581E2153}"/>
              </a:ext>
            </a:extLst>
          </p:cNvPr>
          <p:cNvPicPr>
            <a:picLocks noChangeAspect="1"/>
          </p:cNvPicPr>
          <p:nvPr/>
        </p:nvPicPr>
        <p:blipFill>
          <a:blip r:embed="rId2"/>
          <a:stretch>
            <a:fillRect/>
          </a:stretch>
        </p:blipFill>
        <p:spPr>
          <a:xfrm>
            <a:off x="1063058" y="1900468"/>
            <a:ext cx="9540992" cy="1528531"/>
          </a:xfrm>
          <a:prstGeom prst="rect">
            <a:avLst/>
          </a:prstGeom>
        </p:spPr>
      </p:pic>
      <p:sp>
        <p:nvSpPr>
          <p:cNvPr id="7" name="文本框 6">
            <a:extLst>
              <a:ext uri="{FF2B5EF4-FFF2-40B4-BE49-F238E27FC236}">
                <a16:creationId xmlns:a16="http://schemas.microsoft.com/office/drawing/2014/main" id="{0700BFF2-FA9B-4137-B9A5-87F95E0D2FDC}"/>
              </a:ext>
            </a:extLst>
          </p:cNvPr>
          <p:cNvSpPr txBox="1"/>
          <p:nvPr/>
        </p:nvSpPr>
        <p:spPr>
          <a:xfrm>
            <a:off x="999263" y="4004216"/>
            <a:ext cx="4315605" cy="400110"/>
          </a:xfrm>
          <a:prstGeom prst="rect">
            <a:avLst/>
          </a:prstGeom>
          <a:noFill/>
        </p:spPr>
        <p:txBody>
          <a:bodyPr wrap="none" rtlCol="0">
            <a:spAutoFit/>
          </a:bodyPr>
          <a:lstStyle/>
          <a:p>
            <a:r>
              <a:rPr lang="en-US" altLang="zh-CN" sz="2000" dirty="0"/>
              <a:t>2.</a:t>
            </a:r>
            <a:r>
              <a:rPr lang="zh-CN" altLang="en-US" sz="2000" dirty="0"/>
              <a:t> 简要描述类图中聚合和组合的区别</a:t>
            </a:r>
          </a:p>
        </p:txBody>
      </p:sp>
      <p:sp>
        <p:nvSpPr>
          <p:cNvPr id="9" name="文本框 8">
            <a:extLst>
              <a:ext uri="{FF2B5EF4-FFF2-40B4-BE49-F238E27FC236}">
                <a16:creationId xmlns:a16="http://schemas.microsoft.com/office/drawing/2014/main" id="{48A5C98A-BD6F-46F2-9844-08092CC87C4E}"/>
              </a:ext>
            </a:extLst>
          </p:cNvPr>
          <p:cNvSpPr txBox="1"/>
          <p:nvPr/>
        </p:nvSpPr>
        <p:spPr>
          <a:xfrm>
            <a:off x="1212113" y="4584659"/>
            <a:ext cx="7824803" cy="1015663"/>
          </a:xfrm>
          <a:prstGeom prst="rect">
            <a:avLst/>
          </a:prstGeom>
          <a:noFill/>
        </p:spPr>
        <p:txBody>
          <a:bodyPr wrap="square" rtlCol="0">
            <a:spAutoFit/>
          </a:bodyPr>
          <a:lstStyle/>
          <a:p>
            <a:r>
              <a:rPr lang="zh-CN" altLang="en-US" sz="2000" dirty="0"/>
              <a:t>组合是聚合关系的一种特殊情况，是更强形式的聚合。</a:t>
            </a:r>
            <a:r>
              <a:rPr lang="zh-CN" altLang="en-US" sz="2000" dirty="0">
                <a:solidFill>
                  <a:srgbClr val="FF0000"/>
                </a:solidFill>
              </a:rPr>
              <a:t>在组合中成员对象的生命周期取决于聚合的生命周期，聚合控制着成员对象的创建、撤销和行为。</a:t>
            </a:r>
            <a:endParaRPr lang="zh-CN" altLang="en-US" sz="2000" dirty="0"/>
          </a:p>
        </p:txBody>
      </p:sp>
    </p:spTree>
    <p:extLst>
      <p:ext uri="{BB962C8B-B14F-4D97-AF65-F5344CB8AC3E}">
        <p14:creationId xmlns:p14="http://schemas.microsoft.com/office/powerpoint/2010/main" val="230153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circle(in)">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dirty="0"/>
              <a:t>提问</a:t>
            </a:r>
          </a:p>
        </p:txBody>
      </p:sp>
      <p:sp>
        <p:nvSpPr>
          <p:cNvPr id="3" name="页脚占位符 2">
            <a:extLst>
              <a:ext uri="{FF2B5EF4-FFF2-40B4-BE49-F238E27FC236}">
                <a16:creationId xmlns:a16="http://schemas.microsoft.com/office/drawing/2014/main" id="{CDDA0FB8-58B5-409B-BD84-6FE286EB8FAC}"/>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58</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1308683" y="1543574"/>
            <a:ext cx="4750018" cy="461665"/>
          </a:xfrm>
          <a:prstGeom prst="rect">
            <a:avLst/>
          </a:prstGeom>
          <a:noFill/>
        </p:spPr>
        <p:txBody>
          <a:bodyPr wrap="none" rtlCol="0">
            <a:spAutoFit/>
          </a:bodyPr>
          <a:lstStyle/>
          <a:p>
            <a:r>
              <a:rPr lang="en-US" altLang="zh-CN" sz="2400" dirty="0"/>
              <a:t>3.</a:t>
            </a:r>
            <a:r>
              <a:rPr lang="zh-CN" altLang="en-US" sz="2400" dirty="0"/>
              <a:t>简要描述通信图和顺序图侧重点</a:t>
            </a:r>
          </a:p>
        </p:txBody>
      </p:sp>
      <p:sp>
        <p:nvSpPr>
          <p:cNvPr id="6" name="文本框 5">
            <a:extLst>
              <a:ext uri="{FF2B5EF4-FFF2-40B4-BE49-F238E27FC236}">
                <a16:creationId xmlns:a16="http://schemas.microsoft.com/office/drawing/2014/main" id="{5CFB904D-8DB8-43F2-AB71-A1380ABA4FE2}"/>
              </a:ext>
            </a:extLst>
          </p:cNvPr>
          <p:cNvSpPr txBox="1"/>
          <p:nvPr/>
        </p:nvSpPr>
        <p:spPr>
          <a:xfrm>
            <a:off x="1426129" y="2412962"/>
            <a:ext cx="8733481" cy="1323439"/>
          </a:xfrm>
          <a:prstGeom prst="rect">
            <a:avLst/>
          </a:prstGeom>
          <a:noFill/>
        </p:spPr>
        <p:txBody>
          <a:bodyPr wrap="none" rtlCol="0">
            <a:spAutoFit/>
          </a:bodyPr>
          <a:lstStyle/>
          <a:p>
            <a:r>
              <a:rPr lang="en-US" altLang="zh-CN" sz="2000" dirty="0"/>
              <a:t>·</a:t>
            </a:r>
            <a:r>
              <a:rPr lang="zh-CN" altLang="zh-CN" sz="2000" dirty="0">
                <a:solidFill>
                  <a:srgbClr val="FF0000"/>
                </a:solidFill>
              </a:rPr>
              <a:t>顺序图</a:t>
            </a:r>
            <a:r>
              <a:rPr lang="zh-CN" altLang="en-US" sz="2000" dirty="0"/>
              <a:t>是</a:t>
            </a:r>
            <a:r>
              <a:rPr lang="zh-CN" altLang="zh-CN" sz="2000" dirty="0"/>
              <a:t>强调</a:t>
            </a:r>
            <a:r>
              <a:rPr lang="zh-CN" altLang="en-US" sz="2000" dirty="0"/>
              <a:t>消息</a:t>
            </a:r>
            <a:r>
              <a:rPr lang="zh-CN" altLang="en-US" sz="2000" dirty="0">
                <a:solidFill>
                  <a:srgbClr val="FF0000"/>
                </a:solidFill>
              </a:rPr>
              <a:t>时间顺序</a:t>
            </a:r>
            <a:r>
              <a:rPr lang="zh-CN" altLang="en-US" sz="2000" dirty="0"/>
              <a:t>的交互图</a:t>
            </a:r>
            <a:endParaRPr lang="en-US" altLang="zh-CN" sz="2000" dirty="0"/>
          </a:p>
          <a:p>
            <a:endParaRPr lang="en-US" altLang="zh-CN" sz="2000" dirty="0"/>
          </a:p>
          <a:p>
            <a:endParaRPr lang="en-US" altLang="zh-CN" sz="2000" dirty="0"/>
          </a:p>
          <a:p>
            <a:r>
              <a:rPr lang="en-US" altLang="zh-CN" sz="2000" dirty="0"/>
              <a:t>·</a:t>
            </a:r>
            <a:r>
              <a:rPr lang="zh-CN" altLang="zh-CN" sz="2000" dirty="0">
                <a:solidFill>
                  <a:srgbClr val="FF0000"/>
                </a:solidFill>
              </a:rPr>
              <a:t>通信图</a:t>
            </a:r>
            <a:r>
              <a:rPr lang="zh-CN" altLang="en-US" sz="2000" dirty="0"/>
              <a:t>是强调</a:t>
            </a:r>
            <a:r>
              <a:rPr lang="zh-CN" altLang="en-US" sz="2000" dirty="0">
                <a:solidFill>
                  <a:srgbClr val="FF0000"/>
                </a:solidFill>
              </a:rPr>
              <a:t>发送和接受消息的对象之间的组织结构（上下文关系）</a:t>
            </a:r>
            <a:r>
              <a:rPr lang="zh-CN" altLang="en-US" sz="2000" dirty="0"/>
              <a:t>交互图</a:t>
            </a:r>
            <a:endParaRPr lang="en-US" altLang="zh-CN" sz="2000" dirty="0"/>
          </a:p>
        </p:txBody>
      </p:sp>
    </p:spTree>
    <p:extLst>
      <p:ext uri="{BB962C8B-B14F-4D97-AF65-F5344CB8AC3E}">
        <p14:creationId xmlns:p14="http://schemas.microsoft.com/office/powerpoint/2010/main" val="405479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59</a:t>
            </a:fld>
            <a:endParaRPr lang="zh-CN" altLang="en-US" dirty="0"/>
          </a:p>
        </p:txBody>
      </p:sp>
      <p:grpSp>
        <p:nvGrpSpPr>
          <p:cNvPr id="5"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C690C347-4733-44A3-A24D-3E3D80E4C090}"/>
              </a:ext>
            </a:extLst>
          </p:cNvPr>
          <p:cNvGrpSpPr>
            <a:grpSpLocks noChangeAspect="1"/>
          </p:cNvGrpSpPr>
          <p:nvPr/>
        </p:nvGrpSpPr>
        <p:grpSpPr>
          <a:xfrm>
            <a:off x="3934241" y="1529387"/>
            <a:ext cx="4321928" cy="4210389"/>
            <a:chOff x="4154450" y="1623063"/>
            <a:chExt cx="4321928" cy="4210389"/>
          </a:xfrm>
        </p:grpSpPr>
        <p:sp>
          <p:nvSpPr>
            <p:cNvPr id="6" name="ExtraShape">
              <a:extLst>
                <a:ext uri="{FF2B5EF4-FFF2-40B4-BE49-F238E27FC236}">
                  <a16:creationId xmlns:a16="http://schemas.microsoft.com/office/drawing/2014/main" id="{2DC36D1A-31FC-4AF2-8157-204AC816ADBF}"/>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7" name="ExtraShape">
              <a:extLst>
                <a:ext uri="{FF2B5EF4-FFF2-40B4-BE49-F238E27FC236}">
                  <a16:creationId xmlns:a16="http://schemas.microsoft.com/office/drawing/2014/main" id="{095E5DAC-6788-4C50-8256-7484C0F2238D}"/>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ValueShape">
              <a:extLst>
                <a:ext uri="{FF2B5EF4-FFF2-40B4-BE49-F238E27FC236}">
                  <a16:creationId xmlns:a16="http://schemas.microsoft.com/office/drawing/2014/main" id="{7F8E0173-AD71-4D56-8CBE-D124959EC614}"/>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9" name="ExtraShape">
              <a:extLst>
                <a:ext uri="{FF2B5EF4-FFF2-40B4-BE49-F238E27FC236}">
                  <a16:creationId xmlns:a16="http://schemas.microsoft.com/office/drawing/2014/main" id="{D01F47CA-4E45-484B-8B3E-DA6273BBDFF2}"/>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ExtraShape">
              <a:extLst>
                <a:ext uri="{FF2B5EF4-FFF2-40B4-BE49-F238E27FC236}">
                  <a16:creationId xmlns:a16="http://schemas.microsoft.com/office/drawing/2014/main" id="{A31398EF-4CC3-43DE-987C-ECD9EB087A21}"/>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ExtraShape">
              <a:extLst>
                <a:ext uri="{FF2B5EF4-FFF2-40B4-BE49-F238E27FC236}">
                  <a16:creationId xmlns:a16="http://schemas.microsoft.com/office/drawing/2014/main" id="{45C665EC-FA84-4CC9-8765-F901B82E6D17}"/>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ExtraShape">
              <a:extLst>
                <a:ext uri="{FF2B5EF4-FFF2-40B4-BE49-F238E27FC236}">
                  <a16:creationId xmlns:a16="http://schemas.microsoft.com/office/drawing/2014/main" id="{F98C3B3E-5F30-47F2-BF4D-3B205B618FF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13" name="ExtraShape31">
              <a:extLst>
                <a:ext uri="{FF2B5EF4-FFF2-40B4-BE49-F238E27FC236}">
                  <a16:creationId xmlns:a16="http://schemas.microsoft.com/office/drawing/2014/main" id="{10C30AE7-2777-42AE-917C-5B1EF7FADAA9}"/>
                </a:ext>
              </a:extLst>
            </p:cNvPr>
            <p:cNvCxnSpPr>
              <a:cxnSpLocks/>
            </p:cNvCxnSpPr>
            <p:nvPr/>
          </p:nvCxnSpPr>
          <p:spPr>
            <a:xfrm>
              <a:off x="4154450" y="4597245"/>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14" name="CustomText1">
              <a:extLst>
                <a:ext uri="{FF2B5EF4-FFF2-40B4-BE49-F238E27FC236}">
                  <a16:creationId xmlns:a16="http://schemas.microsoft.com/office/drawing/2014/main" id="{7F7027D5-62E0-4EE4-ABE7-0F8B834B55CF}"/>
                </a:ext>
              </a:extLst>
            </p:cNvPr>
            <p:cNvSpPr/>
            <p:nvPr/>
          </p:nvSpPr>
          <p:spPr>
            <a:xfrm>
              <a:off x="4154450" y="4657553"/>
              <a:ext cx="2055526" cy="338647"/>
            </a:xfrm>
            <a:prstGeom prst="rect">
              <a:avLst/>
            </a:prstGeom>
            <a:noFill/>
          </p:spPr>
          <p:txBody>
            <a:bodyPr wrap="none" lIns="90000" tIns="46800" rIns="90000" bIns="46800">
              <a:normAutofit/>
            </a:bodyPr>
            <a:lstStyle/>
            <a:p>
              <a:pPr marL="0" marR="0" lvl="0" indent="0" algn="ctr" defTabSz="914400" rtl="0" eaLnBrk="1" fontAlgn="auto" latinLnBrk="0" hangingPunct="1">
                <a:spcBef>
                  <a:spcPts val="0"/>
                </a:spcBef>
                <a:spcAft>
                  <a:spcPts val="0"/>
                </a:spcAft>
                <a:buClrTx/>
                <a:buSzTx/>
                <a:buFontTx/>
                <a:buNone/>
                <a:tabLst/>
                <a:defRPr/>
              </a:pPr>
              <a:endParaRPr kumimoji="0" lang="en-US" altLang="zh-CN" sz="1600" b="0" i="0" u="none" strike="noStrike" kern="1200" cap="none" spc="0" normalizeH="0" baseline="0" noProof="0" dirty="0">
                <a:ln>
                  <a:noFill/>
                </a:ln>
                <a:effectLst/>
                <a:uLnTx/>
                <a:uFillTx/>
              </a:endParaRPr>
            </a:p>
          </p:txBody>
        </p:sp>
        <p:sp>
          <p:nvSpPr>
            <p:cNvPr id="15" name="CustomText2">
              <a:extLst>
                <a:ext uri="{FF2B5EF4-FFF2-40B4-BE49-F238E27FC236}">
                  <a16:creationId xmlns:a16="http://schemas.microsoft.com/office/drawing/2014/main" id="{3DD8B5C8-F736-4F86-BA51-7E59F804E5A0}"/>
                </a:ext>
              </a:extLst>
            </p:cNvPr>
            <p:cNvSpPr/>
            <p:nvPr/>
          </p:nvSpPr>
          <p:spPr>
            <a:xfrm>
              <a:off x="4154450" y="4198293"/>
              <a:ext cx="2055525" cy="398949"/>
            </a:xfrm>
            <a:prstGeom prst="rect">
              <a:avLst/>
            </a:prstGeom>
            <a:noFill/>
          </p:spPr>
          <p:txBody>
            <a:bodyPr wrap="none" lIns="90000" tIns="46800" rIns="90000" bIns="46800" anchor="ctr">
              <a:normAutofit fontScale="85000" lnSpcReduction="20000"/>
            </a:bodyPr>
            <a:lstStyle/>
            <a:p>
              <a:pPr lvl="0" algn="ctr">
                <a:defRPr/>
              </a:pPr>
              <a:r>
                <a:rPr lang="zh-CN" altLang="en-US" sz="2800" b="1" dirty="0"/>
                <a:t>参考文献</a:t>
              </a:r>
              <a:endParaRPr kumimoji="0" lang="en-US" altLang="zh-CN" sz="2800" b="1" i="0" u="none" strike="noStrike" kern="1200" cap="none" spc="0" normalizeH="0" baseline="0" noProof="0" dirty="0">
                <a:ln>
                  <a:noFill/>
                </a:ln>
                <a:effectLst/>
                <a:uLnTx/>
                <a:uFillTx/>
              </a:endParaRPr>
            </a:p>
          </p:txBody>
        </p:sp>
        <p:sp>
          <p:nvSpPr>
            <p:cNvPr id="16" name="ValueText1">
              <a:extLst>
                <a:ext uri="{FF2B5EF4-FFF2-40B4-BE49-F238E27FC236}">
                  <a16:creationId xmlns:a16="http://schemas.microsoft.com/office/drawing/2014/main" id="{EFE090DA-4820-4C44-BF4B-6764A1944D7C}"/>
                </a:ext>
              </a:extLst>
            </p:cNvPr>
            <p:cNvSpPr txBox="1"/>
            <p:nvPr/>
          </p:nvSpPr>
          <p:spPr>
            <a:xfrm>
              <a:off x="6283073" y="4230340"/>
              <a:ext cx="949652" cy="677618"/>
            </a:xfrm>
            <a:prstGeom prst="rect">
              <a:avLst/>
            </a:prstGeom>
            <a:noFill/>
          </p:spPr>
          <p:txBody>
            <a:bodyPr wrap="none" anchor="ctr" anchorCtr="0">
              <a:prstTxWarp prst="textPlain">
                <a:avLst/>
              </a:prstTxWarp>
              <a:normAutofit fontScale="77500" lnSpcReduction="20000"/>
            </a:bodyPr>
            <a:lstStyle/>
            <a:p>
              <a:pPr algn="ctr"/>
              <a:r>
                <a:rPr lang="en-US" sz="6000" dirty="0">
                  <a:solidFill>
                    <a:srgbClr val="FFC000"/>
                  </a:solidFill>
                  <a:latin typeface="Impact" panose="020B0806030902050204" pitchFamily="34" charset="0"/>
                </a:rPr>
                <a:t>69%</a:t>
              </a:r>
            </a:p>
          </p:txBody>
        </p:sp>
      </p:grpSp>
    </p:spTree>
    <p:extLst>
      <p:ext uri="{BB962C8B-B14F-4D97-AF65-F5344CB8AC3E}">
        <p14:creationId xmlns:p14="http://schemas.microsoft.com/office/powerpoint/2010/main" val="297689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8A37E-6A24-4719-A99C-B1D41EEEEBDD}"/>
              </a:ext>
            </a:extLst>
          </p:cNvPr>
          <p:cNvSpPr>
            <a:spLocks noGrp="1"/>
          </p:cNvSpPr>
          <p:nvPr>
            <p:ph type="title"/>
          </p:nvPr>
        </p:nvSpPr>
        <p:spPr/>
        <p:txBody>
          <a:bodyPr/>
          <a:lstStyle/>
          <a:p>
            <a:r>
              <a:rPr lang="zh-CN" altLang="en-US" dirty="0"/>
              <a:t>用例关系</a:t>
            </a:r>
          </a:p>
        </p:txBody>
      </p:sp>
      <p:sp>
        <p:nvSpPr>
          <p:cNvPr id="3" name="页脚占位符 2">
            <a:extLst>
              <a:ext uri="{FF2B5EF4-FFF2-40B4-BE49-F238E27FC236}">
                <a16:creationId xmlns:a16="http://schemas.microsoft.com/office/drawing/2014/main" id="{E7BCD55B-B124-4F76-9F71-9C3277A6A0F3}"/>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6E841E2C-F1A8-4EA5-8700-EEA2BE02055C}"/>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5" name="文本框 4">
            <a:extLst>
              <a:ext uri="{FF2B5EF4-FFF2-40B4-BE49-F238E27FC236}">
                <a16:creationId xmlns:a16="http://schemas.microsoft.com/office/drawing/2014/main" id="{5D2E0A55-80E0-462C-B9C1-151BF81346FF}"/>
              </a:ext>
            </a:extLst>
          </p:cNvPr>
          <p:cNvSpPr txBox="1"/>
          <p:nvPr/>
        </p:nvSpPr>
        <p:spPr>
          <a:xfrm>
            <a:off x="839820" y="1643886"/>
            <a:ext cx="10956846" cy="461665"/>
          </a:xfrm>
          <a:prstGeom prst="rect">
            <a:avLst/>
          </a:prstGeom>
          <a:noFill/>
        </p:spPr>
        <p:txBody>
          <a:bodyPr wrap="none" rtlCol="0">
            <a:spAutoFit/>
          </a:bodyPr>
          <a:lstStyle/>
          <a:p>
            <a:r>
              <a:rPr lang="zh-CN" altLang="en-US" sz="2400" b="1" dirty="0"/>
              <a:t>包含</a:t>
            </a:r>
            <a:r>
              <a:rPr lang="en-US" altLang="zh-CN" sz="2400" dirty="0"/>
              <a:t>——</a:t>
            </a:r>
            <a:r>
              <a:rPr lang="zh-CN" altLang="en-US" sz="2400" dirty="0"/>
              <a:t>其中一个用例的行为包含另一个用例的行为，</a:t>
            </a:r>
            <a:r>
              <a:rPr lang="zh-CN" altLang="en-US" sz="2400" b="1" dirty="0"/>
              <a:t>基本用例会用到子用例。</a:t>
            </a:r>
          </a:p>
        </p:txBody>
      </p:sp>
      <p:pic>
        <p:nvPicPr>
          <p:cNvPr id="6" name="图片 5">
            <a:extLst>
              <a:ext uri="{FF2B5EF4-FFF2-40B4-BE49-F238E27FC236}">
                <a16:creationId xmlns:a16="http://schemas.microsoft.com/office/drawing/2014/main" id="{640E303D-E497-4E51-9934-55300375C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302" y="2621284"/>
            <a:ext cx="8368777" cy="2587714"/>
          </a:xfrm>
          <a:prstGeom prst="rect">
            <a:avLst/>
          </a:prstGeom>
        </p:spPr>
      </p:pic>
    </p:spTree>
    <p:extLst>
      <p:ext uri="{BB962C8B-B14F-4D97-AF65-F5344CB8AC3E}">
        <p14:creationId xmlns:p14="http://schemas.microsoft.com/office/powerpoint/2010/main" val="196834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505"/>
            <a:ext cx="12192000" cy="6644148"/>
            <a:chOff x="0" y="0"/>
            <a:chExt cx="12192000" cy="6644148"/>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spc="300" dirty="0">
                <a:solidFill>
                  <a:srgbClr val="0070C0"/>
                </a:solidFill>
              </a:endParaRPr>
            </a:p>
          </p:txBody>
        </p:sp>
        <p:sp>
          <p:nvSpPr>
            <p:cNvPr id="15" name="iS1îḓè">
              <a:extLst>
                <a:ext uri="{FF2B5EF4-FFF2-40B4-BE49-F238E27FC236}">
                  <a16:creationId xmlns:a16="http://schemas.microsoft.com/office/drawing/2014/main" id="{07B33064-DF40-40E3-A423-6990FA88A84F}"/>
                </a:ext>
              </a:extLst>
            </p:cNvPr>
            <p:cNvSpPr txBox="1"/>
            <p:nvPr/>
          </p:nvSpPr>
          <p:spPr>
            <a:xfrm>
              <a:off x="879555" y="1878947"/>
              <a:ext cx="4634832" cy="338554"/>
            </a:xfrm>
            <a:prstGeom prst="rect">
              <a:avLst/>
            </a:prstGeom>
            <a:noFill/>
          </p:spPr>
          <p:txBody>
            <a:bodyPr wrap="square" rtlCol="0">
              <a:spAutoFit/>
            </a:bodyPr>
            <a:lstStyle/>
            <a:p>
              <a:r>
                <a:rPr lang="en-US" altLang="zh-CN" sz="1600" b="1" dirty="0">
                  <a:solidFill>
                    <a:schemeClr val="accent1"/>
                  </a:solidFill>
                </a:rPr>
                <a:t>[1]</a:t>
              </a:r>
            </a:p>
          </p:txBody>
        </p:sp>
        <p:sp>
          <p:nvSpPr>
            <p:cNvPr id="13" name="ïṡļíḍé">
              <a:extLst>
                <a:ext uri="{FF2B5EF4-FFF2-40B4-BE49-F238E27FC236}">
                  <a16:creationId xmlns:a16="http://schemas.microsoft.com/office/drawing/2014/main" id="{24B78746-36A6-4584-8395-11DBA1077034}"/>
                </a:ext>
              </a:extLst>
            </p:cNvPr>
            <p:cNvSpPr txBox="1"/>
            <p:nvPr/>
          </p:nvSpPr>
          <p:spPr>
            <a:xfrm>
              <a:off x="879555" y="4020428"/>
              <a:ext cx="4634832" cy="338554"/>
            </a:xfrm>
            <a:prstGeom prst="rect">
              <a:avLst/>
            </a:prstGeom>
            <a:noFill/>
          </p:spPr>
          <p:txBody>
            <a:bodyPr wrap="square" rtlCol="0">
              <a:spAutoFit/>
            </a:bodyPr>
            <a:lstStyle/>
            <a:p>
              <a:r>
                <a:rPr lang="en-US" altLang="zh-CN" sz="1600" b="1" dirty="0">
                  <a:solidFill>
                    <a:schemeClr val="accent1"/>
                  </a:solidFill>
                </a:rPr>
                <a:t>[2]</a:t>
              </a:r>
            </a:p>
          </p:txBody>
        </p:sp>
        <p:cxnSp>
          <p:nvCxnSpPr>
            <p:cNvPr id="10" name="直接连接符 9">
              <a:extLst>
                <a:ext uri="{FF2B5EF4-FFF2-40B4-BE49-F238E27FC236}">
                  <a16:creationId xmlns:a16="http://schemas.microsoft.com/office/drawing/2014/main" id="{5500BECA-41AD-4164-8EED-3DBD09BCF6BB}"/>
                </a:ext>
              </a:extLst>
            </p:cNvPr>
            <p:cNvCxnSpPr>
              <a:cxnSpLocks/>
            </p:cNvCxnSpPr>
            <p:nvPr/>
          </p:nvCxnSpPr>
          <p:spPr>
            <a:xfrm>
              <a:off x="879555" y="3839903"/>
              <a:ext cx="615919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p:txBody>
          <a:bodyPr/>
          <a:lstStyle/>
          <a:p>
            <a:r>
              <a:rPr lang="zh-CN" altLang="en-US" dirty="0">
                <a:solidFill>
                  <a:schemeClr val="bg1"/>
                </a:solidFill>
              </a:rPr>
              <a:t>参考文献</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60</a:t>
            </a:fld>
            <a:endParaRPr lang="zh-CN" altLang="en-US" dirty="0"/>
          </a:p>
        </p:txBody>
      </p:sp>
      <p:sp>
        <p:nvSpPr>
          <p:cNvPr id="16" name="ïṩļïḓé">
            <a:extLst>
              <a:ext uri="{FF2B5EF4-FFF2-40B4-BE49-F238E27FC236}">
                <a16:creationId xmlns:a16="http://schemas.microsoft.com/office/drawing/2014/main" id="{A70DF10B-1EB3-4DDB-8831-3D50A68171CB}"/>
              </a:ext>
            </a:extLst>
          </p:cNvPr>
          <p:cNvSpPr/>
          <p:nvPr/>
        </p:nvSpPr>
        <p:spPr bwMode="auto">
          <a:xfrm>
            <a:off x="879555" y="3897783"/>
            <a:ext cx="5542510"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defTabSz="1216025" fontAlgn="base">
              <a:lnSpc>
                <a:spcPct val="120000"/>
              </a:lnSpc>
              <a:spcBef>
                <a:spcPct val="20000"/>
              </a:spcBef>
              <a:spcAft>
                <a:spcPct val="0"/>
              </a:spcAft>
              <a:defRPr/>
            </a:pPr>
            <a:r>
              <a:rPr lang="zh-CN" altLang="en-US" sz="16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博客园</a:t>
            </a:r>
            <a:endParaRPr lang="en-US" altLang="zh-CN" sz="16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600" b="1" dirty="0"/>
              <a:t>https://www.cnblogs.com/shindo/p/5579191.html</a:t>
            </a:r>
            <a:endPar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26</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日 </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14</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56</a:t>
            </a:r>
          </a:p>
        </p:txBody>
      </p:sp>
      <p:sp>
        <p:nvSpPr>
          <p:cNvPr id="17" name="iṡlîḍè">
            <a:extLst>
              <a:ext uri="{FF2B5EF4-FFF2-40B4-BE49-F238E27FC236}">
                <a16:creationId xmlns:a16="http://schemas.microsoft.com/office/drawing/2014/main" id="{70361F49-EF68-4D7D-A47B-AA509D6DDF25}"/>
              </a:ext>
            </a:extLst>
          </p:cNvPr>
          <p:cNvSpPr/>
          <p:nvPr/>
        </p:nvSpPr>
        <p:spPr bwMode="auto">
          <a:xfrm>
            <a:off x="879555" y="1987584"/>
            <a:ext cx="4926420"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defTabSz="1216025" fontAlgn="base">
              <a:lnSpc>
                <a:spcPct val="120000"/>
              </a:lnSpc>
              <a:spcBef>
                <a:spcPct val="20000"/>
              </a:spcBef>
              <a:spcAft>
                <a:spcPct val="0"/>
              </a:spcAft>
              <a:defRPr/>
            </a:pPr>
            <a:r>
              <a:rPr lang="en-US" altLang="zh-CN" sz="1600" b="1" dirty="0"/>
              <a:t>《UML2</a:t>
            </a:r>
            <a:r>
              <a:rPr lang="zh-CN" altLang="en-US" sz="1600" b="1" dirty="0"/>
              <a:t>基础、建模与设计教程</a:t>
            </a:r>
            <a:r>
              <a:rPr lang="en-US" altLang="zh-CN" sz="1600" b="1" dirty="0"/>
              <a:t>》</a:t>
            </a:r>
            <a:r>
              <a:rPr lang="zh-CN" altLang="en-US" sz="1600" b="1" dirty="0"/>
              <a:t>杨弘平等编著</a:t>
            </a:r>
            <a:endParaRPr lang="en-US" altLang="zh-CN" sz="1600" b="1" dirty="0"/>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作者：杨弘平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9787302404491</a:t>
            </a:r>
          </a:p>
          <a:p>
            <a:pPr lvl="0" defTabSz="914400">
              <a:lnSpc>
                <a:spcPct val="150000"/>
              </a:lnSpc>
              <a:buClr>
                <a:srgbClr val="BD374A"/>
              </a:buClr>
              <a:buSzPct val="150000"/>
              <a:defRPr/>
            </a:pPr>
            <a:endParaRPr kumimoji="0" lang="en-US" altLang="zh-CN" sz="1200" b="0" i="0" u="none" strike="noStrike" kern="120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7648170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61</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067119"/>
            <a:chOff x="0" y="0"/>
            <a:chExt cx="12192000" cy="6067119"/>
          </a:xfrm>
        </p:grpSpPr>
        <p:sp>
          <p:nvSpPr>
            <p:cNvPr id="6" name="ïṣľïḓê"/>
            <p:cNvSpPr/>
            <p:nvPr/>
          </p:nvSpPr>
          <p:spPr>
            <a:xfrm>
              <a:off x="9997797" y="1420911"/>
              <a:ext cx="1231900" cy="266470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śliḍê"/>
            <p:cNvSpPr/>
            <p:nvPr/>
          </p:nvSpPr>
          <p:spPr>
            <a:xfrm>
              <a:off x="1018897" y="1420911"/>
              <a:ext cx="1231900" cy="34526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ṡḻíḑê"/>
            <p:cNvSpPr/>
            <p:nvPr/>
          </p:nvSpPr>
          <p:spPr>
            <a:xfrm>
              <a:off x="3317597" y="1420912"/>
              <a:ext cx="1231900" cy="2876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şľiḋè"/>
            <p:cNvSpPr/>
            <p:nvPr/>
          </p:nvSpPr>
          <p:spPr>
            <a:xfrm>
              <a:off x="5667006" y="1369119"/>
              <a:ext cx="1231900" cy="28526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şļiḋê"/>
            <p:cNvSpPr/>
            <p:nvPr/>
          </p:nvSpPr>
          <p:spPr>
            <a:xfrm>
              <a:off x="7914997" y="1420910"/>
              <a:ext cx="1231900" cy="330651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şḷïḋê"/>
            <p:cNvSpPr txBox="1"/>
            <p:nvPr/>
          </p:nvSpPr>
          <p:spPr>
            <a:xfrm>
              <a:off x="1018897" y="2070695"/>
              <a:ext cx="1231900" cy="1542517"/>
            </a:xfrm>
            <a:prstGeom prst="rect">
              <a:avLst/>
            </a:prstGeom>
            <a:noFill/>
          </p:spPr>
          <p:txBody>
            <a:bodyPr wrap="square">
              <a:normAutofit/>
            </a:bodyPr>
            <a:lstStyle/>
            <a:p>
              <a:pPr algn="ctr"/>
              <a:r>
                <a:rPr lang="en-US" altLang="zh-CN" sz="2000" dirty="0">
                  <a:solidFill>
                    <a:schemeClr val="bg1"/>
                  </a:solidFill>
                </a:rPr>
                <a:t>PPT</a:t>
              </a:r>
              <a:r>
                <a:rPr lang="zh-CN" altLang="en-US" sz="2000" dirty="0">
                  <a:solidFill>
                    <a:schemeClr val="bg1"/>
                  </a:solidFill>
                </a:rPr>
                <a:t>制作</a:t>
              </a:r>
              <a:endParaRPr lang="en-US" altLang="zh-CN" sz="2000" dirty="0">
                <a:solidFill>
                  <a:schemeClr val="bg1"/>
                </a:solidFill>
              </a:endParaRPr>
            </a:p>
            <a:p>
              <a:pPr algn="ctr"/>
              <a:r>
                <a:rPr lang="zh-CN" altLang="en-US" sz="2000" dirty="0">
                  <a:solidFill>
                    <a:schemeClr val="bg1"/>
                  </a:solidFill>
                </a:rPr>
                <a:t>通信图，部署图绘制</a:t>
              </a:r>
              <a:endParaRPr lang="en-US" sz="2000" dirty="0">
                <a:solidFill>
                  <a:schemeClr val="bg1"/>
                </a:solidFill>
              </a:endParaRPr>
            </a:p>
          </p:txBody>
        </p:sp>
        <p:sp>
          <p:nvSpPr>
            <p:cNvPr id="12" name="îṧlïďé"/>
            <p:cNvSpPr txBox="1"/>
            <p:nvPr/>
          </p:nvSpPr>
          <p:spPr>
            <a:xfrm>
              <a:off x="3287993" y="3095789"/>
              <a:ext cx="1231900" cy="461665"/>
            </a:xfrm>
            <a:prstGeom prst="rect">
              <a:avLst/>
            </a:prstGeom>
            <a:noFill/>
          </p:spPr>
          <p:txBody>
            <a:bodyPr wrap="square">
              <a:normAutofit/>
            </a:bodyPr>
            <a:lstStyle/>
            <a:p>
              <a:pPr algn="ctr"/>
              <a:endParaRPr lang="en-US" sz="2400" dirty="0">
                <a:solidFill>
                  <a:schemeClr val="bg1"/>
                </a:solidFill>
              </a:endParaRPr>
            </a:p>
          </p:txBody>
        </p:sp>
        <p:sp>
          <p:nvSpPr>
            <p:cNvPr id="13" name="iṣļíde"/>
            <p:cNvSpPr txBox="1"/>
            <p:nvPr/>
          </p:nvSpPr>
          <p:spPr>
            <a:xfrm>
              <a:off x="5667006" y="3760139"/>
              <a:ext cx="1231900" cy="461665"/>
            </a:xfrm>
            <a:prstGeom prst="rect">
              <a:avLst/>
            </a:prstGeom>
            <a:noFill/>
          </p:spPr>
          <p:txBody>
            <a:bodyPr wrap="square">
              <a:normAutofit/>
            </a:bodyPr>
            <a:lstStyle/>
            <a:p>
              <a:pPr algn="ctr"/>
              <a:endParaRPr lang="en-US" sz="2400" dirty="0">
                <a:solidFill>
                  <a:schemeClr val="bg1"/>
                </a:solidFill>
              </a:endParaRPr>
            </a:p>
          </p:txBody>
        </p:sp>
        <p:sp>
          <p:nvSpPr>
            <p:cNvPr id="14" name="ïśliḓê"/>
            <p:cNvSpPr txBox="1"/>
            <p:nvPr/>
          </p:nvSpPr>
          <p:spPr>
            <a:xfrm>
              <a:off x="7914997" y="4727430"/>
              <a:ext cx="1231900" cy="461665"/>
            </a:xfrm>
            <a:prstGeom prst="rect">
              <a:avLst/>
            </a:prstGeom>
            <a:noFill/>
          </p:spPr>
          <p:txBody>
            <a:bodyPr wrap="square">
              <a:normAutofit/>
            </a:bodyPr>
            <a:lstStyle/>
            <a:p>
              <a:pPr algn="ctr"/>
              <a:endParaRPr lang="en-US" sz="2400" dirty="0">
                <a:solidFill>
                  <a:schemeClr val="bg1"/>
                </a:solidFill>
              </a:endParaRPr>
            </a:p>
          </p:txBody>
        </p:sp>
        <p:sp>
          <p:nvSpPr>
            <p:cNvPr id="15" name="îšlidê"/>
            <p:cNvSpPr txBox="1"/>
            <p:nvPr/>
          </p:nvSpPr>
          <p:spPr>
            <a:xfrm>
              <a:off x="9997797" y="5605454"/>
              <a:ext cx="1231900" cy="461665"/>
            </a:xfrm>
            <a:prstGeom prst="rect">
              <a:avLst/>
            </a:prstGeom>
            <a:noFill/>
          </p:spPr>
          <p:txBody>
            <a:bodyPr wrap="square">
              <a:normAutofit/>
            </a:bodyPr>
            <a:lstStyle/>
            <a:p>
              <a:pPr algn="ctr"/>
              <a:endParaRPr lang="en-US" sz="2400" dirty="0">
                <a:solidFill>
                  <a:schemeClr val="bg1"/>
                </a:solidFill>
              </a:endParaRPr>
            </a:p>
          </p:txBody>
        </p:sp>
        <p:sp>
          <p:nvSpPr>
            <p:cNvPr id="17" name="ïśḻïďé"/>
            <p:cNvSpPr/>
            <p:nvPr/>
          </p:nvSpPr>
          <p:spPr>
            <a:xfrm>
              <a:off x="0" y="0"/>
              <a:ext cx="12192000" cy="1663382"/>
            </a:xfrm>
            <a:prstGeom prst="round2SameRect">
              <a:avLst>
                <a:gd name="adj1" fmla="val 0"/>
                <a:gd name="adj2" fmla="val 0"/>
              </a:avLst>
            </a:prstGeom>
            <a:blipFill>
              <a:blip r:embed="rId3"/>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a:p>
          </p:txBody>
        </p:sp>
        <p:sp>
          <p:nvSpPr>
            <p:cNvPr id="18" name="îṡḻîḍe">
              <a:extLst>
                <a:ext uri="{FF2B5EF4-FFF2-40B4-BE49-F238E27FC236}">
                  <a16:creationId xmlns:a16="http://schemas.microsoft.com/office/drawing/2014/main" id="{677E30ED-A3DB-483E-A3CF-512E2EBE9C31}"/>
                </a:ext>
              </a:extLst>
            </p:cNvPr>
            <p:cNvSpPr/>
            <p:nvPr/>
          </p:nvSpPr>
          <p:spPr bwMode="auto">
            <a:xfrm>
              <a:off x="0" y="1317329"/>
              <a:ext cx="12192000" cy="374810"/>
            </a:xfrm>
            <a:prstGeom prst="rect">
              <a:avLst/>
            </a:prstGeom>
            <a:solidFill>
              <a:schemeClr val="tx1">
                <a:alpha val="90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9" name="îṧ1ïḍè"/>
            <p:cNvSpPr txBox="1"/>
            <p:nvPr/>
          </p:nvSpPr>
          <p:spPr>
            <a:xfrm>
              <a:off x="1132909" y="1358703"/>
              <a:ext cx="902460" cy="279594"/>
            </a:xfrm>
            <a:prstGeom prst="rect">
              <a:avLst/>
            </a:prstGeom>
            <a:noFill/>
          </p:spPr>
          <p:txBody>
            <a:bodyPr wrap="none" anchor="ctr">
              <a:prstTxWarp prst="textPlain">
                <a:avLst/>
              </a:prstTxWarp>
              <a:normAutofit fontScale="62500" lnSpcReduction="20000"/>
            </a:bodyPr>
            <a:lstStyle/>
            <a:p>
              <a:pPr algn="ctr"/>
              <a:endParaRPr lang="en-US" sz="2400" dirty="0">
                <a:solidFill>
                  <a:schemeClr val="bg1"/>
                </a:solidFill>
                <a:latin typeface="Impact" panose="020B0806030902050204" pitchFamily="34" charset="0"/>
              </a:endParaRPr>
            </a:p>
          </p:txBody>
        </p:sp>
        <p:sp>
          <p:nvSpPr>
            <p:cNvPr id="20" name="îśļíḓê">
              <a:extLst>
                <a:ext uri="{FF2B5EF4-FFF2-40B4-BE49-F238E27FC236}">
                  <a16:creationId xmlns:a16="http://schemas.microsoft.com/office/drawing/2014/main" id="{D4E4A47E-DC0B-4C2D-99E0-AF50C047D2A4}"/>
                </a:ext>
              </a:extLst>
            </p:cNvPr>
            <p:cNvSpPr txBox="1"/>
            <p:nvPr/>
          </p:nvSpPr>
          <p:spPr>
            <a:xfrm>
              <a:off x="3506366" y="1390243"/>
              <a:ext cx="795157" cy="279594"/>
            </a:xfrm>
            <a:prstGeom prst="rect">
              <a:avLst/>
            </a:prstGeom>
            <a:noFill/>
          </p:spPr>
          <p:txBody>
            <a:bodyPr wrap="none" anchor="ctr">
              <a:prstTxWarp prst="textPlain">
                <a:avLst>
                  <a:gd name="adj" fmla="val 50300"/>
                </a:avLst>
              </a:prstTxWarp>
              <a:normAutofit lnSpcReduction="10000"/>
            </a:bodyPr>
            <a:lstStyle/>
            <a:p>
              <a:pPr algn="ctr"/>
              <a:endParaRPr lang="en-US" sz="1300" dirty="0">
                <a:solidFill>
                  <a:schemeClr val="bg1"/>
                </a:solidFill>
                <a:latin typeface="Impact" panose="020B0806030902050204" pitchFamily="34" charset="0"/>
              </a:endParaRPr>
            </a:p>
          </p:txBody>
        </p:sp>
        <p:sp>
          <p:nvSpPr>
            <p:cNvPr id="21" name="îšľiḋê">
              <a:extLst>
                <a:ext uri="{FF2B5EF4-FFF2-40B4-BE49-F238E27FC236}">
                  <a16:creationId xmlns:a16="http://schemas.microsoft.com/office/drawing/2014/main" id="{AB9AD3B1-7883-425C-A324-7938A4F84ABF}"/>
                </a:ext>
              </a:extLst>
            </p:cNvPr>
            <p:cNvSpPr txBox="1"/>
            <p:nvPr/>
          </p:nvSpPr>
          <p:spPr>
            <a:xfrm>
              <a:off x="5834668" y="1361918"/>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于    坤</a:t>
              </a:r>
              <a:endParaRPr lang="en-US" sz="2400" dirty="0">
                <a:solidFill>
                  <a:schemeClr val="bg1"/>
                </a:solidFill>
                <a:latin typeface="Impact" panose="020B0806030902050204" pitchFamily="34" charset="0"/>
              </a:endParaRPr>
            </a:p>
          </p:txBody>
        </p:sp>
        <p:sp>
          <p:nvSpPr>
            <p:cNvPr id="22" name="ïšľíḍè">
              <a:extLst>
                <a:ext uri="{FF2B5EF4-FFF2-40B4-BE49-F238E27FC236}">
                  <a16:creationId xmlns:a16="http://schemas.microsoft.com/office/drawing/2014/main" id="{C89FF89F-51DB-4842-80DE-4F0BA1DE0471}"/>
                </a:ext>
              </a:extLst>
            </p:cNvPr>
            <p:cNvSpPr txBox="1"/>
            <p:nvPr/>
          </p:nvSpPr>
          <p:spPr>
            <a:xfrm>
              <a:off x="8077108" y="1354127"/>
              <a:ext cx="904598" cy="269178"/>
            </a:xfrm>
            <a:prstGeom prst="rect">
              <a:avLst/>
            </a:prstGeom>
            <a:noFill/>
          </p:spPr>
          <p:txBody>
            <a:bodyPr wrap="none" anchor="ctr">
              <a:prstTxWarp prst="textPlain">
                <a:avLst/>
              </a:prstTxWarp>
              <a:normAutofit fontScale="55000" lnSpcReduction="20000"/>
            </a:bodyPr>
            <a:lstStyle/>
            <a:p>
              <a:pPr algn="ctr"/>
              <a:endParaRPr lang="en-US" sz="2400" dirty="0">
                <a:solidFill>
                  <a:schemeClr val="bg1"/>
                </a:solidFill>
                <a:latin typeface="Impact" panose="020B0806030902050204" pitchFamily="34" charset="0"/>
              </a:endParaRPr>
            </a:p>
          </p:txBody>
        </p:sp>
        <p:sp>
          <p:nvSpPr>
            <p:cNvPr id="23" name="ïṧḻîḑê">
              <a:extLst>
                <a:ext uri="{FF2B5EF4-FFF2-40B4-BE49-F238E27FC236}">
                  <a16:creationId xmlns:a16="http://schemas.microsoft.com/office/drawing/2014/main" id="{8DB3CCE6-BAF7-4B7D-AE2C-9EFEA4AEAB6C}"/>
                </a:ext>
              </a:extLst>
            </p:cNvPr>
            <p:cNvSpPr txBox="1"/>
            <p:nvPr/>
          </p:nvSpPr>
          <p:spPr>
            <a:xfrm>
              <a:off x="10369922" y="1343949"/>
              <a:ext cx="689169" cy="304680"/>
            </a:xfrm>
            <a:prstGeom prst="rect">
              <a:avLst/>
            </a:prstGeom>
            <a:noFill/>
          </p:spPr>
          <p:txBody>
            <a:bodyPr wrap="none" anchor="ctr">
              <a:prstTxWarp prst="textPlain">
                <a:avLst/>
              </a:prstTxWarp>
              <a:normAutofit fontScale="70000" lnSpcReduction="20000"/>
            </a:bodyPr>
            <a:lstStyle/>
            <a:p>
              <a:pPr algn="ctr"/>
              <a:endParaRPr lang="en-US" sz="2400" dirty="0">
                <a:solidFill>
                  <a:schemeClr val="bg1"/>
                </a:solidFill>
                <a:latin typeface="Impact" panose="020B0806030902050204" pitchFamily="34" charset="0"/>
              </a:endParaRPr>
            </a:p>
          </p:txBody>
        </p:sp>
      </p:grpSp>
      <p:sp>
        <p:nvSpPr>
          <p:cNvPr id="2" name="标题 1"/>
          <p:cNvSpPr>
            <a:spLocks noGrp="1"/>
          </p:cNvSpPr>
          <p:nvPr>
            <p:ph type="title"/>
          </p:nvPr>
        </p:nvSpPr>
        <p:spPr/>
        <p:txBody>
          <a:bodyPr/>
          <a:lstStyle/>
          <a:p>
            <a:r>
              <a:rPr lang="zh-CN" altLang="en-US" dirty="0">
                <a:solidFill>
                  <a:schemeClr val="bg1"/>
                </a:solidFill>
              </a:rPr>
              <a:t>分工及绩效</a:t>
            </a:r>
          </a:p>
        </p:txBody>
      </p:sp>
      <p:sp>
        <p:nvSpPr>
          <p:cNvPr id="26" name="îšľiḋê">
            <a:extLst>
              <a:ext uri="{FF2B5EF4-FFF2-40B4-BE49-F238E27FC236}">
                <a16:creationId xmlns:a16="http://schemas.microsoft.com/office/drawing/2014/main" id="{B3EF31B4-25FD-4E20-862A-FF18D8CE99A0}"/>
              </a:ext>
            </a:extLst>
          </p:cNvPr>
          <p:cNvSpPr txBox="1"/>
          <p:nvPr/>
        </p:nvSpPr>
        <p:spPr>
          <a:xfrm>
            <a:off x="10187371" y="1355678"/>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章奇妙</a:t>
            </a:r>
            <a:endParaRPr lang="en-US" altLang="zh-CN" sz="2400" dirty="0">
              <a:solidFill>
                <a:schemeClr val="bg1"/>
              </a:solidFill>
              <a:latin typeface="Impact" panose="020B0806030902050204" pitchFamily="34" charset="0"/>
            </a:endParaRPr>
          </a:p>
        </p:txBody>
      </p:sp>
      <p:sp>
        <p:nvSpPr>
          <p:cNvPr id="27" name="îšľiḋê">
            <a:extLst>
              <a:ext uri="{FF2B5EF4-FFF2-40B4-BE49-F238E27FC236}">
                <a16:creationId xmlns:a16="http://schemas.microsoft.com/office/drawing/2014/main" id="{BBF9F1F4-C0B0-4615-9ED8-64838B171449}"/>
              </a:ext>
            </a:extLst>
          </p:cNvPr>
          <p:cNvSpPr txBox="1"/>
          <p:nvPr/>
        </p:nvSpPr>
        <p:spPr>
          <a:xfrm>
            <a:off x="8093016" y="1343949"/>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刘值成</a:t>
            </a:r>
            <a:endParaRPr lang="en-US" altLang="zh-CN" sz="2400" dirty="0">
              <a:solidFill>
                <a:schemeClr val="bg1"/>
              </a:solidFill>
              <a:latin typeface="Impact" panose="020B0806030902050204" pitchFamily="34" charset="0"/>
            </a:endParaRPr>
          </a:p>
        </p:txBody>
      </p:sp>
      <p:sp>
        <p:nvSpPr>
          <p:cNvPr id="28" name="îšľiḋê">
            <a:extLst>
              <a:ext uri="{FF2B5EF4-FFF2-40B4-BE49-F238E27FC236}">
                <a16:creationId xmlns:a16="http://schemas.microsoft.com/office/drawing/2014/main" id="{EB4DD2EC-9A6B-466A-B6F4-166F9F0B6448}"/>
              </a:ext>
            </a:extLst>
          </p:cNvPr>
          <p:cNvSpPr txBox="1"/>
          <p:nvPr/>
        </p:nvSpPr>
        <p:spPr>
          <a:xfrm>
            <a:off x="3506365" y="1369119"/>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陈铉文</a:t>
            </a:r>
            <a:endParaRPr lang="en-US" altLang="zh-CN" sz="2400" dirty="0">
              <a:solidFill>
                <a:schemeClr val="bg1"/>
              </a:solidFill>
              <a:latin typeface="Impact" panose="020B0806030902050204" pitchFamily="34" charset="0"/>
            </a:endParaRPr>
          </a:p>
        </p:txBody>
      </p:sp>
      <p:sp>
        <p:nvSpPr>
          <p:cNvPr id="29" name="îšľiḋê">
            <a:extLst>
              <a:ext uri="{FF2B5EF4-FFF2-40B4-BE49-F238E27FC236}">
                <a16:creationId xmlns:a16="http://schemas.microsoft.com/office/drawing/2014/main" id="{9D63ACE3-EAE0-4450-8BCB-99C49852B117}"/>
              </a:ext>
            </a:extLst>
          </p:cNvPr>
          <p:cNvSpPr txBox="1"/>
          <p:nvPr/>
        </p:nvSpPr>
        <p:spPr>
          <a:xfrm>
            <a:off x="1209472" y="1369120"/>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张威杰</a:t>
            </a:r>
            <a:endParaRPr lang="en-US" altLang="zh-CN" sz="2400" dirty="0">
              <a:solidFill>
                <a:schemeClr val="bg1"/>
              </a:solidFill>
              <a:latin typeface="Impact" panose="020B0806030902050204" pitchFamily="34" charset="0"/>
            </a:endParaRPr>
          </a:p>
        </p:txBody>
      </p:sp>
      <p:sp>
        <p:nvSpPr>
          <p:cNvPr id="30" name="îṧlïďé">
            <a:extLst>
              <a:ext uri="{FF2B5EF4-FFF2-40B4-BE49-F238E27FC236}">
                <a16:creationId xmlns:a16="http://schemas.microsoft.com/office/drawing/2014/main" id="{7A7091C5-1BCD-4712-9236-0614BB8ED79B}"/>
              </a:ext>
            </a:extLst>
          </p:cNvPr>
          <p:cNvSpPr txBox="1"/>
          <p:nvPr/>
        </p:nvSpPr>
        <p:spPr>
          <a:xfrm>
            <a:off x="1018897" y="4424105"/>
            <a:ext cx="1231900" cy="461665"/>
          </a:xfrm>
          <a:prstGeom prst="rect">
            <a:avLst/>
          </a:prstGeom>
          <a:noFill/>
        </p:spPr>
        <p:txBody>
          <a:bodyPr wrap="square">
            <a:normAutofit/>
          </a:bodyPr>
          <a:lstStyle/>
          <a:p>
            <a:pPr algn="ctr"/>
            <a:r>
              <a:rPr lang="en-US" sz="2400" dirty="0">
                <a:solidFill>
                  <a:schemeClr val="bg1"/>
                </a:solidFill>
              </a:rPr>
              <a:t>93</a:t>
            </a:r>
          </a:p>
        </p:txBody>
      </p:sp>
      <p:sp>
        <p:nvSpPr>
          <p:cNvPr id="31" name="ïşḷïḋê">
            <a:extLst>
              <a:ext uri="{FF2B5EF4-FFF2-40B4-BE49-F238E27FC236}">
                <a16:creationId xmlns:a16="http://schemas.microsoft.com/office/drawing/2014/main" id="{D26CB799-5BB4-462D-A479-F5E4255C8689}"/>
              </a:ext>
            </a:extLst>
          </p:cNvPr>
          <p:cNvSpPr txBox="1"/>
          <p:nvPr/>
        </p:nvSpPr>
        <p:spPr>
          <a:xfrm>
            <a:off x="3297721" y="1801203"/>
            <a:ext cx="1231900" cy="1542517"/>
          </a:xfrm>
          <a:prstGeom prst="rect">
            <a:avLst/>
          </a:prstGeom>
          <a:noFill/>
        </p:spPr>
        <p:txBody>
          <a:bodyPr wrap="square">
            <a:normAutofit/>
          </a:bodyPr>
          <a:lstStyle/>
          <a:p>
            <a:pPr algn="ctr"/>
            <a:r>
              <a:rPr lang="zh-CN" altLang="en-US" sz="2000" dirty="0">
                <a:solidFill>
                  <a:schemeClr val="bg1"/>
                </a:solidFill>
              </a:rPr>
              <a:t>顺序图绘制</a:t>
            </a:r>
            <a:endParaRPr lang="en-US" sz="2000" dirty="0">
              <a:solidFill>
                <a:schemeClr val="bg1"/>
              </a:solidFill>
            </a:endParaRPr>
          </a:p>
        </p:txBody>
      </p:sp>
      <p:sp>
        <p:nvSpPr>
          <p:cNvPr id="32" name="îṧlïďé">
            <a:extLst>
              <a:ext uri="{FF2B5EF4-FFF2-40B4-BE49-F238E27FC236}">
                <a16:creationId xmlns:a16="http://schemas.microsoft.com/office/drawing/2014/main" id="{BFCE7BA5-66A9-4677-A753-3B54ECC4CE6B}"/>
              </a:ext>
            </a:extLst>
          </p:cNvPr>
          <p:cNvSpPr txBox="1"/>
          <p:nvPr/>
        </p:nvSpPr>
        <p:spPr>
          <a:xfrm>
            <a:off x="5637402" y="3699096"/>
            <a:ext cx="1231900" cy="461665"/>
          </a:xfrm>
          <a:prstGeom prst="rect">
            <a:avLst/>
          </a:prstGeom>
          <a:noFill/>
        </p:spPr>
        <p:txBody>
          <a:bodyPr wrap="square">
            <a:normAutofit/>
          </a:bodyPr>
          <a:lstStyle/>
          <a:p>
            <a:pPr algn="ctr"/>
            <a:r>
              <a:rPr lang="en-US" sz="2400" dirty="0">
                <a:solidFill>
                  <a:schemeClr val="bg1"/>
                </a:solidFill>
              </a:rPr>
              <a:t>89</a:t>
            </a:r>
          </a:p>
        </p:txBody>
      </p:sp>
      <p:sp>
        <p:nvSpPr>
          <p:cNvPr id="33" name="ïşḷïḋê">
            <a:extLst>
              <a:ext uri="{FF2B5EF4-FFF2-40B4-BE49-F238E27FC236}">
                <a16:creationId xmlns:a16="http://schemas.microsoft.com/office/drawing/2014/main" id="{E522E8CA-519B-4F3E-8CE2-E34F33B54300}"/>
              </a:ext>
            </a:extLst>
          </p:cNvPr>
          <p:cNvSpPr txBox="1"/>
          <p:nvPr/>
        </p:nvSpPr>
        <p:spPr>
          <a:xfrm>
            <a:off x="5663102" y="1739175"/>
            <a:ext cx="1231900" cy="1542517"/>
          </a:xfrm>
          <a:prstGeom prst="rect">
            <a:avLst/>
          </a:prstGeom>
          <a:noFill/>
        </p:spPr>
        <p:txBody>
          <a:bodyPr wrap="square">
            <a:normAutofit/>
          </a:bodyPr>
          <a:lstStyle/>
          <a:p>
            <a:pPr algn="ctr"/>
            <a:r>
              <a:rPr lang="zh-CN" altLang="en-US" sz="2000" dirty="0">
                <a:solidFill>
                  <a:schemeClr val="bg1"/>
                </a:solidFill>
              </a:rPr>
              <a:t>类图绘制</a:t>
            </a:r>
            <a:endParaRPr lang="en-US" sz="2000" dirty="0">
              <a:solidFill>
                <a:schemeClr val="bg1"/>
              </a:solidFill>
            </a:endParaRPr>
          </a:p>
        </p:txBody>
      </p:sp>
      <p:sp>
        <p:nvSpPr>
          <p:cNvPr id="34" name="îṧlïďé">
            <a:extLst>
              <a:ext uri="{FF2B5EF4-FFF2-40B4-BE49-F238E27FC236}">
                <a16:creationId xmlns:a16="http://schemas.microsoft.com/office/drawing/2014/main" id="{5EF0D173-A1AC-45BC-86E6-698903BFE9B1}"/>
              </a:ext>
            </a:extLst>
          </p:cNvPr>
          <p:cNvSpPr txBox="1"/>
          <p:nvPr/>
        </p:nvSpPr>
        <p:spPr>
          <a:xfrm>
            <a:off x="3287993" y="3803883"/>
            <a:ext cx="1231900" cy="461665"/>
          </a:xfrm>
          <a:prstGeom prst="rect">
            <a:avLst/>
          </a:prstGeom>
          <a:noFill/>
        </p:spPr>
        <p:txBody>
          <a:bodyPr wrap="square">
            <a:normAutofit/>
          </a:bodyPr>
          <a:lstStyle/>
          <a:p>
            <a:pPr algn="ctr"/>
            <a:r>
              <a:rPr lang="en-US" sz="2400" dirty="0">
                <a:solidFill>
                  <a:schemeClr val="bg1"/>
                </a:solidFill>
              </a:rPr>
              <a:t>90</a:t>
            </a:r>
          </a:p>
        </p:txBody>
      </p:sp>
      <p:sp>
        <p:nvSpPr>
          <p:cNvPr id="35" name="îṧlïďé">
            <a:extLst>
              <a:ext uri="{FF2B5EF4-FFF2-40B4-BE49-F238E27FC236}">
                <a16:creationId xmlns:a16="http://schemas.microsoft.com/office/drawing/2014/main" id="{2A2B8A81-34A5-4284-970A-57C9311C580F}"/>
              </a:ext>
            </a:extLst>
          </p:cNvPr>
          <p:cNvSpPr txBox="1"/>
          <p:nvPr/>
        </p:nvSpPr>
        <p:spPr>
          <a:xfrm>
            <a:off x="7914997" y="4250556"/>
            <a:ext cx="1231900" cy="461665"/>
          </a:xfrm>
          <a:prstGeom prst="rect">
            <a:avLst/>
          </a:prstGeom>
          <a:noFill/>
        </p:spPr>
        <p:txBody>
          <a:bodyPr wrap="square">
            <a:normAutofit/>
          </a:bodyPr>
          <a:lstStyle/>
          <a:p>
            <a:pPr algn="ctr"/>
            <a:r>
              <a:rPr lang="en-US" sz="2400" dirty="0">
                <a:solidFill>
                  <a:schemeClr val="bg1"/>
                </a:solidFill>
              </a:rPr>
              <a:t>91</a:t>
            </a:r>
          </a:p>
        </p:txBody>
      </p:sp>
      <p:sp>
        <p:nvSpPr>
          <p:cNvPr id="36" name="ïşḷïḋê">
            <a:extLst>
              <a:ext uri="{FF2B5EF4-FFF2-40B4-BE49-F238E27FC236}">
                <a16:creationId xmlns:a16="http://schemas.microsoft.com/office/drawing/2014/main" id="{EC52BAC5-6AFB-4670-A488-295D7C77EC0E}"/>
              </a:ext>
            </a:extLst>
          </p:cNvPr>
          <p:cNvSpPr txBox="1"/>
          <p:nvPr/>
        </p:nvSpPr>
        <p:spPr>
          <a:xfrm>
            <a:off x="7895121" y="1982005"/>
            <a:ext cx="1231900" cy="1542517"/>
          </a:xfrm>
          <a:prstGeom prst="rect">
            <a:avLst/>
          </a:prstGeom>
          <a:noFill/>
        </p:spPr>
        <p:txBody>
          <a:bodyPr wrap="square">
            <a:normAutofit/>
          </a:bodyPr>
          <a:lstStyle/>
          <a:p>
            <a:pPr algn="ctr"/>
            <a:r>
              <a:rPr lang="zh-CN" altLang="en-US" sz="2000" dirty="0">
                <a:solidFill>
                  <a:schemeClr val="bg1"/>
                </a:solidFill>
              </a:rPr>
              <a:t>用例图绘制</a:t>
            </a:r>
            <a:endParaRPr lang="en-US" sz="2000" dirty="0">
              <a:solidFill>
                <a:schemeClr val="bg1"/>
              </a:solidFill>
            </a:endParaRPr>
          </a:p>
        </p:txBody>
      </p:sp>
      <p:sp>
        <p:nvSpPr>
          <p:cNvPr id="37" name="ïşḷïḋê">
            <a:extLst>
              <a:ext uri="{FF2B5EF4-FFF2-40B4-BE49-F238E27FC236}">
                <a16:creationId xmlns:a16="http://schemas.microsoft.com/office/drawing/2014/main" id="{0414C47E-1359-443D-9066-FFDCEC572B45}"/>
              </a:ext>
            </a:extLst>
          </p:cNvPr>
          <p:cNvSpPr txBox="1"/>
          <p:nvPr/>
        </p:nvSpPr>
        <p:spPr>
          <a:xfrm>
            <a:off x="9997797" y="1775086"/>
            <a:ext cx="1231900" cy="1542517"/>
          </a:xfrm>
          <a:prstGeom prst="rect">
            <a:avLst/>
          </a:prstGeom>
          <a:noFill/>
        </p:spPr>
        <p:txBody>
          <a:bodyPr wrap="square">
            <a:normAutofit/>
          </a:bodyPr>
          <a:lstStyle/>
          <a:p>
            <a:pPr algn="ctr"/>
            <a:r>
              <a:rPr lang="zh-CN" altLang="en-US" sz="2000" dirty="0">
                <a:solidFill>
                  <a:schemeClr val="bg1"/>
                </a:solidFill>
              </a:rPr>
              <a:t>状态机图绘制</a:t>
            </a:r>
            <a:endParaRPr lang="en-US" sz="2000" dirty="0">
              <a:solidFill>
                <a:schemeClr val="bg1"/>
              </a:solidFill>
            </a:endParaRPr>
          </a:p>
        </p:txBody>
      </p:sp>
      <p:sp>
        <p:nvSpPr>
          <p:cNvPr id="38" name="îṧlïďé">
            <a:extLst>
              <a:ext uri="{FF2B5EF4-FFF2-40B4-BE49-F238E27FC236}">
                <a16:creationId xmlns:a16="http://schemas.microsoft.com/office/drawing/2014/main" id="{1D7BFF0F-F184-496E-ABC1-7AD44208668A}"/>
              </a:ext>
            </a:extLst>
          </p:cNvPr>
          <p:cNvSpPr txBox="1"/>
          <p:nvPr/>
        </p:nvSpPr>
        <p:spPr>
          <a:xfrm>
            <a:off x="9997797" y="3572642"/>
            <a:ext cx="1231900" cy="461665"/>
          </a:xfrm>
          <a:prstGeom prst="rect">
            <a:avLst/>
          </a:prstGeom>
          <a:noFill/>
        </p:spPr>
        <p:txBody>
          <a:bodyPr wrap="square">
            <a:normAutofit/>
          </a:bodyPr>
          <a:lstStyle/>
          <a:p>
            <a:pPr algn="ctr"/>
            <a:r>
              <a:rPr lang="en-US" sz="2400" dirty="0">
                <a:solidFill>
                  <a:schemeClr val="bg1"/>
                </a:solidFill>
              </a:rPr>
              <a:t>88</a:t>
            </a:r>
          </a:p>
        </p:txBody>
      </p:sp>
    </p:spTree>
    <p:extLst>
      <p:ext uri="{BB962C8B-B14F-4D97-AF65-F5344CB8AC3E}">
        <p14:creationId xmlns:p14="http://schemas.microsoft.com/office/powerpoint/2010/main" val="762850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3235323" y="684439"/>
            <a:ext cx="5426076" cy="1621509"/>
          </a:xfrm>
        </p:spPr>
        <p:txBody>
          <a:bodyPr/>
          <a:lstStyle/>
          <a:p>
            <a:pPr algn="ctr"/>
            <a:r>
              <a:rPr lang="en-US" altLang="zh-CN" dirty="0"/>
              <a:t>Thanks.</a:t>
            </a:r>
            <a:br>
              <a:rPr lang="en-US" altLang="zh-CN" dirty="0"/>
            </a:br>
            <a:endParaRPr lang="zh-CN" altLang="en-US" b="0" dirty="0"/>
          </a:p>
        </p:txBody>
      </p:sp>
      <p:sp>
        <p:nvSpPr>
          <p:cNvPr id="9" name="文本占位符 5">
            <a:extLst>
              <a:ext uri="{FF2B5EF4-FFF2-40B4-BE49-F238E27FC236}">
                <a16:creationId xmlns:a16="http://schemas.microsoft.com/office/drawing/2014/main" id="{18FF2203-67FB-4B7F-B079-6E2B2B3F651E}"/>
              </a:ext>
            </a:extLst>
          </p:cNvPr>
          <p:cNvSpPr>
            <a:spLocks noGrp="1"/>
          </p:cNvSpPr>
          <p:nvPr>
            <p:ph type="body" sz="quarter" idx="10"/>
          </p:nvPr>
        </p:nvSpPr>
        <p:spPr>
          <a:xfrm>
            <a:off x="3235324" y="2694404"/>
            <a:ext cx="5426076" cy="296271"/>
          </a:xfrm>
        </p:spPr>
        <p:txBody>
          <a:bodyPr/>
          <a:lstStyle/>
          <a:p>
            <a:pPr algn="ctr"/>
            <a:r>
              <a:rPr lang="zh-CN" altLang="en-US" sz="2000" dirty="0"/>
              <a:t>制作：</a:t>
            </a:r>
            <a:r>
              <a:rPr lang="en-US" altLang="zh-CN" sz="2000" dirty="0"/>
              <a:t>PRD2018-G01</a:t>
            </a:r>
          </a:p>
        </p:txBody>
      </p:sp>
    </p:spTree>
    <p:extLst>
      <p:ext uri="{BB962C8B-B14F-4D97-AF65-F5344CB8AC3E}">
        <p14:creationId xmlns:p14="http://schemas.microsoft.com/office/powerpoint/2010/main" val="1259043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0AD7D-829D-45CE-AA49-D7FFAC75E7A8}"/>
              </a:ext>
            </a:extLst>
          </p:cNvPr>
          <p:cNvSpPr>
            <a:spLocks noGrp="1"/>
          </p:cNvSpPr>
          <p:nvPr>
            <p:ph type="title"/>
          </p:nvPr>
        </p:nvSpPr>
        <p:spPr/>
        <p:txBody>
          <a:bodyPr/>
          <a:lstStyle/>
          <a:p>
            <a:r>
              <a:rPr lang="zh-CN" altLang="en-US" dirty="0"/>
              <a:t>用例关系</a:t>
            </a:r>
          </a:p>
        </p:txBody>
      </p:sp>
      <p:sp>
        <p:nvSpPr>
          <p:cNvPr id="3" name="页脚占位符 2">
            <a:extLst>
              <a:ext uri="{FF2B5EF4-FFF2-40B4-BE49-F238E27FC236}">
                <a16:creationId xmlns:a16="http://schemas.microsoft.com/office/drawing/2014/main" id="{10E90DAD-3C57-4BAC-9DFA-5E1485D0DABB}"/>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5E230053-B76F-40B8-8178-7B532518D66E}"/>
              </a:ext>
            </a:extLst>
          </p:cNvPr>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5" name="文本框 4">
            <a:extLst>
              <a:ext uri="{FF2B5EF4-FFF2-40B4-BE49-F238E27FC236}">
                <a16:creationId xmlns:a16="http://schemas.microsoft.com/office/drawing/2014/main" id="{A216F0CF-DA64-4C84-BA39-F233FC1EF33F}"/>
              </a:ext>
            </a:extLst>
          </p:cNvPr>
          <p:cNvSpPr txBox="1"/>
          <p:nvPr/>
        </p:nvSpPr>
        <p:spPr>
          <a:xfrm>
            <a:off x="1044007" y="1618251"/>
            <a:ext cx="9725739" cy="461665"/>
          </a:xfrm>
          <a:prstGeom prst="rect">
            <a:avLst/>
          </a:prstGeom>
          <a:noFill/>
        </p:spPr>
        <p:txBody>
          <a:bodyPr wrap="none" rtlCol="0">
            <a:spAutoFit/>
          </a:bodyPr>
          <a:lstStyle/>
          <a:p>
            <a:r>
              <a:rPr lang="zh-CN" altLang="en-US" sz="2400" b="1" dirty="0"/>
              <a:t>扩展</a:t>
            </a:r>
            <a:r>
              <a:rPr lang="en-US" altLang="zh-CN" sz="2400" dirty="0"/>
              <a:t>——</a:t>
            </a:r>
            <a:r>
              <a:rPr lang="zh-CN" altLang="en-US" sz="2400" dirty="0"/>
              <a:t>对基本用例的扩展，基本用例是完整的，</a:t>
            </a:r>
            <a:r>
              <a:rPr lang="zh-CN" altLang="en-US" sz="2400" b="1" dirty="0"/>
              <a:t>子用例不一定参与</a:t>
            </a:r>
            <a:r>
              <a:rPr lang="zh-CN" altLang="en-US" sz="2400" dirty="0"/>
              <a:t>。</a:t>
            </a:r>
          </a:p>
        </p:txBody>
      </p:sp>
      <p:pic>
        <p:nvPicPr>
          <p:cNvPr id="7" name="图片 6">
            <a:extLst>
              <a:ext uri="{FF2B5EF4-FFF2-40B4-BE49-F238E27FC236}">
                <a16:creationId xmlns:a16="http://schemas.microsoft.com/office/drawing/2014/main" id="{0073ACD8-4CCA-46E7-8F7B-3D079FFCF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419" y="2488336"/>
            <a:ext cx="8525710" cy="3148985"/>
          </a:xfrm>
          <a:prstGeom prst="rect">
            <a:avLst/>
          </a:prstGeom>
        </p:spPr>
      </p:pic>
    </p:spTree>
    <p:extLst>
      <p:ext uri="{BB962C8B-B14F-4D97-AF65-F5344CB8AC3E}">
        <p14:creationId xmlns:p14="http://schemas.microsoft.com/office/powerpoint/2010/main" val="381735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78897F7-8B34-442B-9F87-128BAE0864D9}"/>
              </a:ext>
            </a:extLst>
          </p:cNvPr>
          <p:cNvPicPr>
            <a:picLocks noChangeAspect="1"/>
          </p:cNvPicPr>
          <p:nvPr/>
        </p:nvPicPr>
        <p:blipFill>
          <a:blip r:embed="rId2"/>
          <a:stretch>
            <a:fillRect/>
          </a:stretch>
        </p:blipFill>
        <p:spPr>
          <a:xfrm>
            <a:off x="1335257" y="1227144"/>
            <a:ext cx="9734550" cy="5219700"/>
          </a:xfrm>
          <a:prstGeom prst="rect">
            <a:avLst/>
          </a:prstGeom>
        </p:spPr>
      </p:pic>
      <p:sp>
        <p:nvSpPr>
          <p:cNvPr id="2" name="标题 1">
            <a:extLst>
              <a:ext uri="{FF2B5EF4-FFF2-40B4-BE49-F238E27FC236}">
                <a16:creationId xmlns:a16="http://schemas.microsoft.com/office/drawing/2014/main" id="{9B37B652-7701-4163-AE35-40B9D6C50043}"/>
              </a:ext>
            </a:extLst>
          </p:cNvPr>
          <p:cNvSpPr>
            <a:spLocks noGrp="1"/>
          </p:cNvSpPr>
          <p:nvPr>
            <p:ph type="title"/>
          </p:nvPr>
        </p:nvSpPr>
        <p:spPr/>
        <p:txBody>
          <a:bodyPr/>
          <a:lstStyle/>
          <a:p>
            <a:r>
              <a:rPr lang="zh-CN" altLang="en-US" dirty="0"/>
              <a:t>用例关系</a:t>
            </a:r>
          </a:p>
        </p:txBody>
      </p:sp>
      <p:sp>
        <p:nvSpPr>
          <p:cNvPr id="3" name="页脚占位符 2">
            <a:extLst>
              <a:ext uri="{FF2B5EF4-FFF2-40B4-BE49-F238E27FC236}">
                <a16:creationId xmlns:a16="http://schemas.microsoft.com/office/drawing/2014/main" id="{D6557C3F-43E0-4A5C-AE9F-371DCBB351FC}"/>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D96CBFB6-2CEC-4EB8-BC27-F3D92CCCFD00}"/>
              </a:ext>
            </a:extLst>
          </p:cNvPr>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sp>
        <p:nvSpPr>
          <p:cNvPr id="8" name="文本框 7">
            <a:extLst>
              <a:ext uri="{FF2B5EF4-FFF2-40B4-BE49-F238E27FC236}">
                <a16:creationId xmlns:a16="http://schemas.microsoft.com/office/drawing/2014/main" id="{666FC327-F3F5-4DD7-B7D8-C34F2A4FC559}"/>
              </a:ext>
            </a:extLst>
          </p:cNvPr>
          <p:cNvSpPr txBox="1"/>
          <p:nvPr/>
        </p:nvSpPr>
        <p:spPr>
          <a:xfrm>
            <a:off x="1386223" y="1456407"/>
            <a:ext cx="9417963" cy="461665"/>
          </a:xfrm>
          <a:prstGeom prst="rect">
            <a:avLst/>
          </a:prstGeom>
          <a:noFill/>
        </p:spPr>
        <p:txBody>
          <a:bodyPr wrap="none" rtlCol="0">
            <a:spAutoFit/>
          </a:bodyPr>
          <a:lstStyle/>
          <a:p>
            <a:r>
              <a:rPr lang="zh-CN" altLang="en-US" sz="2400" b="1" dirty="0"/>
              <a:t>泛化</a:t>
            </a:r>
            <a:r>
              <a:rPr lang="en-US" altLang="zh-CN" sz="2400" dirty="0"/>
              <a:t>——</a:t>
            </a:r>
            <a:r>
              <a:rPr lang="zh-CN" altLang="en-US" sz="2400" b="1" dirty="0"/>
              <a:t>继承关系</a:t>
            </a:r>
            <a:r>
              <a:rPr lang="zh-CN" altLang="en-US" sz="2400" dirty="0"/>
              <a:t>，子用例和父用例像是，但表现出更特别的地方。</a:t>
            </a:r>
          </a:p>
        </p:txBody>
      </p:sp>
    </p:spTree>
    <p:extLst>
      <p:ext uri="{BB962C8B-B14F-4D97-AF65-F5344CB8AC3E}">
        <p14:creationId xmlns:p14="http://schemas.microsoft.com/office/powerpoint/2010/main" val="9265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9A2D7-7475-45EC-BDB3-479F68E90774}"/>
              </a:ext>
            </a:extLst>
          </p:cNvPr>
          <p:cNvSpPr>
            <a:spLocks noGrp="1"/>
          </p:cNvSpPr>
          <p:nvPr>
            <p:ph type="title"/>
          </p:nvPr>
        </p:nvSpPr>
        <p:spPr/>
        <p:txBody>
          <a:bodyPr/>
          <a:lstStyle/>
          <a:p>
            <a:r>
              <a:rPr lang="zh-CN" altLang="en-US" b="0" dirty="0"/>
              <a:t>用例图</a:t>
            </a:r>
          </a:p>
        </p:txBody>
      </p:sp>
      <p:sp>
        <p:nvSpPr>
          <p:cNvPr id="3" name="页脚占位符 2">
            <a:extLst>
              <a:ext uri="{FF2B5EF4-FFF2-40B4-BE49-F238E27FC236}">
                <a16:creationId xmlns:a16="http://schemas.microsoft.com/office/drawing/2014/main" id="{00A711A2-3F53-4CCE-AB90-5B914DC760EB}"/>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60BF6791-7A8C-48D5-BC60-AEDD4E448F9A}"/>
              </a:ext>
            </a:extLst>
          </p:cNvPr>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pic>
        <p:nvPicPr>
          <p:cNvPr id="9" name="图片 8">
            <a:extLst>
              <a:ext uri="{FF2B5EF4-FFF2-40B4-BE49-F238E27FC236}">
                <a16:creationId xmlns:a16="http://schemas.microsoft.com/office/drawing/2014/main" id="{2F2C9F4F-93E4-4A6B-81EA-7FA70A404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500" y="0"/>
            <a:ext cx="8071805" cy="6857999"/>
          </a:xfrm>
          <a:prstGeom prst="rect">
            <a:avLst/>
          </a:prstGeom>
        </p:spPr>
      </p:pic>
    </p:spTree>
    <p:extLst>
      <p:ext uri="{BB962C8B-B14F-4D97-AF65-F5344CB8AC3E}">
        <p14:creationId xmlns:p14="http://schemas.microsoft.com/office/powerpoint/2010/main" val="157626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2.xml><?xml version="1.0" encoding="utf-8"?>
<p:tagLst xmlns:a="http://schemas.openxmlformats.org/drawingml/2006/main" xmlns:r="http://schemas.openxmlformats.org/officeDocument/2006/relationships" xmlns:p="http://schemas.openxmlformats.org/presentationml/2006/main">
  <p:tag name="ISLIDE.DIAGRAM" val="5421325e-66d4-4ffe-9309-b6aea6215e7c"/>
</p:tagLst>
</file>

<file path=ppt/tags/tag3.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2475</TotalTime>
  <Words>3021</Words>
  <Application>Microsoft Office PowerPoint</Application>
  <PresentationFormat>宽屏</PresentationFormat>
  <Paragraphs>446</Paragraphs>
  <Slides>62</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62</vt:i4>
      </vt:variant>
    </vt:vector>
  </HeadingPairs>
  <TitlesOfParts>
    <vt:vector size="69" baseType="lpstr">
      <vt:lpstr>等线</vt:lpstr>
      <vt:lpstr>宋体</vt:lpstr>
      <vt:lpstr>微软雅黑</vt:lpstr>
      <vt:lpstr>Arial</vt:lpstr>
      <vt:lpstr>Calibri</vt:lpstr>
      <vt:lpstr>Impact</vt:lpstr>
      <vt:lpstr>主题5</vt:lpstr>
      <vt:lpstr>UML基础Ⅰ：用例图、类图、状态图、顺序图、协作图、部署图</vt:lpstr>
      <vt:lpstr>PowerPoint 演示文稿</vt:lpstr>
      <vt:lpstr>用例图</vt:lpstr>
      <vt:lpstr>用例图</vt:lpstr>
      <vt:lpstr>用例图</vt:lpstr>
      <vt:lpstr>用例关系</vt:lpstr>
      <vt:lpstr>用例关系</vt:lpstr>
      <vt:lpstr>用例关系</vt:lpstr>
      <vt:lpstr>用例图</vt:lpstr>
      <vt:lpstr>类图</vt:lpstr>
      <vt:lpstr>类图</vt:lpstr>
      <vt:lpstr>类图</vt:lpstr>
      <vt:lpstr>接口和抽象类</vt:lpstr>
      <vt:lpstr>接口和抽象类</vt:lpstr>
      <vt:lpstr>接口和抽象类的异同</vt:lpstr>
      <vt:lpstr>接口和抽象类的异同</vt:lpstr>
      <vt:lpstr>接口和抽象类的异同</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vt:lpstr>
      <vt:lpstr>类之间的关系[2]</vt:lpstr>
      <vt:lpstr>类之间的关系</vt:lpstr>
      <vt:lpstr>类之间的关系</vt:lpstr>
      <vt:lpstr>类之间的关系</vt:lpstr>
      <vt:lpstr>类之间的关系</vt:lpstr>
      <vt:lpstr>状态机图</vt:lpstr>
      <vt:lpstr>状态机图概述</vt:lpstr>
      <vt:lpstr>状态机图</vt:lpstr>
      <vt:lpstr>状态机图</vt:lpstr>
      <vt:lpstr>状态图</vt:lpstr>
      <vt:lpstr>顺序图</vt:lpstr>
      <vt:lpstr>顺序图概述</vt:lpstr>
      <vt:lpstr>顺序图元素</vt:lpstr>
      <vt:lpstr>消息</vt:lpstr>
      <vt:lpstr>消息</vt:lpstr>
      <vt:lpstr>组合片段</vt:lpstr>
      <vt:lpstr>约束片段[1]</vt:lpstr>
      <vt:lpstr>通信图</vt:lpstr>
      <vt:lpstr>通信图概述</vt:lpstr>
      <vt:lpstr>通信图</vt:lpstr>
      <vt:lpstr>消息</vt:lpstr>
      <vt:lpstr>顺序图和通信图比较</vt:lpstr>
      <vt:lpstr>顺序图和通信图</vt:lpstr>
      <vt:lpstr>PowerPoint 演示文稿</vt:lpstr>
      <vt:lpstr>用例图和通信图</vt:lpstr>
      <vt:lpstr>部署图</vt:lpstr>
      <vt:lpstr>部署图概述</vt:lpstr>
      <vt:lpstr>PowerPoint 演示文稿</vt:lpstr>
      <vt:lpstr>提问</vt:lpstr>
      <vt:lpstr>提问</vt:lpstr>
      <vt:lpstr>PowerPoint 演示文稿</vt:lpstr>
      <vt:lpstr>参考文献</vt:lpstr>
      <vt:lpstr>分工及绩效</vt:lpstr>
      <vt:lpstr>Thanks.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老 张</cp:lastModifiedBy>
  <cp:revision>178</cp:revision>
  <cp:lastPrinted>2018-04-24T16:00:00Z</cp:lastPrinted>
  <dcterms:created xsi:type="dcterms:W3CDTF">2018-04-24T16:00:00Z</dcterms:created>
  <dcterms:modified xsi:type="dcterms:W3CDTF">2018-11-02T14:56:41Z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