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5"/>
  </p:notesMasterIdLst>
  <p:sldIdLst>
    <p:sldId id="256" r:id="rId2"/>
    <p:sldId id="401" r:id="rId3"/>
    <p:sldId id="427" r:id="rId4"/>
    <p:sldId id="472" r:id="rId5"/>
    <p:sldId id="473" r:id="rId6"/>
    <p:sldId id="474" r:id="rId7"/>
    <p:sldId id="475" r:id="rId8"/>
    <p:sldId id="476" r:id="rId9"/>
    <p:sldId id="477" r:id="rId10"/>
    <p:sldId id="445" r:id="rId11"/>
    <p:sldId id="448" r:id="rId12"/>
    <p:sldId id="449" r:id="rId13"/>
    <p:sldId id="450" r:id="rId14"/>
    <p:sldId id="451" r:id="rId15"/>
    <p:sldId id="452" r:id="rId16"/>
    <p:sldId id="453" r:id="rId17"/>
    <p:sldId id="454" r:id="rId18"/>
    <p:sldId id="446" r:id="rId19"/>
    <p:sldId id="455" r:id="rId20"/>
    <p:sldId id="456" r:id="rId21"/>
    <p:sldId id="457" r:id="rId22"/>
    <p:sldId id="458" r:id="rId23"/>
    <p:sldId id="460" r:id="rId24"/>
    <p:sldId id="459" r:id="rId25"/>
    <p:sldId id="462" r:id="rId26"/>
    <p:sldId id="461" r:id="rId27"/>
    <p:sldId id="481" r:id="rId28"/>
    <p:sldId id="478" r:id="rId29"/>
    <p:sldId id="482" r:id="rId30"/>
    <p:sldId id="447" r:id="rId31"/>
    <p:sldId id="479" r:id="rId32"/>
    <p:sldId id="480" r:id="rId33"/>
    <p:sldId id="489" r:id="rId34"/>
    <p:sldId id="484" r:id="rId35"/>
    <p:sldId id="485" r:id="rId36"/>
    <p:sldId id="486" r:id="rId37"/>
    <p:sldId id="487" r:id="rId38"/>
    <p:sldId id="488" r:id="rId39"/>
    <p:sldId id="404" r:id="rId40"/>
    <p:sldId id="441" r:id="rId41"/>
    <p:sldId id="403" r:id="rId42"/>
    <p:sldId id="402" r:id="rId43"/>
    <p:sldId id="370" r:id="rId4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BAE3216-870B-407D-BCC2-312A68FC840D}">
          <p14:sldIdLst>
            <p14:sldId id="256"/>
            <p14:sldId id="401"/>
            <p14:sldId id="427"/>
            <p14:sldId id="472"/>
            <p14:sldId id="473"/>
            <p14:sldId id="474"/>
            <p14:sldId id="475"/>
            <p14:sldId id="476"/>
            <p14:sldId id="477"/>
            <p14:sldId id="445"/>
            <p14:sldId id="448"/>
            <p14:sldId id="449"/>
            <p14:sldId id="450"/>
            <p14:sldId id="451"/>
            <p14:sldId id="452"/>
            <p14:sldId id="453"/>
            <p14:sldId id="454"/>
            <p14:sldId id="446"/>
            <p14:sldId id="455"/>
            <p14:sldId id="456"/>
            <p14:sldId id="457"/>
            <p14:sldId id="458"/>
            <p14:sldId id="460"/>
            <p14:sldId id="459"/>
            <p14:sldId id="462"/>
            <p14:sldId id="461"/>
            <p14:sldId id="481"/>
          </p14:sldIdLst>
        </p14:section>
        <p14:section name="默认节" id="{F5A31282-6605-44A9-A447-C1F76FBFC33C}">
          <p14:sldIdLst>
            <p14:sldId id="478"/>
            <p14:sldId id="482"/>
            <p14:sldId id="447"/>
            <p14:sldId id="479"/>
            <p14:sldId id="480"/>
            <p14:sldId id="489"/>
            <p14:sldId id="484"/>
            <p14:sldId id="485"/>
            <p14:sldId id="486"/>
            <p14:sldId id="487"/>
            <p14:sldId id="488"/>
            <p14:sldId id="404"/>
            <p14:sldId id="441"/>
            <p14:sldId id="403"/>
            <p14:sldId id="402"/>
            <p14:sldId id="3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52F"/>
    <a:srgbClr val="1C1B23"/>
    <a:srgbClr val="30B695"/>
    <a:srgbClr val="269278"/>
    <a:srgbClr val="217D67"/>
    <a:srgbClr val="258F76"/>
    <a:srgbClr val="C8F0E6"/>
    <a:srgbClr val="984E96"/>
    <a:srgbClr val="525068"/>
    <a:srgbClr val="B9D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707" autoAdjust="0"/>
  </p:normalViewPr>
  <p:slideViewPr>
    <p:cSldViewPr snapToGrid="0">
      <p:cViewPr varScale="1">
        <p:scale>
          <a:sx n="108" d="100"/>
          <a:sy n="108" d="100"/>
        </p:scale>
        <p:origin x="156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6110A-4E3B-4A8E-8787-C829840F3EF1}" type="datetimeFigureOut">
              <a:rPr lang="id-ID" smtClean="0"/>
              <a:t>26/12/2018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AABBD-5B74-40BE-9196-802D2FD825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858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AABBD-5B74-40BE-9196-802D2FD825F4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208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AABBD-5B74-40BE-9196-802D2FD825F4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993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AABBD-5B74-40BE-9196-802D2FD825F4}" type="slidenum">
              <a:rPr lang="id-ID" smtClean="0"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435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26/12/2018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6172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26/12/2018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1713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26/12/2018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69778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-Blank">
    <p:bg>
      <p:bgPr>
        <a:solidFill>
          <a:srgbClr val="2625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1"/>
          <p:cNvGrpSpPr/>
          <p:nvPr userDrawn="1"/>
        </p:nvGrpSpPr>
        <p:grpSpPr>
          <a:xfrm>
            <a:off x="4140400" y="-1269255"/>
            <a:ext cx="6229227" cy="7989544"/>
            <a:chOff x="5520533" y="-1269255"/>
            <a:chExt cx="8305636" cy="7989544"/>
          </a:xfrm>
        </p:grpSpPr>
        <p:grpSp>
          <p:nvGrpSpPr>
            <p:cNvPr id="213" name="Group 212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292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3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4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285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6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7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8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9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0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1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281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2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3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4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274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5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6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7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8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9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0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267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8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9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0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1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2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3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257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8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9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0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1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2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3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4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5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6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249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0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1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2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3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4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5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6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239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0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1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2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3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4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5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6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7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8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29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30" name="Group 229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32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3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4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5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6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7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8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31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223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4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5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6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7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8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972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bg>
      <p:bgPr>
        <a:solidFill>
          <a:srgbClr val="30B6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30B695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30B695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rgbClr val="30B695"/>
                </a:solidFill>
              </a:rPr>
              <a:pPr/>
              <a:t>‹#›</a:t>
            </a:fld>
            <a:endParaRPr lang="id-ID" sz="900" dirty="0">
              <a:solidFill>
                <a:srgbClr val="30B6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-Biru">
    <p:bg>
      <p:bgPr>
        <a:solidFill>
          <a:srgbClr val="2625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26252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26252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rgbClr val="30B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chemeClr val="bg1"/>
                </a:solidFill>
              </a:rPr>
              <a:pPr/>
              <a:t>‹#›</a:t>
            </a:fld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36528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1"/>
          <p:cNvGrpSpPr/>
          <p:nvPr userDrawn="1"/>
        </p:nvGrpSpPr>
        <p:grpSpPr>
          <a:xfrm>
            <a:off x="4140400" y="-1269255"/>
            <a:ext cx="6229227" cy="7989544"/>
            <a:chOff x="5520533" y="-1269255"/>
            <a:chExt cx="8305636" cy="7989544"/>
          </a:xfrm>
        </p:grpSpPr>
        <p:grpSp>
          <p:nvGrpSpPr>
            <p:cNvPr id="213" name="Group 212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292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3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4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285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6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7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8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9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0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91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281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2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3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4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274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5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6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7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8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9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0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267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8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9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0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1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2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3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257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8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9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0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1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2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3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4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5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6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249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0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1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2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3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4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5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6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239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0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1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2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3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4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5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6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7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48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29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30" name="Group 229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32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3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4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5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6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7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38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31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223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4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5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6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7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8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483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rgbClr val="30B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chemeClr val="bg1"/>
                </a:solidFill>
              </a:rPr>
              <a:pPr/>
              <a:t>‹#›</a:t>
            </a:fld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181094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chemeClr val="bg1"/>
                </a:solidFill>
              </a:rPr>
              <a:pPr/>
              <a:t>‹#›</a:t>
            </a:fld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40582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rgbClr val="B9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chemeClr val="bg1"/>
                </a:solidFill>
              </a:rPr>
              <a:pPr/>
              <a:t>‹#›</a:t>
            </a:fld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123556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chemeClr val="bg1">
                      <a:alpha val="10000"/>
                    </a:scheme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rgbClr val="525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chemeClr val="bg1"/>
                </a:solidFill>
              </a:rPr>
              <a:pPr/>
              <a:t>‹#›</a:t>
            </a:fld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96978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26/12/2018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3335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rgbClr val="B9D5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B9D533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B9D533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rgbClr val="B9D533"/>
                </a:solidFill>
              </a:rPr>
              <a:pPr/>
              <a:t>‹#›</a:t>
            </a:fld>
            <a:endParaRPr lang="id-ID" sz="900" dirty="0">
              <a:solidFill>
                <a:srgbClr val="B9D5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7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solidFill>
          <a:srgbClr val="984E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984E96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984E96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rgbClr val="984E96"/>
                </a:solidFill>
              </a:rPr>
              <a:pPr/>
              <a:t>‹#›</a:t>
            </a:fld>
            <a:endParaRPr lang="id-ID" sz="900" dirty="0">
              <a:solidFill>
                <a:srgbClr val="984E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9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Pr>
        <a:solidFill>
          <a:srgbClr val="5250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168975" y="-1269255"/>
            <a:ext cx="6229227" cy="7989544"/>
            <a:chOff x="5520533" y="-1269255"/>
            <a:chExt cx="8305636" cy="7989544"/>
          </a:xfrm>
        </p:grpSpPr>
        <p:grpSp>
          <p:nvGrpSpPr>
            <p:cNvPr id="8" name="Group 7"/>
            <p:cNvGrpSpPr/>
            <p:nvPr/>
          </p:nvGrpSpPr>
          <p:grpSpPr>
            <a:xfrm>
              <a:off x="7370771" y="864377"/>
              <a:ext cx="2765821" cy="3199090"/>
              <a:chOff x="4411663" y="2038350"/>
              <a:chExt cx="1611313" cy="1863726"/>
            </a:xfrm>
            <a:solidFill>
              <a:srgbClr val="FBFBFB">
                <a:alpha val="5000"/>
              </a:srgbClr>
            </a:solidFill>
          </p:grpSpPr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5486401" y="20383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4411663" y="2657475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9" name="Freeform 58"/>
              <p:cNvSpPr>
                <a:spLocks/>
              </p:cNvSpPr>
              <p:nvPr/>
            </p:nvSpPr>
            <p:spPr bwMode="auto">
              <a:xfrm>
                <a:off x="4411663" y="327818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370771" y="-1269255"/>
              <a:ext cx="6455398" cy="7989544"/>
              <a:chOff x="4411663" y="795338"/>
              <a:chExt cx="3760788" cy="4654550"/>
            </a:xfrm>
            <a:solidFill>
              <a:schemeClr val="bg1">
                <a:lumMod val="95000"/>
                <a:alpha val="5000"/>
              </a:schemeClr>
            </a:solidFill>
          </p:grpSpPr>
          <p:sp>
            <p:nvSpPr>
              <p:cNvPr id="80" name="Freeform 12"/>
              <p:cNvSpPr>
                <a:spLocks/>
              </p:cNvSpPr>
              <p:nvPr/>
            </p:nvSpPr>
            <p:spPr bwMode="auto">
              <a:xfrm>
                <a:off x="4945063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1" name="Freeform 21"/>
              <p:cNvSpPr>
                <a:spLocks/>
              </p:cNvSpPr>
              <p:nvPr/>
            </p:nvSpPr>
            <p:spPr bwMode="auto">
              <a:xfrm>
                <a:off x="6022976" y="2654300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23"/>
              <p:cNvSpPr>
                <a:spLocks/>
              </p:cNvSpPr>
              <p:nvPr/>
            </p:nvSpPr>
            <p:spPr bwMode="auto">
              <a:xfrm>
                <a:off x="4948238" y="3278188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4411663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4" name="Freeform 45"/>
              <p:cNvSpPr>
                <a:spLocks/>
              </p:cNvSpPr>
              <p:nvPr/>
            </p:nvSpPr>
            <p:spPr bwMode="auto">
              <a:xfrm>
                <a:off x="7634288" y="2343150"/>
                <a:ext cx="538163" cy="622300"/>
              </a:xfrm>
              <a:custGeom>
                <a:avLst/>
                <a:gdLst>
                  <a:gd name="T0" fmla="*/ 0 w 339"/>
                  <a:gd name="T1" fmla="*/ 196 h 392"/>
                  <a:gd name="T2" fmla="*/ 339 w 339"/>
                  <a:gd name="T3" fmla="*/ 392 h 392"/>
                  <a:gd name="T4" fmla="*/ 339 w 339"/>
                  <a:gd name="T5" fmla="*/ 0 h 392"/>
                  <a:gd name="T6" fmla="*/ 0 w 339"/>
                  <a:gd name="T7" fmla="*/ 19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2">
                    <a:moveTo>
                      <a:pt x="0" y="196"/>
                    </a:moveTo>
                    <a:lnTo>
                      <a:pt x="339" y="392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57"/>
              <p:cNvSpPr>
                <a:spLocks/>
              </p:cNvSpPr>
              <p:nvPr/>
            </p:nvSpPr>
            <p:spPr bwMode="auto">
              <a:xfrm>
                <a:off x="5481638" y="2346325"/>
                <a:ext cx="541338" cy="619125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6022976" y="3278188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41565" y="864377"/>
              <a:ext cx="5539816" cy="3727728"/>
              <a:chOff x="3870326" y="2038350"/>
              <a:chExt cx="3227388" cy="2171701"/>
            </a:xfrm>
            <a:solidFill>
              <a:schemeClr val="bg1">
                <a:lumMod val="85000"/>
                <a:alpha val="5000"/>
              </a:schemeClr>
            </a:solidFill>
          </p:grpSpPr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4945063" y="2038350"/>
                <a:ext cx="536575" cy="619125"/>
              </a:xfrm>
              <a:custGeom>
                <a:avLst/>
                <a:gdLst>
                  <a:gd name="T0" fmla="*/ 0 w 338"/>
                  <a:gd name="T1" fmla="*/ 194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4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6559551" y="2965450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3870326" y="234950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5486401" y="35861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41565" y="-206525"/>
              <a:ext cx="5539816" cy="4790456"/>
              <a:chOff x="3870326" y="1414463"/>
              <a:chExt cx="3227388" cy="2790825"/>
            </a:xfrm>
            <a:solidFill>
              <a:schemeClr val="bg1">
                <a:lumMod val="75000"/>
                <a:alpha val="5000"/>
              </a:schemeClr>
            </a:solidFill>
          </p:grpSpPr>
          <p:sp>
            <p:nvSpPr>
              <p:cNvPr id="69" name="Freeform 16"/>
              <p:cNvSpPr>
                <a:spLocks/>
              </p:cNvSpPr>
              <p:nvPr/>
            </p:nvSpPr>
            <p:spPr bwMode="auto">
              <a:xfrm>
                <a:off x="3870326" y="297021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6559551" y="2654300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1" name="Freeform 37"/>
              <p:cNvSpPr>
                <a:spLocks/>
              </p:cNvSpPr>
              <p:nvPr/>
            </p:nvSpPr>
            <p:spPr bwMode="auto">
              <a:xfrm>
                <a:off x="6559551" y="3586163"/>
                <a:ext cx="538163" cy="619125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2" name="Freeform 49"/>
              <p:cNvSpPr>
                <a:spLocks/>
              </p:cNvSpPr>
              <p:nvPr/>
            </p:nvSpPr>
            <p:spPr bwMode="auto">
              <a:xfrm>
                <a:off x="6019801" y="2035175"/>
                <a:ext cx="539750" cy="619125"/>
              </a:xfrm>
              <a:custGeom>
                <a:avLst/>
                <a:gdLst>
                  <a:gd name="T0" fmla="*/ 0 w 340"/>
                  <a:gd name="T1" fmla="*/ 196 h 390"/>
                  <a:gd name="T2" fmla="*/ 340 w 340"/>
                  <a:gd name="T3" fmla="*/ 390 h 390"/>
                  <a:gd name="T4" fmla="*/ 340 w 340"/>
                  <a:gd name="T5" fmla="*/ 0 h 390"/>
                  <a:gd name="T6" fmla="*/ 0 w 340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0" y="196"/>
                    </a:moveTo>
                    <a:lnTo>
                      <a:pt x="340" y="390"/>
                    </a:lnTo>
                    <a:lnTo>
                      <a:pt x="340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4945063" y="2657475"/>
                <a:ext cx="541338" cy="620713"/>
              </a:xfrm>
              <a:custGeom>
                <a:avLst/>
                <a:gdLst>
                  <a:gd name="T0" fmla="*/ 0 w 341"/>
                  <a:gd name="T1" fmla="*/ 197 h 391"/>
                  <a:gd name="T2" fmla="*/ 341 w 341"/>
                  <a:gd name="T3" fmla="*/ 391 h 391"/>
                  <a:gd name="T4" fmla="*/ 338 w 341"/>
                  <a:gd name="T5" fmla="*/ 0 h 391"/>
                  <a:gd name="T6" fmla="*/ 0 w 341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0" y="197"/>
                    </a:moveTo>
                    <a:lnTo>
                      <a:pt x="341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4406901" y="20383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4945063" y="1414463"/>
                <a:ext cx="536575" cy="623888"/>
              </a:xfrm>
              <a:custGeom>
                <a:avLst/>
                <a:gdLst>
                  <a:gd name="T0" fmla="*/ 0 w 338"/>
                  <a:gd name="T1" fmla="*/ 196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6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6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41565" y="327564"/>
              <a:ext cx="6460846" cy="5327270"/>
              <a:chOff x="3870326" y="1725613"/>
              <a:chExt cx="3763962" cy="3103562"/>
            </a:xfrm>
            <a:solidFill>
              <a:schemeClr val="bg1">
                <a:lumMod val="65000"/>
                <a:alpha val="5000"/>
              </a:schemeClr>
            </a:solidFill>
          </p:grpSpPr>
          <p:sp>
            <p:nvSpPr>
              <p:cNvPr id="62" name="Freeform 15"/>
              <p:cNvSpPr>
                <a:spLocks/>
              </p:cNvSpPr>
              <p:nvPr/>
            </p:nvSpPr>
            <p:spPr bwMode="auto">
              <a:xfrm>
                <a:off x="3870326" y="26574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>
                <a:off x="4411663" y="3589338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5486401" y="32781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Freeform 36"/>
              <p:cNvSpPr>
                <a:spLocks/>
              </p:cNvSpPr>
              <p:nvPr/>
            </p:nvSpPr>
            <p:spPr bwMode="auto">
              <a:xfrm>
                <a:off x="7097713" y="3586163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6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6" name="Freeform 39"/>
              <p:cNvSpPr>
                <a:spLocks/>
              </p:cNvSpPr>
              <p:nvPr/>
            </p:nvSpPr>
            <p:spPr bwMode="auto">
              <a:xfrm>
                <a:off x="6022976" y="4210050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48"/>
              <p:cNvSpPr>
                <a:spLocks/>
              </p:cNvSpPr>
              <p:nvPr/>
            </p:nvSpPr>
            <p:spPr bwMode="auto">
              <a:xfrm>
                <a:off x="6559551" y="2035175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4945063" y="17256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20533" y="-735166"/>
              <a:ext cx="7381879" cy="6398174"/>
              <a:chOff x="3333751" y="1106488"/>
              <a:chExt cx="4300537" cy="3727450"/>
            </a:xfrm>
            <a:solidFill>
              <a:schemeClr val="tx1">
                <a:lumMod val="50000"/>
                <a:lumOff val="50000"/>
                <a:alpha val="1000"/>
              </a:schemeClr>
            </a:solidFill>
          </p:grpSpPr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6556376" y="1414463"/>
                <a:ext cx="541338" cy="620713"/>
              </a:xfrm>
              <a:custGeom>
                <a:avLst/>
                <a:gdLst>
                  <a:gd name="T0" fmla="*/ 2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2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2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2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4945063" y="1106488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/>
              <p:cNvSpPr>
                <a:spLocks/>
              </p:cNvSpPr>
              <p:nvPr/>
            </p:nvSpPr>
            <p:spPr bwMode="auto">
              <a:xfrm>
                <a:off x="6022976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30"/>
              <p:cNvSpPr>
                <a:spLocks/>
              </p:cNvSpPr>
              <p:nvPr/>
            </p:nvSpPr>
            <p:spPr bwMode="auto">
              <a:xfrm>
                <a:off x="3870326" y="4210050"/>
                <a:ext cx="541338" cy="623888"/>
              </a:xfrm>
              <a:custGeom>
                <a:avLst/>
                <a:gdLst>
                  <a:gd name="T0" fmla="*/ 2 w 341"/>
                  <a:gd name="T1" fmla="*/ 393 h 393"/>
                  <a:gd name="T2" fmla="*/ 0 w 341"/>
                  <a:gd name="T3" fmla="*/ 0 h 393"/>
                  <a:gd name="T4" fmla="*/ 341 w 341"/>
                  <a:gd name="T5" fmla="*/ 196 h 393"/>
                  <a:gd name="T6" fmla="*/ 2 w 341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3">
                    <a:moveTo>
                      <a:pt x="2" y="393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2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35"/>
              <p:cNvSpPr>
                <a:spLocks/>
              </p:cNvSpPr>
              <p:nvPr/>
            </p:nvSpPr>
            <p:spPr bwMode="auto">
              <a:xfrm>
                <a:off x="7097713" y="3273425"/>
                <a:ext cx="536575" cy="623888"/>
              </a:xfrm>
              <a:custGeom>
                <a:avLst/>
                <a:gdLst>
                  <a:gd name="T0" fmla="*/ 0 w 338"/>
                  <a:gd name="T1" fmla="*/ 197 h 393"/>
                  <a:gd name="T2" fmla="*/ 338 w 338"/>
                  <a:gd name="T3" fmla="*/ 393 h 393"/>
                  <a:gd name="T4" fmla="*/ 338 w 338"/>
                  <a:gd name="T5" fmla="*/ 0 h 393"/>
                  <a:gd name="T6" fmla="*/ 0 w 338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197"/>
                    </a:moveTo>
                    <a:lnTo>
                      <a:pt x="338" y="393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7097713" y="2965450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4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auto">
              <a:xfrm>
                <a:off x="6019801" y="2346325"/>
                <a:ext cx="539750" cy="619125"/>
              </a:xfrm>
              <a:custGeom>
                <a:avLst/>
                <a:gdLst>
                  <a:gd name="T0" fmla="*/ 2 w 340"/>
                  <a:gd name="T1" fmla="*/ 390 h 390"/>
                  <a:gd name="T2" fmla="*/ 0 w 340"/>
                  <a:gd name="T3" fmla="*/ 0 h 390"/>
                  <a:gd name="T4" fmla="*/ 340 w 340"/>
                  <a:gd name="T5" fmla="*/ 194 h 390"/>
                  <a:gd name="T6" fmla="*/ 2 w 340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0">
                    <a:moveTo>
                      <a:pt x="2" y="390"/>
                    </a:moveTo>
                    <a:lnTo>
                      <a:pt x="0" y="0"/>
                    </a:lnTo>
                    <a:lnTo>
                      <a:pt x="340" y="194"/>
                    </a:lnTo>
                    <a:lnTo>
                      <a:pt x="2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Freeform 60"/>
              <p:cNvSpPr>
                <a:spLocks/>
              </p:cNvSpPr>
              <p:nvPr/>
            </p:nvSpPr>
            <p:spPr bwMode="auto">
              <a:xfrm>
                <a:off x="4406901" y="2970213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39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0" name="Freeform 71"/>
              <p:cNvSpPr>
                <a:spLocks/>
              </p:cNvSpPr>
              <p:nvPr/>
            </p:nvSpPr>
            <p:spPr bwMode="auto">
              <a:xfrm>
                <a:off x="3333751" y="2349500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73"/>
              <p:cNvSpPr>
                <a:spLocks/>
              </p:cNvSpPr>
              <p:nvPr/>
            </p:nvSpPr>
            <p:spPr bwMode="auto">
              <a:xfrm>
                <a:off x="4406901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20533" y="-735166"/>
              <a:ext cx="7381879" cy="5855911"/>
              <a:chOff x="3333751" y="1106488"/>
              <a:chExt cx="4300537" cy="3411538"/>
            </a:xfrm>
            <a:solidFill>
              <a:schemeClr val="tx1">
                <a:lumMod val="65000"/>
                <a:lumOff val="35000"/>
                <a:alpha val="1000"/>
              </a:schemeClr>
            </a:solidFill>
          </p:grpSpPr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6019801" y="1725613"/>
                <a:ext cx="539750" cy="620713"/>
              </a:xfrm>
              <a:custGeom>
                <a:avLst/>
                <a:gdLst>
                  <a:gd name="T0" fmla="*/ 0 w 340"/>
                  <a:gd name="T1" fmla="*/ 391 h 391"/>
                  <a:gd name="T2" fmla="*/ 0 w 340"/>
                  <a:gd name="T3" fmla="*/ 0 h 391"/>
                  <a:gd name="T4" fmla="*/ 340 w 340"/>
                  <a:gd name="T5" fmla="*/ 195 h 391"/>
                  <a:gd name="T6" fmla="*/ 0 w 340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40" y="195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5481638" y="1725613"/>
                <a:ext cx="538163" cy="620713"/>
              </a:xfrm>
              <a:custGeom>
                <a:avLst/>
                <a:gdLst>
                  <a:gd name="T0" fmla="*/ 0 w 339"/>
                  <a:gd name="T1" fmla="*/ 197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7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7097713" y="234632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6559551" y="2346325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6022976" y="3897313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63"/>
              <p:cNvSpPr>
                <a:spLocks/>
              </p:cNvSpPr>
              <p:nvPr/>
            </p:nvSpPr>
            <p:spPr bwMode="auto">
              <a:xfrm>
                <a:off x="5481638" y="1106488"/>
                <a:ext cx="538163" cy="619125"/>
              </a:xfrm>
              <a:custGeom>
                <a:avLst/>
                <a:gdLst>
                  <a:gd name="T0" fmla="*/ 0 w 339"/>
                  <a:gd name="T1" fmla="*/ 194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4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0" name="Freeform 70"/>
              <p:cNvSpPr>
                <a:spLocks/>
              </p:cNvSpPr>
              <p:nvPr/>
            </p:nvSpPr>
            <p:spPr bwMode="auto">
              <a:xfrm>
                <a:off x="3333751" y="265747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74"/>
              <p:cNvSpPr>
                <a:spLocks/>
              </p:cNvSpPr>
              <p:nvPr/>
            </p:nvSpPr>
            <p:spPr bwMode="auto">
              <a:xfrm>
                <a:off x="6022976" y="3586163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41565" y="-206525"/>
              <a:ext cx="6460846" cy="5861360"/>
              <a:chOff x="3870326" y="1414463"/>
              <a:chExt cx="3763962" cy="3414712"/>
            </a:xfrm>
            <a:solidFill>
              <a:schemeClr val="tx1">
                <a:lumMod val="75000"/>
                <a:lumOff val="25000"/>
                <a:alpha val="1000"/>
              </a:schemeClr>
            </a:solidFill>
          </p:grpSpPr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6019801" y="1414463"/>
                <a:ext cx="539750" cy="620713"/>
              </a:xfrm>
              <a:custGeom>
                <a:avLst/>
                <a:gdLst>
                  <a:gd name="T0" fmla="*/ 0 w 340"/>
                  <a:gd name="T1" fmla="*/ 196 h 391"/>
                  <a:gd name="T2" fmla="*/ 340 w 340"/>
                  <a:gd name="T3" fmla="*/ 391 h 391"/>
                  <a:gd name="T4" fmla="*/ 338 w 340"/>
                  <a:gd name="T5" fmla="*/ 0 h 391"/>
                  <a:gd name="T6" fmla="*/ 0 w 340"/>
                  <a:gd name="T7" fmla="*/ 19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0" h="391">
                    <a:moveTo>
                      <a:pt x="0" y="196"/>
                    </a:moveTo>
                    <a:lnTo>
                      <a:pt x="340" y="391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097713" y="2035175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3870326" y="1417638"/>
                <a:ext cx="536575" cy="620713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948238" y="3589338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4411663" y="3902075"/>
                <a:ext cx="536575" cy="619125"/>
              </a:xfrm>
              <a:custGeom>
                <a:avLst/>
                <a:gdLst>
                  <a:gd name="T0" fmla="*/ 0 w 338"/>
                  <a:gd name="T1" fmla="*/ 390 h 390"/>
                  <a:gd name="T2" fmla="*/ 0 w 338"/>
                  <a:gd name="T3" fmla="*/ 0 h 390"/>
                  <a:gd name="T4" fmla="*/ 338 w 338"/>
                  <a:gd name="T5" fmla="*/ 194 h 390"/>
                  <a:gd name="T6" fmla="*/ 0 w 33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8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3870326" y="3902075"/>
                <a:ext cx="541338" cy="619125"/>
              </a:xfrm>
              <a:custGeom>
                <a:avLst/>
                <a:gdLst>
                  <a:gd name="T0" fmla="*/ 0 w 341"/>
                  <a:gd name="T1" fmla="*/ 194 h 390"/>
                  <a:gd name="T2" fmla="*/ 341 w 341"/>
                  <a:gd name="T3" fmla="*/ 390 h 390"/>
                  <a:gd name="T4" fmla="*/ 341 w 341"/>
                  <a:gd name="T5" fmla="*/ 0 h 390"/>
                  <a:gd name="T6" fmla="*/ 0 w 341"/>
                  <a:gd name="T7" fmla="*/ 19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4"/>
                    </a:moveTo>
                    <a:lnTo>
                      <a:pt x="341" y="390"/>
                    </a:lnTo>
                    <a:lnTo>
                      <a:pt x="341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4945063" y="2346325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6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5481638" y="2657475"/>
                <a:ext cx="541338" cy="620713"/>
              </a:xfrm>
              <a:custGeom>
                <a:avLst/>
                <a:gdLst>
                  <a:gd name="T0" fmla="*/ 3 w 341"/>
                  <a:gd name="T1" fmla="*/ 391 h 391"/>
                  <a:gd name="T2" fmla="*/ 0 w 341"/>
                  <a:gd name="T3" fmla="*/ 0 h 391"/>
                  <a:gd name="T4" fmla="*/ 341 w 341"/>
                  <a:gd name="T5" fmla="*/ 194 h 391"/>
                  <a:gd name="T6" fmla="*/ 3 w 341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1">
                    <a:moveTo>
                      <a:pt x="3" y="391"/>
                    </a:moveTo>
                    <a:lnTo>
                      <a:pt x="0" y="0"/>
                    </a:lnTo>
                    <a:lnTo>
                      <a:pt x="341" y="194"/>
                    </a:lnTo>
                    <a:lnTo>
                      <a:pt x="3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4948238" y="421005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4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5481638" y="1414463"/>
                <a:ext cx="538163" cy="623888"/>
              </a:xfrm>
              <a:custGeom>
                <a:avLst/>
                <a:gdLst>
                  <a:gd name="T0" fmla="*/ 0 w 339"/>
                  <a:gd name="T1" fmla="*/ 393 h 393"/>
                  <a:gd name="T2" fmla="*/ 0 w 339"/>
                  <a:gd name="T3" fmla="*/ 0 h 393"/>
                  <a:gd name="T4" fmla="*/ 339 w 339"/>
                  <a:gd name="T5" fmla="*/ 196 h 393"/>
                  <a:gd name="T6" fmla="*/ 0 w 339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1565" y="-740615"/>
              <a:ext cx="7384604" cy="7460904"/>
              <a:chOff x="3870326" y="1103313"/>
              <a:chExt cx="4302125" cy="4346575"/>
            </a:xfrm>
            <a:solidFill>
              <a:schemeClr val="bg1">
                <a:lumMod val="50000"/>
                <a:alpha val="2000"/>
              </a:schemeClr>
            </a:solidFill>
          </p:grpSpPr>
          <p:sp>
            <p:nvSpPr>
              <p:cNvPr id="24" name="Freeform 61"/>
              <p:cNvSpPr>
                <a:spLocks/>
              </p:cNvSpPr>
              <p:nvPr/>
            </p:nvSpPr>
            <p:spPr bwMode="auto">
              <a:xfrm>
                <a:off x="5486401" y="4829175"/>
                <a:ext cx="536575" cy="620713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870326" y="1103313"/>
                <a:ext cx="4302125" cy="4033837"/>
                <a:chOff x="3870326" y="1103313"/>
                <a:chExt cx="4302125" cy="4033837"/>
              </a:xfrm>
              <a:grpFill/>
            </p:grpSpPr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6556376" y="1103313"/>
                  <a:ext cx="541338" cy="619125"/>
                </a:xfrm>
                <a:custGeom>
                  <a:avLst/>
                  <a:gdLst>
                    <a:gd name="T0" fmla="*/ 0 w 341"/>
                    <a:gd name="T1" fmla="*/ 196 h 390"/>
                    <a:gd name="T2" fmla="*/ 341 w 341"/>
                    <a:gd name="T3" fmla="*/ 390 h 390"/>
                    <a:gd name="T4" fmla="*/ 338 w 341"/>
                    <a:gd name="T5" fmla="*/ 0 h 390"/>
                    <a:gd name="T6" fmla="*/ 0 w 341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1" h="390">
                      <a:moveTo>
                        <a:pt x="0" y="196"/>
                      </a:moveTo>
                      <a:lnTo>
                        <a:pt x="341" y="390"/>
                      </a:lnTo>
                      <a:lnTo>
                        <a:pt x="338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8" name="Freeform 38"/>
                <p:cNvSpPr>
                  <a:spLocks/>
                </p:cNvSpPr>
                <p:nvPr/>
              </p:nvSpPr>
              <p:spPr bwMode="auto">
                <a:xfrm>
                  <a:off x="6559551" y="3897313"/>
                  <a:ext cx="538163" cy="620713"/>
                </a:xfrm>
                <a:custGeom>
                  <a:avLst/>
                  <a:gdLst>
                    <a:gd name="T0" fmla="*/ 0 w 339"/>
                    <a:gd name="T1" fmla="*/ 391 h 391"/>
                    <a:gd name="T2" fmla="*/ 0 w 339"/>
                    <a:gd name="T3" fmla="*/ 0 h 391"/>
                    <a:gd name="T4" fmla="*/ 339 w 339"/>
                    <a:gd name="T5" fmla="*/ 194 h 391"/>
                    <a:gd name="T6" fmla="*/ 0 w 339"/>
                    <a:gd name="T7" fmla="*/ 39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1">
                      <a:moveTo>
                        <a:pt x="0" y="391"/>
                      </a:moveTo>
                      <a:lnTo>
                        <a:pt x="0" y="0"/>
                      </a:lnTo>
                      <a:lnTo>
                        <a:pt x="339" y="194"/>
                      </a:lnTo>
                      <a:lnTo>
                        <a:pt x="0" y="391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7097713" y="1414463"/>
                  <a:ext cx="536575" cy="620713"/>
                </a:xfrm>
                <a:custGeom>
                  <a:avLst/>
                  <a:gdLst>
                    <a:gd name="T0" fmla="*/ 0 w 338"/>
                    <a:gd name="T1" fmla="*/ 194 h 391"/>
                    <a:gd name="T2" fmla="*/ 338 w 338"/>
                    <a:gd name="T3" fmla="*/ 391 h 391"/>
                    <a:gd name="T4" fmla="*/ 338 w 338"/>
                    <a:gd name="T5" fmla="*/ 0 h 391"/>
                    <a:gd name="T6" fmla="*/ 0 w 338"/>
                    <a:gd name="T7" fmla="*/ 194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1">
                      <a:moveTo>
                        <a:pt x="0" y="194"/>
                      </a:moveTo>
                      <a:lnTo>
                        <a:pt x="338" y="391"/>
                      </a:lnTo>
                      <a:lnTo>
                        <a:pt x="338" y="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0" name="Freeform 43"/>
                <p:cNvSpPr>
                  <a:spLocks/>
                </p:cNvSpPr>
                <p:nvPr/>
              </p:nvSpPr>
              <p:spPr bwMode="auto">
                <a:xfrm>
                  <a:off x="7634288" y="1103313"/>
                  <a:ext cx="538163" cy="619125"/>
                </a:xfrm>
                <a:custGeom>
                  <a:avLst/>
                  <a:gdLst>
                    <a:gd name="T0" fmla="*/ 0 w 339"/>
                    <a:gd name="T1" fmla="*/ 196 h 390"/>
                    <a:gd name="T2" fmla="*/ 339 w 339"/>
                    <a:gd name="T3" fmla="*/ 390 h 390"/>
                    <a:gd name="T4" fmla="*/ 339 w 339"/>
                    <a:gd name="T5" fmla="*/ 0 h 390"/>
                    <a:gd name="T6" fmla="*/ 0 w 339"/>
                    <a:gd name="T7" fmla="*/ 196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196"/>
                      </a:moveTo>
                      <a:lnTo>
                        <a:pt x="339" y="390"/>
                      </a:lnTo>
                      <a:lnTo>
                        <a:pt x="339" y="0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/>
              </p:nvSpPr>
              <p:spPr bwMode="auto">
                <a:xfrm>
                  <a:off x="6559551" y="1722438"/>
                  <a:ext cx="538163" cy="623888"/>
                </a:xfrm>
                <a:custGeom>
                  <a:avLst/>
                  <a:gdLst>
                    <a:gd name="T0" fmla="*/ 0 w 339"/>
                    <a:gd name="T1" fmla="*/ 197 h 393"/>
                    <a:gd name="T2" fmla="*/ 339 w 339"/>
                    <a:gd name="T3" fmla="*/ 393 h 393"/>
                    <a:gd name="T4" fmla="*/ 339 w 339"/>
                    <a:gd name="T5" fmla="*/ 0 h 393"/>
                    <a:gd name="T6" fmla="*/ 0 w 339"/>
                    <a:gd name="T7" fmla="*/ 197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3">
                      <a:moveTo>
                        <a:pt x="0" y="197"/>
                      </a:moveTo>
                      <a:lnTo>
                        <a:pt x="339" y="393"/>
                      </a:lnTo>
                      <a:lnTo>
                        <a:pt x="339" y="0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2" name="Freeform 67"/>
                <p:cNvSpPr>
                  <a:spLocks/>
                </p:cNvSpPr>
                <p:nvPr/>
              </p:nvSpPr>
              <p:spPr bwMode="auto">
                <a:xfrm>
                  <a:off x="3870326" y="1106488"/>
                  <a:ext cx="536575" cy="619125"/>
                </a:xfrm>
                <a:custGeom>
                  <a:avLst/>
                  <a:gdLst>
                    <a:gd name="T0" fmla="*/ 0 w 338"/>
                    <a:gd name="T1" fmla="*/ 390 h 390"/>
                    <a:gd name="T2" fmla="*/ 0 w 338"/>
                    <a:gd name="T3" fmla="*/ 0 h 390"/>
                    <a:gd name="T4" fmla="*/ 338 w 338"/>
                    <a:gd name="T5" fmla="*/ 196 h 390"/>
                    <a:gd name="T6" fmla="*/ 0 w 338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8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8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33" name="Freeform 76"/>
                <p:cNvSpPr>
                  <a:spLocks/>
                </p:cNvSpPr>
                <p:nvPr/>
              </p:nvSpPr>
              <p:spPr bwMode="auto">
                <a:xfrm>
                  <a:off x="6559551" y="4518025"/>
                  <a:ext cx="538163" cy="619125"/>
                </a:xfrm>
                <a:custGeom>
                  <a:avLst/>
                  <a:gdLst>
                    <a:gd name="T0" fmla="*/ 0 w 339"/>
                    <a:gd name="T1" fmla="*/ 390 h 390"/>
                    <a:gd name="T2" fmla="*/ 0 w 339"/>
                    <a:gd name="T3" fmla="*/ 0 h 390"/>
                    <a:gd name="T4" fmla="*/ 339 w 339"/>
                    <a:gd name="T5" fmla="*/ 196 h 390"/>
                    <a:gd name="T6" fmla="*/ 0 w 339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9" h="390">
                      <a:moveTo>
                        <a:pt x="0" y="390"/>
                      </a:moveTo>
                      <a:lnTo>
                        <a:pt x="0" y="0"/>
                      </a:lnTo>
                      <a:lnTo>
                        <a:pt x="339" y="196"/>
                      </a:lnTo>
                      <a:lnTo>
                        <a:pt x="0" y="390"/>
                      </a:lnTo>
                      <a:close/>
                    </a:path>
                  </a:pathLst>
                </a:custGeom>
                <a:grpFill/>
                <a:ln w="15875" cap="flat">
                  <a:solidFill>
                    <a:srgbClr val="525068">
                      <a:alpha val="10000"/>
                    </a:srgbClr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5486401" y="3897313"/>
                <a:ext cx="536575" cy="620713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131142" y="-1269255"/>
              <a:ext cx="3695027" cy="7989544"/>
              <a:chOff x="6019801" y="795338"/>
              <a:chExt cx="2152650" cy="4654550"/>
            </a:xfrm>
            <a:solidFill>
              <a:schemeClr val="tx1">
                <a:lumMod val="95000"/>
                <a:lumOff val="5000"/>
                <a:alpha val="1000"/>
              </a:schemeClr>
            </a:solidFill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7092951" y="1103313"/>
                <a:ext cx="541338" cy="619125"/>
              </a:xfrm>
              <a:custGeom>
                <a:avLst/>
                <a:gdLst>
                  <a:gd name="T0" fmla="*/ 3 w 341"/>
                  <a:gd name="T1" fmla="*/ 390 h 390"/>
                  <a:gd name="T2" fmla="*/ 0 w 341"/>
                  <a:gd name="T3" fmla="*/ 0 h 390"/>
                  <a:gd name="T4" fmla="*/ 341 w 341"/>
                  <a:gd name="T5" fmla="*/ 196 h 390"/>
                  <a:gd name="T6" fmla="*/ 3 w 341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3" y="390"/>
                    </a:moveTo>
                    <a:lnTo>
                      <a:pt x="0" y="0"/>
                    </a:lnTo>
                    <a:lnTo>
                      <a:pt x="341" y="196"/>
                    </a:lnTo>
                    <a:lnTo>
                      <a:pt x="3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7634288" y="1414463"/>
                <a:ext cx="538163" cy="620713"/>
              </a:xfrm>
              <a:custGeom>
                <a:avLst/>
                <a:gdLst>
                  <a:gd name="T0" fmla="*/ 0 w 339"/>
                  <a:gd name="T1" fmla="*/ 391 h 391"/>
                  <a:gd name="T2" fmla="*/ 0 w 339"/>
                  <a:gd name="T3" fmla="*/ 0 h 391"/>
                  <a:gd name="T4" fmla="*/ 339 w 339"/>
                  <a:gd name="T5" fmla="*/ 194 h 391"/>
                  <a:gd name="T6" fmla="*/ 0 w 339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9" y="194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7097713" y="1722438"/>
                <a:ext cx="536575" cy="623888"/>
              </a:xfrm>
              <a:custGeom>
                <a:avLst/>
                <a:gdLst>
                  <a:gd name="T0" fmla="*/ 0 w 338"/>
                  <a:gd name="T1" fmla="*/ 393 h 393"/>
                  <a:gd name="T2" fmla="*/ 0 w 338"/>
                  <a:gd name="T3" fmla="*/ 0 h 393"/>
                  <a:gd name="T4" fmla="*/ 338 w 338"/>
                  <a:gd name="T5" fmla="*/ 197 h 393"/>
                  <a:gd name="T6" fmla="*/ 0 w 338"/>
                  <a:gd name="T7" fmla="*/ 39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3">
                    <a:moveTo>
                      <a:pt x="0" y="393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3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1" name="Freeform 46"/>
              <p:cNvSpPr>
                <a:spLocks/>
              </p:cNvSpPr>
              <p:nvPr/>
            </p:nvSpPr>
            <p:spPr bwMode="auto">
              <a:xfrm>
                <a:off x="7634288" y="2654300"/>
                <a:ext cx="538163" cy="619125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72"/>
              <p:cNvSpPr>
                <a:spLocks/>
              </p:cNvSpPr>
              <p:nvPr/>
            </p:nvSpPr>
            <p:spPr bwMode="auto">
              <a:xfrm>
                <a:off x="6019801" y="795338"/>
                <a:ext cx="536575" cy="619125"/>
              </a:xfrm>
              <a:custGeom>
                <a:avLst/>
                <a:gdLst>
                  <a:gd name="T0" fmla="*/ 0 w 338"/>
                  <a:gd name="T1" fmla="*/ 196 h 390"/>
                  <a:gd name="T2" fmla="*/ 338 w 338"/>
                  <a:gd name="T3" fmla="*/ 390 h 390"/>
                  <a:gd name="T4" fmla="*/ 338 w 338"/>
                  <a:gd name="T5" fmla="*/ 0 h 390"/>
                  <a:gd name="T6" fmla="*/ 0 w 338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0">
                    <a:moveTo>
                      <a:pt x="0" y="196"/>
                    </a:moveTo>
                    <a:lnTo>
                      <a:pt x="338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6559551" y="4829175"/>
                <a:ext cx="538163" cy="620713"/>
              </a:xfrm>
              <a:custGeom>
                <a:avLst/>
                <a:gdLst>
                  <a:gd name="T0" fmla="*/ 0 w 339"/>
                  <a:gd name="T1" fmla="*/ 194 h 391"/>
                  <a:gd name="T2" fmla="*/ 339 w 339"/>
                  <a:gd name="T3" fmla="*/ 391 h 391"/>
                  <a:gd name="T4" fmla="*/ 339 w 339"/>
                  <a:gd name="T5" fmla="*/ 0 h 391"/>
                  <a:gd name="T6" fmla="*/ 0 w 339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1">
                    <a:moveTo>
                      <a:pt x="0" y="194"/>
                    </a:moveTo>
                    <a:lnTo>
                      <a:pt x="339" y="391"/>
                    </a:lnTo>
                    <a:lnTo>
                      <a:pt x="339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525068">
                    <a:alpha val="10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90" name="Pentagon 89"/>
          <p:cNvSpPr/>
          <p:nvPr userDrawn="1"/>
        </p:nvSpPr>
        <p:spPr>
          <a:xfrm rot="10800000">
            <a:off x="8780327" y="6251108"/>
            <a:ext cx="363672" cy="393526"/>
          </a:xfrm>
          <a:prstGeom prst="homePlate">
            <a:avLst>
              <a:gd name="adj" fmla="val 292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1" name="Rectangle 90"/>
          <p:cNvSpPr/>
          <p:nvPr userDrawn="1"/>
        </p:nvSpPr>
        <p:spPr>
          <a:xfrm>
            <a:off x="8859832" y="6251109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d-ID" sz="10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57080" y="6297221"/>
            <a:ext cx="322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60E2A6B-A809-4840-BF14-8648BC0BDF87}" type="slidenum">
              <a:rPr lang="id-ID" sz="900" b="1" smtClean="0">
                <a:solidFill>
                  <a:srgbClr val="525068"/>
                </a:solidFill>
              </a:rPr>
              <a:pPr/>
              <a:t>‹#›</a:t>
            </a:fld>
            <a:endParaRPr lang="id-ID" sz="900" dirty="0">
              <a:solidFill>
                <a:srgbClr val="525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26/12/2018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0829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26/12/2018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5781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26/12/2018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472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26/12/2018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523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26/12/2018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3176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26/12/2018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5503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079A-B932-4316-9869-42E832570918}" type="datetimeFigureOut">
              <a:rPr lang="id-ID" smtClean="0"/>
              <a:t>26/12/2018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591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079A-B932-4316-9869-42E832570918}" type="datetimeFigureOut">
              <a:rPr lang="id-ID" smtClean="0"/>
              <a:t>26/12/2018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2A6B-A809-4840-BF14-8648BC0BDF87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4732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7" r:id="rId14"/>
    <p:sldLayoutId id="2147483649" r:id="rId15"/>
    <p:sldLayoutId id="2147483652" r:id="rId16"/>
    <p:sldLayoutId id="2147483653" r:id="rId17"/>
    <p:sldLayoutId id="2147483654" r:id="rId18"/>
    <p:sldLayoutId id="2147483655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5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/>
          <p:cNvSpPr txBox="1"/>
          <p:nvPr/>
        </p:nvSpPr>
        <p:spPr>
          <a:xfrm>
            <a:off x="2868881" y="2410968"/>
            <a:ext cx="32672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Sansation" panose="02000000000000000000" pitchFamily="2" charset="0"/>
              </a:rPr>
              <a:t>PRD-2018</a:t>
            </a:r>
            <a:endParaRPr lang="id-ID" sz="6000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1122629" y="3231189"/>
            <a:ext cx="7188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j-lt"/>
              </a:rPr>
              <a:t>基于项目的案例学习系统需求规格说明</a:t>
            </a:r>
            <a:endParaRPr lang="id-ID" sz="32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77" name="Group 276"/>
          <p:cNvGrpSpPr/>
          <p:nvPr/>
        </p:nvGrpSpPr>
        <p:grpSpPr>
          <a:xfrm>
            <a:off x="4078154" y="4002783"/>
            <a:ext cx="885851" cy="41139"/>
            <a:chOff x="5071484" y="4559432"/>
            <a:chExt cx="1599308" cy="74272"/>
          </a:xfrm>
        </p:grpSpPr>
        <p:sp>
          <p:nvSpPr>
            <p:cNvPr id="269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grpSp>
          <p:nvGrpSpPr>
            <p:cNvPr id="276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266" name="Straight Connector 265"/>
              <p:cNvCxnSpPr>
                <a:endCxn id="269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800000">
            <a:off x="4173471" y="1691257"/>
            <a:ext cx="560522" cy="539855"/>
            <a:chOff x="3640138" y="596901"/>
            <a:chExt cx="2109787" cy="2031999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4770438" y="1077913"/>
              <a:ext cx="638175" cy="298450"/>
            </a:xfrm>
            <a:custGeom>
              <a:avLst/>
              <a:gdLst>
                <a:gd name="T0" fmla="*/ 0 w 402"/>
                <a:gd name="T1" fmla="*/ 0 h 188"/>
                <a:gd name="T2" fmla="*/ 264 w 402"/>
                <a:gd name="T3" fmla="*/ 188 h 188"/>
                <a:gd name="T4" fmla="*/ 402 w 402"/>
                <a:gd name="T5" fmla="*/ 0 h 188"/>
                <a:gd name="T6" fmla="*/ 0 w 402"/>
                <a:gd name="T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2" h="188">
                  <a:moveTo>
                    <a:pt x="0" y="0"/>
                  </a:moveTo>
                  <a:lnTo>
                    <a:pt x="264" y="188"/>
                  </a:lnTo>
                  <a:lnTo>
                    <a:pt x="4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9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3771900" y="990600"/>
              <a:ext cx="411163" cy="542925"/>
            </a:xfrm>
            <a:custGeom>
              <a:avLst/>
              <a:gdLst>
                <a:gd name="T0" fmla="*/ 248 w 259"/>
                <a:gd name="T1" fmla="*/ 0 h 342"/>
                <a:gd name="T2" fmla="*/ 0 w 259"/>
                <a:gd name="T3" fmla="*/ 342 h 342"/>
                <a:gd name="T4" fmla="*/ 259 w 259"/>
                <a:gd name="T5" fmla="*/ 221 h 342"/>
                <a:gd name="T6" fmla="*/ 248 w 259"/>
                <a:gd name="T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342">
                  <a:moveTo>
                    <a:pt x="248" y="0"/>
                  </a:moveTo>
                  <a:lnTo>
                    <a:pt x="0" y="342"/>
                  </a:lnTo>
                  <a:lnTo>
                    <a:pt x="259" y="221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FAA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771900" y="1341438"/>
              <a:ext cx="438150" cy="508000"/>
            </a:xfrm>
            <a:custGeom>
              <a:avLst/>
              <a:gdLst>
                <a:gd name="T0" fmla="*/ 0 w 276"/>
                <a:gd name="T1" fmla="*/ 121 h 320"/>
                <a:gd name="T2" fmla="*/ 276 w 276"/>
                <a:gd name="T3" fmla="*/ 320 h 320"/>
                <a:gd name="T4" fmla="*/ 259 w 276"/>
                <a:gd name="T5" fmla="*/ 0 h 320"/>
                <a:gd name="T6" fmla="*/ 0 w 276"/>
                <a:gd name="T7" fmla="*/ 12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6" h="320">
                  <a:moveTo>
                    <a:pt x="0" y="121"/>
                  </a:moveTo>
                  <a:lnTo>
                    <a:pt x="276" y="320"/>
                  </a:lnTo>
                  <a:lnTo>
                    <a:pt x="259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F7B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621213" y="2155825"/>
              <a:ext cx="403225" cy="473075"/>
            </a:xfrm>
            <a:custGeom>
              <a:avLst/>
              <a:gdLst>
                <a:gd name="T0" fmla="*/ 0 w 254"/>
                <a:gd name="T1" fmla="*/ 0 h 298"/>
                <a:gd name="T2" fmla="*/ 198 w 254"/>
                <a:gd name="T3" fmla="*/ 298 h 298"/>
                <a:gd name="T4" fmla="*/ 254 w 254"/>
                <a:gd name="T5" fmla="*/ 39 h 298"/>
                <a:gd name="T6" fmla="*/ 0 w 254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98">
                  <a:moveTo>
                    <a:pt x="0" y="0"/>
                  </a:moveTo>
                  <a:lnTo>
                    <a:pt x="198" y="298"/>
                  </a:lnTo>
                  <a:lnTo>
                    <a:pt x="254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D2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935538" y="2217738"/>
              <a:ext cx="288925" cy="411162"/>
            </a:xfrm>
            <a:custGeom>
              <a:avLst/>
              <a:gdLst>
                <a:gd name="T0" fmla="*/ 56 w 182"/>
                <a:gd name="T1" fmla="*/ 0 h 259"/>
                <a:gd name="T2" fmla="*/ 0 w 182"/>
                <a:gd name="T3" fmla="*/ 259 h 259"/>
                <a:gd name="T4" fmla="*/ 182 w 182"/>
                <a:gd name="T5" fmla="*/ 16 h 259"/>
                <a:gd name="T6" fmla="*/ 56 w 182"/>
                <a:gd name="T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259">
                  <a:moveTo>
                    <a:pt x="56" y="0"/>
                  </a:moveTo>
                  <a:lnTo>
                    <a:pt x="0" y="259"/>
                  </a:lnTo>
                  <a:lnTo>
                    <a:pt x="182" y="1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2E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621213" y="1376363"/>
              <a:ext cx="568325" cy="779462"/>
            </a:xfrm>
            <a:custGeom>
              <a:avLst/>
              <a:gdLst>
                <a:gd name="T0" fmla="*/ 358 w 358"/>
                <a:gd name="T1" fmla="*/ 0 h 491"/>
                <a:gd name="T2" fmla="*/ 0 w 358"/>
                <a:gd name="T3" fmla="*/ 491 h 491"/>
                <a:gd name="T4" fmla="*/ 287 w 358"/>
                <a:gd name="T5" fmla="*/ 359 h 491"/>
                <a:gd name="T6" fmla="*/ 358 w 358"/>
                <a:gd name="T7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491">
                  <a:moveTo>
                    <a:pt x="358" y="0"/>
                  </a:moveTo>
                  <a:lnTo>
                    <a:pt x="0" y="491"/>
                  </a:lnTo>
                  <a:lnTo>
                    <a:pt x="287" y="35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055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621213" y="1946275"/>
              <a:ext cx="455613" cy="271462"/>
            </a:xfrm>
            <a:custGeom>
              <a:avLst/>
              <a:gdLst>
                <a:gd name="T0" fmla="*/ 0 w 287"/>
                <a:gd name="T1" fmla="*/ 132 h 171"/>
                <a:gd name="T2" fmla="*/ 254 w 287"/>
                <a:gd name="T3" fmla="*/ 171 h 171"/>
                <a:gd name="T4" fmla="*/ 287 w 287"/>
                <a:gd name="T5" fmla="*/ 0 h 171"/>
                <a:gd name="T6" fmla="*/ 0 w 287"/>
                <a:gd name="T7" fmla="*/ 13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" h="171">
                  <a:moveTo>
                    <a:pt x="0" y="132"/>
                  </a:moveTo>
                  <a:lnTo>
                    <a:pt x="254" y="171"/>
                  </a:lnTo>
                  <a:lnTo>
                    <a:pt x="287" y="0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2A8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5076825" y="1376363"/>
              <a:ext cx="130175" cy="569912"/>
            </a:xfrm>
            <a:custGeom>
              <a:avLst/>
              <a:gdLst>
                <a:gd name="T0" fmla="*/ 71 w 82"/>
                <a:gd name="T1" fmla="*/ 0 h 359"/>
                <a:gd name="T2" fmla="*/ 71 w 82"/>
                <a:gd name="T3" fmla="*/ 0 h 359"/>
                <a:gd name="T4" fmla="*/ 0 w 82"/>
                <a:gd name="T5" fmla="*/ 359 h 359"/>
                <a:gd name="T6" fmla="*/ 82 w 82"/>
                <a:gd name="T7" fmla="*/ 320 h 359"/>
                <a:gd name="T8" fmla="*/ 71 w 82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359">
                  <a:moveTo>
                    <a:pt x="71" y="0"/>
                  </a:moveTo>
                  <a:lnTo>
                    <a:pt x="71" y="0"/>
                  </a:lnTo>
                  <a:lnTo>
                    <a:pt x="0" y="359"/>
                  </a:lnTo>
                  <a:lnTo>
                    <a:pt x="82" y="32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203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5024438" y="1884363"/>
              <a:ext cx="200025" cy="358775"/>
            </a:xfrm>
            <a:custGeom>
              <a:avLst/>
              <a:gdLst>
                <a:gd name="T0" fmla="*/ 33 w 126"/>
                <a:gd name="T1" fmla="*/ 39 h 226"/>
                <a:gd name="T2" fmla="*/ 0 w 126"/>
                <a:gd name="T3" fmla="*/ 210 h 226"/>
                <a:gd name="T4" fmla="*/ 126 w 126"/>
                <a:gd name="T5" fmla="*/ 226 h 226"/>
                <a:gd name="T6" fmla="*/ 115 w 126"/>
                <a:gd name="T7" fmla="*/ 0 h 226"/>
                <a:gd name="T8" fmla="*/ 33 w 126"/>
                <a:gd name="T9" fmla="*/ 3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26">
                  <a:moveTo>
                    <a:pt x="33" y="39"/>
                  </a:moveTo>
                  <a:lnTo>
                    <a:pt x="0" y="210"/>
                  </a:lnTo>
                  <a:lnTo>
                    <a:pt x="126" y="226"/>
                  </a:lnTo>
                  <a:lnTo>
                    <a:pt x="115" y="0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1D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5189538" y="1376363"/>
              <a:ext cx="430213" cy="508000"/>
            </a:xfrm>
            <a:custGeom>
              <a:avLst/>
              <a:gdLst>
                <a:gd name="T0" fmla="*/ 0 w 271"/>
                <a:gd name="T1" fmla="*/ 0 h 320"/>
                <a:gd name="T2" fmla="*/ 11 w 271"/>
                <a:gd name="T3" fmla="*/ 320 h 320"/>
                <a:gd name="T4" fmla="*/ 271 w 271"/>
                <a:gd name="T5" fmla="*/ 204 h 320"/>
                <a:gd name="T6" fmla="*/ 0 w 271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1" h="320">
                  <a:moveTo>
                    <a:pt x="0" y="0"/>
                  </a:moveTo>
                  <a:lnTo>
                    <a:pt x="11" y="320"/>
                  </a:lnTo>
                  <a:lnTo>
                    <a:pt x="271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E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5207000" y="1700213"/>
              <a:ext cx="412750" cy="542925"/>
            </a:xfrm>
            <a:custGeom>
              <a:avLst/>
              <a:gdLst>
                <a:gd name="T0" fmla="*/ 260 w 260"/>
                <a:gd name="T1" fmla="*/ 0 h 342"/>
                <a:gd name="T2" fmla="*/ 0 w 260"/>
                <a:gd name="T3" fmla="*/ 116 h 342"/>
                <a:gd name="T4" fmla="*/ 11 w 260"/>
                <a:gd name="T5" fmla="*/ 342 h 342"/>
                <a:gd name="T6" fmla="*/ 260 w 260"/>
                <a:gd name="T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342">
                  <a:moveTo>
                    <a:pt x="260" y="0"/>
                  </a:moveTo>
                  <a:lnTo>
                    <a:pt x="0" y="116"/>
                  </a:lnTo>
                  <a:lnTo>
                    <a:pt x="11" y="342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243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3990975" y="1849438"/>
              <a:ext cx="254000" cy="306387"/>
            </a:xfrm>
            <a:custGeom>
              <a:avLst/>
              <a:gdLst>
                <a:gd name="T0" fmla="*/ 0 w 160"/>
                <a:gd name="T1" fmla="*/ 193 h 193"/>
                <a:gd name="T2" fmla="*/ 160 w 160"/>
                <a:gd name="T3" fmla="*/ 193 h 193"/>
                <a:gd name="T4" fmla="*/ 138 w 160"/>
                <a:gd name="T5" fmla="*/ 0 h 193"/>
                <a:gd name="T6" fmla="*/ 0 w 160"/>
                <a:gd name="T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93">
                  <a:moveTo>
                    <a:pt x="0" y="193"/>
                  </a:moveTo>
                  <a:lnTo>
                    <a:pt x="160" y="193"/>
                  </a:lnTo>
                  <a:lnTo>
                    <a:pt x="138" y="0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C01E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210050" y="1849438"/>
              <a:ext cx="411163" cy="306387"/>
            </a:xfrm>
            <a:custGeom>
              <a:avLst/>
              <a:gdLst>
                <a:gd name="T0" fmla="*/ 0 w 259"/>
                <a:gd name="T1" fmla="*/ 0 h 193"/>
                <a:gd name="T2" fmla="*/ 22 w 259"/>
                <a:gd name="T3" fmla="*/ 193 h 193"/>
                <a:gd name="T4" fmla="*/ 259 w 259"/>
                <a:gd name="T5" fmla="*/ 193 h 193"/>
                <a:gd name="T6" fmla="*/ 0 w 259"/>
                <a:gd name="T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93">
                  <a:moveTo>
                    <a:pt x="0" y="0"/>
                  </a:moveTo>
                  <a:lnTo>
                    <a:pt x="22" y="193"/>
                  </a:lnTo>
                  <a:lnTo>
                    <a:pt x="259" y="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D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990975" y="2155825"/>
              <a:ext cx="271463" cy="236537"/>
            </a:xfrm>
            <a:custGeom>
              <a:avLst/>
              <a:gdLst>
                <a:gd name="T0" fmla="*/ 160 w 171"/>
                <a:gd name="T1" fmla="*/ 0 h 149"/>
                <a:gd name="T2" fmla="*/ 0 w 171"/>
                <a:gd name="T3" fmla="*/ 0 h 149"/>
                <a:gd name="T4" fmla="*/ 94 w 171"/>
                <a:gd name="T5" fmla="*/ 149 h 149"/>
                <a:gd name="T6" fmla="*/ 171 w 171"/>
                <a:gd name="T7" fmla="*/ 111 h 149"/>
                <a:gd name="T8" fmla="*/ 160 w 171"/>
                <a:gd name="T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49">
                  <a:moveTo>
                    <a:pt x="160" y="0"/>
                  </a:moveTo>
                  <a:lnTo>
                    <a:pt x="0" y="0"/>
                  </a:lnTo>
                  <a:lnTo>
                    <a:pt x="94" y="149"/>
                  </a:lnTo>
                  <a:lnTo>
                    <a:pt x="171" y="111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E41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4140200" y="2332038"/>
              <a:ext cx="157163" cy="296862"/>
            </a:xfrm>
            <a:custGeom>
              <a:avLst/>
              <a:gdLst>
                <a:gd name="T0" fmla="*/ 77 w 99"/>
                <a:gd name="T1" fmla="*/ 0 h 187"/>
                <a:gd name="T2" fmla="*/ 0 w 99"/>
                <a:gd name="T3" fmla="*/ 38 h 187"/>
                <a:gd name="T4" fmla="*/ 99 w 99"/>
                <a:gd name="T5" fmla="*/ 187 h 187"/>
                <a:gd name="T6" fmla="*/ 77 w 99"/>
                <a:gd name="T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87">
                  <a:moveTo>
                    <a:pt x="77" y="0"/>
                  </a:moveTo>
                  <a:lnTo>
                    <a:pt x="0" y="38"/>
                  </a:lnTo>
                  <a:lnTo>
                    <a:pt x="99" y="18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C8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640138" y="2155825"/>
              <a:ext cx="500063" cy="473075"/>
            </a:xfrm>
            <a:custGeom>
              <a:avLst/>
              <a:gdLst>
                <a:gd name="T0" fmla="*/ 221 w 315"/>
                <a:gd name="T1" fmla="*/ 0 h 298"/>
                <a:gd name="T2" fmla="*/ 0 w 315"/>
                <a:gd name="T3" fmla="*/ 298 h 298"/>
                <a:gd name="T4" fmla="*/ 315 w 315"/>
                <a:gd name="T5" fmla="*/ 149 h 298"/>
                <a:gd name="T6" fmla="*/ 221 w 315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5" h="298">
                  <a:moveTo>
                    <a:pt x="221" y="0"/>
                  </a:moveTo>
                  <a:lnTo>
                    <a:pt x="0" y="298"/>
                  </a:lnTo>
                  <a:lnTo>
                    <a:pt x="315" y="149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791D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3640138" y="2392363"/>
              <a:ext cx="657225" cy="236537"/>
            </a:xfrm>
            <a:custGeom>
              <a:avLst/>
              <a:gdLst>
                <a:gd name="T0" fmla="*/ 0 w 414"/>
                <a:gd name="T1" fmla="*/ 149 h 149"/>
                <a:gd name="T2" fmla="*/ 414 w 414"/>
                <a:gd name="T3" fmla="*/ 149 h 149"/>
                <a:gd name="T4" fmla="*/ 315 w 414"/>
                <a:gd name="T5" fmla="*/ 0 h 149"/>
                <a:gd name="T6" fmla="*/ 0 w 414"/>
                <a:gd name="T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149">
                  <a:moveTo>
                    <a:pt x="0" y="149"/>
                  </a:moveTo>
                  <a:lnTo>
                    <a:pt x="414" y="149"/>
                  </a:lnTo>
                  <a:lnTo>
                    <a:pt x="315" y="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E42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244975" y="2155825"/>
              <a:ext cx="376238" cy="176212"/>
            </a:xfrm>
            <a:custGeom>
              <a:avLst/>
              <a:gdLst>
                <a:gd name="T0" fmla="*/ 237 w 237"/>
                <a:gd name="T1" fmla="*/ 0 h 111"/>
                <a:gd name="T2" fmla="*/ 0 w 237"/>
                <a:gd name="T3" fmla="*/ 0 h 111"/>
                <a:gd name="T4" fmla="*/ 160 w 237"/>
                <a:gd name="T5" fmla="*/ 111 h 111"/>
                <a:gd name="T6" fmla="*/ 237 w 237"/>
                <a:gd name="T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" h="111">
                  <a:moveTo>
                    <a:pt x="237" y="0"/>
                  </a:moveTo>
                  <a:lnTo>
                    <a:pt x="0" y="0"/>
                  </a:lnTo>
                  <a:lnTo>
                    <a:pt x="160" y="11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6E1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4244975" y="2155825"/>
              <a:ext cx="254000" cy="473075"/>
            </a:xfrm>
            <a:custGeom>
              <a:avLst/>
              <a:gdLst>
                <a:gd name="T0" fmla="*/ 0 w 160"/>
                <a:gd name="T1" fmla="*/ 0 h 298"/>
                <a:gd name="T2" fmla="*/ 33 w 160"/>
                <a:gd name="T3" fmla="*/ 298 h 298"/>
                <a:gd name="T4" fmla="*/ 160 w 160"/>
                <a:gd name="T5" fmla="*/ 111 h 298"/>
                <a:gd name="T6" fmla="*/ 0 w 160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298">
                  <a:moveTo>
                    <a:pt x="0" y="0"/>
                  </a:moveTo>
                  <a:lnTo>
                    <a:pt x="33" y="298"/>
                  </a:lnTo>
                  <a:lnTo>
                    <a:pt x="16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2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498975" y="2155825"/>
              <a:ext cx="436563" cy="473075"/>
            </a:xfrm>
            <a:custGeom>
              <a:avLst/>
              <a:gdLst>
                <a:gd name="T0" fmla="*/ 77 w 275"/>
                <a:gd name="T1" fmla="*/ 0 h 298"/>
                <a:gd name="T2" fmla="*/ 0 w 275"/>
                <a:gd name="T3" fmla="*/ 111 h 298"/>
                <a:gd name="T4" fmla="*/ 275 w 275"/>
                <a:gd name="T5" fmla="*/ 298 h 298"/>
                <a:gd name="T6" fmla="*/ 77 w 275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98">
                  <a:moveTo>
                    <a:pt x="77" y="0"/>
                  </a:moveTo>
                  <a:lnTo>
                    <a:pt x="0" y="111"/>
                  </a:lnTo>
                  <a:lnTo>
                    <a:pt x="275" y="29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590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4297363" y="2332038"/>
              <a:ext cx="638175" cy="296862"/>
            </a:xfrm>
            <a:custGeom>
              <a:avLst/>
              <a:gdLst>
                <a:gd name="T0" fmla="*/ 402 w 402"/>
                <a:gd name="T1" fmla="*/ 187 h 187"/>
                <a:gd name="T2" fmla="*/ 127 w 402"/>
                <a:gd name="T3" fmla="*/ 0 h 187"/>
                <a:gd name="T4" fmla="*/ 0 w 402"/>
                <a:gd name="T5" fmla="*/ 187 h 187"/>
                <a:gd name="T6" fmla="*/ 402 w 402"/>
                <a:gd name="T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2" h="187">
                  <a:moveTo>
                    <a:pt x="402" y="187"/>
                  </a:moveTo>
                  <a:lnTo>
                    <a:pt x="127" y="0"/>
                  </a:lnTo>
                  <a:lnTo>
                    <a:pt x="0" y="187"/>
                  </a:lnTo>
                  <a:lnTo>
                    <a:pt x="402" y="187"/>
                  </a:lnTo>
                  <a:close/>
                </a:path>
              </a:pathLst>
            </a:custGeom>
            <a:solidFill>
              <a:srgbClr val="6C15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454525" y="596901"/>
              <a:ext cx="647700" cy="341312"/>
            </a:xfrm>
            <a:custGeom>
              <a:avLst/>
              <a:gdLst>
                <a:gd name="T0" fmla="*/ 0 w 408"/>
                <a:gd name="T1" fmla="*/ 0 h 215"/>
                <a:gd name="T2" fmla="*/ 144 w 408"/>
                <a:gd name="T3" fmla="*/ 215 h 215"/>
                <a:gd name="T4" fmla="*/ 408 w 408"/>
                <a:gd name="T5" fmla="*/ 0 h 215"/>
                <a:gd name="T6" fmla="*/ 0 w 408"/>
                <a:gd name="T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215">
                  <a:moveTo>
                    <a:pt x="0" y="0"/>
                  </a:moveTo>
                  <a:lnTo>
                    <a:pt x="144" y="215"/>
                  </a:lnTo>
                  <a:lnTo>
                    <a:pt x="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D1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4683125" y="596901"/>
              <a:ext cx="419100" cy="481012"/>
            </a:xfrm>
            <a:custGeom>
              <a:avLst/>
              <a:gdLst>
                <a:gd name="T0" fmla="*/ 264 w 264"/>
                <a:gd name="T1" fmla="*/ 0 h 303"/>
                <a:gd name="T2" fmla="*/ 0 w 264"/>
                <a:gd name="T3" fmla="*/ 215 h 303"/>
                <a:gd name="T4" fmla="*/ 55 w 264"/>
                <a:gd name="T5" fmla="*/ 303 h 303"/>
                <a:gd name="T6" fmla="*/ 264 w 264"/>
                <a:gd name="T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" h="303">
                  <a:moveTo>
                    <a:pt x="264" y="0"/>
                  </a:moveTo>
                  <a:lnTo>
                    <a:pt x="0" y="215"/>
                  </a:lnTo>
                  <a:lnTo>
                    <a:pt x="55" y="303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40A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4551363" y="938213"/>
              <a:ext cx="219075" cy="139700"/>
            </a:xfrm>
            <a:custGeom>
              <a:avLst/>
              <a:gdLst>
                <a:gd name="T0" fmla="*/ 83 w 138"/>
                <a:gd name="T1" fmla="*/ 0 h 88"/>
                <a:gd name="T2" fmla="*/ 0 w 138"/>
                <a:gd name="T3" fmla="*/ 66 h 88"/>
                <a:gd name="T4" fmla="*/ 138 w 138"/>
                <a:gd name="T5" fmla="*/ 88 h 88"/>
                <a:gd name="T6" fmla="*/ 83 w 138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88">
                  <a:moveTo>
                    <a:pt x="83" y="0"/>
                  </a:moveTo>
                  <a:lnTo>
                    <a:pt x="0" y="66"/>
                  </a:lnTo>
                  <a:lnTo>
                    <a:pt x="138" y="8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7B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165600" y="990600"/>
              <a:ext cx="385763" cy="350837"/>
            </a:xfrm>
            <a:custGeom>
              <a:avLst/>
              <a:gdLst>
                <a:gd name="T0" fmla="*/ 0 w 243"/>
                <a:gd name="T1" fmla="*/ 0 h 221"/>
                <a:gd name="T2" fmla="*/ 11 w 243"/>
                <a:gd name="T3" fmla="*/ 221 h 221"/>
                <a:gd name="T4" fmla="*/ 243 w 243"/>
                <a:gd name="T5" fmla="*/ 33 h 221"/>
                <a:gd name="T6" fmla="*/ 0 w 243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221">
                  <a:moveTo>
                    <a:pt x="0" y="0"/>
                  </a:moveTo>
                  <a:lnTo>
                    <a:pt x="11" y="221"/>
                  </a:lnTo>
                  <a:lnTo>
                    <a:pt x="243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7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183063" y="1042988"/>
              <a:ext cx="587375" cy="298450"/>
            </a:xfrm>
            <a:custGeom>
              <a:avLst/>
              <a:gdLst>
                <a:gd name="T0" fmla="*/ 0 w 370"/>
                <a:gd name="T1" fmla="*/ 188 h 188"/>
                <a:gd name="T2" fmla="*/ 370 w 370"/>
                <a:gd name="T3" fmla="*/ 22 h 188"/>
                <a:gd name="T4" fmla="*/ 232 w 370"/>
                <a:gd name="T5" fmla="*/ 0 h 188"/>
                <a:gd name="T6" fmla="*/ 0 w 370"/>
                <a:gd name="T7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0" h="188">
                  <a:moveTo>
                    <a:pt x="0" y="188"/>
                  </a:moveTo>
                  <a:lnTo>
                    <a:pt x="370" y="22"/>
                  </a:lnTo>
                  <a:lnTo>
                    <a:pt x="23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F157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4787900" y="596901"/>
              <a:ext cx="463550" cy="455612"/>
            </a:xfrm>
            <a:custGeom>
              <a:avLst/>
              <a:gdLst>
                <a:gd name="T0" fmla="*/ 198 w 292"/>
                <a:gd name="T1" fmla="*/ 0 h 287"/>
                <a:gd name="T2" fmla="*/ 0 w 292"/>
                <a:gd name="T3" fmla="*/ 287 h 287"/>
                <a:gd name="T4" fmla="*/ 292 w 292"/>
                <a:gd name="T5" fmla="*/ 149 h 287"/>
                <a:gd name="T6" fmla="*/ 198 w 292"/>
                <a:gd name="T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287">
                  <a:moveTo>
                    <a:pt x="198" y="0"/>
                  </a:moveTo>
                  <a:lnTo>
                    <a:pt x="0" y="287"/>
                  </a:lnTo>
                  <a:lnTo>
                    <a:pt x="292" y="149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8FC8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6" name="Freeform 32"/>
            <p:cNvSpPr>
              <a:spLocks/>
            </p:cNvSpPr>
            <p:nvPr/>
          </p:nvSpPr>
          <p:spPr bwMode="auto">
            <a:xfrm>
              <a:off x="4770438" y="833438"/>
              <a:ext cx="638175" cy="244475"/>
            </a:xfrm>
            <a:custGeom>
              <a:avLst/>
              <a:gdLst>
                <a:gd name="T0" fmla="*/ 11 w 402"/>
                <a:gd name="T1" fmla="*/ 138 h 154"/>
                <a:gd name="T2" fmla="*/ 0 w 402"/>
                <a:gd name="T3" fmla="*/ 154 h 154"/>
                <a:gd name="T4" fmla="*/ 402 w 402"/>
                <a:gd name="T5" fmla="*/ 154 h 154"/>
                <a:gd name="T6" fmla="*/ 303 w 402"/>
                <a:gd name="T7" fmla="*/ 0 h 154"/>
                <a:gd name="T8" fmla="*/ 11 w 402"/>
                <a:gd name="T9" fmla="*/ 13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154">
                  <a:moveTo>
                    <a:pt x="11" y="138"/>
                  </a:moveTo>
                  <a:lnTo>
                    <a:pt x="0" y="154"/>
                  </a:lnTo>
                  <a:lnTo>
                    <a:pt x="402" y="154"/>
                  </a:lnTo>
                  <a:lnTo>
                    <a:pt x="303" y="0"/>
                  </a:lnTo>
                  <a:lnTo>
                    <a:pt x="11" y="138"/>
                  </a:lnTo>
                  <a:close/>
                </a:path>
              </a:pathLst>
            </a:custGeom>
            <a:solidFill>
              <a:srgbClr val="56A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7" name="Freeform 33"/>
            <p:cNvSpPr>
              <a:spLocks/>
            </p:cNvSpPr>
            <p:nvPr/>
          </p:nvSpPr>
          <p:spPr bwMode="auto">
            <a:xfrm>
              <a:off x="5102225" y="596901"/>
              <a:ext cx="647700" cy="236537"/>
            </a:xfrm>
            <a:custGeom>
              <a:avLst/>
              <a:gdLst>
                <a:gd name="T0" fmla="*/ 0 w 408"/>
                <a:gd name="T1" fmla="*/ 0 h 149"/>
                <a:gd name="T2" fmla="*/ 94 w 408"/>
                <a:gd name="T3" fmla="*/ 149 h 149"/>
                <a:gd name="T4" fmla="*/ 408 w 408"/>
                <a:gd name="T5" fmla="*/ 0 h 149"/>
                <a:gd name="T6" fmla="*/ 0 w 408"/>
                <a:gd name="T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8" h="149">
                  <a:moveTo>
                    <a:pt x="0" y="0"/>
                  </a:moveTo>
                  <a:lnTo>
                    <a:pt x="94" y="149"/>
                  </a:lnTo>
                  <a:lnTo>
                    <a:pt x="4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B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8" name="Freeform 34"/>
            <p:cNvSpPr>
              <a:spLocks/>
            </p:cNvSpPr>
            <p:nvPr/>
          </p:nvSpPr>
          <p:spPr bwMode="auto">
            <a:xfrm>
              <a:off x="5251450" y="596901"/>
              <a:ext cx="498475" cy="481012"/>
            </a:xfrm>
            <a:custGeom>
              <a:avLst/>
              <a:gdLst>
                <a:gd name="T0" fmla="*/ 314 w 314"/>
                <a:gd name="T1" fmla="*/ 0 h 303"/>
                <a:gd name="T2" fmla="*/ 0 w 314"/>
                <a:gd name="T3" fmla="*/ 149 h 303"/>
                <a:gd name="T4" fmla="*/ 99 w 314"/>
                <a:gd name="T5" fmla="*/ 303 h 303"/>
                <a:gd name="T6" fmla="*/ 314 w 314"/>
                <a:gd name="T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4" h="303">
                  <a:moveTo>
                    <a:pt x="314" y="0"/>
                  </a:moveTo>
                  <a:lnTo>
                    <a:pt x="0" y="149"/>
                  </a:lnTo>
                  <a:lnTo>
                    <a:pt x="99" y="303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60B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9" name="Freeform 35"/>
            <p:cNvSpPr>
              <a:spLocks/>
            </p:cNvSpPr>
            <p:nvPr/>
          </p:nvSpPr>
          <p:spPr bwMode="auto">
            <a:xfrm>
              <a:off x="4376738" y="596901"/>
              <a:ext cx="306388" cy="446087"/>
            </a:xfrm>
            <a:custGeom>
              <a:avLst/>
              <a:gdLst>
                <a:gd name="T0" fmla="*/ 193 w 193"/>
                <a:gd name="T1" fmla="*/ 215 h 281"/>
                <a:gd name="T2" fmla="*/ 49 w 193"/>
                <a:gd name="T3" fmla="*/ 0 h 281"/>
                <a:gd name="T4" fmla="*/ 0 w 193"/>
                <a:gd name="T5" fmla="*/ 265 h 281"/>
                <a:gd name="T6" fmla="*/ 110 w 193"/>
                <a:gd name="T7" fmla="*/ 281 h 281"/>
                <a:gd name="T8" fmla="*/ 193 w 193"/>
                <a:gd name="T9" fmla="*/ 21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281">
                  <a:moveTo>
                    <a:pt x="193" y="215"/>
                  </a:moveTo>
                  <a:lnTo>
                    <a:pt x="49" y="0"/>
                  </a:lnTo>
                  <a:lnTo>
                    <a:pt x="0" y="265"/>
                  </a:lnTo>
                  <a:lnTo>
                    <a:pt x="110" y="281"/>
                  </a:lnTo>
                  <a:lnTo>
                    <a:pt x="193" y="215"/>
                  </a:lnTo>
                  <a:close/>
                </a:path>
              </a:pathLst>
            </a:custGeom>
            <a:solidFill>
              <a:srgbClr val="FEB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0" name="Freeform 36"/>
            <p:cNvSpPr>
              <a:spLocks/>
            </p:cNvSpPr>
            <p:nvPr/>
          </p:nvSpPr>
          <p:spPr bwMode="auto">
            <a:xfrm>
              <a:off x="4165600" y="596901"/>
              <a:ext cx="288925" cy="420687"/>
            </a:xfrm>
            <a:custGeom>
              <a:avLst/>
              <a:gdLst>
                <a:gd name="T0" fmla="*/ 0 w 182"/>
                <a:gd name="T1" fmla="*/ 248 h 265"/>
                <a:gd name="T2" fmla="*/ 133 w 182"/>
                <a:gd name="T3" fmla="*/ 265 h 265"/>
                <a:gd name="T4" fmla="*/ 182 w 182"/>
                <a:gd name="T5" fmla="*/ 0 h 265"/>
                <a:gd name="T6" fmla="*/ 0 w 182"/>
                <a:gd name="T7" fmla="*/ 24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265">
                  <a:moveTo>
                    <a:pt x="0" y="248"/>
                  </a:moveTo>
                  <a:lnTo>
                    <a:pt x="133" y="265"/>
                  </a:lnTo>
                  <a:lnTo>
                    <a:pt x="182" y="0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F158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1" name="Freeform 37"/>
            <p:cNvSpPr>
              <a:spLocks/>
            </p:cNvSpPr>
            <p:nvPr/>
          </p:nvSpPr>
          <p:spPr bwMode="auto">
            <a:xfrm>
              <a:off x="4183063" y="1279525"/>
              <a:ext cx="139700" cy="569912"/>
            </a:xfrm>
            <a:custGeom>
              <a:avLst/>
              <a:gdLst>
                <a:gd name="T0" fmla="*/ 0 w 88"/>
                <a:gd name="T1" fmla="*/ 39 h 359"/>
                <a:gd name="T2" fmla="*/ 17 w 88"/>
                <a:gd name="T3" fmla="*/ 359 h 359"/>
                <a:gd name="T4" fmla="*/ 88 w 88"/>
                <a:gd name="T5" fmla="*/ 0 h 359"/>
                <a:gd name="T6" fmla="*/ 0 w 88"/>
                <a:gd name="T7" fmla="*/ 3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359">
                  <a:moveTo>
                    <a:pt x="0" y="39"/>
                  </a:moveTo>
                  <a:lnTo>
                    <a:pt x="17" y="359"/>
                  </a:lnTo>
                  <a:lnTo>
                    <a:pt x="8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99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2" name="Freeform 38"/>
            <p:cNvSpPr>
              <a:spLocks/>
            </p:cNvSpPr>
            <p:nvPr/>
          </p:nvSpPr>
          <p:spPr bwMode="auto">
            <a:xfrm>
              <a:off x="4210050" y="1077913"/>
              <a:ext cx="560388" cy="771525"/>
            </a:xfrm>
            <a:custGeom>
              <a:avLst/>
              <a:gdLst>
                <a:gd name="T0" fmla="*/ 71 w 353"/>
                <a:gd name="T1" fmla="*/ 127 h 486"/>
                <a:gd name="T2" fmla="*/ 0 w 353"/>
                <a:gd name="T3" fmla="*/ 486 h 486"/>
                <a:gd name="T4" fmla="*/ 353 w 353"/>
                <a:gd name="T5" fmla="*/ 0 h 486"/>
                <a:gd name="T6" fmla="*/ 71 w 353"/>
                <a:gd name="T7" fmla="*/ 127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486">
                  <a:moveTo>
                    <a:pt x="71" y="127"/>
                  </a:moveTo>
                  <a:lnTo>
                    <a:pt x="0" y="486"/>
                  </a:lnTo>
                  <a:lnTo>
                    <a:pt x="353" y="0"/>
                  </a:lnTo>
                  <a:lnTo>
                    <a:pt x="71" y="127"/>
                  </a:lnTo>
                  <a:close/>
                </a:path>
              </a:pathLst>
            </a:custGeom>
            <a:solidFill>
              <a:srgbClr val="F2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50" name="Rectangle 178">
            <a:extLst>
              <a:ext uri="{FF2B5EF4-FFF2-40B4-BE49-F238E27FC236}">
                <a16:creationId xmlns:a16="http://schemas.microsoft.com/office/drawing/2014/main" id="{AAC5EEFB-A981-4831-9228-DCAAF21089D8}"/>
              </a:ext>
            </a:extLst>
          </p:cNvPr>
          <p:cNvSpPr/>
          <p:nvPr/>
        </p:nvSpPr>
        <p:spPr>
          <a:xfrm>
            <a:off x="4063947" y="4313020"/>
            <a:ext cx="935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BY-G</a:t>
            </a:r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01</a:t>
            </a:r>
            <a:endParaRPr lang="id-ID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947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9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79" grpId="0"/>
      <p:bldP spid="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0" y="4086285"/>
            <a:ext cx="9144000" cy="163050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87" name="Group 86"/>
          <p:cNvGrpSpPr/>
          <p:nvPr/>
        </p:nvGrpSpPr>
        <p:grpSpPr>
          <a:xfrm>
            <a:off x="1652032" y="108471"/>
            <a:ext cx="1416519" cy="2768256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55" y="529553"/>
            <a:ext cx="2107082" cy="1954971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834" name="Oval 833"/>
          <p:cNvSpPr/>
          <p:nvPr/>
        </p:nvSpPr>
        <p:spPr>
          <a:xfrm>
            <a:off x="453200" y="300263"/>
            <a:ext cx="282183" cy="282183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D18B0844-2FC7-4E9B-8A83-232A278C47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3200" y="1172366"/>
            <a:ext cx="8395468" cy="434732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73C6578-1430-4205-BBF3-C14FD4396773}"/>
              </a:ext>
            </a:extLst>
          </p:cNvPr>
          <p:cNvSpPr/>
          <p:nvPr/>
        </p:nvSpPr>
        <p:spPr>
          <a:xfrm>
            <a:off x="3946035" y="577999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用户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193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0" y="4086285"/>
            <a:ext cx="9144000" cy="163050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87" name="Group 86"/>
          <p:cNvGrpSpPr/>
          <p:nvPr/>
        </p:nvGrpSpPr>
        <p:grpSpPr>
          <a:xfrm>
            <a:off x="1652032" y="108471"/>
            <a:ext cx="1416519" cy="2768256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55" y="529553"/>
            <a:ext cx="2107082" cy="1954971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834" name="Oval 833"/>
          <p:cNvSpPr/>
          <p:nvPr/>
        </p:nvSpPr>
        <p:spPr>
          <a:xfrm>
            <a:off x="453200" y="300263"/>
            <a:ext cx="282183" cy="282183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3C6578-1430-4205-BBF3-C14FD4396773}"/>
              </a:ext>
            </a:extLst>
          </p:cNvPr>
          <p:cNvSpPr/>
          <p:nvPr/>
        </p:nvSpPr>
        <p:spPr>
          <a:xfrm>
            <a:off x="3841920" y="5754159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管理员</a:t>
            </a:r>
            <a:endParaRPr lang="zh-CN" altLang="en-US" sz="3200" b="1" dirty="0"/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7B255C5D-7646-44B8-BCD7-C07ABDC231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72052" y="973108"/>
            <a:ext cx="9312893" cy="467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0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0" y="4086285"/>
            <a:ext cx="9144000" cy="163050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87" name="Group 86"/>
          <p:cNvGrpSpPr/>
          <p:nvPr/>
        </p:nvGrpSpPr>
        <p:grpSpPr>
          <a:xfrm>
            <a:off x="1652032" y="108471"/>
            <a:ext cx="1416519" cy="2768256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55" y="529553"/>
            <a:ext cx="2107082" cy="1954971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834" name="Oval 833"/>
          <p:cNvSpPr/>
          <p:nvPr/>
        </p:nvSpPr>
        <p:spPr>
          <a:xfrm>
            <a:off x="453200" y="300263"/>
            <a:ext cx="282183" cy="282183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3C6578-1430-4205-BBF3-C14FD4396773}"/>
              </a:ext>
            </a:extLst>
          </p:cNvPr>
          <p:cNvSpPr/>
          <p:nvPr/>
        </p:nvSpPr>
        <p:spPr>
          <a:xfrm>
            <a:off x="3841920" y="5754159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管理员</a:t>
            </a:r>
            <a:endParaRPr lang="zh-CN" altLang="en-US" sz="3200" b="1" dirty="0"/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7B255C5D-7646-44B8-BCD7-C07ABDC231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72052" y="973108"/>
            <a:ext cx="9312893" cy="467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2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0" y="4086285"/>
            <a:ext cx="9144000" cy="163050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87" name="Group 86"/>
          <p:cNvGrpSpPr/>
          <p:nvPr/>
        </p:nvGrpSpPr>
        <p:grpSpPr>
          <a:xfrm>
            <a:off x="1652032" y="108471"/>
            <a:ext cx="1416519" cy="2768256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55" y="529553"/>
            <a:ext cx="2107082" cy="1954971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834" name="Oval 833"/>
          <p:cNvSpPr/>
          <p:nvPr/>
        </p:nvSpPr>
        <p:spPr>
          <a:xfrm>
            <a:off x="453200" y="300263"/>
            <a:ext cx="282183" cy="282183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3C6578-1430-4205-BBF3-C14FD4396773}"/>
              </a:ext>
            </a:extLst>
          </p:cNvPr>
          <p:cNvSpPr/>
          <p:nvPr/>
        </p:nvSpPr>
        <p:spPr>
          <a:xfrm>
            <a:off x="3655723" y="5845553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案例管理</a:t>
            </a:r>
            <a:endParaRPr lang="zh-CN" altLang="en-US" sz="3200" b="1" dirty="0"/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C3EBE4A2-6F27-43B9-A8BD-39D4714C52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03039" y="303402"/>
            <a:ext cx="6739840" cy="554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5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0" y="4086285"/>
            <a:ext cx="9144000" cy="163050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87" name="Group 86"/>
          <p:cNvGrpSpPr/>
          <p:nvPr/>
        </p:nvGrpSpPr>
        <p:grpSpPr>
          <a:xfrm>
            <a:off x="1652032" y="108471"/>
            <a:ext cx="1416519" cy="2768256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55" y="529553"/>
            <a:ext cx="2107082" cy="1954971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834" name="Oval 833"/>
          <p:cNvSpPr/>
          <p:nvPr/>
        </p:nvSpPr>
        <p:spPr>
          <a:xfrm>
            <a:off x="453200" y="300263"/>
            <a:ext cx="282183" cy="282183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3C6578-1430-4205-BBF3-C14FD4396773}"/>
              </a:ext>
            </a:extLst>
          </p:cNvPr>
          <p:cNvSpPr/>
          <p:nvPr/>
        </p:nvSpPr>
        <p:spPr>
          <a:xfrm>
            <a:off x="3655723" y="5939385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项目管理</a:t>
            </a:r>
            <a:endParaRPr lang="zh-CN" altLang="en-US" sz="3200" b="1" dirty="0"/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3E807034-7F72-4AD8-8168-98907F3C62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09953" y="94352"/>
            <a:ext cx="7136781" cy="584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7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0" y="4086285"/>
            <a:ext cx="9144000" cy="163050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87" name="Group 86"/>
          <p:cNvGrpSpPr/>
          <p:nvPr/>
        </p:nvGrpSpPr>
        <p:grpSpPr>
          <a:xfrm>
            <a:off x="1652032" y="108471"/>
            <a:ext cx="1416519" cy="2768256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55" y="529553"/>
            <a:ext cx="2107082" cy="1954971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834" name="Oval 833"/>
          <p:cNvSpPr/>
          <p:nvPr/>
        </p:nvSpPr>
        <p:spPr>
          <a:xfrm>
            <a:off x="453200" y="300263"/>
            <a:ext cx="282183" cy="282183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3C6578-1430-4205-BBF3-C14FD4396773}"/>
              </a:ext>
            </a:extLst>
          </p:cNvPr>
          <p:cNvSpPr/>
          <p:nvPr/>
        </p:nvSpPr>
        <p:spPr>
          <a:xfrm>
            <a:off x="163882" y="3083626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用例场景说明</a:t>
            </a:r>
            <a:endParaRPr lang="zh-CN" altLang="en-US" sz="3200" b="1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2A45840-73EE-4397-9457-DF018BBC04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78086" y="366216"/>
          <a:ext cx="5620329" cy="5997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684">
                  <a:extLst>
                    <a:ext uri="{9D8B030D-6E8A-4147-A177-3AD203B41FA5}">
                      <a16:colId xmlns:a16="http://schemas.microsoft.com/office/drawing/2014/main" val="1424385403"/>
                    </a:ext>
                  </a:extLst>
                </a:gridCol>
                <a:gridCol w="1287949">
                  <a:extLst>
                    <a:ext uri="{9D8B030D-6E8A-4147-A177-3AD203B41FA5}">
                      <a16:colId xmlns:a16="http://schemas.microsoft.com/office/drawing/2014/main" val="1908974721"/>
                    </a:ext>
                  </a:extLst>
                </a:gridCol>
                <a:gridCol w="1125161">
                  <a:extLst>
                    <a:ext uri="{9D8B030D-6E8A-4147-A177-3AD203B41FA5}">
                      <a16:colId xmlns:a16="http://schemas.microsoft.com/office/drawing/2014/main" val="714870410"/>
                    </a:ext>
                  </a:extLst>
                </a:gridCol>
                <a:gridCol w="2074535">
                  <a:extLst>
                    <a:ext uri="{9D8B030D-6E8A-4147-A177-3AD203B41FA5}">
                      <a16:colId xmlns:a16="http://schemas.microsoft.com/office/drawing/2014/main" val="2573097340"/>
                    </a:ext>
                  </a:extLst>
                </a:gridCol>
              </a:tblGrid>
              <a:tr h="2640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主要操作者：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游客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次要操作者：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管理员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extLst>
                  <a:ext uri="{0D108BD9-81ED-4DB2-BD59-A6C34878D82A}">
                    <a16:rowId xmlns:a16="http://schemas.microsoft.com/office/drawing/2014/main" val="266755116"/>
                  </a:ext>
                </a:extLst>
              </a:tr>
              <a:tr h="2640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描述：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游客注册为网站用户。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96358"/>
                  </a:ext>
                </a:extLst>
              </a:tr>
              <a:tr h="2640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触发器：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游客注册或管理员添加用户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305019"/>
                  </a:ext>
                </a:extLst>
              </a:tr>
              <a:tr h="2762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前置条件：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PRE-1</a:t>
                      </a:r>
                      <a:r>
                        <a:rPr lang="zh-CN" sz="1000" kern="100">
                          <a:effectLst/>
                        </a:rPr>
                        <a:t>：网站中不存在该用户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930456"/>
                  </a:ext>
                </a:extLst>
              </a:tr>
              <a:tr h="5770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后置条件：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POST-1</a:t>
                      </a:r>
                      <a:r>
                        <a:rPr lang="zh-CN" sz="1000" kern="100">
                          <a:effectLst/>
                        </a:rPr>
                        <a:t>：学生用户注册成功，注册教师和案例管理员用户需要等待管理员审核。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842796"/>
                  </a:ext>
                </a:extLst>
              </a:tr>
              <a:tr h="15161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一般性流程：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 gridSpan="3"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kern="100" dirty="0">
                          <a:effectLst/>
                        </a:rPr>
                        <a:t>用户打开注册页面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kern="100" dirty="0">
                          <a:effectLst/>
                        </a:rPr>
                        <a:t>输入必要信息（用户名，密码）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kern="100" dirty="0">
                          <a:effectLst/>
                        </a:rPr>
                        <a:t>上传用户信息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kern="100" dirty="0">
                          <a:effectLst/>
                        </a:rPr>
                        <a:t>系统校验</a:t>
                      </a:r>
                    </a:p>
                    <a:p>
                      <a:pPr marL="21336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注册成功或等待审核</a:t>
                      </a:r>
                      <a:endParaRPr lang="zh-CN" sz="1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165347"/>
                  </a:ext>
                </a:extLst>
              </a:tr>
              <a:tr h="2762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选择性流程：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003358"/>
                  </a:ext>
                </a:extLst>
              </a:tr>
              <a:tr h="8900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异常：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 gridSpan="3"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kern="100">
                          <a:effectLst/>
                        </a:rPr>
                        <a:t>用户关键信息重复（手机号，邮箱）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kern="100">
                          <a:effectLst/>
                        </a:rPr>
                        <a:t>用户输入参数不完整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000" kern="100">
                          <a:effectLst/>
                        </a:rPr>
                        <a:t>用户输入参数不合法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479043"/>
                  </a:ext>
                </a:extLst>
              </a:tr>
              <a:tr h="2640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优先级：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高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427441"/>
                  </a:ext>
                </a:extLst>
              </a:tr>
              <a:tr h="2640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使用频率：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高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299975"/>
                  </a:ext>
                </a:extLst>
              </a:tr>
              <a:tr h="2762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业务规则：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270907"/>
                  </a:ext>
                </a:extLst>
              </a:tr>
              <a:tr h="2762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其他信息：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126572"/>
                  </a:ext>
                </a:extLst>
              </a:tr>
              <a:tr h="5881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假设：</a:t>
                      </a:r>
                      <a:endParaRPr lang="zh-CN" sz="1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546" marR="6554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049945"/>
                  </a:ext>
                </a:extLst>
              </a:tr>
            </a:tbl>
          </a:graphicData>
        </a:graphic>
      </p:graphicFrame>
      <p:sp>
        <p:nvSpPr>
          <p:cNvPr id="86" name="矩形 85">
            <a:extLst>
              <a:ext uri="{FF2B5EF4-FFF2-40B4-BE49-F238E27FC236}">
                <a16:creationId xmlns:a16="http://schemas.microsoft.com/office/drawing/2014/main" id="{74332FB5-8107-4221-8D38-D21D780D1F8F}"/>
              </a:ext>
            </a:extLst>
          </p:cNvPr>
          <p:cNvSpPr/>
          <p:nvPr/>
        </p:nvSpPr>
        <p:spPr>
          <a:xfrm>
            <a:off x="959868" y="3926871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游客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989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0" y="4086285"/>
            <a:ext cx="9144000" cy="163050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87" name="Group 86"/>
          <p:cNvGrpSpPr/>
          <p:nvPr/>
        </p:nvGrpSpPr>
        <p:grpSpPr>
          <a:xfrm>
            <a:off x="1652032" y="108471"/>
            <a:ext cx="1416519" cy="2768256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55" y="529553"/>
            <a:ext cx="2107082" cy="1954971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834" name="Oval 833"/>
          <p:cNvSpPr/>
          <p:nvPr/>
        </p:nvSpPr>
        <p:spPr>
          <a:xfrm>
            <a:off x="453200" y="300263"/>
            <a:ext cx="282183" cy="282183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3C6578-1430-4205-BBF3-C14FD4396773}"/>
              </a:ext>
            </a:extLst>
          </p:cNvPr>
          <p:cNvSpPr/>
          <p:nvPr/>
        </p:nvSpPr>
        <p:spPr>
          <a:xfrm>
            <a:off x="163882" y="3083626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用例场景说明</a:t>
            </a:r>
            <a:endParaRPr lang="zh-CN" altLang="en-US" sz="3200" b="1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CF729DB-561C-429F-B6E7-9A71022FF214}"/>
              </a:ext>
            </a:extLst>
          </p:cNvPr>
          <p:cNvSpPr/>
          <p:nvPr/>
        </p:nvSpPr>
        <p:spPr>
          <a:xfrm>
            <a:off x="959868" y="3926871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用户</a:t>
            </a:r>
            <a:endParaRPr lang="zh-CN" altLang="en-US" sz="3200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20E7E0D-AF88-4516-9377-0D5FC95EB1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12506" y="364245"/>
          <a:ext cx="5199598" cy="6322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7893">
                  <a:extLst>
                    <a:ext uri="{9D8B030D-6E8A-4147-A177-3AD203B41FA5}">
                      <a16:colId xmlns:a16="http://schemas.microsoft.com/office/drawing/2014/main" val="2680473401"/>
                    </a:ext>
                  </a:extLst>
                </a:gridCol>
                <a:gridCol w="1191535">
                  <a:extLst>
                    <a:ext uri="{9D8B030D-6E8A-4147-A177-3AD203B41FA5}">
                      <a16:colId xmlns:a16="http://schemas.microsoft.com/office/drawing/2014/main" val="3037033517"/>
                    </a:ext>
                  </a:extLst>
                </a:gridCol>
                <a:gridCol w="1040932">
                  <a:extLst>
                    <a:ext uri="{9D8B030D-6E8A-4147-A177-3AD203B41FA5}">
                      <a16:colId xmlns:a16="http://schemas.microsoft.com/office/drawing/2014/main" val="4027057882"/>
                    </a:ext>
                  </a:extLst>
                </a:gridCol>
                <a:gridCol w="1919238">
                  <a:extLst>
                    <a:ext uri="{9D8B030D-6E8A-4147-A177-3AD203B41FA5}">
                      <a16:colId xmlns:a16="http://schemas.microsoft.com/office/drawing/2014/main" val="305598626"/>
                    </a:ext>
                  </a:extLst>
                </a:gridCol>
              </a:tblGrid>
              <a:tr h="2059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ID</a:t>
                      </a:r>
                      <a:r>
                        <a:rPr lang="zh-CN" sz="1100" kern="100">
                          <a:effectLst/>
                        </a:rPr>
                        <a:t>和名称：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1" marR="68341" marT="0" marB="0"/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UC-3</a:t>
                      </a:r>
                      <a:r>
                        <a:rPr lang="zh-CN" sz="1100" kern="100">
                          <a:effectLst/>
                        </a:rPr>
                        <a:t>：申请加入团队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794" marR="98794" marT="49397" marB="49397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843915"/>
                  </a:ext>
                </a:extLst>
              </a:tr>
              <a:tr h="2187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创建人：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1" marR="683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张威杰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1" marR="683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创建日期：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1" marR="683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2018</a:t>
                      </a:r>
                      <a:r>
                        <a:rPr lang="zh-CN" sz="1100" kern="100">
                          <a:effectLst/>
                        </a:rPr>
                        <a:t>年</a:t>
                      </a:r>
                      <a:r>
                        <a:rPr lang="en-US" sz="1100" kern="100">
                          <a:effectLst/>
                        </a:rPr>
                        <a:t>12</a:t>
                      </a:r>
                      <a:r>
                        <a:rPr lang="zh-CN" sz="1100" kern="100">
                          <a:effectLst/>
                        </a:rPr>
                        <a:t>月</a:t>
                      </a:r>
                      <a:r>
                        <a:rPr lang="en-US" sz="1100" kern="100">
                          <a:effectLst/>
                        </a:rPr>
                        <a:t>6</a:t>
                      </a:r>
                      <a:r>
                        <a:rPr lang="zh-CN" sz="1100" kern="100">
                          <a:effectLst/>
                        </a:rPr>
                        <a:t>日星期四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1" marR="68341" marT="0" marB="0"/>
                </a:tc>
                <a:extLst>
                  <a:ext uri="{0D108BD9-81ED-4DB2-BD59-A6C34878D82A}">
                    <a16:rowId xmlns:a16="http://schemas.microsoft.com/office/drawing/2014/main" val="4045480300"/>
                  </a:ext>
                </a:extLst>
              </a:tr>
              <a:tr h="2083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主要操作者：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1" marR="683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用户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1" marR="683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次要操作者：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1" marR="683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基于项目的案例教学系统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1" marR="68341" marT="0" marB="0"/>
                </a:tc>
                <a:extLst>
                  <a:ext uri="{0D108BD9-81ED-4DB2-BD59-A6C34878D82A}">
                    <a16:rowId xmlns:a16="http://schemas.microsoft.com/office/drawing/2014/main" val="2957411902"/>
                  </a:ext>
                </a:extLst>
              </a:tr>
              <a:tr h="2187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描述：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1" marR="68341" marT="0" marB="0"/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用户申请加入已有的项目的团队中，向</a:t>
                      </a:r>
                      <a:r>
                        <a:rPr lang="en-US" sz="1100" kern="100">
                          <a:effectLst/>
                        </a:rPr>
                        <a:t>PM</a:t>
                      </a:r>
                      <a:r>
                        <a:rPr lang="zh-CN" sz="1100" kern="100">
                          <a:effectLst/>
                        </a:rPr>
                        <a:t>发出加入的申请。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794" marR="98794" marT="49397" marB="49397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501500"/>
                  </a:ext>
                </a:extLst>
              </a:tr>
              <a:tr h="2083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触发器：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1" marR="68341" marT="0" marB="0"/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用户想要进入项目进行学习。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794" marR="98794" marT="49397" marB="49397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741190"/>
                  </a:ext>
                </a:extLst>
              </a:tr>
              <a:tr h="7127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前置条件：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1" marR="68341" marT="0" marB="0"/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PRE-1: </a:t>
                      </a:r>
                      <a:r>
                        <a:rPr lang="zh-CN" sz="1100" kern="100">
                          <a:effectLst/>
                        </a:rPr>
                        <a:t>用户登陆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PRE-2: </a:t>
                      </a:r>
                      <a:r>
                        <a:rPr lang="zh-CN" sz="1100" kern="100">
                          <a:effectLst/>
                        </a:rPr>
                        <a:t>案例数据库中存在项目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PRE-3</a:t>
                      </a:r>
                      <a:r>
                        <a:rPr lang="zh-CN" sz="1100" kern="100">
                          <a:effectLst/>
                        </a:rPr>
                        <a:t>：该项目允许公开加入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794" marR="98794" marT="49397" marB="49397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175956"/>
                  </a:ext>
                </a:extLst>
              </a:tr>
              <a:tr h="4657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后置条件：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1" marR="68341" marT="0" marB="0"/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POST-1</a:t>
                      </a:r>
                      <a:r>
                        <a:rPr lang="zh-CN" sz="1100" kern="100">
                          <a:effectLst/>
                        </a:rPr>
                        <a:t>：系统显示申请以发送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POST-2</a:t>
                      </a:r>
                      <a:r>
                        <a:rPr lang="zh-CN" sz="1100" kern="100">
                          <a:effectLst/>
                        </a:rPr>
                        <a:t>：系统显示申请成功或者申请失败。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794" marR="98794" marT="49397" marB="49397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17609"/>
                  </a:ext>
                </a:extLst>
              </a:tr>
              <a:tr h="9493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一般性流程：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1" marR="68341" marT="0" marB="0"/>
                </a:tc>
                <a:tc gridSpan="3"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>
                          <a:effectLst/>
                        </a:rPr>
                        <a:t>查看项目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>
                          <a:effectLst/>
                        </a:rPr>
                        <a:t>点击发送申请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>
                          <a:effectLst/>
                        </a:rPr>
                        <a:t>填写申请理由。</a:t>
                      </a: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>
                          <a:effectLst/>
                        </a:rPr>
                        <a:t>确认申请。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794" marR="98794" marT="49397" marB="49397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628532"/>
                  </a:ext>
                </a:extLst>
              </a:tr>
              <a:tr h="2187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选择性流程：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1" marR="68341" marT="0" marB="0"/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794" marR="98794" marT="49397" marB="49397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29123"/>
                  </a:ext>
                </a:extLst>
              </a:tr>
              <a:tr h="2187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异常：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1" marR="68341" marT="0" marB="0"/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794" marR="98794" marT="49397" marB="49397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83975"/>
                  </a:ext>
                </a:extLst>
              </a:tr>
              <a:tr h="2083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优先级：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1" marR="68341" marT="0" marB="0"/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低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794" marR="98794" marT="49397" marB="49397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18436"/>
                  </a:ext>
                </a:extLst>
              </a:tr>
              <a:tr h="2083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使用频率：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1" marR="68341" marT="0" marB="0"/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高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794" marR="98794" marT="49397" marB="49397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28276"/>
                  </a:ext>
                </a:extLst>
              </a:tr>
              <a:tr h="2187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业务规则：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1" marR="68341" marT="0" marB="0"/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794" marR="98794" marT="49397" marB="49397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001675"/>
                  </a:ext>
                </a:extLst>
              </a:tr>
              <a:tr h="2083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其他信息：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1" marR="68341" marT="0" marB="0"/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所有已在项目中的用户的公开的个人信息。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794" marR="98794" marT="49397" marB="49397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02795"/>
                  </a:ext>
                </a:extLst>
              </a:tr>
              <a:tr h="4657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假设：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341" marR="68341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8794" marR="98794" marT="49397" marB="49397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016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0" y="4086285"/>
            <a:ext cx="9144000" cy="163050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87" name="Group 86"/>
          <p:cNvGrpSpPr/>
          <p:nvPr/>
        </p:nvGrpSpPr>
        <p:grpSpPr>
          <a:xfrm>
            <a:off x="1652032" y="108471"/>
            <a:ext cx="1416519" cy="2768256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55" y="529553"/>
            <a:ext cx="2107082" cy="1954971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834" name="Oval 833"/>
          <p:cNvSpPr/>
          <p:nvPr/>
        </p:nvSpPr>
        <p:spPr>
          <a:xfrm>
            <a:off x="453200" y="300263"/>
            <a:ext cx="282183" cy="282183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3C6578-1430-4205-BBF3-C14FD4396773}"/>
              </a:ext>
            </a:extLst>
          </p:cNvPr>
          <p:cNvSpPr/>
          <p:nvPr/>
        </p:nvSpPr>
        <p:spPr>
          <a:xfrm>
            <a:off x="163882" y="3083626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用例场景说明</a:t>
            </a:r>
            <a:endParaRPr lang="zh-CN" altLang="en-US" sz="3200" b="1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CF729DB-561C-429F-B6E7-9A71022FF214}"/>
              </a:ext>
            </a:extLst>
          </p:cNvPr>
          <p:cNvSpPr/>
          <p:nvPr/>
        </p:nvSpPr>
        <p:spPr>
          <a:xfrm>
            <a:off x="781839" y="392687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管理员</a:t>
            </a:r>
            <a:endParaRPr lang="zh-CN" altLang="en-US" sz="3200" b="1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BAFC231-8515-44EA-B492-2DA197CF189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03925" y="95583"/>
          <a:ext cx="5662825" cy="66789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4509">
                  <a:extLst>
                    <a:ext uri="{9D8B030D-6E8A-4147-A177-3AD203B41FA5}">
                      <a16:colId xmlns:a16="http://schemas.microsoft.com/office/drawing/2014/main" val="2323937155"/>
                    </a:ext>
                  </a:extLst>
                </a:gridCol>
                <a:gridCol w="1741305">
                  <a:extLst>
                    <a:ext uri="{9D8B030D-6E8A-4147-A177-3AD203B41FA5}">
                      <a16:colId xmlns:a16="http://schemas.microsoft.com/office/drawing/2014/main" val="2820027807"/>
                    </a:ext>
                  </a:extLst>
                </a:gridCol>
                <a:gridCol w="946080">
                  <a:extLst>
                    <a:ext uri="{9D8B030D-6E8A-4147-A177-3AD203B41FA5}">
                      <a16:colId xmlns:a16="http://schemas.microsoft.com/office/drawing/2014/main" val="3096368702"/>
                    </a:ext>
                  </a:extLst>
                </a:gridCol>
                <a:gridCol w="2010931">
                  <a:extLst>
                    <a:ext uri="{9D8B030D-6E8A-4147-A177-3AD203B41FA5}">
                      <a16:colId xmlns:a16="http://schemas.microsoft.com/office/drawing/2014/main" val="2533104742"/>
                    </a:ext>
                  </a:extLst>
                </a:gridCol>
              </a:tblGrid>
              <a:tr h="3002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ID</a:t>
                      </a:r>
                      <a:r>
                        <a:rPr lang="zh-CN" sz="1100" kern="100">
                          <a:effectLst/>
                        </a:rPr>
                        <a:t>和名称：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38" marR="67338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UC-1 : </a:t>
                      </a:r>
                      <a:r>
                        <a:rPr lang="zh-CN" sz="1100" kern="100">
                          <a:effectLst/>
                        </a:rPr>
                        <a:t>数据库备份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347" marR="110347" marT="55174" marB="55174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1719"/>
                  </a:ext>
                </a:extLst>
              </a:tr>
              <a:tr h="2008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创建人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38" marR="673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张威杰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38" marR="673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创建日期：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38" marR="673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2018/12/21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38" marR="67338" marT="0" marB="0"/>
                </a:tc>
                <a:extLst>
                  <a:ext uri="{0D108BD9-81ED-4DB2-BD59-A6C34878D82A}">
                    <a16:rowId xmlns:a16="http://schemas.microsoft.com/office/drawing/2014/main" val="2390038968"/>
                  </a:ext>
                </a:extLst>
              </a:tr>
              <a:tr h="1912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主要操作者：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38" marR="673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系统管理员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38" marR="673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次要操作者：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38" marR="6733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主程序员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38" marR="67338" marT="0" marB="0"/>
                </a:tc>
                <a:extLst>
                  <a:ext uri="{0D108BD9-81ED-4DB2-BD59-A6C34878D82A}">
                    <a16:rowId xmlns:a16="http://schemas.microsoft.com/office/drawing/2014/main" val="1289083606"/>
                  </a:ext>
                </a:extLst>
              </a:tr>
              <a:tr h="2907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需求来源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38" marR="67338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管理员用户代表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347" marR="110347" marT="55174" marB="55174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976419"/>
                  </a:ext>
                </a:extLst>
              </a:tr>
              <a:tr h="5905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描述：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38" marR="67338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管理员为了防止数据库出现崩溃，保存数据，对现有的数据库进行备份，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进入系统管理的数据库管理，将现有的数据库下载下来，进行备份。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347" marR="110347" marT="55174" marB="55174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500438"/>
                  </a:ext>
                </a:extLst>
              </a:tr>
              <a:tr h="2907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触发器：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38" marR="67338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到达规定的系统数据库备份的日期或其他需要备份数据库的情况。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347" marR="110347" marT="55174" marB="55174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966139"/>
                  </a:ext>
                </a:extLst>
              </a:tr>
              <a:tr h="5981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前置条件：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38" marR="67338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PRE-1</a:t>
                      </a:r>
                      <a:r>
                        <a:rPr lang="zh-CN" sz="1100" kern="100">
                          <a:effectLst/>
                        </a:rPr>
                        <a:t>：到达规定的系统数据库备份的日期或其他需要备份数据库的情况。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PRE-2</a:t>
                      </a:r>
                      <a:r>
                        <a:rPr lang="zh-CN" sz="1100" kern="100">
                          <a:effectLst/>
                        </a:rPr>
                        <a:t>：管理员登陆系统后台进行数据库备份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347" marR="110347" marT="55174" marB="55174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74412"/>
                  </a:ext>
                </a:extLst>
              </a:tr>
              <a:tr h="5269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后置条件：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38" marR="67338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POST-1</a:t>
                      </a:r>
                      <a:r>
                        <a:rPr lang="zh-CN" sz="1100" kern="100">
                          <a:effectLst/>
                        </a:rPr>
                        <a:t>：系统数据库文件存入云端。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POST-2</a:t>
                      </a:r>
                      <a:r>
                        <a:rPr lang="zh-CN" sz="1100" kern="100">
                          <a:effectLst/>
                        </a:rPr>
                        <a:t>：登记此次数据库备份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347" marR="110347" marT="55174" marB="55174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347579"/>
                  </a:ext>
                </a:extLst>
              </a:tr>
              <a:tr h="23309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一般性流程：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38" marR="67338" marT="0" marB="0"/>
                </a:tc>
                <a:tc gridSpan="3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>
                          <a:effectLst/>
                        </a:rPr>
                        <a:t>数据库备份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>
                          <a:effectLst/>
                        </a:rPr>
                        <a:t>到达规定的系统数据库备份的日期或其他需要备份数据库的情况。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>
                          <a:effectLst/>
                        </a:rPr>
                        <a:t>管理员登陆系统后台。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>
                          <a:effectLst/>
                        </a:rPr>
                        <a:t>管理员进入数据库管理</a:t>
                      </a:r>
                      <a:r>
                        <a:rPr lang="en-US" sz="1100" kern="100">
                          <a:effectLst/>
                        </a:rPr>
                        <a:t>-&gt;</a:t>
                      </a:r>
                      <a:r>
                        <a:rPr lang="zh-CN" sz="1100" kern="100">
                          <a:effectLst/>
                        </a:rPr>
                        <a:t>数据库备份。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>
                          <a:effectLst/>
                        </a:rPr>
                        <a:t>选择数据库备份的类型</a:t>
                      </a:r>
                      <a:r>
                        <a:rPr lang="en-US" sz="1100" kern="100">
                          <a:effectLst/>
                        </a:rPr>
                        <a:t>(</a:t>
                      </a:r>
                      <a:r>
                        <a:rPr lang="zh-CN" sz="1100" kern="100">
                          <a:effectLst/>
                        </a:rPr>
                        <a:t>完整数据，仅结构或仅数据</a:t>
                      </a:r>
                      <a:r>
                        <a:rPr lang="en-US" sz="1100" kern="100">
                          <a:effectLst/>
                        </a:rPr>
                        <a:t>)</a:t>
                      </a:r>
                      <a:r>
                        <a:rPr lang="zh-CN" sz="1100" kern="100">
                          <a:effectLst/>
                        </a:rPr>
                        <a:t>。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>
                          <a:effectLst/>
                        </a:rPr>
                        <a:t>选择文件存储类型（</a:t>
                      </a:r>
                      <a:r>
                        <a:rPr lang="en-US" sz="1100" kern="100">
                          <a:effectLst/>
                        </a:rPr>
                        <a:t>sql</a:t>
                      </a:r>
                      <a:r>
                        <a:rPr lang="zh-CN" sz="1100" kern="100">
                          <a:effectLst/>
                        </a:rPr>
                        <a:t>，</a:t>
                      </a:r>
                      <a:r>
                        <a:rPr lang="en-US" sz="1100" kern="100">
                          <a:effectLst/>
                        </a:rPr>
                        <a:t>ZIP</a:t>
                      </a:r>
                      <a:r>
                        <a:rPr lang="zh-CN" sz="1100" kern="100">
                          <a:effectLst/>
                        </a:rPr>
                        <a:t>或</a:t>
                      </a:r>
                      <a:r>
                        <a:rPr lang="en-US" sz="1100" kern="100">
                          <a:effectLst/>
                        </a:rPr>
                        <a:t>text</a:t>
                      </a:r>
                      <a:r>
                        <a:rPr lang="zh-CN" sz="1100" kern="100">
                          <a:effectLst/>
                        </a:rPr>
                        <a:t>）。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>
                          <a:effectLst/>
                        </a:rPr>
                        <a:t>选择对备份文件的操作（仅下载，存储，存储并下载）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>
                          <a:effectLst/>
                        </a:rPr>
                        <a:t>提交备份申请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>
                          <a:effectLst/>
                        </a:rPr>
                        <a:t>系统根据要求备份数据库并根据用户需要返回数据库文件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>
                          <a:effectLst/>
                        </a:rPr>
                        <a:t>更行数据库备份的登记表。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347" marR="110347" marT="55174" marB="55174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09936"/>
                  </a:ext>
                </a:extLst>
              </a:tr>
              <a:tr h="3002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选择性流程：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38" marR="67338" marT="0" marB="0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347" marR="110347" marT="55174" marB="55174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77319"/>
                  </a:ext>
                </a:extLst>
              </a:tr>
              <a:tr h="5174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异常：</a:t>
                      </a:r>
                      <a:endParaRPr lang="zh-CN" sz="11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38" marR="67338" marT="0" marB="0"/>
                </a:tc>
                <a:tc gridSpan="3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</a:rPr>
                        <a:t>E1 </a:t>
                      </a:r>
                      <a:r>
                        <a:rPr lang="zh-CN" sz="1100" kern="100" dirty="0">
                          <a:effectLst/>
                        </a:rPr>
                        <a:t>备份失败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无法下载识别备份下来的数据库。</a:t>
                      </a:r>
                      <a:endParaRPr lang="zh-CN" sz="11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347" marR="110347" marT="55174" marB="55174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7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02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66501" y="2880861"/>
            <a:ext cx="2226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UML</a:t>
            </a:r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描述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14957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0" y="4086285"/>
            <a:ext cx="9144000" cy="163050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87" name="Group 86"/>
          <p:cNvGrpSpPr/>
          <p:nvPr/>
        </p:nvGrpSpPr>
        <p:grpSpPr>
          <a:xfrm>
            <a:off x="1652032" y="108471"/>
            <a:ext cx="1416519" cy="2768256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55" y="529553"/>
            <a:ext cx="2107082" cy="1954971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834" name="Oval 833"/>
          <p:cNvSpPr/>
          <p:nvPr/>
        </p:nvSpPr>
        <p:spPr>
          <a:xfrm>
            <a:off x="453200" y="300263"/>
            <a:ext cx="282183" cy="282183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3C6578-1430-4205-BBF3-C14FD4396773}"/>
              </a:ext>
            </a:extLst>
          </p:cNvPr>
          <p:cNvSpPr/>
          <p:nvPr/>
        </p:nvSpPr>
        <p:spPr>
          <a:xfrm>
            <a:off x="4888175" y="404905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状态转换图</a:t>
            </a:r>
            <a:endParaRPr lang="zh-CN" altLang="en-US" sz="3200" b="1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CF729DB-561C-429F-B6E7-9A71022FF214}"/>
              </a:ext>
            </a:extLst>
          </p:cNvPr>
          <p:cNvSpPr/>
          <p:nvPr/>
        </p:nvSpPr>
        <p:spPr>
          <a:xfrm>
            <a:off x="5292764" y="1235617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管理员</a:t>
            </a:r>
            <a:endParaRPr lang="zh-CN" altLang="en-US" sz="3200" b="1" dirty="0"/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ED495874-89CE-465F-AAA4-11B9D3F82E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28818" y="1948294"/>
            <a:ext cx="9172818" cy="41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8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78">
            <a:extLst>
              <a:ext uri="{FF2B5EF4-FFF2-40B4-BE49-F238E27FC236}">
                <a16:creationId xmlns:a16="http://schemas.microsoft.com/office/drawing/2014/main" id="{AAC5EEFB-A981-4831-9228-DCAAF21089D8}"/>
              </a:ext>
            </a:extLst>
          </p:cNvPr>
          <p:cNvSpPr/>
          <p:nvPr/>
        </p:nvSpPr>
        <p:spPr>
          <a:xfrm>
            <a:off x="7873310" y="6185067"/>
            <a:ext cx="935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BY-G</a:t>
            </a:r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01</a:t>
            </a:r>
            <a:endParaRPr lang="id-ID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TextBox 2">
            <a:extLst>
              <a:ext uri="{FF2B5EF4-FFF2-40B4-BE49-F238E27FC236}">
                <a16:creationId xmlns:a16="http://schemas.microsoft.com/office/drawing/2014/main" id="{053DF39F-5A45-47DA-94BE-B31113CF7B97}"/>
              </a:ext>
            </a:extLst>
          </p:cNvPr>
          <p:cNvSpPr txBox="1"/>
          <p:nvPr/>
        </p:nvSpPr>
        <p:spPr>
          <a:xfrm>
            <a:off x="27620" y="330337"/>
            <a:ext cx="25026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Raleway" panose="020B0003030101060003" pitchFamily="34" charset="0"/>
              </a:rPr>
              <a:t>目录：</a:t>
            </a:r>
            <a:endParaRPr lang="id-ID" sz="6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46" name="Rectangle 178">
            <a:extLst>
              <a:ext uri="{FF2B5EF4-FFF2-40B4-BE49-F238E27FC236}">
                <a16:creationId xmlns:a16="http://schemas.microsoft.com/office/drawing/2014/main" id="{7116D325-45A5-4257-A10B-738C024A1411}"/>
              </a:ext>
            </a:extLst>
          </p:cNvPr>
          <p:cNvSpPr/>
          <p:nvPr/>
        </p:nvSpPr>
        <p:spPr>
          <a:xfrm>
            <a:off x="1789087" y="1616801"/>
            <a:ext cx="5194051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1.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愿景与范围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2.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用例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  <a:p>
            <a:r>
              <a:rPr lang="en-US" sz="4000" b="1" dirty="0">
                <a:solidFill>
                  <a:schemeClr val="bg1"/>
                </a:solidFill>
                <a:latin typeface="+mj-lt"/>
              </a:rPr>
              <a:t>3.</a:t>
            </a:r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UML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描述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4.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测试用例和用户手册</a:t>
            </a:r>
            <a:endParaRPr lang="zh-CN" altLang="zh-CN" sz="4000" b="1" dirty="0">
              <a:solidFill>
                <a:schemeClr val="bg1"/>
              </a:solidFill>
            </a:endParaRPr>
          </a:p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5. 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参考资料</a:t>
            </a:r>
            <a:endParaRPr lang="en-US" altLang="zh-CN" sz="40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4000" b="1" dirty="0">
                <a:solidFill>
                  <a:schemeClr val="bg1"/>
                </a:solidFill>
                <a:latin typeface="+mj-lt"/>
              </a:rPr>
              <a:t>6.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分工及绩效</a:t>
            </a:r>
            <a:endParaRPr lang="id-ID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55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0" y="4086285"/>
            <a:ext cx="9144000" cy="163050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87" name="Group 86"/>
          <p:cNvGrpSpPr/>
          <p:nvPr/>
        </p:nvGrpSpPr>
        <p:grpSpPr>
          <a:xfrm>
            <a:off x="1652032" y="108471"/>
            <a:ext cx="1416519" cy="2768256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55" y="529553"/>
            <a:ext cx="2107082" cy="1954971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834" name="Oval 833"/>
          <p:cNvSpPr/>
          <p:nvPr/>
        </p:nvSpPr>
        <p:spPr>
          <a:xfrm>
            <a:off x="453200" y="300263"/>
            <a:ext cx="282183" cy="282183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3C6578-1430-4205-BBF3-C14FD4396773}"/>
              </a:ext>
            </a:extLst>
          </p:cNvPr>
          <p:cNvSpPr/>
          <p:nvPr/>
        </p:nvSpPr>
        <p:spPr>
          <a:xfrm>
            <a:off x="4295465" y="220929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状态转换图</a:t>
            </a:r>
            <a:endParaRPr lang="zh-CN" altLang="en-US" sz="3200" b="1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CF729DB-561C-429F-B6E7-9A71022FF214}"/>
              </a:ext>
            </a:extLst>
          </p:cNvPr>
          <p:cNvSpPr/>
          <p:nvPr/>
        </p:nvSpPr>
        <p:spPr>
          <a:xfrm>
            <a:off x="6758295" y="234297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用户</a:t>
            </a:r>
            <a:endParaRPr lang="zh-CN" altLang="en-US" sz="3200" b="1" dirty="0"/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A4703AB9-ABFA-4E43-B9D4-D777AA2770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7756" y="839814"/>
            <a:ext cx="8222280" cy="588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0" y="4086285"/>
            <a:ext cx="9144000" cy="163050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87" name="Group 86"/>
          <p:cNvGrpSpPr/>
          <p:nvPr/>
        </p:nvGrpSpPr>
        <p:grpSpPr>
          <a:xfrm>
            <a:off x="1652032" y="108471"/>
            <a:ext cx="1416519" cy="2768256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55" y="529553"/>
            <a:ext cx="2107082" cy="1954971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834" name="Oval 833"/>
          <p:cNvSpPr/>
          <p:nvPr/>
        </p:nvSpPr>
        <p:spPr>
          <a:xfrm>
            <a:off x="453200" y="300263"/>
            <a:ext cx="282183" cy="282183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3C6578-1430-4205-BBF3-C14FD4396773}"/>
              </a:ext>
            </a:extLst>
          </p:cNvPr>
          <p:cNvSpPr/>
          <p:nvPr/>
        </p:nvSpPr>
        <p:spPr>
          <a:xfrm>
            <a:off x="529616" y="3470769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活动图</a:t>
            </a:r>
            <a:endParaRPr lang="zh-CN" altLang="en-US" sz="3200" b="1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CF729DB-561C-429F-B6E7-9A71022FF214}"/>
              </a:ext>
            </a:extLst>
          </p:cNvPr>
          <p:cNvSpPr/>
          <p:nvPr/>
        </p:nvSpPr>
        <p:spPr>
          <a:xfrm>
            <a:off x="105408" y="4381195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管理员登录</a:t>
            </a:r>
            <a:endParaRPr lang="zh-CN" altLang="en-US" sz="3200" b="1" dirty="0"/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55D9F1BE-DD7B-4A4C-ADE6-AB81FAA64B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19092" y="697293"/>
            <a:ext cx="33147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0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0" y="4086285"/>
            <a:ext cx="9144000" cy="163050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87" name="Group 86"/>
          <p:cNvGrpSpPr/>
          <p:nvPr/>
        </p:nvGrpSpPr>
        <p:grpSpPr>
          <a:xfrm>
            <a:off x="1652032" y="108471"/>
            <a:ext cx="1416519" cy="2768256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55" y="529553"/>
            <a:ext cx="2107082" cy="1954971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834" name="Oval 833"/>
          <p:cNvSpPr/>
          <p:nvPr/>
        </p:nvSpPr>
        <p:spPr>
          <a:xfrm>
            <a:off x="453200" y="300263"/>
            <a:ext cx="282183" cy="282183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3C6578-1430-4205-BBF3-C14FD4396773}"/>
              </a:ext>
            </a:extLst>
          </p:cNvPr>
          <p:cNvSpPr/>
          <p:nvPr/>
        </p:nvSpPr>
        <p:spPr>
          <a:xfrm>
            <a:off x="666466" y="3595856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活动图</a:t>
            </a:r>
            <a:endParaRPr lang="zh-CN" altLang="en-US" sz="3200" b="1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CF729DB-561C-429F-B6E7-9A71022FF214}"/>
              </a:ext>
            </a:extLst>
          </p:cNvPr>
          <p:cNvSpPr/>
          <p:nvPr/>
        </p:nvSpPr>
        <p:spPr>
          <a:xfrm>
            <a:off x="105408" y="4381195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用户查询案例</a:t>
            </a:r>
            <a:endParaRPr lang="zh-CN" altLang="en-US" sz="3200" b="1" dirty="0"/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E86B4F4E-A8BA-4B5C-B65D-CB844C4F77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36514" y="337016"/>
            <a:ext cx="2782153" cy="618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5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0" y="4086285"/>
            <a:ext cx="9144000" cy="163050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87" name="Group 86"/>
          <p:cNvGrpSpPr/>
          <p:nvPr/>
        </p:nvGrpSpPr>
        <p:grpSpPr>
          <a:xfrm>
            <a:off x="1652032" y="108471"/>
            <a:ext cx="1416519" cy="2768256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55" y="529553"/>
            <a:ext cx="2107082" cy="1954971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834" name="Oval 833"/>
          <p:cNvSpPr/>
          <p:nvPr/>
        </p:nvSpPr>
        <p:spPr>
          <a:xfrm>
            <a:off x="453200" y="300263"/>
            <a:ext cx="282183" cy="282183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3C6578-1430-4205-BBF3-C14FD4396773}"/>
              </a:ext>
            </a:extLst>
          </p:cNvPr>
          <p:cNvSpPr/>
          <p:nvPr/>
        </p:nvSpPr>
        <p:spPr>
          <a:xfrm>
            <a:off x="666466" y="3595856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活动图</a:t>
            </a:r>
            <a:endParaRPr lang="zh-CN" altLang="en-US" sz="3200" b="1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CF729DB-561C-429F-B6E7-9A71022FF214}"/>
              </a:ext>
            </a:extLst>
          </p:cNvPr>
          <p:cNvSpPr/>
          <p:nvPr/>
        </p:nvSpPr>
        <p:spPr>
          <a:xfrm>
            <a:off x="105408" y="4381195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用户申请角色</a:t>
            </a:r>
            <a:endParaRPr lang="zh-CN" altLang="en-US" sz="3200" b="1" dirty="0"/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524F08B3-DAE3-41E0-A82A-3FAE556086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97159" y="0"/>
            <a:ext cx="1929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6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0" y="4086285"/>
            <a:ext cx="9144000" cy="163050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87" name="Group 86"/>
          <p:cNvGrpSpPr/>
          <p:nvPr/>
        </p:nvGrpSpPr>
        <p:grpSpPr>
          <a:xfrm>
            <a:off x="1652032" y="108471"/>
            <a:ext cx="1416519" cy="2768256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55" y="529553"/>
            <a:ext cx="2107082" cy="1954971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834" name="Oval 833"/>
          <p:cNvSpPr/>
          <p:nvPr/>
        </p:nvSpPr>
        <p:spPr>
          <a:xfrm>
            <a:off x="453200" y="300263"/>
            <a:ext cx="282183" cy="282183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3C6578-1430-4205-BBF3-C14FD4396773}"/>
              </a:ext>
            </a:extLst>
          </p:cNvPr>
          <p:cNvSpPr/>
          <p:nvPr/>
        </p:nvSpPr>
        <p:spPr>
          <a:xfrm>
            <a:off x="666466" y="3595856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活动图</a:t>
            </a:r>
            <a:endParaRPr lang="zh-CN" altLang="en-US" sz="3200" b="1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CF729DB-561C-429F-B6E7-9A71022FF214}"/>
              </a:ext>
            </a:extLst>
          </p:cNvPr>
          <p:cNvSpPr/>
          <p:nvPr/>
        </p:nvSpPr>
        <p:spPr>
          <a:xfrm>
            <a:off x="105408" y="4381195"/>
            <a:ext cx="3233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PM</a:t>
            </a:r>
            <a:r>
              <a:rPr lang="zh-CN" altLang="en-US" sz="3200" b="1" dirty="0">
                <a:solidFill>
                  <a:schemeClr val="bg1"/>
                </a:solidFill>
              </a:rPr>
              <a:t>审核入队申请</a:t>
            </a:r>
            <a:endParaRPr lang="zh-CN" altLang="en-US" sz="3200" b="1" dirty="0"/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DEC45C19-280D-49AD-99D3-4AAA8DD5CC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55635" y="139920"/>
            <a:ext cx="4309449" cy="658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2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0" y="4086285"/>
            <a:ext cx="9144000" cy="163050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87" name="Group 86"/>
          <p:cNvGrpSpPr/>
          <p:nvPr/>
        </p:nvGrpSpPr>
        <p:grpSpPr>
          <a:xfrm>
            <a:off x="1652032" y="108471"/>
            <a:ext cx="1416519" cy="2768256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55" y="529553"/>
            <a:ext cx="2107082" cy="1954971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834" name="Oval 833"/>
          <p:cNvSpPr/>
          <p:nvPr/>
        </p:nvSpPr>
        <p:spPr>
          <a:xfrm>
            <a:off x="453200" y="300263"/>
            <a:ext cx="282183" cy="282183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3C6578-1430-4205-BBF3-C14FD4396773}"/>
              </a:ext>
            </a:extLst>
          </p:cNvPr>
          <p:cNvSpPr/>
          <p:nvPr/>
        </p:nvSpPr>
        <p:spPr>
          <a:xfrm>
            <a:off x="666466" y="3595856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活动图</a:t>
            </a:r>
            <a:endParaRPr lang="zh-CN" altLang="en-US" sz="3200" b="1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CF729DB-561C-429F-B6E7-9A71022FF214}"/>
              </a:ext>
            </a:extLst>
          </p:cNvPr>
          <p:cNvSpPr/>
          <p:nvPr/>
        </p:nvSpPr>
        <p:spPr>
          <a:xfrm>
            <a:off x="105408" y="4381195"/>
            <a:ext cx="24096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PM</a:t>
            </a:r>
            <a:r>
              <a:rPr lang="zh-CN" altLang="en-US" sz="3200" b="1" dirty="0">
                <a:solidFill>
                  <a:schemeClr val="bg1"/>
                </a:solidFill>
              </a:rPr>
              <a:t>审核文档</a:t>
            </a:r>
            <a:endParaRPr lang="zh-CN" altLang="en-US" sz="3200" b="1" dirty="0"/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85391971-DB25-431D-8617-2DC261E322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58019" y="-22631"/>
            <a:ext cx="3633085" cy="698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4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0" y="4086285"/>
            <a:ext cx="9144000" cy="163050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87" name="Group 86"/>
          <p:cNvGrpSpPr/>
          <p:nvPr/>
        </p:nvGrpSpPr>
        <p:grpSpPr>
          <a:xfrm>
            <a:off x="1652032" y="108471"/>
            <a:ext cx="1416519" cy="2768256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55" y="529553"/>
            <a:ext cx="2107082" cy="1954971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834" name="Oval 833"/>
          <p:cNvSpPr/>
          <p:nvPr/>
        </p:nvSpPr>
        <p:spPr>
          <a:xfrm>
            <a:off x="453200" y="300263"/>
            <a:ext cx="282183" cy="282183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3C6578-1430-4205-BBF3-C14FD4396773}"/>
              </a:ext>
            </a:extLst>
          </p:cNvPr>
          <p:cNvSpPr/>
          <p:nvPr/>
        </p:nvSpPr>
        <p:spPr>
          <a:xfrm>
            <a:off x="666466" y="3595856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活动图</a:t>
            </a:r>
            <a:endParaRPr lang="zh-CN" altLang="en-US" sz="3200" b="1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CF729DB-561C-429F-B6E7-9A71022FF214}"/>
              </a:ext>
            </a:extLst>
          </p:cNvPr>
          <p:cNvSpPr/>
          <p:nvPr/>
        </p:nvSpPr>
        <p:spPr>
          <a:xfrm>
            <a:off x="105408" y="4381195"/>
            <a:ext cx="24096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PM</a:t>
            </a:r>
            <a:r>
              <a:rPr lang="zh-CN" altLang="en-US" sz="3200" b="1" dirty="0">
                <a:solidFill>
                  <a:schemeClr val="bg1"/>
                </a:solidFill>
              </a:rPr>
              <a:t>评价任务</a:t>
            </a:r>
            <a:endParaRPr lang="zh-CN" altLang="en-US" sz="3200" b="1" dirty="0"/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7E01CECB-8CA9-4D59-8864-E9E41D1B38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27406" y="-191263"/>
            <a:ext cx="2288867" cy="72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4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68626" y="3075057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系统运行环境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318227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64213" y="5930317"/>
            <a:ext cx="9144000" cy="163050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87" name="Group 86"/>
          <p:cNvGrpSpPr/>
          <p:nvPr/>
        </p:nvGrpSpPr>
        <p:grpSpPr>
          <a:xfrm>
            <a:off x="1652032" y="108471"/>
            <a:ext cx="1416519" cy="2768256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55" y="529553"/>
            <a:ext cx="2107082" cy="1954971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834" name="Oval 833"/>
          <p:cNvSpPr/>
          <p:nvPr/>
        </p:nvSpPr>
        <p:spPr>
          <a:xfrm>
            <a:off x="453200" y="300263"/>
            <a:ext cx="282183" cy="282183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36" name="TextBox 835"/>
          <p:cNvSpPr txBox="1"/>
          <p:nvPr/>
        </p:nvSpPr>
        <p:spPr>
          <a:xfrm>
            <a:off x="3578907" y="373470"/>
            <a:ext cx="4674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运行环境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CBFF1B28-9BC3-4279-9A44-7ED1FFA1893B}"/>
              </a:ext>
            </a:extLst>
          </p:cNvPr>
          <p:cNvSpPr/>
          <p:nvPr/>
        </p:nvSpPr>
        <p:spPr>
          <a:xfrm>
            <a:off x="2711096" y="2372760"/>
            <a:ext cx="45391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kern="100" dirty="0" err="1">
                <a:solidFill>
                  <a:schemeClr val="bg1"/>
                </a:solidFill>
                <a:latin typeface="+mn-ea"/>
              </a:rPr>
              <a:t>PHP+CodeIgniter+Mysql</a:t>
            </a:r>
            <a:endParaRPr lang="zh-CN" altLang="zh-CN" sz="2800" b="1" kern="100" dirty="0">
              <a:solidFill>
                <a:schemeClr val="bg1"/>
              </a:solidFill>
              <a:latin typeface="+mn-ea"/>
            </a:endParaRPr>
          </a:p>
          <a:p>
            <a:pPr algn="just">
              <a:spcAft>
                <a:spcPts val="0"/>
              </a:spcAft>
            </a:pPr>
            <a:endParaRPr lang="zh-CN" altLang="zh-CN" sz="1400" b="1" kern="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633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  <p:bldP spid="8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68626" y="3075057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数据字典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324109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722" y="2968163"/>
            <a:ext cx="2757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愿景与范围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385740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64213" y="5930317"/>
            <a:ext cx="9144000" cy="163050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87" name="Group 86"/>
          <p:cNvGrpSpPr/>
          <p:nvPr/>
        </p:nvGrpSpPr>
        <p:grpSpPr>
          <a:xfrm>
            <a:off x="1652032" y="108471"/>
            <a:ext cx="1416519" cy="2768256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55" y="529553"/>
            <a:ext cx="2107082" cy="1954971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834" name="Oval 833"/>
          <p:cNvSpPr/>
          <p:nvPr/>
        </p:nvSpPr>
        <p:spPr>
          <a:xfrm>
            <a:off x="453200" y="300263"/>
            <a:ext cx="282183" cy="282183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36" name="TextBox 835"/>
          <p:cNvSpPr txBox="1"/>
          <p:nvPr/>
        </p:nvSpPr>
        <p:spPr>
          <a:xfrm>
            <a:off x="3578907" y="373470"/>
            <a:ext cx="4674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数据字典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5DE40A-95F8-444A-B2CA-1E72B9FE9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51" y="677521"/>
            <a:ext cx="8210124" cy="55368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250F4C-9A26-45F4-A754-E261E5B7081D}"/>
              </a:ext>
            </a:extLst>
          </p:cNvPr>
          <p:cNvSpPr txBox="1"/>
          <p:nvPr/>
        </p:nvSpPr>
        <p:spPr>
          <a:xfrm>
            <a:off x="3620550" y="634961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用户数据字典</a:t>
            </a:r>
          </a:p>
        </p:txBody>
      </p:sp>
    </p:spTree>
    <p:extLst>
      <p:ext uri="{BB962C8B-B14F-4D97-AF65-F5344CB8AC3E}">
        <p14:creationId xmlns:p14="http://schemas.microsoft.com/office/powerpoint/2010/main" val="422626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64213" y="5930317"/>
            <a:ext cx="9144000" cy="163050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87" name="Group 86"/>
          <p:cNvGrpSpPr/>
          <p:nvPr/>
        </p:nvGrpSpPr>
        <p:grpSpPr>
          <a:xfrm>
            <a:off x="1652032" y="108471"/>
            <a:ext cx="1416519" cy="2768256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55" y="529553"/>
            <a:ext cx="2107082" cy="1954971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834" name="Oval 833"/>
          <p:cNvSpPr/>
          <p:nvPr/>
        </p:nvSpPr>
        <p:spPr>
          <a:xfrm>
            <a:off x="453200" y="300263"/>
            <a:ext cx="282183" cy="282183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36" name="TextBox 835"/>
          <p:cNvSpPr txBox="1"/>
          <p:nvPr/>
        </p:nvSpPr>
        <p:spPr>
          <a:xfrm>
            <a:off x="3578907" y="373470"/>
            <a:ext cx="4674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用户群分类和用户代表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B1605A-19D4-40B2-9142-D957C34AF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871" y="825693"/>
            <a:ext cx="6408209" cy="514987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E737CC7-5B33-4937-B716-A67B34D9C72E}"/>
              </a:ext>
            </a:extLst>
          </p:cNvPr>
          <p:cNvSpPr txBox="1"/>
          <p:nvPr/>
        </p:nvSpPr>
        <p:spPr>
          <a:xfrm>
            <a:off x="3710225" y="617360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网站的用户</a:t>
            </a:r>
          </a:p>
        </p:txBody>
      </p:sp>
    </p:spTree>
    <p:extLst>
      <p:ext uri="{BB962C8B-B14F-4D97-AF65-F5344CB8AC3E}">
        <p14:creationId xmlns:p14="http://schemas.microsoft.com/office/powerpoint/2010/main" val="277855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27E536A-7391-4A4E-84C3-12B5C4BA4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048349"/>
            <a:ext cx="7924800" cy="38957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FCCAE05-5B49-4B48-A38B-58A9E9471870}"/>
              </a:ext>
            </a:extLst>
          </p:cNvPr>
          <p:cNvSpPr txBox="1"/>
          <p:nvPr/>
        </p:nvSpPr>
        <p:spPr>
          <a:xfrm>
            <a:off x="3556337" y="580962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项目中的用户</a:t>
            </a:r>
          </a:p>
        </p:txBody>
      </p:sp>
    </p:spTree>
    <p:extLst>
      <p:ext uri="{BB962C8B-B14F-4D97-AF65-F5344CB8AC3E}">
        <p14:creationId xmlns:p14="http://schemas.microsoft.com/office/powerpoint/2010/main" val="42352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774" y="2880861"/>
            <a:ext cx="4815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测试用例及用户手册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377773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0" y="5237752"/>
            <a:ext cx="9144000" cy="163050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87" name="Group 86"/>
          <p:cNvGrpSpPr/>
          <p:nvPr/>
        </p:nvGrpSpPr>
        <p:grpSpPr>
          <a:xfrm>
            <a:off x="1652032" y="108471"/>
            <a:ext cx="1416519" cy="2768256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55" y="529553"/>
            <a:ext cx="2107082" cy="1954971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834" name="Oval 833"/>
          <p:cNvSpPr/>
          <p:nvPr/>
        </p:nvSpPr>
        <p:spPr>
          <a:xfrm>
            <a:off x="453200" y="300263"/>
            <a:ext cx="282183" cy="282183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36" name="TextBox 835"/>
          <p:cNvSpPr txBox="1"/>
          <p:nvPr/>
        </p:nvSpPr>
        <p:spPr>
          <a:xfrm>
            <a:off x="3729230" y="809704"/>
            <a:ext cx="4674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测试用例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CB8F069-6416-4C19-98AC-0DAC34F4DA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9906" y="1819415"/>
          <a:ext cx="6583650" cy="48410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5204">
                  <a:extLst>
                    <a:ext uri="{9D8B030D-6E8A-4147-A177-3AD203B41FA5}">
                      <a16:colId xmlns:a16="http://schemas.microsoft.com/office/drawing/2014/main" val="1046410208"/>
                    </a:ext>
                  </a:extLst>
                </a:gridCol>
                <a:gridCol w="1171662">
                  <a:extLst>
                    <a:ext uri="{9D8B030D-6E8A-4147-A177-3AD203B41FA5}">
                      <a16:colId xmlns:a16="http://schemas.microsoft.com/office/drawing/2014/main" val="2430881200"/>
                    </a:ext>
                  </a:extLst>
                </a:gridCol>
                <a:gridCol w="878748">
                  <a:extLst>
                    <a:ext uri="{9D8B030D-6E8A-4147-A177-3AD203B41FA5}">
                      <a16:colId xmlns:a16="http://schemas.microsoft.com/office/drawing/2014/main" val="2271251662"/>
                    </a:ext>
                  </a:extLst>
                </a:gridCol>
                <a:gridCol w="142982">
                  <a:extLst>
                    <a:ext uri="{9D8B030D-6E8A-4147-A177-3AD203B41FA5}">
                      <a16:colId xmlns:a16="http://schemas.microsoft.com/office/drawing/2014/main" val="3832123649"/>
                    </a:ext>
                  </a:extLst>
                </a:gridCol>
                <a:gridCol w="1171662">
                  <a:extLst>
                    <a:ext uri="{9D8B030D-6E8A-4147-A177-3AD203B41FA5}">
                      <a16:colId xmlns:a16="http://schemas.microsoft.com/office/drawing/2014/main" val="1330057044"/>
                    </a:ext>
                  </a:extLst>
                </a:gridCol>
                <a:gridCol w="142982">
                  <a:extLst>
                    <a:ext uri="{9D8B030D-6E8A-4147-A177-3AD203B41FA5}">
                      <a16:colId xmlns:a16="http://schemas.microsoft.com/office/drawing/2014/main" val="2510053475"/>
                    </a:ext>
                  </a:extLst>
                </a:gridCol>
                <a:gridCol w="878748">
                  <a:extLst>
                    <a:ext uri="{9D8B030D-6E8A-4147-A177-3AD203B41FA5}">
                      <a16:colId xmlns:a16="http://schemas.microsoft.com/office/drawing/2014/main" val="3326122987"/>
                    </a:ext>
                  </a:extLst>
                </a:gridCol>
                <a:gridCol w="1171662">
                  <a:extLst>
                    <a:ext uri="{9D8B030D-6E8A-4147-A177-3AD203B41FA5}">
                      <a16:colId xmlns:a16="http://schemas.microsoft.com/office/drawing/2014/main" val="2020740977"/>
                    </a:ext>
                  </a:extLst>
                </a:gridCol>
              </a:tblGrid>
              <a:tr h="3676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</a:t>
                      </a:r>
                      <a:r>
                        <a:rPr lang="en-US" sz="1050" kern="100">
                          <a:effectLst/>
                        </a:rPr>
                        <a:t>/</a:t>
                      </a:r>
                      <a:r>
                        <a:rPr lang="zh-CN" sz="1050" kern="100">
                          <a:effectLst/>
                        </a:rPr>
                        <a:t>软件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版本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448092"/>
                  </a:ext>
                </a:extLst>
              </a:tr>
              <a:tr h="3753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操作者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功能模块名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836338"/>
                  </a:ext>
                </a:extLst>
              </a:tr>
              <a:tr h="210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用例编号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编制人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53838"/>
                  </a:ext>
                </a:extLst>
              </a:tr>
              <a:tr h="2025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修改历史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编制时间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60193"/>
                  </a:ext>
                </a:extLst>
              </a:tr>
              <a:tr h="5696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功能特性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80828"/>
                  </a:ext>
                </a:extLst>
              </a:tr>
              <a:tr h="2472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测试目的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518524"/>
                  </a:ext>
                </a:extLst>
              </a:tr>
              <a:tr h="3276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预置条件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290885"/>
                  </a:ext>
                </a:extLst>
              </a:tr>
              <a:tr h="3150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测试数据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75848"/>
                  </a:ext>
                </a:extLst>
              </a:tr>
              <a:tr h="6985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操作描述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234992"/>
                  </a:ext>
                </a:extLst>
              </a:tr>
              <a:tr h="8266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期望结果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2732"/>
                  </a:ext>
                </a:extLst>
              </a:tr>
              <a:tr h="3254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实际结果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818172"/>
                  </a:ext>
                </a:extLst>
              </a:tr>
              <a:tr h="3753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测试人员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开发人员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测试日期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8294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77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0" y="5237752"/>
            <a:ext cx="9144000" cy="163050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87" name="Group 86"/>
          <p:cNvGrpSpPr/>
          <p:nvPr/>
        </p:nvGrpSpPr>
        <p:grpSpPr>
          <a:xfrm>
            <a:off x="1652032" y="108471"/>
            <a:ext cx="1416519" cy="2768256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55" y="529553"/>
            <a:ext cx="2107082" cy="1954971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834" name="Oval 833"/>
          <p:cNvSpPr/>
          <p:nvPr/>
        </p:nvSpPr>
        <p:spPr>
          <a:xfrm>
            <a:off x="453200" y="300263"/>
            <a:ext cx="282183" cy="282183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36" name="TextBox 835"/>
          <p:cNvSpPr txBox="1"/>
          <p:nvPr/>
        </p:nvSpPr>
        <p:spPr>
          <a:xfrm>
            <a:off x="3729230" y="809704"/>
            <a:ext cx="4674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任务管理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178DA33-A161-4454-BE85-D482721F2D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8648" y="1699339"/>
          <a:ext cx="6460917" cy="47542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6092">
                  <a:extLst>
                    <a:ext uri="{9D8B030D-6E8A-4147-A177-3AD203B41FA5}">
                      <a16:colId xmlns:a16="http://schemas.microsoft.com/office/drawing/2014/main" val="232592383"/>
                    </a:ext>
                  </a:extLst>
                </a:gridCol>
                <a:gridCol w="1149821">
                  <a:extLst>
                    <a:ext uri="{9D8B030D-6E8A-4147-A177-3AD203B41FA5}">
                      <a16:colId xmlns:a16="http://schemas.microsoft.com/office/drawing/2014/main" val="288876528"/>
                    </a:ext>
                  </a:extLst>
                </a:gridCol>
                <a:gridCol w="862365">
                  <a:extLst>
                    <a:ext uri="{9D8B030D-6E8A-4147-A177-3AD203B41FA5}">
                      <a16:colId xmlns:a16="http://schemas.microsoft.com/office/drawing/2014/main" val="4240384812"/>
                    </a:ext>
                  </a:extLst>
                </a:gridCol>
                <a:gridCol w="140316">
                  <a:extLst>
                    <a:ext uri="{9D8B030D-6E8A-4147-A177-3AD203B41FA5}">
                      <a16:colId xmlns:a16="http://schemas.microsoft.com/office/drawing/2014/main" val="2499781765"/>
                    </a:ext>
                  </a:extLst>
                </a:gridCol>
                <a:gridCol w="1149821">
                  <a:extLst>
                    <a:ext uri="{9D8B030D-6E8A-4147-A177-3AD203B41FA5}">
                      <a16:colId xmlns:a16="http://schemas.microsoft.com/office/drawing/2014/main" val="2138485419"/>
                    </a:ext>
                  </a:extLst>
                </a:gridCol>
                <a:gridCol w="140316">
                  <a:extLst>
                    <a:ext uri="{9D8B030D-6E8A-4147-A177-3AD203B41FA5}">
                      <a16:colId xmlns:a16="http://schemas.microsoft.com/office/drawing/2014/main" val="2395840143"/>
                    </a:ext>
                  </a:extLst>
                </a:gridCol>
                <a:gridCol w="862365">
                  <a:extLst>
                    <a:ext uri="{9D8B030D-6E8A-4147-A177-3AD203B41FA5}">
                      <a16:colId xmlns:a16="http://schemas.microsoft.com/office/drawing/2014/main" val="2498824464"/>
                    </a:ext>
                  </a:extLst>
                </a:gridCol>
                <a:gridCol w="1149821">
                  <a:extLst>
                    <a:ext uri="{9D8B030D-6E8A-4147-A177-3AD203B41FA5}">
                      <a16:colId xmlns:a16="http://schemas.microsoft.com/office/drawing/2014/main" val="1734298961"/>
                    </a:ext>
                  </a:extLst>
                </a:gridCol>
              </a:tblGrid>
              <a:tr h="4143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</a:t>
                      </a:r>
                      <a:r>
                        <a:rPr lang="en-US" sz="1050" kern="100">
                          <a:effectLst/>
                        </a:rPr>
                        <a:t>/</a:t>
                      </a:r>
                      <a:r>
                        <a:rPr lang="zh-CN" sz="1050" kern="100">
                          <a:effectLst/>
                        </a:rPr>
                        <a:t>软件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基于项目的案例教学系统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版本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80327"/>
                  </a:ext>
                </a:extLst>
              </a:tr>
              <a:tr h="4143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操作者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项目成员、项目经理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功能模块名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任务上传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22290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用例编号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RW-8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编制人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章奇妙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203010"/>
                  </a:ext>
                </a:extLst>
              </a:tr>
              <a:tr h="2236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修改历史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编制时间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2018-12-22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66167"/>
                  </a:ext>
                </a:extLst>
              </a:tr>
              <a:tr h="4143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功能特性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项目成员、项目经理在“我的任务“中点击任务名称，提交任务所需文档，点击”任务上传“。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97765"/>
                  </a:ext>
                </a:extLst>
              </a:tr>
              <a:tr h="3411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测试目的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测试任务上传的功能。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69134"/>
                  </a:ext>
                </a:extLst>
              </a:tr>
              <a:tr h="3617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预置条件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任务已被发布且已被接受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26597"/>
                  </a:ext>
                </a:extLst>
              </a:tr>
              <a:tr h="3477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测试数据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</a:t>
                      </a:r>
                      <a:r>
                        <a:rPr lang="zh-CN" sz="1050" kern="100">
                          <a:effectLst/>
                        </a:rPr>
                        <a:t>任务一，成员一，项目经理一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2765"/>
                  </a:ext>
                </a:extLst>
              </a:tr>
              <a:tr h="6215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操作描述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任务一是项目经理分配给成员一的任务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成员一点击任务名称，浏览上传本地文件后，上传任务。项目经理查看该任务，下载成员上传的文档。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822158"/>
                  </a:ext>
                </a:extLst>
              </a:tr>
              <a:tr h="6215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期望结果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</a:t>
                      </a:r>
                      <a:r>
                        <a:rPr lang="zh-CN" sz="1050" kern="100">
                          <a:effectLst/>
                        </a:rPr>
                        <a:t>成员一点击“任务上传“，系统提示”是否确定上传“，点击确定，提示”上传成功“</a:t>
                      </a:r>
                      <a:r>
                        <a:rPr lang="en-US" sz="1050" kern="100">
                          <a:effectLst/>
                        </a:rPr>
                        <a:t>.</a:t>
                      </a:r>
                      <a:r>
                        <a:rPr lang="zh-CN" sz="1050" kern="100">
                          <a:effectLst/>
                        </a:rPr>
                        <a:t>项目经理一可以在”我的项目“中找到该任务，并下载文件。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506395"/>
                  </a:ext>
                </a:extLst>
              </a:tr>
              <a:tr h="3477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实际结果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513851"/>
                  </a:ext>
                </a:extLst>
              </a:tr>
              <a:tr h="4143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测试人员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章奇妙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开发人员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PRD2018-G01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测试日期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564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10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0" y="5237752"/>
            <a:ext cx="9144000" cy="163050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87" name="Group 86"/>
          <p:cNvGrpSpPr/>
          <p:nvPr/>
        </p:nvGrpSpPr>
        <p:grpSpPr>
          <a:xfrm>
            <a:off x="1652032" y="108471"/>
            <a:ext cx="1416519" cy="2768256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55" y="529553"/>
            <a:ext cx="2107082" cy="1954971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834" name="Oval 833"/>
          <p:cNvSpPr/>
          <p:nvPr/>
        </p:nvSpPr>
        <p:spPr>
          <a:xfrm>
            <a:off x="453200" y="300263"/>
            <a:ext cx="282183" cy="282183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36" name="TextBox 835"/>
          <p:cNvSpPr txBox="1"/>
          <p:nvPr/>
        </p:nvSpPr>
        <p:spPr>
          <a:xfrm>
            <a:off x="3738089" y="256375"/>
            <a:ext cx="4674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用户手册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6C69D7-1B04-45A0-B7E8-B080E7D043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66264" y="1887103"/>
          <a:ext cx="6519360" cy="40534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2610">
                  <a:extLst>
                    <a:ext uri="{9D8B030D-6E8A-4147-A177-3AD203B41FA5}">
                      <a16:colId xmlns:a16="http://schemas.microsoft.com/office/drawing/2014/main" val="704724354"/>
                    </a:ext>
                  </a:extLst>
                </a:gridCol>
                <a:gridCol w="2173375">
                  <a:extLst>
                    <a:ext uri="{9D8B030D-6E8A-4147-A177-3AD203B41FA5}">
                      <a16:colId xmlns:a16="http://schemas.microsoft.com/office/drawing/2014/main" val="421650071"/>
                    </a:ext>
                  </a:extLst>
                </a:gridCol>
                <a:gridCol w="2173375">
                  <a:extLst>
                    <a:ext uri="{9D8B030D-6E8A-4147-A177-3AD203B41FA5}">
                      <a16:colId xmlns:a16="http://schemas.microsoft.com/office/drawing/2014/main" val="2957750515"/>
                    </a:ext>
                  </a:extLst>
                </a:gridCol>
              </a:tblGrid>
              <a:tr h="3223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         </a:t>
                      </a:r>
                      <a:r>
                        <a:rPr lang="zh-CN" sz="1050" kern="100">
                          <a:effectLst/>
                        </a:rPr>
                        <a:t>术语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    </a:t>
                      </a:r>
                      <a:r>
                        <a:rPr lang="zh-CN" sz="1050" kern="100" dirty="0">
                          <a:effectLst/>
                        </a:rPr>
                        <a:t>定义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       </a:t>
                      </a:r>
                      <a:r>
                        <a:rPr lang="zh-CN" sz="1050" kern="100">
                          <a:effectLst/>
                        </a:rPr>
                        <a:t>使用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934832"/>
                  </a:ext>
                </a:extLst>
              </a:tr>
              <a:tr h="3223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     </a:t>
                      </a:r>
                      <a:r>
                        <a:rPr lang="zh-CN" sz="1050" kern="100" dirty="0">
                          <a:effectLst/>
                        </a:rPr>
                        <a:t>用户注册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用户通过网站页面注册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用户登录网站，进行注册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4317574"/>
                  </a:ext>
                </a:extLst>
              </a:tr>
              <a:tr h="681755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用户查询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用户查找其他用户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用户使用网站的搜索功能，查找其他用户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324040"/>
                  </a:ext>
                </a:extLst>
              </a:tr>
              <a:tr h="681755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删除用户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管理员对用户进行删除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管理员进入用户管理界面，对违规的用户进行删除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4987633"/>
                  </a:ext>
                </a:extLst>
              </a:tr>
              <a:tr h="681755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权限管理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管理员对用户权限进行管理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管理员进入用户权限管理界面，对用户的权限进行管理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9456433"/>
                  </a:ext>
                </a:extLst>
              </a:tr>
              <a:tr h="681755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用户安全管理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管理员对用户安全进行管理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管理员进入用户安全管理界面，对用户安全进行管理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0853021"/>
                  </a:ext>
                </a:extLst>
              </a:tr>
              <a:tr h="6817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     </a:t>
                      </a:r>
                      <a:r>
                        <a:rPr lang="zh-CN" sz="1050" kern="100" dirty="0">
                          <a:effectLst/>
                        </a:rPr>
                        <a:t>消息管理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对网站通知进行管理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管理员发布全网通知以及置顶、删除发布过的历史消息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8638440"/>
                  </a:ext>
                </a:extLst>
              </a:tr>
            </a:tbl>
          </a:graphicData>
        </a:graphic>
      </p:graphicFrame>
      <p:sp>
        <p:nvSpPr>
          <p:cNvPr id="86" name="TextBox 835">
            <a:extLst>
              <a:ext uri="{FF2B5EF4-FFF2-40B4-BE49-F238E27FC236}">
                <a16:creationId xmlns:a16="http://schemas.microsoft.com/office/drawing/2014/main" id="{6F7CF6E0-DD87-4014-BD3A-8A821AEF6303}"/>
              </a:ext>
            </a:extLst>
          </p:cNvPr>
          <p:cNvSpPr txBox="1"/>
          <p:nvPr/>
        </p:nvSpPr>
        <p:spPr>
          <a:xfrm>
            <a:off x="4163225" y="697293"/>
            <a:ext cx="4674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定义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57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  <p:bldP spid="8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0" y="5237752"/>
            <a:ext cx="9144000" cy="163050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87" name="Group 86"/>
          <p:cNvGrpSpPr/>
          <p:nvPr/>
        </p:nvGrpSpPr>
        <p:grpSpPr>
          <a:xfrm>
            <a:off x="1652032" y="108471"/>
            <a:ext cx="1416519" cy="2768256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55" y="529553"/>
            <a:ext cx="2107082" cy="1954971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834" name="Oval 833"/>
          <p:cNvSpPr/>
          <p:nvPr/>
        </p:nvSpPr>
        <p:spPr>
          <a:xfrm>
            <a:off x="453200" y="300263"/>
            <a:ext cx="282183" cy="282183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36" name="TextBox 835"/>
          <p:cNvSpPr txBox="1"/>
          <p:nvPr/>
        </p:nvSpPr>
        <p:spPr>
          <a:xfrm>
            <a:off x="3738089" y="256375"/>
            <a:ext cx="4674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用户手册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6C69D7-1B04-45A0-B7E8-B080E7D043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28679" y="1736998"/>
          <a:ext cx="6519360" cy="4668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2610">
                  <a:extLst>
                    <a:ext uri="{9D8B030D-6E8A-4147-A177-3AD203B41FA5}">
                      <a16:colId xmlns:a16="http://schemas.microsoft.com/office/drawing/2014/main" val="704724354"/>
                    </a:ext>
                  </a:extLst>
                </a:gridCol>
                <a:gridCol w="2173375">
                  <a:extLst>
                    <a:ext uri="{9D8B030D-6E8A-4147-A177-3AD203B41FA5}">
                      <a16:colId xmlns:a16="http://schemas.microsoft.com/office/drawing/2014/main" val="421650071"/>
                    </a:ext>
                  </a:extLst>
                </a:gridCol>
                <a:gridCol w="2173375">
                  <a:extLst>
                    <a:ext uri="{9D8B030D-6E8A-4147-A177-3AD203B41FA5}">
                      <a16:colId xmlns:a16="http://schemas.microsoft.com/office/drawing/2014/main" val="2957750515"/>
                    </a:ext>
                  </a:extLst>
                </a:gridCol>
              </a:tblGrid>
              <a:tr h="3223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         </a:t>
                      </a:r>
                      <a:r>
                        <a:rPr lang="zh-CN" sz="1050" kern="100">
                          <a:effectLst/>
                        </a:rPr>
                        <a:t>术语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        </a:t>
                      </a:r>
                      <a:r>
                        <a:rPr lang="zh-CN" sz="1050" kern="100" dirty="0">
                          <a:effectLst/>
                        </a:rPr>
                        <a:t>定义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       </a:t>
                      </a:r>
                      <a:r>
                        <a:rPr lang="zh-CN" sz="1050" kern="100">
                          <a:effectLst/>
                        </a:rPr>
                        <a:t>使用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934832"/>
                  </a:ext>
                </a:extLst>
              </a:tr>
              <a:tr h="3223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个人资料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用户的姓名、性别、学校、个人简介信息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用户可以修改自己的信息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4317574"/>
                  </a:ext>
                </a:extLst>
              </a:tr>
              <a:tr h="6817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修改密码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修改原有的密码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用户可以修改自己的密码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324040"/>
                  </a:ext>
                </a:extLst>
              </a:tr>
              <a:tr h="681755">
                <a:tc>
                  <a:txBody>
                    <a:bodyPr/>
                    <a:lstStyle/>
                    <a:p>
                      <a:pPr indent="40005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换绑邮箱</a:t>
                      </a:r>
                      <a:endParaRPr lang="en-US" alt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用户的邮箱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用户可以修改自己的邮箱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4987633"/>
                  </a:ext>
                </a:extLst>
              </a:tr>
              <a:tr h="681755">
                <a:tc>
                  <a:txBody>
                    <a:bodyPr/>
                    <a:lstStyle/>
                    <a:p>
                      <a:pPr indent="4000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邮件管理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用户对自己的邮箱进行管理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用户可以发邮件、查看邮件、回复邮件、删除邮件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9456433"/>
                  </a:ext>
                </a:extLst>
              </a:tr>
              <a:tr h="6817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友情链接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与该网站相关的、可借鉴的、有用的链接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管理员上传相关与网站相关的友情链接，并且可以进行删除。用户可以查看并使用相关链接。教师可在自己的课程发布相关友情链接并且进行删除。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0853021"/>
                  </a:ext>
                </a:extLst>
              </a:tr>
              <a:tr h="6817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操作管理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系统将在每天自动生成日志，可以进行管理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管理员可以对于日志进行导出、导入、收藏、搜索功能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8638440"/>
                  </a:ext>
                </a:extLst>
              </a:tr>
            </a:tbl>
          </a:graphicData>
        </a:graphic>
      </p:graphicFrame>
      <p:sp>
        <p:nvSpPr>
          <p:cNvPr id="86" name="TextBox 835">
            <a:extLst>
              <a:ext uri="{FF2B5EF4-FFF2-40B4-BE49-F238E27FC236}">
                <a16:creationId xmlns:a16="http://schemas.microsoft.com/office/drawing/2014/main" id="{6F7CF6E0-DD87-4014-BD3A-8A821AEF6303}"/>
              </a:ext>
            </a:extLst>
          </p:cNvPr>
          <p:cNvSpPr txBox="1"/>
          <p:nvPr/>
        </p:nvSpPr>
        <p:spPr>
          <a:xfrm>
            <a:off x="4163225" y="697293"/>
            <a:ext cx="4674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定义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15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  <p:bldP spid="8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0" y="5237752"/>
            <a:ext cx="9144000" cy="163050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87" name="Group 86"/>
          <p:cNvGrpSpPr/>
          <p:nvPr/>
        </p:nvGrpSpPr>
        <p:grpSpPr>
          <a:xfrm>
            <a:off x="1652032" y="108471"/>
            <a:ext cx="1416519" cy="2768256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55" y="529553"/>
            <a:ext cx="2107082" cy="1954971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834" name="Oval 833"/>
          <p:cNvSpPr/>
          <p:nvPr/>
        </p:nvSpPr>
        <p:spPr>
          <a:xfrm>
            <a:off x="453200" y="300263"/>
            <a:ext cx="282183" cy="282183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836" name="TextBox 835"/>
          <p:cNvSpPr txBox="1"/>
          <p:nvPr/>
        </p:nvSpPr>
        <p:spPr>
          <a:xfrm>
            <a:off x="3738089" y="256375"/>
            <a:ext cx="4674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用户手册</a:t>
            </a:r>
            <a:endParaRPr lang="zh-CN" altLang="zh-CN" sz="28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0C903A-352D-4EA3-A9D3-2A2478EB3DA5}"/>
              </a:ext>
            </a:extLst>
          </p:cNvPr>
          <p:cNvSpPr/>
          <p:nvPr/>
        </p:nvSpPr>
        <p:spPr>
          <a:xfrm>
            <a:off x="3332852" y="1125548"/>
            <a:ext cx="4281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&lt;</a:t>
            </a:r>
            <a:r>
              <a: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当用户想要查看个人信息时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&gt;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AE6F49D1-F492-45D8-8AE1-51C78875D8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2" y="1569696"/>
            <a:ext cx="5274310" cy="514838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E4ED188-9BC7-42CB-8DA0-874738957F78}"/>
              </a:ext>
            </a:extLst>
          </p:cNvPr>
          <p:cNvSpPr/>
          <p:nvPr/>
        </p:nvSpPr>
        <p:spPr>
          <a:xfrm>
            <a:off x="5514029" y="1535027"/>
            <a:ext cx="3273925" cy="4194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查看个人信息：</a:t>
            </a:r>
            <a:endParaRPr lang="zh-CN" altLang="zh-CN" sz="14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用户可以在登录之后点击头像，登录个人信息首页</a:t>
            </a:r>
            <a:endParaRPr lang="zh-CN" altLang="zh-CN" sz="14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在网页的左侧导航栏用户可以编辑个人信息，查看个人通知</a:t>
            </a:r>
            <a:endParaRPr lang="zh-CN" altLang="zh-CN" sz="14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在网页的中间用户可以查看正在参与的项目的通知</a:t>
            </a:r>
            <a:endParaRPr lang="zh-CN" altLang="zh-CN" sz="14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在网页的右侧用户可以查看参与项目的具体信息</a:t>
            </a:r>
            <a:endParaRPr lang="zh-CN" altLang="zh-CN" sz="14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75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526" y="127313"/>
            <a:ext cx="4567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参考资料</a:t>
            </a:r>
            <a:r>
              <a:rPr lang="en-US" altLang="zh-CN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——</a:t>
            </a:r>
            <a:r>
              <a:rPr lang="zh-CN" altLang="en-US" sz="3600" dirty="0">
                <a:solidFill>
                  <a:schemeClr val="bg1"/>
                </a:solidFill>
              </a:rPr>
              <a:t>书籍资料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577" y="773644"/>
            <a:ext cx="797844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【1】</a:t>
            </a:r>
            <a:r>
              <a:rPr lang="zh-CN" altLang="zh-CN" dirty="0">
                <a:solidFill>
                  <a:schemeClr val="bg1"/>
                </a:solidFill>
              </a:rPr>
              <a:t>《软件工程原书第八版》 机械工业出版社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RogerS.Pressman</a:t>
            </a:r>
            <a:r>
              <a:rPr lang="en-US" altLang="zh-CN" dirty="0">
                <a:solidFill>
                  <a:schemeClr val="bg1"/>
                </a:solidFill>
              </a:rPr>
              <a:t> Bruce </a:t>
            </a:r>
            <a:r>
              <a:rPr lang="en-US" altLang="zh-CN" dirty="0" err="1">
                <a:solidFill>
                  <a:schemeClr val="bg1"/>
                </a:solidFill>
              </a:rPr>
              <a:t>R.Maxim</a:t>
            </a:r>
            <a:r>
              <a:rPr lang="zh-CN" altLang="zh-CN" dirty="0">
                <a:solidFill>
                  <a:schemeClr val="bg1"/>
                </a:solidFill>
              </a:rPr>
              <a:t>著</a:t>
            </a:r>
            <a:r>
              <a:rPr lang="en-US" altLang="zh-CN" dirty="0">
                <a:solidFill>
                  <a:schemeClr val="bg1"/>
                </a:solidFill>
              </a:rPr>
              <a:t> 2017</a:t>
            </a:r>
            <a:r>
              <a:rPr lang="zh-CN" altLang="zh-CN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月第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版 第</a:t>
            </a:r>
            <a:r>
              <a:rPr lang="en-US" altLang="zh-CN" dirty="0">
                <a:solidFill>
                  <a:schemeClr val="bg1"/>
                </a:solidFill>
              </a:rPr>
              <a:t>294545</a:t>
            </a:r>
            <a:r>
              <a:rPr lang="zh-CN" altLang="zh-CN" dirty="0">
                <a:solidFill>
                  <a:schemeClr val="bg1"/>
                </a:solidFill>
              </a:rPr>
              <a:t>号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【2】</a:t>
            </a:r>
            <a:r>
              <a:rPr lang="zh-CN" altLang="zh-CN" dirty="0">
                <a:solidFill>
                  <a:schemeClr val="bg1"/>
                </a:solidFill>
              </a:rPr>
              <a:t>《软件工程导论》 清华大学出版社 张海藩等</a:t>
            </a:r>
            <a:r>
              <a:rPr lang="en-US" altLang="zh-CN" dirty="0">
                <a:solidFill>
                  <a:schemeClr val="bg1"/>
                </a:solidFill>
              </a:rPr>
              <a:t> 2013</a:t>
            </a:r>
            <a:r>
              <a:rPr lang="zh-CN" altLang="zh-CN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zh-CN" dirty="0">
                <a:solidFill>
                  <a:schemeClr val="bg1"/>
                </a:solidFill>
              </a:rPr>
              <a:t>月第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zh-CN" dirty="0">
                <a:solidFill>
                  <a:schemeClr val="bg1"/>
                </a:solidFill>
              </a:rPr>
              <a:t>版 第</a:t>
            </a:r>
            <a:r>
              <a:rPr lang="en-US" altLang="zh-CN" dirty="0">
                <a:solidFill>
                  <a:schemeClr val="bg1"/>
                </a:solidFill>
              </a:rPr>
              <a:t>150343</a:t>
            </a:r>
            <a:r>
              <a:rPr lang="zh-CN" altLang="zh-CN" dirty="0">
                <a:solidFill>
                  <a:schemeClr val="bg1"/>
                </a:solidFill>
              </a:rPr>
              <a:t>号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【3】</a:t>
            </a:r>
            <a:r>
              <a:rPr lang="zh-CN" altLang="zh-CN" dirty="0">
                <a:solidFill>
                  <a:schemeClr val="bg1"/>
                </a:solidFill>
              </a:rPr>
              <a:t>《软件需求》 清华大学出版社</a:t>
            </a:r>
            <a:r>
              <a:rPr lang="en-US" altLang="zh-CN" dirty="0">
                <a:solidFill>
                  <a:schemeClr val="bg1"/>
                </a:solidFill>
              </a:rPr>
              <a:t> Karl </a:t>
            </a:r>
            <a:r>
              <a:rPr lang="en-US" altLang="zh-CN" dirty="0" err="1">
                <a:solidFill>
                  <a:schemeClr val="bg1"/>
                </a:solidFill>
              </a:rPr>
              <a:t>Wiegers</a:t>
            </a:r>
            <a:r>
              <a:rPr lang="en-US" altLang="zh-CN" dirty="0">
                <a:solidFill>
                  <a:schemeClr val="bg1"/>
                </a:solidFill>
              </a:rPr>
              <a:t>, Joy Beatty</a:t>
            </a:r>
            <a:r>
              <a:rPr lang="zh-CN" altLang="zh-CN" dirty="0">
                <a:solidFill>
                  <a:schemeClr val="bg1"/>
                </a:solidFill>
              </a:rPr>
              <a:t>著 李忠利 李淳 霍金健 孔晨辉 译</a:t>
            </a:r>
            <a:r>
              <a:rPr lang="en-US" altLang="zh-CN" dirty="0">
                <a:solidFill>
                  <a:schemeClr val="bg1"/>
                </a:solidFill>
              </a:rPr>
              <a:t> 2016</a:t>
            </a:r>
            <a:r>
              <a:rPr lang="zh-CN" altLang="zh-CN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zh-CN" dirty="0">
                <a:solidFill>
                  <a:schemeClr val="bg1"/>
                </a:solidFill>
              </a:rPr>
              <a:t>月第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zh-CN" dirty="0">
                <a:solidFill>
                  <a:schemeClr val="bg1"/>
                </a:solidFill>
              </a:rPr>
              <a:t>版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【4】</a:t>
            </a:r>
            <a:r>
              <a:rPr lang="zh-CN" altLang="zh-CN" dirty="0">
                <a:solidFill>
                  <a:schemeClr val="bg1"/>
                </a:solidFill>
              </a:rPr>
              <a:t>《</a:t>
            </a:r>
            <a:r>
              <a:rPr lang="en-US" altLang="zh-CN" dirty="0">
                <a:solidFill>
                  <a:schemeClr val="bg1"/>
                </a:solidFill>
              </a:rPr>
              <a:t>UML</a:t>
            </a:r>
            <a:r>
              <a:rPr lang="zh-CN" altLang="zh-CN" dirty="0">
                <a:solidFill>
                  <a:schemeClr val="bg1"/>
                </a:solidFill>
              </a:rPr>
              <a:t>用户指南》 人民邮电出版社 </a:t>
            </a:r>
            <a:r>
              <a:rPr lang="en-US" altLang="zh-CN" dirty="0">
                <a:solidFill>
                  <a:schemeClr val="bg1"/>
                </a:solidFill>
              </a:rPr>
              <a:t>Grady </a:t>
            </a:r>
            <a:r>
              <a:rPr lang="en-US" altLang="zh-CN" dirty="0" err="1">
                <a:solidFill>
                  <a:schemeClr val="bg1"/>
                </a:solidFill>
              </a:rPr>
              <a:t>Booch</a:t>
            </a:r>
            <a:r>
              <a:rPr lang="en-US" altLang="zh-CN" dirty="0">
                <a:solidFill>
                  <a:schemeClr val="bg1"/>
                </a:solidFill>
              </a:rPr>
              <a:t>, James Rumbaugh, Ivar Jacobson</a:t>
            </a:r>
            <a:r>
              <a:rPr lang="zh-CN" altLang="zh-CN" dirty="0">
                <a:solidFill>
                  <a:schemeClr val="bg1"/>
                </a:solidFill>
              </a:rPr>
              <a:t>著 邵维忠 麻志毅 马浩海 刘辉 译</a:t>
            </a:r>
            <a:r>
              <a:rPr lang="en-US" altLang="zh-CN" dirty="0">
                <a:solidFill>
                  <a:schemeClr val="bg1"/>
                </a:solidFill>
              </a:rPr>
              <a:t> 2013</a:t>
            </a:r>
            <a:r>
              <a:rPr lang="zh-CN" altLang="zh-CN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月第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版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【5】</a:t>
            </a:r>
            <a:r>
              <a:rPr lang="zh-CN" altLang="zh-CN" dirty="0">
                <a:solidFill>
                  <a:schemeClr val="bg1"/>
                </a:solidFill>
              </a:rPr>
              <a:t>《</a:t>
            </a:r>
            <a:r>
              <a:rPr lang="en-US" altLang="zh-CN" dirty="0">
                <a:solidFill>
                  <a:schemeClr val="bg1"/>
                </a:solidFill>
              </a:rPr>
              <a:t>UML2</a:t>
            </a:r>
            <a:r>
              <a:rPr lang="zh-CN" altLang="zh-CN" dirty="0">
                <a:solidFill>
                  <a:schemeClr val="bg1"/>
                </a:solidFill>
              </a:rPr>
              <a:t>基础、建模与设计教程》 清华大学出版社 杨弘平等</a:t>
            </a:r>
            <a:r>
              <a:rPr lang="en-US" altLang="zh-CN" dirty="0">
                <a:solidFill>
                  <a:schemeClr val="bg1"/>
                </a:solidFill>
              </a:rPr>
              <a:t> 2015</a:t>
            </a:r>
            <a:r>
              <a:rPr lang="zh-CN" altLang="zh-CN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zh-CN" dirty="0">
                <a:solidFill>
                  <a:schemeClr val="bg1"/>
                </a:solidFill>
              </a:rPr>
              <a:t>月第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版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【6】</a:t>
            </a:r>
            <a:r>
              <a:rPr lang="zh-CN" altLang="zh-CN" dirty="0">
                <a:solidFill>
                  <a:schemeClr val="bg1"/>
                </a:solidFill>
              </a:rPr>
              <a:t>《</a:t>
            </a:r>
            <a:r>
              <a:rPr lang="en-US" altLang="zh-CN" dirty="0">
                <a:solidFill>
                  <a:schemeClr val="bg1"/>
                </a:solidFill>
              </a:rPr>
              <a:t>IT</a:t>
            </a:r>
            <a:r>
              <a:rPr lang="zh-CN" altLang="zh-CN" dirty="0">
                <a:solidFill>
                  <a:schemeClr val="bg1"/>
                </a:solidFill>
              </a:rPr>
              <a:t>项目管理》 机械工业出版社 </a:t>
            </a:r>
            <a:r>
              <a:rPr lang="en-US" altLang="zh-CN" dirty="0">
                <a:solidFill>
                  <a:schemeClr val="bg1"/>
                </a:solidFill>
              </a:rPr>
              <a:t>Kathy Schwalbe</a:t>
            </a:r>
            <a:r>
              <a:rPr lang="zh-CN" altLang="zh-CN" dirty="0">
                <a:solidFill>
                  <a:schemeClr val="bg1"/>
                </a:solidFill>
              </a:rPr>
              <a:t>著 孙新波 朱珠 贾建锋 译</a:t>
            </a:r>
            <a:r>
              <a:rPr lang="en-US" altLang="zh-CN" dirty="0">
                <a:solidFill>
                  <a:schemeClr val="bg1"/>
                </a:solidFill>
              </a:rPr>
              <a:t> 2017</a:t>
            </a:r>
            <a:r>
              <a:rPr lang="zh-CN" altLang="zh-CN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zh-CN" dirty="0">
                <a:solidFill>
                  <a:schemeClr val="bg1"/>
                </a:solidFill>
              </a:rPr>
              <a:t>月第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版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【7】</a:t>
            </a:r>
            <a:r>
              <a:rPr lang="zh-CN" altLang="zh-CN" dirty="0">
                <a:solidFill>
                  <a:schemeClr val="bg1"/>
                </a:solidFill>
              </a:rPr>
              <a:t>《</a:t>
            </a:r>
            <a:r>
              <a:rPr lang="en-US" altLang="zh-CN" dirty="0">
                <a:solidFill>
                  <a:schemeClr val="bg1"/>
                </a:solidFill>
              </a:rPr>
              <a:t>PHP</a:t>
            </a:r>
            <a:r>
              <a:rPr lang="zh-CN" altLang="zh-CN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MySQL Web</a:t>
            </a:r>
            <a:r>
              <a:rPr lang="zh-CN" altLang="zh-CN" dirty="0">
                <a:solidFill>
                  <a:schemeClr val="bg1"/>
                </a:solidFill>
              </a:rPr>
              <a:t>开发》 机械工业出版社 （原书第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zh-CN" dirty="0">
                <a:solidFill>
                  <a:schemeClr val="bg1"/>
                </a:solidFill>
              </a:rPr>
              <a:t>版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zh-CN" dirty="0">
                <a:solidFill>
                  <a:schemeClr val="bg1"/>
                </a:solidFill>
              </a:rPr>
              <a:t>（澳）威利（</a:t>
            </a:r>
            <a:r>
              <a:rPr lang="en-US" altLang="zh-CN" dirty="0" err="1">
                <a:solidFill>
                  <a:schemeClr val="bg1"/>
                </a:solidFill>
              </a:rPr>
              <a:t>Wslling</a:t>
            </a:r>
            <a:r>
              <a:rPr lang="zh-CN" altLang="zh-CN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L.</a:t>
            </a:r>
            <a:r>
              <a:rPr lang="zh-CN" altLang="zh-CN" dirty="0">
                <a:solidFill>
                  <a:schemeClr val="bg1"/>
                </a:solidFill>
              </a:rPr>
              <a:t>），（澳）汤姆森（</a:t>
            </a:r>
            <a:r>
              <a:rPr lang="en-US" altLang="zh-CN" dirty="0">
                <a:solidFill>
                  <a:schemeClr val="bg1"/>
                </a:solidFill>
              </a:rPr>
              <a:t>Thomson</a:t>
            </a:r>
            <a:r>
              <a:rPr lang="zh-CN" altLang="zh-CN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L.</a:t>
            </a:r>
            <a:r>
              <a:rPr lang="zh-CN" altLang="zh-CN" dirty="0">
                <a:solidFill>
                  <a:schemeClr val="bg1"/>
                </a:solidFill>
              </a:rPr>
              <a:t>）著；武欣等译</a:t>
            </a:r>
            <a:r>
              <a:rPr lang="en-US" altLang="zh-CN" dirty="0">
                <a:solidFill>
                  <a:schemeClr val="bg1"/>
                </a:solidFill>
              </a:rPr>
              <a:t> 2009</a:t>
            </a:r>
            <a:r>
              <a:rPr lang="zh-CN" altLang="zh-CN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zh-CN" dirty="0">
                <a:solidFill>
                  <a:schemeClr val="bg1"/>
                </a:solidFill>
              </a:rPr>
              <a:t>月第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zh-CN" dirty="0">
                <a:solidFill>
                  <a:schemeClr val="bg1"/>
                </a:solidFill>
              </a:rPr>
              <a:t>版</a:t>
            </a:r>
          </a:p>
          <a:p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5" name="Oval 99">
            <a:hlinkClick r:id="" action="ppaction://noaction"/>
            <a:extLst>
              <a:ext uri="{FF2B5EF4-FFF2-40B4-BE49-F238E27FC236}">
                <a16:creationId xmlns:a16="http://schemas.microsoft.com/office/drawing/2014/main" id="{AF879A32-A33C-4AEF-8D33-77897709CFE8}"/>
              </a:ext>
            </a:extLst>
          </p:cNvPr>
          <p:cNvSpPr/>
          <p:nvPr/>
        </p:nvSpPr>
        <p:spPr>
          <a:xfrm>
            <a:off x="7601163" y="6009533"/>
            <a:ext cx="697643" cy="697643"/>
          </a:xfrm>
          <a:prstGeom prst="ellipse">
            <a:avLst/>
          </a:prstGeom>
          <a:solidFill>
            <a:srgbClr val="30B695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89624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4077539" y="1058209"/>
            <a:ext cx="35060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solidFill>
                  <a:schemeClr val="bg1"/>
                </a:solidFill>
              </a:rPr>
              <a:t>愿景与范围文档</a:t>
            </a:r>
            <a:endParaRPr lang="zh-CN" altLang="zh-CN" sz="2700" b="1" dirty="0">
              <a:solidFill>
                <a:schemeClr val="bg1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ABCA92C-D93E-4B0A-B806-1D43BE70114B}"/>
              </a:ext>
            </a:extLst>
          </p:cNvPr>
          <p:cNvSpPr txBox="1"/>
          <p:nvPr/>
        </p:nvSpPr>
        <p:spPr>
          <a:xfrm>
            <a:off x="5902704" y="1667209"/>
            <a:ext cx="292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业务目标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FFE0A9-9A75-4782-A36E-06DF87C85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54" y="2146337"/>
            <a:ext cx="5407034" cy="322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5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  <p:bldP spid="8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330" y="523239"/>
            <a:ext cx="5949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参考资料</a:t>
            </a:r>
            <a:r>
              <a:rPr lang="en-US" altLang="zh-CN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——</a:t>
            </a:r>
            <a:r>
              <a:rPr lang="zh-CN" altLang="en-US" sz="3600" dirty="0">
                <a:solidFill>
                  <a:schemeClr val="bg1"/>
                </a:solidFill>
              </a:rPr>
              <a:t>硕士论文及文档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3822" y="1169570"/>
            <a:ext cx="79784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【8】</a:t>
            </a:r>
            <a:r>
              <a:rPr lang="zh-CN" altLang="en-US" dirty="0">
                <a:solidFill>
                  <a:schemeClr val="bg1"/>
                </a:solidFill>
              </a:rPr>
              <a:t>案例库系统介绍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学院本科教学会议</a:t>
            </a:r>
            <a:r>
              <a:rPr lang="en-US" altLang="zh-CN" dirty="0">
                <a:solidFill>
                  <a:schemeClr val="bg1"/>
                </a:solidFill>
              </a:rPr>
              <a:t>-2010-3-6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【9】“</a:t>
            </a:r>
            <a:r>
              <a:rPr lang="zh-CN" altLang="en-US" dirty="0">
                <a:solidFill>
                  <a:schemeClr val="bg1"/>
                </a:solidFill>
              </a:rPr>
              <a:t>基于项目的案例学习系统”学习评价模型的设计与实现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王明成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【10】</a:t>
            </a:r>
            <a:r>
              <a:rPr lang="zh-CN" altLang="en-US" dirty="0">
                <a:solidFill>
                  <a:schemeClr val="bg1"/>
                </a:solidFill>
              </a:rPr>
              <a:t>项目化案例对象的研究与设计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徐鹏飞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【11】</a:t>
            </a:r>
            <a:r>
              <a:rPr lang="zh-CN" altLang="en-US" dirty="0">
                <a:solidFill>
                  <a:schemeClr val="bg1"/>
                </a:solidFill>
              </a:rPr>
              <a:t>项目化案例对象的研究与设计 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zh-CN" altLang="en-US" dirty="0">
                <a:solidFill>
                  <a:schemeClr val="bg1"/>
                </a:solidFill>
              </a:rPr>
              <a:t>修改版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【12】pbcls</a:t>
            </a:r>
            <a:r>
              <a:rPr lang="zh-CN" altLang="en-US" dirty="0">
                <a:solidFill>
                  <a:schemeClr val="bg1"/>
                </a:solidFill>
              </a:rPr>
              <a:t>用户手册</a:t>
            </a:r>
            <a:r>
              <a:rPr lang="en-US" altLang="zh-CN" dirty="0">
                <a:solidFill>
                  <a:schemeClr val="bg1"/>
                </a:solidFill>
              </a:rPr>
              <a:t>-2013-5-26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【13】</a:t>
            </a:r>
            <a:r>
              <a:rPr lang="zh-CN" altLang="en-US" dirty="0">
                <a:solidFill>
                  <a:schemeClr val="bg1"/>
                </a:solidFill>
              </a:rPr>
              <a:t>案例教学系统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【14】</a:t>
            </a:r>
            <a:r>
              <a:rPr lang="zh-CN" altLang="en-US" dirty="0">
                <a:solidFill>
                  <a:schemeClr val="bg1"/>
                </a:solidFill>
              </a:rPr>
              <a:t>王朝成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基于项目的案例学习系统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最终版</a:t>
            </a:r>
          </a:p>
          <a:p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5" name="Oval 99">
            <a:hlinkClick r:id="" action="ppaction://noaction"/>
            <a:extLst>
              <a:ext uri="{FF2B5EF4-FFF2-40B4-BE49-F238E27FC236}">
                <a16:creationId xmlns:a16="http://schemas.microsoft.com/office/drawing/2014/main" id="{AF879A32-A33C-4AEF-8D33-77897709CFE8}"/>
              </a:ext>
            </a:extLst>
          </p:cNvPr>
          <p:cNvSpPr/>
          <p:nvPr/>
        </p:nvSpPr>
        <p:spPr>
          <a:xfrm>
            <a:off x="7601163" y="6009533"/>
            <a:ext cx="697643" cy="697643"/>
          </a:xfrm>
          <a:prstGeom prst="ellipse">
            <a:avLst/>
          </a:prstGeom>
          <a:solidFill>
            <a:srgbClr val="30B695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23558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330" y="523239"/>
            <a:ext cx="4564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参考资料</a:t>
            </a:r>
            <a:r>
              <a:rPr lang="en-US" altLang="zh-CN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——</a:t>
            </a:r>
            <a:r>
              <a:rPr lang="zh-CN" altLang="zh-CN" sz="3600" dirty="0">
                <a:solidFill>
                  <a:schemeClr val="bg1"/>
                </a:solidFill>
              </a:rPr>
              <a:t>网页资料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268" y="1169570"/>
            <a:ext cx="85590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PHP</a:t>
            </a:r>
            <a:r>
              <a:rPr lang="zh-CN" altLang="zh-CN" dirty="0">
                <a:solidFill>
                  <a:schemeClr val="bg1"/>
                </a:solidFill>
              </a:rPr>
              <a:t>开发工具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【15】http://www.studyems.com/network/06d8f9cfc32d78ea.html    2018.10.13 13:43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Web</a:t>
            </a:r>
            <a:r>
              <a:rPr lang="zh-CN" altLang="zh-CN" dirty="0">
                <a:solidFill>
                  <a:schemeClr val="bg1"/>
                </a:solidFill>
              </a:rPr>
              <a:t>服务器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【18】https://blog.csdn.net/qq_31763129/article/details/79984847    2018.10.13 14:17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【19】https://www.oschina.net/question/1446507_156701    2018.10.13 15:07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建模工具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【20】https://blog.csdn.net/u014020534/article/details/71242142    2018.10.14 10:36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建站方式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【21】https://blog.csdn.net/weixin_42134789/article/details/80753010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2018.10.20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21:39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【22】https://static.oschina.net/news/94081/java-web-frameworks-compare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2018.10.20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21:50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【23】https://blog.csdn.net/ifyouwanttogo/article/details/80491536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2018.10.20 22:16</a:t>
            </a:r>
          </a:p>
        </p:txBody>
      </p:sp>
      <p:sp>
        <p:nvSpPr>
          <p:cNvPr id="5" name="Oval 99">
            <a:hlinkClick r:id="" action="ppaction://noaction"/>
            <a:extLst>
              <a:ext uri="{FF2B5EF4-FFF2-40B4-BE49-F238E27FC236}">
                <a16:creationId xmlns:a16="http://schemas.microsoft.com/office/drawing/2014/main" id="{AF879A32-A33C-4AEF-8D33-77897709CFE8}"/>
              </a:ext>
            </a:extLst>
          </p:cNvPr>
          <p:cNvSpPr/>
          <p:nvPr/>
        </p:nvSpPr>
        <p:spPr>
          <a:xfrm>
            <a:off x="7601163" y="6009533"/>
            <a:ext cx="697643" cy="697643"/>
          </a:xfrm>
          <a:prstGeom prst="ellipse">
            <a:avLst/>
          </a:prstGeom>
          <a:solidFill>
            <a:srgbClr val="30B695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52200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8330" y="523239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Raleway" panose="020B0003030101060003" pitchFamily="34" charset="0"/>
              </a:rPr>
              <a:t>分工及绩效</a:t>
            </a:r>
            <a:endParaRPr lang="id-ID" sz="3600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" name="Oval 99">
            <a:hlinkClick r:id="" action="ppaction://noaction"/>
            <a:extLst>
              <a:ext uri="{FF2B5EF4-FFF2-40B4-BE49-F238E27FC236}">
                <a16:creationId xmlns:a16="http://schemas.microsoft.com/office/drawing/2014/main" id="{AF879A32-A33C-4AEF-8D33-77897709CFE8}"/>
              </a:ext>
            </a:extLst>
          </p:cNvPr>
          <p:cNvSpPr/>
          <p:nvPr/>
        </p:nvSpPr>
        <p:spPr>
          <a:xfrm>
            <a:off x="7601163" y="6009533"/>
            <a:ext cx="697643" cy="697643"/>
          </a:xfrm>
          <a:prstGeom prst="ellipse">
            <a:avLst/>
          </a:prstGeom>
          <a:solidFill>
            <a:srgbClr val="30B695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DBD376B-80F2-4183-A92C-0A440D4F1B96}"/>
              </a:ext>
            </a:extLst>
          </p:cNvPr>
          <p:cNvGrpSpPr/>
          <p:nvPr/>
        </p:nvGrpSpPr>
        <p:grpSpPr>
          <a:xfrm>
            <a:off x="1020932" y="1556889"/>
            <a:ext cx="6340111" cy="3416476"/>
            <a:chOff x="1020932" y="1556889"/>
            <a:chExt cx="6340111" cy="3416476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247056B-EACC-494C-A398-2269FEBE8670}"/>
                </a:ext>
              </a:extLst>
            </p:cNvPr>
            <p:cNvSpPr txBox="1"/>
            <p:nvPr/>
          </p:nvSpPr>
          <p:spPr>
            <a:xfrm>
              <a:off x="1020932" y="1556889"/>
              <a:ext cx="4882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陈铉文（组长）：</a:t>
              </a:r>
              <a:r>
                <a:rPr lang="en-US" altLang="zh-CN" dirty="0">
                  <a:solidFill>
                    <a:schemeClr val="bg1"/>
                  </a:solidFill>
                </a:rPr>
                <a:t>WBS</a:t>
              </a:r>
              <a:r>
                <a:rPr lang="zh-CN" altLang="en-US" dirty="0">
                  <a:solidFill>
                    <a:schemeClr val="bg1"/>
                  </a:solidFill>
                </a:rPr>
                <a:t>、</a:t>
              </a:r>
              <a:r>
                <a:rPr lang="en-US" altLang="zh-CN" dirty="0">
                  <a:solidFill>
                    <a:schemeClr val="bg1"/>
                  </a:solidFill>
                </a:rPr>
                <a:t>OBS</a:t>
              </a:r>
              <a:r>
                <a:rPr lang="zh-CN" altLang="en-US" dirty="0">
                  <a:solidFill>
                    <a:schemeClr val="bg1"/>
                  </a:solidFill>
                </a:rPr>
                <a:t>起草，参与需求计划文档及甘特图起草，审阅修改文档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D04042A-001B-43F2-A16C-7C9B4EA88221}"/>
                </a:ext>
              </a:extLst>
            </p:cNvPr>
            <p:cNvSpPr txBox="1"/>
            <p:nvPr/>
          </p:nvSpPr>
          <p:spPr>
            <a:xfrm>
              <a:off x="1020933" y="2456779"/>
              <a:ext cx="4882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章奇妙：甘特图起草，参与需求计划文档起草，会议记录及其他记录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BFEFEAA-9F0D-4915-8474-0B8C0710A410}"/>
                </a:ext>
              </a:extLst>
            </p:cNvPr>
            <p:cNvSpPr txBox="1"/>
            <p:nvPr/>
          </p:nvSpPr>
          <p:spPr>
            <a:xfrm>
              <a:off x="1020932" y="3780330"/>
              <a:ext cx="4498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于坤：参与需求计划文档起草、文档管理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8B88176-609F-40CD-BFF1-BA248488815D}"/>
                </a:ext>
              </a:extLst>
            </p:cNvPr>
            <p:cNvSpPr txBox="1"/>
            <p:nvPr/>
          </p:nvSpPr>
          <p:spPr>
            <a:xfrm>
              <a:off x="1020932" y="3233626"/>
              <a:ext cx="4570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张威杰：环境搭建，参与需求计划文档起草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636D207-5856-4971-9163-EDBCFFB98AD8}"/>
                </a:ext>
              </a:extLst>
            </p:cNvPr>
            <p:cNvSpPr txBox="1"/>
            <p:nvPr/>
          </p:nvSpPr>
          <p:spPr>
            <a:xfrm>
              <a:off x="1020932" y="4327034"/>
              <a:ext cx="4882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刘值成：起草项目章程、参与需求计划文档起草、配置管理、评审</a:t>
              </a:r>
              <a:r>
                <a:rPr lang="en-US" altLang="zh-CN" dirty="0">
                  <a:solidFill>
                    <a:schemeClr val="bg1"/>
                  </a:solidFill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</a:rPr>
                <a:t>制作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F2D9426-48BA-48F2-8F5F-CB5C628BC89D}"/>
                </a:ext>
              </a:extLst>
            </p:cNvPr>
            <p:cNvSpPr txBox="1"/>
            <p:nvPr/>
          </p:nvSpPr>
          <p:spPr>
            <a:xfrm>
              <a:off x="6942339" y="155688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87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9436498-876F-4143-9DD6-288A1DB41711}"/>
                </a:ext>
              </a:extLst>
            </p:cNvPr>
            <p:cNvSpPr txBox="1"/>
            <p:nvPr/>
          </p:nvSpPr>
          <p:spPr>
            <a:xfrm>
              <a:off x="6942339" y="31031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91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4B77313-0A17-40E3-9ECE-318BD11E68D8}"/>
                </a:ext>
              </a:extLst>
            </p:cNvPr>
            <p:cNvSpPr txBox="1"/>
            <p:nvPr/>
          </p:nvSpPr>
          <p:spPr>
            <a:xfrm>
              <a:off x="6942339" y="24106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92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595714A-18FB-4F18-9CF8-12A527B135A3}"/>
                </a:ext>
              </a:extLst>
            </p:cNvPr>
            <p:cNvSpPr txBox="1"/>
            <p:nvPr/>
          </p:nvSpPr>
          <p:spPr>
            <a:xfrm>
              <a:off x="6942339" y="37956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89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9ACD791-6142-4C72-8326-ABC63A6EFF5E}"/>
                </a:ext>
              </a:extLst>
            </p:cNvPr>
            <p:cNvSpPr txBox="1"/>
            <p:nvPr/>
          </p:nvSpPr>
          <p:spPr>
            <a:xfrm>
              <a:off x="6942339" y="43270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90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66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401" y="1952596"/>
            <a:ext cx="2411033" cy="3179384"/>
          </a:xfrm>
          <a:prstGeom prst="rect">
            <a:avLst/>
          </a:prstGeom>
        </p:spPr>
      </p:pic>
      <p:pic>
        <p:nvPicPr>
          <p:cNvPr id="25" name="Picture 24" descr="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460" y="1968783"/>
            <a:ext cx="3581795" cy="2393833"/>
          </a:xfrm>
          <a:prstGeom prst="rect">
            <a:avLst/>
          </a:prstGeom>
        </p:spPr>
      </p:pic>
      <p:pic>
        <p:nvPicPr>
          <p:cNvPr id="26" name="Picture 25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227" y="2790564"/>
            <a:ext cx="3473296" cy="2222910"/>
          </a:xfrm>
          <a:prstGeom prst="rect">
            <a:avLst/>
          </a:prstGeom>
        </p:spPr>
      </p:pic>
      <p:pic>
        <p:nvPicPr>
          <p:cNvPr id="27" name="Picture 26" descr="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0582" y="1952614"/>
            <a:ext cx="1982404" cy="1433939"/>
          </a:xfrm>
          <a:prstGeom prst="rect">
            <a:avLst/>
          </a:prstGeom>
        </p:spPr>
      </p:pic>
      <p:pic>
        <p:nvPicPr>
          <p:cNvPr id="28" name="Picture 27" descr="1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5937" y="2919845"/>
            <a:ext cx="1586396" cy="660998"/>
          </a:xfrm>
          <a:prstGeom prst="rect">
            <a:avLst/>
          </a:prstGeom>
        </p:spPr>
      </p:pic>
      <p:pic>
        <p:nvPicPr>
          <p:cNvPr id="29" name="Picture 28" descr="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9156" y="1899018"/>
            <a:ext cx="1047013" cy="1875248"/>
          </a:xfrm>
          <a:prstGeom prst="rect">
            <a:avLst/>
          </a:prstGeom>
        </p:spPr>
      </p:pic>
      <p:pic>
        <p:nvPicPr>
          <p:cNvPr id="30" name="Picture 29" descr="4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39747" y="2220489"/>
            <a:ext cx="910835" cy="910835"/>
          </a:xfrm>
          <a:prstGeom prst="rect">
            <a:avLst/>
          </a:prstGeom>
        </p:spPr>
      </p:pic>
      <p:pic>
        <p:nvPicPr>
          <p:cNvPr id="31" name="Picture 30" descr="5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18276" y="2006175"/>
            <a:ext cx="1077635" cy="571148"/>
          </a:xfrm>
          <a:prstGeom prst="rect">
            <a:avLst/>
          </a:prstGeom>
        </p:spPr>
      </p:pic>
      <p:pic>
        <p:nvPicPr>
          <p:cNvPr id="32" name="Picture 31" descr="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76323" y="2059754"/>
            <a:ext cx="635192" cy="535785"/>
          </a:xfrm>
          <a:prstGeom prst="rect">
            <a:avLst/>
          </a:prstGeom>
        </p:spPr>
      </p:pic>
      <p:pic>
        <p:nvPicPr>
          <p:cNvPr id="33" name="Picture 32" descr="8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50581" y="3988580"/>
            <a:ext cx="401085" cy="434377"/>
          </a:xfrm>
          <a:prstGeom prst="rect">
            <a:avLst/>
          </a:prstGeom>
        </p:spPr>
      </p:pic>
      <p:pic>
        <p:nvPicPr>
          <p:cNvPr id="34" name="Picture 33" descr="9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58732" y="2837222"/>
            <a:ext cx="869566" cy="626087"/>
          </a:xfrm>
          <a:prstGeom prst="rect">
            <a:avLst/>
          </a:prstGeom>
        </p:spPr>
      </p:pic>
      <p:pic>
        <p:nvPicPr>
          <p:cNvPr id="35" name="Picture 34" descr="10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81238" y="4169641"/>
            <a:ext cx="1384540" cy="83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3529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4077539" y="1058209"/>
            <a:ext cx="35060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solidFill>
                  <a:schemeClr val="bg1"/>
                </a:solidFill>
              </a:rPr>
              <a:t>愿景与范围文档</a:t>
            </a:r>
            <a:endParaRPr lang="zh-CN" altLang="zh-CN" sz="2700" b="1" dirty="0">
              <a:solidFill>
                <a:schemeClr val="bg1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ABCA92C-D93E-4B0A-B806-1D43BE70114B}"/>
              </a:ext>
            </a:extLst>
          </p:cNvPr>
          <p:cNvSpPr txBox="1"/>
          <p:nvPr/>
        </p:nvSpPr>
        <p:spPr>
          <a:xfrm>
            <a:off x="5902704" y="1667209"/>
            <a:ext cx="292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上下文图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B404E484-81D0-4F24-9D31-FCF0D032DA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21327" y="2185288"/>
            <a:ext cx="5712746" cy="341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2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  <p:bldP spid="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4077539" y="1058209"/>
            <a:ext cx="35060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solidFill>
                  <a:schemeClr val="bg1"/>
                </a:solidFill>
              </a:rPr>
              <a:t>愿景与范围文档</a:t>
            </a:r>
            <a:endParaRPr lang="zh-CN" altLang="zh-CN" sz="2700" b="1" dirty="0">
              <a:solidFill>
                <a:schemeClr val="bg1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ABCA92C-D93E-4B0A-B806-1D43BE70114B}"/>
              </a:ext>
            </a:extLst>
          </p:cNvPr>
          <p:cNvSpPr txBox="1"/>
          <p:nvPr/>
        </p:nvSpPr>
        <p:spPr>
          <a:xfrm>
            <a:off x="5902704" y="1667209"/>
            <a:ext cx="292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特性数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88" name="图片 87" descr="C:\Users\Sprou\AppData\Local\Temp\WeChat Files\471038681302933583.png">
            <a:extLst>
              <a:ext uri="{FF2B5EF4-FFF2-40B4-BE49-F238E27FC236}">
                <a16:creationId xmlns:a16="http://schemas.microsoft.com/office/drawing/2014/main" id="{802183C2-316E-495C-9D5B-BE11758840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539" y="2080621"/>
            <a:ext cx="5945043" cy="38161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93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  <p:bldP spid="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4077539" y="1058209"/>
            <a:ext cx="35060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solidFill>
                  <a:schemeClr val="bg1"/>
                </a:solidFill>
              </a:rPr>
              <a:t>愿景与范围文档</a:t>
            </a:r>
            <a:endParaRPr lang="zh-CN" altLang="zh-CN" sz="2700" b="1" dirty="0">
              <a:solidFill>
                <a:schemeClr val="bg1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ABCA92C-D93E-4B0A-B806-1D43BE70114B}"/>
              </a:ext>
            </a:extLst>
          </p:cNvPr>
          <p:cNvSpPr txBox="1"/>
          <p:nvPr/>
        </p:nvSpPr>
        <p:spPr>
          <a:xfrm>
            <a:off x="5902704" y="1667209"/>
            <a:ext cx="292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特性数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88" name="图片 87" descr="C:\Users\Sprou\AppData\Local\Temp\WeChat Files\471038681302933583.png">
            <a:extLst>
              <a:ext uri="{FF2B5EF4-FFF2-40B4-BE49-F238E27FC236}">
                <a16:creationId xmlns:a16="http://schemas.microsoft.com/office/drawing/2014/main" id="{802183C2-316E-495C-9D5B-BE11758840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539" y="2080621"/>
            <a:ext cx="5945043" cy="38161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010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  <p:bldP spid="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Rectangle 868"/>
          <p:cNvSpPr/>
          <p:nvPr/>
        </p:nvSpPr>
        <p:spPr>
          <a:xfrm>
            <a:off x="1191160" y="5304988"/>
            <a:ext cx="6858000" cy="122288"/>
          </a:xfrm>
          <a:prstGeom prst="rect">
            <a:avLst/>
          </a:prstGeom>
          <a:solidFill>
            <a:srgbClr val="1C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87" name="Group 86"/>
          <p:cNvGrpSpPr/>
          <p:nvPr/>
        </p:nvGrpSpPr>
        <p:grpSpPr>
          <a:xfrm>
            <a:off x="2382025" y="938603"/>
            <a:ext cx="1062389" cy="2076192"/>
            <a:chOff x="4576763" y="2114550"/>
            <a:chExt cx="3360737" cy="6567776"/>
          </a:xfrm>
          <a:effectLst>
            <a:outerShdw blurRad="2286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95863" y="5861338"/>
              <a:ext cx="2520950" cy="2820988"/>
            </a:xfrm>
            <a:custGeom>
              <a:avLst/>
              <a:gdLst>
                <a:gd name="T0" fmla="*/ 661 w 670"/>
                <a:gd name="T1" fmla="*/ 709 h 751"/>
                <a:gd name="T2" fmla="*/ 450 w 670"/>
                <a:gd name="T3" fmla="*/ 39 h 751"/>
                <a:gd name="T4" fmla="*/ 409 w 670"/>
                <a:gd name="T5" fmla="*/ 39 h 751"/>
                <a:gd name="T6" fmla="*/ 509 w 670"/>
                <a:gd name="T7" fmla="*/ 358 h 751"/>
                <a:gd name="T8" fmla="*/ 355 w 670"/>
                <a:gd name="T9" fmla="*/ 358 h 751"/>
                <a:gd name="T10" fmla="*/ 355 w 670"/>
                <a:gd name="T11" fmla="*/ 20 h 751"/>
                <a:gd name="T12" fmla="*/ 335 w 670"/>
                <a:gd name="T13" fmla="*/ 0 h 751"/>
                <a:gd name="T14" fmla="*/ 316 w 670"/>
                <a:gd name="T15" fmla="*/ 20 h 751"/>
                <a:gd name="T16" fmla="*/ 316 w 670"/>
                <a:gd name="T17" fmla="*/ 358 h 751"/>
                <a:gd name="T18" fmla="*/ 161 w 670"/>
                <a:gd name="T19" fmla="*/ 358 h 751"/>
                <a:gd name="T20" fmla="*/ 261 w 670"/>
                <a:gd name="T21" fmla="*/ 39 h 751"/>
                <a:gd name="T22" fmla="*/ 220 w 670"/>
                <a:gd name="T23" fmla="*/ 39 h 751"/>
                <a:gd name="T24" fmla="*/ 9 w 670"/>
                <a:gd name="T25" fmla="*/ 709 h 751"/>
                <a:gd name="T26" fmla="*/ 47 w 670"/>
                <a:gd name="T27" fmla="*/ 721 h 751"/>
                <a:gd name="T28" fmla="*/ 149 w 670"/>
                <a:gd name="T29" fmla="*/ 397 h 751"/>
                <a:gd name="T30" fmla="*/ 316 w 670"/>
                <a:gd name="T31" fmla="*/ 397 h 751"/>
                <a:gd name="T32" fmla="*/ 316 w 670"/>
                <a:gd name="T33" fmla="*/ 541 h 751"/>
                <a:gd name="T34" fmla="*/ 335 w 670"/>
                <a:gd name="T35" fmla="*/ 561 h 751"/>
                <a:gd name="T36" fmla="*/ 355 w 670"/>
                <a:gd name="T37" fmla="*/ 541 h 751"/>
                <a:gd name="T38" fmla="*/ 355 w 670"/>
                <a:gd name="T39" fmla="*/ 397 h 751"/>
                <a:gd name="T40" fmla="*/ 522 w 670"/>
                <a:gd name="T41" fmla="*/ 397 h 751"/>
                <a:gd name="T42" fmla="*/ 624 w 670"/>
                <a:gd name="T43" fmla="*/ 721 h 751"/>
                <a:gd name="T44" fmla="*/ 661 w 670"/>
                <a:gd name="T45" fmla="*/ 709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0" h="751">
                  <a:moveTo>
                    <a:pt x="661" y="709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09" y="39"/>
                    <a:pt x="409" y="39"/>
                    <a:pt x="409" y="39"/>
                  </a:cubicBezTo>
                  <a:cubicBezTo>
                    <a:pt x="509" y="358"/>
                    <a:pt x="509" y="358"/>
                    <a:pt x="509" y="358"/>
                  </a:cubicBezTo>
                  <a:cubicBezTo>
                    <a:pt x="355" y="358"/>
                    <a:pt x="355" y="358"/>
                    <a:pt x="355" y="358"/>
                  </a:cubicBezTo>
                  <a:cubicBezTo>
                    <a:pt x="355" y="20"/>
                    <a:pt x="355" y="20"/>
                    <a:pt x="355" y="20"/>
                  </a:cubicBezTo>
                  <a:cubicBezTo>
                    <a:pt x="355" y="9"/>
                    <a:pt x="346" y="0"/>
                    <a:pt x="335" y="0"/>
                  </a:cubicBezTo>
                  <a:cubicBezTo>
                    <a:pt x="324" y="0"/>
                    <a:pt x="316" y="9"/>
                    <a:pt x="316" y="20"/>
                  </a:cubicBezTo>
                  <a:cubicBezTo>
                    <a:pt x="316" y="358"/>
                    <a:pt x="316" y="358"/>
                    <a:pt x="316" y="358"/>
                  </a:cubicBezTo>
                  <a:cubicBezTo>
                    <a:pt x="161" y="358"/>
                    <a:pt x="161" y="358"/>
                    <a:pt x="161" y="358"/>
                  </a:cubicBezTo>
                  <a:cubicBezTo>
                    <a:pt x="261" y="39"/>
                    <a:pt x="261" y="39"/>
                    <a:pt x="261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9" y="709"/>
                    <a:pt x="9" y="709"/>
                    <a:pt x="9" y="709"/>
                  </a:cubicBezTo>
                  <a:cubicBezTo>
                    <a:pt x="0" y="743"/>
                    <a:pt x="37" y="751"/>
                    <a:pt x="47" y="721"/>
                  </a:cubicBezTo>
                  <a:cubicBezTo>
                    <a:pt x="149" y="397"/>
                    <a:pt x="149" y="397"/>
                    <a:pt x="149" y="397"/>
                  </a:cubicBezTo>
                  <a:cubicBezTo>
                    <a:pt x="316" y="397"/>
                    <a:pt x="316" y="397"/>
                    <a:pt x="316" y="397"/>
                  </a:cubicBezTo>
                  <a:cubicBezTo>
                    <a:pt x="316" y="541"/>
                    <a:pt x="316" y="541"/>
                    <a:pt x="316" y="541"/>
                  </a:cubicBezTo>
                  <a:cubicBezTo>
                    <a:pt x="316" y="552"/>
                    <a:pt x="324" y="561"/>
                    <a:pt x="335" y="561"/>
                  </a:cubicBezTo>
                  <a:cubicBezTo>
                    <a:pt x="346" y="561"/>
                    <a:pt x="355" y="552"/>
                    <a:pt x="355" y="541"/>
                  </a:cubicBezTo>
                  <a:cubicBezTo>
                    <a:pt x="355" y="397"/>
                    <a:pt x="355" y="397"/>
                    <a:pt x="355" y="397"/>
                  </a:cubicBezTo>
                  <a:cubicBezTo>
                    <a:pt x="522" y="397"/>
                    <a:pt x="522" y="397"/>
                    <a:pt x="522" y="397"/>
                  </a:cubicBezTo>
                  <a:cubicBezTo>
                    <a:pt x="624" y="721"/>
                    <a:pt x="624" y="721"/>
                    <a:pt x="624" y="721"/>
                  </a:cubicBezTo>
                  <a:cubicBezTo>
                    <a:pt x="632" y="747"/>
                    <a:pt x="670" y="738"/>
                    <a:pt x="661" y="709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48200" y="2189163"/>
              <a:ext cx="3214687" cy="3756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927600" y="366553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4927600" y="3756025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927600" y="3849688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927600" y="3943350"/>
              <a:ext cx="1211262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27600" y="4033838"/>
              <a:ext cx="1211262" cy="4445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4927600" y="3286125"/>
              <a:ext cx="1211262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5" name="Freeform 62"/>
            <p:cNvSpPr>
              <a:spLocks noEditPoints="1"/>
            </p:cNvSpPr>
            <p:nvPr/>
          </p:nvSpPr>
          <p:spPr bwMode="auto">
            <a:xfrm>
              <a:off x="4576763" y="2114550"/>
              <a:ext cx="3360737" cy="3902075"/>
            </a:xfrm>
            <a:custGeom>
              <a:avLst/>
              <a:gdLst>
                <a:gd name="T0" fmla="*/ 2070 w 2117"/>
                <a:gd name="T1" fmla="*/ 0 h 2458"/>
                <a:gd name="T2" fmla="*/ 1058 w 2117"/>
                <a:gd name="T3" fmla="*/ 0 h 2458"/>
                <a:gd name="T4" fmla="*/ 45 w 2117"/>
                <a:gd name="T5" fmla="*/ 0 h 2458"/>
                <a:gd name="T6" fmla="*/ 0 w 2117"/>
                <a:gd name="T7" fmla="*/ 0 h 2458"/>
                <a:gd name="T8" fmla="*/ 0 w 2117"/>
                <a:gd name="T9" fmla="*/ 47 h 2458"/>
                <a:gd name="T10" fmla="*/ 0 w 2117"/>
                <a:gd name="T11" fmla="*/ 2413 h 2458"/>
                <a:gd name="T12" fmla="*/ 0 w 2117"/>
                <a:gd name="T13" fmla="*/ 2458 h 2458"/>
                <a:gd name="T14" fmla="*/ 45 w 2117"/>
                <a:gd name="T15" fmla="*/ 2458 h 2458"/>
                <a:gd name="T16" fmla="*/ 1058 w 2117"/>
                <a:gd name="T17" fmla="*/ 2458 h 2458"/>
                <a:gd name="T18" fmla="*/ 2070 w 2117"/>
                <a:gd name="T19" fmla="*/ 2458 h 2458"/>
                <a:gd name="T20" fmla="*/ 2117 w 2117"/>
                <a:gd name="T21" fmla="*/ 2458 h 2458"/>
                <a:gd name="T22" fmla="*/ 2117 w 2117"/>
                <a:gd name="T23" fmla="*/ 2413 h 2458"/>
                <a:gd name="T24" fmla="*/ 2117 w 2117"/>
                <a:gd name="T25" fmla="*/ 47 h 2458"/>
                <a:gd name="T26" fmla="*/ 2117 w 2117"/>
                <a:gd name="T27" fmla="*/ 0 h 2458"/>
                <a:gd name="T28" fmla="*/ 2070 w 2117"/>
                <a:gd name="T29" fmla="*/ 0 h 2458"/>
                <a:gd name="T30" fmla="*/ 1058 w 2117"/>
                <a:gd name="T31" fmla="*/ 2366 h 2458"/>
                <a:gd name="T32" fmla="*/ 93 w 2117"/>
                <a:gd name="T33" fmla="*/ 2366 h 2458"/>
                <a:gd name="T34" fmla="*/ 93 w 2117"/>
                <a:gd name="T35" fmla="*/ 381 h 2458"/>
                <a:gd name="T36" fmla="*/ 2025 w 2117"/>
                <a:gd name="T37" fmla="*/ 381 h 2458"/>
                <a:gd name="T38" fmla="*/ 2025 w 2117"/>
                <a:gd name="T39" fmla="*/ 2366 h 2458"/>
                <a:gd name="T40" fmla="*/ 1058 w 2117"/>
                <a:gd name="T41" fmla="*/ 2366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7" h="2458">
                  <a:moveTo>
                    <a:pt x="2070" y="0"/>
                  </a:moveTo>
                  <a:lnTo>
                    <a:pt x="1058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2413"/>
                  </a:lnTo>
                  <a:lnTo>
                    <a:pt x="0" y="2458"/>
                  </a:lnTo>
                  <a:lnTo>
                    <a:pt x="45" y="2458"/>
                  </a:lnTo>
                  <a:lnTo>
                    <a:pt x="1058" y="2458"/>
                  </a:lnTo>
                  <a:lnTo>
                    <a:pt x="2070" y="2458"/>
                  </a:lnTo>
                  <a:lnTo>
                    <a:pt x="2117" y="2458"/>
                  </a:lnTo>
                  <a:lnTo>
                    <a:pt x="2117" y="2413"/>
                  </a:lnTo>
                  <a:lnTo>
                    <a:pt x="2117" y="47"/>
                  </a:lnTo>
                  <a:lnTo>
                    <a:pt x="2117" y="0"/>
                  </a:lnTo>
                  <a:lnTo>
                    <a:pt x="2070" y="0"/>
                  </a:lnTo>
                  <a:close/>
                  <a:moveTo>
                    <a:pt x="1058" y="2366"/>
                  </a:moveTo>
                  <a:lnTo>
                    <a:pt x="93" y="2366"/>
                  </a:lnTo>
                  <a:lnTo>
                    <a:pt x="93" y="381"/>
                  </a:lnTo>
                  <a:lnTo>
                    <a:pt x="2025" y="381"/>
                  </a:lnTo>
                  <a:lnTo>
                    <a:pt x="2025" y="2366"/>
                  </a:lnTo>
                  <a:lnTo>
                    <a:pt x="1058" y="2366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7426325" y="5441950"/>
              <a:ext cx="365125" cy="428625"/>
            </a:xfrm>
            <a:custGeom>
              <a:avLst/>
              <a:gdLst>
                <a:gd name="T0" fmla="*/ 230 w 230"/>
                <a:gd name="T1" fmla="*/ 0 h 270"/>
                <a:gd name="T2" fmla="*/ 0 w 230"/>
                <a:gd name="T3" fmla="*/ 270 h 270"/>
                <a:gd name="T4" fmla="*/ 230 w 230"/>
                <a:gd name="T5" fmla="*/ 270 h 270"/>
                <a:gd name="T6" fmla="*/ 230 w 230"/>
                <a:gd name="T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270">
                  <a:moveTo>
                    <a:pt x="230" y="0"/>
                  </a:moveTo>
                  <a:lnTo>
                    <a:pt x="0" y="270"/>
                  </a:lnTo>
                  <a:lnTo>
                    <a:pt x="230" y="27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327775" y="508476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327775" y="51800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327775" y="5268913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327775" y="536257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6327775" y="5457825"/>
              <a:ext cx="1206500" cy="412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6327775" y="4705350"/>
              <a:ext cx="1206500" cy="22542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7358063" y="5416550"/>
              <a:ext cx="433387" cy="454025"/>
            </a:xfrm>
            <a:custGeom>
              <a:avLst/>
              <a:gdLst>
                <a:gd name="T0" fmla="*/ 115 w 115"/>
                <a:gd name="T1" fmla="*/ 7 h 121"/>
                <a:gd name="T2" fmla="*/ 18 w 115"/>
                <a:gd name="T3" fmla="*/ 121 h 121"/>
                <a:gd name="T4" fmla="*/ 0 w 115"/>
                <a:gd name="T5" fmla="*/ 0 h 121"/>
                <a:gd name="T6" fmla="*/ 115 w 115"/>
                <a:gd name="T7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21">
                  <a:moveTo>
                    <a:pt x="115" y="7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28" y="81"/>
                    <a:pt x="24" y="40"/>
                    <a:pt x="0" y="0"/>
                  </a:cubicBezTo>
                  <a:cubicBezTo>
                    <a:pt x="36" y="26"/>
                    <a:pt x="75" y="25"/>
                    <a:pt x="115" y="7"/>
                  </a:cubicBezTo>
                  <a:close/>
                </a:path>
              </a:pathLst>
            </a:custGeom>
            <a:solidFill>
              <a:srgbClr val="E8E7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4987925" y="4619625"/>
              <a:ext cx="1027112" cy="1025525"/>
            </a:xfrm>
            <a:prstGeom prst="ellipse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5499100" y="5130800"/>
              <a:ext cx="458787" cy="427038"/>
            </a:xfrm>
            <a:custGeom>
              <a:avLst/>
              <a:gdLst>
                <a:gd name="T0" fmla="*/ 76 w 122"/>
                <a:gd name="T1" fmla="*/ 114 h 114"/>
                <a:gd name="T2" fmla="*/ 122 w 122"/>
                <a:gd name="T3" fmla="*/ 62 h 114"/>
                <a:gd name="T4" fmla="*/ 0 w 122"/>
                <a:gd name="T5" fmla="*/ 0 h 114"/>
                <a:gd name="T6" fmla="*/ 76 w 122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14">
                  <a:moveTo>
                    <a:pt x="76" y="114"/>
                  </a:moveTo>
                  <a:cubicBezTo>
                    <a:pt x="95" y="101"/>
                    <a:pt x="111" y="83"/>
                    <a:pt x="122" y="6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6" y="114"/>
                  </a:lnTo>
                  <a:close/>
                </a:path>
              </a:pathLst>
            </a:cu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5499100" y="4729163"/>
              <a:ext cx="515937" cy="633413"/>
            </a:xfrm>
            <a:custGeom>
              <a:avLst/>
              <a:gdLst>
                <a:gd name="T0" fmla="*/ 122 w 137"/>
                <a:gd name="T1" fmla="*/ 169 h 169"/>
                <a:gd name="T2" fmla="*/ 137 w 137"/>
                <a:gd name="T3" fmla="*/ 107 h 169"/>
                <a:gd name="T4" fmla="*/ 85 w 137"/>
                <a:gd name="T5" fmla="*/ 0 h 169"/>
                <a:gd name="T6" fmla="*/ 0 w 137"/>
                <a:gd name="T7" fmla="*/ 107 h 169"/>
                <a:gd name="T8" fmla="*/ 122 w 13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9">
                  <a:moveTo>
                    <a:pt x="122" y="169"/>
                  </a:moveTo>
                  <a:cubicBezTo>
                    <a:pt x="132" y="151"/>
                    <a:pt x="137" y="129"/>
                    <a:pt x="137" y="107"/>
                  </a:cubicBezTo>
                  <a:cubicBezTo>
                    <a:pt x="137" y="63"/>
                    <a:pt x="116" y="25"/>
                    <a:pt x="85" y="0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122" y="169"/>
                  </a:lnTo>
                  <a:close/>
                </a:path>
              </a:pathLst>
            </a:cu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5499100" y="4619625"/>
              <a:ext cx="320675" cy="511175"/>
            </a:xfrm>
            <a:custGeom>
              <a:avLst/>
              <a:gdLst>
                <a:gd name="T0" fmla="*/ 85 w 85"/>
                <a:gd name="T1" fmla="*/ 29 h 136"/>
                <a:gd name="T2" fmla="*/ 0 w 85"/>
                <a:gd name="T3" fmla="*/ 0 h 136"/>
                <a:gd name="T4" fmla="*/ 0 w 85"/>
                <a:gd name="T5" fmla="*/ 136 h 136"/>
                <a:gd name="T6" fmla="*/ 85 w 85"/>
                <a:gd name="T7" fmla="*/ 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36">
                  <a:moveTo>
                    <a:pt x="85" y="29"/>
                  </a:moveTo>
                  <a:cubicBezTo>
                    <a:pt x="61" y="10"/>
                    <a:pt x="32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85" y="29"/>
                  </a:lnTo>
                  <a:close/>
                </a:path>
              </a:pathLst>
            </a:cu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5133975" y="4619625"/>
              <a:ext cx="365125" cy="511175"/>
            </a:xfrm>
            <a:custGeom>
              <a:avLst/>
              <a:gdLst>
                <a:gd name="T0" fmla="*/ 97 w 97"/>
                <a:gd name="T1" fmla="*/ 0 h 136"/>
                <a:gd name="T2" fmla="*/ 97 w 97"/>
                <a:gd name="T3" fmla="*/ 136 h 136"/>
                <a:gd name="T4" fmla="*/ 0 w 97"/>
                <a:gd name="T5" fmla="*/ 40 h 136"/>
                <a:gd name="T6" fmla="*/ 97 w 97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6">
                  <a:moveTo>
                    <a:pt x="97" y="0"/>
                  </a:moveTo>
                  <a:cubicBezTo>
                    <a:pt x="97" y="136"/>
                    <a:pt x="97" y="136"/>
                    <a:pt x="97" y="1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5" y="15"/>
                    <a:pt x="59" y="0"/>
                    <a:pt x="97" y="0"/>
                  </a:cubicBezTo>
                  <a:close/>
                </a:path>
              </a:pathLst>
            </a:cu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6327775" y="4259263"/>
              <a:ext cx="1206500" cy="60325"/>
            </a:xfrm>
            <a:prstGeom prst="rect">
              <a:avLst/>
            </a:pr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7319963" y="3019425"/>
              <a:ext cx="214312" cy="1239838"/>
            </a:xfrm>
            <a:prstGeom prst="rect">
              <a:avLst/>
            </a:prstGeom>
            <a:solidFill>
              <a:srgbClr val="3F73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7072313" y="3489325"/>
              <a:ext cx="214312" cy="769938"/>
            </a:xfrm>
            <a:prstGeom prst="rect">
              <a:avLst/>
            </a:prstGeom>
            <a:solidFill>
              <a:srgbClr val="5D8C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6823075" y="3748088"/>
              <a:ext cx="215900" cy="511175"/>
            </a:xfrm>
            <a:prstGeom prst="rect">
              <a:avLst/>
            </a:prstGeom>
            <a:solidFill>
              <a:srgbClr val="7BA4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6575425" y="3511550"/>
              <a:ext cx="214312" cy="747713"/>
            </a:xfrm>
            <a:prstGeom prst="rect">
              <a:avLst/>
            </a:prstGeom>
            <a:solidFill>
              <a:srgbClr val="99B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6327775" y="3725863"/>
              <a:ext cx="214312" cy="533400"/>
            </a:xfrm>
            <a:prstGeom prst="rect">
              <a:avLst/>
            </a:prstGeom>
            <a:solidFill>
              <a:srgbClr val="B7D5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49791" y="1254416"/>
            <a:ext cx="1580312" cy="1466228"/>
            <a:chOff x="-1586" y="-1587"/>
            <a:chExt cx="7740649" cy="718185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-1586" y="155577"/>
              <a:ext cx="7018336" cy="7024688"/>
            </a:xfrm>
            <a:prstGeom prst="ellipse">
              <a:avLst/>
            </a:pr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96851" y="358776"/>
              <a:ext cx="6618288" cy="6618288"/>
            </a:xfrm>
            <a:prstGeom prst="ellipse">
              <a:avLst/>
            </a:prstGeom>
            <a:solidFill>
              <a:srgbClr val="FFF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757988" y="3240088"/>
              <a:ext cx="19050" cy="66675"/>
            </a:xfrm>
            <a:custGeom>
              <a:avLst/>
              <a:gdLst>
                <a:gd name="T0" fmla="*/ 1 w 5"/>
                <a:gd name="T1" fmla="*/ 0 h 18"/>
                <a:gd name="T2" fmla="*/ 5 w 5"/>
                <a:gd name="T3" fmla="*/ 18 h 18"/>
                <a:gd name="T4" fmla="*/ 1 w 5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8">
                  <a:moveTo>
                    <a:pt x="1" y="0"/>
                  </a:moveTo>
                  <a:cubicBezTo>
                    <a:pt x="0" y="6"/>
                    <a:pt x="2" y="13"/>
                    <a:pt x="5" y="18"/>
                  </a:cubicBezTo>
                  <a:cubicBezTo>
                    <a:pt x="4" y="12"/>
                    <a:pt x="2" y="6"/>
                    <a:pt x="1" y="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727826" y="3292476"/>
              <a:ext cx="112713" cy="458788"/>
            </a:xfrm>
            <a:custGeom>
              <a:avLst/>
              <a:gdLst>
                <a:gd name="T0" fmla="*/ 0 w 30"/>
                <a:gd name="T1" fmla="*/ 107 h 122"/>
                <a:gd name="T2" fmla="*/ 30 w 30"/>
                <a:gd name="T3" fmla="*/ 122 h 122"/>
                <a:gd name="T4" fmla="*/ 12 w 30"/>
                <a:gd name="T5" fmla="*/ 0 h 122"/>
                <a:gd name="T6" fmla="*/ 0 w 30"/>
                <a:gd name="T7" fmla="*/ 10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2">
                  <a:moveTo>
                    <a:pt x="0" y="107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27" y="81"/>
                    <a:pt x="21" y="41"/>
                    <a:pt x="12" y="0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465888" y="3559176"/>
              <a:ext cx="385763" cy="465138"/>
            </a:xfrm>
            <a:custGeom>
              <a:avLst/>
              <a:gdLst>
                <a:gd name="T0" fmla="*/ 0 w 103"/>
                <a:gd name="T1" fmla="*/ 71 h 124"/>
                <a:gd name="T2" fmla="*/ 103 w 103"/>
                <a:gd name="T3" fmla="*/ 124 h 124"/>
                <a:gd name="T4" fmla="*/ 98 w 103"/>
                <a:gd name="T5" fmla="*/ 32 h 124"/>
                <a:gd name="T6" fmla="*/ 35 w 103"/>
                <a:gd name="T7" fmla="*/ 0 h 124"/>
                <a:gd name="T8" fmla="*/ 0 w 103"/>
                <a:gd name="T9" fmla="*/ 7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4">
                  <a:moveTo>
                    <a:pt x="0" y="71"/>
                  </a:moveTo>
                  <a:cubicBezTo>
                    <a:pt x="103" y="124"/>
                    <a:pt x="103" y="124"/>
                    <a:pt x="103" y="124"/>
                  </a:cubicBezTo>
                  <a:cubicBezTo>
                    <a:pt x="103" y="93"/>
                    <a:pt x="101" y="63"/>
                    <a:pt x="98" y="32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252913" y="3679826"/>
              <a:ext cx="2606675" cy="1897063"/>
            </a:xfrm>
            <a:custGeom>
              <a:avLst/>
              <a:gdLst>
                <a:gd name="T0" fmla="*/ 83 w 694"/>
                <a:gd name="T1" fmla="*/ 258 h 505"/>
                <a:gd name="T2" fmla="*/ 0 w 694"/>
                <a:gd name="T3" fmla="*/ 53 h 505"/>
                <a:gd name="T4" fmla="*/ 88 w 694"/>
                <a:gd name="T5" fmla="*/ 1 h 505"/>
                <a:gd name="T6" fmla="*/ 482 w 694"/>
                <a:gd name="T7" fmla="*/ 221 h 505"/>
                <a:gd name="T8" fmla="*/ 593 w 694"/>
                <a:gd name="T9" fmla="*/ 11 h 505"/>
                <a:gd name="T10" fmla="*/ 594 w 694"/>
                <a:gd name="T11" fmla="*/ 10 h 505"/>
                <a:gd name="T12" fmla="*/ 692 w 694"/>
                <a:gd name="T13" fmla="*/ 62 h 505"/>
                <a:gd name="T14" fmla="*/ 671 w 694"/>
                <a:gd name="T15" fmla="*/ 294 h 505"/>
                <a:gd name="T16" fmla="*/ 597 w 694"/>
                <a:gd name="T17" fmla="*/ 443 h 505"/>
                <a:gd name="T18" fmla="*/ 488 w 694"/>
                <a:gd name="T19" fmla="*/ 471 h 505"/>
                <a:gd name="T20" fmla="*/ 84 w 694"/>
                <a:gd name="T21" fmla="*/ 258 h 505"/>
                <a:gd name="T22" fmla="*/ 83 w 694"/>
                <a:gd name="T23" fmla="*/ 25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4" h="505">
                  <a:moveTo>
                    <a:pt x="83" y="258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8" y="0"/>
                    <a:pt x="438" y="198"/>
                    <a:pt x="482" y="221"/>
                  </a:cubicBezTo>
                  <a:cubicBezTo>
                    <a:pt x="593" y="11"/>
                    <a:pt x="593" y="11"/>
                    <a:pt x="593" y="11"/>
                  </a:cubicBezTo>
                  <a:cubicBezTo>
                    <a:pt x="593" y="10"/>
                    <a:pt x="594" y="10"/>
                    <a:pt x="594" y="10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4" y="140"/>
                    <a:pt x="687" y="218"/>
                    <a:pt x="671" y="294"/>
                  </a:cubicBezTo>
                  <a:cubicBezTo>
                    <a:pt x="597" y="443"/>
                    <a:pt x="597" y="443"/>
                    <a:pt x="597" y="443"/>
                  </a:cubicBezTo>
                  <a:cubicBezTo>
                    <a:pt x="566" y="505"/>
                    <a:pt x="513" y="484"/>
                    <a:pt x="488" y="471"/>
                  </a:cubicBezTo>
                  <a:cubicBezTo>
                    <a:pt x="353" y="400"/>
                    <a:pt x="218" y="329"/>
                    <a:pt x="84" y="258"/>
                  </a:cubicBezTo>
                  <a:cubicBezTo>
                    <a:pt x="83" y="258"/>
                    <a:pt x="83" y="258"/>
                    <a:pt x="83" y="258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046913" y="2244726"/>
              <a:ext cx="555625" cy="819150"/>
            </a:xfrm>
            <a:custGeom>
              <a:avLst/>
              <a:gdLst>
                <a:gd name="T0" fmla="*/ 130 w 148"/>
                <a:gd name="T1" fmla="*/ 5 h 218"/>
                <a:gd name="T2" fmla="*/ 130 w 148"/>
                <a:gd name="T3" fmla="*/ 5 h 218"/>
                <a:gd name="T4" fmla="*/ 142 w 148"/>
                <a:gd name="T5" fmla="*/ 34 h 218"/>
                <a:gd name="T6" fmla="*/ 52 w 148"/>
                <a:gd name="T7" fmla="*/ 202 h 218"/>
                <a:gd name="T8" fmla="*/ 18 w 148"/>
                <a:gd name="T9" fmla="*/ 213 h 218"/>
                <a:gd name="T10" fmla="*/ 18 w 148"/>
                <a:gd name="T11" fmla="*/ 213 h 218"/>
                <a:gd name="T12" fmla="*/ 6 w 148"/>
                <a:gd name="T13" fmla="*/ 184 h 218"/>
                <a:gd name="T14" fmla="*/ 95 w 148"/>
                <a:gd name="T15" fmla="*/ 16 h 218"/>
                <a:gd name="T16" fmla="*/ 130 w 148"/>
                <a:gd name="T17" fmla="*/ 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18">
                  <a:moveTo>
                    <a:pt x="130" y="5"/>
                  </a:moveTo>
                  <a:cubicBezTo>
                    <a:pt x="130" y="5"/>
                    <a:pt x="130" y="5"/>
                    <a:pt x="130" y="5"/>
                  </a:cubicBezTo>
                  <a:cubicBezTo>
                    <a:pt x="143" y="10"/>
                    <a:pt x="148" y="23"/>
                    <a:pt x="142" y="34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46" y="213"/>
                    <a:pt x="31" y="218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5" y="208"/>
                    <a:pt x="0" y="195"/>
                    <a:pt x="6" y="184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102" y="5"/>
                    <a:pt x="117" y="0"/>
                    <a:pt x="130" y="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697663" y="2709863"/>
              <a:ext cx="841375" cy="1146175"/>
            </a:xfrm>
            <a:custGeom>
              <a:avLst/>
              <a:gdLst>
                <a:gd name="T0" fmla="*/ 0 w 224"/>
                <a:gd name="T1" fmla="*/ 256 h 305"/>
                <a:gd name="T2" fmla="*/ 96 w 224"/>
                <a:gd name="T3" fmla="*/ 305 h 305"/>
                <a:gd name="T4" fmla="*/ 164 w 224"/>
                <a:gd name="T5" fmla="*/ 231 h 305"/>
                <a:gd name="T6" fmla="*/ 224 w 224"/>
                <a:gd name="T7" fmla="*/ 12 h 305"/>
                <a:gd name="T8" fmla="*/ 145 w 224"/>
                <a:gd name="T9" fmla="*/ 0 h 305"/>
                <a:gd name="T10" fmla="*/ 15 w 224"/>
                <a:gd name="T11" fmla="*/ 126 h 305"/>
                <a:gd name="T12" fmla="*/ 0 w 224"/>
                <a:gd name="T13" fmla="*/ 25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305">
                  <a:moveTo>
                    <a:pt x="0" y="256"/>
                  </a:moveTo>
                  <a:cubicBezTo>
                    <a:pt x="96" y="305"/>
                    <a:pt x="96" y="305"/>
                    <a:pt x="96" y="305"/>
                  </a:cubicBezTo>
                  <a:cubicBezTo>
                    <a:pt x="164" y="231"/>
                    <a:pt x="164" y="231"/>
                    <a:pt x="164" y="231"/>
                  </a:cubicBezTo>
                  <a:cubicBezTo>
                    <a:pt x="201" y="192"/>
                    <a:pt x="216" y="67"/>
                    <a:pt x="224" y="1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" y="126"/>
                    <a:pt x="15" y="126"/>
                    <a:pt x="15" y="126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881813" y="-1587"/>
              <a:ext cx="857250" cy="4217988"/>
            </a:xfrm>
            <a:custGeom>
              <a:avLst/>
              <a:gdLst>
                <a:gd name="T0" fmla="*/ 504 w 540"/>
                <a:gd name="T1" fmla="*/ 0 h 2657"/>
                <a:gd name="T2" fmla="*/ 540 w 540"/>
                <a:gd name="T3" fmla="*/ 7 h 2657"/>
                <a:gd name="T4" fmla="*/ 109 w 540"/>
                <a:gd name="T5" fmla="*/ 2657 h 2657"/>
                <a:gd name="T6" fmla="*/ 0 w 540"/>
                <a:gd name="T7" fmla="*/ 2638 h 2657"/>
                <a:gd name="T8" fmla="*/ 504 w 540"/>
                <a:gd name="T9" fmla="*/ 0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2657">
                  <a:moveTo>
                    <a:pt x="504" y="0"/>
                  </a:moveTo>
                  <a:lnTo>
                    <a:pt x="540" y="7"/>
                  </a:lnTo>
                  <a:lnTo>
                    <a:pt x="109" y="2657"/>
                  </a:lnTo>
                  <a:lnTo>
                    <a:pt x="0" y="2638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716713" y="2533651"/>
              <a:ext cx="500063" cy="803275"/>
            </a:xfrm>
            <a:custGeom>
              <a:avLst/>
              <a:gdLst>
                <a:gd name="T0" fmla="*/ 19 w 133"/>
                <a:gd name="T1" fmla="*/ 203 h 214"/>
                <a:gd name="T2" fmla="*/ 33 w 133"/>
                <a:gd name="T3" fmla="*/ 214 h 214"/>
                <a:gd name="T4" fmla="*/ 43 w 133"/>
                <a:gd name="T5" fmla="*/ 197 h 214"/>
                <a:gd name="T6" fmla="*/ 124 w 133"/>
                <a:gd name="T7" fmla="*/ 63 h 214"/>
                <a:gd name="T8" fmla="*/ 126 w 133"/>
                <a:gd name="T9" fmla="*/ 25 h 214"/>
                <a:gd name="T10" fmla="*/ 100 w 133"/>
                <a:gd name="T11" fmla="*/ 8 h 214"/>
                <a:gd name="T12" fmla="*/ 8 w 133"/>
                <a:gd name="T13" fmla="*/ 160 h 214"/>
                <a:gd name="T14" fmla="*/ 19 w 133"/>
                <a:gd name="T15" fmla="*/ 20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14">
                  <a:moveTo>
                    <a:pt x="19" y="203"/>
                  </a:moveTo>
                  <a:cubicBezTo>
                    <a:pt x="33" y="214"/>
                    <a:pt x="33" y="214"/>
                    <a:pt x="33" y="214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33" y="48"/>
                    <a:pt x="132" y="35"/>
                    <a:pt x="126" y="25"/>
                  </a:cubicBezTo>
                  <a:cubicBezTo>
                    <a:pt x="121" y="16"/>
                    <a:pt x="104" y="0"/>
                    <a:pt x="100" y="8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0" y="173"/>
                    <a:pt x="5" y="193"/>
                    <a:pt x="19" y="20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027863" y="2544763"/>
              <a:ext cx="109538" cy="157163"/>
            </a:xfrm>
            <a:custGeom>
              <a:avLst/>
              <a:gdLst>
                <a:gd name="T0" fmla="*/ 23 w 29"/>
                <a:gd name="T1" fmla="*/ 2 h 42"/>
                <a:gd name="T2" fmla="*/ 18 w 29"/>
                <a:gd name="T3" fmla="*/ 3 h 42"/>
                <a:gd name="T4" fmla="*/ 0 w 29"/>
                <a:gd name="T5" fmla="*/ 34 h 42"/>
                <a:gd name="T6" fmla="*/ 28 w 29"/>
                <a:gd name="T7" fmla="*/ 12 h 42"/>
                <a:gd name="T8" fmla="*/ 23 w 2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3" y="2"/>
                  </a:moveTo>
                  <a:cubicBezTo>
                    <a:pt x="20" y="0"/>
                    <a:pt x="18" y="2"/>
                    <a:pt x="18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42"/>
                    <a:pt x="24" y="27"/>
                    <a:pt x="28" y="12"/>
                  </a:cubicBezTo>
                  <a:cubicBezTo>
                    <a:pt x="29" y="10"/>
                    <a:pt x="26" y="5"/>
                    <a:pt x="23" y="2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159626" y="3201988"/>
              <a:ext cx="293688" cy="252413"/>
            </a:xfrm>
            <a:custGeom>
              <a:avLst/>
              <a:gdLst>
                <a:gd name="T0" fmla="*/ 69 w 78"/>
                <a:gd name="T1" fmla="*/ 8 h 67"/>
                <a:gd name="T2" fmla="*/ 69 w 78"/>
                <a:gd name="T3" fmla="*/ 8 h 67"/>
                <a:gd name="T4" fmla="*/ 69 w 78"/>
                <a:gd name="T5" fmla="*/ 36 h 67"/>
                <a:gd name="T6" fmla="*/ 40 w 78"/>
                <a:gd name="T7" fmla="*/ 60 h 67"/>
                <a:gd name="T8" fmla="*/ 9 w 78"/>
                <a:gd name="T9" fmla="*/ 58 h 67"/>
                <a:gd name="T10" fmla="*/ 9 w 78"/>
                <a:gd name="T11" fmla="*/ 58 h 67"/>
                <a:gd name="T12" fmla="*/ 9 w 78"/>
                <a:gd name="T13" fmla="*/ 31 h 67"/>
                <a:gd name="T14" fmla="*/ 38 w 78"/>
                <a:gd name="T15" fmla="*/ 7 h 67"/>
                <a:gd name="T16" fmla="*/ 69 w 78"/>
                <a:gd name="T17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7">
                  <a:moveTo>
                    <a:pt x="6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78" y="16"/>
                    <a:pt x="78" y="29"/>
                    <a:pt x="69" y="3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32" y="67"/>
                    <a:pt x="18" y="66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0"/>
                    <a:pt x="0" y="38"/>
                    <a:pt x="9" y="3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6" y="0"/>
                    <a:pt x="60" y="1"/>
                    <a:pt x="69" y="8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189788" y="2932113"/>
              <a:ext cx="319088" cy="277813"/>
            </a:xfrm>
            <a:custGeom>
              <a:avLst/>
              <a:gdLst>
                <a:gd name="T0" fmla="*/ 75 w 85"/>
                <a:gd name="T1" fmla="*/ 10 h 74"/>
                <a:gd name="T2" fmla="*/ 75 w 85"/>
                <a:gd name="T3" fmla="*/ 10 h 74"/>
                <a:gd name="T4" fmla="*/ 75 w 85"/>
                <a:gd name="T5" fmla="*/ 41 h 74"/>
                <a:gd name="T6" fmla="*/ 46 w 85"/>
                <a:gd name="T7" fmla="*/ 65 h 74"/>
                <a:gd name="T8" fmla="*/ 10 w 85"/>
                <a:gd name="T9" fmla="*/ 64 h 74"/>
                <a:gd name="T10" fmla="*/ 10 w 85"/>
                <a:gd name="T11" fmla="*/ 64 h 74"/>
                <a:gd name="T12" fmla="*/ 10 w 85"/>
                <a:gd name="T13" fmla="*/ 32 h 74"/>
                <a:gd name="T14" fmla="*/ 38 w 85"/>
                <a:gd name="T15" fmla="*/ 8 h 74"/>
                <a:gd name="T16" fmla="*/ 75 w 85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5" y="33"/>
                    <a:pt x="75" y="41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37" y="74"/>
                    <a:pt x="20" y="73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0" y="54"/>
                    <a:pt x="0" y="40"/>
                    <a:pt x="10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8" y="0"/>
                    <a:pt x="64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208838" y="3033713"/>
              <a:ext cx="180975" cy="157163"/>
            </a:xfrm>
            <a:custGeom>
              <a:avLst/>
              <a:gdLst>
                <a:gd name="T0" fmla="*/ 39 w 48"/>
                <a:gd name="T1" fmla="*/ 7 h 42"/>
                <a:gd name="T2" fmla="*/ 39 w 48"/>
                <a:gd name="T3" fmla="*/ 7 h 42"/>
                <a:gd name="T4" fmla="*/ 40 w 48"/>
                <a:gd name="T5" fmla="*/ 33 h 42"/>
                <a:gd name="T6" fmla="*/ 37 w 48"/>
                <a:gd name="T7" fmla="*/ 35 h 42"/>
                <a:gd name="T8" fmla="*/ 8 w 48"/>
                <a:gd name="T9" fmla="*/ 34 h 42"/>
                <a:gd name="T10" fmla="*/ 8 w 48"/>
                <a:gd name="T11" fmla="*/ 34 h 42"/>
                <a:gd name="T12" fmla="*/ 8 w 48"/>
                <a:gd name="T13" fmla="*/ 9 h 42"/>
                <a:gd name="T14" fmla="*/ 10 w 48"/>
                <a:gd name="T15" fmla="*/ 6 h 42"/>
                <a:gd name="T16" fmla="*/ 39 w 48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47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29" y="42"/>
                    <a:pt x="16" y="41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26"/>
                    <a:pt x="0" y="15"/>
                    <a:pt x="8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0"/>
                    <a:pt x="31" y="0"/>
                    <a:pt x="39" y="7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178676" y="3289301"/>
              <a:ext cx="165100" cy="146050"/>
            </a:xfrm>
            <a:custGeom>
              <a:avLst/>
              <a:gdLst>
                <a:gd name="T0" fmla="*/ 36 w 44"/>
                <a:gd name="T1" fmla="*/ 8 h 39"/>
                <a:gd name="T2" fmla="*/ 36 w 44"/>
                <a:gd name="T3" fmla="*/ 8 h 39"/>
                <a:gd name="T4" fmla="*/ 37 w 44"/>
                <a:gd name="T5" fmla="*/ 31 h 39"/>
                <a:gd name="T6" fmla="*/ 34 w 44"/>
                <a:gd name="T7" fmla="*/ 33 h 39"/>
                <a:gd name="T8" fmla="*/ 7 w 44"/>
                <a:gd name="T9" fmla="*/ 32 h 39"/>
                <a:gd name="T10" fmla="*/ 7 w 44"/>
                <a:gd name="T11" fmla="*/ 32 h 39"/>
                <a:gd name="T12" fmla="*/ 7 w 44"/>
                <a:gd name="T13" fmla="*/ 9 h 39"/>
                <a:gd name="T14" fmla="*/ 10 w 44"/>
                <a:gd name="T15" fmla="*/ 6 h 39"/>
                <a:gd name="T16" fmla="*/ 36 w 44"/>
                <a:gd name="T17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44" y="14"/>
                    <a:pt x="44" y="25"/>
                    <a:pt x="37" y="3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7" y="39"/>
                    <a:pt x="15" y="38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0" y="15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0"/>
                    <a:pt x="29" y="1"/>
                    <a:pt x="36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227888" y="2649538"/>
              <a:ext cx="322263" cy="277813"/>
            </a:xfrm>
            <a:custGeom>
              <a:avLst/>
              <a:gdLst>
                <a:gd name="T0" fmla="*/ 75 w 86"/>
                <a:gd name="T1" fmla="*/ 10 h 74"/>
                <a:gd name="T2" fmla="*/ 75 w 86"/>
                <a:gd name="T3" fmla="*/ 10 h 74"/>
                <a:gd name="T4" fmla="*/ 76 w 86"/>
                <a:gd name="T5" fmla="*/ 42 h 74"/>
                <a:gd name="T6" fmla="*/ 47 w 86"/>
                <a:gd name="T7" fmla="*/ 66 h 74"/>
                <a:gd name="T8" fmla="*/ 11 w 86"/>
                <a:gd name="T9" fmla="*/ 64 h 74"/>
                <a:gd name="T10" fmla="*/ 11 w 86"/>
                <a:gd name="T11" fmla="*/ 64 h 74"/>
                <a:gd name="T12" fmla="*/ 10 w 86"/>
                <a:gd name="T13" fmla="*/ 32 h 74"/>
                <a:gd name="T14" fmla="*/ 39 w 86"/>
                <a:gd name="T15" fmla="*/ 9 h 74"/>
                <a:gd name="T16" fmla="*/ 75 w 86"/>
                <a:gd name="T17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74"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85" y="19"/>
                    <a:pt x="86" y="34"/>
                    <a:pt x="76" y="42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37" y="74"/>
                    <a:pt x="21" y="73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" y="55"/>
                    <a:pt x="0" y="41"/>
                    <a:pt x="10" y="32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9" y="0"/>
                    <a:pt x="65" y="1"/>
                    <a:pt x="75" y="10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246938" y="2751138"/>
              <a:ext cx="179388" cy="158750"/>
            </a:xfrm>
            <a:custGeom>
              <a:avLst/>
              <a:gdLst>
                <a:gd name="T0" fmla="*/ 40 w 48"/>
                <a:gd name="T1" fmla="*/ 8 h 42"/>
                <a:gd name="T2" fmla="*/ 40 w 48"/>
                <a:gd name="T3" fmla="*/ 8 h 42"/>
                <a:gd name="T4" fmla="*/ 40 w 48"/>
                <a:gd name="T5" fmla="*/ 33 h 42"/>
                <a:gd name="T6" fmla="*/ 37 w 48"/>
                <a:gd name="T7" fmla="*/ 35 h 42"/>
                <a:gd name="T8" fmla="*/ 9 w 48"/>
                <a:gd name="T9" fmla="*/ 34 h 42"/>
                <a:gd name="T10" fmla="*/ 9 w 48"/>
                <a:gd name="T11" fmla="*/ 34 h 42"/>
                <a:gd name="T12" fmla="*/ 8 w 48"/>
                <a:gd name="T13" fmla="*/ 9 h 42"/>
                <a:gd name="T14" fmla="*/ 11 w 48"/>
                <a:gd name="T15" fmla="*/ 7 h 42"/>
                <a:gd name="T16" fmla="*/ 40 w 48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2"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8" y="15"/>
                    <a:pt x="48" y="26"/>
                    <a:pt x="40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0" y="42"/>
                    <a:pt x="17" y="41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" y="27"/>
                    <a:pt x="0" y="16"/>
                    <a:pt x="8" y="9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0"/>
                    <a:pt x="32" y="1"/>
                    <a:pt x="40" y="8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697663" y="3063876"/>
              <a:ext cx="488950" cy="739775"/>
            </a:xfrm>
            <a:custGeom>
              <a:avLst/>
              <a:gdLst>
                <a:gd name="T0" fmla="*/ 0 w 130"/>
                <a:gd name="T1" fmla="*/ 162 h 197"/>
                <a:gd name="T2" fmla="*/ 68 w 130"/>
                <a:gd name="T3" fmla="*/ 197 h 197"/>
                <a:gd name="T4" fmla="*/ 71 w 130"/>
                <a:gd name="T5" fmla="*/ 14 h 197"/>
                <a:gd name="T6" fmla="*/ 49 w 130"/>
                <a:gd name="T7" fmla="*/ 0 h 197"/>
                <a:gd name="T8" fmla="*/ 15 w 130"/>
                <a:gd name="T9" fmla="*/ 32 h 197"/>
                <a:gd name="T10" fmla="*/ 0 w 130"/>
                <a:gd name="T11" fmla="*/ 16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97">
                  <a:moveTo>
                    <a:pt x="0" y="162"/>
                  </a:moveTo>
                  <a:cubicBezTo>
                    <a:pt x="68" y="197"/>
                    <a:pt x="68" y="197"/>
                    <a:pt x="68" y="197"/>
                  </a:cubicBezTo>
                  <a:cubicBezTo>
                    <a:pt x="96" y="147"/>
                    <a:pt x="130" y="50"/>
                    <a:pt x="71" y="14"/>
                  </a:cubicBezTo>
                  <a:cubicBezTo>
                    <a:pt x="64" y="8"/>
                    <a:pt x="56" y="3"/>
                    <a:pt x="49" y="0"/>
                  </a:cubicBezTo>
                  <a:cubicBezTo>
                    <a:pt x="15" y="32"/>
                    <a:pt x="15" y="32"/>
                    <a:pt x="15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6465888" y="3559176"/>
              <a:ext cx="739775" cy="577850"/>
            </a:xfrm>
            <a:custGeom>
              <a:avLst/>
              <a:gdLst>
                <a:gd name="T0" fmla="*/ 0 w 466"/>
                <a:gd name="T1" fmla="*/ 168 h 364"/>
                <a:gd name="T2" fmla="*/ 385 w 466"/>
                <a:gd name="T3" fmla="*/ 364 h 364"/>
                <a:gd name="T4" fmla="*/ 466 w 466"/>
                <a:gd name="T5" fmla="*/ 196 h 364"/>
                <a:gd name="T6" fmla="*/ 82 w 466"/>
                <a:gd name="T7" fmla="*/ 0 h 364"/>
                <a:gd name="T8" fmla="*/ 0 w 466"/>
                <a:gd name="T9" fmla="*/ 16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364">
                  <a:moveTo>
                    <a:pt x="0" y="168"/>
                  </a:moveTo>
                  <a:lnTo>
                    <a:pt x="385" y="364"/>
                  </a:lnTo>
                  <a:lnTo>
                    <a:pt x="466" y="196"/>
                  </a:lnTo>
                  <a:lnTo>
                    <a:pt x="82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5803902" y="3716338"/>
              <a:ext cx="1349375" cy="1736724"/>
            </a:xfrm>
            <a:custGeom>
              <a:avLst/>
              <a:gdLst>
                <a:gd name="T0" fmla="*/ 0 w 359"/>
                <a:gd name="T1" fmla="*/ 173 h 462"/>
                <a:gd name="T2" fmla="*/ 69 w 359"/>
                <a:gd name="T3" fmla="*/ 211 h 462"/>
                <a:gd name="T4" fmla="*/ 180 w 359"/>
                <a:gd name="T5" fmla="*/ 1 h 462"/>
                <a:gd name="T6" fmla="*/ 181 w 359"/>
                <a:gd name="T7" fmla="*/ 0 h 462"/>
                <a:gd name="T8" fmla="*/ 358 w 359"/>
                <a:gd name="T9" fmla="*/ 94 h 462"/>
                <a:gd name="T10" fmla="*/ 358 w 359"/>
                <a:gd name="T11" fmla="*/ 94 h 462"/>
                <a:gd name="T12" fmla="*/ 188 w 359"/>
                <a:gd name="T13" fmla="*/ 416 h 462"/>
                <a:gd name="T14" fmla="*/ 107 w 359"/>
                <a:gd name="T15" fmla="*/ 455 h 462"/>
                <a:gd name="T16" fmla="*/ 0 w 359"/>
                <a:gd name="T17" fmla="*/ 17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462">
                  <a:moveTo>
                    <a:pt x="0" y="173"/>
                  </a:moveTo>
                  <a:cubicBezTo>
                    <a:pt x="34" y="192"/>
                    <a:pt x="59" y="206"/>
                    <a:pt x="69" y="21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358" y="94"/>
                    <a:pt x="358" y="94"/>
                    <a:pt x="358" y="94"/>
                  </a:cubicBezTo>
                  <a:cubicBezTo>
                    <a:pt x="358" y="94"/>
                    <a:pt x="359" y="94"/>
                    <a:pt x="358" y="94"/>
                  </a:cubicBezTo>
                  <a:cubicBezTo>
                    <a:pt x="188" y="416"/>
                    <a:pt x="188" y="416"/>
                    <a:pt x="188" y="416"/>
                  </a:cubicBezTo>
                  <a:cubicBezTo>
                    <a:pt x="166" y="459"/>
                    <a:pt x="133" y="462"/>
                    <a:pt x="107" y="455"/>
                  </a:cubicBezTo>
                  <a:lnTo>
                    <a:pt x="0" y="173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881813" y="3663951"/>
              <a:ext cx="247651" cy="552451"/>
            </a:xfrm>
            <a:custGeom>
              <a:avLst/>
              <a:gdLst>
                <a:gd name="T0" fmla="*/ 66 w 66"/>
                <a:gd name="T1" fmla="*/ 25 h 147"/>
                <a:gd name="T2" fmla="*/ 46 w 66"/>
                <a:gd name="T3" fmla="*/ 147 h 147"/>
                <a:gd name="T4" fmla="*/ 0 w 66"/>
                <a:gd name="T5" fmla="*/ 139 h 147"/>
                <a:gd name="T6" fmla="*/ 24 w 66"/>
                <a:gd name="T7" fmla="*/ 15 h 147"/>
                <a:gd name="T8" fmla="*/ 37 w 66"/>
                <a:gd name="T9" fmla="*/ 0 h 147"/>
                <a:gd name="T10" fmla="*/ 66 w 66"/>
                <a:gd name="T11" fmla="*/ 2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47">
                  <a:moveTo>
                    <a:pt x="66" y="25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31" y="13"/>
                    <a:pt x="35" y="5"/>
                    <a:pt x="37" y="0"/>
                  </a:cubicBezTo>
                  <a:lnTo>
                    <a:pt x="66" y="25"/>
                  </a:ln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6763" y="3273426"/>
              <a:ext cx="2986088" cy="3703638"/>
            </a:xfrm>
            <a:custGeom>
              <a:avLst/>
              <a:gdLst>
                <a:gd name="T0" fmla="*/ 23 w 795"/>
                <a:gd name="T1" fmla="*/ 906 h 986"/>
                <a:gd name="T2" fmla="*/ 9 w 795"/>
                <a:gd name="T3" fmla="*/ 602 h 986"/>
                <a:gd name="T4" fmla="*/ 8 w 795"/>
                <a:gd name="T5" fmla="*/ 163 h 986"/>
                <a:gd name="T6" fmla="*/ 290 w 795"/>
                <a:gd name="T7" fmla="*/ 0 h 986"/>
                <a:gd name="T8" fmla="*/ 394 w 795"/>
                <a:gd name="T9" fmla="*/ 45 h 986"/>
                <a:gd name="T10" fmla="*/ 490 w 795"/>
                <a:gd name="T11" fmla="*/ 2 h 986"/>
                <a:gd name="T12" fmla="*/ 795 w 795"/>
                <a:gd name="T13" fmla="*/ 173 h 986"/>
                <a:gd name="T14" fmla="*/ 779 w 795"/>
                <a:gd name="T15" fmla="*/ 613 h 986"/>
                <a:gd name="T16" fmla="*/ 765 w 795"/>
                <a:gd name="T17" fmla="*/ 903 h 986"/>
                <a:gd name="T18" fmla="*/ 391 w 795"/>
                <a:gd name="T19" fmla="*/ 986 h 986"/>
                <a:gd name="T20" fmla="*/ 23 w 795"/>
                <a:gd name="T21" fmla="*/ 906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5" h="986">
                  <a:moveTo>
                    <a:pt x="23" y="906"/>
                  </a:moveTo>
                  <a:cubicBezTo>
                    <a:pt x="9" y="602"/>
                    <a:pt x="9" y="602"/>
                    <a:pt x="9" y="602"/>
                  </a:cubicBezTo>
                  <a:cubicBezTo>
                    <a:pt x="0" y="400"/>
                    <a:pt x="51" y="397"/>
                    <a:pt x="8" y="163"/>
                  </a:cubicBezTo>
                  <a:cubicBezTo>
                    <a:pt x="105" y="95"/>
                    <a:pt x="231" y="48"/>
                    <a:pt x="290" y="0"/>
                  </a:cubicBezTo>
                  <a:cubicBezTo>
                    <a:pt x="322" y="29"/>
                    <a:pt x="357" y="45"/>
                    <a:pt x="394" y="45"/>
                  </a:cubicBezTo>
                  <a:cubicBezTo>
                    <a:pt x="430" y="45"/>
                    <a:pt x="458" y="30"/>
                    <a:pt x="490" y="2"/>
                  </a:cubicBezTo>
                  <a:cubicBezTo>
                    <a:pt x="550" y="50"/>
                    <a:pt x="698" y="103"/>
                    <a:pt x="795" y="173"/>
                  </a:cubicBezTo>
                  <a:cubicBezTo>
                    <a:pt x="740" y="401"/>
                    <a:pt x="788" y="402"/>
                    <a:pt x="779" y="613"/>
                  </a:cubicBezTo>
                  <a:cubicBezTo>
                    <a:pt x="765" y="903"/>
                    <a:pt x="765" y="903"/>
                    <a:pt x="765" y="903"/>
                  </a:cubicBezTo>
                  <a:cubicBezTo>
                    <a:pt x="652" y="956"/>
                    <a:pt x="525" y="986"/>
                    <a:pt x="391" y="986"/>
                  </a:cubicBezTo>
                  <a:cubicBezTo>
                    <a:pt x="260" y="986"/>
                    <a:pt x="135" y="957"/>
                    <a:pt x="23" y="906"/>
                  </a:cubicBezTo>
                  <a:close/>
                </a:path>
              </a:pathLst>
            </a:custGeom>
            <a:solidFill>
              <a:srgbClr val="525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751138" y="3311526"/>
              <a:ext cx="1512888" cy="2700338"/>
            </a:xfrm>
            <a:custGeom>
              <a:avLst/>
              <a:gdLst>
                <a:gd name="T0" fmla="*/ 0 w 953"/>
                <a:gd name="T1" fmla="*/ 130 h 1701"/>
                <a:gd name="T2" fmla="*/ 54 w 953"/>
                <a:gd name="T3" fmla="*/ 620 h 1701"/>
                <a:gd name="T4" fmla="*/ 480 w 953"/>
                <a:gd name="T5" fmla="*/ 1701 h 1701"/>
                <a:gd name="T6" fmla="*/ 899 w 953"/>
                <a:gd name="T7" fmla="*/ 620 h 1701"/>
                <a:gd name="T8" fmla="*/ 953 w 953"/>
                <a:gd name="T9" fmla="*/ 130 h 1701"/>
                <a:gd name="T10" fmla="*/ 750 w 953"/>
                <a:gd name="T11" fmla="*/ 0 h 1701"/>
                <a:gd name="T12" fmla="*/ 203 w 953"/>
                <a:gd name="T13" fmla="*/ 0 h 1701"/>
                <a:gd name="T14" fmla="*/ 0 w 953"/>
                <a:gd name="T15" fmla="*/ 13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3" h="1701">
                  <a:moveTo>
                    <a:pt x="0" y="130"/>
                  </a:moveTo>
                  <a:lnTo>
                    <a:pt x="54" y="620"/>
                  </a:lnTo>
                  <a:lnTo>
                    <a:pt x="480" y="1701"/>
                  </a:lnTo>
                  <a:lnTo>
                    <a:pt x="899" y="620"/>
                  </a:lnTo>
                  <a:lnTo>
                    <a:pt x="953" y="130"/>
                  </a:lnTo>
                  <a:lnTo>
                    <a:pt x="750" y="0"/>
                  </a:lnTo>
                  <a:lnTo>
                    <a:pt x="203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073401" y="3033712"/>
              <a:ext cx="860424" cy="698500"/>
            </a:xfrm>
            <a:prstGeom prst="rect">
              <a:avLst/>
            </a:prstGeom>
            <a:solidFill>
              <a:srgbClr val="D1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451101" y="862013"/>
              <a:ext cx="2106613" cy="2581275"/>
            </a:xfrm>
            <a:custGeom>
              <a:avLst/>
              <a:gdLst>
                <a:gd name="T0" fmla="*/ 281 w 561"/>
                <a:gd name="T1" fmla="*/ 687 h 687"/>
                <a:gd name="T2" fmla="*/ 499 w 561"/>
                <a:gd name="T3" fmla="*/ 458 h 687"/>
                <a:gd name="T4" fmla="*/ 508 w 561"/>
                <a:gd name="T5" fmla="*/ 463 h 687"/>
                <a:gd name="T6" fmla="*/ 553 w 561"/>
                <a:gd name="T7" fmla="*/ 388 h 687"/>
                <a:gd name="T8" fmla="*/ 534 w 561"/>
                <a:gd name="T9" fmla="*/ 301 h 687"/>
                <a:gd name="T10" fmla="*/ 531 w 561"/>
                <a:gd name="T11" fmla="*/ 301 h 687"/>
                <a:gd name="T12" fmla="*/ 281 w 561"/>
                <a:gd name="T13" fmla="*/ 0 h 687"/>
                <a:gd name="T14" fmla="*/ 32 w 561"/>
                <a:gd name="T15" fmla="*/ 302 h 687"/>
                <a:gd name="T16" fmla="*/ 26 w 561"/>
                <a:gd name="T17" fmla="*/ 301 h 687"/>
                <a:gd name="T18" fmla="*/ 7 w 561"/>
                <a:gd name="T19" fmla="*/ 388 h 687"/>
                <a:gd name="T20" fmla="*/ 53 w 561"/>
                <a:gd name="T21" fmla="*/ 463 h 687"/>
                <a:gd name="T22" fmla="*/ 63 w 561"/>
                <a:gd name="T23" fmla="*/ 456 h 687"/>
                <a:gd name="T24" fmla="*/ 281 w 561"/>
                <a:gd name="T25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687">
                  <a:moveTo>
                    <a:pt x="281" y="687"/>
                  </a:moveTo>
                  <a:cubicBezTo>
                    <a:pt x="371" y="687"/>
                    <a:pt x="455" y="584"/>
                    <a:pt x="499" y="458"/>
                  </a:cubicBezTo>
                  <a:cubicBezTo>
                    <a:pt x="501" y="461"/>
                    <a:pt x="504" y="462"/>
                    <a:pt x="508" y="463"/>
                  </a:cubicBezTo>
                  <a:cubicBezTo>
                    <a:pt x="526" y="466"/>
                    <a:pt x="546" y="432"/>
                    <a:pt x="553" y="388"/>
                  </a:cubicBezTo>
                  <a:cubicBezTo>
                    <a:pt x="561" y="343"/>
                    <a:pt x="552" y="304"/>
                    <a:pt x="534" y="301"/>
                  </a:cubicBezTo>
                  <a:cubicBezTo>
                    <a:pt x="533" y="301"/>
                    <a:pt x="532" y="301"/>
                    <a:pt x="531" y="301"/>
                  </a:cubicBezTo>
                  <a:cubicBezTo>
                    <a:pt x="539" y="145"/>
                    <a:pt x="474" y="0"/>
                    <a:pt x="281" y="0"/>
                  </a:cubicBezTo>
                  <a:cubicBezTo>
                    <a:pt x="88" y="0"/>
                    <a:pt x="23" y="145"/>
                    <a:pt x="32" y="302"/>
                  </a:cubicBezTo>
                  <a:cubicBezTo>
                    <a:pt x="30" y="301"/>
                    <a:pt x="28" y="301"/>
                    <a:pt x="26" y="301"/>
                  </a:cubicBezTo>
                  <a:cubicBezTo>
                    <a:pt x="8" y="304"/>
                    <a:pt x="0" y="343"/>
                    <a:pt x="7" y="388"/>
                  </a:cubicBezTo>
                  <a:cubicBezTo>
                    <a:pt x="15" y="432"/>
                    <a:pt x="35" y="466"/>
                    <a:pt x="53" y="463"/>
                  </a:cubicBezTo>
                  <a:cubicBezTo>
                    <a:pt x="57" y="462"/>
                    <a:pt x="60" y="460"/>
                    <a:pt x="63" y="456"/>
                  </a:cubicBezTo>
                  <a:cubicBezTo>
                    <a:pt x="107" y="583"/>
                    <a:pt x="191" y="687"/>
                    <a:pt x="281" y="687"/>
                  </a:cubicBezTo>
                  <a:close/>
                </a:path>
              </a:pathLst>
            </a:custGeom>
            <a:solidFill>
              <a:srgbClr val="F2C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536826" y="862013"/>
              <a:ext cx="1938338" cy="1427163"/>
            </a:xfrm>
            <a:custGeom>
              <a:avLst/>
              <a:gdLst>
                <a:gd name="T0" fmla="*/ 508 w 516"/>
                <a:gd name="T1" fmla="*/ 301 h 380"/>
                <a:gd name="T2" fmla="*/ 258 w 516"/>
                <a:gd name="T3" fmla="*/ 0 h 380"/>
                <a:gd name="T4" fmla="*/ 9 w 516"/>
                <a:gd name="T5" fmla="*/ 302 h 380"/>
                <a:gd name="T6" fmla="*/ 48 w 516"/>
                <a:gd name="T7" fmla="*/ 372 h 380"/>
                <a:gd name="T8" fmla="*/ 70 w 516"/>
                <a:gd name="T9" fmla="*/ 344 h 380"/>
                <a:gd name="T10" fmla="*/ 143 w 516"/>
                <a:gd name="T11" fmla="*/ 148 h 380"/>
                <a:gd name="T12" fmla="*/ 258 w 516"/>
                <a:gd name="T13" fmla="*/ 171 h 380"/>
                <a:gd name="T14" fmla="*/ 373 w 516"/>
                <a:gd name="T15" fmla="*/ 148 h 380"/>
                <a:gd name="T16" fmla="*/ 446 w 516"/>
                <a:gd name="T17" fmla="*/ 344 h 380"/>
                <a:gd name="T18" fmla="*/ 466 w 516"/>
                <a:gd name="T19" fmla="*/ 373 h 380"/>
                <a:gd name="T20" fmla="*/ 508 w 516"/>
                <a:gd name="T21" fmla="*/ 30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380">
                  <a:moveTo>
                    <a:pt x="508" y="301"/>
                  </a:moveTo>
                  <a:cubicBezTo>
                    <a:pt x="516" y="145"/>
                    <a:pt x="451" y="0"/>
                    <a:pt x="258" y="0"/>
                  </a:cubicBezTo>
                  <a:cubicBezTo>
                    <a:pt x="65" y="0"/>
                    <a:pt x="0" y="145"/>
                    <a:pt x="9" y="302"/>
                  </a:cubicBezTo>
                  <a:cubicBezTo>
                    <a:pt x="25" y="306"/>
                    <a:pt x="41" y="334"/>
                    <a:pt x="48" y="372"/>
                  </a:cubicBezTo>
                  <a:cubicBezTo>
                    <a:pt x="61" y="380"/>
                    <a:pt x="70" y="375"/>
                    <a:pt x="70" y="344"/>
                  </a:cubicBezTo>
                  <a:cubicBezTo>
                    <a:pt x="70" y="250"/>
                    <a:pt x="81" y="168"/>
                    <a:pt x="143" y="148"/>
                  </a:cubicBezTo>
                  <a:cubicBezTo>
                    <a:pt x="201" y="130"/>
                    <a:pt x="214" y="171"/>
                    <a:pt x="258" y="171"/>
                  </a:cubicBezTo>
                  <a:cubicBezTo>
                    <a:pt x="302" y="171"/>
                    <a:pt x="316" y="132"/>
                    <a:pt x="373" y="148"/>
                  </a:cubicBezTo>
                  <a:cubicBezTo>
                    <a:pt x="433" y="165"/>
                    <a:pt x="446" y="250"/>
                    <a:pt x="446" y="344"/>
                  </a:cubicBezTo>
                  <a:cubicBezTo>
                    <a:pt x="446" y="374"/>
                    <a:pt x="454" y="380"/>
                    <a:pt x="466" y="373"/>
                  </a:cubicBezTo>
                  <a:cubicBezTo>
                    <a:pt x="474" y="333"/>
                    <a:pt x="491" y="303"/>
                    <a:pt x="508" y="301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51213" y="3679826"/>
              <a:ext cx="315913" cy="484188"/>
            </a:xfrm>
            <a:custGeom>
              <a:avLst/>
              <a:gdLst>
                <a:gd name="T0" fmla="*/ 71 w 84"/>
                <a:gd name="T1" fmla="*/ 129 h 129"/>
                <a:gd name="T2" fmla="*/ 84 w 84"/>
                <a:gd name="T3" fmla="*/ 103 h 129"/>
                <a:gd name="T4" fmla="*/ 41 w 84"/>
                <a:gd name="T5" fmla="*/ 0 h 129"/>
                <a:gd name="T6" fmla="*/ 0 w 84"/>
                <a:gd name="T7" fmla="*/ 101 h 129"/>
                <a:gd name="T8" fmla="*/ 13 w 84"/>
                <a:gd name="T9" fmla="*/ 129 h 129"/>
                <a:gd name="T10" fmla="*/ 71 w 84"/>
                <a:gd name="T11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29">
                  <a:moveTo>
                    <a:pt x="71" y="129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32" y="129"/>
                    <a:pt x="52" y="129"/>
                    <a:pt x="71" y="129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871788" y="3311526"/>
              <a:ext cx="633413" cy="1017588"/>
            </a:xfrm>
            <a:custGeom>
              <a:avLst/>
              <a:gdLst>
                <a:gd name="T0" fmla="*/ 127 w 399"/>
                <a:gd name="T1" fmla="*/ 0 h 641"/>
                <a:gd name="T2" fmla="*/ 399 w 399"/>
                <a:gd name="T3" fmla="*/ 232 h 641"/>
                <a:gd name="T4" fmla="*/ 248 w 399"/>
                <a:gd name="T5" fmla="*/ 641 h 641"/>
                <a:gd name="T6" fmla="*/ 0 w 399"/>
                <a:gd name="T7" fmla="*/ 83 h 641"/>
                <a:gd name="T8" fmla="*/ 127 w 399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41">
                  <a:moveTo>
                    <a:pt x="127" y="0"/>
                  </a:moveTo>
                  <a:lnTo>
                    <a:pt x="399" y="232"/>
                  </a:lnTo>
                  <a:lnTo>
                    <a:pt x="248" y="641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476501" y="3443288"/>
              <a:ext cx="1028700" cy="2579688"/>
            </a:xfrm>
            <a:custGeom>
              <a:avLst/>
              <a:gdLst>
                <a:gd name="T0" fmla="*/ 249 w 648"/>
                <a:gd name="T1" fmla="*/ 0 h 1625"/>
                <a:gd name="T2" fmla="*/ 648 w 648"/>
                <a:gd name="T3" fmla="*/ 1625 h 1625"/>
                <a:gd name="T4" fmla="*/ 88 w 648"/>
                <a:gd name="T5" fmla="*/ 728 h 1625"/>
                <a:gd name="T6" fmla="*/ 161 w 648"/>
                <a:gd name="T7" fmla="*/ 572 h 1625"/>
                <a:gd name="T8" fmla="*/ 0 w 648"/>
                <a:gd name="T9" fmla="*/ 444 h 1625"/>
                <a:gd name="T10" fmla="*/ 173 w 648"/>
                <a:gd name="T11" fmla="*/ 47 h 1625"/>
                <a:gd name="T12" fmla="*/ 249 w 648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8" h="1625">
                  <a:moveTo>
                    <a:pt x="249" y="0"/>
                  </a:moveTo>
                  <a:lnTo>
                    <a:pt x="648" y="1625"/>
                  </a:lnTo>
                  <a:lnTo>
                    <a:pt x="88" y="728"/>
                  </a:lnTo>
                  <a:lnTo>
                    <a:pt x="161" y="572"/>
                  </a:lnTo>
                  <a:lnTo>
                    <a:pt x="0" y="444"/>
                  </a:lnTo>
                  <a:lnTo>
                    <a:pt x="173" y="47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505201" y="3311526"/>
              <a:ext cx="635000" cy="1017588"/>
            </a:xfrm>
            <a:custGeom>
              <a:avLst/>
              <a:gdLst>
                <a:gd name="T0" fmla="*/ 275 w 400"/>
                <a:gd name="T1" fmla="*/ 0 h 641"/>
                <a:gd name="T2" fmla="*/ 0 w 400"/>
                <a:gd name="T3" fmla="*/ 232 h 641"/>
                <a:gd name="T4" fmla="*/ 154 w 400"/>
                <a:gd name="T5" fmla="*/ 641 h 641"/>
                <a:gd name="T6" fmla="*/ 400 w 400"/>
                <a:gd name="T7" fmla="*/ 83 h 641"/>
                <a:gd name="T8" fmla="*/ 275 w 400"/>
                <a:gd name="T9" fmla="*/ 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41">
                  <a:moveTo>
                    <a:pt x="275" y="0"/>
                  </a:moveTo>
                  <a:lnTo>
                    <a:pt x="0" y="232"/>
                  </a:lnTo>
                  <a:lnTo>
                    <a:pt x="154" y="641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3287713" y="4408488"/>
              <a:ext cx="442913" cy="1614488"/>
            </a:xfrm>
            <a:custGeom>
              <a:avLst/>
              <a:gdLst>
                <a:gd name="T0" fmla="*/ 71 w 279"/>
                <a:gd name="T1" fmla="*/ 0 h 1017"/>
                <a:gd name="T2" fmla="*/ 208 w 279"/>
                <a:gd name="T3" fmla="*/ 0 h 1017"/>
                <a:gd name="T4" fmla="*/ 279 w 279"/>
                <a:gd name="T5" fmla="*/ 688 h 1017"/>
                <a:gd name="T6" fmla="*/ 137 w 279"/>
                <a:gd name="T7" fmla="*/ 1017 h 1017"/>
                <a:gd name="T8" fmla="*/ 0 w 279"/>
                <a:gd name="T9" fmla="*/ 688 h 1017"/>
                <a:gd name="T10" fmla="*/ 71 w 279"/>
                <a:gd name="T11" fmla="*/ 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017">
                  <a:moveTo>
                    <a:pt x="71" y="0"/>
                  </a:moveTo>
                  <a:lnTo>
                    <a:pt x="208" y="0"/>
                  </a:lnTo>
                  <a:lnTo>
                    <a:pt x="279" y="688"/>
                  </a:lnTo>
                  <a:lnTo>
                    <a:pt x="137" y="1017"/>
                  </a:lnTo>
                  <a:lnTo>
                    <a:pt x="0" y="68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2498727" y="760412"/>
              <a:ext cx="1660525" cy="1258888"/>
            </a:xfrm>
            <a:custGeom>
              <a:avLst/>
              <a:gdLst>
                <a:gd name="T0" fmla="*/ 442 w 442"/>
                <a:gd name="T1" fmla="*/ 129 h 335"/>
                <a:gd name="T2" fmla="*/ 83 w 442"/>
                <a:gd name="T3" fmla="*/ 329 h 335"/>
                <a:gd name="T4" fmla="*/ 442 w 442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2" h="335">
                  <a:moveTo>
                    <a:pt x="442" y="129"/>
                  </a:moveTo>
                  <a:cubicBezTo>
                    <a:pt x="417" y="179"/>
                    <a:pt x="166" y="322"/>
                    <a:pt x="83" y="329"/>
                  </a:cubicBezTo>
                  <a:cubicBezTo>
                    <a:pt x="0" y="335"/>
                    <a:pt x="78" y="0"/>
                    <a:pt x="442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11576" y="760413"/>
              <a:ext cx="714375" cy="1258888"/>
            </a:xfrm>
            <a:custGeom>
              <a:avLst/>
              <a:gdLst>
                <a:gd name="T0" fmla="*/ 0 w 190"/>
                <a:gd name="T1" fmla="*/ 129 h 335"/>
                <a:gd name="T2" fmla="*/ 155 w 190"/>
                <a:gd name="T3" fmla="*/ 329 h 335"/>
                <a:gd name="T4" fmla="*/ 0 w 190"/>
                <a:gd name="T5" fmla="*/ 129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335">
                  <a:moveTo>
                    <a:pt x="0" y="129"/>
                  </a:moveTo>
                  <a:cubicBezTo>
                    <a:pt x="10" y="179"/>
                    <a:pt x="119" y="322"/>
                    <a:pt x="155" y="329"/>
                  </a:cubicBezTo>
                  <a:cubicBezTo>
                    <a:pt x="190" y="335"/>
                    <a:pt x="156" y="0"/>
                    <a:pt x="0" y="129"/>
                  </a:cubicBezTo>
                  <a:close/>
                </a:path>
              </a:pathLst>
            </a:custGeom>
            <a:solidFill>
              <a:srgbClr val="29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871788" y="3311526"/>
              <a:ext cx="633413" cy="855663"/>
            </a:xfrm>
            <a:custGeom>
              <a:avLst/>
              <a:gdLst>
                <a:gd name="T0" fmla="*/ 127 w 399"/>
                <a:gd name="T1" fmla="*/ 0 h 539"/>
                <a:gd name="T2" fmla="*/ 399 w 399"/>
                <a:gd name="T3" fmla="*/ 232 h 539"/>
                <a:gd name="T4" fmla="*/ 243 w 399"/>
                <a:gd name="T5" fmla="*/ 539 h 539"/>
                <a:gd name="T6" fmla="*/ 0 w 399"/>
                <a:gd name="T7" fmla="*/ 83 h 539"/>
                <a:gd name="T8" fmla="*/ 127 w 399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539">
                  <a:moveTo>
                    <a:pt x="127" y="0"/>
                  </a:moveTo>
                  <a:lnTo>
                    <a:pt x="399" y="232"/>
                  </a:lnTo>
                  <a:lnTo>
                    <a:pt x="243" y="539"/>
                  </a:lnTo>
                  <a:lnTo>
                    <a:pt x="0" y="8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78101" y="3443288"/>
              <a:ext cx="927100" cy="2579688"/>
            </a:xfrm>
            <a:custGeom>
              <a:avLst/>
              <a:gdLst>
                <a:gd name="T0" fmla="*/ 185 w 584"/>
                <a:gd name="T1" fmla="*/ 0 h 1625"/>
                <a:gd name="T2" fmla="*/ 584 w 584"/>
                <a:gd name="T3" fmla="*/ 1625 h 1625"/>
                <a:gd name="T4" fmla="*/ 78 w 584"/>
                <a:gd name="T5" fmla="*/ 657 h 1625"/>
                <a:gd name="T6" fmla="*/ 163 w 584"/>
                <a:gd name="T7" fmla="*/ 537 h 1625"/>
                <a:gd name="T8" fmla="*/ 0 w 584"/>
                <a:gd name="T9" fmla="*/ 411 h 1625"/>
                <a:gd name="T10" fmla="*/ 109 w 584"/>
                <a:gd name="T11" fmla="*/ 47 h 1625"/>
                <a:gd name="T12" fmla="*/ 185 w 584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1625">
                  <a:moveTo>
                    <a:pt x="185" y="0"/>
                  </a:moveTo>
                  <a:lnTo>
                    <a:pt x="584" y="1625"/>
                  </a:lnTo>
                  <a:lnTo>
                    <a:pt x="78" y="657"/>
                  </a:lnTo>
                  <a:lnTo>
                    <a:pt x="163" y="537"/>
                  </a:lnTo>
                  <a:lnTo>
                    <a:pt x="0" y="411"/>
                  </a:lnTo>
                  <a:lnTo>
                    <a:pt x="109" y="4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505201" y="3443288"/>
              <a:ext cx="1030288" cy="2579688"/>
            </a:xfrm>
            <a:custGeom>
              <a:avLst/>
              <a:gdLst>
                <a:gd name="T0" fmla="*/ 400 w 649"/>
                <a:gd name="T1" fmla="*/ 0 h 1625"/>
                <a:gd name="T2" fmla="*/ 0 w 649"/>
                <a:gd name="T3" fmla="*/ 1625 h 1625"/>
                <a:gd name="T4" fmla="*/ 563 w 649"/>
                <a:gd name="T5" fmla="*/ 728 h 1625"/>
                <a:gd name="T6" fmla="*/ 490 w 649"/>
                <a:gd name="T7" fmla="*/ 572 h 1625"/>
                <a:gd name="T8" fmla="*/ 649 w 649"/>
                <a:gd name="T9" fmla="*/ 444 h 1625"/>
                <a:gd name="T10" fmla="*/ 478 w 649"/>
                <a:gd name="T11" fmla="*/ 47 h 1625"/>
                <a:gd name="T12" fmla="*/ 400 w 649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9" h="1625">
                  <a:moveTo>
                    <a:pt x="400" y="0"/>
                  </a:moveTo>
                  <a:lnTo>
                    <a:pt x="0" y="1625"/>
                  </a:lnTo>
                  <a:lnTo>
                    <a:pt x="563" y="728"/>
                  </a:lnTo>
                  <a:lnTo>
                    <a:pt x="490" y="572"/>
                  </a:lnTo>
                  <a:lnTo>
                    <a:pt x="649" y="444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505201" y="3443288"/>
              <a:ext cx="931863" cy="2579688"/>
            </a:xfrm>
            <a:custGeom>
              <a:avLst/>
              <a:gdLst>
                <a:gd name="T0" fmla="*/ 400 w 587"/>
                <a:gd name="T1" fmla="*/ 0 h 1625"/>
                <a:gd name="T2" fmla="*/ 0 w 587"/>
                <a:gd name="T3" fmla="*/ 1625 h 1625"/>
                <a:gd name="T4" fmla="*/ 509 w 587"/>
                <a:gd name="T5" fmla="*/ 657 h 1625"/>
                <a:gd name="T6" fmla="*/ 424 w 587"/>
                <a:gd name="T7" fmla="*/ 537 h 1625"/>
                <a:gd name="T8" fmla="*/ 587 w 587"/>
                <a:gd name="T9" fmla="*/ 411 h 1625"/>
                <a:gd name="T10" fmla="*/ 478 w 587"/>
                <a:gd name="T11" fmla="*/ 47 h 1625"/>
                <a:gd name="T12" fmla="*/ 400 w 587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1625">
                  <a:moveTo>
                    <a:pt x="400" y="0"/>
                  </a:moveTo>
                  <a:lnTo>
                    <a:pt x="0" y="1625"/>
                  </a:lnTo>
                  <a:lnTo>
                    <a:pt x="509" y="657"/>
                  </a:lnTo>
                  <a:lnTo>
                    <a:pt x="424" y="537"/>
                  </a:lnTo>
                  <a:lnTo>
                    <a:pt x="587" y="411"/>
                  </a:lnTo>
                  <a:lnTo>
                    <a:pt x="478" y="4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63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505201" y="3311526"/>
              <a:ext cx="635000" cy="855663"/>
            </a:xfrm>
            <a:custGeom>
              <a:avLst/>
              <a:gdLst>
                <a:gd name="T0" fmla="*/ 275 w 400"/>
                <a:gd name="T1" fmla="*/ 0 h 539"/>
                <a:gd name="T2" fmla="*/ 0 w 400"/>
                <a:gd name="T3" fmla="*/ 232 h 539"/>
                <a:gd name="T4" fmla="*/ 156 w 400"/>
                <a:gd name="T5" fmla="*/ 539 h 539"/>
                <a:gd name="T6" fmla="*/ 400 w 400"/>
                <a:gd name="T7" fmla="*/ 83 h 539"/>
                <a:gd name="T8" fmla="*/ 275 w 400"/>
                <a:gd name="T9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539">
                  <a:moveTo>
                    <a:pt x="275" y="0"/>
                  </a:moveTo>
                  <a:lnTo>
                    <a:pt x="0" y="232"/>
                  </a:lnTo>
                  <a:lnTo>
                    <a:pt x="156" y="539"/>
                  </a:lnTo>
                  <a:lnTo>
                    <a:pt x="400" y="8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351213" y="4144963"/>
              <a:ext cx="315913" cy="277813"/>
            </a:xfrm>
            <a:custGeom>
              <a:avLst/>
              <a:gdLst>
                <a:gd name="T0" fmla="*/ 13 w 84"/>
                <a:gd name="T1" fmla="*/ 0 h 74"/>
                <a:gd name="T2" fmla="*/ 71 w 84"/>
                <a:gd name="T3" fmla="*/ 0 h 74"/>
                <a:gd name="T4" fmla="*/ 71 w 84"/>
                <a:gd name="T5" fmla="*/ 74 h 74"/>
                <a:gd name="T6" fmla="*/ 13 w 84"/>
                <a:gd name="T7" fmla="*/ 74 h 74"/>
                <a:gd name="T8" fmla="*/ 13 w 8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4">
                  <a:moveTo>
                    <a:pt x="13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84" y="27"/>
                    <a:pt x="83" y="51"/>
                    <a:pt x="71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" y="51"/>
                    <a:pt x="0" y="27"/>
                    <a:pt x="13" y="0"/>
                  </a:cubicBezTo>
                  <a:close/>
                </a:path>
              </a:pathLst>
            </a:custGeom>
            <a:solidFill>
              <a:srgbClr val="98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452813" y="5797551"/>
              <a:ext cx="120650" cy="1179513"/>
            </a:xfrm>
            <a:custGeom>
              <a:avLst/>
              <a:gdLst>
                <a:gd name="T0" fmla="*/ 0 w 32"/>
                <a:gd name="T1" fmla="*/ 314 h 314"/>
                <a:gd name="T2" fmla="*/ 14 w 32"/>
                <a:gd name="T3" fmla="*/ 0 h 314"/>
                <a:gd name="T4" fmla="*/ 32 w 32"/>
                <a:gd name="T5" fmla="*/ 314 h 314"/>
                <a:gd name="T6" fmla="*/ 14 w 32"/>
                <a:gd name="T7" fmla="*/ 314 h 314"/>
                <a:gd name="T8" fmla="*/ 0 w 32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4">
                  <a:moveTo>
                    <a:pt x="0" y="314"/>
                  </a:moveTo>
                  <a:cubicBezTo>
                    <a:pt x="1" y="208"/>
                    <a:pt x="6" y="101"/>
                    <a:pt x="14" y="0"/>
                  </a:cubicBezTo>
                  <a:cubicBezTo>
                    <a:pt x="23" y="101"/>
                    <a:pt x="29" y="208"/>
                    <a:pt x="32" y="314"/>
                  </a:cubicBezTo>
                  <a:cubicBezTo>
                    <a:pt x="26" y="314"/>
                    <a:pt x="20" y="314"/>
                    <a:pt x="14" y="314"/>
                  </a:cubicBezTo>
                  <a:cubicBezTo>
                    <a:pt x="10" y="314"/>
                    <a:pt x="5" y="314"/>
                    <a:pt x="0" y="314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246438" y="4367213"/>
              <a:ext cx="423863" cy="1558925"/>
            </a:xfrm>
            <a:custGeom>
              <a:avLst/>
              <a:gdLst>
                <a:gd name="T0" fmla="*/ 66 w 267"/>
                <a:gd name="T1" fmla="*/ 0 h 982"/>
                <a:gd name="T2" fmla="*/ 199 w 267"/>
                <a:gd name="T3" fmla="*/ 0 h 982"/>
                <a:gd name="T4" fmla="*/ 267 w 267"/>
                <a:gd name="T5" fmla="*/ 665 h 982"/>
                <a:gd name="T6" fmla="*/ 130 w 267"/>
                <a:gd name="T7" fmla="*/ 982 h 982"/>
                <a:gd name="T8" fmla="*/ 0 w 267"/>
                <a:gd name="T9" fmla="*/ 665 h 982"/>
                <a:gd name="T10" fmla="*/ 66 w 267"/>
                <a:gd name="T11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982">
                  <a:moveTo>
                    <a:pt x="66" y="0"/>
                  </a:moveTo>
                  <a:lnTo>
                    <a:pt x="199" y="0"/>
                  </a:lnTo>
                  <a:lnTo>
                    <a:pt x="267" y="665"/>
                  </a:lnTo>
                  <a:lnTo>
                    <a:pt x="130" y="982"/>
                  </a:lnTo>
                  <a:lnTo>
                    <a:pt x="0" y="6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93B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73201" y="3836988"/>
              <a:ext cx="1119188" cy="2238375"/>
            </a:xfrm>
            <a:custGeom>
              <a:avLst/>
              <a:gdLst>
                <a:gd name="T0" fmla="*/ 130 w 298"/>
                <a:gd name="T1" fmla="*/ 63 h 596"/>
                <a:gd name="T2" fmla="*/ 183 w 298"/>
                <a:gd name="T3" fmla="*/ 0 h 596"/>
                <a:gd name="T4" fmla="*/ 275 w 298"/>
                <a:gd name="T5" fmla="*/ 256 h 596"/>
                <a:gd name="T6" fmla="*/ 205 w 298"/>
                <a:gd name="T7" fmla="*/ 473 h 596"/>
                <a:gd name="T8" fmla="*/ 59 w 298"/>
                <a:gd name="T9" fmla="*/ 596 h 596"/>
                <a:gd name="T10" fmla="*/ 5 w 298"/>
                <a:gd name="T11" fmla="*/ 468 h 596"/>
                <a:gd name="T12" fmla="*/ 130 w 298"/>
                <a:gd name="T13" fmla="*/ 63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596">
                  <a:moveTo>
                    <a:pt x="130" y="63"/>
                  </a:moveTo>
                  <a:cubicBezTo>
                    <a:pt x="135" y="45"/>
                    <a:pt x="138" y="15"/>
                    <a:pt x="183" y="0"/>
                  </a:cubicBezTo>
                  <a:cubicBezTo>
                    <a:pt x="256" y="49"/>
                    <a:pt x="298" y="188"/>
                    <a:pt x="275" y="256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59" y="596"/>
                    <a:pt x="59" y="596"/>
                    <a:pt x="59" y="596"/>
                  </a:cubicBezTo>
                  <a:cubicBezTo>
                    <a:pt x="13" y="552"/>
                    <a:pt x="0" y="493"/>
                    <a:pt x="5" y="468"/>
                  </a:cubicBezTo>
                  <a:cubicBezTo>
                    <a:pt x="14" y="423"/>
                    <a:pt x="125" y="83"/>
                    <a:pt x="130" y="63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06662" y="4178302"/>
              <a:ext cx="2147889" cy="2614614"/>
            </a:xfrm>
            <a:custGeom>
              <a:avLst/>
              <a:gdLst>
                <a:gd name="T0" fmla="*/ 457 w 1353"/>
                <a:gd name="T1" fmla="*/ 0 h 1647"/>
                <a:gd name="T2" fmla="*/ 1353 w 1353"/>
                <a:gd name="T3" fmla="*/ 303 h 1647"/>
                <a:gd name="T4" fmla="*/ 897 w 1353"/>
                <a:gd name="T5" fmla="*/ 1647 h 1647"/>
                <a:gd name="T6" fmla="*/ 0 w 1353"/>
                <a:gd name="T7" fmla="*/ 1344 h 1647"/>
                <a:gd name="T8" fmla="*/ 457 w 1353"/>
                <a:gd name="T9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3" h="1647">
                  <a:moveTo>
                    <a:pt x="457" y="0"/>
                  </a:moveTo>
                  <a:lnTo>
                    <a:pt x="1353" y="303"/>
                  </a:lnTo>
                  <a:lnTo>
                    <a:pt x="897" y="1647"/>
                  </a:lnTo>
                  <a:lnTo>
                    <a:pt x="0" y="1344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9D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457576" y="5038726"/>
              <a:ext cx="1114425" cy="808038"/>
            </a:xfrm>
            <a:custGeom>
              <a:avLst/>
              <a:gdLst>
                <a:gd name="T0" fmla="*/ 124 w 297"/>
                <a:gd name="T1" fmla="*/ 73 h 215"/>
                <a:gd name="T2" fmla="*/ 83 w 297"/>
                <a:gd name="T3" fmla="*/ 81 h 215"/>
                <a:gd name="T4" fmla="*/ 123 w 297"/>
                <a:gd name="T5" fmla="*/ 42 h 215"/>
                <a:gd name="T6" fmla="*/ 118 w 297"/>
                <a:gd name="T7" fmla="*/ 0 h 215"/>
                <a:gd name="T8" fmla="*/ 17 w 297"/>
                <a:gd name="T9" fmla="*/ 84 h 215"/>
                <a:gd name="T10" fmla="*/ 4 w 297"/>
                <a:gd name="T11" fmla="*/ 149 h 215"/>
                <a:gd name="T12" fmla="*/ 125 w 297"/>
                <a:gd name="T13" fmla="*/ 214 h 215"/>
                <a:gd name="T14" fmla="*/ 237 w 297"/>
                <a:gd name="T15" fmla="*/ 214 h 215"/>
                <a:gd name="T16" fmla="*/ 237 w 297"/>
                <a:gd name="T17" fmla="*/ 181 h 215"/>
                <a:gd name="T18" fmla="*/ 158 w 297"/>
                <a:gd name="T19" fmla="*/ 181 h 215"/>
                <a:gd name="T20" fmla="*/ 160 w 297"/>
                <a:gd name="T21" fmla="*/ 176 h 215"/>
                <a:gd name="T22" fmla="*/ 265 w 297"/>
                <a:gd name="T23" fmla="*/ 166 h 215"/>
                <a:gd name="T24" fmla="*/ 263 w 297"/>
                <a:gd name="T25" fmla="*/ 133 h 215"/>
                <a:gd name="T26" fmla="*/ 166 w 297"/>
                <a:gd name="T27" fmla="*/ 141 h 215"/>
                <a:gd name="T28" fmla="*/ 165 w 297"/>
                <a:gd name="T29" fmla="*/ 137 h 215"/>
                <a:gd name="T30" fmla="*/ 275 w 297"/>
                <a:gd name="T31" fmla="*/ 118 h 215"/>
                <a:gd name="T32" fmla="*/ 269 w 297"/>
                <a:gd name="T33" fmla="*/ 85 h 215"/>
                <a:gd name="T34" fmla="*/ 152 w 297"/>
                <a:gd name="T35" fmla="*/ 105 h 215"/>
                <a:gd name="T36" fmla="*/ 148 w 297"/>
                <a:gd name="T37" fmla="*/ 101 h 215"/>
                <a:gd name="T38" fmla="*/ 260 w 297"/>
                <a:gd name="T39" fmla="*/ 70 h 215"/>
                <a:gd name="T40" fmla="*/ 250 w 297"/>
                <a:gd name="T41" fmla="*/ 38 h 215"/>
                <a:gd name="T42" fmla="*/ 124 w 297"/>
                <a:gd name="T43" fmla="*/ 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7" h="215">
                  <a:moveTo>
                    <a:pt x="124" y="73"/>
                  </a:moveTo>
                  <a:cubicBezTo>
                    <a:pt x="113" y="76"/>
                    <a:pt x="99" y="78"/>
                    <a:pt x="83" y="81"/>
                  </a:cubicBezTo>
                  <a:cubicBezTo>
                    <a:pt x="123" y="42"/>
                    <a:pt x="123" y="42"/>
                    <a:pt x="123" y="42"/>
                  </a:cubicBezTo>
                  <a:cubicBezTo>
                    <a:pt x="141" y="24"/>
                    <a:pt x="129" y="4"/>
                    <a:pt x="118" y="0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3" y="96"/>
                    <a:pt x="0" y="124"/>
                    <a:pt x="4" y="149"/>
                  </a:cubicBezTo>
                  <a:cubicBezTo>
                    <a:pt x="13" y="202"/>
                    <a:pt x="52" y="213"/>
                    <a:pt x="125" y="214"/>
                  </a:cubicBezTo>
                  <a:cubicBezTo>
                    <a:pt x="237" y="214"/>
                    <a:pt x="237" y="214"/>
                    <a:pt x="237" y="214"/>
                  </a:cubicBezTo>
                  <a:cubicBezTo>
                    <a:pt x="261" y="215"/>
                    <a:pt x="261" y="181"/>
                    <a:pt x="237" y="181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9" y="180"/>
                    <a:pt x="160" y="178"/>
                    <a:pt x="160" y="176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89" y="164"/>
                    <a:pt x="283" y="131"/>
                    <a:pt x="263" y="133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6" y="140"/>
                    <a:pt x="165" y="138"/>
                    <a:pt x="165" y="137"/>
                  </a:cubicBezTo>
                  <a:cubicBezTo>
                    <a:pt x="275" y="118"/>
                    <a:pt x="275" y="118"/>
                    <a:pt x="275" y="118"/>
                  </a:cubicBezTo>
                  <a:cubicBezTo>
                    <a:pt x="297" y="114"/>
                    <a:pt x="291" y="81"/>
                    <a:pt x="269" y="8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1" y="104"/>
                    <a:pt x="150" y="103"/>
                    <a:pt x="148" y="101"/>
                  </a:cubicBezTo>
                  <a:cubicBezTo>
                    <a:pt x="260" y="70"/>
                    <a:pt x="260" y="70"/>
                    <a:pt x="260" y="70"/>
                  </a:cubicBezTo>
                  <a:cubicBezTo>
                    <a:pt x="281" y="64"/>
                    <a:pt x="272" y="32"/>
                    <a:pt x="250" y="38"/>
                  </a:cubicBezTo>
                  <a:lnTo>
                    <a:pt x="124" y="73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306763" y="5249863"/>
              <a:ext cx="382588" cy="679450"/>
            </a:xfrm>
            <a:custGeom>
              <a:avLst/>
              <a:gdLst>
                <a:gd name="T0" fmla="*/ 0 w 241"/>
                <a:gd name="T1" fmla="*/ 33 h 428"/>
                <a:gd name="T2" fmla="*/ 71 w 241"/>
                <a:gd name="T3" fmla="*/ 428 h 428"/>
                <a:gd name="T4" fmla="*/ 241 w 241"/>
                <a:gd name="T5" fmla="*/ 393 h 428"/>
                <a:gd name="T6" fmla="*/ 170 w 241"/>
                <a:gd name="T7" fmla="*/ 0 h 428"/>
                <a:gd name="T8" fmla="*/ 0 w 241"/>
                <a:gd name="T9" fmla="*/ 3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428">
                  <a:moveTo>
                    <a:pt x="0" y="33"/>
                  </a:moveTo>
                  <a:lnTo>
                    <a:pt x="71" y="428"/>
                  </a:lnTo>
                  <a:lnTo>
                    <a:pt x="241" y="393"/>
                  </a:lnTo>
                  <a:lnTo>
                    <a:pt x="170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85901" y="5264151"/>
              <a:ext cx="2008188" cy="973138"/>
            </a:xfrm>
            <a:custGeom>
              <a:avLst/>
              <a:gdLst>
                <a:gd name="T0" fmla="*/ 150 w 535"/>
                <a:gd name="T1" fmla="*/ 56 h 259"/>
                <a:gd name="T2" fmla="*/ 500 w 535"/>
                <a:gd name="T3" fmla="*/ 0 h 259"/>
                <a:gd name="T4" fmla="*/ 535 w 535"/>
                <a:gd name="T5" fmla="*/ 182 h 259"/>
                <a:gd name="T6" fmla="*/ 535 w 535"/>
                <a:gd name="T7" fmla="*/ 182 h 259"/>
                <a:gd name="T8" fmla="*/ 159 w 535"/>
                <a:gd name="T9" fmla="*/ 248 h 259"/>
                <a:gd name="T10" fmla="*/ 41 w 535"/>
                <a:gd name="T11" fmla="*/ 198 h 259"/>
                <a:gd name="T12" fmla="*/ 150 w 535"/>
                <a:gd name="T13" fmla="*/ 5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259">
                  <a:moveTo>
                    <a:pt x="150" y="56"/>
                  </a:moveTo>
                  <a:cubicBezTo>
                    <a:pt x="500" y="0"/>
                    <a:pt x="500" y="0"/>
                    <a:pt x="500" y="0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535" y="182"/>
                    <a:pt x="535" y="182"/>
                    <a:pt x="535" y="182"/>
                  </a:cubicBezTo>
                  <a:cubicBezTo>
                    <a:pt x="159" y="248"/>
                    <a:pt x="159" y="248"/>
                    <a:pt x="159" y="248"/>
                  </a:cubicBezTo>
                  <a:cubicBezTo>
                    <a:pt x="97" y="259"/>
                    <a:pt x="57" y="218"/>
                    <a:pt x="41" y="198"/>
                  </a:cubicBezTo>
                  <a:cubicBezTo>
                    <a:pt x="0" y="129"/>
                    <a:pt x="87" y="40"/>
                    <a:pt x="150" y="56"/>
                  </a:cubicBezTo>
                  <a:close/>
                </a:path>
              </a:pathLst>
            </a:custGeom>
            <a:solidFill>
              <a:srgbClr val="383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834" name="Oval 833"/>
          <p:cNvSpPr/>
          <p:nvPr/>
        </p:nvSpPr>
        <p:spPr>
          <a:xfrm>
            <a:off x="1482901" y="1082449"/>
            <a:ext cx="211637" cy="211637"/>
          </a:xfrm>
          <a:prstGeom prst="ellipse">
            <a:avLst/>
          </a:prstGeom>
          <a:solidFill>
            <a:srgbClr val="984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36" name="TextBox 835"/>
          <p:cNvSpPr txBox="1"/>
          <p:nvPr/>
        </p:nvSpPr>
        <p:spPr>
          <a:xfrm>
            <a:off x="4077539" y="1058209"/>
            <a:ext cx="35060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solidFill>
                  <a:schemeClr val="bg1"/>
                </a:solidFill>
              </a:rPr>
              <a:t>愿景与范围文档</a:t>
            </a:r>
            <a:endParaRPr lang="zh-CN" altLang="zh-CN" sz="2700" b="1" dirty="0">
              <a:solidFill>
                <a:schemeClr val="bg1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ABCA92C-D93E-4B0A-B806-1D43BE70114B}"/>
              </a:ext>
            </a:extLst>
          </p:cNvPr>
          <p:cNvSpPr txBox="1"/>
          <p:nvPr/>
        </p:nvSpPr>
        <p:spPr>
          <a:xfrm>
            <a:off x="5902704" y="1667209"/>
            <a:ext cx="292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项目优先级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069912CF-20AF-42E3-B011-684F0E849D3C}"/>
              </a:ext>
            </a:extLst>
          </p:cNvPr>
          <p:cNvSpPr/>
          <p:nvPr/>
        </p:nvSpPr>
        <p:spPr>
          <a:xfrm>
            <a:off x="4077539" y="2722980"/>
            <a:ext cx="3429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7175" indent="-257175" algn="just">
              <a:buAutoNum type="arabicPeriod"/>
            </a:pPr>
            <a:r>
              <a:rPr lang="zh-CN" altLang="en-US" sz="2700" b="1" kern="100" dirty="0">
                <a:solidFill>
                  <a:schemeClr val="bg1"/>
                </a:solidFill>
                <a:latin typeface="+mn-ea"/>
              </a:rPr>
              <a:t>功能优先级</a:t>
            </a:r>
            <a:endParaRPr lang="en-US" altLang="zh-CN" sz="2700" b="1" kern="100" dirty="0">
              <a:solidFill>
                <a:schemeClr val="bg1"/>
              </a:solidFill>
              <a:latin typeface="+mn-ea"/>
            </a:endParaRPr>
          </a:p>
          <a:p>
            <a:pPr marL="257175" indent="-257175" algn="just">
              <a:buAutoNum type="arabicPeriod"/>
            </a:pPr>
            <a:r>
              <a:rPr lang="zh-CN" altLang="en-US" sz="2700" b="1" kern="100" dirty="0">
                <a:solidFill>
                  <a:schemeClr val="bg1"/>
                </a:solidFill>
                <a:latin typeface="+mn-ea"/>
              </a:rPr>
              <a:t>质量优先级</a:t>
            </a:r>
            <a:endParaRPr lang="en-US" altLang="zh-CN" sz="2700" b="1" kern="100" dirty="0">
              <a:solidFill>
                <a:schemeClr val="bg1"/>
              </a:solidFill>
              <a:latin typeface="+mn-ea"/>
            </a:endParaRPr>
          </a:p>
          <a:p>
            <a:pPr marL="257175" indent="-257175" algn="just">
              <a:buAutoNum type="arabicPeriod"/>
            </a:pPr>
            <a:r>
              <a:rPr lang="zh-CN" altLang="en-US" sz="2700" b="1" kern="100" dirty="0">
                <a:solidFill>
                  <a:schemeClr val="bg1"/>
                </a:solidFill>
                <a:latin typeface="+mn-ea"/>
              </a:rPr>
              <a:t>进度优先级</a:t>
            </a:r>
            <a:endParaRPr lang="en-US" altLang="zh-CN" sz="2700" b="1" kern="100" dirty="0">
              <a:solidFill>
                <a:schemeClr val="bg1"/>
              </a:solidFill>
              <a:latin typeface="+mn-ea"/>
            </a:endParaRPr>
          </a:p>
          <a:p>
            <a:pPr marL="257175" indent="-257175" algn="just">
              <a:buAutoNum type="arabicPeriod"/>
            </a:pPr>
            <a:r>
              <a:rPr lang="zh-CN" altLang="en-US" sz="2700" b="1" kern="100" dirty="0">
                <a:solidFill>
                  <a:schemeClr val="bg1"/>
                </a:solidFill>
                <a:latin typeface="+mn-ea"/>
              </a:rPr>
              <a:t>成本优先级</a:t>
            </a:r>
            <a:endParaRPr lang="en-US" altLang="zh-CN" sz="2700" b="1" kern="100" dirty="0">
              <a:solidFill>
                <a:schemeClr val="bg1"/>
              </a:solidFill>
              <a:latin typeface="+mn-ea"/>
            </a:endParaRPr>
          </a:p>
          <a:p>
            <a:pPr marL="257175" indent="-257175" algn="just">
              <a:buAutoNum type="arabicPeriod"/>
            </a:pPr>
            <a:r>
              <a:rPr lang="zh-CN" altLang="en-US" sz="2700" b="1" kern="100" dirty="0">
                <a:solidFill>
                  <a:schemeClr val="bg1"/>
                </a:solidFill>
                <a:latin typeface="+mn-ea"/>
              </a:rPr>
              <a:t>人员优先级</a:t>
            </a:r>
            <a:endParaRPr lang="zh-CN" altLang="zh-CN" sz="2700" b="1" kern="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399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836" grpId="0"/>
      <p:bldP spid="89" grpId="0"/>
      <p:bldP spid="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1412" y="288086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Raleway" panose="020B0003030101060003" pitchFamily="34" charset="0"/>
              </a:rPr>
              <a:t>用例</a:t>
            </a:r>
            <a:endParaRPr lang="id-ID" sz="40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96" name="Freeform 158"/>
          <p:cNvSpPr>
            <a:spLocks noEditPoints="1"/>
          </p:cNvSpPr>
          <p:nvPr/>
        </p:nvSpPr>
        <p:spPr bwMode="auto">
          <a:xfrm>
            <a:off x="5081559" y="1808815"/>
            <a:ext cx="2150338" cy="2144092"/>
          </a:xfrm>
          <a:custGeom>
            <a:avLst/>
            <a:gdLst>
              <a:gd name="T0" fmla="*/ 1144 w 1163"/>
              <a:gd name="T1" fmla="*/ 6 h 1160"/>
              <a:gd name="T2" fmla="*/ 1125 w 1163"/>
              <a:gd name="T3" fmla="*/ 0 h 1160"/>
              <a:gd name="T4" fmla="*/ 1105 w 1163"/>
              <a:gd name="T5" fmla="*/ 6 h 1160"/>
              <a:gd name="T6" fmla="*/ 17 w 1163"/>
              <a:gd name="T7" fmla="*/ 731 h 1160"/>
              <a:gd name="T8" fmla="*/ 1 w 1163"/>
              <a:gd name="T9" fmla="*/ 765 h 1160"/>
              <a:gd name="T10" fmla="*/ 24 w 1163"/>
              <a:gd name="T11" fmla="*/ 795 h 1160"/>
              <a:gd name="T12" fmla="*/ 307 w 1163"/>
              <a:gd name="T13" fmla="*/ 908 h 1160"/>
              <a:gd name="T14" fmla="*/ 441 w 1163"/>
              <a:gd name="T15" fmla="*/ 1142 h 1160"/>
              <a:gd name="T16" fmla="*/ 472 w 1163"/>
              <a:gd name="T17" fmla="*/ 1160 h 1160"/>
              <a:gd name="T18" fmla="*/ 472 w 1163"/>
              <a:gd name="T19" fmla="*/ 1160 h 1160"/>
              <a:gd name="T20" fmla="*/ 503 w 1163"/>
              <a:gd name="T21" fmla="*/ 1142 h 1160"/>
              <a:gd name="T22" fmla="*/ 579 w 1163"/>
              <a:gd name="T23" fmla="*/ 1017 h 1160"/>
              <a:gd name="T24" fmla="*/ 930 w 1163"/>
              <a:gd name="T25" fmla="*/ 1157 h 1160"/>
              <a:gd name="T26" fmla="*/ 943 w 1163"/>
              <a:gd name="T27" fmla="*/ 1160 h 1160"/>
              <a:gd name="T28" fmla="*/ 961 w 1163"/>
              <a:gd name="T29" fmla="*/ 1155 h 1160"/>
              <a:gd name="T30" fmla="*/ 979 w 1163"/>
              <a:gd name="T31" fmla="*/ 1130 h 1160"/>
              <a:gd name="T32" fmla="*/ 1160 w 1163"/>
              <a:gd name="T33" fmla="*/ 42 h 1160"/>
              <a:gd name="T34" fmla="*/ 1144 w 1163"/>
              <a:gd name="T35" fmla="*/ 6 h 1160"/>
              <a:gd name="T36" fmla="*/ 115 w 1163"/>
              <a:gd name="T37" fmla="*/ 753 h 1160"/>
              <a:gd name="T38" fmla="*/ 955 w 1163"/>
              <a:gd name="T39" fmla="*/ 193 h 1160"/>
              <a:gd name="T40" fmla="*/ 344 w 1163"/>
              <a:gd name="T41" fmla="*/ 847 h 1160"/>
              <a:gd name="T42" fmla="*/ 334 w 1163"/>
              <a:gd name="T43" fmla="*/ 841 h 1160"/>
              <a:gd name="T44" fmla="*/ 115 w 1163"/>
              <a:gd name="T45" fmla="*/ 753 h 1160"/>
              <a:gd name="T46" fmla="*/ 370 w 1163"/>
              <a:gd name="T47" fmla="*/ 872 h 1160"/>
              <a:gd name="T48" fmla="*/ 370 w 1163"/>
              <a:gd name="T49" fmla="*/ 872 h 1160"/>
              <a:gd name="T50" fmla="*/ 1057 w 1163"/>
              <a:gd name="T51" fmla="*/ 137 h 1160"/>
              <a:gd name="T52" fmla="*/ 471 w 1163"/>
              <a:gd name="T53" fmla="*/ 1049 h 1160"/>
              <a:gd name="T54" fmla="*/ 370 w 1163"/>
              <a:gd name="T55" fmla="*/ 872 h 1160"/>
              <a:gd name="T56" fmla="*/ 915 w 1163"/>
              <a:gd name="T57" fmla="*/ 1073 h 1160"/>
              <a:gd name="T58" fmla="*/ 606 w 1163"/>
              <a:gd name="T59" fmla="*/ 950 h 1160"/>
              <a:gd name="T60" fmla="*/ 583 w 1163"/>
              <a:gd name="T61" fmla="*/ 945 h 1160"/>
              <a:gd name="T62" fmla="*/ 1060 w 1163"/>
              <a:gd name="T63" fmla="*/ 206 h 1160"/>
              <a:gd name="T64" fmla="*/ 915 w 1163"/>
              <a:gd name="T65" fmla="*/ 107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3" h="1160">
                <a:moveTo>
                  <a:pt x="1144" y="6"/>
                </a:moveTo>
                <a:cubicBezTo>
                  <a:pt x="1138" y="2"/>
                  <a:pt x="1132" y="0"/>
                  <a:pt x="1125" y="0"/>
                </a:cubicBezTo>
                <a:cubicBezTo>
                  <a:pt x="1118" y="0"/>
                  <a:pt x="1111" y="2"/>
                  <a:pt x="1105" y="6"/>
                </a:cubicBezTo>
                <a:cubicBezTo>
                  <a:pt x="17" y="731"/>
                  <a:pt x="17" y="731"/>
                  <a:pt x="17" y="731"/>
                </a:cubicBezTo>
                <a:cubicBezTo>
                  <a:pt x="6" y="739"/>
                  <a:pt x="0" y="752"/>
                  <a:pt x="1" y="765"/>
                </a:cubicBezTo>
                <a:cubicBezTo>
                  <a:pt x="3" y="778"/>
                  <a:pt x="11" y="790"/>
                  <a:pt x="24" y="795"/>
                </a:cubicBezTo>
                <a:cubicBezTo>
                  <a:pt x="307" y="908"/>
                  <a:pt x="307" y="908"/>
                  <a:pt x="307" y="908"/>
                </a:cubicBezTo>
                <a:cubicBezTo>
                  <a:pt x="441" y="1142"/>
                  <a:pt x="441" y="1142"/>
                  <a:pt x="441" y="1142"/>
                </a:cubicBezTo>
                <a:cubicBezTo>
                  <a:pt x="447" y="1153"/>
                  <a:pt x="459" y="1160"/>
                  <a:pt x="472" y="1160"/>
                </a:cubicBezTo>
                <a:cubicBezTo>
                  <a:pt x="472" y="1160"/>
                  <a:pt x="472" y="1160"/>
                  <a:pt x="472" y="1160"/>
                </a:cubicBezTo>
                <a:cubicBezTo>
                  <a:pt x="485" y="1160"/>
                  <a:pt x="497" y="1153"/>
                  <a:pt x="503" y="1142"/>
                </a:cubicBezTo>
                <a:cubicBezTo>
                  <a:pt x="579" y="1017"/>
                  <a:pt x="579" y="1017"/>
                  <a:pt x="579" y="1017"/>
                </a:cubicBezTo>
                <a:cubicBezTo>
                  <a:pt x="930" y="1157"/>
                  <a:pt x="930" y="1157"/>
                  <a:pt x="930" y="1157"/>
                </a:cubicBezTo>
                <a:cubicBezTo>
                  <a:pt x="934" y="1159"/>
                  <a:pt x="939" y="1160"/>
                  <a:pt x="943" y="1160"/>
                </a:cubicBezTo>
                <a:cubicBezTo>
                  <a:pt x="950" y="1160"/>
                  <a:pt x="956" y="1158"/>
                  <a:pt x="961" y="1155"/>
                </a:cubicBezTo>
                <a:cubicBezTo>
                  <a:pt x="971" y="1150"/>
                  <a:pt x="977" y="1141"/>
                  <a:pt x="979" y="1130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3" y="28"/>
                  <a:pt x="1157" y="14"/>
                  <a:pt x="1144" y="6"/>
                </a:cubicBezTo>
                <a:close/>
                <a:moveTo>
                  <a:pt x="115" y="753"/>
                </a:moveTo>
                <a:cubicBezTo>
                  <a:pt x="955" y="193"/>
                  <a:pt x="955" y="193"/>
                  <a:pt x="955" y="193"/>
                </a:cubicBezTo>
                <a:cubicBezTo>
                  <a:pt x="344" y="847"/>
                  <a:pt x="344" y="847"/>
                  <a:pt x="344" y="847"/>
                </a:cubicBezTo>
                <a:cubicBezTo>
                  <a:pt x="341" y="845"/>
                  <a:pt x="338" y="842"/>
                  <a:pt x="334" y="841"/>
                </a:cubicBezTo>
                <a:lnTo>
                  <a:pt x="115" y="753"/>
                </a:lnTo>
                <a:close/>
                <a:moveTo>
                  <a:pt x="370" y="872"/>
                </a:moveTo>
                <a:cubicBezTo>
                  <a:pt x="370" y="872"/>
                  <a:pt x="370" y="872"/>
                  <a:pt x="370" y="872"/>
                </a:cubicBezTo>
                <a:cubicBezTo>
                  <a:pt x="1057" y="137"/>
                  <a:pt x="1057" y="137"/>
                  <a:pt x="1057" y="137"/>
                </a:cubicBezTo>
                <a:cubicBezTo>
                  <a:pt x="471" y="1049"/>
                  <a:pt x="471" y="1049"/>
                  <a:pt x="471" y="1049"/>
                </a:cubicBezTo>
                <a:lnTo>
                  <a:pt x="370" y="872"/>
                </a:lnTo>
                <a:close/>
                <a:moveTo>
                  <a:pt x="915" y="1073"/>
                </a:moveTo>
                <a:cubicBezTo>
                  <a:pt x="606" y="950"/>
                  <a:pt x="606" y="950"/>
                  <a:pt x="606" y="950"/>
                </a:cubicBezTo>
                <a:cubicBezTo>
                  <a:pt x="598" y="947"/>
                  <a:pt x="590" y="946"/>
                  <a:pt x="583" y="945"/>
                </a:cubicBezTo>
                <a:cubicBezTo>
                  <a:pt x="1060" y="206"/>
                  <a:pt x="1060" y="206"/>
                  <a:pt x="1060" y="206"/>
                </a:cubicBezTo>
                <a:lnTo>
                  <a:pt x="915" y="10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8311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5841</TotalTime>
  <Words>1831</Words>
  <Application>Microsoft Office PowerPoint</Application>
  <PresentationFormat>全屏显示(4:3)</PresentationFormat>
  <Paragraphs>367</Paragraphs>
  <Slides>43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Raleway</vt:lpstr>
      <vt:lpstr>Sansation</vt:lpstr>
      <vt:lpstr>等线</vt:lpstr>
      <vt:lpstr>宋体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SignAddict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keywords>ppt</cp:keywords>
  <cp:lastModifiedBy>XuanWen Chen</cp:lastModifiedBy>
  <cp:revision>474</cp:revision>
  <dcterms:created xsi:type="dcterms:W3CDTF">2014-07-11T05:58:42Z</dcterms:created>
  <dcterms:modified xsi:type="dcterms:W3CDTF">2018-12-26T00:09:00Z</dcterms:modified>
</cp:coreProperties>
</file>