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6" r:id="rId3"/>
    <p:sldId id="258" r:id="rId4"/>
    <p:sldId id="302" r:id="rId5"/>
    <p:sldId id="389" r:id="rId6"/>
    <p:sldId id="390" r:id="rId7"/>
    <p:sldId id="392" r:id="rId8"/>
    <p:sldId id="268" r:id="rId9"/>
    <p:sldId id="376" r:id="rId10"/>
    <p:sldId id="303" r:id="rId11"/>
    <p:sldId id="307" r:id="rId12"/>
    <p:sldId id="380" r:id="rId13"/>
    <p:sldId id="381" r:id="rId14"/>
    <p:sldId id="382" r:id="rId15"/>
    <p:sldId id="383" r:id="rId16"/>
    <p:sldId id="377" r:id="rId17"/>
    <p:sldId id="384" r:id="rId18"/>
    <p:sldId id="304" r:id="rId19"/>
    <p:sldId id="262" r:id="rId20"/>
    <p:sldId id="387" r:id="rId21"/>
    <p:sldId id="305" r:id="rId22"/>
    <p:sldId id="378" r:id="rId23"/>
    <p:sldId id="269" r:id="rId24"/>
    <p:sldId id="308" r:id="rId25"/>
    <p:sldId id="309" r:id="rId26"/>
    <p:sldId id="273" r:id="rId27"/>
    <p:sldId id="290" r:id="rId28"/>
    <p:sldId id="306" r:id="rId29"/>
    <p:sldId id="386" r:id="rId30"/>
    <p:sldId id="388" r:id="rId31"/>
    <p:sldId id="379" r:id="rId32"/>
    <p:sldId id="289" r:id="rId33"/>
    <p:sldId id="310" r:id="rId34"/>
    <p:sldId id="261" r:id="rId35"/>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2639" autoAdjust="0"/>
  </p:normalViewPr>
  <p:slideViewPr>
    <p:cSldViewPr snapToGrid="0">
      <p:cViewPr varScale="1">
        <p:scale>
          <a:sx n="64" d="100"/>
          <a:sy n="64" d="100"/>
        </p:scale>
        <p:origin x="1037" y="6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56425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21360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设计原则不容易分类，例如，考虑可预见性和可记忆性原则，如果有个可预见性的行为，比如你要去点击一个可以按下的按钮</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351145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介绍三款比较有特色的工具和软件</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66789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38521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摩客 是一款简洁高效的原型图设计工具，有别于</a:t>
            </a:r>
            <a:r>
              <a:rPr lang="en-US" altLang="zh-CN" sz="1200" b="0" i="0" kern="1200" dirty="0">
                <a:solidFill>
                  <a:schemeClr val="tx1"/>
                </a:solidFill>
                <a:effectLst/>
                <a:latin typeface="+mn-lt"/>
                <a:ea typeface="+mn-ea"/>
                <a:cs typeface="+mn-cs"/>
              </a:rPr>
              <a:t>Axure</a:t>
            </a:r>
            <a:r>
              <a:rPr lang="zh-CN" altLang="en-US" sz="1200" b="0" i="0" kern="1200" dirty="0">
                <a:solidFill>
                  <a:schemeClr val="tx1"/>
                </a:solidFill>
                <a:effectLst/>
                <a:latin typeface="+mn-lt"/>
                <a:ea typeface="+mn-ea"/>
                <a:cs typeface="+mn-cs"/>
              </a:rPr>
              <a:t>的繁复，</a:t>
            </a:r>
            <a:r>
              <a:rPr lang="en-US" altLang="zh-CN" sz="1200" b="0" i="0" kern="1200" dirty="0">
                <a:solidFill>
                  <a:schemeClr val="tx1"/>
                </a:solidFill>
                <a:effectLst/>
                <a:latin typeface="+mn-lt"/>
                <a:ea typeface="+mn-ea"/>
                <a:cs typeface="+mn-cs"/>
              </a:rPr>
              <a:t>Mockplus</a:t>
            </a:r>
            <a:r>
              <a:rPr lang="zh-CN" altLang="en-US" sz="1200" b="0" i="0" kern="1200" dirty="0">
                <a:solidFill>
                  <a:schemeClr val="tx1"/>
                </a:solidFill>
                <a:effectLst/>
                <a:latin typeface="+mn-lt"/>
                <a:ea typeface="+mn-ea"/>
                <a:cs typeface="+mn-cs"/>
              </a:rPr>
              <a:t>致力于快速创建原型。无论你是产品小白， 还是大牛，摩客都能满足你的需求。摩客的设计理念就是关注设计，而非工具。如果你时间有限，那你不能错过摩客，因为几乎不需要学习， 你就可以上手这款工具。摩客提供了丰富的组件库和图标库，创建原型，你只需拖一拖。摩客发布</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新版之后，交互也成为其一大亮点，她将交互设计可视化，只需要拖一拖鼠标，即可完成交互的设计，所见所得，没有复杂的参数，更无需编程。封装好的一些系列交互组件，比如弹出面板、抽屉、内容面板等，让设计交互几乎可以全程“无脑”操作。演示也很简单，直接二位码扫描即可，同时支持发布到云和导出演示包。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354366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37056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44238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不需要大量的用户 用户 有效性 响应 能如实反馈 </a:t>
            </a:r>
            <a:endParaRPr lang="en-US" altLang="zh-CN" dirty="0"/>
          </a:p>
          <a:p>
            <a:r>
              <a:rPr lang="zh-CN" altLang="en-US" dirty="0"/>
              <a:t>客观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22477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作为一种需求工具，原型能够辅助我们取得共识，查找错误和遗漏以及评估需求的准确性和质量。用户通过对原型进行评估，能够指出需求中存在的问题，还能够发现被忽略的需求，使我们在构建实际产品之前，能够以低成本方式加以改进。对于系统中不容易理解的或是风险较大或是复杂的部分，原型是很有效的方法。</a:t>
            </a:r>
            <a:endParaRPr lang="en-US" altLang="zh-CN" dirty="0"/>
          </a:p>
          <a:p>
            <a:pPr marL="228600" indent="-228600">
              <a:buAutoNum type="arabicPeriod"/>
            </a:pPr>
            <a:r>
              <a:rPr lang="zh-CN" altLang="en-US" dirty="0"/>
              <a:t>原型用作设计工具，能够是项目干系人探究不同的用户交互技术，设想最终产品，优化系统的易用性以及评估潜在的技术方法。借助于设计方案，原型能够表示需求的可行性。在构建实际解决方案之前，圆形可以帮助我们确认开发人员已经理解了需求。</a:t>
            </a:r>
            <a:endParaRPr lang="en-US" altLang="zh-CN" dirty="0"/>
          </a:p>
          <a:p>
            <a:pPr marL="228600" indent="-228600">
              <a:buAutoNum type="arabicPeriod"/>
            </a:pPr>
            <a:r>
              <a:rPr lang="zh-CN" altLang="en-US" dirty="0"/>
              <a:t>作为结构化工具，原型是对部分产品的功能实现，通过一系列的小规模的开发周期，他演变成一个完整的产品。要想把原型作为产品演变的安全方法，有一个条件需要引起我们的注意，即一开始就需要时刻记住，原型要最终发布并需要设计。</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11866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34135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不管我们使用方法来收集数据或者描述数据，我们需要一个关注信息收集的框架，以及一个一旦信息被收集到就能处理的组织结构。一个好的架构可以，</a:t>
            </a:r>
            <a:endParaRPr lang="en-US" altLang="zh-CN" dirty="0"/>
          </a:p>
          <a:p>
            <a:endParaRPr lang="en-US" altLang="zh-CN" dirty="0"/>
          </a:p>
          <a:p>
            <a:r>
              <a:rPr lang="en-US" altLang="zh-CN" dirty="0"/>
              <a:t>WHAT/HOW </a:t>
            </a:r>
            <a:r>
              <a:rPr lang="zh-CN" altLang="en-US" dirty="0"/>
              <a:t>包含什么样的活动及他们怎样被完成？ 包括基于计算机和非基于计算机的活动（比如一些应酬活动）和交付成果的文档。</a:t>
            </a:r>
            <a:endParaRPr lang="en-US" altLang="zh-CN" dirty="0"/>
          </a:p>
          <a:p>
            <a:endParaRPr lang="en-US" altLang="zh-CN" dirty="0"/>
          </a:p>
          <a:p>
            <a:r>
              <a:rPr lang="en-US" altLang="zh-CN" dirty="0"/>
              <a:t>WHERE/WHEN </a:t>
            </a:r>
            <a:r>
              <a:rPr lang="zh-CN" altLang="en-US" dirty="0"/>
              <a:t>我们需要理解地域位置对工作流程的影响，因此，需要知道地域最终给设计带来的影响，也需要了解工作中的时间问题。是否有首先完成的活动，如果有，他们以怎么样的顺序来完成。</a:t>
            </a:r>
            <a:endParaRPr lang="en-US" altLang="zh-CN" dirty="0"/>
          </a:p>
          <a:p>
            <a:endParaRPr lang="en-US" altLang="zh-CN" dirty="0"/>
          </a:p>
          <a:p>
            <a:r>
              <a:rPr lang="en-US" altLang="zh-CN" dirty="0"/>
              <a:t>WHO/WHY </a:t>
            </a:r>
            <a:r>
              <a:rPr lang="zh-CN" altLang="en-US" dirty="0"/>
              <a:t>要了解加入到工作中的人有哪些 ，他们为什么加入到工作中，并且创建这些人的详细档案以便我们不仅了解他们在目前工作流程中的角色，而且了解他们应对变更的能力</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56509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需求获取是设计过程中的一个很重要的阶段，并且执行时应该谨慎和注意细节</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32838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12439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任务分析是记录人们如何完成任务的一种方式。</a:t>
            </a:r>
            <a:endParaRPr lang="en-US" altLang="zh-CN" dirty="0"/>
          </a:p>
          <a:p>
            <a:r>
              <a:rPr lang="zh-CN" altLang="en-US" dirty="0"/>
              <a:t>利用任务分析来了解通过观察和访谈目前参与工作流程的人收集到的数据。</a:t>
            </a:r>
            <a:endParaRPr lang="en-US" altLang="zh-CN" dirty="0"/>
          </a:p>
          <a:p>
            <a:r>
              <a:rPr lang="zh-CN" altLang="en-US" dirty="0"/>
              <a:t>有两种方式进行任务分析 任务分解和 层次化任务分析</a:t>
            </a:r>
            <a:r>
              <a:rPr lang="en-US" altLang="zh-CN" dirty="0"/>
              <a:t> </a:t>
            </a:r>
            <a:r>
              <a:rPr lang="zh-CN" altLang="en-US" dirty="0"/>
              <a:t>是不排斥的 可以联合的来完成任务</a:t>
            </a:r>
            <a:endParaRPr lang="en-US" altLang="zh-CN" dirty="0"/>
          </a:p>
          <a:p>
            <a:r>
              <a:rPr lang="zh-CN" altLang="en-US" dirty="0"/>
              <a:t>任务分解是从下往上 的一种方式，可以建立从上往下往下的层次化任务模型。</a:t>
            </a:r>
            <a:endParaRPr lang="en-US" altLang="zh-CN" dirty="0"/>
          </a:p>
          <a:p>
            <a:r>
              <a:rPr lang="zh-CN" altLang="en-US" dirty="0"/>
              <a:t>任务分是一个过程的线性描述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106818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137052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24216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3577" y="0"/>
            <a:ext cx="9187094"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60" name="任意多边形: 形状 359"/>
          <p:cNvSpPr>
            <a:spLocks/>
          </p:cNvSpPr>
          <p:nvPr/>
        </p:nvSpPr>
        <p:spPr bwMode="auto">
          <a:xfrm rot="1272992">
            <a:off x="497275" y="1085167"/>
            <a:ext cx="2965214"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362" name="任意多边形: 形状 361"/>
          <p:cNvSpPr>
            <a:spLocks/>
          </p:cNvSpPr>
          <p:nvPr/>
        </p:nvSpPr>
        <p:spPr bwMode="auto">
          <a:xfrm>
            <a:off x="-19170" y="5955248"/>
            <a:ext cx="944197"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grpSp>
        <p:nvGrpSpPr>
          <p:cNvPr id="628" name="Group 8"/>
          <p:cNvGrpSpPr/>
          <p:nvPr userDrawn="1"/>
        </p:nvGrpSpPr>
        <p:grpSpPr>
          <a:xfrm rot="1096485">
            <a:off x="3877436" y="1013861"/>
            <a:ext cx="1227535"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676" name="îṥļîḑé-Freeform: Shape 57"/>
          <p:cNvSpPr>
            <a:spLocks/>
          </p:cNvSpPr>
          <p:nvPr userDrawn="1"/>
        </p:nvSpPr>
        <p:spPr bwMode="auto">
          <a:xfrm>
            <a:off x="3124329"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678" name="Group 335"/>
          <p:cNvGrpSpPr/>
          <p:nvPr userDrawn="1"/>
        </p:nvGrpSpPr>
        <p:grpSpPr>
          <a:xfrm>
            <a:off x="736646" y="512763"/>
            <a:ext cx="2421899"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sz="1350"/>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grpSp>
      <p:grpSp>
        <p:nvGrpSpPr>
          <p:cNvPr id="688" name="Group 68"/>
          <p:cNvGrpSpPr/>
          <p:nvPr userDrawn="1"/>
        </p:nvGrpSpPr>
        <p:grpSpPr>
          <a:xfrm>
            <a:off x="2708638" y="3834017"/>
            <a:ext cx="6331406"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954" name="i$liḋe-Freeform: Shape 334"/>
          <p:cNvSpPr>
            <a:spLocks/>
          </p:cNvSpPr>
          <p:nvPr userDrawn="1"/>
        </p:nvSpPr>
        <p:spPr bwMode="auto">
          <a:xfrm>
            <a:off x="2460872" y="6135244"/>
            <a:ext cx="668312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grpSp>
        <p:nvGrpSpPr>
          <p:cNvPr id="955" name="组合 954"/>
          <p:cNvGrpSpPr/>
          <p:nvPr userDrawn="1"/>
        </p:nvGrpSpPr>
        <p:grpSpPr>
          <a:xfrm flipV="1">
            <a:off x="-19171" y="1984912"/>
            <a:ext cx="937867"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nvGrpSpPr>
          <p:cNvPr id="2" name="组合 1"/>
          <p:cNvGrpSpPr/>
          <p:nvPr userDrawn="1"/>
        </p:nvGrpSpPr>
        <p:grpSpPr>
          <a:xfrm>
            <a:off x="3579" y="2062773"/>
            <a:ext cx="748307"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357" name="任意多边形: 形状 356"/>
          <p:cNvSpPr>
            <a:spLocks/>
          </p:cNvSpPr>
          <p:nvPr/>
        </p:nvSpPr>
        <p:spPr bwMode="auto">
          <a:xfrm>
            <a:off x="-8904" y="5812400"/>
            <a:ext cx="1486276"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960" name="íślíḋè-Freeform: Shape 7"/>
          <p:cNvSpPr>
            <a:spLocks/>
          </p:cNvSpPr>
          <p:nvPr/>
        </p:nvSpPr>
        <p:spPr bwMode="auto">
          <a:xfrm>
            <a:off x="886464" y="5812400"/>
            <a:ext cx="1744714"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2" name="îṥļîḑé-Freeform: Shape 57"/>
          <p:cNvSpPr>
            <a:spLocks/>
          </p:cNvSpPr>
          <p:nvPr userDrawn="1"/>
        </p:nvSpPr>
        <p:spPr bwMode="auto">
          <a:xfrm>
            <a:off x="321689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1" name="îṥļîḑé-Freeform: Shape 57"/>
          <p:cNvSpPr>
            <a:spLocks/>
          </p:cNvSpPr>
          <p:nvPr userDrawn="1"/>
        </p:nvSpPr>
        <p:spPr bwMode="auto">
          <a:xfrm>
            <a:off x="302030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nvGrpSpPr>
          <p:cNvPr id="3" name="组合 2"/>
          <p:cNvGrpSpPr/>
          <p:nvPr userDrawn="1"/>
        </p:nvGrpSpPr>
        <p:grpSpPr>
          <a:xfrm>
            <a:off x="1157759" y="1566813"/>
            <a:ext cx="1067955"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223080" y="2467152"/>
            <a:ext cx="5891633" cy="558799"/>
          </a:xfr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223080" y="1768561"/>
            <a:ext cx="5891633" cy="698591"/>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223080" y="4230460"/>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223080" y="4526731"/>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3577" y="2322620"/>
            <a:ext cx="9187094"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5" name="íślíḋè-Freeform: Shape 4"/>
          <p:cNvSpPr>
            <a:spLocks/>
          </p:cNvSpPr>
          <p:nvPr userDrawn="1"/>
        </p:nvSpPr>
        <p:spPr bwMode="auto">
          <a:xfrm>
            <a:off x="1" y="2400402"/>
            <a:ext cx="1126589"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4" name="Group 8"/>
          <p:cNvGrpSpPr/>
          <p:nvPr userDrawn="1"/>
        </p:nvGrpSpPr>
        <p:grpSpPr>
          <a:xfrm rot="865253">
            <a:off x="864125" y="1353983"/>
            <a:ext cx="1227535"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2924906" y="2699869"/>
            <a:ext cx="4064389" cy="895350"/>
          </a:xfr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2925743" y="3595222"/>
            <a:ext cx="4064389" cy="1015623"/>
          </a:xfr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2018/11/7</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284672" y="2730988"/>
            <a:ext cx="8755371"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275" name="i$liḋe-Freeform: Shape 334"/>
          <p:cNvSpPr>
            <a:spLocks/>
          </p:cNvSpPr>
          <p:nvPr userDrawn="1"/>
        </p:nvSpPr>
        <p:spPr bwMode="auto">
          <a:xfrm>
            <a:off x="2" y="5859262"/>
            <a:ext cx="9143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2283731" y="1209350"/>
            <a:ext cx="4069557" cy="1621509"/>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2283731" y="3515588"/>
            <a:ext cx="4069557" cy="310871"/>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2283731" y="3219318"/>
            <a:ext cx="4069557"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521492" y="1016000"/>
            <a:ext cx="8108157"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2018/11/7</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jongde1/article/details/52873166"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aike.baidu.com/item/%E4%BF%A1%E6%81%AF%E8%AE%BE%E8%AE%A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5351995" y="355601"/>
            <a:ext cx="9628666" cy="2644074"/>
          </a:xfrm>
        </p:spPr>
        <p:txBody>
          <a:bodyPr>
            <a:noAutofit/>
          </a:bodyPr>
          <a:lstStyle/>
          <a:p>
            <a:r>
              <a:rPr lang="en-US" altLang="zh-CN" sz="6000" dirty="0"/>
              <a:t>UML</a:t>
            </a:r>
            <a:r>
              <a:rPr lang="zh-CN" altLang="en-US" sz="6000" dirty="0"/>
              <a:t>基础</a:t>
            </a:r>
            <a:br>
              <a:rPr lang="en-US" altLang="zh-CN" sz="6000" dirty="0"/>
            </a:br>
            <a:br>
              <a:rPr lang="en-US" altLang="zh-CN" sz="6000" dirty="0"/>
            </a:br>
            <a:r>
              <a:rPr lang="zh-CN" altLang="en-US" sz="6000" dirty="0"/>
              <a:t>界面原型</a:t>
            </a:r>
          </a:p>
        </p:txBody>
      </p:sp>
      <p:sp>
        <p:nvSpPr>
          <p:cNvPr id="3" name="文本占位符 2">
            <a:extLst>
              <a:ext uri="{FF2B5EF4-FFF2-40B4-BE49-F238E27FC236}">
                <a16:creationId xmlns:a16="http://schemas.microsoft.com/office/drawing/2014/main" id="{DC48D045-B217-44E2-A888-01F3A96C947D}"/>
              </a:ext>
            </a:extLst>
          </p:cNvPr>
          <p:cNvSpPr>
            <a:spLocks noGrp="1"/>
          </p:cNvSpPr>
          <p:nvPr>
            <p:ph type="body" sz="quarter" idx="10"/>
          </p:nvPr>
        </p:nvSpPr>
        <p:spPr>
          <a:xfrm>
            <a:off x="5463682" y="2464318"/>
            <a:ext cx="5891633" cy="1729606"/>
          </a:xfrm>
        </p:spPr>
        <p:txBody>
          <a:bodyPr/>
          <a:lstStyle/>
          <a:p>
            <a:r>
              <a:rPr lang="en-US" altLang="zh-CN" sz="3200" dirty="0"/>
              <a:t>BY-PRD-2018-G01</a:t>
            </a:r>
          </a:p>
        </p:txBody>
      </p:sp>
      <p:sp>
        <p:nvSpPr>
          <p:cNvPr id="5" name="文本占位符 5">
            <a:extLst>
              <a:ext uri="{FF2B5EF4-FFF2-40B4-BE49-F238E27FC236}">
                <a16:creationId xmlns:a16="http://schemas.microsoft.com/office/drawing/2014/main" id="{7D3326F3-9650-43A6-9E78-6CF7204F8269}"/>
              </a:ext>
            </a:extLst>
          </p:cNvPr>
          <p:cNvSpPr txBox="1">
            <a:spLocks/>
          </p:cNvSpPr>
          <p:nvPr/>
        </p:nvSpPr>
        <p:spPr>
          <a:xfrm>
            <a:off x="6522510" y="3710190"/>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组长：陈铉文</a:t>
            </a:r>
            <a:endParaRPr lang="en-US" altLang="zh-CN" dirty="0"/>
          </a:p>
        </p:txBody>
      </p:sp>
      <p:sp>
        <p:nvSpPr>
          <p:cNvPr id="6" name="文本占位符 6">
            <a:extLst>
              <a:ext uri="{FF2B5EF4-FFF2-40B4-BE49-F238E27FC236}">
                <a16:creationId xmlns:a16="http://schemas.microsoft.com/office/drawing/2014/main" id="{8EAC13C3-FCFC-4FF2-B3D6-E8C1733EFCA4}"/>
              </a:ext>
            </a:extLst>
          </p:cNvPr>
          <p:cNvSpPr>
            <a:spLocks noGrp="1"/>
          </p:cNvSpPr>
          <p:nvPr>
            <p:ph type="body" sz="quarter" idx="11"/>
          </p:nvPr>
        </p:nvSpPr>
        <p:spPr>
          <a:xfrm>
            <a:off x="6522511" y="4045789"/>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/02</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需求获取过程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3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24" name="图片 23">
            <a:extLst>
              <a:ext uri="{FF2B5EF4-FFF2-40B4-BE49-F238E27FC236}">
                <a16:creationId xmlns:a16="http://schemas.microsoft.com/office/drawing/2014/main" id="{70463B4C-73FC-47E5-A2F2-7B71EE5829C4}"/>
              </a:ext>
            </a:extLst>
          </p:cNvPr>
          <p:cNvPicPr>
            <a:picLocks noChangeAspect="1"/>
          </p:cNvPicPr>
          <p:nvPr/>
        </p:nvPicPr>
        <p:blipFill>
          <a:blip r:embed="rId4"/>
          <a:stretch>
            <a:fillRect/>
          </a:stretch>
        </p:blipFill>
        <p:spPr>
          <a:xfrm>
            <a:off x="347584" y="998604"/>
            <a:ext cx="5383190" cy="5265363"/>
          </a:xfrm>
          <a:prstGeom prst="rect">
            <a:avLst/>
          </a:prstGeom>
        </p:spPr>
      </p:pic>
      <p:grpSp>
        <p:nvGrpSpPr>
          <p:cNvPr id="2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C75E7B-24AA-4A8D-9E71-78F5BCCB8341}"/>
              </a:ext>
            </a:extLst>
          </p:cNvPr>
          <p:cNvGrpSpPr>
            <a:grpSpLocks noChangeAspect="1"/>
          </p:cNvGrpSpPr>
          <p:nvPr>
            <p:custDataLst>
              <p:tags r:id="rId1"/>
            </p:custDataLst>
          </p:nvPr>
        </p:nvGrpSpPr>
        <p:grpSpPr>
          <a:xfrm rot="5400000">
            <a:off x="5011715" y="2620790"/>
            <a:ext cx="4794000" cy="3359335"/>
            <a:chOff x="3209526" y="1231901"/>
            <a:chExt cx="6796489" cy="4762553"/>
          </a:xfrm>
        </p:grpSpPr>
        <p:cxnSp>
          <p:nvCxnSpPr>
            <p:cNvPr id="27" name="直接连接符 26">
              <a:extLst>
                <a:ext uri="{FF2B5EF4-FFF2-40B4-BE49-F238E27FC236}">
                  <a16:creationId xmlns:a16="http://schemas.microsoft.com/office/drawing/2014/main" id="{C34FB5C3-A8E5-4B31-A9F4-F238E1734430}"/>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28" name="ï$líḓè">
              <a:extLst>
                <a:ext uri="{FF2B5EF4-FFF2-40B4-BE49-F238E27FC236}">
                  <a16:creationId xmlns:a16="http://schemas.microsoft.com/office/drawing/2014/main" id="{FB6E02DA-7F7E-42B0-B6A7-28D60AC150FF}"/>
                </a:ext>
              </a:extLst>
            </p:cNvPr>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9" name="îŝḷîdè">
              <a:extLst>
                <a:ext uri="{FF2B5EF4-FFF2-40B4-BE49-F238E27FC236}">
                  <a16:creationId xmlns:a16="http://schemas.microsoft.com/office/drawing/2014/main" id="{053D6534-6399-40F6-8BE4-E54CAD6F97F3}"/>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0" name="íṡḷiḑe">
              <a:extLst>
                <a:ext uri="{FF2B5EF4-FFF2-40B4-BE49-F238E27FC236}">
                  <a16:creationId xmlns:a16="http://schemas.microsoft.com/office/drawing/2014/main" id="{FEF03215-1CEA-4180-BF09-12A031BD6980}"/>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ísľîde">
              <a:extLst>
                <a:ext uri="{FF2B5EF4-FFF2-40B4-BE49-F238E27FC236}">
                  <a16:creationId xmlns:a16="http://schemas.microsoft.com/office/drawing/2014/main" id="{5998436D-A90F-4213-BE46-2F1CD7F9AC19}"/>
                </a:ext>
              </a:extLst>
            </p:cNvPr>
            <p:cNvSpPr/>
            <p:nvPr/>
          </p:nvSpPr>
          <p:spPr>
            <a:xfrm>
              <a:off x="5587997"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2" name="íṩḷïḋè">
              <a:extLst>
                <a:ext uri="{FF2B5EF4-FFF2-40B4-BE49-F238E27FC236}">
                  <a16:creationId xmlns:a16="http://schemas.microsoft.com/office/drawing/2014/main" id="{E6202779-A34D-4F63-A911-C6E0B8879EA4}"/>
                </a:ext>
              </a:extLst>
            </p:cNvPr>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44" name="ïŝḻïḑè">
              <a:extLst>
                <a:ext uri="{FF2B5EF4-FFF2-40B4-BE49-F238E27FC236}">
                  <a16:creationId xmlns:a16="http://schemas.microsoft.com/office/drawing/2014/main" id="{91068FD6-EC2D-46EE-B435-AF7639983C71}"/>
                </a:ext>
              </a:extLst>
            </p:cNvPr>
            <p:cNvSpPr txBox="1"/>
            <p:nvPr/>
          </p:nvSpPr>
          <p:spPr bwMode="auto">
            <a:xfrm rot="16200000">
              <a:off x="2394755" y="4607629"/>
              <a:ext cx="2292762" cy="418565"/>
            </a:xfrm>
            <a:prstGeom prst="rect">
              <a:avLst/>
            </a:prstGeom>
            <a:noFill/>
            <a:extLst/>
          </p:spPr>
          <p:txBody>
            <a:bodyPr wrap="none" lIns="67500" tIns="35100" rIns="67500" bIns="35100">
              <a:normAutofit fontScale="92500" lnSpcReduction="20000"/>
            </a:bodyPr>
            <a:lstStyle/>
            <a:p>
              <a:pPr algn="ctr" latinLnBrk="0"/>
              <a:r>
                <a:rPr lang="en-US" altLang="zh-CN" sz="1900" b="1" dirty="0"/>
                <a:t>WHAT</a:t>
              </a:r>
              <a:endParaRPr lang="zh-CN" altLang="en-US" sz="1200" b="1" dirty="0"/>
            </a:p>
          </p:txBody>
        </p:sp>
        <p:sp>
          <p:nvSpPr>
            <p:cNvPr id="40" name="iṣḷïḓé">
              <a:extLst>
                <a:ext uri="{FF2B5EF4-FFF2-40B4-BE49-F238E27FC236}">
                  <a16:creationId xmlns:a16="http://schemas.microsoft.com/office/drawing/2014/main" id="{2293580D-4FA7-4112-B5DE-934794A7FCB2}"/>
                </a:ext>
              </a:extLst>
            </p:cNvPr>
            <p:cNvSpPr txBox="1"/>
            <p:nvPr/>
          </p:nvSpPr>
          <p:spPr bwMode="auto">
            <a:xfrm rot="16200000">
              <a:off x="6181707" y="2169000"/>
              <a:ext cx="2292764"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38" name="iṥḻîḋé">
              <a:extLst>
                <a:ext uri="{FF2B5EF4-FFF2-40B4-BE49-F238E27FC236}">
                  <a16:creationId xmlns:a16="http://schemas.microsoft.com/office/drawing/2014/main" id="{6CD31EE0-7B50-4D7F-AD54-E411B5D29BFD}"/>
                </a:ext>
              </a:extLst>
            </p:cNvPr>
            <p:cNvSpPr txBox="1"/>
            <p:nvPr/>
          </p:nvSpPr>
          <p:spPr bwMode="auto">
            <a:xfrm rot="16200000">
              <a:off x="3748206" y="2168999"/>
              <a:ext cx="2292764" cy="418567"/>
            </a:xfrm>
            <a:prstGeom prst="rect">
              <a:avLst/>
            </a:prstGeom>
            <a:noFill/>
            <a:extLst/>
          </p:spPr>
          <p:txBody>
            <a:bodyPr wrap="none" lIns="67500" tIns="35100" rIns="67500" bIns="35100">
              <a:normAutofit fontScale="92500" lnSpcReduction="20000"/>
            </a:bodyPr>
            <a:lstStyle/>
            <a:p>
              <a:pPr algn="ctr" latinLnBrk="0"/>
              <a:r>
                <a:rPr lang="en-US" altLang="zh-CN" b="1" dirty="0"/>
                <a:t>WHERE</a:t>
              </a:r>
              <a:endParaRPr lang="zh-CN" altLang="en-US" b="1" dirty="0"/>
            </a:p>
          </p:txBody>
        </p:sp>
        <p:sp>
          <p:nvSpPr>
            <p:cNvPr id="48" name="ïŝḻïḑè">
              <a:extLst>
                <a:ext uri="{FF2B5EF4-FFF2-40B4-BE49-F238E27FC236}">
                  <a16:creationId xmlns:a16="http://schemas.microsoft.com/office/drawing/2014/main" id="{7EE0A40B-5A4E-4ADD-AE90-B4E595EFB211}"/>
                </a:ext>
              </a:extLst>
            </p:cNvPr>
            <p:cNvSpPr txBox="1"/>
            <p:nvPr/>
          </p:nvSpPr>
          <p:spPr bwMode="auto">
            <a:xfrm rot="16200000">
              <a:off x="4888183" y="4638791"/>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WH0</a:t>
              </a:r>
              <a:endParaRPr lang="zh-CN" altLang="en-US" b="1" dirty="0"/>
            </a:p>
          </p:txBody>
        </p:sp>
        <p:sp>
          <p:nvSpPr>
            <p:cNvPr id="49" name="ïŝḻïḑè">
              <a:extLst>
                <a:ext uri="{FF2B5EF4-FFF2-40B4-BE49-F238E27FC236}">
                  <a16:creationId xmlns:a16="http://schemas.microsoft.com/office/drawing/2014/main" id="{8AD9E501-D756-4481-81EC-9D99B4B88643}"/>
                </a:ext>
              </a:extLst>
            </p:cNvPr>
            <p:cNvSpPr txBox="1"/>
            <p:nvPr/>
          </p:nvSpPr>
          <p:spPr bwMode="auto">
            <a:xfrm rot="16200000">
              <a:off x="7328090" y="4607630"/>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WHY</a:t>
              </a:r>
              <a:endParaRPr lang="zh-CN" altLang="en-US" b="1" dirty="0"/>
            </a:p>
          </p:txBody>
        </p:sp>
      </p:grpSp>
      <p:sp>
        <p:nvSpPr>
          <p:cNvPr id="50" name="iṣḷïḓé">
            <a:extLst>
              <a:ext uri="{FF2B5EF4-FFF2-40B4-BE49-F238E27FC236}">
                <a16:creationId xmlns:a16="http://schemas.microsoft.com/office/drawing/2014/main" id="{B552368E-FB3F-485F-B05D-AC3B9D65D9DD}"/>
              </a:ext>
            </a:extLst>
          </p:cNvPr>
          <p:cNvSpPr txBox="1"/>
          <p:nvPr/>
        </p:nvSpPr>
        <p:spPr bwMode="auto">
          <a:xfrm>
            <a:off x="6559643" y="1458001"/>
            <a:ext cx="1617234" cy="295241"/>
          </a:xfrm>
          <a:prstGeom prst="rect">
            <a:avLst/>
          </a:prstGeom>
          <a:noFill/>
          <a:extLst/>
        </p:spPr>
        <p:txBody>
          <a:bodyPr wrap="none" lIns="67500" tIns="35100" rIns="67500" bIns="35100">
            <a:normAutofit fontScale="92500" lnSpcReduction="20000"/>
          </a:bodyPr>
          <a:lstStyle/>
          <a:p>
            <a:pPr algn="ctr" latinLnBrk="0"/>
            <a:r>
              <a:rPr lang="en-US" altLang="zh-CN" b="1" dirty="0"/>
              <a:t>HOW</a:t>
            </a:r>
            <a:endParaRPr lang="zh-CN" altLang="en-US" b="1" dirty="0"/>
          </a:p>
        </p:txBody>
      </p:sp>
    </p:spTree>
    <p:extLst>
      <p:ext uri="{BB962C8B-B14F-4D97-AF65-F5344CB8AC3E}">
        <p14:creationId xmlns:p14="http://schemas.microsoft.com/office/powerpoint/2010/main" val="116831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调查工作领域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在这个阶段你所手机的一些信息将被用来创造需求文档，其他的信息</a:t>
            </a:r>
            <a:endParaRPr lang="en-US" altLang="zh-CN" b="1" dirty="0"/>
          </a:p>
          <a:p>
            <a:pPr latinLnBrk="0"/>
            <a:r>
              <a:rPr lang="zh-CN" altLang="en-US" b="1" dirty="0"/>
              <a:t>将被用在设计阶段</a:t>
            </a:r>
            <a:endParaRPr lang="en-US" altLang="zh-CN" b="1" dirty="0"/>
          </a:p>
          <a:p>
            <a:pPr latinLnBrk="0"/>
            <a:endParaRPr lang="en-US" altLang="zh-CN" b="1" dirty="0"/>
          </a:p>
          <a:p>
            <a:pPr latinLnBrk="0"/>
            <a:r>
              <a:rPr lang="en-US" altLang="zh-CN" b="1" dirty="0"/>
              <a:t>   </a:t>
            </a:r>
            <a:r>
              <a:rPr lang="zh-CN" altLang="en-US" b="1" dirty="0"/>
              <a:t>利益相关者</a:t>
            </a:r>
            <a:endParaRPr lang="en-US" altLang="zh-CN" b="1" dirty="0"/>
          </a:p>
          <a:p>
            <a:pPr latinLnBrk="0"/>
            <a:r>
              <a:rPr lang="en-US" altLang="zh-CN" b="1" dirty="0"/>
              <a:t>	</a:t>
            </a:r>
            <a:r>
              <a:rPr lang="zh-CN" altLang="en-US" b="1" dirty="0"/>
              <a:t>主要的 直接使用者</a:t>
            </a:r>
            <a:endParaRPr lang="en-US" altLang="zh-CN" b="1" dirty="0"/>
          </a:p>
          <a:p>
            <a:pPr latinLnBrk="0"/>
            <a:r>
              <a:rPr lang="en-US" altLang="zh-CN" b="1" dirty="0"/>
              <a:t>	</a:t>
            </a:r>
            <a:r>
              <a:rPr lang="zh-CN" altLang="en-US" b="1" dirty="0"/>
              <a:t>次要的 提供输入或接受输入的人</a:t>
            </a:r>
            <a:endParaRPr lang="en-US" altLang="zh-CN" b="1" dirty="0"/>
          </a:p>
          <a:p>
            <a:pPr latinLnBrk="0"/>
            <a:r>
              <a:rPr lang="en-US" altLang="zh-CN" b="1" dirty="0"/>
              <a:t>	</a:t>
            </a:r>
            <a:r>
              <a:rPr lang="zh-CN" altLang="en-US" b="1" dirty="0"/>
              <a:t>负责人 维护或者开发设计的人</a:t>
            </a:r>
            <a:endParaRPr lang="en-US" altLang="zh-CN" b="1" dirty="0"/>
          </a:p>
          <a:p>
            <a:pPr latinLnBrk="0"/>
            <a:r>
              <a:rPr lang="en-US" altLang="zh-CN" b="1" dirty="0"/>
              <a:t>	</a:t>
            </a:r>
            <a:r>
              <a:rPr lang="zh-CN" altLang="en-US" b="1" dirty="0"/>
              <a:t>间接者 通过实用设计而被影响到但和设计并没有联系的人</a:t>
            </a:r>
            <a:endParaRPr lang="en-US" altLang="zh-CN" b="1" dirty="0"/>
          </a:p>
          <a:p>
            <a:pPr latinLnBrk="0"/>
            <a:r>
              <a:rPr lang="en-US" altLang="zh-CN" b="1" dirty="0"/>
              <a:t>			</a:t>
            </a:r>
            <a:r>
              <a:rPr lang="zh-CN" altLang="en-US" b="1" dirty="0"/>
              <a:t>（如用户的上级及用户）</a:t>
            </a:r>
            <a:endParaRPr lang="en-US" altLang="zh-CN" b="1" dirty="0"/>
          </a:p>
          <a:p>
            <a:pPr latinLnBrk="0"/>
            <a:endParaRPr lang="en-US" altLang="zh-CN" b="1" dirty="0"/>
          </a:p>
          <a:p>
            <a:pPr latinLnBrk="0"/>
            <a:endParaRPr lang="en-US" altLang="zh-CN" b="1" dirty="0"/>
          </a:p>
          <a:p>
            <a:pPr latinLnBrk="0"/>
            <a:r>
              <a:rPr lang="en-US" altLang="zh-CN" b="1" dirty="0"/>
              <a:t>  </a:t>
            </a:r>
            <a:r>
              <a:rPr lang="zh-CN" altLang="en-US" b="1" dirty="0"/>
              <a:t>竞争</a:t>
            </a:r>
            <a:endParaRPr lang="en-US" altLang="zh-CN" b="1" dirty="0"/>
          </a:p>
          <a:p>
            <a:pPr latinLnBrk="0"/>
            <a:r>
              <a:rPr lang="en-US" altLang="zh-CN" b="1" dirty="0"/>
              <a:t>	</a:t>
            </a:r>
            <a:r>
              <a:rPr lang="zh-CN" altLang="en-US" b="1" dirty="0"/>
              <a:t>在最初的需求获取阶段，就应该调查竞争。</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8376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组织需求获取过程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  收集</a:t>
            </a:r>
            <a:endParaRPr lang="en-US" altLang="zh-CN" b="1" dirty="0"/>
          </a:p>
          <a:p>
            <a:pPr latinLnBrk="0"/>
            <a:r>
              <a:rPr lang="en-US" altLang="zh-CN" b="1" dirty="0"/>
              <a:t>	5W+H</a:t>
            </a:r>
          </a:p>
          <a:p>
            <a:pPr latinLnBrk="0"/>
            <a:r>
              <a:rPr lang="en-US" altLang="zh-CN" b="1" dirty="0"/>
              <a:t> </a:t>
            </a:r>
            <a:r>
              <a:rPr lang="zh-CN" altLang="en-US" b="1" dirty="0"/>
              <a:t> </a:t>
            </a:r>
            <a:r>
              <a:rPr lang="en-US" altLang="zh-CN" b="1" dirty="0"/>
              <a:t>	</a:t>
            </a:r>
            <a:r>
              <a:rPr lang="zh-CN" altLang="en-US" b="1" dirty="0"/>
              <a:t>文化的</a:t>
            </a:r>
            <a:r>
              <a:rPr lang="en-US" altLang="zh-CN" b="1" dirty="0"/>
              <a:t>-</a:t>
            </a:r>
            <a:r>
              <a:rPr lang="zh-CN" altLang="en-US" b="1" dirty="0"/>
              <a:t>从包含的人之间的关系来查看活动</a:t>
            </a:r>
            <a:endParaRPr lang="en-US" altLang="zh-CN" b="1" dirty="0"/>
          </a:p>
          <a:p>
            <a:pPr latinLnBrk="0"/>
            <a:r>
              <a:rPr lang="en-US" altLang="zh-CN" b="1" dirty="0"/>
              <a:t>	</a:t>
            </a:r>
            <a:r>
              <a:rPr lang="zh-CN" altLang="en-US" b="1" dirty="0"/>
              <a:t>功能的</a:t>
            </a:r>
            <a:r>
              <a:rPr lang="en-US" altLang="zh-CN" b="1" dirty="0"/>
              <a:t>-</a:t>
            </a:r>
            <a:r>
              <a:rPr lang="zh-CN" altLang="en-US" b="1" dirty="0"/>
              <a:t>从实际发生的活动来看</a:t>
            </a:r>
            <a:endParaRPr lang="en-US" altLang="zh-CN" b="1" dirty="0"/>
          </a:p>
          <a:p>
            <a:pPr latinLnBrk="0"/>
            <a:r>
              <a:rPr lang="en-US" altLang="zh-CN" b="1" dirty="0"/>
              <a:t>	</a:t>
            </a:r>
            <a:r>
              <a:rPr lang="zh-CN" altLang="en-US" b="1" dirty="0"/>
              <a:t>与信息相关的</a:t>
            </a:r>
            <a:r>
              <a:rPr lang="en-US" altLang="zh-CN" b="1" dirty="0"/>
              <a:t>-</a:t>
            </a:r>
            <a:r>
              <a:rPr lang="zh-CN" altLang="en-US" b="1" dirty="0"/>
              <a:t>从包含的信息来查看</a:t>
            </a:r>
            <a:endParaRPr lang="en-US" altLang="zh-CN" b="1" dirty="0"/>
          </a:p>
          <a:p>
            <a:pPr latinLnBrk="0"/>
            <a:endParaRPr lang="en-US" altLang="zh-CN" b="1" dirty="0"/>
          </a:p>
          <a:p>
            <a:pPr latinLnBrk="0"/>
            <a:r>
              <a:rPr lang="en-US" altLang="zh-CN" b="1" dirty="0"/>
              <a:t>	</a:t>
            </a:r>
          </a:p>
          <a:p>
            <a:pPr latinLnBrk="0"/>
            <a:r>
              <a:rPr lang="en-US" altLang="zh-CN" b="1" dirty="0"/>
              <a:t>  </a:t>
            </a:r>
            <a:r>
              <a:rPr lang="zh-CN" altLang="en-US" b="1" dirty="0"/>
              <a:t>描述</a:t>
            </a:r>
            <a:endParaRPr lang="en-US" altLang="zh-CN" b="1" dirty="0"/>
          </a:p>
          <a:p>
            <a:pPr latinLnBrk="0"/>
            <a:r>
              <a:rPr lang="en-US" altLang="zh-CN" b="1" dirty="0"/>
              <a:t>	</a:t>
            </a:r>
            <a:r>
              <a:rPr lang="zh-CN" altLang="en-US" b="1" dirty="0"/>
              <a:t>意味着将数据转化为设计需求</a:t>
            </a:r>
            <a:endParaRPr lang="en-US" altLang="zh-CN" b="1" dirty="0"/>
          </a:p>
          <a:p>
            <a:pPr latinLnBrk="0"/>
            <a:r>
              <a:rPr lang="en-US" altLang="zh-CN" b="1" dirty="0"/>
              <a:t>  ·	</a:t>
            </a:r>
            <a:r>
              <a:rPr lang="zh-CN" altLang="en-US" b="1" dirty="0"/>
              <a:t>按照标准组织数据</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12021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收集</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4524315"/>
          </a:xfrm>
          <a:prstGeom prst="rect">
            <a:avLst/>
          </a:prstGeom>
          <a:noFill/>
        </p:spPr>
        <p:txBody>
          <a:bodyPr wrap="square" rtlCol="0">
            <a:spAutoFit/>
          </a:bodyPr>
          <a:lstStyle/>
          <a:p>
            <a:r>
              <a:rPr lang="zh-CN" altLang="en-US" sz="2400" b="1" dirty="0"/>
              <a:t>观察</a:t>
            </a:r>
            <a:endParaRPr lang="en-US" altLang="zh-CN" sz="2400" b="1" dirty="0"/>
          </a:p>
          <a:p>
            <a:r>
              <a:rPr lang="zh-CN" altLang="en-US" sz="2400" b="1" dirty="0"/>
              <a:t>访谈</a:t>
            </a:r>
            <a:endParaRPr lang="en-US" altLang="zh-CN" sz="2400" b="1" dirty="0"/>
          </a:p>
          <a:p>
            <a:r>
              <a:rPr lang="en-US" altLang="zh-CN" sz="2400" dirty="0"/>
              <a:t>	</a:t>
            </a:r>
            <a:r>
              <a:rPr lang="zh-CN" altLang="en-US" sz="2400" dirty="0"/>
              <a:t>非结构化的访谈（开放式问题）</a:t>
            </a:r>
            <a:endParaRPr lang="en-US" altLang="zh-CN" sz="2400" dirty="0"/>
          </a:p>
          <a:p>
            <a:r>
              <a:rPr lang="en-US" altLang="zh-CN" sz="2400" dirty="0"/>
              <a:t>	</a:t>
            </a:r>
            <a:r>
              <a:rPr lang="zh-CN" altLang="en-US" sz="2400" dirty="0"/>
              <a:t>结构化的访谈（封闭式的问题）</a:t>
            </a:r>
            <a:endParaRPr lang="en-US" altLang="zh-CN" sz="2400" dirty="0"/>
          </a:p>
          <a:p>
            <a:r>
              <a:rPr lang="en-US" altLang="zh-CN" sz="2400" dirty="0"/>
              <a:t>	</a:t>
            </a:r>
            <a:r>
              <a:rPr lang="zh-CN" altLang="en-US" sz="2400" dirty="0"/>
              <a:t>预定场景</a:t>
            </a:r>
            <a:endParaRPr lang="en-US" altLang="zh-CN" sz="2400" dirty="0"/>
          </a:p>
          <a:p>
            <a:r>
              <a:rPr lang="en-US" altLang="zh-CN" sz="2400" dirty="0"/>
              <a:t>	</a:t>
            </a:r>
            <a:r>
              <a:rPr lang="zh-CN" altLang="en-US" sz="2400" dirty="0"/>
              <a:t>专题访问</a:t>
            </a:r>
            <a:endParaRPr lang="en-US" altLang="zh-CN" sz="2400" dirty="0"/>
          </a:p>
          <a:p>
            <a:r>
              <a:rPr lang="en-US" altLang="zh-CN" sz="2400" dirty="0"/>
              <a:t>	</a:t>
            </a:r>
            <a:r>
              <a:rPr lang="zh-CN" altLang="en-US" sz="2400" dirty="0"/>
              <a:t>总结</a:t>
            </a:r>
            <a:endParaRPr lang="en-US" altLang="zh-CN" sz="2400" dirty="0"/>
          </a:p>
          <a:p>
            <a:r>
              <a:rPr lang="en-US" altLang="zh-CN" sz="2400" dirty="0"/>
              <a:t>	</a:t>
            </a:r>
            <a:r>
              <a:rPr lang="zh-CN" altLang="en-US" sz="2400" dirty="0"/>
              <a:t>先行组织者启发式的</a:t>
            </a:r>
            <a:endParaRPr lang="en-US" altLang="zh-CN" sz="2400" dirty="0"/>
          </a:p>
          <a:p>
            <a:r>
              <a:rPr lang="zh-CN" altLang="en-US" sz="2400" b="1" dirty="0"/>
              <a:t>启发式的间接方法</a:t>
            </a:r>
            <a:endParaRPr lang="en-US" altLang="zh-CN" sz="2400" b="1" dirty="0"/>
          </a:p>
          <a:p>
            <a:r>
              <a:rPr lang="en-US" altLang="zh-CN" sz="2400" dirty="0"/>
              <a:t>	</a:t>
            </a:r>
            <a:r>
              <a:rPr lang="zh-CN" altLang="en-US" sz="2400" dirty="0"/>
              <a:t>问卷调查</a:t>
            </a:r>
            <a:endParaRPr lang="en-US" altLang="zh-CN" sz="2400" dirty="0"/>
          </a:p>
          <a:p>
            <a:r>
              <a:rPr lang="zh-CN" altLang="en-US" sz="2400" b="1" dirty="0"/>
              <a:t>专题小组</a:t>
            </a:r>
            <a:endParaRPr lang="en-US" altLang="zh-CN" sz="2400" b="1" dirty="0"/>
          </a:p>
          <a:p>
            <a:endParaRPr lang="en-US" altLang="zh-CN" sz="2400" dirty="0"/>
          </a:p>
        </p:txBody>
      </p:sp>
    </p:spTree>
    <p:extLst>
      <p:ext uri="{BB962C8B-B14F-4D97-AF65-F5344CB8AC3E}">
        <p14:creationId xmlns:p14="http://schemas.microsoft.com/office/powerpoint/2010/main" val="2238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描述</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6" name="矩形 5">
            <a:extLst>
              <a:ext uri="{FF2B5EF4-FFF2-40B4-BE49-F238E27FC236}">
                <a16:creationId xmlns:a16="http://schemas.microsoft.com/office/drawing/2014/main" id="{343FC033-13C7-4AAC-8503-DF79D1F7F54F}"/>
              </a:ext>
            </a:extLst>
          </p:cNvPr>
          <p:cNvSpPr/>
          <p:nvPr/>
        </p:nvSpPr>
        <p:spPr>
          <a:xfrm>
            <a:off x="2286000" y="1720840"/>
            <a:ext cx="4572000" cy="4431983"/>
          </a:xfrm>
          <a:prstGeom prst="rect">
            <a:avLst/>
          </a:prstGeom>
        </p:spPr>
        <p:txBody>
          <a:bodyPr>
            <a:spAutoFit/>
          </a:bodyPr>
          <a:lstStyle/>
          <a:p>
            <a:r>
              <a:rPr lang="zh-CN" altLang="en-US" sz="2400" b="1" dirty="0"/>
              <a:t>任务分析</a:t>
            </a:r>
            <a:endParaRPr lang="en-US" altLang="zh-CN" sz="2400" b="1" dirty="0"/>
          </a:p>
          <a:p>
            <a:r>
              <a:rPr lang="en-US" altLang="zh-CN" sz="2400" b="1" dirty="0"/>
              <a:t>	</a:t>
            </a:r>
            <a:r>
              <a:rPr lang="zh-CN" altLang="en-US" sz="2400" b="1" dirty="0"/>
              <a:t>任务分解</a:t>
            </a:r>
            <a:endParaRPr lang="en-US" altLang="zh-CN" sz="2400" b="1" dirty="0"/>
          </a:p>
          <a:p>
            <a:endParaRPr lang="en-US" altLang="zh-CN" sz="2400" b="1" dirty="0"/>
          </a:p>
          <a:p>
            <a:r>
              <a:rPr lang="en-US" altLang="zh-CN" sz="2400" b="1" dirty="0"/>
              <a:t>	</a:t>
            </a:r>
            <a:r>
              <a:rPr lang="zh-CN" altLang="en-US" sz="2400" b="1" dirty="0"/>
              <a:t>层次化任务分析</a:t>
            </a:r>
            <a:endParaRPr lang="en-US" altLang="zh-CN" sz="2400" b="1" dirty="0"/>
          </a:p>
          <a:p>
            <a:endParaRPr lang="en-US" altLang="zh-CN" sz="2400" b="1" dirty="0"/>
          </a:p>
          <a:p>
            <a:r>
              <a:rPr lang="zh-CN" altLang="en-US" sz="2400" b="1" dirty="0"/>
              <a:t>故事板</a:t>
            </a:r>
            <a:endParaRPr lang="en-US" altLang="zh-CN" sz="2400" b="1" dirty="0"/>
          </a:p>
          <a:p>
            <a:endParaRPr lang="en-US" altLang="zh-CN" sz="2400" b="1" dirty="0"/>
          </a:p>
          <a:p>
            <a:r>
              <a:rPr lang="zh-CN" altLang="en-US" sz="2400" b="1" dirty="0"/>
              <a:t>用例</a:t>
            </a:r>
            <a:endParaRPr lang="en-US" altLang="zh-CN" sz="2400" b="1" dirty="0"/>
          </a:p>
          <a:p>
            <a:r>
              <a:rPr lang="en-US" altLang="zh-CN" sz="2400" b="1" dirty="0"/>
              <a:t>	UML</a:t>
            </a:r>
            <a:r>
              <a:rPr lang="zh-CN" altLang="en-US" sz="2400" b="1" dirty="0"/>
              <a:t>用例图</a:t>
            </a:r>
            <a:endParaRPr lang="en-US" altLang="zh-CN" sz="2400" b="1" dirty="0"/>
          </a:p>
          <a:p>
            <a:endParaRPr lang="en-US" altLang="zh-CN" sz="2400" b="1" dirty="0"/>
          </a:p>
          <a:p>
            <a:r>
              <a:rPr lang="zh-CN" altLang="en-US" sz="2400" b="1" dirty="0"/>
              <a:t>主要利益相关者描述</a:t>
            </a:r>
            <a:endParaRPr lang="en-US" altLang="zh-CN" sz="2400" b="1" dirty="0"/>
          </a:p>
          <a:p>
            <a:endParaRPr lang="en-US" altLang="zh-CN" b="1" dirty="0"/>
          </a:p>
        </p:txBody>
      </p:sp>
    </p:spTree>
    <p:extLst>
      <p:ext uri="{BB962C8B-B14F-4D97-AF65-F5344CB8AC3E}">
        <p14:creationId xmlns:p14="http://schemas.microsoft.com/office/powerpoint/2010/main" val="54917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3326552" cy="646331"/>
          </a:xfrm>
          <a:prstGeom prst="rect">
            <a:avLst/>
          </a:prstGeom>
          <a:noFill/>
        </p:spPr>
        <p:txBody>
          <a:bodyPr wrap="none" rtlCol="0">
            <a:spAutoFit/>
          </a:bodyPr>
          <a:lstStyle/>
          <a:p>
            <a:r>
              <a:rPr lang="zh-CN" altLang="en-US" sz="3600" dirty="0"/>
              <a:t>简要描述</a:t>
            </a:r>
            <a:r>
              <a:rPr lang="en-US" altLang="zh-CN" sz="3600" dirty="0"/>
              <a:t>5W+H</a:t>
            </a:r>
            <a:endParaRPr lang="zh-CN" altLang="en-US" sz="3600" dirty="0"/>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5212"/>
            <a:ext cx="7900783" cy="3170099"/>
          </a:xfrm>
          <a:prstGeom prst="rect">
            <a:avLst/>
          </a:prstGeom>
          <a:noFill/>
        </p:spPr>
        <p:txBody>
          <a:bodyPr wrap="square" rtlCol="0">
            <a:spAutoFit/>
          </a:bodyPr>
          <a:lstStyle/>
          <a:p>
            <a:r>
              <a:rPr lang="en-US" altLang="zh-CN" sz="2000" dirty="0"/>
              <a:t>WHAT/HOW </a:t>
            </a:r>
            <a:r>
              <a:rPr lang="zh-CN" altLang="en-US" sz="2000" dirty="0"/>
              <a:t>包含什么样的活动及他们怎样被完成？ 包括基于计算机和非基于计算机的活动（比如一些应酬活动）和交付成果的文档。</a:t>
            </a:r>
            <a:endParaRPr lang="en-US" altLang="zh-CN" sz="2000" dirty="0"/>
          </a:p>
          <a:p>
            <a:endParaRPr lang="en-US" altLang="zh-CN" sz="2000" dirty="0"/>
          </a:p>
          <a:p>
            <a:r>
              <a:rPr lang="en-US" altLang="zh-CN" sz="2000" dirty="0"/>
              <a:t>WHERE/WHEN </a:t>
            </a:r>
            <a:r>
              <a:rPr lang="zh-CN" altLang="en-US" sz="2000" dirty="0"/>
              <a:t>我们需要理解地域位置对工作流程的影响，因此，需要知道地域最终给设计带来的影响，也需要了解工作中的时间问题。是否有首先完成的活动，如果有，他们以怎么样的顺序来完成。</a:t>
            </a:r>
            <a:endParaRPr lang="en-US" altLang="zh-CN" sz="2000" dirty="0"/>
          </a:p>
          <a:p>
            <a:endParaRPr lang="en-US" altLang="zh-CN" sz="2000" dirty="0"/>
          </a:p>
          <a:p>
            <a:r>
              <a:rPr lang="en-US" altLang="zh-CN" sz="2000" dirty="0"/>
              <a:t>WHO/WHY </a:t>
            </a:r>
            <a:r>
              <a:rPr lang="zh-CN" altLang="en-US" sz="2000" dirty="0"/>
              <a:t>要了解加入到工作中的人有哪些 ，他们为什么加入到工作中，并且创建这些人的详细档案以便我们不仅了解他们在目前工作流程中的角色，而且了解他们应对变更的能力</a:t>
            </a:r>
            <a:endParaRPr lang="en-US" altLang="zh-CN" sz="2000" dirty="0"/>
          </a:p>
        </p:txBody>
      </p:sp>
    </p:spTree>
    <p:extLst>
      <p:ext uri="{BB962C8B-B14F-4D97-AF65-F5344CB8AC3E}">
        <p14:creationId xmlns:p14="http://schemas.microsoft.com/office/powerpoint/2010/main" val="29895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4339650" cy="646331"/>
          </a:xfrm>
          <a:prstGeom prst="rect">
            <a:avLst/>
          </a:prstGeom>
          <a:noFill/>
        </p:spPr>
        <p:txBody>
          <a:bodyPr wrap="none" rtlCol="0">
            <a:spAutoFit/>
          </a:bodyPr>
          <a:lstStyle/>
          <a:p>
            <a:r>
              <a:rPr lang="zh-CN" altLang="en-US" sz="3600" dirty="0"/>
              <a:t>说出三个收集的方法</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8004"/>
            <a:ext cx="7900783" cy="3785652"/>
          </a:xfrm>
          <a:prstGeom prst="rect">
            <a:avLst/>
          </a:prstGeom>
          <a:noFill/>
        </p:spPr>
        <p:txBody>
          <a:bodyPr wrap="square" rtlCol="0">
            <a:spAutoFit/>
          </a:bodyPr>
          <a:lstStyle/>
          <a:p>
            <a:r>
              <a:rPr lang="zh-CN" altLang="en-US" sz="2000" b="1" dirty="0"/>
              <a:t>观察</a:t>
            </a:r>
            <a:endParaRPr lang="en-US" altLang="zh-CN" sz="2000" b="1" dirty="0"/>
          </a:p>
          <a:p>
            <a:r>
              <a:rPr lang="zh-CN" altLang="en-US" sz="2000" b="1" dirty="0"/>
              <a:t>访谈</a:t>
            </a:r>
            <a:endParaRPr lang="en-US" altLang="zh-CN" sz="2000" b="1" dirty="0"/>
          </a:p>
          <a:p>
            <a:r>
              <a:rPr lang="en-US" altLang="zh-CN" sz="2000" dirty="0"/>
              <a:t>	</a:t>
            </a:r>
            <a:r>
              <a:rPr lang="zh-CN" altLang="en-US" sz="2000" dirty="0"/>
              <a:t>非结构化的访谈（开放式问题）</a:t>
            </a:r>
            <a:endParaRPr lang="en-US" altLang="zh-CN" sz="2000" dirty="0"/>
          </a:p>
          <a:p>
            <a:r>
              <a:rPr lang="en-US" altLang="zh-CN" sz="2000" dirty="0"/>
              <a:t>	</a:t>
            </a:r>
            <a:r>
              <a:rPr lang="zh-CN" altLang="en-US" sz="2000" dirty="0"/>
              <a:t>结构化的访谈（封闭式的问题）</a:t>
            </a:r>
            <a:endParaRPr lang="en-US" altLang="zh-CN" sz="2000" dirty="0"/>
          </a:p>
          <a:p>
            <a:r>
              <a:rPr lang="en-US" altLang="zh-CN" sz="2000" dirty="0"/>
              <a:t>	</a:t>
            </a:r>
            <a:r>
              <a:rPr lang="zh-CN" altLang="en-US" sz="2000" dirty="0"/>
              <a:t>预定场景</a:t>
            </a:r>
            <a:endParaRPr lang="en-US" altLang="zh-CN" sz="2000" dirty="0"/>
          </a:p>
          <a:p>
            <a:r>
              <a:rPr lang="en-US" altLang="zh-CN" sz="2000" dirty="0"/>
              <a:t>	</a:t>
            </a:r>
            <a:r>
              <a:rPr lang="zh-CN" altLang="en-US" sz="2000" dirty="0"/>
              <a:t>专题访问</a:t>
            </a:r>
            <a:endParaRPr lang="en-US" altLang="zh-CN" sz="2000" dirty="0"/>
          </a:p>
          <a:p>
            <a:r>
              <a:rPr lang="en-US" altLang="zh-CN" sz="2000" dirty="0"/>
              <a:t>	</a:t>
            </a:r>
            <a:r>
              <a:rPr lang="zh-CN" altLang="en-US" sz="2000" dirty="0"/>
              <a:t>总结</a:t>
            </a:r>
            <a:endParaRPr lang="en-US" altLang="zh-CN" sz="2000" dirty="0"/>
          </a:p>
          <a:p>
            <a:r>
              <a:rPr lang="en-US" altLang="zh-CN" sz="2000" dirty="0"/>
              <a:t>	</a:t>
            </a:r>
            <a:r>
              <a:rPr lang="zh-CN" altLang="en-US" sz="2000" dirty="0"/>
              <a:t>先行组织者启发式的</a:t>
            </a:r>
            <a:endParaRPr lang="en-US" altLang="zh-CN" sz="2000" dirty="0"/>
          </a:p>
          <a:p>
            <a:r>
              <a:rPr lang="zh-CN" altLang="en-US" sz="2000" b="1" dirty="0"/>
              <a:t>启发式的间接方法</a:t>
            </a:r>
            <a:endParaRPr lang="en-US" altLang="zh-CN" sz="2000" b="1" dirty="0"/>
          </a:p>
          <a:p>
            <a:r>
              <a:rPr lang="en-US" altLang="zh-CN" sz="2000" dirty="0"/>
              <a:t>	</a:t>
            </a:r>
            <a:r>
              <a:rPr lang="zh-CN" altLang="en-US" sz="2000" dirty="0"/>
              <a:t>问卷调查</a:t>
            </a:r>
            <a:endParaRPr lang="en-US" altLang="zh-CN" sz="2000" dirty="0"/>
          </a:p>
          <a:p>
            <a:r>
              <a:rPr lang="zh-CN" altLang="en-US" sz="2000" b="1" dirty="0"/>
              <a:t>专题小组</a:t>
            </a:r>
            <a:endParaRPr lang="en-US" altLang="zh-CN" sz="2000" b="1" dirty="0"/>
          </a:p>
          <a:p>
            <a:endParaRPr lang="en-US" altLang="zh-CN" sz="2000" dirty="0"/>
          </a:p>
        </p:txBody>
      </p:sp>
    </p:spTree>
    <p:extLst>
      <p:ext uri="{BB962C8B-B14F-4D97-AF65-F5344CB8AC3E}">
        <p14:creationId xmlns:p14="http://schemas.microsoft.com/office/powerpoint/2010/main" val="3086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/03</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交互设计过程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681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交互设计阶段架构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52" name="图片 51">
            <a:extLst>
              <a:ext uri="{FF2B5EF4-FFF2-40B4-BE49-F238E27FC236}">
                <a16:creationId xmlns:a16="http://schemas.microsoft.com/office/drawing/2014/main" id="{AEDA7FC8-7F90-4196-9174-20E529F7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224228"/>
            <a:ext cx="7592291" cy="5234976"/>
          </a:xfrm>
          <a:prstGeom prst="rect">
            <a:avLst/>
          </a:prstGeom>
        </p:spPr>
      </p:pic>
    </p:spTree>
    <p:extLst>
      <p:ext uri="{BB962C8B-B14F-4D97-AF65-F5344CB8AC3E}">
        <p14:creationId xmlns:p14="http://schemas.microsoft.com/office/powerpoint/2010/main" val="297689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40557" y="2648870"/>
            <a:ext cx="5683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4228063" y="1832960"/>
            <a:ext cx="383246" cy="723936"/>
          </a:xfrm>
          <a:prstGeom prst="rect">
            <a:avLst/>
          </a:prstGeom>
          <a:noFill/>
        </p:spPr>
        <p:txBody>
          <a:bodyPr wrap="none" anchor="ctr">
            <a:noAutofit/>
          </a:bodyPr>
          <a:lstStyle/>
          <a:p>
            <a:pPr algn="ctr"/>
            <a:r>
              <a:rPr lang="en-US" altLang="zh-CN" sz="21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a:cxnSpLocks/>
          </p:cNvCxnSpPr>
          <p:nvPr/>
        </p:nvCxnSpPr>
        <p:spPr>
          <a:xfrm>
            <a:off x="4676912" y="1764294"/>
            <a:ext cx="0" cy="8141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5063900" y="1896239"/>
            <a:ext cx="2964087" cy="5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界面原型概论</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4228065" y="2810440"/>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a:cxnSpLocks/>
          </p:cNvCxnSpPr>
          <p:nvPr/>
        </p:nvCxnSpPr>
        <p:spPr>
          <a:xfrm>
            <a:off x="4690738" y="2788857"/>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5063900" y="3599461"/>
            <a:ext cx="29640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交互设计过程</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4232316" y="3753945"/>
            <a:ext cx="384962"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a:cxnSpLocks/>
          </p:cNvCxnSpPr>
          <p:nvPr/>
        </p:nvCxnSpPr>
        <p:spPr>
          <a:xfrm>
            <a:off x="4698598" y="373236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5110419" y="2648870"/>
            <a:ext cx="30216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需求获取过程</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4228065" y="4697449"/>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a:cxnSpLocks/>
          </p:cNvCxnSpPr>
          <p:nvPr/>
        </p:nvCxnSpPr>
        <p:spPr>
          <a:xfrm>
            <a:off x="4690738" y="4675866"/>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4954847" y="4870571"/>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界面原型设计工具</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4219648" y="5643493"/>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a:cxnSpLocks/>
          </p:cNvCxnSpPr>
          <p:nvPr/>
        </p:nvCxnSpPr>
        <p:spPr>
          <a:xfrm>
            <a:off x="4686529" y="5621909"/>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4963484" y="5816614"/>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界面原型可用性测试</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346608" y="2065693"/>
            <a:ext cx="1518752"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
        <p:nvSpPr>
          <p:cNvPr id="33" name="îṥḷiḑe">
            <a:extLst>
              <a:ext uri="{FF2B5EF4-FFF2-40B4-BE49-F238E27FC236}">
                <a16:creationId xmlns:a16="http://schemas.microsoft.com/office/drawing/2014/main" id="{BD0E7809-C3F8-4D6D-9971-3F08543ECFFF}"/>
              </a:ext>
            </a:extLst>
          </p:cNvPr>
          <p:cNvSpPr txBox="1"/>
          <p:nvPr/>
        </p:nvSpPr>
        <p:spPr>
          <a:xfrm>
            <a:off x="379202" y="4607381"/>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4C4E2F16-B56C-43A0-886F-E9659E8CBC17}"/>
              </a:ext>
            </a:extLst>
          </p:cNvPr>
          <p:cNvCxnSpPr>
            <a:cxnSpLocks/>
          </p:cNvCxnSpPr>
          <p:nvPr/>
        </p:nvCxnSpPr>
        <p:spPr>
          <a:xfrm>
            <a:off x="841875" y="4585798"/>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ísḷïḓe">
            <a:extLst>
              <a:ext uri="{FF2B5EF4-FFF2-40B4-BE49-F238E27FC236}">
                <a16:creationId xmlns:a16="http://schemas.microsoft.com/office/drawing/2014/main" id="{761A7971-2D85-475E-B75B-BDD7B3362DFB}"/>
              </a:ext>
            </a:extLst>
          </p:cNvPr>
          <p:cNvSpPr txBox="1"/>
          <p:nvPr/>
        </p:nvSpPr>
        <p:spPr bwMode="auto">
          <a:xfrm>
            <a:off x="1105984" y="4780503"/>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36" name="iS1íḓè">
            <a:extLst>
              <a:ext uri="{FF2B5EF4-FFF2-40B4-BE49-F238E27FC236}">
                <a16:creationId xmlns:a16="http://schemas.microsoft.com/office/drawing/2014/main" id="{C6E9E922-6FA4-4F40-8239-9FCF12A8A463}"/>
              </a:ext>
            </a:extLst>
          </p:cNvPr>
          <p:cNvSpPr txBox="1"/>
          <p:nvPr/>
        </p:nvSpPr>
        <p:spPr>
          <a:xfrm>
            <a:off x="370785" y="5553425"/>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07</a:t>
            </a:r>
          </a:p>
        </p:txBody>
      </p:sp>
      <p:cxnSp>
        <p:nvCxnSpPr>
          <p:cNvPr id="37" name="直接连接符 36">
            <a:extLst>
              <a:ext uri="{FF2B5EF4-FFF2-40B4-BE49-F238E27FC236}">
                <a16:creationId xmlns:a16="http://schemas.microsoft.com/office/drawing/2014/main" id="{C1C1BF21-C11E-4BB9-ABFA-7D0F15F48891}"/>
              </a:ext>
            </a:extLst>
          </p:cNvPr>
          <p:cNvCxnSpPr>
            <a:cxnSpLocks/>
          </p:cNvCxnSpPr>
          <p:nvPr/>
        </p:nvCxnSpPr>
        <p:spPr>
          <a:xfrm>
            <a:off x="837666" y="553184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işlíḑé">
            <a:extLst>
              <a:ext uri="{FF2B5EF4-FFF2-40B4-BE49-F238E27FC236}">
                <a16:creationId xmlns:a16="http://schemas.microsoft.com/office/drawing/2014/main" id="{AFBB94BB-A083-4007-B28B-2734CA61D6B9}"/>
              </a:ext>
            </a:extLst>
          </p:cNvPr>
          <p:cNvSpPr txBox="1"/>
          <p:nvPr/>
        </p:nvSpPr>
        <p:spPr bwMode="auto">
          <a:xfrm>
            <a:off x="1114621" y="5726546"/>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分工及绩效</a:t>
            </a:r>
            <a:endParaRPr lang="en-US" altLang="zh-CN" sz="32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F727-4ACD-4754-A8C5-BAAB17E7A0F1}"/>
              </a:ext>
            </a:extLst>
          </p:cNvPr>
          <p:cNvSpPr>
            <a:spLocks noGrp="1"/>
          </p:cNvSpPr>
          <p:nvPr>
            <p:ph type="title"/>
          </p:nvPr>
        </p:nvSpPr>
        <p:spPr/>
        <p:txBody>
          <a:bodyPr>
            <a:normAutofit/>
          </a:bodyPr>
          <a:lstStyle/>
          <a:p>
            <a:r>
              <a:rPr lang="zh-CN" altLang="en-US" sz="4000" dirty="0"/>
              <a:t>小结</a:t>
            </a:r>
          </a:p>
        </p:txBody>
      </p:sp>
      <p:sp>
        <p:nvSpPr>
          <p:cNvPr id="4" name="灯片编号占位符 3">
            <a:extLst>
              <a:ext uri="{FF2B5EF4-FFF2-40B4-BE49-F238E27FC236}">
                <a16:creationId xmlns:a16="http://schemas.microsoft.com/office/drawing/2014/main" id="{E5B08059-9431-4939-89F1-30F26B77237B}"/>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文本框 5">
            <a:extLst>
              <a:ext uri="{FF2B5EF4-FFF2-40B4-BE49-F238E27FC236}">
                <a16:creationId xmlns:a16="http://schemas.microsoft.com/office/drawing/2014/main" id="{BD79B8B4-8A9A-4C00-AD20-BCA3CE7AA524}"/>
              </a:ext>
            </a:extLst>
          </p:cNvPr>
          <p:cNvSpPr txBox="1"/>
          <p:nvPr/>
        </p:nvSpPr>
        <p:spPr>
          <a:xfrm>
            <a:off x="835917" y="1818067"/>
            <a:ext cx="7900783" cy="3046988"/>
          </a:xfrm>
          <a:prstGeom prst="rect">
            <a:avLst/>
          </a:prstGeom>
          <a:noFill/>
        </p:spPr>
        <p:txBody>
          <a:bodyPr wrap="square" rtlCol="0">
            <a:spAutoFit/>
          </a:bodyPr>
          <a:lstStyle/>
          <a:p>
            <a:r>
              <a:rPr lang="en-US" altLang="zh-CN" sz="2400" dirty="0"/>
              <a:t>	</a:t>
            </a:r>
            <a:r>
              <a:rPr lang="zh-CN" altLang="en-US" sz="3200" dirty="0"/>
              <a:t>没有让目标客户在设计阶段就开始参与是一个错误，开发模型是需要以用户为中心进行设计的。</a:t>
            </a:r>
            <a:endParaRPr lang="en-US" altLang="zh-CN" sz="3200" dirty="0"/>
          </a:p>
          <a:p>
            <a:r>
              <a:rPr lang="en-US" altLang="zh-CN" sz="3200" dirty="0"/>
              <a:t>	</a:t>
            </a:r>
            <a:r>
              <a:rPr lang="zh-CN" altLang="en-US" sz="3200" dirty="0"/>
              <a:t>技术帮助人们完成任务，一个良好的以用户为中心的开发过程，将会促进创造可用的和有益的交互设计。</a:t>
            </a:r>
            <a:endParaRPr lang="en-US" altLang="zh-CN" sz="3200" dirty="0"/>
          </a:p>
        </p:txBody>
      </p:sp>
    </p:spTree>
    <p:extLst>
      <p:ext uri="{BB962C8B-B14F-4D97-AF65-F5344CB8AC3E}">
        <p14:creationId xmlns:p14="http://schemas.microsoft.com/office/powerpoint/2010/main" val="651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4053505"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设计原则及工具</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03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交互设计的框架</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1484025" y="2643302"/>
            <a:ext cx="4973924" cy="2628113"/>
            <a:chOff x="1052328" y="2233392"/>
            <a:chExt cx="6631897" cy="3504150"/>
          </a:xfrm>
        </p:grpSpPr>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stomText2">
              <a:extLst>
                <a:ext uri="{FF2B5EF4-FFF2-40B4-BE49-F238E27FC236}">
                  <a16:creationId xmlns:a16="http://schemas.microsoft.com/office/drawing/2014/main" id="{4754E276-9DC3-4BAB-B8B8-551139841570}"/>
                </a:ext>
              </a:extLst>
            </p:cNvPr>
            <p:cNvSpPr/>
            <p:nvPr/>
          </p:nvSpPr>
          <p:spPr>
            <a:xfrm>
              <a:off x="5628699" y="2233392"/>
              <a:ext cx="2055526" cy="459261"/>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功能性</a:t>
              </a:r>
              <a:endParaRPr lang="en-US" altLang="zh-CN" sz="2100" b="1" dirty="0"/>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1302581" y="5737542"/>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1052328" y="5253221"/>
              <a:ext cx="2474755" cy="463077"/>
            </a:xfrm>
            <a:prstGeom prst="rect">
              <a:avLst/>
            </a:prstGeom>
            <a:noFill/>
          </p:spPr>
          <p:txBody>
            <a:bodyPr wrap="none" lIns="67500" tIns="35100" rIns="67500" bIns="351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dirty="0"/>
                <a:t>交互框架</a:t>
              </a:r>
              <a:endParaRPr lang="en-US" altLang="zh-CN" sz="2000" dirty="0"/>
            </a:p>
          </p:txBody>
        </p:sp>
      </p:grpSp>
      <p:pic>
        <p:nvPicPr>
          <p:cNvPr id="5" name="图片 4">
            <a:extLst>
              <a:ext uri="{FF2B5EF4-FFF2-40B4-BE49-F238E27FC236}">
                <a16:creationId xmlns:a16="http://schemas.microsoft.com/office/drawing/2014/main" id="{EE978951-F776-431F-B382-AB932AEFF2AB}"/>
              </a:ext>
            </a:extLst>
          </p:cNvPr>
          <p:cNvPicPr>
            <a:picLocks noChangeAspect="1"/>
          </p:cNvPicPr>
          <p:nvPr/>
        </p:nvPicPr>
        <p:blipFill>
          <a:blip r:embed="rId3"/>
          <a:stretch>
            <a:fillRect/>
          </a:stretch>
        </p:blipFill>
        <p:spPr>
          <a:xfrm>
            <a:off x="477951" y="1601825"/>
            <a:ext cx="4077053" cy="3307367"/>
          </a:xfrm>
          <a:prstGeom prst="rect">
            <a:avLst/>
          </a:prstGeom>
        </p:spPr>
      </p:pic>
      <p:sp>
        <p:nvSpPr>
          <p:cNvPr id="43" name="CustomText2">
            <a:extLst>
              <a:ext uri="{FF2B5EF4-FFF2-40B4-BE49-F238E27FC236}">
                <a16:creationId xmlns:a16="http://schemas.microsoft.com/office/drawing/2014/main" id="{516A9CC5-7108-4188-A25F-74B7B4A08562}"/>
              </a:ext>
            </a:extLst>
          </p:cNvPr>
          <p:cNvSpPr/>
          <p:nvPr/>
        </p:nvSpPr>
        <p:spPr>
          <a:xfrm>
            <a:off x="4916303" y="3084554"/>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显示过滤</a:t>
            </a:r>
            <a:endParaRPr lang="en-US" altLang="zh-CN" sz="2100" b="1" dirty="0"/>
          </a:p>
        </p:txBody>
      </p:sp>
      <p:sp>
        <p:nvSpPr>
          <p:cNvPr id="44" name="CustomText2">
            <a:extLst>
              <a:ext uri="{FF2B5EF4-FFF2-40B4-BE49-F238E27FC236}">
                <a16:creationId xmlns:a16="http://schemas.microsoft.com/office/drawing/2014/main" id="{53473AB1-E29D-4738-B6DE-1DFFEFA38694}"/>
              </a:ext>
            </a:extLst>
          </p:cNvPr>
          <p:cNvSpPr/>
          <p:nvPr/>
        </p:nvSpPr>
        <p:spPr>
          <a:xfrm>
            <a:off x="4916303" y="3525806"/>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可理解性障碍</a:t>
            </a:r>
            <a:endParaRPr lang="en-US" altLang="zh-CN" sz="2100" b="1" dirty="0"/>
          </a:p>
        </p:txBody>
      </p:sp>
      <p:sp>
        <p:nvSpPr>
          <p:cNvPr id="45" name="CustomText2">
            <a:extLst>
              <a:ext uri="{FF2B5EF4-FFF2-40B4-BE49-F238E27FC236}">
                <a16:creationId xmlns:a16="http://schemas.microsoft.com/office/drawing/2014/main" id="{FD915BB1-6B28-480A-A9E9-E8776F910D00}"/>
              </a:ext>
            </a:extLst>
          </p:cNvPr>
          <p:cNvSpPr/>
          <p:nvPr/>
        </p:nvSpPr>
        <p:spPr>
          <a:xfrm>
            <a:off x="4916303" y="3910892"/>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可学习性障碍</a:t>
            </a:r>
            <a:endParaRPr lang="en-US" altLang="zh-CN" sz="2100" b="1" dirty="0"/>
          </a:p>
        </p:txBody>
      </p:sp>
      <p:sp>
        <p:nvSpPr>
          <p:cNvPr id="51" name="CustomText2">
            <a:extLst>
              <a:ext uri="{FF2B5EF4-FFF2-40B4-BE49-F238E27FC236}">
                <a16:creationId xmlns:a16="http://schemas.microsoft.com/office/drawing/2014/main" id="{1C8225CD-3CAF-4C45-92CB-338C83EE68C7}"/>
              </a:ext>
            </a:extLst>
          </p:cNvPr>
          <p:cNvSpPr/>
          <p:nvPr/>
        </p:nvSpPr>
        <p:spPr>
          <a:xfrm>
            <a:off x="4916302" y="4318861"/>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有效性</a:t>
            </a:r>
            <a:r>
              <a:rPr lang="en-US" altLang="zh-CN" sz="2100" b="1" dirty="0"/>
              <a:t>/</a:t>
            </a:r>
            <a:r>
              <a:rPr lang="zh-CN" altLang="en-US" sz="2100" b="1" dirty="0"/>
              <a:t>可用性</a:t>
            </a:r>
            <a:endParaRPr lang="en-US" altLang="zh-CN" sz="2100" b="1" dirty="0"/>
          </a:p>
        </p:txBody>
      </p:sp>
    </p:spTree>
    <p:extLst>
      <p:ext uri="{BB962C8B-B14F-4D97-AF65-F5344CB8AC3E}">
        <p14:creationId xmlns:p14="http://schemas.microsoft.com/office/powerpoint/2010/main" val="240987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界面原型设计工具</a:t>
            </a:r>
            <a:r>
              <a:rPr lang="en-US" altLang="zh-CN" dirty="0"/>
              <a:t>[3]</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9888" y="1548722"/>
            <a:ext cx="6856173" cy="4171725"/>
            <a:chOff x="3977368" y="1073075"/>
            <a:chExt cx="8017155" cy="4934917"/>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5" name="îşľîḍe"/>
            <p:cNvSpPr txBox="1"/>
            <p:nvPr/>
          </p:nvSpPr>
          <p:spPr bwMode="auto">
            <a:xfrm>
              <a:off x="8524875" y="1073075"/>
              <a:ext cx="3344411" cy="741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3200" dirty="0"/>
                <a:t>Axure RP PRO </a:t>
              </a:r>
            </a:p>
          </p:txBody>
        </p:sp>
        <p:sp>
          <p:nvSpPr>
            <p:cNvPr id="16" name="ïṡḷíḍé"/>
            <p:cNvSpPr/>
            <p:nvPr/>
          </p:nvSpPr>
          <p:spPr bwMode="auto">
            <a:xfrm>
              <a:off x="8524875" y="1814803"/>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是一款专业的原型设计工具</a:t>
              </a:r>
              <a:endParaRPr lang="en-US" altLang="zh-CN" sz="825" dirty="0">
                <a:solidFill>
                  <a:srgbClr val="000000"/>
                </a:solidFill>
              </a:endParaRPr>
            </a:p>
          </p:txBody>
        </p:sp>
        <p:sp>
          <p:nvSpPr>
            <p:cNvPr id="17" name="iSlíḍé"/>
            <p:cNvSpPr txBox="1"/>
            <p:nvPr/>
          </p:nvSpPr>
          <p:spPr bwMode="auto">
            <a:xfrm>
              <a:off x="7886700" y="2824698"/>
              <a:ext cx="4107823" cy="699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600" dirty="0"/>
                <a:t>Mockplus</a:t>
              </a:r>
              <a:endParaRPr lang="en-US" altLang="zh-CN" sz="2400" b="1" dirty="0">
                <a:solidFill>
                  <a:srgbClr val="000000"/>
                </a:solidFill>
              </a:endParaRPr>
            </a:p>
          </p:txBody>
        </p:sp>
        <p:sp>
          <p:nvSpPr>
            <p:cNvPr id="18" name="ï$ľïḋé"/>
            <p:cNvSpPr/>
            <p:nvPr/>
          </p:nvSpPr>
          <p:spPr bwMode="auto">
            <a:xfrm>
              <a:off x="7886700" y="3524495"/>
              <a:ext cx="3749264"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一款简洁高效的原型图设计工具</a:t>
              </a:r>
              <a:endParaRPr lang="en-US" altLang="zh-CN" sz="825" dirty="0">
                <a:solidFill>
                  <a:srgbClr val="000000"/>
                </a:solidFill>
              </a:endParaRPr>
            </a:p>
          </p:txBody>
        </p:sp>
        <p:sp>
          <p:nvSpPr>
            <p:cNvPr id="19" name="iṡļîḓe"/>
            <p:cNvSpPr txBox="1"/>
            <p:nvPr/>
          </p:nvSpPr>
          <p:spPr bwMode="auto">
            <a:xfrm>
              <a:off x="8524875" y="4430423"/>
              <a:ext cx="3213709" cy="6997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200" b="1" dirty="0" err="1">
                  <a:solidFill>
                    <a:srgbClr val="000000"/>
                  </a:solidFill>
                </a:rPr>
                <a:t>Chainco</a:t>
              </a:r>
              <a:endParaRPr lang="en-US" altLang="zh-CN" sz="3200" b="1" dirty="0">
                <a:solidFill>
                  <a:srgbClr val="000000"/>
                </a:solidFill>
              </a:endParaRPr>
            </a:p>
          </p:txBody>
        </p:sp>
        <p:sp>
          <p:nvSpPr>
            <p:cNvPr id="20" name="iṣḻîḓe"/>
            <p:cNvSpPr/>
            <p:nvPr/>
          </p:nvSpPr>
          <p:spPr bwMode="auto">
            <a:xfrm>
              <a:off x="8524875" y="5130219"/>
              <a:ext cx="334441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4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en-US" altLang="zh-CN" sz="825" dirty="0">
                  <a:solidFill>
                    <a:srgbClr val="000000"/>
                  </a:solidFill>
                </a:rPr>
                <a:t>.</a:t>
              </a:r>
              <a:r>
                <a:rPr lang="zh-CN" altLang="en-US" sz="2900" dirty="0"/>
                <a:t>可以直接导入</a:t>
              </a:r>
              <a:r>
                <a:rPr lang="en-US" altLang="zh-CN" sz="2900" dirty="0"/>
                <a:t>PS</a:t>
              </a:r>
              <a:r>
                <a:rPr lang="zh-CN" altLang="en-US" sz="2900" dirty="0"/>
                <a:t>或</a:t>
              </a:r>
              <a:r>
                <a:rPr lang="en-US" altLang="zh-CN" sz="2900" dirty="0"/>
                <a:t>AI</a:t>
              </a:r>
              <a:r>
                <a:rPr lang="zh-CN" altLang="en-US" sz="2900" dirty="0"/>
                <a:t>的设计文件</a:t>
              </a:r>
              <a:endParaRPr lang="en-US" altLang="zh-CN" sz="2900" dirty="0"/>
            </a:p>
            <a:p>
              <a:pPr marL="128588" indent="-128588">
                <a:lnSpc>
                  <a:spcPct val="150000"/>
                </a:lnSpc>
                <a:buFont typeface="Arial" panose="020B0604020202020204" pitchFamily="34" charset="0"/>
                <a:buChar char="•"/>
                <a:defRPr/>
              </a:pPr>
              <a:endParaRPr lang="en-US" altLang="zh-CN" sz="825"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908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iles.axure.com.cn/wp-content/uploads/2017/11/u90-1024x576-3.png">
            <a:extLst>
              <a:ext uri="{FF2B5EF4-FFF2-40B4-BE49-F238E27FC236}">
                <a16:creationId xmlns:a16="http://schemas.microsoft.com/office/drawing/2014/main" id="{BB9FE639-0936-4EFC-86DD-2BC70858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8" y="1688881"/>
            <a:ext cx="5492620" cy="30895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a:t>Axure PRO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功能全面</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学习成本较高</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915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8123"/>
            <a:ext cx="8137922" cy="1028699"/>
          </a:xfrm>
        </p:spPr>
        <p:txBody>
          <a:bodyPr>
            <a:normAutofit/>
          </a:bodyPr>
          <a:lstStyle/>
          <a:p>
            <a:r>
              <a:rPr lang="en-US" altLang="zh-CN" sz="3600" b="0" dirty="0"/>
              <a:t>Mockplus</a:t>
            </a:r>
            <a:r>
              <a:rPr lang="en-US" altLang="zh-CN" sz="40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3011088"/>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提供了丰富的组件库和图标库</a:t>
              </a:r>
              <a:endParaRPr lang="en-US" altLang="zh-CN" sz="2000"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997640"/>
              <a:ext cx="4301106" cy="861359"/>
              <a:chOff x="7219382" y="3062640"/>
              <a:chExt cx="3082200" cy="861359"/>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306264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t>交互设计可视化</a:t>
                </a:r>
                <a:endParaRPr lang="en-US" altLang="zh-CN"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Picture 2" descr="Mockplusååå¾è½¯ä»¶å¾ç">
            <a:extLst>
              <a:ext uri="{FF2B5EF4-FFF2-40B4-BE49-F238E27FC236}">
                <a16:creationId xmlns:a16="http://schemas.microsoft.com/office/drawing/2014/main" id="{53DD2F9A-1FA6-4AC2-B147-9E151FFD4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706" y="483093"/>
            <a:ext cx="9392111" cy="53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inco.png">
            <a:extLst>
              <a:ext uri="{FF2B5EF4-FFF2-40B4-BE49-F238E27FC236}">
                <a16:creationId xmlns:a16="http://schemas.microsoft.com/office/drawing/2014/main" id="{78469CF7-ACBC-433A-AE71-C2B6EA7C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4" y="1273216"/>
            <a:ext cx="4663984" cy="44395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err="1"/>
              <a:t>Chainco</a:t>
            </a:r>
            <a:r>
              <a:rPr lang="en-US" altLang="zh-CN" sz="24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支持</a:t>
              </a:r>
              <a:r>
                <a:rPr lang="en-US" altLang="zh-CN" b="1" dirty="0"/>
                <a:t>AI,PS</a:t>
              </a:r>
              <a:r>
                <a:rPr lang="zh-CN" altLang="en-US" b="1" dirty="0"/>
                <a:t>设计图直接导入</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不支持设置组件以及组件交互</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9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常用特色对比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grpSp>
        <p:nvGrpSpPr>
          <p:cNvPr id="5" name="dd771d1b-085f-456b-ab12-70772b1b23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7471" y="1729222"/>
            <a:ext cx="7101886" cy="4197016"/>
            <a:chOff x="669925" y="1125450"/>
            <a:chExt cx="10848513" cy="5115010"/>
          </a:xfrm>
        </p:grpSpPr>
        <p:sp>
          <p:nvSpPr>
            <p:cNvPr id="6" name="iṧḻiḋè">
              <a:extLst>
                <a:ext uri="{FF2B5EF4-FFF2-40B4-BE49-F238E27FC236}">
                  <a16:creationId xmlns:a16="http://schemas.microsoft.com/office/drawing/2014/main" id="{3214513A-A557-4611-A821-C994E5973971}"/>
                </a:ext>
              </a:extLst>
            </p:cNvPr>
            <p:cNvSpPr/>
            <p:nvPr/>
          </p:nvSpPr>
          <p:spPr bwMode="auto">
            <a:xfrm>
              <a:off x="676506" y="1125450"/>
              <a:ext cx="3372475" cy="497567"/>
            </a:xfrm>
            <a:prstGeom prst="rect">
              <a:avLst/>
            </a:prstGeom>
            <a:solidFill>
              <a:schemeClr val="accent1"/>
            </a:solidFill>
            <a:ln w="3175" algn="ctr">
              <a:solidFill>
                <a:schemeClr val="accent1"/>
              </a:solidFill>
              <a:round/>
              <a:headEnd/>
              <a:tailEnd/>
            </a:ln>
          </p:spPr>
          <p:txBody>
            <a:bodyPr wrap="square" lIns="68580" tIns="34290" rIns="68580" bIns="34290" anchor="ctr">
              <a:noAutofit/>
            </a:bodyPr>
            <a:lstStyle/>
            <a:p>
              <a:pPr algn="ctr"/>
              <a:r>
                <a:rPr lang="en-US" altLang="zh-CN" sz="1050" b="1" kern="0" dirty="0">
                  <a:solidFill>
                    <a:srgbClr val="FFFFFF"/>
                  </a:solidFill>
                </a:rPr>
                <a:t>Mockplus</a:t>
              </a:r>
              <a:endParaRPr lang="zh-CN" altLang="en-US" sz="1050" b="1" kern="0" dirty="0">
                <a:solidFill>
                  <a:srgbClr val="FFFFFF"/>
                </a:solidFill>
              </a:endParaRPr>
            </a:p>
          </p:txBody>
        </p:sp>
        <p:sp>
          <p:nvSpPr>
            <p:cNvPr id="7" name="îŝḻiḍé">
              <a:extLst>
                <a:ext uri="{FF2B5EF4-FFF2-40B4-BE49-F238E27FC236}">
                  <a16:creationId xmlns:a16="http://schemas.microsoft.com/office/drawing/2014/main" id="{8224DF8F-6235-4D0C-AD9F-6153DD87F9C0}"/>
                </a:ext>
              </a:extLst>
            </p:cNvPr>
            <p:cNvSpPr/>
            <p:nvPr/>
          </p:nvSpPr>
          <p:spPr bwMode="auto">
            <a:xfrm>
              <a:off x="4409284" y="1125450"/>
              <a:ext cx="3372475" cy="497567"/>
            </a:xfrm>
            <a:prstGeom prst="rect">
              <a:avLst/>
            </a:prstGeom>
            <a:solidFill>
              <a:schemeClr val="accent1"/>
            </a:solidFill>
            <a:ln w="3175" algn="ctr">
              <a:solidFill>
                <a:schemeClr val="accent1"/>
              </a:solidFill>
              <a:round/>
              <a:headEnd/>
              <a:tailEnd/>
            </a:ln>
          </p:spPr>
          <p:txBody>
            <a:bodyPr wrap="none" lIns="68580" tIns="34290" rIns="68580" bIns="34290" anchor="ctr">
              <a:normAutofit/>
            </a:bodyPr>
            <a:lstStyle/>
            <a:p>
              <a:pPr algn="ctr"/>
              <a:r>
                <a:rPr lang="en-US" altLang="zh-CN" sz="1050" b="1" kern="0" dirty="0" err="1">
                  <a:solidFill>
                    <a:srgbClr val="FFFFFF"/>
                  </a:solidFill>
                </a:rPr>
                <a:t>Chainco</a:t>
              </a:r>
              <a:endParaRPr lang="zh-CN" altLang="en-US" sz="1050" b="1" kern="0" dirty="0">
                <a:solidFill>
                  <a:srgbClr val="FFFFFF"/>
                </a:solidFill>
              </a:endParaRPr>
            </a:p>
          </p:txBody>
        </p:sp>
        <p:sp>
          <p:nvSpPr>
            <p:cNvPr id="8" name="ïŝļidè">
              <a:extLst>
                <a:ext uri="{FF2B5EF4-FFF2-40B4-BE49-F238E27FC236}">
                  <a16:creationId xmlns:a16="http://schemas.microsoft.com/office/drawing/2014/main" id="{F1473DB2-F66D-443A-AC18-05EBF7B1D032}"/>
                </a:ext>
              </a:extLst>
            </p:cNvPr>
            <p:cNvSpPr/>
            <p:nvPr/>
          </p:nvSpPr>
          <p:spPr bwMode="auto">
            <a:xfrm>
              <a:off x="8142063" y="1125450"/>
              <a:ext cx="3372475" cy="497567"/>
            </a:xfrm>
            <a:prstGeom prst="rect">
              <a:avLst/>
            </a:prstGeom>
            <a:solidFill>
              <a:schemeClr val="accent1"/>
            </a:solidFill>
            <a:ln w="3175" algn="ctr">
              <a:solidFill>
                <a:schemeClr val="accent2"/>
              </a:solidFill>
              <a:round/>
              <a:headEnd/>
              <a:tailEnd/>
            </a:ln>
          </p:spPr>
          <p:txBody>
            <a:bodyPr wrap="none" lIns="68580" tIns="34290" rIns="68580" bIns="34290" anchor="ctr">
              <a:normAutofit/>
            </a:bodyPr>
            <a:lstStyle/>
            <a:p>
              <a:pPr algn="ctr"/>
              <a:r>
                <a:rPr lang="en-US" altLang="zh-CN" sz="1050" b="1" kern="0" dirty="0">
                  <a:solidFill>
                    <a:srgbClr val="FFFFFF"/>
                  </a:solidFill>
                </a:rPr>
                <a:t>AXURE PRO</a:t>
              </a:r>
              <a:endParaRPr lang="zh-CN" altLang="en-US" sz="1050" b="1" kern="0" dirty="0">
                <a:solidFill>
                  <a:srgbClr val="FFFFFF"/>
                </a:solidFill>
              </a:endParaRPr>
            </a:p>
          </p:txBody>
        </p:sp>
        <p:grpSp>
          <p:nvGrpSpPr>
            <p:cNvPr id="9" name="ïṡḻíḓè">
              <a:extLst>
                <a:ext uri="{FF2B5EF4-FFF2-40B4-BE49-F238E27FC236}">
                  <a16:creationId xmlns:a16="http://schemas.microsoft.com/office/drawing/2014/main" id="{023507D0-7C41-401A-85C7-6A9C071E9348}"/>
                </a:ext>
              </a:extLst>
            </p:cNvPr>
            <p:cNvGrpSpPr/>
            <p:nvPr/>
          </p:nvGrpSpPr>
          <p:grpSpPr>
            <a:xfrm>
              <a:off x="669925" y="1804729"/>
              <a:ext cx="10848513" cy="4435731"/>
              <a:chOff x="669925" y="1804730"/>
              <a:chExt cx="10848513" cy="3225347"/>
            </a:xfrm>
          </p:grpSpPr>
          <p:sp>
            <p:nvSpPr>
              <p:cNvPr id="10" name="ï$líde">
                <a:extLst>
                  <a:ext uri="{FF2B5EF4-FFF2-40B4-BE49-F238E27FC236}">
                    <a16:creationId xmlns:a16="http://schemas.microsoft.com/office/drawing/2014/main" id="{48390BC1-3D58-452E-94A9-0447BD4BC8C3}"/>
                  </a:ext>
                </a:extLst>
              </p:cNvPr>
              <p:cNvSpPr/>
              <p:nvPr/>
            </p:nvSpPr>
            <p:spPr>
              <a:xfrm>
                <a:off x="673825" y="1804730"/>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1" name="îšļide">
                <a:extLst>
                  <a:ext uri="{FF2B5EF4-FFF2-40B4-BE49-F238E27FC236}">
                    <a16:creationId xmlns:a16="http://schemas.microsoft.com/office/drawing/2014/main" id="{139E3D3E-E7E8-4BE9-B0CD-489650301E45}"/>
                  </a:ext>
                </a:extLst>
              </p:cNvPr>
              <p:cNvSpPr/>
              <p:nvPr/>
            </p:nvSpPr>
            <p:spPr>
              <a:xfrm>
                <a:off x="673825" y="2940417"/>
                <a:ext cx="10844613" cy="953973"/>
              </a:xfrm>
              <a:prstGeom prst="rect">
                <a:avLst/>
              </a:prstGeom>
              <a:solidFill>
                <a:schemeClr val="bg1">
                  <a:lumMod val="95000"/>
                </a:schemeClr>
              </a:solid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2" name="ïṧ1ídé">
                <a:extLst>
                  <a:ext uri="{FF2B5EF4-FFF2-40B4-BE49-F238E27FC236}">
                    <a16:creationId xmlns:a16="http://schemas.microsoft.com/office/drawing/2014/main" id="{5F32C593-1B7B-4E4B-BB90-F27A01F39451}"/>
                  </a:ext>
                </a:extLst>
              </p:cNvPr>
              <p:cNvSpPr/>
              <p:nvPr/>
            </p:nvSpPr>
            <p:spPr>
              <a:xfrm>
                <a:off x="673825" y="4076104"/>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3" name="íśḷîḑê">
                <a:extLst>
                  <a:ext uri="{FF2B5EF4-FFF2-40B4-BE49-F238E27FC236}">
                    <a16:creationId xmlns:a16="http://schemas.microsoft.com/office/drawing/2014/main" id="{CAEE7CE7-C63A-4E6A-8C3D-6DB66CC497E7}"/>
                  </a:ext>
                </a:extLst>
              </p:cNvPr>
              <p:cNvSpPr txBox="1"/>
              <p:nvPr/>
            </p:nvSpPr>
            <p:spPr>
              <a:xfrm>
                <a:off x="4409284"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功能单</a:t>
                </a:r>
                <a:r>
                  <a:rPr lang="en-US" altLang="zh-CN" sz="2000" dirty="0"/>
                  <a:t> </a:t>
                </a:r>
                <a:endParaRPr lang="en-US" sz="2000" dirty="0"/>
              </a:p>
            </p:txBody>
          </p:sp>
          <p:sp>
            <p:nvSpPr>
              <p:cNvPr id="14" name="iSlîḍê">
                <a:extLst>
                  <a:ext uri="{FF2B5EF4-FFF2-40B4-BE49-F238E27FC236}">
                    <a16:creationId xmlns:a16="http://schemas.microsoft.com/office/drawing/2014/main" id="{7451CC7D-20AF-43FE-89AE-09601175B385}"/>
                  </a:ext>
                </a:extLst>
              </p:cNvPr>
              <p:cNvSpPr txBox="1"/>
              <p:nvPr/>
            </p:nvSpPr>
            <p:spPr>
              <a:xfrm>
                <a:off x="8142063"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功能全面</a:t>
                </a:r>
                <a:r>
                  <a:rPr lang="en-US" altLang="zh-CN" sz="2000" dirty="0"/>
                  <a:t> </a:t>
                </a:r>
                <a:endParaRPr lang="en-US" sz="2000" dirty="0"/>
              </a:p>
            </p:txBody>
          </p:sp>
          <p:sp>
            <p:nvSpPr>
              <p:cNvPr id="15" name="ïS1iďé">
                <a:extLst>
                  <a:ext uri="{FF2B5EF4-FFF2-40B4-BE49-F238E27FC236}">
                    <a16:creationId xmlns:a16="http://schemas.microsoft.com/office/drawing/2014/main" id="{0B97B558-1092-45D5-9C9D-599E7E8F6B02}"/>
                  </a:ext>
                </a:extLst>
              </p:cNvPr>
              <p:cNvSpPr txBox="1"/>
              <p:nvPr/>
            </p:nvSpPr>
            <p:spPr>
              <a:xfrm>
                <a:off x="669925" y="1881176"/>
                <a:ext cx="3372474" cy="801081"/>
              </a:xfrm>
              <a:prstGeom prst="rect">
                <a:avLst/>
              </a:prstGeom>
              <a:noFill/>
            </p:spPr>
            <p:txBody>
              <a:bodyPr wrap="square" lIns="68580" tIns="34290" rIns="68580" bIns="34290" rtlCol="0" anchor="ctr" anchorCtr="0">
                <a:normAutofit/>
              </a:bodyPr>
              <a:lstStyle/>
              <a:p>
                <a:pPr algn="ctr"/>
                <a:r>
                  <a:rPr lang="zh-CN" altLang="en-US" sz="2000" dirty="0"/>
                  <a:t>较为完善</a:t>
                </a:r>
                <a:r>
                  <a:rPr lang="en-US" altLang="zh-CN" sz="2000" dirty="0"/>
                  <a:t> </a:t>
                </a:r>
                <a:endParaRPr lang="en-US" sz="2000" dirty="0"/>
              </a:p>
            </p:txBody>
          </p:sp>
          <p:sp>
            <p:nvSpPr>
              <p:cNvPr id="16" name="ïšḷïḍè">
                <a:extLst>
                  <a:ext uri="{FF2B5EF4-FFF2-40B4-BE49-F238E27FC236}">
                    <a16:creationId xmlns:a16="http://schemas.microsoft.com/office/drawing/2014/main" id="{C1E5A870-5769-43A8-BA96-E7D5DE3B6FAE}"/>
                  </a:ext>
                </a:extLst>
              </p:cNvPr>
              <p:cNvSpPr txBox="1"/>
              <p:nvPr/>
            </p:nvSpPr>
            <p:spPr>
              <a:xfrm>
                <a:off x="4409284"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r>
                  <a:rPr lang="en-US" altLang="zh-CN" sz="2000" dirty="0"/>
                  <a:t> </a:t>
                </a:r>
                <a:endParaRPr lang="en-US" sz="2000" dirty="0"/>
              </a:p>
            </p:txBody>
          </p:sp>
          <p:sp>
            <p:nvSpPr>
              <p:cNvPr id="17" name="îśļïḋé">
                <a:extLst>
                  <a:ext uri="{FF2B5EF4-FFF2-40B4-BE49-F238E27FC236}">
                    <a16:creationId xmlns:a16="http://schemas.microsoft.com/office/drawing/2014/main" id="{77441193-D25C-4042-A42A-8226529DFAA9}"/>
                  </a:ext>
                </a:extLst>
              </p:cNvPr>
              <p:cNvSpPr txBox="1"/>
              <p:nvPr/>
            </p:nvSpPr>
            <p:spPr>
              <a:xfrm>
                <a:off x="8142063" y="3016863"/>
                <a:ext cx="3372474" cy="801081"/>
              </a:xfrm>
              <a:prstGeom prst="rect">
                <a:avLst/>
              </a:prstGeom>
              <a:noFill/>
            </p:spPr>
            <p:txBody>
              <a:bodyPr wrap="square" lIns="68580" tIns="34290" rIns="68580" bIns="34290" rtlCol="0" anchor="ctr" anchorCtr="0">
                <a:normAutofit/>
              </a:bodyPr>
              <a:lstStyle/>
              <a:p>
                <a:pPr algn="ctr"/>
                <a:r>
                  <a:rPr lang="zh-CN" altLang="en-US" sz="2000" dirty="0"/>
                  <a:t>较为繁复</a:t>
                </a:r>
                <a:r>
                  <a:rPr lang="en-US" altLang="zh-CN" sz="2000" dirty="0"/>
                  <a:t> </a:t>
                </a:r>
                <a:endParaRPr lang="en-US" sz="2000" dirty="0"/>
              </a:p>
            </p:txBody>
          </p:sp>
          <p:sp>
            <p:nvSpPr>
              <p:cNvPr id="18" name="íṩḷiďé">
                <a:extLst>
                  <a:ext uri="{FF2B5EF4-FFF2-40B4-BE49-F238E27FC236}">
                    <a16:creationId xmlns:a16="http://schemas.microsoft.com/office/drawing/2014/main" id="{C464E3FA-23EB-4841-9113-1CCC6F827F8F}"/>
                  </a:ext>
                </a:extLst>
              </p:cNvPr>
              <p:cNvSpPr txBox="1"/>
              <p:nvPr/>
            </p:nvSpPr>
            <p:spPr>
              <a:xfrm>
                <a:off x="669925"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endParaRPr lang="en-US" sz="2000" dirty="0"/>
              </a:p>
            </p:txBody>
          </p:sp>
          <p:sp>
            <p:nvSpPr>
              <p:cNvPr id="19" name="îṡļîde">
                <a:extLst>
                  <a:ext uri="{FF2B5EF4-FFF2-40B4-BE49-F238E27FC236}">
                    <a16:creationId xmlns:a16="http://schemas.microsoft.com/office/drawing/2014/main" id="{0D94B19A-7F94-43FA-B749-590B596915CD}"/>
                  </a:ext>
                </a:extLst>
              </p:cNvPr>
              <p:cNvSpPr txBox="1"/>
              <p:nvPr/>
            </p:nvSpPr>
            <p:spPr>
              <a:xfrm>
                <a:off x="4409284"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软件学习成本低</a:t>
                </a:r>
                <a:endParaRPr lang="en-US" altLang="zh-CN" sz="2000" dirty="0"/>
              </a:p>
              <a:p>
                <a:pPr algn="ctr"/>
                <a:r>
                  <a:rPr lang="zh-CN" altLang="en-US" sz="2000" dirty="0"/>
                  <a:t>附加软件成本较高</a:t>
                </a:r>
                <a:endParaRPr lang="en-US" sz="2000" dirty="0"/>
              </a:p>
            </p:txBody>
          </p:sp>
          <p:sp>
            <p:nvSpPr>
              <p:cNvPr id="20" name="ïsľîḋe">
                <a:extLst>
                  <a:ext uri="{FF2B5EF4-FFF2-40B4-BE49-F238E27FC236}">
                    <a16:creationId xmlns:a16="http://schemas.microsoft.com/office/drawing/2014/main" id="{0CBD9E55-6F34-4B2E-8FA6-15AE681EFEF2}"/>
                  </a:ext>
                </a:extLst>
              </p:cNvPr>
              <p:cNvSpPr txBox="1"/>
              <p:nvPr/>
            </p:nvSpPr>
            <p:spPr>
              <a:xfrm>
                <a:off x="8142063"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软件学习成本高</a:t>
                </a:r>
                <a:r>
                  <a:rPr lang="en-US" altLang="zh-CN" sz="2000" dirty="0"/>
                  <a:t> </a:t>
                </a:r>
                <a:endParaRPr lang="en-US" sz="2000" dirty="0"/>
              </a:p>
            </p:txBody>
          </p:sp>
          <p:sp>
            <p:nvSpPr>
              <p:cNvPr id="21" name="iṧḻîḑe">
                <a:extLst>
                  <a:ext uri="{FF2B5EF4-FFF2-40B4-BE49-F238E27FC236}">
                    <a16:creationId xmlns:a16="http://schemas.microsoft.com/office/drawing/2014/main" id="{DD1A55CA-4CAE-476C-9313-90C3FFA092C9}"/>
                  </a:ext>
                </a:extLst>
              </p:cNvPr>
              <p:cNvSpPr txBox="1"/>
              <p:nvPr/>
            </p:nvSpPr>
            <p:spPr>
              <a:xfrm>
                <a:off x="669925" y="4152549"/>
                <a:ext cx="3372474" cy="801081"/>
              </a:xfrm>
              <a:prstGeom prst="rect">
                <a:avLst/>
              </a:prstGeom>
              <a:noFill/>
            </p:spPr>
            <p:txBody>
              <a:bodyPr wrap="square" lIns="68580" tIns="34290" rIns="68580" bIns="34290" rtlCol="0" anchor="ctr" anchorCtr="0">
                <a:normAutofit/>
              </a:bodyPr>
              <a:lstStyle/>
              <a:p>
                <a:pPr algn="ctr"/>
                <a:r>
                  <a:rPr lang="zh-CN" altLang="en-US" sz="2000" dirty="0"/>
                  <a:t>学习成本低</a:t>
                </a:r>
                <a:r>
                  <a:rPr lang="en-US" altLang="zh-CN" sz="2000" dirty="0"/>
                  <a:t> </a:t>
                </a:r>
                <a:endParaRPr lang="en-US" sz="2000" dirty="0"/>
              </a:p>
            </p:txBody>
          </p:sp>
        </p:grpSp>
      </p:grpSp>
      <p:sp>
        <p:nvSpPr>
          <p:cNvPr id="22" name="iṧḻîḑe">
            <a:extLst>
              <a:ext uri="{FF2B5EF4-FFF2-40B4-BE49-F238E27FC236}">
                <a16:creationId xmlns:a16="http://schemas.microsoft.com/office/drawing/2014/main" id="{43746DA7-286B-4B28-98C2-4B14A77EEEEB}"/>
              </a:ext>
            </a:extLst>
          </p:cNvPr>
          <p:cNvSpPr txBox="1"/>
          <p:nvPr/>
        </p:nvSpPr>
        <p:spPr>
          <a:xfrm>
            <a:off x="-58322" y="4863227"/>
            <a:ext cx="2207761" cy="903981"/>
          </a:xfrm>
          <a:prstGeom prst="rect">
            <a:avLst/>
          </a:prstGeom>
          <a:noFill/>
        </p:spPr>
        <p:txBody>
          <a:bodyPr wrap="square" lIns="68580" tIns="34290" rIns="68580" bIns="34290" rtlCol="0" anchor="ctr" anchorCtr="0">
            <a:normAutofit/>
          </a:bodyPr>
          <a:lstStyle/>
          <a:p>
            <a:pPr algn="ctr"/>
            <a:r>
              <a:rPr lang="zh-CN" altLang="en-US" sz="2000" dirty="0"/>
              <a:t>学习成本</a:t>
            </a:r>
            <a:r>
              <a:rPr lang="en-US" altLang="zh-CN" sz="2000" dirty="0"/>
              <a:t> </a:t>
            </a:r>
            <a:endParaRPr lang="en-US" sz="2000" dirty="0"/>
          </a:p>
        </p:txBody>
      </p:sp>
      <p:sp>
        <p:nvSpPr>
          <p:cNvPr id="23" name="iṧḻîḑe">
            <a:extLst>
              <a:ext uri="{FF2B5EF4-FFF2-40B4-BE49-F238E27FC236}">
                <a16:creationId xmlns:a16="http://schemas.microsoft.com/office/drawing/2014/main" id="{16F74F09-8C19-432D-B161-8E7899A077EB}"/>
              </a:ext>
            </a:extLst>
          </p:cNvPr>
          <p:cNvSpPr txBox="1"/>
          <p:nvPr/>
        </p:nvSpPr>
        <p:spPr>
          <a:xfrm>
            <a:off x="0" y="3618042"/>
            <a:ext cx="2207761" cy="903981"/>
          </a:xfrm>
          <a:prstGeom prst="rect">
            <a:avLst/>
          </a:prstGeom>
          <a:noFill/>
        </p:spPr>
        <p:txBody>
          <a:bodyPr wrap="square" lIns="68580" tIns="34290" rIns="68580" bIns="34290" rtlCol="0" anchor="ctr" anchorCtr="0">
            <a:normAutofit/>
          </a:bodyPr>
          <a:lstStyle/>
          <a:p>
            <a:pPr algn="ctr"/>
            <a:r>
              <a:rPr lang="zh-CN" altLang="en-US" sz="2000" dirty="0"/>
              <a:t>合作分享</a:t>
            </a:r>
            <a:r>
              <a:rPr lang="en-US" altLang="zh-CN" sz="2000" dirty="0"/>
              <a:t> </a:t>
            </a:r>
            <a:endParaRPr lang="en-US" sz="2000" dirty="0"/>
          </a:p>
        </p:txBody>
      </p:sp>
      <p:sp>
        <p:nvSpPr>
          <p:cNvPr id="24" name="iṧḻîḑe">
            <a:extLst>
              <a:ext uri="{FF2B5EF4-FFF2-40B4-BE49-F238E27FC236}">
                <a16:creationId xmlns:a16="http://schemas.microsoft.com/office/drawing/2014/main" id="{058CC2F7-4963-4894-B70D-865E0FE6A376}"/>
              </a:ext>
            </a:extLst>
          </p:cNvPr>
          <p:cNvSpPr txBox="1"/>
          <p:nvPr/>
        </p:nvSpPr>
        <p:spPr>
          <a:xfrm>
            <a:off x="0" y="2228341"/>
            <a:ext cx="2207761" cy="903981"/>
          </a:xfrm>
          <a:prstGeom prst="rect">
            <a:avLst/>
          </a:prstGeom>
          <a:noFill/>
        </p:spPr>
        <p:txBody>
          <a:bodyPr wrap="square" lIns="68580" tIns="34290" rIns="68580" bIns="34290" rtlCol="0" anchor="ctr" anchorCtr="0">
            <a:normAutofit/>
          </a:bodyPr>
          <a:lstStyle/>
          <a:p>
            <a:pPr algn="ctr"/>
            <a:r>
              <a:rPr lang="zh-CN" altLang="en-US" sz="2000" dirty="0"/>
              <a:t>功能</a:t>
            </a:r>
            <a:r>
              <a:rPr lang="en-US" altLang="zh-CN" sz="2000" dirty="0"/>
              <a:t> </a:t>
            </a:r>
            <a:endParaRPr lang="en-US" sz="2000" dirty="0"/>
          </a:p>
        </p:txBody>
      </p:sp>
    </p:spTree>
    <p:extLst>
      <p:ext uri="{BB962C8B-B14F-4D97-AF65-F5344CB8AC3E}">
        <p14:creationId xmlns:p14="http://schemas.microsoft.com/office/powerpoint/2010/main" val="80239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5284421"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界面原型可用性测试</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92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2431435"/>
          </a:xfrm>
          <a:prstGeom prst="rect">
            <a:avLst/>
          </a:prstGeom>
          <a:noFill/>
        </p:spPr>
        <p:txBody>
          <a:bodyPr wrap="square" rtlCol="0">
            <a:spAutoFit/>
          </a:bodyPr>
          <a:lstStyle/>
          <a:p>
            <a:r>
              <a:rPr lang="zh-CN" altLang="en-US" sz="3200" dirty="0"/>
              <a:t>什么是可用性</a:t>
            </a:r>
            <a:r>
              <a:rPr lang="en-US" altLang="zh-CN" sz="3200" dirty="0"/>
              <a:t>[4]</a:t>
            </a:r>
            <a:r>
              <a:rPr lang="en-US" altLang="zh-CN" sz="2400" dirty="0"/>
              <a:t>	</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18685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/01</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界面原型概论</a:t>
            </a:r>
            <a:endParaRPr lang="en-US" altLang="zh-CN" sz="4800" b="1" dirty="0">
              <a:solidFill>
                <a:schemeClr val="bg1"/>
              </a:solidFill>
            </a:endParaRPr>
          </a:p>
        </p:txBody>
      </p:sp>
      <p:sp>
        <p:nvSpPr>
          <p:cNvPr id="9" name="文本占位符 8">
            <a:extLst>
              <a:ext uri="{FF2B5EF4-FFF2-40B4-BE49-F238E27FC236}">
                <a16:creationId xmlns:a16="http://schemas.microsoft.com/office/drawing/2014/main" id="{DFB30C3E-269E-47D0-8AA5-82244B0C2A6C}"/>
              </a:ext>
            </a:extLst>
          </p:cNvPr>
          <p:cNvSpPr>
            <a:spLocks noGrp="1"/>
          </p:cNvSpPr>
          <p:nvPr>
            <p:ph type="body" idx="1"/>
          </p:nvPr>
        </p:nvSpPr>
        <p:spPr>
          <a:xfrm>
            <a:off x="2998207" y="3534834"/>
            <a:ext cx="4064389" cy="1015623"/>
          </a:xfrm>
        </p:spPr>
        <p:txBody>
          <a:bodyPr/>
          <a:lstStyle/>
          <a:p>
            <a:endParaRPr lang="zh-CN" altLang="en-US" dirty="0"/>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68F0-5BA5-4872-938D-EA289F06C82F}"/>
              </a:ext>
            </a:extLst>
          </p:cNvPr>
          <p:cNvSpPr>
            <a:spLocks noGrp="1"/>
          </p:cNvSpPr>
          <p:nvPr>
            <p:ph type="title"/>
          </p:nvPr>
        </p:nvSpPr>
        <p:spPr/>
        <p:txBody>
          <a:bodyPr/>
          <a:lstStyle/>
          <a:p>
            <a:r>
              <a:rPr lang="zh-CN" altLang="en-US" dirty="0"/>
              <a:t>界面可用性测试</a:t>
            </a:r>
          </a:p>
        </p:txBody>
      </p:sp>
      <p:sp>
        <p:nvSpPr>
          <p:cNvPr id="4" name="灯片编号占位符 3">
            <a:extLst>
              <a:ext uri="{FF2B5EF4-FFF2-40B4-BE49-F238E27FC236}">
                <a16:creationId xmlns:a16="http://schemas.microsoft.com/office/drawing/2014/main" id="{B4B31404-4255-40EB-BB0F-B9ED4F5A5FC9}"/>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文本框 4">
            <a:extLst>
              <a:ext uri="{FF2B5EF4-FFF2-40B4-BE49-F238E27FC236}">
                <a16:creationId xmlns:a16="http://schemas.microsoft.com/office/drawing/2014/main" id="{30F8EE9B-0286-4E4E-9C26-FD22161819F7}"/>
              </a:ext>
            </a:extLst>
          </p:cNvPr>
          <p:cNvSpPr txBox="1"/>
          <p:nvPr/>
        </p:nvSpPr>
        <p:spPr>
          <a:xfrm>
            <a:off x="856237" y="1360551"/>
            <a:ext cx="7900783" cy="6001643"/>
          </a:xfrm>
          <a:prstGeom prst="rect">
            <a:avLst/>
          </a:prstGeom>
          <a:noFill/>
        </p:spPr>
        <p:txBody>
          <a:bodyPr wrap="square" rtlCol="0">
            <a:spAutoFit/>
          </a:bodyPr>
          <a:lstStyle/>
          <a:p>
            <a:r>
              <a:rPr lang="zh-CN" altLang="en-US" sz="2400" b="1" dirty="0"/>
              <a:t>设计场景</a:t>
            </a:r>
            <a:endParaRPr lang="en-US" altLang="zh-CN" sz="2400" b="1" dirty="0"/>
          </a:p>
          <a:p>
            <a:r>
              <a:rPr lang="en-US" altLang="zh-CN" sz="2400" dirty="0"/>
              <a:t>	</a:t>
            </a:r>
            <a:r>
              <a:rPr lang="zh-CN" altLang="en-US" sz="2400" dirty="0"/>
              <a:t>简短的</a:t>
            </a:r>
            <a:endParaRPr lang="en-US" altLang="zh-CN" sz="2400" dirty="0"/>
          </a:p>
          <a:p>
            <a:r>
              <a:rPr lang="en-US" altLang="zh-CN" sz="2400" dirty="0"/>
              <a:t>	</a:t>
            </a:r>
            <a:r>
              <a:rPr lang="zh-CN" altLang="en-US" sz="2400" dirty="0"/>
              <a:t>完整的</a:t>
            </a:r>
            <a:endParaRPr lang="en-US" altLang="zh-CN" sz="2400" dirty="0"/>
          </a:p>
          <a:p>
            <a:r>
              <a:rPr lang="en-US" altLang="zh-CN" sz="2400" dirty="0"/>
              <a:t>	</a:t>
            </a:r>
            <a:r>
              <a:rPr lang="zh-CN" altLang="en-US" sz="2400" dirty="0"/>
              <a:t>无二义性</a:t>
            </a:r>
            <a:endParaRPr lang="en-US" altLang="zh-CN" sz="2400" dirty="0"/>
          </a:p>
          <a:p>
            <a:r>
              <a:rPr lang="en-US" altLang="zh-CN" sz="2400" dirty="0"/>
              <a:t>	</a:t>
            </a:r>
            <a:r>
              <a:rPr lang="zh-CN" altLang="en-US" sz="2400" dirty="0"/>
              <a:t>常见的</a:t>
            </a:r>
            <a:endParaRPr lang="en-US" altLang="zh-CN" sz="2400" dirty="0"/>
          </a:p>
          <a:p>
            <a:r>
              <a:rPr lang="zh-CN" altLang="en-US" sz="2400" b="1" dirty="0"/>
              <a:t>测试人员</a:t>
            </a:r>
            <a:endParaRPr lang="en-US" altLang="zh-CN" sz="2400" b="1" dirty="0"/>
          </a:p>
          <a:p>
            <a:r>
              <a:rPr lang="en-US" altLang="zh-CN" sz="2400" dirty="0"/>
              <a:t>	</a:t>
            </a:r>
            <a:r>
              <a:rPr lang="zh-CN" altLang="en-US" sz="2400" dirty="0"/>
              <a:t>参与者（用户）为核心 设计人员 测试者</a:t>
            </a:r>
            <a:endParaRPr lang="en-US" altLang="zh-CN" sz="2400" dirty="0"/>
          </a:p>
          <a:p>
            <a:r>
              <a:rPr lang="zh-CN" altLang="en-US" sz="2400" b="1" dirty="0"/>
              <a:t>处理数据</a:t>
            </a:r>
            <a:endParaRPr lang="en-US" altLang="zh-CN" sz="2400" b="1" dirty="0"/>
          </a:p>
          <a:p>
            <a:endParaRPr lang="en-US" altLang="zh-CN" sz="2400" dirty="0"/>
          </a:p>
          <a:p>
            <a:r>
              <a:rPr lang="zh-CN" altLang="en-US" sz="2400" b="1" dirty="0"/>
              <a:t>后续活动</a:t>
            </a:r>
            <a:endParaRPr lang="en-US" altLang="zh-CN" sz="2400" b="1" dirty="0"/>
          </a:p>
          <a:p>
            <a:r>
              <a:rPr lang="en-US" altLang="zh-CN" sz="2400" b="1" dirty="0"/>
              <a:t>	</a:t>
            </a:r>
            <a:r>
              <a:rPr lang="zh-CN" altLang="en-US" sz="2400" b="1" dirty="0"/>
              <a:t>分类 分析</a:t>
            </a:r>
            <a:r>
              <a:rPr lang="en-US" altLang="zh-CN" sz="2400" b="1" dirty="0"/>
              <a:t> </a:t>
            </a:r>
            <a:r>
              <a:rPr lang="zh-CN" altLang="en-US" sz="2400" b="1" dirty="0"/>
              <a:t>评述</a:t>
            </a:r>
            <a:endParaRPr lang="en-US" altLang="zh-CN" sz="2400" b="1" dirty="0"/>
          </a:p>
          <a:p>
            <a:endParaRPr lang="en-US" altLang="zh-CN" sz="2400" b="1"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8242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76007" y="1385011"/>
            <a:ext cx="3775393" cy="707886"/>
          </a:xfrm>
          <a:prstGeom prst="rect">
            <a:avLst/>
          </a:prstGeom>
          <a:noFill/>
        </p:spPr>
        <p:txBody>
          <a:bodyPr wrap="none" rtlCol="0">
            <a:spAutoFit/>
          </a:bodyPr>
          <a:lstStyle/>
          <a:p>
            <a:r>
              <a:rPr lang="zh-CN" altLang="en-US" sz="4000" dirty="0"/>
              <a:t>设计场景的要点</a:t>
            </a:r>
          </a:p>
        </p:txBody>
      </p:sp>
      <p:sp>
        <p:nvSpPr>
          <p:cNvPr id="7" name="文本框 6">
            <a:extLst>
              <a:ext uri="{FF2B5EF4-FFF2-40B4-BE49-F238E27FC236}">
                <a16:creationId xmlns:a16="http://schemas.microsoft.com/office/drawing/2014/main" id="{814671CD-AFB0-4689-8E52-F56484E02B64}"/>
              </a:ext>
            </a:extLst>
          </p:cNvPr>
          <p:cNvSpPr txBox="1"/>
          <p:nvPr/>
        </p:nvSpPr>
        <p:spPr>
          <a:xfrm>
            <a:off x="1069597" y="2555212"/>
            <a:ext cx="7900783" cy="2862322"/>
          </a:xfrm>
          <a:prstGeom prst="rect">
            <a:avLst/>
          </a:prstGeom>
          <a:noFill/>
        </p:spPr>
        <p:txBody>
          <a:bodyPr wrap="square" rtlCol="0">
            <a:spAutoFit/>
          </a:bodyPr>
          <a:lstStyle/>
          <a:p>
            <a:r>
              <a:rPr lang="en-US" altLang="zh-CN" sz="2000" dirty="0"/>
              <a:t>	</a:t>
            </a:r>
            <a:r>
              <a:rPr lang="zh-CN" altLang="en-US" sz="4000" dirty="0"/>
              <a:t>简短的</a:t>
            </a:r>
            <a:endParaRPr lang="en-US" altLang="zh-CN" sz="4000" dirty="0"/>
          </a:p>
          <a:p>
            <a:r>
              <a:rPr lang="en-US" altLang="zh-CN" sz="4000" dirty="0"/>
              <a:t>	</a:t>
            </a:r>
            <a:r>
              <a:rPr lang="zh-CN" altLang="en-US" sz="4000" dirty="0"/>
              <a:t>完整的</a:t>
            </a:r>
            <a:endParaRPr lang="en-US" altLang="zh-CN" sz="4000" dirty="0"/>
          </a:p>
          <a:p>
            <a:r>
              <a:rPr lang="en-US" altLang="zh-CN" sz="4000" dirty="0"/>
              <a:t>	</a:t>
            </a:r>
            <a:r>
              <a:rPr lang="zh-CN" altLang="en-US" sz="4000" dirty="0"/>
              <a:t>无二义性</a:t>
            </a:r>
            <a:endParaRPr lang="en-US" altLang="zh-CN" sz="4000" dirty="0"/>
          </a:p>
          <a:p>
            <a:r>
              <a:rPr lang="en-US" altLang="zh-CN" sz="4000" dirty="0"/>
              <a:t>	</a:t>
            </a:r>
            <a:r>
              <a:rPr lang="zh-CN" altLang="en-US" sz="4000" dirty="0"/>
              <a:t>常见的</a:t>
            </a:r>
            <a:endParaRPr lang="en-US" altLang="zh-CN" sz="4000" dirty="0"/>
          </a:p>
          <a:p>
            <a:endParaRPr lang="en-US" altLang="zh-CN" sz="2000" dirty="0"/>
          </a:p>
        </p:txBody>
      </p:sp>
    </p:spTree>
    <p:extLst>
      <p:ext uri="{BB962C8B-B14F-4D97-AF65-F5344CB8AC3E}">
        <p14:creationId xmlns:p14="http://schemas.microsoft.com/office/powerpoint/2010/main" val="36376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9144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[1].《THE RESONANT INTERGACE HCI FOUNDDATIONS FOR INTERACTION DESIGN》</a:t>
              </a:r>
              <a:r>
                <a:rPr lang="zh-CN" altLang="en-US" sz="2000" b="1" dirty="0"/>
                <a:t>以上内容皆来自本书</a:t>
              </a:r>
              <a:endParaRPr lang="en-US" altLang="zh-CN" sz="2000" b="1" dirty="0"/>
            </a:p>
            <a:p>
              <a:pPr>
                <a:lnSpc>
                  <a:spcPct val="150000"/>
                </a:lnSpc>
              </a:pPr>
              <a:r>
                <a:rPr lang="en-US" sz="2000" b="1" dirty="0"/>
                <a:t>		</a:t>
              </a:r>
              <a:r>
                <a:rPr lang="en-US" altLang="zh-CN" sz="2000" b="1" dirty="0"/>
                <a:t>————Steven Heim</a:t>
              </a:r>
            </a:p>
            <a:p>
              <a:pPr>
                <a:lnSpc>
                  <a:spcPct val="150000"/>
                </a:lnSpc>
              </a:pPr>
              <a:r>
                <a:rPr lang="en-US" sz="2000" b="1" dirty="0"/>
                <a:t>[2].</a:t>
              </a:r>
              <a:r>
                <a:rPr lang="en-US" altLang="zh-CN" sz="2000" b="1" dirty="0"/>
                <a:t>《</a:t>
              </a:r>
              <a:r>
                <a:rPr lang="zh-CN" altLang="en-US" sz="2000" b="1" dirty="0"/>
                <a:t>软件需求</a:t>
              </a:r>
              <a:r>
                <a:rPr lang="en-US" altLang="zh-CN" sz="2000" b="1" dirty="0"/>
                <a:t>》</a:t>
              </a:r>
              <a:r>
                <a:rPr lang="zh-CN" altLang="en-US" sz="2000" b="1" dirty="0"/>
                <a:t>（第三版）</a:t>
              </a:r>
              <a:endParaRPr lang="en-US" altLang="zh-CN" sz="2000" b="1" dirty="0"/>
            </a:p>
            <a:p>
              <a:pPr>
                <a:lnSpc>
                  <a:spcPct val="150000"/>
                </a:lnSpc>
              </a:pPr>
              <a:r>
                <a:rPr lang="en-US" sz="2000" b="1" dirty="0"/>
                <a:t>		</a:t>
              </a:r>
              <a:r>
                <a:rPr lang="en-US" altLang="zh-CN" sz="2000" b="1" dirty="0"/>
                <a:t>————Karl </a:t>
              </a:r>
              <a:r>
                <a:rPr lang="en-US" altLang="zh-CN" sz="2000" b="1" dirty="0" err="1"/>
                <a:t>wiegers</a:t>
              </a:r>
              <a:r>
                <a:rPr lang="en-US" altLang="zh-CN" sz="2000" b="1" dirty="0"/>
                <a:t> Joy Beatty</a:t>
              </a:r>
            </a:p>
            <a:p>
              <a:pPr>
                <a:lnSpc>
                  <a:spcPct val="150000"/>
                </a:lnSpc>
              </a:pPr>
              <a:r>
                <a:rPr lang="en-US" altLang="zh-CN" sz="2000" b="1" dirty="0"/>
                <a:t>[3].CSDN</a:t>
              </a:r>
              <a:r>
                <a:rPr lang="zh-CN" altLang="en-US" sz="2000" b="1" dirty="0"/>
                <a:t>博客</a:t>
              </a:r>
              <a:r>
                <a:rPr lang="en-US" altLang="zh-CN" sz="2000" b="1" dirty="0"/>
                <a:t>——	</a:t>
              </a:r>
              <a:r>
                <a:rPr lang="en-US" altLang="zh-CN" sz="2000" b="1" dirty="0">
                  <a:hlinkClick r:id="rId3"/>
                </a:rPr>
                <a:t>https://blog.csdn.net/jongde1/article/details/52873166</a:t>
              </a:r>
              <a:endParaRPr lang="en-US" altLang="zh-CN" sz="2000" b="1" dirty="0"/>
            </a:p>
            <a:p>
              <a:pPr>
                <a:lnSpc>
                  <a:spcPct val="150000"/>
                </a:lnSpc>
              </a:pPr>
              <a:r>
                <a:rPr lang="en-US" altLang="zh-CN" sz="2000" b="1" dirty="0"/>
                <a:t>[4].</a:t>
              </a:r>
              <a:r>
                <a:rPr lang="en-US" altLang="zh-CN" sz="2000" dirty="0"/>
                <a:t> </a:t>
              </a:r>
              <a:r>
                <a:rPr lang="en-US" altLang="zh-CN" sz="2000" b="1" dirty="0"/>
                <a:t>iso</a:t>
              </a:r>
              <a:r>
                <a:rPr lang="zh-CN" altLang="en-US" sz="2000" b="1" dirty="0"/>
                <a:t>标准</a:t>
              </a:r>
              <a:r>
                <a:rPr lang="en-US" altLang="zh-CN" sz="2000" b="1" dirty="0"/>
                <a:t>9241-88</a:t>
              </a:r>
            </a:p>
            <a:p>
              <a:pPr>
                <a:lnSpc>
                  <a:spcPct val="150000"/>
                </a:lnSpc>
              </a:pPr>
              <a:r>
                <a:rPr lang="zh-CN" altLang="en-US" sz="2000" b="1" dirty="0"/>
                <a:t>备注：资料源引</a:t>
              </a:r>
              <a:r>
                <a:rPr lang="en-US" altLang="zh-CN" sz="2000" b="1" dirty="0"/>
                <a:t>2018.11.04 18:04 </a:t>
              </a:r>
              <a:r>
                <a:rPr lang="zh-CN" altLang="en-US" sz="2000" b="1" dirty="0"/>
                <a:t>日之前版本</a:t>
              </a:r>
              <a:endParaRPr lang="en-US" sz="2000" b="1" dirty="0"/>
            </a:p>
          </p:txBody>
        </p:sp>
      </p:grpSp>
      <p:sp>
        <p:nvSpPr>
          <p:cNvPr id="2" name="标题 1"/>
          <p:cNvSpPr>
            <a:spLocks noGrp="1"/>
          </p:cNvSpPr>
          <p:nvPr>
            <p:ph type="title"/>
          </p:nvPr>
        </p:nvSpPr>
        <p:spPr>
          <a:xfrm>
            <a:off x="502443" y="51363"/>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5691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kumimoji="0" lang="en-US" altLang="zh-CN" sz="2800"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481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857251"/>
            <a:ext cx="9144000" cy="455033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ïşḷïḋê"/>
            <p:cNvSpPr txBox="1"/>
            <p:nvPr/>
          </p:nvSpPr>
          <p:spPr>
            <a:xfrm>
              <a:off x="1018897" y="2070695"/>
              <a:ext cx="1231900" cy="1542517"/>
            </a:xfrm>
            <a:prstGeom prst="rect">
              <a:avLst/>
            </a:prstGeom>
            <a:noFill/>
          </p:spPr>
          <p:txBody>
            <a:bodyPr wrap="square">
              <a:normAutofit fontScale="92500" lnSpcReduction="10000"/>
            </a:bodyPr>
            <a:lstStyle/>
            <a:p>
              <a:pPr algn="ctr"/>
              <a:r>
                <a:rPr lang="en-US" altLang="zh-CN" sz="1500" dirty="0">
                  <a:solidFill>
                    <a:schemeClr val="bg1"/>
                  </a:solidFill>
                </a:rPr>
                <a:t>PPT</a:t>
              </a:r>
              <a:r>
                <a:rPr lang="zh-CN" altLang="en-US" sz="1500" dirty="0">
                  <a:solidFill>
                    <a:schemeClr val="bg1"/>
                  </a:solidFill>
                </a:rPr>
                <a:t>制作，工具的了解及熟悉，界面原型知识</a:t>
              </a:r>
              <a:endParaRPr lang="en-US" altLang="zh-CN" sz="15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endParaRPr sz="1350"/>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fontScale="92500" lnSpcReduction="20000"/>
            </a:bodyPr>
            <a:lstStyle/>
            <a:p>
              <a:pPr algn="ctr"/>
              <a:endParaRPr lang="en-US" sz="975"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636608" y="5142552"/>
              <a:ext cx="1091227" cy="461665"/>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于</a:t>
              </a:r>
              <a:r>
                <a:rPr lang="zh-CN" altLang="en-US" dirty="0">
                  <a:solidFill>
                    <a:schemeClr val="bg1"/>
                  </a:solidFill>
                  <a:latin typeface="Impact" panose="020B0806030902050204" pitchFamily="34" charset="0"/>
                </a:rPr>
                <a:t>    </a:t>
              </a:r>
              <a:r>
                <a:rPr lang="zh-CN" altLang="en-US" dirty="0">
                  <a:latin typeface="Impact" panose="020B0806030902050204" pitchFamily="34" charset="0"/>
                </a:rPr>
                <a:t>坤</a:t>
              </a:r>
              <a:endParaRPr lang="en-US" dirty="0">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3" y="1343949"/>
              <a:ext cx="689169" cy="304680"/>
            </a:xfrm>
            <a:prstGeom prst="rect">
              <a:avLst/>
            </a:prstGeom>
            <a:noFill/>
          </p:spPr>
          <p:txBody>
            <a:bodyPr wrap="none" anchor="ctr">
              <a:prstTxWarp prst="textPlain">
                <a:avLst/>
              </a:prstTxWarp>
              <a:normAutofit fontScale="62500" lnSpcReduction="20000"/>
            </a:bodyPr>
            <a:lstStyle/>
            <a:p>
              <a:pPr algn="ctr"/>
              <a:endParaRPr lang="en-US" dirty="0">
                <a:solidFill>
                  <a:schemeClr val="bg1"/>
                </a:solidFill>
                <a:latin typeface="Impact" panose="020B0806030902050204" pitchFamily="34" charset="0"/>
              </a:endParaRPr>
            </a:p>
          </p:txBody>
        </p:sp>
      </p:grpSp>
      <p:sp>
        <p:nvSpPr>
          <p:cNvPr id="2" name="标题 1"/>
          <p:cNvSpPr>
            <a:spLocks noGrp="1"/>
          </p:cNvSpPr>
          <p:nvPr>
            <p:ph type="title"/>
          </p:nvPr>
        </p:nvSpPr>
        <p:spPr>
          <a:xfrm>
            <a:off x="502443" y="544199"/>
            <a:ext cx="8137922" cy="1028699"/>
          </a:xfrm>
        </p:spPr>
        <p:txBody>
          <a:bodyPr>
            <a:normAutofit/>
          </a:bodyPr>
          <a:lstStyle/>
          <a:p>
            <a:r>
              <a:rPr lang="zh-CN" altLang="en-US" sz="4000"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7551099" y="4704898"/>
            <a:ext cx="818421" cy="416090"/>
          </a:xfrm>
          <a:prstGeom prst="rect">
            <a:avLst/>
          </a:prstGeom>
          <a:noFill/>
        </p:spPr>
        <p:txBody>
          <a:bodyPr wrap="none" anchor="ctr">
            <a:prstTxWarp prst="textPlain">
              <a:avLst/>
            </a:prstTxWarp>
            <a:normAutofit/>
          </a:bodyPr>
          <a:lstStyle/>
          <a:p>
            <a:pPr algn="ctr"/>
            <a:r>
              <a:rPr lang="zh-CN" altLang="en-US" dirty="0">
                <a:latin typeface="Impact" panose="020B0806030902050204" pitchFamily="34" charset="0"/>
              </a:rPr>
              <a:t>章奇妙</a:t>
            </a:r>
            <a:endParaRPr lang="en-US" altLang="zh-CN" dirty="0">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6015747" y="4714165"/>
            <a:ext cx="762615" cy="346249"/>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张威杰</a:t>
            </a:r>
            <a:endParaRPr lang="en-US" altLang="zh-CN" dirty="0">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2629775" y="4714165"/>
            <a:ext cx="818421" cy="307570"/>
          </a:xfrm>
          <a:prstGeom prst="rect">
            <a:avLst/>
          </a:prstGeom>
          <a:noFill/>
        </p:spPr>
        <p:txBody>
          <a:bodyPr wrap="none" anchor="ctr">
            <a:prstTxWarp prst="textPlain">
              <a:avLst/>
            </a:prstTxWarp>
            <a:normAutofit fontScale="92500" lnSpcReduction="20000"/>
          </a:bodyPr>
          <a:lstStyle/>
          <a:p>
            <a:pPr algn="ctr"/>
            <a:r>
              <a:rPr lang="zh-CN" altLang="en-US" dirty="0">
                <a:latin typeface="Impact" panose="020B0806030902050204" pitchFamily="34" charset="0"/>
              </a:rPr>
              <a:t>陈铉文</a:t>
            </a:r>
            <a:endParaRPr lang="en-US" altLang="zh-CN" dirty="0">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849682" y="4714165"/>
            <a:ext cx="818421" cy="322524"/>
          </a:xfrm>
          <a:prstGeom prst="rect">
            <a:avLst/>
          </a:prstGeom>
          <a:noFill/>
        </p:spPr>
        <p:txBody>
          <a:bodyPr wrap="none" anchor="ctr">
            <a:prstTxWarp prst="textPlain">
              <a:avLst/>
            </a:prstTxWarp>
            <a:normAutofit/>
          </a:bodyPr>
          <a:lstStyle/>
          <a:p>
            <a:pPr algn="ctr"/>
            <a:r>
              <a:rPr lang="zh-CN" altLang="en-US" sz="1000" dirty="0">
                <a:latin typeface="Impact" panose="020B0806030902050204" pitchFamily="34" charset="0"/>
              </a:rPr>
              <a:t>刘值成</a:t>
            </a:r>
            <a:endParaRPr lang="en-US" altLang="zh-CN" sz="1000" dirty="0">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764173" y="4175329"/>
            <a:ext cx="923925" cy="346249"/>
          </a:xfrm>
          <a:prstGeom prst="rect">
            <a:avLst/>
          </a:prstGeom>
          <a:noFill/>
        </p:spPr>
        <p:txBody>
          <a:bodyPr wrap="square">
            <a:normAutofit lnSpcReduction="10000"/>
          </a:bodyPr>
          <a:lstStyle/>
          <a:p>
            <a:pPr algn="ctr"/>
            <a:r>
              <a:rPr lang="en-US"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2473291" y="2208153"/>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4228052" y="3631572"/>
            <a:ext cx="923925" cy="346249"/>
          </a:xfrm>
          <a:prstGeom prst="rect">
            <a:avLst/>
          </a:prstGeom>
          <a:noFill/>
        </p:spPr>
        <p:txBody>
          <a:bodyPr wrap="square">
            <a:normAutofit lnSpcReduction="10000"/>
          </a:bodyPr>
          <a:lstStyle/>
          <a:p>
            <a:pPr algn="ctr"/>
            <a:r>
              <a:rPr lang="en-US"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4247327" y="2161632"/>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2465995" y="3710163"/>
            <a:ext cx="923925" cy="346249"/>
          </a:xfrm>
          <a:prstGeom prst="rect">
            <a:avLst/>
          </a:prstGeom>
          <a:noFill/>
        </p:spPr>
        <p:txBody>
          <a:bodyPr wrap="square">
            <a:normAutofit lnSpcReduction="10000"/>
          </a:bodyPr>
          <a:lstStyle/>
          <a:p>
            <a:pPr algn="ctr"/>
            <a:r>
              <a:rPr lang="en-US"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5936248" y="4045167"/>
            <a:ext cx="923925" cy="346249"/>
          </a:xfrm>
          <a:prstGeom prst="rect">
            <a:avLst/>
          </a:prstGeom>
          <a:noFill/>
        </p:spPr>
        <p:txBody>
          <a:bodyPr wrap="square">
            <a:normAutofit lnSpcReduction="10000"/>
          </a:bodyPr>
          <a:lstStyle/>
          <a:p>
            <a:pPr algn="ctr"/>
            <a:r>
              <a:rPr lang="en-US"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5921341" y="2343754"/>
            <a:ext cx="923925" cy="1156888"/>
          </a:xfrm>
          <a:prstGeom prst="rect">
            <a:avLst/>
          </a:prstGeom>
          <a:noFill/>
        </p:spPr>
        <p:txBody>
          <a:bodyPr wrap="square">
            <a:normAutofit/>
          </a:bodyPr>
          <a:lstStyle/>
          <a:p>
            <a:pPr algn="ctr"/>
            <a:r>
              <a:rPr lang="zh-CN" altLang="en-US" sz="1500" dirty="0">
                <a:solidFill>
                  <a:schemeClr val="bg1"/>
                </a:solidFill>
              </a:rPr>
              <a:t>页面原型可行性测试</a:t>
            </a:r>
            <a:endParaRPr lang="en-US" sz="15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7498348" y="2188565"/>
            <a:ext cx="923925" cy="1156888"/>
          </a:xfrm>
          <a:prstGeom prst="rect">
            <a:avLst/>
          </a:prstGeom>
          <a:noFill/>
        </p:spPr>
        <p:txBody>
          <a:bodyPr wrap="square">
            <a:normAutofit/>
          </a:bodyPr>
          <a:lstStyle/>
          <a:p>
            <a:pPr algn="ctr"/>
            <a:r>
              <a:rPr lang="zh-CN" altLang="en-US" sz="1500" dirty="0">
                <a:solidFill>
                  <a:schemeClr val="bg1"/>
                </a:solidFill>
              </a:rPr>
              <a:t>工具的熟悉及了解</a:t>
            </a:r>
            <a:endParaRPr lang="en-US" sz="15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7498348" y="3536732"/>
            <a:ext cx="923925" cy="543335"/>
          </a:xfrm>
          <a:prstGeom prst="rect">
            <a:avLst/>
          </a:prstGeom>
          <a:noFill/>
        </p:spPr>
        <p:txBody>
          <a:bodyPr wrap="square">
            <a:normAutofit/>
          </a:bodyPr>
          <a:lstStyle/>
          <a:p>
            <a:pPr algn="ctr"/>
            <a:r>
              <a:rPr lang="en-US" altLang="zh-CN" dirty="0">
                <a:solidFill>
                  <a:schemeClr val="bg1"/>
                </a:solidFill>
              </a:rPr>
              <a:t>90</a:t>
            </a:r>
            <a:endParaRPr lang="en-US" dirty="0">
              <a:solidFill>
                <a:schemeClr val="bg1"/>
              </a:solidFill>
            </a:endParaRPr>
          </a:p>
        </p:txBody>
      </p:sp>
    </p:spTree>
    <p:extLst>
      <p:ext uri="{BB962C8B-B14F-4D97-AF65-F5344CB8AC3E}">
        <p14:creationId xmlns:p14="http://schemas.microsoft.com/office/powerpoint/2010/main" val="119603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2426492" y="1370581"/>
            <a:ext cx="4069557" cy="1216132"/>
          </a:xfrm>
        </p:spPr>
        <p:txBody>
          <a:bodyPr/>
          <a:lstStyle/>
          <a:p>
            <a:pPr algn="ctr"/>
            <a:r>
              <a:rPr lang="en-US" altLang="zh-CN" dirty="0"/>
              <a:t>Thanks.</a:t>
            </a:r>
            <a:br>
              <a:rPr lang="en-US" altLang="zh-CN" dirty="0"/>
            </a:br>
            <a:r>
              <a:rPr lang="en-US" altLang="zh-CN" sz="18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界面原型概论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97351" y="1598070"/>
            <a:ext cx="8475853" cy="5885129"/>
            <a:chOff x="884706" y="1828725"/>
            <a:chExt cx="7486933" cy="3914928"/>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sz="1350"/>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dirty="0"/>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sz="1350"/>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33" name="îṩlídè">
              <a:extLst>
                <a:ext uri="{FF2B5EF4-FFF2-40B4-BE49-F238E27FC236}">
                  <a16:creationId xmlns:a16="http://schemas.microsoft.com/office/drawing/2014/main" id="{BDC8FA2A-CA18-4212-92C7-686B035425CA}"/>
                </a:ext>
              </a:extLst>
            </p:cNvPr>
            <p:cNvSpPr/>
            <p:nvPr/>
          </p:nvSpPr>
          <p:spPr bwMode="auto">
            <a:xfrm rot="16200000">
              <a:off x="5719598"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sz="1350" dirty="0"/>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sz="1350"/>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27" name="îśļîďé">
              <a:extLst>
                <a:ext uri="{FF2B5EF4-FFF2-40B4-BE49-F238E27FC236}">
                  <a16:creationId xmlns:a16="http://schemas.microsoft.com/office/drawing/2014/main" id="{4E19525F-6923-45FD-B627-EF77F53011AB}"/>
                </a:ext>
              </a:extLst>
            </p:cNvPr>
            <p:cNvSpPr/>
            <p:nvPr/>
          </p:nvSpPr>
          <p:spPr bwMode="auto">
            <a:xfrm rot="5400000" flipH="1">
              <a:off x="6271354"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草图</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低保真模型</a:t>
              </a:r>
            </a:p>
          </p:txBody>
        </p:sp>
        <p:sp>
          <p:nvSpPr>
            <p:cNvPr id="38" name="íṣļíďê">
              <a:extLst>
                <a:ext uri="{FF2B5EF4-FFF2-40B4-BE49-F238E27FC236}">
                  <a16:creationId xmlns:a16="http://schemas.microsoft.com/office/drawing/2014/main" id="{E02FE4D3-AF10-4D3E-9C75-A8995DB5D932}"/>
                </a:ext>
              </a:extLst>
            </p:cNvPr>
            <p:cNvSpPr txBox="1"/>
            <p:nvPr/>
          </p:nvSpPr>
          <p:spPr>
            <a:xfrm>
              <a:off x="3710334" y="1828725"/>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线框图</a:t>
              </a:r>
            </a:p>
          </p:txBody>
        </p:sp>
        <p:sp>
          <p:nvSpPr>
            <p:cNvPr id="39" name="i$ḻïḓè">
              <a:extLst>
                <a:ext uri="{FF2B5EF4-FFF2-40B4-BE49-F238E27FC236}">
                  <a16:creationId xmlns:a16="http://schemas.microsoft.com/office/drawing/2014/main" id="{BDEB0144-A6D3-4C54-A0C1-E082F1BF8EB7}"/>
                </a:ext>
              </a:extLst>
            </p:cNvPr>
            <p:cNvSpPr txBox="1"/>
            <p:nvPr/>
          </p:nvSpPr>
          <p:spPr>
            <a:xfrm>
              <a:off x="4064106" y="3073702"/>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高保真模型</a:t>
              </a:r>
            </a:p>
          </p:txBody>
        </p:sp>
      </p:grpSp>
    </p:spTree>
    <p:extLst>
      <p:ext uri="{BB962C8B-B14F-4D97-AF65-F5344CB8AC3E}">
        <p14:creationId xmlns:p14="http://schemas.microsoft.com/office/powerpoint/2010/main" val="31761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13DAF10-57C1-4E01-A7DA-479E9B50F391}"/>
              </a:ext>
            </a:extLst>
          </p:cNvPr>
          <p:cNvSpPr/>
          <p:nvPr/>
        </p:nvSpPr>
        <p:spPr>
          <a:xfrm>
            <a:off x="320601" y="1347951"/>
            <a:ext cx="4416397" cy="5262979"/>
          </a:xfrm>
          <a:prstGeom prst="rect">
            <a:avLst/>
          </a:prstGeom>
        </p:spPr>
        <p:txBody>
          <a:bodyPr wrap="square">
            <a:spAutoFit/>
          </a:bodyPr>
          <a:lstStyle/>
          <a:p>
            <a:pPr lvl="0" indent="317500" eaLnBrk="0" fontAlgn="base" hangingPunct="0">
              <a:spcBef>
                <a:spcPct val="0"/>
              </a:spcBef>
              <a:spcAft>
                <a:spcPct val="0"/>
              </a:spcAft>
            </a:pPr>
            <a:r>
              <a:rPr lang="zh-CN" altLang="zh-CN" sz="2800" dirty="0">
                <a:solidFill>
                  <a:srgbClr val="333333"/>
                </a:solidFill>
                <a:latin typeface="Arial" panose="020B0604020202020204" pitchFamily="34" charset="0"/>
                <a:cs typeface="Arial" panose="020B0604020202020204" pitchFamily="34" charset="0"/>
              </a:rPr>
              <a:t>草图：“草”，顾名思义，说明初始化表达设计或者形体概念的阶段，充满了可以继续推敲的可能性和不确定性，但是应该能够表达初期的意向和概念。“图”，则说明了其具有的</a:t>
            </a:r>
            <a:r>
              <a:rPr lang="zh-CN" altLang="zh-CN" sz="2800" dirty="0">
                <a:solidFill>
                  <a:srgbClr val="136EC2"/>
                </a:solidFill>
                <a:latin typeface="Arial" panose="020B0604020202020204" pitchFamily="34" charset="0"/>
                <a:cs typeface="Arial" panose="020B0604020202020204" pitchFamily="34" charset="0"/>
              </a:rPr>
              <a:t>图纸</a:t>
            </a:r>
            <a:r>
              <a:rPr lang="zh-CN" altLang="zh-CN" sz="2800" dirty="0">
                <a:solidFill>
                  <a:srgbClr val="333333"/>
                </a:solidFill>
                <a:latin typeface="Arial" panose="020B0604020202020204" pitchFamily="34" charset="0"/>
                <a:cs typeface="Arial" panose="020B0604020202020204" pitchFamily="34" charset="0"/>
              </a:rPr>
              <a:t>特点和大致的</a:t>
            </a:r>
            <a:r>
              <a:rPr lang="zh-CN" altLang="zh-CN" sz="2800" dirty="0">
                <a:solidFill>
                  <a:srgbClr val="136EC2"/>
                </a:solidFill>
                <a:latin typeface="Arial" panose="020B0604020202020204" pitchFamily="34" charset="0"/>
                <a:cs typeface="Arial" panose="020B0604020202020204" pitchFamily="34" charset="0"/>
              </a:rPr>
              <a:t>比例</a:t>
            </a:r>
            <a:r>
              <a:rPr lang="zh-CN" altLang="zh-CN" sz="2800" dirty="0">
                <a:solidFill>
                  <a:srgbClr val="333333"/>
                </a:solidFill>
                <a:latin typeface="Arial" panose="020B0604020202020204" pitchFamily="34" charset="0"/>
                <a:cs typeface="Arial" panose="020B0604020202020204" pitchFamily="34" charset="0"/>
              </a:rPr>
              <a:t>和形体的准确度。因此，草图以能够说明基本意向和概念为佳。通常不要求很精细。</a:t>
            </a:r>
            <a:endParaRPr lang="zh-CN" altLang="zh-CN" sz="1050" dirty="0"/>
          </a:p>
        </p:txBody>
      </p:sp>
      <p:sp>
        <p:nvSpPr>
          <p:cNvPr id="2" name="标题 1">
            <a:extLst>
              <a:ext uri="{FF2B5EF4-FFF2-40B4-BE49-F238E27FC236}">
                <a16:creationId xmlns:a16="http://schemas.microsoft.com/office/drawing/2014/main" id="{24E95A77-4DF7-4180-B966-BB7EBC3CC545}"/>
              </a:ext>
            </a:extLst>
          </p:cNvPr>
          <p:cNvSpPr>
            <a:spLocks noGrp="1"/>
          </p:cNvSpPr>
          <p:nvPr>
            <p:ph type="title"/>
          </p:nvPr>
        </p:nvSpPr>
        <p:spPr/>
        <p:txBody>
          <a:bodyPr/>
          <a:lstStyle/>
          <a:p>
            <a:r>
              <a:rPr lang="zh-CN" altLang="en-US" dirty="0"/>
              <a:t>草图</a:t>
            </a:r>
          </a:p>
        </p:txBody>
      </p:sp>
      <p:sp>
        <p:nvSpPr>
          <p:cNvPr id="4" name="灯片编号占位符 3">
            <a:extLst>
              <a:ext uri="{FF2B5EF4-FFF2-40B4-BE49-F238E27FC236}">
                <a16:creationId xmlns:a16="http://schemas.microsoft.com/office/drawing/2014/main" id="{23835B87-A55B-4DE9-A5B0-3EEB7D018023}"/>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6" name="文本框 5">
            <a:extLst>
              <a:ext uri="{FF2B5EF4-FFF2-40B4-BE49-F238E27FC236}">
                <a16:creationId xmlns:a16="http://schemas.microsoft.com/office/drawing/2014/main" id="{EABF60BF-9B6F-4259-9AA9-1E1097DD795C}"/>
              </a:ext>
            </a:extLst>
          </p:cNvPr>
          <p:cNvSpPr txBox="1"/>
          <p:nvPr/>
        </p:nvSpPr>
        <p:spPr>
          <a:xfrm>
            <a:off x="1064264" y="2787178"/>
            <a:ext cx="184731" cy="1046440"/>
          </a:xfrm>
          <a:prstGeom prst="rect">
            <a:avLst/>
          </a:prstGeom>
          <a:noFill/>
        </p:spPr>
        <p:txBody>
          <a:bodyPr wrap="none" rtlCol="0">
            <a:spAutoFit/>
          </a:bodyPr>
          <a:lstStyle/>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
        <p:nvSpPr>
          <p:cNvPr id="9" name="Rectangle 3">
            <a:extLst>
              <a:ext uri="{FF2B5EF4-FFF2-40B4-BE49-F238E27FC236}">
                <a16:creationId xmlns:a16="http://schemas.microsoft.com/office/drawing/2014/main" id="{1F1BCC35-8999-495A-8B44-169ECD190539}"/>
              </a:ext>
            </a:extLst>
          </p:cNvPr>
          <p:cNvSpPr>
            <a:spLocks noChangeArrowheads="1"/>
          </p:cNvSpPr>
          <p:nvPr/>
        </p:nvSpPr>
        <p:spPr bwMode="auto">
          <a:xfrm>
            <a:off x="0" y="-276999"/>
            <a:ext cx="32060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31" name="Picture 7" descr="https://timgsa.baidu.com/timg?image&amp;quality=80&amp;size=b9999_10000&amp;sec=1541562087311&amp;di=bb2b7d70a784e5c183cc348b405098f0&amp;imgtype=0&amp;src=http%3A%2F%2Fimg.zcool.cn%2Fcommunity%2F01043f55b09cb732f875251f3d7c04.jpg%401280w_1l_2o_100sh.png">
            <a:extLst>
              <a:ext uri="{FF2B5EF4-FFF2-40B4-BE49-F238E27FC236}">
                <a16:creationId xmlns:a16="http://schemas.microsoft.com/office/drawing/2014/main" id="{AB8E8223-1747-4471-BE63-4504D0779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405" y="1882626"/>
            <a:ext cx="4355064" cy="419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49973-7D1F-45AC-A398-515BF8A1A2B4}"/>
              </a:ext>
            </a:extLst>
          </p:cNvPr>
          <p:cNvSpPr>
            <a:spLocks noGrp="1"/>
          </p:cNvSpPr>
          <p:nvPr>
            <p:ph type="title"/>
          </p:nvPr>
        </p:nvSpPr>
        <p:spPr/>
        <p:txBody>
          <a:bodyPr/>
          <a:lstStyle/>
          <a:p>
            <a:r>
              <a:rPr lang="zh-CN" altLang="en-US" dirty="0"/>
              <a:t>线框图</a:t>
            </a:r>
          </a:p>
        </p:txBody>
      </p:sp>
      <p:sp>
        <p:nvSpPr>
          <p:cNvPr id="4" name="灯片编号占位符 3">
            <a:extLst>
              <a:ext uri="{FF2B5EF4-FFF2-40B4-BE49-F238E27FC236}">
                <a16:creationId xmlns:a16="http://schemas.microsoft.com/office/drawing/2014/main" id="{3107E018-7644-4AC8-8FEA-67449E43CC5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矩形 4">
            <a:extLst>
              <a:ext uri="{FF2B5EF4-FFF2-40B4-BE49-F238E27FC236}">
                <a16:creationId xmlns:a16="http://schemas.microsoft.com/office/drawing/2014/main" id="{D3129A08-0F6F-42A7-A9C8-C1E41CD01E5A}"/>
              </a:ext>
            </a:extLst>
          </p:cNvPr>
          <p:cNvSpPr/>
          <p:nvPr/>
        </p:nvSpPr>
        <p:spPr>
          <a:xfrm>
            <a:off x="502444" y="1183868"/>
            <a:ext cx="4572000" cy="5262979"/>
          </a:xfrm>
          <a:prstGeom prst="rect">
            <a:avLst/>
          </a:prstGeom>
        </p:spPr>
        <p:txBody>
          <a:bodyPr>
            <a:spAutoFit/>
          </a:bodyPr>
          <a:lstStyle/>
          <a:p>
            <a:r>
              <a:rPr lang="zh-CN" altLang="en-US" sz="2800" dirty="0">
                <a:solidFill>
                  <a:srgbClr val="333333"/>
                </a:solidFill>
                <a:latin typeface="arial" panose="020B0604020202020204" pitchFamily="34" charset="0"/>
              </a:rPr>
              <a:t>线框图是整合在框架层的全部三种要素的方法：通过安排和选择界面元素来整合界面设计；通过识别和定义核心导航系统来整合导航设计；通过放置和排列信息组成部分的优先级来整合</a:t>
            </a:r>
            <a:r>
              <a:rPr lang="zh-CN" altLang="en-US" sz="2800" dirty="0">
                <a:solidFill>
                  <a:srgbClr val="136EC2"/>
                </a:solidFill>
                <a:latin typeface="arial" panose="020B0604020202020204" pitchFamily="34" charset="0"/>
                <a:hlinkClick r:id="rId2"/>
              </a:rPr>
              <a:t>信息设计</a:t>
            </a:r>
            <a:r>
              <a:rPr lang="zh-CN" altLang="en-US" sz="2800" dirty="0">
                <a:solidFill>
                  <a:srgbClr val="333333"/>
                </a:solidFill>
                <a:latin typeface="arial" panose="020B0604020202020204" pitchFamily="34" charset="0"/>
              </a:rPr>
              <a:t>。通过把这三者放到一个文档中，线框图可以确定一个建立在基本概念结构上的架构，同时指出了视觉设计应该前进的方向。</a:t>
            </a:r>
            <a:endParaRPr lang="zh-CN" altLang="en-US" sz="2800" dirty="0"/>
          </a:p>
        </p:txBody>
      </p:sp>
      <p:pic>
        <p:nvPicPr>
          <p:cNvPr id="2050" name="Picture 2" descr="https://gss0.bdstatic.com/-4o3dSag_xI4khGkpoWK1HF6hhy/baike/c0%3Dbaike92%2C5%2C5%2C92%2C30/sign=2ff0280f8f1001e95a311c5dd9671089/aa18972bd40735fa6af12f5f9c510fb30e2408d6.jpg">
            <a:extLst>
              <a:ext uri="{FF2B5EF4-FFF2-40B4-BE49-F238E27FC236}">
                <a16:creationId xmlns:a16="http://schemas.microsoft.com/office/drawing/2014/main" id="{9D48BBAC-D09A-4EAF-B234-67589BB82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44" y="1324303"/>
            <a:ext cx="3694666" cy="403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1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38FD5-2CA1-425B-8166-E5BE5C362B71}"/>
              </a:ext>
            </a:extLst>
          </p:cNvPr>
          <p:cNvSpPr>
            <a:spLocks noGrp="1"/>
          </p:cNvSpPr>
          <p:nvPr>
            <p:ph type="title"/>
          </p:nvPr>
        </p:nvSpPr>
        <p:spPr/>
        <p:txBody>
          <a:bodyPr/>
          <a:lstStyle/>
          <a:p>
            <a:r>
              <a:rPr lang="zh-CN" altLang="en-US" dirty="0"/>
              <a:t>低保真模型和高保真模型</a:t>
            </a:r>
          </a:p>
        </p:txBody>
      </p:sp>
      <p:sp>
        <p:nvSpPr>
          <p:cNvPr id="4" name="灯片编号占位符 3">
            <a:extLst>
              <a:ext uri="{FF2B5EF4-FFF2-40B4-BE49-F238E27FC236}">
                <a16:creationId xmlns:a16="http://schemas.microsoft.com/office/drawing/2014/main" id="{52856582-08A0-45D2-927B-BF81E0E18BA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矩形 4">
            <a:extLst>
              <a:ext uri="{FF2B5EF4-FFF2-40B4-BE49-F238E27FC236}">
                <a16:creationId xmlns:a16="http://schemas.microsoft.com/office/drawing/2014/main" id="{5BB8A6F2-DD58-45DF-BC37-9D9DC126788A}"/>
              </a:ext>
            </a:extLst>
          </p:cNvPr>
          <p:cNvSpPr/>
          <p:nvPr/>
        </p:nvSpPr>
        <p:spPr>
          <a:xfrm>
            <a:off x="502444" y="1353196"/>
            <a:ext cx="4572000" cy="4524315"/>
          </a:xfrm>
          <a:prstGeom prst="rect">
            <a:avLst/>
          </a:prstGeom>
        </p:spPr>
        <p:txBody>
          <a:bodyPr>
            <a:spAutoFit/>
          </a:bodyPr>
          <a:lstStyle/>
          <a:p>
            <a:pPr>
              <a:buFont typeface="Arial" panose="020B0604020202020204" pitchFamily="34" charset="0"/>
              <a:buChar char="•"/>
            </a:pPr>
            <a:r>
              <a:rPr lang="zh-CN" altLang="en-US" b="1" dirty="0">
                <a:latin typeface="Verdana" panose="020B0604030504040204" pitchFamily="34" charset="0"/>
              </a:rPr>
              <a:t>低保真原型：</a:t>
            </a:r>
            <a:endParaRPr lang="en-US" altLang="zh-CN"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低保真原型主要由交互人员输出。在按钮的布局、整体页面的信息构架方面已经比较精细了，可以用</a:t>
            </a:r>
            <a:r>
              <a:rPr lang="en-US" altLang="zh-CN" dirty="0">
                <a:latin typeface="Verdana" panose="020B0604030504040204" pitchFamily="34" charset="0"/>
              </a:rPr>
              <a:t>ae</a:t>
            </a:r>
            <a:r>
              <a:rPr lang="zh-CN" altLang="en-US" dirty="0">
                <a:latin typeface="Verdana" panose="020B0604030504040204" pitchFamily="34" charset="0"/>
              </a:rPr>
              <a:t>制作一些复杂的动效与开发人员沟通。在方案评审时和产品人员讨论是否有功能缺失、与开发人员讨论交互效果实现的成本是否过高。通常一些特殊状态与错误提示都是标示在低保真原型设计稿中。</a:t>
            </a:r>
            <a:br>
              <a:rPr lang="zh-CN" altLang="en-US" dirty="0">
                <a:latin typeface="Verdana" panose="020B0604030504040204" pitchFamily="34" charset="0"/>
              </a:rPr>
            </a:br>
            <a:endParaRPr lang="en-US" altLang="zh-CN" dirty="0">
              <a:latin typeface="Verdana" panose="020B0604030504040204" pitchFamily="34" charset="0"/>
            </a:endParaRPr>
          </a:p>
          <a:p>
            <a:pPr>
              <a:buFont typeface="Arial" panose="020B0604020202020204" pitchFamily="34" charset="0"/>
              <a:buChar char="•"/>
            </a:pPr>
            <a:r>
              <a:rPr lang="zh-CN" altLang="en-US" b="1" dirty="0">
                <a:latin typeface="Verdana" panose="020B0604030504040204" pitchFamily="34" charset="0"/>
              </a:rPr>
              <a:t>高保真原型：</a:t>
            </a:r>
            <a:br>
              <a:rPr lang="zh-CN" altLang="en-US" dirty="0">
                <a:latin typeface="Verdana" panose="020B0604030504040204" pitchFamily="34" charset="0"/>
              </a:rPr>
            </a:br>
            <a:endParaRPr lang="zh-CN" altLang="en-US"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高保真原型是与最终装到手机上的效果相同的原型，通常我们也叫做视觉稿。高保真原型只是没有经开发人员实现的图片，而现在我们有了许多工具可以为高保真原型添加页面跳转效果与一些简单的交互效果。</a:t>
            </a:r>
            <a:endParaRPr lang="zh-CN" altLang="en-US" b="0" i="0" dirty="0">
              <a:effectLst/>
              <a:latin typeface="Verdana" panose="020B0604030504040204" pitchFamily="34" charset="0"/>
            </a:endParaRPr>
          </a:p>
        </p:txBody>
      </p:sp>
      <p:pic>
        <p:nvPicPr>
          <p:cNvPr id="3074" name="Picture 2" descr="AXUREååçé¢ï¼ä½ä¿çVSé«ä¿çï¼|...">
            <a:extLst>
              <a:ext uri="{FF2B5EF4-FFF2-40B4-BE49-F238E27FC236}">
                <a16:creationId xmlns:a16="http://schemas.microsoft.com/office/drawing/2014/main" id="{9178C623-01B7-49E0-8706-2A258C969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444" y="884236"/>
            <a:ext cx="3659270" cy="587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4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界面原型的三个主要目的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95300" y="1704977"/>
            <a:ext cx="8145065" cy="3760565"/>
            <a:chOff x="660400" y="1130300"/>
            <a:chExt cx="10860086"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9" name="ïşlídê"/>
            <p:cNvSpPr/>
            <p:nvPr/>
          </p:nvSpPr>
          <p:spPr>
            <a:xfrm>
              <a:off x="8018461" y="2036425"/>
              <a:ext cx="3502025" cy="35383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03</a:t>
              </a:r>
            </a:p>
            <a:p>
              <a:pPr algn="ctr" defTabSz="685324">
                <a:defRPr/>
              </a:pPr>
              <a:endParaRPr lang="en-US" altLang="zh-CN" sz="825" b="1" dirty="0">
                <a:solidFill>
                  <a:srgbClr val="000000"/>
                </a:solidFill>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02</a:t>
              </a:r>
            </a:p>
            <a:p>
              <a:pPr algn="ctr" defTabSz="685324">
                <a:defRPr/>
              </a:pPr>
              <a:endParaRPr lang="en-US" altLang="zh-CN" sz="825" b="1" dirty="0">
                <a:solidFill>
                  <a:srgbClr val="000000"/>
                </a:solidFill>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chorCtr="0">
              <a:normAutofit/>
            </a:bodyPr>
            <a:lstStyle/>
            <a:p>
              <a:pPr algn="ctr" defTabSz="685324">
                <a:defRPr/>
              </a:pPr>
              <a:r>
                <a:rPr lang="en-US" sz="1500" b="1" dirty="0">
                  <a:solidFill>
                    <a:srgbClr val="BD374A"/>
                  </a:solidFill>
                </a:rPr>
                <a:t> 01</a:t>
              </a:r>
            </a:p>
            <a:p>
              <a:pPr algn="ctr" defTabSz="685324">
                <a:defRPr/>
              </a:pPr>
              <a:endParaRPr lang="en-US" sz="825" b="1" dirty="0">
                <a:solidFill>
                  <a:srgbClr val="BD374A"/>
                </a:solidFill>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明确，完成以及验证需求</a:t>
              </a:r>
              <a:endParaRPr lang="en-US" altLang="zh-CN" sz="2400" b="1" dirty="0">
                <a:solidFill>
                  <a:srgbClr val="000000"/>
                </a:solidFill>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600" b="1" dirty="0">
                  <a:solidFill>
                    <a:srgbClr val="000000"/>
                  </a:solidFill>
                </a:rPr>
                <a:t>探究设计的选择方案</a:t>
              </a:r>
              <a:r>
                <a:rPr lang="en-US" altLang="zh-CN" sz="825" dirty="0">
                  <a:solidFill>
                    <a:srgbClr val="000000"/>
                  </a:solidFill>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创建一个可以演变成成品的部分系统</a:t>
              </a:r>
              <a:endParaRPr lang="en-US" altLang="zh-CN" sz="2400" b="1" dirty="0">
                <a:solidFill>
                  <a:srgbClr val="000000"/>
                </a:solidFill>
              </a:endParaRPr>
            </a:p>
          </p:txBody>
        </p:sp>
      </p:grpSp>
    </p:spTree>
    <p:extLst>
      <p:ext uri="{BB962C8B-B14F-4D97-AF65-F5344CB8AC3E}">
        <p14:creationId xmlns:p14="http://schemas.microsoft.com/office/powerpoint/2010/main" val="392377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81512" y="2014931"/>
            <a:ext cx="4698722" cy="584775"/>
          </a:xfrm>
          <a:prstGeom prst="rect">
            <a:avLst/>
          </a:prstGeom>
          <a:noFill/>
        </p:spPr>
        <p:txBody>
          <a:bodyPr wrap="none" rtlCol="0">
            <a:spAutoFit/>
          </a:bodyPr>
          <a:lstStyle/>
          <a:p>
            <a:r>
              <a:rPr lang="zh-CN" altLang="en-US" sz="3200" dirty="0"/>
              <a:t>界面原型的三个主要目的</a:t>
            </a:r>
          </a:p>
        </p:txBody>
      </p:sp>
      <p:sp>
        <p:nvSpPr>
          <p:cNvPr id="13" name="文本框 12">
            <a:extLst>
              <a:ext uri="{FF2B5EF4-FFF2-40B4-BE49-F238E27FC236}">
                <a16:creationId xmlns:a16="http://schemas.microsoft.com/office/drawing/2014/main" id="{92CF087C-42F5-469B-8847-8E38EFC11004}"/>
              </a:ext>
            </a:extLst>
          </p:cNvPr>
          <p:cNvSpPr txBox="1"/>
          <p:nvPr/>
        </p:nvSpPr>
        <p:spPr>
          <a:xfrm>
            <a:off x="1064264" y="2787178"/>
            <a:ext cx="7956024" cy="2708434"/>
          </a:xfrm>
          <a:prstGeom prst="rect">
            <a:avLst/>
          </a:prstGeom>
          <a:noFill/>
        </p:spPr>
        <p:txBody>
          <a:bodyPr wrap="none" rtlCol="0">
            <a:spAutoFit/>
          </a:bodyPr>
          <a:lstStyle/>
          <a:p>
            <a:r>
              <a:rPr lang="en-US" altLang="zh-CN" sz="3600" b="1" dirty="0">
                <a:solidFill>
                  <a:srgbClr val="000000"/>
                </a:solidFill>
              </a:rPr>
              <a:t>1.</a:t>
            </a:r>
            <a:r>
              <a:rPr lang="zh-CN" altLang="en-US" sz="3600" b="1" dirty="0">
                <a:solidFill>
                  <a:srgbClr val="000000"/>
                </a:solidFill>
              </a:rPr>
              <a:t>明确，完成以及验证需求</a:t>
            </a:r>
            <a:endParaRPr lang="en-US" altLang="zh-CN" sz="3600" b="1" dirty="0">
              <a:solidFill>
                <a:srgbClr val="000000"/>
              </a:solidFill>
            </a:endParaRPr>
          </a:p>
          <a:p>
            <a:r>
              <a:rPr lang="en-US" altLang="zh-CN" sz="3600" b="1" dirty="0">
                <a:solidFill>
                  <a:srgbClr val="000000"/>
                </a:solidFill>
              </a:rPr>
              <a:t>2.</a:t>
            </a:r>
            <a:r>
              <a:rPr lang="zh-CN" altLang="en-US" sz="3600" b="1" dirty="0">
                <a:solidFill>
                  <a:srgbClr val="000000"/>
                </a:solidFill>
              </a:rPr>
              <a:t>探究设计的选择方案</a:t>
            </a:r>
            <a:endParaRPr lang="en-US" altLang="zh-CN" sz="3600" b="1" dirty="0">
              <a:solidFill>
                <a:srgbClr val="000000"/>
              </a:solidFill>
            </a:endParaRPr>
          </a:p>
          <a:p>
            <a:r>
              <a:rPr lang="en-US" altLang="zh-CN" sz="3600" b="1" dirty="0">
                <a:solidFill>
                  <a:srgbClr val="000000"/>
                </a:solidFill>
              </a:rPr>
              <a:t>3.</a:t>
            </a:r>
            <a:r>
              <a:rPr lang="zh-CN" altLang="en-US" sz="3600" b="1" dirty="0">
                <a:solidFill>
                  <a:srgbClr val="000000"/>
                </a:solidFill>
              </a:rPr>
              <a:t>创建一个可以演变成成品的部分系统</a:t>
            </a:r>
            <a:endParaRPr lang="en-US" altLang="zh-CN" sz="3600" b="1" dirty="0">
              <a:solidFill>
                <a:srgbClr val="000000"/>
              </a:solidFill>
            </a:endParaRPr>
          </a:p>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1.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3.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4.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5.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6.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dd771d1b-085f-456b-ab12-70772b1b23a4"/>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1650</TotalTime>
  <Words>1579</Words>
  <Application>Microsoft Office PowerPoint</Application>
  <PresentationFormat>全屏显示(4:3)</PresentationFormat>
  <Paragraphs>312</Paragraphs>
  <Slides>34</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微软雅黑</vt:lpstr>
      <vt:lpstr>Arial</vt:lpstr>
      <vt:lpstr>Arial</vt:lpstr>
      <vt:lpstr>Calibri</vt:lpstr>
      <vt:lpstr>Impact</vt:lpstr>
      <vt:lpstr>Verdana</vt:lpstr>
      <vt:lpstr>主题5</vt:lpstr>
      <vt:lpstr>UML基础  界面原型</vt:lpstr>
      <vt:lpstr>PowerPoint 演示文稿</vt:lpstr>
      <vt:lpstr>PowerPoint 演示文稿</vt:lpstr>
      <vt:lpstr>界面原型概论</vt:lpstr>
      <vt:lpstr>草图</vt:lpstr>
      <vt:lpstr>线框图</vt:lpstr>
      <vt:lpstr>低保真模型和高保真模型</vt:lpstr>
      <vt:lpstr>界面原型的三个主要目的</vt:lpstr>
      <vt:lpstr>提问</vt:lpstr>
      <vt:lpstr>PowerPoint 演示文稿</vt:lpstr>
      <vt:lpstr>需求获取阶段架构</vt:lpstr>
      <vt:lpstr>需求获取阶段架构—调查工作领域</vt:lpstr>
      <vt:lpstr>需求获取阶段架构—组织需求获取过程</vt:lpstr>
      <vt:lpstr>需求获取阶段架构—收集</vt:lpstr>
      <vt:lpstr>需求获取阶段架构—描述</vt:lpstr>
      <vt:lpstr>提问</vt:lpstr>
      <vt:lpstr>提问</vt:lpstr>
      <vt:lpstr>PowerPoint 演示文稿</vt:lpstr>
      <vt:lpstr>交互设计阶段架构</vt:lpstr>
      <vt:lpstr>小结</vt:lpstr>
      <vt:lpstr>PowerPoint 演示文稿</vt:lpstr>
      <vt:lpstr>交互设计的框架</vt:lpstr>
      <vt:lpstr>界面原型设计工具[3]</vt:lpstr>
      <vt:lpstr>Axure PRO </vt:lpstr>
      <vt:lpstr>Mockplus </vt:lpstr>
      <vt:lpstr>Chainco </vt:lpstr>
      <vt:lpstr>常用特色对比</vt:lpstr>
      <vt:lpstr>PowerPoint 演示文稿</vt:lpstr>
      <vt:lpstr>界面可用性</vt:lpstr>
      <vt:lpstr>界面可用性测试</vt:lpstr>
      <vt:lpstr>提问</vt:lpstr>
      <vt:lpstr>参考文献</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值成</cp:lastModifiedBy>
  <cp:revision>57</cp:revision>
  <cp:lastPrinted>2018-04-24T16:00:00Z</cp:lastPrinted>
  <dcterms:created xsi:type="dcterms:W3CDTF">2018-04-24T16:00:00Z</dcterms:created>
  <dcterms:modified xsi:type="dcterms:W3CDTF">2018-11-07T01:03:06Z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