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theme/themeOverride3.xml" ContentType="application/vnd.openxmlformats-officedocument.themeOverr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ags/tag3.xml" ContentType="application/vnd.openxmlformats-officedocument.presentationml.tags+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sldIdLst>
    <p:sldId id="256" r:id="rId2"/>
    <p:sldId id="266" r:id="rId3"/>
    <p:sldId id="258" r:id="rId4"/>
    <p:sldId id="267" r:id="rId5"/>
    <p:sldId id="335" r:id="rId6"/>
    <p:sldId id="336" r:id="rId7"/>
    <p:sldId id="337" r:id="rId8"/>
    <p:sldId id="338" r:id="rId9"/>
    <p:sldId id="339" r:id="rId10"/>
    <p:sldId id="340" r:id="rId11"/>
    <p:sldId id="341" r:id="rId12"/>
    <p:sldId id="342" r:id="rId13"/>
    <p:sldId id="271" r:id="rId14"/>
    <p:sldId id="273" r:id="rId15"/>
    <p:sldId id="274" r:id="rId16"/>
    <p:sldId id="306" r:id="rId17"/>
    <p:sldId id="307" r:id="rId18"/>
    <p:sldId id="308" r:id="rId19"/>
    <p:sldId id="309" r:id="rId20"/>
    <p:sldId id="343" r:id="rId21"/>
    <p:sldId id="277" r:id="rId22"/>
    <p:sldId id="344" r:id="rId23"/>
    <p:sldId id="310" r:id="rId24"/>
    <p:sldId id="345" r:id="rId25"/>
    <p:sldId id="311" r:id="rId26"/>
    <p:sldId id="313" r:id="rId27"/>
    <p:sldId id="314" r:id="rId28"/>
    <p:sldId id="315" r:id="rId29"/>
    <p:sldId id="346" r:id="rId30"/>
    <p:sldId id="316" r:id="rId31"/>
    <p:sldId id="317" r:id="rId32"/>
    <p:sldId id="318" r:id="rId33"/>
    <p:sldId id="347" r:id="rId34"/>
    <p:sldId id="322" r:id="rId35"/>
    <p:sldId id="319" r:id="rId36"/>
    <p:sldId id="348" r:id="rId37"/>
    <p:sldId id="320" r:id="rId38"/>
    <p:sldId id="321" r:id="rId39"/>
    <p:sldId id="349" r:id="rId40"/>
    <p:sldId id="323" r:id="rId41"/>
    <p:sldId id="324" r:id="rId42"/>
    <p:sldId id="350" r:id="rId43"/>
    <p:sldId id="325" r:id="rId44"/>
    <p:sldId id="326" r:id="rId45"/>
    <p:sldId id="351" r:id="rId46"/>
    <p:sldId id="327" r:id="rId47"/>
    <p:sldId id="328" r:id="rId48"/>
    <p:sldId id="352" r:id="rId49"/>
    <p:sldId id="329" r:id="rId50"/>
    <p:sldId id="330" r:id="rId51"/>
    <p:sldId id="353" r:id="rId52"/>
    <p:sldId id="354" r:id="rId53"/>
    <p:sldId id="331" r:id="rId54"/>
    <p:sldId id="333" r:id="rId55"/>
    <p:sldId id="332" r:id="rId56"/>
    <p:sldId id="334" r:id="rId57"/>
    <p:sldId id="288" r:id="rId58"/>
    <p:sldId id="289" r:id="rId59"/>
    <p:sldId id="283" r:id="rId60"/>
    <p:sldId id="261" r:id="rId61"/>
  </p:sldIdLst>
  <p:sldSz cx="12192000"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妙" initials="张" lastIdx="2" clrIdx="0">
    <p:extLst>
      <p:ext uri="{19B8F6BF-5375-455C-9EA6-DF929625EA0E}">
        <p15:presenceInfo xmlns:p15="http://schemas.microsoft.com/office/powerpoint/2012/main" userId="72d9c3e643f061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7" autoAdjust="0"/>
    <p:restoredTop sz="94660"/>
  </p:normalViewPr>
  <p:slideViewPr>
    <p:cSldViewPr snapToGrid="0">
      <p:cViewPr varScale="1">
        <p:scale>
          <a:sx n="86" d="100"/>
          <a:sy n="86" d="100"/>
        </p:scale>
        <p:origin x="422" y="67"/>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0T15:58:48.889"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20T15:58:48.889"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20T15:58:48.889"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20T15:58:48.889"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20T15:58:48.88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B5BD3FF-ED10-487D-B8DA-062D392402EF}" type="datetime1">
              <a:rPr lang="zh-CN" altLang="en-US" smtClean="0"/>
              <a:t>2018/10/26</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PRD2018-G01</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9B28CC40-A2C9-46E9-941A-EC64FC47139C}" type="datetime1">
              <a:rPr lang="zh-CN" altLang="en-US" smtClean="0"/>
              <a:t>2018/10/26</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PRD2018-G01</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A365D6A-BE92-4D3F-BCE8-89043C8356F5}" type="datetime1">
              <a:rPr lang="zh-CN" altLang="en-US" smtClean="0"/>
              <a:t>2018/10/26</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PRD2018-G01</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4">
            <a:extLst>
              <a:ext uri="{FF2B5EF4-FFF2-40B4-BE49-F238E27FC236}">
                <a16:creationId xmlns:a16="http://schemas.microsoft.com/office/drawing/2014/main" id="{154F831B-B7DF-4B74-8039-6D0607A07055}"/>
              </a:ext>
            </a:extLst>
          </p:cNvPr>
          <p:cNvSpPr>
            <a:spLocks noGrp="1"/>
          </p:cNvSpPr>
          <p:nvPr>
            <p:ph type="subTitle" idx="1"/>
          </p:nvPr>
        </p:nvSpPr>
        <p:spPr>
          <a:xfrm>
            <a:off x="6940095" y="2596514"/>
            <a:ext cx="4832805" cy="558799"/>
          </a:xfrm>
        </p:spPr>
        <p:txBody>
          <a:bodyPr/>
          <a:lstStyle/>
          <a:p>
            <a:r>
              <a:rPr lang="zh-CN" altLang="en-US" dirty="0"/>
              <a:t>报告人：</a:t>
            </a:r>
            <a:r>
              <a:rPr lang="en-US" altLang="zh-CN" dirty="0"/>
              <a:t>G01</a:t>
            </a:r>
            <a:r>
              <a:rPr lang="zh-CN" altLang="en-US" dirty="0"/>
              <a:t>小组</a:t>
            </a:r>
            <a:endParaRPr lang="en-US" altLang="zh-CN" dirty="0"/>
          </a:p>
        </p:txBody>
      </p:sp>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6940095" y="1290855"/>
            <a:ext cx="4832805" cy="1305660"/>
          </a:xfrm>
        </p:spPr>
        <p:txBody>
          <a:bodyPr>
            <a:normAutofit/>
          </a:bodyPr>
          <a:lstStyle/>
          <a:p>
            <a:r>
              <a:rPr lang="en-US" altLang="zh-CN" sz="3600" dirty="0"/>
              <a:t>UML</a:t>
            </a:r>
            <a:r>
              <a:rPr lang="zh-CN" altLang="en-US" sz="3600" dirty="0"/>
              <a:t>工具：</a:t>
            </a:r>
            <a:br>
              <a:rPr lang="en-US" altLang="zh-CN" sz="3600" dirty="0"/>
            </a:br>
            <a:r>
              <a:rPr lang="en-US" altLang="zh-CN" sz="3600" dirty="0"/>
              <a:t>Rational Rose</a:t>
            </a:r>
            <a:endParaRPr lang="zh-CN" altLang="en-US" sz="3600" dirty="0"/>
          </a:p>
        </p:txBody>
      </p:sp>
      <p:sp>
        <p:nvSpPr>
          <p:cNvPr id="8" name="文本占位符 5">
            <a:extLst>
              <a:ext uri="{FF2B5EF4-FFF2-40B4-BE49-F238E27FC236}">
                <a16:creationId xmlns:a16="http://schemas.microsoft.com/office/drawing/2014/main" id="{4D159F7F-A09E-4123-85F1-ACEF58A74A69}"/>
              </a:ext>
            </a:extLst>
          </p:cNvPr>
          <p:cNvSpPr>
            <a:spLocks noGrp="1"/>
          </p:cNvSpPr>
          <p:nvPr>
            <p:ph type="body" sz="quarter" idx="10"/>
          </p:nvPr>
        </p:nvSpPr>
        <p:spPr>
          <a:xfrm>
            <a:off x="6940095" y="3554552"/>
            <a:ext cx="4832805" cy="296271"/>
          </a:xfrm>
        </p:spPr>
        <p:txBody>
          <a:bodyPr/>
          <a:lstStyle/>
          <a:p>
            <a:r>
              <a:rPr lang="zh-CN" altLang="en-US" dirty="0"/>
              <a:t>小组组长：陈铉文</a:t>
            </a:r>
            <a:endParaRPr lang="en-US" altLang="zh-CN" dirty="0"/>
          </a:p>
        </p:txBody>
      </p:sp>
      <p:sp>
        <p:nvSpPr>
          <p:cNvPr id="9" name="文本占位符 6">
            <a:extLst>
              <a:ext uri="{FF2B5EF4-FFF2-40B4-BE49-F238E27FC236}">
                <a16:creationId xmlns:a16="http://schemas.microsoft.com/office/drawing/2014/main" id="{5CAF75F5-F9FB-4E56-B3C9-682C3C506092}"/>
              </a:ext>
            </a:extLst>
          </p:cNvPr>
          <p:cNvSpPr>
            <a:spLocks noGrp="1"/>
          </p:cNvSpPr>
          <p:nvPr>
            <p:ph type="body" sz="quarter" idx="11"/>
          </p:nvPr>
        </p:nvSpPr>
        <p:spPr>
          <a:xfrm>
            <a:off x="6940095" y="3850823"/>
            <a:ext cx="4832805" cy="296271"/>
          </a:xfrm>
        </p:spPr>
        <p:txBody>
          <a:bodyPr/>
          <a:lstStyle/>
          <a:p>
            <a:r>
              <a:rPr lang="zh-CN" altLang="en-US" dirty="0"/>
              <a:t>小组成员：刘值成、章奇妙、张威杰、于坤</a:t>
            </a:r>
            <a:endParaRPr lang="en-US" altLang="en-US" dirty="0"/>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377">
              <a:lnSpc>
                <a:spcPct val="100000"/>
              </a:lnSpc>
              <a:defRPr/>
            </a:pPr>
            <a:r>
              <a:rPr lang="en-US" altLang="zh-CN" dirty="0" err="1">
                <a:solidFill>
                  <a:srgbClr val="000000"/>
                </a:solidFill>
              </a:rPr>
              <a:t>StarUML</a:t>
            </a:r>
            <a:endParaRPr lang="en-US" altLang="zh-CN" dirty="0">
              <a:solidFill>
                <a:srgbClr val="000000"/>
              </a:solidFill>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8" name="文本框 7">
            <a:extLst>
              <a:ext uri="{FF2B5EF4-FFF2-40B4-BE49-F238E27FC236}">
                <a16:creationId xmlns:a16="http://schemas.microsoft.com/office/drawing/2014/main" id="{11A9F5F7-39A0-4D22-830C-8271837D53B5}"/>
              </a:ext>
            </a:extLst>
          </p:cNvPr>
          <p:cNvSpPr txBox="1"/>
          <p:nvPr/>
        </p:nvSpPr>
        <p:spPr>
          <a:xfrm>
            <a:off x="8485266" y="5955137"/>
            <a:ext cx="24147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StarUML3.0.2</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5F39625D-386A-4B98-A288-AC51039CE16E}"/>
              </a:ext>
            </a:extLst>
          </p:cNvPr>
          <p:cNvPicPr>
            <a:picLocks noChangeAspect="1"/>
          </p:cNvPicPr>
          <p:nvPr/>
        </p:nvPicPr>
        <p:blipFill>
          <a:blip r:embed="rId2"/>
          <a:stretch>
            <a:fillRect/>
          </a:stretch>
        </p:blipFill>
        <p:spPr>
          <a:xfrm>
            <a:off x="9627393" y="3158331"/>
            <a:ext cx="876300" cy="952500"/>
          </a:xfrm>
          <a:prstGeom prst="rect">
            <a:avLst/>
          </a:prstGeom>
        </p:spPr>
      </p:pic>
      <p:pic>
        <p:nvPicPr>
          <p:cNvPr id="6" name="图片 5">
            <a:extLst>
              <a:ext uri="{FF2B5EF4-FFF2-40B4-BE49-F238E27FC236}">
                <a16:creationId xmlns:a16="http://schemas.microsoft.com/office/drawing/2014/main" id="{FB3FC0D3-123C-4B29-8F8C-7FD2749CE7E5}"/>
              </a:ext>
            </a:extLst>
          </p:cNvPr>
          <p:cNvPicPr>
            <a:picLocks noChangeAspect="1"/>
          </p:cNvPicPr>
          <p:nvPr/>
        </p:nvPicPr>
        <p:blipFill>
          <a:blip r:embed="rId3"/>
          <a:stretch>
            <a:fillRect/>
          </a:stretch>
        </p:blipFill>
        <p:spPr>
          <a:xfrm>
            <a:off x="523782" y="1231458"/>
            <a:ext cx="7961483" cy="5465132"/>
          </a:xfrm>
          <a:prstGeom prst="rect">
            <a:avLst/>
          </a:prstGeom>
        </p:spPr>
      </p:pic>
    </p:spTree>
    <p:extLst>
      <p:ext uri="{BB962C8B-B14F-4D97-AF65-F5344CB8AC3E}">
        <p14:creationId xmlns:p14="http://schemas.microsoft.com/office/powerpoint/2010/main" val="501853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377">
              <a:lnSpc>
                <a:spcPct val="100000"/>
              </a:lnSpc>
              <a:defRPr/>
            </a:pPr>
            <a:r>
              <a:rPr lang="en-US" altLang="zh-CN" dirty="0" err="1">
                <a:solidFill>
                  <a:srgbClr val="000000"/>
                </a:solidFill>
              </a:rPr>
              <a:t>Processon</a:t>
            </a:r>
            <a:endParaRPr lang="en-US" altLang="zh-CN" dirty="0">
              <a:solidFill>
                <a:srgbClr val="000000"/>
              </a:solidFill>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B55B9624-6757-4010-9938-55072033A5D1}"/>
              </a:ext>
            </a:extLst>
          </p:cNvPr>
          <p:cNvSpPr txBox="1"/>
          <p:nvPr/>
        </p:nvSpPr>
        <p:spPr>
          <a:xfrm>
            <a:off x="798990" y="1837678"/>
            <a:ext cx="10209321" cy="1631216"/>
          </a:xfrm>
          <a:prstGeom prst="rect">
            <a:avLst/>
          </a:prstGeom>
          <a:noFill/>
        </p:spPr>
        <p:txBody>
          <a:bodyPr wrap="square" rtlCol="0">
            <a:spAutoFit/>
          </a:bodyPr>
          <a:lstStyle/>
          <a:p>
            <a:pPr lvl="0"/>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lang="en-US" altLang="zh-CN" sz="2000" dirty="0" err="1"/>
              <a:t>Processon</a:t>
            </a:r>
            <a:r>
              <a:rPr lang="zh-CN" altLang="en-US" sz="2000" dirty="0"/>
              <a:t>是一个面向垂直专业领域的</a:t>
            </a:r>
            <a:r>
              <a:rPr lang="zh-CN" altLang="en-US" sz="2000" dirty="0">
                <a:solidFill>
                  <a:srgbClr val="C00000"/>
                </a:solidFill>
              </a:rPr>
              <a:t>作图工具</a:t>
            </a:r>
            <a:r>
              <a:rPr lang="zh-CN" altLang="en-US" sz="2000" dirty="0"/>
              <a:t>和</a:t>
            </a:r>
            <a:r>
              <a:rPr lang="zh-CN" altLang="en-US" sz="2000" dirty="0">
                <a:solidFill>
                  <a:srgbClr val="C00000"/>
                </a:solidFill>
              </a:rPr>
              <a:t>社交网络</a:t>
            </a:r>
            <a:r>
              <a:rPr lang="zh-CN" altLang="en-US" sz="2000" dirty="0"/>
              <a:t>，成立于</a:t>
            </a:r>
            <a:r>
              <a:rPr lang="en-US" altLang="zh-CN" sz="2000" dirty="0"/>
              <a:t>2011</a:t>
            </a:r>
            <a:r>
              <a:rPr lang="zh-CN" altLang="en-US" sz="2000" dirty="0"/>
              <a:t>年</a:t>
            </a:r>
            <a:r>
              <a:rPr lang="en-US" altLang="zh-CN" sz="2000" dirty="0"/>
              <a:t>6</a:t>
            </a:r>
            <a:r>
              <a:rPr lang="zh-CN" altLang="en-US" sz="2000" dirty="0"/>
              <a:t>月并于</a:t>
            </a:r>
            <a:r>
              <a:rPr lang="en-US" altLang="zh-CN" sz="2000" dirty="0"/>
              <a:t>2012</a:t>
            </a:r>
            <a:r>
              <a:rPr lang="zh-CN" altLang="en-US" sz="2000" dirty="0"/>
              <a:t>年启动。</a:t>
            </a:r>
            <a:r>
              <a:rPr lang="en-US" altLang="zh-CN" sz="2000" dirty="0" err="1"/>
              <a:t>ProcessOn</a:t>
            </a:r>
            <a:r>
              <a:rPr lang="zh-CN" altLang="en-US" sz="2000" dirty="0"/>
              <a:t>将全球的专家顾问、咨询机构、</a:t>
            </a:r>
            <a:r>
              <a:rPr lang="en-US" altLang="zh-CN" sz="2000" dirty="0"/>
              <a:t>BPM</a:t>
            </a:r>
            <a:r>
              <a:rPr lang="zh-CN" altLang="en-US" sz="2000" dirty="0"/>
              <a:t>厂商、</a:t>
            </a:r>
            <a:r>
              <a:rPr lang="en-US" altLang="zh-CN" sz="2000" dirty="0"/>
              <a:t>IT</a:t>
            </a:r>
            <a:r>
              <a:rPr lang="zh-CN" altLang="en-US" sz="2000" dirty="0"/>
              <a:t>解决方案厂商和广泛的企业用户紧密的连接在一起，提供基于</a:t>
            </a:r>
            <a:r>
              <a:rPr lang="zh-CN" altLang="en-US" sz="2000" dirty="0">
                <a:solidFill>
                  <a:srgbClr val="C00000"/>
                </a:solidFill>
              </a:rPr>
              <a:t>云服务</a:t>
            </a:r>
            <a:r>
              <a:rPr lang="zh-CN" altLang="en-US" sz="2000" dirty="0"/>
              <a:t>的免费流程梳理、创作协作工具，与同事和客户</a:t>
            </a:r>
            <a:r>
              <a:rPr lang="zh-CN" altLang="en-US" sz="2000" dirty="0">
                <a:solidFill>
                  <a:srgbClr val="C00000"/>
                </a:solidFill>
              </a:rPr>
              <a:t>协同设计</a:t>
            </a:r>
            <a:r>
              <a:rPr lang="zh-CN" altLang="en-US" sz="2000" dirty="0"/>
              <a:t>，</a:t>
            </a:r>
            <a:r>
              <a:rPr lang="zh-CN" altLang="en-US" sz="2000" dirty="0">
                <a:solidFill>
                  <a:srgbClr val="C00000"/>
                </a:solidFill>
              </a:rPr>
              <a:t>实时</a:t>
            </a:r>
            <a:r>
              <a:rPr lang="zh-CN" altLang="en-US" sz="2000" dirty="0"/>
              <a:t>创建和编辑文件，并可以实现更改的及时合并与同步，这意味着跨部门的流程梳理、优化和确认可以即刻完成</a:t>
            </a:r>
            <a:r>
              <a:rPr lang="zh-CN" altLang="en-US" dirty="0"/>
              <a:t>。</a:t>
            </a:r>
            <a:endParaRPr kumimoji="0" lang="zh-CN" altLang="en-US" sz="2000" b="0" i="0" u="none" strike="noStrike" kern="1200" cap="none" spc="0" normalizeH="0" baseline="0" noProof="0" dirty="0">
              <a:ln>
                <a:noFill/>
              </a:ln>
              <a:effectLst/>
              <a:uLnTx/>
              <a:uFillTx/>
              <a:latin typeface="Arial"/>
              <a:ea typeface="微软雅黑"/>
            </a:endParaRPr>
          </a:p>
        </p:txBody>
      </p:sp>
    </p:spTree>
    <p:extLst>
      <p:ext uri="{BB962C8B-B14F-4D97-AF65-F5344CB8AC3E}">
        <p14:creationId xmlns:p14="http://schemas.microsoft.com/office/powerpoint/2010/main" val="190563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377">
              <a:lnSpc>
                <a:spcPct val="100000"/>
              </a:lnSpc>
              <a:defRPr/>
            </a:pPr>
            <a:r>
              <a:rPr lang="en-US" altLang="zh-CN" dirty="0" err="1">
                <a:solidFill>
                  <a:srgbClr val="000000"/>
                </a:solidFill>
              </a:rPr>
              <a:t>Processon</a:t>
            </a:r>
            <a:endParaRPr lang="en-US" altLang="zh-CN" dirty="0">
              <a:solidFill>
                <a:srgbClr val="000000"/>
              </a:solidFill>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7" name="图片 6">
            <a:extLst>
              <a:ext uri="{FF2B5EF4-FFF2-40B4-BE49-F238E27FC236}">
                <a16:creationId xmlns:a16="http://schemas.microsoft.com/office/drawing/2014/main" id="{92A047D3-5AC6-4041-A3E7-8E2E9787A230}"/>
              </a:ext>
            </a:extLst>
          </p:cNvPr>
          <p:cNvPicPr>
            <a:picLocks noChangeAspect="1"/>
          </p:cNvPicPr>
          <p:nvPr/>
        </p:nvPicPr>
        <p:blipFill>
          <a:blip r:embed="rId2"/>
          <a:stretch>
            <a:fillRect/>
          </a:stretch>
        </p:blipFill>
        <p:spPr>
          <a:xfrm>
            <a:off x="844418" y="1436834"/>
            <a:ext cx="10070237" cy="4788093"/>
          </a:xfrm>
          <a:prstGeom prst="rect">
            <a:avLst/>
          </a:prstGeom>
        </p:spPr>
      </p:pic>
    </p:spTree>
    <p:extLst>
      <p:ext uri="{BB962C8B-B14F-4D97-AF65-F5344CB8AC3E}">
        <p14:creationId xmlns:p14="http://schemas.microsoft.com/office/powerpoint/2010/main" val="2165556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Rational Rose</a:t>
            </a:r>
            <a:r>
              <a:rPr lang="zh-CN" altLang="en-US" dirty="0">
                <a:solidFill>
                  <a:schemeClr val="bg1"/>
                </a:solidFill>
              </a:rPr>
              <a:t>背景介绍</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endParaRPr lang="zh-CN" altLang="en-US"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22" name="文本框 21">
            <a:extLst>
              <a:ext uri="{FF2B5EF4-FFF2-40B4-BE49-F238E27FC236}">
                <a16:creationId xmlns:a16="http://schemas.microsoft.com/office/drawing/2014/main" id="{5A48B0A2-A763-45FB-8B47-1B2F3523111B}"/>
              </a:ext>
            </a:extLst>
          </p:cNvPr>
          <p:cNvSpPr txBox="1"/>
          <p:nvPr/>
        </p:nvSpPr>
        <p:spPr>
          <a:xfrm>
            <a:off x="772357" y="1358284"/>
            <a:ext cx="9934113" cy="830997"/>
          </a:xfrm>
          <a:prstGeom prst="rect">
            <a:avLst/>
          </a:prstGeom>
          <a:noFill/>
        </p:spPr>
        <p:txBody>
          <a:bodyPr wrap="square" rtlCol="0">
            <a:spAutoFit/>
          </a:bodyPr>
          <a:lstStyle/>
          <a:p>
            <a:r>
              <a:rPr lang="en-US" altLang="zh-CN" dirty="0"/>
              <a:t>	</a:t>
            </a:r>
            <a:r>
              <a:rPr lang="en-US" altLang="zh-CN" sz="2400" dirty="0"/>
              <a:t>Rational Rose</a:t>
            </a:r>
            <a:r>
              <a:rPr lang="zh-CN" altLang="en-US" sz="2400" dirty="0"/>
              <a:t>是</a:t>
            </a:r>
            <a:r>
              <a:rPr lang="en-US" altLang="zh-CN" sz="2400" dirty="0">
                <a:solidFill>
                  <a:srgbClr val="C00000"/>
                </a:solidFill>
              </a:rPr>
              <a:t>Rational</a:t>
            </a:r>
            <a:r>
              <a:rPr lang="zh-CN" altLang="en-US" sz="2400" dirty="0">
                <a:solidFill>
                  <a:srgbClr val="C00000"/>
                </a:solidFill>
              </a:rPr>
              <a:t>公司</a:t>
            </a:r>
            <a:r>
              <a:rPr lang="zh-CN" altLang="en-US" sz="2400" dirty="0"/>
              <a:t>出品的一种</a:t>
            </a:r>
            <a:r>
              <a:rPr lang="zh-CN" altLang="en-US" sz="2400" dirty="0">
                <a:solidFill>
                  <a:srgbClr val="C00000"/>
                </a:solidFill>
              </a:rPr>
              <a:t>面向对象的统一建模语言</a:t>
            </a:r>
            <a:r>
              <a:rPr lang="zh-CN" altLang="en-US" sz="2400" dirty="0"/>
              <a:t>的</a:t>
            </a:r>
            <a:r>
              <a:rPr lang="zh-CN" altLang="en-US" sz="2400" dirty="0">
                <a:solidFill>
                  <a:srgbClr val="C00000"/>
                </a:solidFill>
              </a:rPr>
              <a:t>可视化建模工具</a:t>
            </a:r>
            <a:r>
              <a:rPr lang="zh-CN" altLang="en-US" sz="2400" dirty="0"/>
              <a:t>，用于可视化建模和公司级水平软件应用的组建构造。</a:t>
            </a:r>
            <a:endParaRPr lang="en-US" altLang="zh-CN" sz="2400" dirty="0"/>
          </a:p>
        </p:txBody>
      </p:sp>
      <p:sp>
        <p:nvSpPr>
          <p:cNvPr id="27" name="文本框 26">
            <a:extLst>
              <a:ext uri="{FF2B5EF4-FFF2-40B4-BE49-F238E27FC236}">
                <a16:creationId xmlns:a16="http://schemas.microsoft.com/office/drawing/2014/main" id="{259A905E-68BB-4858-B47F-E93784AF822E}"/>
              </a:ext>
            </a:extLst>
          </p:cNvPr>
          <p:cNvSpPr txBox="1"/>
          <p:nvPr/>
        </p:nvSpPr>
        <p:spPr>
          <a:xfrm>
            <a:off x="834501" y="3048851"/>
            <a:ext cx="9934113" cy="461665"/>
          </a:xfrm>
          <a:prstGeom prst="rect">
            <a:avLst/>
          </a:prstGeom>
          <a:noFill/>
        </p:spPr>
        <p:txBody>
          <a:bodyPr wrap="square" rtlCol="0">
            <a:spAutoFit/>
          </a:bodyPr>
          <a:lstStyle/>
          <a:p>
            <a:r>
              <a:rPr lang="en-US" altLang="zh-CN" dirty="0"/>
              <a:t>	</a:t>
            </a:r>
            <a:r>
              <a:rPr lang="en-US" altLang="zh-CN" sz="2400" dirty="0"/>
              <a:t>Rational Rose</a:t>
            </a:r>
            <a:r>
              <a:rPr lang="zh-CN" altLang="en-US" sz="2400" dirty="0"/>
              <a:t>包括了统一建模语言</a:t>
            </a:r>
            <a:r>
              <a:rPr lang="en-US" altLang="zh-CN" sz="2400" dirty="0"/>
              <a:t>(</a:t>
            </a:r>
            <a:r>
              <a:rPr lang="en-US" altLang="zh-CN" sz="2400" dirty="0">
                <a:solidFill>
                  <a:srgbClr val="C00000"/>
                </a:solidFill>
              </a:rPr>
              <a:t>UML</a:t>
            </a:r>
            <a:r>
              <a:rPr lang="en-US" altLang="zh-CN" sz="2400" dirty="0"/>
              <a:t>)</a:t>
            </a:r>
            <a:r>
              <a:rPr lang="zh-CN" altLang="en-US" sz="2400" dirty="0"/>
              <a:t>、</a:t>
            </a:r>
            <a:r>
              <a:rPr lang="en-US" altLang="zh-CN" sz="2400" dirty="0">
                <a:solidFill>
                  <a:srgbClr val="C00000"/>
                </a:solidFill>
              </a:rPr>
              <a:t>OOSE</a:t>
            </a:r>
            <a:r>
              <a:rPr lang="zh-CN" altLang="en-US" sz="2400" dirty="0"/>
              <a:t>和</a:t>
            </a:r>
            <a:r>
              <a:rPr lang="en-US" altLang="zh-CN" sz="2400" dirty="0">
                <a:solidFill>
                  <a:srgbClr val="C00000"/>
                </a:solidFill>
              </a:rPr>
              <a:t>OMT</a:t>
            </a:r>
            <a:r>
              <a:rPr lang="zh-CN" altLang="en-US" dirty="0"/>
              <a:t>。</a:t>
            </a:r>
            <a:endParaRPr lang="en-US" altLang="zh-CN" dirty="0"/>
          </a:p>
        </p:txBody>
      </p:sp>
      <p:sp>
        <p:nvSpPr>
          <p:cNvPr id="28" name="文本框 27">
            <a:extLst>
              <a:ext uri="{FF2B5EF4-FFF2-40B4-BE49-F238E27FC236}">
                <a16:creationId xmlns:a16="http://schemas.microsoft.com/office/drawing/2014/main" id="{976A401B-ABD9-43A3-A0DF-E6CC71E35861}"/>
              </a:ext>
            </a:extLst>
          </p:cNvPr>
          <p:cNvSpPr txBox="1"/>
          <p:nvPr/>
        </p:nvSpPr>
        <p:spPr>
          <a:xfrm>
            <a:off x="905522" y="4462420"/>
            <a:ext cx="9934113" cy="830997"/>
          </a:xfrm>
          <a:prstGeom prst="rect">
            <a:avLst/>
          </a:prstGeom>
          <a:noFill/>
        </p:spPr>
        <p:txBody>
          <a:bodyPr wrap="square" rtlCol="0">
            <a:spAutoFit/>
          </a:bodyPr>
          <a:lstStyle/>
          <a:p>
            <a:r>
              <a:rPr lang="en-US" altLang="zh-CN" dirty="0"/>
              <a:t>	</a:t>
            </a:r>
            <a:r>
              <a:rPr lang="en-US" altLang="zh-CN" sz="2400" dirty="0"/>
              <a:t>Rational Rose</a:t>
            </a:r>
            <a:r>
              <a:rPr lang="zh-CN" altLang="en-US" sz="2400" dirty="0"/>
              <a:t>是一个完全的，具有能满足所有建模环境</a:t>
            </a:r>
            <a:r>
              <a:rPr lang="en-US" altLang="zh-CN" sz="2400" dirty="0"/>
              <a:t>(</a:t>
            </a:r>
            <a:r>
              <a:rPr lang="en-US" altLang="zh-CN" sz="2400" dirty="0">
                <a:solidFill>
                  <a:srgbClr val="C00000"/>
                </a:solidFill>
              </a:rPr>
              <a:t>Web</a:t>
            </a:r>
            <a:r>
              <a:rPr lang="zh-CN" altLang="en-US" sz="2400" dirty="0">
                <a:solidFill>
                  <a:srgbClr val="C00000"/>
                </a:solidFill>
              </a:rPr>
              <a:t>开发</a:t>
            </a:r>
            <a:r>
              <a:rPr lang="zh-CN" altLang="en-US" sz="2400" dirty="0"/>
              <a:t>，</a:t>
            </a:r>
            <a:r>
              <a:rPr lang="zh-CN" altLang="en-US" sz="2400" dirty="0">
                <a:solidFill>
                  <a:srgbClr val="C00000"/>
                </a:solidFill>
              </a:rPr>
              <a:t>数据建模</a:t>
            </a:r>
            <a:r>
              <a:rPr lang="zh-CN" altLang="en-US" sz="2400" dirty="0"/>
              <a:t>，</a:t>
            </a:r>
            <a:r>
              <a:rPr lang="en-US" altLang="zh-CN" sz="2400" dirty="0">
                <a:solidFill>
                  <a:srgbClr val="C00000"/>
                </a:solidFill>
              </a:rPr>
              <a:t>Visual Studio</a:t>
            </a:r>
            <a:r>
              <a:rPr lang="zh-CN" altLang="en-US" sz="2400" dirty="0"/>
              <a:t>和</a:t>
            </a:r>
            <a:r>
              <a:rPr lang="en-US" altLang="zh-CN" sz="2400" dirty="0">
                <a:solidFill>
                  <a:srgbClr val="C00000"/>
                </a:solidFill>
              </a:rPr>
              <a:t>C++)</a:t>
            </a:r>
            <a:r>
              <a:rPr lang="zh-CN" altLang="en-US" sz="2400" dirty="0"/>
              <a:t>需求能力和灵活性的一套方案。</a:t>
            </a:r>
            <a:endParaRPr lang="en-US" altLang="zh-CN" sz="2400" dirty="0"/>
          </a:p>
        </p:txBody>
      </p:sp>
    </p:spTree>
    <p:extLst>
      <p:ext uri="{BB962C8B-B14F-4D97-AF65-F5344CB8AC3E}">
        <p14:creationId xmlns:p14="http://schemas.microsoft.com/office/powerpoint/2010/main" val="262897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46" name="文本框 45">
            <a:extLst>
              <a:ext uri="{FF2B5EF4-FFF2-40B4-BE49-F238E27FC236}">
                <a16:creationId xmlns:a16="http://schemas.microsoft.com/office/drawing/2014/main" id="{7FD2A9C6-4757-4B6B-BBC3-F7C4DB219A36}"/>
              </a:ext>
            </a:extLst>
          </p:cNvPr>
          <p:cNvSpPr txBox="1"/>
          <p:nvPr/>
        </p:nvSpPr>
        <p:spPr>
          <a:xfrm>
            <a:off x="669924" y="1282998"/>
            <a:ext cx="10693493" cy="369332"/>
          </a:xfrm>
          <a:prstGeom prst="rect">
            <a:avLst/>
          </a:prstGeom>
          <a:noFill/>
        </p:spPr>
        <p:txBody>
          <a:bodyPr wrap="square" rtlCol="0">
            <a:spAutoFit/>
          </a:bodyPr>
          <a:lstStyle/>
          <a:p>
            <a:r>
              <a:rPr lang="en-US" altLang="zh-CN" b="1" dirty="0"/>
              <a:t>Rational Rose</a:t>
            </a:r>
            <a:r>
              <a:rPr lang="zh-CN" altLang="en-US" b="1" dirty="0"/>
              <a:t>的两个受欢迎的特征</a:t>
            </a:r>
          </a:p>
        </p:txBody>
      </p:sp>
      <p:grpSp>
        <p:nvGrpSpPr>
          <p:cNvPr id="5" name="组合 4">
            <a:extLst>
              <a:ext uri="{FF2B5EF4-FFF2-40B4-BE49-F238E27FC236}">
                <a16:creationId xmlns:a16="http://schemas.microsoft.com/office/drawing/2014/main" id="{BBA247BF-1DD7-4454-A6B5-29ABA113D35A}"/>
              </a:ext>
            </a:extLst>
          </p:cNvPr>
          <p:cNvGrpSpPr/>
          <p:nvPr/>
        </p:nvGrpSpPr>
        <p:grpSpPr>
          <a:xfrm>
            <a:off x="1200534" y="2491769"/>
            <a:ext cx="9632272" cy="2137560"/>
            <a:chOff x="1200534" y="2491769"/>
            <a:chExt cx="9632272" cy="2137560"/>
          </a:xfrm>
        </p:grpSpPr>
        <p:sp>
          <p:nvSpPr>
            <p:cNvPr id="57" name="文本框 56">
              <a:extLst>
                <a:ext uri="{FF2B5EF4-FFF2-40B4-BE49-F238E27FC236}">
                  <a16:creationId xmlns:a16="http://schemas.microsoft.com/office/drawing/2014/main" id="{D9E3BFFB-0ED5-4222-8C91-90B8B64E41E3}"/>
                </a:ext>
              </a:extLst>
            </p:cNvPr>
            <p:cNvSpPr txBox="1"/>
            <p:nvPr/>
          </p:nvSpPr>
          <p:spPr>
            <a:xfrm>
              <a:off x="1200534" y="2491769"/>
              <a:ext cx="9632272" cy="461665"/>
            </a:xfrm>
            <a:prstGeom prst="rect">
              <a:avLst/>
            </a:prstGeom>
            <a:noFill/>
          </p:spPr>
          <p:txBody>
            <a:bodyPr wrap="square" rtlCol="0">
              <a:spAutoFit/>
            </a:bodyPr>
            <a:lstStyle/>
            <a:p>
              <a:r>
                <a:rPr lang="en-US" altLang="zh-CN" dirty="0"/>
                <a:t>	</a:t>
              </a:r>
              <a:r>
                <a:rPr lang="zh-CN" altLang="en-US" sz="2400" dirty="0"/>
                <a:t>一、提供反复式发展</a:t>
              </a:r>
            </a:p>
          </p:txBody>
        </p:sp>
        <p:sp>
          <p:nvSpPr>
            <p:cNvPr id="60" name="文本框 59">
              <a:extLst>
                <a:ext uri="{FF2B5EF4-FFF2-40B4-BE49-F238E27FC236}">
                  <a16:creationId xmlns:a16="http://schemas.microsoft.com/office/drawing/2014/main" id="{79B38615-EB76-4E61-8B0F-7728B96D4BCF}"/>
                </a:ext>
              </a:extLst>
            </p:cNvPr>
            <p:cNvSpPr txBox="1"/>
            <p:nvPr/>
          </p:nvSpPr>
          <p:spPr>
            <a:xfrm>
              <a:off x="1997476" y="3429000"/>
              <a:ext cx="7723572" cy="1200329"/>
            </a:xfrm>
            <a:prstGeom prst="rect">
              <a:avLst/>
            </a:prstGeom>
            <a:noFill/>
          </p:spPr>
          <p:txBody>
            <a:bodyPr wrap="square" rtlCol="0">
              <a:spAutoFit/>
            </a:bodyPr>
            <a:lstStyle/>
            <a:p>
              <a:r>
                <a:rPr lang="en-US" altLang="zh-CN" dirty="0"/>
                <a:t>	</a:t>
              </a:r>
              <a:r>
                <a:rPr lang="en-US" altLang="zh-CN" sz="2400" dirty="0"/>
                <a:t>Rational Rose</a:t>
              </a:r>
              <a:r>
                <a:rPr lang="zh-CN" altLang="en-US" sz="2400" dirty="0"/>
                <a:t>允许设计师利用反复发展</a:t>
              </a:r>
              <a:r>
                <a:rPr lang="en-US" altLang="zh-CN" sz="2400" dirty="0"/>
                <a:t>(</a:t>
              </a:r>
              <a:r>
                <a:rPr lang="zh-CN" altLang="en-US" sz="2400" dirty="0"/>
                <a:t>有时也叫进化式发展</a:t>
              </a:r>
              <a:r>
                <a:rPr lang="en-US" altLang="zh-CN" sz="2400" dirty="0"/>
                <a:t>)</a:t>
              </a:r>
              <a:r>
                <a:rPr lang="zh-CN" altLang="en-US" sz="2400" dirty="0"/>
                <a:t>，因为在各个进程中新的应用能够被创建，通过把一个反复的输出变成下一个反复的输入。</a:t>
              </a:r>
            </a:p>
          </p:txBody>
        </p:sp>
      </p:grpSp>
    </p:spTree>
    <p:extLst>
      <p:ext uri="{BB962C8B-B14F-4D97-AF65-F5344CB8AC3E}">
        <p14:creationId xmlns:p14="http://schemas.microsoft.com/office/powerpoint/2010/main" val="1054898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6" name="文本框 45">
            <a:extLst>
              <a:ext uri="{FF2B5EF4-FFF2-40B4-BE49-F238E27FC236}">
                <a16:creationId xmlns:a16="http://schemas.microsoft.com/office/drawing/2014/main" id="{7FD2A9C6-4757-4B6B-BBC3-F7C4DB219A36}"/>
              </a:ext>
            </a:extLst>
          </p:cNvPr>
          <p:cNvSpPr txBox="1"/>
          <p:nvPr/>
        </p:nvSpPr>
        <p:spPr>
          <a:xfrm>
            <a:off x="669924" y="1282998"/>
            <a:ext cx="106934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a:ea typeface="微软雅黑"/>
                <a:cs typeface="+mn-cs"/>
              </a:rPr>
              <a:t>Rational Rose</a:t>
            </a: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的两个受欢迎的特征</a:t>
            </a:r>
          </a:p>
        </p:txBody>
      </p:sp>
      <p:grpSp>
        <p:nvGrpSpPr>
          <p:cNvPr id="5" name="组合 4">
            <a:extLst>
              <a:ext uri="{FF2B5EF4-FFF2-40B4-BE49-F238E27FC236}">
                <a16:creationId xmlns:a16="http://schemas.microsoft.com/office/drawing/2014/main" id="{CE33D50D-9A0B-4C23-96C2-A64CB53C76C7}"/>
              </a:ext>
            </a:extLst>
          </p:cNvPr>
          <p:cNvGrpSpPr/>
          <p:nvPr/>
        </p:nvGrpSpPr>
        <p:grpSpPr>
          <a:xfrm>
            <a:off x="1200534" y="2491769"/>
            <a:ext cx="9632272" cy="2405421"/>
            <a:chOff x="1200534" y="2491769"/>
            <a:chExt cx="9632272" cy="2405421"/>
          </a:xfrm>
        </p:grpSpPr>
        <p:sp>
          <p:nvSpPr>
            <p:cNvPr id="57" name="文本框 56">
              <a:extLst>
                <a:ext uri="{FF2B5EF4-FFF2-40B4-BE49-F238E27FC236}">
                  <a16:creationId xmlns:a16="http://schemas.microsoft.com/office/drawing/2014/main" id="{D9E3BFFB-0ED5-4222-8C91-90B8B64E41E3}"/>
                </a:ext>
              </a:extLst>
            </p:cNvPr>
            <p:cNvSpPr txBox="1"/>
            <p:nvPr/>
          </p:nvSpPr>
          <p:spPr>
            <a:xfrm>
              <a:off x="1200534" y="2491769"/>
              <a:ext cx="96322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lang="zh-CN" altLang="en-US" sz="2400" dirty="0">
                  <a:solidFill>
                    <a:srgbClr val="000000"/>
                  </a:solidFill>
                  <a:latin typeface="Arial"/>
                  <a:ea typeface="微软雅黑"/>
                </a:rPr>
                <a:t>二</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、来回旅程项目的能力</a:t>
              </a:r>
            </a:p>
          </p:txBody>
        </p:sp>
        <p:sp>
          <p:nvSpPr>
            <p:cNvPr id="60" name="文本框 59">
              <a:extLst>
                <a:ext uri="{FF2B5EF4-FFF2-40B4-BE49-F238E27FC236}">
                  <a16:creationId xmlns:a16="http://schemas.microsoft.com/office/drawing/2014/main" id="{79B38615-EB76-4E61-8B0F-7728B96D4BCF}"/>
                </a:ext>
              </a:extLst>
            </p:cNvPr>
            <p:cNvSpPr txBox="1"/>
            <p:nvPr/>
          </p:nvSpPr>
          <p:spPr>
            <a:xfrm>
              <a:off x="1908700" y="3327530"/>
              <a:ext cx="772357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当开发者开始理解组件之间是如何相互作用和在设计中进行调整时，</a:t>
              </a: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Rational Rose</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能够通过回溯和更新模型的其余部分来保证代码的一致性，从而展现出被称为</a:t>
              </a:r>
              <a:r>
                <a:rPr lang="zh-CN" altLang="en-US" sz="2400" dirty="0">
                  <a:solidFill>
                    <a:srgbClr val="000000"/>
                  </a:solidFill>
                  <a:latin typeface="Arial"/>
                  <a:ea typeface="微软雅黑"/>
                </a:rPr>
                <a:t>“来回旅程项目”的能力。</a:t>
              </a:r>
              <a:endParaRPr kumimoji="0" lang="zh-CN" altLang="en-US" sz="2400" b="0" i="0" u="none" strike="noStrike" kern="1200" cap="none" spc="0" normalizeH="0" baseline="0" noProof="0" dirty="0">
                <a:ln>
                  <a:noFill/>
                </a:ln>
                <a:solidFill>
                  <a:srgbClr val="000000"/>
                </a:solidFill>
                <a:effectLst/>
                <a:uLnTx/>
                <a:uFillTx/>
                <a:latin typeface="Arial"/>
                <a:ea typeface="微软雅黑"/>
                <a:cs typeface="+mn-cs"/>
              </a:endParaRPr>
            </a:p>
          </p:txBody>
        </p:sp>
      </p:grpSp>
    </p:spTree>
    <p:extLst>
      <p:ext uri="{BB962C8B-B14F-4D97-AF65-F5344CB8AC3E}">
        <p14:creationId xmlns:p14="http://schemas.microsoft.com/office/powerpoint/2010/main" val="1451387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6" name="文本框 45">
            <a:extLst>
              <a:ext uri="{FF2B5EF4-FFF2-40B4-BE49-F238E27FC236}">
                <a16:creationId xmlns:a16="http://schemas.microsoft.com/office/drawing/2014/main" id="{7FD2A9C6-4757-4B6B-BBC3-F7C4DB219A36}"/>
              </a:ext>
            </a:extLst>
          </p:cNvPr>
          <p:cNvSpPr txBox="1"/>
          <p:nvPr/>
        </p:nvSpPr>
        <p:spPr>
          <a:xfrm>
            <a:off x="669924" y="1282998"/>
            <a:ext cx="106934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a:ea typeface="微软雅黑"/>
                <a:cs typeface="+mn-cs"/>
              </a:rPr>
              <a:t>Rational Rose</a:t>
            </a: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的可扩展性</a:t>
            </a:r>
          </a:p>
        </p:txBody>
      </p:sp>
      <p:sp>
        <p:nvSpPr>
          <p:cNvPr id="60" name="文本框 59">
            <a:extLst>
              <a:ext uri="{FF2B5EF4-FFF2-40B4-BE49-F238E27FC236}">
                <a16:creationId xmlns:a16="http://schemas.microsoft.com/office/drawing/2014/main" id="{79B38615-EB76-4E61-8B0F-7728B96D4BCF}"/>
              </a:ext>
            </a:extLst>
          </p:cNvPr>
          <p:cNvSpPr txBox="1"/>
          <p:nvPr/>
        </p:nvSpPr>
        <p:spPr>
          <a:xfrm>
            <a:off x="1026056" y="3219083"/>
            <a:ext cx="1013829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2400" b="0" i="0" u="none" strike="noStrike" kern="1200" cap="none" spc="0" normalizeH="0" baseline="0" noProof="0" dirty="0">
                <a:ln>
                  <a:noFill/>
                </a:ln>
                <a:solidFill>
                  <a:srgbClr val="000000"/>
                </a:solidFill>
                <a:effectLst/>
                <a:uLnTx/>
                <a:uFillTx/>
                <a:latin typeface="Arial"/>
                <a:ea typeface="微软雅黑"/>
              </a:rPr>
              <a:t>Rational Rose</a:t>
            </a:r>
            <a:r>
              <a:rPr lang="zh-CN" altLang="en-US" sz="2400" dirty="0">
                <a:solidFill>
                  <a:srgbClr val="000000"/>
                </a:solidFill>
                <a:latin typeface="Arial"/>
                <a:ea typeface="微软雅黑"/>
              </a:rPr>
              <a:t>是可扩展的，可以使用</a:t>
            </a:r>
            <a:r>
              <a:rPr lang="zh-CN" altLang="en-US" sz="2400" dirty="0">
                <a:solidFill>
                  <a:srgbClr val="C00000"/>
                </a:solidFill>
                <a:latin typeface="Arial"/>
                <a:ea typeface="微软雅黑"/>
              </a:rPr>
              <a:t>下载附加项</a:t>
            </a:r>
            <a:r>
              <a:rPr lang="zh-CN" altLang="en-US" sz="2400" dirty="0">
                <a:solidFill>
                  <a:srgbClr val="000000"/>
                </a:solidFill>
                <a:latin typeface="Arial"/>
                <a:ea typeface="微软雅黑"/>
              </a:rPr>
              <a:t>和</a:t>
            </a:r>
            <a:r>
              <a:rPr lang="zh-CN" altLang="en-US" sz="2400" dirty="0">
                <a:solidFill>
                  <a:srgbClr val="C00000"/>
                </a:solidFill>
                <a:latin typeface="Arial"/>
                <a:ea typeface="微软雅黑"/>
              </a:rPr>
              <a:t>第三方应用软件</a:t>
            </a:r>
            <a:r>
              <a:rPr lang="zh-CN" altLang="en-US" sz="2400" dirty="0">
                <a:solidFill>
                  <a:srgbClr val="000000"/>
                </a:solidFill>
                <a:latin typeface="Arial"/>
                <a:ea typeface="微软雅黑"/>
              </a:rPr>
              <a:t>，它支持</a:t>
            </a:r>
            <a:r>
              <a:rPr lang="en-US" altLang="zh-CN" sz="2400" dirty="0">
                <a:solidFill>
                  <a:srgbClr val="C00000"/>
                </a:solidFill>
                <a:latin typeface="Arial"/>
                <a:ea typeface="微软雅黑"/>
              </a:rPr>
              <a:t>COM</a:t>
            </a:r>
            <a:r>
              <a:rPr lang="en-US" altLang="zh-CN" sz="2400" dirty="0">
                <a:solidFill>
                  <a:srgbClr val="000000"/>
                </a:solidFill>
                <a:latin typeface="Arial"/>
                <a:ea typeface="微软雅黑"/>
              </a:rPr>
              <a:t>/</a:t>
            </a:r>
            <a:r>
              <a:rPr lang="en-US" altLang="zh-CN" sz="2400" dirty="0">
                <a:solidFill>
                  <a:srgbClr val="C00000"/>
                </a:solidFill>
                <a:latin typeface="Arial"/>
                <a:ea typeface="微软雅黑"/>
              </a:rPr>
              <a:t>DCOM</a:t>
            </a:r>
            <a:r>
              <a:rPr lang="en-US" altLang="zh-CN" sz="2400" dirty="0">
                <a:solidFill>
                  <a:srgbClr val="000000"/>
                </a:solidFill>
                <a:latin typeface="Arial"/>
                <a:ea typeface="微软雅黑"/>
              </a:rPr>
              <a:t>(ActiveX</a:t>
            </a:r>
            <a:r>
              <a:rPr lang="zh-CN" altLang="en-US" sz="2400" dirty="0">
                <a:solidFill>
                  <a:srgbClr val="000000"/>
                </a:solidFill>
                <a:latin typeface="Arial"/>
                <a:ea typeface="微软雅黑"/>
              </a:rPr>
              <a:t>），</a:t>
            </a:r>
            <a:r>
              <a:rPr lang="en-US" altLang="zh-CN" sz="2400" dirty="0">
                <a:solidFill>
                  <a:srgbClr val="C00000"/>
                </a:solidFill>
                <a:latin typeface="Arial"/>
                <a:ea typeface="微软雅黑"/>
              </a:rPr>
              <a:t>JavaBeans</a:t>
            </a:r>
            <a:r>
              <a:rPr lang="zh-CN" altLang="en-US" sz="2400" dirty="0">
                <a:solidFill>
                  <a:srgbClr val="000000"/>
                </a:solidFill>
                <a:latin typeface="Arial"/>
                <a:ea typeface="微软雅黑"/>
              </a:rPr>
              <a:t>和</a:t>
            </a:r>
            <a:r>
              <a:rPr lang="en-US" altLang="zh-CN" sz="2400" dirty="0">
                <a:solidFill>
                  <a:srgbClr val="C00000"/>
                </a:solidFill>
                <a:latin typeface="Arial"/>
                <a:ea typeface="微软雅黑"/>
              </a:rPr>
              <a:t>CORBA</a:t>
            </a:r>
            <a:r>
              <a:rPr lang="zh-CN" altLang="en-US" sz="2400" dirty="0">
                <a:solidFill>
                  <a:srgbClr val="000000"/>
                </a:solidFill>
                <a:latin typeface="Arial"/>
                <a:ea typeface="微软雅黑"/>
              </a:rPr>
              <a:t>组件标准。</a:t>
            </a:r>
            <a:endParaRPr kumimoji="0" lang="zh-CN" altLang="en-US" sz="2400" b="0" i="0" u="none" strike="noStrike" kern="1200" cap="none" spc="0" normalizeH="0" baseline="0" noProof="0" dirty="0">
              <a:ln>
                <a:noFill/>
              </a:ln>
              <a:solidFill>
                <a:srgbClr val="000000"/>
              </a:solidFill>
              <a:effectLst/>
              <a:uLnTx/>
              <a:uFillTx/>
              <a:latin typeface="Arial"/>
              <a:ea typeface="微软雅黑"/>
            </a:endParaRPr>
          </a:p>
        </p:txBody>
      </p:sp>
    </p:spTree>
    <p:extLst>
      <p:ext uri="{BB962C8B-B14F-4D97-AF65-F5344CB8AC3E}">
        <p14:creationId xmlns:p14="http://schemas.microsoft.com/office/powerpoint/2010/main" val="316932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6" name="文本框 45">
            <a:extLst>
              <a:ext uri="{FF2B5EF4-FFF2-40B4-BE49-F238E27FC236}">
                <a16:creationId xmlns:a16="http://schemas.microsoft.com/office/drawing/2014/main" id="{7FD2A9C6-4757-4B6B-BBC3-F7C4DB219A36}"/>
              </a:ext>
            </a:extLst>
          </p:cNvPr>
          <p:cNvSpPr txBox="1"/>
          <p:nvPr/>
        </p:nvSpPr>
        <p:spPr>
          <a:xfrm>
            <a:off x="669924" y="1282998"/>
            <a:ext cx="106934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a:ea typeface="微软雅黑"/>
                <a:cs typeface="+mn-cs"/>
              </a:rPr>
              <a:t>Rational Rose</a:t>
            </a: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的</a:t>
            </a:r>
            <a:r>
              <a:rPr kumimoji="0" lang="en-US" altLang="zh-CN" sz="1800" b="1" i="0" u="none" strike="noStrike" kern="1200" cap="none" spc="0" normalizeH="0" baseline="0" noProof="0" dirty="0">
                <a:ln>
                  <a:noFill/>
                </a:ln>
                <a:solidFill>
                  <a:srgbClr val="000000"/>
                </a:solidFill>
                <a:effectLst/>
                <a:uLnTx/>
                <a:uFillTx/>
                <a:latin typeface="Arial"/>
                <a:ea typeface="微软雅黑"/>
                <a:cs typeface="+mn-cs"/>
              </a:rPr>
              <a:t>”Data Modeler”</a:t>
            </a: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工具</a:t>
            </a:r>
          </a:p>
        </p:txBody>
      </p:sp>
      <p:grpSp>
        <p:nvGrpSpPr>
          <p:cNvPr id="6" name="组合 5">
            <a:extLst>
              <a:ext uri="{FF2B5EF4-FFF2-40B4-BE49-F238E27FC236}">
                <a16:creationId xmlns:a16="http://schemas.microsoft.com/office/drawing/2014/main" id="{B8C7887A-2DED-4654-B31F-7CB13152F014}"/>
              </a:ext>
            </a:extLst>
          </p:cNvPr>
          <p:cNvGrpSpPr/>
          <p:nvPr/>
        </p:nvGrpSpPr>
        <p:grpSpPr>
          <a:xfrm>
            <a:off x="1094002" y="1906628"/>
            <a:ext cx="9632272" cy="1139139"/>
            <a:chOff x="1094002" y="1906628"/>
            <a:chExt cx="9632272" cy="1139139"/>
          </a:xfrm>
        </p:grpSpPr>
        <p:sp>
          <p:nvSpPr>
            <p:cNvPr id="57" name="文本框 56">
              <a:extLst>
                <a:ext uri="{FF2B5EF4-FFF2-40B4-BE49-F238E27FC236}">
                  <a16:creationId xmlns:a16="http://schemas.microsoft.com/office/drawing/2014/main" id="{D9E3BFFB-0ED5-4222-8C91-90B8B64E41E3}"/>
                </a:ext>
              </a:extLst>
            </p:cNvPr>
            <p:cNvSpPr txBox="1"/>
            <p:nvPr/>
          </p:nvSpPr>
          <p:spPr>
            <a:xfrm>
              <a:off x="1094002" y="1906628"/>
              <a:ext cx="963227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Rational Rose</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早期不支持数据库端的建模，但后续版本中加入了数据库建模的功能，提供了</a:t>
              </a: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”Date Modeler”</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工具</a:t>
              </a:r>
            </a:p>
          </p:txBody>
        </p:sp>
        <p:sp>
          <p:nvSpPr>
            <p:cNvPr id="8" name="文本框 7">
              <a:extLst>
                <a:ext uri="{FF2B5EF4-FFF2-40B4-BE49-F238E27FC236}">
                  <a16:creationId xmlns:a16="http://schemas.microsoft.com/office/drawing/2014/main" id="{F585BFF2-CEBB-4EC5-BEC5-4EC967754919}"/>
                </a:ext>
              </a:extLst>
            </p:cNvPr>
            <p:cNvSpPr txBox="1"/>
            <p:nvPr/>
          </p:nvSpPr>
          <p:spPr>
            <a:xfrm>
              <a:off x="1094002" y="2676435"/>
              <a:ext cx="96322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lang="en-US" altLang="zh-CN" dirty="0">
                  <a:solidFill>
                    <a:srgbClr val="000000"/>
                  </a:solidFill>
                  <a:latin typeface="Arial"/>
                  <a:ea typeface="微软雅黑"/>
                </a:rPr>
                <a:t>“Data</a:t>
              </a:r>
              <a:r>
                <a:rPr lang="zh-CN" altLang="en-US" dirty="0">
                  <a:solidFill>
                    <a:srgbClr val="000000"/>
                  </a:solidFill>
                  <a:latin typeface="Arial"/>
                  <a:ea typeface="微软雅黑"/>
                </a:rPr>
                <a:t> </a:t>
              </a:r>
              <a:r>
                <a:rPr lang="en-US" altLang="zh-CN" dirty="0">
                  <a:solidFill>
                    <a:srgbClr val="000000"/>
                  </a:solidFill>
                  <a:latin typeface="Arial"/>
                  <a:ea typeface="微软雅黑"/>
                </a:rPr>
                <a:t>Modeler”</a:t>
              </a:r>
              <a:r>
                <a:rPr lang="zh-CN" altLang="en-US" dirty="0">
                  <a:solidFill>
                    <a:srgbClr val="000000"/>
                  </a:solidFill>
                  <a:latin typeface="Arial"/>
                  <a:ea typeface="微软雅黑"/>
                </a:rPr>
                <a:t>具有以下功能：</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5" name="文本框 4">
            <a:extLst>
              <a:ext uri="{FF2B5EF4-FFF2-40B4-BE49-F238E27FC236}">
                <a16:creationId xmlns:a16="http://schemas.microsoft.com/office/drawing/2014/main" id="{7596A0C8-E7DB-4E62-B463-858B4A71E939}"/>
              </a:ext>
            </a:extLst>
          </p:cNvPr>
          <p:cNvSpPr txBox="1"/>
          <p:nvPr/>
        </p:nvSpPr>
        <p:spPr>
          <a:xfrm>
            <a:off x="1819922" y="3524435"/>
            <a:ext cx="8620218" cy="369332"/>
          </a:xfrm>
          <a:prstGeom prst="rect">
            <a:avLst/>
          </a:prstGeom>
          <a:noFill/>
        </p:spPr>
        <p:txBody>
          <a:bodyPr wrap="square" rtlCol="0">
            <a:spAutoFit/>
          </a:bodyPr>
          <a:lstStyle/>
          <a:p>
            <a:r>
              <a:rPr lang="en-US" altLang="zh-CN" dirty="0"/>
              <a:t>1.</a:t>
            </a:r>
            <a:r>
              <a:rPr lang="zh-CN" altLang="en-US" dirty="0"/>
              <a:t>将对象模型转换为数据模型，即将类映射到数据库的表，构成传统的</a:t>
            </a:r>
            <a:r>
              <a:rPr lang="en-US" altLang="zh-CN" dirty="0">
                <a:solidFill>
                  <a:srgbClr val="C00000"/>
                </a:solidFill>
              </a:rPr>
              <a:t>E-R</a:t>
            </a:r>
            <a:r>
              <a:rPr lang="zh-CN" altLang="en-US" dirty="0">
                <a:solidFill>
                  <a:srgbClr val="C00000"/>
                </a:solidFill>
              </a:rPr>
              <a:t>图</a:t>
            </a:r>
          </a:p>
        </p:txBody>
      </p:sp>
      <p:sp>
        <p:nvSpPr>
          <p:cNvPr id="10" name="文本框 9">
            <a:extLst>
              <a:ext uri="{FF2B5EF4-FFF2-40B4-BE49-F238E27FC236}">
                <a16:creationId xmlns:a16="http://schemas.microsoft.com/office/drawing/2014/main" id="{BEA0B719-BADF-45D6-90CB-68C9066484D8}"/>
              </a:ext>
            </a:extLst>
          </p:cNvPr>
          <p:cNvSpPr txBox="1"/>
          <p:nvPr/>
        </p:nvSpPr>
        <p:spPr>
          <a:xfrm>
            <a:off x="1819922" y="4064796"/>
            <a:ext cx="8620218" cy="369332"/>
          </a:xfrm>
          <a:prstGeom prst="rect">
            <a:avLst/>
          </a:prstGeom>
          <a:noFill/>
        </p:spPr>
        <p:txBody>
          <a:bodyPr wrap="square" rtlCol="0">
            <a:spAutoFit/>
          </a:bodyPr>
          <a:lstStyle/>
          <a:p>
            <a:r>
              <a:rPr lang="en-US" altLang="zh-CN" dirty="0"/>
              <a:t>2.</a:t>
            </a:r>
            <a:r>
              <a:rPr lang="zh-CN" altLang="en-US" dirty="0"/>
              <a:t>将数据模型转换成对象模型</a:t>
            </a:r>
          </a:p>
        </p:txBody>
      </p:sp>
      <p:sp>
        <p:nvSpPr>
          <p:cNvPr id="11" name="文本框 10">
            <a:extLst>
              <a:ext uri="{FF2B5EF4-FFF2-40B4-BE49-F238E27FC236}">
                <a16:creationId xmlns:a16="http://schemas.microsoft.com/office/drawing/2014/main" id="{16CC9A60-A4A0-45DD-BF6A-6D7E33E19726}"/>
              </a:ext>
            </a:extLst>
          </p:cNvPr>
          <p:cNvSpPr txBox="1"/>
          <p:nvPr/>
        </p:nvSpPr>
        <p:spPr>
          <a:xfrm>
            <a:off x="1819922" y="4605157"/>
            <a:ext cx="8620218" cy="369332"/>
          </a:xfrm>
          <a:prstGeom prst="rect">
            <a:avLst/>
          </a:prstGeom>
          <a:noFill/>
        </p:spPr>
        <p:txBody>
          <a:bodyPr wrap="square" rtlCol="0">
            <a:spAutoFit/>
          </a:bodyPr>
          <a:lstStyle/>
          <a:p>
            <a:r>
              <a:rPr lang="en-US" altLang="zh-CN" dirty="0"/>
              <a:t>3.</a:t>
            </a:r>
            <a:r>
              <a:rPr lang="zh-CN" altLang="en-US" dirty="0"/>
              <a:t>利用数据模型生成数据库</a:t>
            </a:r>
            <a:r>
              <a:rPr lang="en-US" altLang="zh-CN" dirty="0"/>
              <a:t>DDL</a:t>
            </a:r>
            <a:r>
              <a:rPr lang="zh-CN" altLang="en-US" dirty="0"/>
              <a:t>，也可以直接连接到数据库里，对数据库产生结果</a:t>
            </a:r>
          </a:p>
        </p:txBody>
      </p:sp>
      <p:sp>
        <p:nvSpPr>
          <p:cNvPr id="12" name="文本框 11">
            <a:extLst>
              <a:ext uri="{FF2B5EF4-FFF2-40B4-BE49-F238E27FC236}">
                <a16:creationId xmlns:a16="http://schemas.microsoft.com/office/drawing/2014/main" id="{1F24B644-93BA-4566-87FA-FA15C4AB62D6}"/>
              </a:ext>
            </a:extLst>
          </p:cNvPr>
          <p:cNvSpPr txBox="1"/>
          <p:nvPr/>
        </p:nvSpPr>
        <p:spPr>
          <a:xfrm>
            <a:off x="1819922" y="5145518"/>
            <a:ext cx="8620218" cy="369332"/>
          </a:xfrm>
          <a:prstGeom prst="rect">
            <a:avLst/>
          </a:prstGeom>
          <a:noFill/>
        </p:spPr>
        <p:txBody>
          <a:bodyPr wrap="square" rtlCol="0">
            <a:spAutoFit/>
          </a:bodyPr>
          <a:lstStyle/>
          <a:p>
            <a:r>
              <a:rPr lang="en-US" altLang="zh-CN" dirty="0"/>
              <a:t>4.</a:t>
            </a:r>
            <a:r>
              <a:rPr lang="zh-CN" altLang="en-US" dirty="0"/>
              <a:t>从现有数据库或</a:t>
            </a:r>
            <a:r>
              <a:rPr lang="en-US" altLang="zh-CN" dirty="0"/>
              <a:t>DDL</a:t>
            </a:r>
            <a:r>
              <a:rPr lang="zh-CN" altLang="en-US" dirty="0"/>
              <a:t>文件里生成数据模型</a:t>
            </a:r>
          </a:p>
        </p:txBody>
      </p:sp>
      <p:sp>
        <p:nvSpPr>
          <p:cNvPr id="13" name="文本框 12">
            <a:extLst>
              <a:ext uri="{FF2B5EF4-FFF2-40B4-BE49-F238E27FC236}">
                <a16:creationId xmlns:a16="http://schemas.microsoft.com/office/drawing/2014/main" id="{8CCA191F-8111-4BC7-84D2-0380723384F4}"/>
              </a:ext>
            </a:extLst>
          </p:cNvPr>
          <p:cNvSpPr txBox="1"/>
          <p:nvPr/>
        </p:nvSpPr>
        <p:spPr>
          <a:xfrm>
            <a:off x="1819922" y="5685879"/>
            <a:ext cx="8620218" cy="369332"/>
          </a:xfrm>
          <a:prstGeom prst="rect">
            <a:avLst/>
          </a:prstGeom>
          <a:noFill/>
        </p:spPr>
        <p:txBody>
          <a:bodyPr wrap="square" rtlCol="0">
            <a:spAutoFit/>
          </a:bodyPr>
          <a:lstStyle/>
          <a:p>
            <a:r>
              <a:rPr lang="en-US" altLang="zh-CN" dirty="0"/>
              <a:t>5.</a:t>
            </a:r>
            <a:r>
              <a:rPr lang="zh-CN" altLang="en-US" dirty="0"/>
              <a:t>将数据模型同</a:t>
            </a:r>
            <a:r>
              <a:rPr lang="en-US" altLang="zh-CN" dirty="0"/>
              <a:t>DDL</a:t>
            </a:r>
            <a:r>
              <a:rPr lang="zh-CN" altLang="en-US" dirty="0"/>
              <a:t>文件或现有数据库进行比较</a:t>
            </a:r>
          </a:p>
        </p:txBody>
      </p:sp>
    </p:spTree>
    <p:extLst>
      <p:ext uri="{BB962C8B-B14F-4D97-AF65-F5344CB8AC3E}">
        <p14:creationId xmlns:p14="http://schemas.microsoft.com/office/powerpoint/2010/main" val="280945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6" name="is1iḋê"/>
          <p:cNvSpPr/>
          <p:nvPr/>
        </p:nvSpPr>
        <p:spPr bwMode="auto">
          <a:xfrm>
            <a:off x="6892296" y="4690794"/>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a:ea typeface="微软雅黑"/>
              <a:cs typeface="+mn-cs"/>
            </a:endParaRPr>
          </a:p>
        </p:txBody>
      </p:sp>
      <p:sp>
        <p:nvSpPr>
          <p:cNvPr id="7" name="iṧľiďè"/>
          <p:cNvSpPr/>
          <p:nvPr/>
        </p:nvSpPr>
        <p:spPr bwMode="auto">
          <a:xfrm>
            <a:off x="6886782" y="1700026"/>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a:ea typeface="微软雅黑"/>
              <a:cs typeface="+mn-cs"/>
            </a:endParaRPr>
          </a:p>
        </p:txBody>
      </p:sp>
      <p:sp>
        <p:nvSpPr>
          <p:cNvPr id="8" name="íṩľiḓe"/>
          <p:cNvSpPr/>
          <p:nvPr/>
        </p:nvSpPr>
        <p:spPr bwMode="auto">
          <a:xfrm>
            <a:off x="5491367" y="2765893"/>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îṧľiḑé"/>
          <p:cNvSpPr/>
          <p:nvPr/>
        </p:nvSpPr>
        <p:spPr bwMode="auto">
          <a:xfrm>
            <a:off x="6230441" y="3419477"/>
            <a:ext cx="703223" cy="809397"/>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 name="îs1ïdê"/>
          <p:cNvSpPr/>
          <p:nvPr/>
        </p:nvSpPr>
        <p:spPr bwMode="auto">
          <a:xfrm>
            <a:off x="3977367" y="1258789"/>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 name="îślíḋe"/>
          <p:cNvSpPr/>
          <p:nvPr/>
        </p:nvSpPr>
        <p:spPr bwMode="auto">
          <a:xfrm>
            <a:off x="7403876" y="2089632"/>
            <a:ext cx="299176" cy="563737"/>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a:ea typeface="微软雅黑"/>
              <a:cs typeface="+mn-cs"/>
            </a:endParaRPr>
          </a:p>
        </p:txBody>
      </p:sp>
      <p:sp>
        <p:nvSpPr>
          <p:cNvPr id="12" name="ï$líḍé"/>
          <p:cNvSpPr/>
          <p:nvPr/>
        </p:nvSpPr>
        <p:spPr bwMode="auto">
          <a:xfrm>
            <a:off x="7348854" y="5103242"/>
            <a:ext cx="409223" cy="494684"/>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srgbClr val="000000"/>
              </a:solidFill>
              <a:effectLst/>
              <a:uLnTx/>
              <a:uFillTx/>
              <a:latin typeface="Arial"/>
              <a:cs typeface="+mn-cs"/>
            </a:endParaRPr>
          </a:p>
        </p:txBody>
      </p:sp>
      <p:sp>
        <p:nvSpPr>
          <p:cNvPr id="13" name="işļiḑè"/>
          <p:cNvSpPr txBox="1"/>
          <p:nvPr/>
        </p:nvSpPr>
        <p:spPr bwMode="auto">
          <a:xfrm>
            <a:off x="673098" y="2089632"/>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a:ea typeface="微软雅黑"/>
                <a:cs typeface="+mn-cs"/>
              </a:rPr>
              <a:t>Rational Rose</a:t>
            </a:r>
            <a:r>
              <a:rPr kumimoji="0" lang="zh-CN" altLang="en-US" sz="2400" b="1" i="0" u="none" strike="noStrike" kern="1200" cap="none" spc="0" normalizeH="0" baseline="0" noProof="0" dirty="0">
                <a:ln>
                  <a:noFill/>
                </a:ln>
                <a:solidFill>
                  <a:srgbClr val="000000"/>
                </a:solidFill>
                <a:effectLst/>
                <a:uLnTx/>
                <a:uFillTx/>
                <a:latin typeface="Arial"/>
                <a:ea typeface="微软雅黑"/>
                <a:cs typeface="+mn-cs"/>
              </a:rPr>
              <a:t>版本</a:t>
            </a:r>
            <a:endParaRPr kumimoji="0" lang="en-US" altLang="zh-CN" sz="24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4" name="iSḷiḋé"/>
          <p:cNvSpPr/>
          <p:nvPr/>
        </p:nvSpPr>
        <p:spPr bwMode="auto">
          <a:xfrm>
            <a:off x="673098" y="2531438"/>
            <a:ext cx="3589337"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algn="l" defTabSz="913765" rtl="0" eaLnBrk="1" fontAlgn="auto" latinLnBrk="0" hangingPunct="1">
              <a:lnSpc>
                <a:spcPct val="150000"/>
              </a:lnSpc>
              <a:spcBef>
                <a:spcPts val="0"/>
              </a:spcBef>
              <a:spcAft>
                <a:spcPts val="0"/>
              </a:spcAft>
              <a:buClrTx/>
              <a:buSzTx/>
              <a:tabLst/>
              <a:defRPr/>
            </a:pPr>
            <a:r>
              <a:rPr kumimoji="0" lang="en-US" altLang="zh-CN" b="0" i="0" u="none" strike="noStrike" kern="1200" cap="none" spc="0" normalizeH="0" baseline="0" noProof="0" dirty="0">
                <a:ln>
                  <a:noFill/>
                </a:ln>
                <a:solidFill>
                  <a:srgbClr val="000000"/>
                </a:solidFill>
                <a:effectLst/>
                <a:uLnTx/>
                <a:uFillTx/>
                <a:latin typeface="Arial"/>
                <a:ea typeface="微软雅黑"/>
                <a:cs typeface="+mn-cs"/>
              </a:rPr>
              <a:t>Rational Rose </a:t>
            </a:r>
            <a:r>
              <a:rPr kumimoji="0" lang="zh-CN" altLang="en-US" b="0" i="0" u="none" strike="noStrike" kern="1200" cap="none" spc="0" normalizeH="0" baseline="0" noProof="0" dirty="0">
                <a:ln>
                  <a:noFill/>
                </a:ln>
                <a:solidFill>
                  <a:srgbClr val="000000"/>
                </a:solidFill>
                <a:effectLst/>
                <a:uLnTx/>
                <a:uFillTx/>
                <a:latin typeface="Arial"/>
                <a:ea typeface="微软雅黑"/>
                <a:cs typeface="+mn-cs"/>
              </a:rPr>
              <a:t>包含多个版本</a:t>
            </a:r>
            <a:endParaRPr kumimoji="0" lang="en-US" altLang="zh-CN" b="0" i="0" u="none" strike="noStrike" kern="1200" cap="none" spc="0" normalizeH="0" baseline="0" noProof="0" dirty="0">
              <a:ln>
                <a:noFill/>
              </a:ln>
              <a:solidFill>
                <a:srgbClr val="000000"/>
              </a:solidFill>
              <a:effectLst/>
              <a:uLnTx/>
              <a:uFillTx/>
              <a:latin typeface="Arial"/>
              <a:ea typeface="微软雅黑"/>
              <a:cs typeface="+mn-cs"/>
            </a:endParaRPr>
          </a:p>
        </p:txBody>
      </p:sp>
      <p:grpSp>
        <p:nvGrpSpPr>
          <p:cNvPr id="24" name="组合 23">
            <a:extLst>
              <a:ext uri="{FF2B5EF4-FFF2-40B4-BE49-F238E27FC236}">
                <a16:creationId xmlns:a16="http://schemas.microsoft.com/office/drawing/2014/main" id="{F00CA97A-CF1E-4F9F-A25F-A06C53B3E764}"/>
              </a:ext>
            </a:extLst>
          </p:cNvPr>
          <p:cNvGrpSpPr/>
          <p:nvPr/>
        </p:nvGrpSpPr>
        <p:grpSpPr>
          <a:xfrm>
            <a:off x="8524874" y="1375378"/>
            <a:ext cx="2994026" cy="1141603"/>
            <a:chOff x="8524874" y="1375378"/>
            <a:chExt cx="2994026" cy="1141603"/>
          </a:xfrm>
        </p:grpSpPr>
        <p:sp>
          <p:nvSpPr>
            <p:cNvPr id="15" name="îşľîḍe"/>
            <p:cNvSpPr txBox="1"/>
            <p:nvPr/>
          </p:nvSpPr>
          <p:spPr bwMode="auto">
            <a:xfrm>
              <a:off x="8524874" y="1375378"/>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a:ea typeface="微软雅黑"/>
                  <a:cs typeface="+mn-cs"/>
                </a:rPr>
                <a:t>Rose Enterprise</a:t>
              </a:r>
            </a:p>
          </p:txBody>
        </p:sp>
        <p:sp>
          <p:nvSpPr>
            <p:cNvPr id="16" name="ïṡḷíḍé"/>
            <p:cNvSpPr/>
            <p:nvPr/>
          </p:nvSpPr>
          <p:spPr bwMode="auto">
            <a:xfrm>
              <a:off x="8524874" y="1817184"/>
              <a:ext cx="2994026"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algn="l" defTabSz="913765"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支持用</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C++</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Java</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Visual Basic</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和</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Oracle</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生成代码，支持逆向项目</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grpSp>
      <p:grpSp>
        <p:nvGrpSpPr>
          <p:cNvPr id="25" name="组合 24">
            <a:extLst>
              <a:ext uri="{FF2B5EF4-FFF2-40B4-BE49-F238E27FC236}">
                <a16:creationId xmlns:a16="http://schemas.microsoft.com/office/drawing/2014/main" id="{E089A334-E6C6-42E3-BDE4-D67BB351F9E0}"/>
              </a:ext>
            </a:extLst>
          </p:cNvPr>
          <p:cNvGrpSpPr/>
          <p:nvPr/>
        </p:nvGrpSpPr>
        <p:grpSpPr>
          <a:xfrm>
            <a:off x="7886699" y="3085070"/>
            <a:ext cx="2994026" cy="1141603"/>
            <a:chOff x="7886699" y="3085070"/>
            <a:chExt cx="2994026" cy="1141603"/>
          </a:xfrm>
        </p:grpSpPr>
        <p:sp>
          <p:nvSpPr>
            <p:cNvPr id="17" name="iSlíḍé"/>
            <p:cNvSpPr txBox="1"/>
            <p:nvPr/>
          </p:nvSpPr>
          <p:spPr bwMode="auto">
            <a:xfrm>
              <a:off x="7886699" y="3085070"/>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a:ea typeface="微软雅黑"/>
                  <a:cs typeface="+mn-cs"/>
                </a:rPr>
                <a:t>Rose Professional</a:t>
              </a: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系列</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8" name="ï$ľïḋé"/>
            <p:cNvSpPr/>
            <p:nvPr/>
          </p:nvSpPr>
          <p:spPr bwMode="auto">
            <a:xfrm>
              <a:off x="7886699" y="3526876"/>
              <a:ext cx="2994026"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algn="l" defTabSz="913765"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可以用一种语言生成代码</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grpSp>
      <p:grpSp>
        <p:nvGrpSpPr>
          <p:cNvPr id="26" name="组合 25">
            <a:extLst>
              <a:ext uri="{FF2B5EF4-FFF2-40B4-BE49-F238E27FC236}">
                <a16:creationId xmlns:a16="http://schemas.microsoft.com/office/drawing/2014/main" id="{7F26EAAB-A549-466D-AF84-CF0D401DDDC5}"/>
              </a:ext>
            </a:extLst>
          </p:cNvPr>
          <p:cNvGrpSpPr/>
          <p:nvPr/>
        </p:nvGrpSpPr>
        <p:grpSpPr>
          <a:xfrm>
            <a:off x="8524874" y="4690794"/>
            <a:ext cx="2994026" cy="1141603"/>
            <a:chOff x="8524874" y="4690794"/>
            <a:chExt cx="2994026" cy="1141603"/>
          </a:xfrm>
        </p:grpSpPr>
        <p:sp>
          <p:nvSpPr>
            <p:cNvPr id="19" name="iṡļîḓe"/>
            <p:cNvSpPr txBox="1"/>
            <p:nvPr/>
          </p:nvSpPr>
          <p:spPr bwMode="auto">
            <a:xfrm>
              <a:off x="8524874" y="4690794"/>
              <a:ext cx="29940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a:ea typeface="微软雅黑"/>
                  <a:cs typeface="+mn-cs"/>
                </a:rPr>
                <a:t>Rose Modeler</a:t>
              </a:r>
            </a:p>
          </p:txBody>
        </p:sp>
        <p:sp>
          <p:nvSpPr>
            <p:cNvPr id="20" name="iṣḻîḓe"/>
            <p:cNvSpPr/>
            <p:nvPr/>
          </p:nvSpPr>
          <p:spPr bwMode="auto">
            <a:xfrm>
              <a:off x="8524874" y="5132600"/>
              <a:ext cx="2994026" cy="69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algn="l" defTabSz="913765" rtl="0" eaLnBrk="1" fontAlgn="auto" latinLnBrk="0" hangingPunct="1">
                <a:lnSpc>
                  <a:spcPct val="150000"/>
                </a:lnSpc>
                <a:spcBef>
                  <a:spcPts val="0"/>
                </a:spcBef>
                <a:spcAft>
                  <a:spcPts val="0"/>
                </a:spcAft>
                <a:buClrTx/>
                <a:buSzTx/>
                <a:tabLst/>
                <a:defRPr/>
              </a:pPr>
              <a:r>
                <a:rPr lang="zh-CN" altLang="en-US" sz="1400" dirty="0">
                  <a:solidFill>
                    <a:srgbClr val="000000"/>
                  </a:solidFill>
                  <a:latin typeface="Arial"/>
                  <a:ea typeface="微软雅黑"/>
                </a:rPr>
                <a:t>可以对系统生成模型，但不支持逆向项目，也不支持由模型导出代码</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grpSp>
      <p:cxnSp>
        <p:nvCxnSpPr>
          <p:cNvPr id="21" name="直接连接符 20"/>
          <p:cNvCxnSpPr/>
          <p:nvPr/>
        </p:nvCxnSpPr>
        <p:spPr>
          <a:xfrm>
            <a:off x="8353424" y="2765893"/>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86699" y="4508968"/>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65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1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circle(in)">
                                      <p:cBhvr>
                                        <p:cTn id="1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64236" y="1786998"/>
            <a:ext cx="466794"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54317" y="1785749"/>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íṣlíde">
            <a:extLst>
              <a:ext uri="{FF2B5EF4-FFF2-40B4-BE49-F238E27FC236}">
                <a16:creationId xmlns:a16="http://schemas.microsoft.com/office/drawing/2014/main" id="{39340196-E1AA-4B49-976A-BF366BB2B662}"/>
              </a:ext>
            </a:extLst>
          </p:cNvPr>
          <p:cNvSpPr/>
          <p:nvPr/>
        </p:nvSpPr>
        <p:spPr bwMode="auto">
          <a:xfrm>
            <a:off x="6322304" y="2052791"/>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endParaRPr lang="en-US" altLang="zh-CN" sz="1100" dirty="0"/>
          </a:p>
        </p:txBody>
      </p:sp>
      <p:sp>
        <p:nvSpPr>
          <p:cNvPr id="11" name="íšḻídé">
            <a:extLst>
              <a:ext uri="{FF2B5EF4-FFF2-40B4-BE49-F238E27FC236}">
                <a16:creationId xmlns:a16="http://schemas.microsoft.com/office/drawing/2014/main" id="{4D5C24C6-4DD0-4193-AD42-019C1134797B}"/>
              </a:ext>
            </a:extLst>
          </p:cNvPr>
          <p:cNvSpPr txBox="1"/>
          <p:nvPr/>
        </p:nvSpPr>
        <p:spPr bwMode="auto">
          <a:xfrm>
            <a:off x="6340737" y="186989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常用</a:t>
            </a:r>
            <a:r>
              <a:rPr lang="en-US" altLang="zh-CN" sz="1800" b="1" dirty="0"/>
              <a:t>UML</a:t>
            </a:r>
            <a:r>
              <a:rPr lang="zh-CN" altLang="en-US" sz="1800" b="1" dirty="0"/>
              <a:t>工具</a:t>
            </a:r>
            <a:endParaRPr lang="en-US" altLang="zh-CN" sz="18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22304" y="2659620"/>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Rational Rose</a:t>
            </a:r>
            <a:r>
              <a:rPr lang="zh-CN" altLang="en-US" b="1" dirty="0"/>
              <a:t>背景介绍</a:t>
            </a:r>
            <a:endParaRPr lang="en-US" altLang="zh-CN" sz="18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îṡ1ïḑè">
            <a:extLst>
              <a:ext uri="{FF2B5EF4-FFF2-40B4-BE49-F238E27FC236}">
                <a16:creationId xmlns:a16="http://schemas.microsoft.com/office/drawing/2014/main" id="{39340196-E1AA-4B49-976A-BF366BB2B662}"/>
              </a:ext>
            </a:extLst>
          </p:cNvPr>
          <p:cNvSpPr/>
          <p:nvPr/>
        </p:nvSpPr>
        <p:spPr bwMode="auto">
          <a:xfrm>
            <a:off x="6345548" y="3652243"/>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endParaRPr lang="en-US" altLang="zh-CN" sz="1100" dirty="0"/>
          </a:p>
        </p:txBody>
      </p:sp>
      <p:sp>
        <p:nvSpPr>
          <p:cNvPr id="19" name="íṣļîdé">
            <a:extLst>
              <a:ext uri="{FF2B5EF4-FFF2-40B4-BE49-F238E27FC236}">
                <a16:creationId xmlns:a16="http://schemas.microsoft.com/office/drawing/2014/main" id="{4D5C24C6-4DD0-4193-AD42-019C1134797B}"/>
              </a:ext>
            </a:extLst>
          </p:cNvPr>
          <p:cNvSpPr txBox="1"/>
          <p:nvPr/>
        </p:nvSpPr>
        <p:spPr bwMode="auto">
          <a:xfrm>
            <a:off x="6340736" y="345934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Rational Rose</a:t>
            </a:r>
            <a:r>
              <a:rPr lang="zh-CN" altLang="en-US" b="1" dirty="0"/>
              <a:t>使用介绍</a:t>
            </a:r>
            <a:endParaRPr lang="en-US" altLang="zh-CN" sz="18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37417" y="420370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254317" y="417492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íŝḻîďê">
            <a:extLst>
              <a:ext uri="{FF2B5EF4-FFF2-40B4-BE49-F238E27FC236}">
                <a16:creationId xmlns:a16="http://schemas.microsoft.com/office/drawing/2014/main" id="{39340196-E1AA-4B49-976A-BF366BB2B662}"/>
              </a:ext>
            </a:extLst>
          </p:cNvPr>
          <p:cNvSpPr/>
          <p:nvPr/>
        </p:nvSpPr>
        <p:spPr bwMode="auto">
          <a:xfrm>
            <a:off x="6340738" y="4451969"/>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endParaRPr lang="en-US" altLang="zh-CN" sz="1100" dirty="0"/>
          </a:p>
        </p:txBody>
      </p:sp>
      <p:sp>
        <p:nvSpPr>
          <p:cNvPr id="23" name="ísḷïḓe">
            <a:extLst>
              <a:ext uri="{FF2B5EF4-FFF2-40B4-BE49-F238E27FC236}">
                <a16:creationId xmlns:a16="http://schemas.microsoft.com/office/drawing/2014/main" id="{4D5C24C6-4DD0-4193-AD42-019C1134797B}"/>
              </a:ext>
            </a:extLst>
          </p:cNvPr>
          <p:cNvSpPr txBox="1"/>
          <p:nvPr/>
        </p:nvSpPr>
        <p:spPr bwMode="auto">
          <a:xfrm>
            <a:off x="6322304" y="426251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几种</a:t>
            </a:r>
            <a:r>
              <a:rPr lang="en-US" altLang="zh-CN" b="1" dirty="0"/>
              <a:t>UML</a:t>
            </a:r>
            <a:r>
              <a:rPr lang="zh-CN" altLang="en-US" b="1" dirty="0"/>
              <a:t>工具的对比</a:t>
            </a:r>
            <a:endParaRPr lang="en-US" altLang="zh-CN" sz="1800" b="1" dirty="0"/>
          </a:p>
        </p:txBody>
      </p:sp>
      <p:sp>
        <p:nvSpPr>
          <p:cNvPr id="26" name="ïṧļïḋe">
            <a:extLst>
              <a:ext uri="{FF2B5EF4-FFF2-40B4-BE49-F238E27FC236}">
                <a16:creationId xmlns:a16="http://schemas.microsoft.com/office/drawing/2014/main" id="{39340196-E1AA-4B49-976A-BF366BB2B662}"/>
              </a:ext>
            </a:extLst>
          </p:cNvPr>
          <p:cNvSpPr/>
          <p:nvPr/>
        </p:nvSpPr>
        <p:spPr bwMode="auto">
          <a:xfrm>
            <a:off x="6346349" y="5251695"/>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endParaRPr lang="en-US" altLang="zh-CN" sz="1100"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224005"/>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accent1"/>
                </a:solidFill>
              </a:rPr>
              <a:t>content</a:t>
            </a:r>
          </a:p>
        </p:txBody>
      </p:sp>
      <p:sp>
        <p:nvSpPr>
          <p:cNvPr id="2" name="页脚占位符 1">
            <a:extLst>
              <a:ext uri="{FF2B5EF4-FFF2-40B4-BE49-F238E27FC236}">
                <a16:creationId xmlns:a16="http://schemas.microsoft.com/office/drawing/2014/main" id="{E9C3AFEF-B89B-4051-88DE-09DEC6205649}"/>
              </a:ext>
            </a:extLst>
          </p:cNvPr>
          <p:cNvSpPr>
            <a:spLocks noGrp="1"/>
          </p:cNvSpPr>
          <p:nvPr>
            <p:ph type="ftr" sz="quarter" idx="11"/>
          </p:nvPr>
        </p:nvSpPr>
        <p:spPr/>
        <p:txBody>
          <a:bodyPr/>
          <a:lstStyle/>
          <a:p>
            <a:r>
              <a:rPr lang="en-US" altLang="zh-CN"/>
              <a:t>PRD2018-G01</a:t>
            </a:r>
            <a:endParaRPr lang="zh-CN" altLang="en-US" dirty="0"/>
          </a:p>
        </p:txBody>
      </p:sp>
      <p:sp>
        <p:nvSpPr>
          <p:cNvPr id="3" name="灯片编号占位符 2">
            <a:extLst>
              <a:ext uri="{FF2B5EF4-FFF2-40B4-BE49-F238E27FC236}">
                <a16:creationId xmlns:a16="http://schemas.microsoft.com/office/drawing/2014/main" id="{DE54269E-C429-4695-8BDC-2263FB8AF1A4}"/>
              </a:ext>
            </a:extLst>
          </p:cNvPr>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sp>
        <p:nvSpPr>
          <p:cNvPr id="24" name="îṥḷiḑe">
            <a:extLst>
              <a:ext uri="{FF2B5EF4-FFF2-40B4-BE49-F238E27FC236}">
                <a16:creationId xmlns:a16="http://schemas.microsoft.com/office/drawing/2014/main" id="{8DCC4D1D-7862-4603-A968-127F96A561B7}"/>
              </a:ext>
            </a:extLst>
          </p:cNvPr>
          <p:cNvSpPr txBox="1"/>
          <p:nvPr/>
        </p:nvSpPr>
        <p:spPr>
          <a:xfrm>
            <a:off x="5618982" y="4948060"/>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sp>
        <p:nvSpPr>
          <p:cNvPr id="25" name="ísḷïḓe">
            <a:extLst>
              <a:ext uri="{FF2B5EF4-FFF2-40B4-BE49-F238E27FC236}">
                <a16:creationId xmlns:a16="http://schemas.microsoft.com/office/drawing/2014/main" id="{BD1F1432-0B75-4CAD-89F8-FC8050CB3F88}"/>
              </a:ext>
            </a:extLst>
          </p:cNvPr>
          <p:cNvSpPr txBox="1"/>
          <p:nvPr/>
        </p:nvSpPr>
        <p:spPr bwMode="auto">
          <a:xfrm>
            <a:off x="6340736" y="500342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文献参考</a:t>
            </a:r>
            <a:endParaRPr lang="en-US" altLang="zh-CN" sz="1800" b="1" dirty="0"/>
          </a:p>
        </p:txBody>
      </p:sp>
      <p:cxnSp>
        <p:nvCxnSpPr>
          <p:cNvPr id="27" name="直接连接符 26">
            <a:extLst>
              <a:ext uri="{FF2B5EF4-FFF2-40B4-BE49-F238E27FC236}">
                <a16:creationId xmlns:a16="http://schemas.microsoft.com/office/drawing/2014/main" id="{286637D6-41D6-4A5C-BFBE-7658CC4F54FF}"/>
              </a:ext>
            </a:extLst>
          </p:cNvPr>
          <p:cNvCxnSpPr/>
          <p:nvPr/>
        </p:nvCxnSpPr>
        <p:spPr>
          <a:xfrm>
            <a:off x="6254317" y="496054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367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60" name="文本框 59">
            <a:extLst>
              <a:ext uri="{FF2B5EF4-FFF2-40B4-BE49-F238E27FC236}">
                <a16:creationId xmlns:a16="http://schemas.microsoft.com/office/drawing/2014/main" id="{79B38615-EB76-4E61-8B0F-7728B96D4BCF}"/>
              </a:ext>
            </a:extLst>
          </p:cNvPr>
          <p:cNvSpPr txBox="1"/>
          <p:nvPr/>
        </p:nvSpPr>
        <p:spPr>
          <a:xfrm>
            <a:off x="745724" y="2627791"/>
            <a:ext cx="10418630" cy="1323439"/>
          </a:xfrm>
          <a:prstGeom prst="rect">
            <a:avLst/>
          </a:prstGeom>
          <a:noFill/>
        </p:spPr>
        <p:txBody>
          <a:bodyPr wrap="square" rtlCol="0">
            <a:spAutoFit/>
          </a:bodyPr>
          <a:lstStyle/>
          <a:p>
            <a:pPr>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lang="en-US" altLang="zh-CN" sz="2800" dirty="0"/>
              <a:t>Rose</a:t>
            </a:r>
            <a:r>
              <a:rPr lang="zh-CN" altLang="en-US" sz="2800" dirty="0"/>
              <a:t>目前已经退出市场，</a:t>
            </a:r>
            <a:r>
              <a:rPr lang="en-US" altLang="zh-CN" sz="2800" dirty="0"/>
              <a:t>IBM</a:t>
            </a:r>
            <a:r>
              <a:rPr lang="zh-CN" altLang="en-US" sz="2800" dirty="0"/>
              <a:t>推出了</a:t>
            </a:r>
            <a:r>
              <a:rPr lang="en-US" altLang="zh-CN" sz="2800" dirty="0"/>
              <a:t>Rational Software Architect</a:t>
            </a:r>
            <a:r>
              <a:rPr lang="zh-CN" altLang="en-US" sz="2800" dirty="0"/>
              <a:t>来代替</a:t>
            </a:r>
            <a:r>
              <a:rPr lang="en-US" altLang="zh-CN" sz="2800" dirty="0"/>
              <a:t>Rational Rose</a:t>
            </a:r>
            <a:endParaRPr lang="zh-CN" alt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090667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Rational Rose</a:t>
            </a:r>
            <a:r>
              <a:rPr lang="zh-CN" altLang="en-US" dirty="0">
                <a:solidFill>
                  <a:schemeClr val="bg1"/>
                </a:solidFill>
              </a:rPr>
              <a:t>使用介绍</a:t>
            </a:r>
            <a:endParaRPr lang="en-US" altLang="zh-CN" dirty="0">
              <a:solidFill>
                <a:schemeClr val="bg1"/>
              </a:solidFill>
            </a:endParaRP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zh-CN" altLang="en-US" dirty="0">
                <a:solidFill>
                  <a:schemeClr val="bg1"/>
                </a:solidFill>
              </a:rPr>
              <a:t>使用</a:t>
            </a:r>
            <a:r>
              <a:rPr lang="en-US" altLang="zh-CN" dirty="0">
                <a:solidFill>
                  <a:schemeClr val="bg1"/>
                </a:solidFill>
              </a:rPr>
              <a:t>Rational Rose</a:t>
            </a:r>
            <a:r>
              <a:rPr lang="zh-CN" altLang="en-US" dirty="0">
                <a:solidFill>
                  <a:schemeClr val="bg1"/>
                </a:solidFill>
              </a:rPr>
              <a:t>来创建</a:t>
            </a:r>
            <a:r>
              <a:rPr lang="en-US" altLang="zh-CN" dirty="0">
                <a:solidFill>
                  <a:schemeClr val="bg1"/>
                </a:solidFill>
              </a:rPr>
              <a:t>UML</a:t>
            </a:r>
            <a:r>
              <a:rPr lang="zh-CN" altLang="en-US" dirty="0">
                <a:solidFill>
                  <a:schemeClr val="bg1"/>
                </a:solidFill>
              </a:rPr>
              <a:t>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34957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选择模型</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43" name="图片 42">
            <a:extLst>
              <a:ext uri="{FF2B5EF4-FFF2-40B4-BE49-F238E27FC236}">
                <a16:creationId xmlns:a16="http://schemas.microsoft.com/office/drawing/2014/main" id="{0567A54C-2D1F-44D2-BB39-AA48565E2647}"/>
              </a:ext>
            </a:extLst>
          </p:cNvPr>
          <p:cNvPicPr>
            <a:picLocks noChangeAspect="1"/>
          </p:cNvPicPr>
          <p:nvPr/>
        </p:nvPicPr>
        <p:blipFill>
          <a:blip r:embed="rId2"/>
          <a:stretch>
            <a:fillRect/>
          </a:stretch>
        </p:blipFill>
        <p:spPr>
          <a:xfrm>
            <a:off x="3167756" y="1319767"/>
            <a:ext cx="5286375" cy="5248275"/>
          </a:xfrm>
          <a:prstGeom prst="rect">
            <a:avLst/>
          </a:prstGeom>
        </p:spPr>
      </p:pic>
    </p:spTree>
    <p:extLst>
      <p:ext uri="{BB962C8B-B14F-4D97-AF65-F5344CB8AC3E}">
        <p14:creationId xmlns:p14="http://schemas.microsoft.com/office/powerpoint/2010/main" val="1282156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heel(1)">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6633"/>
            <a:ext cx="10850563" cy="1028699"/>
          </a:xfrm>
        </p:spPr>
        <p:txBody>
          <a:bodyPr/>
          <a:lstStyle/>
          <a:p>
            <a:r>
              <a:rPr lang="zh-CN" altLang="en-US" dirty="0"/>
              <a:t>界面介绍</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97931F88-28C4-4C40-A0DC-A39CD288D810}"/>
              </a:ext>
            </a:extLst>
          </p:cNvPr>
          <p:cNvPicPr>
            <a:picLocks noChangeAspect="1"/>
          </p:cNvPicPr>
          <p:nvPr/>
        </p:nvPicPr>
        <p:blipFill>
          <a:blip r:embed="rId2"/>
          <a:stretch>
            <a:fillRect/>
          </a:stretch>
        </p:blipFill>
        <p:spPr>
          <a:xfrm>
            <a:off x="669924" y="1242011"/>
            <a:ext cx="10850563" cy="5492750"/>
          </a:xfrm>
          <a:prstGeom prst="rect">
            <a:avLst/>
          </a:prstGeom>
        </p:spPr>
      </p:pic>
      <p:cxnSp>
        <p:nvCxnSpPr>
          <p:cNvPr id="7" name="直接箭头连接符 6">
            <a:extLst>
              <a:ext uri="{FF2B5EF4-FFF2-40B4-BE49-F238E27FC236}">
                <a16:creationId xmlns:a16="http://schemas.microsoft.com/office/drawing/2014/main" id="{C37FAED0-A8B2-4D85-9681-10917C983EFF}"/>
              </a:ext>
            </a:extLst>
          </p:cNvPr>
          <p:cNvCxnSpPr/>
          <p:nvPr/>
        </p:nvCxnSpPr>
        <p:spPr>
          <a:xfrm flipH="1">
            <a:off x="3622089" y="514905"/>
            <a:ext cx="763480" cy="8522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F9F8EE2-3647-463D-8C18-2CB799F2C6B6}"/>
              </a:ext>
            </a:extLst>
          </p:cNvPr>
          <p:cNvSpPr txBox="1"/>
          <p:nvPr/>
        </p:nvSpPr>
        <p:spPr>
          <a:xfrm>
            <a:off x="4003830" y="142043"/>
            <a:ext cx="923278" cy="372862"/>
          </a:xfrm>
          <a:prstGeom prst="rect">
            <a:avLst/>
          </a:prstGeom>
          <a:noFill/>
          <a:ln>
            <a:solidFill>
              <a:schemeClr val="tx1"/>
            </a:solidFill>
          </a:ln>
        </p:spPr>
        <p:txBody>
          <a:bodyPr wrap="square" rtlCol="0">
            <a:spAutoFit/>
          </a:bodyPr>
          <a:lstStyle/>
          <a:p>
            <a:pPr algn="ctr"/>
            <a:r>
              <a:rPr lang="zh-CN" altLang="en-US" dirty="0"/>
              <a:t>菜单条</a:t>
            </a:r>
          </a:p>
        </p:txBody>
      </p:sp>
      <p:cxnSp>
        <p:nvCxnSpPr>
          <p:cNvPr id="11" name="直接箭头连接符 10">
            <a:extLst>
              <a:ext uri="{FF2B5EF4-FFF2-40B4-BE49-F238E27FC236}">
                <a16:creationId xmlns:a16="http://schemas.microsoft.com/office/drawing/2014/main" id="{5EE488B1-125C-497D-A11A-4E5626F76B47}"/>
              </a:ext>
            </a:extLst>
          </p:cNvPr>
          <p:cNvCxnSpPr>
            <a:cxnSpLocks/>
          </p:cNvCxnSpPr>
          <p:nvPr/>
        </p:nvCxnSpPr>
        <p:spPr>
          <a:xfrm flipV="1">
            <a:off x="2740024" y="3182376"/>
            <a:ext cx="825623" cy="7060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2E9863A-5DAF-4743-8480-58D41B72F969}"/>
              </a:ext>
            </a:extLst>
          </p:cNvPr>
          <p:cNvSpPr txBox="1"/>
          <p:nvPr/>
        </p:nvSpPr>
        <p:spPr>
          <a:xfrm>
            <a:off x="1816745" y="3915299"/>
            <a:ext cx="1624614" cy="369332"/>
          </a:xfrm>
          <a:prstGeom prst="rect">
            <a:avLst/>
          </a:prstGeom>
          <a:noFill/>
          <a:ln>
            <a:solidFill>
              <a:schemeClr val="tx1"/>
            </a:solidFill>
          </a:ln>
        </p:spPr>
        <p:txBody>
          <a:bodyPr wrap="square" rtlCol="0">
            <a:spAutoFit/>
          </a:bodyPr>
          <a:lstStyle/>
          <a:p>
            <a:pPr algn="ctr"/>
            <a:r>
              <a:rPr lang="zh-CN" altLang="en-US" dirty="0"/>
              <a:t>编辑区工具栏</a:t>
            </a:r>
          </a:p>
        </p:txBody>
      </p:sp>
      <p:cxnSp>
        <p:nvCxnSpPr>
          <p:cNvPr id="15" name="直接箭头连接符 14">
            <a:extLst>
              <a:ext uri="{FF2B5EF4-FFF2-40B4-BE49-F238E27FC236}">
                <a16:creationId xmlns:a16="http://schemas.microsoft.com/office/drawing/2014/main" id="{BAA6500E-326F-48CF-9CC5-95266A4D7C20}"/>
              </a:ext>
            </a:extLst>
          </p:cNvPr>
          <p:cNvCxnSpPr>
            <a:cxnSpLocks/>
          </p:cNvCxnSpPr>
          <p:nvPr/>
        </p:nvCxnSpPr>
        <p:spPr>
          <a:xfrm flipH="1">
            <a:off x="3071674" y="5397623"/>
            <a:ext cx="162461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5C2354B-AF30-497C-84D4-6A24BB1205E6}"/>
              </a:ext>
            </a:extLst>
          </p:cNvPr>
          <p:cNvSpPr txBox="1"/>
          <p:nvPr/>
        </p:nvSpPr>
        <p:spPr>
          <a:xfrm>
            <a:off x="4696288" y="5246657"/>
            <a:ext cx="1624614" cy="369332"/>
          </a:xfrm>
          <a:prstGeom prst="rect">
            <a:avLst/>
          </a:prstGeom>
          <a:noFill/>
          <a:ln>
            <a:solidFill>
              <a:schemeClr val="tx1"/>
            </a:solidFill>
          </a:ln>
        </p:spPr>
        <p:txBody>
          <a:bodyPr wrap="square" rtlCol="0">
            <a:spAutoFit/>
          </a:bodyPr>
          <a:lstStyle/>
          <a:p>
            <a:pPr algn="ctr"/>
            <a:r>
              <a:rPr lang="zh-CN" altLang="en-US" dirty="0"/>
              <a:t>文档描述窗口</a:t>
            </a:r>
          </a:p>
        </p:txBody>
      </p:sp>
      <p:cxnSp>
        <p:nvCxnSpPr>
          <p:cNvPr id="19" name="直接箭头连接符 18">
            <a:extLst>
              <a:ext uri="{FF2B5EF4-FFF2-40B4-BE49-F238E27FC236}">
                <a16:creationId xmlns:a16="http://schemas.microsoft.com/office/drawing/2014/main" id="{10BF55A1-EBFE-43AB-AD9C-DE4B5F7E1494}"/>
              </a:ext>
            </a:extLst>
          </p:cNvPr>
          <p:cNvCxnSpPr/>
          <p:nvPr/>
        </p:nvCxnSpPr>
        <p:spPr>
          <a:xfrm flipH="1">
            <a:off x="4447713" y="923278"/>
            <a:ext cx="1100831" cy="6924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CBFAB90-79AC-487A-A564-11F7159846FB}"/>
              </a:ext>
            </a:extLst>
          </p:cNvPr>
          <p:cNvSpPr txBox="1"/>
          <p:nvPr/>
        </p:nvSpPr>
        <p:spPr>
          <a:xfrm>
            <a:off x="5548544" y="568171"/>
            <a:ext cx="1331650" cy="369332"/>
          </a:xfrm>
          <a:prstGeom prst="rect">
            <a:avLst/>
          </a:prstGeom>
          <a:noFill/>
          <a:ln>
            <a:solidFill>
              <a:schemeClr val="tx1"/>
            </a:solidFill>
          </a:ln>
        </p:spPr>
        <p:txBody>
          <a:bodyPr wrap="square" rtlCol="0">
            <a:spAutoFit/>
          </a:bodyPr>
          <a:lstStyle/>
          <a:p>
            <a:pPr algn="ctr"/>
            <a:r>
              <a:rPr lang="zh-CN" altLang="en-US" dirty="0"/>
              <a:t>标准工具栏</a:t>
            </a:r>
          </a:p>
        </p:txBody>
      </p:sp>
      <p:cxnSp>
        <p:nvCxnSpPr>
          <p:cNvPr id="22" name="直接箭头连接符 21">
            <a:extLst>
              <a:ext uri="{FF2B5EF4-FFF2-40B4-BE49-F238E27FC236}">
                <a16:creationId xmlns:a16="http://schemas.microsoft.com/office/drawing/2014/main" id="{2F039600-209F-4495-A250-75037A04742D}"/>
              </a:ext>
            </a:extLst>
          </p:cNvPr>
          <p:cNvCxnSpPr/>
          <p:nvPr/>
        </p:nvCxnSpPr>
        <p:spPr>
          <a:xfrm flipV="1">
            <a:off x="493172" y="2689934"/>
            <a:ext cx="807868" cy="11099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B6C1F58-FC3C-4AEC-8B61-49B9F384A2DB}"/>
              </a:ext>
            </a:extLst>
          </p:cNvPr>
          <p:cNvSpPr txBox="1"/>
          <p:nvPr/>
        </p:nvSpPr>
        <p:spPr>
          <a:xfrm>
            <a:off x="0" y="3826769"/>
            <a:ext cx="923278" cy="369332"/>
          </a:xfrm>
          <a:prstGeom prst="rect">
            <a:avLst/>
          </a:prstGeom>
          <a:noFill/>
          <a:ln>
            <a:solidFill>
              <a:schemeClr val="tx1"/>
            </a:solidFill>
          </a:ln>
        </p:spPr>
        <p:txBody>
          <a:bodyPr wrap="square" rtlCol="0">
            <a:spAutoFit/>
          </a:bodyPr>
          <a:lstStyle/>
          <a:p>
            <a:pPr algn="ctr"/>
            <a:r>
              <a:rPr lang="zh-CN" altLang="en-US" dirty="0"/>
              <a:t>浏览器</a:t>
            </a:r>
          </a:p>
        </p:txBody>
      </p:sp>
      <p:cxnSp>
        <p:nvCxnSpPr>
          <p:cNvPr id="25" name="直接箭头连接符 24">
            <a:extLst>
              <a:ext uri="{FF2B5EF4-FFF2-40B4-BE49-F238E27FC236}">
                <a16:creationId xmlns:a16="http://schemas.microsoft.com/office/drawing/2014/main" id="{8CF3BAB8-2940-4D11-8464-86650203579E}"/>
              </a:ext>
            </a:extLst>
          </p:cNvPr>
          <p:cNvCxnSpPr>
            <a:cxnSpLocks/>
          </p:cNvCxnSpPr>
          <p:nvPr/>
        </p:nvCxnSpPr>
        <p:spPr>
          <a:xfrm flipH="1">
            <a:off x="8610600" y="852256"/>
            <a:ext cx="1101571" cy="2330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FB1AB418-C671-4421-96E2-06202B09397D}"/>
              </a:ext>
            </a:extLst>
          </p:cNvPr>
          <p:cNvSpPr txBox="1"/>
          <p:nvPr/>
        </p:nvSpPr>
        <p:spPr>
          <a:xfrm>
            <a:off x="9712171" y="487717"/>
            <a:ext cx="923278" cy="369332"/>
          </a:xfrm>
          <a:prstGeom prst="rect">
            <a:avLst/>
          </a:prstGeom>
          <a:noFill/>
          <a:ln>
            <a:solidFill>
              <a:schemeClr val="tx1"/>
            </a:solidFill>
          </a:ln>
        </p:spPr>
        <p:txBody>
          <a:bodyPr wrap="square" rtlCol="0">
            <a:spAutoFit/>
          </a:bodyPr>
          <a:lstStyle/>
          <a:p>
            <a:pPr algn="ctr"/>
            <a:r>
              <a:rPr lang="zh-CN" altLang="en-US" dirty="0"/>
              <a:t>编辑区</a:t>
            </a:r>
          </a:p>
        </p:txBody>
      </p:sp>
      <p:cxnSp>
        <p:nvCxnSpPr>
          <p:cNvPr id="31" name="直接箭头连接符 30">
            <a:extLst>
              <a:ext uri="{FF2B5EF4-FFF2-40B4-BE49-F238E27FC236}">
                <a16:creationId xmlns:a16="http://schemas.microsoft.com/office/drawing/2014/main" id="{7CCDCDF1-0999-4D66-9C4E-C6E3CACE3F6C}"/>
              </a:ext>
            </a:extLst>
          </p:cNvPr>
          <p:cNvCxnSpPr>
            <a:cxnSpLocks/>
          </p:cNvCxnSpPr>
          <p:nvPr/>
        </p:nvCxnSpPr>
        <p:spPr>
          <a:xfrm flipH="1">
            <a:off x="8836490" y="5397623"/>
            <a:ext cx="449553" cy="847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107500A-DCA8-4B1F-9379-00BE7C068CFF}"/>
              </a:ext>
            </a:extLst>
          </p:cNvPr>
          <p:cNvSpPr txBox="1"/>
          <p:nvPr/>
        </p:nvSpPr>
        <p:spPr>
          <a:xfrm>
            <a:off x="9286043" y="5061991"/>
            <a:ext cx="923278" cy="369332"/>
          </a:xfrm>
          <a:prstGeom prst="rect">
            <a:avLst/>
          </a:prstGeom>
          <a:noFill/>
          <a:ln>
            <a:solidFill>
              <a:schemeClr val="tx1"/>
            </a:solidFill>
          </a:ln>
        </p:spPr>
        <p:txBody>
          <a:bodyPr wrap="square" rtlCol="0">
            <a:spAutoFit/>
          </a:bodyPr>
          <a:lstStyle/>
          <a:p>
            <a:pPr algn="ctr"/>
            <a:r>
              <a:rPr lang="zh-CN" altLang="en-US" dirty="0"/>
              <a:t>日志</a:t>
            </a:r>
          </a:p>
        </p:txBody>
      </p:sp>
    </p:spTree>
    <p:extLst>
      <p:ext uri="{BB962C8B-B14F-4D97-AF65-F5344CB8AC3E}">
        <p14:creationId xmlns:p14="http://schemas.microsoft.com/office/powerpoint/2010/main" val="713134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0" grpId="0" animBg="1"/>
      <p:bldP spid="23" grpId="0" animBg="1"/>
      <p:bldP spid="26" grpId="0" animBg="1"/>
      <p:bldP spid="29"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用例图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E47C12B0-F001-42BF-A599-FCB4435D1102}"/>
              </a:ext>
            </a:extLst>
          </p:cNvPr>
          <p:cNvSpPr txBox="1"/>
          <p:nvPr/>
        </p:nvSpPr>
        <p:spPr>
          <a:xfrm>
            <a:off x="1343734" y="3013501"/>
            <a:ext cx="8700117" cy="830997"/>
          </a:xfrm>
          <a:prstGeom prst="rect">
            <a:avLst/>
          </a:prstGeom>
          <a:noFill/>
        </p:spPr>
        <p:txBody>
          <a:bodyPr wrap="square" rtlCol="0">
            <a:spAutoFit/>
          </a:bodyPr>
          <a:lstStyle/>
          <a:p>
            <a:r>
              <a:rPr lang="en-US" altLang="zh-CN" dirty="0"/>
              <a:t>	</a:t>
            </a:r>
            <a:r>
              <a:rPr lang="zh-CN" altLang="en-US" sz="2400" dirty="0"/>
              <a:t>用例图是从用户角度描述系统功能，并指出各功能的操作者。用例图展示了一组用例、参与者以及他们之间的关系</a:t>
            </a:r>
          </a:p>
        </p:txBody>
      </p:sp>
    </p:spTree>
    <p:extLst>
      <p:ext uri="{BB962C8B-B14F-4D97-AF65-F5344CB8AC3E}">
        <p14:creationId xmlns:p14="http://schemas.microsoft.com/office/powerpoint/2010/main" val="1198426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用例图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7" name="图片 6">
            <a:extLst>
              <a:ext uri="{FF2B5EF4-FFF2-40B4-BE49-F238E27FC236}">
                <a16:creationId xmlns:a16="http://schemas.microsoft.com/office/drawing/2014/main" id="{0D9896C3-4C54-422D-9F46-4B5B1CA0B430}"/>
              </a:ext>
            </a:extLst>
          </p:cNvPr>
          <p:cNvPicPr>
            <a:picLocks noChangeAspect="1"/>
          </p:cNvPicPr>
          <p:nvPr/>
        </p:nvPicPr>
        <p:blipFill>
          <a:blip r:embed="rId2"/>
          <a:stretch>
            <a:fillRect/>
          </a:stretch>
        </p:blipFill>
        <p:spPr>
          <a:xfrm>
            <a:off x="1476357" y="1587639"/>
            <a:ext cx="9564735" cy="4093884"/>
          </a:xfrm>
          <a:prstGeom prst="rect">
            <a:avLst/>
          </a:prstGeom>
        </p:spPr>
      </p:pic>
    </p:spTree>
    <p:extLst>
      <p:ext uri="{BB962C8B-B14F-4D97-AF65-F5344CB8AC3E}">
        <p14:creationId xmlns:p14="http://schemas.microsoft.com/office/powerpoint/2010/main" val="992189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用例图</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8" name="图片 7">
            <a:extLst>
              <a:ext uri="{FF2B5EF4-FFF2-40B4-BE49-F238E27FC236}">
                <a16:creationId xmlns:a16="http://schemas.microsoft.com/office/drawing/2014/main" id="{0940C242-82B0-4B65-8AAE-3A5B832C4632}"/>
              </a:ext>
            </a:extLst>
          </p:cNvPr>
          <p:cNvPicPr>
            <a:picLocks noChangeAspect="1"/>
          </p:cNvPicPr>
          <p:nvPr/>
        </p:nvPicPr>
        <p:blipFill>
          <a:blip r:embed="rId2"/>
          <a:stretch>
            <a:fillRect/>
          </a:stretch>
        </p:blipFill>
        <p:spPr>
          <a:xfrm>
            <a:off x="669924" y="1160431"/>
            <a:ext cx="10563225" cy="5495925"/>
          </a:xfrm>
          <a:prstGeom prst="rect">
            <a:avLst/>
          </a:prstGeom>
        </p:spPr>
      </p:pic>
      <p:sp>
        <p:nvSpPr>
          <p:cNvPr id="3" name="页脚占位符 2">
            <a:extLst>
              <a:ext uri="{FF2B5EF4-FFF2-40B4-BE49-F238E27FC236}">
                <a16:creationId xmlns:a16="http://schemas.microsoft.com/office/drawing/2014/main" id="{25C02065-9E18-4642-8B27-BA0F247C560F}"/>
              </a:ext>
            </a:extLst>
          </p:cNvPr>
          <p:cNvSpPr>
            <a:spLocks noGrp="1"/>
          </p:cNvSpPr>
          <p:nvPr>
            <p:ph type="ftr" sz="quarter" idx="11"/>
          </p:nvPr>
        </p:nvSpPr>
        <p:spPr/>
        <p:txBody>
          <a:bodyPr/>
          <a:lstStyle/>
          <a:p>
            <a:r>
              <a:rPr lang="en-US" altLang="zh-CN"/>
              <a:t>PRD2018-G01</a:t>
            </a:r>
            <a:endParaRPr lang="zh-CN" altLang="en-US" dirty="0"/>
          </a:p>
        </p:txBody>
      </p:sp>
    </p:spTree>
    <p:extLst>
      <p:ext uri="{BB962C8B-B14F-4D97-AF65-F5344CB8AC3E}">
        <p14:creationId xmlns:p14="http://schemas.microsoft.com/office/powerpoint/2010/main" val="1415478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用例图</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7" name="图片 6">
            <a:extLst>
              <a:ext uri="{FF2B5EF4-FFF2-40B4-BE49-F238E27FC236}">
                <a16:creationId xmlns:a16="http://schemas.microsoft.com/office/drawing/2014/main" id="{528CB51A-B17E-4291-A318-623F9F9B3F95}"/>
              </a:ext>
            </a:extLst>
          </p:cNvPr>
          <p:cNvPicPr>
            <a:picLocks noChangeAspect="1"/>
          </p:cNvPicPr>
          <p:nvPr/>
        </p:nvPicPr>
        <p:blipFill>
          <a:blip r:embed="rId2"/>
          <a:stretch>
            <a:fillRect/>
          </a:stretch>
        </p:blipFill>
        <p:spPr>
          <a:xfrm>
            <a:off x="1251742" y="1439863"/>
            <a:ext cx="9686925" cy="4800600"/>
          </a:xfrm>
          <a:prstGeom prst="rect">
            <a:avLst/>
          </a:prstGeom>
        </p:spPr>
      </p:pic>
      <p:sp>
        <p:nvSpPr>
          <p:cNvPr id="3" name="页脚占位符 2">
            <a:extLst>
              <a:ext uri="{FF2B5EF4-FFF2-40B4-BE49-F238E27FC236}">
                <a16:creationId xmlns:a16="http://schemas.microsoft.com/office/drawing/2014/main" id="{4457D79A-5CF4-46AA-B847-F6F5878EE841}"/>
              </a:ext>
            </a:extLst>
          </p:cNvPr>
          <p:cNvSpPr>
            <a:spLocks noGrp="1"/>
          </p:cNvSpPr>
          <p:nvPr>
            <p:ph type="ftr" sz="quarter" idx="11"/>
          </p:nvPr>
        </p:nvSpPr>
        <p:spPr/>
        <p:txBody>
          <a:bodyPr/>
          <a:lstStyle/>
          <a:p>
            <a:r>
              <a:rPr lang="en-US" altLang="zh-CN"/>
              <a:t>PRD2018-G01</a:t>
            </a:r>
            <a:endParaRPr lang="zh-CN" altLang="en-US" dirty="0"/>
          </a:p>
        </p:txBody>
      </p:sp>
    </p:spTree>
    <p:extLst>
      <p:ext uri="{BB962C8B-B14F-4D97-AF65-F5344CB8AC3E}">
        <p14:creationId xmlns:p14="http://schemas.microsoft.com/office/powerpoint/2010/main" val="381895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用例图</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F03CB6C9-F83E-4932-BDCB-16C572F77050}"/>
              </a:ext>
            </a:extLst>
          </p:cNvPr>
          <p:cNvSpPr txBox="1"/>
          <p:nvPr/>
        </p:nvSpPr>
        <p:spPr>
          <a:xfrm>
            <a:off x="669924" y="1283840"/>
            <a:ext cx="2556769" cy="369332"/>
          </a:xfrm>
          <a:prstGeom prst="rect">
            <a:avLst/>
          </a:prstGeom>
          <a:noFill/>
        </p:spPr>
        <p:txBody>
          <a:bodyPr wrap="square" rtlCol="0">
            <a:spAutoFit/>
          </a:bodyPr>
          <a:lstStyle/>
          <a:p>
            <a:r>
              <a:rPr lang="zh-CN" altLang="en-US" dirty="0"/>
              <a:t>依赖</a:t>
            </a:r>
          </a:p>
        </p:txBody>
      </p:sp>
      <p:pic>
        <p:nvPicPr>
          <p:cNvPr id="8" name="图片 7">
            <a:extLst>
              <a:ext uri="{FF2B5EF4-FFF2-40B4-BE49-F238E27FC236}">
                <a16:creationId xmlns:a16="http://schemas.microsoft.com/office/drawing/2014/main" id="{CF05944E-3BC0-49EC-836E-FD1DA2344959}"/>
              </a:ext>
            </a:extLst>
          </p:cNvPr>
          <p:cNvPicPr>
            <a:picLocks noChangeAspect="1"/>
          </p:cNvPicPr>
          <p:nvPr/>
        </p:nvPicPr>
        <p:blipFill>
          <a:blip r:embed="rId2"/>
          <a:stretch>
            <a:fillRect/>
          </a:stretch>
        </p:blipFill>
        <p:spPr>
          <a:xfrm>
            <a:off x="1729203" y="1283840"/>
            <a:ext cx="8591550" cy="5391150"/>
          </a:xfrm>
          <a:prstGeom prst="rect">
            <a:avLst/>
          </a:prstGeom>
        </p:spPr>
      </p:pic>
      <p:sp>
        <p:nvSpPr>
          <p:cNvPr id="3" name="页脚占位符 2">
            <a:extLst>
              <a:ext uri="{FF2B5EF4-FFF2-40B4-BE49-F238E27FC236}">
                <a16:creationId xmlns:a16="http://schemas.microsoft.com/office/drawing/2014/main" id="{87570542-5DC5-4F2B-B596-665F56EEBD51}"/>
              </a:ext>
            </a:extLst>
          </p:cNvPr>
          <p:cNvSpPr>
            <a:spLocks noGrp="1"/>
          </p:cNvSpPr>
          <p:nvPr>
            <p:ph type="ftr" sz="quarter" idx="11"/>
          </p:nvPr>
        </p:nvSpPr>
        <p:spPr/>
        <p:txBody>
          <a:bodyPr/>
          <a:lstStyle/>
          <a:p>
            <a:r>
              <a:rPr lang="en-US" altLang="zh-CN"/>
              <a:t>PRD2018-G01</a:t>
            </a:r>
            <a:endParaRPr lang="zh-CN" altLang="en-US" dirty="0"/>
          </a:p>
        </p:txBody>
      </p:sp>
    </p:spTree>
    <p:extLst>
      <p:ext uri="{BB962C8B-B14F-4D97-AF65-F5344CB8AC3E}">
        <p14:creationId xmlns:p14="http://schemas.microsoft.com/office/powerpoint/2010/main" val="2107270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活动图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E47C12B0-F001-42BF-A599-FCB4435D1102}"/>
              </a:ext>
            </a:extLst>
          </p:cNvPr>
          <p:cNvSpPr txBox="1"/>
          <p:nvPr/>
        </p:nvSpPr>
        <p:spPr>
          <a:xfrm>
            <a:off x="1450266" y="1903792"/>
            <a:ext cx="8700117"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UML</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面向对象中活动图记录了单个操作或方法的逻辑，或者单个业务流程的逻辑。描述系统中各种活动的</a:t>
            </a:r>
            <a:r>
              <a:rPr kumimoji="0" lang="zh-CN" altLang="en-US" sz="2400" b="0" i="0" u="none" strike="noStrike" kern="1200" cap="none" spc="0" normalizeH="0" baseline="0" noProof="0" dirty="0">
                <a:ln>
                  <a:noFill/>
                </a:ln>
                <a:solidFill>
                  <a:srgbClr val="C00000"/>
                </a:solidFill>
                <a:effectLst/>
                <a:uLnTx/>
                <a:uFillTx/>
                <a:latin typeface="Arial"/>
                <a:ea typeface="微软雅黑"/>
                <a:cs typeface="+mn-cs"/>
              </a:rPr>
              <a:t>执行顺序</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，通常用于描述一个操作中所要进行的各项活动的</a:t>
            </a:r>
            <a:r>
              <a:rPr kumimoji="0" lang="zh-CN" altLang="en-US" sz="2400" b="0" i="0" u="none" strike="noStrike" kern="1200" cap="none" spc="0" normalizeH="0" baseline="0" noProof="0" dirty="0">
                <a:ln>
                  <a:noFill/>
                </a:ln>
                <a:solidFill>
                  <a:srgbClr val="C00000"/>
                </a:solidFill>
                <a:effectLst/>
                <a:uLnTx/>
                <a:uFillTx/>
                <a:latin typeface="Arial"/>
                <a:ea typeface="微软雅黑"/>
                <a:cs typeface="+mn-cs"/>
              </a:rPr>
              <a:t>执行流程</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。同时，它也常被用来描述一个用例的处理流程，或者某种交互流程。</a:t>
            </a:r>
          </a:p>
        </p:txBody>
      </p:sp>
    </p:spTree>
    <p:extLst>
      <p:ext uri="{BB962C8B-B14F-4D97-AF65-F5344CB8AC3E}">
        <p14:creationId xmlns:p14="http://schemas.microsoft.com/office/powerpoint/2010/main" val="3905818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zh-CN" altLang="en-US" dirty="0">
                <a:solidFill>
                  <a:schemeClr val="bg1"/>
                </a:solidFill>
              </a:rPr>
              <a:t>常用</a:t>
            </a:r>
            <a:r>
              <a:rPr lang="en-US" altLang="zh-CN" dirty="0">
                <a:solidFill>
                  <a:schemeClr val="bg1"/>
                </a:solidFill>
              </a:rPr>
              <a:t>UML</a:t>
            </a:r>
            <a:r>
              <a:rPr lang="zh-CN" altLang="en-US" dirty="0">
                <a:solidFill>
                  <a:schemeClr val="bg1"/>
                </a:solidFill>
              </a:rPr>
              <a:t>工具</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zh-CN" altLang="en-US" dirty="0">
                <a:solidFill>
                  <a:schemeClr val="bg1"/>
                </a:solidFill>
              </a:rPr>
              <a:t>随着</a:t>
            </a:r>
            <a:r>
              <a:rPr lang="en-US" altLang="zh-CN" dirty="0">
                <a:solidFill>
                  <a:schemeClr val="bg1"/>
                </a:solidFill>
              </a:rPr>
              <a:t>UML</a:t>
            </a:r>
            <a:r>
              <a:rPr lang="zh-CN" altLang="en-US" dirty="0">
                <a:solidFill>
                  <a:schemeClr val="bg1"/>
                </a:solidFill>
              </a:rPr>
              <a:t>的提出与发展，建模工具也越来越多。每一个软件开发者都希望找到适合自己的、拥有自己所需要的功能并且尽可能简单的建模工具。</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defRPr/>
            </a:pPr>
            <a:r>
              <a:rPr lang="zh-CN" altLang="en-US" dirty="0">
                <a:solidFill>
                  <a:srgbClr val="000000"/>
                </a:solidFill>
              </a:rPr>
              <a:t>活动图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58D415D7-7EE5-4911-BECD-F84F98CD9A13}"/>
              </a:ext>
            </a:extLst>
          </p:cNvPr>
          <p:cNvPicPr>
            <a:picLocks noChangeAspect="1"/>
          </p:cNvPicPr>
          <p:nvPr/>
        </p:nvPicPr>
        <p:blipFill>
          <a:blip r:embed="rId2"/>
          <a:stretch>
            <a:fillRect/>
          </a:stretch>
        </p:blipFill>
        <p:spPr>
          <a:xfrm>
            <a:off x="3524805" y="1933158"/>
            <a:ext cx="5648325" cy="3133725"/>
          </a:xfrm>
          <a:prstGeom prst="rect">
            <a:avLst/>
          </a:prstGeom>
        </p:spPr>
      </p:pic>
    </p:spTree>
    <p:extLst>
      <p:ext uri="{BB962C8B-B14F-4D97-AF65-F5344CB8AC3E}">
        <p14:creationId xmlns:p14="http://schemas.microsoft.com/office/powerpoint/2010/main" val="228558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活动图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81298457-96F7-46CE-9609-3512E0607AF6}"/>
              </a:ext>
            </a:extLst>
          </p:cNvPr>
          <p:cNvPicPr>
            <a:picLocks noChangeAspect="1"/>
          </p:cNvPicPr>
          <p:nvPr/>
        </p:nvPicPr>
        <p:blipFill>
          <a:blip r:embed="rId2"/>
          <a:stretch>
            <a:fillRect/>
          </a:stretch>
        </p:blipFill>
        <p:spPr>
          <a:xfrm>
            <a:off x="3303464" y="1447803"/>
            <a:ext cx="5762625" cy="4895850"/>
          </a:xfrm>
          <a:prstGeom prst="rect">
            <a:avLst/>
          </a:prstGeom>
        </p:spPr>
      </p:pic>
      <p:sp>
        <p:nvSpPr>
          <p:cNvPr id="7" name="文本框 6">
            <a:extLst>
              <a:ext uri="{FF2B5EF4-FFF2-40B4-BE49-F238E27FC236}">
                <a16:creationId xmlns:a16="http://schemas.microsoft.com/office/drawing/2014/main" id="{1E6E6306-532A-49A3-82ED-EDC49154CA9F}"/>
              </a:ext>
            </a:extLst>
          </p:cNvPr>
          <p:cNvSpPr txBox="1"/>
          <p:nvPr/>
        </p:nvSpPr>
        <p:spPr>
          <a:xfrm>
            <a:off x="1544714" y="3455633"/>
            <a:ext cx="1677880" cy="461665"/>
          </a:xfrm>
          <a:prstGeom prst="rect">
            <a:avLst/>
          </a:prstGeom>
          <a:noFill/>
        </p:spPr>
        <p:txBody>
          <a:bodyPr wrap="square" rtlCol="0">
            <a:spAutoFit/>
          </a:bodyPr>
          <a:lstStyle/>
          <a:p>
            <a:r>
              <a:rPr lang="zh-CN" altLang="en-US" sz="2400" dirty="0"/>
              <a:t>增加活动</a:t>
            </a:r>
          </a:p>
        </p:txBody>
      </p:sp>
    </p:spTree>
    <p:extLst>
      <p:ext uri="{BB962C8B-B14F-4D97-AF65-F5344CB8AC3E}">
        <p14:creationId xmlns:p14="http://schemas.microsoft.com/office/powerpoint/2010/main" val="3908887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活动图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7" name="文本框 6">
            <a:extLst>
              <a:ext uri="{FF2B5EF4-FFF2-40B4-BE49-F238E27FC236}">
                <a16:creationId xmlns:a16="http://schemas.microsoft.com/office/drawing/2014/main" id="{1E6E6306-532A-49A3-82ED-EDC49154CA9F}"/>
              </a:ext>
            </a:extLst>
          </p:cNvPr>
          <p:cNvSpPr txBox="1"/>
          <p:nvPr/>
        </p:nvSpPr>
        <p:spPr>
          <a:xfrm>
            <a:off x="1544714" y="3455633"/>
            <a:ext cx="218390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0000"/>
                </a:solidFill>
                <a:latin typeface="Arial"/>
                <a:ea typeface="微软雅黑"/>
              </a:rPr>
              <a:t>设置</a:t>
            </a:r>
            <a:r>
              <a:rPr kumimoji="0" lang="zh-CN" altLang="en-US" sz="2400" b="0" i="0" u="none" strike="noStrike" kern="1200" cap="none" spc="0" normalizeH="0" baseline="0" noProof="0" dirty="0">
                <a:ln>
                  <a:noFill/>
                </a:ln>
                <a:solidFill>
                  <a:srgbClr val="000000"/>
                </a:solidFill>
                <a:effectLst/>
                <a:uLnTx/>
                <a:uFillTx/>
                <a:latin typeface="Arial"/>
                <a:ea typeface="微软雅黑"/>
              </a:rPr>
              <a:t>活动顺序</a:t>
            </a:r>
          </a:p>
        </p:txBody>
      </p:sp>
      <p:pic>
        <p:nvPicPr>
          <p:cNvPr id="5" name="图片 4">
            <a:extLst>
              <a:ext uri="{FF2B5EF4-FFF2-40B4-BE49-F238E27FC236}">
                <a16:creationId xmlns:a16="http://schemas.microsoft.com/office/drawing/2014/main" id="{976DFF64-352E-4A86-BE75-0A0472DED4C7}"/>
              </a:ext>
            </a:extLst>
          </p:cNvPr>
          <p:cNvPicPr>
            <a:picLocks noChangeAspect="1"/>
          </p:cNvPicPr>
          <p:nvPr/>
        </p:nvPicPr>
        <p:blipFill>
          <a:blip r:embed="rId2"/>
          <a:stretch>
            <a:fillRect/>
          </a:stretch>
        </p:blipFill>
        <p:spPr>
          <a:xfrm>
            <a:off x="4199137" y="1390788"/>
            <a:ext cx="5576010" cy="5126600"/>
          </a:xfrm>
          <a:prstGeom prst="rect">
            <a:avLst/>
          </a:prstGeom>
        </p:spPr>
      </p:pic>
    </p:spTree>
    <p:extLst>
      <p:ext uri="{BB962C8B-B14F-4D97-AF65-F5344CB8AC3E}">
        <p14:creationId xmlns:p14="http://schemas.microsoft.com/office/powerpoint/2010/main" val="3958554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类图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E47C12B0-F001-42BF-A599-FCB4435D1102}"/>
              </a:ext>
            </a:extLst>
          </p:cNvPr>
          <p:cNvSpPr txBox="1"/>
          <p:nvPr/>
        </p:nvSpPr>
        <p:spPr>
          <a:xfrm>
            <a:off x="1450266" y="1903792"/>
            <a:ext cx="870011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类图是</a:t>
            </a: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UML</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面向对象中最常用的一种图，类图可以帮助人们更加直观地了解一个系统地体系结构。通过关系和类表示的类图，可以图形化地描述一个系统的设计部分。</a:t>
            </a:r>
          </a:p>
        </p:txBody>
      </p:sp>
    </p:spTree>
    <p:extLst>
      <p:ext uri="{BB962C8B-B14F-4D97-AF65-F5344CB8AC3E}">
        <p14:creationId xmlns:p14="http://schemas.microsoft.com/office/powerpoint/2010/main" val="3887454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类图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FFF731E9-CBC0-4460-AB01-7F8D73B8CD0D}"/>
              </a:ext>
            </a:extLst>
          </p:cNvPr>
          <p:cNvPicPr>
            <a:picLocks noChangeAspect="1"/>
          </p:cNvPicPr>
          <p:nvPr/>
        </p:nvPicPr>
        <p:blipFill>
          <a:blip r:embed="rId2"/>
          <a:stretch>
            <a:fillRect/>
          </a:stretch>
        </p:blipFill>
        <p:spPr>
          <a:xfrm>
            <a:off x="3239285" y="1734760"/>
            <a:ext cx="5038725" cy="3657600"/>
          </a:xfrm>
          <a:prstGeom prst="rect">
            <a:avLst/>
          </a:prstGeom>
        </p:spPr>
      </p:pic>
    </p:spTree>
    <p:extLst>
      <p:ext uri="{BB962C8B-B14F-4D97-AF65-F5344CB8AC3E}">
        <p14:creationId xmlns:p14="http://schemas.microsoft.com/office/powerpoint/2010/main" val="342396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类图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5549CA77-E429-4ABD-A0AA-B275C42BFA49}"/>
              </a:ext>
            </a:extLst>
          </p:cNvPr>
          <p:cNvPicPr>
            <a:picLocks noChangeAspect="1"/>
          </p:cNvPicPr>
          <p:nvPr/>
        </p:nvPicPr>
        <p:blipFill>
          <a:blip r:embed="rId2"/>
          <a:stretch>
            <a:fillRect/>
          </a:stretch>
        </p:blipFill>
        <p:spPr>
          <a:xfrm>
            <a:off x="2920984" y="2242304"/>
            <a:ext cx="5000625" cy="2657475"/>
          </a:xfrm>
          <a:prstGeom prst="rect">
            <a:avLst/>
          </a:prstGeom>
        </p:spPr>
      </p:pic>
    </p:spTree>
    <p:extLst>
      <p:ext uri="{BB962C8B-B14F-4D97-AF65-F5344CB8AC3E}">
        <p14:creationId xmlns:p14="http://schemas.microsoft.com/office/powerpoint/2010/main" val="1292604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状态图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E47C12B0-F001-42BF-A599-FCB4435D1102}"/>
              </a:ext>
            </a:extLst>
          </p:cNvPr>
          <p:cNvSpPr txBox="1"/>
          <p:nvPr/>
        </p:nvSpPr>
        <p:spPr>
          <a:xfrm>
            <a:off x="1450266" y="1903792"/>
            <a:ext cx="870011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描述一个实体基于事件反应的动态行为，显示了该实体是如何根据当前所处的状态对不同事件做出反应的</a:t>
            </a:r>
            <a:r>
              <a:rPr lang="zh-CN" altLang="en-US" sz="2400" dirty="0">
                <a:solidFill>
                  <a:srgbClr val="000000"/>
                </a:solidFill>
                <a:latin typeface="Arial"/>
                <a:ea typeface="微软雅黑"/>
              </a:rPr>
              <a:t>。</a:t>
            </a:r>
            <a:endParaRPr kumimoji="0" lang="zh-CN" altLang="en-US" sz="24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1674131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状态图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87A48A06-7703-47E0-A08F-5AF64E027218}"/>
              </a:ext>
            </a:extLst>
          </p:cNvPr>
          <p:cNvPicPr>
            <a:picLocks noChangeAspect="1"/>
          </p:cNvPicPr>
          <p:nvPr/>
        </p:nvPicPr>
        <p:blipFill>
          <a:blip r:embed="rId2"/>
          <a:stretch>
            <a:fillRect/>
          </a:stretch>
        </p:blipFill>
        <p:spPr>
          <a:xfrm>
            <a:off x="3147041" y="1604962"/>
            <a:ext cx="5019675" cy="3648075"/>
          </a:xfrm>
          <a:prstGeom prst="rect">
            <a:avLst/>
          </a:prstGeom>
        </p:spPr>
      </p:pic>
    </p:spTree>
    <p:extLst>
      <p:ext uri="{BB962C8B-B14F-4D97-AF65-F5344CB8AC3E}">
        <p14:creationId xmlns:p14="http://schemas.microsoft.com/office/powerpoint/2010/main" val="358670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状态图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2B0F1ABC-E2E9-450E-846C-BD48C6798E06}"/>
              </a:ext>
            </a:extLst>
          </p:cNvPr>
          <p:cNvPicPr>
            <a:picLocks noChangeAspect="1"/>
          </p:cNvPicPr>
          <p:nvPr/>
        </p:nvPicPr>
        <p:blipFill>
          <a:blip r:embed="rId2"/>
          <a:stretch>
            <a:fillRect/>
          </a:stretch>
        </p:blipFill>
        <p:spPr>
          <a:xfrm>
            <a:off x="2838450" y="1352550"/>
            <a:ext cx="6515100" cy="4152900"/>
          </a:xfrm>
          <a:prstGeom prst="rect">
            <a:avLst/>
          </a:prstGeom>
        </p:spPr>
      </p:pic>
    </p:spTree>
    <p:extLst>
      <p:ext uri="{BB962C8B-B14F-4D97-AF65-F5344CB8AC3E}">
        <p14:creationId xmlns:p14="http://schemas.microsoft.com/office/powerpoint/2010/main" val="3843118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构件图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E47C12B0-F001-42BF-A599-FCB4435D1102}"/>
              </a:ext>
            </a:extLst>
          </p:cNvPr>
          <p:cNvSpPr txBox="1"/>
          <p:nvPr/>
        </p:nvSpPr>
        <p:spPr>
          <a:xfrm>
            <a:off x="1450266" y="1903792"/>
            <a:ext cx="870011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构件图，也称组件图。构件图描述代码部件的物理结构及各部件之间的依赖关系，构件图有助于分析和理解部件之间的相互影响程度。</a:t>
            </a:r>
          </a:p>
        </p:txBody>
      </p:sp>
    </p:spTree>
    <p:extLst>
      <p:ext uri="{BB962C8B-B14F-4D97-AF65-F5344CB8AC3E}">
        <p14:creationId xmlns:p14="http://schemas.microsoft.com/office/powerpoint/2010/main" val="1541272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面向对象的软件建模工具的功能</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4</a:t>
            </a:fld>
            <a:endParaRPr lang="zh-CN" altLang="en-US" dirty="0"/>
          </a:p>
        </p:txBody>
      </p:sp>
      <p:grpSp>
        <p:nvGrpSpPr>
          <p:cNvPr id="6" name="组合 5">
            <a:extLst>
              <a:ext uri="{FF2B5EF4-FFF2-40B4-BE49-F238E27FC236}">
                <a16:creationId xmlns:a16="http://schemas.microsoft.com/office/drawing/2014/main" id="{02CBC6EB-D541-4FB1-B3C3-519D98AE3B1E}"/>
              </a:ext>
            </a:extLst>
          </p:cNvPr>
          <p:cNvGrpSpPr/>
          <p:nvPr/>
        </p:nvGrpSpPr>
        <p:grpSpPr>
          <a:xfrm>
            <a:off x="669923" y="1164026"/>
            <a:ext cx="9240031" cy="4319535"/>
            <a:chOff x="669923" y="1164026"/>
            <a:chExt cx="9240031" cy="4319535"/>
          </a:xfrm>
        </p:grpSpPr>
        <p:grpSp>
          <p:nvGrpSpPr>
            <p:cNvPr id="5" name="2ab1ed42-e6bd-45d3-9d3e-be2baea303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3" y="1164026"/>
              <a:ext cx="6435798" cy="4319535"/>
              <a:chOff x="669925" y="1167995"/>
              <a:chExt cx="6435798" cy="4319535"/>
            </a:xfrm>
          </p:grpSpPr>
          <p:sp>
            <p:nvSpPr>
              <p:cNvPr id="40" name="ï$ḷíḍe">
                <a:extLst>
                  <a:ext uri="{FF2B5EF4-FFF2-40B4-BE49-F238E27FC236}">
                    <a16:creationId xmlns:a16="http://schemas.microsoft.com/office/drawing/2014/main" id="{615950E5-60F7-4C8A-A643-20C0A6333CAD}"/>
                  </a:ext>
                </a:extLst>
              </p:cNvPr>
              <p:cNvSpPr txBox="1"/>
              <p:nvPr/>
            </p:nvSpPr>
            <p:spPr bwMode="auto">
              <a:xfrm>
                <a:off x="3887824" y="1167995"/>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导航</a:t>
                </a:r>
                <a:endParaRPr lang="en-US" altLang="zh-CN" sz="2000" b="1" dirty="0"/>
              </a:p>
            </p:txBody>
          </p:sp>
          <p:sp>
            <p:nvSpPr>
              <p:cNvPr id="38" name="îṧľiďe">
                <a:extLst>
                  <a:ext uri="{FF2B5EF4-FFF2-40B4-BE49-F238E27FC236}">
                    <a16:creationId xmlns:a16="http://schemas.microsoft.com/office/drawing/2014/main" id="{C3CA6CDD-6232-4506-99D8-21526D8D86EA}"/>
                  </a:ext>
                </a:extLst>
              </p:cNvPr>
              <p:cNvSpPr txBox="1"/>
              <p:nvPr/>
            </p:nvSpPr>
            <p:spPr bwMode="auto">
              <a:xfrm>
                <a:off x="3808897" y="2453915"/>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写作支持</a:t>
                </a:r>
                <a:endParaRPr lang="en-US" altLang="zh-CN" sz="2000" b="1" dirty="0"/>
              </a:p>
            </p:txBody>
          </p:sp>
          <p:sp>
            <p:nvSpPr>
              <p:cNvPr id="36" name="i$1íďé">
                <a:extLst>
                  <a:ext uri="{FF2B5EF4-FFF2-40B4-BE49-F238E27FC236}">
                    <a16:creationId xmlns:a16="http://schemas.microsoft.com/office/drawing/2014/main" id="{98BD148B-D0F2-48DA-ABF0-EFC5E948308A}"/>
                  </a:ext>
                </a:extLst>
              </p:cNvPr>
              <p:cNvSpPr txBox="1"/>
              <p:nvPr/>
            </p:nvSpPr>
            <p:spPr bwMode="auto">
              <a:xfrm>
                <a:off x="3808896" y="3697645"/>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代码生成</a:t>
                </a:r>
                <a:endParaRPr lang="en-US" altLang="zh-CN" sz="2000" b="1" dirty="0"/>
              </a:p>
            </p:txBody>
          </p:sp>
          <p:sp>
            <p:nvSpPr>
              <p:cNvPr id="34" name="iṧḻîḑê">
                <a:extLst>
                  <a:ext uri="{FF2B5EF4-FFF2-40B4-BE49-F238E27FC236}">
                    <a16:creationId xmlns:a16="http://schemas.microsoft.com/office/drawing/2014/main" id="{42599961-7C71-4F58-BAE7-A57C4D3D3E28}"/>
                  </a:ext>
                </a:extLst>
              </p:cNvPr>
              <p:cNvSpPr txBox="1"/>
              <p:nvPr/>
            </p:nvSpPr>
            <p:spPr bwMode="auto">
              <a:xfrm>
                <a:off x="3808897" y="4996579"/>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逆向项目</a:t>
                </a:r>
                <a:endParaRPr lang="en-US" altLang="zh-CN" sz="2000" b="1" dirty="0"/>
              </a:p>
            </p:txBody>
          </p:sp>
          <p:sp>
            <p:nvSpPr>
              <p:cNvPr id="32" name="ísḻïdè">
                <a:extLst>
                  <a:ext uri="{FF2B5EF4-FFF2-40B4-BE49-F238E27FC236}">
                    <a16:creationId xmlns:a16="http://schemas.microsoft.com/office/drawing/2014/main" id="{CF289BC5-9FB9-4030-8D35-70D1AF7A751D}"/>
                  </a:ext>
                </a:extLst>
              </p:cNvPr>
              <p:cNvSpPr txBox="1"/>
              <p:nvPr/>
            </p:nvSpPr>
            <p:spPr bwMode="auto">
              <a:xfrm>
                <a:off x="673100" y="1167995"/>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绘图</a:t>
                </a:r>
                <a:endParaRPr lang="en-US" altLang="zh-CN" sz="2000" b="1" dirty="0"/>
              </a:p>
            </p:txBody>
          </p:sp>
          <p:sp>
            <p:nvSpPr>
              <p:cNvPr id="30" name="ïsľîḍe">
                <a:extLst>
                  <a:ext uri="{FF2B5EF4-FFF2-40B4-BE49-F238E27FC236}">
                    <a16:creationId xmlns:a16="http://schemas.microsoft.com/office/drawing/2014/main" id="{6C119B99-64F5-4283-A464-000BB3B5ACB3}"/>
                  </a:ext>
                </a:extLst>
              </p:cNvPr>
              <p:cNvSpPr txBox="1"/>
              <p:nvPr/>
            </p:nvSpPr>
            <p:spPr bwMode="auto">
              <a:xfrm>
                <a:off x="669925" y="2453916"/>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存储</a:t>
                </a:r>
                <a:endParaRPr lang="en-US" altLang="zh-CN" sz="2000" b="1" dirty="0"/>
              </a:p>
            </p:txBody>
          </p:sp>
          <p:sp>
            <p:nvSpPr>
              <p:cNvPr id="28" name="iśḷiḍè">
                <a:extLst>
                  <a:ext uri="{FF2B5EF4-FFF2-40B4-BE49-F238E27FC236}">
                    <a16:creationId xmlns:a16="http://schemas.microsoft.com/office/drawing/2014/main" id="{97980CC7-FA5E-49AC-800C-1BDF57271C39}"/>
                  </a:ext>
                </a:extLst>
              </p:cNvPr>
              <p:cNvSpPr txBox="1"/>
              <p:nvPr/>
            </p:nvSpPr>
            <p:spPr bwMode="auto">
              <a:xfrm>
                <a:off x="669925" y="3687179"/>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一致性检查</a:t>
                </a:r>
                <a:endParaRPr lang="en-US" altLang="zh-CN" sz="2000" b="1" dirty="0"/>
              </a:p>
            </p:txBody>
          </p:sp>
          <p:sp>
            <p:nvSpPr>
              <p:cNvPr id="26" name="íśľïḑe">
                <a:extLst>
                  <a:ext uri="{FF2B5EF4-FFF2-40B4-BE49-F238E27FC236}">
                    <a16:creationId xmlns:a16="http://schemas.microsoft.com/office/drawing/2014/main" id="{A6915833-8629-46A3-910E-596F65F88155}"/>
                  </a:ext>
                </a:extLst>
              </p:cNvPr>
              <p:cNvSpPr txBox="1"/>
              <p:nvPr/>
            </p:nvSpPr>
            <p:spPr bwMode="auto">
              <a:xfrm>
                <a:off x="673100" y="4973100"/>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对模型进行组织</a:t>
                </a:r>
                <a:endParaRPr lang="en-US" altLang="zh-CN" sz="2000" b="1" dirty="0"/>
              </a:p>
            </p:txBody>
          </p:sp>
        </p:grpSp>
        <p:sp>
          <p:nvSpPr>
            <p:cNvPr id="41" name="ï$ḷíḍe">
              <a:extLst>
                <a:ext uri="{FF2B5EF4-FFF2-40B4-BE49-F238E27FC236}">
                  <a16:creationId xmlns:a16="http://schemas.microsoft.com/office/drawing/2014/main" id="{0D851BBF-FC37-43E8-A0A6-5AF30A10AF6A}"/>
                </a:ext>
              </a:extLst>
            </p:cNvPr>
            <p:cNvSpPr txBox="1"/>
            <p:nvPr/>
          </p:nvSpPr>
          <p:spPr bwMode="auto">
            <a:xfrm>
              <a:off x="6692055" y="1164026"/>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集成</a:t>
              </a:r>
              <a:endParaRPr lang="en-US" altLang="zh-CN" sz="2000" b="1" dirty="0"/>
            </a:p>
          </p:txBody>
        </p:sp>
        <p:sp>
          <p:nvSpPr>
            <p:cNvPr id="42" name="ï$ḷíḍe">
              <a:extLst>
                <a:ext uri="{FF2B5EF4-FFF2-40B4-BE49-F238E27FC236}">
                  <a16:creationId xmlns:a16="http://schemas.microsoft.com/office/drawing/2014/main" id="{0925F796-C703-4D95-BF66-4AE3E8560523}"/>
                </a:ext>
              </a:extLst>
            </p:cNvPr>
            <p:cNvSpPr txBox="1"/>
            <p:nvPr/>
          </p:nvSpPr>
          <p:spPr bwMode="auto">
            <a:xfrm>
              <a:off x="6692054" y="2449945"/>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支持多种抽象层和开发过程</a:t>
              </a:r>
              <a:endParaRPr lang="en-US" altLang="zh-CN" sz="2000" b="1" dirty="0"/>
            </a:p>
          </p:txBody>
        </p:sp>
        <p:sp>
          <p:nvSpPr>
            <p:cNvPr id="43" name="ï$ḷíḍe">
              <a:extLst>
                <a:ext uri="{FF2B5EF4-FFF2-40B4-BE49-F238E27FC236}">
                  <a16:creationId xmlns:a16="http://schemas.microsoft.com/office/drawing/2014/main" id="{6E628ECF-6117-4DCE-94E4-6A7132C4C4B0}"/>
                </a:ext>
              </a:extLst>
            </p:cNvPr>
            <p:cNvSpPr txBox="1"/>
            <p:nvPr/>
          </p:nvSpPr>
          <p:spPr bwMode="auto">
            <a:xfrm>
              <a:off x="6692054" y="3688196"/>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文档生成</a:t>
              </a:r>
              <a:endParaRPr lang="en-US" altLang="zh-CN" sz="2000" b="1" dirty="0"/>
            </a:p>
          </p:txBody>
        </p:sp>
        <p:sp>
          <p:nvSpPr>
            <p:cNvPr id="44" name="ï$ḷíḍe">
              <a:extLst>
                <a:ext uri="{FF2B5EF4-FFF2-40B4-BE49-F238E27FC236}">
                  <a16:creationId xmlns:a16="http://schemas.microsoft.com/office/drawing/2014/main" id="{348D2875-ED41-491E-9698-910240611878}"/>
                </a:ext>
              </a:extLst>
            </p:cNvPr>
            <p:cNvSpPr txBox="1"/>
            <p:nvPr/>
          </p:nvSpPr>
          <p:spPr bwMode="auto">
            <a:xfrm>
              <a:off x="6692054" y="4992607"/>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脚本编程</a:t>
              </a:r>
              <a:endParaRPr lang="en-US" altLang="zh-CN" sz="2000" b="1" dirty="0"/>
            </a:p>
          </p:txBody>
        </p:sp>
      </p:grpSp>
    </p:spTree>
    <p:extLst>
      <p:ext uri="{BB962C8B-B14F-4D97-AF65-F5344CB8AC3E}">
        <p14:creationId xmlns:p14="http://schemas.microsoft.com/office/powerpoint/2010/main" val="1807574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构件图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7" name="图片 6">
            <a:extLst>
              <a:ext uri="{FF2B5EF4-FFF2-40B4-BE49-F238E27FC236}">
                <a16:creationId xmlns:a16="http://schemas.microsoft.com/office/drawing/2014/main" id="{6157FC91-217B-4043-A145-ADDB3E314381}"/>
              </a:ext>
            </a:extLst>
          </p:cNvPr>
          <p:cNvPicPr>
            <a:picLocks noChangeAspect="1"/>
          </p:cNvPicPr>
          <p:nvPr/>
        </p:nvPicPr>
        <p:blipFill>
          <a:blip r:embed="rId2"/>
          <a:stretch>
            <a:fillRect/>
          </a:stretch>
        </p:blipFill>
        <p:spPr>
          <a:xfrm>
            <a:off x="3524805" y="2260199"/>
            <a:ext cx="6038850" cy="2000250"/>
          </a:xfrm>
          <a:prstGeom prst="rect">
            <a:avLst/>
          </a:prstGeom>
        </p:spPr>
      </p:pic>
    </p:spTree>
    <p:extLst>
      <p:ext uri="{BB962C8B-B14F-4D97-AF65-F5344CB8AC3E}">
        <p14:creationId xmlns:p14="http://schemas.microsoft.com/office/powerpoint/2010/main" val="3738498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构件图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013EADE2-4B58-411B-8A72-2FF9D971367E}"/>
              </a:ext>
            </a:extLst>
          </p:cNvPr>
          <p:cNvPicPr>
            <a:picLocks noChangeAspect="1"/>
          </p:cNvPicPr>
          <p:nvPr/>
        </p:nvPicPr>
        <p:blipFill>
          <a:blip r:embed="rId2"/>
          <a:stretch>
            <a:fillRect/>
          </a:stretch>
        </p:blipFill>
        <p:spPr>
          <a:xfrm>
            <a:off x="3524805" y="1752876"/>
            <a:ext cx="6072142" cy="3420152"/>
          </a:xfrm>
          <a:prstGeom prst="rect">
            <a:avLst/>
          </a:prstGeom>
        </p:spPr>
      </p:pic>
    </p:spTree>
    <p:extLst>
      <p:ext uri="{BB962C8B-B14F-4D97-AF65-F5344CB8AC3E}">
        <p14:creationId xmlns:p14="http://schemas.microsoft.com/office/powerpoint/2010/main" val="2708206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部署图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E47C12B0-F001-42BF-A599-FCB4435D1102}"/>
              </a:ext>
            </a:extLst>
          </p:cNvPr>
          <p:cNvSpPr txBox="1"/>
          <p:nvPr/>
        </p:nvSpPr>
        <p:spPr>
          <a:xfrm>
            <a:off x="1450266" y="1903792"/>
            <a:ext cx="870011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部署图，也称配置图。</a:t>
            </a: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UML</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面向对象中配置图描述系统中硬件和软件的物理配置情况和系统体系结构。</a:t>
            </a:r>
          </a:p>
        </p:txBody>
      </p:sp>
    </p:spTree>
    <p:extLst>
      <p:ext uri="{BB962C8B-B14F-4D97-AF65-F5344CB8AC3E}">
        <p14:creationId xmlns:p14="http://schemas.microsoft.com/office/powerpoint/2010/main" val="3252973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部署图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7" name="图片 6">
            <a:extLst>
              <a:ext uri="{FF2B5EF4-FFF2-40B4-BE49-F238E27FC236}">
                <a16:creationId xmlns:a16="http://schemas.microsoft.com/office/drawing/2014/main" id="{552B6C33-AEE9-4570-834A-3C6DF6713D98}"/>
              </a:ext>
            </a:extLst>
          </p:cNvPr>
          <p:cNvPicPr>
            <a:picLocks noChangeAspect="1"/>
          </p:cNvPicPr>
          <p:nvPr/>
        </p:nvPicPr>
        <p:blipFill>
          <a:blip r:embed="rId2"/>
          <a:stretch>
            <a:fillRect/>
          </a:stretch>
        </p:blipFill>
        <p:spPr>
          <a:xfrm>
            <a:off x="4578335" y="2467160"/>
            <a:ext cx="3514725" cy="1657350"/>
          </a:xfrm>
          <a:prstGeom prst="rect">
            <a:avLst/>
          </a:prstGeom>
        </p:spPr>
      </p:pic>
    </p:spTree>
    <p:extLst>
      <p:ext uri="{BB962C8B-B14F-4D97-AF65-F5344CB8AC3E}">
        <p14:creationId xmlns:p14="http://schemas.microsoft.com/office/powerpoint/2010/main" val="330886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部署图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31E250D3-427B-4988-9901-ED8AA62E30D3}"/>
              </a:ext>
            </a:extLst>
          </p:cNvPr>
          <p:cNvPicPr>
            <a:picLocks noChangeAspect="1"/>
          </p:cNvPicPr>
          <p:nvPr/>
        </p:nvPicPr>
        <p:blipFill>
          <a:blip r:embed="rId2"/>
          <a:stretch>
            <a:fillRect/>
          </a:stretch>
        </p:blipFill>
        <p:spPr>
          <a:xfrm>
            <a:off x="2923250" y="1769409"/>
            <a:ext cx="7677150" cy="3924300"/>
          </a:xfrm>
          <a:prstGeom prst="rect">
            <a:avLst/>
          </a:prstGeom>
        </p:spPr>
      </p:pic>
    </p:spTree>
    <p:extLst>
      <p:ext uri="{BB962C8B-B14F-4D97-AF65-F5344CB8AC3E}">
        <p14:creationId xmlns:p14="http://schemas.microsoft.com/office/powerpoint/2010/main" val="2762895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顺序图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E47C12B0-F001-42BF-A599-FCB4435D1102}"/>
              </a:ext>
            </a:extLst>
          </p:cNvPr>
          <p:cNvSpPr txBox="1"/>
          <p:nvPr/>
        </p:nvSpPr>
        <p:spPr>
          <a:xfrm>
            <a:off x="1450266" y="1903792"/>
            <a:ext cx="870011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顺序图描述了对象之间动态的交互关系，主要体现在对象之间进行消息传递的时间顺序。</a:t>
            </a:r>
          </a:p>
        </p:txBody>
      </p:sp>
    </p:spTree>
    <p:extLst>
      <p:ext uri="{BB962C8B-B14F-4D97-AF65-F5344CB8AC3E}">
        <p14:creationId xmlns:p14="http://schemas.microsoft.com/office/powerpoint/2010/main" val="3472359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顺序图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7" name="图片 6">
            <a:extLst>
              <a:ext uri="{FF2B5EF4-FFF2-40B4-BE49-F238E27FC236}">
                <a16:creationId xmlns:a16="http://schemas.microsoft.com/office/drawing/2014/main" id="{F48346FB-2C01-4018-A5EF-07120A914860}"/>
              </a:ext>
            </a:extLst>
          </p:cNvPr>
          <p:cNvPicPr>
            <a:picLocks noChangeAspect="1"/>
          </p:cNvPicPr>
          <p:nvPr/>
        </p:nvPicPr>
        <p:blipFill>
          <a:blip r:embed="rId2"/>
          <a:stretch>
            <a:fillRect/>
          </a:stretch>
        </p:blipFill>
        <p:spPr>
          <a:xfrm>
            <a:off x="2995612" y="1595437"/>
            <a:ext cx="6200775" cy="3667125"/>
          </a:xfrm>
          <a:prstGeom prst="rect">
            <a:avLst/>
          </a:prstGeom>
        </p:spPr>
      </p:pic>
    </p:spTree>
    <p:extLst>
      <p:ext uri="{BB962C8B-B14F-4D97-AF65-F5344CB8AC3E}">
        <p14:creationId xmlns:p14="http://schemas.microsoft.com/office/powerpoint/2010/main" val="3942525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顺序图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F0830B60-BDB0-4BF6-BC2C-B530660D5B9C}"/>
              </a:ext>
            </a:extLst>
          </p:cNvPr>
          <p:cNvPicPr>
            <a:picLocks noChangeAspect="1"/>
          </p:cNvPicPr>
          <p:nvPr/>
        </p:nvPicPr>
        <p:blipFill>
          <a:blip r:embed="rId2"/>
          <a:stretch>
            <a:fillRect/>
          </a:stretch>
        </p:blipFill>
        <p:spPr>
          <a:xfrm>
            <a:off x="2018421" y="1206122"/>
            <a:ext cx="9502066" cy="5000151"/>
          </a:xfrm>
          <a:prstGeom prst="rect">
            <a:avLst/>
          </a:prstGeom>
        </p:spPr>
      </p:pic>
    </p:spTree>
    <p:extLst>
      <p:ext uri="{BB962C8B-B14F-4D97-AF65-F5344CB8AC3E}">
        <p14:creationId xmlns:p14="http://schemas.microsoft.com/office/powerpoint/2010/main" val="2640657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通信图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E47C12B0-F001-42BF-A599-FCB4435D1102}"/>
              </a:ext>
            </a:extLst>
          </p:cNvPr>
          <p:cNvSpPr txBox="1"/>
          <p:nvPr/>
        </p:nvSpPr>
        <p:spPr>
          <a:xfrm>
            <a:off x="1450266" y="1903792"/>
            <a:ext cx="870011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lang="en-US" altLang="zh-CN" sz="2400" dirty="0">
                <a:solidFill>
                  <a:srgbClr val="000000"/>
                </a:solidFill>
                <a:latin typeface="Arial"/>
                <a:ea typeface="微软雅黑"/>
              </a:rPr>
              <a:t>UML</a:t>
            </a:r>
            <a:r>
              <a:rPr lang="zh-CN" altLang="en-US" sz="2400" dirty="0">
                <a:solidFill>
                  <a:srgbClr val="000000"/>
                </a:solidFill>
                <a:latin typeface="Arial"/>
                <a:ea typeface="微软雅黑"/>
              </a:rPr>
              <a:t>面向对象中通信图用于显示组件及其交互关系的空概念组织结构，它并不侧重于交互的顺序。通信图显示了交互中各个对象之间的组织交互关系以及对象彼此之间的链接。</a:t>
            </a:r>
            <a:endParaRPr kumimoji="0" lang="zh-CN" altLang="en-US" sz="24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369557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通信图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97147695-DD09-46CF-AE79-223D256EB04C}"/>
              </a:ext>
            </a:extLst>
          </p:cNvPr>
          <p:cNvPicPr>
            <a:picLocks noChangeAspect="1"/>
          </p:cNvPicPr>
          <p:nvPr/>
        </p:nvPicPr>
        <p:blipFill>
          <a:blip r:embed="rId2"/>
          <a:stretch>
            <a:fillRect/>
          </a:stretch>
        </p:blipFill>
        <p:spPr>
          <a:xfrm>
            <a:off x="4386262" y="1514475"/>
            <a:ext cx="3419475" cy="3829050"/>
          </a:xfrm>
          <a:prstGeom prst="rect">
            <a:avLst/>
          </a:prstGeom>
        </p:spPr>
      </p:pic>
    </p:spTree>
    <p:extLst>
      <p:ext uri="{BB962C8B-B14F-4D97-AF65-F5344CB8AC3E}">
        <p14:creationId xmlns:p14="http://schemas.microsoft.com/office/powerpoint/2010/main" val="271120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377">
              <a:lnSpc>
                <a:spcPct val="100000"/>
              </a:lnSpc>
              <a:defRPr/>
            </a:pPr>
            <a:r>
              <a:rPr lang="en-US" altLang="zh-CN" dirty="0" err="1">
                <a:solidFill>
                  <a:srgbClr val="000000"/>
                </a:solidFill>
              </a:rPr>
              <a:t>PowerDesigner</a:t>
            </a:r>
            <a:endParaRPr lang="en-US" altLang="zh-CN" dirty="0">
              <a:solidFill>
                <a:srgbClr val="000000"/>
              </a:solidFill>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B55B9624-6757-4010-9938-55072033A5D1}"/>
              </a:ext>
            </a:extLst>
          </p:cNvPr>
          <p:cNvSpPr txBox="1"/>
          <p:nvPr/>
        </p:nvSpPr>
        <p:spPr>
          <a:xfrm>
            <a:off x="798990" y="1837678"/>
            <a:ext cx="10209321" cy="1323439"/>
          </a:xfrm>
          <a:prstGeom prst="rect">
            <a:avLst/>
          </a:prstGeom>
          <a:noFill/>
        </p:spPr>
        <p:txBody>
          <a:bodyPr wrap="square" rtlCol="0">
            <a:spAutoFit/>
          </a:bodyPr>
          <a:lstStyle/>
          <a:p>
            <a:r>
              <a:rPr lang="en-US" altLang="zh-CN" dirty="0"/>
              <a:t>	</a:t>
            </a:r>
            <a:r>
              <a:rPr lang="en-US" altLang="zh-CN" sz="2000" dirty="0" err="1"/>
              <a:t>PowerDesigner</a:t>
            </a:r>
            <a:r>
              <a:rPr lang="zh-CN" altLang="en-US" sz="2000" dirty="0"/>
              <a:t>是</a:t>
            </a:r>
            <a:r>
              <a:rPr lang="en-US" altLang="zh-CN" sz="2000" dirty="0">
                <a:solidFill>
                  <a:srgbClr val="C00000"/>
                </a:solidFill>
              </a:rPr>
              <a:t>Sybase</a:t>
            </a:r>
            <a:r>
              <a:rPr lang="zh-CN" altLang="en-US" sz="2000" dirty="0"/>
              <a:t>公司的</a:t>
            </a:r>
            <a:r>
              <a:rPr lang="en-US" altLang="zh-CN" sz="2000" dirty="0"/>
              <a:t>CASE</a:t>
            </a:r>
            <a:r>
              <a:rPr lang="zh-CN" altLang="en-US" sz="2000" dirty="0"/>
              <a:t>工具集，使用它可以方便地对管理信息系统进行分析设计，它几乎包括数据库模型设计的全过程。利用</a:t>
            </a:r>
            <a:r>
              <a:rPr lang="en-US" altLang="zh-CN" sz="2000" dirty="0" err="1"/>
              <a:t>PowerDesigner</a:t>
            </a:r>
            <a:r>
              <a:rPr lang="zh-CN" altLang="en-US" sz="2000" dirty="0"/>
              <a:t>可以制作</a:t>
            </a:r>
            <a:r>
              <a:rPr lang="zh-CN" altLang="en-US" sz="2000" dirty="0">
                <a:solidFill>
                  <a:srgbClr val="C00000"/>
                </a:solidFill>
              </a:rPr>
              <a:t>数据流程图</a:t>
            </a:r>
            <a:r>
              <a:rPr lang="zh-CN" altLang="en-US" sz="2000" dirty="0"/>
              <a:t>、</a:t>
            </a:r>
            <a:r>
              <a:rPr lang="zh-CN" altLang="en-US" sz="2000" dirty="0">
                <a:solidFill>
                  <a:srgbClr val="C00000"/>
                </a:solidFill>
              </a:rPr>
              <a:t>概念数据模型</a:t>
            </a:r>
            <a:r>
              <a:rPr lang="zh-CN" altLang="en-US" sz="2000" dirty="0"/>
              <a:t>、</a:t>
            </a:r>
            <a:r>
              <a:rPr lang="zh-CN" altLang="en-US" sz="2000" dirty="0">
                <a:solidFill>
                  <a:srgbClr val="C00000"/>
                </a:solidFill>
              </a:rPr>
              <a:t>物理数据模型</a:t>
            </a:r>
            <a:r>
              <a:rPr lang="zh-CN" altLang="en-US" sz="2000" dirty="0"/>
              <a:t>，可以生成多种客户端开发工具的应用程序，还可为数据仓库制作结构模型，也能对团队设备模型进行控制。</a:t>
            </a:r>
          </a:p>
        </p:txBody>
      </p:sp>
      <p:sp>
        <p:nvSpPr>
          <p:cNvPr id="41" name="文本框 40">
            <a:extLst>
              <a:ext uri="{FF2B5EF4-FFF2-40B4-BE49-F238E27FC236}">
                <a16:creationId xmlns:a16="http://schemas.microsoft.com/office/drawing/2014/main" id="{21A198E5-61EF-47DE-AEB3-D04E08F44836}"/>
              </a:ext>
            </a:extLst>
          </p:cNvPr>
          <p:cNvSpPr txBox="1"/>
          <p:nvPr/>
        </p:nvSpPr>
        <p:spPr>
          <a:xfrm>
            <a:off x="669924" y="3785963"/>
            <a:ext cx="10209321" cy="1631216"/>
          </a:xfrm>
          <a:prstGeom prst="rect">
            <a:avLst/>
          </a:prstGeom>
          <a:noFill/>
        </p:spPr>
        <p:txBody>
          <a:bodyPr wrap="square" rtlCol="0">
            <a:spAutoFit/>
          </a:bodyPr>
          <a:lstStyle/>
          <a:p>
            <a:r>
              <a:rPr lang="en-US" altLang="zh-CN" dirty="0"/>
              <a:t>	</a:t>
            </a:r>
            <a:r>
              <a:rPr lang="en-US" altLang="zh-CN" sz="2000" dirty="0" err="1"/>
              <a:t>PowerDesigner</a:t>
            </a:r>
            <a:r>
              <a:rPr lang="zh-CN" altLang="en-US" sz="2000" dirty="0"/>
              <a:t>开始是对数据库建模而发展起来的一种数据库建模工具，直到</a:t>
            </a:r>
            <a:r>
              <a:rPr lang="en-US" altLang="zh-CN" sz="2000" dirty="0">
                <a:solidFill>
                  <a:srgbClr val="C00000"/>
                </a:solidFill>
              </a:rPr>
              <a:t>7.0</a:t>
            </a:r>
            <a:r>
              <a:rPr lang="zh-CN" altLang="en-US" sz="2000" dirty="0"/>
              <a:t>版本才开始支持面向对象的开发，后来又引入了对</a:t>
            </a:r>
            <a:r>
              <a:rPr lang="en-US" altLang="zh-CN" sz="2000" dirty="0"/>
              <a:t>UML</a:t>
            </a:r>
            <a:r>
              <a:rPr lang="zh-CN" altLang="en-US" sz="2000" dirty="0"/>
              <a:t>的支持。</a:t>
            </a:r>
            <a:r>
              <a:rPr lang="en-US" altLang="zh-CN" sz="2000" dirty="0" err="1"/>
              <a:t>PowerDesigner</a:t>
            </a:r>
            <a:r>
              <a:rPr lang="zh-CN" altLang="en-US" sz="2000" dirty="0"/>
              <a:t>对数据库建模支持非常好，但对</a:t>
            </a:r>
            <a:r>
              <a:rPr lang="en-US" altLang="zh-CN" sz="2000" dirty="0"/>
              <a:t>UML</a:t>
            </a:r>
            <a:r>
              <a:rPr lang="zh-CN" altLang="en-US" sz="2000" dirty="0"/>
              <a:t>使用的各种图的支持不尽人意。但不可否认的是，使用</a:t>
            </a:r>
            <a:r>
              <a:rPr lang="en-US" altLang="zh-CN" sz="2000" dirty="0"/>
              <a:t>UML</a:t>
            </a:r>
            <a:r>
              <a:rPr lang="zh-CN" altLang="en-US" sz="2000" dirty="0"/>
              <a:t>分析，</a:t>
            </a:r>
            <a:r>
              <a:rPr lang="en-US" altLang="zh-CN" sz="2000" dirty="0" err="1"/>
              <a:t>PowerDesigner</a:t>
            </a:r>
            <a:r>
              <a:rPr lang="zh-CN" altLang="en-US" sz="2000" dirty="0"/>
              <a:t>可以生成代码，并对</a:t>
            </a:r>
            <a:r>
              <a:rPr lang="en-US" altLang="zh-CN" sz="2000" dirty="0"/>
              <a:t>Sybase</a:t>
            </a:r>
            <a:r>
              <a:rPr lang="zh-CN" altLang="en-US" sz="2000" dirty="0"/>
              <a:t>的产品、</a:t>
            </a:r>
            <a:r>
              <a:rPr lang="en-US" altLang="zh-CN" sz="2000" dirty="0"/>
              <a:t>C++</a:t>
            </a:r>
            <a:r>
              <a:rPr lang="zh-CN" altLang="en-US" sz="2000" dirty="0"/>
              <a:t>、</a:t>
            </a:r>
            <a:r>
              <a:rPr lang="en-US" altLang="zh-CN" sz="2000" dirty="0"/>
              <a:t>Java</a:t>
            </a:r>
            <a:r>
              <a:rPr lang="zh-CN" altLang="en-US" sz="2000" dirty="0"/>
              <a:t>、</a:t>
            </a:r>
            <a:r>
              <a:rPr lang="en-US" altLang="zh-CN" sz="2000" dirty="0"/>
              <a:t>VB</a:t>
            </a:r>
            <a:r>
              <a:rPr lang="zh-CN" altLang="en-US" sz="2000" dirty="0"/>
              <a:t>、</a:t>
            </a:r>
            <a:r>
              <a:rPr lang="en-US" altLang="zh-CN" sz="2000" dirty="0"/>
              <a:t>C#</a:t>
            </a:r>
            <a:r>
              <a:rPr lang="zh-CN" altLang="en-US" sz="2000" dirty="0"/>
              <a:t>有很好的支持</a:t>
            </a:r>
          </a:p>
        </p:txBody>
      </p:sp>
    </p:spTree>
    <p:extLst>
      <p:ext uri="{BB962C8B-B14F-4D97-AF65-F5344CB8AC3E}">
        <p14:creationId xmlns:p14="http://schemas.microsoft.com/office/powerpoint/2010/main" val="1268869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400">
              <a:lnSpc>
                <a:spcPct val="100000"/>
              </a:lnSpc>
              <a:spcBef>
                <a:spcPts val="0"/>
              </a:spcBef>
              <a:defRPr/>
            </a:pPr>
            <a:r>
              <a:rPr lang="zh-CN" altLang="en-US" dirty="0">
                <a:solidFill>
                  <a:srgbClr val="000000"/>
                </a:solidFill>
              </a:rPr>
              <a:t>通信图</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53179BA6-A363-4BE6-9CC4-11354F6B0638}"/>
              </a:ext>
            </a:extLst>
          </p:cNvPr>
          <p:cNvPicPr>
            <a:picLocks noChangeAspect="1"/>
          </p:cNvPicPr>
          <p:nvPr/>
        </p:nvPicPr>
        <p:blipFill>
          <a:blip r:embed="rId2"/>
          <a:stretch>
            <a:fillRect/>
          </a:stretch>
        </p:blipFill>
        <p:spPr>
          <a:xfrm>
            <a:off x="3355759" y="1304731"/>
            <a:ext cx="6659778" cy="5162744"/>
          </a:xfrm>
          <a:prstGeom prst="rect">
            <a:avLst/>
          </a:prstGeom>
        </p:spPr>
      </p:pic>
    </p:spTree>
    <p:extLst>
      <p:ext uri="{BB962C8B-B14F-4D97-AF65-F5344CB8AC3E}">
        <p14:creationId xmlns:p14="http://schemas.microsoft.com/office/powerpoint/2010/main" val="4133126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zh-CN" altLang="en-US" dirty="0">
                <a:solidFill>
                  <a:schemeClr val="bg1"/>
                </a:solidFill>
              </a:rPr>
              <a:t>几种</a:t>
            </a:r>
            <a:r>
              <a:rPr lang="en-US" altLang="zh-CN" dirty="0">
                <a:solidFill>
                  <a:schemeClr val="bg1"/>
                </a:solidFill>
              </a:rPr>
              <a:t>UML</a:t>
            </a:r>
            <a:r>
              <a:rPr lang="zh-CN" altLang="en-US" dirty="0">
                <a:solidFill>
                  <a:schemeClr val="bg1"/>
                </a:solidFill>
              </a:rPr>
              <a:t>工具的对比</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en-US" altLang="zh-CN" dirty="0" err="1">
                <a:solidFill>
                  <a:schemeClr val="bg1"/>
                </a:solidFill>
              </a:rPr>
              <a:t>PowerDesigner</a:t>
            </a:r>
            <a:r>
              <a:rPr lang="zh-CN" altLang="en-US" dirty="0">
                <a:solidFill>
                  <a:schemeClr val="bg1"/>
                </a:solidFill>
              </a:rPr>
              <a:t>、</a:t>
            </a:r>
            <a:r>
              <a:rPr lang="en-US" altLang="zh-CN" dirty="0">
                <a:solidFill>
                  <a:schemeClr val="bg1"/>
                </a:solidFill>
              </a:rPr>
              <a:t>Rational Rose </a:t>
            </a:r>
            <a:r>
              <a:rPr lang="zh-CN" altLang="en-US" dirty="0">
                <a:solidFill>
                  <a:schemeClr val="bg1"/>
                </a:solidFill>
              </a:rPr>
              <a:t>、</a:t>
            </a:r>
            <a:r>
              <a:rPr lang="en-US" altLang="zh-CN" dirty="0">
                <a:solidFill>
                  <a:schemeClr val="bg1"/>
                </a:solidFill>
              </a:rPr>
              <a:t>Visio</a:t>
            </a:r>
            <a:r>
              <a:rPr lang="zh-CN" altLang="en-US" dirty="0">
                <a:solidFill>
                  <a:schemeClr val="bg1"/>
                </a:solidFill>
              </a:rPr>
              <a:t>、</a:t>
            </a:r>
            <a:r>
              <a:rPr lang="en-US" altLang="zh-CN" dirty="0" err="1">
                <a:solidFill>
                  <a:schemeClr val="bg1"/>
                </a:solidFill>
              </a:rPr>
              <a:t>StarUML</a:t>
            </a:r>
            <a:r>
              <a:rPr lang="zh-CN" altLang="en-US" dirty="0">
                <a:solidFill>
                  <a:schemeClr val="bg1"/>
                </a:solidFill>
              </a:rPr>
              <a:t>工具的对比</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rPr>
              <a:t>/04</a:t>
            </a:r>
            <a:endParaRPr kumimoji="0" lang="zh-CN" altLang="en-US"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endParaRPr>
          </a:p>
        </p:txBody>
      </p:sp>
    </p:spTree>
    <p:extLst>
      <p:ext uri="{BB962C8B-B14F-4D97-AF65-F5344CB8AC3E}">
        <p14:creationId xmlns:p14="http://schemas.microsoft.com/office/powerpoint/2010/main" val="804106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工具对比</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graphicFrame>
        <p:nvGraphicFramePr>
          <p:cNvPr id="5" name="表格 4">
            <a:extLst>
              <a:ext uri="{FF2B5EF4-FFF2-40B4-BE49-F238E27FC236}">
                <a16:creationId xmlns:a16="http://schemas.microsoft.com/office/drawing/2014/main" id="{F4C86BB3-7459-488C-AA3E-5828D64C503D}"/>
              </a:ext>
            </a:extLst>
          </p:cNvPr>
          <p:cNvGraphicFramePr>
            <a:graphicFrameLocks noGrp="1"/>
          </p:cNvGraphicFramePr>
          <p:nvPr>
            <p:extLst>
              <p:ext uri="{D42A27DB-BD31-4B8C-83A1-F6EECF244321}">
                <p14:modId xmlns:p14="http://schemas.microsoft.com/office/powerpoint/2010/main" val="2888884854"/>
              </p:ext>
            </p:extLst>
          </p:nvPr>
        </p:nvGraphicFramePr>
        <p:xfrm>
          <a:off x="825623" y="1384917"/>
          <a:ext cx="10694865" cy="4036557"/>
        </p:xfrm>
        <a:graphic>
          <a:graphicData uri="http://schemas.openxmlformats.org/drawingml/2006/table">
            <a:tbl>
              <a:tblPr firstRow="1" bandRow="1">
                <a:tableStyleId>{5C22544A-7EE6-4342-B048-85BDC9FD1C3A}</a:tableStyleId>
              </a:tblPr>
              <a:tblGrid>
                <a:gridCol w="2024109">
                  <a:extLst>
                    <a:ext uri="{9D8B030D-6E8A-4147-A177-3AD203B41FA5}">
                      <a16:colId xmlns:a16="http://schemas.microsoft.com/office/drawing/2014/main" val="3345803033"/>
                    </a:ext>
                  </a:extLst>
                </a:gridCol>
                <a:gridCol w="2253837">
                  <a:extLst>
                    <a:ext uri="{9D8B030D-6E8A-4147-A177-3AD203B41FA5}">
                      <a16:colId xmlns:a16="http://schemas.microsoft.com/office/drawing/2014/main" val="1216327119"/>
                    </a:ext>
                  </a:extLst>
                </a:gridCol>
                <a:gridCol w="2138973">
                  <a:extLst>
                    <a:ext uri="{9D8B030D-6E8A-4147-A177-3AD203B41FA5}">
                      <a16:colId xmlns:a16="http://schemas.microsoft.com/office/drawing/2014/main" val="1717002100"/>
                    </a:ext>
                  </a:extLst>
                </a:gridCol>
                <a:gridCol w="2138973">
                  <a:extLst>
                    <a:ext uri="{9D8B030D-6E8A-4147-A177-3AD203B41FA5}">
                      <a16:colId xmlns:a16="http://schemas.microsoft.com/office/drawing/2014/main" val="783685667"/>
                    </a:ext>
                  </a:extLst>
                </a:gridCol>
                <a:gridCol w="2138973">
                  <a:extLst>
                    <a:ext uri="{9D8B030D-6E8A-4147-A177-3AD203B41FA5}">
                      <a16:colId xmlns:a16="http://schemas.microsoft.com/office/drawing/2014/main" val="1727430163"/>
                    </a:ext>
                  </a:extLst>
                </a:gridCol>
              </a:tblGrid>
              <a:tr h="485211">
                <a:tc>
                  <a:txBody>
                    <a:bodyPr/>
                    <a:lstStyle/>
                    <a:p>
                      <a:pPr algn="ctr"/>
                      <a:r>
                        <a:rPr lang="zh-CN" altLang="en-US" dirty="0"/>
                        <a:t>对比目标</a:t>
                      </a:r>
                    </a:p>
                  </a:txBody>
                  <a:tcPr/>
                </a:tc>
                <a:tc>
                  <a:txBody>
                    <a:bodyPr/>
                    <a:lstStyle/>
                    <a:p>
                      <a:pPr algn="ctr"/>
                      <a:r>
                        <a:rPr lang="en-US" altLang="zh-CN" dirty="0" err="1"/>
                        <a:t>PowerDesigner</a:t>
                      </a:r>
                      <a:endParaRPr lang="zh-CN" altLang="en-US" dirty="0"/>
                    </a:p>
                  </a:txBody>
                  <a:tcPr/>
                </a:tc>
                <a:tc>
                  <a:txBody>
                    <a:bodyPr/>
                    <a:lstStyle/>
                    <a:p>
                      <a:pPr algn="ctr"/>
                      <a:r>
                        <a:rPr lang="en-US" altLang="zh-CN" dirty="0"/>
                        <a:t>Rational Rose</a:t>
                      </a:r>
                      <a:endParaRPr lang="zh-CN" altLang="en-US" dirty="0"/>
                    </a:p>
                  </a:txBody>
                  <a:tcPr/>
                </a:tc>
                <a:tc>
                  <a:txBody>
                    <a:bodyPr/>
                    <a:lstStyle/>
                    <a:p>
                      <a:pPr algn="ctr"/>
                      <a:r>
                        <a:rPr lang="en-US" altLang="zh-CN" dirty="0"/>
                        <a:t>Visio</a:t>
                      </a:r>
                      <a:endParaRPr lang="zh-CN" altLang="en-US" dirty="0"/>
                    </a:p>
                  </a:txBody>
                  <a:tcPr/>
                </a:tc>
                <a:tc>
                  <a:txBody>
                    <a:bodyPr/>
                    <a:lstStyle/>
                    <a:p>
                      <a:pPr algn="ctr"/>
                      <a:r>
                        <a:rPr lang="en-US" altLang="zh-CN" dirty="0" err="1"/>
                        <a:t>StarUML</a:t>
                      </a:r>
                      <a:endParaRPr lang="zh-CN" altLang="en-US" dirty="0"/>
                    </a:p>
                  </a:txBody>
                  <a:tcPr/>
                </a:tc>
                <a:extLst>
                  <a:ext uri="{0D108BD9-81ED-4DB2-BD59-A6C34878D82A}">
                    <a16:rowId xmlns:a16="http://schemas.microsoft.com/office/drawing/2014/main" val="3082626173"/>
                  </a:ext>
                </a:extLst>
              </a:tr>
              <a:tr h="485211">
                <a:tc>
                  <a:txBody>
                    <a:bodyPr/>
                    <a:lstStyle/>
                    <a:p>
                      <a:pPr algn="ctr"/>
                      <a:r>
                        <a:rPr lang="zh-CN" altLang="en-US" dirty="0"/>
                        <a:t>开发公司</a:t>
                      </a:r>
                    </a:p>
                  </a:txBody>
                  <a:tcPr/>
                </a:tc>
                <a:tc>
                  <a:txBody>
                    <a:bodyPr/>
                    <a:lstStyle/>
                    <a:p>
                      <a:pPr algn="ctr"/>
                      <a:r>
                        <a:rPr lang="en-US" altLang="zh-CN" sz="1800" b="0" i="0" kern="1200" dirty="0">
                          <a:solidFill>
                            <a:schemeClr val="dk1"/>
                          </a:solidFill>
                          <a:effectLst/>
                          <a:latin typeface="+mn-lt"/>
                          <a:ea typeface="+mn-ea"/>
                          <a:cs typeface="+mn-cs"/>
                        </a:rPr>
                        <a:t>Sybase</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Rational</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Microsoft</a:t>
                      </a:r>
                      <a:endParaRPr lang="zh-CN" altLang="en-US"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dk1"/>
                          </a:solidFill>
                          <a:effectLst/>
                          <a:latin typeface="+mn-lt"/>
                          <a:ea typeface="+mn-ea"/>
                          <a:cs typeface="+mn-cs"/>
                        </a:rPr>
                        <a:t>MKLab</a:t>
                      </a:r>
                      <a:r>
                        <a:rPr lang="en-US" altLang="zh-CN" sz="1800" b="0" i="0" kern="1200" dirty="0">
                          <a:solidFill>
                            <a:schemeClr val="dk1"/>
                          </a:solidFill>
                          <a:effectLst/>
                          <a:latin typeface="+mn-lt"/>
                          <a:ea typeface="+mn-ea"/>
                          <a:cs typeface="+mn-cs"/>
                        </a:rPr>
                        <a:t> Co., Ltd</a:t>
                      </a:r>
                    </a:p>
                  </a:txBody>
                  <a:tcPr/>
                </a:tc>
                <a:extLst>
                  <a:ext uri="{0D108BD9-81ED-4DB2-BD59-A6C34878D82A}">
                    <a16:rowId xmlns:a16="http://schemas.microsoft.com/office/drawing/2014/main" val="1997583161"/>
                  </a:ext>
                </a:extLst>
              </a:tr>
              <a:tr h="485211">
                <a:tc>
                  <a:txBody>
                    <a:bodyPr/>
                    <a:lstStyle/>
                    <a:p>
                      <a:pPr algn="ctr"/>
                      <a:r>
                        <a:rPr lang="zh-CN" altLang="en-US" dirty="0"/>
                        <a:t>侧重点</a:t>
                      </a:r>
                    </a:p>
                  </a:txBody>
                  <a:tcPr/>
                </a:tc>
                <a:tc>
                  <a:txBody>
                    <a:bodyPr/>
                    <a:lstStyle/>
                    <a:p>
                      <a:pPr algn="ctr"/>
                      <a:r>
                        <a:rPr lang="zh-CN" altLang="en-US" sz="1800" b="0" i="0" kern="1200" dirty="0">
                          <a:solidFill>
                            <a:schemeClr val="dk1"/>
                          </a:solidFill>
                          <a:effectLst/>
                          <a:latin typeface="+mn-lt"/>
                          <a:ea typeface="+mn-ea"/>
                          <a:cs typeface="+mn-cs"/>
                        </a:rPr>
                        <a:t>数据库建模</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UML</a:t>
                      </a:r>
                      <a:r>
                        <a:rPr lang="zh-CN" altLang="en-US" sz="1800" b="0" i="0" kern="1200" dirty="0">
                          <a:solidFill>
                            <a:schemeClr val="dk1"/>
                          </a:solidFill>
                          <a:effectLst/>
                          <a:latin typeface="+mn-lt"/>
                          <a:ea typeface="+mn-ea"/>
                          <a:cs typeface="+mn-cs"/>
                        </a:rPr>
                        <a:t>建模</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画图工具</a:t>
                      </a:r>
                      <a:endParaRPr lang="zh-CN" altLang="en-US"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UML</a:t>
                      </a:r>
                      <a:r>
                        <a:rPr lang="zh-CN" altLang="en-US" sz="1800" b="0" i="0" kern="1200" dirty="0">
                          <a:solidFill>
                            <a:schemeClr val="dk1"/>
                          </a:solidFill>
                          <a:effectLst/>
                          <a:latin typeface="+mn-lt"/>
                          <a:ea typeface="+mn-ea"/>
                          <a:cs typeface="+mn-cs"/>
                        </a:rPr>
                        <a:t>建模</a:t>
                      </a:r>
                      <a:endParaRPr lang="zh-CN" altLang="en-US" dirty="0"/>
                    </a:p>
                  </a:txBody>
                  <a:tcPr/>
                </a:tc>
                <a:extLst>
                  <a:ext uri="{0D108BD9-81ED-4DB2-BD59-A6C34878D82A}">
                    <a16:rowId xmlns:a16="http://schemas.microsoft.com/office/drawing/2014/main" val="1705242338"/>
                  </a:ext>
                </a:extLst>
              </a:tr>
              <a:tr h="485211">
                <a:tc>
                  <a:txBody>
                    <a:bodyPr/>
                    <a:lstStyle/>
                    <a:p>
                      <a:pPr algn="ctr"/>
                      <a:r>
                        <a:rPr lang="zh-CN" altLang="en-US" dirty="0"/>
                        <a:t>系统规模</a:t>
                      </a:r>
                    </a:p>
                  </a:txBody>
                  <a:tcPr/>
                </a:tc>
                <a:tc>
                  <a:txBody>
                    <a:bodyPr/>
                    <a:lstStyle/>
                    <a:p>
                      <a:pPr algn="ctr"/>
                      <a:r>
                        <a:rPr lang="zh-CN" altLang="en-US" sz="1800" b="0" i="0" kern="1200" dirty="0">
                          <a:solidFill>
                            <a:schemeClr val="dk1"/>
                          </a:solidFill>
                          <a:effectLst/>
                          <a:latin typeface="+mn-lt"/>
                          <a:ea typeface="+mn-ea"/>
                          <a:cs typeface="+mn-cs"/>
                        </a:rPr>
                        <a:t>适合大中型系统</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适合大中型系统</a:t>
                      </a:r>
                      <a:endParaRPr lang="zh-CN" altLang="en-US" dirty="0"/>
                    </a:p>
                  </a:txBody>
                  <a:tcPr/>
                </a:tc>
                <a:tc>
                  <a:txBody>
                    <a:bodyPr/>
                    <a:lstStyle/>
                    <a:p>
                      <a:pPr algn="ctr"/>
                      <a:r>
                        <a:rPr lang="zh-CN" altLang="en-US" dirty="0"/>
                        <a:t>适合中小型系统</a:t>
                      </a:r>
                    </a:p>
                  </a:txBody>
                  <a:tcPr/>
                </a:tc>
                <a:tc>
                  <a:txBody>
                    <a:bodyPr/>
                    <a:lstStyle/>
                    <a:p>
                      <a:pPr algn="ctr"/>
                      <a:r>
                        <a:rPr lang="zh-CN" altLang="en-US" dirty="0"/>
                        <a:t>适合中小型系统</a:t>
                      </a:r>
                    </a:p>
                  </a:txBody>
                  <a:tcPr/>
                </a:tc>
                <a:extLst>
                  <a:ext uri="{0D108BD9-81ED-4DB2-BD59-A6C34878D82A}">
                    <a16:rowId xmlns:a16="http://schemas.microsoft.com/office/drawing/2014/main" val="1646124003"/>
                  </a:ext>
                </a:extLst>
              </a:tr>
              <a:tr h="485211">
                <a:tc>
                  <a:txBody>
                    <a:bodyPr/>
                    <a:lstStyle/>
                    <a:p>
                      <a:pPr algn="ctr"/>
                      <a:r>
                        <a:rPr lang="zh-CN" altLang="en-US" dirty="0"/>
                        <a:t>编程语言</a:t>
                      </a:r>
                    </a:p>
                  </a:txBody>
                  <a:tcPr/>
                </a:tc>
                <a:tc>
                  <a:txBody>
                    <a:bodyPr/>
                    <a:lstStyle/>
                    <a:p>
                      <a:r>
                        <a:rPr lang="zh-CN" altLang="en-US" dirty="0"/>
                        <a:t>支持多种开发语言</a:t>
                      </a:r>
                    </a:p>
                  </a:txBody>
                  <a:tcPr/>
                </a:tc>
                <a:tc>
                  <a:txBody>
                    <a:bodyPr/>
                    <a:lstStyle/>
                    <a:p>
                      <a:r>
                        <a:rPr lang="zh-CN" altLang="en-US" dirty="0"/>
                        <a:t>支持多种开发语言</a:t>
                      </a:r>
                    </a:p>
                  </a:txBody>
                  <a:tcPr/>
                </a:tc>
                <a:tc>
                  <a:txBody>
                    <a:bodyPr/>
                    <a:lstStyle/>
                    <a:p>
                      <a:r>
                        <a:rPr lang="zh-CN" altLang="en-US" sz="1800" b="0" i="0" kern="1200" dirty="0">
                          <a:solidFill>
                            <a:schemeClr val="dk1"/>
                          </a:solidFill>
                          <a:effectLst/>
                          <a:latin typeface="+mn-lt"/>
                          <a:ea typeface="+mn-ea"/>
                          <a:cs typeface="+mn-cs"/>
                        </a:rPr>
                        <a:t>仅支持</a:t>
                      </a:r>
                      <a:r>
                        <a:rPr lang="en-US" altLang="zh-CN" sz="1800" b="0" i="0" kern="1200" dirty="0">
                          <a:solidFill>
                            <a:schemeClr val="dk1"/>
                          </a:solidFill>
                          <a:effectLst/>
                          <a:latin typeface="+mn-lt"/>
                          <a:ea typeface="+mn-ea"/>
                          <a:cs typeface="+mn-cs"/>
                        </a:rPr>
                        <a:t>Microsoft</a:t>
                      </a:r>
                      <a:r>
                        <a:rPr lang="zh-CN" altLang="en-US" sz="1800" b="0" i="0" kern="1200" dirty="0">
                          <a:solidFill>
                            <a:schemeClr val="dk1"/>
                          </a:solidFill>
                          <a:effectLst/>
                          <a:latin typeface="+mn-lt"/>
                          <a:ea typeface="+mn-ea"/>
                          <a:cs typeface="+mn-cs"/>
                        </a:rPr>
                        <a:t>提供的编程语言</a:t>
                      </a:r>
                      <a:endParaRPr lang="zh-CN"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支持多种开发语言</a:t>
                      </a:r>
                    </a:p>
                    <a:p>
                      <a:endParaRPr lang="zh-CN" altLang="en-US" dirty="0"/>
                    </a:p>
                  </a:txBody>
                  <a:tcPr/>
                </a:tc>
                <a:extLst>
                  <a:ext uri="{0D108BD9-81ED-4DB2-BD59-A6C34878D82A}">
                    <a16:rowId xmlns:a16="http://schemas.microsoft.com/office/drawing/2014/main" val="975579676"/>
                  </a:ext>
                </a:extLst>
              </a:tr>
              <a:tr h="485211">
                <a:tc>
                  <a:txBody>
                    <a:bodyPr/>
                    <a:lstStyle/>
                    <a:p>
                      <a:r>
                        <a:rPr lang="zh-CN" altLang="en-US" dirty="0"/>
                        <a:t>对双向工程的支持</a:t>
                      </a:r>
                    </a:p>
                  </a:txBody>
                  <a:tcPr/>
                </a:tc>
                <a:tc>
                  <a:txBody>
                    <a:bodyPr/>
                    <a:lstStyle/>
                    <a:p>
                      <a:pPr algn="ctr"/>
                      <a:r>
                        <a:rPr lang="zh-CN" altLang="en-US" dirty="0"/>
                        <a:t>支持</a:t>
                      </a:r>
                    </a:p>
                  </a:txBody>
                  <a:tcPr/>
                </a:tc>
                <a:tc>
                  <a:txBody>
                    <a:bodyPr/>
                    <a:lstStyle/>
                    <a:p>
                      <a:pPr algn="ctr"/>
                      <a:r>
                        <a:rPr lang="zh-CN" altLang="en-US" dirty="0"/>
                        <a:t>支持</a:t>
                      </a:r>
                    </a:p>
                  </a:txBody>
                  <a:tcPr/>
                </a:tc>
                <a:tc>
                  <a:txBody>
                    <a:bodyPr/>
                    <a:lstStyle/>
                    <a:p>
                      <a:pPr algn="ctr"/>
                      <a:r>
                        <a:rPr lang="zh-CN" altLang="en-US" dirty="0"/>
                        <a:t>不支持</a:t>
                      </a:r>
                    </a:p>
                  </a:txBody>
                  <a:tcPr/>
                </a:tc>
                <a:tc>
                  <a:txBody>
                    <a:bodyPr/>
                    <a:lstStyle/>
                    <a:p>
                      <a:pPr algn="ctr"/>
                      <a:r>
                        <a:rPr lang="zh-CN" altLang="en-US" dirty="0"/>
                        <a:t>支持 </a:t>
                      </a:r>
                    </a:p>
                  </a:txBody>
                  <a:tcPr/>
                </a:tc>
                <a:extLst>
                  <a:ext uri="{0D108BD9-81ED-4DB2-BD59-A6C34878D82A}">
                    <a16:rowId xmlns:a16="http://schemas.microsoft.com/office/drawing/2014/main" val="1835359793"/>
                  </a:ext>
                </a:extLst>
              </a:tr>
              <a:tr h="485211">
                <a:tc>
                  <a:txBody>
                    <a:bodyPr/>
                    <a:lstStyle/>
                    <a:p>
                      <a:pPr algn="ctr"/>
                      <a:r>
                        <a:rPr lang="zh-CN" altLang="en-US" dirty="0"/>
                        <a:t>是否开源</a:t>
                      </a:r>
                    </a:p>
                  </a:txBody>
                  <a:tcPr/>
                </a:tc>
                <a:tc>
                  <a:txBody>
                    <a:bodyPr/>
                    <a:lstStyle/>
                    <a:p>
                      <a:pPr algn="ctr"/>
                      <a:r>
                        <a:rPr lang="zh-CN" altLang="en-US" dirty="0"/>
                        <a:t>商业</a:t>
                      </a:r>
                    </a:p>
                  </a:txBody>
                  <a:tcPr/>
                </a:tc>
                <a:tc>
                  <a:txBody>
                    <a:bodyPr/>
                    <a:lstStyle/>
                    <a:p>
                      <a:pPr algn="ctr"/>
                      <a:r>
                        <a:rPr lang="zh-CN" altLang="en-US" dirty="0"/>
                        <a:t>商业</a:t>
                      </a:r>
                    </a:p>
                  </a:txBody>
                  <a:tcPr/>
                </a:tc>
                <a:tc>
                  <a:txBody>
                    <a:bodyPr/>
                    <a:lstStyle/>
                    <a:p>
                      <a:pPr algn="ctr"/>
                      <a:r>
                        <a:rPr lang="zh-CN" altLang="en-US" dirty="0"/>
                        <a:t>商业</a:t>
                      </a:r>
                    </a:p>
                  </a:txBody>
                  <a:tcPr/>
                </a:tc>
                <a:tc>
                  <a:txBody>
                    <a:bodyPr/>
                    <a:lstStyle/>
                    <a:p>
                      <a:pPr algn="ctr"/>
                      <a:r>
                        <a:rPr lang="zh-CN" altLang="en-US" dirty="0"/>
                        <a:t>开源</a:t>
                      </a:r>
                    </a:p>
                  </a:txBody>
                  <a:tcPr/>
                </a:tc>
                <a:extLst>
                  <a:ext uri="{0D108BD9-81ED-4DB2-BD59-A6C34878D82A}">
                    <a16:rowId xmlns:a16="http://schemas.microsoft.com/office/drawing/2014/main" val="633199735"/>
                  </a:ext>
                </a:extLst>
              </a:tr>
              <a:tr h="485211">
                <a:tc>
                  <a:txBody>
                    <a:bodyPr/>
                    <a:lstStyle/>
                    <a:p>
                      <a:pPr algn="ctr"/>
                      <a:r>
                        <a:rPr lang="zh-CN" altLang="en-US" dirty="0"/>
                        <a:t>软件的人性化设计</a:t>
                      </a:r>
                    </a:p>
                  </a:txBody>
                  <a:tcPr/>
                </a:tc>
                <a:tc>
                  <a:txBody>
                    <a:bodyPr/>
                    <a:lstStyle/>
                    <a:p>
                      <a:pPr algn="ctr"/>
                      <a:r>
                        <a:rPr lang="zh-CN" altLang="en-US" dirty="0"/>
                        <a:t>一般</a:t>
                      </a:r>
                    </a:p>
                  </a:txBody>
                  <a:tcPr/>
                </a:tc>
                <a:tc>
                  <a:txBody>
                    <a:bodyPr/>
                    <a:lstStyle/>
                    <a:p>
                      <a:pPr algn="ctr"/>
                      <a:r>
                        <a:rPr lang="zh-CN" altLang="en-US" dirty="0"/>
                        <a:t>一般</a:t>
                      </a:r>
                    </a:p>
                  </a:txBody>
                  <a:tcPr/>
                </a:tc>
                <a:tc>
                  <a:txBody>
                    <a:bodyPr/>
                    <a:lstStyle/>
                    <a:p>
                      <a:pPr algn="ctr"/>
                      <a:r>
                        <a:rPr lang="zh-CN" altLang="en-US" dirty="0"/>
                        <a:t>最好</a:t>
                      </a:r>
                    </a:p>
                  </a:txBody>
                  <a:tcPr/>
                </a:tc>
                <a:tc>
                  <a:txBody>
                    <a:bodyPr/>
                    <a:lstStyle/>
                    <a:p>
                      <a:pPr algn="ctr"/>
                      <a:r>
                        <a:rPr lang="zh-CN" altLang="en-US" dirty="0"/>
                        <a:t>很好</a:t>
                      </a:r>
                    </a:p>
                  </a:txBody>
                  <a:tcPr/>
                </a:tc>
                <a:extLst>
                  <a:ext uri="{0D108BD9-81ED-4DB2-BD59-A6C34878D82A}">
                    <a16:rowId xmlns:a16="http://schemas.microsoft.com/office/drawing/2014/main" val="3323719900"/>
                  </a:ext>
                </a:extLst>
              </a:tr>
            </a:tbl>
          </a:graphicData>
        </a:graphic>
      </p:graphicFrame>
    </p:spTree>
    <p:extLst>
      <p:ext uri="{BB962C8B-B14F-4D97-AF65-F5344CB8AC3E}">
        <p14:creationId xmlns:p14="http://schemas.microsoft.com/office/powerpoint/2010/main" val="621532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1A0834D8-1586-46DB-A1BC-7C97D73C2C85}"/>
              </a:ext>
            </a:extLst>
          </p:cNvPr>
          <p:cNvSpPr txBox="1"/>
          <p:nvPr/>
        </p:nvSpPr>
        <p:spPr>
          <a:xfrm>
            <a:off x="1020930" y="1313895"/>
            <a:ext cx="7226425" cy="461665"/>
          </a:xfrm>
          <a:prstGeom prst="rect">
            <a:avLst/>
          </a:prstGeom>
          <a:noFill/>
        </p:spPr>
        <p:txBody>
          <a:bodyPr wrap="square" rtlCol="0">
            <a:spAutoFit/>
          </a:bodyPr>
          <a:lstStyle/>
          <a:p>
            <a:r>
              <a:rPr lang="zh-CN" altLang="en-US" sz="2400" dirty="0"/>
              <a:t>面向对象的软件建模工具应该具有哪些功能（三项）</a:t>
            </a:r>
          </a:p>
        </p:txBody>
      </p:sp>
      <p:sp>
        <p:nvSpPr>
          <p:cNvPr id="37" name="文本框 36">
            <a:extLst>
              <a:ext uri="{FF2B5EF4-FFF2-40B4-BE49-F238E27FC236}">
                <a16:creationId xmlns:a16="http://schemas.microsoft.com/office/drawing/2014/main" id="{8A25BB1C-E9BF-49FB-9E9B-45DE4A49B087}"/>
              </a:ext>
            </a:extLst>
          </p:cNvPr>
          <p:cNvSpPr txBox="1"/>
          <p:nvPr/>
        </p:nvSpPr>
        <p:spPr>
          <a:xfrm>
            <a:off x="1216241" y="2556769"/>
            <a:ext cx="9552373" cy="1200329"/>
          </a:xfrm>
          <a:prstGeom prst="rect">
            <a:avLst/>
          </a:prstGeom>
          <a:noFill/>
        </p:spPr>
        <p:txBody>
          <a:bodyPr wrap="square" rtlCol="0">
            <a:spAutoFit/>
          </a:bodyPr>
          <a:lstStyle/>
          <a:p>
            <a:r>
              <a:rPr lang="zh-CN" altLang="en-US" sz="2400" dirty="0"/>
              <a:t>绘图、存储、一致性检查、对模型进行组织、导航、写作支持、代码生成、逆向项目、集成、支持多种抽象层和开发过程、文档生成、脚本编程</a:t>
            </a:r>
          </a:p>
        </p:txBody>
      </p:sp>
    </p:spTree>
    <p:extLst>
      <p:ext uri="{BB962C8B-B14F-4D97-AF65-F5344CB8AC3E}">
        <p14:creationId xmlns:p14="http://schemas.microsoft.com/office/powerpoint/2010/main" val="1129795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arn(inVertical)">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37" name="文本框 36">
            <a:extLst>
              <a:ext uri="{FF2B5EF4-FFF2-40B4-BE49-F238E27FC236}">
                <a16:creationId xmlns:a16="http://schemas.microsoft.com/office/drawing/2014/main" id="{8A25BB1C-E9BF-49FB-9E9B-45DE4A49B087}"/>
              </a:ext>
            </a:extLst>
          </p:cNvPr>
          <p:cNvSpPr txBox="1"/>
          <p:nvPr/>
        </p:nvSpPr>
        <p:spPr>
          <a:xfrm>
            <a:off x="1109709" y="2598003"/>
            <a:ext cx="9552373" cy="461665"/>
          </a:xfrm>
          <a:prstGeom prst="rect">
            <a:avLst/>
          </a:prstGeom>
          <a:noFill/>
        </p:spPr>
        <p:txBody>
          <a:bodyPr wrap="square" rtlCol="0">
            <a:spAutoFit/>
          </a:bodyPr>
          <a:lstStyle/>
          <a:p>
            <a:pPr>
              <a:spcBef>
                <a:spcPct val="0"/>
              </a:spcBef>
            </a:pPr>
            <a:r>
              <a:rPr lang="en-US" altLang="zh-CN" sz="2400" dirty="0" err="1"/>
              <a:t>ProcessOn</a:t>
            </a:r>
            <a:endParaRPr lang="en-US" altLang="zh-CN" sz="2400" b="1" dirty="0">
              <a:solidFill>
                <a:srgbClr val="000000"/>
              </a:solidFill>
            </a:endParaRPr>
          </a:p>
        </p:txBody>
      </p:sp>
      <p:sp>
        <p:nvSpPr>
          <p:cNvPr id="5" name="文本框 4">
            <a:extLst>
              <a:ext uri="{FF2B5EF4-FFF2-40B4-BE49-F238E27FC236}">
                <a16:creationId xmlns:a16="http://schemas.microsoft.com/office/drawing/2014/main" id="{C010F7F7-20C9-4183-B890-E9E0655A337D}"/>
              </a:ext>
            </a:extLst>
          </p:cNvPr>
          <p:cNvSpPr txBox="1"/>
          <p:nvPr/>
        </p:nvSpPr>
        <p:spPr>
          <a:xfrm>
            <a:off x="1216241" y="1393794"/>
            <a:ext cx="8016536" cy="461665"/>
          </a:xfrm>
          <a:prstGeom prst="rect">
            <a:avLst/>
          </a:prstGeom>
          <a:noFill/>
        </p:spPr>
        <p:txBody>
          <a:bodyPr wrap="square" rtlCol="0">
            <a:spAutoFit/>
          </a:bodyPr>
          <a:lstStyle/>
          <a:p>
            <a:r>
              <a:rPr lang="en-US" altLang="zh-CN" sz="2400" dirty="0"/>
              <a:t>PPT</a:t>
            </a:r>
            <a:r>
              <a:rPr lang="zh-CN" altLang="en-US" sz="2400" dirty="0"/>
              <a:t>中介绍的</a:t>
            </a:r>
            <a:r>
              <a:rPr lang="en-US" altLang="zh-CN" sz="2400" dirty="0"/>
              <a:t>UML</a:t>
            </a:r>
            <a:r>
              <a:rPr lang="zh-CN" altLang="en-US" sz="2400" dirty="0"/>
              <a:t>工具中，哪一个是提供在线服务的</a:t>
            </a:r>
          </a:p>
        </p:txBody>
      </p:sp>
    </p:spTree>
    <p:extLst>
      <p:ext uri="{BB962C8B-B14F-4D97-AF65-F5344CB8AC3E}">
        <p14:creationId xmlns:p14="http://schemas.microsoft.com/office/powerpoint/2010/main" val="3329638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arn(inVertical)">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37" name="文本框 36">
            <a:extLst>
              <a:ext uri="{FF2B5EF4-FFF2-40B4-BE49-F238E27FC236}">
                <a16:creationId xmlns:a16="http://schemas.microsoft.com/office/drawing/2014/main" id="{8A25BB1C-E9BF-49FB-9E9B-45DE4A49B087}"/>
              </a:ext>
            </a:extLst>
          </p:cNvPr>
          <p:cNvSpPr txBox="1"/>
          <p:nvPr/>
        </p:nvSpPr>
        <p:spPr>
          <a:xfrm>
            <a:off x="2334828" y="3370267"/>
            <a:ext cx="9552373" cy="461665"/>
          </a:xfrm>
          <a:prstGeom prst="rect">
            <a:avLst/>
          </a:prstGeom>
          <a:noFill/>
        </p:spPr>
        <p:txBody>
          <a:bodyPr wrap="square" rtlCol="0">
            <a:spAutoFit/>
          </a:bodyPr>
          <a:lstStyle/>
          <a:p>
            <a:pPr lvl="0"/>
            <a:r>
              <a:rPr lang="en-US" altLang="zh-CN" sz="2400" dirty="0"/>
              <a:t>Rational Software Architect</a:t>
            </a:r>
            <a:r>
              <a:rPr kumimoji="0" lang="en-US" altLang="zh-CN" sz="2400" b="0" i="0" u="none" strike="noStrike" kern="1200" cap="none" spc="0" normalizeH="0" baseline="0" noProof="0" dirty="0">
                <a:ln>
                  <a:noFill/>
                </a:ln>
                <a:solidFill>
                  <a:srgbClr val="000000"/>
                </a:solidFill>
                <a:effectLst/>
                <a:uLnTx/>
                <a:uFillTx/>
                <a:latin typeface="Arial"/>
                <a:ea typeface="微软雅黑"/>
              </a:rPr>
              <a:t> </a:t>
            </a:r>
            <a:endParaRPr kumimoji="0" lang="zh-CN" altLang="en-US" sz="2400" b="0" i="0" u="none" strike="noStrike" kern="1200" cap="none" spc="0" normalizeH="0" baseline="0" noProof="0" dirty="0">
              <a:ln>
                <a:noFill/>
              </a:ln>
              <a:solidFill>
                <a:srgbClr val="000000"/>
              </a:solidFill>
              <a:effectLst/>
              <a:uLnTx/>
              <a:uFillTx/>
              <a:latin typeface="Arial"/>
              <a:ea typeface="微软雅黑"/>
            </a:endParaRPr>
          </a:p>
        </p:txBody>
      </p:sp>
      <p:sp>
        <p:nvSpPr>
          <p:cNvPr id="5" name="文本框 4">
            <a:extLst>
              <a:ext uri="{FF2B5EF4-FFF2-40B4-BE49-F238E27FC236}">
                <a16:creationId xmlns:a16="http://schemas.microsoft.com/office/drawing/2014/main" id="{C010F7F7-20C9-4183-B890-E9E0655A337D}"/>
              </a:ext>
            </a:extLst>
          </p:cNvPr>
          <p:cNvSpPr txBox="1"/>
          <p:nvPr/>
        </p:nvSpPr>
        <p:spPr>
          <a:xfrm>
            <a:off x="1216240" y="1423402"/>
            <a:ext cx="6755907" cy="461665"/>
          </a:xfrm>
          <a:prstGeom prst="rect">
            <a:avLst/>
          </a:prstGeom>
          <a:noFill/>
        </p:spPr>
        <p:txBody>
          <a:bodyPr wrap="square" rtlCol="0">
            <a:spAutoFit/>
          </a:bodyPr>
          <a:lstStyle/>
          <a:p>
            <a:r>
              <a:rPr lang="en-US" altLang="zh-CN" sz="2400" dirty="0"/>
              <a:t>IBM</a:t>
            </a:r>
            <a:r>
              <a:rPr lang="zh-CN" altLang="en-US" sz="2400" dirty="0"/>
              <a:t>推出的哪项软件代替了</a:t>
            </a:r>
            <a:r>
              <a:rPr lang="en-US" altLang="zh-CN" sz="2400" dirty="0" err="1"/>
              <a:t>Rantional</a:t>
            </a:r>
            <a:r>
              <a:rPr lang="en-US" altLang="zh-CN" sz="2400" dirty="0"/>
              <a:t> Rose</a:t>
            </a:r>
            <a:endParaRPr lang="zh-CN" altLang="en-US" sz="2400" dirty="0"/>
          </a:p>
        </p:txBody>
      </p:sp>
    </p:spTree>
    <p:extLst>
      <p:ext uri="{BB962C8B-B14F-4D97-AF65-F5344CB8AC3E}">
        <p14:creationId xmlns:p14="http://schemas.microsoft.com/office/powerpoint/2010/main" val="188344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arn(inVertical)">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提问</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37" name="文本框 36">
            <a:extLst>
              <a:ext uri="{FF2B5EF4-FFF2-40B4-BE49-F238E27FC236}">
                <a16:creationId xmlns:a16="http://schemas.microsoft.com/office/drawing/2014/main" id="{8A25BB1C-E9BF-49FB-9E9B-45DE4A49B087}"/>
              </a:ext>
            </a:extLst>
          </p:cNvPr>
          <p:cNvSpPr txBox="1"/>
          <p:nvPr/>
        </p:nvSpPr>
        <p:spPr>
          <a:xfrm>
            <a:off x="2334828" y="3370267"/>
            <a:ext cx="95523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顺序图</a:t>
            </a:r>
          </a:p>
        </p:txBody>
      </p:sp>
      <p:sp>
        <p:nvSpPr>
          <p:cNvPr id="5" name="文本框 4">
            <a:extLst>
              <a:ext uri="{FF2B5EF4-FFF2-40B4-BE49-F238E27FC236}">
                <a16:creationId xmlns:a16="http://schemas.microsoft.com/office/drawing/2014/main" id="{C010F7F7-20C9-4183-B890-E9E0655A337D}"/>
              </a:ext>
            </a:extLst>
          </p:cNvPr>
          <p:cNvSpPr txBox="1"/>
          <p:nvPr/>
        </p:nvSpPr>
        <p:spPr>
          <a:xfrm>
            <a:off x="1216240" y="1423402"/>
            <a:ext cx="93748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srgbClr val="000000"/>
                </a:solidFill>
                <a:effectLst/>
                <a:uLnTx/>
                <a:uFillTx/>
                <a:latin typeface="Arial"/>
                <a:ea typeface="微软雅黑"/>
                <a:cs typeface="+mn-cs"/>
              </a:rPr>
              <a:t>Rantional</a:t>
            </a: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 Rose</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中通信图可由一种图快速生成，请问是哪一种图</a:t>
            </a:r>
          </a:p>
        </p:txBody>
      </p:sp>
    </p:spTree>
    <p:extLst>
      <p:ext uri="{BB962C8B-B14F-4D97-AF65-F5344CB8AC3E}">
        <p14:creationId xmlns:p14="http://schemas.microsoft.com/office/powerpoint/2010/main" val="1603862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arn(inVertical)">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zh-CN" altLang="en-US" dirty="0">
                <a:solidFill>
                  <a:schemeClr val="bg1"/>
                </a:solidFill>
              </a:rPr>
              <a:t>参考文献</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endParaRPr lang="zh-CN" altLang="en-US"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70659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554515" y="1747762"/>
            <a:ext cx="11146254" cy="2411283"/>
          </a:xfrm>
          <a:prstGeom prst="rect">
            <a:avLst/>
          </a:prstGeom>
          <a:noFill/>
        </p:spPr>
        <p:txBody>
          <a:bodyPr wrap="square" lIns="90000" tIns="46800" rIns="90000" bIns="46800" rtlCol="0" anchor="ctr">
            <a:normAutofit lnSpcReduction="10000"/>
          </a:bodyPr>
          <a:lstStyle/>
          <a:p>
            <a:pPr>
              <a:lnSpc>
                <a:spcPct val="150000"/>
              </a:lnSpc>
            </a:pPr>
            <a:r>
              <a:rPr lang="en-US" altLang="zh-CN" sz="1600" b="1" dirty="0"/>
              <a:t>《UML2</a:t>
            </a:r>
            <a:r>
              <a:rPr lang="zh-CN" altLang="en-US" sz="1600" b="1" dirty="0"/>
              <a:t>基础、建模与设计教程</a:t>
            </a:r>
            <a:r>
              <a:rPr lang="en-US" altLang="zh-CN" sz="1600" b="1" dirty="0"/>
              <a:t>》</a:t>
            </a:r>
            <a:r>
              <a:rPr lang="zh-CN" altLang="en-US" sz="1600" b="1" dirty="0"/>
              <a:t>杨弘平等编著</a:t>
            </a:r>
            <a:r>
              <a:rPr lang="en-US" altLang="zh-CN" sz="1600" b="1" dirty="0"/>
              <a:t>——p6-p10,p27-p33</a:t>
            </a:r>
          </a:p>
          <a:p>
            <a:pPr>
              <a:lnSpc>
                <a:spcPct val="150000"/>
              </a:lnSpc>
            </a:pPr>
            <a:endParaRPr lang="en-US" altLang="zh-CN" sz="1600" b="1" dirty="0"/>
          </a:p>
          <a:p>
            <a:pPr>
              <a:lnSpc>
                <a:spcPct val="150000"/>
              </a:lnSpc>
            </a:pPr>
            <a:r>
              <a:rPr lang="en-US" altLang="zh-CN" sz="1600" b="1" dirty="0"/>
              <a:t> </a:t>
            </a:r>
            <a:r>
              <a:rPr lang="zh-CN" altLang="en-US" sz="1600" b="1" dirty="0"/>
              <a:t>知乎：</a:t>
            </a:r>
            <a:r>
              <a:rPr lang="zh-CN" altLang="en-US" sz="1400" b="1" dirty="0"/>
              <a:t>你认为最好的 </a:t>
            </a:r>
            <a:r>
              <a:rPr lang="en-US" altLang="zh-CN" sz="1400" b="1" dirty="0"/>
              <a:t>UML </a:t>
            </a:r>
            <a:r>
              <a:rPr lang="zh-CN" altLang="en-US" sz="1400" b="1" dirty="0"/>
              <a:t>建模工具是哪一个（最好是免费软件）？</a:t>
            </a:r>
            <a:r>
              <a:rPr lang="en-US" altLang="zh-CN" sz="1400" b="1" dirty="0"/>
              <a:t>——https://www.zhihu.com/question/20944207</a:t>
            </a:r>
          </a:p>
          <a:p>
            <a:pPr>
              <a:lnSpc>
                <a:spcPct val="150000"/>
              </a:lnSpc>
            </a:pPr>
            <a:endParaRPr lang="en-US" altLang="zh-CN" sz="1400" b="1" dirty="0"/>
          </a:p>
          <a:p>
            <a:pPr>
              <a:lnSpc>
                <a:spcPct val="150000"/>
              </a:lnSpc>
            </a:pPr>
            <a:r>
              <a:rPr lang="zh-CN" altLang="en-US" sz="1400" b="1" dirty="0"/>
              <a:t> 百度文库</a:t>
            </a:r>
            <a:r>
              <a:rPr lang="en-US" altLang="zh-CN" sz="1400" b="1" dirty="0"/>
              <a:t>——https://wenku.baidu.com/view/214869ff0242a8956bece469.html</a:t>
            </a:r>
          </a:p>
          <a:p>
            <a:pPr>
              <a:lnSpc>
                <a:spcPct val="150000"/>
              </a:lnSpc>
            </a:pPr>
            <a:endParaRPr lang="en-US" altLang="zh-CN" sz="1400" b="1" dirty="0"/>
          </a:p>
          <a:p>
            <a:pPr>
              <a:lnSpc>
                <a:spcPct val="150000"/>
              </a:lnSpc>
            </a:pPr>
            <a:r>
              <a:rPr lang="en-US" altLang="zh-CN" sz="1400" b="1" dirty="0"/>
              <a:t> CSDN——https://blog.csdn.net/cjr15233661143/article/details/8532997</a:t>
            </a:r>
            <a:endParaRPr lang="zh-CN" altLang="en-US" sz="1400" b="1" dirty="0"/>
          </a:p>
        </p:txBody>
      </p:sp>
      <p:sp>
        <p:nvSpPr>
          <p:cNvPr id="2" name="标题 1"/>
          <p:cNvSpPr>
            <a:spLocks noGrp="1"/>
          </p:cNvSpPr>
          <p:nvPr>
            <p:ph type="title"/>
          </p:nvPr>
        </p:nvSpPr>
        <p:spPr/>
        <p:txBody>
          <a:bodyPr/>
          <a:lstStyle/>
          <a:p>
            <a:r>
              <a:rPr lang="zh-CN" altLang="en-US" dirty="0">
                <a:solidFill>
                  <a:schemeClr val="bg1"/>
                </a:solidFill>
              </a:rPr>
              <a:t>参考文献</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58</a:t>
            </a:fld>
            <a:endParaRPr lang="zh-CN" altLang="en-US" dirty="0"/>
          </a:p>
        </p:txBody>
      </p:sp>
    </p:spTree>
    <p:extLst>
      <p:ext uri="{BB962C8B-B14F-4D97-AF65-F5344CB8AC3E}">
        <p14:creationId xmlns:p14="http://schemas.microsoft.com/office/powerpoint/2010/main" val="3764817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59</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67006" y="1369119"/>
              <a:ext cx="1231900" cy="232997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1542517"/>
            </a:xfrm>
            <a:prstGeom prst="rect">
              <a:avLst/>
            </a:prstGeom>
            <a:noFill/>
          </p:spPr>
          <p:txBody>
            <a:bodyPr wrap="square">
              <a:normAutofit/>
            </a:bodyPr>
            <a:lstStyle/>
            <a:p>
              <a:pPr algn="ctr"/>
              <a:r>
                <a:rPr lang="en-US" altLang="zh-CN" sz="2000" dirty="0">
                  <a:solidFill>
                    <a:schemeClr val="bg1"/>
                  </a:solidFill>
                </a:rPr>
                <a:t>ppt</a:t>
              </a:r>
              <a:r>
                <a:rPr lang="zh-CN" altLang="en-US" sz="2000" dirty="0">
                  <a:solidFill>
                    <a:schemeClr val="bg1"/>
                  </a:solidFill>
                </a:rPr>
                <a:t>制作、</a:t>
              </a:r>
              <a:endParaRPr lang="en-US" altLang="zh-CN" sz="2000" dirty="0">
                <a:solidFill>
                  <a:schemeClr val="bg1"/>
                </a:solidFill>
              </a:endParaRPr>
            </a:p>
            <a:p>
              <a:pPr algn="ctr"/>
              <a:endParaRPr lang="en-US" altLang="zh-CN" sz="2000" dirty="0">
                <a:solidFill>
                  <a:schemeClr val="bg1"/>
                </a:solidFill>
              </a:endParaRPr>
            </a:p>
            <a:p>
              <a:pPr algn="ctr"/>
              <a:r>
                <a:rPr lang="zh-CN" altLang="en-US" sz="2000" dirty="0">
                  <a:solidFill>
                    <a:schemeClr val="bg1"/>
                  </a:solidFill>
                </a:rPr>
                <a:t>文字编辑</a:t>
              </a:r>
              <a:endParaRPr lang="en-US" sz="20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endParaRPr lang="en-US" sz="2400"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a:bodyPr>
            <a:lstStyle/>
            <a:p>
              <a:pPr algn="ctr"/>
              <a:endParaRPr lang="en-US" sz="2400"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62500" lnSpcReduction="20000"/>
            </a:bodyPr>
            <a:lstStyle/>
            <a:p>
              <a:pPr algn="ct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lnSpcReduction="10000"/>
            </a:bodyPr>
            <a:lstStyle/>
            <a:p>
              <a:pPr algn="ctr"/>
              <a:endParaRPr lang="en-US" sz="13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834668" y="136191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陈铉文</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55000" lnSpcReduction="20000"/>
            </a:bodyPr>
            <a:lstStyle/>
            <a:p>
              <a:pPr algn="ct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2" y="1343949"/>
              <a:ext cx="689169" cy="304680"/>
            </a:xfrm>
            <a:prstGeom prst="rect">
              <a:avLst/>
            </a:prstGeom>
            <a:noFill/>
          </p:spPr>
          <p:txBody>
            <a:bodyPr wrap="none" anchor="ctr">
              <a:prstTxWarp prst="textPlain">
                <a:avLst/>
              </a:prstTxWarp>
              <a:normAutofit fontScale="70000" lnSpcReduction="20000"/>
            </a:bodyPr>
            <a:lstStyle/>
            <a:p>
              <a:pPr algn="ct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10187371" y="135567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张威杰</a:t>
            </a:r>
            <a:endParaRPr lang="en-US" altLang="zh-CN" sz="2400" dirty="0">
              <a:solidFill>
                <a:schemeClr val="bg1"/>
              </a:solidFill>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8093016" y="134394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刘值成</a:t>
            </a:r>
            <a:endParaRPr lang="en-US" altLang="zh-CN" sz="2400" dirty="0">
              <a:solidFill>
                <a:schemeClr val="bg1"/>
              </a:solidFill>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3506365" y="136911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于    坤</a:t>
            </a:r>
            <a:endParaRPr lang="en-US" altLang="zh-CN" sz="2400" dirty="0">
              <a:solidFill>
                <a:schemeClr val="bg1"/>
              </a:solidFill>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1209472" y="1369120"/>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章奇妙</a:t>
            </a:r>
            <a:endParaRPr lang="en-US" altLang="zh-CN" sz="2400" dirty="0">
              <a:solidFill>
                <a:schemeClr val="bg1"/>
              </a:solidFill>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1018897" y="4424105"/>
            <a:ext cx="1231900" cy="461665"/>
          </a:xfrm>
          <a:prstGeom prst="rect">
            <a:avLst/>
          </a:prstGeom>
          <a:noFill/>
        </p:spPr>
        <p:txBody>
          <a:bodyPr wrap="square">
            <a:normAutofit/>
          </a:bodyPr>
          <a:lstStyle/>
          <a:p>
            <a:pPr algn="ctr"/>
            <a:r>
              <a:rPr lang="en-US" sz="2400" dirty="0">
                <a:solidFill>
                  <a:schemeClr val="bg1"/>
                </a:solidFill>
              </a:rPr>
              <a:t>93</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3297721" y="1801203"/>
            <a:ext cx="1231900" cy="1542517"/>
          </a:xfrm>
          <a:prstGeom prst="rect">
            <a:avLst/>
          </a:prstGeom>
          <a:noFill/>
        </p:spPr>
        <p:txBody>
          <a:bodyPr wrap="square">
            <a:normAutofit/>
          </a:bodyPr>
          <a:lstStyle/>
          <a:p>
            <a:pPr algn="ctr"/>
            <a:r>
              <a:rPr lang="zh-CN" altLang="en-US" sz="2000" dirty="0">
                <a:solidFill>
                  <a:schemeClr val="bg1"/>
                </a:solidFill>
              </a:rPr>
              <a:t>参与</a:t>
            </a:r>
            <a:r>
              <a:rPr lang="en-US" altLang="zh-CN" sz="2000" dirty="0">
                <a:solidFill>
                  <a:schemeClr val="bg1"/>
                </a:solidFill>
              </a:rPr>
              <a:t>ppt</a:t>
            </a:r>
            <a:r>
              <a:rPr lang="zh-CN" altLang="en-US" sz="2000" dirty="0">
                <a:solidFill>
                  <a:schemeClr val="bg1"/>
                </a:solidFill>
              </a:rPr>
              <a:t>制作、</a:t>
            </a:r>
            <a:endParaRPr lang="en-US" altLang="zh-CN" sz="2000" dirty="0">
              <a:solidFill>
                <a:schemeClr val="bg1"/>
              </a:solidFill>
            </a:endParaRPr>
          </a:p>
          <a:p>
            <a:pPr algn="ctr"/>
            <a:r>
              <a:rPr lang="zh-CN" altLang="en-US" sz="2000" dirty="0">
                <a:solidFill>
                  <a:schemeClr val="bg1"/>
                </a:solidFill>
              </a:rPr>
              <a:t>文字编辑</a:t>
            </a:r>
            <a:endParaRPr lang="en-US" sz="20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5674664" y="3187131"/>
            <a:ext cx="1231900" cy="461665"/>
          </a:xfrm>
          <a:prstGeom prst="rect">
            <a:avLst/>
          </a:prstGeom>
          <a:noFill/>
        </p:spPr>
        <p:txBody>
          <a:bodyPr wrap="square">
            <a:normAutofit/>
          </a:bodyPr>
          <a:lstStyle/>
          <a:p>
            <a:pPr algn="ctr"/>
            <a:r>
              <a:rPr lang="en-US" sz="2400" dirty="0">
                <a:solidFill>
                  <a:schemeClr val="bg1"/>
                </a:solidFill>
              </a:rPr>
              <a:t>87</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5663102" y="1739175"/>
            <a:ext cx="1231900" cy="1542517"/>
          </a:xfrm>
          <a:prstGeom prst="rect">
            <a:avLst/>
          </a:prstGeom>
          <a:noFill/>
        </p:spPr>
        <p:txBody>
          <a:bodyPr wrap="square">
            <a:normAutofit/>
          </a:bodyPr>
          <a:lstStyle/>
          <a:p>
            <a:pPr algn="ctr"/>
            <a:r>
              <a:rPr lang="zh-CN" altLang="en-US" sz="2000" dirty="0">
                <a:solidFill>
                  <a:schemeClr val="bg1"/>
                </a:solidFill>
              </a:rPr>
              <a:t>参与</a:t>
            </a:r>
            <a:r>
              <a:rPr lang="en-US" altLang="zh-CN" sz="2000" dirty="0">
                <a:solidFill>
                  <a:schemeClr val="bg1"/>
                </a:solidFill>
              </a:rPr>
              <a:t>ppt</a:t>
            </a:r>
            <a:r>
              <a:rPr lang="zh-CN" altLang="en-US" sz="2000" dirty="0">
                <a:solidFill>
                  <a:schemeClr val="bg1"/>
                </a:solidFill>
              </a:rPr>
              <a:t>制作、</a:t>
            </a:r>
            <a:endParaRPr lang="en-US" altLang="zh-CN" sz="2000" dirty="0">
              <a:solidFill>
                <a:schemeClr val="bg1"/>
              </a:solidFill>
            </a:endParaRPr>
          </a:p>
          <a:p>
            <a:pPr algn="ctr"/>
            <a:r>
              <a:rPr lang="zh-CN" altLang="en-US" sz="2000" dirty="0">
                <a:solidFill>
                  <a:schemeClr val="bg1"/>
                </a:solidFill>
              </a:rPr>
              <a:t>动画制作</a:t>
            </a:r>
            <a:endParaRPr lang="en-US" sz="20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3287993" y="3803883"/>
            <a:ext cx="1231900" cy="461665"/>
          </a:xfrm>
          <a:prstGeom prst="rect">
            <a:avLst/>
          </a:prstGeom>
          <a:noFill/>
        </p:spPr>
        <p:txBody>
          <a:bodyPr wrap="square">
            <a:normAutofit/>
          </a:bodyPr>
          <a:lstStyle/>
          <a:p>
            <a:pPr algn="ctr"/>
            <a:r>
              <a:rPr lang="en-US" sz="2400" dirty="0">
                <a:solidFill>
                  <a:schemeClr val="bg1"/>
                </a:solidFill>
              </a:rPr>
              <a:t>90</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7914997" y="4250556"/>
            <a:ext cx="1231900" cy="461665"/>
          </a:xfrm>
          <a:prstGeom prst="rect">
            <a:avLst/>
          </a:prstGeom>
          <a:noFill/>
        </p:spPr>
        <p:txBody>
          <a:bodyPr wrap="square">
            <a:normAutofit/>
          </a:bodyPr>
          <a:lstStyle/>
          <a:p>
            <a:pPr algn="ctr"/>
            <a:r>
              <a:rPr lang="en-US" sz="2400" dirty="0">
                <a:solidFill>
                  <a:schemeClr val="bg1"/>
                </a:solidFill>
              </a:rPr>
              <a:t>91</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7914997" y="2016280"/>
            <a:ext cx="1231900" cy="1542517"/>
          </a:xfrm>
          <a:prstGeom prst="rect">
            <a:avLst/>
          </a:prstGeom>
          <a:noFill/>
        </p:spPr>
        <p:txBody>
          <a:bodyPr wrap="square">
            <a:normAutofit/>
          </a:bodyPr>
          <a:lstStyle/>
          <a:p>
            <a:pPr algn="ctr"/>
            <a:r>
              <a:rPr lang="zh-CN" altLang="en-US" sz="2000" dirty="0">
                <a:solidFill>
                  <a:schemeClr val="bg1"/>
                </a:solidFill>
              </a:rPr>
              <a:t>参与</a:t>
            </a:r>
            <a:r>
              <a:rPr lang="en-US" altLang="zh-CN" sz="2000" dirty="0">
                <a:solidFill>
                  <a:schemeClr val="bg1"/>
                </a:solidFill>
              </a:rPr>
              <a:t>ppt</a:t>
            </a:r>
            <a:r>
              <a:rPr lang="zh-CN" altLang="en-US" sz="2000" dirty="0">
                <a:solidFill>
                  <a:schemeClr val="bg1"/>
                </a:solidFill>
              </a:rPr>
              <a:t>制作、</a:t>
            </a:r>
            <a:endParaRPr lang="en-US" altLang="zh-CN" sz="2000" dirty="0">
              <a:solidFill>
                <a:schemeClr val="bg1"/>
              </a:solidFill>
            </a:endParaRPr>
          </a:p>
          <a:p>
            <a:pPr algn="ctr"/>
            <a:r>
              <a:rPr lang="zh-CN" altLang="en-US" sz="2000" dirty="0">
                <a:solidFill>
                  <a:schemeClr val="bg1"/>
                </a:solidFill>
              </a:rPr>
              <a:t>图表绘制</a:t>
            </a:r>
            <a:endParaRPr lang="en-US" sz="20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9997797" y="1775086"/>
            <a:ext cx="1231900" cy="1542517"/>
          </a:xfrm>
          <a:prstGeom prst="rect">
            <a:avLst/>
          </a:prstGeom>
          <a:noFill/>
        </p:spPr>
        <p:txBody>
          <a:bodyPr wrap="square">
            <a:normAutofit/>
          </a:bodyPr>
          <a:lstStyle/>
          <a:p>
            <a:pPr algn="ctr"/>
            <a:r>
              <a:rPr lang="zh-CN" altLang="en-US" sz="2000" dirty="0">
                <a:solidFill>
                  <a:schemeClr val="bg1"/>
                </a:solidFill>
              </a:rPr>
              <a:t>参与</a:t>
            </a:r>
            <a:r>
              <a:rPr lang="en-US" altLang="zh-CN" sz="2000" dirty="0">
                <a:solidFill>
                  <a:schemeClr val="bg1"/>
                </a:solidFill>
              </a:rPr>
              <a:t>ppt</a:t>
            </a:r>
            <a:r>
              <a:rPr lang="zh-CN" altLang="en-US" sz="2000" dirty="0">
                <a:solidFill>
                  <a:schemeClr val="bg1"/>
                </a:solidFill>
              </a:rPr>
              <a:t>制作、</a:t>
            </a:r>
            <a:endParaRPr lang="en-US" altLang="zh-CN" sz="2000" dirty="0">
              <a:solidFill>
                <a:schemeClr val="bg1"/>
              </a:solidFill>
            </a:endParaRPr>
          </a:p>
          <a:p>
            <a:pPr algn="ctr"/>
            <a:r>
              <a:rPr lang="zh-CN" altLang="en-US" sz="2000" dirty="0">
                <a:solidFill>
                  <a:schemeClr val="bg1"/>
                </a:solidFill>
              </a:rPr>
              <a:t>软件安装</a:t>
            </a:r>
            <a:endParaRPr lang="en-US" sz="20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9997797" y="3572642"/>
            <a:ext cx="1231900" cy="461665"/>
          </a:xfrm>
          <a:prstGeom prst="rect">
            <a:avLst/>
          </a:prstGeom>
          <a:noFill/>
        </p:spPr>
        <p:txBody>
          <a:bodyPr wrap="square">
            <a:normAutofit/>
          </a:bodyPr>
          <a:lstStyle/>
          <a:p>
            <a:pPr algn="ctr"/>
            <a:r>
              <a:rPr lang="en-US" sz="2400" dirty="0">
                <a:solidFill>
                  <a:schemeClr val="bg1"/>
                </a:solidFill>
              </a:rPr>
              <a:t>88</a:t>
            </a:r>
          </a:p>
        </p:txBody>
      </p:sp>
    </p:spTree>
    <p:extLst>
      <p:ext uri="{BB962C8B-B14F-4D97-AF65-F5344CB8AC3E}">
        <p14:creationId xmlns:p14="http://schemas.microsoft.com/office/powerpoint/2010/main" val="762850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377">
              <a:lnSpc>
                <a:spcPct val="100000"/>
              </a:lnSpc>
              <a:defRPr/>
            </a:pPr>
            <a:r>
              <a:rPr lang="en-US" altLang="zh-CN" dirty="0" err="1">
                <a:solidFill>
                  <a:srgbClr val="000000"/>
                </a:solidFill>
              </a:rPr>
              <a:t>PowerDesigner</a:t>
            </a:r>
            <a:endParaRPr lang="en-US" altLang="zh-CN" dirty="0">
              <a:solidFill>
                <a:srgbClr val="000000"/>
              </a:solidFill>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68542A95-7070-4AEA-AFB7-9D7239545F69}"/>
              </a:ext>
            </a:extLst>
          </p:cNvPr>
          <p:cNvPicPr>
            <a:picLocks noChangeAspect="1"/>
          </p:cNvPicPr>
          <p:nvPr/>
        </p:nvPicPr>
        <p:blipFill>
          <a:blip r:embed="rId2"/>
          <a:stretch>
            <a:fillRect/>
          </a:stretch>
        </p:blipFill>
        <p:spPr>
          <a:xfrm>
            <a:off x="669924" y="1182994"/>
            <a:ext cx="6789208" cy="5675005"/>
          </a:xfrm>
          <a:prstGeom prst="rect">
            <a:avLst/>
          </a:prstGeom>
        </p:spPr>
      </p:pic>
      <p:sp>
        <p:nvSpPr>
          <p:cNvPr id="7" name="文本框 6">
            <a:extLst>
              <a:ext uri="{FF2B5EF4-FFF2-40B4-BE49-F238E27FC236}">
                <a16:creationId xmlns:a16="http://schemas.microsoft.com/office/drawing/2014/main" id="{26F619BC-711B-44C3-BB0B-F40442E315C0}"/>
              </a:ext>
            </a:extLst>
          </p:cNvPr>
          <p:cNvSpPr txBox="1"/>
          <p:nvPr/>
        </p:nvSpPr>
        <p:spPr>
          <a:xfrm>
            <a:off x="7617040" y="6240463"/>
            <a:ext cx="2237173" cy="369332"/>
          </a:xfrm>
          <a:prstGeom prst="rect">
            <a:avLst/>
          </a:prstGeom>
          <a:noFill/>
        </p:spPr>
        <p:txBody>
          <a:bodyPr wrap="square" rtlCol="0">
            <a:spAutoFit/>
          </a:bodyPr>
          <a:lstStyle/>
          <a:p>
            <a:r>
              <a:rPr lang="en-US" altLang="zh-CN" dirty="0"/>
              <a:t>PowerDesigner16.5</a:t>
            </a:r>
            <a:endParaRPr lang="zh-CN" altLang="en-US" dirty="0"/>
          </a:p>
        </p:txBody>
      </p:sp>
      <p:pic>
        <p:nvPicPr>
          <p:cNvPr id="8" name="图片 7">
            <a:extLst>
              <a:ext uri="{FF2B5EF4-FFF2-40B4-BE49-F238E27FC236}">
                <a16:creationId xmlns:a16="http://schemas.microsoft.com/office/drawing/2014/main" id="{FD723250-1FA8-4283-8806-FE64CF9029AA}"/>
              </a:ext>
            </a:extLst>
          </p:cNvPr>
          <p:cNvPicPr>
            <a:picLocks noChangeAspect="1"/>
          </p:cNvPicPr>
          <p:nvPr/>
        </p:nvPicPr>
        <p:blipFill>
          <a:blip r:embed="rId3"/>
          <a:stretch>
            <a:fillRect/>
          </a:stretch>
        </p:blipFill>
        <p:spPr>
          <a:xfrm>
            <a:off x="9239019" y="3429000"/>
            <a:ext cx="904875" cy="857250"/>
          </a:xfrm>
          <a:prstGeom prst="rect">
            <a:avLst/>
          </a:prstGeom>
        </p:spPr>
      </p:pic>
    </p:spTree>
    <p:extLst>
      <p:ext uri="{BB962C8B-B14F-4D97-AF65-F5344CB8AC3E}">
        <p14:creationId xmlns:p14="http://schemas.microsoft.com/office/powerpoint/2010/main" val="1821831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endParaRPr lang="zh-CN" altLang="en-US" b="0" dirty="0"/>
          </a:p>
        </p:txBody>
      </p:sp>
      <p:sp>
        <p:nvSpPr>
          <p:cNvPr id="9" name="文本占位符 5">
            <a:extLst>
              <a:ext uri="{FF2B5EF4-FFF2-40B4-BE49-F238E27FC236}">
                <a16:creationId xmlns:a16="http://schemas.microsoft.com/office/drawing/2014/main" id="{18FF2203-67FB-4B7F-B079-6E2B2B3F651E}"/>
              </a:ext>
            </a:extLst>
          </p:cNvPr>
          <p:cNvSpPr>
            <a:spLocks noGrp="1"/>
          </p:cNvSpPr>
          <p:nvPr>
            <p:ph type="body" sz="quarter" idx="10"/>
          </p:nvPr>
        </p:nvSpPr>
        <p:spPr>
          <a:xfrm>
            <a:off x="3235324" y="2694404"/>
            <a:ext cx="5426076" cy="296271"/>
          </a:xfrm>
        </p:spPr>
        <p:txBody>
          <a:bodyPr/>
          <a:lstStyle/>
          <a:p>
            <a:pPr algn="ctr"/>
            <a:r>
              <a:rPr lang="zh-CN" altLang="en-US" sz="2000" dirty="0"/>
              <a:t>制作：</a:t>
            </a:r>
            <a:r>
              <a:rPr lang="en-US" altLang="zh-CN" sz="2000" dirty="0"/>
              <a:t>PRD2018-G01</a:t>
            </a:r>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377">
              <a:lnSpc>
                <a:spcPct val="100000"/>
              </a:lnSpc>
              <a:defRPr/>
            </a:pPr>
            <a:r>
              <a:rPr lang="en-US" altLang="zh-CN" dirty="0">
                <a:solidFill>
                  <a:srgbClr val="000000"/>
                </a:solidFill>
              </a:rPr>
              <a:t>Visio</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B55B9624-6757-4010-9938-55072033A5D1}"/>
              </a:ext>
            </a:extLst>
          </p:cNvPr>
          <p:cNvSpPr txBox="1"/>
          <p:nvPr/>
        </p:nvSpPr>
        <p:spPr>
          <a:xfrm>
            <a:off x="798990" y="1837678"/>
            <a:ext cx="1020932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Microsoft Office Visio </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是微软公司出品的软件，</a:t>
            </a: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Office Visio </a:t>
            </a:r>
            <a:r>
              <a:rPr lang="zh-CN" altLang="en-US" sz="2000" dirty="0">
                <a:solidFill>
                  <a:srgbClr val="000000"/>
                </a:solidFill>
                <a:latin typeface="Arial"/>
                <a:ea typeface="微软雅黑"/>
              </a:rPr>
              <a:t>提供了各种模板：业务流程的流程图、网络图、工作流图、数据库模型图和软件图，这些模板可用于可视化和简化业务流程、跟踪项目和资源、绘制组织结构图、映射网络、绘制建筑地图及优化系统。</a:t>
            </a:r>
            <a:endParaRPr kumimoji="0" lang="zh-CN" altLang="en-US" sz="20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41" name="文本框 40">
            <a:extLst>
              <a:ext uri="{FF2B5EF4-FFF2-40B4-BE49-F238E27FC236}">
                <a16:creationId xmlns:a16="http://schemas.microsoft.com/office/drawing/2014/main" id="{21A198E5-61EF-47DE-AEB3-D04E08F44836}"/>
              </a:ext>
            </a:extLst>
          </p:cNvPr>
          <p:cNvSpPr txBox="1"/>
          <p:nvPr/>
        </p:nvSpPr>
        <p:spPr>
          <a:xfrm>
            <a:off x="669924" y="3785963"/>
            <a:ext cx="1020932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lang="en-US" altLang="zh-CN" sz="2000" dirty="0">
                <a:solidFill>
                  <a:srgbClr val="000000"/>
                </a:solidFill>
                <a:latin typeface="Arial"/>
                <a:ea typeface="微软雅黑"/>
              </a:rPr>
              <a:t>Visio</a:t>
            </a:r>
            <a:r>
              <a:rPr lang="zh-CN" altLang="en-US" sz="2000" dirty="0">
                <a:solidFill>
                  <a:srgbClr val="000000"/>
                </a:solidFill>
                <a:latin typeface="Arial"/>
                <a:ea typeface="微软雅黑"/>
              </a:rPr>
              <a:t>原来仅仅是一种画图软件，能够用来描述各种图形，也是到</a:t>
            </a:r>
            <a:r>
              <a:rPr lang="en-US" altLang="zh-CN" sz="2000" dirty="0">
                <a:solidFill>
                  <a:srgbClr val="000000"/>
                </a:solidFill>
                <a:latin typeface="Arial"/>
                <a:ea typeface="微软雅黑"/>
              </a:rPr>
              <a:t>Visio2000</a:t>
            </a:r>
            <a:r>
              <a:rPr lang="zh-CN" altLang="en-US" sz="2000" dirty="0">
                <a:solidFill>
                  <a:srgbClr val="000000"/>
                </a:solidFill>
                <a:latin typeface="Arial"/>
                <a:ea typeface="微软雅黑"/>
              </a:rPr>
              <a:t>才开始引进软件分析设计功能到代码生成的全部功能，它可以说是目前最能够用图形方式来表达各种商业图形用途的工具。（对</a:t>
            </a:r>
            <a:r>
              <a:rPr lang="en-US" altLang="zh-CN" sz="2000" dirty="0">
                <a:solidFill>
                  <a:srgbClr val="000000"/>
                </a:solidFill>
                <a:latin typeface="Arial"/>
                <a:ea typeface="微软雅黑"/>
              </a:rPr>
              <a:t>UML</a:t>
            </a:r>
            <a:r>
              <a:rPr lang="zh-CN" altLang="en-US" sz="2000" dirty="0">
                <a:solidFill>
                  <a:srgbClr val="000000"/>
                </a:solidFill>
                <a:latin typeface="Arial"/>
                <a:ea typeface="微软雅黑"/>
              </a:rPr>
              <a:t>的支持仅仅是功能中的一小部分）</a:t>
            </a:r>
            <a:endParaRPr kumimoji="0" lang="zh-CN" altLang="en-US" sz="20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BEE2D76F-C9EB-4C9A-B185-91ECD2C7AFC9}"/>
              </a:ext>
            </a:extLst>
          </p:cNvPr>
          <p:cNvSpPr txBox="1"/>
          <p:nvPr/>
        </p:nvSpPr>
        <p:spPr>
          <a:xfrm>
            <a:off x="1305017" y="5477522"/>
            <a:ext cx="9144000" cy="400110"/>
          </a:xfrm>
          <a:prstGeom prst="rect">
            <a:avLst/>
          </a:prstGeom>
          <a:noFill/>
        </p:spPr>
        <p:txBody>
          <a:bodyPr wrap="square" rtlCol="0">
            <a:spAutoFit/>
          </a:bodyPr>
          <a:lstStyle/>
          <a:p>
            <a:r>
              <a:rPr lang="zh-CN" altLang="en-US" sz="2000" dirty="0"/>
              <a:t>目前</a:t>
            </a:r>
            <a:r>
              <a:rPr lang="en-US" altLang="zh-CN" sz="2000" dirty="0"/>
              <a:t>Visio</a:t>
            </a:r>
            <a:r>
              <a:rPr lang="zh-CN" altLang="en-US" sz="2000" dirty="0"/>
              <a:t>最新版本是</a:t>
            </a:r>
            <a:r>
              <a:rPr lang="en-US" altLang="zh-CN" sz="2000" dirty="0"/>
              <a:t>visio2019</a:t>
            </a:r>
            <a:endParaRPr lang="zh-CN" altLang="en-US" sz="2000" dirty="0"/>
          </a:p>
        </p:txBody>
      </p:sp>
    </p:spTree>
    <p:extLst>
      <p:ext uri="{BB962C8B-B14F-4D97-AF65-F5344CB8AC3E}">
        <p14:creationId xmlns:p14="http://schemas.microsoft.com/office/powerpoint/2010/main" val="3257159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1"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377">
              <a:lnSpc>
                <a:spcPct val="100000"/>
              </a:lnSpc>
              <a:defRPr/>
            </a:pPr>
            <a:r>
              <a:rPr lang="en-US" altLang="zh-CN" dirty="0">
                <a:solidFill>
                  <a:srgbClr val="000000"/>
                </a:solidFill>
              </a:rPr>
              <a:t>Visio</a:t>
            </a: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pic>
        <p:nvPicPr>
          <p:cNvPr id="7" name="图片 6">
            <a:extLst>
              <a:ext uri="{FF2B5EF4-FFF2-40B4-BE49-F238E27FC236}">
                <a16:creationId xmlns:a16="http://schemas.microsoft.com/office/drawing/2014/main" id="{984DE680-E4E4-49BC-B282-1F38D068A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42" y="1314638"/>
            <a:ext cx="6639852" cy="5258534"/>
          </a:xfrm>
          <a:prstGeom prst="rect">
            <a:avLst/>
          </a:prstGeom>
        </p:spPr>
      </p:pic>
      <p:sp>
        <p:nvSpPr>
          <p:cNvPr id="8" name="文本框 7">
            <a:extLst>
              <a:ext uri="{FF2B5EF4-FFF2-40B4-BE49-F238E27FC236}">
                <a16:creationId xmlns:a16="http://schemas.microsoft.com/office/drawing/2014/main" id="{11A9F5F7-39A0-4D22-830C-8271837D53B5}"/>
              </a:ext>
            </a:extLst>
          </p:cNvPr>
          <p:cNvSpPr txBox="1"/>
          <p:nvPr/>
        </p:nvSpPr>
        <p:spPr>
          <a:xfrm>
            <a:off x="7554897" y="5974402"/>
            <a:ext cx="2414726" cy="369332"/>
          </a:xfrm>
          <a:prstGeom prst="rect">
            <a:avLst/>
          </a:prstGeom>
          <a:noFill/>
        </p:spPr>
        <p:txBody>
          <a:bodyPr wrap="square" rtlCol="0">
            <a:spAutoFit/>
          </a:bodyPr>
          <a:lstStyle/>
          <a:p>
            <a:r>
              <a:rPr lang="en-US" altLang="zh-CN" dirty="0"/>
              <a:t>visio2016</a:t>
            </a:r>
            <a:endParaRPr lang="zh-CN" altLang="en-US" dirty="0"/>
          </a:p>
        </p:txBody>
      </p:sp>
      <p:pic>
        <p:nvPicPr>
          <p:cNvPr id="9" name="图片 8">
            <a:extLst>
              <a:ext uri="{FF2B5EF4-FFF2-40B4-BE49-F238E27FC236}">
                <a16:creationId xmlns:a16="http://schemas.microsoft.com/office/drawing/2014/main" id="{AC0A2464-BF71-4C57-81DE-FE64A5E797C3}"/>
              </a:ext>
            </a:extLst>
          </p:cNvPr>
          <p:cNvPicPr>
            <a:picLocks noChangeAspect="1"/>
          </p:cNvPicPr>
          <p:nvPr/>
        </p:nvPicPr>
        <p:blipFill>
          <a:blip r:embed="rId3"/>
          <a:stretch>
            <a:fillRect/>
          </a:stretch>
        </p:blipFill>
        <p:spPr>
          <a:xfrm>
            <a:off x="8762260" y="3578534"/>
            <a:ext cx="1057275" cy="1085850"/>
          </a:xfrm>
          <a:prstGeom prst="rect">
            <a:avLst/>
          </a:prstGeom>
        </p:spPr>
      </p:pic>
    </p:spTree>
    <p:extLst>
      <p:ext uri="{BB962C8B-B14F-4D97-AF65-F5344CB8AC3E}">
        <p14:creationId xmlns:p14="http://schemas.microsoft.com/office/powerpoint/2010/main" val="854893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defTabSz="914377">
              <a:lnSpc>
                <a:spcPct val="100000"/>
              </a:lnSpc>
              <a:defRPr/>
            </a:pPr>
            <a:r>
              <a:rPr lang="en-US" altLang="zh-CN" dirty="0" err="1">
                <a:solidFill>
                  <a:srgbClr val="000000"/>
                </a:solidFill>
              </a:rPr>
              <a:t>StarUML</a:t>
            </a:r>
            <a:endParaRPr lang="en-US" altLang="zh-CN" dirty="0">
              <a:solidFill>
                <a:srgbClr val="000000"/>
              </a:solidFill>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rPr>
              <a:t>PRD2018-G01</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B55B9624-6757-4010-9938-55072033A5D1}"/>
              </a:ext>
            </a:extLst>
          </p:cNvPr>
          <p:cNvSpPr txBox="1"/>
          <p:nvPr/>
        </p:nvSpPr>
        <p:spPr>
          <a:xfrm>
            <a:off x="798990" y="1837678"/>
            <a:ext cx="1020932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a:ea typeface="微软雅黑"/>
                <a:cs typeface="+mn-cs"/>
              </a:rPr>
              <a:t>	</a:t>
            </a:r>
            <a:r>
              <a:rPr kumimoji="0" lang="en-US" altLang="zh-CN" sz="2000" b="0" i="0" u="none" strike="noStrike" kern="1200" cap="none" spc="0" normalizeH="0" baseline="0" noProof="0" dirty="0" err="1">
                <a:ln>
                  <a:noFill/>
                </a:ln>
                <a:solidFill>
                  <a:srgbClr val="000000"/>
                </a:solidFill>
                <a:effectLst/>
                <a:uLnTx/>
                <a:uFillTx/>
                <a:latin typeface="Arial"/>
                <a:ea typeface="微软雅黑"/>
                <a:cs typeface="+mn-cs"/>
              </a:rPr>
              <a:t>StarUML</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是一款</a:t>
            </a:r>
            <a:r>
              <a:rPr kumimoji="0" lang="zh-CN" altLang="en-US" sz="2000" b="0" i="0" u="none" strike="noStrike" kern="1200" cap="none" spc="0" normalizeH="0" baseline="0" noProof="0" dirty="0">
                <a:ln>
                  <a:noFill/>
                </a:ln>
                <a:solidFill>
                  <a:srgbClr val="C00000"/>
                </a:solidFill>
                <a:effectLst/>
                <a:uLnTx/>
                <a:uFillTx/>
                <a:latin typeface="Arial"/>
                <a:ea typeface="微软雅黑"/>
                <a:cs typeface="+mn-cs"/>
              </a:rPr>
              <a:t>开放源代码</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的</a:t>
            </a: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UML</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开发工具，是由韩国公司</a:t>
            </a:r>
            <a:r>
              <a:rPr kumimoji="0" lang="en-US" altLang="zh-CN" sz="2000" b="0" i="0" u="none" strike="noStrike" kern="1200" cap="none" spc="0" normalizeH="0" baseline="0" noProof="0" dirty="0" err="1">
                <a:ln>
                  <a:noFill/>
                </a:ln>
                <a:solidFill>
                  <a:srgbClr val="000000"/>
                </a:solidFill>
                <a:effectLst/>
                <a:uLnTx/>
                <a:uFillTx/>
                <a:latin typeface="Arial"/>
                <a:ea typeface="微软雅黑"/>
                <a:cs typeface="+mn-cs"/>
              </a:rPr>
              <a:t>MKLab</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主导开发的产品。</a:t>
            </a:r>
            <a:r>
              <a:rPr kumimoji="0" lang="en-US" altLang="zh-CN" sz="2000" b="0" i="0" u="none" strike="noStrike" kern="1200" cap="none" spc="0" normalizeH="0" baseline="0" noProof="0" dirty="0" err="1">
                <a:ln>
                  <a:noFill/>
                </a:ln>
                <a:solidFill>
                  <a:srgbClr val="000000"/>
                </a:solidFill>
                <a:effectLst/>
                <a:uLnTx/>
                <a:uFillTx/>
                <a:latin typeface="Arial"/>
                <a:ea typeface="微软雅黑"/>
                <a:cs typeface="+mn-cs"/>
              </a:rPr>
              <a:t>StarUML</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是一种创建</a:t>
            </a: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UML</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类图，生成类图和其他类型的统一建模语言（</a:t>
            </a: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UML</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）图表的工具。</a:t>
            </a:r>
          </a:p>
        </p:txBody>
      </p:sp>
      <p:sp>
        <p:nvSpPr>
          <p:cNvPr id="6" name="文本框 5">
            <a:extLst>
              <a:ext uri="{FF2B5EF4-FFF2-40B4-BE49-F238E27FC236}">
                <a16:creationId xmlns:a16="http://schemas.microsoft.com/office/drawing/2014/main" id="{BEE2D76F-C9EB-4C9A-B185-91ECD2C7AFC9}"/>
              </a:ext>
            </a:extLst>
          </p:cNvPr>
          <p:cNvSpPr txBox="1"/>
          <p:nvPr/>
        </p:nvSpPr>
        <p:spPr>
          <a:xfrm>
            <a:off x="921543" y="3429000"/>
            <a:ext cx="9144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目前</a:t>
            </a:r>
            <a:r>
              <a:rPr kumimoji="0" lang="en-US" altLang="zh-CN" sz="2000" b="0" i="0" u="none" strike="noStrike" kern="1200" cap="none" spc="0" normalizeH="0" baseline="0" noProof="0" dirty="0" err="1">
                <a:ln>
                  <a:noFill/>
                </a:ln>
                <a:solidFill>
                  <a:srgbClr val="000000"/>
                </a:solidFill>
                <a:effectLst/>
                <a:uLnTx/>
                <a:uFillTx/>
                <a:latin typeface="Arial"/>
                <a:ea typeface="微软雅黑"/>
                <a:cs typeface="+mn-cs"/>
              </a:rPr>
              <a:t>StarUML</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的最新版本是</a:t>
            </a: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3.0.2</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，并且由免费转为收费</a:t>
            </a:r>
          </a:p>
        </p:txBody>
      </p:sp>
    </p:spTree>
    <p:extLst>
      <p:ext uri="{BB962C8B-B14F-4D97-AF65-F5344CB8AC3E}">
        <p14:creationId xmlns:p14="http://schemas.microsoft.com/office/powerpoint/2010/main" val="3831608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2ab1ed42-e6bd-45d3-9d3e-be2baea30384"/>
</p:tagLst>
</file>

<file path=ppt/tags/tag3.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767</TotalTime>
  <Words>861</Words>
  <Application>Microsoft Office PowerPoint</Application>
  <PresentationFormat>宽屏</PresentationFormat>
  <Paragraphs>333</Paragraphs>
  <Slides>60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60</vt:i4>
      </vt:variant>
    </vt:vector>
  </HeadingPairs>
  <TitlesOfParts>
    <vt:vector size="66" baseType="lpstr">
      <vt:lpstr>宋体</vt:lpstr>
      <vt:lpstr>微软雅黑</vt:lpstr>
      <vt:lpstr>Arial</vt:lpstr>
      <vt:lpstr>Calibri</vt:lpstr>
      <vt:lpstr>Impact</vt:lpstr>
      <vt:lpstr>主题5</vt:lpstr>
      <vt:lpstr>UML工具： Rational Rose</vt:lpstr>
      <vt:lpstr>PowerPoint 演示文稿</vt:lpstr>
      <vt:lpstr>常用UML工具</vt:lpstr>
      <vt:lpstr>面向对象的软件建模工具的功能</vt:lpstr>
      <vt:lpstr>PowerDesigner</vt:lpstr>
      <vt:lpstr>PowerDesigner</vt:lpstr>
      <vt:lpstr>Visio</vt:lpstr>
      <vt:lpstr>Visio</vt:lpstr>
      <vt:lpstr>StarUML</vt:lpstr>
      <vt:lpstr>StarUML</vt:lpstr>
      <vt:lpstr>Processon</vt:lpstr>
      <vt:lpstr>Processon</vt:lpstr>
      <vt:lpstr>Rational Rose背景介绍</vt:lpstr>
      <vt:lpstr>介绍</vt:lpstr>
      <vt:lpstr>介绍</vt:lpstr>
      <vt:lpstr>介绍</vt:lpstr>
      <vt:lpstr>介绍</vt:lpstr>
      <vt:lpstr>介绍</vt:lpstr>
      <vt:lpstr>介绍</vt:lpstr>
      <vt:lpstr>介绍</vt:lpstr>
      <vt:lpstr>Rational Rose使用介绍</vt:lpstr>
      <vt:lpstr>选择模型</vt:lpstr>
      <vt:lpstr>界面介绍</vt:lpstr>
      <vt:lpstr>用例图</vt:lpstr>
      <vt:lpstr>用例图</vt:lpstr>
      <vt:lpstr>用例图</vt:lpstr>
      <vt:lpstr>用例图</vt:lpstr>
      <vt:lpstr>用例图</vt:lpstr>
      <vt:lpstr>活动图</vt:lpstr>
      <vt:lpstr>活动图</vt:lpstr>
      <vt:lpstr>活动图</vt:lpstr>
      <vt:lpstr>活动图</vt:lpstr>
      <vt:lpstr>类图</vt:lpstr>
      <vt:lpstr>类图</vt:lpstr>
      <vt:lpstr>类图</vt:lpstr>
      <vt:lpstr>状态图</vt:lpstr>
      <vt:lpstr>状态图</vt:lpstr>
      <vt:lpstr>状态图</vt:lpstr>
      <vt:lpstr>构件图</vt:lpstr>
      <vt:lpstr>构件图</vt:lpstr>
      <vt:lpstr>构件图</vt:lpstr>
      <vt:lpstr>部署图</vt:lpstr>
      <vt:lpstr>部署图</vt:lpstr>
      <vt:lpstr>部署图</vt:lpstr>
      <vt:lpstr>顺序图</vt:lpstr>
      <vt:lpstr>顺序图</vt:lpstr>
      <vt:lpstr>顺序图</vt:lpstr>
      <vt:lpstr>通信图</vt:lpstr>
      <vt:lpstr>通信图</vt:lpstr>
      <vt:lpstr>通信图</vt:lpstr>
      <vt:lpstr>几种UML工具的对比</vt:lpstr>
      <vt:lpstr>工具对比</vt:lpstr>
      <vt:lpstr>提问</vt:lpstr>
      <vt:lpstr>提问</vt:lpstr>
      <vt:lpstr>提问</vt:lpstr>
      <vt:lpstr>提问</vt:lpstr>
      <vt:lpstr>参考文献</vt:lpstr>
      <vt:lpstr>参考文献</vt:lpstr>
      <vt:lpstr>分工及绩效</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妙</cp:lastModifiedBy>
  <cp:revision>65</cp:revision>
  <cp:lastPrinted>2018-04-24T16:00:00Z</cp:lastPrinted>
  <dcterms:created xsi:type="dcterms:W3CDTF">2018-04-24T16:00:00Z</dcterms:created>
  <dcterms:modified xsi:type="dcterms:W3CDTF">2018-10-26T10:43:12Z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