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4.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5.xml" ContentType="application/vnd.openxmlformats-officedocument.themeOverride+xml"/>
  <Override PartName="/ppt/tags/tag2.xml" ContentType="application/vnd.openxmlformats-officedocument.presentationml.tags+xml"/>
  <Override PartName="/ppt/theme/themeOverride6.xml" ContentType="application/vnd.openxmlformats-officedocument.themeOverride+xml"/>
  <Override PartName="/ppt/tags/tag3.xml" ContentType="application/vnd.openxmlformats-officedocument.presentationml.tags+xml"/>
  <Override PartName="/ppt/notesSlides/notesSlide33.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66" r:id="rId3"/>
    <p:sldId id="258" r:id="rId4"/>
    <p:sldId id="303" r:id="rId5"/>
    <p:sldId id="332" r:id="rId6"/>
    <p:sldId id="304" r:id="rId7"/>
    <p:sldId id="308" r:id="rId8"/>
    <p:sldId id="310" r:id="rId9"/>
    <p:sldId id="267" r:id="rId10"/>
    <p:sldId id="305" r:id="rId11"/>
    <p:sldId id="306" r:id="rId12"/>
    <p:sldId id="309" r:id="rId13"/>
    <p:sldId id="311" r:id="rId14"/>
    <p:sldId id="312" r:id="rId15"/>
    <p:sldId id="333" r:id="rId16"/>
    <p:sldId id="271" r:id="rId17"/>
    <p:sldId id="313" r:id="rId18"/>
    <p:sldId id="320" r:id="rId19"/>
    <p:sldId id="314" r:id="rId20"/>
    <p:sldId id="316" r:id="rId21"/>
    <p:sldId id="315" r:id="rId22"/>
    <p:sldId id="318" r:id="rId23"/>
    <p:sldId id="319" r:id="rId24"/>
    <p:sldId id="321" r:id="rId25"/>
    <p:sldId id="322" r:id="rId26"/>
    <p:sldId id="323" r:id="rId27"/>
    <p:sldId id="334" r:id="rId28"/>
    <p:sldId id="277" r:id="rId29"/>
    <p:sldId id="324" r:id="rId30"/>
    <p:sldId id="325" r:id="rId31"/>
    <p:sldId id="326" r:id="rId32"/>
    <p:sldId id="328" r:id="rId33"/>
    <p:sldId id="329" r:id="rId34"/>
    <p:sldId id="335" r:id="rId35"/>
    <p:sldId id="331" r:id="rId36"/>
    <p:sldId id="282" r:id="rId37"/>
    <p:sldId id="289" r:id="rId38"/>
    <p:sldId id="288" r:id="rId39"/>
    <p:sldId id="283" r:id="rId40"/>
    <p:sldId id="261"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22" autoAdjust="0"/>
    <p:restoredTop sz="80942" autoAdjust="0"/>
  </p:normalViewPr>
  <p:slideViewPr>
    <p:cSldViewPr snapToGrid="0">
      <p:cViewPr varScale="1">
        <p:scale>
          <a:sx n="97" d="100"/>
          <a:sy n="97" d="100"/>
        </p:scale>
        <p:origin x="1176" y="72"/>
      </p:cViewPr>
      <p:guideLst/>
    </p:cSldViewPr>
  </p:slideViewPr>
  <p:notesTextViewPr>
    <p:cViewPr>
      <p:scale>
        <a:sx n="3" d="2"/>
        <a:sy n="3" d="2"/>
      </p:scale>
      <p:origin x="0" y="0"/>
    </p:cViewPr>
  </p:notesTextViewPr>
  <p:sorterViewPr>
    <p:cViewPr>
      <p:scale>
        <a:sx n="125" d="100"/>
        <a:sy n="125" d="100"/>
      </p:scale>
      <p:origin x="0" y="-164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B5BB1-73EE-483E-9610-9FD88B14682C}"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5A16B-4A35-41BD-93DC-295A9A0D9E87}" type="slidenum">
              <a:rPr lang="zh-CN" altLang="en-US" smtClean="0"/>
              <a:t>‹#›</a:t>
            </a:fld>
            <a:endParaRPr lang="zh-CN" altLang="en-US"/>
          </a:p>
        </p:txBody>
      </p:sp>
    </p:spTree>
    <p:extLst>
      <p:ext uri="{BB962C8B-B14F-4D97-AF65-F5344CB8AC3E}">
        <p14:creationId xmlns:p14="http://schemas.microsoft.com/office/powerpoint/2010/main" val="41646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4</a:t>
            </a:fld>
            <a:endParaRPr lang="zh-CN" altLang="en-US"/>
          </a:p>
        </p:txBody>
      </p:sp>
    </p:spTree>
    <p:extLst>
      <p:ext uri="{BB962C8B-B14F-4D97-AF65-F5344CB8AC3E}">
        <p14:creationId xmlns:p14="http://schemas.microsoft.com/office/powerpoint/2010/main" val="2879603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为对象建模，要遵循如下策略</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13</a:t>
            </a:fld>
            <a:endParaRPr lang="zh-CN" altLang="en-US"/>
          </a:p>
        </p:txBody>
      </p:sp>
    </p:spTree>
    <p:extLst>
      <p:ext uri="{BB962C8B-B14F-4D97-AF65-F5344CB8AC3E}">
        <p14:creationId xmlns:p14="http://schemas.microsoft.com/office/powerpoint/2010/main" val="50674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为对象图进行逆向工程，要遵循如下策略</a:t>
            </a:r>
            <a:endParaRPr lang="en-US" altLang="zh-CN" dirty="0"/>
          </a:p>
          <a:p>
            <a:r>
              <a:rPr lang="zh-CN" altLang="en-US" sz="1200" b="0" i="0" u="none" strike="noStrike" kern="1200" dirty="0">
                <a:solidFill>
                  <a:schemeClr val="tx1"/>
                </a:solidFill>
                <a:effectLst/>
                <a:latin typeface="+mn-lt"/>
                <a:ea typeface="+mn-ea"/>
                <a:cs typeface="+mn-cs"/>
              </a:rPr>
              <a:t>代码走查是一种非正式的代码评审技术，它通常在编码完成之后由代码的作者向一组同事来讲解他自己编写的代码，由同事来给出意见。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14</a:t>
            </a:fld>
            <a:endParaRPr lang="zh-CN" altLang="en-US"/>
          </a:p>
        </p:txBody>
      </p:sp>
    </p:spTree>
    <p:extLst>
      <p:ext uri="{BB962C8B-B14F-4D97-AF65-F5344CB8AC3E}">
        <p14:creationId xmlns:p14="http://schemas.microsoft.com/office/powerpoint/2010/main" val="2384952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dirty="0">
                <a:latin typeface="新宋体" panose="02010609030101010101" pitchFamily="49" charset="-122"/>
                <a:ea typeface="新宋体" panose="02010609030101010101" pitchFamily="49" charset="-122"/>
              </a:rPr>
              <a:t>对象图使用于模型的设计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对源代码进行分析和说明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对造型复杂的数据结构的理解</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从实用的角度了解系统</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优点：能够直观理解出系统运行时的实时状态</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缺点：工作量大，比较复杂</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dirty="0">
              <a:solidFill>
                <a:srgbClr val="FF0000"/>
              </a:solidFill>
              <a:latin typeface="新宋体" panose="02010609030101010101" pitchFamily="49" charset="-122"/>
              <a:ea typeface="新宋体" panose="02010609030101010101" pitchFamily="49" charset="-122"/>
            </a:endParaRPr>
          </a:p>
          <a:p>
            <a:endParaRPr lang="en-US" altLang="zh-CN" dirty="0"/>
          </a:p>
          <a:p>
            <a:r>
              <a:rPr lang="zh-CN" altLang="en-US" dirty="0"/>
              <a:t>对于所有的系统（微小系统除外）会存在几百几千个对象，明显这是不能完全描述出来的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15</a:t>
            </a:fld>
            <a:endParaRPr lang="zh-CN" altLang="en-US"/>
          </a:p>
        </p:txBody>
      </p:sp>
    </p:spTree>
    <p:extLst>
      <p:ext uri="{BB962C8B-B14F-4D97-AF65-F5344CB8AC3E}">
        <p14:creationId xmlns:p14="http://schemas.microsoft.com/office/powerpoint/2010/main" val="3069616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构件图是用于对系统的物理方面建模使用的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16</a:t>
            </a:fld>
            <a:endParaRPr lang="zh-CN" altLang="en-US"/>
          </a:p>
        </p:txBody>
      </p:sp>
    </p:spTree>
    <p:extLst>
      <p:ext uri="{BB962C8B-B14F-4D97-AF65-F5344CB8AC3E}">
        <p14:creationId xmlns:p14="http://schemas.microsoft.com/office/powerpoint/2010/main" val="213181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一个组件是一个多个类的实现一样，工件（如果它是可执行的）是一个组件的实现。</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开发过程中一个项目有些代码是可以重复利用的</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17</a:t>
            </a:fld>
            <a:endParaRPr lang="zh-CN" altLang="en-US"/>
          </a:p>
        </p:txBody>
      </p:sp>
    </p:spTree>
    <p:extLst>
      <p:ext uri="{BB962C8B-B14F-4D97-AF65-F5344CB8AC3E}">
        <p14:creationId xmlns:p14="http://schemas.microsoft.com/office/powerpoint/2010/main" val="2948715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18</a:t>
            </a:fld>
            <a:endParaRPr lang="zh-CN" altLang="en-US"/>
          </a:p>
        </p:txBody>
      </p:sp>
    </p:spTree>
    <p:extLst>
      <p:ext uri="{BB962C8B-B14F-4D97-AF65-F5344CB8AC3E}">
        <p14:creationId xmlns:p14="http://schemas.microsoft.com/office/powerpoint/2010/main" val="2593238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19</a:t>
            </a:fld>
            <a:endParaRPr lang="zh-CN" altLang="en-US"/>
          </a:p>
        </p:txBody>
      </p:sp>
    </p:spTree>
    <p:extLst>
      <p:ext uri="{BB962C8B-B14F-4D97-AF65-F5344CB8AC3E}">
        <p14:creationId xmlns:p14="http://schemas.microsoft.com/office/powerpoint/2010/main" val="111598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如系统包含哪几个子系统，包括哪些类 包 构件</a:t>
            </a: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20</a:t>
            </a:fld>
            <a:endParaRPr lang="zh-CN" altLang="en-US"/>
          </a:p>
        </p:txBody>
      </p:sp>
    </p:spTree>
    <p:extLst>
      <p:ext uri="{BB962C8B-B14F-4D97-AF65-F5344CB8AC3E}">
        <p14:creationId xmlns:p14="http://schemas.microsoft.com/office/powerpoint/2010/main" val="392584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21</a:t>
            </a:fld>
            <a:endParaRPr lang="zh-CN" altLang="en-US"/>
          </a:p>
        </p:txBody>
      </p:sp>
    </p:spTree>
    <p:extLst>
      <p:ext uri="{BB962C8B-B14F-4D97-AF65-F5344CB8AC3E}">
        <p14:creationId xmlns:p14="http://schemas.microsoft.com/office/powerpoint/2010/main" val="1058616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每个构件定义了两组接口，构件为接口提供了功能实现部分</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端口是</a:t>
            </a:r>
            <a:r>
              <a:rPr lang="en-US" altLang="zh-CN" sz="1200" dirty="0">
                <a:latin typeface="新宋体" panose="02010609030101010101" pitchFamily="49" charset="-122"/>
                <a:ea typeface="新宋体" panose="02010609030101010101" pitchFamily="49" charset="-122"/>
              </a:rPr>
              <a:t>UML2.0</a:t>
            </a:r>
            <a:r>
              <a:rPr lang="zh-CN" altLang="en-US" sz="1200" dirty="0">
                <a:latin typeface="新宋体" panose="02010609030101010101" pitchFamily="49" charset="-122"/>
                <a:ea typeface="新宋体" panose="02010609030101010101" pitchFamily="49" charset="-122"/>
              </a:rPr>
              <a:t>引进的概念</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构件在与内部和外部环境交互都要通过端口</a:t>
            </a:r>
            <a:endParaRPr lang="en-US" altLang="zh-CN" sz="1200"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新宋体" panose="02010609030101010101" pitchFamily="49" charset="-122"/>
                <a:ea typeface="新宋体" panose="02010609030101010101" pitchFamily="49" charset="-122"/>
              </a:rPr>
              <a:t>封装构件对外窗口，增加构建的封装性和可替代性</a:t>
            </a:r>
            <a:endParaRPr lang="en-US" altLang="zh-CN" sz="1200"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端口是对构件的总体行为的申明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构件的实现要保证它的全部供接口的全部操作被实现</a:t>
            </a:r>
            <a:endParaRPr lang="en-US" altLang="zh-CN" dirty="0">
              <a:latin typeface="新宋体" panose="02010609030101010101" pitchFamily="49" charset="-122"/>
              <a:ea typeface="新宋体" panose="0201060903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新宋体" panose="02010609030101010101" pitchFamily="49" charset="-122"/>
              <a:ea typeface="新宋体" panose="02010609030101010101" pitchFamily="49" charset="-122"/>
            </a:endParaRPr>
          </a:p>
        </p:txBody>
      </p:sp>
      <p:sp>
        <p:nvSpPr>
          <p:cNvPr id="4" name="灯片编号占位符 3"/>
          <p:cNvSpPr>
            <a:spLocks noGrp="1"/>
          </p:cNvSpPr>
          <p:nvPr>
            <p:ph type="sldNum" sz="quarter" idx="5"/>
          </p:nvPr>
        </p:nvSpPr>
        <p:spPr/>
        <p:txBody>
          <a:bodyPr/>
          <a:lstStyle/>
          <a:p>
            <a:fld id="{0FD5A16B-4A35-41BD-93DC-295A9A0D9E87}" type="slidenum">
              <a:rPr lang="zh-CN" altLang="en-US" smtClean="0"/>
              <a:t>22</a:t>
            </a:fld>
            <a:endParaRPr lang="zh-CN" altLang="en-US"/>
          </a:p>
        </p:txBody>
      </p:sp>
    </p:spTree>
    <p:extLst>
      <p:ext uri="{BB962C8B-B14F-4D97-AF65-F5344CB8AC3E}">
        <p14:creationId xmlns:p14="http://schemas.microsoft.com/office/powerpoint/2010/main" val="459147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我们通常会把类图和对象图放在一起讲。</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对象是类的实例</a:t>
            </a:r>
            <a:endParaRPr lang="en-US" altLang="zh-CN" dirty="0"/>
          </a:p>
          <a:p>
            <a:r>
              <a:rPr lang="zh-CN" altLang="en-US" dirty="0"/>
              <a:t>类是对一组具有相同属性、操作、关系和语意的对象的抽象。</a:t>
            </a:r>
            <a:endParaRPr lang="en-US" altLang="zh-CN" dirty="0"/>
          </a:p>
          <a:p>
            <a:r>
              <a:rPr lang="zh-CN" altLang="en-US" dirty="0"/>
              <a:t>对象指的是一个单独的、可确认的物体、单元或实体，它可以是具体的也可以是抽象的。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5</a:t>
            </a:fld>
            <a:endParaRPr lang="zh-CN" altLang="en-US"/>
          </a:p>
        </p:txBody>
      </p:sp>
    </p:spTree>
    <p:extLst>
      <p:ext uri="{BB962C8B-B14F-4D97-AF65-F5344CB8AC3E}">
        <p14:creationId xmlns:p14="http://schemas.microsoft.com/office/powerpoint/2010/main" val="1737251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实施组件是构成一个可执行系统必要和充分的组件，如动态链接库（</a:t>
            </a:r>
            <a:r>
              <a:rPr lang="en-US" altLang="zh-CN" dirty="0"/>
              <a:t>DLL</a:t>
            </a:r>
            <a:r>
              <a:rPr lang="zh-CN" altLang="en-US" dirty="0"/>
              <a:t>）、二进制可执行体（</a:t>
            </a:r>
            <a:r>
              <a:rPr lang="en-US" altLang="zh-CN" dirty="0"/>
              <a:t>EXE</a:t>
            </a:r>
            <a:r>
              <a:rPr lang="zh-CN" altLang="en-US" dirty="0"/>
              <a:t>）、</a:t>
            </a:r>
            <a:r>
              <a:rPr lang="en-US" altLang="zh-CN" dirty="0"/>
              <a:t>ActiveX</a:t>
            </a:r>
            <a:r>
              <a:rPr lang="zh-CN" altLang="en-US" dirty="0"/>
              <a:t>控件和</a:t>
            </a:r>
            <a:r>
              <a:rPr lang="en-US" altLang="zh-CN" dirty="0"/>
              <a:t>JavaBean</a:t>
            </a:r>
            <a:r>
              <a:rPr lang="zh-CN" altLang="en-US" dirty="0"/>
              <a:t>组件</a:t>
            </a:r>
            <a:endParaRPr lang="en-US" altLang="zh-CN" dirty="0"/>
          </a:p>
          <a:p>
            <a:r>
              <a:rPr lang="zh-CN" altLang="en-US" dirty="0"/>
              <a:t>主要是开发过程的产物，包括创建实施组件的源代码文件及数据文件，这些组件并不是直接的参加可执行系统，而是开发过程中的工作产品，用于产生可执行系统</a:t>
            </a:r>
            <a:endParaRPr lang="en-US" altLang="zh-CN" dirty="0"/>
          </a:p>
          <a:p>
            <a:r>
              <a:rPr lang="zh-CN" altLang="en-US" dirty="0"/>
              <a:t>作为一个正在执行的系统的结果而被创建的，如由</a:t>
            </a:r>
            <a:r>
              <a:rPr lang="en-US" altLang="zh-CN" dirty="0"/>
              <a:t>DLL</a:t>
            </a:r>
            <a:r>
              <a:rPr lang="zh-CN" altLang="en-US" dirty="0"/>
              <a:t>实例化形成的</a:t>
            </a:r>
            <a:r>
              <a:rPr lang="en-US" altLang="zh-CN" dirty="0"/>
              <a:t>COM+</a:t>
            </a:r>
            <a:r>
              <a:rPr lang="zh-CN" altLang="en-US" dirty="0"/>
              <a:t>对象</a:t>
            </a:r>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23</a:t>
            </a:fld>
            <a:endParaRPr lang="zh-CN" altLang="en-US"/>
          </a:p>
        </p:txBody>
      </p:sp>
    </p:spTree>
    <p:extLst>
      <p:ext uri="{BB962C8B-B14F-4D97-AF65-F5344CB8AC3E}">
        <p14:creationId xmlns:p14="http://schemas.microsoft.com/office/powerpoint/2010/main" val="3928748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接口与实现接口的组件之间用一条带空心三角形箭头的虚线连接，箭头指向接口</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24</a:t>
            </a:fld>
            <a:endParaRPr lang="zh-CN" altLang="en-US"/>
          </a:p>
        </p:txBody>
      </p:sp>
    </p:spTree>
    <p:extLst>
      <p:ext uri="{BB962C8B-B14F-4D97-AF65-F5344CB8AC3E}">
        <p14:creationId xmlns:p14="http://schemas.microsoft.com/office/powerpoint/2010/main" val="178620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25</a:t>
            </a:fld>
            <a:endParaRPr lang="zh-CN" altLang="en-US"/>
          </a:p>
        </p:txBody>
      </p:sp>
    </p:spTree>
    <p:extLst>
      <p:ext uri="{BB962C8B-B14F-4D97-AF65-F5344CB8AC3E}">
        <p14:creationId xmlns:p14="http://schemas.microsoft.com/office/powerpoint/2010/main" val="2043616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构件图是用来反映代码的物理结构，我们可以从构件图中了解个软件组件之间的编译器和运行时依赖关系。</a:t>
            </a:r>
            <a:endParaRPr lang="en-US" altLang="zh-CN" dirty="0"/>
          </a:p>
          <a:p>
            <a:r>
              <a:rPr lang="zh-CN" altLang="en-US" dirty="0"/>
              <a:t>构件图用来对系统的静态实现视图建模</a:t>
            </a:r>
            <a:endParaRPr lang="en-US" altLang="zh-CN" dirty="0"/>
          </a:p>
          <a:p>
            <a:endParaRPr lang="en-US" altLang="zh-CN" dirty="0"/>
          </a:p>
          <a:p>
            <a:r>
              <a:rPr lang="en-US" altLang="zh-CN" dirty="0"/>
              <a:t>1.</a:t>
            </a:r>
            <a:r>
              <a:rPr lang="zh-CN" altLang="en-US" dirty="0"/>
              <a:t>找出一组相关的源代码的集合，把他们建模成组件，如果系统较大，用包进行分组，通过约束表示源代码信息，用依赖关系表示文件编译间的依赖关系。</a:t>
            </a:r>
            <a:endParaRPr lang="en-US" altLang="zh-CN" dirty="0"/>
          </a:p>
          <a:p>
            <a:r>
              <a:rPr lang="en-US" altLang="zh-CN" dirty="0"/>
              <a:t>2.</a:t>
            </a:r>
            <a:r>
              <a:rPr lang="zh-CN" altLang="en-US" dirty="0"/>
              <a:t>识别想建模的构件的集合，考虑集合中各构件的不同类型，对每个构件分析他们的关系。</a:t>
            </a:r>
            <a:endParaRPr lang="en-US" altLang="zh-CN" dirty="0"/>
          </a:p>
          <a:p>
            <a:r>
              <a:rPr lang="en-US" altLang="zh-CN" dirty="0"/>
              <a:t>3.</a:t>
            </a:r>
            <a:r>
              <a:rPr lang="zh-CN" altLang="en-US" dirty="0"/>
              <a:t>可以把物理数据库看作模式在比特世界中的具体实现，物理数据库表示了信息在关系型数据库进行存储。</a:t>
            </a:r>
            <a:endParaRPr lang="en-US" altLang="zh-CN" dirty="0"/>
          </a:p>
          <a:p>
            <a:r>
              <a:rPr lang="en-US" altLang="zh-CN" dirty="0"/>
              <a:t>4.</a:t>
            </a:r>
            <a:r>
              <a:rPr lang="zh-CN" altLang="en-US" dirty="0"/>
              <a:t>某些系统是相对静态的或动态的，可以将构件图与行为建模的</a:t>
            </a:r>
            <a:r>
              <a:rPr lang="en-US" altLang="zh-CN" dirty="0"/>
              <a:t>UML</a:t>
            </a:r>
            <a:r>
              <a:rPr lang="zh-CN" altLang="en-US" dirty="0"/>
              <a:t>的一些图结合起来表示这类系统</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26</a:t>
            </a:fld>
            <a:endParaRPr lang="zh-CN" altLang="en-US"/>
          </a:p>
        </p:txBody>
      </p:sp>
    </p:spTree>
    <p:extLst>
      <p:ext uri="{BB962C8B-B14F-4D97-AF65-F5344CB8AC3E}">
        <p14:creationId xmlns:p14="http://schemas.microsoft.com/office/powerpoint/2010/main" val="971831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27</a:t>
            </a:fld>
            <a:endParaRPr lang="zh-CN" altLang="en-US"/>
          </a:p>
        </p:txBody>
      </p:sp>
    </p:spTree>
    <p:extLst>
      <p:ext uri="{BB962C8B-B14F-4D97-AF65-F5344CB8AC3E}">
        <p14:creationId xmlns:p14="http://schemas.microsoft.com/office/powerpoint/2010/main" val="37674124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a:t>
            </a:r>
            <a:r>
              <a:rPr lang="en-US" altLang="zh-CN" dirty="0"/>
              <a:t>UML2.0</a:t>
            </a:r>
            <a:r>
              <a:rPr lang="zh-CN" altLang="en-US" dirty="0"/>
              <a:t>新图</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28</a:t>
            </a:fld>
            <a:endParaRPr lang="zh-CN" altLang="en-US"/>
          </a:p>
        </p:txBody>
      </p:sp>
    </p:spTree>
    <p:extLst>
      <p:ext uri="{BB962C8B-B14F-4D97-AF65-F5344CB8AC3E}">
        <p14:creationId xmlns:p14="http://schemas.microsoft.com/office/powerpoint/2010/main" val="948987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包的存在只是为了帮助组织模型的元素</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29</a:t>
            </a:fld>
            <a:endParaRPr lang="zh-CN" altLang="en-US"/>
          </a:p>
        </p:txBody>
      </p:sp>
    </p:spTree>
    <p:extLst>
      <p:ext uri="{BB962C8B-B14F-4D97-AF65-F5344CB8AC3E}">
        <p14:creationId xmlns:p14="http://schemas.microsoft.com/office/powerpoint/2010/main" val="1190919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包的图标是一个带标签的文件夹</a:t>
            </a:r>
            <a:endParaRPr lang="en-US" altLang="zh-CN" dirty="0"/>
          </a:p>
          <a:p>
            <a:r>
              <a:rPr lang="zh-CN" altLang="en-US" dirty="0"/>
              <a:t>引入：一个包中的类可以被另一个指定包（以及嵌套于其中的那些包）中的类引用 是依赖关系的一种，需要在依赖线上增加一个</a:t>
            </a:r>
            <a:r>
              <a:rPr lang="en-US" altLang="zh-CN" dirty="0"/>
              <a:t>import</a:t>
            </a:r>
            <a:r>
              <a:rPr lang="zh-CN" altLang="en-US" dirty="0"/>
              <a:t>的衍型，包之间一般依赖关系都属于引入关系</a:t>
            </a:r>
            <a:endParaRPr lang="en-US" altLang="zh-CN" dirty="0"/>
          </a:p>
          <a:p>
            <a:r>
              <a:rPr lang="zh-CN" altLang="en-US" dirty="0"/>
              <a:t>泛化：一个包继承了另一个包的全部内容，同时又增加了自己的内容</a:t>
            </a:r>
            <a:endParaRPr lang="en-US" altLang="zh-CN" dirty="0"/>
          </a:p>
          <a:p>
            <a:r>
              <a:rPr lang="zh-CN" altLang="en-US" dirty="0"/>
              <a:t>嵌套：一个包中可以包含若干个子包，构成包的嵌套层次结构</a:t>
            </a:r>
            <a:endParaRPr lang="en-US" altLang="zh-CN" dirty="0"/>
          </a:p>
          <a:p>
            <a:r>
              <a:rPr lang="zh-CN" altLang="en-US" dirty="0"/>
              <a:t>引入引出 包的公共部分被称为它的引出（</a:t>
            </a:r>
            <a:r>
              <a:rPr lang="en-US" altLang="zh-CN" dirty="0"/>
              <a:t>expert</a:t>
            </a:r>
            <a:r>
              <a:rPr lang="zh-CN" altLang="en-US" dirty="0"/>
              <a:t>），该部分对于其他可以见到该包的包是可见的</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30</a:t>
            </a:fld>
            <a:endParaRPr lang="zh-CN" altLang="en-US"/>
          </a:p>
        </p:txBody>
      </p:sp>
    </p:spTree>
    <p:extLst>
      <p:ext uri="{BB962C8B-B14F-4D97-AF65-F5344CB8AC3E}">
        <p14:creationId xmlns:p14="http://schemas.microsoft.com/office/powerpoint/2010/main" val="1787068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包名可以由任何数目的字母，数字和某些标点符号除外，如冒号，并可以延续为几行</a:t>
            </a:r>
            <a:endParaRPr lang="en-US" altLang="zh-CN" dirty="0"/>
          </a:p>
          <a:p>
            <a:r>
              <a:rPr lang="zh-CN" altLang="en-US" dirty="0"/>
              <a:t>实用中，包名可以是模型词汇中的短分组名词或名词短语</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31</a:t>
            </a:fld>
            <a:endParaRPr lang="zh-CN" altLang="en-US"/>
          </a:p>
        </p:txBody>
      </p:sp>
    </p:spTree>
    <p:extLst>
      <p:ext uri="{BB962C8B-B14F-4D97-AF65-F5344CB8AC3E}">
        <p14:creationId xmlns:p14="http://schemas.microsoft.com/office/powerpoint/2010/main" val="341795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一个包中不能有两个重名的类，但在两个包中是允许的，但最好避免这种情况，对每一个元素都唯一的命名</a:t>
            </a:r>
            <a:endParaRPr lang="en-US" altLang="zh-CN" dirty="0"/>
          </a:p>
          <a:p>
            <a:r>
              <a:rPr lang="zh-CN" altLang="en-US" dirty="0"/>
              <a:t>一般来说，两三层的嵌套差不多是可管理的极限</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32</a:t>
            </a:fld>
            <a:endParaRPr lang="zh-CN" altLang="en-US"/>
          </a:p>
        </p:txBody>
      </p:sp>
    </p:spTree>
    <p:extLst>
      <p:ext uri="{BB962C8B-B14F-4D97-AF65-F5344CB8AC3E}">
        <p14:creationId xmlns:p14="http://schemas.microsoft.com/office/powerpoint/2010/main" val="134954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6</a:t>
            </a:fld>
            <a:endParaRPr lang="zh-CN" altLang="en-US"/>
          </a:p>
        </p:txBody>
      </p:sp>
    </p:spTree>
    <p:extLst>
      <p:ext uri="{BB962C8B-B14F-4D97-AF65-F5344CB8AC3E}">
        <p14:creationId xmlns:p14="http://schemas.microsoft.com/office/powerpoint/2010/main" val="4127385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包有拥有的元素通常是公共的</a:t>
            </a:r>
            <a:endParaRPr lang="en-US" altLang="zh-CN" dirty="0"/>
          </a:p>
          <a:p>
            <a:r>
              <a:rPr lang="zh-CN" altLang="en-US" dirty="0"/>
              <a:t>包的是另一个可见性类别。在这种上下文中是一个专门的技术术语。</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33</a:t>
            </a:fld>
            <a:endParaRPr lang="zh-CN" altLang="en-US"/>
          </a:p>
        </p:txBody>
      </p:sp>
    </p:spTree>
    <p:extLst>
      <p:ext uri="{BB962C8B-B14F-4D97-AF65-F5344CB8AC3E}">
        <p14:creationId xmlns:p14="http://schemas.microsoft.com/office/powerpoint/2010/main" val="2189317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公共部分我们称为它的引出（</a:t>
            </a:r>
            <a:r>
              <a:rPr lang="en-US" altLang="zh-CN" dirty="0"/>
              <a:t>export</a:t>
            </a:r>
            <a:r>
              <a:rPr lang="zh-CN" altLang="en-US" dirty="0"/>
              <a:t>）</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34</a:t>
            </a:fld>
            <a:endParaRPr lang="zh-CN" altLang="en-US"/>
          </a:p>
        </p:txBody>
      </p:sp>
    </p:spTree>
    <p:extLst>
      <p:ext uri="{BB962C8B-B14F-4D97-AF65-F5344CB8AC3E}">
        <p14:creationId xmlns:p14="http://schemas.microsoft.com/office/powerpoint/2010/main" val="4527784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新宋体" panose="02010609030101010101" pitchFamily="49" charset="-122"/>
                <a:ea typeface="新宋体" panose="02010609030101010101" pitchFamily="49" charset="-122"/>
              </a:rPr>
              <a:t>如果是一个小型的系统，那就不需要包，所有的抽象可以放在一个包里面</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包的存在只是为了帮助组织模型的元素，如果在实际系统中有些抽象表明他们本身就是对象，就不要拥抱，而要用诸如类或者构件这样的建模元素。</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如果不确定，就隐藏该元素</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通常包括设计视图、交互式图、实现视图、部署视图、用况视图</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35</a:t>
            </a:fld>
            <a:endParaRPr lang="zh-CN" altLang="en-US"/>
          </a:p>
        </p:txBody>
      </p:sp>
    </p:spTree>
    <p:extLst>
      <p:ext uri="{BB962C8B-B14F-4D97-AF65-F5344CB8AC3E}">
        <p14:creationId xmlns:p14="http://schemas.microsoft.com/office/powerpoint/2010/main" val="24178450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39</a:t>
            </a:fld>
            <a:endParaRPr lang="zh-CN" altLang="en-US"/>
          </a:p>
        </p:txBody>
      </p:sp>
    </p:spTree>
    <p:extLst>
      <p:ext uri="{BB962C8B-B14F-4D97-AF65-F5344CB8AC3E}">
        <p14:creationId xmlns:p14="http://schemas.microsoft.com/office/powerpoint/2010/main" val="3509740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7</a:t>
            </a:fld>
            <a:endParaRPr lang="zh-CN" altLang="en-US"/>
          </a:p>
        </p:txBody>
      </p:sp>
    </p:spTree>
    <p:extLst>
      <p:ext uri="{BB962C8B-B14F-4D97-AF65-F5344CB8AC3E}">
        <p14:creationId xmlns:p14="http://schemas.microsoft.com/office/powerpoint/2010/main" val="2082706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8</a:t>
            </a:fld>
            <a:endParaRPr lang="zh-CN" altLang="en-US"/>
          </a:p>
        </p:txBody>
      </p:sp>
    </p:spTree>
    <p:extLst>
      <p:ext uri="{BB962C8B-B14F-4D97-AF65-F5344CB8AC3E}">
        <p14:creationId xmlns:p14="http://schemas.microsoft.com/office/powerpoint/2010/main" val="3365815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对象可以没有属性</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9</a:t>
            </a:fld>
            <a:endParaRPr lang="zh-CN" altLang="en-US"/>
          </a:p>
        </p:txBody>
      </p:sp>
    </p:spTree>
    <p:extLst>
      <p:ext uri="{BB962C8B-B14F-4D97-AF65-F5344CB8AC3E}">
        <p14:creationId xmlns:p14="http://schemas.microsoft.com/office/powerpoint/2010/main" val="718339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对象 对象名：类名 匿名对象 ：类名</a:t>
            </a:r>
            <a:endParaRPr lang="en-US" altLang="zh-CN" dirty="0"/>
          </a:p>
          <a:p>
            <a:r>
              <a:rPr lang="zh-CN" altLang="en-US" dirty="0"/>
              <a:t>对象名可以是由任何数目的字母、数字和标点符号（像冒号这样的符号除外，它用于分割实例名和它的抽象名）</a:t>
            </a:r>
            <a:endParaRPr lang="en-US" altLang="zh-CN" dirty="0"/>
          </a:p>
          <a:p>
            <a:r>
              <a:rPr lang="zh-CN" altLang="en-US" dirty="0"/>
              <a:t>术语“对象”和“实例”在很大程度上是同义的，因此在大多数情况下二者可以互相使用。</a:t>
            </a:r>
            <a:endParaRPr lang="en-US" altLang="zh-CN" dirty="0"/>
          </a:p>
          <a:p>
            <a:endParaRPr lang="en-US" altLang="zh-CN" dirty="0"/>
          </a:p>
          <a:p>
            <a:r>
              <a:rPr lang="zh-CN" altLang="en-US" dirty="0"/>
              <a:t>简单名不关心对象属于什么类</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10</a:t>
            </a:fld>
            <a:endParaRPr lang="zh-CN" altLang="en-US"/>
          </a:p>
        </p:txBody>
      </p:sp>
    </p:spTree>
    <p:extLst>
      <p:ext uri="{BB962C8B-B14F-4D97-AF65-F5344CB8AC3E}">
        <p14:creationId xmlns:p14="http://schemas.microsoft.com/office/powerpoint/2010/main" val="394801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所有的对象都是实例，但是有些实例不是对象，例如关联的实例是链而不是对象</a:t>
            </a:r>
          </a:p>
        </p:txBody>
      </p:sp>
      <p:sp>
        <p:nvSpPr>
          <p:cNvPr id="4" name="灯片编号占位符 3"/>
          <p:cNvSpPr>
            <a:spLocks noGrp="1"/>
          </p:cNvSpPr>
          <p:nvPr>
            <p:ph type="sldNum" sz="quarter" idx="5"/>
          </p:nvPr>
        </p:nvSpPr>
        <p:spPr/>
        <p:txBody>
          <a:bodyPr/>
          <a:lstStyle/>
          <a:p>
            <a:fld id="{0FD5A16B-4A35-41BD-93DC-295A9A0D9E87}" type="slidenum">
              <a:rPr lang="zh-CN" altLang="en-US" smtClean="0"/>
              <a:t>11</a:t>
            </a:fld>
            <a:endParaRPr lang="zh-CN" altLang="en-US"/>
          </a:p>
        </p:txBody>
      </p:sp>
    </p:spTree>
    <p:extLst>
      <p:ext uri="{BB962C8B-B14F-4D97-AF65-F5344CB8AC3E}">
        <p14:creationId xmlns:p14="http://schemas.microsoft.com/office/powerpoint/2010/main" val="347300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一个对象可以同时处于几个状态</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衍型看做元类型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一种定义其他类型的类型</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，因为每一个衍型将创建一个相当于</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元模型中新类的等价物。当对节点或类这样的元素简历衍型时，实际上是通过创建类似于已有的构造快的新构造块来扩展</a:t>
            </a:r>
            <a:r>
              <a:rPr lang="en-US" altLang="zh-CN" sz="1200" b="0" i="0" u="none" strike="noStrike" kern="1200" dirty="0">
                <a:solidFill>
                  <a:schemeClr val="tx1"/>
                </a:solidFill>
                <a:effectLst/>
                <a:latin typeface="+mn-lt"/>
                <a:ea typeface="+mn-ea"/>
                <a:cs typeface="+mn-cs"/>
              </a:rPr>
              <a:t>UML</a:t>
            </a:r>
            <a:r>
              <a:rPr lang="zh-CN" altLang="en-US" sz="1200" b="0" i="0" u="none" strike="noStrike" kern="1200" dirty="0">
                <a:solidFill>
                  <a:schemeClr val="tx1"/>
                </a:solidFill>
                <a:effectLst/>
                <a:latin typeface="+mn-lt"/>
                <a:ea typeface="+mn-ea"/>
                <a:cs typeface="+mn-cs"/>
              </a:rPr>
              <a:t>，但新构造块有自己的新的特性、语义和表示法。</a:t>
            </a:r>
            <a:endParaRPr lang="zh-CN" altLang="en-US" dirty="0"/>
          </a:p>
        </p:txBody>
      </p:sp>
      <p:sp>
        <p:nvSpPr>
          <p:cNvPr id="4" name="灯片编号占位符 3"/>
          <p:cNvSpPr>
            <a:spLocks noGrp="1"/>
          </p:cNvSpPr>
          <p:nvPr>
            <p:ph type="sldNum" sz="quarter" idx="5"/>
          </p:nvPr>
        </p:nvSpPr>
        <p:spPr/>
        <p:txBody>
          <a:bodyPr/>
          <a:lstStyle/>
          <a:p>
            <a:fld id="{0FD5A16B-4A35-41BD-93DC-295A9A0D9E87}" type="slidenum">
              <a:rPr lang="zh-CN" altLang="en-US" smtClean="0"/>
              <a:t>12</a:t>
            </a:fld>
            <a:endParaRPr lang="zh-CN" altLang="en-US"/>
          </a:p>
        </p:txBody>
      </p:sp>
    </p:spTree>
    <p:extLst>
      <p:ext uri="{BB962C8B-B14F-4D97-AF65-F5344CB8AC3E}">
        <p14:creationId xmlns:p14="http://schemas.microsoft.com/office/powerpoint/2010/main" val="58636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622" name="íślíḋè-Rectangle 2"/>
          <p:cNvSpPr/>
          <p:nvPr userDrawn="1"/>
        </p:nvSpPr>
        <p:spPr>
          <a:xfrm>
            <a:off x="4769" y="0"/>
            <a:ext cx="12249458" cy="68519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0" name="任意多边形: 形状 359"/>
          <p:cNvSpPr>
            <a:spLocks/>
          </p:cNvSpPr>
          <p:nvPr/>
        </p:nvSpPr>
        <p:spPr bwMode="auto">
          <a:xfrm rot="1272992">
            <a:off x="663031" y="1085167"/>
            <a:ext cx="3953619" cy="6288796"/>
          </a:xfrm>
          <a:custGeom>
            <a:avLst/>
            <a:gdLst>
              <a:gd name="connsiteX0" fmla="*/ 3672822 w 3953619"/>
              <a:gd name="connsiteY0" fmla="*/ 0 h 6288796"/>
              <a:gd name="connsiteX1" fmla="*/ 3953619 w 3953619"/>
              <a:gd name="connsiteY1" fmla="*/ 156940 h 6288796"/>
              <a:gd name="connsiteX2" fmla="*/ 1696013 w 3953619"/>
              <a:gd name="connsiteY2" fmla="*/ 4640929 h 6288796"/>
              <a:gd name="connsiteX3" fmla="*/ 2032969 w 3953619"/>
              <a:gd name="connsiteY3" fmla="*/ 4573670 h 6288796"/>
              <a:gd name="connsiteX4" fmla="*/ 2437316 w 3953619"/>
              <a:gd name="connsiteY4" fmla="*/ 4663349 h 6288796"/>
              <a:gd name="connsiteX5" fmla="*/ 2953982 w 3953619"/>
              <a:gd name="connsiteY5" fmla="*/ 4416730 h 6288796"/>
              <a:gd name="connsiteX6" fmla="*/ 3616663 w 3953619"/>
              <a:gd name="connsiteY6" fmla="*/ 5078118 h 6288796"/>
              <a:gd name="connsiteX7" fmla="*/ 3565242 w 3953619"/>
              <a:gd name="connsiteY7" fmla="*/ 5339276 h 6288796"/>
              <a:gd name="connsiteX8" fmla="*/ 3553140 w 3953619"/>
              <a:gd name="connsiteY8" fmla="*/ 5362115 h 6288796"/>
              <a:gd name="connsiteX9" fmla="*/ 1166058 w 3953619"/>
              <a:gd name="connsiteY9" fmla="*/ 6288796 h 6288796"/>
              <a:gd name="connsiteX10" fmla="*/ 1086889 w 3953619"/>
              <a:gd name="connsiteY10" fmla="*/ 6288796 h 6288796"/>
              <a:gd name="connsiteX11" fmla="*/ 427052 w 3953619"/>
              <a:gd name="connsiteY11" fmla="*/ 6288796 h 6288796"/>
              <a:gd name="connsiteX12" fmla="*/ 348280 w 3953619"/>
              <a:gd name="connsiteY12" fmla="*/ 6288796 h 6288796"/>
              <a:gd name="connsiteX13" fmla="*/ 0 w 3953619"/>
              <a:gd name="connsiteY13" fmla="*/ 5391645 h 6288796"/>
              <a:gd name="connsiteX14" fmla="*/ 0 w 3953619"/>
              <a:gd name="connsiteY14" fmla="*/ 5284476 h 6288796"/>
              <a:gd name="connsiteX15" fmla="*/ 0 w 3953619"/>
              <a:gd name="connsiteY15" fmla="*/ 2735234 h 6288796"/>
              <a:gd name="connsiteX16" fmla="*/ 707608 w 3953619"/>
              <a:gd name="connsiteY16" fmla="*/ 3475093 h 6288796"/>
              <a:gd name="connsiteX17" fmla="*/ 572825 w 3953619"/>
              <a:gd name="connsiteY17" fmla="*/ 3901071 h 6288796"/>
              <a:gd name="connsiteX18" fmla="*/ 842391 w 3953619"/>
              <a:gd name="connsiteY18" fmla="*/ 4080431 h 6288796"/>
              <a:gd name="connsiteX19" fmla="*/ 3672822 w 3953619"/>
              <a:gd name="connsiteY19" fmla="*/ 0 h 628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53619" h="6288796">
                <a:moveTo>
                  <a:pt x="3672822" y="0"/>
                </a:moveTo>
                <a:cubicBezTo>
                  <a:pt x="3773909" y="56050"/>
                  <a:pt x="3863764" y="112100"/>
                  <a:pt x="3953619" y="156940"/>
                </a:cubicBezTo>
                <a:cubicBezTo>
                  <a:pt x="3088765" y="1535767"/>
                  <a:pt x="2235143" y="3026693"/>
                  <a:pt x="1696013" y="4640929"/>
                </a:cubicBezTo>
                <a:cubicBezTo>
                  <a:pt x="1797100" y="4596090"/>
                  <a:pt x="1909418" y="4573670"/>
                  <a:pt x="2032969" y="4573670"/>
                </a:cubicBezTo>
                <a:cubicBezTo>
                  <a:pt x="2178983" y="4573670"/>
                  <a:pt x="2313766" y="4607300"/>
                  <a:pt x="2437316" y="4663349"/>
                </a:cubicBezTo>
                <a:cubicBezTo>
                  <a:pt x="2560867" y="4506410"/>
                  <a:pt x="2740577" y="4416730"/>
                  <a:pt x="2953982" y="4416730"/>
                </a:cubicBezTo>
                <a:cubicBezTo>
                  <a:pt x="3324634" y="4416730"/>
                  <a:pt x="3616663" y="4708189"/>
                  <a:pt x="3616663" y="5078118"/>
                </a:cubicBezTo>
                <a:cubicBezTo>
                  <a:pt x="3616663" y="5170601"/>
                  <a:pt x="3598411" y="5258879"/>
                  <a:pt x="3565242" y="5339276"/>
                </a:cubicBezTo>
                <a:lnTo>
                  <a:pt x="3553140" y="5362115"/>
                </a:lnTo>
                <a:lnTo>
                  <a:pt x="1166058" y="6288796"/>
                </a:lnTo>
                <a:lnTo>
                  <a:pt x="1086889" y="6288796"/>
                </a:lnTo>
                <a:cubicBezTo>
                  <a:pt x="895575" y="6288796"/>
                  <a:pt x="676931" y="6288796"/>
                  <a:pt x="427052" y="6288796"/>
                </a:cubicBezTo>
                <a:lnTo>
                  <a:pt x="348280" y="6288796"/>
                </a:lnTo>
                <a:lnTo>
                  <a:pt x="0" y="5391645"/>
                </a:lnTo>
                <a:lnTo>
                  <a:pt x="0" y="5284476"/>
                </a:lnTo>
                <a:cubicBezTo>
                  <a:pt x="0" y="4758404"/>
                  <a:pt x="0" y="3956771"/>
                  <a:pt x="0" y="2735234"/>
                </a:cubicBezTo>
                <a:cubicBezTo>
                  <a:pt x="393116" y="2757654"/>
                  <a:pt x="707608" y="3082743"/>
                  <a:pt x="707608" y="3475093"/>
                </a:cubicBezTo>
                <a:cubicBezTo>
                  <a:pt x="707608" y="3632032"/>
                  <a:pt x="651449" y="3788972"/>
                  <a:pt x="572825" y="3901071"/>
                </a:cubicBezTo>
                <a:cubicBezTo>
                  <a:pt x="685144" y="3934701"/>
                  <a:pt x="774999" y="3990751"/>
                  <a:pt x="842391" y="4080431"/>
                </a:cubicBezTo>
                <a:cubicBezTo>
                  <a:pt x="1976810" y="2847334"/>
                  <a:pt x="2886591" y="1401247"/>
                  <a:pt x="3672822"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362" name="任意多边形: 形状 361"/>
          <p:cNvSpPr>
            <a:spLocks/>
          </p:cNvSpPr>
          <p:nvPr/>
        </p:nvSpPr>
        <p:spPr bwMode="auto">
          <a:xfrm>
            <a:off x="-25562" y="5955248"/>
            <a:ext cx="1258929" cy="912180"/>
          </a:xfrm>
          <a:custGeom>
            <a:avLst/>
            <a:gdLst>
              <a:gd name="connsiteX0" fmla="*/ 596467 w 1258929"/>
              <a:gd name="connsiteY0" fmla="*/ 0 h 912180"/>
              <a:gd name="connsiteX1" fmla="*/ 1258929 w 1258929"/>
              <a:gd name="connsiteY1" fmla="*/ 661381 h 912180"/>
              <a:gd name="connsiteX2" fmla="*/ 1245470 w 1258929"/>
              <a:gd name="connsiteY2" fmla="*/ 794673 h 912180"/>
              <a:gd name="connsiteX3" fmla="*/ 1208934 w 1258929"/>
              <a:gd name="connsiteY3" fmla="*/ 912180 h 912180"/>
              <a:gd name="connsiteX4" fmla="*/ 0 w 1258929"/>
              <a:gd name="connsiteY4" fmla="*/ 912180 h 912180"/>
              <a:gd name="connsiteX5" fmla="*/ 0 w 1258929"/>
              <a:gd name="connsiteY5" fmla="*/ 378309 h 912180"/>
              <a:gd name="connsiteX6" fmla="*/ 47143 w 1258929"/>
              <a:gd name="connsiteY6" fmla="*/ 291597 h 912180"/>
              <a:gd name="connsiteX7" fmla="*/ 596467 w 1258929"/>
              <a:gd name="connsiteY7" fmla="*/ 0 h 912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8929" h="912180">
                <a:moveTo>
                  <a:pt x="596467" y="0"/>
                </a:moveTo>
                <a:cubicBezTo>
                  <a:pt x="962335" y="0"/>
                  <a:pt x="1258929" y="296110"/>
                  <a:pt x="1258929" y="661381"/>
                </a:cubicBezTo>
                <a:cubicBezTo>
                  <a:pt x="1258929" y="707040"/>
                  <a:pt x="1254295" y="751618"/>
                  <a:pt x="1245470" y="794673"/>
                </a:cubicBezTo>
                <a:lnTo>
                  <a:pt x="1208934" y="912180"/>
                </a:lnTo>
                <a:lnTo>
                  <a:pt x="0" y="912180"/>
                </a:lnTo>
                <a:lnTo>
                  <a:pt x="0" y="378309"/>
                </a:lnTo>
                <a:lnTo>
                  <a:pt x="47143" y="291597"/>
                </a:lnTo>
                <a:cubicBezTo>
                  <a:pt x="166192" y="115668"/>
                  <a:pt x="367800" y="0"/>
                  <a:pt x="5964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grpSp>
        <p:nvGrpSpPr>
          <p:cNvPr id="628" name="Group 8"/>
          <p:cNvGrpSpPr/>
          <p:nvPr userDrawn="1"/>
        </p:nvGrpSpPr>
        <p:grpSpPr>
          <a:xfrm rot="1096485">
            <a:off x="5169913" y="1013858"/>
            <a:ext cx="1636713" cy="2320925"/>
            <a:chOff x="4276725" y="1611313"/>
            <a:chExt cx="1636713" cy="2320925"/>
          </a:xfrm>
        </p:grpSpPr>
        <p:sp>
          <p:nvSpPr>
            <p:cNvPr id="629"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0"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1"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2"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3"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4"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5"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6"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7"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8"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9"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2"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3"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4"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9"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0"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1"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2"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3"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5"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676" name="îṥļîḑé-Freeform: Shape 57"/>
          <p:cNvSpPr>
            <a:spLocks/>
          </p:cNvSpPr>
          <p:nvPr userDrawn="1"/>
        </p:nvSpPr>
        <p:spPr bwMode="auto">
          <a:xfrm>
            <a:off x="4165770"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678" name="Group 335"/>
          <p:cNvGrpSpPr/>
          <p:nvPr userDrawn="1"/>
        </p:nvGrpSpPr>
        <p:grpSpPr>
          <a:xfrm>
            <a:off x="982193" y="512763"/>
            <a:ext cx="3229198" cy="1734218"/>
            <a:chOff x="982194" y="512763"/>
            <a:chExt cx="3229198" cy="1734218"/>
          </a:xfrm>
        </p:grpSpPr>
        <p:sp>
          <p:nvSpPr>
            <p:cNvPr id="679" name="îṥļîḑé-Freeform: Shape 58"/>
            <p:cNvSpPr>
              <a:spLocks/>
            </p:cNvSpPr>
            <p:nvPr/>
          </p:nvSpPr>
          <p:spPr bwMode="auto">
            <a:xfrm>
              <a:off x="1355902" y="923117"/>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0" name="îṥļîḑé-Freeform: Shape 59"/>
            <p:cNvSpPr>
              <a:spLocks/>
            </p:cNvSpPr>
            <p:nvPr/>
          </p:nvSpPr>
          <p:spPr bwMode="auto">
            <a:xfrm>
              <a:off x="2492375" y="819150"/>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1" name="îṥļîḑé-Freeform: Shape 60"/>
            <p:cNvSpPr>
              <a:spLocks/>
            </p:cNvSpPr>
            <p:nvPr/>
          </p:nvSpPr>
          <p:spPr bwMode="auto">
            <a:xfrm>
              <a:off x="1124639" y="1450090"/>
              <a:ext cx="104775" cy="104775"/>
            </a:xfrm>
            <a:custGeom>
              <a:avLst/>
              <a:gdLst>
                <a:gd name="T0" fmla="*/ 36 w 66"/>
                <a:gd name="T1" fmla="*/ 0 h 66"/>
                <a:gd name="T2" fmla="*/ 46 w 66"/>
                <a:gd name="T3" fmla="*/ 20 h 66"/>
                <a:gd name="T4" fmla="*/ 66 w 66"/>
                <a:gd name="T5" fmla="*/ 25 h 66"/>
                <a:gd name="T6" fmla="*/ 51 w 66"/>
                <a:gd name="T7" fmla="*/ 40 h 66"/>
                <a:gd name="T8" fmla="*/ 56 w 66"/>
                <a:gd name="T9" fmla="*/ 66 h 66"/>
                <a:gd name="T10" fmla="*/ 36 w 66"/>
                <a:gd name="T11" fmla="*/ 51 h 66"/>
                <a:gd name="T12" fmla="*/ 15 w 66"/>
                <a:gd name="T13" fmla="*/ 66 h 66"/>
                <a:gd name="T14" fmla="*/ 15 w 66"/>
                <a:gd name="T15" fmla="*/ 40 h 66"/>
                <a:gd name="T16" fmla="*/ 0 w 66"/>
                <a:gd name="T17" fmla="*/ 25 h 66"/>
                <a:gd name="T18" fmla="*/ 26 w 66"/>
                <a:gd name="T19" fmla="*/ 20 h 66"/>
                <a:gd name="T20" fmla="*/ 36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6" y="0"/>
                  </a:moveTo>
                  <a:lnTo>
                    <a:pt x="46" y="20"/>
                  </a:lnTo>
                  <a:lnTo>
                    <a:pt x="66" y="25"/>
                  </a:lnTo>
                  <a:lnTo>
                    <a:pt x="51" y="40"/>
                  </a:lnTo>
                  <a:lnTo>
                    <a:pt x="56" y="66"/>
                  </a:lnTo>
                  <a:lnTo>
                    <a:pt x="36" y="51"/>
                  </a:lnTo>
                  <a:lnTo>
                    <a:pt x="15" y="66"/>
                  </a:lnTo>
                  <a:lnTo>
                    <a:pt x="15" y="40"/>
                  </a:lnTo>
                  <a:lnTo>
                    <a:pt x="0" y="25"/>
                  </a:lnTo>
                  <a:lnTo>
                    <a:pt x="26" y="20"/>
                  </a:lnTo>
                  <a:lnTo>
                    <a:pt x="36" y="0"/>
                  </a:lnTo>
                  <a:close/>
                </a:path>
              </a:pathLst>
            </a:custGeom>
            <a:solidFill>
              <a:schemeClr val="accent6">
                <a:lumMod val="60000"/>
                <a:lumOff val="40000"/>
              </a:schemeClr>
            </a:solidFill>
            <a:ln>
              <a:noFill/>
            </a:ln>
            <a:extLst/>
          </p:spPr>
          <p:txBody>
            <a:bodyPr anchor="ctr"/>
            <a:lstStyle/>
            <a:p>
              <a:pPr algn="ctr"/>
              <a:endParaRPr/>
            </a:p>
          </p:txBody>
        </p:sp>
        <p:sp>
          <p:nvSpPr>
            <p:cNvPr id="682" name="îṥļîḑé-Freeform: Shape 61"/>
            <p:cNvSpPr>
              <a:spLocks/>
            </p:cNvSpPr>
            <p:nvPr/>
          </p:nvSpPr>
          <p:spPr bwMode="auto">
            <a:xfrm>
              <a:off x="3997325" y="512763"/>
              <a:ext cx="104775" cy="96837"/>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3" name="îṥļîḑé-Freeform: Shape 62"/>
            <p:cNvSpPr>
              <a:spLocks/>
            </p:cNvSpPr>
            <p:nvPr/>
          </p:nvSpPr>
          <p:spPr bwMode="auto">
            <a:xfrm>
              <a:off x="1948823" y="1223067"/>
              <a:ext cx="104775" cy="104775"/>
            </a:xfrm>
            <a:custGeom>
              <a:avLst/>
              <a:gdLst>
                <a:gd name="T0" fmla="*/ 31 w 66"/>
                <a:gd name="T1" fmla="*/ 0 h 66"/>
                <a:gd name="T2" fmla="*/ 41 w 66"/>
                <a:gd name="T3" fmla="*/ 26 h 66"/>
                <a:gd name="T4" fmla="*/ 66 w 66"/>
                <a:gd name="T5" fmla="*/ 26 h 66"/>
                <a:gd name="T6" fmla="*/ 51 w 66"/>
                <a:gd name="T7" fmla="*/ 41 h 66"/>
                <a:gd name="T8" fmla="*/ 56 w 66"/>
                <a:gd name="T9" fmla="*/ 66 h 66"/>
                <a:gd name="T10" fmla="*/ 31 w 66"/>
                <a:gd name="T11" fmla="*/ 56 h 66"/>
                <a:gd name="T12" fmla="*/ 10 w 66"/>
                <a:gd name="T13" fmla="*/ 66 h 66"/>
                <a:gd name="T14" fmla="*/ 15 w 66"/>
                <a:gd name="T15" fmla="*/ 41 h 66"/>
                <a:gd name="T16" fmla="*/ 0 w 66"/>
                <a:gd name="T17" fmla="*/ 26 h 66"/>
                <a:gd name="T18" fmla="*/ 21 w 66"/>
                <a:gd name="T19" fmla="*/ 26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6"/>
                  </a:lnTo>
                  <a:lnTo>
                    <a:pt x="66" y="26"/>
                  </a:lnTo>
                  <a:lnTo>
                    <a:pt x="51" y="41"/>
                  </a:lnTo>
                  <a:lnTo>
                    <a:pt x="56" y="66"/>
                  </a:lnTo>
                  <a:lnTo>
                    <a:pt x="31" y="56"/>
                  </a:lnTo>
                  <a:lnTo>
                    <a:pt x="10" y="66"/>
                  </a:lnTo>
                  <a:lnTo>
                    <a:pt x="15" y="41"/>
                  </a:lnTo>
                  <a:lnTo>
                    <a:pt x="0" y="26"/>
                  </a:lnTo>
                  <a:lnTo>
                    <a:pt x="21" y="26"/>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4" name="îṥļîḑé-Freeform: Shape 63"/>
            <p:cNvSpPr>
              <a:spLocks/>
            </p:cNvSpPr>
            <p:nvPr/>
          </p:nvSpPr>
          <p:spPr bwMode="auto">
            <a:xfrm>
              <a:off x="982194" y="184876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5" name="îṥļîḑé-Freeform: Shape 64"/>
            <p:cNvSpPr>
              <a:spLocks/>
            </p:cNvSpPr>
            <p:nvPr/>
          </p:nvSpPr>
          <p:spPr bwMode="auto">
            <a:xfrm>
              <a:off x="3110021" y="933424"/>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sp>
          <p:nvSpPr>
            <p:cNvPr id="686" name="îṥļîḑé-Freeform: Shape 65"/>
            <p:cNvSpPr>
              <a:spLocks/>
            </p:cNvSpPr>
            <p:nvPr/>
          </p:nvSpPr>
          <p:spPr bwMode="auto">
            <a:xfrm>
              <a:off x="4149725" y="682580"/>
              <a:ext cx="61667" cy="79420"/>
            </a:xfrm>
            <a:custGeom>
              <a:avLst/>
              <a:gdLst>
                <a:gd name="T0" fmla="*/ 30 w 66"/>
                <a:gd name="T1" fmla="*/ 0 h 61"/>
                <a:gd name="T2" fmla="*/ 40 w 66"/>
                <a:gd name="T3" fmla="*/ 20 h 61"/>
                <a:gd name="T4" fmla="*/ 66 w 66"/>
                <a:gd name="T5" fmla="*/ 20 h 61"/>
                <a:gd name="T6" fmla="*/ 51 w 66"/>
                <a:gd name="T7" fmla="*/ 41 h 61"/>
                <a:gd name="T8" fmla="*/ 56 w 66"/>
                <a:gd name="T9" fmla="*/ 61 h 61"/>
                <a:gd name="T10" fmla="*/ 30 w 66"/>
                <a:gd name="T11" fmla="*/ 51 h 61"/>
                <a:gd name="T12" fmla="*/ 10 w 66"/>
                <a:gd name="T13" fmla="*/ 61 h 61"/>
                <a:gd name="T14" fmla="*/ 15 w 66"/>
                <a:gd name="T15" fmla="*/ 41 h 61"/>
                <a:gd name="T16" fmla="*/ 0 w 66"/>
                <a:gd name="T17" fmla="*/ 20 h 61"/>
                <a:gd name="T18" fmla="*/ 20 w 66"/>
                <a:gd name="T19" fmla="*/ 20 h 61"/>
                <a:gd name="T20" fmla="*/ 30 w 66"/>
                <a:gd name="T2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1">
                  <a:moveTo>
                    <a:pt x="30" y="0"/>
                  </a:moveTo>
                  <a:lnTo>
                    <a:pt x="40" y="20"/>
                  </a:lnTo>
                  <a:lnTo>
                    <a:pt x="66" y="20"/>
                  </a:lnTo>
                  <a:lnTo>
                    <a:pt x="51" y="41"/>
                  </a:lnTo>
                  <a:lnTo>
                    <a:pt x="56" y="61"/>
                  </a:lnTo>
                  <a:lnTo>
                    <a:pt x="30" y="51"/>
                  </a:lnTo>
                  <a:lnTo>
                    <a:pt x="10" y="61"/>
                  </a:lnTo>
                  <a:lnTo>
                    <a:pt x="15" y="41"/>
                  </a:lnTo>
                  <a:lnTo>
                    <a:pt x="0" y="20"/>
                  </a:lnTo>
                  <a:lnTo>
                    <a:pt x="20" y="20"/>
                  </a:lnTo>
                  <a:lnTo>
                    <a:pt x="30" y="0"/>
                  </a:lnTo>
                  <a:close/>
                </a:path>
              </a:pathLst>
            </a:custGeom>
            <a:solidFill>
              <a:schemeClr val="accent6">
                <a:lumMod val="60000"/>
                <a:lumOff val="40000"/>
              </a:schemeClr>
            </a:solidFill>
            <a:ln>
              <a:noFill/>
            </a:ln>
            <a:extLst/>
          </p:spPr>
          <p:txBody>
            <a:bodyPr anchor="ctr"/>
            <a:lstStyle/>
            <a:p>
              <a:pPr algn="ctr"/>
              <a:endParaRPr/>
            </a:p>
          </p:txBody>
        </p:sp>
        <p:sp>
          <p:nvSpPr>
            <p:cNvPr id="687" name="îṥļîḑé-Freeform: Shape 67"/>
            <p:cNvSpPr>
              <a:spLocks/>
            </p:cNvSpPr>
            <p:nvPr/>
          </p:nvSpPr>
          <p:spPr bwMode="auto">
            <a:xfrm>
              <a:off x="3417140" y="1619986"/>
              <a:ext cx="398217" cy="398217"/>
            </a:xfrm>
            <a:custGeom>
              <a:avLst/>
              <a:gdLst>
                <a:gd name="T0" fmla="*/ 31 w 66"/>
                <a:gd name="T1" fmla="*/ 0 h 66"/>
                <a:gd name="T2" fmla="*/ 41 w 66"/>
                <a:gd name="T3" fmla="*/ 20 h 66"/>
                <a:gd name="T4" fmla="*/ 66 w 66"/>
                <a:gd name="T5" fmla="*/ 25 h 66"/>
                <a:gd name="T6" fmla="*/ 51 w 66"/>
                <a:gd name="T7" fmla="*/ 40 h 66"/>
                <a:gd name="T8" fmla="*/ 56 w 66"/>
                <a:gd name="T9" fmla="*/ 66 h 66"/>
                <a:gd name="T10" fmla="*/ 31 w 66"/>
                <a:gd name="T11" fmla="*/ 56 h 66"/>
                <a:gd name="T12" fmla="*/ 10 w 66"/>
                <a:gd name="T13" fmla="*/ 66 h 66"/>
                <a:gd name="T14" fmla="*/ 15 w 66"/>
                <a:gd name="T15" fmla="*/ 40 h 66"/>
                <a:gd name="T16" fmla="*/ 0 w 66"/>
                <a:gd name="T17" fmla="*/ 25 h 66"/>
                <a:gd name="T18" fmla="*/ 20 w 66"/>
                <a:gd name="T19" fmla="*/ 20 h 66"/>
                <a:gd name="T20" fmla="*/ 31 w 6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66">
                  <a:moveTo>
                    <a:pt x="31" y="0"/>
                  </a:moveTo>
                  <a:lnTo>
                    <a:pt x="41" y="20"/>
                  </a:lnTo>
                  <a:lnTo>
                    <a:pt x="66" y="25"/>
                  </a:lnTo>
                  <a:lnTo>
                    <a:pt x="51" y="40"/>
                  </a:lnTo>
                  <a:lnTo>
                    <a:pt x="56" y="66"/>
                  </a:lnTo>
                  <a:lnTo>
                    <a:pt x="31" y="56"/>
                  </a:lnTo>
                  <a:lnTo>
                    <a:pt x="10" y="66"/>
                  </a:lnTo>
                  <a:lnTo>
                    <a:pt x="15" y="40"/>
                  </a:lnTo>
                  <a:lnTo>
                    <a:pt x="0" y="25"/>
                  </a:lnTo>
                  <a:lnTo>
                    <a:pt x="20" y="20"/>
                  </a:lnTo>
                  <a:lnTo>
                    <a:pt x="31" y="0"/>
                  </a:lnTo>
                  <a:close/>
                </a:path>
              </a:pathLst>
            </a:custGeom>
            <a:solidFill>
              <a:schemeClr val="accent6">
                <a:lumMod val="60000"/>
                <a:lumOff val="40000"/>
              </a:schemeClr>
            </a:solidFill>
            <a:ln>
              <a:noFill/>
            </a:ln>
            <a:extLst/>
          </p:spPr>
          <p:txBody>
            <a:bodyPr anchor="ctr"/>
            <a:lstStyle/>
            <a:p>
              <a:pPr algn="ctr"/>
              <a:endParaRPr/>
            </a:p>
          </p:txBody>
        </p:sp>
      </p:grpSp>
      <p:grpSp>
        <p:nvGrpSpPr>
          <p:cNvPr id="688" name="Group 68"/>
          <p:cNvGrpSpPr/>
          <p:nvPr userDrawn="1"/>
        </p:nvGrpSpPr>
        <p:grpSpPr>
          <a:xfrm>
            <a:off x="3611516" y="3834014"/>
            <a:ext cx="8441874" cy="2881111"/>
            <a:chOff x="3717507" y="4651645"/>
            <a:chExt cx="8476779" cy="2730180"/>
          </a:xfrm>
          <a:solidFill>
            <a:srgbClr val="FFFFFF">
              <a:alpha val="40000"/>
            </a:srgbClr>
          </a:solidFill>
        </p:grpSpPr>
        <p:sp>
          <p:nvSpPr>
            <p:cNvPr id="689"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690"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691"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692"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693"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694"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695"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696"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697"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698"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699"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0"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701"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2"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703"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704"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705"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706"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707"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708"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709"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710"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711"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712"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713"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714"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5"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16"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17"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718"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19"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720"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21"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22"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23"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724"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725"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726"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727"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728"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729"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0"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31"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2"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733"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734"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735"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736"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737"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38"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39"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0"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1"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742"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743"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44"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45"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46"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747"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48"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49"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50"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1"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2"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53"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4"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55"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56"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57"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58"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59"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760"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761"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2"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763"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764"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765"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766"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767"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68"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69"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770"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71"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772"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773"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774"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775"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776"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777"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778"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779"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780"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1"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2"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783"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4"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5"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6"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87"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788"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89"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790"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91"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792"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793"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794"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795"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796"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797"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8"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799"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0"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801"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802"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3"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4"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805"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6"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807"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808"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09"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810"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1"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812"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3"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4"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15"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6"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817"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18"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19"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0"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1"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2"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3"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4"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25"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26"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27"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28"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29"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30"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1"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2"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33"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4"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35"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36"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7"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838"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39"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40"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1"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842"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3"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4"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845"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846"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7"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48"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49"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0"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1"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52"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853"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854"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855"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856"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857"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858"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859"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860"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861"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862"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863"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864"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865"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66"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867"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68"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869"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870"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871"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872"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873"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874"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875"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876"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877"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878"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879"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880"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881"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2"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883"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4"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5"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886"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7"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888"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89"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0"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1"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892"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893"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894"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5"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6"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7"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898"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899"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900"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901"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902"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903"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904"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905"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906"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907"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908"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909"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910"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1"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2"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13"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14"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15"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6"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17"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918"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19"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0"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1"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2"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23"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24"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925"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6"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927"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8"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929"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930"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1"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932"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933"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4"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5"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6"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37"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8"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39"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940"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1"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2"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3"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4"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945"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946"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947"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948"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949"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0"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1"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952"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953"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954" name="i$liḋe-Freeform: Shape 334"/>
          <p:cNvSpPr>
            <a:spLocks/>
          </p:cNvSpPr>
          <p:nvPr userDrawn="1"/>
        </p:nvSpPr>
        <p:spPr bwMode="auto">
          <a:xfrm>
            <a:off x="3281160" y="6135244"/>
            <a:ext cx="8910839" cy="732184"/>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grpSp>
        <p:nvGrpSpPr>
          <p:cNvPr id="955" name="组合 954"/>
          <p:cNvGrpSpPr/>
          <p:nvPr userDrawn="1"/>
        </p:nvGrpSpPr>
        <p:grpSpPr>
          <a:xfrm flipV="1">
            <a:off x="-25561" y="1984912"/>
            <a:ext cx="1250489" cy="4723662"/>
            <a:chOff x="4770" y="2158798"/>
            <a:chExt cx="1006265" cy="3801117"/>
          </a:xfrm>
        </p:grpSpPr>
        <p:sp>
          <p:nvSpPr>
            <p:cNvPr id="956" name="íślíḋè-Freeform: Shape 5"/>
            <p:cNvSpPr>
              <a:spLocks/>
            </p:cNvSpPr>
            <p:nvPr/>
          </p:nvSpPr>
          <p:spPr bwMode="auto">
            <a:xfrm rot="5400000">
              <a:off x="-650979" y="282307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íślíḋè-Freeform: Shape 7"/>
            <p:cNvSpPr>
              <a:spLocks/>
            </p:cNvSpPr>
            <p:nvPr/>
          </p:nvSpPr>
          <p:spPr bwMode="auto">
            <a:xfrm rot="5400000">
              <a:off x="-659502" y="429790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64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 name="组合 1"/>
          <p:cNvGrpSpPr/>
          <p:nvPr userDrawn="1"/>
        </p:nvGrpSpPr>
        <p:grpSpPr>
          <a:xfrm>
            <a:off x="4771" y="2062770"/>
            <a:ext cx="997742" cy="3864693"/>
            <a:chOff x="4771" y="2062770"/>
            <a:chExt cx="997742" cy="3864693"/>
          </a:xfrm>
        </p:grpSpPr>
        <p:sp>
          <p:nvSpPr>
            <p:cNvPr id="625" name="íślíḋè-Freeform: Shape 5"/>
            <p:cNvSpPr>
              <a:spLocks/>
            </p:cNvSpPr>
            <p:nvPr/>
          </p:nvSpPr>
          <p:spPr bwMode="auto">
            <a:xfrm rot="5400000">
              <a:off x="-659501" y="2727042"/>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7" name="íślíḋè-Freeform: Shape 7"/>
            <p:cNvSpPr>
              <a:spLocks/>
            </p:cNvSpPr>
            <p:nvPr/>
          </p:nvSpPr>
          <p:spPr bwMode="auto">
            <a:xfrm rot="5400000">
              <a:off x="-659501" y="426545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57" name="任意多边形: 形状 356"/>
          <p:cNvSpPr>
            <a:spLocks/>
          </p:cNvSpPr>
          <p:nvPr/>
        </p:nvSpPr>
        <p:spPr bwMode="auto">
          <a:xfrm>
            <a:off x="-11872" y="5812400"/>
            <a:ext cx="1981701" cy="997742"/>
          </a:xfrm>
          <a:custGeom>
            <a:avLst/>
            <a:gdLst>
              <a:gd name="connsiteX0" fmla="*/ 812940 w 1981701"/>
              <a:gd name="connsiteY0" fmla="*/ 0 h 997742"/>
              <a:gd name="connsiteX1" fmla="*/ 1981701 w 1981701"/>
              <a:gd name="connsiteY1" fmla="*/ 997742 h 997742"/>
              <a:gd name="connsiteX2" fmla="*/ 64901 w 1981701"/>
              <a:gd name="connsiteY2" fmla="*/ 997742 h 997742"/>
              <a:gd name="connsiteX3" fmla="*/ 0 w 1981701"/>
              <a:gd name="connsiteY3" fmla="*/ 997742 h 997742"/>
              <a:gd name="connsiteX4" fmla="*/ 0 w 1981701"/>
              <a:gd name="connsiteY4" fmla="*/ 339277 h 997742"/>
              <a:gd name="connsiteX5" fmla="*/ 48749 w 1981701"/>
              <a:gd name="connsiteY5" fmla="*/ 288673 h 997742"/>
              <a:gd name="connsiteX6" fmla="*/ 812940 w 1981701"/>
              <a:gd name="connsiteY6" fmla="*/ 0 h 997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1701" h="997742">
                <a:moveTo>
                  <a:pt x="812940" y="0"/>
                </a:moveTo>
                <a:cubicBezTo>
                  <a:pt x="1408558" y="0"/>
                  <a:pt x="1891796" y="437213"/>
                  <a:pt x="1981701" y="997742"/>
                </a:cubicBezTo>
                <a:cubicBezTo>
                  <a:pt x="1981701" y="997742"/>
                  <a:pt x="1981701" y="997742"/>
                  <a:pt x="64901" y="997742"/>
                </a:cubicBezTo>
                <a:lnTo>
                  <a:pt x="0" y="997742"/>
                </a:lnTo>
                <a:lnTo>
                  <a:pt x="0" y="339277"/>
                </a:lnTo>
                <a:lnTo>
                  <a:pt x="48749" y="288673"/>
                </a:lnTo>
                <a:cubicBezTo>
                  <a:pt x="253844" y="109304"/>
                  <a:pt x="520749" y="0"/>
                  <a:pt x="812940" y="0"/>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noAutofit/>
          </a:bodyPr>
          <a:lstStyle/>
          <a:p>
            <a:pPr algn="ctr"/>
            <a:endParaRPr/>
          </a:p>
        </p:txBody>
      </p:sp>
      <p:sp>
        <p:nvSpPr>
          <p:cNvPr id="960" name="íślíḋè-Freeform: Shape 7"/>
          <p:cNvSpPr>
            <a:spLocks/>
          </p:cNvSpPr>
          <p:nvPr/>
        </p:nvSpPr>
        <p:spPr bwMode="auto">
          <a:xfrm>
            <a:off x="1181952" y="5812400"/>
            <a:ext cx="2326285" cy="997742"/>
          </a:xfrm>
          <a:custGeom>
            <a:avLst/>
            <a:gdLst>
              <a:gd name="T0" fmla="*/ 0 w 207"/>
              <a:gd name="T1" fmla="*/ 89 h 89"/>
              <a:gd name="T2" fmla="*/ 207 w 207"/>
              <a:gd name="T3" fmla="*/ 89 h 89"/>
              <a:gd name="T4" fmla="*/ 103 w 207"/>
              <a:gd name="T5" fmla="*/ 0 h 89"/>
              <a:gd name="T6" fmla="*/ 0 w 207"/>
              <a:gd name="T7" fmla="*/ 89 h 89"/>
            </a:gdLst>
            <a:ahLst/>
            <a:cxnLst>
              <a:cxn ang="0">
                <a:pos x="T0" y="T1"/>
              </a:cxn>
              <a:cxn ang="0">
                <a:pos x="T2" y="T3"/>
              </a:cxn>
              <a:cxn ang="0">
                <a:pos x="T4" y="T5"/>
              </a:cxn>
              <a:cxn ang="0">
                <a:pos x="T6" y="T7"/>
              </a:cxn>
            </a:cxnLst>
            <a:rect l="0" t="0" r="r" b="b"/>
            <a:pathLst>
              <a:path w="207" h="89">
                <a:moveTo>
                  <a:pt x="0" y="89"/>
                </a:moveTo>
                <a:cubicBezTo>
                  <a:pt x="207" y="89"/>
                  <a:pt x="207" y="89"/>
                  <a:pt x="207" y="89"/>
                </a:cubicBezTo>
                <a:cubicBezTo>
                  <a:pt x="199" y="39"/>
                  <a:pt x="156" y="0"/>
                  <a:pt x="103" y="0"/>
                </a:cubicBezTo>
                <a:cubicBezTo>
                  <a:pt x="51" y="0"/>
                  <a:pt x="8" y="39"/>
                  <a:pt x="0" y="89"/>
                </a:cubicBezTo>
                <a:close/>
              </a:path>
            </a:pathLst>
          </a:custGeom>
          <a:solidFill>
            <a:srgbClr val="FFFFFF">
              <a:alpha val="90000"/>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îṥļîḑé-Freeform: Shape 57"/>
          <p:cNvSpPr>
            <a:spLocks/>
          </p:cNvSpPr>
          <p:nvPr userDrawn="1"/>
        </p:nvSpPr>
        <p:spPr bwMode="auto">
          <a:xfrm>
            <a:off x="4289196"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1" name="îṥļîḑé-Freeform: Shape 57"/>
          <p:cNvSpPr>
            <a:spLocks/>
          </p:cNvSpPr>
          <p:nvPr userDrawn="1"/>
        </p:nvSpPr>
        <p:spPr bwMode="auto">
          <a:xfrm>
            <a:off x="4027075" y="882435"/>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nvGrpSpPr>
          <p:cNvPr id="3" name="组合 2"/>
          <p:cNvGrpSpPr/>
          <p:nvPr userDrawn="1"/>
        </p:nvGrpSpPr>
        <p:grpSpPr>
          <a:xfrm>
            <a:off x="1543678" y="1566813"/>
            <a:ext cx="1423940" cy="608173"/>
            <a:chOff x="1543678" y="2604132"/>
            <a:chExt cx="1423940" cy="608173"/>
          </a:xfrm>
        </p:grpSpPr>
        <p:sp>
          <p:nvSpPr>
            <p:cNvPr id="963" name="îṥļîḑé-Freeform: Shape 57"/>
            <p:cNvSpPr>
              <a:spLocks/>
            </p:cNvSpPr>
            <p:nvPr userDrawn="1"/>
          </p:nvSpPr>
          <p:spPr bwMode="auto">
            <a:xfrm>
              <a:off x="1682373"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îṥļîḑé-Freeform: Shape 57"/>
            <p:cNvSpPr>
              <a:spLocks/>
            </p:cNvSpPr>
            <p:nvPr userDrawn="1"/>
          </p:nvSpPr>
          <p:spPr bwMode="auto">
            <a:xfrm>
              <a:off x="1805799"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70000"/>
              </a:srgbClr>
            </a:solidFill>
            <a:ln>
              <a:noFill/>
            </a:ln>
            <a:extLst/>
          </p:spPr>
          <p:txBody>
            <a:bodyPr anchor="ctr"/>
            <a:lstStyle/>
            <a:p>
              <a:pPr algn="ctr"/>
              <a:endParaRPr/>
            </a:p>
          </p:txBody>
        </p:sp>
        <p:sp>
          <p:nvSpPr>
            <p:cNvPr id="965" name="îṥļîḑé-Freeform: Shape 57"/>
            <p:cNvSpPr>
              <a:spLocks/>
            </p:cNvSpPr>
            <p:nvPr userDrawn="1"/>
          </p:nvSpPr>
          <p:spPr bwMode="auto">
            <a:xfrm>
              <a:off x="1543678" y="2604132"/>
              <a:ext cx="1161819" cy="608173"/>
            </a:xfrm>
            <a:custGeom>
              <a:avLst/>
              <a:gdLst>
                <a:gd name="T0" fmla="*/ 28 w 165"/>
                <a:gd name="T1" fmla="*/ 28 h 85"/>
                <a:gd name="T2" fmla="*/ 31 w 165"/>
                <a:gd name="T3" fmla="*/ 29 h 85"/>
                <a:gd name="T4" fmla="*/ 56 w 165"/>
                <a:gd name="T5" fmla="*/ 12 h 85"/>
                <a:gd name="T6" fmla="*/ 71 w 165"/>
                <a:gd name="T7" fmla="*/ 16 h 85"/>
                <a:gd name="T8" fmla="*/ 96 w 165"/>
                <a:gd name="T9" fmla="*/ 0 h 85"/>
                <a:gd name="T10" fmla="*/ 124 w 165"/>
                <a:gd name="T11" fmla="*/ 28 h 85"/>
                <a:gd name="T12" fmla="*/ 124 w 165"/>
                <a:gd name="T13" fmla="*/ 31 h 85"/>
                <a:gd name="T14" fmla="*/ 136 w 165"/>
                <a:gd name="T15" fmla="*/ 28 h 85"/>
                <a:gd name="T16" fmla="*/ 165 w 165"/>
                <a:gd name="T17" fmla="*/ 57 h 85"/>
                <a:gd name="T18" fmla="*/ 136 w 165"/>
                <a:gd name="T19" fmla="*/ 85 h 85"/>
                <a:gd name="T20" fmla="*/ 28 w 165"/>
                <a:gd name="T21" fmla="*/ 85 h 85"/>
                <a:gd name="T22" fmla="*/ 0 w 165"/>
                <a:gd name="T23" fmla="*/ 57 h 85"/>
                <a:gd name="T24" fmla="*/ 28 w 165"/>
                <a:gd name="T25"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85">
                  <a:moveTo>
                    <a:pt x="28" y="28"/>
                  </a:moveTo>
                  <a:cubicBezTo>
                    <a:pt x="29" y="28"/>
                    <a:pt x="30" y="29"/>
                    <a:pt x="31" y="29"/>
                  </a:cubicBezTo>
                  <a:cubicBezTo>
                    <a:pt x="35" y="19"/>
                    <a:pt x="45" y="12"/>
                    <a:pt x="56" y="12"/>
                  </a:cubicBezTo>
                  <a:cubicBezTo>
                    <a:pt x="62" y="12"/>
                    <a:pt x="66" y="14"/>
                    <a:pt x="71" y="16"/>
                  </a:cubicBezTo>
                  <a:cubicBezTo>
                    <a:pt x="75" y="7"/>
                    <a:pt x="85" y="0"/>
                    <a:pt x="96" y="0"/>
                  </a:cubicBezTo>
                  <a:cubicBezTo>
                    <a:pt x="112" y="0"/>
                    <a:pt x="124" y="13"/>
                    <a:pt x="124" y="28"/>
                  </a:cubicBezTo>
                  <a:cubicBezTo>
                    <a:pt x="124" y="29"/>
                    <a:pt x="124" y="30"/>
                    <a:pt x="124" y="31"/>
                  </a:cubicBezTo>
                  <a:cubicBezTo>
                    <a:pt x="128" y="29"/>
                    <a:pt x="132" y="28"/>
                    <a:pt x="136" y="28"/>
                  </a:cubicBezTo>
                  <a:cubicBezTo>
                    <a:pt x="152" y="28"/>
                    <a:pt x="165" y="41"/>
                    <a:pt x="165" y="57"/>
                  </a:cubicBezTo>
                  <a:cubicBezTo>
                    <a:pt x="165" y="72"/>
                    <a:pt x="152" y="85"/>
                    <a:pt x="136" y="85"/>
                  </a:cubicBezTo>
                  <a:cubicBezTo>
                    <a:pt x="28" y="85"/>
                    <a:pt x="28" y="85"/>
                    <a:pt x="28" y="85"/>
                  </a:cubicBezTo>
                  <a:cubicBezTo>
                    <a:pt x="13" y="85"/>
                    <a:pt x="0" y="72"/>
                    <a:pt x="0" y="57"/>
                  </a:cubicBezTo>
                  <a:cubicBezTo>
                    <a:pt x="0" y="41"/>
                    <a:pt x="13" y="28"/>
                    <a:pt x="28" y="28"/>
                  </a:cubicBezTo>
                  <a:close/>
                </a:path>
              </a:pathLst>
            </a:custGeom>
            <a:solidFill>
              <a:srgbClr val="F3F3F3">
                <a:alpha val="50000"/>
              </a:srgbClr>
            </a:solidFill>
            <a:ln>
              <a:noFill/>
            </a:ln>
            <a:extLst/>
          </p:spPr>
          <p:txBody>
            <a:bodyPr anchor="ctr"/>
            <a:lstStyle/>
            <a:p>
              <a:pPr algn="ctr"/>
              <a:endParaRPr/>
            </a:p>
          </p:txBody>
        </p:sp>
      </p:grpSp>
      <p:sp>
        <p:nvSpPr>
          <p:cNvPr id="347" name="副标题 2">
            <a:extLst>
              <a:ext uri="{FF2B5EF4-FFF2-40B4-BE49-F238E27FC236}">
                <a16:creationId xmlns:a16="http://schemas.microsoft.com/office/drawing/2014/main" id="{6EBD95E0-267C-42D9-A184-E7CD2D3A2F91}"/>
              </a:ext>
            </a:extLst>
          </p:cNvPr>
          <p:cNvSpPr>
            <a:spLocks noGrp="1"/>
          </p:cNvSpPr>
          <p:nvPr>
            <p:ph type="subTitle" idx="1"/>
          </p:nvPr>
        </p:nvSpPr>
        <p:spPr>
          <a:xfrm>
            <a:off x="2964104" y="2467149"/>
            <a:ext cx="78555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348" name="标题 1">
            <a:extLst>
              <a:ext uri="{FF2B5EF4-FFF2-40B4-BE49-F238E27FC236}">
                <a16:creationId xmlns:a16="http://schemas.microsoft.com/office/drawing/2014/main" id="{D47AD3EA-AEDD-4CF5-AEB1-07EF1303644A}"/>
              </a:ext>
            </a:extLst>
          </p:cNvPr>
          <p:cNvSpPr>
            <a:spLocks noGrp="1"/>
          </p:cNvSpPr>
          <p:nvPr>
            <p:ph type="ctrTitle"/>
          </p:nvPr>
        </p:nvSpPr>
        <p:spPr>
          <a:xfrm>
            <a:off x="2964104" y="1768558"/>
            <a:ext cx="7855511" cy="698591"/>
          </a:xfrm>
        </p:spPr>
        <p:txBody>
          <a:bodyPr anchor="ctr">
            <a:normAutofit/>
          </a:bodyPr>
          <a:lstStyle>
            <a:lvl1pPr algn="l">
              <a:defRPr sz="4000">
                <a:solidFill>
                  <a:schemeClr val="bg1"/>
                </a:solidFill>
              </a:defRPr>
            </a:lvl1pPr>
          </a:lstStyle>
          <a:p>
            <a:r>
              <a:rPr lang="en-US" dirty="0"/>
              <a:t>Click to edit Master title style</a:t>
            </a:r>
            <a:endParaRPr lang="zh-CN" altLang="en-US" dirty="0"/>
          </a:p>
        </p:txBody>
      </p:sp>
      <p:sp>
        <p:nvSpPr>
          <p:cNvPr id="349" name="文本占位符 13">
            <a:extLst>
              <a:ext uri="{FF2B5EF4-FFF2-40B4-BE49-F238E27FC236}">
                <a16:creationId xmlns:a16="http://schemas.microsoft.com/office/drawing/2014/main" id="{96397C43-8C78-48EB-A147-DB009998E5DB}"/>
              </a:ext>
            </a:extLst>
          </p:cNvPr>
          <p:cNvSpPr>
            <a:spLocks noGrp="1"/>
          </p:cNvSpPr>
          <p:nvPr>
            <p:ph type="body" sz="quarter" idx="10" hasCustomPrompt="1"/>
          </p:nvPr>
        </p:nvSpPr>
        <p:spPr>
          <a:xfrm>
            <a:off x="2964104" y="4230457"/>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350" name="文本占位符 13">
            <a:extLst>
              <a:ext uri="{FF2B5EF4-FFF2-40B4-BE49-F238E27FC236}">
                <a16:creationId xmlns:a16="http://schemas.microsoft.com/office/drawing/2014/main" id="{C5451E21-C64D-4210-993E-A91D893E754A}"/>
              </a:ext>
            </a:extLst>
          </p:cNvPr>
          <p:cNvSpPr>
            <a:spLocks noGrp="1"/>
          </p:cNvSpPr>
          <p:nvPr>
            <p:ph type="body" sz="quarter" idx="11" hasCustomPrompt="1"/>
          </p:nvPr>
        </p:nvSpPr>
        <p:spPr>
          <a:xfrm>
            <a:off x="2964104" y="4526728"/>
            <a:ext cx="78555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54" name="íślíḋè-Rectangle 2"/>
          <p:cNvSpPr/>
          <p:nvPr userDrawn="1"/>
        </p:nvSpPr>
        <p:spPr>
          <a:xfrm>
            <a:off x="4769" y="2322617"/>
            <a:ext cx="12249458" cy="15195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5" name="íślíḋè-Freeform: Shape 4"/>
          <p:cNvSpPr>
            <a:spLocks/>
          </p:cNvSpPr>
          <p:nvPr userDrawn="1"/>
        </p:nvSpPr>
        <p:spPr bwMode="auto">
          <a:xfrm>
            <a:off x="0" y="2400399"/>
            <a:ext cx="1502118" cy="1441749"/>
          </a:xfrm>
          <a:custGeom>
            <a:avLst/>
            <a:gdLst>
              <a:gd name="T0" fmla="*/ 327 w 352"/>
              <a:gd name="T1" fmla="*/ 0 h 561"/>
              <a:gd name="T2" fmla="*/ 75 w 352"/>
              <a:gd name="T3" fmla="*/ 364 h 561"/>
              <a:gd name="T4" fmla="*/ 51 w 352"/>
              <a:gd name="T5" fmla="*/ 348 h 561"/>
              <a:gd name="T6" fmla="*/ 63 w 352"/>
              <a:gd name="T7" fmla="*/ 310 h 561"/>
              <a:gd name="T8" fmla="*/ 0 w 352"/>
              <a:gd name="T9" fmla="*/ 244 h 561"/>
              <a:gd name="T10" fmla="*/ 0 w 352"/>
              <a:gd name="T11" fmla="*/ 561 h 561"/>
              <a:gd name="T12" fmla="*/ 216 w 352"/>
              <a:gd name="T13" fmla="*/ 561 h 561"/>
              <a:gd name="T14" fmla="*/ 258 w 352"/>
              <a:gd name="T15" fmla="*/ 512 h 561"/>
              <a:gd name="T16" fmla="*/ 263 w 352"/>
              <a:gd name="T17" fmla="*/ 513 h 561"/>
              <a:gd name="T18" fmla="*/ 322 w 352"/>
              <a:gd name="T19" fmla="*/ 453 h 561"/>
              <a:gd name="T20" fmla="*/ 263 w 352"/>
              <a:gd name="T21" fmla="*/ 394 h 561"/>
              <a:gd name="T22" fmla="*/ 217 w 352"/>
              <a:gd name="T23" fmla="*/ 416 h 561"/>
              <a:gd name="T24" fmla="*/ 181 w 352"/>
              <a:gd name="T25" fmla="*/ 408 h 561"/>
              <a:gd name="T26" fmla="*/ 151 w 352"/>
              <a:gd name="T27" fmla="*/ 414 h 561"/>
              <a:gd name="T28" fmla="*/ 352 w 352"/>
              <a:gd name="T29" fmla="*/ 14 h 561"/>
              <a:gd name="T30" fmla="*/ 327 w 352"/>
              <a:gd name="T31"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2" h="561">
                <a:moveTo>
                  <a:pt x="327" y="0"/>
                </a:moveTo>
                <a:cubicBezTo>
                  <a:pt x="257" y="125"/>
                  <a:pt x="176" y="254"/>
                  <a:pt x="75" y="364"/>
                </a:cubicBezTo>
                <a:cubicBezTo>
                  <a:pt x="69" y="356"/>
                  <a:pt x="61" y="351"/>
                  <a:pt x="51" y="348"/>
                </a:cubicBezTo>
                <a:cubicBezTo>
                  <a:pt x="58" y="338"/>
                  <a:pt x="63" y="324"/>
                  <a:pt x="63" y="310"/>
                </a:cubicBezTo>
                <a:cubicBezTo>
                  <a:pt x="63" y="275"/>
                  <a:pt x="35" y="246"/>
                  <a:pt x="0" y="244"/>
                </a:cubicBezTo>
                <a:cubicBezTo>
                  <a:pt x="0" y="561"/>
                  <a:pt x="0" y="561"/>
                  <a:pt x="0" y="561"/>
                </a:cubicBezTo>
                <a:cubicBezTo>
                  <a:pt x="216" y="561"/>
                  <a:pt x="216" y="561"/>
                  <a:pt x="216" y="561"/>
                </a:cubicBezTo>
                <a:cubicBezTo>
                  <a:pt x="236" y="551"/>
                  <a:pt x="251" y="534"/>
                  <a:pt x="258" y="512"/>
                </a:cubicBezTo>
                <a:cubicBezTo>
                  <a:pt x="260" y="513"/>
                  <a:pt x="261" y="513"/>
                  <a:pt x="263" y="513"/>
                </a:cubicBezTo>
                <a:cubicBezTo>
                  <a:pt x="296" y="513"/>
                  <a:pt x="322" y="486"/>
                  <a:pt x="322" y="453"/>
                </a:cubicBezTo>
                <a:cubicBezTo>
                  <a:pt x="322" y="420"/>
                  <a:pt x="296" y="394"/>
                  <a:pt x="263" y="394"/>
                </a:cubicBezTo>
                <a:cubicBezTo>
                  <a:pt x="244" y="394"/>
                  <a:pt x="228" y="402"/>
                  <a:pt x="217" y="416"/>
                </a:cubicBezTo>
                <a:cubicBezTo>
                  <a:pt x="206" y="411"/>
                  <a:pt x="194" y="408"/>
                  <a:pt x="181" y="408"/>
                </a:cubicBezTo>
                <a:cubicBezTo>
                  <a:pt x="170" y="408"/>
                  <a:pt x="160" y="410"/>
                  <a:pt x="151" y="414"/>
                </a:cubicBezTo>
                <a:cubicBezTo>
                  <a:pt x="199" y="270"/>
                  <a:pt x="275" y="137"/>
                  <a:pt x="352" y="14"/>
                </a:cubicBezTo>
                <a:cubicBezTo>
                  <a:pt x="344" y="10"/>
                  <a:pt x="336" y="5"/>
                  <a:pt x="327" y="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4" name="Group 8"/>
          <p:cNvGrpSpPr/>
          <p:nvPr userDrawn="1"/>
        </p:nvGrpSpPr>
        <p:grpSpPr>
          <a:xfrm rot="865253">
            <a:off x="1152166" y="1353980"/>
            <a:ext cx="1636713" cy="2320925"/>
            <a:chOff x="4276725" y="1611313"/>
            <a:chExt cx="1636713" cy="2320925"/>
          </a:xfrm>
        </p:grpSpPr>
        <p:sp>
          <p:nvSpPr>
            <p:cNvPr id="5" name="íślíḋè-Freeform: Shape 9"/>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 name="íślíḋè-Freeform: Shape 10"/>
            <p:cNvSpPr>
              <a:spLocks/>
            </p:cNvSpPr>
            <p:nvPr/>
          </p:nvSpPr>
          <p:spPr bwMode="auto">
            <a:xfrm>
              <a:off x="5657850" y="2300288"/>
              <a:ext cx="212725" cy="149225"/>
            </a:xfrm>
            <a:custGeom>
              <a:avLst/>
              <a:gdLst>
                <a:gd name="T0" fmla="*/ 8 w 34"/>
                <a:gd name="T1" fmla="*/ 23 h 24"/>
                <a:gd name="T2" fmla="*/ 1 w 34"/>
                <a:gd name="T3" fmla="*/ 21 h 24"/>
                <a:gd name="T4" fmla="*/ 1 w 34"/>
                <a:gd name="T5" fmla="*/ 21 h 24"/>
                <a:gd name="T6" fmla="*/ 3 w 34"/>
                <a:gd name="T7" fmla="*/ 14 h 24"/>
                <a:gd name="T8" fmla="*/ 27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5"/>
                    <a:pt x="3" y="14"/>
                  </a:cubicBezTo>
                  <a:cubicBezTo>
                    <a:pt x="27" y="1"/>
                    <a:pt x="27" y="1"/>
                    <a:pt x="27"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 name="íślíḋè-Freeform: Shape 11"/>
            <p:cNvSpPr>
              <a:spLocks/>
            </p:cNvSpPr>
            <p:nvPr/>
          </p:nvSpPr>
          <p:spPr bwMode="auto">
            <a:xfrm>
              <a:off x="5702300" y="2343151"/>
              <a:ext cx="211138" cy="149225"/>
            </a:xfrm>
            <a:custGeom>
              <a:avLst/>
              <a:gdLst>
                <a:gd name="T0" fmla="*/ 8 w 34"/>
                <a:gd name="T1" fmla="*/ 23 h 24"/>
                <a:gd name="T2" fmla="*/ 1 w 34"/>
                <a:gd name="T3" fmla="*/ 21 h 24"/>
                <a:gd name="T4" fmla="*/ 1 w 34"/>
                <a:gd name="T5" fmla="*/ 21 h 24"/>
                <a:gd name="T6" fmla="*/ 3 w 34"/>
                <a:gd name="T7" fmla="*/ 14 h 24"/>
                <a:gd name="T8" fmla="*/ 26 w 34"/>
                <a:gd name="T9" fmla="*/ 1 h 24"/>
                <a:gd name="T10" fmla="*/ 33 w 34"/>
                <a:gd name="T11" fmla="*/ 3 h 24"/>
                <a:gd name="T12" fmla="*/ 33 w 34"/>
                <a:gd name="T13" fmla="*/ 3 h 24"/>
                <a:gd name="T14" fmla="*/ 31 w 34"/>
                <a:gd name="T15" fmla="*/ 10 h 24"/>
                <a:gd name="T16" fmla="*/ 8 w 34"/>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3"/>
                  </a:moveTo>
                  <a:cubicBezTo>
                    <a:pt x="6" y="24"/>
                    <a:pt x="3" y="23"/>
                    <a:pt x="1" y="21"/>
                  </a:cubicBezTo>
                  <a:cubicBezTo>
                    <a:pt x="1" y="21"/>
                    <a:pt x="1" y="21"/>
                    <a:pt x="1" y="21"/>
                  </a:cubicBezTo>
                  <a:cubicBezTo>
                    <a:pt x="0" y="18"/>
                    <a:pt x="1" y="16"/>
                    <a:pt x="3" y="14"/>
                  </a:cubicBezTo>
                  <a:cubicBezTo>
                    <a:pt x="26" y="1"/>
                    <a:pt x="26" y="1"/>
                    <a:pt x="26" y="1"/>
                  </a:cubicBezTo>
                  <a:cubicBezTo>
                    <a:pt x="29" y="0"/>
                    <a:pt x="32" y="1"/>
                    <a:pt x="33" y="3"/>
                  </a:cubicBezTo>
                  <a:cubicBezTo>
                    <a:pt x="33" y="3"/>
                    <a:pt x="33" y="3"/>
                    <a:pt x="33" y="3"/>
                  </a:cubicBezTo>
                  <a:cubicBezTo>
                    <a:pt x="34" y="5"/>
                    <a:pt x="33" y="8"/>
                    <a:pt x="31" y="10"/>
                  </a:cubicBezTo>
                  <a:lnTo>
                    <a:pt x="8" y="2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íślíḋè-Freeform: Shape 12"/>
            <p:cNvSpPr>
              <a:spLocks/>
            </p:cNvSpPr>
            <p:nvPr/>
          </p:nvSpPr>
          <p:spPr bwMode="auto">
            <a:xfrm>
              <a:off x="5702300" y="2411413"/>
              <a:ext cx="211138" cy="149225"/>
            </a:xfrm>
            <a:custGeom>
              <a:avLst/>
              <a:gdLst>
                <a:gd name="T0" fmla="*/ 8 w 34"/>
                <a:gd name="T1" fmla="*/ 22 h 24"/>
                <a:gd name="T2" fmla="*/ 2 w 34"/>
                <a:gd name="T3" fmla="*/ 21 h 24"/>
                <a:gd name="T4" fmla="*/ 2 w 34"/>
                <a:gd name="T5" fmla="*/ 21 h 24"/>
                <a:gd name="T6" fmla="*/ 3 w 34"/>
                <a:gd name="T7" fmla="*/ 14 h 24"/>
                <a:gd name="T8" fmla="*/ 27 w 34"/>
                <a:gd name="T9" fmla="*/ 1 h 24"/>
                <a:gd name="T10" fmla="*/ 33 w 34"/>
                <a:gd name="T11" fmla="*/ 3 h 24"/>
                <a:gd name="T12" fmla="*/ 33 w 34"/>
                <a:gd name="T13" fmla="*/ 3 h 24"/>
                <a:gd name="T14" fmla="*/ 31 w 34"/>
                <a:gd name="T15" fmla="*/ 9 h 24"/>
                <a:gd name="T16" fmla="*/ 8 w 34"/>
                <a:gd name="T17" fmla="*/ 2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4">
                  <a:moveTo>
                    <a:pt x="8" y="22"/>
                  </a:moveTo>
                  <a:cubicBezTo>
                    <a:pt x="6" y="24"/>
                    <a:pt x="3" y="23"/>
                    <a:pt x="2" y="21"/>
                  </a:cubicBezTo>
                  <a:cubicBezTo>
                    <a:pt x="2" y="21"/>
                    <a:pt x="2" y="21"/>
                    <a:pt x="2" y="21"/>
                  </a:cubicBezTo>
                  <a:cubicBezTo>
                    <a:pt x="0" y="18"/>
                    <a:pt x="1" y="15"/>
                    <a:pt x="3" y="14"/>
                  </a:cubicBezTo>
                  <a:cubicBezTo>
                    <a:pt x="27" y="1"/>
                    <a:pt x="27" y="1"/>
                    <a:pt x="27" y="1"/>
                  </a:cubicBezTo>
                  <a:cubicBezTo>
                    <a:pt x="29" y="0"/>
                    <a:pt x="32" y="1"/>
                    <a:pt x="33" y="3"/>
                  </a:cubicBezTo>
                  <a:cubicBezTo>
                    <a:pt x="33" y="3"/>
                    <a:pt x="33" y="3"/>
                    <a:pt x="33" y="3"/>
                  </a:cubicBezTo>
                  <a:cubicBezTo>
                    <a:pt x="34" y="5"/>
                    <a:pt x="34" y="8"/>
                    <a:pt x="31" y="9"/>
                  </a:cubicBezTo>
                  <a:lnTo>
                    <a:pt x="8" y="22"/>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 name="íślíḋè-Freeform: Shape 13"/>
            <p:cNvSpPr>
              <a:spLocks/>
            </p:cNvSpPr>
            <p:nvPr/>
          </p:nvSpPr>
          <p:spPr bwMode="auto">
            <a:xfrm>
              <a:off x="5621338" y="2362201"/>
              <a:ext cx="198438" cy="204788"/>
            </a:xfrm>
            <a:custGeom>
              <a:avLst/>
              <a:gdLst>
                <a:gd name="T0" fmla="*/ 9 w 32"/>
                <a:gd name="T1" fmla="*/ 4 h 33"/>
                <a:gd name="T2" fmla="*/ 4 w 32"/>
                <a:gd name="T3" fmla="*/ 24 h 33"/>
                <a:gd name="T4" fmla="*/ 23 w 32"/>
                <a:gd name="T5" fmla="*/ 29 h 33"/>
                <a:gd name="T6" fmla="*/ 29 w 32"/>
                <a:gd name="T7" fmla="*/ 10 h 33"/>
                <a:gd name="T8" fmla="*/ 9 w 32"/>
                <a:gd name="T9" fmla="*/ 4 h 33"/>
              </a:gdLst>
              <a:ahLst/>
              <a:cxnLst>
                <a:cxn ang="0">
                  <a:pos x="T0" y="T1"/>
                </a:cxn>
                <a:cxn ang="0">
                  <a:pos x="T2" y="T3"/>
                </a:cxn>
                <a:cxn ang="0">
                  <a:pos x="T4" y="T5"/>
                </a:cxn>
                <a:cxn ang="0">
                  <a:pos x="T6" y="T7"/>
                </a:cxn>
                <a:cxn ang="0">
                  <a:pos x="T8" y="T9"/>
                </a:cxn>
              </a:cxnLst>
              <a:rect l="0" t="0" r="r" b="b"/>
              <a:pathLst>
                <a:path w="32" h="33">
                  <a:moveTo>
                    <a:pt x="9" y="4"/>
                  </a:moveTo>
                  <a:cubicBezTo>
                    <a:pt x="2" y="8"/>
                    <a:pt x="0" y="17"/>
                    <a:pt x="4" y="24"/>
                  </a:cubicBezTo>
                  <a:cubicBezTo>
                    <a:pt x="7" y="31"/>
                    <a:pt x="16" y="33"/>
                    <a:pt x="23" y="29"/>
                  </a:cubicBezTo>
                  <a:cubicBezTo>
                    <a:pt x="30" y="25"/>
                    <a:pt x="32" y="17"/>
                    <a:pt x="29" y="10"/>
                  </a:cubicBezTo>
                  <a:cubicBezTo>
                    <a:pt x="25" y="3"/>
                    <a:pt x="16" y="0"/>
                    <a:pt x="9"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 name="íślíḋè-Freeform: Shape 14"/>
            <p:cNvSpPr>
              <a:spLocks/>
            </p:cNvSpPr>
            <p:nvPr/>
          </p:nvSpPr>
          <p:spPr bwMode="auto">
            <a:xfrm>
              <a:off x="5627688" y="2386013"/>
              <a:ext cx="117475" cy="142875"/>
            </a:xfrm>
            <a:custGeom>
              <a:avLst/>
              <a:gdLst>
                <a:gd name="T0" fmla="*/ 9 w 19"/>
                <a:gd name="T1" fmla="*/ 1 h 23"/>
                <a:gd name="T2" fmla="*/ 6 w 19"/>
                <a:gd name="T3" fmla="*/ 0 h 23"/>
                <a:gd name="T4" fmla="*/ 4 w 19"/>
                <a:gd name="T5" fmla="*/ 3 h 23"/>
                <a:gd name="T6" fmla="*/ 10 w 19"/>
                <a:gd name="T7" fmla="*/ 22 h 23"/>
                <a:gd name="T8" fmla="*/ 13 w 19"/>
                <a:gd name="T9" fmla="*/ 23 h 23"/>
                <a:gd name="T10" fmla="*/ 15 w 19"/>
                <a:gd name="T11" fmla="*/ 20 h 23"/>
                <a:gd name="T12" fmla="*/ 9 w 19"/>
                <a:gd name="T13" fmla="*/ 1 h 23"/>
              </a:gdLst>
              <a:ahLst/>
              <a:cxnLst>
                <a:cxn ang="0">
                  <a:pos x="T0" y="T1"/>
                </a:cxn>
                <a:cxn ang="0">
                  <a:pos x="T2" y="T3"/>
                </a:cxn>
                <a:cxn ang="0">
                  <a:pos x="T4" y="T5"/>
                </a:cxn>
                <a:cxn ang="0">
                  <a:pos x="T6" y="T7"/>
                </a:cxn>
                <a:cxn ang="0">
                  <a:pos x="T8" y="T9"/>
                </a:cxn>
                <a:cxn ang="0">
                  <a:pos x="T10" y="T11"/>
                </a:cxn>
                <a:cxn ang="0">
                  <a:pos x="T12" y="T13"/>
                </a:cxn>
              </a:cxnLst>
              <a:rect l="0" t="0" r="r" b="b"/>
              <a:pathLst>
                <a:path w="19" h="23">
                  <a:moveTo>
                    <a:pt x="9" y="1"/>
                  </a:moveTo>
                  <a:cubicBezTo>
                    <a:pt x="8" y="0"/>
                    <a:pt x="7" y="0"/>
                    <a:pt x="6" y="0"/>
                  </a:cubicBezTo>
                  <a:cubicBezTo>
                    <a:pt x="5" y="1"/>
                    <a:pt x="5" y="2"/>
                    <a:pt x="4" y="3"/>
                  </a:cubicBezTo>
                  <a:cubicBezTo>
                    <a:pt x="0" y="10"/>
                    <a:pt x="3" y="18"/>
                    <a:pt x="10" y="22"/>
                  </a:cubicBezTo>
                  <a:cubicBezTo>
                    <a:pt x="11" y="23"/>
                    <a:pt x="12" y="23"/>
                    <a:pt x="13" y="23"/>
                  </a:cubicBezTo>
                  <a:cubicBezTo>
                    <a:pt x="13" y="22"/>
                    <a:pt x="14" y="22"/>
                    <a:pt x="15" y="20"/>
                  </a:cubicBezTo>
                  <a:cubicBezTo>
                    <a:pt x="19" y="13"/>
                    <a:pt x="16" y="5"/>
                    <a:pt x="9" y="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líḋè-Freeform: Shape 15"/>
            <p:cNvSpPr>
              <a:spLocks/>
            </p:cNvSpPr>
            <p:nvPr/>
          </p:nvSpPr>
          <p:spPr bwMode="auto">
            <a:xfrm>
              <a:off x="5657850" y="2330451"/>
              <a:ext cx="68263" cy="80963"/>
            </a:xfrm>
            <a:custGeom>
              <a:avLst/>
              <a:gdLst>
                <a:gd name="T0" fmla="*/ 7 w 11"/>
                <a:gd name="T1" fmla="*/ 13 h 13"/>
                <a:gd name="T2" fmla="*/ 10 w 11"/>
                <a:gd name="T3" fmla="*/ 6 h 13"/>
                <a:gd name="T4" fmla="*/ 9 w 11"/>
                <a:gd name="T5" fmla="*/ 1 h 13"/>
                <a:gd name="T6" fmla="*/ 4 w 11"/>
                <a:gd name="T7" fmla="*/ 2 h 13"/>
                <a:gd name="T8" fmla="*/ 0 w 11"/>
                <a:gd name="T9" fmla="*/ 11 h 13"/>
                <a:gd name="T10" fmla="*/ 7 w 11"/>
                <a:gd name="T11" fmla="*/ 13 h 13"/>
              </a:gdLst>
              <a:ahLst/>
              <a:cxnLst>
                <a:cxn ang="0">
                  <a:pos x="T0" y="T1"/>
                </a:cxn>
                <a:cxn ang="0">
                  <a:pos x="T2" y="T3"/>
                </a:cxn>
                <a:cxn ang="0">
                  <a:pos x="T4" y="T5"/>
                </a:cxn>
                <a:cxn ang="0">
                  <a:pos x="T6" y="T7"/>
                </a:cxn>
                <a:cxn ang="0">
                  <a:pos x="T8" y="T9"/>
                </a:cxn>
                <a:cxn ang="0">
                  <a:pos x="T10" y="T11"/>
                </a:cxn>
              </a:cxnLst>
              <a:rect l="0" t="0" r="r" b="b"/>
              <a:pathLst>
                <a:path w="11" h="13">
                  <a:moveTo>
                    <a:pt x="7" y="13"/>
                  </a:moveTo>
                  <a:cubicBezTo>
                    <a:pt x="10" y="6"/>
                    <a:pt x="10" y="6"/>
                    <a:pt x="10" y="6"/>
                  </a:cubicBezTo>
                  <a:cubicBezTo>
                    <a:pt x="11" y="4"/>
                    <a:pt x="11" y="2"/>
                    <a:pt x="9" y="1"/>
                  </a:cubicBezTo>
                  <a:cubicBezTo>
                    <a:pt x="7" y="0"/>
                    <a:pt x="5" y="1"/>
                    <a:pt x="4" y="2"/>
                  </a:cubicBezTo>
                  <a:cubicBezTo>
                    <a:pt x="0" y="11"/>
                    <a:pt x="0" y="11"/>
                    <a:pt x="0" y="11"/>
                  </a:cubicBezTo>
                  <a:lnTo>
                    <a:pt x="7" y="13"/>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íślíḋè-Freeform: Shape 16"/>
            <p:cNvSpPr>
              <a:spLocks/>
            </p:cNvSpPr>
            <p:nvPr/>
          </p:nvSpPr>
          <p:spPr bwMode="auto">
            <a:xfrm>
              <a:off x="5035550" y="2343151"/>
              <a:ext cx="685800" cy="334963"/>
            </a:xfrm>
            <a:custGeom>
              <a:avLst/>
              <a:gdLst>
                <a:gd name="T0" fmla="*/ 26 w 110"/>
                <a:gd name="T1" fmla="*/ 5 h 54"/>
                <a:gd name="T2" fmla="*/ 5 w 110"/>
                <a:gd name="T3" fmla="*/ 7 h 54"/>
                <a:gd name="T4" fmla="*/ 8 w 110"/>
                <a:gd name="T5" fmla="*/ 28 h 54"/>
                <a:gd name="T6" fmla="*/ 110 w 110"/>
                <a:gd name="T7" fmla="*/ 36 h 54"/>
                <a:gd name="T8" fmla="*/ 96 w 110"/>
                <a:gd name="T9" fmla="*/ 10 h 54"/>
                <a:gd name="T10" fmla="*/ 26 w 110"/>
                <a:gd name="T11" fmla="*/ 5 h 54"/>
              </a:gdLst>
              <a:ahLst/>
              <a:cxnLst>
                <a:cxn ang="0">
                  <a:pos x="T0" y="T1"/>
                </a:cxn>
                <a:cxn ang="0">
                  <a:pos x="T2" y="T3"/>
                </a:cxn>
                <a:cxn ang="0">
                  <a:pos x="T4" y="T5"/>
                </a:cxn>
                <a:cxn ang="0">
                  <a:pos x="T6" y="T7"/>
                </a:cxn>
                <a:cxn ang="0">
                  <a:pos x="T8" y="T9"/>
                </a:cxn>
                <a:cxn ang="0">
                  <a:pos x="T10" y="T11"/>
                </a:cxn>
              </a:cxnLst>
              <a:rect l="0" t="0" r="r" b="b"/>
              <a:pathLst>
                <a:path w="110" h="54">
                  <a:moveTo>
                    <a:pt x="26" y="5"/>
                  </a:moveTo>
                  <a:cubicBezTo>
                    <a:pt x="20" y="0"/>
                    <a:pt x="10" y="1"/>
                    <a:pt x="5" y="7"/>
                  </a:cubicBezTo>
                  <a:cubicBezTo>
                    <a:pt x="0" y="14"/>
                    <a:pt x="1" y="23"/>
                    <a:pt x="8" y="28"/>
                  </a:cubicBezTo>
                  <a:cubicBezTo>
                    <a:pt x="38" y="51"/>
                    <a:pt x="78" y="54"/>
                    <a:pt x="110" y="36"/>
                  </a:cubicBezTo>
                  <a:cubicBezTo>
                    <a:pt x="96" y="10"/>
                    <a:pt x="96" y="10"/>
                    <a:pt x="96" y="10"/>
                  </a:cubicBezTo>
                  <a:cubicBezTo>
                    <a:pt x="74" y="22"/>
                    <a:pt x="46" y="20"/>
                    <a:pt x="26" y="5"/>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 name="íślíḋè-Freeform: Shape 17"/>
            <p:cNvSpPr>
              <a:spLocks/>
            </p:cNvSpPr>
            <p:nvPr/>
          </p:nvSpPr>
          <p:spPr bwMode="auto">
            <a:xfrm>
              <a:off x="5067300" y="2343151"/>
              <a:ext cx="609600" cy="260350"/>
            </a:xfrm>
            <a:custGeom>
              <a:avLst/>
              <a:gdLst>
                <a:gd name="T0" fmla="*/ 21 w 98"/>
                <a:gd name="T1" fmla="*/ 5 h 42"/>
                <a:gd name="T2" fmla="*/ 0 w 98"/>
                <a:gd name="T3" fmla="*/ 7 h 42"/>
                <a:gd name="T4" fmla="*/ 98 w 98"/>
                <a:gd name="T5" fmla="*/ 23 h 42"/>
                <a:gd name="T6" fmla="*/ 91 w 98"/>
                <a:gd name="T7" fmla="*/ 10 h 42"/>
                <a:gd name="T8" fmla="*/ 21 w 98"/>
                <a:gd name="T9" fmla="*/ 5 h 42"/>
              </a:gdLst>
              <a:ahLst/>
              <a:cxnLst>
                <a:cxn ang="0">
                  <a:pos x="T0" y="T1"/>
                </a:cxn>
                <a:cxn ang="0">
                  <a:pos x="T2" y="T3"/>
                </a:cxn>
                <a:cxn ang="0">
                  <a:pos x="T4" y="T5"/>
                </a:cxn>
                <a:cxn ang="0">
                  <a:pos x="T6" y="T7"/>
                </a:cxn>
                <a:cxn ang="0">
                  <a:pos x="T8" y="T9"/>
                </a:cxn>
              </a:cxnLst>
              <a:rect l="0" t="0" r="r" b="b"/>
              <a:pathLst>
                <a:path w="98" h="42">
                  <a:moveTo>
                    <a:pt x="21" y="5"/>
                  </a:moveTo>
                  <a:cubicBezTo>
                    <a:pt x="15" y="0"/>
                    <a:pt x="5" y="1"/>
                    <a:pt x="0" y="7"/>
                  </a:cubicBezTo>
                  <a:cubicBezTo>
                    <a:pt x="25" y="34"/>
                    <a:pt x="65" y="42"/>
                    <a:pt x="98" y="23"/>
                  </a:cubicBezTo>
                  <a:cubicBezTo>
                    <a:pt x="91" y="10"/>
                    <a:pt x="91" y="10"/>
                    <a:pt x="91" y="10"/>
                  </a:cubicBezTo>
                  <a:cubicBezTo>
                    <a:pt x="69" y="22"/>
                    <a:pt x="41" y="20"/>
                    <a:pt x="21" y="5"/>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îŝḷîḓé-Freeform: Shape 18"/>
            <p:cNvSpPr>
              <a:spLocks/>
            </p:cNvSpPr>
            <p:nvPr/>
          </p:nvSpPr>
          <p:spPr bwMode="auto">
            <a:xfrm>
              <a:off x="5334000" y="3113088"/>
              <a:ext cx="69850" cy="80963"/>
            </a:xfrm>
            <a:custGeom>
              <a:avLst/>
              <a:gdLst>
                <a:gd name="T0" fmla="*/ 6 w 11"/>
                <a:gd name="T1" fmla="*/ 12 h 13"/>
                <a:gd name="T2" fmla="*/ 2 w 11"/>
                <a:gd name="T3" fmla="*/ 13 h 13"/>
                <a:gd name="T4" fmla="*/ 2 w 11"/>
                <a:gd name="T5" fmla="*/ 13 h 13"/>
                <a:gd name="T6" fmla="*/ 1 w 11"/>
                <a:gd name="T7" fmla="*/ 9 h 13"/>
                <a:gd name="T8" fmla="*/ 5 w 11"/>
                <a:gd name="T9" fmla="*/ 2 h 13"/>
                <a:gd name="T10" fmla="*/ 9 w 11"/>
                <a:gd name="T11" fmla="*/ 1 h 13"/>
                <a:gd name="T12" fmla="*/ 9 w 11"/>
                <a:gd name="T13" fmla="*/ 1 h 13"/>
                <a:gd name="T14" fmla="*/ 10 w 11"/>
                <a:gd name="T15" fmla="*/ 5 h 13"/>
                <a:gd name="T16" fmla="*/ 6 w 11"/>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3">
                  <a:moveTo>
                    <a:pt x="6" y="12"/>
                  </a:moveTo>
                  <a:cubicBezTo>
                    <a:pt x="5" y="13"/>
                    <a:pt x="3" y="13"/>
                    <a:pt x="2" y="13"/>
                  </a:cubicBezTo>
                  <a:cubicBezTo>
                    <a:pt x="2" y="13"/>
                    <a:pt x="2" y="13"/>
                    <a:pt x="2" y="13"/>
                  </a:cubicBezTo>
                  <a:cubicBezTo>
                    <a:pt x="0" y="12"/>
                    <a:pt x="0" y="10"/>
                    <a:pt x="1" y="9"/>
                  </a:cubicBezTo>
                  <a:cubicBezTo>
                    <a:pt x="5" y="2"/>
                    <a:pt x="5" y="2"/>
                    <a:pt x="5" y="2"/>
                  </a:cubicBezTo>
                  <a:cubicBezTo>
                    <a:pt x="6" y="1"/>
                    <a:pt x="7" y="0"/>
                    <a:pt x="9" y="1"/>
                  </a:cubicBezTo>
                  <a:cubicBezTo>
                    <a:pt x="9" y="1"/>
                    <a:pt x="9" y="1"/>
                    <a:pt x="9" y="1"/>
                  </a:cubicBezTo>
                  <a:cubicBezTo>
                    <a:pt x="10" y="2"/>
                    <a:pt x="11" y="4"/>
                    <a:pt x="10" y="5"/>
                  </a:cubicBezTo>
                  <a:lnTo>
                    <a:pt x="6" y="12"/>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îŝḷîḓé-Freeform: Shape 19"/>
            <p:cNvSpPr>
              <a:spLocks/>
            </p:cNvSpPr>
            <p:nvPr/>
          </p:nvSpPr>
          <p:spPr bwMode="auto">
            <a:xfrm>
              <a:off x="4289425" y="3608388"/>
              <a:ext cx="161925" cy="323850"/>
            </a:xfrm>
            <a:custGeom>
              <a:avLst/>
              <a:gdLst>
                <a:gd name="T0" fmla="*/ 0 w 26"/>
                <a:gd name="T1" fmla="*/ 5 h 52"/>
                <a:gd name="T2" fmla="*/ 12 w 26"/>
                <a:gd name="T3" fmla="*/ 52 h 52"/>
                <a:gd name="T4" fmla="*/ 22 w 26"/>
                <a:gd name="T5" fmla="*/ 0 h 52"/>
                <a:gd name="T6" fmla="*/ 0 w 26"/>
                <a:gd name="T7" fmla="*/ 5 h 52"/>
              </a:gdLst>
              <a:ahLst/>
              <a:cxnLst>
                <a:cxn ang="0">
                  <a:pos x="T0" y="T1"/>
                </a:cxn>
                <a:cxn ang="0">
                  <a:pos x="T2" y="T3"/>
                </a:cxn>
                <a:cxn ang="0">
                  <a:pos x="T4" y="T5"/>
                </a:cxn>
                <a:cxn ang="0">
                  <a:pos x="T6" y="T7"/>
                </a:cxn>
              </a:cxnLst>
              <a:rect l="0" t="0" r="r" b="b"/>
              <a:pathLst>
                <a:path w="26" h="52">
                  <a:moveTo>
                    <a:pt x="0" y="5"/>
                  </a:moveTo>
                  <a:cubicBezTo>
                    <a:pt x="12" y="52"/>
                    <a:pt x="12" y="52"/>
                    <a:pt x="12" y="52"/>
                  </a:cubicBezTo>
                  <a:cubicBezTo>
                    <a:pt x="22" y="49"/>
                    <a:pt x="26" y="27"/>
                    <a:pt x="22" y="0"/>
                  </a:cubicBezTo>
                  <a:lnTo>
                    <a:pt x="0" y="5"/>
                  </a:lnTo>
                  <a:close/>
                </a:path>
              </a:pathLst>
            </a:custGeom>
            <a:solidFill>
              <a:srgbClr val="080C0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îŝḷîḓé-Freeform: Shape 20"/>
            <p:cNvSpPr>
              <a:spLocks/>
            </p:cNvSpPr>
            <p:nvPr/>
          </p:nvSpPr>
          <p:spPr bwMode="auto">
            <a:xfrm>
              <a:off x="4302125" y="2895601"/>
              <a:ext cx="628650" cy="825500"/>
            </a:xfrm>
            <a:custGeom>
              <a:avLst/>
              <a:gdLst>
                <a:gd name="T0" fmla="*/ 278 w 396"/>
                <a:gd name="T1" fmla="*/ 0 h 520"/>
                <a:gd name="T2" fmla="*/ 0 w 396"/>
                <a:gd name="T3" fmla="*/ 449 h 520"/>
                <a:gd name="T4" fmla="*/ 121 w 396"/>
                <a:gd name="T5" fmla="*/ 520 h 520"/>
                <a:gd name="T6" fmla="*/ 396 w 396"/>
                <a:gd name="T7" fmla="*/ 70 h 520"/>
                <a:gd name="T8" fmla="*/ 278 w 396"/>
                <a:gd name="T9" fmla="*/ 0 h 520"/>
              </a:gdLst>
              <a:ahLst/>
              <a:cxnLst>
                <a:cxn ang="0">
                  <a:pos x="T0" y="T1"/>
                </a:cxn>
                <a:cxn ang="0">
                  <a:pos x="T2" y="T3"/>
                </a:cxn>
                <a:cxn ang="0">
                  <a:pos x="T4" y="T5"/>
                </a:cxn>
                <a:cxn ang="0">
                  <a:pos x="T6" y="T7"/>
                </a:cxn>
                <a:cxn ang="0">
                  <a:pos x="T8" y="T9"/>
                </a:cxn>
              </a:cxnLst>
              <a:rect l="0" t="0" r="r" b="b"/>
              <a:pathLst>
                <a:path w="396" h="520">
                  <a:moveTo>
                    <a:pt x="278" y="0"/>
                  </a:moveTo>
                  <a:lnTo>
                    <a:pt x="0" y="449"/>
                  </a:lnTo>
                  <a:lnTo>
                    <a:pt x="121" y="520"/>
                  </a:lnTo>
                  <a:lnTo>
                    <a:pt x="396" y="70"/>
                  </a:lnTo>
                  <a:lnTo>
                    <a:pt x="278" y="0"/>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îŝḷîḓé-Freeform: Shape 21"/>
            <p:cNvSpPr>
              <a:spLocks/>
            </p:cNvSpPr>
            <p:nvPr/>
          </p:nvSpPr>
          <p:spPr bwMode="auto">
            <a:xfrm>
              <a:off x="4302125" y="2895601"/>
              <a:ext cx="528638" cy="769938"/>
            </a:xfrm>
            <a:custGeom>
              <a:avLst/>
              <a:gdLst>
                <a:gd name="T0" fmla="*/ 278 w 333"/>
                <a:gd name="T1" fmla="*/ 0 h 485"/>
                <a:gd name="T2" fmla="*/ 0 w 333"/>
                <a:gd name="T3" fmla="*/ 449 h 485"/>
                <a:gd name="T4" fmla="*/ 59 w 333"/>
                <a:gd name="T5" fmla="*/ 485 h 485"/>
                <a:gd name="T6" fmla="*/ 333 w 333"/>
                <a:gd name="T7" fmla="*/ 31 h 485"/>
                <a:gd name="T8" fmla="*/ 278 w 333"/>
                <a:gd name="T9" fmla="*/ 0 h 485"/>
              </a:gdLst>
              <a:ahLst/>
              <a:cxnLst>
                <a:cxn ang="0">
                  <a:pos x="T0" y="T1"/>
                </a:cxn>
                <a:cxn ang="0">
                  <a:pos x="T2" y="T3"/>
                </a:cxn>
                <a:cxn ang="0">
                  <a:pos x="T4" y="T5"/>
                </a:cxn>
                <a:cxn ang="0">
                  <a:pos x="T6" y="T7"/>
                </a:cxn>
                <a:cxn ang="0">
                  <a:pos x="T8" y="T9"/>
                </a:cxn>
              </a:cxnLst>
              <a:rect l="0" t="0" r="r" b="b"/>
              <a:pathLst>
                <a:path w="333" h="485">
                  <a:moveTo>
                    <a:pt x="278" y="0"/>
                  </a:moveTo>
                  <a:lnTo>
                    <a:pt x="0" y="449"/>
                  </a:lnTo>
                  <a:lnTo>
                    <a:pt x="59" y="485"/>
                  </a:lnTo>
                  <a:lnTo>
                    <a:pt x="333" y="31"/>
                  </a:lnTo>
                  <a:lnTo>
                    <a:pt x="278" y="0"/>
                  </a:lnTo>
                  <a:close/>
                </a:path>
              </a:pathLst>
            </a:custGeom>
            <a:solidFill>
              <a:srgbClr val="48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ŝḷîḓé-Freeform: Shape 22"/>
            <p:cNvSpPr>
              <a:spLocks/>
            </p:cNvSpPr>
            <p:nvPr/>
          </p:nvSpPr>
          <p:spPr bwMode="auto">
            <a:xfrm>
              <a:off x="4718050" y="2820988"/>
              <a:ext cx="274638" cy="204788"/>
            </a:xfrm>
            <a:custGeom>
              <a:avLst/>
              <a:gdLst>
                <a:gd name="T0" fmla="*/ 44 w 44"/>
                <a:gd name="T1" fmla="*/ 25 h 33"/>
                <a:gd name="T2" fmla="*/ 3 w 44"/>
                <a:gd name="T3" fmla="*/ 0 h 33"/>
                <a:gd name="T4" fmla="*/ 15 w 44"/>
                <a:gd name="T5" fmla="*/ 27 h 33"/>
                <a:gd name="T6" fmla="*/ 44 w 44"/>
                <a:gd name="T7" fmla="*/ 25 h 33"/>
              </a:gdLst>
              <a:ahLst/>
              <a:cxnLst>
                <a:cxn ang="0">
                  <a:pos x="T0" y="T1"/>
                </a:cxn>
                <a:cxn ang="0">
                  <a:pos x="T2" y="T3"/>
                </a:cxn>
                <a:cxn ang="0">
                  <a:pos x="T4" y="T5"/>
                </a:cxn>
                <a:cxn ang="0">
                  <a:pos x="T6" y="T7"/>
                </a:cxn>
              </a:cxnLst>
              <a:rect l="0" t="0" r="r" b="b"/>
              <a:pathLst>
                <a:path w="44" h="33">
                  <a:moveTo>
                    <a:pt x="44" y="25"/>
                  </a:moveTo>
                  <a:cubicBezTo>
                    <a:pt x="3" y="0"/>
                    <a:pt x="3" y="0"/>
                    <a:pt x="3" y="0"/>
                  </a:cubicBezTo>
                  <a:cubicBezTo>
                    <a:pt x="0" y="10"/>
                    <a:pt x="5" y="21"/>
                    <a:pt x="15" y="27"/>
                  </a:cubicBezTo>
                  <a:cubicBezTo>
                    <a:pt x="24" y="33"/>
                    <a:pt x="36" y="32"/>
                    <a:pt x="44" y="25"/>
                  </a:cubicBez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îŝḷîḓé-Freeform: Shape 23"/>
            <p:cNvSpPr>
              <a:spLocks/>
            </p:cNvSpPr>
            <p:nvPr/>
          </p:nvSpPr>
          <p:spPr bwMode="auto">
            <a:xfrm>
              <a:off x="5086350" y="2232026"/>
              <a:ext cx="317500" cy="303213"/>
            </a:xfrm>
            <a:custGeom>
              <a:avLst/>
              <a:gdLst>
                <a:gd name="T0" fmla="*/ 66 w 200"/>
                <a:gd name="T1" fmla="*/ 191 h 191"/>
                <a:gd name="T2" fmla="*/ 0 w 200"/>
                <a:gd name="T3" fmla="*/ 109 h 191"/>
                <a:gd name="T4" fmla="*/ 129 w 200"/>
                <a:gd name="T5" fmla="*/ 0 h 191"/>
                <a:gd name="T6" fmla="*/ 200 w 200"/>
                <a:gd name="T7" fmla="*/ 82 h 191"/>
                <a:gd name="T8" fmla="*/ 66 w 200"/>
                <a:gd name="T9" fmla="*/ 191 h 191"/>
              </a:gdLst>
              <a:ahLst/>
              <a:cxnLst>
                <a:cxn ang="0">
                  <a:pos x="T0" y="T1"/>
                </a:cxn>
                <a:cxn ang="0">
                  <a:pos x="T2" y="T3"/>
                </a:cxn>
                <a:cxn ang="0">
                  <a:pos x="T4" y="T5"/>
                </a:cxn>
                <a:cxn ang="0">
                  <a:pos x="T6" y="T7"/>
                </a:cxn>
                <a:cxn ang="0">
                  <a:pos x="T8" y="T9"/>
                </a:cxn>
              </a:cxnLst>
              <a:rect l="0" t="0" r="r" b="b"/>
              <a:pathLst>
                <a:path w="200" h="191">
                  <a:moveTo>
                    <a:pt x="66" y="191"/>
                  </a:moveTo>
                  <a:lnTo>
                    <a:pt x="0" y="109"/>
                  </a:lnTo>
                  <a:lnTo>
                    <a:pt x="129" y="0"/>
                  </a:lnTo>
                  <a:lnTo>
                    <a:pt x="200" y="82"/>
                  </a:lnTo>
                  <a:lnTo>
                    <a:pt x="66" y="191"/>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îŝḷîḓé-Freeform: Shape 24"/>
            <p:cNvSpPr>
              <a:spLocks/>
            </p:cNvSpPr>
            <p:nvPr/>
          </p:nvSpPr>
          <p:spPr bwMode="auto">
            <a:xfrm>
              <a:off x="4668838" y="2317751"/>
              <a:ext cx="622300" cy="757238"/>
            </a:xfrm>
            <a:custGeom>
              <a:avLst/>
              <a:gdLst>
                <a:gd name="T0" fmla="*/ 45 w 100"/>
                <a:gd name="T1" fmla="*/ 122 h 122"/>
                <a:gd name="T2" fmla="*/ 23 w 100"/>
                <a:gd name="T3" fmla="*/ 108 h 122"/>
                <a:gd name="T4" fmla="*/ 23 w 100"/>
                <a:gd name="T5" fmla="*/ 108 h 122"/>
                <a:gd name="T6" fmla="*/ 0 w 100"/>
                <a:gd name="T7" fmla="*/ 95 h 122"/>
                <a:gd name="T8" fmla="*/ 48 w 100"/>
                <a:gd name="T9" fmla="*/ 17 h 122"/>
                <a:gd name="T10" fmla="*/ 84 w 100"/>
                <a:gd name="T11" fmla="*/ 8 h 122"/>
                <a:gd name="T12" fmla="*/ 84 w 100"/>
                <a:gd name="T13" fmla="*/ 8 h 122"/>
                <a:gd name="T14" fmla="*/ 92 w 100"/>
                <a:gd name="T15" fmla="*/ 43 h 122"/>
                <a:gd name="T16" fmla="*/ 45 w 100"/>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122">
                  <a:moveTo>
                    <a:pt x="45" y="122"/>
                  </a:moveTo>
                  <a:cubicBezTo>
                    <a:pt x="45" y="122"/>
                    <a:pt x="35" y="116"/>
                    <a:pt x="23" y="108"/>
                  </a:cubicBezTo>
                  <a:cubicBezTo>
                    <a:pt x="23" y="108"/>
                    <a:pt x="23" y="108"/>
                    <a:pt x="23" y="108"/>
                  </a:cubicBezTo>
                  <a:cubicBezTo>
                    <a:pt x="10" y="101"/>
                    <a:pt x="0" y="95"/>
                    <a:pt x="0" y="95"/>
                  </a:cubicBezTo>
                  <a:cubicBezTo>
                    <a:pt x="48" y="17"/>
                    <a:pt x="48" y="17"/>
                    <a:pt x="48" y="17"/>
                  </a:cubicBezTo>
                  <a:cubicBezTo>
                    <a:pt x="55" y="4"/>
                    <a:pt x="71" y="0"/>
                    <a:pt x="84" y="8"/>
                  </a:cubicBezTo>
                  <a:cubicBezTo>
                    <a:pt x="84" y="8"/>
                    <a:pt x="84" y="8"/>
                    <a:pt x="84" y="8"/>
                  </a:cubicBezTo>
                  <a:cubicBezTo>
                    <a:pt x="96" y="15"/>
                    <a:pt x="100" y="31"/>
                    <a:pt x="92" y="43"/>
                  </a:cubicBezTo>
                  <a:lnTo>
                    <a:pt x="45" y="122"/>
                  </a:lnTo>
                  <a:close/>
                </a:path>
              </a:pathLst>
            </a:custGeom>
            <a:solidFill>
              <a:srgbClr val="3736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îŝḷîḓé-Freeform: Shape 25"/>
            <p:cNvSpPr>
              <a:spLocks/>
            </p:cNvSpPr>
            <p:nvPr/>
          </p:nvSpPr>
          <p:spPr bwMode="auto">
            <a:xfrm>
              <a:off x="5154613" y="2312988"/>
              <a:ext cx="142875" cy="173038"/>
            </a:xfrm>
            <a:custGeom>
              <a:avLst/>
              <a:gdLst>
                <a:gd name="T0" fmla="*/ 0 w 90"/>
                <a:gd name="T1" fmla="*/ 15 h 109"/>
                <a:gd name="T2" fmla="*/ 15 w 90"/>
                <a:gd name="T3" fmla="*/ 0 h 109"/>
                <a:gd name="T4" fmla="*/ 90 w 90"/>
                <a:gd name="T5" fmla="*/ 93 h 109"/>
                <a:gd name="T6" fmla="*/ 82 w 90"/>
                <a:gd name="T7" fmla="*/ 109 h 109"/>
                <a:gd name="T8" fmla="*/ 0 w 90"/>
                <a:gd name="T9" fmla="*/ 15 h 109"/>
              </a:gdLst>
              <a:ahLst/>
              <a:cxnLst>
                <a:cxn ang="0">
                  <a:pos x="T0" y="T1"/>
                </a:cxn>
                <a:cxn ang="0">
                  <a:pos x="T2" y="T3"/>
                </a:cxn>
                <a:cxn ang="0">
                  <a:pos x="T4" y="T5"/>
                </a:cxn>
                <a:cxn ang="0">
                  <a:pos x="T6" y="T7"/>
                </a:cxn>
                <a:cxn ang="0">
                  <a:pos x="T8" y="T9"/>
                </a:cxn>
              </a:cxnLst>
              <a:rect l="0" t="0" r="r" b="b"/>
              <a:pathLst>
                <a:path w="90" h="109">
                  <a:moveTo>
                    <a:pt x="0" y="15"/>
                  </a:moveTo>
                  <a:lnTo>
                    <a:pt x="15" y="0"/>
                  </a:lnTo>
                  <a:lnTo>
                    <a:pt x="90" y="93"/>
                  </a:lnTo>
                  <a:lnTo>
                    <a:pt x="82" y="109"/>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îŝḷîḓé-Freeform: Shape 26"/>
            <p:cNvSpPr>
              <a:spLocks/>
            </p:cNvSpPr>
            <p:nvPr/>
          </p:nvSpPr>
          <p:spPr bwMode="auto">
            <a:xfrm>
              <a:off x="5092700" y="2486026"/>
              <a:ext cx="198438" cy="360363"/>
            </a:xfrm>
            <a:custGeom>
              <a:avLst/>
              <a:gdLst>
                <a:gd name="T0" fmla="*/ 121 w 125"/>
                <a:gd name="T1" fmla="*/ 0 h 227"/>
                <a:gd name="T2" fmla="*/ 125 w 125"/>
                <a:gd name="T3" fmla="*/ 20 h 227"/>
                <a:gd name="T4" fmla="*/ 109 w 125"/>
                <a:gd name="T5" fmla="*/ 39 h 227"/>
                <a:gd name="T6" fmla="*/ 0 w 125"/>
                <a:gd name="T7" fmla="*/ 227 h 227"/>
                <a:gd name="T8" fmla="*/ 0 w 125"/>
                <a:gd name="T9" fmla="*/ 223 h 227"/>
                <a:gd name="T10" fmla="*/ 105 w 125"/>
                <a:gd name="T11" fmla="*/ 35 h 227"/>
                <a:gd name="T12" fmla="*/ 121 w 125"/>
                <a:gd name="T13" fmla="*/ 0 h 227"/>
              </a:gdLst>
              <a:ahLst/>
              <a:cxnLst>
                <a:cxn ang="0">
                  <a:pos x="T0" y="T1"/>
                </a:cxn>
                <a:cxn ang="0">
                  <a:pos x="T2" y="T3"/>
                </a:cxn>
                <a:cxn ang="0">
                  <a:pos x="T4" y="T5"/>
                </a:cxn>
                <a:cxn ang="0">
                  <a:pos x="T6" y="T7"/>
                </a:cxn>
                <a:cxn ang="0">
                  <a:pos x="T8" y="T9"/>
                </a:cxn>
                <a:cxn ang="0">
                  <a:pos x="T10" y="T11"/>
                </a:cxn>
                <a:cxn ang="0">
                  <a:pos x="T12" y="T13"/>
                </a:cxn>
              </a:cxnLst>
              <a:rect l="0" t="0" r="r" b="b"/>
              <a:pathLst>
                <a:path w="125" h="227">
                  <a:moveTo>
                    <a:pt x="121" y="0"/>
                  </a:moveTo>
                  <a:lnTo>
                    <a:pt x="125" y="20"/>
                  </a:lnTo>
                  <a:lnTo>
                    <a:pt x="109" y="39"/>
                  </a:lnTo>
                  <a:lnTo>
                    <a:pt x="0" y="227"/>
                  </a:lnTo>
                  <a:lnTo>
                    <a:pt x="0" y="223"/>
                  </a:lnTo>
                  <a:lnTo>
                    <a:pt x="105" y="35"/>
                  </a:lnTo>
                  <a:lnTo>
                    <a:pt x="121" y="0"/>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îŝḷîḓé-Freeform: Shape 27"/>
            <p:cNvSpPr>
              <a:spLocks/>
            </p:cNvSpPr>
            <p:nvPr/>
          </p:nvSpPr>
          <p:spPr bwMode="auto">
            <a:xfrm>
              <a:off x="5110163" y="2306638"/>
              <a:ext cx="187325" cy="241300"/>
            </a:xfrm>
            <a:custGeom>
              <a:avLst/>
              <a:gdLst>
                <a:gd name="T0" fmla="*/ 0 w 118"/>
                <a:gd name="T1" fmla="*/ 23 h 152"/>
                <a:gd name="T2" fmla="*/ 32 w 118"/>
                <a:gd name="T3" fmla="*/ 0 h 152"/>
                <a:gd name="T4" fmla="*/ 118 w 118"/>
                <a:gd name="T5" fmla="*/ 109 h 152"/>
                <a:gd name="T6" fmla="*/ 94 w 118"/>
                <a:gd name="T7" fmla="*/ 152 h 152"/>
                <a:gd name="T8" fmla="*/ 0 w 118"/>
                <a:gd name="T9" fmla="*/ 23 h 152"/>
              </a:gdLst>
              <a:ahLst/>
              <a:cxnLst>
                <a:cxn ang="0">
                  <a:pos x="T0" y="T1"/>
                </a:cxn>
                <a:cxn ang="0">
                  <a:pos x="T2" y="T3"/>
                </a:cxn>
                <a:cxn ang="0">
                  <a:pos x="T4" y="T5"/>
                </a:cxn>
                <a:cxn ang="0">
                  <a:pos x="T6" y="T7"/>
                </a:cxn>
                <a:cxn ang="0">
                  <a:pos x="T8" y="T9"/>
                </a:cxn>
              </a:cxnLst>
              <a:rect l="0" t="0" r="r" b="b"/>
              <a:pathLst>
                <a:path w="118" h="152">
                  <a:moveTo>
                    <a:pt x="0" y="23"/>
                  </a:moveTo>
                  <a:lnTo>
                    <a:pt x="32" y="0"/>
                  </a:lnTo>
                  <a:lnTo>
                    <a:pt x="118" y="109"/>
                  </a:lnTo>
                  <a:lnTo>
                    <a:pt x="94" y="152"/>
                  </a:lnTo>
                  <a:lnTo>
                    <a:pt x="0" y="23"/>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ŝḷîḓé-Freeform: Shape 28"/>
            <p:cNvSpPr>
              <a:spLocks/>
            </p:cNvSpPr>
            <p:nvPr/>
          </p:nvSpPr>
          <p:spPr bwMode="auto">
            <a:xfrm>
              <a:off x="4730750" y="2443163"/>
              <a:ext cx="460375" cy="595313"/>
            </a:xfrm>
            <a:custGeom>
              <a:avLst/>
              <a:gdLst>
                <a:gd name="T0" fmla="*/ 0 w 290"/>
                <a:gd name="T1" fmla="*/ 316 h 375"/>
                <a:gd name="T2" fmla="*/ 51 w 290"/>
                <a:gd name="T3" fmla="*/ 344 h 375"/>
                <a:gd name="T4" fmla="*/ 98 w 290"/>
                <a:gd name="T5" fmla="*/ 375 h 375"/>
                <a:gd name="T6" fmla="*/ 290 w 290"/>
                <a:gd name="T7" fmla="*/ 58 h 375"/>
                <a:gd name="T8" fmla="*/ 196 w 290"/>
                <a:gd name="T9" fmla="*/ 0 h 375"/>
                <a:gd name="T10" fmla="*/ 0 w 290"/>
                <a:gd name="T11" fmla="*/ 316 h 375"/>
              </a:gdLst>
              <a:ahLst/>
              <a:cxnLst>
                <a:cxn ang="0">
                  <a:pos x="T0" y="T1"/>
                </a:cxn>
                <a:cxn ang="0">
                  <a:pos x="T2" y="T3"/>
                </a:cxn>
                <a:cxn ang="0">
                  <a:pos x="T4" y="T5"/>
                </a:cxn>
                <a:cxn ang="0">
                  <a:pos x="T6" y="T7"/>
                </a:cxn>
                <a:cxn ang="0">
                  <a:pos x="T8" y="T9"/>
                </a:cxn>
                <a:cxn ang="0">
                  <a:pos x="T10" y="T11"/>
                </a:cxn>
              </a:cxnLst>
              <a:rect l="0" t="0" r="r" b="b"/>
              <a:pathLst>
                <a:path w="290" h="375">
                  <a:moveTo>
                    <a:pt x="0" y="316"/>
                  </a:moveTo>
                  <a:lnTo>
                    <a:pt x="51" y="344"/>
                  </a:lnTo>
                  <a:lnTo>
                    <a:pt x="98" y="375"/>
                  </a:lnTo>
                  <a:lnTo>
                    <a:pt x="290" y="58"/>
                  </a:lnTo>
                  <a:lnTo>
                    <a:pt x="196" y="0"/>
                  </a:lnTo>
                  <a:lnTo>
                    <a:pt x="0" y="316"/>
                  </a:lnTo>
                  <a:close/>
                </a:path>
              </a:pathLst>
            </a:custGeom>
            <a:solidFill>
              <a:srgbClr val="3A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ŝḷîḓé-Freeform: Shape 29"/>
            <p:cNvSpPr>
              <a:spLocks/>
            </p:cNvSpPr>
            <p:nvPr/>
          </p:nvSpPr>
          <p:spPr bwMode="auto">
            <a:xfrm>
              <a:off x="4406900" y="2132013"/>
              <a:ext cx="615950" cy="757238"/>
            </a:xfrm>
            <a:custGeom>
              <a:avLst/>
              <a:gdLst>
                <a:gd name="T0" fmla="*/ 44 w 99"/>
                <a:gd name="T1" fmla="*/ 122 h 122"/>
                <a:gd name="T2" fmla="*/ 22 w 99"/>
                <a:gd name="T3" fmla="*/ 108 h 122"/>
                <a:gd name="T4" fmla="*/ 22 w 99"/>
                <a:gd name="T5" fmla="*/ 108 h 122"/>
                <a:gd name="T6" fmla="*/ 0 w 99"/>
                <a:gd name="T7" fmla="*/ 95 h 122"/>
                <a:gd name="T8" fmla="*/ 47 w 99"/>
                <a:gd name="T9" fmla="*/ 16 h 122"/>
                <a:gd name="T10" fmla="*/ 83 w 99"/>
                <a:gd name="T11" fmla="*/ 8 h 122"/>
                <a:gd name="T12" fmla="*/ 83 w 99"/>
                <a:gd name="T13" fmla="*/ 8 h 122"/>
                <a:gd name="T14" fmla="*/ 92 w 99"/>
                <a:gd name="T15" fmla="*/ 43 h 122"/>
                <a:gd name="T16" fmla="*/ 44 w 99"/>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122">
                  <a:moveTo>
                    <a:pt x="44" y="122"/>
                  </a:moveTo>
                  <a:cubicBezTo>
                    <a:pt x="44" y="122"/>
                    <a:pt x="34" y="116"/>
                    <a:pt x="22" y="108"/>
                  </a:cubicBezTo>
                  <a:cubicBezTo>
                    <a:pt x="22" y="108"/>
                    <a:pt x="22" y="108"/>
                    <a:pt x="22" y="108"/>
                  </a:cubicBezTo>
                  <a:cubicBezTo>
                    <a:pt x="10" y="101"/>
                    <a:pt x="0" y="95"/>
                    <a:pt x="0" y="95"/>
                  </a:cubicBezTo>
                  <a:cubicBezTo>
                    <a:pt x="47" y="16"/>
                    <a:pt x="47" y="16"/>
                    <a:pt x="47" y="16"/>
                  </a:cubicBezTo>
                  <a:cubicBezTo>
                    <a:pt x="55" y="4"/>
                    <a:pt x="71" y="0"/>
                    <a:pt x="83" y="8"/>
                  </a:cubicBezTo>
                  <a:cubicBezTo>
                    <a:pt x="83" y="8"/>
                    <a:pt x="83" y="8"/>
                    <a:pt x="83" y="8"/>
                  </a:cubicBezTo>
                  <a:cubicBezTo>
                    <a:pt x="95" y="15"/>
                    <a:pt x="99" y="31"/>
                    <a:pt x="92" y="43"/>
                  </a:cubicBezTo>
                  <a:lnTo>
                    <a:pt x="44" y="122"/>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ŝḷîḓé-Freeform: Shape 30"/>
            <p:cNvSpPr>
              <a:spLocks/>
            </p:cNvSpPr>
            <p:nvPr/>
          </p:nvSpPr>
          <p:spPr bwMode="auto">
            <a:xfrm>
              <a:off x="4276725" y="2859088"/>
              <a:ext cx="274638" cy="371475"/>
            </a:xfrm>
            <a:custGeom>
              <a:avLst/>
              <a:gdLst>
                <a:gd name="T0" fmla="*/ 0 w 44"/>
                <a:gd name="T1" fmla="*/ 60 h 60"/>
                <a:gd name="T2" fmla="*/ 44 w 44"/>
                <a:gd name="T3" fmla="*/ 12 h 60"/>
                <a:gd name="T4" fmla="*/ 23 w 44"/>
                <a:gd name="T5" fmla="*/ 0 h 60"/>
                <a:gd name="T6" fmla="*/ 0 w 44"/>
                <a:gd name="T7" fmla="*/ 60 h 60"/>
              </a:gdLst>
              <a:ahLst/>
              <a:cxnLst>
                <a:cxn ang="0">
                  <a:pos x="T0" y="T1"/>
                </a:cxn>
                <a:cxn ang="0">
                  <a:pos x="T2" y="T3"/>
                </a:cxn>
                <a:cxn ang="0">
                  <a:pos x="T4" y="T5"/>
                </a:cxn>
                <a:cxn ang="0">
                  <a:pos x="T6" y="T7"/>
                </a:cxn>
              </a:cxnLst>
              <a:rect l="0" t="0" r="r" b="b"/>
              <a:pathLst>
                <a:path w="44" h="60">
                  <a:moveTo>
                    <a:pt x="0" y="60"/>
                  </a:moveTo>
                  <a:cubicBezTo>
                    <a:pt x="0" y="60"/>
                    <a:pt x="33" y="29"/>
                    <a:pt x="44" y="12"/>
                  </a:cubicBezTo>
                  <a:cubicBezTo>
                    <a:pt x="23" y="0"/>
                    <a:pt x="23" y="0"/>
                    <a:pt x="23" y="0"/>
                  </a:cubicBezTo>
                  <a:cubicBezTo>
                    <a:pt x="13" y="17"/>
                    <a:pt x="0" y="60"/>
                    <a:pt x="0" y="60"/>
                  </a:cubicBezTo>
                  <a:close/>
                </a:path>
              </a:pathLst>
            </a:custGeom>
            <a:solidFill>
              <a:srgbClr val="E3A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ŝḷîḓé-Freeform: Shape 31"/>
            <p:cNvSpPr>
              <a:spLocks/>
            </p:cNvSpPr>
            <p:nvPr/>
          </p:nvSpPr>
          <p:spPr bwMode="auto">
            <a:xfrm>
              <a:off x="4395788" y="2895601"/>
              <a:ext cx="104775" cy="149225"/>
            </a:xfrm>
            <a:custGeom>
              <a:avLst/>
              <a:gdLst>
                <a:gd name="T0" fmla="*/ 0 w 17"/>
                <a:gd name="T1" fmla="*/ 24 h 24"/>
                <a:gd name="T2" fmla="*/ 17 w 17"/>
                <a:gd name="T3" fmla="*/ 5 h 24"/>
                <a:gd name="T4" fmla="*/ 9 w 17"/>
                <a:gd name="T5" fmla="*/ 0 h 24"/>
                <a:gd name="T6" fmla="*/ 0 w 17"/>
                <a:gd name="T7" fmla="*/ 24 h 24"/>
              </a:gdLst>
              <a:ahLst/>
              <a:cxnLst>
                <a:cxn ang="0">
                  <a:pos x="T0" y="T1"/>
                </a:cxn>
                <a:cxn ang="0">
                  <a:pos x="T2" y="T3"/>
                </a:cxn>
                <a:cxn ang="0">
                  <a:pos x="T4" y="T5"/>
                </a:cxn>
                <a:cxn ang="0">
                  <a:pos x="T6" y="T7"/>
                </a:cxn>
              </a:cxnLst>
              <a:rect l="0" t="0" r="r" b="b"/>
              <a:pathLst>
                <a:path w="17" h="24">
                  <a:moveTo>
                    <a:pt x="0" y="24"/>
                  </a:moveTo>
                  <a:cubicBezTo>
                    <a:pt x="0" y="24"/>
                    <a:pt x="13" y="12"/>
                    <a:pt x="17" y="5"/>
                  </a:cubicBezTo>
                  <a:cubicBezTo>
                    <a:pt x="9" y="0"/>
                    <a:pt x="9" y="0"/>
                    <a:pt x="9" y="0"/>
                  </a:cubicBezTo>
                  <a:cubicBezTo>
                    <a:pt x="5" y="7"/>
                    <a:pt x="0" y="24"/>
                    <a:pt x="0" y="24"/>
                  </a:cubicBezTo>
                  <a:close/>
                </a:path>
              </a:pathLst>
            </a:custGeom>
            <a:solidFill>
              <a:srgbClr val="E8503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ŝḷîḓé-Freeform: Shape 32"/>
            <p:cNvSpPr>
              <a:spLocks/>
            </p:cNvSpPr>
            <p:nvPr/>
          </p:nvSpPr>
          <p:spPr bwMode="auto">
            <a:xfrm>
              <a:off x="4383088" y="2746376"/>
              <a:ext cx="236538" cy="230188"/>
            </a:xfrm>
            <a:custGeom>
              <a:avLst/>
              <a:gdLst>
                <a:gd name="T0" fmla="*/ 28 w 38"/>
                <a:gd name="T1" fmla="*/ 37 h 37"/>
                <a:gd name="T2" fmla="*/ 14 w 38"/>
                <a:gd name="T3" fmla="*/ 29 h 37"/>
                <a:gd name="T4" fmla="*/ 14 w 38"/>
                <a:gd name="T5" fmla="*/ 29 h 37"/>
                <a:gd name="T6" fmla="*/ 0 w 38"/>
                <a:gd name="T7" fmla="*/ 20 h 37"/>
                <a:gd name="T8" fmla="*/ 6 w 38"/>
                <a:gd name="T9" fmla="*/ 10 h 37"/>
                <a:gd name="T10" fmla="*/ 28 w 38"/>
                <a:gd name="T11" fmla="*/ 4 h 37"/>
                <a:gd name="T12" fmla="*/ 28 w 38"/>
                <a:gd name="T13" fmla="*/ 4 h 37"/>
                <a:gd name="T14" fmla="*/ 34 w 38"/>
                <a:gd name="T15" fmla="*/ 27 h 37"/>
                <a:gd name="T16" fmla="*/ 28 w 38"/>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37">
                  <a:moveTo>
                    <a:pt x="28" y="37"/>
                  </a:moveTo>
                  <a:cubicBezTo>
                    <a:pt x="28" y="37"/>
                    <a:pt x="21" y="33"/>
                    <a:pt x="14" y="29"/>
                  </a:cubicBezTo>
                  <a:cubicBezTo>
                    <a:pt x="14" y="29"/>
                    <a:pt x="14" y="29"/>
                    <a:pt x="14" y="29"/>
                  </a:cubicBezTo>
                  <a:cubicBezTo>
                    <a:pt x="6" y="24"/>
                    <a:pt x="0" y="20"/>
                    <a:pt x="0" y="20"/>
                  </a:cubicBezTo>
                  <a:cubicBezTo>
                    <a:pt x="6" y="10"/>
                    <a:pt x="6" y="10"/>
                    <a:pt x="6" y="10"/>
                  </a:cubicBezTo>
                  <a:cubicBezTo>
                    <a:pt x="11" y="2"/>
                    <a:pt x="21" y="0"/>
                    <a:pt x="28" y="4"/>
                  </a:cubicBezTo>
                  <a:cubicBezTo>
                    <a:pt x="28" y="4"/>
                    <a:pt x="28" y="4"/>
                    <a:pt x="28" y="4"/>
                  </a:cubicBezTo>
                  <a:cubicBezTo>
                    <a:pt x="36" y="9"/>
                    <a:pt x="38" y="19"/>
                    <a:pt x="34" y="27"/>
                  </a:cubicBezTo>
                  <a:lnTo>
                    <a:pt x="28" y="37"/>
                  </a:lnTo>
                  <a:close/>
                </a:path>
              </a:pathLst>
            </a:custGeom>
            <a:solidFill>
              <a:srgbClr val="A9B4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îŝḷîḓé-Freeform: Shape 33"/>
            <p:cNvSpPr>
              <a:spLocks/>
            </p:cNvSpPr>
            <p:nvPr/>
          </p:nvSpPr>
          <p:spPr bwMode="auto">
            <a:xfrm>
              <a:off x="4470400" y="2255838"/>
              <a:ext cx="460375" cy="596900"/>
            </a:xfrm>
            <a:custGeom>
              <a:avLst/>
              <a:gdLst>
                <a:gd name="T0" fmla="*/ 0 w 290"/>
                <a:gd name="T1" fmla="*/ 317 h 376"/>
                <a:gd name="T2" fmla="*/ 47 w 290"/>
                <a:gd name="T3" fmla="*/ 344 h 376"/>
                <a:gd name="T4" fmla="*/ 94 w 290"/>
                <a:gd name="T5" fmla="*/ 376 h 376"/>
                <a:gd name="T6" fmla="*/ 290 w 290"/>
                <a:gd name="T7" fmla="*/ 59 h 376"/>
                <a:gd name="T8" fmla="*/ 192 w 290"/>
                <a:gd name="T9" fmla="*/ 0 h 376"/>
                <a:gd name="T10" fmla="*/ 0 w 290"/>
                <a:gd name="T11" fmla="*/ 317 h 376"/>
              </a:gdLst>
              <a:ahLst/>
              <a:cxnLst>
                <a:cxn ang="0">
                  <a:pos x="T0" y="T1"/>
                </a:cxn>
                <a:cxn ang="0">
                  <a:pos x="T2" y="T3"/>
                </a:cxn>
                <a:cxn ang="0">
                  <a:pos x="T4" y="T5"/>
                </a:cxn>
                <a:cxn ang="0">
                  <a:pos x="T6" y="T7"/>
                </a:cxn>
                <a:cxn ang="0">
                  <a:pos x="T8" y="T9"/>
                </a:cxn>
                <a:cxn ang="0">
                  <a:pos x="T10" y="T11"/>
                </a:cxn>
              </a:cxnLst>
              <a:rect l="0" t="0" r="r" b="b"/>
              <a:pathLst>
                <a:path w="290" h="376">
                  <a:moveTo>
                    <a:pt x="0" y="317"/>
                  </a:moveTo>
                  <a:lnTo>
                    <a:pt x="47" y="344"/>
                  </a:lnTo>
                  <a:lnTo>
                    <a:pt x="94" y="376"/>
                  </a:lnTo>
                  <a:lnTo>
                    <a:pt x="290" y="59"/>
                  </a:lnTo>
                  <a:lnTo>
                    <a:pt x="192" y="0"/>
                  </a:lnTo>
                  <a:lnTo>
                    <a:pt x="0" y="317"/>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ŝḷîḓé-Freeform: Shape 34"/>
            <p:cNvSpPr>
              <a:spLocks/>
            </p:cNvSpPr>
            <p:nvPr/>
          </p:nvSpPr>
          <p:spPr bwMode="auto">
            <a:xfrm>
              <a:off x="5303838" y="2901951"/>
              <a:ext cx="111125" cy="117475"/>
            </a:xfrm>
            <a:custGeom>
              <a:avLst/>
              <a:gdLst>
                <a:gd name="T0" fmla="*/ 18 w 18"/>
                <a:gd name="T1" fmla="*/ 4 h 19"/>
                <a:gd name="T2" fmla="*/ 18 w 18"/>
                <a:gd name="T3" fmla="*/ 1 h 19"/>
                <a:gd name="T4" fmla="*/ 14 w 18"/>
                <a:gd name="T5" fmla="*/ 1 h 19"/>
                <a:gd name="T6" fmla="*/ 0 w 18"/>
                <a:gd name="T7" fmla="*/ 15 h 19"/>
                <a:gd name="T8" fmla="*/ 0 w 18"/>
                <a:gd name="T9" fmla="*/ 18 h 19"/>
                <a:gd name="T10" fmla="*/ 4 w 18"/>
                <a:gd name="T11" fmla="*/ 18 h 19"/>
                <a:gd name="T12" fmla="*/ 18 w 18"/>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8" h="19">
                  <a:moveTo>
                    <a:pt x="18" y="4"/>
                  </a:moveTo>
                  <a:cubicBezTo>
                    <a:pt x="18" y="3"/>
                    <a:pt x="18" y="2"/>
                    <a:pt x="18" y="1"/>
                  </a:cubicBezTo>
                  <a:cubicBezTo>
                    <a:pt x="17" y="1"/>
                    <a:pt x="16" y="1"/>
                    <a:pt x="14" y="1"/>
                  </a:cubicBezTo>
                  <a:cubicBezTo>
                    <a:pt x="7" y="0"/>
                    <a:pt x="0" y="7"/>
                    <a:pt x="0" y="15"/>
                  </a:cubicBezTo>
                  <a:cubicBezTo>
                    <a:pt x="0" y="16"/>
                    <a:pt x="0" y="17"/>
                    <a:pt x="0" y="18"/>
                  </a:cubicBezTo>
                  <a:cubicBezTo>
                    <a:pt x="1" y="18"/>
                    <a:pt x="2" y="18"/>
                    <a:pt x="4" y="18"/>
                  </a:cubicBezTo>
                  <a:cubicBezTo>
                    <a:pt x="12" y="19"/>
                    <a:pt x="18" y="12"/>
                    <a:pt x="18" y="4"/>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ŝḷîḓé-Freeform: Shape 35"/>
            <p:cNvSpPr>
              <a:spLocks/>
            </p:cNvSpPr>
            <p:nvPr/>
          </p:nvSpPr>
          <p:spPr bwMode="auto">
            <a:xfrm>
              <a:off x="5403850" y="2908301"/>
              <a:ext cx="80963" cy="42863"/>
            </a:xfrm>
            <a:custGeom>
              <a:avLst/>
              <a:gdLst>
                <a:gd name="T0" fmla="*/ 1 w 13"/>
                <a:gd name="T1" fmla="*/ 7 h 7"/>
                <a:gd name="T2" fmla="*/ 9 w 13"/>
                <a:gd name="T3" fmla="*/ 7 h 7"/>
                <a:gd name="T4" fmla="*/ 13 w 13"/>
                <a:gd name="T5" fmla="*/ 3 h 7"/>
                <a:gd name="T6" fmla="*/ 9 w 13"/>
                <a:gd name="T7" fmla="*/ 0 h 7"/>
                <a:gd name="T8" fmla="*/ 0 w 13"/>
                <a:gd name="T9" fmla="*/ 0 h 7"/>
                <a:gd name="T10" fmla="*/ 1 w 13"/>
                <a:gd name="T11" fmla="*/ 7 h 7"/>
              </a:gdLst>
              <a:ahLst/>
              <a:cxnLst>
                <a:cxn ang="0">
                  <a:pos x="T0" y="T1"/>
                </a:cxn>
                <a:cxn ang="0">
                  <a:pos x="T2" y="T3"/>
                </a:cxn>
                <a:cxn ang="0">
                  <a:pos x="T4" y="T5"/>
                </a:cxn>
                <a:cxn ang="0">
                  <a:pos x="T6" y="T7"/>
                </a:cxn>
                <a:cxn ang="0">
                  <a:pos x="T8" y="T9"/>
                </a:cxn>
                <a:cxn ang="0">
                  <a:pos x="T10" y="T11"/>
                </a:cxn>
              </a:cxnLst>
              <a:rect l="0" t="0" r="r" b="b"/>
              <a:pathLst>
                <a:path w="13" h="7">
                  <a:moveTo>
                    <a:pt x="1" y="7"/>
                  </a:moveTo>
                  <a:cubicBezTo>
                    <a:pt x="9" y="7"/>
                    <a:pt x="9" y="7"/>
                    <a:pt x="9" y="7"/>
                  </a:cubicBezTo>
                  <a:cubicBezTo>
                    <a:pt x="11" y="7"/>
                    <a:pt x="13" y="5"/>
                    <a:pt x="13" y="3"/>
                  </a:cubicBezTo>
                  <a:cubicBezTo>
                    <a:pt x="13" y="1"/>
                    <a:pt x="11" y="0"/>
                    <a:pt x="9" y="0"/>
                  </a:cubicBezTo>
                  <a:cubicBezTo>
                    <a:pt x="0" y="0"/>
                    <a:pt x="0" y="0"/>
                    <a:pt x="0" y="0"/>
                  </a:cubicBezTo>
                  <a:lnTo>
                    <a:pt x="1" y="7"/>
                  </a:ln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îŝḷîḓé-Freeform: Shape 36"/>
            <p:cNvSpPr>
              <a:spLocks/>
            </p:cNvSpPr>
            <p:nvPr/>
          </p:nvSpPr>
          <p:spPr bwMode="auto">
            <a:xfrm>
              <a:off x="5353050" y="2927351"/>
              <a:ext cx="168275" cy="215900"/>
            </a:xfrm>
            <a:custGeom>
              <a:avLst/>
              <a:gdLst>
                <a:gd name="T0" fmla="*/ 13 w 27"/>
                <a:gd name="T1" fmla="*/ 32 h 35"/>
                <a:gd name="T2" fmla="*/ 4 w 27"/>
                <a:gd name="T3" fmla="*/ 34 h 35"/>
                <a:gd name="T4" fmla="*/ 4 w 27"/>
                <a:gd name="T5" fmla="*/ 33 h 35"/>
                <a:gd name="T6" fmla="*/ 2 w 27"/>
                <a:gd name="T7" fmla="*/ 25 h 35"/>
                <a:gd name="T8" fmla="*/ 15 w 27"/>
                <a:gd name="T9" fmla="*/ 4 h 35"/>
                <a:gd name="T10" fmla="*/ 23 w 27"/>
                <a:gd name="T11" fmla="*/ 2 h 35"/>
                <a:gd name="T12" fmla="*/ 24 w 27"/>
                <a:gd name="T13" fmla="*/ 2 h 35"/>
                <a:gd name="T14" fmla="*/ 26 w 27"/>
                <a:gd name="T15" fmla="*/ 11 h 35"/>
                <a:gd name="T16" fmla="*/ 13 w 27"/>
                <a:gd name="T17" fmla="*/ 3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13" y="32"/>
                  </a:moveTo>
                  <a:cubicBezTo>
                    <a:pt x="11" y="35"/>
                    <a:pt x="7" y="35"/>
                    <a:pt x="4" y="34"/>
                  </a:cubicBezTo>
                  <a:cubicBezTo>
                    <a:pt x="4" y="33"/>
                    <a:pt x="4" y="33"/>
                    <a:pt x="4" y="33"/>
                  </a:cubicBezTo>
                  <a:cubicBezTo>
                    <a:pt x="1" y="31"/>
                    <a:pt x="0" y="28"/>
                    <a:pt x="2" y="25"/>
                  </a:cubicBezTo>
                  <a:cubicBezTo>
                    <a:pt x="15" y="4"/>
                    <a:pt x="15" y="4"/>
                    <a:pt x="15" y="4"/>
                  </a:cubicBezTo>
                  <a:cubicBezTo>
                    <a:pt x="16" y="1"/>
                    <a:pt x="20" y="0"/>
                    <a:pt x="23" y="2"/>
                  </a:cubicBezTo>
                  <a:cubicBezTo>
                    <a:pt x="24" y="2"/>
                    <a:pt x="24" y="2"/>
                    <a:pt x="24" y="2"/>
                  </a:cubicBezTo>
                  <a:cubicBezTo>
                    <a:pt x="26" y="4"/>
                    <a:pt x="27" y="8"/>
                    <a:pt x="26" y="11"/>
                  </a:cubicBezTo>
                  <a:lnTo>
                    <a:pt x="13" y="32"/>
                  </a:lnTo>
                  <a:close/>
                </a:path>
              </a:pathLst>
            </a:custGeom>
            <a:solidFill>
              <a:srgbClr val="F26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îŝḷîḓé-Freeform: Shape 37"/>
            <p:cNvSpPr>
              <a:spLocks/>
            </p:cNvSpPr>
            <p:nvPr/>
          </p:nvSpPr>
          <p:spPr bwMode="auto">
            <a:xfrm>
              <a:off x="5372100" y="2914651"/>
              <a:ext cx="204788" cy="153988"/>
            </a:xfrm>
            <a:custGeom>
              <a:avLst/>
              <a:gdLst>
                <a:gd name="T0" fmla="*/ 2 w 33"/>
                <a:gd name="T1" fmla="*/ 9 h 25"/>
                <a:gd name="T2" fmla="*/ 1 w 33"/>
                <a:gd name="T3" fmla="*/ 3 h 25"/>
                <a:gd name="T4" fmla="*/ 1 w 33"/>
                <a:gd name="T5" fmla="*/ 3 h 25"/>
                <a:gd name="T6" fmla="*/ 8 w 33"/>
                <a:gd name="T7" fmla="*/ 1 h 25"/>
                <a:gd name="T8" fmla="*/ 30 w 33"/>
                <a:gd name="T9" fmla="*/ 16 h 25"/>
                <a:gd name="T10" fmla="*/ 31 w 33"/>
                <a:gd name="T11" fmla="*/ 23 h 25"/>
                <a:gd name="T12" fmla="*/ 31 w 33"/>
                <a:gd name="T13" fmla="*/ 23 h 25"/>
                <a:gd name="T14" fmla="*/ 25 w 33"/>
                <a:gd name="T15" fmla="*/ 24 h 25"/>
                <a:gd name="T16" fmla="*/ 2 w 33"/>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2" y="9"/>
                  </a:moveTo>
                  <a:cubicBezTo>
                    <a:pt x="0" y="8"/>
                    <a:pt x="0" y="5"/>
                    <a:pt x="1" y="3"/>
                  </a:cubicBezTo>
                  <a:cubicBezTo>
                    <a:pt x="1" y="3"/>
                    <a:pt x="1" y="3"/>
                    <a:pt x="1" y="3"/>
                  </a:cubicBezTo>
                  <a:cubicBezTo>
                    <a:pt x="2" y="0"/>
                    <a:pt x="5" y="0"/>
                    <a:pt x="8" y="1"/>
                  </a:cubicBezTo>
                  <a:cubicBezTo>
                    <a:pt x="30" y="16"/>
                    <a:pt x="30" y="16"/>
                    <a:pt x="30" y="16"/>
                  </a:cubicBezTo>
                  <a:cubicBezTo>
                    <a:pt x="32" y="17"/>
                    <a:pt x="33" y="20"/>
                    <a:pt x="31" y="23"/>
                  </a:cubicBezTo>
                  <a:cubicBezTo>
                    <a:pt x="31" y="23"/>
                    <a:pt x="31" y="23"/>
                    <a:pt x="31" y="23"/>
                  </a:cubicBezTo>
                  <a:cubicBezTo>
                    <a:pt x="30" y="25"/>
                    <a:pt x="27" y="25"/>
                    <a:pt x="25" y="24"/>
                  </a:cubicBezTo>
                  <a:lnTo>
                    <a:pt x="2" y="9"/>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ŝḷîḓé-Freeform: Shape 38"/>
            <p:cNvSpPr>
              <a:spLocks/>
            </p:cNvSpPr>
            <p:nvPr/>
          </p:nvSpPr>
          <p:spPr bwMode="auto">
            <a:xfrm>
              <a:off x="5346700" y="2970213"/>
              <a:ext cx="212725" cy="161925"/>
            </a:xfrm>
            <a:custGeom>
              <a:avLst/>
              <a:gdLst>
                <a:gd name="T0" fmla="*/ 3 w 34"/>
                <a:gd name="T1" fmla="*/ 10 h 26"/>
                <a:gd name="T2" fmla="*/ 2 w 34"/>
                <a:gd name="T3" fmla="*/ 3 h 26"/>
                <a:gd name="T4" fmla="*/ 2 w 34"/>
                <a:gd name="T5" fmla="*/ 3 h 26"/>
                <a:gd name="T6" fmla="*/ 9 w 34"/>
                <a:gd name="T7" fmla="*/ 2 h 26"/>
                <a:gd name="T8" fmla="*/ 31 w 34"/>
                <a:gd name="T9" fmla="*/ 16 h 26"/>
                <a:gd name="T10" fmla="*/ 32 w 34"/>
                <a:gd name="T11" fmla="*/ 23 h 26"/>
                <a:gd name="T12" fmla="*/ 32 w 34"/>
                <a:gd name="T13" fmla="*/ 23 h 26"/>
                <a:gd name="T14" fmla="*/ 26 w 34"/>
                <a:gd name="T15" fmla="*/ 24 h 26"/>
                <a:gd name="T16" fmla="*/ 3 w 34"/>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6">
                  <a:moveTo>
                    <a:pt x="3" y="10"/>
                  </a:moveTo>
                  <a:cubicBezTo>
                    <a:pt x="1" y="8"/>
                    <a:pt x="0" y="5"/>
                    <a:pt x="2" y="3"/>
                  </a:cubicBezTo>
                  <a:cubicBezTo>
                    <a:pt x="2" y="3"/>
                    <a:pt x="2" y="3"/>
                    <a:pt x="2" y="3"/>
                  </a:cubicBezTo>
                  <a:cubicBezTo>
                    <a:pt x="3" y="1"/>
                    <a:pt x="6" y="0"/>
                    <a:pt x="9" y="2"/>
                  </a:cubicBezTo>
                  <a:cubicBezTo>
                    <a:pt x="31" y="16"/>
                    <a:pt x="31" y="16"/>
                    <a:pt x="31" y="16"/>
                  </a:cubicBezTo>
                  <a:cubicBezTo>
                    <a:pt x="33" y="18"/>
                    <a:pt x="34" y="21"/>
                    <a:pt x="32" y="23"/>
                  </a:cubicBezTo>
                  <a:cubicBezTo>
                    <a:pt x="32" y="23"/>
                    <a:pt x="32" y="23"/>
                    <a:pt x="32" y="23"/>
                  </a:cubicBezTo>
                  <a:cubicBezTo>
                    <a:pt x="31" y="25"/>
                    <a:pt x="28" y="26"/>
                    <a:pt x="26"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îŝḷîḓé-Freeform: Shape 39"/>
            <p:cNvSpPr>
              <a:spLocks/>
            </p:cNvSpPr>
            <p:nvPr/>
          </p:nvSpPr>
          <p:spPr bwMode="auto">
            <a:xfrm>
              <a:off x="5291138" y="3000376"/>
              <a:ext cx="204788" cy="161925"/>
            </a:xfrm>
            <a:custGeom>
              <a:avLst/>
              <a:gdLst>
                <a:gd name="T0" fmla="*/ 3 w 33"/>
                <a:gd name="T1" fmla="*/ 10 h 26"/>
                <a:gd name="T2" fmla="*/ 1 w 33"/>
                <a:gd name="T3" fmla="*/ 3 h 26"/>
                <a:gd name="T4" fmla="*/ 1 w 33"/>
                <a:gd name="T5" fmla="*/ 3 h 26"/>
                <a:gd name="T6" fmla="*/ 8 w 33"/>
                <a:gd name="T7" fmla="*/ 2 h 26"/>
                <a:gd name="T8" fmla="*/ 30 w 33"/>
                <a:gd name="T9" fmla="*/ 16 h 26"/>
                <a:gd name="T10" fmla="*/ 32 w 33"/>
                <a:gd name="T11" fmla="*/ 23 h 26"/>
                <a:gd name="T12" fmla="*/ 32 w 33"/>
                <a:gd name="T13" fmla="*/ 23 h 26"/>
                <a:gd name="T14" fmla="*/ 25 w 33"/>
                <a:gd name="T15" fmla="*/ 24 h 26"/>
                <a:gd name="T16" fmla="*/ 3 w 33"/>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6">
                  <a:moveTo>
                    <a:pt x="3" y="10"/>
                  </a:moveTo>
                  <a:cubicBezTo>
                    <a:pt x="1" y="8"/>
                    <a:pt x="0" y="5"/>
                    <a:pt x="1" y="3"/>
                  </a:cubicBezTo>
                  <a:cubicBezTo>
                    <a:pt x="1" y="3"/>
                    <a:pt x="1" y="3"/>
                    <a:pt x="1" y="3"/>
                  </a:cubicBezTo>
                  <a:cubicBezTo>
                    <a:pt x="3" y="1"/>
                    <a:pt x="6" y="0"/>
                    <a:pt x="8" y="2"/>
                  </a:cubicBezTo>
                  <a:cubicBezTo>
                    <a:pt x="30" y="16"/>
                    <a:pt x="30" y="16"/>
                    <a:pt x="30" y="16"/>
                  </a:cubicBezTo>
                  <a:cubicBezTo>
                    <a:pt x="32" y="18"/>
                    <a:pt x="33" y="21"/>
                    <a:pt x="32" y="23"/>
                  </a:cubicBezTo>
                  <a:cubicBezTo>
                    <a:pt x="32" y="23"/>
                    <a:pt x="32" y="23"/>
                    <a:pt x="32" y="23"/>
                  </a:cubicBezTo>
                  <a:cubicBezTo>
                    <a:pt x="30" y="25"/>
                    <a:pt x="27" y="26"/>
                    <a:pt x="25" y="24"/>
                  </a:cubicBezTo>
                  <a:lnTo>
                    <a:pt x="3" y="10"/>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îŝḷîḓé-Freeform: Shape 40"/>
            <p:cNvSpPr>
              <a:spLocks/>
            </p:cNvSpPr>
            <p:nvPr/>
          </p:nvSpPr>
          <p:spPr bwMode="auto">
            <a:xfrm>
              <a:off x="5265738" y="2895601"/>
              <a:ext cx="206375" cy="198438"/>
            </a:xfrm>
            <a:custGeom>
              <a:avLst/>
              <a:gdLst>
                <a:gd name="T0" fmla="*/ 24 w 33"/>
                <a:gd name="T1" fmla="*/ 4 h 32"/>
                <a:gd name="T2" fmla="*/ 5 w 33"/>
                <a:gd name="T3" fmla="*/ 8 h 32"/>
                <a:gd name="T4" fmla="*/ 9 w 33"/>
                <a:gd name="T5" fmla="*/ 28 h 32"/>
                <a:gd name="T6" fmla="*/ 29 w 33"/>
                <a:gd name="T7" fmla="*/ 24 h 32"/>
                <a:gd name="T8" fmla="*/ 24 w 33"/>
                <a:gd name="T9" fmla="*/ 4 h 32"/>
              </a:gdLst>
              <a:ahLst/>
              <a:cxnLst>
                <a:cxn ang="0">
                  <a:pos x="T0" y="T1"/>
                </a:cxn>
                <a:cxn ang="0">
                  <a:pos x="T2" y="T3"/>
                </a:cxn>
                <a:cxn ang="0">
                  <a:pos x="T4" y="T5"/>
                </a:cxn>
                <a:cxn ang="0">
                  <a:pos x="T6" y="T7"/>
                </a:cxn>
                <a:cxn ang="0">
                  <a:pos x="T8" y="T9"/>
                </a:cxn>
              </a:cxnLst>
              <a:rect l="0" t="0" r="r" b="b"/>
              <a:pathLst>
                <a:path w="33" h="32">
                  <a:moveTo>
                    <a:pt x="24" y="4"/>
                  </a:moveTo>
                  <a:cubicBezTo>
                    <a:pt x="18" y="0"/>
                    <a:pt x="9" y="2"/>
                    <a:pt x="5" y="8"/>
                  </a:cubicBezTo>
                  <a:cubicBezTo>
                    <a:pt x="0" y="15"/>
                    <a:pt x="2" y="24"/>
                    <a:pt x="9" y="28"/>
                  </a:cubicBezTo>
                  <a:cubicBezTo>
                    <a:pt x="15" y="32"/>
                    <a:pt x="24" y="31"/>
                    <a:pt x="29" y="24"/>
                  </a:cubicBezTo>
                  <a:cubicBezTo>
                    <a:pt x="33" y="17"/>
                    <a:pt x="31" y="8"/>
                    <a:pt x="24" y="4"/>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ŝḷîḓé-Freeform: Shape 41"/>
            <p:cNvSpPr>
              <a:spLocks/>
            </p:cNvSpPr>
            <p:nvPr/>
          </p:nvSpPr>
          <p:spPr bwMode="auto">
            <a:xfrm>
              <a:off x="4986338" y="2374901"/>
              <a:ext cx="398463" cy="669925"/>
            </a:xfrm>
            <a:custGeom>
              <a:avLst/>
              <a:gdLst>
                <a:gd name="T0" fmla="*/ 37 w 64"/>
                <a:gd name="T1" fmla="*/ 19 h 108"/>
                <a:gd name="T2" fmla="*/ 25 w 64"/>
                <a:gd name="T3" fmla="*/ 1 h 108"/>
                <a:gd name="T4" fmla="*/ 7 w 64"/>
                <a:gd name="T5" fmla="*/ 13 h 108"/>
                <a:gd name="T6" fmla="*/ 47 w 64"/>
                <a:gd name="T7" fmla="*/ 108 h 108"/>
                <a:gd name="T8" fmla="*/ 64 w 64"/>
                <a:gd name="T9" fmla="*/ 83 h 108"/>
                <a:gd name="T10" fmla="*/ 37 w 64"/>
                <a:gd name="T11" fmla="*/ 19 h 108"/>
              </a:gdLst>
              <a:ahLst/>
              <a:cxnLst>
                <a:cxn ang="0">
                  <a:pos x="T0" y="T1"/>
                </a:cxn>
                <a:cxn ang="0">
                  <a:pos x="T2" y="T3"/>
                </a:cxn>
                <a:cxn ang="0">
                  <a:pos x="T4" y="T5"/>
                </a:cxn>
                <a:cxn ang="0">
                  <a:pos x="T6" y="T7"/>
                </a:cxn>
                <a:cxn ang="0">
                  <a:pos x="T8" y="T9"/>
                </a:cxn>
                <a:cxn ang="0">
                  <a:pos x="T10" y="T11"/>
                </a:cxn>
              </a:cxnLst>
              <a:rect l="0" t="0" r="r" b="b"/>
              <a:pathLst>
                <a:path w="64" h="108">
                  <a:moveTo>
                    <a:pt x="37" y="19"/>
                  </a:moveTo>
                  <a:cubicBezTo>
                    <a:pt x="38" y="11"/>
                    <a:pt x="33" y="3"/>
                    <a:pt x="25" y="1"/>
                  </a:cubicBezTo>
                  <a:cubicBezTo>
                    <a:pt x="16" y="0"/>
                    <a:pt x="9" y="5"/>
                    <a:pt x="7" y="13"/>
                  </a:cubicBezTo>
                  <a:cubicBezTo>
                    <a:pt x="0" y="50"/>
                    <a:pt x="16" y="87"/>
                    <a:pt x="47" y="108"/>
                  </a:cubicBezTo>
                  <a:cubicBezTo>
                    <a:pt x="64" y="83"/>
                    <a:pt x="64" y="83"/>
                    <a:pt x="64" y="83"/>
                  </a:cubicBezTo>
                  <a:cubicBezTo>
                    <a:pt x="43" y="69"/>
                    <a:pt x="32" y="44"/>
                    <a:pt x="37" y="19"/>
                  </a:cubicBezTo>
                  <a:close/>
                </a:path>
              </a:pathLst>
            </a:custGeom>
            <a:solidFill>
              <a:srgbClr val="45131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îŝḷîḓé-Freeform: Shape 42"/>
            <p:cNvSpPr>
              <a:spLocks/>
            </p:cNvSpPr>
            <p:nvPr/>
          </p:nvSpPr>
          <p:spPr bwMode="auto">
            <a:xfrm>
              <a:off x="5060950" y="2381251"/>
              <a:ext cx="323850" cy="588963"/>
            </a:xfrm>
            <a:custGeom>
              <a:avLst/>
              <a:gdLst>
                <a:gd name="T0" fmla="*/ 25 w 52"/>
                <a:gd name="T1" fmla="*/ 18 h 95"/>
                <a:gd name="T2" fmla="*/ 13 w 52"/>
                <a:gd name="T3" fmla="*/ 0 h 95"/>
                <a:gd name="T4" fmla="*/ 43 w 52"/>
                <a:gd name="T5" fmla="*/ 95 h 95"/>
                <a:gd name="T6" fmla="*/ 52 w 52"/>
                <a:gd name="T7" fmla="*/ 82 h 95"/>
                <a:gd name="T8" fmla="*/ 25 w 52"/>
                <a:gd name="T9" fmla="*/ 18 h 95"/>
              </a:gdLst>
              <a:ahLst/>
              <a:cxnLst>
                <a:cxn ang="0">
                  <a:pos x="T0" y="T1"/>
                </a:cxn>
                <a:cxn ang="0">
                  <a:pos x="T2" y="T3"/>
                </a:cxn>
                <a:cxn ang="0">
                  <a:pos x="T4" y="T5"/>
                </a:cxn>
                <a:cxn ang="0">
                  <a:pos x="T6" y="T7"/>
                </a:cxn>
                <a:cxn ang="0">
                  <a:pos x="T8" y="T9"/>
                </a:cxn>
              </a:cxnLst>
              <a:rect l="0" t="0" r="r" b="b"/>
              <a:pathLst>
                <a:path w="52" h="95">
                  <a:moveTo>
                    <a:pt x="25" y="18"/>
                  </a:moveTo>
                  <a:cubicBezTo>
                    <a:pt x="26" y="10"/>
                    <a:pt x="21" y="2"/>
                    <a:pt x="13" y="0"/>
                  </a:cubicBezTo>
                  <a:cubicBezTo>
                    <a:pt x="0" y="34"/>
                    <a:pt x="12" y="74"/>
                    <a:pt x="43" y="95"/>
                  </a:cubicBezTo>
                  <a:cubicBezTo>
                    <a:pt x="52" y="82"/>
                    <a:pt x="52" y="82"/>
                    <a:pt x="52" y="82"/>
                  </a:cubicBezTo>
                  <a:cubicBezTo>
                    <a:pt x="31" y="68"/>
                    <a:pt x="20" y="43"/>
                    <a:pt x="25" y="18"/>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ŝḷîḓé-Freeform: Shape 43"/>
            <p:cNvSpPr>
              <a:spLocks/>
            </p:cNvSpPr>
            <p:nvPr/>
          </p:nvSpPr>
          <p:spPr bwMode="auto">
            <a:xfrm>
              <a:off x="5676900" y="2057401"/>
              <a:ext cx="136525" cy="93663"/>
            </a:xfrm>
            <a:custGeom>
              <a:avLst/>
              <a:gdLst>
                <a:gd name="T0" fmla="*/ 2 w 22"/>
                <a:gd name="T1" fmla="*/ 15 h 15"/>
                <a:gd name="T2" fmla="*/ 16 w 22"/>
                <a:gd name="T3" fmla="*/ 13 h 15"/>
                <a:gd name="T4" fmla="*/ 21 w 22"/>
                <a:gd name="T5" fmla="*/ 6 h 15"/>
                <a:gd name="T6" fmla="*/ 14 w 22"/>
                <a:gd name="T7" fmla="*/ 0 h 15"/>
                <a:gd name="T8" fmla="*/ 0 w 22"/>
                <a:gd name="T9" fmla="*/ 2 h 15"/>
                <a:gd name="T10" fmla="*/ 2 w 22"/>
                <a:gd name="T11" fmla="*/ 15 h 15"/>
              </a:gdLst>
              <a:ahLst/>
              <a:cxnLst>
                <a:cxn ang="0">
                  <a:pos x="T0" y="T1"/>
                </a:cxn>
                <a:cxn ang="0">
                  <a:pos x="T2" y="T3"/>
                </a:cxn>
                <a:cxn ang="0">
                  <a:pos x="T4" y="T5"/>
                </a:cxn>
                <a:cxn ang="0">
                  <a:pos x="T6" y="T7"/>
                </a:cxn>
                <a:cxn ang="0">
                  <a:pos x="T8" y="T9"/>
                </a:cxn>
                <a:cxn ang="0">
                  <a:pos x="T10" y="T11"/>
                </a:cxn>
              </a:cxnLst>
              <a:rect l="0" t="0" r="r" b="b"/>
              <a:pathLst>
                <a:path w="22" h="15">
                  <a:moveTo>
                    <a:pt x="2" y="15"/>
                  </a:moveTo>
                  <a:cubicBezTo>
                    <a:pt x="16" y="13"/>
                    <a:pt x="16" y="13"/>
                    <a:pt x="16" y="13"/>
                  </a:cubicBezTo>
                  <a:cubicBezTo>
                    <a:pt x="19" y="12"/>
                    <a:pt x="22" y="9"/>
                    <a:pt x="21" y="6"/>
                  </a:cubicBezTo>
                  <a:cubicBezTo>
                    <a:pt x="21" y="2"/>
                    <a:pt x="18" y="0"/>
                    <a:pt x="14" y="0"/>
                  </a:cubicBezTo>
                  <a:cubicBezTo>
                    <a:pt x="0" y="2"/>
                    <a:pt x="0" y="2"/>
                    <a:pt x="0" y="2"/>
                  </a:cubicBezTo>
                  <a:lnTo>
                    <a:pt x="2" y="15"/>
                  </a:ln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îŝḷîḓé-Freeform: Shape 44"/>
            <p:cNvSpPr>
              <a:spLocks/>
            </p:cNvSpPr>
            <p:nvPr/>
          </p:nvSpPr>
          <p:spPr bwMode="auto">
            <a:xfrm>
              <a:off x="5060950" y="1685926"/>
              <a:ext cx="741363" cy="738188"/>
            </a:xfrm>
            <a:custGeom>
              <a:avLst/>
              <a:gdLst>
                <a:gd name="T0" fmla="*/ 13 w 119"/>
                <a:gd name="T1" fmla="*/ 83 h 119"/>
                <a:gd name="T2" fmla="*/ 84 w 119"/>
                <a:gd name="T3" fmla="*/ 106 h 119"/>
                <a:gd name="T4" fmla="*/ 106 w 119"/>
                <a:gd name="T5" fmla="*/ 35 h 119"/>
                <a:gd name="T6" fmla="*/ 35 w 119"/>
                <a:gd name="T7" fmla="*/ 13 h 119"/>
                <a:gd name="T8" fmla="*/ 13 w 119"/>
                <a:gd name="T9" fmla="*/ 83 h 119"/>
              </a:gdLst>
              <a:ahLst/>
              <a:cxnLst>
                <a:cxn ang="0">
                  <a:pos x="T0" y="T1"/>
                </a:cxn>
                <a:cxn ang="0">
                  <a:pos x="T2" y="T3"/>
                </a:cxn>
                <a:cxn ang="0">
                  <a:pos x="T4" y="T5"/>
                </a:cxn>
                <a:cxn ang="0">
                  <a:pos x="T6" y="T7"/>
                </a:cxn>
                <a:cxn ang="0">
                  <a:pos x="T8" y="T9"/>
                </a:cxn>
              </a:cxnLst>
              <a:rect l="0" t="0" r="r" b="b"/>
              <a:pathLst>
                <a:path w="119" h="119">
                  <a:moveTo>
                    <a:pt x="13" y="83"/>
                  </a:moveTo>
                  <a:cubicBezTo>
                    <a:pt x="26" y="109"/>
                    <a:pt x="58" y="119"/>
                    <a:pt x="84" y="106"/>
                  </a:cubicBezTo>
                  <a:cubicBezTo>
                    <a:pt x="109" y="92"/>
                    <a:pt x="119" y="61"/>
                    <a:pt x="106" y="35"/>
                  </a:cubicBezTo>
                  <a:cubicBezTo>
                    <a:pt x="93" y="9"/>
                    <a:pt x="61" y="0"/>
                    <a:pt x="35" y="13"/>
                  </a:cubicBezTo>
                  <a:cubicBezTo>
                    <a:pt x="10" y="26"/>
                    <a:pt x="0" y="58"/>
                    <a:pt x="13" y="83"/>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ṥļîḑé-Freeform: Shape 45"/>
            <p:cNvSpPr>
              <a:spLocks/>
            </p:cNvSpPr>
            <p:nvPr/>
          </p:nvSpPr>
          <p:spPr bwMode="auto">
            <a:xfrm>
              <a:off x="5197475" y="1773238"/>
              <a:ext cx="604838" cy="631825"/>
            </a:xfrm>
            <a:custGeom>
              <a:avLst/>
              <a:gdLst>
                <a:gd name="T0" fmla="*/ 51 w 97"/>
                <a:gd name="T1" fmla="*/ 83 h 102"/>
                <a:gd name="T2" fmla="*/ 73 w 97"/>
                <a:gd name="T3" fmla="*/ 13 h 102"/>
                <a:gd name="T4" fmla="*/ 64 w 97"/>
                <a:gd name="T5" fmla="*/ 0 h 102"/>
                <a:gd name="T6" fmla="*/ 84 w 97"/>
                <a:gd name="T7" fmla="*/ 21 h 102"/>
                <a:gd name="T8" fmla="*/ 62 w 97"/>
                <a:gd name="T9" fmla="*/ 92 h 102"/>
                <a:gd name="T10" fmla="*/ 0 w 97"/>
                <a:gd name="T11" fmla="*/ 82 h 102"/>
                <a:gd name="T12" fmla="*/ 51 w 97"/>
                <a:gd name="T13" fmla="*/ 83 h 102"/>
              </a:gdLst>
              <a:ahLst/>
              <a:cxnLst>
                <a:cxn ang="0">
                  <a:pos x="T0" y="T1"/>
                </a:cxn>
                <a:cxn ang="0">
                  <a:pos x="T2" y="T3"/>
                </a:cxn>
                <a:cxn ang="0">
                  <a:pos x="T4" y="T5"/>
                </a:cxn>
                <a:cxn ang="0">
                  <a:pos x="T6" y="T7"/>
                </a:cxn>
                <a:cxn ang="0">
                  <a:pos x="T8" y="T9"/>
                </a:cxn>
                <a:cxn ang="0">
                  <a:pos x="T10" y="T11"/>
                </a:cxn>
                <a:cxn ang="0">
                  <a:pos x="T12" y="T13"/>
                </a:cxn>
              </a:cxnLst>
              <a:rect l="0" t="0" r="r" b="b"/>
              <a:pathLst>
                <a:path w="97" h="102">
                  <a:moveTo>
                    <a:pt x="51" y="83"/>
                  </a:moveTo>
                  <a:cubicBezTo>
                    <a:pt x="77" y="70"/>
                    <a:pt x="86" y="38"/>
                    <a:pt x="73" y="13"/>
                  </a:cubicBezTo>
                  <a:cubicBezTo>
                    <a:pt x="71" y="8"/>
                    <a:pt x="68" y="4"/>
                    <a:pt x="64" y="0"/>
                  </a:cubicBezTo>
                  <a:cubicBezTo>
                    <a:pt x="72" y="5"/>
                    <a:pt x="79" y="12"/>
                    <a:pt x="84" y="21"/>
                  </a:cubicBezTo>
                  <a:cubicBezTo>
                    <a:pt x="97" y="47"/>
                    <a:pt x="87" y="78"/>
                    <a:pt x="62" y="92"/>
                  </a:cubicBezTo>
                  <a:cubicBezTo>
                    <a:pt x="41" y="102"/>
                    <a:pt x="16" y="98"/>
                    <a:pt x="0" y="82"/>
                  </a:cubicBezTo>
                  <a:cubicBezTo>
                    <a:pt x="15" y="91"/>
                    <a:pt x="34" y="92"/>
                    <a:pt x="51" y="83"/>
                  </a:cubicBezTo>
                  <a:close/>
                </a:path>
              </a:pathLst>
            </a:custGeom>
            <a:solidFill>
              <a:srgbClr val="E0A8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îṥļîḑé-Freeform: Shape 46"/>
            <p:cNvSpPr>
              <a:spLocks/>
            </p:cNvSpPr>
            <p:nvPr/>
          </p:nvSpPr>
          <p:spPr bwMode="auto">
            <a:xfrm>
              <a:off x="5067300" y="1722438"/>
              <a:ext cx="485775" cy="471488"/>
            </a:xfrm>
            <a:custGeom>
              <a:avLst/>
              <a:gdLst>
                <a:gd name="T0" fmla="*/ 10 w 78"/>
                <a:gd name="T1" fmla="*/ 72 h 76"/>
                <a:gd name="T2" fmla="*/ 34 w 78"/>
                <a:gd name="T3" fmla="*/ 7 h 76"/>
                <a:gd name="T4" fmla="*/ 63 w 78"/>
                <a:gd name="T5" fmla="*/ 1 h 76"/>
                <a:gd name="T6" fmla="*/ 65 w 78"/>
                <a:gd name="T7" fmla="*/ 5 h 76"/>
                <a:gd name="T8" fmla="*/ 45 w 78"/>
                <a:gd name="T9" fmla="*/ 69 h 76"/>
                <a:gd name="T10" fmla="*/ 10 w 78"/>
                <a:gd name="T11" fmla="*/ 72 h 76"/>
              </a:gdLst>
              <a:ahLst/>
              <a:cxnLst>
                <a:cxn ang="0">
                  <a:pos x="T0" y="T1"/>
                </a:cxn>
                <a:cxn ang="0">
                  <a:pos x="T2" y="T3"/>
                </a:cxn>
                <a:cxn ang="0">
                  <a:pos x="T4" y="T5"/>
                </a:cxn>
                <a:cxn ang="0">
                  <a:pos x="T6" y="T7"/>
                </a:cxn>
                <a:cxn ang="0">
                  <a:pos x="T8" y="T9"/>
                </a:cxn>
                <a:cxn ang="0">
                  <a:pos x="T10" y="T11"/>
                </a:cxn>
              </a:cxnLst>
              <a:rect l="0" t="0" r="r" b="b"/>
              <a:pathLst>
                <a:path w="78" h="76">
                  <a:moveTo>
                    <a:pt x="10" y="72"/>
                  </a:moveTo>
                  <a:cubicBezTo>
                    <a:pt x="0" y="48"/>
                    <a:pt x="10" y="19"/>
                    <a:pt x="34" y="7"/>
                  </a:cubicBezTo>
                  <a:cubicBezTo>
                    <a:pt x="44" y="2"/>
                    <a:pt x="54" y="0"/>
                    <a:pt x="63" y="1"/>
                  </a:cubicBezTo>
                  <a:cubicBezTo>
                    <a:pt x="64" y="2"/>
                    <a:pt x="65" y="3"/>
                    <a:pt x="65" y="5"/>
                  </a:cubicBezTo>
                  <a:cubicBezTo>
                    <a:pt x="78" y="28"/>
                    <a:pt x="68" y="57"/>
                    <a:pt x="45" y="69"/>
                  </a:cubicBezTo>
                  <a:cubicBezTo>
                    <a:pt x="34" y="75"/>
                    <a:pt x="21" y="76"/>
                    <a:pt x="10" y="72"/>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îḑé-Freeform: Shape 47"/>
            <p:cNvSpPr>
              <a:spLocks/>
            </p:cNvSpPr>
            <p:nvPr/>
          </p:nvSpPr>
          <p:spPr bwMode="auto">
            <a:xfrm>
              <a:off x="5372100" y="1709738"/>
              <a:ext cx="323850" cy="168275"/>
            </a:xfrm>
            <a:custGeom>
              <a:avLst/>
              <a:gdLst>
                <a:gd name="T0" fmla="*/ 25 w 52"/>
                <a:gd name="T1" fmla="*/ 24 h 27"/>
                <a:gd name="T2" fmla="*/ 0 w 52"/>
                <a:gd name="T3" fmla="*/ 4 h 27"/>
                <a:gd name="T4" fmla="*/ 52 w 52"/>
                <a:gd name="T5" fmla="*/ 24 h 27"/>
                <a:gd name="T6" fmla="*/ 25 w 52"/>
                <a:gd name="T7" fmla="*/ 24 h 27"/>
              </a:gdLst>
              <a:ahLst/>
              <a:cxnLst>
                <a:cxn ang="0">
                  <a:pos x="T0" y="T1"/>
                </a:cxn>
                <a:cxn ang="0">
                  <a:pos x="T2" y="T3"/>
                </a:cxn>
                <a:cxn ang="0">
                  <a:pos x="T4" y="T5"/>
                </a:cxn>
                <a:cxn ang="0">
                  <a:pos x="T6" y="T7"/>
                </a:cxn>
              </a:cxnLst>
              <a:rect l="0" t="0" r="r" b="b"/>
              <a:pathLst>
                <a:path w="52" h="27">
                  <a:moveTo>
                    <a:pt x="25" y="24"/>
                  </a:moveTo>
                  <a:cubicBezTo>
                    <a:pt x="14" y="20"/>
                    <a:pt x="5" y="13"/>
                    <a:pt x="0" y="4"/>
                  </a:cubicBezTo>
                  <a:cubicBezTo>
                    <a:pt x="19" y="0"/>
                    <a:pt x="40" y="8"/>
                    <a:pt x="52" y="24"/>
                  </a:cubicBezTo>
                  <a:cubicBezTo>
                    <a:pt x="43" y="27"/>
                    <a:pt x="34" y="27"/>
                    <a:pt x="25"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ṥļîḑé-Freeform: Shape 48"/>
            <p:cNvSpPr>
              <a:spLocks/>
            </p:cNvSpPr>
            <p:nvPr/>
          </p:nvSpPr>
          <p:spPr bwMode="auto">
            <a:xfrm>
              <a:off x="5651500" y="2027238"/>
              <a:ext cx="50800" cy="68263"/>
            </a:xfrm>
            <a:custGeom>
              <a:avLst/>
              <a:gdLst>
                <a:gd name="T0" fmla="*/ 8 w 8"/>
                <a:gd name="T1" fmla="*/ 5 h 11"/>
                <a:gd name="T2" fmla="*/ 5 w 8"/>
                <a:gd name="T3" fmla="*/ 11 h 11"/>
                <a:gd name="T4" fmla="*/ 0 w 8"/>
                <a:gd name="T5" fmla="*/ 6 h 11"/>
                <a:gd name="T6" fmla="*/ 3 w 8"/>
                <a:gd name="T7" fmla="*/ 1 h 11"/>
                <a:gd name="T8" fmla="*/ 8 w 8"/>
                <a:gd name="T9" fmla="*/ 5 h 11"/>
              </a:gdLst>
              <a:ahLst/>
              <a:cxnLst>
                <a:cxn ang="0">
                  <a:pos x="T0" y="T1"/>
                </a:cxn>
                <a:cxn ang="0">
                  <a:pos x="T2" y="T3"/>
                </a:cxn>
                <a:cxn ang="0">
                  <a:pos x="T4" y="T5"/>
                </a:cxn>
                <a:cxn ang="0">
                  <a:pos x="T6" y="T7"/>
                </a:cxn>
                <a:cxn ang="0">
                  <a:pos x="T8" y="T9"/>
                </a:cxn>
              </a:cxnLst>
              <a:rect l="0" t="0" r="r" b="b"/>
              <a:pathLst>
                <a:path w="8" h="11">
                  <a:moveTo>
                    <a:pt x="8" y="5"/>
                  </a:moveTo>
                  <a:cubicBezTo>
                    <a:pt x="8" y="8"/>
                    <a:pt x="7" y="11"/>
                    <a:pt x="5" y="11"/>
                  </a:cubicBezTo>
                  <a:cubicBezTo>
                    <a:pt x="3" y="11"/>
                    <a:pt x="1" y="9"/>
                    <a:pt x="0" y="6"/>
                  </a:cubicBezTo>
                  <a:cubicBezTo>
                    <a:pt x="0" y="4"/>
                    <a:pt x="1" y="1"/>
                    <a:pt x="3" y="1"/>
                  </a:cubicBezTo>
                  <a:cubicBezTo>
                    <a:pt x="5" y="0"/>
                    <a:pt x="7" y="2"/>
                    <a:pt x="8" y="5"/>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ṥļîḑé-Freeform: Shape 49"/>
            <p:cNvSpPr>
              <a:spLocks/>
            </p:cNvSpPr>
            <p:nvPr/>
          </p:nvSpPr>
          <p:spPr bwMode="auto">
            <a:xfrm>
              <a:off x="5446713" y="1611313"/>
              <a:ext cx="317500" cy="298450"/>
            </a:xfrm>
            <a:custGeom>
              <a:avLst/>
              <a:gdLst>
                <a:gd name="T0" fmla="*/ 6 w 51"/>
                <a:gd name="T1" fmla="*/ 34 h 48"/>
                <a:gd name="T2" fmla="*/ 0 w 51"/>
                <a:gd name="T3" fmla="*/ 33 h 48"/>
                <a:gd name="T4" fmla="*/ 24 w 51"/>
                <a:gd name="T5" fmla="*/ 47 h 48"/>
                <a:gd name="T6" fmla="*/ 48 w 51"/>
                <a:gd name="T7" fmla="*/ 16 h 48"/>
                <a:gd name="T8" fmla="*/ 42 w 51"/>
                <a:gd name="T9" fmla="*/ 0 h 48"/>
                <a:gd name="T10" fmla="*/ 6 w 51"/>
                <a:gd name="T11" fmla="*/ 34 h 48"/>
              </a:gdLst>
              <a:ahLst/>
              <a:cxnLst>
                <a:cxn ang="0">
                  <a:pos x="T0" y="T1"/>
                </a:cxn>
                <a:cxn ang="0">
                  <a:pos x="T2" y="T3"/>
                </a:cxn>
                <a:cxn ang="0">
                  <a:pos x="T4" y="T5"/>
                </a:cxn>
                <a:cxn ang="0">
                  <a:pos x="T6" y="T7"/>
                </a:cxn>
                <a:cxn ang="0">
                  <a:pos x="T8" y="T9"/>
                </a:cxn>
                <a:cxn ang="0">
                  <a:pos x="T10" y="T11"/>
                </a:cxn>
              </a:cxnLst>
              <a:rect l="0" t="0" r="r" b="b"/>
              <a:pathLst>
                <a:path w="51" h="48">
                  <a:moveTo>
                    <a:pt x="6" y="34"/>
                  </a:moveTo>
                  <a:cubicBezTo>
                    <a:pt x="4" y="34"/>
                    <a:pt x="2" y="34"/>
                    <a:pt x="0" y="33"/>
                  </a:cubicBezTo>
                  <a:cubicBezTo>
                    <a:pt x="6" y="41"/>
                    <a:pt x="15" y="46"/>
                    <a:pt x="24" y="47"/>
                  </a:cubicBezTo>
                  <a:cubicBezTo>
                    <a:pt x="40" y="48"/>
                    <a:pt x="51" y="34"/>
                    <a:pt x="48" y="16"/>
                  </a:cubicBezTo>
                  <a:cubicBezTo>
                    <a:pt x="47" y="11"/>
                    <a:pt x="45" y="5"/>
                    <a:pt x="42" y="0"/>
                  </a:cubicBezTo>
                  <a:cubicBezTo>
                    <a:pt x="41" y="21"/>
                    <a:pt x="26" y="36"/>
                    <a:pt x="6" y="3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ṥļîḑé-Freeform: Shape 50"/>
            <p:cNvSpPr>
              <a:spLocks/>
            </p:cNvSpPr>
            <p:nvPr/>
          </p:nvSpPr>
          <p:spPr bwMode="auto">
            <a:xfrm>
              <a:off x="5103813" y="2046288"/>
              <a:ext cx="293688" cy="303213"/>
            </a:xfrm>
            <a:custGeom>
              <a:avLst/>
              <a:gdLst>
                <a:gd name="T0" fmla="*/ 46 w 47"/>
                <a:gd name="T1" fmla="*/ 24 h 49"/>
                <a:gd name="T2" fmla="*/ 0 w 47"/>
                <a:gd name="T3" fmla="*/ 0 h 49"/>
                <a:gd name="T4" fmla="*/ 5 w 47"/>
                <a:gd name="T5" fmla="*/ 24 h 49"/>
                <a:gd name="T6" fmla="*/ 19 w 47"/>
                <a:gd name="T7" fmla="*/ 41 h 49"/>
                <a:gd name="T8" fmla="*/ 41 w 47"/>
                <a:gd name="T9" fmla="*/ 45 h 49"/>
                <a:gd name="T10" fmla="*/ 46 w 47"/>
                <a:gd name="T11" fmla="*/ 24 h 49"/>
              </a:gdLst>
              <a:ahLst/>
              <a:cxnLst>
                <a:cxn ang="0">
                  <a:pos x="T0" y="T1"/>
                </a:cxn>
                <a:cxn ang="0">
                  <a:pos x="T2" y="T3"/>
                </a:cxn>
                <a:cxn ang="0">
                  <a:pos x="T4" y="T5"/>
                </a:cxn>
                <a:cxn ang="0">
                  <a:pos x="T6" y="T7"/>
                </a:cxn>
                <a:cxn ang="0">
                  <a:pos x="T8" y="T9"/>
                </a:cxn>
                <a:cxn ang="0">
                  <a:pos x="T10" y="T11"/>
                </a:cxn>
              </a:cxnLst>
              <a:rect l="0" t="0" r="r" b="b"/>
              <a:pathLst>
                <a:path w="47" h="49">
                  <a:moveTo>
                    <a:pt x="46" y="24"/>
                  </a:moveTo>
                  <a:cubicBezTo>
                    <a:pt x="0" y="0"/>
                    <a:pt x="0" y="0"/>
                    <a:pt x="0" y="0"/>
                  </a:cubicBezTo>
                  <a:cubicBezTo>
                    <a:pt x="0" y="8"/>
                    <a:pt x="1" y="17"/>
                    <a:pt x="5" y="24"/>
                  </a:cubicBezTo>
                  <a:cubicBezTo>
                    <a:pt x="8" y="31"/>
                    <a:pt x="13" y="37"/>
                    <a:pt x="19" y="41"/>
                  </a:cubicBezTo>
                  <a:cubicBezTo>
                    <a:pt x="19" y="41"/>
                    <a:pt x="37" y="49"/>
                    <a:pt x="41" y="45"/>
                  </a:cubicBezTo>
                  <a:cubicBezTo>
                    <a:pt x="47" y="38"/>
                    <a:pt x="46" y="24"/>
                    <a:pt x="46" y="24"/>
                  </a:cubicBezTo>
                  <a:close/>
                </a:path>
              </a:pathLst>
            </a:custGeom>
            <a:solidFill>
              <a:srgbClr val="3A221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ṥļîḑé-Freeform: Shape 51"/>
            <p:cNvSpPr>
              <a:spLocks/>
            </p:cNvSpPr>
            <p:nvPr/>
          </p:nvSpPr>
          <p:spPr bwMode="auto">
            <a:xfrm>
              <a:off x="5316538" y="2046288"/>
              <a:ext cx="161925" cy="160338"/>
            </a:xfrm>
            <a:custGeom>
              <a:avLst/>
              <a:gdLst>
                <a:gd name="T0" fmla="*/ 25 w 26"/>
                <a:gd name="T1" fmla="*/ 11 h 26"/>
                <a:gd name="T2" fmla="*/ 14 w 26"/>
                <a:gd name="T3" fmla="*/ 25 h 26"/>
                <a:gd name="T4" fmla="*/ 1 w 26"/>
                <a:gd name="T5" fmla="*/ 15 h 26"/>
                <a:gd name="T6" fmla="*/ 11 w 26"/>
                <a:gd name="T7" fmla="*/ 1 h 26"/>
                <a:gd name="T8" fmla="*/ 25 w 26"/>
                <a:gd name="T9" fmla="*/ 11 h 26"/>
              </a:gdLst>
              <a:ahLst/>
              <a:cxnLst>
                <a:cxn ang="0">
                  <a:pos x="T0" y="T1"/>
                </a:cxn>
                <a:cxn ang="0">
                  <a:pos x="T2" y="T3"/>
                </a:cxn>
                <a:cxn ang="0">
                  <a:pos x="T4" y="T5"/>
                </a:cxn>
                <a:cxn ang="0">
                  <a:pos x="T6" y="T7"/>
                </a:cxn>
                <a:cxn ang="0">
                  <a:pos x="T8" y="T9"/>
                </a:cxn>
              </a:cxnLst>
              <a:rect l="0" t="0" r="r" b="b"/>
              <a:pathLst>
                <a:path w="26" h="26">
                  <a:moveTo>
                    <a:pt x="25" y="11"/>
                  </a:moveTo>
                  <a:cubicBezTo>
                    <a:pt x="26" y="18"/>
                    <a:pt x="21" y="24"/>
                    <a:pt x="14" y="25"/>
                  </a:cubicBezTo>
                  <a:cubicBezTo>
                    <a:pt x="8" y="26"/>
                    <a:pt x="2" y="21"/>
                    <a:pt x="1" y="15"/>
                  </a:cubicBezTo>
                  <a:cubicBezTo>
                    <a:pt x="0" y="8"/>
                    <a:pt x="4" y="2"/>
                    <a:pt x="11" y="1"/>
                  </a:cubicBezTo>
                  <a:cubicBezTo>
                    <a:pt x="18" y="0"/>
                    <a:pt x="24" y="5"/>
                    <a:pt x="25" y="11"/>
                  </a:cubicBezTo>
                  <a:close/>
                </a:path>
              </a:pathLst>
            </a:custGeom>
            <a:solidFill>
              <a:srgbClr val="FED0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îṥļîḑé-Freeform: Shape 52"/>
            <p:cNvSpPr>
              <a:spLocks/>
            </p:cNvSpPr>
            <p:nvPr/>
          </p:nvSpPr>
          <p:spPr bwMode="auto">
            <a:xfrm>
              <a:off x="4625975" y="2727326"/>
              <a:ext cx="746125" cy="466725"/>
            </a:xfrm>
            <a:custGeom>
              <a:avLst/>
              <a:gdLst>
                <a:gd name="T0" fmla="*/ 119 w 120"/>
                <a:gd name="T1" fmla="*/ 74 h 75"/>
                <a:gd name="T2" fmla="*/ 116 w 120"/>
                <a:gd name="T3" fmla="*/ 75 h 75"/>
                <a:gd name="T4" fmla="*/ 1 w 120"/>
                <a:gd name="T5" fmla="*/ 4 h 75"/>
                <a:gd name="T6" fmla="*/ 0 w 120"/>
                <a:gd name="T7" fmla="*/ 1 h 75"/>
                <a:gd name="T8" fmla="*/ 0 w 120"/>
                <a:gd name="T9" fmla="*/ 1 h 75"/>
                <a:gd name="T10" fmla="*/ 3 w 120"/>
                <a:gd name="T11" fmla="*/ 0 h 75"/>
                <a:gd name="T12" fmla="*/ 118 w 120"/>
                <a:gd name="T13" fmla="*/ 71 h 75"/>
                <a:gd name="T14" fmla="*/ 119 w 120"/>
                <a:gd name="T15" fmla="*/ 74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75">
                  <a:moveTo>
                    <a:pt x="119" y="74"/>
                  </a:moveTo>
                  <a:cubicBezTo>
                    <a:pt x="118" y="75"/>
                    <a:pt x="117" y="75"/>
                    <a:pt x="116" y="75"/>
                  </a:cubicBezTo>
                  <a:cubicBezTo>
                    <a:pt x="1" y="4"/>
                    <a:pt x="1" y="4"/>
                    <a:pt x="1" y="4"/>
                  </a:cubicBezTo>
                  <a:cubicBezTo>
                    <a:pt x="0" y="4"/>
                    <a:pt x="0" y="2"/>
                    <a:pt x="0" y="1"/>
                  </a:cubicBezTo>
                  <a:cubicBezTo>
                    <a:pt x="0" y="1"/>
                    <a:pt x="0" y="1"/>
                    <a:pt x="0" y="1"/>
                  </a:cubicBezTo>
                  <a:cubicBezTo>
                    <a:pt x="1" y="0"/>
                    <a:pt x="2" y="0"/>
                    <a:pt x="3" y="0"/>
                  </a:cubicBezTo>
                  <a:cubicBezTo>
                    <a:pt x="118" y="71"/>
                    <a:pt x="118" y="71"/>
                    <a:pt x="118" y="71"/>
                  </a:cubicBezTo>
                  <a:cubicBezTo>
                    <a:pt x="119" y="71"/>
                    <a:pt x="120" y="73"/>
                    <a:pt x="119" y="74"/>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îṥļîḑé-Freeform: Shape 53"/>
            <p:cNvSpPr>
              <a:spLocks/>
            </p:cNvSpPr>
            <p:nvPr/>
          </p:nvSpPr>
          <p:spPr bwMode="auto">
            <a:xfrm>
              <a:off x="4406900" y="2801938"/>
              <a:ext cx="193675" cy="125413"/>
            </a:xfrm>
            <a:custGeom>
              <a:avLst/>
              <a:gdLst>
                <a:gd name="T0" fmla="*/ 31 w 31"/>
                <a:gd name="T1" fmla="*/ 19 h 20"/>
                <a:gd name="T2" fmla="*/ 29 w 31"/>
                <a:gd name="T3" fmla="*/ 20 h 20"/>
                <a:gd name="T4" fmla="*/ 1 w 31"/>
                <a:gd name="T5" fmla="*/ 2 h 20"/>
                <a:gd name="T6" fmla="*/ 0 w 31"/>
                <a:gd name="T7" fmla="*/ 0 h 20"/>
                <a:gd name="T8" fmla="*/ 0 w 31"/>
                <a:gd name="T9" fmla="*/ 0 h 20"/>
                <a:gd name="T10" fmla="*/ 2 w 31"/>
                <a:gd name="T11" fmla="*/ 0 h 20"/>
                <a:gd name="T12" fmla="*/ 31 w 31"/>
                <a:gd name="T13" fmla="*/ 18 h 20"/>
                <a:gd name="T14" fmla="*/ 31 w 31"/>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0">
                  <a:moveTo>
                    <a:pt x="31" y="19"/>
                  </a:moveTo>
                  <a:cubicBezTo>
                    <a:pt x="31" y="20"/>
                    <a:pt x="30" y="20"/>
                    <a:pt x="29" y="20"/>
                  </a:cubicBezTo>
                  <a:cubicBezTo>
                    <a:pt x="1" y="2"/>
                    <a:pt x="1" y="2"/>
                    <a:pt x="1" y="2"/>
                  </a:cubicBezTo>
                  <a:cubicBezTo>
                    <a:pt x="0" y="2"/>
                    <a:pt x="0" y="1"/>
                    <a:pt x="0" y="0"/>
                  </a:cubicBezTo>
                  <a:cubicBezTo>
                    <a:pt x="0" y="0"/>
                    <a:pt x="0" y="0"/>
                    <a:pt x="0" y="0"/>
                  </a:cubicBezTo>
                  <a:cubicBezTo>
                    <a:pt x="1" y="0"/>
                    <a:pt x="1" y="0"/>
                    <a:pt x="2" y="0"/>
                  </a:cubicBezTo>
                  <a:cubicBezTo>
                    <a:pt x="31" y="18"/>
                    <a:pt x="31" y="18"/>
                    <a:pt x="31" y="18"/>
                  </a:cubicBezTo>
                  <a:cubicBezTo>
                    <a:pt x="31" y="18"/>
                    <a:pt x="31" y="19"/>
                    <a:pt x="31"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îṥļîḑé-Freeform: Shape 54"/>
            <p:cNvSpPr>
              <a:spLocks/>
            </p:cNvSpPr>
            <p:nvPr/>
          </p:nvSpPr>
          <p:spPr bwMode="auto">
            <a:xfrm>
              <a:off x="4389438" y="2827338"/>
              <a:ext cx="198438" cy="123825"/>
            </a:xfrm>
            <a:custGeom>
              <a:avLst/>
              <a:gdLst>
                <a:gd name="T0" fmla="*/ 32 w 32"/>
                <a:gd name="T1" fmla="*/ 19 h 20"/>
                <a:gd name="T2" fmla="*/ 30 w 32"/>
                <a:gd name="T3" fmla="*/ 20 h 20"/>
                <a:gd name="T4" fmla="*/ 1 w 32"/>
                <a:gd name="T5" fmla="*/ 2 h 20"/>
                <a:gd name="T6" fmla="*/ 1 w 32"/>
                <a:gd name="T7" fmla="*/ 0 h 20"/>
                <a:gd name="T8" fmla="*/ 1 w 32"/>
                <a:gd name="T9" fmla="*/ 0 h 20"/>
                <a:gd name="T10" fmla="*/ 3 w 32"/>
                <a:gd name="T11" fmla="*/ 0 h 20"/>
                <a:gd name="T12" fmla="*/ 31 w 32"/>
                <a:gd name="T13" fmla="*/ 18 h 20"/>
                <a:gd name="T14" fmla="*/ 32 w 32"/>
                <a:gd name="T15" fmla="*/ 1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0">
                  <a:moveTo>
                    <a:pt x="32" y="19"/>
                  </a:moveTo>
                  <a:cubicBezTo>
                    <a:pt x="31" y="20"/>
                    <a:pt x="30" y="20"/>
                    <a:pt x="30" y="20"/>
                  </a:cubicBezTo>
                  <a:cubicBezTo>
                    <a:pt x="1" y="2"/>
                    <a:pt x="1" y="2"/>
                    <a:pt x="1" y="2"/>
                  </a:cubicBezTo>
                  <a:cubicBezTo>
                    <a:pt x="1" y="2"/>
                    <a:pt x="0" y="1"/>
                    <a:pt x="1" y="0"/>
                  </a:cubicBezTo>
                  <a:cubicBezTo>
                    <a:pt x="1" y="0"/>
                    <a:pt x="1" y="0"/>
                    <a:pt x="1" y="0"/>
                  </a:cubicBezTo>
                  <a:cubicBezTo>
                    <a:pt x="1" y="0"/>
                    <a:pt x="2" y="0"/>
                    <a:pt x="3" y="0"/>
                  </a:cubicBezTo>
                  <a:cubicBezTo>
                    <a:pt x="31" y="18"/>
                    <a:pt x="31" y="18"/>
                    <a:pt x="31" y="18"/>
                  </a:cubicBezTo>
                  <a:cubicBezTo>
                    <a:pt x="32" y="18"/>
                    <a:pt x="32" y="19"/>
                    <a:pt x="32" y="19"/>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îṥļîḑé-Freeform: Shape 55"/>
            <p:cNvSpPr>
              <a:spLocks/>
            </p:cNvSpPr>
            <p:nvPr/>
          </p:nvSpPr>
          <p:spPr bwMode="auto">
            <a:xfrm>
              <a:off x="4376738" y="2852738"/>
              <a:ext cx="192088" cy="130175"/>
            </a:xfrm>
            <a:custGeom>
              <a:avLst/>
              <a:gdLst>
                <a:gd name="T0" fmla="*/ 31 w 31"/>
                <a:gd name="T1" fmla="*/ 20 h 21"/>
                <a:gd name="T2" fmla="*/ 29 w 31"/>
                <a:gd name="T3" fmla="*/ 20 h 21"/>
                <a:gd name="T4" fmla="*/ 0 w 31"/>
                <a:gd name="T5" fmla="*/ 3 h 21"/>
                <a:gd name="T6" fmla="*/ 0 w 31"/>
                <a:gd name="T7" fmla="*/ 1 h 21"/>
                <a:gd name="T8" fmla="*/ 0 w 31"/>
                <a:gd name="T9" fmla="*/ 1 h 21"/>
                <a:gd name="T10" fmla="*/ 2 w 31"/>
                <a:gd name="T11" fmla="*/ 1 h 21"/>
                <a:gd name="T12" fmla="*/ 30 w 31"/>
                <a:gd name="T13" fmla="*/ 18 h 21"/>
                <a:gd name="T14" fmla="*/ 31 w 31"/>
                <a:gd name="T15" fmla="*/ 2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1">
                  <a:moveTo>
                    <a:pt x="31" y="20"/>
                  </a:moveTo>
                  <a:cubicBezTo>
                    <a:pt x="30" y="21"/>
                    <a:pt x="30" y="21"/>
                    <a:pt x="29" y="20"/>
                  </a:cubicBezTo>
                  <a:cubicBezTo>
                    <a:pt x="0" y="3"/>
                    <a:pt x="0" y="3"/>
                    <a:pt x="0" y="3"/>
                  </a:cubicBezTo>
                  <a:cubicBezTo>
                    <a:pt x="0" y="3"/>
                    <a:pt x="0" y="2"/>
                    <a:pt x="0" y="1"/>
                  </a:cubicBezTo>
                  <a:cubicBezTo>
                    <a:pt x="0" y="1"/>
                    <a:pt x="0" y="1"/>
                    <a:pt x="0" y="1"/>
                  </a:cubicBezTo>
                  <a:cubicBezTo>
                    <a:pt x="0" y="0"/>
                    <a:pt x="1" y="0"/>
                    <a:pt x="2" y="1"/>
                  </a:cubicBezTo>
                  <a:cubicBezTo>
                    <a:pt x="30" y="18"/>
                    <a:pt x="30" y="18"/>
                    <a:pt x="30" y="18"/>
                  </a:cubicBezTo>
                  <a:cubicBezTo>
                    <a:pt x="31" y="19"/>
                    <a:pt x="31" y="19"/>
                    <a:pt x="31" y="20"/>
                  </a:cubicBez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6" name="标题 1">
            <a:extLst>
              <a:ext uri="{FF2B5EF4-FFF2-40B4-BE49-F238E27FC236}">
                <a16:creationId xmlns:a16="http://schemas.microsoft.com/office/drawing/2014/main" id="{271A2F06-FC56-4A25-90AE-F8FA5E556B7D}"/>
              </a:ext>
            </a:extLst>
          </p:cNvPr>
          <p:cNvSpPr>
            <a:spLocks noGrp="1"/>
          </p:cNvSpPr>
          <p:nvPr>
            <p:ph type="title"/>
          </p:nvPr>
        </p:nvSpPr>
        <p:spPr>
          <a:xfrm>
            <a:off x="3899873" y="2699869"/>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57" name="文本占位符 2">
            <a:extLst>
              <a:ext uri="{FF2B5EF4-FFF2-40B4-BE49-F238E27FC236}">
                <a16:creationId xmlns:a16="http://schemas.microsoft.com/office/drawing/2014/main" id="{BCB9D671-4342-4B9C-A624-92C28C2E415D}"/>
              </a:ext>
            </a:extLst>
          </p:cNvPr>
          <p:cNvSpPr>
            <a:spLocks noGrp="1"/>
          </p:cNvSpPr>
          <p:nvPr>
            <p:ph type="body" idx="1"/>
          </p:nvPr>
        </p:nvSpPr>
        <p:spPr>
          <a:xfrm>
            <a:off x="3900989" y="3595219"/>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2018/12/12</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599431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2018/12/12</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11242625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tx2">
            <a:lumMod val="75000"/>
          </a:schemeClr>
        </a:solidFill>
        <a:effectLst/>
      </p:bgPr>
    </p:bg>
    <p:spTree>
      <p:nvGrpSpPr>
        <p:cNvPr id="1" name=""/>
        <p:cNvGrpSpPr/>
        <p:nvPr/>
      </p:nvGrpSpPr>
      <p:grpSpPr>
        <a:xfrm>
          <a:off x="0" y="0"/>
          <a:ext cx="0" cy="0"/>
          <a:chOff x="0" y="0"/>
          <a:chExt cx="0" cy="0"/>
        </a:xfrm>
      </p:grpSpPr>
      <p:grpSp>
        <p:nvGrpSpPr>
          <p:cNvPr id="6" name="Group 68"/>
          <p:cNvGrpSpPr/>
          <p:nvPr userDrawn="1"/>
        </p:nvGrpSpPr>
        <p:grpSpPr>
          <a:xfrm>
            <a:off x="379562" y="2730988"/>
            <a:ext cx="11673828" cy="3984138"/>
            <a:chOff x="3717507" y="4651645"/>
            <a:chExt cx="8476779" cy="2730180"/>
          </a:xfrm>
          <a:solidFill>
            <a:srgbClr val="FFFFFF">
              <a:alpha val="40000"/>
            </a:srgbClr>
          </a:solidFill>
        </p:grpSpPr>
        <p:sp>
          <p:nvSpPr>
            <p:cNvPr id="7" name="îṥļîḑé-Freeform: Shape 69"/>
            <p:cNvSpPr>
              <a:spLocks/>
            </p:cNvSpPr>
            <p:nvPr/>
          </p:nvSpPr>
          <p:spPr bwMode="auto">
            <a:xfrm>
              <a:off x="7995773" y="5527837"/>
              <a:ext cx="904598" cy="1344879"/>
            </a:xfrm>
            <a:custGeom>
              <a:avLst/>
              <a:gdLst>
                <a:gd name="T0" fmla="*/ 30 w 45"/>
                <a:gd name="T1" fmla="*/ 11 h 66"/>
                <a:gd name="T2" fmla="*/ 0 w 45"/>
                <a:gd name="T3" fmla="*/ 66 h 66"/>
                <a:gd name="T4" fmla="*/ 0 w 45"/>
                <a:gd name="T5" fmla="*/ 66 h 66"/>
                <a:gd name="T6" fmla="*/ 20 w 45"/>
                <a:gd name="T7" fmla="*/ 66 h 66"/>
                <a:gd name="T8" fmla="*/ 45 w 45"/>
                <a:gd name="T9" fmla="*/ 22 h 66"/>
                <a:gd name="T10" fmla="*/ 36 w 45"/>
                <a:gd name="T11" fmla="*/ 25 h 66"/>
                <a:gd name="T12" fmla="*/ 25 w 45"/>
                <a:gd name="T13" fmla="*/ 20 h 66"/>
                <a:gd name="T14" fmla="*/ 30 w 45"/>
                <a:gd name="T15" fmla="*/ 11 h 66"/>
                <a:gd name="T16" fmla="*/ 37 w 45"/>
                <a:gd name="T17" fmla="*/ 0 h 66"/>
                <a:gd name="T18" fmla="*/ 45 w 45"/>
                <a:gd name="T19" fmla="*/ 18 h 66"/>
                <a:gd name="T20" fmla="*/ 37 w 45"/>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66">
                  <a:moveTo>
                    <a:pt x="30" y="11"/>
                  </a:moveTo>
                  <a:cubicBezTo>
                    <a:pt x="19" y="29"/>
                    <a:pt x="10" y="48"/>
                    <a:pt x="0" y="66"/>
                  </a:cubicBezTo>
                  <a:cubicBezTo>
                    <a:pt x="0" y="66"/>
                    <a:pt x="0" y="66"/>
                    <a:pt x="0" y="66"/>
                  </a:cubicBezTo>
                  <a:cubicBezTo>
                    <a:pt x="7" y="66"/>
                    <a:pt x="13" y="66"/>
                    <a:pt x="20" y="66"/>
                  </a:cubicBezTo>
                  <a:cubicBezTo>
                    <a:pt x="28" y="51"/>
                    <a:pt x="36" y="36"/>
                    <a:pt x="45" y="22"/>
                  </a:cubicBezTo>
                  <a:cubicBezTo>
                    <a:pt x="42" y="23"/>
                    <a:pt x="39" y="24"/>
                    <a:pt x="36" y="25"/>
                  </a:cubicBezTo>
                  <a:cubicBezTo>
                    <a:pt x="32" y="23"/>
                    <a:pt x="28" y="22"/>
                    <a:pt x="25" y="20"/>
                  </a:cubicBezTo>
                  <a:cubicBezTo>
                    <a:pt x="27" y="17"/>
                    <a:pt x="28" y="14"/>
                    <a:pt x="30" y="11"/>
                  </a:cubicBezTo>
                  <a:moveTo>
                    <a:pt x="37" y="0"/>
                  </a:moveTo>
                  <a:cubicBezTo>
                    <a:pt x="40" y="6"/>
                    <a:pt x="43" y="12"/>
                    <a:pt x="45" y="18"/>
                  </a:cubicBezTo>
                  <a:cubicBezTo>
                    <a:pt x="43" y="12"/>
                    <a:pt x="40" y="6"/>
                    <a:pt x="37" y="0"/>
                  </a:cubicBezTo>
                </a:path>
              </a:pathLst>
            </a:custGeom>
            <a:grpFill/>
            <a:ln w="3175">
              <a:solidFill>
                <a:schemeClr val="tx2">
                  <a:lumMod val="75000"/>
                  <a:alpha val="40000"/>
                </a:schemeClr>
              </a:solidFill>
            </a:ln>
            <a:extLst/>
          </p:spPr>
          <p:txBody>
            <a:bodyPr anchor="ctr"/>
            <a:lstStyle/>
            <a:p>
              <a:pPr algn="ctr"/>
              <a:endParaRPr/>
            </a:p>
          </p:txBody>
        </p:sp>
        <p:sp>
          <p:nvSpPr>
            <p:cNvPr id="8" name="îṥļîḑé-Freeform: Shape 70"/>
            <p:cNvSpPr>
              <a:spLocks/>
            </p:cNvSpPr>
            <p:nvPr/>
          </p:nvSpPr>
          <p:spPr bwMode="auto">
            <a:xfrm>
              <a:off x="8498327" y="5527837"/>
              <a:ext cx="421709" cy="509109"/>
            </a:xfrm>
            <a:custGeom>
              <a:avLst/>
              <a:gdLst>
                <a:gd name="T0" fmla="*/ 12 w 21"/>
                <a:gd name="T1" fmla="*/ 0 h 25"/>
                <a:gd name="T2" fmla="*/ 5 w 21"/>
                <a:gd name="T3" fmla="*/ 11 h 25"/>
                <a:gd name="T4" fmla="*/ 0 w 21"/>
                <a:gd name="T5" fmla="*/ 20 h 25"/>
                <a:gd name="T6" fmla="*/ 11 w 21"/>
                <a:gd name="T7" fmla="*/ 25 h 25"/>
                <a:gd name="T8" fmla="*/ 20 w 21"/>
                <a:gd name="T9" fmla="*/ 22 h 25"/>
                <a:gd name="T10" fmla="*/ 21 w 21"/>
                <a:gd name="T11" fmla="*/ 20 h 25"/>
                <a:gd name="T12" fmla="*/ 20 w 21"/>
                <a:gd name="T13" fmla="*/ 18 h 25"/>
                <a:gd name="T14" fmla="*/ 12 w 21"/>
                <a:gd name="T15" fmla="*/ 0 h 25"/>
                <a:gd name="T16" fmla="*/ 12 w 21"/>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5">
                  <a:moveTo>
                    <a:pt x="12" y="0"/>
                  </a:moveTo>
                  <a:cubicBezTo>
                    <a:pt x="9" y="4"/>
                    <a:pt x="7" y="8"/>
                    <a:pt x="5" y="11"/>
                  </a:cubicBezTo>
                  <a:cubicBezTo>
                    <a:pt x="3" y="14"/>
                    <a:pt x="2" y="17"/>
                    <a:pt x="0" y="20"/>
                  </a:cubicBezTo>
                  <a:cubicBezTo>
                    <a:pt x="3" y="22"/>
                    <a:pt x="7" y="23"/>
                    <a:pt x="11" y="25"/>
                  </a:cubicBezTo>
                  <a:cubicBezTo>
                    <a:pt x="14" y="24"/>
                    <a:pt x="17" y="23"/>
                    <a:pt x="20" y="22"/>
                  </a:cubicBezTo>
                  <a:cubicBezTo>
                    <a:pt x="21" y="21"/>
                    <a:pt x="21" y="20"/>
                    <a:pt x="21" y="20"/>
                  </a:cubicBezTo>
                  <a:cubicBezTo>
                    <a:pt x="21" y="19"/>
                    <a:pt x="21" y="18"/>
                    <a:pt x="20" y="18"/>
                  </a:cubicBezTo>
                  <a:cubicBezTo>
                    <a:pt x="18" y="12"/>
                    <a:pt x="15" y="6"/>
                    <a:pt x="12" y="0"/>
                  </a:cubicBezTo>
                  <a:cubicBezTo>
                    <a:pt x="12" y="0"/>
                    <a:pt x="12" y="0"/>
                    <a:pt x="12" y="0"/>
                  </a:cubicBezTo>
                </a:path>
              </a:pathLst>
            </a:custGeom>
            <a:grpFill/>
            <a:ln w="3175">
              <a:solidFill>
                <a:schemeClr val="tx2">
                  <a:lumMod val="75000"/>
                  <a:alpha val="40000"/>
                </a:schemeClr>
              </a:solidFill>
            </a:ln>
            <a:extLst/>
          </p:spPr>
          <p:txBody>
            <a:bodyPr anchor="ctr"/>
            <a:lstStyle/>
            <a:p>
              <a:pPr algn="ctr"/>
              <a:endParaRPr/>
            </a:p>
          </p:txBody>
        </p:sp>
        <p:sp>
          <p:nvSpPr>
            <p:cNvPr id="9" name="îṥļîḑé-Freeform: Shape 71"/>
            <p:cNvSpPr>
              <a:spLocks/>
            </p:cNvSpPr>
            <p:nvPr/>
          </p:nvSpPr>
          <p:spPr bwMode="auto">
            <a:xfrm>
              <a:off x="9302414" y="6159308"/>
              <a:ext cx="1023681" cy="815012"/>
            </a:xfrm>
            <a:custGeom>
              <a:avLst/>
              <a:gdLst>
                <a:gd name="T0" fmla="*/ 9 w 51"/>
                <a:gd name="T1" fmla="*/ 38 h 40"/>
                <a:gd name="T2" fmla="*/ 31 w 51"/>
                <a:gd name="T3" fmla="*/ 40 h 40"/>
                <a:gd name="T4" fmla="*/ 31 w 51"/>
                <a:gd name="T5" fmla="*/ 40 h 40"/>
                <a:gd name="T6" fmla="*/ 9 w 51"/>
                <a:gd name="T7" fmla="*/ 38 h 40"/>
                <a:gd name="T8" fmla="*/ 9 w 51"/>
                <a:gd name="T9" fmla="*/ 38 h 40"/>
                <a:gd name="T10" fmla="*/ 0 w 51"/>
                <a:gd name="T11" fmla="*/ 37 h 40"/>
                <a:gd name="T12" fmla="*/ 0 w 51"/>
                <a:gd name="T13" fmla="*/ 37 h 40"/>
                <a:gd name="T14" fmla="*/ 9 w 51"/>
                <a:gd name="T15" fmla="*/ 38 h 40"/>
                <a:gd name="T16" fmla="*/ 9 w 51"/>
                <a:gd name="T17" fmla="*/ 38 h 40"/>
                <a:gd name="T18" fmla="*/ 0 w 51"/>
                <a:gd name="T19" fmla="*/ 37 h 40"/>
                <a:gd name="T20" fmla="*/ 24 w 51"/>
                <a:gd name="T21" fmla="*/ 0 h 40"/>
                <a:gd name="T22" fmla="*/ 23 w 51"/>
                <a:gd name="T23" fmla="*/ 2 h 40"/>
                <a:gd name="T24" fmla="*/ 32 w 51"/>
                <a:gd name="T25" fmla="*/ 27 h 40"/>
                <a:gd name="T26" fmla="*/ 44 w 51"/>
                <a:gd name="T27" fmla="*/ 24 h 40"/>
                <a:gd name="T28" fmla="*/ 48 w 51"/>
                <a:gd name="T29" fmla="*/ 25 h 40"/>
                <a:gd name="T30" fmla="*/ 51 w 51"/>
                <a:gd name="T31" fmla="*/ 25 h 40"/>
                <a:gd name="T32" fmla="*/ 43 w 51"/>
                <a:gd name="T33" fmla="*/ 2 h 40"/>
                <a:gd name="T34" fmla="*/ 33 w 51"/>
                <a:gd name="T35" fmla="*/ 5 h 40"/>
                <a:gd name="T36" fmla="*/ 24 w 51"/>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40">
                  <a:moveTo>
                    <a:pt x="9" y="38"/>
                  </a:moveTo>
                  <a:cubicBezTo>
                    <a:pt x="16" y="39"/>
                    <a:pt x="24" y="39"/>
                    <a:pt x="31" y="40"/>
                  </a:cubicBezTo>
                  <a:cubicBezTo>
                    <a:pt x="31" y="40"/>
                    <a:pt x="31" y="40"/>
                    <a:pt x="31" y="40"/>
                  </a:cubicBezTo>
                  <a:cubicBezTo>
                    <a:pt x="24" y="39"/>
                    <a:pt x="16" y="39"/>
                    <a:pt x="9" y="38"/>
                  </a:cubicBezTo>
                  <a:cubicBezTo>
                    <a:pt x="9" y="38"/>
                    <a:pt x="9" y="38"/>
                    <a:pt x="9" y="38"/>
                  </a:cubicBezTo>
                  <a:moveTo>
                    <a:pt x="0" y="37"/>
                  </a:moveTo>
                  <a:cubicBezTo>
                    <a:pt x="0" y="37"/>
                    <a:pt x="0" y="37"/>
                    <a:pt x="0" y="37"/>
                  </a:cubicBezTo>
                  <a:cubicBezTo>
                    <a:pt x="3" y="38"/>
                    <a:pt x="6" y="38"/>
                    <a:pt x="9" y="38"/>
                  </a:cubicBezTo>
                  <a:cubicBezTo>
                    <a:pt x="9" y="38"/>
                    <a:pt x="9" y="38"/>
                    <a:pt x="9" y="38"/>
                  </a:cubicBezTo>
                  <a:cubicBezTo>
                    <a:pt x="6" y="38"/>
                    <a:pt x="3" y="38"/>
                    <a:pt x="0" y="37"/>
                  </a:cubicBezTo>
                  <a:moveTo>
                    <a:pt x="24" y="0"/>
                  </a:moveTo>
                  <a:cubicBezTo>
                    <a:pt x="24" y="1"/>
                    <a:pt x="23" y="2"/>
                    <a:pt x="23" y="2"/>
                  </a:cubicBezTo>
                  <a:cubicBezTo>
                    <a:pt x="26" y="11"/>
                    <a:pt x="29" y="19"/>
                    <a:pt x="32" y="27"/>
                  </a:cubicBezTo>
                  <a:cubicBezTo>
                    <a:pt x="36" y="25"/>
                    <a:pt x="40" y="24"/>
                    <a:pt x="44" y="24"/>
                  </a:cubicBezTo>
                  <a:cubicBezTo>
                    <a:pt x="46" y="24"/>
                    <a:pt x="47" y="24"/>
                    <a:pt x="48" y="25"/>
                  </a:cubicBezTo>
                  <a:cubicBezTo>
                    <a:pt x="49" y="25"/>
                    <a:pt x="50" y="25"/>
                    <a:pt x="51" y="25"/>
                  </a:cubicBezTo>
                  <a:cubicBezTo>
                    <a:pt x="48" y="17"/>
                    <a:pt x="46" y="10"/>
                    <a:pt x="43" y="2"/>
                  </a:cubicBezTo>
                  <a:cubicBezTo>
                    <a:pt x="39" y="3"/>
                    <a:pt x="36" y="4"/>
                    <a:pt x="33" y="5"/>
                  </a:cubicBezTo>
                  <a:cubicBezTo>
                    <a:pt x="30" y="3"/>
                    <a:pt x="27" y="2"/>
                    <a:pt x="24" y="0"/>
                  </a:cubicBezTo>
                </a:path>
              </a:pathLst>
            </a:custGeom>
            <a:grpFill/>
            <a:ln w="3175">
              <a:solidFill>
                <a:schemeClr val="tx2">
                  <a:lumMod val="75000"/>
                  <a:alpha val="40000"/>
                </a:schemeClr>
              </a:solidFill>
            </a:ln>
            <a:extLst/>
          </p:spPr>
          <p:txBody>
            <a:bodyPr anchor="ctr"/>
            <a:lstStyle/>
            <a:p>
              <a:pPr algn="ctr"/>
              <a:endParaRPr/>
            </a:p>
          </p:txBody>
        </p:sp>
        <p:sp>
          <p:nvSpPr>
            <p:cNvPr id="10" name="îṥļîḑé-Freeform: Shape 72"/>
            <p:cNvSpPr>
              <a:spLocks/>
            </p:cNvSpPr>
            <p:nvPr/>
          </p:nvSpPr>
          <p:spPr bwMode="auto">
            <a:xfrm>
              <a:off x="9784211" y="5833740"/>
              <a:ext cx="381286" cy="427171"/>
            </a:xfrm>
            <a:custGeom>
              <a:avLst/>
              <a:gdLst>
                <a:gd name="T0" fmla="*/ 11 w 19"/>
                <a:gd name="T1" fmla="*/ 0 h 21"/>
                <a:gd name="T2" fmla="*/ 0 w 19"/>
                <a:gd name="T3" fmla="*/ 16 h 21"/>
                <a:gd name="T4" fmla="*/ 0 w 19"/>
                <a:gd name="T5" fmla="*/ 16 h 21"/>
                <a:gd name="T6" fmla="*/ 9 w 19"/>
                <a:gd name="T7" fmla="*/ 21 h 21"/>
                <a:gd name="T8" fmla="*/ 19 w 19"/>
                <a:gd name="T9" fmla="*/ 18 h 21"/>
                <a:gd name="T10" fmla="*/ 19 w 19"/>
                <a:gd name="T11" fmla="*/ 18 h 21"/>
                <a:gd name="T12" fmla="*/ 11 w 1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11" y="0"/>
                  </a:moveTo>
                  <a:cubicBezTo>
                    <a:pt x="7" y="5"/>
                    <a:pt x="4" y="11"/>
                    <a:pt x="0" y="16"/>
                  </a:cubicBezTo>
                  <a:cubicBezTo>
                    <a:pt x="0" y="16"/>
                    <a:pt x="0" y="16"/>
                    <a:pt x="0" y="16"/>
                  </a:cubicBezTo>
                  <a:cubicBezTo>
                    <a:pt x="3" y="18"/>
                    <a:pt x="6" y="19"/>
                    <a:pt x="9" y="21"/>
                  </a:cubicBezTo>
                  <a:cubicBezTo>
                    <a:pt x="12" y="20"/>
                    <a:pt x="15" y="19"/>
                    <a:pt x="19" y="18"/>
                  </a:cubicBezTo>
                  <a:cubicBezTo>
                    <a:pt x="19" y="18"/>
                    <a:pt x="19" y="18"/>
                    <a:pt x="19" y="18"/>
                  </a:cubicBezTo>
                  <a:cubicBezTo>
                    <a:pt x="16" y="12"/>
                    <a:pt x="14" y="6"/>
                    <a:pt x="11" y="0"/>
                  </a:cubicBezTo>
                </a:path>
              </a:pathLst>
            </a:custGeom>
            <a:grpFill/>
            <a:ln w="3175">
              <a:solidFill>
                <a:schemeClr val="tx2">
                  <a:lumMod val="75000"/>
                  <a:alpha val="40000"/>
                </a:schemeClr>
              </a:solidFill>
            </a:ln>
            <a:extLst/>
          </p:spPr>
          <p:txBody>
            <a:bodyPr anchor="ctr"/>
            <a:lstStyle/>
            <a:p>
              <a:pPr algn="ctr"/>
              <a:endParaRPr/>
            </a:p>
          </p:txBody>
        </p:sp>
        <p:sp>
          <p:nvSpPr>
            <p:cNvPr id="11" name="îṥļîḑé-Freeform: Shape 73"/>
            <p:cNvSpPr>
              <a:spLocks/>
            </p:cNvSpPr>
            <p:nvPr/>
          </p:nvSpPr>
          <p:spPr bwMode="auto">
            <a:xfrm>
              <a:off x="8397816" y="5262358"/>
              <a:ext cx="1546993" cy="1711962"/>
            </a:xfrm>
            <a:custGeom>
              <a:avLst/>
              <a:gdLst>
                <a:gd name="T0" fmla="*/ 54 w 77"/>
                <a:gd name="T1" fmla="*/ 82 h 84"/>
                <a:gd name="T2" fmla="*/ 76 w 77"/>
                <a:gd name="T3" fmla="*/ 84 h 84"/>
                <a:gd name="T4" fmla="*/ 56 w 77"/>
                <a:gd name="T5" fmla="*/ 82 h 84"/>
                <a:gd name="T6" fmla="*/ 55 w 77"/>
                <a:gd name="T7" fmla="*/ 82 h 84"/>
                <a:gd name="T8" fmla="*/ 54 w 77"/>
                <a:gd name="T9" fmla="*/ 82 h 84"/>
                <a:gd name="T10" fmla="*/ 35 w 77"/>
                <a:gd name="T11" fmla="*/ 19 h 84"/>
                <a:gd name="T12" fmla="*/ 26 w 77"/>
                <a:gd name="T13" fmla="*/ 33 h 84"/>
                <a:gd name="T14" fmla="*/ 25 w 77"/>
                <a:gd name="T15" fmla="*/ 35 h 84"/>
                <a:gd name="T16" fmla="*/ 0 w 77"/>
                <a:gd name="T17" fmla="*/ 79 h 84"/>
                <a:gd name="T18" fmla="*/ 0 w 77"/>
                <a:gd name="T19" fmla="*/ 79 h 84"/>
                <a:gd name="T20" fmla="*/ 45 w 77"/>
                <a:gd name="T21" fmla="*/ 81 h 84"/>
                <a:gd name="T22" fmla="*/ 54 w 77"/>
                <a:gd name="T23" fmla="*/ 82 h 84"/>
                <a:gd name="T24" fmla="*/ 54 w 77"/>
                <a:gd name="T25" fmla="*/ 82 h 84"/>
                <a:gd name="T26" fmla="*/ 56 w 77"/>
                <a:gd name="T27" fmla="*/ 82 h 84"/>
                <a:gd name="T28" fmla="*/ 70 w 77"/>
                <a:gd name="T29" fmla="*/ 75 h 84"/>
                <a:gd name="T30" fmla="*/ 77 w 77"/>
                <a:gd name="T31" fmla="*/ 71 h 84"/>
                <a:gd name="T32" fmla="*/ 68 w 77"/>
                <a:gd name="T33" fmla="*/ 46 h 84"/>
                <a:gd name="T34" fmla="*/ 59 w 77"/>
                <a:gd name="T35" fmla="*/ 26 h 84"/>
                <a:gd name="T36" fmla="*/ 45 w 77"/>
                <a:gd name="T37" fmla="*/ 30 h 84"/>
                <a:gd name="T38" fmla="*/ 32 w 77"/>
                <a:gd name="T39" fmla="*/ 24 h 84"/>
                <a:gd name="T40" fmla="*/ 35 w 77"/>
                <a:gd name="T41" fmla="*/ 19 h 84"/>
                <a:gd name="T42" fmla="*/ 47 w 77"/>
                <a:gd name="T43" fmla="*/ 0 h 84"/>
                <a:gd name="T44" fmla="*/ 42 w 77"/>
                <a:gd name="T45" fmla="*/ 8 h 84"/>
                <a:gd name="T46" fmla="*/ 47 w 77"/>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84">
                  <a:moveTo>
                    <a:pt x="54" y="82"/>
                  </a:moveTo>
                  <a:cubicBezTo>
                    <a:pt x="61" y="83"/>
                    <a:pt x="69" y="83"/>
                    <a:pt x="76" y="84"/>
                  </a:cubicBezTo>
                  <a:cubicBezTo>
                    <a:pt x="67" y="83"/>
                    <a:pt x="59" y="82"/>
                    <a:pt x="56" y="82"/>
                  </a:cubicBezTo>
                  <a:cubicBezTo>
                    <a:pt x="56" y="82"/>
                    <a:pt x="55" y="82"/>
                    <a:pt x="55" y="82"/>
                  </a:cubicBezTo>
                  <a:cubicBezTo>
                    <a:pt x="55" y="82"/>
                    <a:pt x="55" y="82"/>
                    <a:pt x="54" y="82"/>
                  </a:cubicBezTo>
                  <a:moveTo>
                    <a:pt x="35" y="19"/>
                  </a:moveTo>
                  <a:cubicBezTo>
                    <a:pt x="32" y="24"/>
                    <a:pt x="29" y="28"/>
                    <a:pt x="26" y="33"/>
                  </a:cubicBezTo>
                  <a:cubicBezTo>
                    <a:pt x="26" y="33"/>
                    <a:pt x="26" y="34"/>
                    <a:pt x="25" y="35"/>
                  </a:cubicBezTo>
                  <a:cubicBezTo>
                    <a:pt x="16" y="49"/>
                    <a:pt x="8" y="64"/>
                    <a:pt x="0" y="79"/>
                  </a:cubicBezTo>
                  <a:cubicBezTo>
                    <a:pt x="0" y="79"/>
                    <a:pt x="0" y="79"/>
                    <a:pt x="0" y="79"/>
                  </a:cubicBezTo>
                  <a:cubicBezTo>
                    <a:pt x="15" y="80"/>
                    <a:pt x="30" y="80"/>
                    <a:pt x="45" y="81"/>
                  </a:cubicBezTo>
                  <a:cubicBezTo>
                    <a:pt x="48" y="82"/>
                    <a:pt x="51" y="82"/>
                    <a:pt x="54" y="82"/>
                  </a:cubicBezTo>
                  <a:cubicBezTo>
                    <a:pt x="54" y="82"/>
                    <a:pt x="54" y="82"/>
                    <a:pt x="54" y="82"/>
                  </a:cubicBezTo>
                  <a:cubicBezTo>
                    <a:pt x="55" y="82"/>
                    <a:pt x="55" y="82"/>
                    <a:pt x="56" y="82"/>
                  </a:cubicBezTo>
                  <a:cubicBezTo>
                    <a:pt x="61" y="82"/>
                    <a:pt x="65" y="79"/>
                    <a:pt x="70" y="75"/>
                  </a:cubicBezTo>
                  <a:cubicBezTo>
                    <a:pt x="72" y="74"/>
                    <a:pt x="75" y="72"/>
                    <a:pt x="77" y="71"/>
                  </a:cubicBezTo>
                  <a:cubicBezTo>
                    <a:pt x="74" y="63"/>
                    <a:pt x="71" y="55"/>
                    <a:pt x="68" y="46"/>
                  </a:cubicBezTo>
                  <a:cubicBezTo>
                    <a:pt x="65" y="40"/>
                    <a:pt x="62" y="33"/>
                    <a:pt x="59" y="26"/>
                  </a:cubicBezTo>
                  <a:cubicBezTo>
                    <a:pt x="54" y="27"/>
                    <a:pt x="49" y="29"/>
                    <a:pt x="45" y="30"/>
                  </a:cubicBezTo>
                  <a:cubicBezTo>
                    <a:pt x="40" y="28"/>
                    <a:pt x="36" y="26"/>
                    <a:pt x="32" y="24"/>
                  </a:cubicBezTo>
                  <a:cubicBezTo>
                    <a:pt x="33" y="23"/>
                    <a:pt x="34" y="21"/>
                    <a:pt x="35" y="19"/>
                  </a:cubicBezTo>
                  <a:moveTo>
                    <a:pt x="47" y="0"/>
                  </a:moveTo>
                  <a:cubicBezTo>
                    <a:pt x="45" y="3"/>
                    <a:pt x="43" y="6"/>
                    <a:pt x="42" y="8"/>
                  </a:cubicBezTo>
                  <a:cubicBezTo>
                    <a:pt x="43" y="6"/>
                    <a:pt x="45" y="3"/>
                    <a:pt x="47" y="0"/>
                  </a:cubicBezTo>
                </a:path>
              </a:pathLst>
            </a:custGeom>
            <a:grpFill/>
            <a:ln w="3175">
              <a:solidFill>
                <a:schemeClr val="tx2">
                  <a:lumMod val="75000"/>
                  <a:alpha val="40000"/>
                </a:schemeClr>
              </a:solidFill>
            </a:ln>
            <a:extLst/>
          </p:spPr>
          <p:txBody>
            <a:bodyPr anchor="ctr"/>
            <a:lstStyle/>
            <a:p>
              <a:pPr algn="ctr"/>
              <a:endParaRPr/>
            </a:p>
          </p:txBody>
        </p:sp>
        <p:sp>
          <p:nvSpPr>
            <p:cNvPr id="12" name="îṥļîḑé-Freeform: Shape 74"/>
            <p:cNvSpPr>
              <a:spLocks/>
            </p:cNvSpPr>
            <p:nvPr/>
          </p:nvSpPr>
          <p:spPr bwMode="auto">
            <a:xfrm>
              <a:off x="9041304" y="5262358"/>
              <a:ext cx="541885" cy="611805"/>
            </a:xfrm>
            <a:custGeom>
              <a:avLst/>
              <a:gdLst>
                <a:gd name="T0" fmla="*/ 15 w 27"/>
                <a:gd name="T1" fmla="*/ 0 h 30"/>
                <a:gd name="T2" fmla="*/ 15 w 27"/>
                <a:gd name="T3" fmla="*/ 0 h 30"/>
                <a:gd name="T4" fmla="*/ 10 w 27"/>
                <a:gd name="T5" fmla="*/ 8 h 30"/>
                <a:gd name="T6" fmla="*/ 3 w 27"/>
                <a:gd name="T7" fmla="*/ 19 h 30"/>
                <a:gd name="T8" fmla="*/ 0 w 27"/>
                <a:gd name="T9" fmla="*/ 24 h 30"/>
                <a:gd name="T10" fmla="*/ 13 w 27"/>
                <a:gd name="T11" fmla="*/ 30 h 30"/>
                <a:gd name="T12" fmla="*/ 27 w 27"/>
                <a:gd name="T13" fmla="*/ 26 h 30"/>
                <a:gd name="T14" fmla="*/ 27 w 27"/>
                <a:gd name="T15" fmla="*/ 26 h 30"/>
                <a:gd name="T16" fmla="*/ 15 w 27"/>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0">
                  <a:moveTo>
                    <a:pt x="15" y="0"/>
                  </a:moveTo>
                  <a:cubicBezTo>
                    <a:pt x="15" y="0"/>
                    <a:pt x="15" y="0"/>
                    <a:pt x="15" y="0"/>
                  </a:cubicBezTo>
                  <a:cubicBezTo>
                    <a:pt x="13" y="3"/>
                    <a:pt x="11" y="6"/>
                    <a:pt x="10" y="8"/>
                  </a:cubicBezTo>
                  <a:cubicBezTo>
                    <a:pt x="7" y="12"/>
                    <a:pt x="5" y="16"/>
                    <a:pt x="3" y="19"/>
                  </a:cubicBezTo>
                  <a:cubicBezTo>
                    <a:pt x="2" y="21"/>
                    <a:pt x="1" y="23"/>
                    <a:pt x="0" y="24"/>
                  </a:cubicBezTo>
                  <a:cubicBezTo>
                    <a:pt x="4" y="26"/>
                    <a:pt x="8" y="28"/>
                    <a:pt x="13" y="30"/>
                  </a:cubicBezTo>
                  <a:cubicBezTo>
                    <a:pt x="17" y="29"/>
                    <a:pt x="22" y="27"/>
                    <a:pt x="27" y="26"/>
                  </a:cubicBezTo>
                  <a:cubicBezTo>
                    <a:pt x="27" y="26"/>
                    <a:pt x="27" y="26"/>
                    <a:pt x="27" y="26"/>
                  </a:cubicBezTo>
                  <a:cubicBezTo>
                    <a:pt x="23" y="17"/>
                    <a:pt x="19" y="9"/>
                    <a:pt x="15" y="0"/>
                  </a:cubicBezTo>
                </a:path>
              </a:pathLst>
            </a:custGeom>
            <a:grpFill/>
            <a:ln w="3175">
              <a:solidFill>
                <a:schemeClr val="tx2">
                  <a:lumMod val="75000"/>
                  <a:alpha val="40000"/>
                </a:schemeClr>
              </a:solidFill>
            </a:ln>
            <a:extLst/>
          </p:spPr>
          <p:txBody>
            <a:bodyPr anchor="ctr"/>
            <a:lstStyle/>
            <a:p>
              <a:pPr algn="ctr"/>
              <a:endParaRPr/>
            </a:p>
          </p:txBody>
        </p:sp>
        <p:sp>
          <p:nvSpPr>
            <p:cNvPr id="16" name="îṥļîḑé-Freeform: Shape 75"/>
            <p:cNvSpPr>
              <a:spLocks/>
            </p:cNvSpPr>
            <p:nvPr/>
          </p:nvSpPr>
          <p:spPr bwMode="auto">
            <a:xfrm>
              <a:off x="10567540" y="6138550"/>
              <a:ext cx="1345971" cy="1182095"/>
            </a:xfrm>
            <a:custGeom>
              <a:avLst/>
              <a:gdLst>
                <a:gd name="T0" fmla="*/ 67 w 67"/>
                <a:gd name="T1" fmla="*/ 57 h 58"/>
                <a:gd name="T2" fmla="*/ 67 w 67"/>
                <a:gd name="T3" fmla="*/ 58 h 58"/>
                <a:gd name="T4" fmla="*/ 67 w 67"/>
                <a:gd name="T5" fmla="*/ 57 h 58"/>
                <a:gd name="T6" fmla="*/ 32 w 67"/>
                <a:gd name="T7" fmla="*/ 0 h 58"/>
                <a:gd name="T8" fmla="*/ 6 w 67"/>
                <a:gd name="T9" fmla="*/ 22 h 58"/>
                <a:gd name="T10" fmla="*/ 0 w 67"/>
                <a:gd name="T11" fmla="*/ 31 h 58"/>
                <a:gd name="T12" fmla="*/ 20 w 67"/>
                <a:gd name="T13" fmla="*/ 48 h 58"/>
                <a:gd name="T14" fmla="*/ 21 w 67"/>
                <a:gd name="T15" fmla="*/ 49 h 58"/>
                <a:gd name="T16" fmla="*/ 20 w 67"/>
                <a:gd name="T17" fmla="*/ 48 h 58"/>
                <a:gd name="T18" fmla="*/ 4 w 67"/>
                <a:gd name="T19" fmla="*/ 46 h 58"/>
                <a:gd name="T20" fmla="*/ 67 w 67"/>
                <a:gd name="T21" fmla="*/ 57 h 58"/>
                <a:gd name="T22" fmla="*/ 35 w 67"/>
                <a:gd name="T23" fmla="*/ 1 h 58"/>
                <a:gd name="T24" fmla="*/ 32 w 67"/>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58">
                  <a:moveTo>
                    <a:pt x="67" y="57"/>
                  </a:moveTo>
                  <a:cubicBezTo>
                    <a:pt x="67" y="58"/>
                    <a:pt x="67" y="58"/>
                    <a:pt x="67" y="58"/>
                  </a:cubicBezTo>
                  <a:cubicBezTo>
                    <a:pt x="67" y="58"/>
                    <a:pt x="67" y="58"/>
                    <a:pt x="67" y="57"/>
                  </a:cubicBezTo>
                  <a:moveTo>
                    <a:pt x="32" y="0"/>
                  </a:moveTo>
                  <a:cubicBezTo>
                    <a:pt x="21" y="0"/>
                    <a:pt x="13" y="11"/>
                    <a:pt x="6" y="22"/>
                  </a:cubicBezTo>
                  <a:cubicBezTo>
                    <a:pt x="4" y="25"/>
                    <a:pt x="2" y="28"/>
                    <a:pt x="0" y="31"/>
                  </a:cubicBezTo>
                  <a:cubicBezTo>
                    <a:pt x="9" y="38"/>
                    <a:pt x="14" y="47"/>
                    <a:pt x="20" y="48"/>
                  </a:cubicBezTo>
                  <a:cubicBezTo>
                    <a:pt x="21" y="48"/>
                    <a:pt x="21" y="48"/>
                    <a:pt x="21" y="49"/>
                  </a:cubicBezTo>
                  <a:cubicBezTo>
                    <a:pt x="21" y="48"/>
                    <a:pt x="21" y="48"/>
                    <a:pt x="20" y="48"/>
                  </a:cubicBezTo>
                  <a:cubicBezTo>
                    <a:pt x="17" y="48"/>
                    <a:pt x="12" y="47"/>
                    <a:pt x="4" y="46"/>
                  </a:cubicBezTo>
                  <a:cubicBezTo>
                    <a:pt x="26" y="49"/>
                    <a:pt x="60" y="55"/>
                    <a:pt x="67" y="57"/>
                  </a:cubicBezTo>
                  <a:cubicBezTo>
                    <a:pt x="58" y="54"/>
                    <a:pt x="56" y="5"/>
                    <a:pt x="35" y="1"/>
                  </a:cubicBezTo>
                  <a:cubicBezTo>
                    <a:pt x="34" y="1"/>
                    <a:pt x="33" y="0"/>
                    <a:pt x="32" y="0"/>
                  </a:cubicBezTo>
                </a:path>
              </a:pathLst>
            </a:custGeom>
            <a:grpFill/>
            <a:ln w="3175">
              <a:solidFill>
                <a:schemeClr val="tx2">
                  <a:lumMod val="75000"/>
                  <a:alpha val="40000"/>
                </a:schemeClr>
              </a:solidFill>
            </a:ln>
            <a:extLst/>
          </p:spPr>
          <p:txBody>
            <a:bodyPr anchor="ctr"/>
            <a:lstStyle/>
            <a:p>
              <a:pPr algn="ctr"/>
              <a:endParaRPr/>
            </a:p>
          </p:txBody>
        </p:sp>
        <p:sp>
          <p:nvSpPr>
            <p:cNvPr id="17" name="ïšḻïďê-Freeform: Shape 76"/>
            <p:cNvSpPr>
              <a:spLocks/>
            </p:cNvSpPr>
            <p:nvPr/>
          </p:nvSpPr>
          <p:spPr bwMode="auto">
            <a:xfrm>
              <a:off x="9925144" y="6668417"/>
              <a:ext cx="722149" cy="407506"/>
            </a:xfrm>
            <a:custGeom>
              <a:avLst/>
              <a:gdLst>
                <a:gd name="T0" fmla="*/ 0 w 36"/>
                <a:gd name="T1" fmla="*/ 15 h 20"/>
                <a:gd name="T2" fmla="*/ 36 w 36"/>
                <a:gd name="T3" fmla="*/ 20 h 20"/>
                <a:gd name="T4" fmla="*/ 27 w 36"/>
                <a:gd name="T5" fmla="*/ 18 h 20"/>
                <a:gd name="T6" fmla="*/ 27 w 36"/>
                <a:gd name="T7" fmla="*/ 19 h 20"/>
                <a:gd name="T8" fmla="*/ 0 w 36"/>
                <a:gd name="T9" fmla="*/ 15 h 20"/>
                <a:gd name="T10" fmla="*/ 20 w 36"/>
                <a:gd name="T11" fmla="*/ 0 h 20"/>
                <a:gd name="T12" fmla="*/ 25 w 36"/>
                <a:gd name="T13" fmla="*/ 14 h 20"/>
                <a:gd name="T14" fmla="*/ 32 w 36"/>
                <a:gd name="T15" fmla="*/ 5 h 20"/>
                <a:gd name="T16" fmla="*/ 20 w 36"/>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0">
                  <a:moveTo>
                    <a:pt x="0" y="15"/>
                  </a:moveTo>
                  <a:cubicBezTo>
                    <a:pt x="12" y="17"/>
                    <a:pt x="26" y="18"/>
                    <a:pt x="36" y="20"/>
                  </a:cubicBezTo>
                  <a:cubicBezTo>
                    <a:pt x="33" y="19"/>
                    <a:pt x="30" y="19"/>
                    <a:pt x="27" y="18"/>
                  </a:cubicBezTo>
                  <a:cubicBezTo>
                    <a:pt x="27" y="18"/>
                    <a:pt x="27" y="18"/>
                    <a:pt x="27" y="19"/>
                  </a:cubicBezTo>
                  <a:cubicBezTo>
                    <a:pt x="18" y="17"/>
                    <a:pt x="9" y="16"/>
                    <a:pt x="0" y="15"/>
                  </a:cubicBezTo>
                  <a:moveTo>
                    <a:pt x="20" y="0"/>
                  </a:moveTo>
                  <a:cubicBezTo>
                    <a:pt x="22" y="5"/>
                    <a:pt x="24" y="9"/>
                    <a:pt x="25" y="14"/>
                  </a:cubicBezTo>
                  <a:cubicBezTo>
                    <a:pt x="28" y="12"/>
                    <a:pt x="30" y="9"/>
                    <a:pt x="32" y="5"/>
                  </a:cubicBezTo>
                  <a:cubicBezTo>
                    <a:pt x="29" y="3"/>
                    <a:pt x="25" y="1"/>
                    <a:pt x="20" y="0"/>
                  </a:cubicBezTo>
                </a:path>
              </a:pathLst>
            </a:custGeom>
            <a:grpFill/>
            <a:ln w="3175">
              <a:solidFill>
                <a:schemeClr val="tx2">
                  <a:lumMod val="75000"/>
                  <a:alpha val="40000"/>
                </a:schemeClr>
              </a:solidFill>
            </a:ln>
            <a:extLst/>
          </p:spPr>
          <p:txBody>
            <a:bodyPr anchor="ctr"/>
            <a:lstStyle/>
            <a:p>
              <a:pPr algn="ctr"/>
              <a:endParaRPr/>
            </a:p>
          </p:txBody>
        </p:sp>
        <p:sp>
          <p:nvSpPr>
            <p:cNvPr id="18" name="ïšḻïďê-Freeform: Shape 77"/>
            <p:cNvSpPr>
              <a:spLocks/>
            </p:cNvSpPr>
            <p:nvPr/>
          </p:nvSpPr>
          <p:spPr bwMode="auto">
            <a:xfrm>
              <a:off x="9925144" y="6648752"/>
              <a:ext cx="541885" cy="407506"/>
            </a:xfrm>
            <a:custGeom>
              <a:avLst/>
              <a:gdLst>
                <a:gd name="T0" fmla="*/ 13 w 27"/>
                <a:gd name="T1" fmla="*/ 0 h 20"/>
                <a:gd name="T2" fmla="*/ 1 w 27"/>
                <a:gd name="T3" fmla="*/ 3 h 20"/>
                <a:gd name="T4" fmla="*/ 7 w 27"/>
                <a:gd name="T5" fmla="*/ 17 h 20"/>
                <a:gd name="T6" fmla="*/ 0 w 27"/>
                <a:gd name="T7" fmla="*/ 16 h 20"/>
                <a:gd name="T8" fmla="*/ 0 w 27"/>
                <a:gd name="T9" fmla="*/ 16 h 20"/>
                <a:gd name="T10" fmla="*/ 27 w 27"/>
                <a:gd name="T11" fmla="*/ 20 h 20"/>
                <a:gd name="T12" fmla="*/ 27 w 27"/>
                <a:gd name="T13" fmla="*/ 19 h 20"/>
                <a:gd name="T14" fmla="*/ 19 w 27"/>
                <a:gd name="T15" fmla="*/ 18 h 20"/>
                <a:gd name="T16" fmla="*/ 19 w 27"/>
                <a:gd name="T17" fmla="*/ 18 h 20"/>
                <a:gd name="T18" fmla="*/ 18 w 27"/>
                <a:gd name="T19" fmla="*/ 18 h 20"/>
                <a:gd name="T20" fmla="*/ 19 w 27"/>
                <a:gd name="T21" fmla="*/ 18 h 20"/>
                <a:gd name="T22" fmla="*/ 25 w 27"/>
                <a:gd name="T23" fmla="*/ 15 h 20"/>
                <a:gd name="T24" fmla="*/ 20 w 27"/>
                <a:gd name="T25" fmla="*/ 1 h 20"/>
                <a:gd name="T26" fmla="*/ 17 w 27"/>
                <a:gd name="T27" fmla="*/ 1 h 20"/>
                <a:gd name="T28" fmla="*/ 13 w 27"/>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20">
                  <a:moveTo>
                    <a:pt x="13" y="0"/>
                  </a:moveTo>
                  <a:cubicBezTo>
                    <a:pt x="9" y="0"/>
                    <a:pt x="5" y="1"/>
                    <a:pt x="1" y="3"/>
                  </a:cubicBezTo>
                  <a:cubicBezTo>
                    <a:pt x="3" y="8"/>
                    <a:pt x="5" y="12"/>
                    <a:pt x="7" y="17"/>
                  </a:cubicBezTo>
                  <a:cubicBezTo>
                    <a:pt x="4" y="17"/>
                    <a:pt x="2" y="16"/>
                    <a:pt x="0" y="16"/>
                  </a:cubicBezTo>
                  <a:cubicBezTo>
                    <a:pt x="0" y="16"/>
                    <a:pt x="0" y="16"/>
                    <a:pt x="0" y="16"/>
                  </a:cubicBezTo>
                  <a:cubicBezTo>
                    <a:pt x="9" y="17"/>
                    <a:pt x="18" y="18"/>
                    <a:pt x="27" y="20"/>
                  </a:cubicBezTo>
                  <a:cubicBezTo>
                    <a:pt x="27" y="19"/>
                    <a:pt x="27" y="19"/>
                    <a:pt x="27" y="19"/>
                  </a:cubicBezTo>
                  <a:cubicBezTo>
                    <a:pt x="23" y="19"/>
                    <a:pt x="20" y="18"/>
                    <a:pt x="19" y="18"/>
                  </a:cubicBezTo>
                  <a:cubicBezTo>
                    <a:pt x="19" y="18"/>
                    <a:pt x="19" y="18"/>
                    <a:pt x="19" y="18"/>
                  </a:cubicBezTo>
                  <a:cubicBezTo>
                    <a:pt x="18" y="18"/>
                    <a:pt x="18" y="18"/>
                    <a:pt x="18" y="18"/>
                  </a:cubicBezTo>
                  <a:cubicBezTo>
                    <a:pt x="18" y="18"/>
                    <a:pt x="18" y="18"/>
                    <a:pt x="19" y="18"/>
                  </a:cubicBezTo>
                  <a:cubicBezTo>
                    <a:pt x="21" y="18"/>
                    <a:pt x="23" y="17"/>
                    <a:pt x="25" y="15"/>
                  </a:cubicBezTo>
                  <a:cubicBezTo>
                    <a:pt x="24" y="10"/>
                    <a:pt x="22" y="6"/>
                    <a:pt x="20" y="1"/>
                  </a:cubicBezTo>
                  <a:cubicBezTo>
                    <a:pt x="19" y="1"/>
                    <a:pt x="18" y="1"/>
                    <a:pt x="17" y="1"/>
                  </a:cubicBezTo>
                  <a:cubicBezTo>
                    <a:pt x="16" y="0"/>
                    <a:pt x="15" y="0"/>
                    <a:pt x="13" y="0"/>
                  </a:cubicBezTo>
                </a:path>
              </a:pathLst>
            </a:custGeom>
            <a:grpFill/>
            <a:ln w="3175">
              <a:solidFill>
                <a:schemeClr val="tx2">
                  <a:lumMod val="75000"/>
                  <a:alpha val="40000"/>
                </a:schemeClr>
              </a:solidFill>
            </a:ln>
            <a:extLst/>
          </p:spPr>
          <p:txBody>
            <a:bodyPr anchor="ctr"/>
            <a:lstStyle/>
            <a:p>
              <a:pPr algn="ctr"/>
              <a:endParaRPr/>
            </a:p>
          </p:txBody>
        </p:sp>
        <p:sp>
          <p:nvSpPr>
            <p:cNvPr id="19" name="ïšḻïďê-Freeform: Shape 78"/>
            <p:cNvSpPr>
              <a:spLocks/>
            </p:cNvSpPr>
            <p:nvPr/>
          </p:nvSpPr>
          <p:spPr bwMode="auto">
            <a:xfrm>
              <a:off x="9523101" y="6709932"/>
              <a:ext cx="541885" cy="285145"/>
            </a:xfrm>
            <a:custGeom>
              <a:avLst/>
              <a:gdLst>
                <a:gd name="T0" fmla="*/ 21 w 27"/>
                <a:gd name="T1" fmla="*/ 0 h 14"/>
                <a:gd name="T2" fmla="*/ 14 w 27"/>
                <a:gd name="T3" fmla="*/ 4 h 14"/>
                <a:gd name="T4" fmla="*/ 0 w 27"/>
                <a:gd name="T5" fmla="*/ 11 h 14"/>
                <a:gd name="T6" fmla="*/ 20 w 27"/>
                <a:gd name="T7" fmla="*/ 13 h 14"/>
                <a:gd name="T8" fmla="*/ 27 w 27"/>
                <a:gd name="T9" fmla="*/ 14 h 14"/>
                <a:gd name="T10" fmla="*/ 21 w 27"/>
                <a:gd name="T11" fmla="*/ 0 h 14"/>
              </a:gdLst>
              <a:ahLst/>
              <a:cxnLst>
                <a:cxn ang="0">
                  <a:pos x="T0" y="T1"/>
                </a:cxn>
                <a:cxn ang="0">
                  <a:pos x="T2" y="T3"/>
                </a:cxn>
                <a:cxn ang="0">
                  <a:pos x="T4" y="T5"/>
                </a:cxn>
                <a:cxn ang="0">
                  <a:pos x="T6" y="T7"/>
                </a:cxn>
                <a:cxn ang="0">
                  <a:pos x="T8" y="T9"/>
                </a:cxn>
                <a:cxn ang="0">
                  <a:pos x="T10" y="T11"/>
                </a:cxn>
              </a:cxnLst>
              <a:rect l="0" t="0" r="r" b="b"/>
              <a:pathLst>
                <a:path w="27" h="14">
                  <a:moveTo>
                    <a:pt x="21" y="0"/>
                  </a:moveTo>
                  <a:cubicBezTo>
                    <a:pt x="19" y="1"/>
                    <a:pt x="16" y="3"/>
                    <a:pt x="14" y="4"/>
                  </a:cubicBezTo>
                  <a:cubicBezTo>
                    <a:pt x="9" y="8"/>
                    <a:pt x="5" y="11"/>
                    <a:pt x="0" y="11"/>
                  </a:cubicBezTo>
                  <a:cubicBezTo>
                    <a:pt x="3" y="11"/>
                    <a:pt x="11" y="12"/>
                    <a:pt x="20" y="13"/>
                  </a:cubicBezTo>
                  <a:cubicBezTo>
                    <a:pt x="22" y="13"/>
                    <a:pt x="24" y="14"/>
                    <a:pt x="27" y="14"/>
                  </a:cubicBezTo>
                  <a:cubicBezTo>
                    <a:pt x="25" y="9"/>
                    <a:pt x="23" y="5"/>
                    <a:pt x="21" y="0"/>
                  </a:cubicBezTo>
                </a:path>
              </a:pathLst>
            </a:custGeom>
            <a:grpFill/>
            <a:ln w="3175">
              <a:solidFill>
                <a:schemeClr val="tx2">
                  <a:lumMod val="75000"/>
                  <a:alpha val="40000"/>
                </a:schemeClr>
              </a:solidFill>
            </a:ln>
            <a:extLst/>
          </p:spPr>
          <p:txBody>
            <a:bodyPr anchor="ctr"/>
            <a:lstStyle/>
            <a:p>
              <a:pPr algn="ctr"/>
              <a:endParaRPr/>
            </a:p>
          </p:txBody>
        </p:sp>
        <p:sp>
          <p:nvSpPr>
            <p:cNvPr id="20" name="ïšḻïďê-Freeform: Shape 79"/>
            <p:cNvSpPr>
              <a:spLocks/>
            </p:cNvSpPr>
            <p:nvPr/>
          </p:nvSpPr>
          <p:spPr bwMode="auto">
            <a:xfrm>
              <a:off x="9482678" y="693389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21" name="ïšḻïďê-Oval 80"/>
            <p:cNvSpPr>
              <a:spLocks/>
            </p:cNvSpPr>
            <p:nvPr/>
          </p:nvSpPr>
          <p:spPr bwMode="auto">
            <a:xfrm>
              <a:off x="9482678" y="6933897"/>
              <a:ext cx="1093" cy="1093"/>
            </a:xfrm>
            <a:prstGeom prst="ellipse">
              <a:avLst/>
            </a:prstGeom>
            <a:grpFill/>
            <a:ln w="3175">
              <a:solidFill>
                <a:schemeClr val="tx2">
                  <a:lumMod val="75000"/>
                  <a:alpha val="40000"/>
                </a:schemeClr>
              </a:solidFill>
            </a:ln>
            <a:extLst/>
          </p:spPr>
          <p:txBody>
            <a:bodyPr anchor="ctr"/>
            <a:lstStyle/>
            <a:p>
              <a:pPr algn="ctr"/>
              <a:endParaRPr/>
            </a:p>
          </p:txBody>
        </p:sp>
        <p:sp>
          <p:nvSpPr>
            <p:cNvPr id="22" name="ïšḻïďê-Freeform: Shape 81"/>
            <p:cNvSpPr>
              <a:spLocks/>
            </p:cNvSpPr>
            <p:nvPr/>
          </p:nvSpPr>
          <p:spPr bwMode="auto">
            <a:xfrm>
              <a:off x="9482678" y="6933897"/>
              <a:ext cx="40423" cy="0"/>
            </a:xfrm>
            <a:custGeom>
              <a:avLst/>
              <a:gdLst>
                <a:gd name="T0" fmla="*/ 0 w 2"/>
                <a:gd name="T1" fmla="*/ 0 w 2"/>
                <a:gd name="T2" fmla="*/ 0 w 2"/>
                <a:gd name="T3" fmla="*/ 1 w 2"/>
                <a:gd name="T4" fmla="*/ 2 w 2"/>
                <a:gd name="T5" fmla="*/ 0 w 2"/>
              </a:gdLst>
              <a:ahLst/>
              <a:cxnLst>
                <a:cxn ang="0">
                  <a:pos x="T0" y="0"/>
                </a:cxn>
                <a:cxn ang="0">
                  <a:pos x="T1" y="0"/>
                </a:cxn>
                <a:cxn ang="0">
                  <a:pos x="T2" y="0"/>
                </a:cxn>
                <a:cxn ang="0">
                  <a:pos x="T3" y="0"/>
                </a:cxn>
                <a:cxn ang="0">
                  <a:pos x="T4" y="0"/>
                </a:cxn>
                <a:cxn ang="0">
                  <a:pos x="T5" y="0"/>
                </a:cxn>
              </a:cxnLst>
              <a:rect l="0" t="0" r="r" b="b"/>
              <a:pathLst>
                <a:path w="2">
                  <a:moveTo>
                    <a:pt x="0" y="0"/>
                  </a:moveTo>
                  <a:cubicBezTo>
                    <a:pt x="0" y="0"/>
                    <a:pt x="0" y="0"/>
                    <a:pt x="0" y="0"/>
                  </a:cubicBezTo>
                  <a:cubicBezTo>
                    <a:pt x="0" y="0"/>
                    <a:pt x="0" y="0"/>
                    <a:pt x="0" y="0"/>
                  </a:cubicBezTo>
                  <a:cubicBezTo>
                    <a:pt x="1" y="0"/>
                    <a:pt x="1" y="0"/>
                    <a:pt x="1" y="0"/>
                  </a:cubicBezTo>
                  <a:cubicBezTo>
                    <a:pt x="1" y="0"/>
                    <a:pt x="2" y="0"/>
                    <a:pt x="2" y="0"/>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3" name="ïšḻïďê-Freeform: Shape 82"/>
            <p:cNvSpPr>
              <a:spLocks/>
            </p:cNvSpPr>
            <p:nvPr/>
          </p:nvSpPr>
          <p:spPr bwMode="auto">
            <a:xfrm>
              <a:off x="10426606" y="6770020"/>
              <a:ext cx="542977" cy="347418"/>
            </a:xfrm>
            <a:custGeom>
              <a:avLst/>
              <a:gdLst>
                <a:gd name="T0" fmla="*/ 7 w 27"/>
                <a:gd name="T1" fmla="*/ 0 h 17"/>
                <a:gd name="T2" fmla="*/ 0 w 27"/>
                <a:gd name="T3" fmla="*/ 9 h 17"/>
                <a:gd name="T4" fmla="*/ 2 w 27"/>
                <a:gd name="T5" fmla="*/ 13 h 17"/>
                <a:gd name="T6" fmla="*/ 11 w 27"/>
                <a:gd name="T7" fmla="*/ 15 h 17"/>
                <a:gd name="T8" fmla="*/ 27 w 27"/>
                <a:gd name="T9" fmla="*/ 17 h 17"/>
                <a:gd name="T10" fmla="*/ 7 w 27"/>
                <a:gd name="T11" fmla="*/ 0 h 17"/>
              </a:gdLst>
              <a:ahLst/>
              <a:cxnLst>
                <a:cxn ang="0">
                  <a:pos x="T0" y="T1"/>
                </a:cxn>
                <a:cxn ang="0">
                  <a:pos x="T2" y="T3"/>
                </a:cxn>
                <a:cxn ang="0">
                  <a:pos x="T4" y="T5"/>
                </a:cxn>
                <a:cxn ang="0">
                  <a:pos x="T6" y="T7"/>
                </a:cxn>
                <a:cxn ang="0">
                  <a:pos x="T8" y="T9"/>
                </a:cxn>
                <a:cxn ang="0">
                  <a:pos x="T10" y="T11"/>
                </a:cxn>
              </a:cxnLst>
              <a:rect l="0" t="0" r="r" b="b"/>
              <a:pathLst>
                <a:path w="27" h="17">
                  <a:moveTo>
                    <a:pt x="7" y="0"/>
                  </a:moveTo>
                  <a:cubicBezTo>
                    <a:pt x="5" y="4"/>
                    <a:pt x="3" y="7"/>
                    <a:pt x="0" y="9"/>
                  </a:cubicBezTo>
                  <a:cubicBezTo>
                    <a:pt x="1" y="10"/>
                    <a:pt x="1" y="12"/>
                    <a:pt x="2" y="13"/>
                  </a:cubicBezTo>
                  <a:cubicBezTo>
                    <a:pt x="5" y="14"/>
                    <a:pt x="8" y="14"/>
                    <a:pt x="11" y="15"/>
                  </a:cubicBezTo>
                  <a:cubicBezTo>
                    <a:pt x="19" y="16"/>
                    <a:pt x="24" y="17"/>
                    <a:pt x="27" y="17"/>
                  </a:cubicBezTo>
                  <a:cubicBezTo>
                    <a:pt x="21" y="16"/>
                    <a:pt x="16" y="7"/>
                    <a:pt x="7" y="0"/>
                  </a:cubicBezTo>
                </a:path>
              </a:pathLst>
            </a:custGeom>
            <a:grpFill/>
            <a:ln w="3175">
              <a:solidFill>
                <a:schemeClr val="tx2">
                  <a:lumMod val="75000"/>
                  <a:alpha val="40000"/>
                </a:schemeClr>
              </a:solidFill>
            </a:ln>
            <a:extLst/>
          </p:spPr>
          <p:txBody>
            <a:bodyPr anchor="ctr"/>
            <a:lstStyle/>
            <a:p>
              <a:pPr algn="ctr"/>
              <a:endParaRPr/>
            </a:p>
          </p:txBody>
        </p:sp>
        <p:sp>
          <p:nvSpPr>
            <p:cNvPr id="24" name="ïšḻïďê-Freeform: Shape 83"/>
            <p:cNvSpPr>
              <a:spLocks/>
            </p:cNvSpPr>
            <p:nvPr/>
          </p:nvSpPr>
          <p:spPr bwMode="auto">
            <a:xfrm>
              <a:off x="10285672" y="6953562"/>
              <a:ext cx="181357" cy="81938"/>
            </a:xfrm>
            <a:custGeom>
              <a:avLst/>
              <a:gdLst>
                <a:gd name="T0" fmla="*/ 0 w 9"/>
                <a:gd name="T1" fmla="*/ 3 h 4"/>
                <a:gd name="T2" fmla="*/ 1 w 9"/>
                <a:gd name="T3" fmla="*/ 3 h 4"/>
                <a:gd name="T4" fmla="*/ 1 w 9"/>
                <a:gd name="T5" fmla="*/ 3 h 4"/>
                <a:gd name="T6" fmla="*/ 0 w 9"/>
                <a:gd name="T7" fmla="*/ 3 h 4"/>
                <a:gd name="T8" fmla="*/ 7 w 9"/>
                <a:gd name="T9" fmla="*/ 0 h 4"/>
                <a:gd name="T10" fmla="*/ 1 w 9"/>
                <a:gd name="T11" fmla="*/ 3 h 4"/>
                <a:gd name="T12" fmla="*/ 9 w 9"/>
                <a:gd name="T13" fmla="*/ 4 h 4"/>
                <a:gd name="T14" fmla="*/ 7 w 9"/>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0" y="3"/>
                  </a:moveTo>
                  <a:cubicBezTo>
                    <a:pt x="0" y="3"/>
                    <a:pt x="0" y="3"/>
                    <a:pt x="1" y="3"/>
                  </a:cubicBezTo>
                  <a:cubicBezTo>
                    <a:pt x="1" y="3"/>
                    <a:pt x="1" y="3"/>
                    <a:pt x="1" y="3"/>
                  </a:cubicBezTo>
                  <a:cubicBezTo>
                    <a:pt x="0" y="3"/>
                    <a:pt x="0" y="3"/>
                    <a:pt x="0" y="3"/>
                  </a:cubicBezTo>
                  <a:moveTo>
                    <a:pt x="7" y="0"/>
                  </a:moveTo>
                  <a:cubicBezTo>
                    <a:pt x="5" y="2"/>
                    <a:pt x="3" y="3"/>
                    <a:pt x="1" y="3"/>
                  </a:cubicBezTo>
                  <a:cubicBezTo>
                    <a:pt x="2" y="3"/>
                    <a:pt x="5" y="4"/>
                    <a:pt x="9" y="4"/>
                  </a:cubicBezTo>
                  <a:cubicBezTo>
                    <a:pt x="8" y="3"/>
                    <a:pt x="8" y="1"/>
                    <a:pt x="7" y="0"/>
                  </a:cubicBezTo>
                </a:path>
              </a:pathLst>
            </a:custGeom>
            <a:grpFill/>
            <a:ln w="3175">
              <a:solidFill>
                <a:schemeClr val="tx2">
                  <a:lumMod val="75000"/>
                  <a:alpha val="40000"/>
                </a:schemeClr>
              </a:solidFill>
            </a:ln>
            <a:extLst/>
          </p:spPr>
          <p:txBody>
            <a:bodyPr anchor="ctr"/>
            <a:lstStyle/>
            <a:p>
              <a:pPr algn="ctr"/>
              <a:endParaRPr/>
            </a:p>
          </p:txBody>
        </p:sp>
        <p:sp>
          <p:nvSpPr>
            <p:cNvPr id="25" name="ïšḻïďê-Freeform: Shape 84"/>
            <p:cNvSpPr>
              <a:spLocks/>
            </p:cNvSpPr>
            <p:nvPr/>
          </p:nvSpPr>
          <p:spPr bwMode="auto">
            <a:xfrm>
              <a:off x="10969583" y="7117438"/>
              <a:ext cx="19665" cy="1966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path>
              </a:pathLst>
            </a:custGeom>
            <a:grpFill/>
            <a:ln w="3175">
              <a:solidFill>
                <a:schemeClr val="tx2">
                  <a:lumMod val="75000"/>
                  <a:alpha val="40000"/>
                </a:schemeClr>
              </a:solidFill>
            </a:ln>
            <a:extLst/>
          </p:spPr>
          <p:txBody>
            <a:bodyPr anchor="ctr"/>
            <a:lstStyle/>
            <a:p>
              <a:pPr algn="ctr"/>
              <a:endParaRPr/>
            </a:p>
          </p:txBody>
        </p:sp>
        <p:sp>
          <p:nvSpPr>
            <p:cNvPr id="26" name="ïšḻïďê-Freeform: Shape 85"/>
            <p:cNvSpPr>
              <a:spLocks/>
            </p:cNvSpPr>
            <p:nvPr/>
          </p:nvSpPr>
          <p:spPr bwMode="auto">
            <a:xfrm>
              <a:off x="7695333" y="5141089"/>
              <a:ext cx="1485813" cy="1751292"/>
            </a:xfrm>
            <a:custGeom>
              <a:avLst/>
              <a:gdLst>
                <a:gd name="T0" fmla="*/ 73 w 74"/>
                <a:gd name="T1" fmla="*/ 13 h 86"/>
                <a:gd name="T2" fmla="*/ 71 w 74"/>
                <a:gd name="T3" fmla="*/ 13 h 86"/>
                <a:gd name="T4" fmla="*/ 69 w 74"/>
                <a:gd name="T5" fmla="*/ 12 h 86"/>
                <a:gd name="T6" fmla="*/ 66 w 74"/>
                <a:gd name="T7" fmla="*/ 13 h 86"/>
                <a:gd name="T8" fmla="*/ 64 w 74"/>
                <a:gd name="T9" fmla="*/ 13 h 86"/>
                <a:gd name="T10" fmla="*/ 61 w 74"/>
                <a:gd name="T11" fmla="*/ 14 h 86"/>
                <a:gd name="T12" fmla="*/ 54 w 74"/>
                <a:gd name="T13" fmla="*/ 13 h 86"/>
                <a:gd name="T14" fmla="*/ 48 w 74"/>
                <a:gd name="T15" fmla="*/ 12 h 86"/>
                <a:gd name="T16" fmla="*/ 42 w 74"/>
                <a:gd name="T17" fmla="*/ 11 h 86"/>
                <a:gd name="T18" fmla="*/ 42 w 74"/>
                <a:gd name="T19" fmla="*/ 4 h 86"/>
                <a:gd name="T20" fmla="*/ 39 w 74"/>
                <a:gd name="T21" fmla="*/ 0 h 86"/>
                <a:gd name="T22" fmla="*/ 35 w 74"/>
                <a:gd name="T23" fmla="*/ 4 h 86"/>
                <a:gd name="T24" fmla="*/ 35 w 74"/>
                <a:gd name="T25" fmla="*/ 10 h 86"/>
                <a:gd name="T26" fmla="*/ 28 w 74"/>
                <a:gd name="T27" fmla="*/ 10 h 86"/>
                <a:gd name="T28" fmla="*/ 24 w 74"/>
                <a:gd name="T29" fmla="*/ 11 h 86"/>
                <a:gd name="T30" fmla="*/ 21 w 74"/>
                <a:gd name="T31" fmla="*/ 12 h 86"/>
                <a:gd name="T32" fmla="*/ 13 w 74"/>
                <a:gd name="T33" fmla="*/ 12 h 86"/>
                <a:gd name="T34" fmla="*/ 10 w 74"/>
                <a:gd name="T35" fmla="*/ 12 h 86"/>
                <a:gd name="T36" fmla="*/ 8 w 74"/>
                <a:gd name="T37" fmla="*/ 10 h 86"/>
                <a:gd name="T38" fmla="*/ 5 w 74"/>
                <a:gd name="T39" fmla="*/ 10 h 86"/>
                <a:gd name="T40" fmla="*/ 4 w 74"/>
                <a:gd name="T41" fmla="*/ 11 h 86"/>
                <a:gd name="T42" fmla="*/ 1 w 74"/>
                <a:gd name="T43" fmla="*/ 11 h 86"/>
                <a:gd name="T44" fmla="*/ 1 w 74"/>
                <a:gd name="T45" fmla="*/ 12 h 86"/>
                <a:gd name="T46" fmla="*/ 2 w 74"/>
                <a:gd name="T47" fmla="*/ 13 h 86"/>
                <a:gd name="T48" fmla="*/ 3 w 74"/>
                <a:gd name="T49" fmla="*/ 13 h 86"/>
                <a:gd name="T50" fmla="*/ 11 w 74"/>
                <a:gd name="T51" fmla="*/ 14 h 86"/>
                <a:gd name="T52" fmla="*/ 16 w 74"/>
                <a:gd name="T53" fmla="*/ 20 h 86"/>
                <a:gd name="T54" fmla="*/ 22 w 74"/>
                <a:gd name="T55" fmla="*/ 20 h 86"/>
                <a:gd name="T56" fmla="*/ 28 w 74"/>
                <a:gd name="T57" fmla="*/ 22 h 86"/>
                <a:gd name="T58" fmla="*/ 27 w 74"/>
                <a:gd name="T59" fmla="*/ 29 h 86"/>
                <a:gd name="T60" fmla="*/ 28 w 74"/>
                <a:gd name="T61" fmla="*/ 32 h 86"/>
                <a:gd name="T62" fmla="*/ 29 w 74"/>
                <a:gd name="T63" fmla="*/ 34 h 86"/>
                <a:gd name="T64" fmla="*/ 28 w 74"/>
                <a:gd name="T65" fmla="*/ 38 h 86"/>
                <a:gd name="T66" fmla="*/ 29 w 74"/>
                <a:gd name="T67" fmla="*/ 40 h 86"/>
                <a:gd name="T68" fmla="*/ 28 w 74"/>
                <a:gd name="T69" fmla="*/ 63 h 86"/>
                <a:gd name="T70" fmla="*/ 25 w 74"/>
                <a:gd name="T71" fmla="*/ 64 h 86"/>
                <a:gd name="T72" fmla="*/ 25 w 74"/>
                <a:gd name="T73" fmla="*/ 66 h 86"/>
                <a:gd name="T74" fmla="*/ 23 w 74"/>
                <a:gd name="T75" fmla="*/ 66 h 86"/>
                <a:gd name="T76" fmla="*/ 22 w 74"/>
                <a:gd name="T77" fmla="*/ 85 h 86"/>
                <a:gd name="T78" fmla="*/ 51 w 74"/>
                <a:gd name="T79" fmla="*/ 86 h 86"/>
                <a:gd name="T80" fmla="*/ 50 w 74"/>
                <a:gd name="T81" fmla="*/ 67 h 86"/>
                <a:gd name="T82" fmla="*/ 48 w 74"/>
                <a:gd name="T83" fmla="*/ 66 h 86"/>
                <a:gd name="T84" fmla="*/ 48 w 74"/>
                <a:gd name="T85" fmla="*/ 64 h 86"/>
                <a:gd name="T86" fmla="*/ 46 w 74"/>
                <a:gd name="T87" fmla="*/ 63 h 86"/>
                <a:gd name="T88" fmla="*/ 45 w 74"/>
                <a:gd name="T89" fmla="*/ 50 h 86"/>
                <a:gd name="T90" fmla="*/ 46 w 74"/>
                <a:gd name="T91" fmla="*/ 49 h 86"/>
                <a:gd name="T92" fmla="*/ 47 w 74"/>
                <a:gd name="T93" fmla="*/ 42 h 86"/>
                <a:gd name="T94" fmla="*/ 47 w 74"/>
                <a:gd name="T95" fmla="*/ 41 h 86"/>
                <a:gd name="T96" fmla="*/ 47 w 74"/>
                <a:gd name="T97" fmla="*/ 23 h 86"/>
                <a:gd name="T98" fmla="*/ 52 w 74"/>
                <a:gd name="T99" fmla="*/ 22 h 86"/>
                <a:gd name="T100" fmla="*/ 59 w 74"/>
                <a:gd name="T101" fmla="*/ 21 h 86"/>
                <a:gd name="T102" fmla="*/ 61 w 74"/>
                <a:gd name="T103" fmla="*/ 21 h 86"/>
                <a:gd name="T104" fmla="*/ 64 w 74"/>
                <a:gd name="T105" fmla="*/ 16 h 86"/>
                <a:gd name="T106" fmla="*/ 65 w 74"/>
                <a:gd name="T107" fmla="*/ 16 h 86"/>
                <a:gd name="T108" fmla="*/ 74 w 74"/>
                <a:gd name="T109" fmla="*/ 14 h 86"/>
                <a:gd name="T110" fmla="*/ 73 w 74"/>
                <a:gd name="T111" fmla="*/ 1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 h="86">
                  <a:moveTo>
                    <a:pt x="73" y="13"/>
                  </a:moveTo>
                  <a:cubicBezTo>
                    <a:pt x="72" y="13"/>
                    <a:pt x="71" y="13"/>
                    <a:pt x="71" y="13"/>
                  </a:cubicBezTo>
                  <a:cubicBezTo>
                    <a:pt x="71" y="13"/>
                    <a:pt x="72" y="12"/>
                    <a:pt x="69" y="12"/>
                  </a:cubicBezTo>
                  <a:cubicBezTo>
                    <a:pt x="67" y="12"/>
                    <a:pt x="66" y="13"/>
                    <a:pt x="66" y="13"/>
                  </a:cubicBezTo>
                  <a:cubicBezTo>
                    <a:pt x="65" y="13"/>
                    <a:pt x="64" y="13"/>
                    <a:pt x="64" y="13"/>
                  </a:cubicBezTo>
                  <a:cubicBezTo>
                    <a:pt x="63" y="13"/>
                    <a:pt x="62" y="14"/>
                    <a:pt x="61" y="14"/>
                  </a:cubicBezTo>
                  <a:cubicBezTo>
                    <a:pt x="60" y="14"/>
                    <a:pt x="56" y="14"/>
                    <a:pt x="54" y="13"/>
                  </a:cubicBezTo>
                  <a:cubicBezTo>
                    <a:pt x="53" y="13"/>
                    <a:pt x="50" y="13"/>
                    <a:pt x="48" y="12"/>
                  </a:cubicBezTo>
                  <a:cubicBezTo>
                    <a:pt x="46" y="11"/>
                    <a:pt x="44" y="11"/>
                    <a:pt x="42" y="11"/>
                  </a:cubicBezTo>
                  <a:cubicBezTo>
                    <a:pt x="42" y="9"/>
                    <a:pt x="42" y="5"/>
                    <a:pt x="42" y="4"/>
                  </a:cubicBezTo>
                  <a:cubicBezTo>
                    <a:pt x="42" y="3"/>
                    <a:pt x="42" y="0"/>
                    <a:pt x="39" y="0"/>
                  </a:cubicBezTo>
                  <a:cubicBezTo>
                    <a:pt x="36" y="0"/>
                    <a:pt x="35" y="3"/>
                    <a:pt x="35" y="4"/>
                  </a:cubicBezTo>
                  <a:cubicBezTo>
                    <a:pt x="35" y="5"/>
                    <a:pt x="34" y="9"/>
                    <a:pt x="35" y="10"/>
                  </a:cubicBezTo>
                  <a:cubicBezTo>
                    <a:pt x="34" y="10"/>
                    <a:pt x="29" y="10"/>
                    <a:pt x="28" y="10"/>
                  </a:cubicBezTo>
                  <a:cubicBezTo>
                    <a:pt x="26" y="10"/>
                    <a:pt x="26" y="11"/>
                    <a:pt x="24" y="11"/>
                  </a:cubicBezTo>
                  <a:cubicBezTo>
                    <a:pt x="23" y="11"/>
                    <a:pt x="22" y="11"/>
                    <a:pt x="21" y="12"/>
                  </a:cubicBezTo>
                  <a:cubicBezTo>
                    <a:pt x="20" y="12"/>
                    <a:pt x="14" y="12"/>
                    <a:pt x="13" y="12"/>
                  </a:cubicBezTo>
                  <a:cubicBezTo>
                    <a:pt x="12" y="12"/>
                    <a:pt x="11" y="12"/>
                    <a:pt x="10" y="12"/>
                  </a:cubicBezTo>
                  <a:cubicBezTo>
                    <a:pt x="10" y="11"/>
                    <a:pt x="8" y="11"/>
                    <a:pt x="8" y="10"/>
                  </a:cubicBezTo>
                  <a:cubicBezTo>
                    <a:pt x="8" y="10"/>
                    <a:pt x="6" y="10"/>
                    <a:pt x="5" y="10"/>
                  </a:cubicBezTo>
                  <a:cubicBezTo>
                    <a:pt x="5" y="10"/>
                    <a:pt x="4" y="10"/>
                    <a:pt x="4" y="11"/>
                  </a:cubicBezTo>
                  <a:cubicBezTo>
                    <a:pt x="4" y="11"/>
                    <a:pt x="2" y="11"/>
                    <a:pt x="1" y="11"/>
                  </a:cubicBezTo>
                  <a:cubicBezTo>
                    <a:pt x="1" y="11"/>
                    <a:pt x="0" y="11"/>
                    <a:pt x="1" y="12"/>
                  </a:cubicBezTo>
                  <a:cubicBezTo>
                    <a:pt x="1" y="12"/>
                    <a:pt x="1" y="13"/>
                    <a:pt x="2" y="13"/>
                  </a:cubicBezTo>
                  <a:cubicBezTo>
                    <a:pt x="2" y="13"/>
                    <a:pt x="2" y="13"/>
                    <a:pt x="3" y="13"/>
                  </a:cubicBezTo>
                  <a:cubicBezTo>
                    <a:pt x="3" y="13"/>
                    <a:pt x="5" y="14"/>
                    <a:pt x="11" y="14"/>
                  </a:cubicBezTo>
                  <a:cubicBezTo>
                    <a:pt x="11" y="15"/>
                    <a:pt x="13" y="19"/>
                    <a:pt x="16" y="20"/>
                  </a:cubicBezTo>
                  <a:cubicBezTo>
                    <a:pt x="16" y="20"/>
                    <a:pt x="20" y="20"/>
                    <a:pt x="22" y="20"/>
                  </a:cubicBezTo>
                  <a:cubicBezTo>
                    <a:pt x="22" y="20"/>
                    <a:pt x="26" y="21"/>
                    <a:pt x="28" y="22"/>
                  </a:cubicBezTo>
                  <a:cubicBezTo>
                    <a:pt x="28" y="23"/>
                    <a:pt x="27" y="28"/>
                    <a:pt x="27" y="29"/>
                  </a:cubicBezTo>
                  <a:cubicBezTo>
                    <a:pt x="27" y="30"/>
                    <a:pt x="27" y="31"/>
                    <a:pt x="28" y="32"/>
                  </a:cubicBezTo>
                  <a:cubicBezTo>
                    <a:pt x="29" y="33"/>
                    <a:pt x="28" y="33"/>
                    <a:pt x="29" y="34"/>
                  </a:cubicBezTo>
                  <a:cubicBezTo>
                    <a:pt x="29" y="35"/>
                    <a:pt x="28" y="38"/>
                    <a:pt x="28" y="38"/>
                  </a:cubicBezTo>
                  <a:cubicBezTo>
                    <a:pt x="28" y="39"/>
                    <a:pt x="28" y="39"/>
                    <a:pt x="29" y="40"/>
                  </a:cubicBezTo>
                  <a:cubicBezTo>
                    <a:pt x="29" y="41"/>
                    <a:pt x="28" y="59"/>
                    <a:pt x="28" y="63"/>
                  </a:cubicBezTo>
                  <a:cubicBezTo>
                    <a:pt x="28" y="63"/>
                    <a:pt x="25" y="64"/>
                    <a:pt x="25" y="64"/>
                  </a:cubicBezTo>
                  <a:cubicBezTo>
                    <a:pt x="25" y="64"/>
                    <a:pt x="25" y="65"/>
                    <a:pt x="25" y="66"/>
                  </a:cubicBezTo>
                  <a:cubicBezTo>
                    <a:pt x="24" y="66"/>
                    <a:pt x="24" y="66"/>
                    <a:pt x="23" y="66"/>
                  </a:cubicBezTo>
                  <a:cubicBezTo>
                    <a:pt x="23" y="72"/>
                    <a:pt x="22" y="79"/>
                    <a:pt x="22" y="85"/>
                  </a:cubicBezTo>
                  <a:cubicBezTo>
                    <a:pt x="31" y="85"/>
                    <a:pt x="41" y="85"/>
                    <a:pt x="51" y="86"/>
                  </a:cubicBezTo>
                  <a:cubicBezTo>
                    <a:pt x="51" y="79"/>
                    <a:pt x="50" y="73"/>
                    <a:pt x="50" y="67"/>
                  </a:cubicBezTo>
                  <a:cubicBezTo>
                    <a:pt x="50" y="67"/>
                    <a:pt x="49" y="67"/>
                    <a:pt x="48" y="66"/>
                  </a:cubicBezTo>
                  <a:cubicBezTo>
                    <a:pt x="48" y="66"/>
                    <a:pt x="48" y="65"/>
                    <a:pt x="48" y="64"/>
                  </a:cubicBezTo>
                  <a:cubicBezTo>
                    <a:pt x="47" y="64"/>
                    <a:pt x="47" y="64"/>
                    <a:pt x="46" y="63"/>
                  </a:cubicBezTo>
                  <a:cubicBezTo>
                    <a:pt x="45" y="59"/>
                    <a:pt x="45" y="55"/>
                    <a:pt x="45" y="50"/>
                  </a:cubicBezTo>
                  <a:cubicBezTo>
                    <a:pt x="45" y="50"/>
                    <a:pt x="46" y="50"/>
                    <a:pt x="46" y="49"/>
                  </a:cubicBezTo>
                  <a:cubicBezTo>
                    <a:pt x="46" y="48"/>
                    <a:pt x="47" y="42"/>
                    <a:pt x="47" y="42"/>
                  </a:cubicBezTo>
                  <a:cubicBezTo>
                    <a:pt x="47" y="42"/>
                    <a:pt x="47" y="42"/>
                    <a:pt x="47" y="41"/>
                  </a:cubicBezTo>
                  <a:cubicBezTo>
                    <a:pt x="47" y="40"/>
                    <a:pt x="47" y="25"/>
                    <a:pt x="47" y="23"/>
                  </a:cubicBezTo>
                  <a:cubicBezTo>
                    <a:pt x="48" y="23"/>
                    <a:pt x="51" y="22"/>
                    <a:pt x="52" y="22"/>
                  </a:cubicBezTo>
                  <a:cubicBezTo>
                    <a:pt x="53" y="22"/>
                    <a:pt x="58" y="21"/>
                    <a:pt x="59" y="21"/>
                  </a:cubicBezTo>
                  <a:cubicBezTo>
                    <a:pt x="60" y="21"/>
                    <a:pt x="61" y="21"/>
                    <a:pt x="61" y="21"/>
                  </a:cubicBezTo>
                  <a:cubicBezTo>
                    <a:pt x="62" y="20"/>
                    <a:pt x="64" y="18"/>
                    <a:pt x="64" y="16"/>
                  </a:cubicBezTo>
                  <a:cubicBezTo>
                    <a:pt x="64" y="16"/>
                    <a:pt x="64" y="16"/>
                    <a:pt x="65" y="16"/>
                  </a:cubicBezTo>
                  <a:cubicBezTo>
                    <a:pt x="66" y="16"/>
                    <a:pt x="70" y="16"/>
                    <a:pt x="74" y="14"/>
                  </a:cubicBezTo>
                  <a:cubicBezTo>
                    <a:pt x="74" y="14"/>
                    <a:pt x="74" y="13"/>
                    <a:pt x="73" y="13"/>
                  </a:cubicBezTo>
                  <a:close/>
                </a:path>
              </a:pathLst>
            </a:custGeom>
            <a:grpFill/>
            <a:ln w="3175">
              <a:solidFill>
                <a:schemeClr val="tx2">
                  <a:lumMod val="75000"/>
                  <a:alpha val="40000"/>
                </a:schemeClr>
              </a:solidFill>
            </a:ln>
            <a:extLst/>
          </p:spPr>
          <p:txBody>
            <a:bodyPr anchor="ctr"/>
            <a:lstStyle/>
            <a:p>
              <a:pPr algn="ctr"/>
              <a:endParaRPr/>
            </a:p>
          </p:txBody>
        </p:sp>
        <p:sp>
          <p:nvSpPr>
            <p:cNvPr id="27" name="ïšḻïďê-Freeform: Shape 86"/>
            <p:cNvSpPr>
              <a:spLocks/>
            </p:cNvSpPr>
            <p:nvPr/>
          </p:nvSpPr>
          <p:spPr bwMode="auto">
            <a:xfrm>
              <a:off x="4802369" y="5608683"/>
              <a:ext cx="864175" cy="1487998"/>
            </a:xfrm>
            <a:custGeom>
              <a:avLst/>
              <a:gdLst>
                <a:gd name="T0" fmla="*/ 4 w 43"/>
                <a:gd name="T1" fmla="*/ 28 h 73"/>
                <a:gd name="T2" fmla="*/ 4 w 43"/>
                <a:gd name="T3" fmla="*/ 28 h 73"/>
                <a:gd name="T4" fmla="*/ 4 w 43"/>
                <a:gd name="T5" fmla="*/ 28 h 73"/>
                <a:gd name="T6" fmla="*/ 4 w 43"/>
                <a:gd name="T7" fmla="*/ 28 h 73"/>
                <a:gd name="T8" fmla="*/ 22 w 43"/>
                <a:gd name="T9" fmla="*/ 13 h 73"/>
                <a:gd name="T10" fmla="*/ 22 w 43"/>
                <a:gd name="T11" fmla="*/ 13 h 73"/>
                <a:gd name="T12" fmla="*/ 21 w 43"/>
                <a:gd name="T13" fmla="*/ 13 h 73"/>
                <a:gd name="T14" fmla="*/ 27 w 43"/>
                <a:gd name="T15" fmla="*/ 3 h 73"/>
                <a:gd name="T16" fmla="*/ 29 w 43"/>
                <a:gd name="T17" fmla="*/ 3 h 73"/>
                <a:gd name="T18" fmla="*/ 22 w 43"/>
                <a:gd name="T19" fmla="*/ 13 h 73"/>
                <a:gd name="T20" fmla="*/ 25 w 43"/>
                <a:gd name="T21" fmla="*/ 0 h 73"/>
                <a:gd name="T22" fmla="*/ 18 w 43"/>
                <a:gd name="T23" fmla="*/ 9 h 73"/>
                <a:gd name="T24" fmla="*/ 9 w 43"/>
                <a:gd name="T25" fmla="*/ 1 h 73"/>
                <a:gd name="T26" fmla="*/ 5 w 43"/>
                <a:gd name="T27" fmla="*/ 4 h 73"/>
                <a:gd name="T28" fmla="*/ 11 w 43"/>
                <a:gd name="T29" fmla="*/ 6 h 73"/>
                <a:gd name="T30" fmla="*/ 9 w 43"/>
                <a:gd name="T31" fmla="*/ 6 h 73"/>
                <a:gd name="T32" fmla="*/ 1 w 43"/>
                <a:gd name="T33" fmla="*/ 15 h 73"/>
                <a:gd name="T34" fmla="*/ 8 w 43"/>
                <a:gd name="T35" fmla="*/ 12 h 73"/>
                <a:gd name="T36" fmla="*/ 16 w 43"/>
                <a:gd name="T37" fmla="*/ 14 h 73"/>
                <a:gd name="T38" fmla="*/ 12 w 43"/>
                <a:gd name="T39" fmla="*/ 14 h 73"/>
                <a:gd name="T40" fmla="*/ 3 w 43"/>
                <a:gd name="T41" fmla="*/ 26 h 73"/>
                <a:gd name="T42" fmla="*/ 5 w 43"/>
                <a:gd name="T43" fmla="*/ 26 h 73"/>
                <a:gd name="T44" fmla="*/ 13 w 43"/>
                <a:gd name="T45" fmla="*/ 18 h 73"/>
                <a:gd name="T46" fmla="*/ 17 w 43"/>
                <a:gd name="T47" fmla="*/ 32 h 73"/>
                <a:gd name="T48" fmla="*/ 19 w 43"/>
                <a:gd name="T49" fmla="*/ 18 h 73"/>
                <a:gd name="T50" fmla="*/ 20 w 43"/>
                <a:gd name="T51" fmla="*/ 19 h 73"/>
                <a:gd name="T52" fmla="*/ 20 w 43"/>
                <a:gd name="T53" fmla="*/ 19 h 73"/>
                <a:gd name="T54" fmla="*/ 21 w 43"/>
                <a:gd name="T55" fmla="*/ 21 h 73"/>
                <a:gd name="T56" fmla="*/ 22 w 43"/>
                <a:gd name="T57" fmla="*/ 21 h 73"/>
                <a:gd name="T58" fmla="*/ 22 w 43"/>
                <a:gd name="T59" fmla="*/ 21 h 73"/>
                <a:gd name="T60" fmla="*/ 20 w 43"/>
                <a:gd name="T61" fmla="*/ 73 h 73"/>
                <a:gd name="T62" fmla="*/ 24 w 43"/>
                <a:gd name="T63" fmla="*/ 72 h 73"/>
                <a:gd name="T64" fmla="*/ 23 w 43"/>
                <a:gd name="T65" fmla="*/ 19 h 73"/>
                <a:gd name="T66" fmla="*/ 23 w 43"/>
                <a:gd name="T67" fmla="*/ 19 h 73"/>
                <a:gd name="T68" fmla="*/ 25 w 43"/>
                <a:gd name="T69" fmla="*/ 18 h 73"/>
                <a:gd name="T70" fmla="*/ 25 w 43"/>
                <a:gd name="T71" fmla="*/ 18 h 73"/>
                <a:gd name="T72" fmla="*/ 32 w 43"/>
                <a:gd name="T73" fmla="*/ 31 h 73"/>
                <a:gd name="T74" fmla="*/ 29 w 43"/>
                <a:gd name="T75" fmla="*/ 16 h 73"/>
                <a:gd name="T76" fmla="*/ 40 w 43"/>
                <a:gd name="T77" fmla="*/ 23 h 73"/>
                <a:gd name="T78" fmla="*/ 32 w 43"/>
                <a:gd name="T79" fmla="*/ 11 h 73"/>
                <a:gd name="T80" fmla="*/ 23 w 43"/>
                <a:gd name="T81" fmla="*/ 14 h 73"/>
                <a:gd name="T82" fmla="*/ 23 w 43"/>
                <a:gd name="T83" fmla="*/ 14 h 73"/>
                <a:gd name="T84" fmla="*/ 33 w 43"/>
                <a:gd name="T85" fmla="*/ 8 h 73"/>
                <a:gd name="T86" fmla="*/ 37 w 43"/>
                <a:gd name="T87" fmla="*/ 10 h 73"/>
                <a:gd name="T88" fmla="*/ 31 w 43"/>
                <a:gd name="T89" fmla="*/ 3 h 73"/>
                <a:gd name="T90" fmla="*/ 25 w 43"/>
                <a:gd name="T9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 h="73">
                  <a:moveTo>
                    <a:pt x="4" y="28"/>
                  </a:moveTo>
                  <a:cubicBezTo>
                    <a:pt x="4" y="28"/>
                    <a:pt x="4" y="28"/>
                    <a:pt x="4" y="28"/>
                  </a:cubicBezTo>
                  <a:cubicBezTo>
                    <a:pt x="4" y="28"/>
                    <a:pt x="4" y="28"/>
                    <a:pt x="4" y="28"/>
                  </a:cubicBezTo>
                  <a:cubicBezTo>
                    <a:pt x="4" y="28"/>
                    <a:pt x="4" y="28"/>
                    <a:pt x="4" y="28"/>
                  </a:cubicBezTo>
                  <a:moveTo>
                    <a:pt x="22" y="13"/>
                  </a:moveTo>
                  <a:cubicBezTo>
                    <a:pt x="22" y="13"/>
                    <a:pt x="22" y="13"/>
                    <a:pt x="22" y="13"/>
                  </a:cubicBezTo>
                  <a:cubicBezTo>
                    <a:pt x="21" y="13"/>
                    <a:pt x="21" y="13"/>
                    <a:pt x="21" y="13"/>
                  </a:cubicBezTo>
                  <a:cubicBezTo>
                    <a:pt x="22" y="10"/>
                    <a:pt x="22" y="3"/>
                    <a:pt x="27" y="3"/>
                  </a:cubicBezTo>
                  <a:cubicBezTo>
                    <a:pt x="28" y="3"/>
                    <a:pt x="28" y="3"/>
                    <a:pt x="29" y="3"/>
                  </a:cubicBezTo>
                  <a:cubicBezTo>
                    <a:pt x="25" y="4"/>
                    <a:pt x="22" y="7"/>
                    <a:pt x="22" y="13"/>
                  </a:cubicBezTo>
                  <a:moveTo>
                    <a:pt x="25" y="0"/>
                  </a:moveTo>
                  <a:cubicBezTo>
                    <a:pt x="21" y="0"/>
                    <a:pt x="17" y="4"/>
                    <a:pt x="18" y="9"/>
                  </a:cubicBezTo>
                  <a:cubicBezTo>
                    <a:pt x="16" y="4"/>
                    <a:pt x="12" y="1"/>
                    <a:pt x="9" y="1"/>
                  </a:cubicBezTo>
                  <a:cubicBezTo>
                    <a:pt x="8" y="1"/>
                    <a:pt x="6" y="2"/>
                    <a:pt x="5" y="4"/>
                  </a:cubicBezTo>
                  <a:cubicBezTo>
                    <a:pt x="7" y="4"/>
                    <a:pt x="9" y="4"/>
                    <a:pt x="11" y="6"/>
                  </a:cubicBezTo>
                  <a:cubicBezTo>
                    <a:pt x="10" y="6"/>
                    <a:pt x="10" y="6"/>
                    <a:pt x="9" y="6"/>
                  </a:cubicBezTo>
                  <a:cubicBezTo>
                    <a:pt x="4" y="6"/>
                    <a:pt x="0" y="10"/>
                    <a:pt x="1" y="15"/>
                  </a:cubicBezTo>
                  <a:cubicBezTo>
                    <a:pt x="3" y="13"/>
                    <a:pt x="6" y="12"/>
                    <a:pt x="8" y="12"/>
                  </a:cubicBezTo>
                  <a:cubicBezTo>
                    <a:pt x="11" y="12"/>
                    <a:pt x="14" y="13"/>
                    <a:pt x="16" y="14"/>
                  </a:cubicBezTo>
                  <a:cubicBezTo>
                    <a:pt x="15" y="14"/>
                    <a:pt x="13" y="14"/>
                    <a:pt x="12" y="14"/>
                  </a:cubicBezTo>
                  <a:cubicBezTo>
                    <a:pt x="3" y="14"/>
                    <a:pt x="1" y="21"/>
                    <a:pt x="3" y="26"/>
                  </a:cubicBezTo>
                  <a:cubicBezTo>
                    <a:pt x="3" y="26"/>
                    <a:pt x="4" y="26"/>
                    <a:pt x="5" y="26"/>
                  </a:cubicBezTo>
                  <a:cubicBezTo>
                    <a:pt x="6" y="22"/>
                    <a:pt x="10" y="20"/>
                    <a:pt x="13" y="18"/>
                  </a:cubicBezTo>
                  <a:cubicBezTo>
                    <a:pt x="10" y="21"/>
                    <a:pt x="10" y="25"/>
                    <a:pt x="17" y="32"/>
                  </a:cubicBezTo>
                  <a:cubicBezTo>
                    <a:pt x="17" y="30"/>
                    <a:pt x="16" y="22"/>
                    <a:pt x="19" y="18"/>
                  </a:cubicBezTo>
                  <a:cubicBezTo>
                    <a:pt x="20" y="19"/>
                    <a:pt x="20" y="19"/>
                    <a:pt x="20" y="19"/>
                  </a:cubicBezTo>
                  <a:cubicBezTo>
                    <a:pt x="20" y="19"/>
                    <a:pt x="20" y="19"/>
                    <a:pt x="20" y="19"/>
                  </a:cubicBezTo>
                  <a:cubicBezTo>
                    <a:pt x="20" y="20"/>
                    <a:pt x="20" y="21"/>
                    <a:pt x="21" y="21"/>
                  </a:cubicBezTo>
                  <a:cubicBezTo>
                    <a:pt x="21" y="21"/>
                    <a:pt x="21" y="21"/>
                    <a:pt x="22" y="21"/>
                  </a:cubicBezTo>
                  <a:cubicBezTo>
                    <a:pt x="22" y="21"/>
                    <a:pt x="22" y="21"/>
                    <a:pt x="22" y="21"/>
                  </a:cubicBezTo>
                  <a:cubicBezTo>
                    <a:pt x="26" y="28"/>
                    <a:pt x="28" y="50"/>
                    <a:pt x="20" y="73"/>
                  </a:cubicBezTo>
                  <a:cubicBezTo>
                    <a:pt x="22" y="73"/>
                    <a:pt x="23" y="73"/>
                    <a:pt x="24" y="72"/>
                  </a:cubicBezTo>
                  <a:cubicBezTo>
                    <a:pt x="26" y="64"/>
                    <a:pt x="33" y="39"/>
                    <a:pt x="23" y="19"/>
                  </a:cubicBezTo>
                  <a:cubicBezTo>
                    <a:pt x="23" y="19"/>
                    <a:pt x="23" y="19"/>
                    <a:pt x="23" y="19"/>
                  </a:cubicBezTo>
                  <a:cubicBezTo>
                    <a:pt x="24" y="19"/>
                    <a:pt x="24" y="19"/>
                    <a:pt x="25" y="18"/>
                  </a:cubicBezTo>
                  <a:cubicBezTo>
                    <a:pt x="25" y="18"/>
                    <a:pt x="25" y="18"/>
                    <a:pt x="25" y="18"/>
                  </a:cubicBezTo>
                  <a:cubicBezTo>
                    <a:pt x="32" y="21"/>
                    <a:pt x="33" y="26"/>
                    <a:pt x="32" y="31"/>
                  </a:cubicBezTo>
                  <a:cubicBezTo>
                    <a:pt x="38" y="22"/>
                    <a:pt x="34" y="17"/>
                    <a:pt x="29" y="16"/>
                  </a:cubicBezTo>
                  <a:cubicBezTo>
                    <a:pt x="34" y="16"/>
                    <a:pt x="39" y="18"/>
                    <a:pt x="40" y="23"/>
                  </a:cubicBezTo>
                  <a:cubicBezTo>
                    <a:pt x="43" y="17"/>
                    <a:pt x="39" y="11"/>
                    <a:pt x="32" y="11"/>
                  </a:cubicBezTo>
                  <a:cubicBezTo>
                    <a:pt x="29" y="11"/>
                    <a:pt x="26" y="12"/>
                    <a:pt x="23" y="14"/>
                  </a:cubicBezTo>
                  <a:cubicBezTo>
                    <a:pt x="23" y="14"/>
                    <a:pt x="23" y="14"/>
                    <a:pt x="23" y="14"/>
                  </a:cubicBezTo>
                  <a:cubicBezTo>
                    <a:pt x="25" y="11"/>
                    <a:pt x="29" y="8"/>
                    <a:pt x="33" y="8"/>
                  </a:cubicBezTo>
                  <a:cubicBezTo>
                    <a:pt x="34" y="8"/>
                    <a:pt x="36" y="8"/>
                    <a:pt x="37" y="10"/>
                  </a:cubicBezTo>
                  <a:cubicBezTo>
                    <a:pt x="37" y="6"/>
                    <a:pt x="34" y="4"/>
                    <a:pt x="31" y="3"/>
                  </a:cubicBezTo>
                  <a:cubicBezTo>
                    <a:pt x="29" y="1"/>
                    <a:pt x="27" y="0"/>
                    <a:pt x="25" y="0"/>
                  </a:cubicBezTo>
                </a:path>
              </a:pathLst>
            </a:custGeom>
            <a:grpFill/>
            <a:ln w="3175">
              <a:solidFill>
                <a:schemeClr val="tx2">
                  <a:lumMod val="75000"/>
                  <a:alpha val="40000"/>
                </a:schemeClr>
              </a:solidFill>
            </a:ln>
            <a:extLst/>
          </p:spPr>
          <p:txBody>
            <a:bodyPr anchor="ctr"/>
            <a:lstStyle/>
            <a:p>
              <a:pPr algn="ctr"/>
              <a:endParaRPr/>
            </a:p>
          </p:txBody>
        </p:sp>
        <p:sp>
          <p:nvSpPr>
            <p:cNvPr id="28" name="ïšḻïďê-Freeform: Shape 87"/>
            <p:cNvSpPr>
              <a:spLocks/>
            </p:cNvSpPr>
            <p:nvPr/>
          </p:nvSpPr>
          <p:spPr bwMode="auto">
            <a:xfrm>
              <a:off x="4500836" y="6138550"/>
              <a:ext cx="562642" cy="998553"/>
            </a:xfrm>
            <a:custGeom>
              <a:avLst/>
              <a:gdLst>
                <a:gd name="T0" fmla="*/ 20 w 28"/>
                <a:gd name="T1" fmla="*/ 0 h 49"/>
                <a:gd name="T2" fmla="*/ 19 w 28"/>
                <a:gd name="T3" fmla="*/ 2 h 49"/>
                <a:gd name="T4" fmla="*/ 23 w 28"/>
                <a:gd name="T5" fmla="*/ 1 h 49"/>
                <a:gd name="T6" fmla="*/ 20 w 28"/>
                <a:gd name="T7" fmla="*/ 0 h 49"/>
                <a:gd name="T8" fmla="*/ 11 w 28"/>
                <a:gd name="T9" fmla="*/ 12 h 49"/>
                <a:gd name="T10" fmla="*/ 11 w 28"/>
                <a:gd name="T11" fmla="*/ 12 h 49"/>
                <a:gd name="T12" fmla="*/ 12 w 28"/>
                <a:gd name="T13" fmla="*/ 12 h 49"/>
                <a:gd name="T14" fmla="*/ 12 w 28"/>
                <a:gd name="T15" fmla="*/ 12 h 49"/>
                <a:gd name="T16" fmla="*/ 12 w 28"/>
                <a:gd name="T17" fmla="*/ 12 h 49"/>
                <a:gd name="T18" fmla="*/ 11 w 28"/>
                <a:gd name="T19" fmla="*/ 12 h 49"/>
                <a:gd name="T20" fmla="*/ 11 w 28"/>
                <a:gd name="T21" fmla="*/ 12 h 49"/>
                <a:gd name="T22" fmla="*/ 15 w 28"/>
                <a:gd name="T23" fmla="*/ 11 h 49"/>
                <a:gd name="T24" fmla="*/ 15 w 28"/>
                <a:gd name="T25" fmla="*/ 11 h 49"/>
                <a:gd name="T26" fmla="*/ 15 w 28"/>
                <a:gd name="T27" fmla="*/ 11 h 49"/>
                <a:gd name="T28" fmla="*/ 15 w 28"/>
                <a:gd name="T29" fmla="*/ 11 h 49"/>
                <a:gd name="T30" fmla="*/ 13 w 28"/>
                <a:gd name="T31" fmla="*/ 10 h 49"/>
                <a:gd name="T32" fmla="*/ 12 w 28"/>
                <a:gd name="T33" fmla="*/ 9 h 49"/>
                <a:gd name="T34" fmla="*/ 13 w 28"/>
                <a:gd name="T35" fmla="*/ 10 h 49"/>
                <a:gd name="T36" fmla="*/ 13 w 28"/>
                <a:gd name="T37" fmla="*/ 10 h 49"/>
                <a:gd name="T38" fmla="*/ 11 w 28"/>
                <a:gd name="T39" fmla="*/ 7 h 49"/>
                <a:gd name="T40" fmla="*/ 11 w 28"/>
                <a:gd name="T41" fmla="*/ 4 h 49"/>
                <a:gd name="T42" fmla="*/ 11 w 28"/>
                <a:gd name="T43" fmla="*/ 7 h 49"/>
                <a:gd name="T44" fmla="*/ 17 w 28"/>
                <a:gd name="T45" fmla="*/ 0 h 49"/>
                <a:gd name="T46" fmla="*/ 12 w 28"/>
                <a:gd name="T47" fmla="*/ 2 h 49"/>
                <a:gd name="T48" fmla="*/ 8 w 28"/>
                <a:gd name="T49" fmla="*/ 6 h 49"/>
                <a:gd name="T50" fmla="*/ 5 w 28"/>
                <a:gd name="T51" fmla="*/ 5 h 49"/>
                <a:gd name="T52" fmla="*/ 1 w 28"/>
                <a:gd name="T53" fmla="*/ 12 h 49"/>
                <a:gd name="T54" fmla="*/ 5 w 28"/>
                <a:gd name="T55" fmla="*/ 9 h 49"/>
                <a:gd name="T56" fmla="*/ 7 w 28"/>
                <a:gd name="T57" fmla="*/ 9 h 49"/>
                <a:gd name="T58" fmla="*/ 3 w 28"/>
                <a:gd name="T59" fmla="*/ 20 h 49"/>
                <a:gd name="T60" fmla="*/ 9 w 28"/>
                <a:gd name="T61" fmla="*/ 12 h 49"/>
                <a:gd name="T62" fmla="*/ 13 w 28"/>
                <a:gd name="T63" fmla="*/ 22 h 49"/>
                <a:gd name="T64" fmla="*/ 15 w 28"/>
                <a:gd name="T65" fmla="*/ 22 h 49"/>
                <a:gd name="T66" fmla="*/ 11 w 28"/>
                <a:gd name="T67" fmla="*/ 13 h 49"/>
                <a:gd name="T68" fmla="*/ 11 w 28"/>
                <a:gd name="T69" fmla="*/ 14 h 49"/>
                <a:gd name="T70" fmla="*/ 12 w 28"/>
                <a:gd name="T71" fmla="*/ 14 h 49"/>
                <a:gd name="T72" fmla="*/ 12 w 28"/>
                <a:gd name="T73" fmla="*/ 14 h 49"/>
                <a:gd name="T74" fmla="*/ 13 w 28"/>
                <a:gd name="T75" fmla="*/ 14 h 49"/>
                <a:gd name="T76" fmla="*/ 13 w 28"/>
                <a:gd name="T77" fmla="*/ 15 h 49"/>
                <a:gd name="T78" fmla="*/ 14 w 28"/>
                <a:gd name="T79" fmla="*/ 15 h 49"/>
                <a:gd name="T80" fmla="*/ 26 w 28"/>
                <a:gd name="T81" fmla="*/ 49 h 49"/>
                <a:gd name="T82" fmla="*/ 28 w 28"/>
                <a:gd name="T83" fmla="*/ 48 h 49"/>
                <a:gd name="T84" fmla="*/ 14 w 28"/>
                <a:gd name="T85" fmla="*/ 14 h 49"/>
                <a:gd name="T86" fmla="*/ 14 w 28"/>
                <a:gd name="T87" fmla="*/ 13 h 49"/>
                <a:gd name="T88" fmla="*/ 14 w 28"/>
                <a:gd name="T89" fmla="*/ 13 h 49"/>
                <a:gd name="T90" fmla="*/ 19 w 28"/>
                <a:gd name="T91" fmla="*/ 21 h 49"/>
                <a:gd name="T92" fmla="*/ 17 w 28"/>
                <a:gd name="T93" fmla="*/ 11 h 49"/>
                <a:gd name="T94" fmla="*/ 18 w 28"/>
                <a:gd name="T95" fmla="*/ 11 h 49"/>
                <a:gd name="T96" fmla="*/ 22 w 28"/>
                <a:gd name="T97" fmla="*/ 16 h 49"/>
                <a:gd name="T98" fmla="*/ 20 w 28"/>
                <a:gd name="T99" fmla="*/ 8 h 49"/>
                <a:gd name="T100" fmla="*/ 17 w 28"/>
                <a:gd name="T101" fmla="*/ 9 h 49"/>
                <a:gd name="T102" fmla="*/ 25 w 28"/>
                <a:gd name="T103" fmla="*/ 6 h 49"/>
                <a:gd name="T104" fmla="*/ 28 w 28"/>
                <a:gd name="T105" fmla="*/ 7 h 49"/>
                <a:gd name="T106" fmla="*/ 22 w 28"/>
                <a:gd name="T107" fmla="*/ 2 h 49"/>
                <a:gd name="T108" fmla="*/ 13 w 28"/>
                <a:gd name="T109" fmla="*/ 9 h 49"/>
                <a:gd name="T110" fmla="*/ 19 w 28"/>
                <a:gd name="T111" fmla="*/ 2 h 49"/>
                <a:gd name="T112" fmla="*/ 18 w 28"/>
                <a:gd name="T113" fmla="*/ 0 h 49"/>
                <a:gd name="T114" fmla="*/ 17 w 28"/>
                <a:gd name="T11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 h="49">
                  <a:moveTo>
                    <a:pt x="20" y="0"/>
                  </a:moveTo>
                  <a:cubicBezTo>
                    <a:pt x="20" y="1"/>
                    <a:pt x="19" y="1"/>
                    <a:pt x="19" y="2"/>
                  </a:cubicBezTo>
                  <a:cubicBezTo>
                    <a:pt x="20" y="2"/>
                    <a:pt x="21" y="1"/>
                    <a:pt x="23" y="1"/>
                  </a:cubicBezTo>
                  <a:cubicBezTo>
                    <a:pt x="22" y="1"/>
                    <a:pt x="21" y="0"/>
                    <a:pt x="20" y="0"/>
                  </a:cubicBezTo>
                  <a:moveTo>
                    <a:pt x="11" y="12"/>
                  </a:moveTo>
                  <a:cubicBezTo>
                    <a:pt x="11" y="12"/>
                    <a:pt x="11" y="12"/>
                    <a:pt x="11" y="12"/>
                  </a:cubicBezTo>
                  <a:cubicBezTo>
                    <a:pt x="12" y="12"/>
                    <a:pt x="12" y="12"/>
                    <a:pt x="12" y="12"/>
                  </a:cubicBezTo>
                  <a:cubicBezTo>
                    <a:pt x="12" y="12"/>
                    <a:pt x="12" y="12"/>
                    <a:pt x="12" y="12"/>
                  </a:cubicBezTo>
                  <a:cubicBezTo>
                    <a:pt x="12" y="12"/>
                    <a:pt x="12" y="12"/>
                    <a:pt x="12" y="12"/>
                  </a:cubicBezTo>
                  <a:cubicBezTo>
                    <a:pt x="11" y="12"/>
                    <a:pt x="11" y="12"/>
                    <a:pt x="11" y="12"/>
                  </a:cubicBezTo>
                  <a:cubicBezTo>
                    <a:pt x="11" y="12"/>
                    <a:pt x="11" y="12"/>
                    <a:pt x="11" y="12"/>
                  </a:cubicBezTo>
                  <a:moveTo>
                    <a:pt x="15" y="11"/>
                  </a:moveTo>
                  <a:cubicBezTo>
                    <a:pt x="15" y="11"/>
                    <a:pt x="15" y="11"/>
                    <a:pt x="15" y="11"/>
                  </a:cubicBezTo>
                  <a:cubicBezTo>
                    <a:pt x="15" y="11"/>
                    <a:pt x="15" y="11"/>
                    <a:pt x="15" y="11"/>
                  </a:cubicBezTo>
                  <a:cubicBezTo>
                    <a:pt x="15" y="11"/>
                    <a:pt x="15" y="11"/>
                    <a:pt x="15" y="11"/>
                  </a:cubicBezTo>
                  <a:moveTo>
                    <a:pt x="13" y="10"/>
                  </a:moveTo>
                  <a:cubicBezTo>
                    <a:pt x="12" y="9"/>
                    <a:pt x="12" y="9"/>
                    <a:pt x="12" y="9"/>
                  </a:cubicBezTo>
                  <a:cubicBezTo>
                    <a:pt x="13" y="10"/>
                    <a:pt x="13" y="10"/>
                    <a:pt x="13" y="10"/>
                  </a:cubicBezTo>
                  <a:cubicBezTo>
                    <a:pt x="13" y="10"/>
                    <a:pt x="13" y="10"/>
                    <a:pt x="13" y="10"/>
                  </a:cubicBezTo>
                  <a:moveTo>
                    <a:pt x="11" y="7"/>
                  </a:moveTo>
                  <a:cubicBezTo>
                    <a:pt x="11" y="6"/>
                    <a:pt x="11" y="5"/>
                    <a:pt x="11" y="4"/>
                  </a:cubicBezTo>
                  <a:cubicBezTo>
                    <a:pt x="11" y="5"/>
                    <a:pt x="11" y="6"/>
                    <a:pt x="11" y="7"/>
                  </a:cubicBezTo>
                  <a:moveTo>
                    <a:pt x="17" y="0"/>
                  </a:moveTo>
                  <a:cubicBezTo>
                    <a:pt x="14" y="0"/>
                    <a:pt x="13" y="0"/>
                    <a:pt x="12" y="2"/>
                  </a:cubicBezTo>
                  <a:cubicBezTo>
                    <a:pt x="9" y="2"/>
                    <a:pt x="8" y="4"/>
                    <a:pt x="8" y="6"/>
                  </a:cubicBezTo>
                  <a:cubicBezTo>
                    <a:pt x="7" y="6"/>
                    <a:pt x="6" y="5"/>
                    <a:pt x="5" y="5"/>
                  </a:cubicBezTo>
                  <a:cubicBezTo>
                    <a:pt x="2" y="5"/>
                    <a:pt x="0" y="8"/>
                    <a:pt x="1" y="12"/>
                  </a:cubicBezTo>
                  <a:cubicBezTo>
                    <a:pt x="2" y="10"/>
                    <a:pt x="3" y="9"/>
                    <a:pt x="5" y="9"/>
                  </a:cubicBezTo>
                  <a:cubicBezTo>
                    <a:pt x="6" y="9"/>
                    <a:pt x="6" y="9"/>
                    <a:pt x="7" y="9"/>
                  </a:cubicBezTo>
                  <a:cubicBezTo>
                    <a:pt x="2" y="10"/>
                    <a:pt x="0" y="14"/>
                    <a:pt x="3" y="20"/>
                  </a:cubicBezTo>
                  <a:cubicBezTo>
                    <a:pt x="3" y="16"/>
                    <a:pt x="6" y="14"/>
                    <a:pt x="9" y="12"/>
                  </a:cubicBezTo>
                  <a:cubicBezTo>
                    <a:pt x="5" y="16"/>
                    <a:pt x="5" y="22"/>
                    <a:pt x="13" y="22"/>
                  </a:cubicBezTo>
                  <a:cubicBezTo>
                    <a:pt x="14" y="22"/>
                    <a:pt x="14" y="22"/>
                    <a:pt x="15" y="22"/>
                  </a:cubicBezTo>
                  <a:cubicBezTo>
                    <a:pt x="13" y="22"/>
                    <a:pt x="8" y="20"/>
                    <a:pt x="11" y="13"/>
                  </a:cubicBezTo>
                  <a:cubicBezTo>
                    <a:pt x="11" y="14"/>
                    <a:pt x="11" y="14"/>
                    <a:pt x="11" y="14"/>
                  </a:cubicBezTo>
                  <a:cubicBezTo>
                    <a:pt x="11" y="14"/>
                    <a:pt x="12" y="14"/>
                    <a:pt x="12" y="14"/>
                  </a:cubicBezTo>
                  <a:cubicBezTo>
                    <a:pt x="12" y="14"/>
                    <a:pt x="12" y="14"/>
                    <a:pt x="12" y="14"/>
                  </a:cubicBezTo>
                  <a:cubicBezTo>
                    <a:pt x="13" y="14"/>
                    <a:pt x="13" y="14"/>
                    <a:pt x="13" y="14"/>
                  </a:cubicBezTo>
                  <a:cubicBezTo>
                    <a:pt x="13" y="15"/>
                    <a:pt x="13" y="15"/>
                    <a:pt x="13" y="15"/>
                  </a:cubicBezTo>
                  <a:cubicBezTo>
                    <a:pt x="13" y="15"/>
                    <a:pt x="13" y="15"/>
                    <a:pt x="14" y="15"/>
                  </a:cubicBezTo>
                  <a:cubicBezTo>
                    <a:pt x="16" y="22"/>
                    <a:pt x="17" y="39"/>
                    <a:pt x="26" y="49"/>
                  </a:cubicBezTo>
                  <a:cubicBezTo>
                    <a:pt x="26" y="48"/>
                    <a:pt x="27" y="48"/>
                    <a:pt x="28" y="48"/>
                  </a:cubicBezTo>
                  <a:cubicBezTo>
                    <a:pt x="19" y="39"/>
                    <a:pt x="18" y="23"/>
                    <a:pt x="14" y="14"/>
                  </a:cubicBezTo>
                  <a:cubicBezTo>
                    <a:pt x="15" y="14"/>
                    <a:pt x="15" y="14"/>
                    <a:pt x="14" y="13"/>
                  </a:cubicBezTo>
                  <a:cubicBezTo>
                    <a:pt x="14" y="13"/>
                    <a:pt x="14" y="13"/>
                    <a:pt x="14" y="13"/>
                  </a:cubicBezTo>
                  <a:cubicBezTo>
                    <a:pt x="17" y="15"/>
                    <a:pt x="18" y="19"/>
                    <a:pt x="19" y="21"/>
                  </a:cubicBezTo>
                  <a:cubicBezTo>
                    <a:pt x="22" y="14"/>
                    <a:pt x="20" y="12"/>
                    <a:pt x="17" y="11"/>
                  </a:cubicBezTo>
                  <a:cubicBezTo>
                    <a:pt x="18" y="11"/>
                    <a:pt x="18" y="11"/>
                    <a:pt x="18" y="11"/>
                  </a:cubicBezTo>
                  <a:cubicBezTo>
                    <a:pt x="21" y="11"/>
                    <a:pt x="22" y="13"/>
                    <a:pt x="22" y="16"/>
                  </a:cubicBezTo>
                  <a:cubicBezTo>
                    <a:pt x="25" y="12"/>
                    <a:pt x="23" y="8"/>
                    <a:pt x="20" y="8"/>
                  </a:cubicBezTo>
                  <a:cubicBezTo>
                    <a:pt x="19" y="8"/>
                    <a:pt x="18" y="8"/>
                    <a:pt x="17" y="9"/>
                  </a:cubicBezTo>
                  <a:cubicBezTo>
                    <a:pt x="19" y="7"/>
                    <a:pt x="22" y="6"/>
                    <a:pt x="25" y="6"/>
                  </a:cubicBezTo>
                  <a:cubicBezTo>
                    <a:pt x="26" y="6"/>
                    <a:pt x="27" y="6"/>
                    <a:pt x="28" y="7"/>
                  </a:cubicBezTo>
                  <a:cubicBezTo>
                    <a:pt x="28" y="4"/>
                    <a:pt x="25" y="2"/>
                    <a:pt x="22" y="2"/>
                  </a:cubicBezTo>
                  <a:cubicBezTo>
                    <a:pt x="19" y="2"/>
                    <a:pt x="15" y="4"/>
                    <a:pt x="13" y="9"/>
                  </a:cubicBezTo>
                  <a:cubicBezTo>
                    <a:pt x="13" y="5"/>
                    <a:pt x="16" y="3"/>
                    <a:pt x="19" y="2"/>
                  </a:cubicBezTo>
                  <a:cubicBezTo>
                    <a:pt x="19" y="1"/>
                    <a:pt x="18" y="1"/>
                    <a:pt x="18" y="0"/>
                  </a:cubicBezTo>
                  <a:cubicBezTo>
                    <a:pt x="17" y="0"/>
                    <a:pt x="17" y="0"/>
                    <a:pt x="17" y="0"/>
                  </a:cubicBezTo>
                </a:path>
              </a:pathLst>
            </a:custGeom>
            <a:grpFill/>
            <a:ln w="3175">
              <a:solidFill>
                <a:schemeClr val="tx2">
                  <a:lumMod val="75000"/>
                  <a:alpha val="40000"/>
                </a:schemeClr>
              </a:solidFill>
            </a:ln>
            <a:extLst/>
          </p:spPr>
          <p:txBody>
            <a:bodyPr anchor="ctr"/>
            <a:lstStyle/>
            <a:p>
              <a:pPr algn="ctr"/>
              <a:endParaRPr/>
            </a:p>
          </p:txBody>
        </p:sp>
        <p:sp>
          <p:nvSpPr>
            <p:cNvPr id="29" name="ïšḻïďê-Freeform: Shape 88"/>
            <p:cNvSpPr>
              <a:spLocks/>
            </p:cNvSpPr>
            <p:nvPr/>
          </p:nvSpPr>
          <p:spPr bwMode="auto">
            <a:xfrm>
              <a:off x="4862457" y="6138550"/>
              <a:ext cx="40423" cy="41515"/>
            </a:xfrm>
            <a:custGeom>
              <a:avLst/>
              <a:gdLst>
                <a:gd name="T0" fmla="*/ 0 w 2"/>
                <a:gd name="T1" fmla="*/ 0 h 2"/>
                <a:gd name="T2" fmla="*/ 1 w 2"/>
                <a:gd name="T3" fmla="*/ 2 h 2"/>
                <a:gd name="T4" fmla="*/ 1 w 2"/>
                <a:gd name="T5" fmla="*/ 2 h 2"/>
                <a:gd name="T6" fmla="*/ 2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1" y="1"/>
                    <a:pt x="1" y="2"/>
                  </a:cubicBezTo>
                  <a:cubicBezTo>
                    <a:pt x="1" y="2"/>
                    <a:pt x="1" y="2"/>
                    <a:pt x="1" y="2"/>
                  </a:cubicBezTo>
                  <a:cubicBezTo>
                    <a:pt x="1" y="1"/>
                    <a:pt x="2" y="1"/>
                    <a:pt x="2" y="0"/>
                  </a:cubicBezTo>
                  <a:cubicBezTo>
                    <a:pt x="1" y="0"/>
                    <a:pt x="0" y="0"/>
                    <a:pt x="0" y="0"/>
                  </a:cubicBezTo>
                </a:path>
              </a:pathLst>
            </a:custGeom>
            <a:grpFill/>
            <a:ln w="3175">
              <a:solidFill>
                <a:schemeClr val="tx2">
                  <a:lumMod val="75000"/>
                  <a:alpha val="40000"/>
                </a:schemeClr>
              </a:solidFill>
            </a:ln>
            <a:extLst/>
          </p:spPr>
          <p:txBody>
            <a:bodyPr anchor="ctr"/>
            <a:lstStyle/>
            <a:p>
              <a:pPr algn="ctr"/>
              <a:endParaRPr/>
            </a:p>
          </p:txBody>
        </p:sp>
        <p:sp>
          <p:nvSpPr>
            <p:cNvPr id="30" name="ïšḻïďê-Freeform: Shape 89"/>
            <p:cNvSpPr>
              <a:spLocks/>
            </p:cNvSpPr>
            <p:nvPr/>
          </p:nvSpPr>
          <p:spPr bwMode="auto">
            <a:xfrm>
              <a:off x="4622105" y="6831201"/>
              <a:ext cx="1887856" cy="367083"/>
            </a:xfrm>
            <a:custGeom>
              <a:avLst/>
              <a:gdLst>
                <a:gd name="T0" fmla="*/ 94 w 94"/>
                <a:gd name="T1" fmla="*/ 5 h 18"/>
                <a:gd name="T2" fmla="*/ 1 w 94"/>
                <a:gd name="T3" fmla="*/ 18 h 18"/>
                <a:gd name="T4" fmla="*/ 0 w 94"/>
                <a:gd name="T5" fmla="*/ 13 h 18"/>
                <a:gd name="T6" fmla="*/ 94 w 94"/>
                <a:gd name="T7" fmla="*/ 0 h 18"/>
                <a:gd name="T8" fmla="*/ 94 w 94"/>
                <a:gd name="T9" fmla="*/ 5 h 18"/>
              </a:gdLst>
              <a:ahLst/>
              <a:cxnLst>
                <a:cxn ang="0">
                  <a:pos x="T0" y="T1"/>
                </a:cxn>
                <a:cxn ang="0">
                  <a:pos x="T2" y="T3"/>
                </a:cxn>
                <a:cxn ang="0">
                  <a:pos x="T4" y="T5"/>
                </a:cxn>
                <a:cxn ang="0">
                  <a:pos x="T6" y="T7"/>
                </a:cxn>
                <a:cxn ang="0">
                  <a:pos x="T8" y="T9"/>
                </a:cxn>
              </a:cxnLst>
              <a:rect l="0" t="0" r="r" b="b"/>
              <a:pathLst>
                <a:path w="94" h="18">
                  <a:moveTo>
                    <a:pt x="94" y="5"/>
                  </a:moveTo>
                  <a:cubicBezTo>
                    <a:pt x="63" y="8"/>
                    <a:pt x="32" y="12"/>
                    <a:pt x="1" y="18"/>
                  </a:cubicBezTo>
                  <a:cubicBezTo>
                    <a:pt x="1" y="16"/>
                    <a:pt x="0" y="15"/>
                    <a:pt x="0" y="13"/>
                  </a:cubicBezTo>
                  <a:cubicBezTo>
                    <a:pt x="31" y="7"/>
                    <a:pt x="62" y="3"/>
                    <a:pt x="94" y="0"/>
                  </a:cubicBezTo>
                  <a:cubicBezTo>
                    <a:pt x="94" y="2"/>
                    <a:pt x="94" y="3"/>
                    <a:pt x="94" y="5"/>
                  </a:cubicBezTo>
                  <a:close/>
                </a:path>
              </a:pathLst>
            </a:custGeom>
            <a:grpFill/>
            <a:ln w="3175">
              <a:solidFill>
                <a:schemeClr val="tx2">
                  <a:lumMod val="75000"/>
                  <a:alpha val="40000"/>
                </a:schemeClr>
              </a:solidFill>
            </a:ln>
            <a:extLst/>
          </p:spPr>
          <p:txBody>
            <a:bodyPr anchor="ctr"/>
            <a:lstStyle/>
            <a:p>
              <a:pPr algn="ctr"/>
              <a:endParaRPr/>
            </a:p>
          </p:txBody>
        </p:sp>
        <p:sp>
          <p:nvSpPr>
            <p:cNvPr id="31" name="ïšḻïďê-Freeform: Shape 90"/>
            <p:cNvSpPr>
              <a:spLocks/>
            </p:cNvSpPr>
            <p:nvPr/>
          </p:nvSpPr>
          <p:spPr bwMode="auto">
            <a:xfrm>
              <a:off x="5003390" y="6465210"/>
              <a:ext cx="1044439" cy="549532"/>
            </a:xfrm>
            <a:custGeom>
              <a:avLst/>
              <a:gdLst>
                <a:gd name="T0" fmla="*/ 52 w 52"/>
                <a:gd name="T1" fmla="*/ 20 h 27"/>
                <a:gd name="T2" fmla="*/ 50 w 52"/>
                <a:gd name="T3" fmla="*/ 0 h 27"/>
                <a:gd name="T4" fmla="*/ 0 w 52"/>
                <a:gd name="T5" fmla="*/ 7 h 27"/>
                <a:gd name="T6" fmla="*/ 3 w 52"/>
                <a:gd name="T7" fmla="*/ 27 h 27"/>
                <a:gd name="T8" fmla="*/ 52 w 52"/>
                <a:gd name="T9" fmla="*/ 20 h 27"/>
              </a:gdLst>
              <a:ahLst/>
              <a:cxnLst>
                <a:cxn ang="0">
                  <a:pos x="T0" y="T1"/>
                </a:cxn>
                <a:cxn ang="0">
                  <a:pos x="T2" y="T3"/>
                </a:cxn>
                <a:cxn ang="0">
                  <a:pos x="T4" y="T5"/>
                </a:cxn>
                <a:cxn ang="0">
                  <a:pos x="T6" y="T7"/>
                </a:cxn>
                <a:cxn ang="0">
                  <a:pos x="T8" y="T9"/>
                </a:cxn>
              </a:cxnLst>
              <a:rect l="0" t="0" r="r" b="b"/>
              <a:pathLst>
                <a:path w="52" h="27">
                  <a:moveTo>
                    <a:pt x="52" y="20"/>
                  </a:moveTo>
                  <a:cubicBezTo>
                    <a:pt x="51" y="14"/>
                    <a:pt x="51" y="7"/>
                    <a:pt x="50" y="0"/>
                  </a:cubicBezTo>
                  <a:cubicBezTo>
                    <a:pt x="33" y="2"/>
                    <a:pt x="17" y="4"/>
                    <a:pt x="0" y="7"/>
                  </a:cubicBezTo>
                  <a:cubicBezTo>
                    <a:pt x="1" y="14"/>
                    <a:pt x="2" y="20"/>
                    <a:pt x="3" y="27"/>
                  </a:cubicBezTo>
                  <a:cubicBezTo>
                    <a:pt x="20" y="24"/>
                    <a:pt x="36" y="22"/>
                    <a:pt x="52" y="20"/>
                  </a:cubicBezTo>
                  <a:close/>
                </a:path>
              </a:pathLst>
            </a:custGeom>
            <a:grpFill/>
            <a:ln w="3175">
              <a:solidFill>
                <a:schemeClr val="tx2">
                  <a:lumMod val="75000"/>
                  <a:alpha val="40000"/>
                </a:schemeClr>
              </a:solidFill>
            </a:ln>
            <a:extLst/>
          </p:spPr>
          <p:txBody>
            <a:bodyPr anchor="ctr"/>
            <a:lstStyle/>
            <a:p>
              <a:pPr algn="ctr"/>
              <a:endParaRPr/>
            </a:p>
          </p:txBody>
        </p:sp>
        <p:sp>
          <p:nvSpPr>
            <p:cNvPr id="32" name="ïšḻïďê-Freeform: Shape 91"/>
            <p:cNvSpPr>
              <a:spLocks/>
            </p:cNvSpPr>
            <p:nvPr/>
          </p:nvSpPr>
          <p:spPr bwMode="auto">
            <a:xfrm>
              <a:off x="5264500" y="6362514"/>
              <a:ext cx="502554" cy="611805"/>
            </a:xfrm>
            <a:custGeom>
              <a:avLst/>
              <a:gdLst>
                <a:gd name="T0" fmla="*/ 25 w 25"/>
                <a:gd name="T1" fmla="*/ 27 h 30"/>
                <a:gd name="T2" fmla="*/ 22 w 25"/>
                <a:gd name="T3" fmla="*/ 0 h 30"/>
                <a:gd name="T4" fmla="*/ 0 w 25"/>
                <a:gd name="T5" fmla="*/ 3 h 30"/>
                <a:gd name="T6" fmla="*/ 5 w 25"/>
                <a:gd name="T7" fmla="*/ 30 h 30"/>
                <a:gd name="T8" fmla="*/ 25 w 25"/>
                <a:gd name="T9" fmla="*/ 27 h 30"/>
              </a:gdLst>
              <a:ahLst/>
              <a:cxnLst>
                <a:cxn ang="0">
                  <a:pos x="T0" y="T1"/>
                </a:cxn>
                <a:cxn ang="0">
                  <a:pos x="T2" y="T3"/>
                </a:cxn>
                <a:cxn ang="0">
                  <a:pos x="T4" y="T5"/>
                </a:cxn>
                <a:cxn ang="0">
                  <a:pos x="T6" y="T7"/>
                </a:cxn>
                <a:cxn ang="0">
                  <a:pos x="T8" y="T9"/>
                </a:cxn>
              </a:cxnLst>
              <a:rect l="0" t="0" r="r" b="b"/>
              <a:pathLst>
                <a:path w="25" h="30">
                  <a:moveTo>
                    <a:pt x="25" y="27"/>
                  </a:moveTo>
                  <a:cubicBezTo>
                    <a:pt x="24" y="18"/>
                    <a:pt x="23" y="9"/>
                    <a:pt x="22" y="0"/>
                  </a:cubicBezTo>
                  <a:cubicBezTo>
                    <a:pt x="14" y="1"/>
                    <a:pt x="7" y="2"/>
                    <a:pt x="0" y="3"/>
                  </a:cubicBezTo>
                  <a:cubicBezTo>
                    <a:pt x="2" y="12"/>
                    <a:pt x="3" y="21"/>
                    <a:pt x="5" y="30"/>
                  </a:cubicBezTo>
                  <a:cubicBezTo>
                    <a:pt x="11" y="29"/>
                    <a:pt x="18" y="28"/>
                    <a:pt x="25" y="27"/>
                  </a:cubicBezTo>
                  <a:close/>
                </a:path>
              </a:pathLst>
            </a:custGeom>
            <a:grpFill/>
            <a:ln w="3175">
              <a:solidFill>
                <a:schemeClr val="tx2">
                  <a:lumMod val="75000"/>
                  <a:alpha val="40000"/>
                </a:schemeClr>
              </a:solidFill>
            </a:ln>
            <a:extLst/>
          </p:spPr>
          <p:txBody>
            <a:bodyPr anchor="ctr"/>
            <a:lstStyle/>
            <a:p>
              <a:pPr algn="ctr"/>
              <a:endParaRPr/>
            </a:p>
          </p:txBody>
        </p:sp>
        <p:sp>
          <p:nvSpPr>
            <p:cNvPr id="33" name="ïšḻïďê-Freeform: Shape 92"/>
            <p:cNvSpPr>
              <a:spLocks/>
            </p:cNvSpPr>
            <p:nvPr/>
          </p:nvSpPr>
          <p:spPr bwMode="auto">
            <a:xfrm>
              <a:off x="5324588" y="6057704"/>
              <a:ext cx="220687" cy="40423"/>
            </a:xfrm>
            <a:custGeom>
              <a:avLst/>
              <a:gdLst>
                <a:gd name="T0" fmla="*/ 11 w 11"/>
                <a:gd name="T1" fmla="*/ 0 h 2"/>
                <a:gd name="T2" fmla="*/ 0 w 11"/>
                <a:gd name="T3" fmla="*/ 2 h 2"/>
                <a:gd name="T4" fmla="*/ 0 w 11"/>
                <a:gd name="T5" fmla="*/ 1 h 2"/>
                <a:gd name="T6" fmla="*/ 11 w 11"/>
                <a:gd name="T7" fmla="*/ 0 h 2"/>
              </a:gdLst>
              <a:ahLst/>
              <a:cxnLst>
                <a:cxn ang="0">
                  <a:pos x="T0" y="T1"/>
                </a:cxn>
                <a:cxn ang="0">
                  <a:pos x="T2" y="T3"/>
                </a:cxn>
                <a:cxn ang="0">
                  <a:pos x="T4" y="T5"/>
                </a:cxn>
                <a:cxn ang="0">
                  <a:pos x="T6" y="T7"/>
                </a:cxn>
              </a:cxnLst>
              <a:rect l="0" t="0" r="r" b="b"/>
              <a:pathLst>
                <a:path w="11" h="2">
                  <a:moveTo>
                    <a:pt x="11" y="0"/>
                  </a:moveTo>
                  <a:cubicBezTo>
                    <a:pt x="8" y="1"/>
                    <a:pt x="4" y="1"/>
                    <a:pt x="0" y="2"/>
                  </a:cubicBezTo>
                  <a:cubicBezTo>
                    <a:pt x="0" y="1"/>
                    <a:pt x="0" y="1"/>
                    <a:pt x="0" y="1"/>
                  </a:cubicBezTo>
                  <a:cubicBezTo>
                    <a:pt x="4" y="1"/>
                    <a:pt x="8" y="0"/>
                    <a:pt x="11" y="0"/>
                  </a:cubicBezTo>
                  <a:close/>
                </a:path>
              </a:pathLst>
            </a:custGeom>
            <a:grpFill/>
            <a:ln w="3175">
              <a:solidFill>
                <a:schemeClr val="tx2">
                  <a:lumMod val="75000"/>
                  <a:alpha val="40000"/>
                </a:schemeClr>
              </a:solidFill>
            </a:ln>
            <a:extLst/>
          </p:spPr>
          <p:txBody>
            <a:bodyPr anchor="ctr"/>
            <a:lstStyle/>
            <a:p>
              <a:pPr algn="ctr"/>
              <a:endParaRPr/>
            </a:p>
          </p:txBody>
        </p:sp>
        <p:sp>
          <p:nvSpPr>
            <p:cNvPr id="34" name="ïšḻïďê-Freeform: Shape 93"/>
            <p:cNvSpPr>
              <a:spLocks/>
            </p:cNvSpPr>
            <p:nvPr/>
          </p:nvSpPr>
          <p:spPr bwMode="auto">
            <a:xfrm>
              <a:off x="4541259" y="6423695"/>
              <a:ext cx="220687" cy="672986"/>
            </a:xfrm>
            <a:custGeom>
              <a:avLst/>
              <a:gdLst>
                <a:gd name="T0" fmla="*/ 11 w 11"/>
                <a:gd name="T1" fmla="*/ 32 h 33"/>
                <a:gd name="T2" fmla="*/ 4 w 11"/>
                <a:gd name="T3" fmla="*/ 0 h 33"/>
                <a:gd name="T4" fmla="*/ 0 w 11"/>
                <a:gd name="T5" fmla="*/ 1 h 33"/>
                <a:gd name="T6" fmla="*/ 5 w 11"/>
                <a:gd name="T7" fmla="*/ 33 h 33"/>
                <a:gd name="T8" fmla="*/ 11 w 11"/>
                <a:gd name="T9" fmla="*/ 32 h 33"/>
              </a:gdLst>
              <a:ahLst/>
              <a:cxnLst>
                <a:cxn ang="0">
                  <a:pos x="T0" y="T1"/>
                </a:cxn>
                <a:cxn ang="0">
                  <a:pos x="T2" y="T3"/>
                </a:cxn>
                <a:cxn ang="0">
                  <a:pos x="T4" y="T5"/>
                </a:cxn>
                <a:cxn ang="0">
                  <a:pos x="T6" y="T7"/>
                </a:cxn>
                <a:cxn ang="0">
                  <a:pos x="T8" y="T9"/>
                </a:cxn>
              </a:cxnLst>
              <a:rect l="0" t="0" r="r" b="b"/>
              <a:pathLst>
                <a:path w="11" h="33">
                  <a:moveTo>
                    <a:pt x="11" y="32"/>
                  </a:moveTo>
                  <a:cubicBezTo>
                    <a:pt x="8" y="21"/>
                    <a:pt x="6" y="11"/>
                    <a:pt x="4" y="0"/>
                  </a:cubicBezTo>
                  <a:cubicBezTo>
                    <a:pt x="3" y="0"/>
                    <a:pt x="1" y="1"/>
                    <a:pt x="0" y="1"/>
                  </a:cubicBezTo>
                  <a:cubicBezTo>
                    <a:pt x="2" y="12"/>
                    <a:pt x="3" y="22"/>
                    <a:pt x="5" y="33"/>
                  </a:cubicBezTo>
                  <a:cubicBezTo>
                    <a:pt x="7" y="33"/>
                    <a:pt x="9" y="32"/>
                    <a:pt x="11" y="32"/>
                  </a:cubicBezTo>
                  <a:close/>
                </a:path>
              </a:pathLst>
            </a:custGeom>
            <a:grpFill/>
            <a:ln w="3175">
              <a:solidFill>
                <a:schemeClr val="tx2">
                  <a:lumMod val="75000"/>
                  <a:alpha val="40000"/>
                </a:schemeClr>
              </a:solidFill>
            </a:ln>
            <a:extLst/>
          </p:spPr>
          <p:txBody>
            <a:bodyPr anchor="ctr"/>
            <a:lstStyle/>
            <a:p>
              <a:pPr algn="ctr"/>
              <a:endParaRPr/>
            </a:p>
          </p:txBody>
        </p:sp>
        <p:sp>
          <p:nvSpPr>
            <p:cNvPr id="35" name="ïšḻïďê-Freeform: Shape 94"/>
            <p:cNvSpPr>
              <a:spLocks/>
            </p:cNvSpPr>
            <p:nvPr/>
          </p:nvSpPr>
          <p:spPr bwMode="auto">
            <a:xfrm>
              <a:off x="4601347" y="6851959"/>
              <a:ext cx="121269"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6" name="ïšḻïďê-Freeform: Shape 95"/>
            <p:cNvSpPr>
              <a:spLocks/>
            </p:cNvSpPr>
            <p:nvPr/>
          </p:nvSpPr>
          <p:spPr bwMode="auto">
            <a:xfrm>
              <a:off x="4562017" y="6648752"/>
              <a:ext cx="120176" cy="40423"/>
            </a:xfrm>
            <a:custGeom>
              <a:avLst/>
              <a:gdLst>
                <a:gd name="T0" fmla="*/ 6 w 6"/>
                <a:gd name="T1" fmla="*/ 1 h 2"/>
                <a:gd name="T2" fmla="*/ 0 w 6"/>
                <a:gd name="T3" fmla="*/ 2 h 2"/>
                <a:gd name="T4" fmla="*/ 0 w 6"/>
                <a:gd name="T5" fmla="*/ 1 h 2"/>
                <a:gd name="T6" fmla="*/ 6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2"/>
                    <a:pt x="0" y="2"/>
                  </a:cubicBezTo>
                  <a:cubicBezTo>
                    <a:pt x="0" y="1"/>
                    <a:pt x="0" y="1"/>
                    <a:pt x="0" y="1"/>
                  </a:cubicBezTo>
                  <a:cubicBezTo>
                    <a:pt x="2" y="1"/>
                    <a:pt x="4" y="1"/>
                    <a:pt x="6"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37" name="ïšḻïďê-Freeform: Shape 96"/>
            <p:cNvSpPr>
              <a:spLocks/>
            </p:cNvSpPr>
            <p:nvPr/>
          </p:nvSpPr>
          <p:spPr bwMode="auto">
            <a:xfrm>
              <a:off x="4541259" y="6444453"/>
              <a:ext cx="100511" cy="20758"/>
            </a:xfrm>
            <a:custGeom>
              <a:avLst/>
              <a:gdLst>
                <a:gd name="T0" fmla="*/ 5 w 5"/>
                <a:gd name="T1" fmla="*/ 0 h 1"/>
                <a:gd name="T2" fmla="*/ 0 w 5"/>
                <a:gd name="T3" fmla="*/ 1 h 1"/>
                <a:gd name="T4" fmla="*/ 0 w 5"/>
                <a:gd name="T5" fmla="*/ 1 h 1"/>
                <a:gd name="T6" fmla="*/ 4 w 5"/>
                <a:gd name="T7" fmla="*/ 0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1" y="1"/>
                    <a:pt x="0" y="1"/>
                  </a:cubicBezTo>
                  <a:cubicBezTo>
                    <a:pt x="0" y="1"/>
                    <a:pt x="0" y="1"/>
                    <a:pt x="0" y="1"/>
                  </a:cubicBezTo>
                  <a:cubicBezTo>
                    <a:pt x="1" y="0"/>
                    <a:pt x="3" y="0"/>
                    <a:pt x="4" y="0"/>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38" name="ïšḻïďê-Freeform: Shape 97"/>
            <p:cNvSpPr>
              <a:spLocks/>
            </p:cNvSpPr>
            <p:nvPr/>
          </p:nvSpPr>
          <p:spPr bwMode="auto">
            <a:xfrm>
              <a:off x="4541259" y="6383272"/>
              <a:ext cx="80846" cy="61181"/>
            </a:xfrm>
            <a:custGeom>
              <a:avLst/>
              <a:gdLst>
                <a:gd name="T0" fmla="*/ 4 w 4"/>
                <a:gd name="T1" fmla="*/ 2 h 3"/>
                <a:gd name="T2" fmla="*/ 0 w 4"/>
                <a:gd name="T3" fmla="*/ 3 h 3"/>
                <a:gd name="T4" fmla="*/ 0 w 4"/>
                <a:gd name="T5" fmla="*/ 0 h 3"/>
                <a:gd name="T6" fmla="*/ 3 w 4"/>
                <a:gd name="T7" fmla="*/ 0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2" y="3"/>
                    <a:pt x="1" y="3"/>
                    <a:pt x="0" y="3"/>
                  </a:cubicBezTo>
                  <a:cubicBezTo>
                    <a:pt x="0" y="2"/>
                    <a:pt x="0" y="1"/>
                    <a:pt x="0" y="0"/>
                  </a:cubicBezTo>
                  <a:cubicBezTo>
                    <a:pt x="1" y="0"/>
                    <a:pt x="2" y="0"/>
                    <a:pt x="3" y="0"/>
                  </a:cubicBezTo>
                  <a:cubicBezTo>
                    <a:pt x="3" y="1"/>
                    <a:pt x="3" y="1"/>
                    <a:pt x="4" y="2"/>
                  </a:cubicBezTo>
                  <a:close/>
                </a:path>
              </a:pathLst>
            </a:custGeom>
            <a:grpFill/>
            <a:ln w="3175">
              <a:solidFill>
                <a:schemeClr val="tx2">
                  <a:lumMod val="75000"/>
                  <a:alpha val="40000"/>
                </a:schemeClr>
              </a:solidFill>
            </a:ln>
            <a:extLst/>
          </p:spPr>
          <p:txBody>
            <a:bodyPr anchor="ctr"/>
            <a:lstStyle/>
            <a:p>
              <a:pPr algn="ctr"/>
              <a:endParaRPr/>
            </a:p>
          </p:txBody>
        </p:sp>
        <p:sp>
          <p:nvSpPr>
            <p:cNvPr id="39" name="ïšḻïďê-Freeform: Shape 98"/>
            <p:cNvSpPr>
              <a:spLocks/>
            </p:cNvSpPr>
            <p:nvPr/>
          </p:nvSpPr>
          <p:spPr bwMode="auto">
            <a:xfrm>
              <a:off x="4562017" y="6383272"/>
              <a:ext cx="19665" cy="61181"/>
            </a:xfrm>
            <a:custGeom>
              <a:avLst/>
              <a:gdLst>
                <a:gd name="T0" fmla="*/ 1 w 1"/>
                <a:gd name="T1" fmla="*/ 3 h 3"/>
                <a:gd name="T2" fmla="*/ 1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0" y="2"/>
                    <a:pt x="0" y="1"/>
                    <a:pt x="0" y="0"/>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0" name="ïšḻïďê-Freeform: Shape 99"/>
            <p:cNvSpPr>
              <a:spLocks/>
            </p:cNvSpPr>
            <p:nvPr/>
          </p:nvSpPr>
          <p:spPr bwMode="auto">
            <a:xfrm>
              <a:off x="4541259" y="6383272"/>
              <a:ext cx="20758" cy="61181"/>
            </a:xfrm>
            <a:custGeom>
              <a:avLst/>
              <a:gdLst>
                <a:gd name="T0" fmla="*/ 1 w 1"/>
                <a:gd name="T1" fmla="*/ 3 h 3"/>
                <a:gd name="T2" fmla="*/ 1 w 1"/>
                <a:gd name="T3" fmla="*/ 3 h 3"/>
                <a:gd name="T4" fmla="*/ 0 w 1"/>
                <a:gd name="T5" fmla="*/ 1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1" y="3"/>
                    <a:pt x="1" y="3"/>
                  </a:cubicBezTo>
                  <a:cubicBezTo>
                    <a:pt x="1" y="2"/>
                    <a:pt x="0" y="1"/>
                    <a:pt x="0" y="1"/>
                  </a:cubicBezTo>
                  <a:cubicBezTo>
                    <a:pt x="1"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41" name="ïšḻïďê-Freeform: Shape 100"/>
            <p:cNvSpPr>
              <a:spLocks/>
            </p:cNvSpPr>
            <p:nvPr/>
          </p:nvSpPr>
          <p:spPr bwMode="auto">
            <a:xfrm>
              <a:off x="4581682" y="6383272"/>
              <a:ext cx="19665" cy="61181"/>
            </a:xfrm>
            <a:custGeom>
              <a:avLst/>
              <a:gdLst>
                <a:gd name="T0" fmla="*/ 1 w 1"/>
                <a:gd name="T1" fmla="*/ 2 h 3"/>
                <a:gd name="T2" fmla="*/ 1 w 1"/>
                <a:gd name="T3" fmla="*/ 3 h 3"/>
                <a:gd name="T4" fmla="*/ 0 w 1"/>
                <a:gd name="T5" fmla="*/ 0 h 3"/>
                <a:gd name="T6" fmla="*/ 1 w 1"/>
                <a:gd name="T7" fmla="*/ 0 h 3"/>
                <a:gd name="T8" fmla="*/ 1 w 1"/>
                <a:gd name="T9" fmla="*/ 2 h 3"/>
              </a:gdLst>
              <a:ahLst/>
              <a:cxnLst>
                <a:cxn ang="0">
                  <a:pos x="T0" y="T1"/>
                </a:cxn>
                <a:cxn ang="0">
                  <a:pos x="T2" y="T3"/>
                </a:cxn>
                <a:cxn ang="0">
                  <a:pos x="T4" y="T5"/>
                </a:cxn>
                <a:cxn ang="0">
                  <a:pos x="T6" y="T7"/>
                </a:cxn>
                <a:cxn ang="0">
                  <a:pos x="T8" y="T9"/>
                </a:cxn>
              </a:cxnLst>
              <a:rect l="0" t="0" r="r" b="b"/>
              <a:pathLst>
                <a:path w="1" h="3">
                  <a:moveTo>
                    <a:pt x="1" y="2"/>
                  </a:moveTo>
                  <a:cubicBezTo>
                    <a:pt x="1" y="3"/>
                    <a:pt x="1" y="3"/>
                    <a:pt x="1" y="3"/>
                  </a:cubicBezTo>
                  <a:cubicBezTo>
                    <a:pt x="1" y="2"/>
                    <a:pt x="0" y="1"/>
                    <a:pt x="0" y="0"/>
                  </a:cubicBezTo>
                  <a:cubicBezTo>
                    <a:pt x="1"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42" name="ïšḻïďê-Freeform: Shape 101"/>
            <p:cNvSpPr>
              <a:spLocks/>
            </p:cNvSpPr>
            <p:nvPr/>
          </p:nvSpPr>
          <p:spPr bwMode="auto">
            <a:xfrm>
              <a:off x="4521594" y="6362514"/>
              <a:ext cx="100511" cy="41515"/>
            </a:xfrm>
            <a:custGeom>
              <a:avLst/>
              <a:gdLst>
                <a:gd name="T0" fmla="*/ 5 w 5"/>
                <a:gd name="T1" fmla="*/ 0 h 2"/>
                <a:gd name="T2" fmla="*/ 0 w 5"/>
                <a:gd name="T3" fmla="*/ 1 h 2"/>
                <a:gd name="T4" fmla="*/ 0 w 5"/>
                <a:gd name="T5" fmla="*/ 2 h 2"/>
                <a:gd name="T6" fmla="*/ 5 w 5"/>
                <a:gd name="T7" fmla="*/ 1 h 2"/>
                <a:gd name="T8" fmla="*/ 5 w 5"/>
                <a:gd name="T9" fmla="*/ 0 h 2"/>
              </a:gdLst>
              <a:ahLst/>
              <a:cxnLst>
                <a:cxn ang="0">
                  <a:pos x="T0" y="T1"/>
                </a:cxn>
                <a:cxn ang="0">
                  <a:pos x="T2" y="T3"/>
                </a:cxn>
                <a:cxn ang="0">
                  <a:pos x="T4" y="T5"/>
                </a:cxn>
                <a:cxn ang="0">
                  <a:pos x="T6" y="T7"/>
                </a:cxn>
                <a:cxn ang="0">
                  <a:pos x="T8" y="T9"/>
                </a:cxn>
              </a:cxnLst>
              <a:rect l="0" t="0" r="r" b="b"/>
              <a:pathLst>
                <a:path w="5" h="2">
                  <a:moveTo>
                    <a:pt x="5" y="0"/>
                  </a:moveTo>
                  <a:cubicBezTo>
                    <a:pt x="3" y="0"/>
                    <a:pt x="1" y="1"/>
                    <a:pt x="0" y="1"/>
                  </a:cubicBezTo>
                  <a:cubicBezTo>
                    <a:pt x="0" y="2"/>
                    <a:pt x="0" y="2"/>
                    <a:pt x="0" y="2"/>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43" name="ïšḻïďê-Freeform: Shape 102"/>
            <p:cNvSpPr>
              <a:spLocks/>
            </p:cNvSpPr>
            <p:nvPr/>
          </p:nvSpPr>
          <p:spPr bwMode="auto">
            <a:xfrm>
              <a:off x="4541259" y="6241246"/>
              <a:ext cx="20758" cy="80846"/>
            </a:xfrm>
            <a:custGeom>
              <a:avLst/>
              <a:gdLst>
                <a:gd name="T0" fmla="*/ 0 w 1"/>
                <a:gd name="T1" fmla="*/ 0 h 4"/>
                <a:gd name="T2" fmla="*/ 0 w 1"/>
                <a:gd name="T3" fmla="*/ 0 h 4"/>
                <a:gd name="T4" fmla="*/ 1 w 1"/>
                <a:gd name="T5" fmla="*/ 4 h 4"/>
                <a:gd name="T6" fmla="*/ 1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3"/>
                    <a:pt x="1" y="4"/>
                  </a:cubicBezTo>
                  <a:cubicBezTo>
                    <a:pt x="1" y="4"/>
                    <a:pt x="1" y="4"/>
                    <a:pt x="1" y="4"/>
                  </a:cubicBezTo>
                  <a:cubicBezTo>
                    <a:pt x="1" y="3"/>
                    <a:pt x="1" y="1"/>
                    <a:pt x="0" y="0"/>
                  </a:cubicBezTo>
                  <a:close/>
                </a:path>
              </a:pathLst>
            </a:custGeom>
            <a:grpFill/>
            <a:ln w="3175">
              <a:solidFill>
                <a:schemeClr val="tx2">
                  <a:lumMod val="75000"/>
                  <a:alpha val="40000"/>
                </a:schemeClr>
              </a:solidFill>
            </a:ln>
            <a:extLst/>
          </p:spPr>
          <p:txBody>
            <a:bodyPr anchor="ctr"/>
            <a:lstStyle/>
            <a:p>
              <a:pPr algn="ctr"/>
              <a:endParaRPr/>
            </a:p>
          </p:txBody>
        </p:sp>
        <p:sp>
          <p:nvSpPr>
            <p:cNvPr id="44" name="ïšḻïďê-Freeform: Shape 103"/>
            <p:cNvSpPr>
              <a:spLocks/>
            </p:cNvSpPr>
            <p:nvPr/>
          </p:nvSpPr>
          <p:spPr bwMode="auto">
            <a:xfrm>
              <a:off x="4541259" y="6322092"/>
              <a:ext cx="60088" cy="61181"/>
            </a:xfrm>
            <a:custGeom>
              <a:avLst/>
              <a:gdLst>
                <a:gd name="T0" fmla="*/ 3 w 3"/>
                <a:gd name="T1" fmla="*/ 2 h 3"/>
                <a:gd name="T2" fmla="*/ 1 w 3"/>
                <a:gd name="T3" fmla="*/ 0 h 3"/>
                <a:gd name="T4" fmla="*/ 0 w 3"/>
                <a:gd name="T5" fmla="*/ 3 h 3"/>
                <a:gd name="T6" fmla="*/ 3 w 3"/>
                <a:gd name="T7" fmla="*/ 2 h 3"/>
              </a:gdLst>
              <a:ahLst/>
              <a:cxnLst>
                <a:cxn ang="0">
                  <a:pos x="T0" y="T1"/>
                </a:cxn>
                <a:cxn ang="0">
                  <a:pos x="T2" y="T3"/>
                </a:cxn>
                <a:cxn ang="0">
                  <a:pos x="T4" y="T5"/>
                </a:cxn>
                <a:cxn ang="0">
                  <a:pos x="T6" y="T7"/>
                </a:cxn>
              </a:cxnLst>
              <a:rect l="0" t="0" r="r" b="b"/>
              <a:pathLst>
                <a:path w="3" h="3">
                  <a:moveTo>
                    <a:pt x="3" y="2"/>
                  </a:moveTo>
                  <a:cubicBezTo>
                    <a:pt x="3" y="1"/>
                    <a:pt x="2" y="0"/>
                    <a:pt x="1" y="0"/>
                  </a:cubicBezTo>
                  <a:cubicBezTo>
                    <a:pt x="0" y="1"/>
                    <a:pt x="0" y="2"/>
                    <a:pt x="0" y="3"/>
                  </a:cubicBezTo>
                  <a:cubicBezTo>
                    <a:pt x="1" y="3"/>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45" name="ïšḻïďê-Freeform: Shape 104"/>
            <p:cNvSpPr>
              <a:spLocks/>
            </p:cNvSpPr>
            <p:nvPr/>
          </p:nvSpPr>
          <p:spPr bwMode="auto">
            <a:xfrm>
              <a:off x="4782703" y="6546056"/>
              <a:ext cx="160599" cy="510202"/>
            </a:xfrm>
            <a:custGeom>
              <a:avLst/>
              <a:gdLst>
                <a:gd name="T0" fmla="*/ 8 w 8"/>
                <a:gd name="T1" fmla="*/ 24 h 25"/>
                <a:gd name="T2" fmla="*/ 4 w 8"/>
                <a:gd name="T3" fmla="*/ 0 h 25"/>
                <a:gd name="T4" fmla="*/ 0 w 8"/>
                <a:gd name="T5" fmla="*/ 0 h 25"/>
                <a:gd name="T6" fmla="*/ 4 w 8"/>
                <a:gd name="T7" fmla="*/ 25 h 25"/>
                <a:gd name="T8" fmla="*/ 8 w 8"/>
                <a:gd name="T9" fmla="*/ 24 h 25"/>
              </a:gdLst>
              <a:ahLst/>
              <a:cxnLst>
                <a:cxn ang="0">
                  <a:pos x="T0" y="T1"/>
                </a:cxn>
                <a:cxn ang="0">
                  <a:pos x="T2" y="T3"/>
                </a:cxn>
                <a:cxn ang="0">
                  <a:pos x="T4" y="T5"/>
                </a:cxn>
                <a:cxn ang="0">
                  <a:pos x="T6" y="T7"/>
                </a:cxn>
                <a:cxn ang="0">
                  <a:pos x="T8" y="T9"/>
                </a:cxn>
              </a:cxnLst>
              <a:rect l="0" t="0" r="r" b="b"/>
              <a:pathLst>
                <a:path w="8" h="25">
                  <a:moveTo>
                    <a:pt x="8" y="24"/>
                  </a:moveTo>
                  <a:cubicBezTo>
                    <a:pt x="7" y="16"/>
                    <a:pt x="5" y="8"/>
                    <a:pt x="4" y="0"/>
                  </a:cubicBezTo>
                  <a:cubicBezTo>
                    <a:pt x="3" y="0"/>
                    <a:pt x="1" y="0"/>
                    <a:pt x="0" y="0"/>
                  </a:cubicBezTo>
                  <a:cubicBezTo>
                    <a:pt x="2" y="9"/>
                    <a:pt x="3" y="17"/>
                    <a:pt x="4" y="25"/>
                  </a:cubicBezTo>
                  <a:cubicBezTo>
                    <a:pt x="6" y="25"/>
                    <a:pt x="7" y="24"/>
                    <a:pt x="8" y="24"/>
                  </a:cubicBezTo>
                  <a:close/>
                </a:path>
              </a:pathLst>
            </a:custGeom>
            <a:grpFill/>
            <a:ln w="3175">
              <a:solidFill>
                <a:schemeClr val="tx2">
                  <a:lumMod val="75000"/>
                  <a:alpha val="40000"/>
                </a:schemeClr>
              </a:solidFill>
            </a:ln>
            <a:extLst/>
          </p:spPr>
          <p:txBody>
            <a:bodyPr anchor="ctr"/>
            <a:lstStyle/>
            <a:p>
              <a:pPr algn="ctr"/>
              <a:endParaRPr/>
            </a:p>
          </p:txBody>
        </p:sp>
        <p:sp>
          <p:nvSpPr>
            <p:cNvPr id="46" name="îŝḷîḓé-Freeform: Shape 105"/>
            <p:cNvSpPr>
              <a:spLocks/>
            </p:cNvSpPr>
            <p:nvPr/>
          </p:nvSpPr>
          <p:spPr bwMode="auto">
            <a:xfrm>
              <a:off x="4823126" y="6872716"/>
              <a:ext cx="120176" cy="40423"/>
            </a:xfrm>
            <a:custGeom>
              <a:avLst/>
              <a:gdLst>
                <a:gd name="T0" fmla="*/ 6 w 6"/>
                <a:gd name="T1" fmla="*/ 1 h 2"/>
                <a:gd name="T2" fmla="*/ 0 w 6"/>
                <a:gd name="T3" fmla="*/ 2 h 2"/>
                <a:gd name="T4" fmla="*/ 0 w 6"/>
                <a:gd name="T5" fmla="*/ 1 h 2"/>
                <a:gd name="T6" fmla="*/ 5 w 6"/>
                <a:gd name="T7" fmla="*/ 0 h 2"/>
                <a:gd name="T8" fmla="*/ 6 w 6"/>
                <a:gd name="T9" fmla="*/ 1 h 2"/>
              </a:gdLst>
              <a:ahLst/>
              <a:cxnLst>
                <a:cxn ang="0">
                  <a:pos x="T0" y="T1"/>
                </a:cxn>
                <a:cxn ang="0">
                  <a:pos x="T2" y="T3"/>
                </a:cxn>
                <a:cxn ang="0">
                  <a:pos x="T4" y="T5"/>
                </a:cxn>
                <a:cxn ang="0">
                  <a:pos x="T6" y="T7"/>
                </a:cxn>
                <a:cxn ang="0">
                  <a:pos x="T8" y="T9"/>
                </a:cxn>
              </a:cxnLst>
              <a:rect l="0" t="0" r="r" b="b"/>
              <a:pathLst>
                <a:path w="6" h="2">
                  <a:moveTo>
                    <a:pt x="6" y="1"/>
                  </a:moveTo>
                  <a:cubicBezTo>
                    <a:pt x="4" y="1"/>
                    <a:pt x="2" y="1"/>
                    <a:pt x="0" y="2"/>
                  </a:cubicBezTo>
                  <a:cubicBezTo>
                    <a:pt x="0" y="1"/>
                    <a:pt x="0" y="1"/>
                    <a:pt x="0" y="1"/>
                  </a:cubicBezTo>
                  <a:cubicBezTo>
                    <a:pt x="2" y="1"/>
                    <a:pt x="4" y="0"/>
                    <a:pt x="5" y="0"/>
                  </a:cubicBezTo>
                  <a:lnTo>
                    <a:pt x="6" y="1"/>
                  </a:lnTo>
                  <a:close/>
                </a:path>
              </a:pathLst>
            </a:custGeom>
            <a:grpFill/>
            <a:ln w="3175">
              <a:solidFill>
                <a:schemeClr val="tx2">
                  <a:lumMod val="75000"/>
                  <a:alpha val="40000"/>
                </a:schemeClr>
              </a:solidFill>
            </a:ln>
            <a:extLst/>
          </p:spPr>
          <p:txBody>
            <a:bodyPr anchor="ctr"/>
            <a:lstStyle/>
            <a:p>
              <a:pPr algn="ctr"/>
              <a:endParaRPr/>
            </a:p>
          </p:txBody>
        </p:sp>
        <p:sp>
          <p:nvSpPr>
            <p:cNvPr id="47" name="îŝḷîḓé-Freeform: Shape 106"/>
            <p:cNvSpPr>
              <a:spLocks/>
            </p:cNvSpPr>
            <p:nvPr/>
          </p:nvSpPr>
          <p:spPr bwMode="auto">
            <a:xfrm>
              <a:off x="4802369" y="6729598"/>
              <a:ext cx="100511" cy="20758"/>
            </a:xfrm>
            <a:custGeom>
              <a:avLst/>
              <a:gdLst>
                <a:gd name="T0" fmla="*/ 5 w 5"/>
                <a:gd name="T1" fmla="*/ 0 h 1"/>
                <a:gd name="T2" fmla="*/ 0 w 5"/>
                <a:gd name="T3" fmla="*/ 1 h 1"/>
                <a:gd name="T4" fmla="*/ 0 w 5"/>
                <a:gd name="T5" fmla="*/ 0 h 1"/>
                <a:gd name="T6" fmla="*/ 5 w 5"/>
                <a:gd name="T7" fmla="*/ 0 h 1"/>
              </a:gdLst>
              <a:ahLst/>
              <a:cxnLst>
                <a:cxn ang="0">
                  <a:pos x="T0" y="T1"/>
                </a:cxn>
                <a:cxn ang="0">
                  <a:pos x="T2" y="T3"/>
                </a:cxn>
                <a:cxn ang="0">
                  <a:pos x="T4" y="T5"/>
                </a:cxn>
                <a:cxn ang="0">
                  <a:pos x="T6" y="T7"/>
                </a:cxn>
              </a:cxnLst>
              <a:rect l="0" t="0" r="r" b="b"/>
              <a:pathLst>
                <a:path w="5" h="1">
                  <a:moveTo>
                    <a:pt x="5" y="0"/>
                  </a:moveTo>
                  <a:cubicBezTo>
                    <a:pt x="3" y="1"/>
                    <a:pt x="2" y="1"/>
                    <a:pt x="0" y="1"/>
                  </a:cubicBezTo>
                  <a:cubicBezTo>
                    <a:pt x="0" y="0"/>
                    <a:pt x="0" y="0"/>
                    <a:pt x="0" y="0"/>
                  </a:cubicBezTo>
                  <a:cubicBezTo>
                    <a:pt x="2" y="0"/>
                    <a:pt x="3" y="0"/>
                    <a:pt x="5" y="0"/>
                  </a:cubicBezTo>
                  <a:close/>
                </a:path>
              </a:pathLst>
            </a:custGeom>
            <a:grpFill/>
            <a:ln w="3175">
              <a:solidFill>
                <a:schemeClr val="tx2">
                  <a:lumMod val="75000"/>
                  <a:alpha val="40000"/>
                </a:schemeClr>
              </a:solidFill>
            </a:ln>
            <a:extLst/>
          </p:spPr>
          <p:txBody>
            <a:bodyPr anchor="ctr"/>
            <a:lstStyle/>
            <a:p>
              <a:pPr algn="ctr"/>
              <a:endParaRPr/>
            </a:p>
          </p:txBody>
        </p:sp>
        <p:sp>
          <p:nvSpPr>
            <p:cNvPr id="48" name="îŝḷîḓé-Freeform: Shape 107"/>
            <p:cNvSpPr>
              <a:spLocks/>
            </p:cNvSpPr>
            <p:nvPr/>
          </p:nvSpPr>
          <p:spPr bwMode="auto">
            <a:xfrm>
              <a:off x="4782703" y="6546056"/>
              <a:ext cx="79753" cy="41515"/>
            </a:xfrm>
            <a:custGeom>
              <a:avLst/>
              <a:gdLst>
                <a:gd name="T0" fmla="*/ 4 w 4"/>
                <a:gd name="T1" fmla="*/ 1 h 2"/>
                <a:gd name="T2" fmla="*/ 0 w 4"/>
                <a:gd name="T3" fmla="*/ 2 h 2"/>
                <a:gd name="T4" fmla="*/ 0 w 4"/>
                <a:gd name="T5" fmla="*/ 1 h 2"/>
                <a:gd name="T6" fmla="*/ 4 w 4"/>
                <a:gd name="T7" fmla="*/ 0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1"/>
                    <a:pt x="2" y="1"/>
                    <a:pt x="0" y="2"/>
                  </a:cubicBezTo>
                  <a:cubicBezTo>
                    <a:pt x="0" y="1"/>
                    <a:pt x="0" y="1"/>
                    <a:pt x="0" y="1"/>
                  </a:cubicBezTo>
                  <a:cubicBezTo>
                    <a:pt x="1" y="1"/>
                    <a:pt x="3" y="0"/>
                    <a:pt x="4" y="0"/>
                  </a:cubicBezTo>
                  <a:lnTo>
                    <a:pt x="4" y="1"/>
                  </a:lnTo>
                  <a:close/>
                </a:path>
              </a:pathLst>
            </a:custGeom>
            <a:grpFill/>
            <a:ln w="3175">
              <a:solidFill>
                <a:schemeClr val="tx2">
                  <a:lumMod val="75000"/>
                  <a:alpha val="40000"/>
                </a:schemeClr>
              </a:solidFill>
            </a:ln>
            <a:extLst/>
          </p:spPr>
          <p:txBody>
            <a:bodyPr anchor="ctr"/>
            <a:lstStyle/>
            <a:p>
              <a:pPr algn="ctr"/>
              <a:endParaRPr/>
            </a:p>
          </p:txBody>
        </p:sp>
        <p:sp>
          <p:nvSpPr>
            <p:cNvPr id="49" name="îŝḷîḓé-Freeform: Shape 108"/>
            <p:cNvSpPr>
              <a:spLocks/>
            </p:cNvSpPr>
            <p:nvPr/>
          </p:nvSpPr>
          <p:spPr bwMode="auto">
            <a:xfrm>
              <a:off x="4782703" y="6505633"/>
              <a:ext cx="60088" cy="40423"/>
            </a:xfrm>
            <a:custGeom>
              <a:avLst/>
              <a:gdLst>
                <a:gd name="T0" fmla="*/ 3 w 3"/>
                <a:gd name="T1" fmla="*/ 2 h 2"/>
                <a:gd name="T2" fmla="*/ 1 w 3"/>
                <a:gd name="T3" fmla="*/ 2 h 2"/>
                <a:gd name="T4" fmla="*/ 0 w 3"/>
                <a:gd name="T5" fmla="*/ 0 h 2"/>
                <a:gd name="T6" fmla="*/ 3 w 3"/>
                <a:gd name="T7" fmla="*/ 0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cubicBezTo>
                    <a:pt x="2" y="2"/>
                    <a:pt x="2" y="2"/>
                    <a:pt x="1" y="2"/>
                  </a:cubicBezTo>
                  <a:cubicBezTo>
                    <a:pt x="1" y="2"/>
                    <a:pt x="0" y="1"/>
                    <a:pt x="0" y="0"/>
                  </a:cubicBezTo>
                  <a:cubicBezTo>
                    <a:pt x="1" y="0"/>
                    <a:pt x="2" y="0"/>
                    <a:pt x="3" y="0"/>
                  </a:cubicBezTo>
                  <a:cubicBezTo>
                    <a:pt x="3" y="1"/>
                    <a:pt x="3" y="1"/>
                    <a:pt x="3" y="2"/>
                  </a:cubicBezTo>
                  <a:close/>
                </a:path>
              </a:pathLst>
            </a:custGeom>
            <a:grpFill/>
            <a:ln w="3175">
              <a:solidFill>
                <a:schemeClr val="tx2">
                  <a:lumMod val="75000"/>
                  <a:alpha val="40000"/>
                </a:schemeClr>
              </a:solidFill>
            </a:ln>
            <a:extLst/>
          </p:spPr>
          <p:txBody>
            <a:bodyPr anchor="ctr"/>
            <a:lstStyle/>
            <a:p>
              <a:pPr algn="ctr"/>
              <a:endParaRPr/>
            </a:p>
          </p:txBody>
        </p:sp>
        <p:sp>
          <p:nvSpPr>
            <p:cNvPr id="50" name="îŝḷîḓé-Freeform: Shape 109"/>
            <p:cNvSpPr>
              <a:spLocks/>
            </p:cNvSpPr>
            <p:nvPr/>
          </p:nvSpPr>
          <p:spPr bwMode="auto">
            <a:xfrm>
              <a:off x="4802369" y="6505633"/>
              <a:ext cx="20758"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1" name="îŝḷîḓé-Freeform: Shape 110"/>
            <p:cNvSpPr>
              <a:spLocks/>
            </p:cNvSpPr>
            <p:nvPr/>
          </p:nvSpPr>
          <p:spPr bwMode="auto">
            <a:xfrm>
              <a:off x="4802369" y="6505633"/>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2"/>
                    <a:pt x="0" y="1"/>
                    <a:pt x="0" y="0"/>
                  </a:cubicBezTo>
                  <a:cubicBezTo>
                    <a:pt x="0" y="0"/>
                    <a:pt x="0" y="0"/>
                    <a:pt x="0" y="0"/>
                  </a:cubicBezTo>
                  <a:cubicBezTo>
                    <a:pt x="0" y="1"/>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52" name="îŝḷîḓé-Freeform: Shape 111"/>
            <p:cNvSpPr>
              <a:spLocks/>
            </p:cNvSpPr>
            <p:nvPr/>
          </p:nvSpPr>
          <p:spPr bwMode="auto">
            <a:xfrm>
              <a:off x="4823126" y="6505633"/>
              <a:ext cx="19665" cy="40423"/>
            </a:xfrm>
            <a:custGeom>
              <a:avLst/>
              <a:gdLst>
                <a:gd name="T0" fmla="*/ 1 w 1"/>
                <a:gd name="T1" fmla="*/ 2 h 2"/>
                <a:gd name="T2" fmla="*/ 1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53" name="îŝḷîḓé-Freeform: Shape 112"/>
            <p:cNvSpPr>
              <a:spLocks/>
            </p:cNvSpPr>
            <p:nvPr/>
          </p:nvSpPr>
          <p:spPr bwMode="auto">
            <a:xfrm>
              <a:off x="4761946" y="6484875"/>
              <a:ext cx="100511" cy="20758"/>
            </a:xfrm>
            <a:custGeom>
              <a:avLst/>
              <a:gdLst>
                <a:gd name="T0" fmla="*/ 5 w 5"/>
                <a:gd name="T1" fmla="*/ 0 h 1"/>
                <a:gd name="T2" fmla="*/ 0 w 5"/>
                <a:gd name="T3" fmla="*/ 1 h 1"/>
                <a:gd name="T4" fmla="*/ 0 w 5"/>
                <a:gd name="T5" fmla="*/ 1 h 1"/>
                <a:gd name="T6" fmla="*/ 5 w 5"/>
                <a:gd name="T7" fmla="*/ 1 h 1"/>
                <a:gd name="T8" fmla="*/ 5 w 5"/>
                <a:gd name="T9" fmla="*/ 0 h 1"/>
              </a:gdLst>
              <a:ahLst/>
              <a:cxnLst>
                <a:cxn ang="0">
                  <a:pos x="T0" y="T1"/>
                </a:cxn>
                <a:cxn ang="0">
                  <a:pos x="T2" y="T3"/>
                </a:cxn>
                <a:cxn ang="0">
                  <a:pos x="T4" y="T5"/>
                </a:cxn>
                <a:cxn ang="0">
                  <a:pos x="T6" y="T7"/>
                </a:cxn>
                <a:cxn ang="0">
                  <a:pos x="T8" y="T9"/>
                </a:cxn>
              </a:cxnLst>
              <a:rect l="0" t="0" r="r" b="b"/>
              <a:pathLst>
                <a:path w="5" h="1">
                  <a:moveTo>
                    <a:pt x="5" y="0"/>
                  </a:moveTo>
                  <a:cubicBezTo>
                    <a:pt x="3" y="1"/>
                    <a:pt x="2" y="1"/>
                    <a:pt x="0" y="1"/>
                  </a:cubicBezTo>
                  <a:cubicBezTo>
                    <a:pt x="0" y="1"/>
                    <a:pt x="0" y="1"/>
                    <a:pt x="0" y="1"/>
                  </a:cubicBezTo>
                  <a:cubicBezTo>
                    <a:pt x="2" y="1"/>
                    <a:pt x="3" y="1"/>
                    <a:pt x="5" y="1"/>
                  </a:cubicBezTo>
                  <a:lnTo>
                    <a:pt x="5" y="0"/>
                  </a:lnTo>
                  <a:close/>
                </a:path>
              </a:pathLst>
            </a:custGeom>
            <a:grpFill/>
            <a:ln w="3175">
              <a:solidFill>
                <a:schemeClr val="tx2">
                  <a:lumMod val="75000"/>
                  <a:alpha val="40000"/>
                </a:schemeClr>
              </a:solidFill>
            </a:ln>
            <a:extLst/>
          </p:spPr>
          <p:txBody>
            <a:bodyPr anchor="ctr"/>
            <a:lstStyle/>
            <a:p>
              <a:pPr algn="ctr"/>
              <a:endParaRPr/>
            </a:p>
          </p:txBody>
        </p:sp>
        <p:sp>
          <p:nvSpPr>
            <p:cNvPr id="54" name="îŝḷîḓé-Freeform: Shape 113"/>
            <p:cNvSpPr>
              <a:spLocks/>
            </p:cNvSpPr>
            <p:nvPr/>
          </p:nvSpPr>
          <p:spPr bwMode="auto">
            <a:xfrm>
              <a:off x="4802369" y="6383272"/>
              <a:ext cx="0" cy="81938"/>
            </a:xfrm>
            <a:custGeom>
              <a:avLst/>
              <a:gdLst>
                <a:gd name="T0" fmla="*/ 0 h 4"/>
                <a:gd name="T1" fmla="*/ 0 h 4"/>
                <a:gd name="T2" fmla="*/ 4 h 4"/>
                <a:gd name="T3" fmla="*/ 4 h 4"/>
                <a:gd name="T4" fmla="*/ 0 h 4"/>
              </a:gdLst>
              <a:ahLst/>
              <a:cxnLst>
                <a:cxn ang="0">
                  <a:pos x="0" y="T0"/>
                </a:cxn>
                <a:cxn ang="0">
                  <a:pos x="0" y="T1"/>
                </a:cxn>
                <a:cxn ang="0">
                  <a:pos x="0" y="T2"/>
                </a:cxn>
                <a:cxn ang="0">
                  <a:pos x="0" y="T3"/>
                </a:cxn>
                <a:cxn ang="0">
                  <a:pos x="0" y="T4"/>
                </a:cxn>
              </a:cxnLst>
              <a:rect l="0" t="0" r="r" b="b"/>
              <a:pathLst>
                <a:path h="4">
                  <a:moveTo>
                    <a:pt x="0" y="0"/>
                  </a:moveTo>
                  <a:cubicBezTo>
                    <a:pt x="0" y="0"/>
                    <a:pt x="0" y="0"/>
                    <a:pt x="0" y="0"/>
                  </a:cubicBezTo>
                  <a:cubicBezTo>
                    <a:pt x="0" y="2"/>
                    <a:pt x="0" y="3"/>
                    <a:pt x="0" y="4"/>
                  </a:cubicBezTo>
                  <a:cubicBezTo>
                    <a:pt x="0" y="4"/>
                    <a:pt x="0" y="4"/>
                    <a:pt x="0" y="4"/>
                  </a:cubicBezTo>
                  <a:cubicBezTo>
                    <a:pt x="0" y="3"/>
                    <a:pt x="0" y="2"/>
                    <a:pt x="0" y="0"/>
                  </a:cubicBezTo>
                  <a:close/>
                </a:path>
              </a:pathLst>
            </a:custGeom>
            <a:grpFill/>
            <a:ln w="3175">
              <a:solidFill>
                <a:schemeClr val="tx2">
                  <a:lumMod val="75000"/>
                  <a:alpha val="40000"/>
                </a:schemeClr>
              </a:solidFill>
            </a:ln>
            <a:extLst/>
          </p:spPr>
          <p:txBody>
            <a:bodyPr anchor="ctr"/>
            <a:lstStyle/>
            <a:p>
              <a:pPr algn="ctr"/>
              <a:endParaRPr/>
            </a:p>
          </p:txBody>
        </p:sp>
        <p:sp>
          <p:nvSpPr>
            <p:cNvPr id="55" name="îŝḷîḓé-Freeform: Shape 114"/>
            <p:cNvSpPr>
              <a:spLocks/>
            </p:cNvSpPr>
            <p:nvPr/>
          </p:nvSpPr>
          <p:spPr bwMode="auto">
            <a:xfrm>
              <a:off x="4782703" y="6465210"/>
              <a:ext cx="60088" cy="40423"/>
            </a:xfrm>
            <a:custGeom>
              <a:avLst/>
              <a:gdLst>
                <a:gd name="T0" fmla="*/ 3 w 3"/>
                <a:gd name="T1" fmla="*/ 2 h 2"/>
                <a:gd name="T2" fmla="*/ 1 w 3"/>
                <a:gd name="T3" fmla="*/ 0 h 2"/>
                <a:gd name="T4" fmla="*/ 0 w 3"/>
                <a:gd name="T5" fmla="*/ 2 h 2"/>
                <a:gd name="T6" fmla="*/ 3 w 3"/>
                <a:gd name="T7" fmla="*/ 2 h 2"/>
              </a:gdLst>
              <a:ahLst/>
              <a:cxnLst>
                <a:cxn ang="0">
                  <a:pos x="T0" y="T1"/>
                </a:cxn>
                <a:cxn ang="0">
                  <a:pos x="T2" y="T3"/>
                </a:cxn>
                <a:cxn ang="0">
                  <a:pos x="T4" y="T5"/>
                </a:cxn>
                <a:cxn ang="0">
                  <a:pos x="T6" y="T7"/>
                </a:cxn>
              </a:cxnLst>
              <a:rect l="0" t="0" r="r" b="b"/>
              <a:pathLst>
                <a:path w="3" h="2">
                  <a:moveTo>
                    <a:pt x="3" y="2"/>
                  </a:moveTo>
                  <a:cubicBezTo>
                    <a:pt x="3" y="1"/>
                    <a:pt x="2" y="0"/>
                    <a:pt x="1" y="0"/>
                  </a:cubicBezTo>
                  <a:cubicBezTo>
                    <a:pt x="1" y="0"/>
                    <a:pt x="0" y="1"/>
                    <a:pt x="0" y="2"/>
                  </a:cubicBezTo>
                  <a:cubicBezTo>
                    <a:pt x="1" y="2"/>
                    <a:pt x="2" y="2"/>
                    <a:pt x="3" y="2"/>
                  </a:cubicBezTo>
                  <a:close/>
                </a:path>
              </a:pathLst>
            </a:custGeom>
            <a:grpFill/>
            <a:ln w="3175">
              <a:solidFill>
                <a:schemeClr val="tx2">
                  <a:lumMod val="75000"/>
                  <a:alpha val="40000"/>
                </a:schemeClr>
              </a:solidFill>
            </a:ln>
            <a:extLst/>
          </p:spPr>
          <p:txBody>
            <a:bodyPr anchor="ctr"/>
            <a:lstStyle/>
            <a:p>
              <a:pPr algn="ctr"/>
              <a:endParaRPr/>
            </a:p>
          </p:txBody>
        </p:sp>
        <p:sp>
          <p:nvSpPr>
            <p:cNvPr id="56" name="îŝḷîḓé-Freeform: Shape 115"/>
            <p:cNvSpPr>
              <a:spLocks/>
            </p:cNvSpPr>
            <p:nvPr/>
          </p:nvSpPr>
          <p:spPr bwMode="auto">
            <a:xfrm>
              <a:off x="6328604" y="6180065"/>
              <a:ext cx="161691" cy="671893"/>
            </a:xfrm>
            <a:custGeom>
              <a:avLst/>
              <a:gdLst>
                <a:gd name="T0" fmla="*/ 8 w 8"/>
                <a:gd name="T1" fmla="*/ 32 h 33"/>
                <a:gd name="T2" fmla="*/ 4 w 8"/>
                <a:gd name="T3" fmla="*/ 0 h 33"/>
                <a:gd name="T4" fmla="*/ 0 w 8"/>
                <a:gd name="T5" fmla="*/ 1 h 33"/>
                <a:gd name="T6" fmla="*/ 2 w 8"/>
                <a:gd name="T7" fmla="*/ 33 h 33"/>
                <a:gd name="T8" fmla="*/ 8 w 8"/>
                <a:gd name="T9" fmla="*/ 32 h 33"/>
              </a:gdLst>
              <a:ahLst/>
              <a:cxnLst>
                <a:cxn ang="0">
                  <a:pos x="T0" y="T1"/>
                </a:cxn>
                <a:cxn ang="0">
                  <a:pos x="T2" y="T3"/>
                </a:cxn>
                <a:cxn ang="0">
                  <a:pos x="T4" y="T5"/>
                </a:cxn>
                <a:cxn ang="0">
                  <a:pos x="T6" y="T7"/>
                </a:cxn>
                <a:cxn ang="0">
                  <a:pos x="T8" y="T9"/>
                </a:cxn>
              </a:cxnLst>
              <a:rect l="0" t="0" r="r" b="b"/>
              <a:pathLst>
                <a:path w="8" h="33">
                  <a:moveTo>
                    <a:pt x="8" y="32"/>
                  </a:moveTo>
                  <a:cubicBezTo>
                    <a:pt x="6" y="22"/>
                    <a:pt x="5" y="11"/>
                    <a:pt x="4" y="0"/>
                  </a:cubicBezTo>
                  <a:cubicBezTo>
                    <a:pt x="3" y="0"/>
                    <a:pt x="1" y="0"/>
                    <a:pt x="0" y="1"/>
                  </a:cubicBezTo>
                  <a:cubicBezTo>
                    <a:pt x="1" y="11"/>
                    <a:pt x="1" y="22"/>
                    <a:pt x="2" y="33"/>
                  </a:cubicBezTo>
                  <a:cubicBezTo>
                    <a:pt x="4" y="33"/>
                    <a:pt x="6" y="32"/>
                    <a:pt x="8" y="32"/>
                  </a:cubicBezTo>
                  <a:close/>
                </a:path>
              </a:pathLst>
            </a:custGeom>
            <a:grpFill/>
            <a:ln w="3175">
              <a:solidFill>
                <a:schemeClr val="tx2">
                  <a:lumMod val="75000"/>
                  <a:alpha val="40000"/>
                </a:schemeClr>
              </a:solidFill>
            </a:ln>
            <a:extLst/>
          </p:spPr>
          <p:txBody>
            <a:bodyPr anchor="ctr"/>
            <a:lstStyle/>
            <a:p>
              <a:pPr algn="ctr"/>
              <a:endParaRPr/>
            </a:p>
          </p:txBody>
        </p:sp>
        <p:sp>
          <p:nvSpPr>
            <p:cNvPr id="57" name="îŝḷîḓé-Freeform: Shape 116"/>
            <p:cNvSpPr>
              <a:spLocks/>
            </p:cNvSpPr>
            <p:nvPr/>
          </p:nvSpPr>
          <p:spPr bwMode="auto">
            <a:xfrm>
              <a:off x="6349362" y="6607236"/>
              <a:ext cx="120176" cy="20758"/>
            </a:xfrm>
            <a:custGeom>
              <a:avLst/>
              <a:gdLst>
                <a:gd name="T0" fmla="*/ 0 w 6"/>
                <a:gd name="T1" fmla="*/ 1 h 1"/>
                <a:gd name="T2" fmla="*/ 6 w 6"/>
                <a:gd name="T3" fmla="*/ 1 h 1"/>
                <a:gd name="T4" fmla="*/ 6 w 6"/>
                <a:gd name="T5" fmla="*/ 0 h 1"/>
                <a:gd name="T6" fmla="*/ 0 w 6"/>
                <a:gd name="T7" fmla="*/ 1 h 1"/>
              </a:gdLst>
              <a:ahLst/>
              <a:cxnLst>
                <a:cxn ang="0">
                  <a:pos x="T0" y="T1"/>
                </a:cxn>
                <a:cxn ang="0">
                  <a:pos x="T2" y="T3"/>
                </a:cxn>
                <a:cxn ang="0">
                  <a:pos x="T4" y="T5"/>
                </a:cxn>
                <a:cxn ang="0">
                  <a:pos x="T6" y="T7"/>
                </a:cxn>
              </a:cxnLst>
              <a:rect l="0" t="0" r="r" b="b"/>
              <a:pathLst>
                <a:path w="6" h="1">
                  <a:moveTo>
                    <a:pt x="0" y="1"/>
                  </a:moveTo>
                  <a:cubicBezTo>
                    <a:pt x="2" y="1"/>
                    <a:pt x="4" y="1"/>
                    <a:pt x="6" y="1"/>
                  </a:cubicBezTo>
                  <a:cubicBezTo>
                    <a:pt x="6" y="0"/>
                    <a:pt x="6" y="0"/>
                    <a:pt x="6" y="0"/>
                  </a:cubicBezTo>
                  <a:cubicBezTo>
                    <a:pt x="4" y="0"/>
                    <a:pt x="2" y="0"/>
                    <a:pt x="0" y="1"/>
                  </a:cubicBezTo>
                  <a:close/>
                </a:path>
              </a:pathLst>
            </a:custGeom>
            <a:grpFill/>
            <a:ln w="3175">
              <a:solidFill>
                <a:schemeClr val="tx2">
                  <a:lumMod val="75000"/>
                  <a:alpha val="40000"/>
                </a:schemeClr>
              </a:solidFill>
            </a:ln>
            <a:extLst/>
          </p:spPr>
          <p:txBody>
            <a:bodyPr anchor="ctr"/>
            <a:lstStyle/>
            <a:p>
              <a:pPr algn="ctr"/>
              <a:endParaRPr/>
            </a:p>
          </p:txBody>
        </p:sp>
        <p:sp>
          <p:nvSpPr>
            <p:cNvPr id="58" name="îŝḷîḓé-Freeform: Shape 117"/>
            <p:cNvSpPr>
              <a:spLocks/>
            </p:cNvSpPr>
            <p:nvPr/>
          </p:nvSpPr>
          <p:spPr bwMode="auto">
            <a:xfrm>
              <a:off x="6328604" y="6404030"/>
              <a:ext cx="121269" cy="40423"/>
            </a:xfrm>
            <a:custGeom>
              <a:avLst/>
              <a:gdLst>
                <a:gd name="T0" fmla="*/ 0 w 6"/>
                <a:gd name="T1" fmla="*/ 2 h 2"/>
                <a:gd name="T2" fmla="*/ 6 w 6"/>
                <a:gd name="T3" fmla="*/ 1 h 2"/>
                <a:gd name="T4" fmla="*/ 6 w 6"/>
                <a:gd name="T5" fmla="*/ 0 h 2"/>
                <a:gd name="T6" fmla="*/ 0 w 6"/>
                <a:gd name="T7" fmla="*/ 1 h 2"/>
                <a:gd name="T8" fmla="*/ 0 w 6"/>
                <a:gd name="T9" fmla="*/ 2 h 2"/>
              </a:gdLst>
              <a:ahLst/>
              <a:cxnLst>
                <a:cxn ang="0">
                  <a:pos x="T0" y="T1"/>
                </a:cxn>
                <a:cxn ang="0">
                  <a:pos x="T2" y="T3"/>
                </a:cxn>
                <a:cxn ang="0">
                  <a:pos x="T4" y="T5"/>
                </a:cxn>
                <a:cxn ang="0">
                  <a:pos x="T6" y="T7"/>
                </a:cxn>
                <a:cxn ang="0">
                  <a:pos x="T8" y="T9"/>
                </a:cxn>
              </a:cxnLst>
              <a:rect l="0" t="0" r="r" b="b"/>
              <a:pathLst>
                <a:path w="6" h="2">
                  <a:moveTo>
                    <a:pt x="0" y="2"/>
                  </a:moveTo>
                  <a:cubicBezTo>
                    <a:pt x="2" y="2"/>
                    <a:pt x="4" y="1"/>
                    <a:pt x="6" y="1"/>
                  </a:cubicBezTo>
                  <a:cubicBezTo>
                    <a:pt x="6" y="0"/>
                    <a:pt x="6" y="0"/>
                    <a:pt x="6" y="0"/>
                  </a:cubicBezTo>
                  <a:cubicBezTo>
                    <a:pt x="4"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59" name="îŝḷîḓé-Freeform: Shape 118"/>
            <p:cNvSpPr>
              <a:spLocks/>
            </p:cNvSpPr>
            <p:nvPr/>
          </p:nvSpPr>
          <p:spPr bwMode="auto">
            <a:xfrm>
              <a:off x="6328604" y="6199731"/>
              <a:ext cx="100511" cy="20758"/>
            </a:xfrm>
            <a:custGeom>
              <a:avLst/>
              <a:gdLst>
                <a:gd name="T0" fmla="*/ 0 w 5"/>
                <a:gd name="T1" fmla="*/ 1 h 1"/>
                <a:gd name="T2" fmla="*/ 5 w 5"/>
                <a:gd name="T3" fmla="*/ 0 h 1"/>
                <a:gd name="T4" fmla="*/ 5 w 5"/>
                <a:gd name="T5" fmla="*/ 0 h 1"/>
                <a:gd name="T6" fmla="*/ 0 w 5"/>
                <a:gd name="T7" fmla="*/ 0 h 1"/>
                <a:gd name="T8" fmla="*/ 0 w 5"/>
                <a:gd name="T9" fmla="*/ 1 h 1"/>
              </a:gdLst>
              <a:ahLst/>
              <a:cxnLst>
                <a:cxn ang="0">
                  <a:pos x="T0" y="T1"/>
                </a:cxn>
                <a:cxn ang="0">
                  <a:pos x="T2" y="T3"/>
                </a:cxn>
                <a:cxn ang="0">
                  <a:pos x="T4" y="T5"/>
                </a:cxn>
                <a:cxn ang="0">
                  <a:pos x="T6" y="T7"/>
                </a:cxn>
                <a:cxn ang="0">
                  <a:pos x="T8" y="T9"/>
                </a:cxn>
              </a:cxnLst>
              <a:rect l="0" t="0" r="r" b="b"/>
              <a:pathLst>
                <a:path w="5" h="1">
                  <a:moveTo>
                    <a:pt x="0" y="1"/>
                  </a:moveTo>
                  <a:cubicBezTo>
                    <a:pt x="1" y="1"/>
                    <a:pt x="3" y="1"/>
                    <a:pt x="5" y="0"/>
                  </a:cubicBezTo>
                  <a:cubicBezTo>
                    <a:pt x="5" y="0"/>
                    <a:pt x="5" y="0"/>
                    <a:pt x="5"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60" name="îŝḷîḓé-Freeform: Shape 119"/>
            <p:cNvSpPr>
              <a:spLocks/>
            </p:cNvSpPr>
            <p:nvPr/>
          </p:nvSpPr>
          <p:spPr bwMode="auto">
            <a:xfrm>
              <a:off x="6328604" y="6138550"/>
              <a:ext cx="80846" cy="61181"/>
            </a:xfrm>
            <a:custGeom>
              <a:avLst/>
              <a:gdLst>
                <a:gd name="T0" fmla="*/ 0 w 4"/>
                <a:gd name="T1" fmla="*/ 3 h 3"/>
                <a:gd name="T2" fmla="*/ 4 w 4"/>
                <a:gd name="T3" fmla="*/ 2 h 3"/>
                <a:gd name="T4" fmla="*/ 3 w 4"/>
                <a:gd name="T5" fmla="*/ 0 h 3"/>
                <a:gd name="T6" fmla="*/ 0 w 4"/>
                <a:gd name="T7" fmla="*/ 0 h 3"/>
                <a:gd name="T8" fmla="*/ 0 w 4"/>
                <a:gd name="T9" fmla="*/ 3 h 3"/>
              </a:gdLst>
              <a:ahLst/>
              <a:cxnLst>
                <a:cxn ang="0">
                  <a:pos x="T0" y="T1"/>
                </a:cxn>
                <a:cxn ang="0">
                  <a:pos x="T2" y="T3"/>
                </a:cxn>
                <a:cxn ang="0">
                  <a:pos x="T4" y="T5"/>
                </a:cxn>
                <a:cxn ang="0">
                  <a:pos x="T6" y="T7"/>
                </a:cxn>
                <a:cxn ang="0">
                  <a:pos x="T8" y="T9"/>
                </a:cxn>
              </a:cxnLst>
              <a:rect l="0" t="0" r="r" b="b"/>
              <a:pathLst>
                <a:path w="4" h="3">
                  <a:moveTo>
                    <a:pt x="0" y="3"/>
                  </a:moveTo>
                  <a:cubicBezTo>
                    <a:pt x="1" y="2"/>
                    <a:pt x="3" y="2"/>
                    <a:pt x="4" y="2"/>
                  </a:cubicBezTo>
                  <a:cubicBezTo>
                    <a:pt x="4" y="1"/>
                    <a:pt x="4" y="0"/>
                    <a:pt x="3" y="0"/>
                  </a:cubicBezTo>
                  <a:cubicBezTo>
                    <a:pt x="2" y="0"/>
                    <a:pt x="1"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1" name="îŝḷîḓé-Freeform: Shape 120"/>
            <p:cNvSpPr>
              <a:spLocks/>
            </p:cNvSpPr>
            <p:nvPr/>
          </p:nvSpPr>
          <p:spPr bwMode="auto">
            <a:xfrm>
              <a:off x="6349362" y="6138550"/>
              <a:ext cx="19665"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2"/>
                    <a:pt x="1" y="1"/>
                    <a:pt x="1" y="0"/>
                  </a:cubicBezTo>
                  <a:cubicBezTo>
                    <a:pt x="0" y="0"/>
                    <a:pt x="0" y="0"/>
                    <a:pt x="0" y="0"/>
                  </a:cubicBezTo>
                  <a:cubicBezTo>
                    <a:pt x="0" y="1"/>
                    <a:pt x="0"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2" name="îŝḷîḓé-Freeform: Shape 121"/>
            <p:cNvSpPr>
              <a:spLocks/>
            </p:cNvSpPr>
            <p:nvPr/>
          </p:nvSpPr>
          <p:spPr bwMode="auto">
            <a:xfrm>
              <a:off x="6369027" y="6138550"/>
              <a:ext cx="20758" cy="41515"/>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63" name="îŝḷîḓé-Freeform: Shape 122"/>
            <p:cNvSpPr>
              <a:spLocks/>
            </p:cNvSpPr>
            <p:nvPr/>
          </p:nvSpPr>
          <p:spPr bwMode="auto">
            <a:xfrm>
              <a:off x="6349362" y="6138550"/>
              <a:ext cx="0" cy="61181"/>
            </a:xfrm>
            <a:custGeom>
              <a:avLst/>
              <a:gdLst>
                <a:gd name="T0" fmla="*/ 3 h 3"/>
                <a:gd name="T1" fmla="*/ 2 h 3"/>
                <a:gd name="T2" fmla="*/ 0 h 3"/>
                <a:gd name="T3" fmla="*/ 0 h 3"/>
                <a:gd name="T4" fmla="*/ 3 h 3"/>
              </a:gdLst>
              <a:ahLst/>
              <a:cxnLst>
                <a:cxn ang="0">
                  <a:pos x="0" y="T0"/>
                </a:cxn>
                <a:cxn ang="0">
                  <a:pos x="0" y="T1"/>
                </a:cxn>
                <a:cxn ang="0">
                  <a:pos x="0" y="T2"/>
                </a:cxn>
                <a:cxn ang="0">
                  <a:pos x="0" y="T3"/>
                </a:cxn>
                <a:cxn ang="0">
                  <a:pos x="0" y="T4"/>
                </a:cxn>
              </a:cxnLst>
              <a:rect l="0" t="0" r="r" b="b"/>
              <a:pathLst>
                <a:path h="3">
                  <a:moveTo>
                    <a:pt x="0" y="3"/>
                  </a:moveTo>
                  <a:cubicBezTo>
                    <a:pt x="0" y="2"/>
                    <a:pt x="0" y="2"/>
                    <a:pt x="0" y="2"/>
                  </a:cubicBezTo>
                  <a:cubicBezTo>
                    <a:pt x="0" y="2"/>
                    <a:pt x="0" y="1"/>
                    <a:pt x="0" y="0"/>
                  </a:cubicBezTo>
                  <a:cubicBezTo>
                    <a:pt x="0" y="0"/>
                    <a:pt x="0" y="0"/>
                    <a:pt x="0" y="0"/>
                  </a:cubicBezTo>
                  <a:cubicBezTo>
                    <a:pt x="0" y="1"/>
                    <a:pt x="0" y="2"/>
                    <a:pt x="0" y="3"/>
                  </a:cubicBezTo>
                  <a:close/>
                </a:path>
              </a:pathLst>
            </a:custGeom>
            <a:grpFill/>
            <a:ln w="3175">
              <a:solidFill>
                <a:schemeClr val="tx2">
                  <a:lumMod val="75000"/>
                  <a:alpha val="40000"/>
                </a:schemeClr>
              </a:solidFill>
            </a:ln>
            <a:extLst/>
          </p:spPr>
          <p:txBody>
            <a:bodyPr anchor="ctr"/>
            <a:lstStyle/>
            <a:p>
              <a:pPr algn="ctr"/>
              <a:endParaRPr/>
            </a:p>
          </p:txBody>
        </p:sp>
        <p:sp>
          <p:nvSpPr>
            <p:cNvPr id="64" name="îŝḷîḓé-Freeform: Shape 123"/>
            <p:cNvSpPr>
              <a:spLocks/>
            </p:cNvSpPr>
            <p:nvPr/>
          </p:nvSpPr>
          <p:spPr bwMode="auto">
            <a:xfrm>
              <a:off x="6308939" y="6118885"/>
              <a:ext cx="120176" cy="19665"/>
            </a:xfrm>
            <a:custGeom>
              <a:avLst/>
              <a:gdLst>
                <a:gd name="T0" fmla="*/ 0 w 6"/>
                <a:gd name="T1" fmla="*/ 1 h 1"/>
                <a:gd name="T2" fmla="*/ 6 w 6"/>
                <a:gd name="T3" fmla="*/ 0 h 1"/>
                <a:gd name="T4" fmla="*/ 6 w 6"/>
                <a:gd name="T5" fmla="*/ 1 h 1"/>
                <a:gd name="T6" fmla="*/ 0 w 6"/>
                <a:gd name="T7" fmla="*/ 1 h 1"/>
              </a:gdLst>
              <a:ahLst/>
              <a:cxnLst>
                <a:cxn ang="0">
                  <a:pos x="T0" y="T1"/>
                </a:cxn>
                <a:cxn ang="0">
                  <a:pos x="T2" y="T3"/>
                </a:cxn>
                <a:cxn ang="0">
                  <a:pos x="T4" y="T5"/>
                </a:cxn>
                <a:cxn ang="0">
                  <a:pos x="T6" y="T7"/>
                </a:cxn>
              </a:cxnLst>
              <a:rect l="0" t="0" r="r" b="b"/>
              <a:pathLst>
                <a:path w="6" h="1">
                  <a:moveTo>
                    <a:pt x="0" y="1"/>
                  </a:moveTo>
                  <a:cubicBezTo>
                    <a:pt x="2" y="0"/>
                    <a:pt x="4" y="0"/>
                    <a:pt x="6" y="0"/>
                  </a:cubicBezTo>
                  <a:cubicBezTo>
                    <a:pt x="6" y="1"/>
                    <a:pt x="6" y="1"/>
                    <a:pt x="6" y="1"/>
                  </a:cubicBezTo>
                  <a:cubicBezTo>
                    <a:pt x="4" y="1"/>
                    <a:pt x="2" y="1"/>
                    <a:pt x="0" y="1"/>
                  </a:cubicBezTo>
                  <a:close/>
                </a:path>
              </a:pathLst>
            </a:custGeom>
            <a:grpFill/>
            <a:ln w="3175">
              <a:solidFill>
                <a:schemeClr val="tx2">
                  <a:lumMod val="75000"/>
                  <a:alpha val="40000"/>
                </a:schemeClr>
              </a:solidFill>
            </a:ln>
            <a:extLst/>
          </p:spPr>
          <p:txBody>
            <a:bodyPr anchor="ctr"/>
            <a:lstStyle/>
            <a:p>
              <a:pPr algn="ctr"/>
              <a:endParaRPr/>
            </a:p>
          </p:txBody>
        </p:sp>
        <p:sp>
          <p:nvSpPr>
            <p:cNvPr id="65" name="îŝḷîḓé-Freeform: Shape 124"/>
            <p:cNvSpPr>
              <a:spLocks/>
            </p:cNvSpPr>
            <p:nvPr/>
          </p:nvSpPr>
          <p:spPr bwMode="auto">
            <a:xfrm>
              <a:off x="6349362" y="5996524"/>
              <a:ext cx="19665" cy="80846"/>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1"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66" name="îŝḷîḓé-Freeform: Shape 125"/>
            <p:cNvSpPr>
              <a:spLocks/>
            </p:cNvSpPr>
            <p:nvPr/>
          </p:nvSpPr>
          <p:spPr bwMode="auto">
            <a:xfrm>
              <a:off x="6328604" y="6077370"/>
              <a:ext cx="61181" cy="41515"/>
            </a:xfrm>
            <a:custGeom>
              <a:avLst/>
              <a:gdLst>
                <a:gd name="T0" fmla="*/ 0 w 3"/>
                <a:gd name="T1" fmla="*/ 2 h 2"/>
                <a:gd name="T2" fmla="*/ 2 w 3"/>
                <a:gd name="T3" fmla="*/ 0 h 2"/>
                <a:gd name="T4" fmla="*/ 3 w 3"/>
                <a:gd name="T5" fmla="*/ 2 h 2"/>
                <a:gd name="T6" fmla="*/ 0 w 3"/>
                <a:gd name="T7" fmla="*/ 2 h 2"/>
              </a:gdLst>
              <a:ahLst/>
              <a:cxnLst>
                <a:cxn ang="0">
                  <a:pos x="T0" y="T1"/>
                </a:cxn>
                <a:cxn ang="0">
                  <a:pos x="T2" y="T3"/>
                </a:cxn>
                <a:cxn ang="0">
                  <a:pos x="T4" y="T5"/>
                </a:cxn>
                <a:cxn ang="0">
                  <a:pos x="T6" y="T7"/>
                </a:cxn>
              </a:cxnLst>
              <a:rect l="0" t="0" r="r" b="b"/>
              <a:pathLst>
                <a:path w="3" h="2">
                  <a:moveTo>
                    <a:pt x="0" y="2"/>
                  </a:moveTo>
                  <a:cubicBezTo>
                    <a:pt x="0" y="1"/>
                    <a:pt x="1" y="0"/>
                    <a:pt x="2" y="0"/>
                  </a:cubicBezTo>
                  <a:cubicBezTo>
                    <a:pt x="2" y="0"/>
                    <a:pt x="3" y="1"/>
                    <a:pt x="3" y="2"/>
                  </a:cubicBezTo>
                  <a:cubicBezTo>
                    <a:pt x="2" y="2"/>
                    <a:pt x="1" y="2"/>
                    <a:pt x="0" y="2"/>
                  </a:cubicBezTo>
                  <a:close/>
                </a:path>
              </a:pathLst>
            </a:custGeom>
            <a:grpFill/>
            <a:ln w="3175">
              <a:solidFill>
                <a:schemeClr val="tx2">
                  <a:lumMod val="75000"/>
                  <a:alpha val="40000"/>
                </a:schemeClr>
              </a:solidFill>
            </a:ln>
            <a:extLst/>
          </p:spPr>
          <p:txBody>
            <a:bodyPr anchor="ctr"/>
            <a:lstStyle/>
            <a:p>
              <a:pPr algn="ctr"/>
              <a:endParaRPr/>
            </a:p>
          </p:txBody>
        </p:sp>
        <p:sp>
          <p:nvSpPr>
            <p:cNvPr id="67" name="îŝḷîḓé-Freeform: Shape 126"/>
            <p:cNvSpPr>
              <a:spLocks/>
            </p:cNvSpPr>
            <p:nvPr/>
          </p:nvSpPr>
          <p:spPr bwMode="auto">
            <a:xfrm>
              <a:off x="6128675" y="6362514"/>
              <a:ext cx="139841" cy="510202"/>
            </a:xfrm>
            <a:custGeom>
              <a:avLst/>
              <a:gdLst>
                <a:gd name="T0" fmla="*/ 7 w 7"/>
                <a:gd name="T1" fmla="*/ 24 h 25"/>
                <a:gd name="T2" fmla="*/ 4 w 7"/>
                <a:gd name="T3" fmla="*/ 0 h 25"/>
                <a:gd name="T4" fmla="*/ 0 w 7"/>
                <a:gd name="T5" fmla="*/ 0 h 25"/>
                <a:gd name="T6" fmla="*/ 2 w 7"/>
                <a:gd name="T7" fmla="*/ 25 h 25"/>
                <a:gd name="T8" fmla="*/ 7 w 7"/>
                <a:gd name="T9" fmla="*/ 24 h 25"/>
              </a:gdLst>
              <a:ahLst/>
              <a:cxnLst>
                <a:cxn ang="0">
                  <a:pos x="T0" y="T1"/>
                </a:cxn>
                <a:cxn ang="0">
                  <a:pos x="T2" y="T3"/>
                </a:cxn>
                <a:cxn ang="0">
                  <a:pos x="T4" y="T5"/>
                </a:cxn>
                <a:cxn ang="0">
                  <a:pos x="T6" y="T7"/>
                </a:cxn>
                <a:cxn ang="0">
                  <a:pos x="T8" y="T9"/>
                </a:cxn>
              </a:cxnLst>
              <a:rect l="0" t="0" r="r" b="b"/>
              <a:pathLst>
                <a:path w="7" h="25">
                  <a:moveTo>
                    <a:pt x="7" y="24"/>
                  </a:moveTo>
                  <a:cubicBezTo>
                    <a:pt x="6" y="16"/>
                    <a:pt x="5" y="8"/>
                    <a:pt x="4" y="0"/>
                  </a:cubicBezTo>
                  <a:cubicBezTo>
                    <a:pt x="3" y="0"/>
                    <a:pt x="1" y="0"/>
                    <a:pt x="0" y="0"/>
                  </a:cubicBezTo>
                  <a:cubicBezTo>
                    <a:pt x="1" y="8"/>
                    <a:pt x="2" y="17"/>
                    <a:pt x="2" y="25"/>
                  </a:cubicBezTo>
                  <a:cubicBezTo>
                    <a:pt x="4" y="25"/>
                    <a:pt x="5" y="24"/>
                    <a:pt x="7" y="24"/>
                  </a:cubicBezTo>
                  <a:close/>
                </a:path>
              </a:pathLst>
            </a:custGeom>
            <a:grpFill/>
            <a:ln w="3175">
              <a:solidFill>
                <a:schemeClr val="tx2">
                  <a:lumMod val="75000"/>
                  <a:alpha val="40000"/>
                </a:schemeClr>
              </a:solidFill>
            </a:ln>
            <a:extLst/>
          </p:spPr>
          <p:txBody>
            <a:bodyPr anchor="ctr"/>
            <a:lstStyle/>
            <a:p>
              <a:pPr algn="ctr"/>
              <a:endParaRPr/>
            </a:p>
          </p:txBody>
        </p:sp>
        <p:sp>
          <p:nvSpPr>
            <p:cNvPr id="68" name="îŝḷîḓé-Freeform: Shape 127"/>
            <p:cNvSpPr>
              <a:spLocks/>
            </p:cNvSpPr>
            <p:nvPr/>
          </p:nvSpPr>
          <p:spPr bwMode="auto">
            <a:xfrm>
              <a:off x="6148340" y="6689175"/>
              <a:ext cx="100511" cy="40423"/>
            </a:xfrm>
            <a:custGeom>
              <a:avLst/>
              <a:gdLst>
                <a:gd name="T0" fmla="*/ 0 w 5"/>
                <a:gd name="T1" fmla="*/ 2 h 2"/>
                <a:gd name="T2" fmla="*/ 5 w 5"/>
                <a:gd name="T3" fmla="*/ 1 h 2"/>
                <a:gd name="T4" fmla="*/ 5 w 5"/>
                <a:gd name="T5" fmla="*/ 0 h 2"/>
                <a:gd name="T6" fmla="*/ 0 w 5"/>
                <a:gd name="T7" fmla="*/ 1 h 2"/>
                <a:gd name="T8" fmla="*/ 0 w 5"/>
                <a:gd name="T9" fmla="*/ 2 h 2"/>
              </a:gdLst>
              <a:ahLst/>
              <a:cxnLst>
                <a:cxn ang="0">
                  <a:pos x="T0" y="T1"/>
                </a:cxn>
                <a:cxn ang="0">
                  <a:pos x="T2" y="T3"/>
                </a:cxn>
                <a:cxn ang="0">
                  <a:pos x="T4" y="T5"/>
                </a:cxn>
                <a:cxn ang="0">
                  <a:pos x="T6" y="T7"/>
                </a:cxn>
                <a:cxn ang="0">
                  <a:pos x="T8" y="T9"/>
                </a:cxn>
              </a:cxnLst>
              <a:rect l="0" t="0" r="r" b="b"/>
              <a:pathLst>
                <a:path w="5" h="2">
                  <a:moveTo>
                    <a:pt x="0" y="2"/>
                  </a:moveTo>
                  <a:cubicBezTo>
                    <a:pt x="2" y="1"/>
                    <a:pt x="4" y="1"/>
                    <a:pt x="5" y="1"/>
                  </a:cubicBezTo>
                  <a:cubicBezTo>
                    <a:pt x="5" y="0"/>
                    <a:pt x="5" y="0"/>
                    <a:pt x="5" y="0"/>
                  </a:cubicBezTo>
                  <a:cubicBezTo>
                    <a:pt x="3" y="1"/>
                    <a:pt x="2"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69" name="îŝḷîḓé-Freeform: Shape 128"/>
            <p:cNvSpPr>
              <a:spLocks/>
            </p:cNvSpPr>
            <p:nvPr/>
          </p:nvSpPr>
          <p:spPr bwMode="auto">
            <a:xfrm>
              <a:off x="6148340" y="6546056"/>
              <a:ext cx="80846" cy="20758"/>
            </a:xfrm>
            <a:custGeom>
              <a:avLst/>
              <a:gdLst>
                <a:gd name="T0" fmla="*/ 0 w 4"/>
                <a:gd name="T1" fmla="*/ 1 h 1"/>
                <a:gd name="T2" fmla="*/ 4 w 4"/>
                <a:gd name="T3" fmla="*/ 0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0"/>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0" name="îŝḷîḓé-Freeform: Shape 129"/>
            <p:cNvSpPr>
              <a:spLocks/>
            </p:cNvSpPr>
            <p:nvPr/>
          </p:nvSpPr>
          <p:spPr bwMode="auto">
            <a:xfrm>
              <a:off x="6128675" y="6362514"/>
              <a:ext cx="79753" cy="20758"/>
            </a:xfrm>
            <a:custGeom>
              <a:avLst/>
              <a:gdLst>
                <a:gd name="T0" fmla="*/ 0 w 4"/>
                <a:gd name="T1" fmla="*/ 1 h 1"/>
                <a:gd name="T2" fmla="*/ 4 w 4"/>
                <a:gd name="T3" fmla="*/ 1 h 1"/>
                <a:gd name="T4" fmla="*/ 4 w 4"/>
                <a:gd name="T5" fmla="*/ 0 h 1"/>
                <a:gd name="T6" fmla="*/ 0 w 4"/>
                <a:gd name="T7" fmla="*/ 0 h 1"/>
                <a:gd name="T8" fmla="*/ 0 w 4"/>
                <a:gd name="T9" fmla="*/ 1 h 1"/>
              </a:gdLst>
              <a:ahLst/>
              <a:cxnLst>
                <a:cxn ang="0">
                  <a:pos x="T0" y="T1"/>
                </a:cxn>
                <a:cxn ang="0">
                  <a:pos x="T2" y="T3"/>
                </a:cxn>
                <a:cxn ang="0">
                  <a:pos x="T4" y="T5"/>
                </a:cxn>
                <a:cxn ang="0">
                  <a:pos x="T6" y="T7"/>
                </a:cxn>
                <a:cxn ang="0">
                  <a:pos x="T8" y="T9"/>
                </a:cxn>
              </a:cxnLst>
              <a:rect l="0" t="0" r="r" b="b"/>
              <a:pathLst>
                <a:path w="4" h="1">
                  <a:moveTo>
                    <a:pt x="0" y="1"/>
                  </a:moveTo>
                  <a:cubicBezTo>
                    <a:pt x="1" y="1"/>
                    <a:pt x="3" y="1"/>
                    <a:pt x="4" y="1"/>
                  </a:cubicBezTo>
                  <a:cubicBezTo>
                    <a:pt x="4" y="0"/>
                    <a:pt x="4" y="0"/>
                    <a:pt x="4" y="0"/>
                  </a:cubicBezTo>
                  <a:cubicBezTo>
                    <a:pt x="3" y="0"/>
                    <a:pt x="1" y="0"/>
                    <a:pt x="0" y="0"/>
                  </a:cubicBezTo>
                  <a:lnTo>
                    <a:pt x="0" y="1"/>
                  </a:lnTo>
                  <a:close/>
                </a:path>
              </a:pathLst>
            </a:custGeom>
            <a:grpFill/>
            <a:ln w="3175">
              <a:solidFill>
                <a:schemeClr val="tx2">
                  <a:lumMod val="75000"/>
                  <a:alpha val="40000"/>
                </a:schemeClr>
              </a:solidFill>
            </a:ln>
            <a:extLst/>
          </p:spPr>
          <p:txBody>
            <a:bodyPr anchor="ctr"/>
            <a:lstStyle/>
            <a:p>
              <a:pPr algn="ctr"/>
              <a:endParaRPr/>
            </a:p>
          </p:txBody>
        </p:sp>
        <p:sp>
          <p:nvSpPr>
            <p:cNvPr id="71" name="îŝḷîḓé-Freeform: Shape 130"/>
            <p:cNvSpPr>
              <a:spLocks/>
            </p:cNvSpPr>
            <p:nvPr/>
          </p:nvSpPr>
          <p:spPr bwMode="auto">
            <a:xfrm>
              <a:off x="6128675" y="6322092"/>
              <a:ext cx="60088" cy="40423"/>
            </a:xfrm>
            <a:custGeom>
              <a:avLst/>
              <a:gdLst>
                <a:gd name="T0" fmla="*/ 1 w 3"/>
                <a:gd name="T1" fmla="*/ 2 h 2"/>
                <a:gd name="T2" fmla="*/ 3 w 3"/>
                <a:gd name="T3" fmla="*/ 2 h 2"/>
                <a:gd name="T4" fmla="*/ 3 w 3"/>
                <a:gd name="T5" fmla="*/ 0 h 2"/>
                <a:gd name="T6" fmla="*/ 0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cubicBezTo>
                    <a:pt x="2" y="2"/>
                    <a:pt x="2" y="2"/>
                    <a:pt x="3" y="2"/>
                  </a:cubicBezTo>
                  <a:cubicBezTo>
                    <a:pt x="3" y="1"/>
                    <a:pt x="3" y="0"/>
                    <a:pt x="3" y="0"/>
                  </a:cubicBezTo>
                  <a:cubicBezTo>
                    <a:pt x="2" y="0"/>
                    <a:pt x="1" y="0"/>
                    <a:pt x="0"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2" name="îŝḷîḓé-Freeform: Shape 131"/>
            <p:cNvSpPr>
              <a:spLocks/>
            </p:cNvSpPr>
            <p:nvPr/>
          </p:nvSpPr>
          <p:spPr bwMode="auto">
            <a:xfrm>
              <a:off x="6148340" y="6322092"/>
              <a:ext cx="19665"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3" name="îŝḷîḓé-Freeform: Shape 132"/>
            <p:cNvSpPr>
              <a:spLocks/>
            </p:cNvSpPr>
            <p:nvPr/>
          </p:nvSpPr>
          <p:spPr bwMode="auto">
            <a:xfrm>
              <a:off x="6168005" y="6322092"/>
              <a:ext cx="20758" cy="40423"/>
            </a:xfrm>
            <a:custGeom>
              <a:avLst/>
              <a:gdLst>
                <a:gd name="T0" fmla="*/ 1 w 1"/>
                <a:gd name="T1" fmla="*/ 2 h 2"/>
                <a:gd name="T2" fmla="*/ 1 w 1"/>
                <a:gd name="T3" fmla="*/ 2 h 2"/>
                <a:gd name="T4" fmla="*/ 1 w 1"/>
                <a:gd name="T5" fmla="*/ 0 h 2"/>
                <a:gd name="T6" fmla="*/ 0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1" y="2"/>
                    <a:pt x="1" y="2"/>
                  </a:cubicBezTo>
                  <a:cubicBezTo>
                    <a:pt x="1" y="1"/>
                    <a:pt x="1" y="1"/>
                    <a:pt x="1" y="0"/>
                  </a:cubicBezTo>
                  <a:cubicBezTo>
                    <a:pt x="0" y="0"/>
                    <a:pt x="0" y="0"/>
                    <a:pt x="0" y="0"/>
                  </a:cubicBezTo>
                  <a:cubicBezTo>
                    <a:pt x="0" y="1"/>
                    <a:pt x="0" y="1"/>
                    <a:pt x="1" y="2"/>
                  </a:cubicBezTo>
                  <a:close/>
                </a:path>
              </a:pathLst>
            </a:custGeom>
            <a:grpFill/>
            <a:ln w="3175">
              <a:solidFill>
                <a:schemeClr val="tx2">
                  <a:lumMod val="75000"/>
                  <a:alpha val="40000"/>
                </a:schemeClr>
              </a:solidFill>
            </a:ln>
            <a:extLst/>
          </p:spPr>
          <p:txBody>
            <a:bodyPr anchor="ctr"/>
            <a:lstStyle/>
            <a:p>
              <a:pPr algn="ctr"/>
              <a:endParaRPr/>
            </a:p>
          </p:txBody>
        </p:sp>
        <p:sp>
          <p:nvSpPr>
            <p:cNvPr id="74" name="îŝḷîḓé-Freeform: Shape 133"/>
            <p:cNvSpPr>
              <a:spLocks/>
            </p:cNvSpPr>
            <p:nvPr/>
          </p:nvSpPr>
          <p:spPr bwMode="auto">
            <a:xfrm>
              <a:off x="6148340" y="6322092"/>
              <a:ext cx="0" cy="40423"/>
            </a:xfrm>
            <a:custGeom>
              <a:avLst/>
              <a:gdLst>
                <a:gd name="T0" fmla="*/ 2 h 2"/>
                <a:gd name="T1" fmla="*/ 2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cubicBezTo>
                    <a:pt x="0" y="2"/>
                    <a:pt x="0" y="2"/>
                    <a:pt x="0" y="2"/>
                  </a:cubicBezTo>
                  <a:cubicBezTo>
                    <a:pt x="0" y="1"/>
                    <a:pt x="0" y="1"/>
                    <a:pt x="0" y="0"/>
                  </a:cubicBezTo>
                  <a:cubicBezTo>
                    <a:pt x="0" y="0"/>
                    <a:pt x="0" y="0"/>
                    <a:pt x="0" y="0"/>
                  </a:cubicBezTo>
                  <a:cubicBezTo>
                    <a:pt x="0"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75" name="îŝḷîḓé-Freeform: Shape 134"/>
            <p:cNvSpPr>
              <a:spLocks/>
            </p:cNvSpPr>
            <p:nvPr/>
          </p:nvSpPr>
          <p:spPr bwMode="auto">
            <a:xfrm>
              <a:off x="6128675" y="6302426"/>
              <a:ext cx="79753" cy="19665"/>
            </a:xfrm>
            <a:custGeom>
              <a:avLst/>
              <a:gdLst>
                <a:gd name="T0" fmla="*/ 0 w 4"/>
                <a:gd name="T1" fmla="*/ 1 h 1"/>
                <a:gd name="T2" fmla="*/ 4 w 4"/>
                <a:gd name="T3" fmla="*/ 0 h 1"/>
                <a:gd name="T4" fmla="*/ 4 w 4"/>
                <a:gd name="T5" fmla="*/ 1 h 1"/>
                <a:gd name="T6" fmla="*/ 0 w 4"/>
                <a:gd name="T7" fmla="*/ 1 h 1"/>
              </a:gdLst>
              <a:ahLst/>
              <a:cxnLst>
                <a:cxn ang="0">
                  <a:pos x="T0" y="T1"/>
                </a:cxn>
                <a:cxn ang="0">
                  <a:pos x="T2" y="T3"/>
                </a:cxn>
                <a:cxn ang="0">
                  <a:pos x="T4" y="T5"/>
                </a:cxn>
                <a:cxn ang="0">
                  <a:pos x="T6" y="T7"/>
                </a:cxn>
              </a:cxnLst>
              <a:rect l="0" t="0" r="r" b="b"/>
              <a:pathLst>
                <a:path w="4" h="1">
                  <a:moveTo>
                    <a:pt x="0" y="1"/>
                  </a:moveTo>
                  <a:cubicBezTo>
                    <a:pt x="1" y="1"/>
                    <a:pt x="2" y="0"/>
                    <a:pt x="4" y="0"/>
                  </a:cubicBezTo>
                  <a:cubicBezTo>
                    <a:pt x="4" y="1"/>
                    <a:pt x="4" y="1"/>
                    <a:pt x="4" y="1"/>
                  </a:cubicBezTo>
                  <a:cubicBezTo>
                    <a:pt x="2" y="1"/>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76" name="îŝḷîḓé-Freeform: Shape 135"/>
            <p:cNvSpPr>
              <a:spLocks/>
            </p:cNvSpPr>
            <p:nvPr/>
          </p:nvSpPr>
          <p:spPr bwMode="auto">
            <a:xfrm>
              <a:off x="6148340" y="6199731"/>
              <a:ext cx="19665" cy="81938"/>
            </a:xfrm>
            <a:custGeom>
              <a:avLst/>
              <a:gdLst>
                <a:gd name="T0" fmla="*/ 0 w 1"/>
                <a:gd name="T1" fmla="*/ 0 h 4"/>
                <a:gd name="T2" fmla="*/ 0 w 1"/>
                <a:gd name="T3" fmla="*/ 0 h 4"/>
                <a:gd name="T4" fmla="*/ 1 w 1"/>
                <a:gd name="T5" fmla="*/ 4 h 4"/>
                <a:gd name="T6" fmla="*/ 0 w 1"/>
                <a:gd name="T7" fmla="*/ 4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0"/>
                    <a:pt x="0" y="0"/>
                  </a:cubicBezTo>
                  <a:cubicBezTo>
                    <a:pt x="0" y="1"/>
                    <a:pt x="0" y="2"/>
                    <a:pt x="1" y="4"/>
                  </a:cubicBezTo>
                  <a:cubicBezTo>
                    <a:pt x="0" y="4"/>
                    <a:pt x="0" y="4"/>
                    <a:pt x="0" y="4"/>
                  </a:cubicBezTo>
                  <a:cubicBezTo>
                    <a:pt x="0" y="2"/>
                    <a:pt x="0" y="1"/>
                    <a:pt x="0" y="0"/>
                  </a:cubicBezTo>
                  <a:close/>
                </a:path>
              </a:pathLst>
            </a:custGeom>
            <a:grpFill/>
            <a:ln w="3175">
              <a:solidFill>
                <a:schemeClr val="tx2">
                  <a:lumMod val="75000"/>
                  <a:alpha val="40000"/>
                </a:schemeClr>
              </a:solidFill>
            </a:ln>
            <a:extLst/>
          </p:spPr>
          <p:txBody>
            <a:bodyPr anchor="ctr"/>
            <a:lstStyle/>
            <a:p>
              <a:pPr algn="ctr"/>
              <a:endParaRPr/>
            </a:p>
          </p:txBody>
        </p:sp>
        <p:sp>
          <p:nvSpPr>
            <p:cNvPr id="77" name="iS1ide-Freeform: Shape 136"/>
            <p:cNvSpPr>
              <a:spLocks/>
            </p:cNvSpPr>
            <p:nvPr/>
          </p:nvSpPr>
          <p:spPr bwMode="auto">
            <a:xfrm>
              <a:off x="6128675" y="6260911"/>
              <a:ext cx="60088" cy="61181"/>
            </a:xfrm>
            <a:custGeom>
              <a:avLst/>
              <a:gdLst>
                <a:gd name="T0" fmla="*/ 0 w 3"/>
                <a:gd name="T1" fmla="*/ 3 h 3"/>
                <a:gd name="T2" fmla="*/ 1 w 3"/>
                <a:gd name="T3" fmla="*/ 0 h 3"/>
                <a:gd name="T4" fmla="*/ 3 w 3"/>
                <a:gd name="T5" fmla="*/ 2 h 3"/>
                <a:gd name="T6" fmla="*/ 0 w 3"/>
                <a:gd name="T7" fmla="*/ 3 h 3"/>
              </a:gdLst>
              <a:ahLst/>
              <a:cxnLst>
                <a:cxn ang="0">
                  <a:pos x="T0" y="T1"/>
                </a:cxn>
                <a:cxn ang="0">
                  <a:pos x="T2" y="T3"/>
                </a:cxn>
                <a:cxn ang="0">
                  <a:pos x="T4" y="T5"/>
                </a:cxn>
                <a:cxn ang="0">
                  <a:pos x="T6" y="T7"/>
                </a:cxn>
              </a:cxnLst>
              <a:rect l="0" t="0" r="r" b="b"/>
              <a:pathLst>
                <a:path w="3" h="3">
                  <a:moveTo>
                    <a:pt x="0" y="3"/>
                  </a:moveTo>
                  <a:cubicBezTo>
                    <a:pt x="0" y="2"/>
                    <a:pt x="1" y="1"/>
                    <a:pt x="1" y="0"/>
                  </a:cubicBezTo>
                  <a:cubicBezTo>
                    <a:pt x="2" y="1"/>
                    <a:pt x="3" y="2"/>
                    <a:pt x="3" y="2"/>
                  </a:cubicBezTo>
                  <a:cubicBezTo>
                    <a:pt x="2" y="2"/>
                    <a:pt x="1" y="3"/>
                    <a:pt x="0" y="3"/>
                  </a:cubicBezTo>
                  <a:close/>
                </a:path>
              </a:pathLst>
            </a:custGeom>
            <a:grpFill/>
            <a:ln w="3175">
              <a:solidFill>
                <a:schemeClr val="tx2">
                  <a:lumMod val="75000"/>
                  <a:alpha val="40000"/>
                </a:schemeClr>
              </a:solidFill>
            </a:ln>
            <a:extLst/>
          </p:spPr>
          <p:txBody>
            <a:bodyPr anchor="ctr"/>
            <a:lstStyle/>
            <a:p>
              <a:pPr algn="ctr"/>
              <a:endParaRPr/>
            </a:p>
          </p:txBody>
        </p:sp>
        <p:sp>
          <p:nvSpPr>
            <p:cNvPr id="78" name="iS1ide-Freeform: Shape 137"/>
            <p:cNvSpPr>
              <a:spLocks/>
            </p:cNvSpPr>
            <p:nvPr/>
          </p:nvSpPr>
          <p:spPr bwMode="auto">
            <a:xfrm>
              <a:off x="5405434" y="6587571"/>
              <a:ext cx="261110" cy="346325"/>
            </a:xfrm>
            <a:custGeom>
              <a:avLst/>
              <a:gdLst>
                <a:gd name="T0" fmla="*/ 12 w 13"/>
                <a:gd name="T1" fmla="*/ 4 h 17"/>
                <a:gd name="T2" fmla="*/ 5 w 13"/>
                <a:gd name="T3" fmla="*/ 0 h 17"/>
                <a:gd name="T4" fmla="*/ 0 w 13"/>
                <a:gd name="T5" fmla="*/ 5 h 17"/>
                <a:gd name="T6" fmla="*/ 2 w 13"/>
                <a:gd name="T7" fmla="*/ 17 h 17"/>
                <a:gd name="T8" fmla="*/ 13 w 13"/>
                <a:gd name="T9" fmla="*/ 15 h 17"/>
                <a:gd name="T10" fmla="*/ 12 w 13"/>
                <a:gd name="T11" fmla="*/ 4 h 17"/>
              </a:gdLst>
              <a:ahLst/>
              <a:cxnLst>
                <a:cxn ang="0">
                  <a:pos x="T0" y="T1"/>
                </a:cxn>
                <a:cxn ang="0">
                  <a:pos x="T2" y="T3"/>
                </a:cxn>
                <a:cxn ang="0">
                  <a:pos x="T4" y="T5"/>
                </a:cxn>
                <a:cxn ang="0">
                  <a:pos x="T6" y="T7"/>
                </a:cxn>
                <a:cxn ang="0">
                  <a:pos x="T8" y="T9"/>
                </a:cxn>
                <a:cxn ang="0">
                  <a:pos x="T10" y="T11"/>
                </a:cxn>
              </a:cxnLst>
              <a:rect l="0" t="0" r="r" b="b"/>
              <a:pathLst>
                <a:path w="13" h="17">
                  <a:moveTo>
                    <a:pt x="12" y="4"/>
                  </a:moveTo>
                  <a:cubicBezTo>
                    <a:pt x="11" y="1"/>
                    <a:pt x="9" y="1"/>
                    <a:pt x="5" y="0"/>
                  </a:cubicBezTo>
                  <a:cubicBezTo>
                    <a:pt x="2" y="2"/>
                    <a:pt x="0" y="3"/>
                    <a:pt x="0" y="5"/>
                  </a:cubicBezTo>
                  <a:cubicBezTo>
                    <a:pt x="1" y="9"/>
                    <a:pt x="1" y="13"/>
                    <a:pt x="2" y="17"/>
                  </a:cubicBezTo>
                  <a:cubicBezTo>
                    <a:pt x="6" y="16"/>
                    <a:pt x="10" y="16"/>
                    <a:pt x="13" y="15"/>
                  </a:cubicBezTo>
                  <a:cubicBezTo>
                    <a:pt x="13" y="12"/>
                    <a:pt x="12" y="8"/>
                    <a:pt x="12" y="4"/>
                  </a:cubicBezTo>
                  <a:close/>
                </a:path>
              </a:pathLst>
            </a:custGeom>
            <a:grpFill/>
            <a:ln w="3175">
              <a:solidFill>
                <a:schemeClr val="tx2">
                  <a:lumMod val="75000"/>
                  <a:alpha val="40000"/>
                </a:schemeClr>
              </a:solidFill>
            </a:ln>
            <a:extLst/>
          </p:spPr>
          <p:txBody>
            <a:bodyPr anchor="ctr"/>
            <a:lstStyle/>
            <a:p>
              <a:pPr algn="ctr"/>
              <a:endParaRPr/>
            </a:p>
          </p:txBody>
        </p:sp>
        <p:sp>
          <p:nvSpPr>
            <p:cNvPr id="79" name="iS1ide-Freeform: Shape 138"/>
            <p:cNvSpPr>
              <a:spLocks/>
            </p:cNvSpPr>
            <p:nvPr/>
          </p:nvSpPr>
          <p:spPr bwMode="auto">
            <a:xfrm>
              <a:off x="5505944" y="6811536"/>
              <a:ext cx="79753" cy="101603"/>
            </a:xfrm>
            <a:custGeom>
              <a:avLst/>
              <a:gdLst>
                <a:gd name="T0" fmla="*/ 4 w 4"/>
                <a:gd name="T1" fmla="*/ 2 h 5"/>
                <a:gd name="T2" fmla="*/ 2 w 4"/>
                <a:gd name="T3" fmla="*/ 0 h 5"/>
                <a:gd name="T4" fmla="*/ 0 w 4"/>
                <a:gd name="T5" fmla="*/ 2 h 5"/>
                <a:gd name="T6" fmla="*/ 1 w 4"/>
                <a:gd name="T7" fmla="*/ 5 h 5"/>
                <a:gd name="T8" fmla="*/ 4 w 4"/>
                <a:gd name="T9" fmla="*/ 5 h 5"/>
                <a:gd name="T10" fmla="*/ 4 w 4"/>
                <a:gd name="T11" fmla="*/ 2 h 5"/>
              </a:gdLst>
              <a:ahLst/>
              <a:cxnLst>
                <a:cxn ang="0">
                  <a:pos x="T0" y="T1"/>
                </a:cxn>
                <a:cxn ang="0">
                  <a:pos x="T2" y="T3"/>
                </a:cxn>
                <a:cxn ang="0">
                  <a:pos x="T4" y="T5"/>
                </a:cxn>
                <a:cxn ang="0">
                  <a:pos x="T6" y="T7"/>
                </a:cxn>
                <a:cxn ang="0">
                  <a:pos x="T8" y="T9"/>
                </a:cxn>
                <a:cxn ang="0">
                  <a:pos x="T10" y="T11"/>
                </a:cxn>
              </a:cxnLst>
              <a:rect l="0" t="0" r="r" b="b"/>
              <a:pathLst>
                <a:path w="4" h="5">
                  <a:moveTo>
                    <a:pt x="4" y="2"/>
                  </a:moveTo>
                  <a:cubicBezTo>
                    <a:pt x="4" y="1"/>
                    <a:pt x="3" y="0"/>
                    <a:pt x="2" y="0"/>
                  </a:cubicBezTo>
                  <a:cubicBezTo>
                    <a:pt x="1" y="0"/>
                    <a:pt x="0" y="1"/>
                    <a:pt x="0" y="2"/>
                  </a:cubicBezTo>
                  <a:cubicBezTo>
                    <a:pt x="0" y="3"/>
                    <a:pt x="1" y="4"/>
                    <a:pt x="1" y="5"/>
                  </a:cubicBezTo>
                  <a:cubicBezTo>
                    <a:pt x="2" y="5"/>
                    <a:pt x="3" y="5"/>
                    <a:pt x="4" y="5"/>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0" name="iS1ide-Freeform: Shape 139"/>
            <p:cNvSpPr>
              <a:spLocks/>
            </p:cNvSpPr>
            <p:nvPr/>
          </p:nvSpPr>
          <p:spPr bwMode="auto">
            <a:xfrm>
              <a:off x="5485187" y="6648752"/>
              <a:ext cx="80846" cy="101603"/>
            </a:xfrm>
            <a:custGeom>
              <a:avLst/>
              <a:gdLst>
                <a:gd name="T0" fmla="*/ 4 w 4"/>
                <a:gd name="T1" fmla="*/ 2 h 5"/>
                <a:gd name="T2" fmla="*/ 2 w 4"/>
                <a:gd name="T3" fmla="*/ 0 h 5"/>
                <a:gd name="T4" fmla="*/ 0 w 4"/>
                <a:gd name="T5" fmla="*/ 2 h 5"/>
                <a:gd name="T6" fmla="*/ 0 w 4"/>
                <a:gd name="T7" fmla="*/ 2 h 5"/>
                <a:gd name="T8" fmla="*/ 1 w 4"/>
                <a:gd name="T9" fmla="*/ 5 h 5"/>
                <a:gd name="T10" fmla="*/ 4 w 4"/>
                <a:gd name="T11" fmla="*/ 4 h 5"/>
                <a:gd name="T12" fmla="*/ 4 w 4"/>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2"/>
                  </a:moveTo>
                  <a:cubicBezTo>
                    <a:pt x="3" y="1"/>
                    <a:pt x="3" y="1"/>
                    <a:pt x="2" y="0"/>
                  </a:cubicBezTo>
                  <a:cubicBezTo>
                    <a:pt x="1" y="1"/>
                    <a:pt x="1" y="2"/>
                    <a:pt x="0" y="2"/>
                  </a:cubicBezTo>
                  <a:cubicBezTo>
                    <a:pt x="0" y="2"/>
                    <a:pt x="0" y="2"/>
                    <a:pt x="0" y="2"/>
                  </a:cubicBezTo>
                  <a:cubicBezTo>
                    <a:pt x="1" y="3"/>
                    <a:pt x="1" y="4"/>
                    <a:pt x="1" y="5"/>
                  </a:cubicBezTo>
                  <a:cubicBezTo>
                    <a:pt x="2" y="5"/>
                    <a:pt x="3" y="5"/>
                    <a:pt x="4" y="4"/>
                  </a:cubicBezTo>
                  <a:cubicBezTo>
                    <a:pt x="4" y="4"/>
                    <a:pt x="4" y="3"/>
                    <a:pt x="4" y="2"/>
                  </a:cubicBezTo>
                  <a:close/>
                </a:path>
              </a:pathLst>
            </a:custGeom>
            <a:grpFill/>
            <a:ln w="3175">
              <a:solidFill>
                <a:schemeClr val="tx2">
                  <a:lumMod val="75000"/>
                  <a:alpha val="40000"/>
                </a:schemeClr>
              </a:solidFill>
            </a:ln>
            <a:extLst/>
          </p:spPr>
          <p:txBody>
            <a:bodyPr anchor="ctr"/>
            <a:lstStyle/>
            <a:p>
              <a:pPr algn="ctr"/>
              <a:endParaRPr/>
            </a:p>
          </p:txBody>
        </p:sp>
        <p:sp>
          <p:nvSpPr>
            <p:cNvPr id="81" name="iS1ide-Freeform: Shape 140"/>
            <p:cNvSpPr>
              <a:spLocks/>
            </p:cNvSpPr>
            <p:nvPr/>
          </p:nvSpPr>
          <p:spPr bwMode="auto">
            <a:xfrm>
              <a:off x="5183654" y="6627994"/>
              <a:ext cx="121269" cy="162784"/>
            </a:xfrm>
            <a:custGeom>
              <a:avLst/>
              <a:gdLst>
                <a:gd name="T0" fmla="*/ 5 w 6"/>
                <a:gd name="T1" fmla="*/ 3 h 8"/>
                <a:gd name="T2" fmla="*/ 2 w 6"/>
                <a:gd name="T3" fmla="*/ 0 h 8"/>
                <a:gd name="T4" fmla="*/ 0 w 6"/>
                <a:gd name="T5" fmla="*/ 4 h 8"/>
                <a:gd name="T6" fmla="*/ 0 w 6"/>
                <a:gd name="T7" fmla="*/ 4 h 8"/>
                <a:gd name="T8" fmla="*/ 1 w 6"/>
                <a:gd name="T9" fmla="*/ 8 h 8"/>
                <a:gd name="T10" fmla="*/ 6 w 6"/>
                <a:gd name="T11" fmla="*/ 7 h 8"/>
                <a:gd name="T12" fmla="*/ 5 w 6"/>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5" y="3"/>
                  </a:moveTo>
                  <a:cubicBezTo>
                    <a:pt x="5" y="2"/>
                    <a:pt x="4" y="1"/>
                    <a:pt x="2" y="0"/>
                  </a:cubicBezTo>
                  <a:cubicBezTo>
                    <a:pt x="1" y="1"/>
                    <a:pt x="0" y="2"/>
                    <a:pt x="0" y="4"/>
                  </a:cubicBezTo>
                  <a:cubicBezTo>
                    <a:pt x="0" y="4"/>
                    <a:pt x="0" y="4"/>
                    <a:pt x="0" y="4"/>
                  </a:cubicBezTo>
                  <a:cubicBezTo>
                    <a:pt x="0" y="5"/>
                    <a:pt x="0" y="6"/>
                    <a:pt x="1" y="8"/>
                  </a:cubicBezTo>
                  <a:cubicBezTo>
                    <a:pt x="2" y="8"/>
                    <a:pt x="4" y="7"/>
                    <a:pt x="6" y="7"/>
                  </a:cubicBezTo>
                  <a:cubicBezTo>
                    <a:pt x="6" y="6"/>
                    <a:pt x="5" y="4"/>
                    <a:pt x="5" y="3"/>
                  </a:cubicBezTo>
                  <a:close/>
                </a:path>
              </a:pathLst>
            </a:custGeom>
            <a:grpFill/>
            <a:ln w="3175">
              <a:solidFill>
                <a:schemeClr val="tx2">
                  <a:lumMod val="75000"/>
                  <a:alpha val="40000"/>
                </a:schemeClr>
              </a:solidFill>
            </a:ln>
            <a:extLst/>
          </p:spPr>
          <p:txBody>
            <a:bodyPr anchor="ctr"/>
            <a:lstStyle/>
            <a:p>
              <a:pPr algn="ctr"/>
              <a:endParaRPr/>
            </a:p>
          </p:txBody>
        </p:sp>
        <p:sp>
          <p:nvSpPr>
            <p:cNvPr id="82" name="iS1ide-Freeform: Shape 141"/>
            <p:cNvSpPr>
              <a:spLocks/>
            </p:cNvSpPr>
            <p:nvPr/>
          </p:nvSpPr>
          <p:spPr bwMode="auto">
            <a:xfrm>
              <a:off x="5224077" y="6729598"/>
              <a:ext cx="40423" cy="61181"/>
            </a:xfrm>
            <a:custGeom>
              <a:avLst/>
              <a:gdLst>
                <a:gd name="T0" fmla="*/ 2 w 2"/>
                <a:gd name="T1" fmla="*/ 1 h 3"/>
                <a:gd name="T2" fmla="*/ 1 w 2"/>
                <a:gd name="T3" fmla="*/ 0 h 3"/>
                <a:gd name="T4" fmla="*/ 0 w 2"/>
                <a:gd name="T5" fmla="*/ 1 h 3"/>
                <a:gd name="T6" fmla="*/ 0 w 2"/>
                <a:gd name="T7" fmla="*/ 3 h 3"/>
                <a:gd name="T8" fmla="*/ 2 w 2"/>
                <a:gd name="T9" fmla="*/ 2 h 3"/>
                <a:gd name="T10" fmla="*/ 2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2" y="1"/>
                  </a:moveTo>
                  <a:cubicBezTo>
                    <a:pt x="2" y="1"/>
                    <a:pt x="1" y="0"/>
                    <a:pt x="1" y="0"/>
                  </a:cubicBezTo>
                  <a:cubicBezTo>
                    <a:pt x="1" y="1"/>
                    <a:pt x="0" y="1"/>
                    <a:pt x="0" y="1"/>
                  </a:cubicBezTo>
                  <a:cubicBezTo>
                    <a:pt x="0" y="2"/>
                    <a:pt x="0" y="2"/>
                    <a:pt x="0" y="3"/>
                  </a:cubicBezTo>
                  <a:cubicBezTo>
                    <a:pt x="1" y="2"/>
                    <a:pt x="2" y="2"/>
                    <a:pt x="2"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3" name="iS1ide-Freeform: Shape 142"/>
            <p:cNvSpPr>
              <a:spLocks/>
            </p:cNvSpPr>
            <p:nvPr/>
          </p:nvSpPr>
          <p:spPr bwMode="auto">
            <a:xfrm>
              <a:off x="5063478" y="6668417"/>
              <a:ext cx="80846" cy="143119"/>
            </a:xfrm>
            <a:custGeom>
              <a:avLst/>
              <a:gdLst>
                <a:gd name="T0" fmla="*/ 3 w 4"/>
                <a:gd name="T1" fmla="*/ 2 h 7"/>
                <a:gd name="T2" fmla="*/ 1 w 4"/>
                <a:gd name="T3" fmla="*/ 0 h 7"/>
                <a:gd name="T4" fmla="*/ 0 w 4"/>
                <a:gd name="T5" fmla="*/ 3 h 7"/>
                <a:gd name="T6" fmla="*/ 0 w 4"/>
                <a:gd name="T7" fmla="*/ 7 h 7"/>
                <a:gd name="T8" fmla="*/ 4 w 4"/>
                <a:gd name="T9" fmla="*/ 6 h 7"/>
                <a:gd name="T10" fmla="*/ 3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3" y="2"/>
                  </a:moveTo>
                  <a:cubicBezTo>
                    <a:pt x="3" y="2"/>
                    <a:pt x="2" y="1"/>
                    <a:pt x="1" y="0"/>
                  </a:cubicBezTo>
                  <a:cubicBezTo>
                    <a:pt x="0" y="1"/>
                    <a:pt x="0" y="2"/>
                    <a:pt x="0" y="3"/>
                  </a:cubicBezTo>
                  <a:cubicBezTo>
                    <a:pt x="0" y="4"/>
                    <a:pt x="0" y="6"/>
                    <a:pt x="0" y="7"/>
                  </a:cubicBezTo>
                  <a:cubicBezTo>
                    <a:pt x="2" y="7"/>
                    <a:pt x="3" y="6"/>
                    <a:pt x="4" y="6"/>
                  </a:cubicBezTo>
                  <a:cubicBezTo>
                    <a:pt x="4" y="5"/>
                    <a:pt x="4" y="4"/>
                    <a:pt x="3" y="2"/>
                  </a:cubicBezTo>
                  <a:close/>
                </a:path>
              </a:pathLst>
            </a:custGeom>
            <a:grpFill/>
            <a:ln w="3175">
              <a:solidFill>
                <a:schemeClr val="tx2">
                  <a:lumMod val="75000"/>
                  <a:alpha val="40000"/>
                </a:schemeClr>
              </a:solidFill>
            </a:ln>
            <a:extLst/>
          </p:spPr>
          <p:txBody>
            <a:bodyPr anchor="ctr"/>
            <a:lstStyle/>
            <a:p>
              <a:pPr algn="ctr"/>
              <a:endParaRPr/>
            </a:p>
          </p:txBody>
        </p:sp>
        <p:sp>
          <p:nvSpPr>
            <p:cNvPr id="84" name="iS1ide-Freeform: Shape 143"/>
            <p:cNvSpPr>
              <a:spLocks/>
            </p:cNvSpPr>
            <p:nvPr/>
          </p:nvSpPr>
          <p:spPr bwMode="auto">
            <a:xfrm>
              <a:off x="5204412" y="6811536"/>
              <a:ext cx="120176" cy="162784"/>
            </a:xfrm>
            <a:custGeom>
              <a:avLst/>
              <a:gdLst>
                <a:gd name="T0" fmla="*/ 6 w 6"/>
                <a:gd name="T1" fmla="*/ 3 h 8"/>
                <a:gd name="T2" fmla="*/ 3 w 6"/>
                <a:gd name="T3" fmla="*/ 0 h 8"/>
                <a:gd name="T4" fmla="*/ 0 w 6"/>
                <a:gd name="T5" fmla="*/ 3 h 8"/>
                <a:gd name="T6" fmla="*/ 1 w 6"/>
                <a:gd name="T7" fmla="*/ 8 h 8"/>
                <a:gd name="T8" fmla="*/ 6 w 6"/>
                <a:gd name="T9" fmla="*/ 7 h 8"/>
                <a:gd name="T10" fmla="*/ 6 w 6"/>
                <a:gd name="T11" fmla="*/ 3 h 8"/>
              </a:gdLst>
              <a:ahLst/>
              <a:cxnLst>
                <a:cxn ang="0">
                  <a:pos x="T0" y="T1"/>
                </a:cxn>
                <a:cxn ang="0">
                  <a:pos x="T2" y="T3"/>
                </a:cxn>
                <a:cxn ang="0">
                  <a:pos x="T4" y="T5"/>
                </a:cxn>
                <a:cxn ang="0">
                  <a:pos x="T6" y="T7"/>
                </a:cxn>
                <a:cxn ang="0">
                  <a:pos x="T8" y="T9"/>
                </a:cxn>
                <a:cxn ang="0">
                  <a:pos x="T10" y="T11"/>
                </a:cxn>
              </a:cxnLst>
              <a:rect l="0" t="0" r="r" b="b"/>
              <a:pathLst>
                <a:path w="6" h="8">
                  <a:moveTo>
                    <a:pt x="6" y="3"/>
                  </a:moveTo>
                  <a:cubicBezTo>
                    <a:pt x="5" y="2"/>
                    <a:pt x="4" y="1"/>
                    <a:pt x="3" y="0"/>
                  </a:cubicBezTo>
                  <a:cubicBezTo>
                    <a:pt x="1" y="1"/>
                    <a:pt x="0" y="2"/>
                    <a:pt x="0" y="3"/>
                  </a:cubicBezTo>
                  <a:cubicBezTo>
                    <a:pt x="1" y="5"/>
                    <a:pt x="1" y="6"/>
                    <a:pt x="1" y="8"/>
                  </a:cubicBezTo>
                  <a:cubicBezTo>
                    <a:pt x="3" y="7"/>
                    <a:pt x="4" y="7"/>
                    <a:pt x="6" y="7"/>
                  </a:cubicBezTo>
                  <a:cubicBezTo>
                    <a:pt x="6" y="5"/>
                    <a:pt x="6" y="4"/>
                    <a:pt x="6" y="3"/>
                  </a:cubicBezTo>
                  <a:close/>
                </a:path>
              </a:pathLst>
            </a:custGeom>
            <a:grpFill/>
            <a:ln w="3175">
              <a:solidFill>
                <a:schemeClr val="tx2">
                  <a:lumMod val="75000"/>
                  <a:alpha val="40000"/>
                </a:schemeClr>
              </a:solidFill>
            </a:ln>
            <a:extLst/>
          </p:spPr>
          <p:txBody>
            <a:bodyPr anchor="ctr"/>
            <a:lstStyle/>
            <a:p>
              <a:pPr algn="ctr"/>
              <a:endParaRPr/>
            </a:p>
          </p:txBody>
        </p:sp>
        <p:sp>
          <p:nvSpPr>
            <p:cNvPr id="85" name="iS1ide-Freeform: Shape 144"/>
            <p:cNvSpPr>
              <a:spLocks/>
            </p:cNvSpPr>
            <p:nvPr/>
          </p:nvSpPr>
          <p:spPr bwMode="auto">
            <a:xfrm>
              <a:off x="5244835" y="6913139"/>
              <a:ext cx="60088" cy="40423"/>
            </a:xfrm>
            <a:custGeom>
              <a:avLst/>
              <a:gdLst>
                <a:gd name="T0" fmla="*/ 2 w 3"/>
                <a:gd name="T1" fmla="*/ 1 h 2"/>
                <a:gd name="T2" fmla="*/ 1 w 3"/>
                <a:gd name="T3" fmla="*/ 0 h 2"/>
                <a:gd name="T4" fmla="*/ 0 w 3"/>
                <a:gd name="T5" fmla="*/ 1 h 2"/>
                <a:gd name="T6" fmla="*/ 0 w 3"/>
                <a:gd name="T7" fmla="*/ 1 h 2"/>
                <a:gd name="T8" fmla="*/ 1 w 3"/>
                <a:gd name="T9" fmla="*/ 2 h 2"/>
                <a:gd name="T10" fmla="*/ 3 w 3"/>
                <a:gd name="T11" fmla="*/ 2 h 2"/>
                <a:gd name="T12" fmla="*/ 2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2" y="1"/>
                  </a:moveTo>
                  <a:cubicBezTo>
                    <a:pt x="2" y="0"/>
                    <a:pt x="2" y="0"/>
                    <a:pt x="1" y="0"/>
                  </a:cubicBezTo>
                  <a:cubicBezTo>
                    <a:pt x="1" y="0"/>
                    <a:pt x="1" y="0"/>
                    <a:pt x="0" y="1"/>
                  </a:cubicBezTo>
                  <a:cubicBezTo>
                    <a:pt x="0" y="1"/>
                    <a:pt x="0" y="1"/>
                    <a:pt x="0" y="1"/>
                  </a:cubicBezTo>
                  <a:cubicBezTo>
                    <a:pt x="1" y="1"/>
                    <a:pt x="1" y="2"/>
                    <a:pt x="1" y="2"/>
                  </a:cubicBezTo>
                  <a:cubicBezTo>
                    <a:pt x="1" y="2"/>
                    <a:pt x="2" y="2"/>
                    <a:pt x="3" y="2"/>
                  </a:cubicBezTo>
                  <a:cubicBezTo>
                    <a:pt x="2" y="2"/>
                    <a:pt x="2" y="1"/>
                    <a:pt x="2" y="1"/>
                  </a:cubicBezTo>
                  <a:close/>
                </a:path>
              </a:pathLst>
            </a:custGeom>
            <a:grpFill/>
            <a:ln w="3175">
              <a:solidFill>
                <a:schemeClr val="tx2">
                  <a:lumMod val="75000"/>
                  <a:alpha val="40000"/>
                </a:schemeClr>
              </a:solidFill>
            </a:ln>
            <a:extLst/>
          </p:spPr>
          <p:txBody>
            <a:bodyPr anchor="ctr"/>
            <a:lstStyle/>
            <a:p>
              <a:pPr algn="ctr"/>
              <a:endParaRPr/>
            </a:p>
          </p:txBody>
        </p:sp>
        <p:sp>
          <p:nvSpPr>
            <p:cNvPr id="86" name="iS1ide-Freeform: Shape 145"/>
            <p:cNvSpPr>
              <a:spLocks/>
            </p:cNvSpPr>
            <p:nvPr/>
          </p:nvSpPr>
          <p:spPr bwMode="auto">
            <a:xfrm>
              <a:off x="5084236" y="6851959"/>
              <a:ext cx="79753" cy="143119"/>
            </a:xfrm>
            <a:custGeom>
              <a:avLst/>
              <a:gdLst>
                <a:gd name="T0" fmla="*/ 4 w 4"/>
                <a:gd name="T1" fmla="*/ 2 h 7"/>
                <a:gd name="T2" fmla="*/ 2 w 4"/>
                <a:gd name="T3" fmla="*/ 0 h 7"/>
                <a:gd name="T4" fmla="*/ 0 w 4"/>
                <a:gd name="T5" fmla="*/ 3 h 7"/>
                <a:gd name="T6" fmla="*/ 1 w 4"/>
                <a:gd name="T7" fmla="*/ 7 h 7"/>
                <a:gd name="T8" fmla="*/ 4 w 4"/>
                <a:gd name="T9" fmla="*/ 6 h 7"/>
                <a:gd name="T10" fmla="*/ 4 w 4"/>
                <a:gd name="T11" fmla="*/ 2 h 7"/>
              </a:gdLst>
              <a:ahLst/>
              <a:cxnLst>
                <a:cxn ang="0">
                  <a:pos x="T0" y="T1"/>
                </a:cxn>
                <a:cxn ang="0">
                  <a:pos x="T2" y="T3"/>
                </a:cxn>
                <a:cxn ang="0">
                  <a:pos x="T4" y="T5"/>
                </a:cxn>
                <a:cxn ang="0">
                  <a:pos x="T6" y="T7"/>
                </a:cxn>
                <a:cxn ang="0">
                  <a:pos x="T8" y="T9"/>
                </a:cxn>
                <a:cxn ang="0">
                  <a:pos x="T10" y="T11"/>
                </a:cxn>
              </a:cxnLst>
              <a:rect l="0" t="0" r="r" b="b"/>
              <a:pathLst>
                <a:path w="4" h="7">
                  <a:moveTo>
                    <a:pt x="4" y="2"/>
                  </a:moveTo>
                  <a:cubicBezTo>
                    <a:pt x="4" y="1"/>
                    <a:pt x="3" y="1"/>
                    <a:pt x="2" y="0"/>
                  </a:cubicBezTo>
                  <a:cubicBezTo>
                    <a:pt x="1" y="1"/>
                    <a:pt x="0" y="2"/>
                    <a:pt x="0" y="3"/>
                  </a:cubicBezTo>
                  <a:cubicBezTo>
                    <a:pt x="0" y="4"/>
                    <a:pt x="1" y="5"/>
                    <a:pt x="1" y="7"/>
                  </a:cubicBezTo>
                  <a:cubicBezTo>
                    <a:pt x="2" y="6"/>
                    <a:pt x="3" y="6"/>
                    <a:pt x="4" y="6"/>
                  </a:cubicBezTo>
                  <a:cubicBezTo>
                    <a:pt x="4" y="5"/>
                    <a:pt x="4" y="4"/>
                    <a:pt x="4" y="2"/>
                  </a:cubicBezTo>
                  <a:close/>
                </a:path>
              </a:pathLst>
            </a:custGeom>
            <a:grpFill/>
            <a:ln w="3175">
              <a:solidFill>
                <a:schemeClr val="tx2">
                  <a:lumMod val="75000"/>
                  <a:alpha val="40000"/>
                </a:schemeClr>
              </a:solidFill>
            </a:ln>
            <a:extLst/>
          </p:spPr>
          <p:txBody>
            <a:bodyPr anchor="ctr"/>
            <a:lstStyle/>
            <a:p>
              <a:pPr algn="ctr"/>
              <a:endParaRPr/>
            </a:p>
          </p:txBody>
        </p:sp>
        <p:sp>
          <p:nvSpPr>
            <p:cNvPr id="87" name="iS1ide-Freeform: Shape 146"/>
            <p:cNvSpPr>
              <a:spLocks/>
            </p:cNvSpPr>
            <p:nvPr/>
          </p:nvSpPr>
          <p:spPr bwMode="auto">
            <a:xfrm>
              <a:off x="5746297" y="6546056"/>
              <a:ext cx="121269" cy="163876"/>
            </a:xfrm>
            <a:custGeom>
              <a:avLst/>
              <a:gdLst>
                <a:gd name="T0" fmla="*/ 0 w 6"/>
                <a:gd name="T1" fmla="*/ 4 h 8"/>
                <a:gd name="T2" fmla="*/ 3 w 6"/>
                <a:gd name="T3" fmla="*/ 0 h 8"/>
                <a:gd name="T4" fmla="*/ 6 w 6"/>
                <a:gd name="T5" fmla="*/ 3 h 8"/>
                <a:gd name="T6" fmla="*/ 6 w 6"/>
                <a:gd name="T7" fmla="*/ 3 h 8"/>
                <a:gd name="T8" fmla="*/ 6 w 6"/>
                <a:gd name="T9" fmla="*/ 7 h 8"/>
                <a:gd name="T10" fmla="*/ 1 w 6"/>
                <a:gd name="T11" fmla="*/ 8 h 8"/>
                <a:gd name="T12" fmla="*/ 0 w 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0" y="4"/>
                  </a:moveTo>
                  <a:cubicBezTo>
                    <a:pt x="1" y="2"/>
                    <a:pt x="1" y="1"/>
                    <a:pt x="3" y="0"/>
                  </a:cubicBezTo>
                  <a:cubicBezTo>
                    <a:pt x="4" y="1"/>
                    <a:pt x="5" y="2"/>
                    <a:pt x="6" y="3"/>
                  </a:cubicBezTo>
                  <a:cubicBezTo>
                    <a:pt x="6" y="3"/>
                    <a:pt x="6" y="3"/>
                    <a:pt x="6" y="3"/>
                  </a:cubicBezTo>
                  <a:cubicBezTo>
                    <a:pt x="6" y="4"/>
                    <a:pt x="6" y="6"/>
                    <a:pt x="6" y="7"/>
                  </a:cubicBezTo>
                  <a:cubicBezTo>
                    <a:pt x="4" y="7"/>
                    <a:pt x="3" y="8"/>
                    <a:pt x="1" y="8"/>
                  </a:cubicBezTo>
                  <a:cubicBezTo>
                    <a:pt x="1" y="6"/>
                    <a:pt x="1" y="5"/>
                    <a:pt x="0" y="4"/>
                  </a:cubicBezTo>
                  <a:close/>
                </a:path>
              </a:pathLst>
            </a:custGeom>
            <a:grpFill/>
            <a:ln w="3175">
              <a:solidFill>
                <a:schemeClr val="tx2">
                  <a:lumMod val="75000"/>
                  <a:alpha val="40000"/>
                </a:schemeClr>
              </a:solidFill>
            </a:ln>
            <a:extLst/>
          </p:spPr>
          <p:txBody>
            <a:bodyPr anchor="ctr"/>
            <a:lstStyle/>
            <a:p>
              <a:pPr algn="ctr"/>
              <a:endParaRPr/>
            </a:p>
          </p:txBody>
        </p:sp>
        <p:sp>
          <p:nvSpPr>
            <p:cNvPr id="88" name="iS1ide-Freeform: Shape 147"/>
            <p:cNvSpPr>
              <a:spLocks/>
            </p:cNvSpPr>
            <p:nvPr/>
          </p:nvSpPr>
          <p:spPr bwMode="auto">
            <a:xfrm>
              <a:off x="5806385" y="6648752"/>
              <a:ext cx="20758" cy="61181"/>
            </a:xfrm>
            <a:custGeom>
              <a:avLst/>
              <a:gdLst>
                <a:gd name="T0" fmla="*/ 0 w 1"/>
                <a:gd name="T1" fmla="*/ 1 h 3"/>
                <a:gd name="T2" fmla="*/ 0 w 1"/>
                <a:gd name="T3" fmla="*/ 0 h 3"/>
                <a:gd name="T4" fmla="*/ 1 w 1"/>
                <a:gd name="T5" fmla="*/ 1 h 3"/>
                <a:gd name="T6" fmla="*/ 1 w 1"/>
                <a:gd name="T7" fmla="*/ 2 h 3"/>
                <a:gd name="T8" fmla="*/ 0 w 1"/>
                <a:gd name="T9" fmla="*/ 3 h 3"/>
                <a:gd name="T10" fmla="*/ 0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0" y="1"/>
                  </a:moveTo>
                  <a:cubicBezTo>
                    <a:pt x="0" y="1"/>
                    <a:pt x="0" y="1"/>
                    <a:pt x="0" y="0"/>
                  </a:cubicBezTo>
                  <a:cubicBezTo>
                    <a:pt x="1" y="1"/>
                    <a:pt x="1" y="1"/>
                    <a:pt x="1" y="1"/>
                  </a:cubicBezTo>
                  <a:cubicBezTo>
                    <a:pt x="1" y="2"/>
                    <a:pt x="1" y="2"/>
                    <a:pt x="1" y="2"/>
                  </a:cubicBezTo>
                  <a:cubicBezTo>
                    <a:pt x="1" y="2"/>
                    <a:pt x="0" y="3"/>
                    <a:pt x="0" y="3"/>
                  </a:cubicBezTo>
                  <a:cubicBezTo>
                    <a:pt x="0" y="2"/>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89" name="iS1ide-Freeform: Shape 148"/>
            <p:cNvSpPr>
              <a:spLocks/>
            </p:cNvSpPr>
            <p:nvPr/>
          </p:nvSpPr>
          <p:spPr bwMode="auto">
            <a:xfrm>
              <a:off x="5906895" y="6546056"/>
              <a:ext cx="100511" cy="143119"/>
            </a:xfrm>
            <a:custGeom>
              <a:avLst/>
              <a:gdLst>
                <a:gd name="T0" fmla="*/ 0 w 5"/>
                <a:gd name="T1" fmla="*/ 3 h 7"/>
                <a:gd name="T2" fmla="*/ 2 w 5"/>
                <a:gd name="T3" fmla="*/ 0 h 7"/>
                <a:gd name="T4" fmla="*/ 4 w 5"/>
                <a:gd name="T5" fmla="*/ 3 h 7"/>
                <a:gd name="T6" fmla="*/ 5 w 5"/>
                <a:gd name="T7" fmla="*/ 6 h 7"/>
                <a:gd name="T8" fmla="*/ 1 w 5"/>
                <a:gd name="T9" fmla="*/ 7 h 7"/>
                <a:gd name="T10" fmla="*/ 0 w 5"/>
                <a:gd name="T11" fmla="*/ 3 h 7"/>
              </a:gdLst>
              <a:ahLst/>
              <a:cxnLst>
                <a:cxn ang="0">
                  <a:pos x="T0" y="T1"/>
                </a:cxn>
                <a:cxn ang="0">
                  <a:pos x="T2" y="T3"/>
                </a:cxn>
                <a:cxn ang="0">
                  <a:pos x="T4" y="T5"/>
                </a:cxn>
                <a:cxn ang="0">
                  <a:pos x="T6" y="T7"/>
                </a:cxn>
                <a:cxn ang="0">
                  <a:pos x="T8" y="T9"/>
                </a:cxn>
                <a:cxn ang="0">
                  <a:pos x="T10" y="T11"/>
                </a:cxn>
              </a:cxnLst>
              <a:rect l="0" t="0" r="r" b="b"/>
              <a:pathLst>
                <a:path w="5" h="7">
                  <a:moveTo>
                    <a:pt x="0" y="3"/>
                  </a:moveTo>
                  <a:cubicBezTo>
                    <a:pt x="0" y="2"/>
                    <a:pt x="1" y="1"/>
                    <a:pt x="2" y="0"/>
                  </a:cubicBezTo>
                  <a:cubicBezTo>
                    <a:pt x="3" y="1"/>
                    <a:pt x="4" y="2"/>
                    <a:pt x="4" y="3"/>
                  </a:cubicBezTo>
                  <a:cubicBezTo>
                    <a:pt x="4" y="4"/>
                    <a:pt x="4" y="5"/>
                    <a:pt x="5" y="6"/>
                  </a:cubicBezTo>
                  <a:cubicBezTo>
                    <a:pt x="3" y="7"/>
                    <a:pt x="2" y="7"/>
                    <a:pt x="1" y="7"/>
                  </a:cubicBezTo>
                  <a:cubicBezTo>
                    <a:pt x="1" y="6"/>
                    <a:pt x="0"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0" name="iS1ide-Freeform: Shape 149"/>
            <p:cNvSpPr>
              <a:spLocks/>
            </p:cNvSpPr>
            <p:nvPr/>
          </p:nvSpPr>
          <p:spPr bwMode="auto">
            <a:xfrm>
              <a:off x="5786719" y="6729598"/>
              <a:ext cx="100511" cy="162784"/>
            </a:xfrm>
            <a:custGeom>
              <a:avLst/>
              <a:gdLst>
                <a:gd name="T0" fmla="*/ 0 w 5"/>
                <a:gd name="T1" fmla="*/ 3 h 8"/>
                <a:gd name="T2" fmla="*/ 2 w 5"/>
                <a:gd name="T3" fmla="*/ 0 h 8"/>
                <a:gd name="T4" fmla="*/ 5 w 5"/>
                <a:gd name="T5" fmla="*/ 3 h 8"/>
                <a:gd name="T6" fmla="*/ 5 w 5"/>
                <a:gd name="T7" fmla="*/ 3 h 8"/>
                <a:gd name="T8" fmla="*/ 5 w 5"/>
                <a:gd name="T9" fmla="*/ 7 h 8"/>
                <a:gd name="T10" fmla="*/ 0 w 5"/>
                <a:gd name="T11" fmla="*/ 8 h 8"/>
                <a:gd name="T12" fmla="*/ 0 w 5"/>
                <a:gd name="T13" fmla="*/ 3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3"/>
                  </a:moveTo>
                  <a:cubicBezTo>
                    <a:pt x="0" y="2"/>
                    <a:pt x="1" y="1"/>
                    <a:pt x="2" y="0"/>
                  </a:cubicBezTo>
                  <a:cubicBezTo>
                    <a:pt x="3" y="1"/>
                    <a:pt x="4" y="2"/>
                    <a:pt x="5" y="3"/>
                  </a:cubicBezTo>
                  <a:cubicBezTo>
                    <a:pt x="5" y="3"/>
                    <a:pt x="5" y="3"/>
                    <a:pt x="5" y="3"/>
                  </a:cubicBezTo>
                  <a:cubicBezTo>
                    <a:pt x="5" y="4"/>
                    <a:pt x="5" y="6"/>
                    <a:pt x="5" y="7"/>
                  </a:cubicBezTo>
                  <a:cubicBezTo>
                    <a:pt x="4" y="7"/>
                    <a:pt x="2" y="7"/>
                    <a:pt x="0" y="8"/>
                  </a:cubicBezTo>
                  <a:cubicBezTo>
                    <a:pt x="0" y="6"/>
                    <a:pt x="0" y="5"/>
                    <a:pt x="0" y="3"/>
                  </a:cubicBezTo>
                  <a:close/>
                </a:path>
              </a:pathLst>
            </a:custGeom>
            <a:grpFill/>
            <a:ln w="3175">
              <a:solidFill>
                <a:schemeClr val="tx2">
                  <a:lumMod val="75000"/>
                  <a:alpha val="40000"/>
                </a:schemeClr>
              </a:solidFill>
            </a:ln>
            <a:extLst/>
          </p:spPr>
          <p:txBody>
            <a:bodyPr anchor="ctr"/>
            <a:lstStyle/>
            <a:p>
              <a:pPr algn="ctr"/>
              <a:endParaRPr/>
            </a:p>
          </p:txBody>
        </p:sp>
        <p:sp>
          <p:nvSpPr>
            <p:cNvPr id="91" name="iS1ide-Freeform: Shape 150"/>
            <p:cNvSpPr>
              <a:spLocks/>
            </p:cNvSpPr>
            <p:nvPr/>
          </p:nvSpPr>
          <p:spPr bwMode="auto">
            <a:xfrm>
              <a:off x="5827142" y="6831201"/>
              <a:ext cx="40423" cy="41515"/>
            </a:xfrm>
            <a:custGeom>
              <a:avLst/>
              <a:gdLst>
                <a:gd name="T0" fmla="*/ 0 w 2"/>
                <a:gd name="T1" fmla="*/ 1 h 2"/>
                <a:gd name="T2" fmla="*/ 0 w 2"/>
                <a:gd name="T3" fmla="*/ 0 h 2"/>
                <a:gd name="T4" fmla="*/ 1 w 2"/>
                <a:gd name="T5" fmla="*/ 1 h 2"/>
                <a:gd name="T6" fmla="*/ 2 w 2"/>
                <a:gd name="T7" fmla="*/ 2 h 2"/>
                <a:gd name="T8" fmla="*/ 0 w 2"/>
                <a:gd name="T9" fmla="*/ 2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cubicBezTo>
                    <a:pt x="0" y="1"/>
                    <a:pt x="0" y="0"/>
                    <a:pt x="0" y="0"/>
                  </a:cubicBezTo>
                  <a:cubicBezTo>
                    <a:pt x="1" y="0"/>
                    <a:pt x="1" y="0"/>
                    <a:pt x="1" y="1"/>
                  </a:cubicBezTo>
                  <a:cubicBezTo>
                    <a:pt x="1" y="1"/>
                    <a:pt x="1" y="2"/>
                    <a:pt x="2" y="2"/>
                  </a:cubicBezTo>
                  <a:cubicBezTo>
                    <a:pt x="1" y="2"/>
                    <a:pt x="0" y="2"/>
                    <a:pt x="0" y="2"/>
                  </a:cubicBezTo>
                  <a:cubicBezTo>
                    <a:pt x="0" y="2"/>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92" name="iS1ide-Freeform: Shape 151"/>
            <p:cNvSpPr>
              <a:spLocks/>
            </p:cNvSpPr>
            <p:nvPr/>
          </p:nvSpPr>
          <p:spPr bwMode="auto">
            <a:xfrm>
              <a:off x="5927653" y="6729598"/>
              <a:ext cx="100511" cy="143119"/>
            </a:xfrm>
            <a:custGeom>
              <a:avLst/>
              <a:gdLst>
                <a:gd name="T0" fmla="*/ 0 w 5"/>
                <a:gd name="T1" fmla="*/ 3 h 7"/>
                <a:gd name="T2" fmla="*/ 2 w 5"/>
                <a:gd name="T3" fmla="*/ 0 h 7"/>
                <a:gd name="T4" fmla="*/ 4 w 5"/>
                <a:gd name="T5" fmla="*/ 3 h 7"/>
                <a:gd name="T6" fmla="*/ 4 w 5"/>
                <a:gd name="T7" fmla="*/ 3 h 7"/>
                <a:gd name="T8" fmla="*/ 5 w 5"/>
                <a:gd name="T9" fmla="*/ 6 h 7"/>
                <a:gd name="T10" fmla="*/ 1 w 5"/>
                <a:gd name="T11" fmla="*/ 7 h 7"/>
                <a:gd name="T12" fmla="*/ 0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3"/>
                  </a:moveTo>
                  <a:cubicBezTo>
                    <a:pt x="0" y="2"/>
                    <a:pt x="1" y="1"/>
                    <a:pt x="2" y="0"/>
                  </a:cubicBezTo>
                  <a:cubicBezTo>
                    <a:pt x="3" y="1"/>
                    <a:pt x="4" y="2"/>
                    <a:pt x="4" y="3"/>
                  </a:cubicBezTo>
                  <a:cubicBezTo>
                    <a:pt x="4" y="3"/>
                    <a:pt x="4" y="3"/>
                    <a:pt x="4" y="3"/>
                  </a:cubicBezTo>
                  <a:cubicBezTo>
                    <a:pt x="4" y="4"/>
                    <a:pt x="4" y="5"/>
                    <a:pt x="5" y="6"/>
                  </a:cubicBezTo>
                  <a:cubicBezTo>
                    <a:pt x="3" y="6"/>
                    <a:pt x="2" y="7"/>
                    <a:pt x="1" y="7"/>
                  </a:cubicBezTo>
                  <a:cubicBezTo>
                    <a:pt x="1" y="6"/>
                    <a:pt x="1" y="4"/>
                    <a:pt x="0" y="3"/>
                  </a:cubicBezTo>
                  <a:close/>
                </a:path>
              </a:pathLst>
            </a:custGeom>
            <a:grpFill/>
            <a:ln w="3175">
              <a:solidFill>
                <a:schemeClr val="tx2">
                  <a:lumMod val="75000"/>
                  <a:alpha val="40000"/>
                </a:schemeClr>
              </a:solidFill>
            </a:ln>
            <a:extLst/>
          </p:spPr>
          <p:txBody>
            <a:bodyPr anchor="ctr"/>
            <a:lstStyle/>
            <a:p>
              <a:pPr algn="ctr"/>
              <a:endParaRPr/>
            </a:p>
          </p:txBody>
        </p:sp>
        <p:sp>
          <p:nvSpPr>
            <p:cNvPr id="93" name="iS1ide-Freeform: Shape 152"/>
            <p:cNvSpPr>
              <a:spLocks/>
            </p:cNvSpPr>
            <p:nvPr/>
          </p:nvSpPr>
          <p:spPr bwMode="auto">
            <a:xfrm>
              <a:off x="5123566" y="6383272"/>
              <a:ext cx="160599" cy="122361"/>
            </a:xfrm>
            <a:custGeom>
              <a:avLst/>
              <a:gdLst>
                <a:gd name="T0" fmla="*/ 8 w 8"/>
                <a:gd name="T1" fmla="*/ 5 h 6"/>
                <a:gd name="T2" fmla="*/ 8 w 8"/>
                <a:gd name="T3" fmla="*/ 3 h 6"/>
                <a:gd name="T4" fmla="*/ 7 w 8"/>
                <a:gd name="T5" fmla="*/ 1 h 6"/>
                <a:gd name="T6" fmla="*/ 5 w 8"/>
                <a:gd name="T7" fmla="*/ 1 h 6"/>
                <a:gd name="T8" fmla="*/ 4 w 8"/>
                <a:gd name="T9" fmla="*/ 0 h 6"/>
                <a:gd name="T10" fmla="*/ 3 w 8"/>
                <a:gd name="T11" fmla="*/ 1 h 6"/>
                <a:gd name="T12" fmla="*/ 1 w 8"/>
                <a:gd name="T13" fmla="*/ 2 h 6"/>
                <a:gd name="T14" fmla="*/ 1 w 8"/>
                <a:gd name="T15" fmla="*/ 4 h 6"/>
                <a:gd name="T16" fmla="*/ 1 w 8"/>
                <a:gd name="T17" fmla="*/ 6 h 6"/>
                <a:gd name="T18" fmla="*/ 8 w 8"/>
                <a:gd name="T19"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8" y="5"/>
                  </a:moveTo>
                  <a:cubicBezTo>
                    <a:pt x="8" y="4"/>
                    <a:pt x="8" y="4"/>
                    <a:pt x="8" y="3"/>
                  </a:cubicBezTo>
                  <a:cubicBezTo>
                    <a:pt x="8" y="2"/>
                    <a:pt x="8" y="2"/>
                    <a:pt x="7" y="1"/>
                  </a:cubicBezTo>
                  <a:cubicBezTo>
                    <a:pt x="6" y="1"/>
                    <a:pt x="5" y="1"/>
                    <a:pt x="5" y="1"/>
                  </a:cubicBezTo>
                  <a:cubicBezTo>
                    <a:pt x="5" y="0"/>
                    <a:pt x="4" y="0"/>
                    <a:pt x="4" y="0"/>
                  </a:cubicBezTo>
                  <a:cubicBezTo>
                    <a:pt x="4" y="0"/>
                    <a:pt x="3" y="0"/>
                    <a:pt x="3" y="1"/>
                  </a:cubicBezTo>
                  <a:cubicBezTo>
                    <a:pt x="2" y="1"/>
                    <a:pt x="2" y="2"/>
                    <a:pt x="1" y="2"/>
                  </a:cubicBezTo>
                  <a:cubicBezTo>
                    <a:pt x="1" y="3"/>
                    <a:pt x="0" y="4"/>
                    <a:pt x="1" y="4"/>
                  </a:cubicBezTo>
                  <a:cubicBezTo>
                    <a:pt x="1" y="5"/>
                    <a:pt x="1" y="5"/>
                    <a:pt x="1" y="6"/>
                  </a:cubicBezTo>
                  <a:cubicBezTo>
                    <a:pt x="3" y="6"/>
                    <a:pt x="6" y="5"/>
                    <a:pt x="8" y="5"/>
                  </a:cubicBezTo>
                  <a:close/>
                </a:path>
              </a:pathLst>
            </a:custGeom>
            <a:grpFill/>
            <a:ln w="3175">
              <a:solidFill>
                <a:schemeClr val="tx2">
                  <a:lumMod val="75000"/>
                  <a:alpha val="40000"/>
                </a:schemeClr>
              </a:solidFill>
            </a:ln>
            <a:extLst/>
          </p:spPr>
          <p:txBody>
            <a:bodyPr anchor="ctr"/>
            <a:lstStyle/>
            <a:p>
              <a:pPr algn="ctr"/>
              <a:endParaRPr/>
            </a:p>
          </p:txBody>
        </p:sp>
        <p:sp>
          <p:nvSpPr>
            <p:cNvPr id="94" name="iS1ide-Freeform: Shape 153"/>
            <p:cNvSpPr>
              <a:spLocks/>
            </p:cNvSpPr>
            <p:nvPr/>
          </p:nvSpPr>
          <p:spPr bwMode="auto">
            <a:xfrm>
              <a:off x="5144324" y="6484875"/>
              <a:ext cx="160599" cy="102696"/>
            </a:xfrm>
            <a:custGeom>
              <a:avLst/>
              <a:gdLst>
                <a:gd name="T0" fmla="*/ 8 w 8"/>
                <a:gd name="T1" fmla="*/ 4 h 5"/>
                <a:gd name="T2" fmla="*/ 7 w 8"/>
                <a:gd name="T3" fmla="*/ 0 h 5"/>
                <a:gd name="T4" fmla="*/ 0 w 8"/>
                <a:gd name="T5" fmla="*/ 1 h 5"/>
                <a:gd name="T6" fmla="*/ 1 w 8"/>
                <a:gd name="T7" fmla="*/ 5 h 5"/>
                <a:gd name="T8" fmla="*/ 8 w 8"/>
                <a:gd name="T9" fmla="*/ 4 h 5"/>
              </a:gdLst>
              <a:ahLst/>
              <a:cxnLst>
                <a:cxn ang="0">
                  <a:pos x="T0" y="T1"/>
                </a:cxn>
                <a:cxn ang="0">
                  <a:pos x="T2" y="T3"/>
                </a:cxn>
                <a:cxn ang="0">
                  <a:pos x="T4" y="T5"/>
                </a:cxn>
                <a:cxn ang="0">
                  <a:pos x="T6" y="T7"/>
                </a:cxn>
                <a:cxn ang="0">
                  <a:pos x="T8" y="T9"/>
                </a:cxn>
              </a:cxnLst>
              <a:rect l="0" t="0" r="r" b="b"/>
              <a:pathLst>
                <a:path w="8" h="5">
                  <a:moveTo>
                    <a:pt x="8" y="4"/>
                  </a:moveTo>
                  <a:cubicBezTo>
                    <a:pt x="7" y="2"/>
                    <a:pt x="7" y="1"/>
                    <a:pt x="7" y="0"/>
                  </a:cubicBezTo>
                  <a:cubicBezTo>
                    <a:pt x="5" y="0"/>
                    <a:pt x="2" y="1"/>
                    <a:pt x="0" y="1"/>
                  </a:cubicBezTo>
                  <a:cubicBezTo>
                    <a:pt x="0" y="2"/>
                    <a:pt x="1" y="3"/>
                    <a:pt x="1" y="5"/>
                  </a:cubicBezTo>
                  <a:cubicBezTo>
                    <a:pt x="3" y="4"/>
                    <a:pt x="5" y="4"/>
                    <a:pt x="8" y="4"/>
                  </a:cubicBezTo>
                  <a:close/>
                </a:path>
              </a:pathLst>
            </a:custGeom>
            <a:grpFill/>
            <a:ln w="3175">
              <a:solidFill>
                <a:schemeClr val="tx2">
                  <a:lumMod val="75000"/>
                  <a:alpha val="40000"/>
                </a:schemeClr>
              </a:solidFill>
            </a:ln>
            <a:extLst/>
          </p:spPr>
          <p:txBody>
            <a:bodyPr anchor="ctr"/>
            <a:lstStyle/>
            <a:p>
              <a:pPr algn="ctr"/>
              <a:endParaRPr/>
            </a:p>
          </p:txBody>
        </p:sp>
        <p:sp>
          <p:nvSpPr>
            <p:cNvPr id="95" name="iS1ide-Freeform: Shape 154"/>
            <p:cNvSpPr>
              <a:spLocks/>
            </p:cNvSpPr>
            <p:nvPr/>
          </p:nvSpPr>
          <p:spPr bwMode="auto">
            <a:xfrm>
              <a:off x="5204412" y="6505633"/>
              <a:ext cx="40423" cy="81938"/>
            </a:xfrm>
            <a:custGeom>
              <a:avLst/>
              <a:gdLst>
                <a:gd name="T0" fmla="*/ 2 w 2"/>
                <a:gd name="T1" fmla="*/ 1 h 4"/>
                <a:gd name="T2" fmla="*/ 1 w 2"/>
                <a:gd name="T3" fmla="*/ 0 h 4"/>
                <a:gd name="T4" fmla="*/ 0 w 2"/>
                <a:gd name="T5" fmla="*/ 1 h 4"/>
                <a:gd name="T6" fmla="*/ 0 w 2"/>
                <a:gd name="T7" fmla="*/ 4 h 4"/>
                <a:gd name="T8" fmla="*/ 2 w 2"/>
                <a:gd name="T9" fmla="*/ 3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1" y="0"/>
                    <a:pt x="1" y="0"/>
                  </a:cubicBezTo>
                  <a:cubicBezTo>
                    <a:pt x="0" y="1"/>
                    <a:pt x="0" y="1"/>
                    <a:pt x="0" y="1"/>
                  </a:cubicBezTo>
                  <a:cubicBezTo>
                    <a:pt x="0" y="2"/>
                    <a:pt x="0" y="3"/>
                    <a:pt x="0" y="4"/>
                  </a:cubicBezTo>
                  <a:cubicBezTo>
                    <a:pt x="1" y="3"/>
                    <a:pt x="1" y="3"/>
                    <a:pt x="2" y="3"/>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96" name="iS1ide-Freeform: Shape 155"/>
            <p:cNvSpPr>
              <a:spLocks/>
            </p:cNvSpPr>
            <p:nvPr/>
          </p:nvSpPr>
          <p:spPr bwMode="auto">
            <a:xfrm>
              <a:off x="5163989" y="6526391"/>
              <a:ext cx="19665" cy="61181"/>
            </a:xfrm>
            <a:custGeom>
              <a:avLst/>
              <a:gdLst>
                <a:gd name="T0" fmla="*/ 1 w 1"/>
                <a:gd name="T1" fmla="*/ 0 h 3"/>
                <a:gd name="T2" fmla="*/ 0 w 1"/>
                <a:gd name="T3" fmla="*/ 0 h 3"/>
                <a:gd name="T4" fmla="*/ 0 w 1"/>
                <a:gd name="T5" fmla="*/ 1 h 3"/>
                <a:gd name="T6" fmla="*/ 0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1" y="0"/>
                    <a:pt x="1" y="0"/>
                    <a:pt x="0" y="0"/>
                  </a:cubicBezTo>
                  <a:cubicBezTo>
                    <a:pt x="0" y="0"/>
                    <a:pt x="0" y="0"/>
                    <a:pt x="0" y="1"/>
                  </a:cubicBezTo>
                  <a:cubicBezTo>
                    <a:pt x="0" y="1"/>
                    <a:pt x="0" y="2"/>
                    <a:pt x="0" y="3"/>
                  </a:cubicBezTo>
                  <a:cubicBezTo>
                    <a:pt x="1" y="3"/>
                    <a:pt x="1" y="3"/>
                    <a:pt x="1" y="3"/>
                  </a:cubicBezTo>
                  <a:cubicBezTo>
                    <a:pt x="1" y="2"/>
                    <a:pt x="1" y="1"/>
                    <a:pt x="1" y="0"/>
                  </a:cubicBezTo>
                  <a:close/>
                </a:path>
              </a:pathLst>
            </a:custGeom>
            <a:grpFill/>
            <a:ln w="3175">
              <a:solidFill>
                <a:schemeClr val="tx2">
                  <a:lumMod val="75000"/>
                  <a:alpha val="40000"/>
                </a:schemeClr>
              </a:solidFill>
            </a:ln>
            <a:extLst/>
          </p:spPr>
          <p:txBody>
            <a:bodyPr anchor="ctr"/>
            <a:lstStyle/>
            <a:p>
              <a:pPr algn="ctr"/>
              <a:endParaRPr/>
            </a:p>
          </p:txBody>
        </p:sp>
        <p:sp>
          <p:nvSpPr>
            <p:cNvPr id="97" name="iS1ide-Freeform: Shape 156"/>
            <p:cNvSpPr>
              <a:spLocks/>
            </p:cNvSpPr>
            <p:nvPr/>
          </p:nvSpPr>
          <p:spPr bwMode="auto">
            <a:xfrm>
              <a:off x="5264500" y="6505633"/>
              <a:ext cx="19665" cy="61181"/>
            </a:xfrm>
            <a:custGeom>
              <a:avLst/>
              <a:gdLst>
                <a:gd name="T0" fmla="*/ 1 w 1"/>
                <a:gd name="T1" fmla="*/ 1 h 3"/>
                <a:gd name="T2" fmla="*/ 0 w 1"/>
                <a:gd name="T3" fmla="*/ 0 h 3"/>
                <a:gd name="T4" fmla="*/ 0 w 1"/>
                <a:gd name="T5" fmla="*/ 1 h 3"/>
                <a:gd name="T6" fmla="*/ 0 w 1"/>
                <a:gd name="T7" fmla="*/ 3 h 3"/>
                <a:gd name="T8" fmla="*/ 1 w 1"/>
                <a:gd name="T9" fmla="*/ 3 h 3"/>
                <a:gd name="T10" fmla="*/ 1 w 1"/>
                <a:gd name="T11" fmla="*/ 1 h 3"/>
              </a:gdLst>
              <a:ahLst/>
              <a:cxnLst>
                <a:cxn ang="0">
                  <a:pos x="T0" y="T1"/>
                </a:cxn>
                <a:cxn ang="0">
                  <a:pos x="T2" y="T3"/>
                </a:cxn>
                <a:cxn ang="0">
                  <a:pos x="T4" y="T5"/>
                </a:cxn>
                <a:cxn ang="0">
                  <a:pos x="T6" y="T7"/>
                </a:cxn>
                <a:cxn ang="0">
                  <a:pos x="T8" y="T9"/>
                </a:cxn>
                <a:cxn ang="0">
                  <a:pos x="T10" y="T11"/>
                </a:cxn>
              </a:cxnLst>
              <a:rect l="0" t="0" r="r" b="b"/>
              <a:pathLst>
                <a:path w="1" h="3">
                  <a:moveTo>
                    <a:pt x="1" y="1"/>
                  </a:moveTo>
                  <a:cubicBezTo>
                    <a:pt x="1" y="0"/>
                    <a:pt x="0" y="0"/>
                    <a:pt x="0" y="0"/>
                  </a:cubicBezTo>
                  <a:cubicBezTo>
                    <a:pt x="0" y="0"/>
                    <a:pt x="0" y="0"/>
                    <a:pt x="0" y="1"/>
                  </a:cubicBezTo>
                  <a:cubicBezTo>
                    <a:pt x="0" y="2"/>
                    <a:pt x="0" y="2"/>
                    <a:pt x="0" y="3"/>
                  </a:cubicBezTo>
                  <a:cubicBezTo>
                    <a:pt x="1" y="3"/>
                    <a:pt x="1" y="3"/>
                    <a:pt x="1" y="3"/>
                  </a:cubicBezTo>
                  <a:cubicBezTo>
                    <a:pt x="1" y="2"/>
                    <a:pt x="1" y="1"/>
                    <a:pt x="1" y="1"/>
                  </a:cubicBezTo>
                  <a:close/>
                </a:path>
              </a:pathLst>
            </a:custGeom>
            <a:grpFill/>
            <a:ln w="3175">
              <a:solidFill>
                <a:schemeClr val="tx2">
                  <a:lumMod val="75000"/>
                  <a:alpha val="40000"/>
                </a:schemeClr>
              </a:solidFill>
            </a:ln>
            <a:extLst/>
          </p:spPr>
          <p:txBody>
            <a:bodyPr anchor="ctr"/>
            <a:lstStyle/>
            <a:p>
              <a:pPr algn="ctr"/>
              <a:endParaRPr/>
            </a:p>
          </p:txBody>
        </p:sp>
        <p:sp>
          <p:nvSpPr>
            <p:cNvPr id="98" name="iS1ide-Freeform: Shape 157"/>
            <p:cNvSpPr>
              <a:spLocks/>
            </p:cNvSpPr>
            <p:nvPr/>
          </p:nvSpPr>
          <p:spPr bwMode="auto">
            <a:xfrm>
              <a:off x="5003390" y="6546056"/>
              <a:ext cx="100511" cy="61181"/>
            </a:xfrm>
            <a:custGeom>
              <a:avLst/>
              <a:gdLst>
                <a:gd name="T0" fmla="*/ 5 w 5"/>
                <a:gd name="T1" fmla="*/ 2 h 3"/>
                <a:gd name="T2" fmla="*/ 3 w 5"/>
                <a:gd name="T3" fmla="*/ 0 h 3"/>
                <a:gd name="T4" fmla="*/ 0 w 5"/>
                <a:gd name="T5" fmla="*/ 0 h 3"/>
                <a:gd name="T6" fmla="*/ 0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5" y="1"/>
                    <a:pt x="4" y="0"/>
                    <a:pt x="3" y="0"/>
                  </a:cubicBezTo>
                  <a:cubicBezTo>
                    <a:pt x="2" y="0"/>
                    <a:pt x="1" y="0"/>
                    <a:pt x="0" y="0"/>
                  </a:cubicBezTo>
                  <a:cubicBezTo>
                    <a:pt x="0" y="1"/>
                    <a:pt x="0" y="2"/>
                    <a:pt x="0" y="3"/>
                  </a:cubicBezTo>
                  <a:cubicBezTo>
                    <a:pt x="2" y="3"/>
                    <a:pt x="4" y="2"/>
                    <a:pt x="5" y="2"/>
                  </a:cubicBezTo>
                  <a:close/>
                </a:path>
              </a:pathLst>
            </a:custGeom>
            <a:grpFill/>
            <a:ln w="3175">
              <a:solidFill>
                <a:schemeClr val="tx2">
                  <a:lumMod val="75000"/>
                  <a:alpha val="40000"/>
                </a:schemeClr>
              </a:solidFill>
            </a:ln>
            <a:extLst/>
          </p:spPr>
          <p:txBody>
            <a:bodyPr anchor="ctr"/>
            <a:lstStyle/>
            <a:p>
              <a:pPr algn="ctr"/>
              <a:endParaRPr/>
            </a:p>
          </p:txBody>
        </p:sp>
        <p:sp>
          <p:nvSpPr>
            <p:cNvPr id="99" name="iS1ide-Freeform: Shape 158"/>
            <p:cNvSpPr>
              <a:spLocks/>
            </p:cNvSpPr>
            <p:nvPr/>
          </p:nvSpPr>
          <p:spPr bwMode="auto">
            <a:xfrm>
              <a:off x="5686208" y="6302426"/>
              <a:ext cx="160599" cy="121269"/>
            </a:xfrm>
            <a:custGeom>
              <a:avLst/>
              <a:gdLst>
                <a:gd name="T0" fmla="*/ 1 w 8"/>
                <a:gd name="T1" fmla="*/ 6 h 6"/>
                <a:gd name="T2" fmla="*/ 0 w 8"/>
                <a:gd name="T3" fmla="*/ 5 h 6"/>
                <a:gd name="T4" fmla="*/ 1 w 8"/>
                <a:gd name="T5" fmla="*/ 2 h 6"/>
                <a:gd name="T6" fmla="*/ 2 w 8"/>
                <a:gd name="T7" fmla="*/ 1 h 6"/>
                <a:gd name="T8" fmla="*/ 3 w 8"/>
                <a:gd name="T9" fmla="*/ 0 h 6"/>
                <a:gd name="T10" fmla="*/ 5 w 8"/>
                <a:gd name="T11" fmla="*/ 1 h 6"/>
                <a:gd name="T12" fmla="*/ 6 w 8"/>
                <a:gd name="T13" fmla="*/ 2 h 6"/>
                <a:gd name="T14" fmla="*/ 8 w 8"/>
                <a:gd name="T15" fmla="*/ 4 h 6"/>
                <a:gd name="T16" fmla="*/ 8 w 8"/>
                <a:gd name="T17" fmla="*/ 5 h 6"/>
                <a:gd name="T18" fmla="*/ 1 w 8"/>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6">
                  <a:moveTo>
                    <a:pt x="1" y="6"/>
                  </a:moveTo>
                  <a:cubicBezTo>
                    <a:pt x="0" y="6"/>
                    <a:pt x="0" y="5"/>
                    <a:pt x="0" y="5"/>
                  </a:cubicBezTo>
                  <a:cubicBezTo>
                    <a:pt x="0" y="4"/>
                    <a:pt x="0" y="3"/>
                    <a:pt x="1" y="2"/>
                  </a:cubicBezTo>
                  <a:cubicBezTo>
                    <a:pt x="2" y="1"/>
                    <a:pt x="2" y="1"/>
                    <a:pt x="2" y="1"/>
                  </a:cubicBezTo>
                  <a:cubicBezTo>
                    <a:pt x="3" y="1"/>
                    <a:pt x="3" y="0"/>
                    <a:pt x="3" y="0"/>
                  </a:cubicBezTo>
                  <a:cubicBezTo>
                    <a:pt x="3" y="0"/>
                    <a:pt x="4" y="0"/>
                    <a:pt x="5" y="1"/>
                  </a:cubicBezTo>
                  <a:cubicBezTo>
                    <a:pt x="5" y="1"/>
                    <a:pt x="6" y="1"/>
                    <a:pt x="6" y="2"/>
                  </a:cubicBezTo>
                  <a:cubicBezTo>
                    <a:pt x="7" y="2"/>
                    <a:pt x="8" y="3"/>
                    <a:pt x="8" y="4"/>
                  </a:cubicBezTo>
                  <a:cubicBezTo>
                    <a:pt x="8" y="4"/>
                    <a:pt x="8" y="5"/>
                    <a:pt x="8" y="5"/>
                  </a:cubicBezTo>
                  <a:cubicBezTo>
                    <a:pt x="5" y="5"/>
                    <a:pt x="3" y="6"/>
                    <a:pt x="1" y="6"/>
                  </a:cubicBezTo>
                  <a:close/>
                </a:path>
              </a:pathLst>
            </a:custGeom>
            <a:grpFill/>
            <a:ln w="3175">
              <a:solidFill>
                <a:schemeClr val="tx2">
                  <a:lumMod val="75000"/>
                  <a:alpha val="40000"/>
                </a:schemeClr>
              </a:solidFill>
            </a:ln>
            <a:extLst/>
          </p:spPr>
          <p:txBody>
            <a:bodyPr anchor="ctr"/>
            <a:lstStyle/>
            <a:p>
              <a:pPr algn="ctr"/>
              <a:endParaRPr/>
            </a:p>
          </p:txBody>
        </p:sp>
        <p:sp>
          <p:nvSpPr>
            <p:cNvPr id="100" name="iS1ide-Freeform: Shape 159"/>
            <p:cNvSpPr>
              <a:spLocks/>
            </p:cNvSpPr>
            <p:nvPr/>
          </p:nvSpPr>
          <p:spPr bwMode="auto">
            <a:xfrm>
              <a:off x="5706966" y="6404030"/>
              <a:ext cx="139841" cy="101603"/>
            </a:xfrm>
            <a:custGeom>
              <a:avLst/>
              <a:gdLst>
                <a:gd name="T0" fmla="*/ 7 w 7"/>
                <a:gd name="T1" fmla="*/ 4 h 5"/>
                <a:gd name="T2" fmla="*/ 7 w 7"/>
                <a:gd name="T3" fmla="*/ 0 h 5"/>
                <a:gd name="T4" fmla="*/ 0 w 7"/>
                <a:gd name="T5" fmla="*/ 1 h 5"/>
                <a:gd name="T6" fmla="*/ 0 w 7"/>
                <a:gd name="T7" fmla="*/ 5 h 5"/>
                <a:gd name="T8" fmla="*/ 7 w 7"/>
                <a:gd name="T9" fmla="*/ 4 h 5"/>
              </a:gdLst>
              <a:ahLst/>
              <a:cxnLst>
                <a:cxn ang="0">
                  <a:pos x="T0" y="T1"/>
                </a:cxn>
                <a:cxn ang="0">
                  <a:pos x="T2" y="T3"/>
                </a:cxn>
                <a:cxn ang="0">
                  <a:pos x="T4" y="T5"/>
                </a:cxn>
                <a:cxn ang="0">
                  <a:pos x="T6" y="T7"/>
                </a:cxn>
                <a:cxn ang="0">
                  <a:pos x="T8" y="T9"/>
                </a:cxn>
              </a:cxnLst>
              <a:rect l="0" t="0" r="r" b="b"/>
              <a:pathLst>
                <a:path w="7" h="5">
                  <a:moveTo>
                    <a:pt x="7" y="4"/>
                  </a:moveTo>
                  <a:cubicBezTo>
                    <a:pt x="7" y="3"/>
                    <a:pt x="7" y="1"/>
                    <a:pt x="7" y="0"/>
                  </a:cubicBezTo>
                  <a:cubicBezTo>
                    <a:pt x="4" y="0"/>
                    <a:pt x="2" y="1"/>
                    <a:pt x="0" y="1"/>
                  </a:cubicBezTo>
                  <a:cubicBezTo>
                    <a:pt x="0" y="2"/>
                    <a:pt x="0" y="4"/>
                    <a:pt x="0" y="5"/>
                  </a:cubicBezTo>
                  <a:cubicBezTo>
                    <a:pt x="3" y="5"/>
                    <a:pt x="5" y="4"/>
                    <a:pt x="7" y="4"/>
                  </a:cubicBezTo>
                  <a:close/>
                </a:path>
              </a:pathLst>
            </a:custGeom>
            <a:grpFill/>
            <a:ln w="3175">
              <a:solidFill>
                <a:schemeClr val="tx2">
                  <a:lumMod val="75000"/>
                  <a:alpha val="40000"/>
                </a:schemeClr>
              </a:solidFill>
            </a:ln>
            <a:extLst/>
          </p:spPr>
          <p:txBody>
            <a:bodyPr anchor="ctr"/>
            <a:lstStyle/>
            <a:p>
              <a:pPr algn="ctr"/>
              <a:endParaRPr/>
            </a:p>
          </p:txBody>
        </p:sp>
        <p:sp>
          <p:nvSpPr>
            <p:cNvPr id="101" name="iS1ide-Freeform: Shape 160"/>
            <p:cNvSpPr>
              <a:spLocks/>
            </p:cNvSpPr>
            <p:nvPr/>
          </p:nvSpPr>
          <p:spPr bwMode="auto">
            <a:xfrm>
              <a:off x="5183654" y="6302426"/>
              <a:ext cx="20758" cy="80846"/>
            </a:xfrm>
            <a:custGeom>
              <a:avLst/>
              <a:gdLst>
                <a:gd name="T0" fmla="*/ 0 w 1"/>
                <a:gd name="T1" fmla="*/ 2 h 4"/>
                <a:gd name="T2" fmla="*/ 0 w 1"/>
                <a:gd name="T3" fmla="*/ 2 h 4"/>
                <a:gd name="T4" fmla="*/ 1 w 1"/>
                <a:gd name="T5" fmla="*/ 4 h 4"/>
                <a:gd name="T6" fmla="*/ 1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2"/>
                    <a:pt x="1" y="3"/>
                    <a:pt x="1" y="4"/>
                  </a:cubicBezTo>
                  <a:cubicBezTo>
                    <a:pt x="1" y="4"/>
                    <a:pt x="1" y="4"/>
                    <a:pt x="1" y="4"/>
                  </a:cubicBezTo>
                  <a:cubicBezTo>
                    <a:pt x="1" y="4"/>
                    <a:pt x="1" y="4"/>
                    <a:pt x="1" y="4"/>
                  </a:cubicBezTo>
                  <a:cubicBezTo>
                    <a:pt x="1" y="3"/>
                    <a:pt x="1" y="2"/>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2" name="iS1ide-Freeform: Shape 161"/>
            <p:cNvSpPr>
              <a:spLocks/>
            </p:cNvSpPr>
            <p:nvPr/>
          </p:nvSpPr>
          <p:spPr bwMode="auto">
            <a:xfrm>
              <a:off x="5003390" y="6444453"/>
              <a:ext cx="19665" cy="101603"/>
            </a:xfrm>
            <a:custGeom>
              <a:avLst/>
              <a:gdLst>
                <a:gd name="T0" fmla="*/ 0 w 1"/>
                <a:gd name="T1" fmla="*/ 2 h 5"/>
                <a:gd name="T2" fmla="*/ 0 w 1"/>
                <a:gd name="T3" fmla="*/ 2 h 5"/>
                <a:gd name="T4" fmla="*/ 1 w 1"/>
                <a:gd name="T5" fmla="*/ 5 h 5"/>
                <a:gd name="T6" fmla="*/ 1 w 1"/>
                <a:gd name="T7" fmla="*/ 5 h 5"/>
                <a:gd name="T8" fmla="*/ 0 w 1"/>
                <a:gd name="T9" fmla="*/ 2 h 5"/>
                <a:gd name="T10" fmla="*/ 1 w 1"/>
                <a:gd name="T11" fmla="*/ 2 h 5"/>
                <a:gd name="T12" fmla="*/ 1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1" y="4"/>
                    <a:pt x="1" y="5"/>
                  </a:cubicBezTo>
                  <a:cubicBezTo>
                    <a:pt x="1" y="5"/>
                    <a:pt x="1" y="5"/>
                    <a:pt x="1" y="5"/>
                  </a:cubicBezTo>
                  <a:cubicBezTo>
                    <a:pt x="1" y="4"/>
                    <a:pt x="1"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3" name="iS1ide-Freeform: Shape 162"/>
            <p:cNvSpPr>
              <a:spLocks/>
            </p:cNvSpPr>
            <p:nvPr/>
          </p:nvSpPr>
          <p:spPr bwMode="auto">
            <a:xfrm>
              <a:off x="5043813" y="6484875"/>
              <a:ext cx="19665" cy="61181"/>
            </a:xfrm>
            <a:custGeom>
              <a:avLst/>
              <a:gdLst>
                <a:gd name="T0" fmla="*/ 0 w 1"/>
                <a:gd name="T1" fmla="*/ 2 h 3"/>
                <a:gd name="T2" fmla="*/ 0 w 1"/>
                <a:gd name="T3" fmla="*/ 2 h 3"/>
                <a:gd name="T4" fmla="*/ 0 w 1"/>
                <a:gd name="T5" fmla="*/ 3 h 3"/>
                <a:gd name="T6" fmla="*/ 0 w 1"/>
                <a:gd name="T7" fmla="*/ 3 h 3"/>
                <a:gd name="T8" fmla="*/ 0 w 1"/>
                <a:gd name="T9" fmla="*/ 2 h 3"/>
                <a:gd name="T10" fmla="*/ 1 w 1"/>
                <a:gd name="T11" fmla="*/ 1 h 3"/>
                <a:gd name="T12" fmla="*/ 1 w 1"/>
                <a:gd name="T13" fmla="*/ 1 h 3"/>
                <a:gd name="T14" fmla="*/ 0 w 1"/>
                <a:gd name="T15" fmla="*/ 1 h 3"/>
                <a:gd name="T16" fmla="*/ 0 w 1"/>
                <a:gd name="T17" fmla="*/ 0 h 3"/>
                <a:gd name="T18" fmla="*/ 0 w 1"/>
                <a:gd name="T19" fmla="*/ 0 h 3"/>
                <a:gd name="T20" fmla="*/ 0 w 1"/>
                <a:gd name="T21" fmla="*/ 1 h 3"/>
                <a:gd name="T22" fmla="*/ 0 w 1"/>
                <a:gd name="T23" fmla="*/ 1 h 3"/>
                <a:gd name="T24" fmla="*/ 0 w 1"/>
                <a:gd name="T25"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3">
                  <a:moveTo>
                    <a:pt x="0" y="2"/>
                  </a:moveTo>
                  <a:cubicBezTo>
                    <a:pt x="0" y="2"/>
                    <a:pt x="0" y="2"/>
                    <a:pt x="0" y="2"/>
                  </a:cubicBezTo>
                  <a:cubicBezTo>
                    <a:pt x="0" y="2"/>
                    <a:pt x="0" y="2"/>
                    <a:pt x="0" y="3"/>
                  </a:cubicBezTo>
                  <a:cubicBezTo>
                    <a:pt x="0" y="3"/>
                    <a:pt x="0" y="3"/>
                    <a:pt x="0" y="3"/>
                  </a:cubicBezTo>
                  <a:cubicBezTo>
                    <a:pt x="0" y="2"/>
                    <a:pt x="0" y="2"/>
                    <a:pt x="0" y="2"/>
                  </a:cubicBezTo>
                  <a:cubicBezTo>
                    <a:pt x="1" y="1"/>
                    <a:pt x="1" y="1"/>
                    <a:pt x="1" y="1"/>
                  </a:cubicBezTo>
                  <a:cubicBezTo>
                    <a:pt x="1" y="1"/>
                    <a:pt x="1" y="1"/>
                    <a:pt x="1" y="1"/>
                  </a:cubicBezTo>
                  <a:cubicBezTo>
                    <a:pt x="0" y="1"/>
                    <a:pt x="0" y="1"/>
                    <a:pt x="0" y="1"/>
                  </a:cubicBezTo>
                  <a:cubicBezTo>
                    <a:pt x="0" y="1"/>
                    <a:pt x="0" y="0"/>
                    <a:pt x="0" y="0"/>
                  </a:cubicBezTo>
                  <a:cubicBezTo>
                    <a:pt x="0" y="0"/>
                    <a:pt x="0" y="0"/>
                    <a:pt x="0" y="0"/>
                  </a:cubicBezTo>
                  <a:cubicBezTo>
                    <a:pt x="0" y="0"/>
                    <a:pt x="0" y="1"/>
                    <a:pt x="0" y="1"/>
                  </a:cubicBezTo>
                  <a:cubicBezTo>
                    <a:pt x="0" y="1"/>
                    <a:pt x="0" y="1"/>
                    <a:pt x="0" y="1"/>
                  </a:cubicBezTo>
                  <a:lnTo>
                    <a:pt x="0" y="2"/>
                  </a:lnTo>
                  <a:close/>
                </a:path>
              </a:pathLst>
            </a:custGeom>
            <a:grpFill/>
            <a:ln w="3175">
              <a:solidFill>
                <a:schemeClr val="tx2">
                  <a:lumMod val="75000"/>
                  <a:alpha val="40000"/>
                </a:schemeClr>
              </a:solidFill>
            </a:ln>
            <a:extLst/>
          </p:spPr>
          <p:txBody>
            <a:bodyPr anchor="ctr"/>
            <a:lstStyle/>
            <a:p>
              <a:pPr algn="ctr"/>
              <a:endParaRPr/>
            </a:p>
          </p:txBody>
        </p:sp>
        <p:sp>
          <p:nvSpPr>
            <p:cNvPr id="104" name="iS1ide-Freeform: Shape 163"/>
            <p:cNvSpPr>
              <a:spLocks/>
            </p:cNvSpPr>
            <p:nvPr/>
          </p:nvSpPr>
          <p:spPr bwMode="auto">
            <a:xfrm>
              <a:off x="5123566" y="6484875"/>
              <a:ext cx="20758" cy="102696"/>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5" name="iS1ide-Freeform: Shape 164"/>
            <p:cNvSpPr>
              <a:spLocks/>
            </p:cNvSpPr>
            <p:nvPr/>
          </p:nvSpPr>
          <p:spPr bwMode="auto">
            <a:xfrm>
              <a:off x="5746297" y="6220488"/>
              <a:ext cx="20758" cy="81938"/>
            </a:xfrm>
            <a:custGeom>
              <a:avLst/>
              <a:gdLst>
                <a:gd name="T0" fmla="*/ 0 w 1"/>
                <a:gd name="T1" fmla="*/ 2 h 4"/>
                <a:gd name="T2" fmla="*/ 0 w 1"/>
                <a:gd name="T3" fmla="*/ 2 h 4"/>
                <a:gd name="T4" fmla="*/ 0 w 1"/>
                <a:gd name="T5" fmla="*/ 4 h 4"/>
                <a:gd name="T6" fmla="*/ 0 w 1"/>
                <a:gd name="T7" fmla="*/ 4 h 4"/>
                <a:gd name="T8" fmla="*/ 1 w 1"/>
                <a:gd name="T9" fmla="*/ 4 h 4"/>
                <a:gd name="T10" fmla="*/ 0 w 1"/>
                <a:gd name="T11" fmla="*/ 2 h 4"/>
                <a:gd name="T12" fmla="*/ 1 w 1"/>
                <a:gd name="T13" fmla="*/ 2 h 4"/>
                <a:gd name="T14" fmla="*/ 1 w 1"/>
                <a:gd name="T15" fmla="*/ 2 h 4"/>
                <a:gd name="T16" fmla="*/ 0 w 1"/>
                <a:gd name="T17" fmla="*/ 2 h 4"/>
                <a:gd name="T18" fmla="*/ 0 w 1"/>
                <a:gd name="T19" fmla="*/ 0 h 4"/>
                <a:gd name="T20" fmla="*/ 0 w 1"/>
                <a:gd name="T21" fmla="*/ 0 h 4"/>
                <a:gd name="T22" fmla="*/ 0 w 1"/>
                <a:gd name="T23" fmla="*/ 2 h 4"/>
                <a:gd name="T24" fmla="*/ 0 w 1"/>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 h="4">
                  <a:moveTo>
                    <a:pt x="0" y="2"/>
                  </a:moveTo>
                  <a:cubicBezTo>
                    <a:pt x="0" y="2"/>
                    <a:pt x="0" y="2"/>
                    <a:pt x="0" y="2"/>
                  </a:cubicBezTo>
                  <a:cubicBezTo>
                    <a:pt x="0" y="3"/>
                    <a:pt x="0" y="3"/>
                    <a:pt x="0" y="4"/>
                  </a:cubicBezTo>
                  <a:cubicBezTo>
                    <a:pt x="0" y="4"/>
                    <a:pt x="0" y="4"/>
                    <a:pt x="0" y="4"/>
                  </a:cubicBezTo>
                  <a:cubicBezTo>
                    <a:pt x="1" y="4"/>
                    <a:pt x="1" y="4"/>
                    <a:pt x="1" y="4"/>
                  </a:cubicBezTo>
                  <a:cubicBezTo>
                    <a:pt x="0" y="3"/>
                    <a:pt x="0" y="3"/>
                    <a:pt x="0" y="2"/>
                  </a:cubicBezTo>
                  <a:cubicBezTo>
                    <a:pt x="1" y="2"/>
                    <a:pt x="1" y="2"/>
                    <a:pt x="1" y="2"/>
                  </a:cubicBezTo>
                  <a:cubicBezTo>
                    <a:pt x="1" y="2"/>
                    <a:pt x="1" y="2"/>
                    <a:pt x="1"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6" name="iS1ide-Freeform: Shape 165"/>
            <p:cNvSpPr>
              <a:spLocks/>
            </p:cNvSpPr>
            <p:nvPr/>
          </p:nvSpPr>
          <p:spPr bwMode="auto">
            <a:xfrm>
              <a:off x="5947318" y="6322092"/>
              <a:ext cx="20758" cy="81938"/>
            </a:xfrm>
            <a:custGeom>
              <a:avLst/>
              <a:gdLst>
                <a:gd name="T0" fmla="*/ 0 w 1"/>
                <a:gd name="T1" fmla="*/ 1 h 4"/>
                <a:gd name="T2" fmla="*/ 1 w 1"/>
                <a:gd name="T3" fmla="*/ 1 h 4"/>
                <a:gd name="T4" fmla="*/ 1 w 1"/>
                <a:gd name="T5" fmla="*/ 4 h 4"/>
                <a:gd name="T6" fmla="*/ 1 w 1"/>
                <a:gd name="T7" fmla="*/ 4 h 4"/>
                <a:gd name="T8" fmla="*/ 1 w 1"/>
                <a:gd name="T9" fmla="*/ 1 h 4"/>
                <a:gd name="T10" fmla="*/ 1 w 1"/>
                <a:gd name="T11" fmla="*/ 1 h 4"/>
                <a:gd name="T12" fmla="*/ 1 w 1"/>
                <a:gd name="T13" fmla="*/ 1 h 4"/>
                <a:gd name="T14" fmla="*/ 1 w 1"/>
                <a:gd name="T15" fmla="*/ 1 h 4"/>
                <a:gd name="T16" fmla="*/ 1 w 1"/>
                <a:gd name="T17" fmla="*/ 0 h 4"/>
                <a:gd name="T18" fmla="*/ 1 w 1"/>
                <a:gd name="T19" fmla="*/ 0 h 4"/>
                <a:gd name="T20" fmla="*/ 1 w 1"/>
                <a:gd name="T21" fmla="*/ 1 h 4"/>
                <a:gd name="T22" fmla="*/ 0 w 1"/>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4">
                  <a:moveTo>
                    <a:pt x="0" y="1"/>
                  </a:moveTo>
                  <a:cubicBezTo>
                    <a:pt x="1" y="1"/>
                    <a:pt x="1" y="1"/>
                    <a:pt x="1" y="1"/>
                  </a:cubicBezTo>
                  <a:cubicBezTo>
                    <a:pt x="1" y="2"/>
                    <a:pt x="1" y="3"/>
                    <a:pt x="1" y="4"/>
                  </a:cubicBezTo>
                  <a:cubicBezTo>
                    <a:pt x="1" y="4"/>
                    <a:pt x="1" y="4"/>
                    <a:pt x="1" y="4"/>
                  </a:cubicBezTo>
                  <a:cubicBezTo>
                    <a:pt x="1" y="3"/>
                    <a:pt x="1" y="2"/>
                    <a:pt x="1" y="1"/>
                  </a:cubicBezTo>
                  <a:cubicBezTo>
                    <a:pt x="1" y="1"/>
                    <a:pt x="1" y="1"/>
                    <a:pt x="1" y="1"/>
                  </a:cubicBezTo>
                  <a:cubicBezTo>
                    <a:pt x="1" y="1"/>
                    <a:pt x="1" y="1"/>
                    <a:pt x="1" y="1"/>
                  </a:cubicBezTo>
                  <a:cubicBezTo>
                    <a:pt x="1" y="1"/>
                    <a:pt x="1" y="1"/>
                    <a:pt x="1" y="1"/>
                  </a:cubicBezTo>
                  <a:cubicBezTo>
                    <a:pt x="1" y="1"/>
                    <a:pt x="1" y="0"/>
                    <a:pt x="1" y="0"/>
                  </a:cubicBezTo>
                  <a:cubicBezTo>
                    <a:pt x="1" y="0"/>
                    <a:pt x="1" y="0"/>
                    <a:pt x="1" y="0"/>
                  </a:cubicBezTo>
                  <a:cubicBezTo>
                    <a:pt x="1" y="0"/>
                    <a:pt x="1" y="1"/>
                    <a:pt x="1"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7" name="íṩľíḍè-Freeform: Shape 166"/>
            <p:cNvSpPr>
              <a:spLocks/>
            </p:cNvSpPr>
            <p:nvPr/>
          </p:nvSpPr>
          <p:spPr bwMode="auto">
            <a:xfrm>
              <a:off x="5927653" y="6362514"/>
              <a:ext cx="19665" cy="61181"/>
            </a:xfrm>
            <a:custGeom>
              <a:avLst/>
              <a:gdLst>
                <a:gd name="T0" fmla="*/ 0 w 1"/>
                <a:gd name="T1" fmla="*/ 1 h 3"/>
                <a:gd name="T2" fmla="*/ 0 w 1"/>
                <a:gd name="T3" fmla="*/ 1 h 3"/>
                <a:gd name="T4" fmla="*/ 1 w 1"/>
                <a:gd name="T5" fmla="*/ 3 h 3"/>
                <a:gd name="T6" fmla="*/ 1 w 1"/>
                <a:gd name="T7" fmla="*/ 3 h 3"/>
                <a:gd name="T8" fmla="*/ 1 w 1"/>
                <a:gd name="T9" fmla="*/ 1 h 3"/>
                <a:gd name="T10" fmla="*/ 1 w 1"/>
                <a:gd name="T11" fmla="*/ 1 h 3"/>
                <a:gd name="T12" fmla="*/ 1 w 1"/>
                <a:gd name="T13" fmla="*/ 1 h 3"/>
                <a:gd name="T14" fmla="*/ 1 w 1"/>
                <a:gd name="T15" fmla="*/ 1 h 3"/>
                <a:gd name="T16" fmla="*/ 0 w 1"/>
                <a:gd name="T17" fmla="*/ 0 h 3"/>
                <a:gd name="T18" fmla="*/ 0 w 1"/>
                <a:gd name="T19" fmla="*/ 0 h 3"/>
                <a:gd name="T20" fmla="*/ 0 w 1"/>
                <a:gd name="T21" fmla="*/ 1 h 3"/>
                <a:gd name="T22" fmla="*/ 0 w 1"/>
                <a:gd name="T23"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3">
                  <a:moveTo>
                    <a:pt x="0" y="1"/>
                  </a:moveTo>
                  <a:cubicBezTo>
                    <a:pt x="0" y="1"/>
                    <a:pt x="0" y="1"/>
                    <a:pt x="0" y="1"/>
                  </a:cubicBezTo>
                  <a:cubicBezTo>
                    <a:pt x="0" y="2"/>
                    <a:pt x="1" y="2"/>
                    <a:pt x="1" y="3"/>
                  </a:cubicBezTo>
                  <a:cubicBezTo>
                    <a:pt x="1" y="3"/>
                    <a:pt x="1" y="3"/>
                    <a:pt x="1" y="3"/>
                  </a:cubicBezTo>
                  <a:cubicBezTo>
                    <a:pt x="1" y="2"/>
                    <a:pt x="1" y="2"/>
                    <a:pt x="1" y="1"/>
                  </a:cubicBezTo>
                  <a:cubicBezTo>
                    <a:pt x="1" y="1"/>
                    <a:pt x="1" y="1"/>
                    <a:pt x="1" y="1"/>
                  </a:cubicBezTo>
                  <a:cubicBezTo>
                    <a:pt x="1" y="1"/>
                    <a:pt x="1" y="1"/>
                    <a:pt x="1" y="1"/>
                  </a:cubicBezTo>
                  <a:cubicBezTo>
                    <a:pt x="1" y="1"/>
                    <a:pt x="1" y="1"/>
                    <a:pt x="1" y="1"/>
                  </a:cubicBezTo>
                  <a:cubicBezTo>
                    <a:pt x="1" y="1"/>
                    <a:pt x="0" y="0"/>
                    <a:pt x="0" y="0"/>
                  </a:cubicBezTo>
                  <a:cubicBezTo>
                    <a:pt x="0" y="0"/>
                    <a:pt x="0" y="0"/>
                    <a:pt x="0" y="0"/>
                  </a:cubicBezTo>
                  <a:cubicBezTo>
                    <a:pt x="0" y="0"/>
                    <a:pt x="0" y="1"/>
                    <a:pt x="0" y="1"/>
                  </a:cubicBezTo>
                  <a:cubicBezTo>
                    <a:pt x="0" y="1"/>
                    <a:pt x="0"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08" name="íṩľíḍè-Freeform: Shape 167"/>
            <p:cNvSpPr>
              <a:spLocks/>
            </p:cNvSpPr>
            <p:nvPr/>
          </p:nvSpPr>
          <p:spPr bwMode="auto">
            <a:xfrm>
              <a:off x="5867565" y="6383272"/>
              <a:ext cx="19665" cy="101603"/>
            </a:xfrm>
            <a:custGeom>
              <a:avLst/>
              <a:gdLst>
                <a:gd name="T0" fmla="*/ 0 w 1"/>
                <a:gd name="T1" fmla="*/ 2 h 5"/>
                <a:gd name="T2" fmla="*/ 0 w 1"/>
                <a:gd name="T3" fmla="*/ 2 h 5"/>
                <a:gd name="T4" fmla="*/ 0 w 1"/>
                <a:gd name="T5" fmla="*/ 5 h 5"/>
                <a:gd name="T6" fmla="*/ 1 w 1"/>
                <a:gd name="T7" fmla="*/ 5 h 5"/>
                <a:gd name="T8" fmla="*/ 0 w 1"/>
                <a:gd name="T9" fmla="*/ 2 h 5"/>
                <a:gd name="T10" fmla="*/ 0 w 1"/>
                <a:gd name="T11" fmla="*/ 2 h 5"/>
                <a:gd name="T12" fmla="*/ 0 w 1"/>
                <a:gd name="T13" fmla="*/ 2 h 5"/>
                <a:gd name="T14" fmla="*/ 0 w 1"/>
                <a:gd name="T15" fmla="*/ 2 h 5"/>
                <a:gd name="T16" fmla="*/ 0 w 1"/>
                <a:gd name="T17" fmla="*/ 0 h 5"/>
                <a:gd name="T18" fmla="*/ 0 w 1"/>
                <a:gd name="T19" fmla="*/ 0 h 5"/>
                <a:gd name="T20" fmla="*/ 0 w 1"/>
                <a:gd name="T21" fmla="*/ 2 h 5"/>
                <a:gd name="T22" fmla="*/ 0 w 1"/>
                <a:gd name="T23"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 h="5">
                  <a:moveTo>
                    <a:pt x="0" y="2"/>
                  </a:moveTo>
                  <a:cubicBezTo>
                    <a:pt x="0" y="2"/>
                    <a:pt x="0" y="2"/>
                    <a:pt x="0" y="2"/>
                  </a:cubicBezTo>
                  <a:cubicBezTo>
                    <a:pt x="0" y="3"/>
                    <a:pt x="0" y="4"/>
                    <a:pt x="0" y="5"/>
                  </a:cubicBezTo>
                  <a:cubicBezTo>
                    <a:pt x="1" y="5"/>
                    <a:pt x="1" y="5"/>
                    <a:pt x="1" y="5"/>
                  </a:cubicBezTo>
                  <a:cubicBezTo>
                    <a:pt x="0" y="4"/>
                    <a:pt x="0" y="3"/>
                    <a:pt x="0" y="2"/>
                  </a:cubicBezTo>
                  <a:cubicBezTo>
                    <a:pt x="0" y="2"/>
                    <a:pt x="0" y="2"/>
                    <a:pt x="0" y="2"/>
                  </a:cubicBezTo>
                  <a:cubicBezTo>
                    <a:pt x="0" y="2"/>
                    <a:pt x="0" y="2"/>
                    <a:pt x="0" y="2"/>
                  </a:cubicBezTo>
                  <a:cubicBezTo>
                    <a:pt x="0" y="2"/>
                    <a:pt x="0" y="2"/>
                    <a:pt x="0" y="2"/>
                  </a:cubicBezTo>
                  <a:cubicBezTo>
                    <a:pt x="0" y="1"/>
                    <a:pt x="0" y="1"/>
                    <a:pt x="0" y="0"/>
                  </a:cubicBezTo>
                  <a:cubicBezTo>
                    <a:pt x="0" y="0"/>
                    <a:pt x="0" y="0"/>
                    <a:pt x="0" y="0"/>
                  </a:cubicBezTo>
                  <a:cubicBezTo>
                    <a:pt x="0" y="1"/>
                    <a:pt x="0" y="1"/>
                    <a:pt x="0" y="2"/>
                  </a:cubicBezTo>
                  <a:cubicBezTo>
                    <a:pt x="0" y="2"/>
                    <a:pt x="0" y="2"/>
                    <a:pt x="0" y="2"/>
                  </a:cubicBezTo>
                  <a:close/>
                </a:path>
              </a:pathLst>
            </a:custGeom>
            <a:grpFill/>
            <a:ln w="3175">
              <a:solidFill>
                <a:schemeClr val="tx2">
                  <a:lumMod val="75000"/>
                  <a:alpha val="40000"/>
                </a:schemeClr>
              </a:solidFill>
            </a:ln>
            <a:extLst/>
          </p:spPr>
          <p:txBody>
            <a:bodyPr anchor="ctr"/>
            <a:lstStyle/>
            <a:p>
              <a:pPr algn="ctr"/>
              <a:endParaRPr/>
            </a:p>
          </p:txBody>
        </p:sp>
        <p:sp>
          <p:nvSpPr>
            <p:cNvPr id="109" name="íṩľíḍè-Freeform: Shape 168"/>
            <p:cNvSpPr>
              <a:spLocks/>
            </p:cNvSpPr>
            <p:nvPr/>
          </p:nvSpPr>
          <p:spPr bwMode="auto">
            <a:xfrm>
              <a:off x="5746297" y="6423695"/>
              <a:ext cx="60088" cy="81938"/>
            </a:xfrm>
            <a:custGeom>
              <a:avLst/>
              <a:gdLst>
                <a:gd name="T0" fmla="*/ 0 w 3"/>
                <a:gd name="T1" fmla="*/ 1 h 4"/>
                <a:gd name="T2" fmla="*/ 1 w 3"/>
                <a:gd name="T3" fmla="*/ 0 h 4"/>
                <a:gd name="T4" fmla="*/ 2 w 3"/>
                <a:gd name="T5" fmla="*/ 1 h 4"/>
                <a:gd name="T6" fmla="*/ 3 w 3"/>
                <a:gd name="T7" fmla="*/ 4 h 4"/>
                <a:gd name="T8" fmla="*/ 1 w 3"/>
                <a:gd name="T9" fmla="*/ 4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cubicBezTo>
                    <a:pt x="1" y="1"/>
                    <a:pt x="1" y="1"/>
                    <a:pt x="1" y="0"/>
                  </a:cubicBezTo>
                  <a:cubicBezTo>
                    <a:pt x="2" y="1"/>
                    <a:pt x="2" y="1"/>
                    <a:pt x="2" y="1"/>
                  </a:cubicBezTo>
                  <a:cubicBezTo>
                    <a:pt x="3" y="2"/>
                    <a:pt x="3" y="3"/>
                    <a:pt x="3" y="4"/>
                  </a:cubicBezTo>
                  <a:cubicBezTo>
                    <a:pt x="2" y="4"/>
                    <a:pt x="1" y="4"/>
                    <a:pt x="1" y="4"/>
                  </a:cubicBezTo>
                  <a:cubicBezTo>
                    <a:pt x="1" y="3"/>
                    <a:pt x="1"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0" name="íṩľíḍè-Freeform: Shape 169"/>
            <p:cNvSpPr>
              <a:spLocks/>
            </p:cNvSpPr>
            <p:nvPr/>
          </p:nvSpPr>
          <p:spPr bwMode="auto">
            <a:xfrm>
              <a:off x="5806385" y="6423695"/>
              <a:ext cx="40423"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1"/>
                    <a:pt x="0" y="0"/>
                    <a:pt x="1" y="0"/>
                  </a:cubicBezTo>
                  <a:cubicBezTo>
                    <a:pt x="1" y="0"/>
                    <a:pt x="1" y="0"/>
                    <a:pt x="1" y="1"/>
                  </a:cubicBezTo>
                  <a:cubicBezTo>
                    <a:pt x="1" y="2"/>
                    <a:pt x="1" y="3"/>
                    <a:pt x="2" y="3"/>
                  </a:cubicBezTo>
                  <a:cubicBezTo>
                    <a:pt x="1" y="3"/>
                    <a:pt x="1" y="3"/>
                    <a:pt x="1" y="3"/>
                  </a:cubicBezTo>
                  <a:cubicBezTo>
                    <a:pt x="1" y="3"/>
                    <a:pt x="0" y="2"/>
                    <a:pt x="0" y="1"/>
                  </a:cubicBezTo>
                  <a:close/>
                </a:path>
              </a:pathLst>
            </a:custGeom>
            <a:grpFill/>
            <a:ln w="3175">
              <a:solidFill>
                <a:schemeClr val="tx2">
                  <a:lumMod val="75000"/>
                  <a:alpha val="40000"/>
                </a:schemeClr>
              </a:solidFill>
            </a:ln>
            <a:extLst/>
          </p:spPr>
          <p:txBody>
            <a:bodyPr anchor="ctr"/>
            <a:lstStyle/>
            <a:p>
              <a:pPr algn="ctr"/>
              <a:endParaRPr/>
            </a:p>
          </p:txBody>
        </p:sp>
        <p:sp>
          <p:nvSpPr>
            <p:cNvPr id="111" name="íṩľíḍè-Freeform: Shape 170"/>
            <p:cNvSpPr>
              <a:spLocks/>
            </p:cNvSpPr>
            <p:nvPr/>
          </p:nvSpPr>
          <p:spPr bwMode="auto">
            <a:xfrm>
              <a:off x="5706966" y="6444453"/>
              <a:ext cx="39330" cy="61181"/>
            </a:xfrm>
            <a:custGeom>
              <a:avLst/>
              <a:gdLst>
                <a:gd name="T0" fmla="*/ 0 w 2"/>
                <a:gd name="T1" fmla="*/ 1 h 3"/>
                <a:gd name="T2" fmla="*/ 1 w 2"/>
                <a:gd name="T3" fmla="*/ 0 h 3"/>
                <a:gd name="T4" fmla="*/ 1 w 2"/>
                <a:gd name="T5" fmla="*/ 1 h 3"/>
                <a:gd name="T6" fmla="*/ 2 w 2"/>
                <a:gd name="T7" fmla="*/ 3 h 3"/>
                <a:gd name="T8" fmla="*/ 1 w 2"/>
                <a:gd name="T9" fmla="*/ 3 h 3"/>
                <a:gd name="T10" fmla="*/ 0 w 2"/>
                <a:gd name="T11" fmla="*/ 1 h 3"/>
              </a:gdLst>
              <a:ahLst/>
              <a:cxnLst>
                <a:cxn ang="0">
                  <a:pos x="T0" y="T1"/>
                </a:cxn>
                <a:cxn ang="0">
                  <a:pos x="T2" y="T3"/>
                </a:cxn>
                <a:cxn ang="0">
                  <a:pos x="T4" y="T5"/>
                </a:cxn>
                <a:cxn ang="0">
                  <a:pos x="T6" y="T7"/>
                </a:cxn>
                <a:cxn ang="0">
                  <a:pos x="T8" y="T9"/>
                </a:cxn>
                <a:cxn ang="0">
                  <a:pos x="T10" y="T11"/>
                </a:cxn>
              </a:cxnLst>
              <a:rect l="0" t="0" r="r" b="b"/>
              <a:pathLst>
                <a:path w="2" h="3">
                  <a:moveTo>
                    <a:pt x="0" y="1"/>
                  </a:moveTo>
                  <a:cubicBezTo>
                    <a:pt x="0" y="0"/>
                    <a:pt x="1" y="0"/>
                    <a:pt x="1" y="0"/>
                  </a:cubicBezTo>
                  <a:cubicBezTo>
                    <a:pt x="1" y="0"/>
                    <a:pt x="1" y="0"/>
                    <a:pt x="1" y="1"/>
                  </a:cubicBezTo>
                  <a:cubicBezTo>
                    <a:pt x="2" y="1"/>
                    <a:pt x="2" y="2"/>
                    <a:pt x="2" y="3"/>
                  </a:cubicBezTo>
                  <a:cubicBezTo>
                    <a:pt x="1" y="3"/>
                    <a:pt x="1" y="3"/>
                    <a:pt x="1" y="3"/>
                  </a:cubicBezTo>
                  <a:cubicBezTo>
                    <a:pt x="1" y="2"/>
                    <a:pt x="1" y="1"/>
                    <a:pt x="0" y="1"/>
                  </a:cubicBezTo>
                  <a:close/>
                </a:path>
              </a:pathLst>
            </a:custGeom>
            <a:grpFill/>
            <a:ln w="3175">
              <a:solidFill>
                <a:schemeClr val="tx2">
                  <a:lumMod val="75000"/>
                  <a:alpha val="40000"/>
                </a:schemeClr>
              </a:solidFill>
            </a:ln>
            <a:extLst/>
          </p:spPr>
          <p:txBody>
            <a:bodyPr anchor="ctr"/>
            <a:lstStyle/>
            <a:p>
              <a:pPr algn="ctr"/>
              <a:endParaRPr/>
            </a:p>
          </p:txBody>
        </p:sp>
        <p:sp>
          <p:nvSpPr>
            <p:cNvPr id="112" name="íṩľíḍè-Freeform: Shape 171"/>
            <p:cNvSpPr>
              <a:spLocks/>
            </p:cNvSpPr>
            <p:nvPr/>
          </p:nvSpPr>
          <p:spPr bwMode="auto">
            <a:xfrm>
              <a:off x="5887230" y="6404030"/>
              <a:ext cx="120176" cy="80846"/>
            </a:xfrm>
            <a:custGeom>
              <a:avLst/>
              <a:gdLst>
                <a:gd name="T0" fmla="*/ 6 w 6"/>
                <a:gd name="T1" fmla="*/ 3 h 4"/>
                <a:gd name="T2" fmla="*/ 5 w 6"/>
                <a:gd name="T3" fmla="*/ 0 h 4"/>
                <a:gd name="T4" fmla="*/ 2 w 6"/>
                <a:gd name="T5" fmla="*/ 1 h 4"/>
                <a:gd name="T6" fmla="*/ 0 w 6"/>
                <a:gd name="T7" fmla="*/ 4 h 4"/>
                <a:gd name="T8" fmla="*/ 6 w 6"/>
                <a:gd name="T9" fmla="*/ 3 h 4"/>
              </a:gdLst>
              <a:ahLst/>
              <a:cxnLst>
                <a:cxn ang="0">
                  <a:pos x="T0" y="T1"/>
                </a:cxn>
                <a:cxn ang="0">
                  <a:pos x="T2" y="T3"/>
                </a:cxn>
                <a:cxn ang="0">
                  <a:pos x="T4" y="T5"/>
                </a:cxn>
                <a:cxn ang="0">
                  <a:pos x="T6" y="T7"/>
                </a:cxn>
                <a:cxn ang="0">
                  <a:pos x="T8" y="T9"/>
                </a:cxn>
              </a:cxnLst>
              <a:rect l="0" t="0" r="r" b="b"/>
              <a:pathLst>
                <a:path w="6" h="4">
                  <a:moveTo>
                    <a:pt x="6" y="3"/>
                  </a:moveTo>
                  <a:cubicBezTo>
                    <a:pt x="5" y="2"/>
                    <a:pt x="5" y="1"/>
                    <a:pt x="5" y="0"/>
                  </a:cubicBezTo>
                  <a:cubicBezTo>
                    <a:pt x="4" y="0"/>
                    <a:pt x="3" y="1"/>
                    <a:pt x="2" y="1"/>
                  </a:cubicBezTo>
                  <a:cubicBezTo>
                    <a:pt x="2" y="2"/>
                    <a:pt x="1" y="3"/>
                    <a:pt x="0" y="4"/>
                  </a:cubicBezTo>
                  <a:cubicBezTo>
                    <a:pt x="2" y="4"/>
                    <a:pt x="4" y="3"/>
                    <a:pt x="6" y="3"/>
                  </a:cubicBezTo>
                  <a:close/>
                </a:path>
              </a:pathLst>
            </a:custGeom>
            <a:grpFill/>
            <a:ln w="3175">
              <a:solidFill>
                <a:schemeClr val="tx2">
                  <a:lumMod val="75000"/>
                  <a:alpha val="40000"/>
                </a:schemeClr>
              </a:solidFill>
            </a:ln>
            <a:extLst/>
          </p:spPr>
          <p:txBody>
            <a:bodyPr anchor="ctr"/>
            <a:lstStyle/>
            <a:p>
              <a:pPr algn="ctr"/>
              <a:endParaRPr/>
            </a:p>
          </p:txBody>
        </p:sp>
        <p:sp>
          <p:nvSpPr>
            <p:cNvPr id="113" name="íṩľíḍè-Freeform: Shape 172"/>
            <p:cNvSpPr>
              <a:spLocks/>
            </p:cNvSpPr>
            <p:nvPr/>
          </p:nvSpPr>
          <p:spPr bwMode="auto">
            <a:xfrm>
              <a:off x="5224077" y="5874163"/>
              <a:ext cx="482889" cy="549532"/>
            </a:xfrm>
            <a:custGeom>
              <a:avLst/>
              <a:gdLst>
                <a:gd name="T0" fmla="*/ 20 w 24"/>
                <a:gd name="T1" fmla="*/ 12 h 27"/>
                <a:gd name="T2" fmla="*/ 14 w 24"/>
                <a:gd name="T3" fmla="*/ 9 h 27"/>
                <a:gd name="T4" fmla="*/ 10 w 24"/>
                <a:gd name="T5" fmla="*/ 6 h 27"/>
                <a:gd name="T6" fmla="*/ 10 w 24"/>
                <a:gd name="T7" fmla="*/ 6 h 27"/>
                <a:gd name="T8" fmla="*/ 11 w 24"/>
                <a:gd name="T9" fmla="*/ 5 h 27"/>
                <a:gd name="T10" fmla="*/ 10 w 24"/>
                <a:gd name="T11" fmla="*/ 5 h 27"/>
                <a:gd name="T12" fmla="*/ 10 w 24"/>
                <a:gd name="T13" fmla="*/ 5 h 27"/>
                <a:gd name="T14" fmla="*/ 11 w 24"/>
                <a:gd name="T15" fmla="*/ 4 h 27"/>
                <a:gd name="T16" fmla="*/ 10 w 24"/>
                <a:gd name="T17" fmla="*/ 4 h 27"/>
                <a:gd name="T18" fmla="*/ 10 w 24"/>
                <a:gd name="T19" fmla="*/ 2 h 27"/>
                <a:gd name="T20" fmla="*/ 10 w 24"/>
                <a:gd name="T21" fmla="*/ 2 h 27"/>
                <a:gd name="T22" fmla="*/ 10 w 24"/>
                <a:gd name="T23" fmla="*/ 1 h 27"/>
                <a:gd name="T24" fmla="*/ 10 w 24"/>
                <a:gd name="T25" fmla="*/ 1 h 27"/>
                <a:gd name="T26" fmla="*/ 9 w 24"/>
                <a:gd name="T27" fmla="*/ 0 h 27"/>
                <a:gd name="T28" fmla="*/ 9 w 24"/>
                <a:gd name="T29" fmla="*/ 0 h 27"/>
                <a:gd name="T30" fmla="*/ 10 w 24"/>
                <a:gd name="T31" fmla="*/ 1 h 27"/>
                <a:gd name="T32" fmla="*/ 9 w 24"/>
                <a:gd name="T33" fmla="*/ 2 h 27"/>
                <a:gd name="T34" fmla="*/ 9 w 24"/>
                <a:gd name="T35" fmla="*/ 2 h 27"/>
                <a:gd name="T36" fmla="*/ 10 w 24"/>
                <a:gd name="T37" fmla="*/ 2 h 27"/>
                <a:gd name="T38" fmla="*/ 10 w 24"/>
                <a:gd name="T39" fmla="*/ 4 h 27"/>
                <a:gd name="T40" fmla="*/ 9 w 24"/>
                <a:gd name="T41" fmla="*/ 4 h 27"/>
                <a:gd name="T42" fmla="*/ 10 w 24"/>
                <a:gd name="T43" fmla="*/ 5 h 27"/>
                <a:gd name="T44" fmla="*/ 10 w 24"/>
                <a:gd name="T45" fmla="*/ 5 h 27"/>
                <a:gd name="T46" fmla="*/ 10 w 24"/>
                <a:gd name="T47" fmla="*/ 6 h 27"/>
                <a:gd name="T48" fmla="*/ 10 w 24"/>
                <a:gd name="T49" fmla="*/ 6 h 27"/>
                <a:gd name="T50" fmla="*/ 10 w 24"/>
                <a:gd name="T51" fmla="*/ 6 h 27"/>
                <a:gd name="T52" fmla="*/ 7 w 24"/>
                <a:gd name="T53" fmla="*/ 10 h 27"/>
                <a:gd name="T54" fmla="*/ 3 w 24"/>
                <a:gd name="T55" fmla="*/ 14 h 27"/>
                <a:gd name="T56" fmla="*/ 0 w 24"/>
                <a:gd name="T57" fmla="*/ 22 h 27"/>
                <a:gd name="T58" fmla="*/ 2 w 24"/>
                <a:gd name="T59" fmla="*/ 27 h 27"/>
                <a:gd name="T60" fmla="*/ 24 w 24"/>
                <a:gd name="T61" fmla="*/ 24 h 27"/>
                <a:gd name="T62" fmla="*/ 24 w 24"/>
                <a:gd name="T63" fmla="*/ 19 h 27"/>
                <a:gd name="T64" fmla="*/ 20 w 24"/>
                <a:gd name="T65" fmla="*/ 1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 h="27">
                  <a:moveTo>
                    <a:pt x="20" y="12"/>
                  </a:moveTo>
                  <a:cubicBezTo>
                    <a:pt x="19" y="11"/>
                    <a:pt x="16" y="10"/>
                    <a:pt x="14" y="9"/>
                  </a:cubicBezTo>
                  <a:cubicBezTo>
                    <a:pt x="13" y="8"/>
                    <a:pt x="11" y="6"/>
                    <a:pt x="10" y="6"/>
                  </a:cubicBezTo>
                  <a:cubicBezTo>
                    <a:pt x="10" y="6"/>
                    <a:pt x="10" y="6"/>
                    <a:pt x="10" y="6"/>
                  </a:cubicBezTo>
                  <a:cubicBezTo>
                    <a:pt x="11" y="5"/>
                    <a:pt x="11" y="5"/>
                    <a:pt x="11" y="5"/>
                  </a:cubicBezTo>
                  <a:cubicBezTo>
                    <a:pt x="10" y="5"/>
                    <a:pt x="10" y="5"/>
                    <a:pt x="10" y="5"/>
                  </a:cubicBezTo>
                  <a:cubicBezTo>
                    <a:pt x="10" y="5"/>
                    <a:pt x="10" y="5"/>
                    <a:pt x="10" y="5"/>
                  </a:cubicBezTo>
                  <a:cubicBezTo>
                    <a:pt x="11" y="4"/>
                    <a:pt x="11" y="4"/>
                    <a:pt x="11" y="4"/>
                  </a:cubicBezTo>
                  <a:cubicBezTo>
                    <a:pt x="10" y="4"/>
                    <a:pt x="10" y="4"/>
                    <a:pt x="10" y="4"/>
                  </a:cubicBezTo>
                  <a:cubicBezTo>
                    <a:pt x="10" y="3"/>
                    <a:pt x="10" y="2"/>
                    <a:pt x="10" y="2"/>
                  </a:cubicBezTo>
                  <a:cubicBezTo>
                    <a:pt x="10" y="2"/>
                    <a:pt x="10" y="2"/>
                    <a:pt x="10" y="2"/>
                  </a:cubicBezTo>
                  <a:cubicBezTo>
                    <a:pt x="10" y="1"/>
                    <a:pt x="10" y="1"/>
                    <a:pt x="10" y="1"/>
                  </a:cubicBezTo>
                  <a:cubicBezTo>
                    <a:pt x="10" y="1"/>
                    <a:pt x="10" y="1"/>
                    <a:pt x="10" y="1"/>
                  </a:cubicBezTo>
                  <a:cubicBezTo>
                    <a:pt x="10" y="1"/>
                    <a:pt x="10" y="0"/>
                    <a:pt x="9" y="0"/>
                  </a:cubicBezTo>
                  <a:cubicBezTo>
                    <a:pt x="9" y="0"/>
                    <a:pt x="9" y="0"/>
                    <a:pt x="9" y="0"/>
                  </a:cubicBezTo>
                  <a:cubicBezTo>
                    <a:pt x="9" y="0"/>
                    <a:pt x="9" y="1"/>
                    <a:pt x="10" y="1"/>
                  </a:cubicBezTo>
                  <a:cubicBezTo>
                    <a:pt x="9" y="2"/>
                    <a:pt x="9" y="2"/>
                    <a:pt x="9" y="2"/>
                  </a:cubicBezTo>
                  <a:cubicBezTo>
                    <a:pt x="9" y="2"/>
                    <a:pt x="9" y="2"/>
                    <a:pt x="9" y="2"/>
                  </a:cubicBezTo>
                  <a:cubicBezTo>
                    <a:pt x="10" y="2"/>
                    <a:pt x="10" y="2"/>
                    <a:pt x="10" y="2"/>
                  </a:cubicBezTo>
                  <a:cubicBezTo>
                    <a:pt x="10" y="2"/>
                    <a:pt x="10" y="3"/>
                    <a:pt x="10" y="4"/>
                  </a:cubicBezTo>
                  <a:cubicBezTo>
                    <a:pt x="9" y="4"/>
                    <a:pt x="9" y="4"/>
                    <a:pt x="9" y="4"/>
                  </a:cubicBezTo>
                  <a:cubicBezTo>
                    <a:pt x="10" y="5"/>
                    <a:pt x="10" y="5"/>
                    <a:pt x="10" y="5"/>
                  </a:cubicBezTo>
                  <a:cubicBezTo>
                    <a:pt x="10" y="5"/>
                    <a:pt x="10" y="5"/>
                    <a:pt x="10" y="5"/>
                  </a:cubicBezTo>
                  <a:cubicBezTo>
                    <a:pt x="10" y="6"/>
                    <a:pt x="10" y="6"/>
                    <a:pt x="10" y="6"/>
                  </a:cubicBezTo>
                  <a:cubicBezTo>
                    <a:pt x="10" y="6"/>
                    <a:pt x="10" y="6"/>
                    <a:pt x="10" y="6"/>
                  </a:cubicBezTo>
                  <a:cubicBezTo>
                    <a:pt x="10" y="6"/>
                    <a:pt x="10" y="6"/>
                    <a:pt x="10" y="6"/>
                  </a:cubicBezTo>
                  <a:cubicBezTo>
                    <a:pt x="10" y="6"/>
                    <a:pt x="8" y="8"/>
                    <a:pt x="7" y="10"/>
                  </a:cubicBezTo>
                  <a:cubicBezTo>
                    <a:pt x="6" y="11"/>
                    <a:pt x="3" y="13"/>
                    <a:pt x="3" y="14"/>
                  </a:cubicBezTo>
                  <a:cubicBezTo>
                    <a:pt x="1" y="16"/>
                    <a:pt x="0" y="19"/>
                    <a:pt x="0" y="22"/>
                  </a:cubicBezTo>
                  <a:cubicBezTo>
                    <a:pt x="1" y="24"/>
                    <a:pt x="2" y="25"/>
                    <a:pt x="2" y="27"/>
                  </a:cubicBezTo>
                  <a:cubicBezTo>
                    <a:pt x="9" y="26"/>
                    <a:pt x="16" y="25"/>
                    <a:pt x="24" y="24"/>
                  </a:cubicBezTo>
                  <a:cubicBezTo>
                    <a:pt x="24" y="22"/>
                    <a:pt x="24" y="20"/>
                    <a:pt x="24" y="19"/>
                  </a:cubicBezTo>
                  <a:cubicBezTo>
                    <a:pt x="24" y="16"/>
                    <a:pt x="22" y="13"/>
                    <a:pt x="20" y="12"/>
                  </a:cubicBezTo>
                  <a:close/>
                </a:path>
              </a:pathLst>
            </a:custGeom>
            <a:grpFill/>
            <a:ln w="3175">
              <a:solidFill>
                <a:schemeClr val="tx2">
                  <a:lumMod val="75000"/>
                  <a:alpha val="40000"/>
                </a:schemeClr>
              </a:solidFill>
            </a:ln>
            <a:extLst/>
          </p:spPr>
          <p:txBody>
            <a:bodyPr anchor="ctr"/>
            <a:lstStyle/>
            <a:p>
              <a:pPr algn="ctr"/>
              <a:endParaRPr/>
            </a:p>
          </p:txBody>
        </p:sp>
        <p:sp>
          <p:nvSpPr>
            <p:cNvPr id="114" name="íṩľíḍè-Freeform: Shape 173"/>
            <p:cNvSpPr>
              <a:spLocks/>
            </p:cNvSpPr>
            <p:nvPr/>
          </p:nvSpPr>
          <p:spPr bwMode="auto">
            <a:xfrm>
              <a:off x="7152356" y="4651645"/>
              <a:ext cx="823752" cy="2240736"/>
            </a:xfrm>
            <a:custGeom>
              <a:avLst/>
              <a:gdLst>
                <a:gd name="T0" fmla="*/ 41 w 41"/>
                <a:gd name="T1" fmla="*/ 106 h 110"/>
                <a:gd name="T2" fmla="*/ 40 w 41"/>
                <a:gd name="T3" fmla="*/ 106 h 110"/>
                <a:gd name="T4" fmla="*/ 32 w 41"/>
                <a:gd name="T5" fmla="*/ 92 h 110"/>
                <a:gd name="T6" fmla="*/ 32 w 41"/>
                <a:gd name="T7" fmla="*/ 89 h 110"/>
                <a:gd name="T8" fmla="*/ 32 w 41"/>
                <a:gd name="T9" fmla="*/ 87 h 110"/>
                <a:gd name="T10" fmla="*/ 30 w 41"/>
                <a:gd name="T11" fmla="*/ 87 h 110"/>
                <a:gd name="T12" fmla="*/ 26 w 41"/>
                <a:gd name="T13" fmla="*/ 71 h 110"/>
                <a:gd name="T14" fmla="*/ 26 w 41"/>
                <a:gd name="T15" fmla="*/ 71 h 110"/>
                <a:gd name="T16" fmla="*/ 26 w 41"/>
                <a:gd name="T17" fmla="*/ 69 h 110"/>
                <a:gd name="T18" fmla="*/ 25 w 41"/>
                <a:gd name="T19" fmla="*/ 69 h 110"/>
                <a:gd name="T20" fmla="*/ 21 w 41"/>
                <a:gd name="T21" fmla="*/ 17 h 110"/>
                <a:gd name="T22" fmla="*/ 21 w 41"/>
                <a:gd name="T23" fmla="*/ 17 h 110"/>
                <a:gd name="T24" fmla="*/ 22 w 41"/>
                <a:gd name="T25" fmla="*/ 14 h 110"/>
                <a:gd name="T26" fmla="*/ 21 w 41"/>
                <a:gd name="T27" fmla="*/ 14 h 110"/>
                <a:gd name="T28" fmla="*/ 21 w 41"/>
                <a:gd name="T29" fmla="*/ 13 h 110"/>
                <a:gd name="T30" fmla="*/ 21 w 41"/>
                <a:gd name="T31" fmla="*/ 13 h 110"/>
                <a:gd name="T32" fmla="*/ 21 w 41"/>
                <a:gd name="T33" fmla="*/ 11 h 110"/>
                <a:gd name="T34" fmla="*/ 21 w 41"/>
                <a:gd name="T35" fmla="*/ 11 h 110"/>
                <a:gd name="T36" fmla="*/ 19 w 41"/>
                <a:gd name="T37" fmla="*/ 9 h 110"/>
                <a:gd name="T38" fmla="*/ 19 w 41"/>
                <a:gd name="T39" fmla="*/ 4 h 110"/>
                <a:gd name="T40" fmla="*/ 18 w 41"/>
                <a:gd name="T41" fmla="*/ 4 h 110"/>
                <a:gd name="T42" fmla="*/ 18 w 41"/>
                <a:gd name="T43" fmla="*/ 0 h 110"/>
                <a:gd name="T44" fmla="*/ 18 w 41"/>
                <a:gd name="T45" fmla="*/ 0 h 110"/>
                <a:gd name="T46" fmla="*/ 18 w 41"/>
                <a:gd name="T47" fmla="*/ 4 h 110"/>
                <a:gd name="T48" fmla="*/ 18 w 41"/>
                <a:gd name="T49" fmla="*/ 4 h 110"/>
                <a:gd name="T50" fmla="*/ 18 w 41"/>
                <a:gd name="T51" fmla="*/ 9 h 110"/>
                <a:gd name="T52" fmla="*/ 16 w 41"/>
                <a:gd name="T53" fmla="*/ 11 h 110"/>
                <a:gd name="T54" fmla="*/ 16 w 41"/>
                <a:gd name="T55" fmla="*/ 11 h 110"/>
                <a:gd name="T56" fmla="*/ 16 w 41"/>
                <a:gd name="T57" fmla="*/ 11 h 110"/>
                <a:gd name="T58" fmla="*/ 15 w 41"/>
                <a:gd name="T59" fmla="*/ 11 h 110"/>
                <a:gd name="T60" fmla="*/ 16 w 41"/>
                <a:gd name="T61" fmla="*/ 13 h 110"/>
                <a:gd name="T62" fmla="*/ 16 w 41"/>
                <a:gd name="T63" fmla="*/ 13 h 110"/>
                <a:gd name="T64" fmla="*/ 16 w 41"/>
                <a:gd name="T65" fmla="*/ 14 h 110"/>
                <a:gd name="T66" fmla="*/ 15 w 41"/>
                <a:gd name="T67" fmla="*/ 14 h 110"/>
                <a:gd name="T68" fmla="*/ 16 w 41"/>
                <a:gd name="T69" fmla="*/ 17 h 110"/>
                <a:gd name="T70" fmla="*/ 14 w 41"/>
                <a:gd name="T71" fmla="*/ 69 h 110"/>
                <a:gd name="T72" fmla="*/ 13 w 41"/>
                <a:gd name="T73" fmla="*/ 69 h 110"/>
                <a:gd name="T74" fmla="*/ 13 w 41"/>
                <a:gd name="T75" fmla="*/ 71 h 110"/>
                <a:gd name="T76" fmla="*/ 14 w 41"/>
                <a:gd name="T77" fmla="*/ 71 h 110"/>
                <a:gd name="T78" fmla="*/ 10 w 41"/>
                <a:gd name="T79" fmla="*/ 88 h 110"/>
                <a:gd name="T80" fmla="*/ 8 w 41"/>
                <a:gd name="T81" fmla="*/ 88 h 110"/>
                <a:gd name="T82" fmla="*/ 8 w 41"/>
                <a:gd name="T83" fmla="*/ 89 h 110"/>
                <a:gd name="T84" fmla="*/ 8 w 41"/>
                <a:gd name="T85" fmla="*/ 92 h 110"/>
                <a:gd name="T86" fmla="*/ 1 w 41"/>
                <a:gd name="T87" fmla="*/ 107 h 110"/>
                <a:gd name="T88" fmla="*/ 0 w 41"/>
                <a:gd name="T89" fmla="*/ 107 h 110"/>
                <a:gd name="T90" fmla="*/ 0 w 41"/>
                <a:gd name="T91" fmla="*/ 110 h 110"/>
                <a:gd name="T92" fmla="*/ 8 w 41"/>
                <a:gd name="T93" fmla="*/ 110 h 110"/>
                <a:gd name="T94" fmla="*/ 8 w 41"/>
                <a:gd name="T95" fmla="*/ 107 h 110"/>
                <a:gd name="T96" fmla="*/ 8 w 41"/>
                <a:gd name="T97" fmla="*/ 107 h 110"/>
                <a:gd name="T98" fmla="*/ 20 w 41"/>
                <a:gd name="T99" fmla="*/ 96 h 110"/>
                <a:gd name="T100" fmla="*/ 34 w 41"/>
                <a:gd name="T101" fmla="*/ 106 h 110"/>
                <a:gd name="T102" fmla="*/ 33 w 41"/>
                <a:gd name="T103" fmla="*/ 106 h 110"/>
                <a:gd name="T104" fmla="*/ 33 w 41"/>
                <a:gd name="T105" fmla="*/ 109 h 110"/>
                <a:gd name="T106" fmla="*/ 41 w 41"/>
                <a:gd name="T107" fmla="*/ 109 h 110"/>
                <a:gd name="T108" fmla="*/ 41 w 41"/>
                <a:gd name="T109" fmla="*/ 106 h 110"/>
                <a:gd name="T110" fmla="*/ 17 w 41"/>
                <a:gd name="T111" fmla="*/ 75 h 110"/>
                <a:gd name="T112" fmla="*/ 23 w 41"/>
                <a:gd name="T113" fmla="*/ 75 h 110"/>
                <a:gd name="T114" fmla="*/ 25 w 41"/>
                <a:gd name="T115" fmla="*/ 87 h 110"/>
                <a:gd name="T116" fmla="*/ 15 w 41"/>
                <a:gd name="T117" fmla="*/ 87 h 110"/>
                <a:gd name="T118" fmla="*/ 17 w 41"/>
                <a:gd name="T119" fmla="*/ 7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 h="110">
                  <a:moveTo>
                    <a:pt x="41" y="106"/>
                  </a:moveTo>
                  <a:cubicBezTo>
                    <a:pt x="41" y="106"/>
                    <a:pt x="40" y="106"/>
                    <a:pt x="40" y="106"/>
                  </a:cubicBezTo>
                  <a:cubicBezTo>
                    <a:pt x="37" y="102"/>
                    <a:pt x="34" y="97"/>
                    <a:pt x="32" y="92"/>
                  </a:cubicBezTo>
                  <a:cubicBezTo>
                    <a:pt x="32" y="91"/>
                    <a:pt x="32" y="90"/>
                    <a:pt x="32" y="89"/>
                  </a:cubicBezTo>
                  <a:cubicBezTo>
                    <a:pt x="32" y="88"/>
                    <a:pt x="32" y="88"/>
                    <a:pt x="32" y="87"/>
                  </a:cubicBezTo>
                  <a:cubicBezTo>
                    <a:pt x="32" y="87"/>
                    <a:pt x="31" y="87"/>
                    <a:pt x="30" y="87"/>
                  </a:cubicBezTo>
                  <a:cubicBezTo>
                    <a:pt x="28" y="81"/>
                    <a:pt x="27" y="76"/>
                    <a:pt x="26" y="71"/>
                  </a:cubicBezTo>
                  <a:cubicBezTo>
                    <a:pt x="26" y="71"/>
                    <a:pt x="26" y="71"/>
                    <a:pt x="26" y="71"/>
                  </a:cubicBezTo>
                  <a:cubicBezTo>
                    <a:pt x="26" y="70"/>
                    <a:pt x="26" y="69"/>
                    <a:pt x="26" y="69"/>
                  </a:cubicBezTo>
                  <a:cubicBezTo>
                    <a:pt x="25" y="69"/>
                    <a:pt x="25" y="69"/>
                    <a:pt x="25" y="69"/>
                  </a:cubicBezTo>
                  <a:cubicBezTo>
                    <a:pt x="22" y="56"/>
                    <a:pt x="21" y="17"/>
                    <a:pt x="21" y="17"/>
                  </a:cubicBezTo>
                  <a:cubicBezTo>
                    <a:pt x="21" y="17"/>
                    <a:pt x="21" y="17"/>
                    <a:pt x="21" y="17"/>
                  </a:cubicBezTo>
                  <a:cubicBezTo>
                    <a:pt x="21" y="16"/>
                    <a:pt x="21" y="15"/>
                    <a:pt x="22" y="14"/>
                  </a:cubicBezTo>
                  <a:cubicBezTo>
                    <a:pt x="21" y="14"/>
                    <a:pt x="21" y="14"/>
                    <a:pt x="21" y="14"/>
                  </a:cubicBezTo>
                  <a:cubicBezTo>
                    <a:pt x="21" y="13"/>
                    <a:pt x="21" y="13"/>
                    <a:pt x="21" y="13"/>
                  </a:cubicBezTo>
                  <a:cubicBezTo>
                    <a:pt x="21" y="13"/>
                    <a:pt x="21" y="13"/>
                    <a:pt x="21" y="13"/>
                  </a:cubicBezTo>
                  <a:cubicBezTo>
                    <a:pt x="21" y="12"/>
                    <a:pt x="21" y="12"/>
                    <a:pt x="21" y="11"/>
                  </a:cubicBezTo>
                  <a:cubicBezTo>
                    <a:pt x="21" y="11"/>
                    <a:pt x="21" y="11"/>
                    <a:pt x="21" y="11"/>
                  </a:cubicBezTo>
                  <a:cubicBezTo>
                    <a:pt x="20" y="10"/>
                    <a:pt x="19" y="10"/>
                    <a:pt x="19" y="9"/>
                  </a:cubicBezTo>
                  <a:cubicBezTo>
                    <a:pt x="19" y="8"/>
                    <a:pt x="19" y="6"/>
                    <a:pt x="19" y="4"/>
                  </a:cubicBezTo>
                  <a:cubicBezTo>
                    <a:pt x="18" y="4"/>
                    <a:pt x="18" y="4"/>
                    <a:pt x="18" y="4"/>
                  </a:cubicBezTo>
                  <a:cubicBezTo>
                    <a:pt x="18" y="3"/>
                    <a:pt x="18" y="1"/>
                    <a:pt x="18" y="0"/>
                  </a:cubicBezTo>
                  <a:cubicBezTo>
                    <a:pt x="18" y="0"/>
                    <a:pt x="18" y="0"/>
                    <a:pt x="18" y="0"/>
                  </a:cubicBezTo>
                  <a:cubicBezTo>
                    <a:pt x="18" y="1"/>
                    <a:pt x="18" y="3"/>
                    <a:pt x="18" y="4"/>
                  </a:cubicBezTo>
                  <a:cubicBezTo>
                    <a:pt x="18" y="4"/>
                    <a:pt x="18" y="4"/>
                    <a:pt x="18" y="4"/>
                  </a:cubicBezTo>
                  <a:cubicBezTo>
                    <a:pt x="18" y="6"/>
                    <a:pt x="18" y="8"/>
                    <a:pt x="18" y="9"/>
                  </a:cubicBezTo>
                  <a:cubicBezTo>
                    <a:pt x="17" y="10"/>
                    <a:pt x="17" y="10"/>
                    <a:pt x="16" y="11"/>
                  </a:cubicBezTo>
                  <a:cubicBezTo>
                    <a:pt x="16" y="11"/>
                    <a:pt x="16" y="11"/>
                    <a:pt x="16" y="11"/>
                  </a:cubicBezTo>
                  <a:cubicBezTo>
                    <a:pt x="16" y="11"/>
                    <a:pt x="16" y="11"/>
                    <a:pt x="16" y="11"/>
                  </a:cubicBezTo>
                  <a:cubicBezTo>
                    <a:pt x="15" y="11"/>
                    <a:pt x="15" y="11"/>
                    <a:pt x="15" y="11"/>
                  </a:cubicBezTo>
                  <a:cubicBezTo>
                    <a:pt x="15" y="12"/>
                    <a:pt x="16" y="12"/>
                    <a:pt x="16" y="13"/>
                  </a:cubicBezTo>
                  <a:cubicBezTo>
                    <a:pt x="16" y="13"/>
                    <a:pt x="16" y="13"/>
                    <a:pt x="16" y="13"/>
                  </a:cubicBezTo>
                  <a:cubicBezTo>
                    <a:pt x="16" y="14"/>
                    <a:pt x="16" y="14"/>
                    <a:pt x="16" y="14"/>
                  </a:cubicBezTo>
                  <a:cubicBezTo>
                    <a:pt x="15" y="14"/>
                    <a:pt x="15" y="14"/>
                    <a:pt x="15" y="14"/>
                  </a:cubicBezTo>
                  <a:cubicBezTo>
                    <a:pt x="15" y="15"/>
                    <a:pt x="16" y="16"/>
                    <a:pt x="16" y="17"/>
                  </a:cubicBezTo>
                  <a:cubicBezTo>
                    <a:pt x="16" y="17"/>
                    <a:pt x="16" y="55"/>
                    <a:pt x="14" y="69"/>
                  </a:cubicBezTo>
                  <a:cubicBezTo>
                    <a:pt x="13" y="69"/>
                    <a:pt x="13" y="69"/>
                    <a:pt x="13" y="69"/>
                  </a:cubicBezTo>
                  <a:cubicBezTo>
                    <a:pt x="13" y="70"/>
                    <a:pt x="13" y="71"/>
                    <a:pt x="13" y="71"/>
                  </a:cubicBezTo>
                  <a:cubicBezTo>
                    <a:pt x="14" y="71"/>
                    <a:pt x="14" y="71"/>
                    <a:pt x="14" y="71"/>
                  </a:cubicBezTo>
                  <a:cubicBezTo>
                    <a:pt x="13" y="77"/>
                    <a:pt x="12" y="82"/>
                    <a:pt x="10" y="88"/>
                  </a:cubicBezTo>
                  <a:cubicBezTo>
                    <a:pt x="9" y="88"/>
                    <a:pt x="9" y="88"/>
                    <a:pt x="8" y="88"/>
                  </a:cubicBezTo>
                  <a:cubicBezTo>
                    <a:pt x="8" y="88"/>
                    <a:pt x="8" y="89"/>
                    <a:pt x="8" y="89"/>
                  </a:cubicBezTo>
                  <a:cubicBezTo>
                    <a:pt x="8" y="90"/>
                    <a:pt x="8" y="91"/>
                    <a:pt x="8" y="92"/>
                  </a:cubicBezTo>
                  <a:cubicBezTo>
                    <a:pt x="5" y="100"/>
                    <a:pt x="2" y="106"/>
                    <a:pt x="1" y="107"/>
                  </a:cubicBezTo>
                  <a:cubicBezTo>
                    <a:pt x="1" y="107"/>
                    <a:pt x="1" y="107"/>
                    <a:pt x="0" y="107"/>
                  </a:cubicBezTo>
                  <a:cubicBezTo>
                    <a:pt x="0" y="108"/>
                    <a:pt x="0" y="109"/>
                    <a:pt x="0" y="110"/>
                  </a:cubicBezTo>
                  <a:cubicBezTo>
                    <a:pt x="3" y="110"/>
                    <a:pt x="6" y="110"/>
                    <a:pt x="8" y="110"/>
                  </a:cubicBezTo>
                  <a:cubicBezTo>
                    <a:pt x="8" y="109"/>
                    <a:pt x="8" y="108"/>
                    <a:pt x="8" y="107"/>
                  </a:cubicBezTo>
                  <a:cubicBezTo>
                    <a:pt x="8" y="107"/>
                    <a:pt x="8" y="107"/>
                    <a:pt x="8" y="107"/>
                  </a:cubicBezTo>
                  <a:cubicBezTo>
                    <a:pt x="8" y="105"/>
                    <a:pt x="10" y="97"/>
                    <a:pt x="20" y="96"/>
                  </a:cubicBezTo>
                  <a:cubicBezTo>
                    <a:pt x="30" y="96"/>
                    <a:pt x="33" y="105"/>
                    <a:pt x="34" y="106"/>
                  </a:cubicBezTo>
                  <a:cubicBezTo>
                    <a:pt x="33" y="106"/>
                    <a:pt x="33" y="106"/>
                    <a:pt x="33" y="106"/>
                  </a:cubicBezTo>
                  <a:cubicBezTo>
                    <a:pt x="33" y="107"/>
                    <a:pt x="33" y="108"/>
                    <a:pt x="33" y="109"/>
                  </a:cubicBezTo>
                  <a:cubicBezTo>
                    <a:pt x="36" y="109"/>
                    <a:pt x="38" y="109"/>
                    <a:pt x="41" y="109"/>
                  </a:cubicBezTo>
                  <a:cubicBezTo>
                    <a:pt x="41" y="108"/>
                    <a:pt x="41" y="107"/>
                    <a:pt x="41" y="106"/>
                  </a:cubicBezTo>
                  <a:close/>
                  <a:moveTo>
                    <a:pt x="17" y="75"/>
                  </a:moveTo>
                  <a:cubicBezTo>
                    <a:pt x="17" y="75"/>
                    <a:pt x="20" y="75"/>
                    <a:pt x="23" y="75"/>
                  </a:cubicBezTo>
                  <a:cubicBezTo>
                    <a:pt x="23" y="80"/>
                    <a:pt x="25" y="86"/>
                    <a:pt x="25" y="87"/>
                  </a:cubicBezTo>
                  <a:cubicBezTo>
                    <a:pt x="22" y="87"/>
                    <a:pt x="19" y="87"/>
                    <a:pt x="15" y="87"/>
                  </a:cubicBezTo>
                  <a:cubicBezTo>
                    <a:pt x="16" y="84"/>
                    <a:pt x="17" y="75"/>
                    <a:pt x="17" y="75"/>
                  </a:cubicBezTo>
                  <a:close/>
                </a:path>
              </a:pathLst>
            </a:custGeom>
            <a:grpFill/>
            <a:ln w="3175">
              <a:solidFill>
                <a:schemeClr val="tx2">
                  <a:lumMod val="75000"/>
                  <a:alpha val="40000"/>
                </a:schemeClr>
              </a:solidFill>
            </a:ln>
            <a:extLst/>
          </p:spPr>
          <p:txBody>
            <a:bodyPr anchor="ctr"/>
            <a:lstStyle/>
            <a:p>
              <a:pPr algn="ctr"/>
              <a:endParaRPr/>
            </a:p>
          </p:txBody>
        </p:sp>
        <p:sp>
          <p:nvSpPr>
            <p:cNvPr id="115" name="íṩľíḍè-Freeform: Shape 174"/>
            <p:cNvSpPr>
              <a:spLocks/>
            </p:cNvSpPr>
            <p:nvPr/>
          </p:nvSpPr>
          <p:spPr bwMode="auto">
            <a:xfrm>
              <a:off x="9463013" y="5608683"/>
              <a:ext cx="682818" cy="1386394"/>
            </a:xfrm>
            <a:custGeom>
              <a:avLst/>
              <a:gdLst>
                <a:gd name="T0" fmla="*/ 31 w 34"/>
                <a:gd name="T1" fmla="*/ 3 h 68"/>
                <a:gd name="T2" fmla="*/ 25 w 34"/>
                <a:gd name="T3" fmla="*/ 0 h 68"/>
                <a:gd name="T4" fmla="*/ 17 w 34"/>
                <a:gd name="T5" fmla="*/ 1 h 68"/>
                <a:gd name="T6" fmla="*/ 14 w 34"/>
                <a:gd name="T7" fmla="*/ 4 h 68"/>
                <a:gd name="T8" fmla="*/ 0 w 34"/>
                <a:gd name="T9" fmla="*/ 65 h 68"/>
                <a:gd name="T10" fmla="*/ 26 w 34"/>
                <a:gd name="T11" fmla="*/ 68 h 68"/>
                <a:gd name="T12" fmla="*/ 34 w 34"/>
                <a:gd name="T13" fmla="*/ 7 h 68"/>
                <a:gd name="T14" fmla="*/ 31 w 34"/>
                <a:gd name="T15" fmla="*/ 3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68">
                  <a:moveTo>
                    <a:pt x="31" y="3"/>
                  </a:moveTo>
                  <a:cubicBezTo>
                    <a:pt x="29" y="2"/>
                    <a:pt x="27" y="1"/>
                    <a:pt x="25" y="0"/>
                  </a:cubicBezTo>
                  <a:cubicBezTo>
                    <a:pt x="22" y="0"/>
                    <a:pt x="20" y="1"/>
                    <a:pt x="17" y="1"/>
                  </a:cubicBezTo>
                  <a:cubicBezTo>
                    <a:pt x="16" y="2"/>
                    <a:pt x="15" y="3"/>
                    <a:pt x="14" y="4"/>
                  </a:cubicBezTo>
                  <a:cubicBezTo>
                    <a:pt x="9" y="24"/>
                    <a:pt x="4" y="45"/>
                    <a:pt x="0" y="65"/>
                  </a:cubicBezTo>
                  <a:cubicBezTo>
                    <a:pt x="8" y="66"/>
                    <a:pt x="17" y="67"/>
                    <a:pt x="26" y="68"/>
                  </a:cubicBezTo>
                  <a:cubicBezTo>
                    <a:pt x="28" y="47"/>
                    <a:pt x="31" y="27"/>
                    <a:pt x="34" y="7"/>
                  </a:cubicBezTo>
                  <a:cubicBezTo>
                    <a:pt x="33" y="6"/>
                    <a:pt x="32" y="5"/>
                    <a:pt x="31" y="3"/>
                  </a:cubicBezTo>
                  <a:close/>
                </a:path>
              </a:pathLst>
            </a:custGeom>
            <a:grpFill/>
            <a:ln w="3175">
              <a:solidFill>
                <a:schemeClr val="tx2">
                  <a:lumMod val="75000"/>
                  <a:alpha val="40000"/>
                </a:schemeClr>
              </a:solidFill>
            </a:ln>
            <a:extLst/>
          </p:spPr>
          <p:txBody>
            <a:bodyPr anchor="ctr"/>
            <a:lstStyle/>
            <a:p>
              <a:pPr algn="ctr"/>
              <a:endParaRPr/>
            </a:p>
          </p:txBody>
        </p:sp>
        <p:sp>
          <p:nvSpPr>
            <p:cNvPr id="116" name="íṩľíḍè-Freeform: Shape 175"/>
            <p:cNvSpPr>
              <a:spLocks/>
            </p:cNvSpPr>
            <p:nvPr/>
          </p:nvSpPr>
          <p:spPr bwMode="auto">
            <a:xfrm>
              <a:off x="9824633" y="5487415"/>
              <a:ext cx="280775" cy="182449"/>
            </a:xfrm>
            <a:custGeom>
              <a:avLst/>
              <a:gdLst>
                <a:gd name="T0" fmla="*/ 0 w 14"/>
                <a:gd name="T1" fmla="*/ 5 h 9"/>
                <a:gd name="T2" fmla="*/ 7 w 14"/>
                <a:gd name="T3" fmla="*/ 2 h 9"/>
                <a:gd name="T4" fmla="*/ 13 w 14"/>
                <a:gd name="T5" fmla="*/ 8 h 9"/>
                <a:gd name="T6" fmla="*/ 13 w 14"/>
                <a:gd name="T7" fmla="*/ 9 h 9"/>
                <a:gd name="T8" fmla="*/ 14 w 14"/>
                <a:gd name="T9" fmla="*/ 7 h 9"/>
                <a:gd name="T10" fmla="*/ 8 w 14"/>
                <a:gd name="T11" fmla="*/ 1 h 9"/>
                <a:gd name="T12" fmla="*/ 0 w 14"/>
                <a:gd name="T13" fmla="*/ 5 h 9"/>
                <a:gd name="T14" fmla="*/ 0 w 14"/>
                <a:gd name="T15" fmla="*/ 6 h 9"/>
                <a:gd name="T16" fmla="*/ 0 w 14"/>
                <a:gd name="T1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0" y="5"/>
                  </a:moveTo>
                  <a:cubicBezTo>
                    <a:pt x="0" y="3"/>
                    <a:pt x="4" y="1"/>
                    <a:pt x="7" y="2"/>
                  </a:cubicBezTo>
                  <a:cubicBezTo>
                    <a:pt x="11" y="3"/>
                    <a:pt x="14" y="5"/>
                    <a:pt x="13" y="8"/>
                  </a:cubicBezTo>
                  <a:cubicBezTo>
                    <a:pt x="13" y="9"/>
                    <a:pt x="13" y="9"/>
                    <a:pt x="13" y="9"/>
                  </a:cubicBezTo>
                  <a:cubicBezTo>
                    <a:pt x="13" y="8"/>
                    <a:pt x="13" y="8"/>
                    <a:pt x="14" y="7"/>
                  </a:cubicBezTo>
                  <a:cubicBezTo>
                    <a:pt x="14" y="4"/>
                    <a:pt x="11" y="2"/>
                    <a:pt x="8" y="1"/>
                  </a:cubicBezTo>
                  <a:cubicBezTo>
                    <a:pt x="4" y="0"/>
                    <a:pt x="0" y="2"/>
                    <a:pt x="0" y="5"/>
                  </a:cubicBezTo>
                  <a:cubicBezTo>
                    <a:pt x="0" y="5"/>
                    <a:pt x="0" y="6"/>
                    <a:pt x="0" y="6"/>
                  </a:cubicBezTo>
                  <a:lnTo>
                    <a:pt x="0" y="5"/>
                  </a:lnTo>
                  <a:close/>
                </a:path>
              </a:pathLst>
            </a:custGeom>
            <a:grpFill/>
            <a:ln w="3175">
              <a:solidFill>
                <a:schemeClr val="tx2">
                  <a:lumMod val="75000"/>
                  <a:alpha val="40000"/>
                </a:schemeClr>
              </a:solidFill>
            </a:ln>
            <a:extLst/>
          </p:spPr>
          <p:txBody>
            <a:bodyPr anchor="ctr"/>
            <a:lstStyle/>
            <a:p>
              <a:pPr algn="ctr"/>
              <a:endParaRPr/>
            </a:p>
          </p:txBody>
        </p:sp>
        <p:sp>
          <p:nvSpPr>
            <p:cNvPr id="117" name="íṩľíḍè-Freeform: Shape 176"/>
            <p:cNvSpPr>
              <a:spLocks/>
            </p:cNvSpPr>
            <p:nvPr/>
          </p:nvSpPr>
          <p:spPr bwMode="auto">
            <a:xfrm>
              <a:off x="9803876" y="5487415"/>
              <a:ext cx="301533" cy="182449"/>
            </a:xfrm>
            <a:custGeom>
              <a:avLst/>
              <a:gdLst>
                <a:gd name="T0" fmla="*/ 1 w 15"/>
                <a:gd name="T1" fmla="*/ 6 h 9"/>
                <a:gd name="T2" fmla="*/ 1 w 15"/>
                <a:gd name="T3" fmla="*/ 6 h 9"/>
                <a:gd name="T4" fmla="*/ 1 w 15"/>
                <a:gd name="T5" fmla="*/ 5 h 9"/>
                <a:gd name="T6" fmla="*/ 9 w 15"/>
                <a:gd name="T7" fmla="*/ 1 h 9"/>
                <a:gd name="T8" fmla="*/ 10 w 15"/>
                <a:gd name="T9" fmla="*/ 1 h 9"/>
                <a:gd name="T10" fmla="*/ 15 w 15"/>
                <a:gd name="T11" fmla="*/ 7 h 9"/>
                <a:gd name="T12" fmla="*/ 14 w 15"/>
                <a:gd name="T13" fmla="*/ 9 h 9"/>
                <a:gd name="T14" fmla="*/ 14 w 15"/>
                <a:gd name="T15" fmla="*/ 9 h 9"/>
                <a:gd name="T16" fmla="*/ 14 w 15"/>
                <a:gd name="T17" fmla="*/ 8 h 9"/>
                <a:gd name="T18" fmla="*/ 14 w 15"/>
                <a:gd name="T19" fmla="*/ 8 h 9"/>
                <a:gd name="T20" fmla="*/ 10 w 15"/>
                <a:gd name="T21" fmla="*/ 2 h 9"/>
                <a:gd name="T22" fmla="*/ 8 w 15"/>
                <a:gd name="T23" fmla="*/ 2 h 9"/>
                <a:gd name="T24" fmla="*/ 1 w 15"/>
                <a:gd name="T25" fmla="*/ 5 h 9"/>
                <a:gd name="T26" fmla="*/ 1 w 15"/>
                <a:gd name="T27" fmla="*/ 6 h 9"/>
                <a:gd name="T28" fmla="*/ 1 w 15"/>
                <a:gd name="T29" fmla="*/ 6 h 9"/>
                <a:gd name="T30" fmla="*/ 10 w 15"/>
                <a:gd name="T31" fmla="*/ 1 h 9"/>
                <a:gd name="T32" fmla="*/ 9 w 15"/>
                <a:gd name="T33" fmla="*/ 1 h 9"/>
                <a:gd name="T34" fmla="*/ 1 w 15"/>
                <a:gd name="T35" fmla="*/ 5 h 9"/>
                <a:gd name="T36" fmla="*/ 1 w 15"/>
                <a:gd name="T37" fmla="*/ 5 h 9"/>
                <a:gd name="T38" fmla="*/ 8 w 15"/>
                <a:gd name="T39" fmla="*/ 2 h 9"/>
                <a:gd name="T40" fmla="*/ 10 w 15"/>
                <a:gd name="T41" fmla="*/ 2 h 9"/>
                <a:gd name="T42" fmla="*/ 14 w 15"/>
                <a:gd name="T43" fmla="*/ 7 h 9"/>
                <a:gd name="T44" fmla="*/ 14 w 15"/>
                <a:gd name="T45" fmla="*/ 7 h 9"/>
                <a:gd name="T46" fmla="*/ 10 w 15"/>
                <a:gd name="T4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9">
                  <a:moveTo>
                    <a:pt x="1" y="6"/>
                  </a:moveTo>
                  <a:cubicBezTo>
                    <a:pt x="1" y="6"/>
                    <a:pt x="1" y="6"/>
                    <a:pt x="1" y="6"/>
                  </a:cubicBezTo>
                  <a:cubicBezTo>
                    <a:pt x="1" y="6"/>
                    <a:pt x="0" y="5"/>
                    <a:pt x="1" y="5"/>
                  </a:cubicBezTo>
                  <a:cubicBezTo>
                    <a:pt x="1" y="2"/>
                    <a:pt x="5" y="0"/>
                    <a:pt x="9" y="1"/>
                  </a:cubicBezTo>
                  <a:cubicBezTo>
                    <a:pt x="9" y="1"/>
                    <a:pt x="9" y="1"/>
                    <a:pt x="10" y="1"/>
                  </a:cubicBezTo>
                  <a:cubicBezTo>
                    <a:pt x="13" y="2"/>
                    <a:pt x="15" y="5"/>
                    <a:pt x="15" y="7"/>
                  </a:cubicBezTo>
                  <a:cubicBezTo>
                    <a:pt x="15" y="8"/>
                    <a:pt x="14" y="8"/>
                    <a:pt x="14" y="9"/>
                  </a:cubicBezTo>
                  <a:cubicBezTo>
                    <a:pt x="14" y="9"/>
                    <a:pt x="14" y="9"/>
                    <a:pt x="14" y="9"/>
                  </a:cubicBezTo>
                  <a:cubicBezTo>
                    <a:pt x="14" y="8"/>
                    <a:pt x="14" y="8"/>
                    <a:pt x="14" y="8"/>
                  </a:cubicBezTo>
                  <a:cubicBezTo>
                    <a:pt x="14" y="8"/>
                    <a:pt x="14" y="8"/>
                    <a:pt x="14" y="8"/>
                  </a:cubicBezTo>
                  <a:cubicBezTo>
                    <a:pt x="14" y="5"/>
                    <a:pt x="13" y="3"/>
                    <a:pt x="10" y="2"/>
                  </a:cubicBezTo>
                  <a:cubicBezTo>
                    <a:pt x="9" y="2"/>
                    <a:pt x="9" y="2"/>
                    <a:pt x="8" y="2"/>
                  </a:cubicBezTo>
                  <a:cubicBezTo>
                    <a:pt x="5" y="1"/>
                    <a:pt x="2" y="3"/>
                    <a:pt x="1" y="5"/>
                  </a:cubicBezTo>
                  <a:cubicBezTo>
                    <a:pt x="1" y="6"/>
                    <a:pt x="1" y="6"/>
                    <a:pt x="1" y="6"/>
                  </a:cubicBezTo>
                  <a:cubicBezTo>
                    <a:pt x="1" y="6"/>
                    <a:pt x="1" y="6"/>
                    <a:pt x="1" y="6"/>
                  </a:cubicBezTo>
                  <a:close/>
                  <a:moveTo>
                    <a:pt x="10" y="1"/>
                  </a:moveTo>
                  <a:cubicBezTo>
                    <a:pt x="9" y="1"/>
                    <a:pt x="9" y="1"/>
                    <a:pt x="9" y="1"/>
                  </a:cubicBezTo>
                  <a:cubicBezTo>
                    <a:pt x="5" y="0"/>
                    <a:pt x="1" y="2"/>
                    <a:pt x="1" y="5"/>
                  </a:cubicBezTo>
                  <a:cubicBezTo>
                    <a:pt x="1" y="5"/>
                    <a:pt x="1" y="5"/>
                    <a:pt x="1" y="5"/>
                  </a:cubicBezTo>
                  <a:cubicBezTo>
                    <a:pt x="2" y="2"/>
                    <a:pt x="5" y="1"/>
                    <a:pt x="8" y="2"/>
                  </a:cubicBezTo>
                  <a:cubicBezTo>
                    <a:pt x="9" y="2"/>
                    <a:pt x="9" y="2"/>
                    <a:pt x="10" y="2"/>
                  </a:cubicBezTo>
                  <a:cubicBezTo>
                    <a:pt x="13" y="3"/>
                    <a:pt x="14" y="5"/>
                    <a:pt x="14" y="7"/>
                  </a:cubicBezTo>
                  <a:cubicBezTo>
                    <a:pt x="14" y="7"/>
                    <a:pt x="14" y="7"/>
                    <a:pt x="14" y="7"/>
                  </a:cubicBezTo>
                  <a:cubicBezTo>
                    <a:pt x="15" y="5"/>
                    <a:pt x="13" y="2"/>
                    <a:pt x="10" y="1"/>
                  </a:cubicBezTo>
                  <a:close/>
                </a:path>
              </a:pathLst>
            </a:custGeom>
            <a:grpFill/>
            <a:ln w="3175">
              <a:solidFill>
                <a:schemeClr val="tx2">
                  <a:lumMod val="75000"/>
                  <a:alpha val="40000"/>
                </a:schemeClr>
              </a:solidFill>
            </a:ln>
            <a:extLst/>
          </p:spPr>
          <p:txBody>
            <a:bodyPr anchor="ctr"/>
            <a:lstStyle/>
            <a:p>
              <a:pPr algn="ctr"/>
              <a:endParaRPr/>
            </a:p>
          </p:txBody>
        </p:sp>
        <p:sp>
          <p:nvSpPr>
            <p:cNvPr id="118" name="íṩľíḍè-Freeform: Shape 177"/>
            <p:cNvSpPr>
              <a:spLocks/>
            </p:cNvSpPr>
            <p:nvPr/>
          </p:nvSpPr>
          <p:spPr bwMode="auto">
            <a:xfrm>
              <a:off x="9803876" y="6342849"/>
              <a:ext cx="80846" cy="162784"/>
            </a:xfrm>
            <a:custGeom>
              <a:avLst/>
              <a:gdLst>
                <a:gd name="T0" fmla="*/ 2 w 4"/>
                <a:gd name="T1" fmla="*/ 8 h 8"/>
                <a:gd name="T2" fmla="*/ 0 w 4"/>
                <a:gd name="T3" fmla="*/ 8 h 8"/>
                <a:gd name="T4" fmla="*/ 1 w 4"/>
                <a:gd name="T5" fmla="*/ 1 h 8"/>
                <a:gd name="T6" fmla="*/ 3 w 4"/>
                <a:gd name="T7" fmla="*/ 0 h 8"/>
                <a:gd name="T8" fmla="*/ 4 w 4"/>
                <a:gd name="T9" fmla="*/ 1 h 8"/>
                <a:gd name="T10" fmla="*/ 2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2" y="8"/>
                  </a:moveTo>
                  <a:cubicBezTo>
                    <a:pt x="2" y="8"/>
                    <a:pt x="1" y="8"/>
                    <a:pt x="0" y="8"/>
                  </a:cubicBezTo>
                  <a:cubicBezTo>
                    <a:pt x="1" y="5"/>
                    <a:pt x="1" y="3"/>
                    <a:pt x="1" y="1"/>
                  </a:cubicBezTo>
                  <a:cubicBezTo>
                    <a:pt x="2" y="0"/>
                    <a:pt x="2" y="0"/>
                    <a:pt x="3" y="0"/>
                  </a:cubicBezTo>
                  <a:cubicBezTo>
                    <a:pt x="3" y="0"/>
                    <a:pt x="4" y="1"/>
                    <a:pt x="4"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19" name="íṩľíḍè-Freeform: Shape 178"/>
            <p:cNvSpPr>
              <a:spLocks/>
            </p:cNvSpPr>
            <p:nvPr/>
          </p:nvSpPr>
          <p:spPr bwMode="auto">
            <a:xfrm>
              <a:off x="9863964" y="6362514"/>
              <a:ext cx="61181" cy="163876"/>
            </a:xfrm>
            <a:custGeom>
              <a:avLst/>
              <a:gdLst>
                <a:gd name="T0" fmla="*/ 2 w 3"/>
                <a:gd name="T1" fmla="*/ 8 h 8"/>
                <a:gd name="T2" fmla="*/ 0 w 3"/>
                <a:gd name="T3" fmla="*/ 8 h 8"/>
                <a:gd name="T4" fmla="*/ 1 w 3"/>
                <a:gd name="T5" fmla="*/ 1 h 8"/>
                <a:gd name="T6" fmla="*/ 2 w 3"/>
                <a:gd name="T7" fmla="*/ 0 h 8"/>
                <a:gd name="T8" fmla="*/ 3 w 3"/>
                <a:gd name="T9" fmla="*/ 1 h 8"/>
                <a:gd name="T10" fmla="*/ 2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2" y="8"/>
                  </a:moveTo>
                  <a:cubicBezTo>
                    <a:pt x="2" y="8"/>
                    <a:pt x="1" y="8"/>
                    <a:pt x="0" y="8"/>
                  </a:cubicBezTo>
                  <a:cubicBezTo>
                    <a:pt x="1" y="5"/>
                    <a:pt x="1" y="3"/>
                    <a:pt x="1" y="1"/>
                  </a:cubicBezTo>
                  <a:cubicBezTo>
                    <a:pt x="2" y="0"/>
                    <a:pt x="2" y="0"/>
                    <a:pt x="2" y="0"/>
                  </a:cubicBezTo>
                  <a:cubicBezTo>
                    <a:pt x="3" y="0"/>
                    <a:pt x="3" y="1"/>
                    <a:pt x="3" y="1"/>
                  </a:cubicBezTo>
                  <a:cubicBezTo>
                    <a:pt x="3" y="4"/>
                    <a:pt x="3" y="6"/>
                    <a:pt x="2" y="8"/>
                  </a:cubicBezTo>
                  <a:close/>
                </a:path>
              </a:pathLst>
            </a:custGeom>
            <a:grpFill/>
            <a:ln w="3175">
              <a:solidFill>
                <a:schemeClr val="tx2">
                  <a:lumMod val="75000"/>
                  <a:alpha val="40000"/>
                </a:schemeClr>
              </a:solidFill>
            </a:ln>
            <a:extLst/>
          </p:spPr>
          <p:txBody>
            <a:bodyPr anchor="ctr"/>
            <a:lstStyle/>
            <a:p>
              <a:pPr algn="ctr"/>
              <a:endParaRPr/>
            </a:p>
          </p:txBody>
        </p:sp>
        <p:sp>
          <p:nvSpPr>
            <p:cNvPr id="120" name="íṩľíḍè-Freeform: Shape 179"/>
            <p:cNvSpPr>
              <a:spLocks/>
            </p:cNvSpPr>
            <p:nvPr/>
          </p:nvSpPr>
          <p:spPr bwMode="auto">
            <a:xfrm>
              <a:off x="9925144" y="6383272"/>
              <a:ext cx="39330"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1" y="8"/>
                    <a:pt x="0" y="8"/>
                    <a:pt x="0" y="8"/>
                  </a:cubicBezTo>
                  <a:cubicBezTo>
                    <a:pt x="0" y="5"/>
                    <a:pt x="1" y="3"/>
                    <a:pt x="1" y="0"/>
                  </a:cubicBezTo>
                  <a:cubicBezTo>
                    <a:pt x="1" y="0"/>
                    <a:pt x="1" y="0"/>
                    <a:pt x="2" y="0"/>
                  </a:cubicBezTo>
                  <a:cubicBezTo>
                    <a:pt x="2" y="0"/>
                    <a:pt x="2" y="1"/>
                    <a:pt x="2" y="1"/>
                  </a:cubicBezTo>
                  <a:cubicBezTo>
                    <a:pt x="2" y="3"/>
                    <a:pt x="2"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1" name="íṩľíḍè-Freeform: Shape 180"/>
            <p:cNvSpPr>
              <a:spLocks/>
            </p:cNvSpPr>
            <p:nvPr/>
          </p:nvSpPr>
          <p:spPr bwMode="auto">
            <a:xfrm>
              <a:off x="9964475" y="6404030"/>
              <a:ext cx="40423" cy="162784"/>
            </a:xfrm>
            <a:custGeom>
              <a:avLst/>
              <a:gdLst>
                <a:gd name="T0" fmla="*/ 1 w 2"/>
                <a:gd name="T1" fmla="*/ 8 h 8"/>
                <a:gd name="T2" fmla="*/ 0 w 2"/>
                <a:gd name="T3" fmla="*/ 8 h 8"/>
                <a:gd name="T4" fmla="*/ 1 w 2"/>
                <a:gd name="T5" fmla="*/ 0 h 8"/>
                <a:gd name="T6" fmla="*/ 2 w 2"/>
                <a:gd name="T7" fmla="*/ 0 h 8"/>
                <a:gd name="T8" fmla="*/ 2 w 2"/>
                <a:gd name="T9" fmla="*/ 1 h 8"/>
                <a:gd name="T10" fmla="*/ 1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1" y="8"/>
                  </a:moveTo>
                  <a:cubicBezTo>
                    <a:pt x="0" y="8"/>
                    <a:pt x="0" y="8"/>
                    <a:pt x="0" y="8"/>
                  </a:cubicBezTo>
                  <a:cubicBezTo>
                    <a:pt x="0" y="5"/>
                    <a:pt x="1" y="3"/>
                    <a:pt x="1" y="0"/>
                  </a:cubicBezTo>
                  <a:cubicBezTo>
                    <a:pt x="1" y="0"/>
                    <a:pt x="1" y="0"/>
                    <a:pt x="2" y="0"/>
                  </a:cubicBezTo>
                  <a:cubicBezTo>
                    <a:pt x="2" y="0"/>
                    <a:pt x="2" y="0"/>
                    <a:pt x="2" y="1"/>
                  </a:cubicBezTo>
                  <a:cubicBezTo>
                    <a:pt x="2" y="3"/>
                    <a:pt x="1" y="6"/>
                    <a:pt x="1" y="8"/>
                  </a:cubicBezTo>
                  <a:close/>
                </a:path>
              </a:pathLst>
            </a:custGeom>
            <a:grpFill/>
            <a:ln w="3175">
              <a:solidFill>
                <a:schemeClr val="tx2">
                  <a:lumMod val="75000"/>
                  <a:alpha val="40000"/>
                </a:schemeClr>
              </a:solidFill>
            </a:ln>
            <a:extLst/>
          </p:spPr>
          <p:txBody>
            <a:bodyPr anchor="ctr"/>
            <a:lstStyle/>
            <a:p>
              <a:pPr algn="ctr"/>
              <a:endParaRPr/>
            </a:p>
          </p:txBody>
        </p:sp>
        <p:sp>
          <p:nvSpPr>
            <p:cNvPr id="122" name="íṩľíḍè-Freeform: Shape 181"/>
            <p:cNvSpPr>
              <a:spLocks/>
            </p:cNvSpPr>
            <p:nvPr/>
          </p:nvSpPr>
          <p:spPr bwMode="auto">
            <a:xfrm>
              <a:off x="10004897" y="6404030"/>
              <a:ext cx="19665" cy="183542"/>
            </a:xfrm>
            <a:custGeom>
              <a:avLst/>
              <a:gdLst>
                <a:gd name="T0" fmla="*/ 0 w 1"/>
                <a:gd name="T1" fmla="*/ 9 h 9"/>
                <a:gd name="T2" fmla="*/ 0 w 1"/>
                <a:gd name="T3" fmla="*/ 8 h 9"/>
                <a:gd name="T4" fmla="*/ 1 w 1"/>
                <a:gd name="T5" fmla="*/ 1 h 9"/>
                <a:gd name="T6" fmla="*/ 1 w 1"/>
                <a:gd name="T7" fmla="*/ 1 h 9"/>
                <a:gd name="T8" fmla="*/ 1 w 1"/>
                <a:gd name="T9" fmla="*/ 2 h 9"/>
                <a:gd name="T10" fmla="*/ 0 w 1"/>
                <a:gd name="T11" fmla="*/ 9 h 9"/>
              </a:gdLst>
              <a:ahLst/>
              <a:cxnLst>
                <a:cxn ang="0">
                  <a:pos x="T0" y="T1"/>
                </a:cxn>
                <a:cxn ang="0">
                  <a:pos x="T2" y="T3"/>
                </a:cxn>
                <a:cxn ang="0">
                  <a:pos x="T4" y="T5"/>
                </a:cxn>
                <a:cxn ang="0">
                  <a:pos x="T6" y="T7"/>
                </a:cxn>
                <a:cxn ang="0">
                  <a:pos x="T8" y="T9"/>
                </a:cxn>
                <a:cxn ang="0">
                  <a:pos x="T10" y="T11"/>
                </a:cxn>
              </a:cxnLst>
              <a:rect l="0" t="0" r="r" b="b"/>
              <a:pathLst>
                <a:path w="1" h="9">
                  <a:moveTo>
                    <a:pt x="0" y="9"/>
                  </a:moveTo>
                  <a:cubicBezTo>
                    <a:pt x="0" y="8"/>
                    <a:pt x="0" y="8"/>
                    <a:pt x="0" y="8"/>
                  </a:cubicBezTo>
                  <a:cubicBezTo>
                    <a:pt x="0" y="6"/>
                    <a:pt x="0" y="4"/>
                    <a:pt x="1" y="1"/>
                  </a:cubicBezTo>
                  <a:cubicBezTo>
                    <a:pt x="1" y="1"/>
                    <a:pt x="1" y="0"/>
                    <a:pt x="1" y="1"/>
                  </a:cubicBezTo>
                  <a:cubicBezTo>
                    <a:pt x="1" y="1"/>
                    <a:pt x="1" y="1"/>
                    <a:pt x="1" y="2"/>
                  </a:cubicBezTo>
                  <a:cubicBezTo>
                    <a:pt x="1" y="4"/>
                    <a:pt x="1" y="7"/>
                    <a:pt x="0" y="9"/>
                  </a:cubicBezTo>
                  <a:close/>
                </a:path>
              </a:pathLst>
            </a:custGeom>
            <a:grpFill/>
            <a:ln w="3175">
              <a:solidFill>
                <a:schemeClr val="tx2">
                  <a:lumMod val="75000"/>
                  <a:alpha val="40000"/>
                </a:schemeClr>
              </a:solidFill>
            </a:ln>
            <a:extLst/>
          </p:spPr>
          <p:txBody>
            <a:bodyPr anchor="ctr"/>
            <a:lstStyle/>
            <a:p>
              <a:pPr algn="ctr"/>
              <a:endParaRPr/>
            </a:p>
          </p:txBody>
        </p:sp>
        <p:sp>
          <p:nvSpPr>
            <p:cNvPr id="123" name="íṩľíḍè-Freeform: Shape 182"/>
            <p:cNvSpPr>
              <a:spLocks/>
            </p:cNvSpPr>
            <p:nvPr/>
          </p:nvSpPr>
          <p:spPr bwMode="auto">
            <a:xfrm>
              <a:off x="9743788" y="6322092"/>
              <a:ext cx="80846" cy="183542"/>
            </a:xfrm>
            <a:custGeom>
              <a:avLst/>
              <a:gdLst>
                <a:gd name="T0" fmla="*/ 0 w 4"/>
                <a:gd name="T1" fmla="*/ 8 h 9"/>
                <a:gd name="T2" fmla="*/ 2 w 4"/>
                <a:gd name="T3" fmla="*/ 9 h 9"/>
                <a:gd name="T4" fmla="*/ 4 w 4"/>
                <a:gd name="T5" fmla="*/ 2 h 9"/>
                <a:gd name="T6" fmla="*/ 3 w 4"/>
                <a:gd name="T7" fmla="*/ 1 h 9"/>
                <a:gd name="T8" fmla="*/ 2 w 4"/>
                <a:gd name="T9" fmla="*/ 1 h 9"/>
                <a:gd name="T10" fmla="*/ 0 w 4"/>
                <a:gd name="T11" fmla="*/ 8 h 9"/>
              </a:gdLst>
              <a:ahLst/>
              <a:cxnLst>
                <a:cxn ang="0">
                  <a:pos x="T0" y="T1"/>
                </a:cxn>
                <a:cxn ang="0">
                  <a:pos x="T2" y="T3"/>
                </a:cxn>
                <a:cxn ang="0">
                  <a:pos x="T4" y="T5"/>
                </a:cxn>
                <a:cxn ang="0">
                  <a:pos x="T6" y="T7"/>
                </a:cxn>
                <a:cxn ang="0">
                  <a:pos x="T8" y="T9"/>
                </a:cxn>
                <a:cxn ang="0">
                  <a:pos x="T10" y="T11"/>
                </a:cxn>
              </a:cxnLst>
              <a:rect l="0" t="0" r="r" b="b"/>
              <a:pathLst>
                <a:path w="4" h="9">
                  <a:moveTo>
                    <a:pt x="0" y="8"/>
                  </a:moveTo>
                  <a:cubicBezTo>
                    <a:pt x="1" y="8"/>
                    <a:pt x="2" y="9"/>
                    <a:pt x="2" y="9"/>
                  </a:cubicBezTo>
                  <a:cubicBezTo>
                    <a:pt x="3" y="6"/>
                    <a:pt x="3" y="4"/>
                    <a:pt x="4" y="2"/>
                  </a:cubicBezTo>
                  <a:cubicBezTo>
                    <a:pt x="4" y="1"/>
                    <a:pt x="3" y="1"/>
                    <a:pt x="3" y="1"/>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4" name="íṩľíḍè-Freeform: Shape 183"/>
            <p:cNvSpPr>
              <a:spLocks/>
            </p:cNvSpPr>
            <p:nvPr/>
          </p:nvSpPr>
          <p:spPr bwMode="auto">
            <a:xfrm>
              <a:off x="9683700" y="6322092"/>
              <a:ext cx="79753" cy="162784"/>
            </a:xfrm>
            <a:custGeom>
              <a:avLst/>
              <a:gdLst>
                <a:gd name="T0" fmla="*/ 0 w 4"/>
                <a:gd name="T1" fmla="*/ 8 h 8"/>
                <a:gd name="T2" fmla="*/ 2 w 4"/>
                <a:gd name="T3" fmla="*/ 8 h 8"/>
                <a:gd name="T4" fmla="*/ 4 w 4"/>
                <a:gd name="T5" fmla="*/ 1 h 8"/>
                <a:gd name="T6" fmla="*/ 3 w 4"/>
                <a:gd name="T7" fmla="*/ 0 h 8"/>
                <a:gd name="T8" fmla="*/ 2 w 4"/>
                <a:gd name="T9" fmla="*/ 1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cubicBezTo>
                    <a:pt x="1" y="8"/>
                    <a:pt x="2" y="8"/>
                    <a:pt x="2" y="8"/>
                  </a:cubicBezTo>
                  <a:cubicBezTo>
                    <a:pt x="3" y="6"/>
                    <a:pt x="3" y="4"/>
                    <a:pt x="4" y="1"/>
                  </a:cubicBezTo>
                  <a:cubicBezTo>
                    <a:pt x="4" y="1"/>
                    <a:pt x="4" y="0"/>
                    <a:pt x="3" y="0"/>
                  </a:cubicBezTo>
                  <a:cubicBezTo>
                    <a:pt x="2" y="0"/>
                    <a:pt x="2" y="1"/>
                    <a:pt x="2" y="1"/>
                  </a:cubicBezTo>
                  <a:cubicBezTo>
                    <a:pt x="1" y="4"/>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5" name="íṩľíḍè-Freeform: Shape 184"/>
            <p:cNvSpPr>
              <a:spLocks/>
            </p:cNvSpPr>
            <p:nvPr/>
          </p:nvSpPr>
          <p:spPr bwMode="auto">
            <a:xfrm>
              <a:off x="9643277" y="6322092"/>
              <a:ext cx="60088" cy="183542"/>
            </a:xfrm>
            <a:custGeom>
              <a:avLst/>
              <a:gdLst>
                <a:gd name="T0" fmla="*/ 0 w 3"/>
                <a:gd name="T1" fmla="*/ 9 h 9"/>
                <a:gd name="T2" fmla="*/ 2 w 3"/>
                <a:gd name="T3" fmla="*/ 8 h 9"/>
                <a:gd name="T4" fmla="*/ 3 w 3"/>
                <a:gd name="T5" fmla="*/ 1 h 9"/>
                <a:gd name="T6" fmla="*/ 2 w 3"/>
                <a:gd name="T7" fmla="*/ 0 h 9"/>
                <a:gd name="T8" fmla="*/ 1 w 3"/>
                <a:gd name="T9" fmla="*/ 2 h 9"/>
                <a:gd name="T10" fmla="*/ 0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0" y="9"/>
                  </a:moveTo>
                  <a:cubicBezTo>
                    <a:pt x="0" y="9"/>
                    <a:pt x="1" y="8"/>
                    <a:pt x="2" y="8"/>
                  </a:cubicBezTo>
                  <a:cubicBezTo>
                    <a:pt x="2" y="6"/>
                    <a:pt x="3" y="4"/>
                    <a:pt x="3" y="1"/>
                  </a:cubicBezTo>
                  <a:cubicBezTo>
                    <a:pt x="3" y="1"/>
                    <a:pt x="3" y="0"/>
                    <a:pt x="2" y="0"/>
                  </a:cubicBezTo>
                  <a:cubicBezTo>
                    <a:pt x="2" y="1"/>
                    <a:pt x="2" y="1"/>
                    <a:pt x="1" y="2"/>
                  </a:cubicBezTo>
                  <a:cubicBezTo>
                    <a:pt x="1" y="4"/>
                    <a:pt x="1" y="6"/>
                    <a:pt x="0" y="9"/>
                  </a:cubicBezTo>
                  <a:close/>
                </a:path>
              </a:pathLst>
            </a:custGeom>
            <a:grpFill/>
            <a:ln w="3175">
              <a:solidFill>
                <a:schemeClr val="tx2">
                  <a:lumMod val="75000"/>
                  <a:alpha val="40000"/>
                </a:schemeClr>
              </a:solidFill>
            </a:ln>
            <a:extLst/>
          </p:spPr>
          <p:txBody>
            <a:bodyPr anchor="ctr"/>
            <a:lstStyle/>
            <a:p>
              <a:pPr algn="ctr"/>
              <a:endParaRPr/>
            </a:p>
          </p:txBody>
        </p:sp>
        <p:sp>
          <p:nvSpPr>
            <p:cNvPr id="126" name="íṩľíḍè-Freeform: Shape 185"/>
            <p:cNvSpPr>
              <a:spLocks/>
            </p:cNvSpPr>
            <p:nvPr/>
          </p:nvSpPr>
          <p:spPr bwMode="auto">
            <a:xfrm>
              <a:off x="9602854" y="6342849"/>
              <a:ext cx="60088" cy="162784"/>
            </a:xfrm>
            <a:custGeom>
              <a:avLst/>
              <a:gdLst>
                <a:gd name="T0" fmla="*/ 0 w 3"/>
                <a:gd name="T1" fmla="*/ 8 h 8"/>
                <a:gd name="T2" fmla="*/ 1 w 3"/>
                <a:gd name="T3" fmla="*/ 8 h 8"/>
                <a:gd name="T4" fmla="*/ 3 w 3"/>
                <a:gd name="T5" fmla="*/ 1 h 8"/>
                <a:gd name="T6" fmla="*/ 2 w 3"/>
                <a:gd name="T7" fmla="*/ 0 h 8"/>
                <a:gd name="T8" fmla="*/ 2 w 3"/>
                <a:gd name="T9" fmla="*/ 1 h 8"/>
                <a:gd name="T10" fmla="*/ 0 w 3"/>
                <a:gd name="T11" fmla="*/ 8 h 8"/>
              </a:gdLst>
              <a:ahLst/>
              <a:cxnLst>
                <a:cxn ang="0">
                  <a:pos x="T0" y="T1"/>
                </a:cxn>
                <a:cxn ang="0">
                  <a:pos x="T2" y="T3"/>
                </a:cxn>
                <a:cxn ang="0">
                  <a:pos x="T4" y="T5"/>
                </a:cxn>
                <a:cxn ang="0">
                  <a:pos x="T6" y="T7"/>
                </a:cxn>
                <a:cxn ang="0">
                  <a:pos x="T8" y="T9"/>
                </a:cxn>
                <a:cxn ang="0">
                  <a:pos x="T10" y="T11"/>
                </a:cxn>
              </a:cxnLst>
              <a:rect l="0" t="0" r="r" b="b"/>
              <a:pathLst>
                <a:path w="3" h="8">
                  <a:moveTo>
                    <a:pt x="0" y="8"/>
                  </a:moveTo>
                  <a:cubicBezTo>
                    <a:pt x="1" y="8"/>
                    <a:pt x="1" y="8"/>
                    <a:pt x="1" y="8"/>
                  </a:cubicBezTo>
                  <a:cubicBezTo>
                    <a:pt x="2" y="5"/>
                    <a:pt x="2" y="3"/>
                    <a:pt x="3" y="1"/>
                  </a:cubicBezTo>
                  <a:cubicBezTo>
                    <a:pt x="3" y="0"/>
                    <a:pt x="3" y="0"/>
                    <a:pt x="2" y="0"/>
                  </a:cubicBezTo>
                  <a:cubicBezTo>
                    <a:pt x="2" y="0"/>
                    <a:pt x="2" y="0"/>
                    <a:pt x="2" y="1"/>
                  </a:cubicBezTo>
                  <a:cubicBezTo>
                    <a:pt x="1" y="3"/>
                    <a:pt x="1"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7" name="íṩľíḍè-Freeform: Shape 186"/>
            <p:cNvSpPr>
              <a:spLocks/>
            </p:cNvSpPr>
            <p:nvPr/>
          </p:nvSpPr>
          <p:spPr bwMode="auto">
            <a:xfrm>
              <a:off x="9583189" y="6342849"/>
              <a:ext cx="40423" cy="162784"/>
            </a:xfrm>
            <a:custGeom>
              <a:avLst/>
              <a:gdLst>
                <a:gd name="T0" fmla="*/ 0 w 2"/>
                <a:gd name="T1" fmla="*/ 8 h 8"/>
                <a:gd name="T2" fmla="*/ 0 w 2"/>
                <a:gd name="T3" fmla="*/ 8 h 8"/>
                <a:gd name="T4" fmla="*/ 2 w 2"/>
                <a:gd name="T5" fmla="*/ 1 h 8"/>
                <a:gd name="T6" fmla="*/ 2 w 2"/>
                <a:gd name="T7" fmla="*/ 0 h 8"/>
                <a:gd name="T8" fmla="*/ 1 w 2"/>
                <a:gd name="T9" fmla="*/ 1 h 8"/>
                <a:gd name="T10" fmla="*/ 0 w 2"/>
                <a:gd name="T11" fmla="*/ 8 h 8"/>
              </a:gdLst>
              <a:ahLst/>
              <a:cxnLst>
                <a:cxn ang="0">
                  <a:pos x="T0" y="T1"/>
                </a:cxn>
                <a:cxn ang="0">
                  <a:pos x="T2" y="T3"/>
                </a:cxn>
                <a:cxn ang="0">
                  <a:pos x="T4" y="T5"/>
                </a:cxn>
                <a:cxn ang="0">
                  <a:pos x="T6" y="T7"/>
                </a:cxn>
                <a:cxn ang="0">
                  <a:pos x="T8" y="T9"/>
                </a:cxn>
                <a:cxn ang="0">
                  <a:pos x="T10" y="T11"/>
                </a:cxn>
              </a:cxnLst>
              <a:rect l="0" t="0" r="r" b="b"/>
              <a:pathLst>
                <a:path w="2" h="8">
                  <a:moveTo>
                    <a:pt x="0" y="8"/>
                  </a:moveTo>
                  <a:cubicBezTo>
                    <a:pt x="0" y="8"/>
                    <a:pt x="0" y="8"/>
                    <a:pt x="0" y="8"/>
                  </a:cubicBezTo>
                  <a:cubicBezTo>
                    <a:pt x="1" y="6"/>
                    <a:pt x="1" y="3"/>
                    <a:pt x="2" y="1"/>
                  </a:cubicBezTo>
                  <a:cubicBezTo>
                    <a:pt x="2" y="0"/>
                    <a:pt x="2" y="0"/>
                    <a:pt x="2" y="0"/>
                  </a:cubicBezTo>
                  <a:cubicBezTo>
                    <a:pt x="2" y="0"/>
                    <a:pt x="1" y="1"/>
                    <a:pt x="1" y="1"/>
                  </a:cubicBezTo>
                  <a:cubicBezTo>
                    <a:pt x="1" y="4"/>
                    <a:pt x="0" y="6"/>
                    <a:pt x="0" y="8"/>
                  </a:cubicBezTo>
                  <a:close/>
                </a:path>
              </a:pathLst>
            </a:custGeom>
            <a:grpFill/>
            <a:ln w="3175">
              <a:solidFill>
                <a:schemeClr val="tx2">
                  <a:lumMod val="75000"/>
                  <a:alpha val="40000"/>
                </a:schemeClr>
              </a:solidFill>
            </a:ln>
            <a:extLst/>
          </p:spPr>
          <p:txBody>
            <a:bodyPr anchor="ctr"/>
            <a:lstStyle/>
            <a:p>
              <a:pPr algn="ctr"/>
              <a:endParaRPr/>
            </a:p>
          </p:txBody>
        </p:sp>
        <p:sp>
          <p:nvSpPr>
            <p:cNvPr id="128" name="íṩľíḍè-Freeform: Shape 187"/>
            <p:cNvSpPr>
              <a:spLocks/>
            </p:cNvSpPr>
            <p:nvPr/>
          </p:nvSpPr>
          <p:spPr bwMode="auto">
            <a:xfrm>
              <a:off x="9502343" y="6526391"/>
              <a:ext cx="502554" cy="427171"/>
            </a:xfrm>
            <a:custGeom>
              <a:avLst/>
              <a:gdLst>
                <a:gd name="T0" fmla="*/ 15 w 25"/>
                <a:gd name="T1" fmla="*/ 0 h 21"/>
                <a:gd name="T2" fmla="*/ 13 w 25"/>
                <a:gd name="T3" fmla="*/ 2 h 21"/>
                <a:gd name="T4" fmla="*/ 10 w 25"/>
                <a:gd name="T5" fmla="*/ 16 h 21"/>
                <a:gd name="T6" fmla="*/ 14 w 25"/>
                <a:gd name="T7" fmla="*/ 17 h 21"/>
                <a:gd name="T8" fmla="*/ 17 w 25"/>
                <a:gd name="T9" fmla="*/ 3 h 21"/>
                <a:gd name="T10" fmla="*/ 15 w 25"/>
                <a:gd name="T11" fmla="*/ 0 h 21"/>
                <a:gd name="T12" fmla="*/ 20 w 25"/>
                <a:gd name="T13" fmla="*/ 2 h 21"/>
                <a:gd name="T14" fmla="*/ 18 w 25"/>
                <a:gd name="T15" fmla="*/ 3 h 21"/>
                <a:gd name="T16" fmla="*/ 16 w 25"/>
                <a:gd name="T17" fmla="*/ 17 h 21"/>
                <a:gd name="T18" fmla="*/ 19 w 25"/>
                <a:gd name="T19" fmla="*/ 19 h 21"/>
                <a:gd name="T20" fmla="*/ 22 w 25"/>
                <a:gd name="T21" fmla="*/ 5 h 21"/>
                <a:gd name="T22" fmla="*/ 20 w 25"/>
                <a:gd name="T23" fmla="*/ 2 h 21"/>
                <a:gd name="T24" fmla="*/ 25 w 25"/>
                <a:gd name="T25" fmla="*/ 6 h 21"/>
                <a:gd name="T26" fmla="*/ 24 w 25"/>
                <a:gd name="T27" fmla="*/ 4 h 21"/>
                <a:gd name="T28" fmla="*/ 23 w 25"/>
                <a:gd name="T29" fmla="*/ 5 h 21"/>
                <a:gd name="T30" fmla="*/ 21 w 25"/>
                <a:gd name="T31" fmla="*/ 19 h 21"/>
                <a:gd name="T32" fmla="*/ 23 w 25"/>
                <a:gd name="T33" fmla="*/ 21 h 21"/>
                <a:gd name="T34" fmla="*/ 25 w 25"/>
                <a:gd name="T35" fmla="*/ 6 h 21"/>
                <a:gd name="T36" fmla="*/ 9 w 25"/>
                <a:gd name="T37" fmla="*/ 0 h 21"/>
                <a:gd name="T38" fmla="*/ 7 w 25"/>
                <a:gd name="T39" fmla="*/ 1 h 21"/>
                <a:gd name="T40" fmla="*/ 4 w 25"/>
                <a:gd name="T41" fmla="*/ 15 h 21"/>
                <a:gd name="T42" fmla="*/ 9 w 25"/>
                <a:gd name="T43" fmla="*/ 16 h 21"/>
                <a:gd name="T44" fmla="*/ 11 w 25"/>
                <a:gd name="T45" fmla="*/ 2 h 21"/>
                <a:gd name="T46" fmla="*/ 9 w 25"/>
                <a:gd name="T47" fmla="*/ 0 h 21"/>
                <a:gd name="T48" fmla="*/ 5 w 25"/>
                <a:gd name="T49" fmla="*/ 0 h 21"/>
                <a:gd name="T50" fmla="*/ 3 w 25"/>
                <a:gd name="T51" fmla="*/ 2 h 21"/>
                <a:gd name="T52" fmla="*/ 0 w 25"/>
                <a:gd name="T53" fmla="*/ 16 h 21"/>
                <a:gd name="T54" fmla="*/ 2 w 25"/>
                <a:gd name="T55" fmla="*/ 16 h 21"/>
                <a:gd name="T56" fmla="*/ 5 w 25"/>
                <a:gd name="T57" fmla="*/ 2 h 21"/>
                <a:gd name="T58" fmla="*/ 5 w 25"/>
                <a:gd name="T5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21">
                  <a:moveTo>
                    <a:pt x="15" y="0"/>
                  </a:moveTo>
                  <a:cubicBezTo>
                    <a:pt x="14" y="0"/>
                    <a:pt x="13" y="1"/>
                    <a:pt x="13" y="2"/>
                  </a:cubicBezTo>
                  <a:cubicBezTo>
                    <a:pt x="12" y="7"/>
                    <a:pt x="11" y="11"/>
                    <a:pt x="10" y="16"/>
                  </a:cubicBezTo>
                  <a:cubicBezTo>
                    <a:pt x="12" y="16"/>
                    <a:pt x="13" y="17"/>
                    <a:pt x="14" y="17"/>
                  </a:cubicBezTo>
                  <a:cubicBezTo>
                    <a:pt x="15" y="12"/>
                    <a:pt x="16" y="8"/>
                    <a:pt x="17" y="3"/>
                  </a:cubicBezTo>
                  <a:cubicBezTo>
                    <a:pt x="17" y="2"/>
                    <a:pt x="16" y="1"/>
                    <a:pt x="15" y="0"/>
                  </a:cubicBezTo>
                  <a:close/>
                  <a:moveTo>
                    <a:pt x="20" y="2"/>
                  </a:moveTo>
                  <a:cubicBezTo>
                    <a:pt x="19" y="2"/>
                    <a:pt x="18" y="2"/>
                    <a:pt x="18" y="3"/>
                  </a:cubicBezTo>
                  <a:cubicBezTo>
                    <a:pt x="17" y="8"/>
                    <a:pt x="16" y="13"/>
                    <a:pt x="16" y="17"/>
                  </a:cubicBezTo>
                  <a:cubicBezTo>
                    <a:pt x="17" y="18"/>
                    <a:pt x="18" y="18"/>
                    <a:pt x="19" y="19"/>
                  </a:cubicBezTo>
                  <a:cubicBezTo>
                    <a:pt x="20" y="14"/>
                    <a:pt x="21" y="9"/>
                    <a:pt x="22" y="5"/>
                  </a:cubicBezTo>
                  <a:cubicBezTo>
                    <a:pt x="22" y="4"/>
                    <a:pt x="21" y="2"/>
                    <a:pt x="20" y="2"/>
                  </a:cubicBezTo>
                  <a:close/>
                  <a:moveTo>
                    <a:pt x="25" y="6"/>
                  </a:moveTo>
                  <a:cubicBezTo>
                    <a:pt x="25" y="5"/>
                    <a:pt x="25" y="4"/>
                    <a:pt x="24" y="4"/>
                  </a:cubicBezTo>
                  <a:cubicBezTo>
                    <a:pt x="23" y="3"/>
                    <a:pt x="23" y="4"/>
                    <a:pt x="23" y="5"/>
                  </a:cubicBezTo>
                  <a:cubicBezTo>
                    <a:pt x="22" y="10"/>
                    <a:pt x="21" y="15"/>
                    <a:pt x="21" y="19"/>
                  </a:cubicBezTo>
                  <a:cubicBezTo>
                    <a:pt x="21" y="20"/>
                    <a:pt x="22" y="20"/>
                    <a:pt x="23" y="21"/>
                  </a:cubicBezTo>
                  <a:cubicBezTo>
                    <a:pt x="23" y="16"/>
                    <a:pt x="24" y="11"/>
                    <a:pt x="25" y="6"/>
                  </a:cubicBezTo>
                  <a:close/>
                  <a:moveTo>
                    <a:pt x="9" y="0"/>
                  </a:moveTo>
                  <a:cubicBezTo>
                    <a:pt x="8" y="0"/>
                    <a:pt x="7" y="0"/>
                    <a:pt x="7" y="1"/>
                  </a:cubicBezTo>
                  <a:cubicBezTo>
                    <a:pt x="6" y="6"/>
                    <a:pt x="5" y="11"/>
                    <a:pt x="4" y="15"/>
                  </a:cubicBezTo>
                  <a:cubicBezTo>
                    <a:pt x="5" y="15"/>
                    <a:pt x="7" y="16"/>
                    <a:pt x="9" y="16"/>
                  </a:cubicBezTo>
                  <a:cubicBezTo>
                    <a:pt x="10" y="11"/>
                    <a:pt x="10" y="7"/>
                    <a:pt x="11" y="2"/>
                  </a:cubicBezTo>
                  <a:cubicBezTo>
                    <a:pt x="11" y="1"/>
                    <a:pt x="11" y="0"/>
                    <a:pt x="9" y="0"/>
                  </a:cubicBezTo>
                  <a:close/>
                  <a:moveTo>
                    <a:pt x="5" y="0"/>
                  </a:moveTo>
                  <a:cubicBezTo>
                    <a:pt x="4" y="0"/>
                    <a:pt x="3" y="1"/>
                    <a:pt x="3" y="2"/>
                  </a:cubicBezTo>
                  <a:cubicBezTo>
                    <a:pt x="2" y="7"/>
                    <a:pt x="1" y="11"/>
                    <a:pt x="0" y="16"/>
                  </a:cubicBezTo>
                  <a:cubicBezTo>
                    <a:pt x="1" y="16"/>
                    <a:pt x="2" y="16"/>
                    <a:pt x="2" y="16"/>
                  </a:cubicBezTo>
                  <a:cubicBezTo>
                    <a:pt x="3" y="11"/>
                    <a:pt x="4" y="6"/>
                    <a:pt x="5" y="2"/>
                  </a:cubicBezTo>
                  <a:cubicBezTo>
                    <a:pt x="6" y="0"/>
                    <a:pt x="5" y="0"/>
                    <a:pt x="5" y="0"/>
                  </a:cubicBezTo>
                  <a:close/>
                </a:path>
              </a:pathLst>
            </a:custGeom>
            <a:grpFill/>
            <a:ln w="3175">
              <a:solidFill>
                <a:schemeClr val="tx2">
                  <a:lumMod val="75000"/>
                  <a:alpha val="40000"/>
                </a:schemeClr>
              </a:solidFill>
            </a:ln>
            <a:extLst/>
          </p:spPr>
          <p:txBody>
            <a:bodyPr anchor="ctr"/>
            <a:lstStyle/>
            <a:p>
              <a:pPr algn="ctr"/>
              <a:endParaRPr/>
            </a:p>
          </p:txBody>
        </p:sp>
        <p:sp>
          <p:nvSpPr>
            <p:cNvPr id="129" name="íṩľíḍè-Freeform: Shape 188"/>
            <p:cNvSpPr>
              <a:spLocks/>
            </p:cNvSpPr>
            <p:nvPr/>
          </p:nvSpPr>
          <p:spPr bwMode="auto">
            <a:xfrm>
              <a:off x="9623612" y="6180065"/>
              <a:ext cx="39330" cy="101603"/>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1" y="3"/>
                    <a:pt x="0" y="4"/>
                    <a:pt x="0" y="5"/>
                  </a:cubicBezTo>
                  <a:cubicBezTo>
                    <a:pt x="1" y="5"/>
                    <a:pt x="1" y="5"/>
                    <a:pt x="1" y="5"/>
                  </a:cubicBezTo>
                  <a:cubicBezTo>
                    <a:pt x="1" y="4"/>
                    <a:pt x="1"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0" name="íṩľíḍè-Freeform: Shape 189"/>
            <p:cNvSpPr>
              <a:spLocks/>
            </p:cNvSpPr>
            <p:nvPr/>
          </p:nvSpPr>
          <p:spPr bwMode="auto">
            <a:xfrm>
              <a:off x="9724123" y="6159308"/>
              <a:ext cx="60088" cy="122361"/>
            </a:xfrm>
            <a:custGeom>
              <a:avLst/>
              <a:gdLst>
                <a:gd name="T0" fmla="*/ 3 w 3"/>
                <a:gd name="T1" fmla="*/ 0 h 6"/>
                <a:gd name="T2" fmla="*/ 1 w 3"/>
                <a:gd name="T3" fmla="*/ 1 h 6"/>
                <a:gd name="T4" fmla="*/ 0 w 3"/>
                <a:gd name="T5" fmla="*/ 6 h 6"/>
                <a:gd name="T6" fmla="*/ 2 w 3"/>
                <a:gd name="T7" fmla="*/ 6 h 6"/>
                <a:gd name="T8" fmla="*/ 3 w 3"/>
                <a:gd name="T9" fmla="*/ 1 h 6"/>
                <a:gd name="T10" fmla="*/ 3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3" y="0"/>
                  </a:moveTo>
                  <a:cubicBezTo>
                    <a:pt x="2" y="0"/>
                    <a:pt x="2" y="0"/>
                    <a:pt x="1" y="1"/>
                  </a:cubicBezTo>
                  <a:cubicBezTo>
                    <a:pt x="1" y="3"/>
                    <a:pt x="1" y="4"/>
                    <a:pt x="0" y="6"/>
                  </a:cubicBezTo>
                  <a:cubicBezTo>
                    <a:pt x="1" y="6"/>
                    <a:pt x="2" y="6"/>
                    <a:pt x="2" y="6"/>
                  </a:cubicBezTo>
                  <a:cubicBezTo>
                    <a:pt x="3" y="4"/>
                    <a:pt x="3" y="3"/>
                    <a:pt x="3" y="1"/>
                  </a:cubicBezTo>
                  <a:cubicBezTo>
                    <a:pt x="3" y="0"/>
                    <a:pt x="3" y="0"/>
                    <a:pt x="3" y="0"/>
                  </a:cubicBezTo>
                  <a:close/>
                </a:path>
              </a:pathLst>
            </a:custGeom>
            <a:grpFill/>
            <a:ln w="3175">
              <a:solidFill>
                <a:schemeClr val="tx2">
                  <a:lumMod val="75000"/>
                  <a:alpha val="40000"/>
                </a:schemeClr>
              </a:solidFill>
            </a:ln>
            <a:extLst/>
          </p:spPr>
          <p:txBody>
            <a:bodyPr anchor="ctr"/>
            <a:lstStyle/>
            <a:p>
              <a:pPr algn="ctr"/>
              <a:endParaRPr/>
            </a:p>
          </p:txBody>
        </p:sp>
        <p:sp>
          <p:nvSpPr>
            <p:cNvPr id="131" name="íṩľíḍè-Freeform: Shape 190"/>
            <p:cNvSpPr>
              <a:spLocks/>
            </p:cNvSpPr>
            <p:nvPr/>
          </p:nvSpPr>
          <p:spPr bwMode="auto">
            <a:xfrm>
              <a:off x="9683700"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1"/>
                    <a:pt x="1" y="1"/>
                  </a:cubicBezTo>
                  <a:cubicBezTo>
                    <a:pt x="1" y="3"/>
                    <a:pt x="1" y="4"/>
                    <a:pt x="0" y="6"/>
                  </a:cubicBezTo>
                  <a:cubicBezTo>
                    <a:pt x="1" y="6"/>
                    <a:pt x="1" y="6"/>
                    <a:pt x="2" y="6"/>
                  </a:cubicBezTo>
                  <a:cubicBezTo>
                    <a:pt x="2" y="4"/>
                    <a:pt x="2" y="3"/>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2" name="íṩľíḍè-Freeform: Shape 191"/>
            <p:cNvSpPr>
              <a:spLocks/>
            </p:cNvSpPr>
            <p:nvPr/>
          </p:nvSpPr>
          <p:spPr bwMode="auto">
            <a:xfrm>
              <a:off x="9643277" y="6159308"/>
              <a:ext cx="60088" cy="122361"/>
            </a:xfrm>
            <a:custGeom>
              <a:avLst/>
              <a:gdLst>
                <a:gd name="T0" fmla="*/ 2 w 3"/>
                <a:gd name="T1" fmla="*/ 1 h 6"/>
                <a:gd name="T2" fmla="*/ 1 w 3"/>
                <a:gd name="T3" fmla="*/ 2 h 6"/>
                <a:gd name="T4" fmla="*/ 0 w 3"/>
                <a:gd name="T5" fmla="*/ 6 h 6"/>
                <a:gd name="T6" fmla="*/ 1 w 3"/>
                <a:gd name="T7" fmla="*/ 6 h 6"/>
                <a:gd name="T8" fmla="*/ 2 w 3"/>
                <a:gd name="T9" fmla="*/ 1 h 6"/>
                <a:gd name="T10" fmla="*/ 2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2" y="1"/>
                  </a:moveTo>
                  <a:cubicBezTo>
                    <a:pt x="2" y="1"/>
                    <a:pt x="1" y="1"/>
                    <a:pt x="1" y="2"/>
                  </a:cubicBezTo>
                  <a:cubicBezTo>
                    <a:pt x="1" y="3"/>
                    <a:pt x="1" y="5"/>
                    <a:pt x="0" y="6"/>
                  </a:cubicBezTo>
                  <a:cubicBezTo>
                    <a:pt x="1" y="6"/>
                    <a:pt x="1" y="6"/>
                    <a:pt x="1" y="6"/>
                  </a:cubicBezTo>
                  <a:cubicBezTo>
                    <a:pt x="2" y="4"/>
                    <a:pt x="2" y="3"/>
                    <a:pt x="2" y="1"/>
                  </a:cubicBezTo>
                  <a:cubicBezTo>
                    <a:pt x="3" y="1"/>
                    <a:pt x="2" y="0"/>
                    <a:pt x="2" y="1"/>
                  </a:cubicBezTo>
                  <a:close/>
                </a:path>
              </a:pathLst>
            </a:custGeom>
            <a:grpFill/>
            <a:ln w="3175">
              <a:solidFill>
                <a:schemeClr val="tx2">
                  <a:lumMod val="75000"/>
                  <a:alpha val="40000"/>
                </a:schemeClr>
              </a:solidFill>
            </a:ln>
            <a:extLst/>
          </p:spPr>
          <p:txBody>
            <a:bodyPr anchor="ctr"/>
            <a:lstStyle/>
            <a:p>
              <a:pPr algn="ctr"/>
              <a:endParaRPr/>
            </a:p>
          </p:txBody>
        </p:sp>
        <p:sp>
          <p:nvSpPr>
            <p:cNvPr id="133" name="íṩľíḍè-Freeform: Shape 192"/>
            <p:cNvSpPr>
              <a:spLocks/>
            </p:cNvSpPr>
            <p:nvPr/>
          </p:nvSpPr>
          <p:spPr bwMode="auto">
            <a:xfrm>
              <a:off x="9784211" y="6159308"/>
              <a:ext cx="60088" cy="122361"/>
            </a:xfrm>
            <a:custGeom>
              <a:avLst/>
              <a:gdLst>
                <a:gd name="T0" fmla="*/ 2 w 3"/>
                <a:gd name="T1" fmla="*/ 0 h 6"/>
                <a:gd name="T2" fmla="*/ 1 w 3"/>
                <a:gd name="T3" fmla="*/ 1 h 6"/>
                <a:gd name="T4" fmla="*/ 0 w 3"/>
                <a:gd name="T5" fmla="*/ 6 h 6"/>
                <a:gd name="T6" fmla="*/ 2 w 3"/>
                <a:gd name="T7" fmla="*/ 6 h 6"/>
                <a:gd name="T8" fmla="*/ 3 w 3"/>
                <a:gd name="T9" fmla="*/ 1 h 6"/>
                <a:gd name="T10" fmla="*/ 2 w 3"/>
                <a:gd name="T11" fmla="*/ 0 h 6"/>
              </a:gdLst>
              <a:ahLst/>
              <a:cxnLst>
                <a:cxn ang="0">
                  <a:pos x="T0" y="T1"/>
                </a:cxn>
                <a:cxn ang="0">
                  <a:pos x="T2" y="T3"/>
                </a:cxn>
                <a:cxn ang="0">
                  <a:pos x="T4" y="T5"/>
                </a:cxn>
                <a:cxn ang="0">
                  <a:pos x="T6" y="T7"/>
                </a:cxn>
                <a:cxn ang="0">
                  <a:pos x="T8" y="T9"/>
                </a:cxn>
                <a:cxn ang="0">
                  <a:pos x="T10" y="T11"/>
                </a:cxn>
              </a:cxnLst>
              <a:rect l="0" t="0" r="r" b="b"/>
              <a:pathLst>
                <a:path w="3" h="6">
                  <a:moveTo>
                    <a:pt x="2" y="0"/>
                  </a:moveTo>
                  <a:cubicBezTo>
                    <a:pt x="2" y="0"/>
                    <a:pt x="1" y="0"/>
                    <a:pt x="1" y="1"/>
                  </a:cubicBezTo>
                  <a:cubicBezTo>
                    <a:pt x="1" y="3"/>
                    <a:pt x="1" y="4"/>
                    <a:pt x="0" y="6"/>
                  </a:cubicBezTo>
                  <a:cubicBezTo>
                    <a:pt x="1" y="6"/>
                    <a:pt x="2" y="6"/>
                    <a:pt x="2" y="6"/>
                  </a:cubicBezTo>
                  <a:cubicBezTo>
                    <a:pt x="3" y="5"/>
                    <a:pt x="3" y="3"/>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34" name="íṩľíḍè-Freeform: Shape 193"/>
            <p:cNvSpPr>
              <a:spLocks/>
            </p:cNvSpPr>
            <p:nvPr/>
          </p:nvSpPr>
          <p:spPr bwMode="auto">
            <a:xfrm>
              <a:off x="10024563" y="6241246"/>
              <a:ext cx="40423" cy="121269"/>
            </a:xfrm>
            <a:custGeom>
              <a:avLst/>
              <a:gdLst>
                <a:gd name="T0" fmla="*/ 1 w 2"/>
                <a:gd name="T1" fmla="*/ 2 h 6"/>
                <a:gd name="T2" fmla="*/ 1 w 2"/>
                <a:gd name="T3" fmla="*/ 0 h 6"/>
                <a:gd name="T4" fmla="*/ 1 w 2"/>
                <a:gd name="T5" fmla="*/ 1 h 6"/>
                <a:gd name="T6" fmla="*/ 0 w 2"/>
                <a:gd name="T7" fmla="*/ 6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1"/>
                    <a:pt x="1" y="0"/>
                  </a:cubicBezTo>
                  <a:cubicBezTo>
                    <a:pt x="1" y="0"/>
                    <a:pt x="1" y="1"/>
                    <a:pt x="1" y="1"/>
                  </a:cubicBezTo>
                  <a:cubicBezTo>
                    <a:pt x="1"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5" name="íṩľíḍè-Freeform: Shape 194"/>
            <p:cNvSpPr>
              <a:spLocks/>
            </p:cNvSpPr>
            <p:nvPr/>
          </p:nvSpPr>
          <p:spPr bwMode="auto">
            <a:xfrm>
              <a:off x="10004897" y="6220488"/>
              <a:ext cx="19665" cy="122361"/>
            </a:xfrm>
            <a:custGeom>
              <a:avLst/>
              <a:gdLst>
                <a:gd name="T0" fmla="*/ 1 w 1"/>
                <a:gd name="T1" fmla="*/ 2 h 6"/>
                <a:gd name="T2" fmla="*/ 1 w 1"/>
                <a:gd name="T3" fmla="*/ 0 h 6"/>
                <a:gd name="T4" fmla="*/ 0 w 1"/>
                <a:gd name="T5" fmla="*/ 1 h 6"/>
                <a:gd name="T6" fmla="*/ 0 w 1"/>
                <a:gd name="T7" fmla="*/ 6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0"/>
                  </a:cubicBezTo>
                  <a:cubicBezTo>
                    <a:pt x="1" y="0"/>
                    <a:pt x="0" y="1"/>
                    <a:pt x="0" y="1"/>
                  </a:cubicBezTo>
                  <a:cubicBezTo>
                    <a:pt x="0" y="3"/>
                    <a:pt x="0" y="4"/>
                    <a:pt x="0" y="6"/>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36" name="íślíḋè-Freeform: Shape 195"/>
            <p:cNvSpPr>
              <a:spLocks/>
            </p:cNvSpPr>
            <p:nvPr/>
          </p:nvSpPr>
          <p:spPr bwMode="auto">
            <a:xfrm>
              <a:off x="9844299" y="6159308"/>
              <a:ext cx="60088" cy="143119"/>
            </a:xfrm>
            <a:custGeom>
              <a:avLst/>
              <a:gdLst>
                <a:gd name="T0" fmla="*/ 3 w 3"/>
                <a:gd name="T1" fmla="*/ 2 h 7"/>
                <a:gd name="T2" fmla="*/ 2 w 3"/>
                <a:gd name="T3" fmla="*/ 0 h 7"/>
                <a:gd name="T4" fmla="*/ 1 w 3"/>
                <a:gd name="T5" fmla="*/ 1 h 7"/>
                <a:gd name="T6" fmla="*/ 0 w 3"/>
                <a:gd name="T7" fmla="*/ 7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3" y="1"/>
                    <a:pt x="2" y="0"/>
                  </a:cubicBezTo>
                  <a:cubicBezTo>
                    <a:pt x="2" y="0"/>
                    <a:pt x="1" y="1"/>
                    <a:pt x="1" y="1"/>
                  </a:cubicBezTo>
                  <a:cubicBezTo>
                    <a:pt x="1" y="3"/>
                    <a:pt x="0" y="5"/>
                    <a:pt x="0" y="7"/>
                  </a:cubicBezTo>
                  <a:cubicBezTo>
                    <a:pt x="1" y="7"/>
                    <a:pt x="1" y="7"/>
                    <a:pt x="2" y="7"/>
                  </a:cubicBezTo>
                  <a:cubicBezTo>
                    <a:pt x="2" y="5"/>
                    <a:pt x="3"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7" name="íślíḋè-Freeform: Shape 196"/>
            <p:cNvSpPr>
              <a:spLocks/>
            </p:cNvSpPr>
            <p:nvPr/>
          </p:nvSpPr>
          <p:spPr bwMode="auto">
            <a:xfrm>
              <a:off x="9904387" y="6180065"/>
              <a:ext cx="60088" cy="142026"/>
            </a:xfrm>
            <a:custGeom>
              <a:avLst/>
              <a:gdLst>
                <a:gd name="T0" fmla="*/ 3 w 3"/>
                <a:gd name="T1" fmla="*/ 2 h 7"/>
                <a:gd name="T2" fmla="*/ 2 w 3"/>
                <a:gd name="T3" fmla="*/ 0 h 7"/>
                <a:gd name="T4" fmla="*/ 1 w 3"/>
                <a:gd name="T5" fmla="*/ 1 h 7"/>
                <a:gd name="T6" fmla="*/ 0 w 3"/>
                <a:gd name="T7" fmla="*/ 6 h 7"/>
                <a:gd name="T8" fmla="*/ 2 w 3"/>
                <a:gd name="T9" fmla="*/ 7 h 7"/>
                <a:gd name="T10" fmla="*/ 3 w 3"/>
                <a:gd name="T11" fmla="*/ 2 h 7"/>
              </a:gdLst>
              <a:ahLst/>
              <a:cxnLst>
                <a:cxn ang="0">
                  <a:pos x="T0" y="T1"/>
                </a:cxn>
                <a:cxn ang="0">
                  <a:pos x="T2" y="T3"/>
                </a:cxn>
                <a:cxn ang="0">
                  <a:pos x="T4" y="T5"/>
                </a:cxn>
                <a:cxn ang="0">
                  <a:pos x="T6" y="T7"/>
                </a:cxn>
                <a:cxn ang="0">
                  <a:pos x="T8" y="T9"/>
                </a:cxn>
                <a:cxn ang="0">
                  <a:pos x="T10" y="T11"/>
                </a:cxn>
              </a:cxnLst>
              <a:rect l="0" t="0" r="r" b="b"/>
              <a:pathLst>
                <a:path w="3" h="7">
                  <a:moveTo>
                    <a:pt x="3" y="2"/>
                  </a:moveTo>
                  <a:cubicBezTo>
                    <a:pt x="3" y="1"/>
                    <a:pt x="2" y="0"/>
                    <a:pt x="2" y="0"/>
                  </a:cubicBezTo>
                  <a:cubicBezTo>
                    <a:pt x="1" y="0"/>
                    <a:pt x="1" y="0"/>
                    <a:pt x="1" y="1"/>
                  </a:cubicBezTo>
                  <a:cubicBezTo>
                    <a:pt x="1" y="3"/>
                    <a:pt x="0" y="4"/>
                    <a:pt x="0" y="6"/>
                  </a:cubicBezTo>
                  <a:cubicBezTo>
                    <a:pt x="1" y="6"/>
                    <a:pt x="1" y="7"/>
                    <a:pt x="2" y="7"/>
                  </a:cubicBezTo>
                  <a:cubicBezTo>
                    <a:pt x="2" y="5"/>
                    <a:pt x="2" y="3"/>
                    <a:pt x="3" y="2"/>
                  </a:cubicBezTo>
                  <a:close/>
                </a:path>
              </a:pathLst>
            </a:custGeom>
            <a:grpFill/>
            <a:ln w="3175">
              <a:solidFill>
                <a:schemeClr val="tx2">
                  <a:lumMod val="75000"/>
                  <a:alpha val="40000"/>
                </a:schemeClr>
              </a:solidFill>
            </a:ln>
            <a:extLst/>
          </p:spPr>
          <p:txBody>
            <a:bodyPr anchor="ctr"/>
            <a:lstStyle/>
            <a:p>
              <a:pPr algn="ctr"/>
              <a:endParaRPr/>
            </a:p>
          </p:txBody>
        </p:sp>
        <p:sp>
          <p:nvSpPr>
            <p:cNvPr id="138" name="íślíḋè-Freeform: Shape 197"/>
            <p:cNvSpPr>
              <a:spLocks/>
            </p:cNvSpPr>
            <p:nvPr/>
          </p:nvSpPr>
          <p:spPr bwMode="auto">
            <a:xfrm>
              <a:off x="9964475" y="6199731"/>
              <a:ext cx="40423" cy="143119"/>
            </a:xfrm>
            <a:custGeom>
              <a:avLst/>
              <a:gdLst>
                <a:gd name="T0" fmla="*/ 2 w 2"/>
                <a:gd name="T1" fmla="*/ 2 h 7"/>
                <a:gd name="T2" fmla="*/ 1 w 2"/>
                <a:gd name="T3" fmla="*/ 0 h 7"/>
                <a:gd name="T4" fmla="*/ 0 w 2"/>
                <a:gd name="T5" fmla="*/ 1 h 7"/>
                <a:gd name="T6" fmla="*/ 0 w 2"/>
                <a:gd name="T7" fmla="*/ 6 h 7"/>
                <a:gd name="T8" fmla="*/ 1 w 2"/>
                <a:gd name="T9" fmla="*/ 7 h 7"/>
                <a:gd name="T10" fmla="*/ 2 w 2"/>
                <a:gd name="T11" fmla="*/ 2 h 7"/>
              </a:gdLst>
              <a:ahLst/>
              <a:cxnLst>
                <a:cxn ang="0">
                  <a:pos x="T0" y="T1"/>
                </a:cxn>
                <a:cxn ang="0">
                  <a:pos x="T2" y="T3"/>
                </a:cxn>
                <a:cxn ang="0">
                  <a:pos x="T4" y="T5"/>
                </a:cxn>
                <a:cxn ang="0">
                  <a:pos x="T6" y="T7"/>
                </a:cxn>
                <a:cxn ang="0">
                  <a:pos x="T8" y="T9"/>
                </a:cxn>
                <a:cxn ang="0">
                  <a:pos x="T10" y="T11"/>
                </a:cxn>
              </a:cxnLst>
              <a:rect l="0" t="0" r="r" b="b"/>
              <a:pathLst>
                <a:path w="2" h="7">
                  <a:moveTo>
                    <a:pt x="2" y="2"/>
                  </a:moveTo>
                  <a:cubicBezTo>
                    <a:pt x="2" y="1"/>
                    <a:pt x="2" y="1"/>
                    <a:pt x="1" y="0"/>
                  </a:cubicBezTo>
                  <a:cubicBezTo>
                    <a:pt x="1" y="0"/>
                    <a:pt x="0" y="0"/>
                    <a:pt x="0" y="1"/>
                  </a:cubicBezTo>
                  <a:cubicBezTo>
                    <a:pt x="0" y="3"/>
                    <a:pt x="0" y="4"/>
                    <a:pt x="0" y="6"/>
                  </a:cubicBezTo>
                  <a:cubicBezTo>
                    <a:pt x="0" y="6"/>
                    <a:pt x="0" y="6"/>
                    <a:pt x="1" y="7"/>
                  </a:cubicBezTo>
                  <a:cubicBezTo>
                    <a:pt x="1" y="5"/>
                    <a:pt x="1"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39" name="íślíḋè-Freeform: Shape 198"/>
            <p:cNvSpPr>
              <a:spLocks/>
            </p:cNvSpPr>
            <p:nvPr/>
          </p:nvSpPr>
          <p:spPr bwMode="auto">
            <a:xfrm>
              <a:off x="9724123" y="6016189"/>
              <a:ext cx="39330" cy="102696"/>
            </a:xfrm>
            <a:custGeom>
              <a:avLst/>
              <a:gdLst>
                <a:gd name="T0" fmla="*/ 2 w 2"/>
                <a:gd name="T1" fmla="*/ 0 h 5"/>
                <a:gd name="T2" fmla="*/ 1 w 2"/>
                <a:gd name="T3" fmla="*/ 1 h 5"/>
                <a:gd name="T4" fmla="*/ 0 w 2"/>
                <a:gd name="T5" fmla="*/ 5 h 5"/>
                <a:gd name="T6" fmla="*/ 1 w 2"/>
                <a:gd name="T7" fmla="*/ 5 h 5"/>
                <a:gd name="T8" fmla="*/ 2 w 2"/>
                <a:gd name="T9" fmla="*/ 1 h 5"/>
                <a:gd name="T10" fmla="*/ 2 w 2"/>
                <a:gd name="T11" fmla="*/ 0 h 5"/>
              </a:gdLst>
              <a:ahLst/>
              <a:cxnLst>
                <a:cxn ang="0">
                  <a:pos x="T0" y="T1"/>
                </a:cxn>
                <a:cxn ang="0">
                  <a:pos x="T2" y="T3"/>
                </a:cxn>
                <a:cxn ang="0">
                  <a:pos x="T4" y="T5"/>
                </a:cxn>
                <a:cxn ang="0">
                  <a:pos x="T6" y="T7"/>
                </a:cxn>
                <a:cxn ang="0">
                  <a:pos x="T8" y="T9"/>
                </a:cxn>
                <a:cxn ang="0">
                  <a:pos x="T10" y="T11"/>
                </a:cxn>
              </a:cxnLst>
              <a:rect l="0" t="0" r="r" b="b"/>
              <a:pathLst>
                <a:path w="2" h="5">
                  <a:moveTo>
                    <a:pt x="2" y="0"/>
                  </a:moveTo>
                  <a:cubicBezTo>
                    <a:pt x="1" y="0"/>
                    <a:pt x="1" y="1"/>
                    <a:pt x="1" y="1"/>
                  </a:cubicBezTo>
                  <a:cubicBezTo>
                    <a:pt x="0" y="2"/>
                    <a:pt x="0" y="4"/>
                    <a:pt x="0" y="5"/>
                  </a:cubicBezTo>
                  <a:cubicBezTo>
                    <a:pt x="0" y="5"/>
                    <a:pt x="1" y="5"/>
                    <a:pt x="1" y="5"/>
                  </a:cubicBezTo>
                  <a:cubicBezTo>
                    <a:pt x="2" y="4"/>
                    <a:pt x="2" y="2"/>
                    <a:pt x="2" y="1"/>
                  </a:cubicBezTo>
                  <a:cubicBezTo>
                    <a:pt x="2"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0" name="íślíḋè-Freeform: Shape 199"/>
            <p:cNvSpPr>
              <a:spLocks/>
            </p:cNvSpPr>
            <p:nvPr/>
          </p:nvSpPr>
          <p:spPr bwMode="auto">
            <a:xfrm>
              <a:off x="9763453" y="6016189"/>
              <a:ext cx="61181"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0"/>
                    <a:pt x="1" y="1"/>
                  </a:cubicBezTo>
                  <a:cubicBezTo>
                    <a:pt x="1" y="2"/>
                    <a:pt x="0" y="4"/>
                    <a:pt x="0" y="5"/>
                  </a:cubicBezTo>
                  <a:cubicBezTo>
                    <a:pt x="1" y="5"/>
                    <a:pt x="1" y="5"/>
                    <a:pt x="2" y="5"/>
                  </a:cubicBezTo>
                  <a:cubicBezTo>
                    <a:pt x="2" y="4"/>
                    <a:pt x="2"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1" name="íślíḋè-Freeform: Shape 200"/>
            <p:cNvSpPr>
              <a:spLocks/>
            </p:cNvSpPr>
            <p:nvPr/>
          </p:nvSpPr>
          <p:spPr bwMode="auto">
            <a:xfrm>
              <a:off x="9824633" y="6016189"/>
              <a:ext cx="60088" cy="102696"/>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0" y="2"/>
                    <a:pt x="0" y="4"/>
                    <a:pt x="0" y="5"/>
                  </a:cubicBezTo>
                  <a:cubicBezTo>
                    <a:pt x="0" y="5"/>
                    <a:pt x="1" y="5"/>
                    <a:pt x="2" y="5"/>
                  </a:cubicBezTo>
                  <a:cubicBezTo>
                    <a:pt x="2" y="4"/>
                    <a:pt x="2" y="2"/>
                    <a:pt x="3" y="1"/>
                  </a:cubicBezTo>
                  <a:cubicBezTo>
                    <a:pt x="3" y="0"/>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2" name="íślíḋè-Freeform: Shape 201"/>
            <p:cNvSpPr>
              <a:spLocks/>
            </p:cNvSpPr>
            <p:nvPr/>
          </p:nvSpPr>
          <p:spPr bwMode="auto">
            <a:xfrm>
              <a:off x="9683700" y="6016189"/>
              <a:ext cx="40423" cy="122361"/>
            </a:xfrm>
            <a:custGeom>
              <a:avLst/>
              <a:gdLst>
                <a:gd name="T0" fmla="*/ 2 w 2"/>
                <a:gd name="T1" fmla="*/ 0 h 6"/>
                <a:gd name="T2" fmla="*/ 1 w 2"/>
                <a:gd name="T3" fmla="*/ 2 h 6"/>
                <a:gd name="T4" fmla="*/ 0 w 2"/>
                <a:gd name="T5" fmla="*/ 6 h 6"/>
                <a:gd name="T6" fmla="*/ 1 w 2"/>
                <a:gd name="T7" fmla="*/ 5 h 6"/>
                <a:gd name="T8" fmla="*/ 2 w 2"/>
                <a:gd name="T9" fmla="*/ 1 h 6"/>
                <a:gd name="T10" fmla="*/ 2 w 2"/>
                <a:gd name="T11" fmla="*/ 0 h 6"/>
              </a:gdLst>
              <a:ahLst/>
              <a:cxnLst>
                <a:cxn ang="0">
                  <a:pos x="T0" y="T1"/>
                </a:cxn>
                <a:cxn ang="0">
                  <a:pos x="T2" y="T3"/>
                </a:cxn>
                <a:cxn ang="0">
                  <a:pos x="T4" y="T5"/>
                </a:cxn>
                <a:cxn ang="0">
                  <a:pos x="T6" y="T7"/>
                </a:cxn>
                <a:cxn ang="0">
                  <a:pos x="T8" y="T9"/>
                </a:cxn>
                <a:cxn ang="0">
                  <a:pos x="T10" y="T11"/>
                </a:cxn>
              </a:cxnLst>
              <a:rect l="0" t="0" r="r" b="b"/>
              <a:pathLst>
                <a:path w="2" h="6">
                  <a:moveTo>
                    <a:pt x="2" y="0"/>
                  </a:moveTo>
                  <a:cubicBezTo>
                    <a:pt x="1" y="0"/>
                    <a:pt x="1" y="1"/>
                    <a:pt x="1" y="2"/>
                  </a:cubicBezTo>
                  <a:cubicBezTo>
                    <a:pt x="1" y="3"/>
                    <a:pt x="0" y="4"/>
                    <a:pt x="0" y="6"/>
                  </a:cubicBezTo>
                  <a:cubicBezTo>
                    <a:pt x="1" y="5"/>
                    <a:pt x="1" y="5"/>
                    <a:pt x="1" y="5"/>
                  </a:cubicBezTo>
                  <a:cubicBezTo>
                    <a:pt x="1" y="4"/>
                    <a:pt x="2" y="3"/>
                    <a:pt x="2" y="1"/>
                  </a:cubicBezTo>
                  <a:cubicBezTo>
                    <a:pt x="2"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43" name="íślíḋè-Freeform: Shape 202"/>
            <p:cNvSpPr>
              <a:spLocks/>
            </p:cNvSpPr>
            <p:nvPr/>
          </p:nvSpPr>
          <p:spPr bwMode="auto">
            <a:xfrm>
              <a:off x="9863964" y="6016189"/>
              <a:ext cx="61181" cy="122361"/>
            </a:xfrm>
            <a:custGeom>
              <a:avLst/>
              <a:gdLst>
                <a:gd name="T0" fmla="*/ 3 w 3"/>
                <a:gd name="T1" fmla="*/ 1 h 6"/>
                <a:gd name="T2" fmla="*/ 3 w 3"/>
                <a:gd name="T3" fmla="*/ 0 h 6"/>
                <a:gd name="T4" fmla="*/ 1 w 3"/>
                <a:gd name="T5" fmla="*/ 1 h 6"/>
                <a:gd name="T6" fmla="*/ 0 w 3"/>
                <a:gd name="T7" fmla="*/ 6 h 6"/>
                <a:gd name="T8" fmla="*/ 3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3" y="0"/>
                  </a:cubicBezTo>
                  <a:cubicBezTo>
                    <a:pt x="2" y="0"/>
                    <a:pt x="1" y="0"/>
                    <a:pt x="1" y="1"/>
                  </a:cubicBezTo>
                  <a:cubicBezTo>
                    <a:pt x="1" y="2"/>
                    <a:pt x="1" y="4"/>
                    <a:pt x="0" y="6"/>
                  </a:cubicBezTo>
                  <a:cubicBezTo>
                    <a:pt x="1" y="6"/>
                    <a:pt x="2" y="6"/>
                    <a:pt x="3" y="6"/>
                  </a:cubicBezTo>
                  <a:cubicBezTo>
                    <a:pt x="3" y="5"/>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4" name="íślíḋè-Freeform: Shape 203"/>
            <p:cNvSpPr>
              <a:spLocks/>
            </p:cNvSpPr>
            <p:nvPr/>
          </p:nvSpPr>
          <p:spPr bwMode="auto">
            <a:xfrm>
              <a:off x="10045320" y="6098127"/>
              <a:ext cx="40423" cy="122361"/>
            </a:xfrm>
            <a:custGeom>
              <a:avLst/>
              <a:gdLst>
                <a:gd name="T0" fmla="*/ 1 w 2"/>
                <a:gd name="T1" fmla="*/ 2 h 6"/>
                <a:gd name="T2" fmla="*/ 1 w 2"/>
                <a:gd name="T3" fmla="*/ 0 h 6"/>
                <a:gd name="T4" fmla="*/ 1 w 2"/>
                <a:gd name="T5" fmla="*/ 1 h 6"/>
                <a:gd name="T6" fmla="*/ 0 w 2"/>
                <a:gd name="T7" fmla="*/ 5 h 6"/>
                <a:gd name="T8" fmla="*/ 1 w 2"/>
                <a:gd name="T9" fmla="*/ 6 h 6"/>
                <a:gd name="T10" fmla="*/ 1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1" y="2"/>
                  </a:moveTo>
                  <a:cubicBezTo>
                    <a:pt x="2" y="1"/>
                    <a:pt x="1" y="0"/>
                    <a:pt x="1" y="0"/>
                  </a:cubicBezTo>
                  <a:cubicBezTo>
                    <a:pt x="1" y="0"/>
                    <a:pt x="1" y="0"/>
                    <a:pt x="1" y="1"/>
                  </a:cubicBezTo>
                  <a:cubicBezTo>
                    <a:pt x="1" y="2"/>
                    <a:pt x="0" y="4"/>
                    <a:pt x="0" y="5"/>
                  </a:cubicBezTo>
                  <a:cubicBezTo>
                    <a:pt x="1" y="6"/>
                    <a:pt x="1" y="6"/>
                    <a:pt x="1" y="6"/>
                  </a:cubicBezTo>
                  <a:cubicBezTo>
                    <a:pt x="1" y="5"/>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5" name="íślíḋè-Freeform: Shape 204"/>
            <p:cNvSpPr>
              <a:spLocks/>
            </p:cNvSpPr>
            <p:nvPr/>
          </p:nvSpPr>
          <p:spPr bwMode="auto">
            <a:xfrm>
              <a:off x="10024563" y="6077370"/>
              <a:ext cx="20758" cy="122361"/>
            </a:xfrm>
            <a:custGeom>
              <a:avLst/>
              <a:gdLst>
                <a:gd name="T0" fmla="*/ 1 w 1"/>
                <a:gd name="T1" fmla="*/ 2 h 6"/>
                <a:gd name="T2" fmla="*/ 1 w 1"/>
                <a:gd name="T3" fmla="*/ 0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0"/>
                    <a:pt x="1" y="0"/>
                  </a:cubicBezTo>
                  <a:cubicBezTo>
                    <a:pt x="1" y="0"/>
                    <a:pt x="0" y="0"/>
                    <a:pt x="0" y="1"/>
                  </a:cubicBezTo>
                  <a:cubicBezTo>
                    <a:pt x="0" y="2"/>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46" name="íślíḋè-Freeform: Shape 205"/>
            <p:cNvSpPr>
              <a:spLocks/>
            </p:cNvSpPr>
            <p:nvPr/>
          </p:nvSpPr>
          <p:spPr bwMode="auto">
            <a:xfrm>
              <a:off x="9985232" y="6057704"/>
              <a:ext cx="39330" cy="122361"/>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0"/>
                    <a:pt x="1" y="0"/>
                  </a:cubicBezTo>
                  <a:cubicBezTo>
                    <a:pt x="1" y="0"/>
                    <a:pt x="1" y="0"/>
                    <a:pt x="0" y="1"/>
                  </a:cubicBezTo>
                  <a:cubicBezTo>
                    <a:pt x="0" y="2"/>
                    <a:pt x="0" y="4"/>
                    <a:pt x="0" y="5"/>
                  </a:cubicBezTo>
                  <a:cubicBezTo>
                    <a:pt x="0" y="5"/>
                    <a:pt x="1" y="6"/>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47" name="íślíḋè-Freeform: Shape 206"/>
            <p:cNvSpPr>
              <a:spLocks/>
            </p:cNvSpPr>
            <p:nvPr/>
          </p:nvSpPr>
          <p:spPr bwMode="auto">
            <a:xfrm>
              <a:off x="9925144" y="6036947"/>
              <a:ext cx="60088" cy="122361"/>
            </a:xfrm>
            <a:custGeom>
              <a:avLst/>
              <a:gdLst>
                <a:gd name="T0" fmla="*/ 3 w 3"/>
                <a:gd name="T1" fmla="*/ 1 h 6"/>
                <a:gd name="T2" fmla="*/ 2 w 3"/>
                <a:gd name="T3" fmla="*/ 0 h 6"/>
                <a:gd name="T4" fmla="*/ 1 w 3"/>
                <a:gd name="T5" fmla="*/ 1 h 6"/>
                <a:gd name="T6" fmla="*/ 0 w 3"/>
                <a:gd name="T7" fmla="*/ 5 h 6"/>
                <a:gd name="T8" fmla="*/ 2 w 3"/>
                <a:gd name="T9" fmla="*/ 6 h 6"/>
                <a:gd name="T10" fmla="*/ 3 w 3"/>
                <a:gd name="T11" fmla="*/ 1 h 6"/>
              </a:gdLst>
              <a:ahLst/>
              <a:cxnLst>
                <a:cxn ang="0">
                  <a:pos x="T0" y="T1"/>
                </a:cxn>
                <a:cxn ang="0">
                  <a:pos x="T2" y="T3"/>
                </a:cxn>
                <a:cxn ang="0">
                  <a:pos x="T4" y="T5"/>
                </a:cxn>
                <a:cxn ang="0">
                  <a:pos x="T6" y="T7"/>
                </a:cxn>
                <a:cxn ang="0">
                  <a:pos x="T8" y="T9"/>
                </a:cxn>
                <a:cxn ang="0">
                  <a:pos x="T10" y="T11"/>
                </a:cxn>
              </a:cxnLst>
              <a:rect l="0" t="0" r="r" b="b"/>
              <a:pathLst>
                <a:path w="3" h="6">
                  <a:moveTo>
                    <a:pt x="3" y="1"/>
                  </a:moveTo>
                  <a:cubicBezTo>
                    <a:pt x="3" y="1"/>
                    <a:pt x="3" y="0"/>
                    <a:pt x="2" y="0"/>
                  </a:cubicBezTo>
                  <a:cubicBezTo>
                    <a:pt x="2" y="0"/>
                    <a:pt x="1" y="0"/>
                    <a:pt x="1" y="1"/>
                  </a:cubicBezTo>
                  <a:cubicBezTo>
                    <a:pt x="1" y="2"/>
                    <a:pt x="1" y="4"/>
                    <a:pt x="0" y="5"/>
                  </a:cubicBezTo>
                  <a:cubicBezTo>
                    <a:pt x="1" y="5"/>
                    <a:pt x="2" y="6"/>
                    <a:pt x="2" y="6"/>
                  </a:cubicBezTo>
                  <a:cubicBezTo>
                    <a:pt x="2" y="4"/>
                    <a:pt x="3"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48" name="íślíḋè-Freeform: Shape 207"/>
            <p:cNvSpPr>
              <a:spLocks/>
            </p:cNvSpPr>
            <p:nvPr/>
          </p:nvSpPr>
          <p:spPr bwMode="auto">
            <a:xfrm>
              <a:off x="9662942" y="6036947"/>
              <a:ext cx="20758" cy="101603"/>
            </a:xfrm>
            <a:custGeom>
              <a:avLst/>
              <a:gdLst>
                <a:gd name="T0" fmla="*/ 1 w 1"/>
                <a:gd name="T1" fmla="*/ 0 h 5"/>
                <a:gd name="T2" fmla="*/ 0 w 1"/>
                <a:gd name="T3" fmla="*/ 1 h 5"/>
                <a:gd name="T4" fmla="*/ 0 w 1"/>
                <a:gd name="T5" fmla="*/ 5 h 5"/>
                <a:gd name="T6" fmla="*/ 0 w 1"/>
                <a:gd name="T7" fmla="*/ 5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1" y="1"/>
                    <a:pt x="0" y="1"/>
                  </a:cubicBezTo>
                  <a:cubicBezTo>
                    <a:pt x="0" y="3"/>
                    <a:pt x="0" y="4"/>
                    <a:pt x="0" y="5"/>
                  </a:cubicBezTo>
                  <a:cubicBezTo>
                    <a:pt x="0" y="5"/>
                    <a:pt x="0" y="5"/>
                    <a:pt x="0" y="5"/>
                  </a:cubicBezTo>
                  <a:cubicBezTo>
                    <a:pt x="1" y="4"/>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49" name="íślíḋè-Freeform: Shape 208"/>
            <p:cNvSpPr>
              <a:spLocks/>
            </p:cNvSpPr>
            <p:nvPr/>
          </p:nvSpPr>
          <p:spPr bwMode="auto">
            <a:xfrm>
              <a:off x="9784211"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1"/>
                  </a:cubicBezTo>
                  <a:cubicBezTo>
                    <a:pt x="1" y="2"/>
                    <a:pt x="1" y="4"/>
                    <a:pt x="0" y="5"/>
                  </a:cubicBezTo>
                  <a:cubicBezTo>
                    <a:pt x="1" y="5"/>
                    <a:pt x="2" y="5"/>
                    <a:pt x="2" y="5"/>
                  </a:cubicBezTo>
                  <a:cubicBezTo>
                    <a:pt x="3" y="4"/>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0" name="íślíḋè-Freeform: Shape 209"/>
            <p:cNvSpPr>
              <a:spLocks/>
            </p:cNvSpPr>
            <p:nvPr/>
          </p:nvSpPr>
          <p:spPr bwMode="auto">
            <a:xfrm>
              <a:off x="9683700" y="5894920"/>
              <a:ext cx="40423" cy="101603"/>
            </a:xfrm>
            <a:custGeom>
              <a:avLst/>
              <a:gdLst>
                <a:gd name="T0" fmla="*/ 1 w 2"/>
                <a:gd name="T1" fmla="*/ 1 h 5"/>
                <a:gd name="T2" fmla="*/ 1 w 2"/>
                <a:gd name="T3" fmla="*/ 2 h 5"/>
                <a:gd name="T4" fmla="*/ 0 w 2"/>
                <a:gd name="T5" fmla="*/ 5 h 5"/>
                <a:gd name="T6" fmla="*/ 1 w 2"/>
                <a:gd name="T7" fmla="*/ 5 h 5"/>
                <a:gd name="T8" fmla="*/ 2 w 2"/>
                <a:gd name="T9" fmla="*/ 1 h 5"/>
                <a:gd name="T10" fmla="*/ 1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1" y="1"/>
                  </a:moveTo>
                  <a:cubicBezTo>
                    <a:pt x="1" y="1"/>
                    <a:pt x="1" y="1"/>
                    <a:pt x="1" y="2"/>
                  </a:cubicBezTo>
                  <a:cubicBezTo>
                    <a:pt x="1" y="3"/>
                    <a:pt x="0" y="4"/>
                    <a:pt x="0" y="5"/>
                  </a:cubicBezTo>
                  <a:cubicBezTo>
                    <a:pt x="1" y="5"/>
                    <a:pt x="1" y="5"/>
                    <a:pt x="1" y="5"/>
                  </a:cubicBezTo>
                  <a:cubicBezTo>
                    <a:pt x="1" y="4"/>
                    <a:pt x="1" y="3"/>
                    <a:pt x="2" y="1"/>
                  </a:cubicBezTo>
                  <a:cubicBezTo>
                    <a:pt x="2" y="1"/>
                    <a:pt x="2"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51" name="íślíḋè-Freeform: Shape 210"/>
            <p:cNvSpPr>
              <a:spLocks/>
            </p:cNvSpPr>
            <p:nvPr/>
          </p:nvSpPr>
          <p:spPr bwMode="auto">
            <a:xfrm>
              <a:off x="9844299" y="5874163"/>
              <a:ext cx="60088" cy="101603"/>
            </a:xfrm>
            <a:custGeom>
              <a:avLst/>
              <a:gdLst>
                <a:gd name="T0" fmla="*/ 2 w 3"/>
                <a:gd name="T1" fmla="*/ 0 h 5"/>
                <a:gd name="T2" fmla="*/ 1 w 3"/>
                <a:gd name="T3" fmla="*/ 1 h 5"/>
                <a:gd name="T4" fmla="*/ 0 w 3"/>
                <a:gd name="T5" fmla="*/ 5 h 5"/>
                <a:gd name="T6" fmla="*/ 2 w 3"/>
                <a:gd name="T7" fmla="*/ 5 h 5"/>
                <a:gd name="T8" fmla="*/ 3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1" y="0"/>
                    <a:pt x="1" y="0"/>
                    <a:pt x="1" y="1"/>
                  </a:cubicBezTo>
                  <a:cubicBezTo>
                    <a:pt x="1" y="2"/>
                    <a:pt x="0" y="4"/>
                    <a:pt x="0" y="5"/>
                  </a:cubicBezTo>
                  <a:cubicBezTo>
                    <a:pt x="1" y="5"/>
                    <a:pt x="1" y="5"/>
                    <a:pt x="2" y="5"/>
                  </a:cubicBezTo>
                  <a:cubicBezTo>
                    <a:pt x="2" y="4"/>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2" name="íślíḋè-Freeform: Shape 211"/>
            <p:cNvSpPr>
              <a:spLocks/>
            </p:cNvSpPr>
            <p:nvPr/>
          </p:nvSpPr>
          <p:spPr bwMode="auto">
            <a:xfrm>
              <a:off x="9724123" y="5894920"/>
              <a:ext cx="19665" cy="101603"/>
            </a:xfrm>
            <a:custGeom>
              <a:avLst/>
              <a:gdLst>
                <a:gd name="T0" fmla="*/ 1 w 1"/>
                <a:gd name="T1" fmla="*/ 0 h 5"/>
                <a:gd name="T2" fmla="*/ 0 w 1"/>
                <a:gd name="T3" fmla="*/ 1 h 5"/>
                <a:gd name="T4" fmla="*/ 0 w 1"/>
                <a:gd name="T5" fmla="*/ 5 h 5"/>
                <a:gd name="T6" fmla="*/ 1 w 1"/>
                <a:gd name="T7" fmla="*/ 4 h 5"/>
                <a:gd name="T8" fmla="*/ 1 w 1"/>
                <a:gd name="T9" fmla="*/ 1 h 5"/>
                <a:gd name="T10" fmla="*/ 1 w 1"/>
                <a:gd name="T11" fmla="*/ 0 h 5"/>
              </a:gdLst>
              <a:ahLst/>
              <a:cxnLst>
                <a:cxn ang="0">
                  <a:pos x="T0" y="T1"/>
                </a:cxn>
                <a:cxn ang="0">
                  <a:pos x="T2" y="T3"/>
                </a:cxn>
                <a:cxn ang="0">
                  <a:pos x="T4" y="T5"/>
                </a:cxn>
                <a:cxn ang="0">
                  <a:pos x="T6" y="T7"/>
                </a:cxn>
                <a:cxn ang="0">
                  <a:pos x="T8" y="T9"/>
                </a:cxn>
                <a:cxn ang="0">
                  <a:pos x="T10" y="T11"/>
                </a:cxn>
              </a:cxnLst>
              <a:rect l="0" t="0" r="r" b="b"/>
              <a:pathLst>
                <a:path w="1" h="5">
                  <a:moveTo>
                    <a:pt x="1" y="0"/>
                  </a:moveTo>
                  <a:cubicBezTo>
                    <a:pt x="1" y="0"/>
                    <a:pt x="0" y="1"/>
                    <a:pt x="0" y="1"/>
                  </a:cubicBezTo>
                  <a:cubicBezTo>
                    <a:pt x="0" y="2"/>
                    <a:pt x="0" y="3"/>
                    <a:pt x="0" y="5"/>
                  </a:cubicBezTo>
                  <a:cubicBezTo>
                    <a:pt x="0" y="4"/>
                    <a:pt x="0" y="4"/>
                    <a:pt x="1" y="4"/>
                  </a:cubicBezTo>
                  <a:cubicBezTo>
                    <a:pt x="1" y="3"/>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53" name="íślíḋè-Freeform: Shape 212"/>
            <p:cNvSpPr>
              <a:spLocks/>
            </p:cNvSpPr>
            <p:nvPr/>
          </p:nvSpPr>
          <p:spPr bwMode="auto">
            <a:xfrm>
              <a:off x="9743788" y="5874163"/>
              <a:ext cx="60088" cy="101603"/>
            </a:xfrm>
            <a:custGeom>
              <a:avLst/>
              <a:gdLst>
                <a:gd name="T0" fmla="*/ 2 w 3"/>
                <a:gd name="T1" fmla="*/ 0 h 5"/>
                <a:gd name="T2" fmla="*/ 1 w 3"/>
                <a:gd name="T3" fmla="*/ 2 h 5"/>
                <a:gd name="T4" fmla="*/ 0 w 3"/>
                <a:gd name="T5" fmla="*/ 5 h 5"/>
                <a:gd name="T6" fmla="*/ 2 w 3"/>
                <a:gd name="T7" fmla="*/ 5 h 5"/>
                <a:gd name="T8" fmla="*/ 2 w 3"/>
                <a:gd name="T9" fmla="*/ 1 h 5"/>
                <a:gd name="T10" fmla="*/ 2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2" y="0"/>
                  </a:moveTo>
                  <a:cubicBezTo>
                    <a:pt x="2" y="0"/>
                    <a:pt x="1" y="1"/>
                    <a:pt x="1" y="2"/>
                  </a:cubicBezTo>
                  <a:cubicBezTo>
                    <a:pt x="1" y="3"/>
                    <a:pt x="1" y="4"/>
                    <a:pt x="0" y="5"/>
                  </a:cubicBezTo>
                  <a:cubicBezTo>
                    <a:pt x="1" y="5"/>
                    <a:pt x="1" y="5"/>
                    <a:pt x="2" y="5"/>
                  </a:cubicBezTo>
                  <a:cubicBezTo>
                    <a:pt x="2" y="4"/>
                    <a:pt x="2" y="2"/>
                    <a:pt x="2" y="1"/>
                  </a:cubicBezTo>
                  <a:cubicBezTo>
                    <a:pt x="3" y="1"/>
                    <a:pt x="2"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54" name="íślíḋè-Freeform: Shape 213"/>
            <p:cNvSpPr>
              <a:spLocks/>
            </p:cNvSpPr>
            <p:nvPr/>
          </p:nvSpPr>
          <p:spPr bwMode="auto">
            <a:xfrm>
              <a:off x="9904387" y="5874163"/>
              <a:ext cx="60088" cy="122361"/>
            </a:xfrm>
            <a:custGeom>
              <a:avLst/>
              <a:gdLst>
                <a:gd name="T0" fmla="*/ 2 w 3"/>
                <a:gd name="T1" fmla="*/ 2 h 6"/>
                <a:gd name="T2" fmla="*/ 2 w 3"/>
                <a:gd name="T3" fmla="*/ 0 h 6"/>
                <a:gd name="T4" fmla="*/ 1 w 3"/>
                <a:gd name="T5" fmla="*/ 1 h 6"/>
                <a:gd name="T6" fmla="*/ 0 w 3"/>
                <a:gd name="T7" fmla="*/ 5 h 6"/>
                <a:gd name="T8" fmla="*/ 2 w 3"/>
                <a:gd name="T9" fmla="*/ 6 h 6"/>
                <a:gd name="T10" fmla="*/ 2 w 3"/>
                <a:gd name="T11" fmla="*/ 2 h 6"/>
              </a:gdLst>
              <a:ahLst/>
              <a:cxnLst>
                <a:cxn ang="0">
                  <a:pos x="T0" y="T1"/>
                </a:cxn>
                <a:cxn ang="0">
                  <a:pos x="T2" y="T3"/>
                </a:cxn>
                <a:cxn ang="0">
                  <a:pos x="T4" y="T5"/>
                </a:cxn>
                <a:cxn ang="0">
                  <a:pos x="T6" y="T7"/>
                </a:cxn>
                <a:cxn ang="0">
                  <a:pos x="T8" y="T9"/>
                </a:cxn>
                <a:cxn ang="0">
                  <a:pos x="T10" y="T11"/>
                </a:cxn>
              </a:cxnLst>
              <a:rect l="0" t="0" r="r" b="b"/>
              <a:pathLst>
                <a:path w="3" h="6">
                  <a:moveTo>
                    <a:pt x="2" y="2"/>
                  </a:moveTo>
                  <a:cubicBezTo>
                    <a:pt x="3" y="1"/>
                    <a:pt x="2" y="1"/>
                    <a:pt x="2" y="0"/>
                  </a:cubicBezTo>
                  <a:cubicBezTo>
                    <a:pt x="1" y="0"/>
                    <a:pt x="1" y="1"/>
                    <a:pt x="1" y="1"/>
                  </a:cubicBezTo>
                  <a:cubicBezTo>
                    <a:pt x="0" y="3"/>
                    <a:pt x="0" y="4"/>
                    <a:pt x="0" y="5"/>
                  </a:cubicBezTo>
                  <a:cubicBezTo>
                    <a:pt x="0" y="5"/>
                    <a:pt x="1" y="6"/>
                    <a:pt x="2" y="6"/>
                  </a:cubicBezTo>
                  <a:cubicBezTo>
                    <a:pt x="2"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5" name="íślíḋè-Freeform: Shape 214"/>
            <p:cNvSpPr>
              <a:spLocks/>
            </p:cNvSpPr>
            <p:nvPr/>
          </p:nvSpPr>
          <p:spPr bwMode="auto">
            <a:xfrm>
              <a:off x="10064985" y="5975766"/>
              <a:ext cx="20758" cy="101603"/>
            </a:xfrm>
            <a:custGeom>
              <a:avLst/>
              <a:gdLst>
                <a:gd name="T0" fmla="*/ 1 w 1"/>
                <a:gd name="T1" fmla="*/ 1 h 5"/>
                <a:gd name="T2" fmla="*/ 1 w 1"/>
                <a:gd name="T3" fmla="*/ 0 h 5"/>
                <a:gd name="T4" fmla="*/ 1 w 1"/>
                <a:gd name="T5" fmla="*/ 0 h 5"/>
                <a:gd name="T6" fmla="*/ 0 w 1"/>
                <a:gd name="T7" fmla="*/ 4 h 5"/>
                <a:gd name="T8" fmla="*/ 1 w 1"/>
                <a:gd name="T9" fmla="*/ 5 h 5"/>
                <a:gd name="T10" fmla="*/ 1 w 1"/>
                <a:gd name="T11" fmla="*/ 1 h 5"/>
              </a:gdLst>
              <a:ahLst/>
              <a:cxnLst>
                <a:cxn ang="0">
                  <a:pos x="T0" y="T1"/>
                </a:cxn>
                <a:cxn ang="0">
                  <a:pos x="T2" y="T3"/>
                </a:cxn>
                <a:cxn ang="0">
                  <a:pos x="T4" y="T5"/>
                </a:cxn>
                <a:cxn ang="0">
                  <a:pos x="T6" y="T7"/>
                </a:cxn>
                <a:cxn ang="0">
                  <a:pos x="T8" y="T9"/>
                </a:cxn>
                <a:cxn ang="0">
                  <a:pos x="T10" y="T11"/>
                </a:cxn>
              </a:cxnLst>
              <a:rect l="0" t="0" r="r" b="b"/>
              <a:pathLst>
                <a:path w="1" h="5">
                  <a:moveTo>
                    <a:pt x="1" y="1"/>
                  </a:moveTo>
                  <a:cubicBezTo>
                    <a:pt x="1" y="1"/>
                    <a:pt x="1" y="0"/>
                    <a:pt x="1" y="0"/>
                  </a:cubicBezTo>
                  <a:cubicBezTo>
                    <a:pt x="1" y="0"/>
                    <a:pt x="1" y="0"/>
                    <a:pt x="1" y="0"/>
                  </a:cubicBezTo>
                  <a:cubicBezTo>
                    <a:pt x="1" y="2"/>
                    <a:pt x="0" y="3"/>
                    <a:pt x="0" y="4"/>
                  </a:cubicBezTo>
                  <a:cubicBezTo>
                    <a:pt x="1" y="5"/>
                    <a:pt x="1" y="5"/>
                    <a:pt x="1" y="5"/>
                  </a:cubicBezTo>
                  <a:cubicBezTo>
                    <a:pt x="1" y="4"/>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56" name="íślíḋè-Freeform: Shape 215"/>
            <p:cNvSpPr>
              <a:spLocks/>
            </p:cNvSpPr>
            <p:nvPr/>
          </p:nvSpPr>
          <p:spPr bwMode="auto">
            <a:xfrm>
              <a:off x="10045320" y="5935343"/>
              <a:ext cx="19665" cy="122361"/>
            </a:xfrm>
            <a:custGeom>
              <a:avLst/>
              <a:gdLst>
                <a:gd name="T0" fmla="*/ 1 w 1"/>
                <a:gd name="T1" fmla="*/ 2 h 6"/>
                <a:gd name="T2" fmla="*/ 1 w 1"/>
                <a:gd name="T3" fmla="*/ 1 h 6"/>
                <a:gd name="T4" fmla="*/ 0 w 1"/>
                <a:gd name="T5" fmla="*/ 1 h 6"/>
                <a:gd name="T6" fmla="*/ 0 w 1"/>
                <a:gd name="T7" fmla="*/ 5 h 6"/>
                <a:gd name="T8" fmla="*/ 1 w 1"/>
                <a:gd name="T9" fmla="*/ 6 h 6"/>
                <a:gd name="T10" fmla="*/ 1 w 1"/>
                <a:gd name="T11" fmla="*/ 2 h 6"/>
              </a:gdLst>
              <a:ahLst/>
              <a:cxnLst>
                <a:cxn ang="0">
                  <a:pos x="T0" y="T1"/>
                </a:cxn>
                <a:cxn ang="0">
                  <a:pos x="T2" y="T3"/>
                </a:cxn>
                <a:cxn ang="0">
                  <a:pos x="T4" y="T5"/>
                </a:cxn>
                <a:cxn ang="0">
                  <a:pos x="T6" y="T7"/>
                </a:cxn>
                <a:cxn ang="0">
                  <a:pos x="T8" y="T9"/>
                </a:cxn>
                <a:cxn ang="0">
                  <a:pos x="T10" y="T11"/>
                </a:cxn>
              </a:cxnLst>
              <a:rect l="0" t="0" r="r" b="b"/>
              <a:pathLst>
                <a:path w="1" h="6">
                  <a:moveTo>
                    <a:pt x="1" y="2"/>
                  </a:moveTo>
                  <a:cubicBezTo>
                    <a:pt x="1" y="1"/>
                    <a:pt x="1" y="1"/>
                    <a:pt x="1" y="1"/>
                  </a:cubicBezTo>
                  <a:cubicBezTo>
                    <a:pt x="1" y="0"/>
                    <a:pt x="0" y="1"/>
                    <a:pt x="0" y="1"/>
                  </a:cubicBezTo>
                  <a:cubicBezTo>
                    <a:pt x="0" y="3"/>
                    <a:pt x="0" y="4"/>
                    <a:pt x="0" y="5"/>
                  </a:cubicBezTo>
                  <a:cubicBezTo>
                    <a:pt x="1" y="6"/>
                    <a:pt x="1" y="6"/>
                    <a:pt x="1" y="6"/>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57" name="íślíḋè-Freeform: Shape 216"/>
            <p:cNvSpPr>
              <a:spLocks/>
            </p:cNvSpPr>
            <p:nvPr/>
          </p:nvSpPr>
          <p:spPr bwMode="auto">
            <a:xfrm>
              <a:off x="10004897" y="5914586"/>
              <a:ext cx="40423" cy="122361"/>
            </a:xfrm>
            <a:custGeom>
              <a:avLst/>
              <a:gdLst>
                <a:gd name="T0" fmla="*/ 2 w 2"/>
                <a:gd name="T1" fmla="*/ 2 h 6"/>
                <a:gd name="T2" fmla="*/ 1 w 2"/>
                <a:gd name="T3" fmla="*/ 1 h 6"/>
                <a:gd name="T4" fmla="*/ 1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1"/>
                  </a:cubicBezTo>
                  <a:cubicBezTo>
                    <a:pt x="1" y="0"/>
                    <a:pt x="1" y="1"/>
                    <a:pt x="1"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8" name="íślíḋè-Freeform: Shape 217"/>
            <p:cNvSpPr>
              <a:spLocks/>
            </p:cNvSpPr>
            <p:nvPr/>
          </p:nvSpPr>
          <p:spPr bwMode="auto">
            <a:xfrm>
              <a:off x="9964475" y="5894920"/>
              <a:ext cx="40423" cy="121269"/>
            </a:xfrm>
            <a:custGeom>
              <a:avLst/>
              <a:gdLst>
                <a:gd name="T0" fmla="*/ 2 w 2"/>
                <a:gd name="T1" fmla="*/ 2 h 6"/>
                <a:gd name="T2" fmla="*/ 1 w 2"/>
                <a:gd name="T3" fmla="*/ 0 h 6"/>
                <a:gd name="T4" fmla="*/ 0 w 2"/>
                <a:gd name="T5" fmla="*/ 1 h 6"/>
                <a:gd name="T6" fmla="*/ 0 w 2"/>
                <a:gd name="T7" fmla="*/ 5 h 6"/>
                <a:gd name="T8" fmla="*/ 1 w 2"/>
                <a:gd name="T9" fmla="*/ 6 h 6"/>
                <a:gd name="T10" fmla="*/ 2 w 2"/>
                <a:gd name="T11" fmla="*/ 2 h 6"/>
              </a:gdLst>
              <a:ahLst/>
              <a:cxnLst>
                <a:cxn ang="0">
                  <a:pos x="T0" y="T1"/>
                </a:cxn>
                <a:cxn ang="0">
                  <a:pos x="T2" y="T3"/>
                </a:cxn>
                <a:cxn ang="0">
                  <a:pos x="T4" y="T5"/>
                </a:cxn>
                <a:cxn ang="0">
                  <a:pos x="T6" y="T7"/>
                </a:cxn>
                <a:cxn ang="0">
                  <a:pos x="T8" y="T9"/>
                </a:cxn>
                <a:cxn ang="0">
                  <a:pos x="T10" y="T11"/>
                </a:cxn>
              </a:cxnLst>
              <a:rect l="0" t="0" r="r" b="b"/>
              <a:pathLst>
                <a:path w="2" h="6">
                  <a:moveTo>
                    <a:pt x="2" y="2"/>
                  </a:moveTo>
                  <a:cubicBezTo>
                    <a:pt x="2" y="1"/>
                    <a:pt x="2" y="1"/>
                    <a:pt x="1" y="0"/>
                  </a:cubicBezTo>
                  <a:cubicBezTo>
                    <a:pt x="1" y="0"/>
                    <a:pt x="0" y="0"/>
                    <a:pt x="0" y="1"/>
                  </a:cubicBezTo>
                  <a:cubicBezTo>
                    <a:pt x="0" y="2"/>
                    <a:pt x="0" y="4"/>
                    <a:pt x="0" y="5"/>
                  </a:cubicBezTo>
                  <a:cubicBezTo>
                    <a:pt x="0" y="5"/>
                    <a:pt x="1" y="5"/>
                    <a:pt x="1" y="6"/>
                  </a:cubicBezTo>
                  <a:cubicBezTo>
                    <a:pt x="1" y="4"/>
                    <a:pt x="2" y="3"/>
                    <a:pt x="2" y="2"/>
                  </a:cubicBezTo>
                  <a:close/>
                </a:path>
              </a:pathLst>
            </a:custGeom>
            <a:grpFill/>
            <a:ln w="3175">
              <a:solidFill>
                <a:schemeClr val="tx2">
                  <a:lumMod val="75000"/>
                  <a:alpha val="40000"/>
                </a:schemeClr>
              </a:solidFill>
            </a:ln>
            <a:extLst/>
          </p:spPr>
          <p:txBody>
            <a:bodyPr anchor="ctr"/>
            <a:lstStyle/>
            <a:p>
              <a:pPr algn="ctr"/>
              <a:endParaRPr/>
            </a:p>
          </p:txBody>
        </p:sp>
        <p:sp>
          <p:nvSpPr>
            <p:cNvPr id="159" name="íślíḋè-Freeform: Shape 218"/>
            <p:cNvSpPr>
              <a:spLocks/>
            </p:cNvSpPr>
            <p:nvPr/>
          </p:nvSpPr>
          <p:spPr bwMode="auto">
            <a:xfrm>
              <a:off x="9784211" y="5772559"/>
              <a:ext cx="40423" cy="80846"/>
            </a:xfrm>
            <a:custGeom>
              <a:avLst/>
              <a:gdLst>
                <a:gd name="T0" fmla="*/ 1 w 2"/>
                <a:gd name="T1" fmla="*/ 0 h 4"/>
                <a:gd name="T2" fmla="*/ 0 w 2"/>
                <a:gd name="T3" fmla="*/ 1 h 4"/>
                <a:gd name="T4" fmla="*/ 0 w 2"/>
                <a:gd name="T5" fmla="*/ 4 h 4"/>
                <a:gd name="T6" fmla="*/ 1 w 2"/>
                <a:gd name="T7" fmla="*/ 3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1"/>
                  </a:cubicBezTo>
                  <a:cubicBezTo>
                    <a:pt x="0" y="2"/>
                    <a:pt x="0" y="3"/>
                    <a:pt x="0" y="4"/>
                  </a:cubicBezTo>
                  <a:cubicBezTo>
                    <a:pt x="0" y="3"/>
                    <a:pt x="1" y="3"/>
                    <a:pt x="1" y="3"/>
                  </a:cubicBezTo>
                  <a:cubicBezTo>
                    <a:pt x="1" y="2"/>
                    <a:pt x="1" y="2"/>
                    <a:pt x="2" y="1"/>
                  </a:cubicBezTo>
                  <a:cubicBezTo>
                    <a:pt x="2"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0" name="íślíḋè-Freeform: Shape 219"/>
            <p:cNvSpPr>
              <a:spLocks/>
            </p:cNvSpPr>
            <p:nvPr/>
          </p:nvSpPr>
          <p:spPr bwMode="auto">
            <a:xfrm>
              <a:off x="9863964" y="5751802"/>
              <a:ext cx="61181" cy="81938"/>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1"/>
                    <a:pt x="1" y="1"/>
                  </a:cubicBezTo>
                  <a:cubicBezTo>
                    <a:pt x="1" y="2"/>
                    <a:pt x="0" y="3"/>
                    <a:pt x="0" y="4"/>
                  </a:cubicBezTo>
                  <a:cubicBezTo>
                    <a:pt x="1" y="4"/>
                    <a:pt x="2" y="4"/>
                    <a:pt x="2" y="4"/>
                  </a:cubicBezTo>
                  <a:cubicBezTo>
                    <a:pt x="2" y="3"/>
                    <a:pt x="3" y="2"/>
                    <a:pt x="3" y="1"/>
                  </a:cubicBezTo>
                  <a:cubicBezTo>
                    <a:pt x="3" y="1"/>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61" name="íślíḋè-Freeform: Shape 220"/>
            <p:cNvSpPr>
              <a:spLocks/>
            </p:cNvSpPr>
            <p:nvPr/>
          </p:nvSpPr>
          <p:spPr bwMode="auto">
            <a:xfrm>
              <a:off x="9824633" y="5751802"/>
              <a:ext cx="39330" cy="81938"/>
            </a:xfrm>
            <a:custGeom>
              <a:avLst/>
              <a:gdLst>
                <a:gd name="T0" fmla="*/ 1 w 2"/>
                <a:gd name="T1" fmla="*/ 0 h 4"/>
                <a:gd name="T2" fmla="*/ 0 w 2"/>
                <a:gd name="T3" fmla="*/ 2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1"/>
                    <a:pt x="0" y="2"/>
                  </a:cubicBezTo>
                  <a:cubicBezTo>
                    <a:pt x="0" y="2"/>
                    <a:pt x="0" y="3"/>
                    <a:pt x="0" y="4"/>
                  </a:cubicBezTo>
                  <a:cubicBezTo>
                    <a:pt x="0" y="4"/>
                    <a:pt x="1" y="4"/>
                    <a:pt x="2" y="4"/>
                  </a:cubicBezTo>
                  <a:cubicBezTo>
                    <a:pt x="2" y="3"/>
                    <a:pt x="2"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2" name="íślíḋè-Freeform: Shape 221"/>
            <p:cNvSpPr>
              <a:spLocks/>
            </p:cNvSpPr>
            <p:nvPr/>
          </p:nvSpPr>
          <p:spPr bwMode="auto">
            <a:xfrm>
              <a:off x="9743788" y="5772559"/>
              <a:ext cx="40423" cy="80846"/>
            </a:xfrm>
            <a:custGeom>
              <a:avLst/>
              <a:gdLst>
                <a:gd name="T0" fmla="*/ 1 w 2"/>
                <a:gd name="T1" fmla="*/ 1 h 4"/>
                <a:gd name="T2" fmla="*/ 0 w 2"/>
                <a:gd name="T3" fmla="*/ 2 h 4"/>
                <a:gd name="T4" fmla="*/ 0 w 2"/>
                <a:gd name="T5" fmla="*/ 4 h 4"/>
                <a:gd name="T6" fmla="*/ 1 w 2"/>
                <a:gd name="T7" fmla="*/ 4 h 4"/>
                <a:gd name="T8" fmla="*/ 1 w 2"/>
                <a:gd name="T9" fmla="*/ 1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1" y="1"/>
                    <a:pt x="1" y="1"/>
                    <a:pt x="0" y="2"/>
                  </a:cubicBezTo>
                  <a:cubicBezTo>
                    <a:pt x="0" y="2"/>
                    <a:pt x="0" y="3"/>
                    <a:pt x="0" y="4"/>
                  </a:cubicBezTo>
                  <a:cubicBezTo>
                    <a:pt x="1" y="4"/>
                    <a:pt x="1" y="4"/>
                    <a:pt x="1" y="4"/>
                  </a:cubicBezTo>
                  <a:cubicBezTo>
                    <a:pt x="1" y="3"/>
                    <a:pt x="1" y="2"/>
                    <a:pt x="1" y="1"/>
                  </a:cubicBezTo>
                  <a:cubicBezTo>
                    <a:pt x="2" y="1"/>
                    <a:pt x="1" y="0"/>
                    <a:pt x="1" y="1"/>
                  </a:cubicBezTo>
                  <a:close/>
                </a:path>
              </a:pathLst>
            </a:custGeom>
            <a:grpFill/>
            <a:ln w="3175">
              <a:solidFill>
                <a:schemeClr val="tx2">
                  <a:lumMod val="75000"/>
                  <a:alpha val="40000"/>
                </a:schemeClr>
              </a:solidFill>
            </a:ln>
            <a:extLst/>
          </p:spPr>
          <p:txBody>
            <a:bodyPr anchor="ctr"/>
            <a:lstStyle/>
            <a:p>
              <a:pPr algn="ctr"/>
              <a:endParaRPr/>
            </a:p>
          </p:txBody>
        </p:sp>
        <p:sp>
          <p:nvSpPr>
            <p:cNvPr id="163" name="íślíḋè-Freeform: Shape 222"/>
            <p:cNvSpPr>
              <a:spLocks/>
            </p:cNvSpPr>
            <p:nvPr/>
          </p:nvSpPr>
          <p:spPr bwMode="auto">
            <a:xfrm>
              <a:off x="9925144" y="5772559"/>
              <a:ext cx="39330" cy="80846"/>
            </a:xfrm>
            <a:custGeom>
              <a:avLst/>
              <a:gdLst>
                <a:gd name="T0" fmla="*/ 2 w 2"/>
                <a:gd name="T1" fmla="*/ 1 h 4"/>
                <a:gd name="T2" fmla="*/ 2 w 2"/>
                <a:gd name="T3" fmla="*/ 0 h 4"/>
                <a:gd name="T4" fmla="*/ 0 w 2"/>
                <a:gd name="T5" fmla="*/ 1 h 4"/>
                <a:gd name="T6" fmla="*/ 0 w 2"/>
                <a:gd name="T7" fmla="*/ 4 h 4"/>
                <a:gd name="T8" fmla="*/ 2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0"/>
                    <a:pt x="1" y="0"/>
                    <a:pt x="0" y="1"/>
                  </a:cubicBezTo>
                  <a:cubicBezTo>
                    <a:pt x="0" y="2"/>
                    <a:pt x="0" y="3"/>
                    <a:pt x="0" y="4"/>
                  </a:cubicBezTo>
                  <a:cubicBezTo>
                    <a:pt x="1" y="4"/>
                    <a:pt x="1" y="4"/>
                    <a:pt x="2" y="4"/>
                  </a:cubicBezTo>
                  <a:cubicBezTo>
                    <a:pt x="2"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4" name="íślíḋè-Freeform: Shape 223"/>
            <p:cNvSpPr>
              <a:spLocks/>
            </p:cNvSpPr>
            <p:nvPr/>
          </p:nvSpPr>
          <p:spPr bwMode="auto">
            <a:xfrm>
              <a:off x="10064985" y="5833740"/>
              <a:ext cx="20758" cy="80846"/>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0" y="0"/>
                    <a:pt x="0" y="0"/>
                    <a:pt x="0" y="1"/>
                  </a:cubicBezTo>
                  <a:cubicBezTo>
                    <a:pt x="0" y="2"/>
                    <a:pt x="0" y="2"/>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5" name="íślíḋè-Freeform: Shape 224"/>
            <p:cNvSpPr>
              <a:spLocks/>
            </p:cNvSpPr>
            <p:nvPr/>
          </p:nvSpPr>
          <p:spPr bwMode="auto">
            <a:xfrm>
              <a:off x="10085743" y="5853405"/>
              <a:ext cx="19665" cy="81938"/>
            </a:xfrm>
            <a:custGeom>
              <a:avLst/>
              <a:gdLst>
                <a:gd name="T0" fmla="*/ 1 w 1"/>
                <a:gd name="T1" fmla="*/ 2 h 4"/>
                <a:gd name="T2" fmla="*/ 1 w 1"/>
                <a:gd name="T3" fmla="*/ 0 h 4"/>
                <a:gd name="T4" fmla="*/ 0 w 1"/>
                <a:gd name="T5" fmla="*/ 1 h 4"/>
                <a:gd name="T6" fmla="*/ 0 w 1"/>
                <a:gd name="T7" fmla="*/ 3 h 4"/>
                <a:gd name="T8" fmla="*/ 1 w 1"/>
                <a:gd name="T9" fmla="*/ 4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1"/>
                    <a:pt x="1" y="0"/>
                  </a:cubicBezTo>
                  <a:cubicBezTo>
                    <a:pt x="1" y="0"/>
                    <a:pt x="0" y="0"/>
                    <a:pt x="0" y="1"/>
                  </a:cubicBezTo>
                  <a:cubicBezTo>
                    <a:pt x="0" y="2"/>
                    <a:pt x="0" y="3"/>
                    <a:pt x="0" y="3"/>
                  </a:cubicBezTo>
                  <a:cubicBezTo>
                    <a:pt x="1" y="4"/>
                    <a:pt x="1" y="4"/>
                    <a:pt x="1" y="4"/>
                  </a:cubicBezTo>
                  <a:cubicBezTo>
                    <a:pt x="1" y="3"/>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166" name="îṣļîḑé-Freeform: Shape 225"/>
            <p:cNvSpPr>
              <a:spLocks/>
            </p:cNvSpPr>
            <p:nvPr/>
          </p:nvSpPr>
          <p:spPr bwMode="auto">
            <a:xfrm>
              <a:off x="10024563" y="5812982"/>
              <a:ext cx="40423" cy="81938"/>
            </a:xfrm>
            <a:custGeom>
              <a:avLst/>
              <a:gdLst>
                <a:gd name="T0" fmla="*/ 1 w 2"/>
                <a:gd name="T1" fmla="*/ 1 h 4"/>
                <a:gd name="T2" fmla="*/ 1 w 2"/>
                <a:gd name="T3" fmla="*/ 0 h 4"/>
                <a:gd name="T4" fmla="*/ 0 w 2"/>
                <a:gd name="T5" fmla="*/ 1 h 4"/>
                <a:gd name="T6" fmla="*/ 0 w 2"/>
                <a:gd name="T7" fmla="*/ 3 h 4"/>
                <a:gd name="T8" fmla="*/ 1 w 2"/>
                <a:gd name="T9" fmla="*/ 4 h 4"/>
                <a:gd name="T10" fmla="*/ 1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1" y="1"/>
                  </a:moveTo>
                  <a:cubicBezTo>
                    <a:pt x="2" y="1"/>
                    <a:pt x="1" y="0"/>
                    <a:pt x="1" y="0"/>
                  </a:cubicBezTo>
                  <a:cubicBezTo>
                    <a:pt x="1" y="0"/>
                    <a:pt x="0" y="0"/>
                    <a:pt x="0" y="1"/>
                  </a:cubicBezTo>
                  <a:cubicBezTo>
                    <a:pt x="0" y="1"/>
                    <a:pt x="0" y="2"/>
                    <a:pt x="0" y="3"/>
                  </a:cubicBezTo>
                  <a:cubicBezTo>
                    <a:pt x="0" y="3"/>
                    <a:pt x="1" y="4"/>
                    <a:pt x="1" y="4"/>
                  </a:cubicBezTo>
                  <a:cubicBezTo>
                    <a:pt x="1" y="3"/>
                    <a:pt x="1" y="2"/>
                    <a:pt x="1" y="1"/>
                  </a:cubicBezTo>
                  <a:close/>
                </a:path>
              </a:pathLst>
            </a:custGeom>
            <a:grpFill/>
            <a:ln w="3175">
              <a:solidFill>
                <a:schemeClr val="tx2">
                  <a:lumMod val="75000"/>
                  <a:alpha val="40000"/>
                </a:schemeClr>
              </a:solidFill>
            </a:ln>
            <a:extLst/>
          </p:spPr>
          <p:txBody>
            <a:bodyPr anchor="ctr"/>
            <a:lstStyle/>
            <a:p>
              <a:pPr algn="ctr"/>
              <a:endParaRPr/>
            </a:p>
          </p:txBody>
        </p:sp>
        <p:sp>
          <p:nvSpPr>
            <p:cNvPr id="167" name="îṣļîḑé-Freeform: Shape 226"/>
            <p:cNvSpPr>
              <a:spLocks/>
            </p:cNvSpPr>
            <p:nvPr/>
          </p:nvSpPr>
          <p:spPr bwMode="auto">
            <a:xfrm>
              <a:off x="9985232" y="5792225"/>
              <a:ext cx="39330" cy="81938"/>
            </a:xfrm>
            <a:custGeom>
              <a:avLst/>
              <a:gdLst>
                <a:gd name="T0" fmla="*/ 2 w 2"/>
                <a:gd name="T1" fmla="*/ 1 h 4"/>
                <a:gd name="T2" fmla="*/ 1 w 2"/>
                <a:gd name="T3" fmla="*/ 0 h 4"/>
                <a:gd name="T4" fmla="*/ 0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0" y="0"/>
                    <a:pt x="0" y="0"/>
                  </a:cubicBezTo>
                  <a:cubicBezTo>
                    <a:pt x="0" y="1"/>
                    <a:pt x="0" y="2"/>
                    <a:pt x="0" y="3"/>
                  </a:cubicBezTo>
                  <a:cubicBezTo>
                    <a:pt x="0" y="3"/>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68" name="îṣļîḑé-Freeform: Shape 227"/>
            <p:cNvSpPr>
              <a:spLocks/>
            </p:cNvSpPr>
            <p:nvPr/>
          </p:nvSpPr>
          <p:spPr bwMode="auto">
            <a:xfrm>
              <a:off x="9724123" y="5792225"/>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0"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69" name="îṣļîḑé-Freeform: Shape 228"/>
            <p:cNvSpPr>
              <a:spLocks/>
            </p:cNvSpPr>
            <p:nvPr/>
          </p:nvSpPr>
          <p:spPr bwMode="auto">
            <a:xfrm>
              <a:off x="9944809" y="5650198"/>
              <a:ext cx="40423" cy="101603"/>
            </a:xfrm>
            <a:custGeom>
              <a:avLst/>
              <a:gdLst>
                <a:gd name="T0" fmla="*/ 2 w 2"/>
                <a:gd name="T1" fmla="*/ 1 h 5"/>
                <a:gd name="T2" fmla="*/ 2 w 2"/>
                <a:gd name="T3" fmla="*/ 0 h 5"/>
                <a:gd name="T4" fmla="*/ 1 w 2"/>
                <a:gd name="T5" fmla="*/ 1 h 5"/>
                <a:gd name="T6" fmla="*/ 0 w 2"/>
                <a:gd name="T7" fmla="*/ 4 h 5"/>
                <a:gd name="T8" fmla="*/ 2 w 2"/>
                <a:gd name="T9" fmla="*/ 5 h 5"/>
                <a:gd name="T10" fmla="*/ 2 w 2"/>
                <a:gd name="T11" fmla="*/ 1 h 5"/>
              </a:gdLst>
              <a:ahLst/>
              <a:cxnLst>
                <a:cxn ang="0">
                  <a:pos x="T0" y="T1"/>
                </a:cxn>
                <a:cxn ang="0">
                  <a:pos x="T2" y="T3"/>
                </a:cxn>
                <a:cxn ang="0">
                  <a:pos x="T4" y="T5"/>
                </a:cxn>
                <a:cxn ang="0">
                  <a:pos x="T6" y="T7"/>
                </a:cxn>
                <a:cxn ang="0">
                  <a:pos x="T8" y="T9"/>
                </a:cxn>
                <a:cxn ang="0">
                  <a:pos x="T10" y="T11"/>
                </a:cxn>
              </a:cxnLst>
              <a:rect l="0" t="0" r="r" b="b"/>
              <a:pathLst>
                <a:path w="2" h="5">
                  <a:moveTo>
                    <a:pt x="2" y="1"/>
                  </a:moveTo>
                  <a:cubicBezTo>
                    <a:pt x="2" y="1"/>
                    <a:pt x="2" y="0"/>
                    <a:pt x="2" y="0"/>
                  </a:cubicBezTo>
                  <a:cubicBezTo>
                    <a:pt x="1" y="0"/>
                    <a:pt x="1" y="0"/>
                    <a:pt x="1" y="1"/>
                  </a:cubicBezTo>
                  <a:cubicBezTo>
                    <a:pt x="0" y="2"/>
                    <a:pt x="0" y="3"/>
                    <a:pt x="0" y="4"/>
                  </a:cubicBezTo>
                  <a:cubicBezTo>
                    <a:pt x="1" y="4"/>
                    <a:pt x="1" y="4"/>
                    <a:pt x="2" y="5"/>
                  </a:cubicBezTo>
                  <a:cubicBezTo>
                    <a:pt x="2" y="4"/>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0" name="îṣļîḑé-Freeform: Shape 229"/>
            <p:cNvSpPr>
              <a:spLocks/>
            </p:cNvSpPr>
            <p:nvPr/>
          </p:nvSpPr>
          <p:spPr bwMode="auto">
            <a:xfrm>
              <a:off x="9844299" y="5650198"/>
              <a:ext cx="40423" cy="80846"/>
            </a:xfrm>
            <a:custGeom>
              <a:avLst/>
              <a:gdLst>
                <a:gd name="T0" fmla="*/ 1 w 2"/>
                <a:gd name="T1" fmla="*/ 0 h 4"/>
                <a:gd name="T2" fmla="*/ 0 w 2"/>
                <a:gd name="T3" fmla="*/ 1 h 4"/>
                <a:gd name="T4" fmla="*/ 0 w 2"/>
                <a:gd name="T5" fmla="*/ 4 h 4"/>
                <a:gd name="T6" fmla="*/ 2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0" y="0"/>
                    <a:pt x="0" y="1"/>
                  </a:cubicBezTo>
                  <a:cubicBezTo>
                    <a:pt x="0" y="2"/>
                    <a:pt x="0" y="3"/>
                    <a:pt x="0" y="4"/>
                  </a:cubicBezTo>
                  <a:cubicBezTo>
                    <a:pt x="0" y="4"/>
                    <a:pt x="1" y="4"/>
                    <a:pt x="2" y="4"/>
                  </a:cubicBezTo>
                  <a:cubicBezTo>
                    <a:pt x="2" y="3"/>
                    <a:pt x="2"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1" name="îṣļîḑé-Freeform: Shape 230"/>
            <p:cNvSpPr>
              <a:spLocks/>
            </p:cNvSpPr>
            <p:nvPr/>
          </p:nvSpPr>
          <p:spPr bwMode="auto">
            <a:xfrm>
              <a:off x="9763453" y="5669864"/>
              <a:ext cx="40423" cy="81938"/>
            </a:xfrm>
            <a:custGeom>
              <a:avLst/>
              <a:gdLst>
                <a:gd name="T0" fmla="*/ 1 w 2"/>
                <a:gd name="T1" fmla="*/ 0 h 4"/>
                <a:gd name="T2" fmla="*/ 1 w 2"/>
                <a:gd name="T3" fmla="*/ 1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0"/>
                    <a:pt x="1" y="1"/>
                    <a:pt x="1" y="1"/>
                  </a:cubicBezTo>
                  <a:cubicBezTo>
                    <a:pt x="0" y="2"/>
                    <a:pt x="0" y="3"/>
                    <a:pt x="0" y="4"/>
                  </a:cubicBezTo>
                  <a:cubicBezTo>
                    <a:pt x="1" y="4"/>
                    <a:pt x="1" y="4"/>
                    <a:pt x="1" y="4"/>
                  </a:cubicBezTo>
                  <a:cubicBezTo>
                    <a:pt x="1" y="3"/>
                    <a:pt x="1" y="2"/>
                    <a:pt x="2" y="1"/>
                  </a:cubicBezTo>
                  <a:cubicBezTo>
                    <a:pt x="2" y="0"/>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2" name="îṣļîḑé-Freeform: Shape 231"/>
            <p:cNvSpPr>
              <a:spLocks/>
            </p:cNvSpPr>
            <p:nvPr/>
          </p:nvSpPr>
          <p:spPr bwMode="auto">
            <a:xfrm>
              <a:off x="9803876" y="5650198"/>
              <a:ext cx="40423" cy="80846"/>
            </a:xfrm>
            <a:custGeom>
              <a:avLst/>
              <a:gdLst>
                <a:gd name="T0" fmla="*/ 1 w 2"/>
                <a:gd name="T1" fmla="*/ 0 h 4"/>
                <a:gd name="T2" fmla="*/ 0 w 2"/>
                <a:gd name="T3" fmla="*/ 2 h 4"/>
                <a:gd name="T4" fmla="*/ 0 w 2"/>
                <a:gd name="T5" fmla="*/ 4 h 4"/>
                <a:gd name="T6" fmla="*/ 1 w 2"/>
                <a:gd name="T7" fmla="*/ 4 h 4"/>
                <a:gd name="T8" fmla="*/ 2 w 2"/>
                <a:gd name="T9" fmla="*/ 1 h 4"/>
                <a:gd name="T10" fmla="*/ 1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1" y="0"/>
                  </a:moveTo>
                  <a:cubicBezTo>
                    <a:pt x="1" y="1"/>
                    <a:pt x="0" y="1"/>
                    <a:pt x="0" y="2"/>
                  </a:cubicBezTo>
                  <a:cubicBezTo>
                    <a:pt x="0" y="3"/>
                    <a:pt x="0" y="3"/>
                    <a:pt x="0" y="4"/>
                  </a:cubicBezTo>
                  <a:cubicBezTo>
                    <a:pt x="0" y="4"/>
                    <a:pt x="1" y="4"/>
                    <a:pt x="1" y="4"/>
                  </a:cubicBezTo>
                  <a:cubicBezTo>
                    <a:pt x="1" y="3"/>
                    <a:pt x="1" y="2"/>
                    <a:pt x="2" y="1"/>
                  </a:cubicBezTo>
                  <a:cubicBezTo>
                    <a:pt x="2" y="1"/>
                    <a:pt x="2"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73" name="îṣļîḑé-Freeform: Shape 232"/>
            <p:cNvSpPr>
              <a:spLocks/>
            </p:cNvSpPr>
            <p:nvPr/>
          </p:nvSpPr>
          <p:spPr bwMode="auto">
            <a:xfrm>
              <a:off x="9884721" y="5650198"/>
              <a:ext cx="60088" cy="80846"/>
            </a:xfrm>
            <a:custGeom>
              <a:avLst/>
              <a:gdLst>
                <a:gd name="T0" fmla="*/ 2 w 3"/>
                <a:gd name="T1" fmla="*/ 0 h 4"/>
                <a:gd name="T2" fmla="*/ 1 w 3"/>
                <a:gd name="T3" fmla="*/ 1 h 4"/>
                <a:gd name="T4" fmla="*/ 0 w 3"/>
                <a:gd name="T5" fmla="*/ 4 h 4"/>
                <a:gd name="T6" fmla="*/ 2 w 3"/>
                <a:gd name="T7" fmla="*/ 4 h 4"/>
                <a:gd name="T8" fmla="*/ 3 w 3"/>
                <a:gd name="T9" fmla="*/ 1 h 4"/>
                <a:gd name="T10" fmla="*/ 2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2" y="0"/>
                  </a:moveTo>
                  <a:cubicBezTo>
                    <a:pt x="2" y="0"/>
                    <a:pt x="1" y="0"/>
                    <a:pt x="1" y="1"/>
                  </a:cubicBezTo>
                  <a:cubicBezTo>
                    <a:pt x="1" y="2"/>
                    <a:pt x="1" y="3"/>
                    <a:pt x="0" y="4"/>
                  </a:cubicBezTo>
                  <a:cubicBezTo>
                    <a:pt x="1" y="4"/>
                    <a:pt x="2" y="4"/>
                    <a:pt x="2" y="4"/>
                  </a:cubicBezTo>
                  <a:cubicBezTo>
                    <a:pt x="2" y="3"/>
                    <a:pt x="3" y="2"/>
                    <a:pt x="3" y="1"/>
                  </a:cubicBezTo>
                  <a:cubicBezTo>
                    <a:pt x="3" y="0"/>
                    <a:pt x="3" y="0"/>
                    <a:pt x="2" y="0"/>
                  </a:cubicBezTo>
                  <a:close/>
                </a:path>
              </a:pathLst>
            </a:custGeom>
            <a:grpFill/>
            <a:ln w="3175">
              <a:solidFill>
                <a:schemeClr val="tx2">
                  <a:lumMod val="75000"/>
                  <a:alpha val="40000"/>
                </a:schemeClr>
              </a:solidFill>
            </a:ln>
            <a:extLst/>
          </p:spPr>
          <p:txBody>
            <a:bodyPr anchor="ctr"/>
            <a:lstStyle/>
            <a:p>
              <a:pPr algn="ctr"/>
              <a:endParaRPr/>
            </a:p>
          </p:txBody>
        </p:sp>
        <p:sp>
          <p:nvSpPr>
            <p:cNvPr id="174" name="îṣļîḑé-Freeform: Shape 233"/>
            <p:cNvSpPr>
              <a:spLocks/>
            </p:cNvSpPr>
            <p:nvPr/>
          </p:nvSpPr>
          <p:spPr bwMode="auto">
            <a:xfrm>
              <a:off x="9884721" y="5548595"/>
              <a:ext cx="60088" cy="60088"/>
            </a:xfrm>
            <a:custGeom>
              <a:avLst/>
              <a:gdLst>
                <a:gd name="T0" fmla="*/ 2 w 3"/>
                <a:gd name="T1" fmla="*/ 3 h 3"/>
                <a:gd name="T2" fmla="*/ 3 w 3"/>
                <a:gd name="T3" fmla="*/ 1 h 3"/>
                <a:gd name="T4" fmla="*/ 2 w 3"/>
                <a:gd name="T5" fmla="*/ 0 h 3"/>
                <a:gd name="T6" fmla="*/ 0 w 3"/>
                <a:gd name="T7" fmla="*/ 1 h 3"/>
                <a:gd name="T8" fmla="*/ 0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2" y="2"/>
                    <a:pt x="2" y="2"/>
                    <a:pt x="3" y="1"/>
                  </a:cubicBezTo>
                  <a:cubicBezTo>
                    <a:pt x="3" y="1"/>
                    <a:pt x="2" y="0"/>
                    <a:pt x="2" y="0"/>
                  </a:cubicBezTo>
                  <a:cubicBezTo>
                    <a:pt x="1" y="0"/>
                    <a:pt x="0" y="0"/>
                    <a:pt x="0" y="1"/>
                  </a:cubicBezTo>
                  <a:cubicBezTo>
                    <a:pt x="0" y="2"/>
                    <a:pt x="0" y="2"/>
                    <a:pt x="0" y="3"/>
                  </a:cubicBezTo>
                  <a:cubicBezTo>
                    <a:pt x="1" y="3"/>
                    <a:pt x="1" y="3"/>
                    <a:pt x="2" y="3"/>
                  </a:cubicBezTo>
                  <a:close/>
                </a:path>
              </a:pathLst>
            </a:custGeom>
            <a:grpFill/>
            <a:ln w="3175">
              <a:solidFill>
                <a:schemeClr val="tx2">
                  <a:lumMod val="75000"/>
                  <a:alpha val="40000"/>
                </a:schemeClr>
              </a:solidFill>
            </a:ln>
            <a:extLst/>
          </p:spPr>
          <p:txBody>
            <a:bodyPr anchor="ctr"/>
            <a:lstStyle/>
            <a:p>
              <a:pPr algn="ctr"/>
              <a:endParaRPr/>
            </a:p>
          </p:txBody>
        </p:sp>
        <p:sp>
          <p:nvSpPr>
            <p:cNvPr id="175" name="îṣļîḑé-Freeform: Shape 234"/>
            <p:cNvSpPr>
              <a:spLocks/>
            </p:cNvSpPr>
            <p:nvPr/>
          </p:nvSpPr>
          <p:spPr bwMode="auto">
            <a:xfrm>
              <a:off x="10004897" y="5568260"/>
              <a:ext cx="60088" cy="81938"/>
            </a:xfrm>
            <a:custGeom>
              <a:avLst/>
              <a:gdLst>
                <a:gd name="T0" fmla="*/ 3 w 3"/>
                <a:gd name="T1" fmla="*/ 4 h 4"/>
                <a:gd name="T2" fmla="*/ 3 w 3"/>
                <a:gd name="T3" fmla="*/ 2 h 4"/>
                <a:gd name="T4" fmla="*/ 2 w 3"/>
                <a:gd name="T5" fmla="*/ 1 h 4"/>
                <a:gd name="T6" fmla="*/ 1 w 3"/>
                <a:gd name="T7" fmla="*/ 1 h 4"/>
                <a:gd name="T8" fmla="*/ 0 w 3"/>
                <a:gd name="T9" fmla="*/ 3 h 4"/>
                <a:gd name="T10" fmla="*/ 3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3" y="4"/>
                  </a:moveTo>
                  <a:cubicBezTo>
                    <a:pt x="3" y="3"/>
                    <a:pt x="3" y="3"/>
                    <a:pt x="3" y="2"/>
                  </a:cubicBezTo>
                  <a:cubicBezTo>
                    <a:pt x="3" y="1"/>
                    <a:pt x="3" y="1"/>
                    <a:pt x="2" y="1"/>
                  </a:cubicBezTo>
                  <a:cubicBezTo>
                    <a:pt x="1" y="0"/>
                    <a:pt x="1" y="1"/>
                    <a:pt x="1" y="1"/>
                  </a:cubicBezTo>
                  <a:cubicBezTo>
                    <a:pt x="1" y="2"/>
                    <a:pt x="1" y="2"/>
                    <a:pt x="0" y="3"/>
                  </a:cubicBezTo>
                  <a:cubicBezTo>
                    <a:pt x="1" y="3"/>
                    <a:pt x="2" y="3"/>
                    <a:pt x="3" y="4"/>
                  </a:cubicBezTo>
                  <a:close/>
                </a:path>
              </a:pathLst>
            </a:custGeom>
            <a:grpFill/>
            <a:ln w="3175">
              <a:solidFill>
                <a:schemeClr val="tx2">
                  <a:lumMod val="75000"/>
                  <a:alpha val="40000"/>
                </a:schemeClr>
              </a:solidFill>
            </a:ln>
            <a:extLst/>
          </p:spPr>
          <p:txBody>
            <a:bodyPr anchor="ctr"/>
            <a:lstStyle/>
            <a:p>
              <a:pPr algn="ctr"/>
              <a:endParaRPr/>
            </a:p>
          </p:txBody>
        </p:sp>
        <p:sp>
          <p:nvSpPr>
            <p:cNvPr id="176" name="îṣļîḑé-Freeform: Shape 235"/>
            <p:cNvSpPr>
              <a:spLocks/>
            </p:cNvSpPr>
            <p:nvPr/>
          </p:nvSpPr>
          <p:spPr bwMode="auto">
            <a:xfrm>
              <a:off x="9985232" y="5669864"/>
              <a:ext cx="60088" cy="102696"/>
            </a:xfrm>
            <a:custGeom>
              <a:avLst/>
              <a:gdLst>
                <a:gd name="T0" fmla="*/ 3 w 3"/>
                <a:gd name="T1" fmla="*/ 1 h 5"/>
                <a:gd name="T2" fmla="*/ 2 w 3"/>
                <a:gd name="T3" fmla="*/ 0 h 5"/>
                <a:gd name="T4" fmla="*/ 1 w 3"/>
                <a:gd name="T5" fmla="*/ 1 h 5"/>
                <a:gd name="T6" fmla="*/ 0 w 3"/>
                <a:gd name="T7" fmla="*/ 4 h 5"/>
                <a:gd name="T8" fmla="*/ 2 w 3"/>
                <a:gd name="T9" fmla="*/ 5 h 5"/>
                <a:gd name="T10" fmla="*/ 3 w 3"/>
                <a:gd name="T11" fmla="*/ 1 h 5"/>
              </a:gdLst>
              <a:ahLst/>
              <a:cxnLst>
                <a:cxn ang="0">
                  <a:pos x="T0" y="T1"/>
                </a:cxn>
                <a:cxn ang="0">
                  <a:pos x="T2" y="T3"/>
                </a:cxn>
                <a:cxn ang="0">
                  <a:pos x="T4" y="T5"/>
                </a:cxn>
                <a:cxn ang="0">
                  <a:pos x="T6" y="T7"/>
                </a:cxn>
                <a:cxn ang="0">
                  <a:pos x="T8" y="T9"/>
                </a:cxn>
                <a:cxn ang="0">
                  <a:pos x="T10" y="T11"/>
                </a:cxn>
              </a:cxnLst>
              <a:rect l="0" t="0" r="r" b="b"/>
              <a:pathLst>
                <a:path w="3" h="5">
                  <a:moveTo>
                    <a:pt x="3" y="1"/>
                  </a:moveTo>
                  <a:cubicBezTo>
                    <a:pt x="3" y="1"/>
                    <a:pt x="2" y="0"/>
                    <a:pt x="2" y="0"/>
                  </a:cubicBezTo>
                  <a:cubicBezTo>
                    <a:pt x="2" y="0"/>
                    <a:pt x="1" y="0"/>
                    <a:pt x="1" y="1"/>
                  </a:cubicBezTo>
                  <a:cubicBezTo>
                    <a:pt x="1" y="2"/>
                    <a:pt x="1" y="3"/>
                    <a:pt x="0" y="4"/>
                  </a:cubicBezTo>
                  <a:cubicBezTo>
                    <a:pt x="1" y="4"/>
                    <a:pt x="2" y="4"/>
                    <a:pt x="2" y="5"/>
                  </a:cubicBezTo>
                  <a:cubicBezTo>
                    <a:pt x="2" y="4"/>
                    <a:pt x="2" y="3"/>
                    <a:pt x="3" y="1"/>
                  </a:cubicBezTo>
                  <a:close/>
                </a:path>
              </a:pathLst>
            </a:custGeom>
            <a:grpFill/>
            <a:ln w="3175">
              <a:solidFill>
                <a:schemeClr val="tx2">
                  <a:lumMod val="75000"/>
                  <a:alpha val="40000"/>
                </a:schemeClr>
              </a:solidFill>
            </a:ln>
            <a:extLst/>
          </p:spPr>
          <p:txBody>
            <a:bodyPr anchor="ctr"/>
            <a:lstStyle/>
            <a:p>
              <a:pPr algn="ctr"/>
              <a:endParaRPr/>
            </a:p>
          </p:txBody>
        </p:sp>
        <p:sp>
          <p:nvSpPr>
            <p:cNvPr id="177" name="îṣļîḑé-Freeform: Shape 236"/>
            <p:cNvSpPr>
              <a:spLocks/>
            </p:cNvSpPr>
            <p:nvPr/>
          </p:nvSpPr>
          <p:spPr bwMode="auto">
            <a:xfrm>
              <a:off x="10064985" y="5731044"/>
              <a:ext cx="40423" cy="81938"/>
            </a:xfrm>
            <a:custGeom>
              <a:avLst/>
              <a:gdLst>
                <a:gd name="T0" fmla="*/ 2 w 2"/>
                <a:gd name="T1" fmla="*/ 1 h 4"/>
                <a:gd name="T2" fmla="*/ 1 w 2"/>
                <a:gd name="T3" fmla="*/ 0 h 4"/>
                <a:gd name="T4" fmla="*/ 1 w 2"/>
                <a:gd name="T5" fmla="*/ 0 h 4"/>
                <a:gd name="T6" fmla="*/ 0 w 2"/>
                <a:gd name="T7" fmla="*/ 3 h 4"/>
                <a:gd name="T8" fmla="*/ 1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1" y="0"/>
                  </a:cubicBezTo>
                  <a:cubicBezTo>
                    <a:pt x="1" y="0"/>
                    <a:pt x="1" y="0"/>
                    <a:pt x="1" y="0"/>
                  </a:cubicBezTo>
                  <a:cubicBezTo>
                    <a:pt x="1" y="1"/>
                    <a:pt x="1" y="2"/>
                    <a:pt x="0" y="3"/>
                  </a:cubicBezTo>
                  <a:cubicBezTo>
                    <a:pt x="1" y="4"/>
                    <a:pt x="1" y="4"/>
                    <a:pt x="1" y="4"/>
                  </a:cubicBezTo>
                  <a:cubicBezTo>
                    <a:pt x="1" y="3"/>
                    <a:pt x="2" y="2"/>
                    <a:pt x="2" y="1"/>
                  </a:cubicBezTo>
                  <a:close/>
                </a:path>
              </a:pathLst>
            </a:custGeom>
            <a:grpFill/>
            <a:ln w="3175">
              <a:solidFill>
                <a:schemeClr val="tx2">
                  <a:lumMod val="75000"/>
                  <a:alpha val="40000"/>
                </a:schemeClr>
              </a:solidFill>
            </a:ln>
            <a:extLst/>
          </p:spPr>
          <p:txBody>
            <a:bodyPr anchor="ctr"/>
            <a:lstStyle/>
            <a:p>
              <a:pPr algn="ctr"/>
              <a:endParaRPr/>
            </a:p>
          </p:txBody>
        </p:sp>
        <p:sp>
          <p:nvSpPr>
            <p:cNvPr id="178" name="îṣļîḑé-Freeform: Shape 237"/>
            <p:cNvSpPr>
              <a:spLocks/>
            </p:cNvSpPr>
            <p:nvPr/>
          </p:nvSpPr>
          <p:spPr bwMode="auto">
            <a:xfrm>
              <a:off x="10105408" y="5751802"/>
              <a:ext cx="19665" cy="81938"/>
            </a:xfrm>
            <a:custGeom>
              <a:avLst/>
              <a:gdLst>
                <a:gd name="T0" fmla="*/ 0 w 1"/>
                <a:gd name="T1" fmla="*/ 4 h 4"/>
                <a:gd name="T2" fmla="*/ 1 w 1"/>
                <a:gd name="T3" fmla="*/ 2 h 4"/>
                <a:gd name="T4" fmla="*/ 1 w 1"/>
                <a:gd name="T5" fmla="*/ 0 h 4"/>
                <a:gd name="T6" fmla="*/ 0 w 1"/>
                <a:gd name="T7" fmla="*/ 1 h 4"/>
                <a:gd name="T8" fmla="*/ 0 w 1"/>
                <a:gd name="T9" fmla="*/ 3 h 4"/>
                <a:gd name="T10" fmla="*/ 0 w 1"/>
                <a:gd name="T11" fmla="*/ 4 h 4"/>
              </a:gdLst>
              <a:ahLst/>
              <a:cxnLst>
                <a:cxn ang="0">
                  <a:pos x="T0" y="T1"/>
                </a:cxn>
                <a:cxn ang="0">
                  <a:pos x="T2" y="T3"/>
                </a:cxn>
                <a:cxn ang="0">
                  <a:pos x="T4" y="T5"/>
                </a:cxn>
                <a:cxn ang="0">
                  <a:pos x="T6" y="T7"/>
                </a:cxn>
                <a:cxn ang="0">
                  <a:pos x="T8" y="T9"/>
                </a:cxn>
                <a:cxn ang="0">
                  <a:pos x="T10" y="T11"/>
                </a:cxn>
              </a:cxnLst>
              <a:rect l="0" t="0" r="r" b="b"/>
              <a:pathLst>
                <a:path w="1" h="4">
                  <a:moveTo>
                    <a:pt x="0" y="4"/>
                  </a:moveTo>
                  <a:cubicBezTo>
                    <a:pt x="0" y="3"/>
                    <a:pt x="1" y="2"/>
                    <a:pt x="1" y="2"/>
                  </a:cubicBezTo>
                  <a:cubicBezTo>
                    <a:pt x="1" y="1"/>
                    <a:pt x="1" y="0"/>
                    <a:pt x="1" y="0"/>
                  </a:cubicBezTo>
                  <a:cubicBezTo>
                    <a:pt x="0" y="0"/>
                    <a:pt x="0" y="0"/>
                    <a:pt x="0" y="1"/>
                  </a:cubicBezTo>
                  <a:cubicBezTo>
                    <a:pt x="0" y="2"/>
                    <a:pt x="0" y="2"/>
                    <a:pt x="0" y="3"/>
                  </a:cubicBezTo>
                  <a:lnTo>
                    <a:pt x="0" y="4"/>
                  </a:lnTo>
                  <a:close/>
                </a:path>
              </a:pathLst>
            </a:custGeom>
            <a:grpFill/>
            <a:ln w="3175">
              <a:solidFill>
                <a:schemeClr val="tx2">
                  <a:lumMod val="75000"/>
                  <a:alpha val="40000"/>
                </a:schemeClr>
              </a:solidFill>
            </a:ln>
            <a:extLst/>
          </p:spPr>
          <p:txBody>
            <a:bodyPr anchor="ctr"/>
            <a:lstStyle/>
            <a:p>
              <a:pPr algn="ctr"/>
              <a:endParaRPr/>
            </a:p>
          </p:txBody>
        </p:sp>
        <p:sp>
          <p:nvSpPr>
            <p:cNvPr id="179" name="îṣļîḑé-Freeform: Shape 238"/>
            <p:cNvSpPr>
              <a:spLocks/>
            </p:cNvSpPr>
            <p:nvPr/>
          </p:nvSpPr>
          <p:spPr bwMode="auto">
            <a:xfrm>
              <a:off x="10045320" y="5690621"/>
              <a:ext cx="19665" cy="101603"/>
            </a:xfrm>
            <a:custGeom>
              <a:avLst/>
              <a:gdLst>
                <a:gd name="T0" fmla="*/ 1 w 1"/>
                <a:gd name="T1" fmla="*/ 2 h 5"/>
                <a:gd name="T2" fmla="*/ 1 w 1"/>
                <a:gd name="T3" fmla="*/ 0 h 5"/>
                <a:gd name="T4" fmla="*/ 0 w 1"/>
                <a:gd name="T5" fmla="*/ 1 h 5"/>
                <a:gd name="T6" fmla="*/ 0 w 1"/>
                <a:gd name="T7" fmla="*/ 4 h 5"/>
                <a:gd name="T8" fmla="*/ 1 w 1"/>
                <a:gd name="T9" fmla="*/ 5 h 5"/>
                <a:gd name="T10" fmla="*/ 1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1" y="2"/>
                  </a:moveTo>
                  <a:cubicBezTo>
                    <a:pt x="1" y="1"/>
                    <a:pt x="1" y="1"/>
                    <a:pt x="1" y="0"/>
                  </a:cubicBezTo>
                  <a:cubicBezTo>
                    <a:pt x="1" y="0"/>
                    <a:pt x="0" y="0"/>
                    <a:pt x="0" y="1"/>
                  </a:cubicBezTo>
                  <a:cubicBezTo>
                    <a:pt x="0" y="2"/>
                    <a:pt x="0" y="3"/>
                    <a:pt x="0" y="4"/>
                  </a:cubicBezTo>
                  <a:cubicBezTo>
                    <a:pt x="0" y="4"/>
                    <a:pt x="1" y="4"/>
                    <a:pt x="1" y="5"/>
                  </a:cubicBezTo>
                  <a:cubicBezTo>
                    <a:pt x="1" y="4"/>
                    <a:pt x="1" y="3"/>
                    <a:pt x="1" y="2"/>
                  </a:cubicBezTo>
                  <a:close/>
                </a:path>
              </a:pathLst>
            </a:custGeom>
            <a:grpFill/>
            <a:ln w="3175">
              <a:solidFill>
                <a:schemeClr val="tx2">
                  <a:lumMod val="75000"/>
                  <a:alpha val="40000"/>
                </a:schemeClr>
              </a:solidFill>
            </a:ln>
            <a:extLst/>
          </p:spPr>
          <p:txBody>
            <a:bodyPr anchor="ctr"/>
            <a:lstStyle/>
            <a:p>
              <a:pPr algn="ctr"/>
              <a:endParaRPr/>
            </a:p>
          </p:txBody>
        </p:sp>
        <p:sp>
          <p:nvSpPr>
            <p:cNvPr id="180" name="îṣļîḑé-Freeform: Shape 239"/>
            <p:cNvSpPr>
              <a:spLocks/>
            </p:cNvSpPr>
            <p:nvPr/>
          </p:nvSpPr>
          <p:spPr bwMode="auto">
            <a:xfrm>
              <a:off x="9743788" y="5690621"/>
              <a:ext cx="19665" cy="81938"/>
            </a:xfrm>
            <a:custGeom>
              <a:avLst/>
              <a:gdLst>
                <a:gd name="T0" fmla="*/ 1 w 1"/>
                <a:gd name="T1" fmla="*/ 0 h 4"/>
                <a:gd name="T2" fmla="*/ 0 w 1"/>
                <a:gd name="T3" fmla="*/ 1 h 4"/>
                <a:gd name="T4" fmla="*/ 0 w 1"/>
                <a:gd name="T5" fmla="*/ 4 h 4"/>
                <a:gd name="T6" fmla="*/ 0 w 1"/>
                <a:gd name="T7" fmla="*/ 3 h 4"/>
                <a:gd name="T8" fmla="*/ 1 w 1"/>
                <a:gd name="T9" fmla="*/ 1 h 4"/>
                <a:gd name="T10" fmla="*/ 1 w 1"/>
                <a:gd name="T11" fmla="*/ 0 h 4"/>
              </a:gdLst>
              <a:ahLst/>
              <a:cxnLst>
                <a:cxn ang="0">
                  <a:pos x="T0" y="T1"/>
                </a:cxn>
                <a:cxn ang="0">
                  <a:pos x="T2" y="T3"/>
                </a:cxn>
                <a:cxn ang="0">
                  <a:pos x="T4" y="T5"/>
                </a:cxn>
                <a:cxn ang="0">
                  <a:pos x="T6" y="T7"/>
                </a:cxn>
                <a:cxn ang="0">
                  <a:pos x="T8" y="T9"/>
                </a:cxn>
                <a:cxn ang="0">
                  <a:pos x="T10" y="T11"/>
                </a:cxn>
              </a:cxnLst>
              <a:rect l="0" t="0" r="r" b="b"/>
              <a:pathLst>
                <a:path w="1" h="4">
                  <a:moveTo>
                    <a:pt x="1" y="0"/>
                  </a:moveTo>
                  <a:cubicBezTo>
                    <a:pt x="1" y="0"/>
                    <a:pt x="0" y="1"/>
                    <a:pt x="0" y="1"/>
                  </a:cubicBezTo>
                  <a:cubicBezTo>
                    <a:pt x="0" y="2"/>
                    <a:pt x="0" y="3"/>
                    <a:pt x="0" y="4"/>
                  </a:cubicBezTo>
                  <a:cubicBezTo>
                    <a:pt x="0" y="3"/>
                    <a:pt x="0" y="3"/>
                    <a:pt x="0" y="3"/>
                  </a:cubicBezTo>
                  <a:cubicBezTo>
                    <a:pt x="1" y="2"/>
                    <a:pt x="1" y="2"/>
                    <a:pt x="1" y="1"/>
                  </a:cubicBezTo>
                  <a:cubicBezTo>
                    <a:pt x="1" y="0"/>
                    <a:pt x="1" y="0"/>
                    <a:pt x="1" y="0"/>
                  </a:cubicBezTo>
                  <a:close/>
                </a:path>
              </a:pathLst>
            </a:custGeom>
            <a:grpFill/>
            <a:ln w="3175">
              <a:solidFill>
                <a:schemeClr val="tx2">
                  <a:lumMod val="75000"/>
                  <a:alpha val="40000"/>
                </a:schemeClr>
              </a:solidFill>
            </a:ln>
            <a:extLst/>
          </p:spPr>
          <p:txBody>
            <a:bodyPr anchor="ctr"/>
            <a:lstStyle/>
            <a:p>
              <a:pPr algn="ctr"/>
              <a:endParaRPr/>
            </a:p>
          </p:txBody>
        </p:sp>
        <p:sp>
          <p:nvSpPr>
            <p:cNvPr id="181" name="îṣļîḑé-Freeform: Shape 240"/>
            <p:cNvSpPr>
              <a:spLocks/>
            </p:cNvSpPr>
            <p:nvPr/>
          </p:nvSpPr>
          <p:spPr bwMode="auto">
            <a:xfrm>
              <a:off x="9523101" y="6465210"/>
              <a:ext cx="522219" cy="162784"/>
            </a:xfrm>
            <a:custGeom>
              <a:avLst/>
              <a:gdLst>
                <a:gd name="T0" fmla="*/ 14 w 26"/>
                <a:gd name="T1" fmla="*/ 2 h 8"/>
                <a:gd name="T2" fmla="*/ 25 w 26"/>
                <a:gd name="T3" fmla="*/ 8 h 8"/>
                <a:gd name="T4" fmla="*/ 26 w 26"/>
                <a:gd name="T5" fmla="*/ 7 h 8"/>
                <a:gd name="T6" fmla="*/ 14 w 26"/>
                <a:gd name="T7" fmla="*/ 1 h 8"/>
                <a:gd name="T8" fmla="*/ 0 w 26"/>
                <a:gd name="T9" fmla="*/ 3 h 8"/>
                <a:gd name="T10" fmla="*/ 1 w 26"/>
                <a:gd name="T11" fmla="*/ 4 h 8"/>
                <a:gd name="T12" fmla="*/ 14 w 2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14" y="2"/>
                  </a:moveTo>
                  <a:cubicBezTo>
                    <a:pt x="20" y="4"/>
                    <a:pt x="25" y="6"/>
                    <a:pt x="25" y="8"/>
                  </a:cubicBezTo>
                  <a:cubicBezTo>
                    <a:pt x="26" y="8"/>
                    <a:pt x="26" y="7"/>
                    <a:pt x="26" y="7"/>
                  </a:cubicBezTo>
                  <a:cubicBezTo>
                    <a:pt x="26" y="5"/>
                    <a:pt x="21" y="2"/>
                    <a:pt x="14" y="1"/>
                  </a:cubicBezTo>
                  <a:cubicBezTo>
                    <a:pt x="7" y="0"/>
                    <a:pt x="1" y="1"/>
                    <a:pt x="0" y="3"/>
                  </a:cubicBezTo>
                  <a:cubicBezTo>
                    <a:pt x="0" y="3"/>
                    <a:pt x="0" y="3"/>
                    <a:pt x="1" y="4"/>
                  </a:cubicBezTo>
                  <a:cubicBezTo>
                    <a:pt x="2" y="2"/>
                    <a:pt x="7" y="1"/>
                    <a:pt x="14" y="2"/>
                  </a:cubicBezTo>
                  <a:close/>
                </a:path>
              </a:pathLst>
            </a:custGeom>
            <a:grpFill/>
            <a:ln w="3175">
              <a:solidFill>
                <a:schemeClr val="tx2">
                  <a:lumMod val="75000"/>
                  <a:alpha val="40000"/>
                </a:schemeClr>
              </a:solidFill>
            </a:ln>
            <a:extLst/>
          </p:spPr>
          <p:txBody>
            <a:bodyPr anchor="ctr"/>
            <a:lstStyle/>
            <a:p>
              <a:pPr algn="ctr"/>
              <a:endParaRPr/>
            </a:p>
          </p:txBody>
        </p:sp>
        <p:sp>
          <p:nvSpPr>
            <p:cNvPr id="182" name="îṣļîḑé-Freeform: Shape 241"/>
            <p:cNvSpPr>
              <a:spLocks/>
            </p:cNvSpPr>
            <p:nvPr/>
          </p:nvSpPr>
          <p:spPr bwMode="auto">
            <a:xfrm>
              <a:off x="9523101" y="6465210"/>
              <a:ext cx="522219" cy="162784"/>
            </a:xfrm>
            <a:custGeom>
              <a:avLst/>
              <a:gdLst>
                <a:gd name="T0" fmla="*/ 1 w 26"/>
                <a:gd name="T1" fmla="*/ 4 h 8"/>
                <a:gd name="T2" fmla="*/ 1 w 26"/>
                <a:gd name="T3" fmla="*/ 4 h 8"/>
                <a:gd name="T4" fmla="*/ 0 w 26"/>
                <a:gd name="T5" fmla="*/ 3 h 8"/>
                <a:gd name="T6" fmla="*/ 5 w 26"/>
                <a:gd name="T7" fmla="*/ 0 h 8"/>
                <a:gd name="T8" fmla="*/ 14 w 26"/>
                <a:gd name="T9" fmla="*/ 1 h 8"/>
                <a:gd name="T10" fmla="*/ 19 w 26"/>
                <a:gd name="T11" fmla="*/ 2 h 8"/>
                <a:gd name="T12" fmla="*/ 26 w 26"/>
                <a:gd name="T13" fmla="*/ 7 h 8"/>
                <a:gd name="T14" fmla="*/ 25 w 26"/>
                <a:gd name="T15" fmla="*/ 8 h 8"/>
                <a:gd name="T16" fmla="*/ 25 w 26"/>
                <a:gd name="T17" fmla="*/ 8 h 8"/>
                <a:gd name="T18" fmla="*/ 25 w 26"/>
                <a:gd name="T19" fmla="*/ 8 h 8"/>
                <a:gd name="T20" fmla="*/ 19 w 26"/>
                <a:gd name="T21" fmla="*/ 4 h 8"/>
                <a:gd name="T22" fmla="*/ 14 w 26"/>
                <a:gd name="T23" fmla="*/ 3 h 8"/>
                <a:gd name="T24" fmla="*/ 1 w 26"/>
                <a:gd name="T25" fmla="*/ 4 h 8"/>
                <a:gd name="T26" fmla="*/ 1 w 26"/>
                <a:gd name="T27" fmla="*/ 4 h 8"/>
                <a:gd name="T28" fmla="*/ 19 w 26"/>
                <a:gd name="T29" fmla="*/ 3 h 8"/>
                <a:gd name="T30" fmla="*/ 14 w 26"/>
                <a:gd name="T31" fmla="*/ 1 h 8"/>
                <a:gd name="T32" fmla="*/ 5 w 26"/>
                <a:gd name="T33" fmla="*/ 1 h 8"/>
                <a:gd name="T34" fmla="*/ 1 w 26"/>
                <a:gd name="T35" fmla="*/ 3 h 8"/>
                <a:gd name="T36" fmla="*/ 1 w 26"/>
                <a:gd name="T37" fmla="*/ 3 h 8"/>
                <a:gd name="T38" fmla="*/ 14 w 26"/>
                <a:gd name="T39" fmla="*/ 2 h 8"/>
                <a:gd name="T40" fmla="*/ 19 w 26"/>
                <a:gd name="T41" fmla="*/ 4 h 8"/>
                <a:gd name="T42" fmla="*/ 25 w 26"/>
                <a:gd name="T43" fmla="*/ 8 h 8"/>
                <a:gd name="T44" fmla="*/ 26 w 26"/>
                <a:gd name="T45" fmla="*/ 7 h 8"/>
                <a:gd name="T46" fmla="*/ 19 w 26"/>
                <a:gd name="T47"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8">
                  <a:moveTo>
                    <a:pt x="1" y="4"/>
                  </a:moveTo>
                  <a:cubicBezTo>
                    <a:pt x="1" y="4"/>
                    <a:pt x="1" y="4"/>
                    <a:pt x="1" y="4"/>
                  </a:cubicBezTo>
                  <a:cubicBezTo>
                    <a:pt x="0" y="3"/>
                    <a:pt x="0" y="3"/>
                    <a:pt x="0" y="3"/>
                  </a:cubicBezTo>
                  <a:cubicBezTo>
                    <a:pt x="0" y="2"/>
                    <a:pt x="2" y="1"/>
                    <a:pt x="5" y="0"/>
                  </a:cubicBezTo>
                  <a:cubicBezTo>
                    <a:pt x="7" y="0"/>
                    <a:pt x="10" y="0"/>
                    <a:pt x="14" y="1"/>
                  </a:cubicBezTo>
                  <a:cubicBezTo>
                    <a:pt x="16" y="1"/>
                    <a:pt x="18" y="2"/>
                    <a:pt x="19" y="2"/>
                  </a:cubicBezTo>
                  <a:cubicBezTo>
                    <a:pt x="24" y="4"/>
                    <a:pt x="26" y="6"/>
                    <a:pt x="26" y="7"/>
                  </a:cubicBezTo>
                  <a:cubicBezTo>
                    <a:pt x="26" y="7"/>
                    <a:pt x="26" y="8"/>
                    <a:pt x="25" y="8"/>
                  </a:cubicBezTo>
                  <a:cubicBezTo>
                    <a:pt x="25" y="8"/>
                    <a:pt x="25" y="8"/>
                    <a:pt x="25" y="8"/>
                  </a:cubicBezTo>
                  <a:cubicBezTo>
                    <a:pt x="25" y="8"/>
                    <a:pt x="25" y="8"/>
                    <a:pt x="25" y="8"/>
                  </a:cubicBezTo>
                  <a:cubicBezTo>
                    <a:pt x="25" y="7"/>
                    <a:pt x="22" y="5"/>
                    <a:pt x="19" y="4"/>
                  </a:cubicBezTo>
                  <a:cubicBezTo>
                    <a:pt x="17" y="3"/>
                    <a:pt x="15" y="3"/>
                    <a:pt x="14" y="3"/>
                  </a:cubicBezTo>
                  <a:cubicBezTo>
                    <a:pt x="7" y="2"/>
                    <a:pt x="2" y="2"/>
                    <a:pt x="1" y="4"/>
                  </a:cubicBezTo>
                  <a:cubicBezTo>
                    <a:pt x="1" y="4"/>
                    <a:pt x="1" y="4"/>
                    <a:pt x="1" y="4"/>
                  </a:cubicBezTo>
                  <a:close/>
                  <a:moveTo>
                    <a:pt x="19" y="3"/>
                  </a:moveTo>
                  <a:cubicBezTo>
                    <a:pt x="18" y="2"/>
                    <a:pt x="16" y="2"/>
                    <a:pt x="14" y="1"/>
                  </a:cubicBezTo>
                  <a:cubicBezTo>
                    <a:pt x="10" y="1"/>
                    <a:pt x="7" y="1"/>
                    <a:pt x="5" y="1"/>
                  </a:cubicBezTo>
                  <a:cubicBezTo>
                    <a:pt x="2" y="1"/>
                    <a:pt x="1" y="2"/>
                    <a:pt x="1" y="3"/>
                  </a:cubicBezTo>
                  <a:cubicBezTo>
                    <a:pt x="1" y="3"/>
                    <a:pt x="1" y="3"/>
                    <a:pt x="1" y="3"/>
                  </a:cubicBezTo>
                  <a:cubicBezTo>
                    <a:pt x="2" y="2"/>
                    <a:pt x="7" y="1"/>
                    <a:pt x="14" y="2"/>
                  </a:cubicBezTo>
                  <a:cubicBezTo>
                    <a:pt x="15" y="3"/>
                    <a:pt x="17" y="3"/>
                    <a:pt x="19" y="4"/>
                  </a:cubicBezTo>
                  <a:cubicBezTo>
                    <a:pt x="23" y="5"/>
                    <a:pt x="25" y="6"/>
                    <a:pt x="25" y="8"/>
                  </a:cubicBezTo>
                  <a:cubicBezTo>
                    <a:pt x="26" y="7"/>
                    <a:pt x="26" y="7"/>
                    <a:pt x="26" y="7"/>
                  </a:cubicBezTo>
                  <a:cubicBezTo>
                    <a:pt x="26" y="6"/>
                    <a:pt x="23" y="4"/>
                    <a:pt x="19" y="3"/>
                  </a:cubicBezTo>
                  <a:close/>
                </a:path>
              </a:pathLst>
            </a:custGeom>
            <a:grpFill/>
            <a:ln w="3175">
              <a:solidFill>
                <a:schemeClr val="tx2">
                  <a:lumMod val="75000"/>
                  <a:alpha val="40000"/>
                </a:schemeClr>
              </a:solidFill>
            </a:ln>
            <a:extLst/>
          </p:spPr>
          <p:txBody>
            <a:bodyPr anchor="ctr"/>
            <a:lstStyle/>
            <a:p>
              <a:pPr algn="ctr"/>
              <a:endParaRPr/>
            </a:p>
          </p:txBody>
        </p:sp>
        <p:sp>
          <p:nvSpPr>
            <p:cNvPr id="183" name="îṣļîḑé-Freeform: Shape 242"/>
            <p:cNvSpPr>
              <a:spLocks/>
            </p:cNvSpPr>
            <p:nvPr/>
          </p:nvSpPr>
          <p:spPr bwMode="auto">
            <a:xfrm>
              <a:off x="9563524" y="6260911"/>
              <a:ext cx="522219" cy="183542"/>
            </a:xfrm>
            <a:custGeom>
              <a:avLst/>
              <a:gdLst>
                <a:gd name="T0" fmla="*/ 14 w 26"/>
                <a:gd name="T1" fmla="*/ 1 h 9"/>
                <a:gd name="T2" fmla="*/ 0 w 26"/>
                <a:gd name="T3" fmla="*/ 3 h 9"/>
                <a:gd name="T4" fmla="*/ 1 w 26"/>
                <a:gd name="T5" fmla="*/ 5 h 9"/>
                <a:gd name="T6" fmla="*/ 1 w 26"/>
                <a:gd name="T7" fmla="*/ 5 h 9"/>
                <a:gd name="T8" fmla="*/ 13 w 26"/>
                <a:gd name="T9" fmla="*/ 3 h 9"/>
                <a:gd name="T10" fmla="*/ 24 w 26"/>
                <a:gd name="T11" fmla="*/ 9 h 9"/>
                <a:gd name="T12" fmla="*/ 24 w 26"/>
                <a:gd name="T13" fmla="*/ 9 h 9"/>
                <a:gd name="T14" fmla="*/ 25 w 26"/>
                <a:gd name="T15" fmla="*/ 8 h 9"/>
                <a:gd name="T16" fmla="*/ 14 w 26"/>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9">
                  <a:moveTo>
                    <a:pt x="14" y="1"/>
                  </a:moveTo>
                  <a:cubicBezTo>
                    <a:pt x="7" y="0"/>
                    <a:pt x="1" y="1"/>
                    <a:pt x="0" y="3"/>
                  </a:cubicBezTo>
                  <a:cubicBezTo>
                    <a:pt x="0" y="4"/>
                    <a:pt x="0" y="4"/>
                    <a:pt x="1" y="5"/>
                  </a:cubicBezTo>
                  <a:cubicBezTo>
                    <a:pt x="1" y="5"/>
                    <a:pt x="1" y="5"/>
                    <a:pt x="1" y="5"/>
                  </a:cubicBezTo>
                  <a:cubicBezTo>
                    <a:pt x="1" y="2"/>
                    <a:pt x="7" y="1"/>
                    <a:pt x="13" y="3"/>
                  </a:cubicBezTo>
                  <a:cubicBezTo>
                    <a:pt x="20" y="4"/>
                    <a:pt x="25" y="6"/>
                    <a:pt x="24" y="9"/>
                  </a:cubicBezTo>
                  <a:cubicBezTo>
                    <a:pt x="24" y="9"/>
                    <a:pt x="24" y="9"/>
                    <a:pt x="24" y="9"/>
                  </a:cubicBezTo>
                  <a:cubicBezTo>
                    <a:pt x="25" y="8"/>
                    <a:pt x="25" y="8"/>
                    <a:pt x="25" y="8"/>
                  </a:cubicBezTo>
                  <a:cubicBezTo>
                    <a:pt x="26" y="5"/>
                    <a:pt x="20" y="3"/>
                    <a:pt x="14" y="1"/>
                  </a:cubicBezTo>
                  <a:close/>
                </a:path>
              </a:pathLst>
            </a:custGeom>
            <a:grpFill/>
            <a:ln w="3175">
              <a:solidFill>
                <a:schemeClr val="tx2">
                  <a:lumMod val="75000"/>
                  <a:alpha val="40000"/>
                </a:schemeClr>
              </a:solidFill>
            </a:ln>
            <a:extLst/>
          </p:spPr>
          <p:txBody>
            <a:bodyPr anchor="ctr"/>
            <a:lstStyle/>
            <a:p>
              <a:pPr algn="ctr"/>
              <a:endParaRPr/>
            </a:p>
          </p:txBody>
        </p:sp>
        <p:sp>
          <p:nvSpPr>
            <p:cNvPr id="184" name="îṣļîḑé-Freeform: Shape 243"/>
            <p:cNvSpPr>
              <a:spLocks/>
            </p:cNvSpPr>
            <p:nvPr/>
          </p:nvSpPr>
          <p:spPr bwMode="auto">
            <a:xfrm>
              <a:off x="9563524" y="6281669"/>
              <a:ext cx="522219" cy="162784"/>
            </a:xfrm>
            <a:custGeom>
              <a:avLst/>
              <a:gdLst>
                <a:gd name="T0" fmla="*/ 1 w 26"/>
                <a:gd name="T1" fmla="*/ 4 h 8"/>
                <a:gd name="T2" fmla="*/ 1 w 26"/>
                <a:gd name="T3" fmla="*/ 4 h 8"/>
                <a:gd name="T4" fmla="*/ 0 w 26"/>
                <a:gd name="T5" fmla="*/ 2 h 8"/>
                <a:gd name="T6" fmla="*/ 4 w 26"/>
                <a:gd name="T7" fmla="*/ 0 h 8"/>
                <a:gd name="T8" fmla="*/ 14 w 26"/>
                <a:gd name="T9" fmla="*/ 0 h 8"/>
                <a:gd name="T10" fmla="*/ 18 w 26"/>
                <a:gd name="T11" fmla="*/ 1 h 8"/>
                <a:gd name="T12" fmla="*/ 25 w 26"/>
                <a:gd name="T13" fmla="*/ 7 h 8"/>
                <a:gd name="T14" fmla="*/ 25 w 26"/>
                <a:gd name="T15" fmla="*/ 8 h 8"/>
                <a:gd name="T16" fmla="*/ 24 w 26"/>
                <a:gd name="T17" fmla="*/ 8 h 8"/>
                <a:gd name="T18" fmla="*/ 24 w 26"/>
                <a:gd name="T19" fmla="*/ 8 h 8"/>
                <a:gd name="T20" fmla="*/ 24 w 26"/>
                <a:gd name="T21" fmla="*/ 8 h 8"/>
                <a:gd name="T22" fmla="*/ 24 w 26"/>
                <a:gd name="T23" fmla="*/ 8 h 8"/>
                <a:gd name="T24" fmla="*/ 18 w 26"/>
                <a:gd name="T25" fmla="*/ 3 h 8"/>
                <a:gd name="T26" fmla="*/ 13 w 26"/>
                <a:gd name="T27" fmla="*/ 2 h 8"/>
                <a:gd name="T28" fmla="*/ 5 w 26"/>
                <a:gd name="T29" fmla="*/ 2 h 8"/>
                <a:gd name="T30" fmla="*/ 1 w 26"/>
                <a:gd name="T31" fmla="*/ 4 h 8"/>
                <a:gd name="T32" fmla="*/ 1 w 26"/>
                <a:gd name="T33" fmla="*/ 4 h 8"/>
                <a:gd name="T34" fmla="*/ 1 w 26"/>
                <a:gd name="T35" fmla="*/ 4 h 8"/>
                <a:gd name="T36" fmla="*/ 1 w 26"/>
                <a:gd name="T37" fmla="*/ 4 h 8"/>
                <a:gd name="T38" fmla="*/ 18 w 26"/>
                <a:gd name="T39" fmla="*/ 2 h 8"/>
                <a:gd name="T40" fmla="*/ 14 w 26"/>
                <a:gd name="T41" fmla="*/ 1 h 8"/>
                <a:gd name="T42" fmla="*/ 4 w 26"/>
                <a:gd name="T43" fmla="*/ 0 h 8"/>
                <a:gd name="T44" fmla="*/ 0 w 26"/>
                <a:gd name="T45" fmla="*/ 2 h 8"/>
                <a:gd name="T46" fmla="*/ 1 w 26"/>
                <a:gd name="T47" fmla="*/ 3 h 8"/>
                <a:gd name="T48" fmla="*/ 5 w 26"/>
                <a:gd name="T49" fmla="*/ 1 h 8"/>
                <a:gd name="T50" fmla="*/ 13 w 26"/>
                <a:gd name="T51" fmla="*/ 1 h 8"/>
                <a:gd name="T52" fmla="*/ 18 w 26"/>
                <a:gd name="T53" fmla="*/ 2 h 8"/>
                <a:gd name="T54" fmla="*/ 25 w 26"/>
                <a:gd name="T55" fmla="*/ 7 h 8"/>
                <a:gd name="T56" fmla="*/ 25 w 26"/>
                <a:gd name="T57" fmla="*/ 7 h 8"/>
                <a:gd name="T58" fmla="*/ 18 w 26"/>
                <a:gd name="T5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 h="8">
                  <a:moveTo>
                    <a:pt x="1" y="4"/>
                  </a:moveTo>
                  <a:cubicBezTo>
                    <a:pt x="1" y="4"/>
                    <a:pt x="1" y="4"/>
                    <a:pt x="1" y="4"/>
                  </a:cubicBezTo>
                  <a:cubicBezTo>
                    <a:pt x="0" y="3"/>
                    <a:pt x="0" y="3"/>
                    <a:pt x="0" y="2"/>
                  </a:cubicBezTo>
                  <a:cubicBezTo>
                    <a:pt x="0" y="1"/>
                    <a:pt x="2" y="0"/>
                    <a:pt x="4" y="0"/>
                  </a:cubicBezTo>
                  <a:cubicBezTo>
                    <a:pt x="7" y="0"/>
                    <a:pt x="10" y="0"/>
                    <a:pt x="14" y="0"/>
                  </a:cubicBezTo>
                  <a:cubicBezTo>
                    <a:pt x="15" y="1"/>
                    <a:pt x="17" y="1"/>
                    <a:pt x="18" y="1"/>
                  </a:cubicBezTo>
                  <a:cubicBezTo>
                    <a:pt x="23" y="3"/>
                    <a:pt x="26" y="5"/>
                    <a:pt x="25" y="7"/>
                  </a:cubicBezTo>
                  <a:cubicBezTo>
                    <a:pt x="25" y="7"/>
                    <a:pt x="25" y="8"/>
                    <a:pt x="25" y="8"/>
                  </a:cubicBezTo>
                  <a:cubicBezTo>
                    <a:pt x="24" y="8"/>
                    <a:pt x="24" y="8"/>
                    <a:pt x="24" y="8"/>
                  </a:cubicBezTo>
                  <a:cubicBezTo>
                    <a:pt x="24" y="8"/>
                    <a:pt x="24" y="8"/>
                    <a:pt x="24" y="8"/>
                  </a:cubicBezTo>
                  <a:cubicBezTo>
                    <a:pt x="24" y="8"/>
                    <a:pt x="24" y="8"/>
                    <a:pt x="24" y="8"/>
                  </a:cubicBezTo>
                  <a:cubicBezTo>
                    <a:pt x="24" y="8"/>
                    <a:pt x="24" y="8"/>
                    <a:pt x="24" y="8"/>
                  </a:cubicBezTo>
                  <a:cubicBezTo>
                    <a:pt x="25" y="6"/>
                    <a:pt x="22" y="4"/>
                    <a:pt x="18" y="3"/>
                  </a:cubicBezTo>
                  <a:cubicBezTo>
                    <a:pt x="16" y="2"/>
                    <a:pt x="15" y="2"/>
                    <a:pt x="13" y="2"/>
                  </a:cubicBezTo>
                  <a:cubicBezTo>
                    <a:pt x="10" y="1"/>
                    <a:pt x="7" y="1"/>
                    <a:pt x="5" y="2"/>
                  </a:cubicBezTo>
                  <a:cubicBezTo>
                    <a:pt x="2" y="2"/>
                    <a:pt x="1" y="3"/>
                    <a:pt x="1" y="4"/>
                  </a:cubicBezTo>
                  <a:cubicBezTo>
                    <a:pt x="1" y="4"/>
                    <a:pt x="1" y="4"/>
                    <a:pt x="1" y="4"/>
                  </a:cubicBezTo>
                  <a:cubicBezTo>
                    <a:pt x="1" y="4"/>
                    <a:pt x="1" y="4"/>
                    <a:pt x="1" y="4"/>
                  </a:cubicBezTo>
                  <a:cubicBezTo>
                    <a:pt x="1" y="4"/>
                    <a:pt x="1" y="4"/>
                    <a:pt x="1" y="4"/>
                  </a:cubicBezTo>
                  <a:close/>
                  <a:moveTo>
                    <a:pt x="18" y="2"/>
                  </a:moveTo>
                  <a:cubicBezTo>
                    <a:pt x="17" y="1"/>
                    <a:pt x="15" y="1"/>
                    <a:pt x="14" y="1"/>
                  </a:cubicBezTo>
                  <a:cubicBezTo>
                    <a:pt x="10" y="0"/>
                    <a:pt x="7" y="0"/>
                    <a:pt x="4" y="0"/>
                  </a:cubicBezTo>
                  <a:cubicBezTo>
                    <a:pt x="2" y="1"/>
                    <a:pt x="1" y="1"/>
                    <a:pt x="0" y="2"/>
                  </a:cubicBezTo>
                  <a:cubicBezTo>
                    <a:pt x="1" y="3"/>
                    <a:pt x="1" y="3"/>
                    <a:pt x="1" y="3"/>
                  </a:cubicBezTo>
                  <a:cubicBezTo>
                    <a:pt x="1" y="2"/>
                    <a:pt x="2" y="2"/>
                    <a:pt x="5" y="1"/>
                  </a:cubicBezTo>
                  <a:cubicBezTo>
                    <a:pt x="7" y="1"/>
                    <a:pt x="10" y="1"/>
                    <a:pt x="13" y="1"/>
                  </a:cubicBezTo>
                  <a:cubicBezTo>
                    <a:pt x="15" y="2"/>
                    <a:pt x="16" y="2"/>
                    <a:pt x="18" y="2"/>
                  </a:cubicBezTo>
                  <a:cubicBezTo>
                    <a:pt x="22" y="4"/>
                    <a:pt x="25" y="6"/>
                    <a:pt x="25" y="7"/>
                  </a:cubicBezTo>
                  <a:cubicBezTo>
                    <a:pt x="25" y="7"/>
                    <a:pt x="25" y="7"/>
                    <a:pt x="25" y="7"/>
                  </a:cubicBezTo>
                  <a:cubicBezTo>
                    <a:pt x="25" y="5"/>
                    <a:pt x="23" y="3"/>
                    <a:pt x="18" y="2"/>
                  </a:cubicBezTo>
                  <a:close/>
                </a:path>
              </a:pathLst>
            </a:custGeom>
            <a:grpFill/>
            <a:ln w="3175">
              <a:solidFill>
                <a:schemeClr val="tx2">
                  <a:lumMod val="75000"/>
                  <a:alpha val="40000"/>
                </a:schemeClr>
              </a:solidFill>
            </a:ln>
            <a:extLst/>
          </p:spPr>
          <p:txBody>
            <a:bodyPr anchor="ctr"/>
            <a:lstStyle/>
            <a:p>
              <a:pPr algn="ctr"/>
              <a:endParaRPr/>
            </a:p>
          </p:txBody>
        </p:sp>
        <p:sp>
          <p:nvSpPr>
            <p:cNvPr id="185" name="îṣļîḑé-Freeform: Shape 244"/>
            <p:cNvSpPr>
              <a:spLocks/>
            </p:cNvSpPr>
            <p:nvPr/>
          </p:nvSpPr>
          <p:spPr bwMode="auto">
            <a:xfrm>
              <a:off x="9602854" y="6098127"/>
              <a:ext cx="482889" cy="204299"/>
            </a:xfrm>
            <a:custGeom>
              <a:avLst/>
              <a:gdLst>
                <a:gd name="T0" fmla="*/ 0 w 24"/>
                <a:gd name="T1" fmla="*/ 6 h 10"/>
                <a:gd name="T2" fmla="*/ 13 w 24"/>
                <a:gd name="T3" fmla="*/ 3 h 10"/>
                <a:gd name="T4" fmla="*/ 23 w 24"/>
                <a:gd name="T5" fmla="*/ 10 h 10"/>
                <a:gd name="T6" fmla="*/ 23 w 24"/>
                <a:gd name="T7" fmla="*/ 10 h 10"/>
                <a:gd name="T8" fmla="*/ 24 w 24"/>
                <a:gd name="T9" fmla="*/ 9 h 10"/>
                <a:gd name="T10" fmla="*/ 13 w 24"/>
                <a:gd name="T11" fmla="*/ 1 h 10"/>
                <a:gd name="T12" fmla="*/ 0 w 24"/>
                <a:gd name="T13" fmla="*/ 5 h 10"/>
                <a:gd name="T14" fmla="*/ 0 w 2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0" y="6"/>
                  </a:moveTo>
                  <a:cubicBezTo>
                    <a:pt x="1" y="3"/>
                    <a:pt x="6" y="1"/>
                    <a:pt x="13" y="3"/>
                  </a:cubicBezTo>
                  <a:cubicBezTo>
                    <a:pt x="19" y="4"/>
                    <a:pt x="24" y="7"/>
                    <a:pt x="23" y="10"/>
                  </a:cubicBezTo>
                  <a:cubicBezTo>
                    <a:pt x="23" y="10"/>
                    <a:pt x="23" y="10"/>
                    <a:pt x="23" y="10"/>
                  </a:cubicBezTo>
                  <a:cubicBezTo>
                    <a:pt x="24" y="10"/>
                    <a:pt x="24" y="9"/>
                    <a:pt x="24" y="9"/>
                  </a:cubicBezTo>
                  <a:cubicBezTo>
                    <a:pt x="24" y="6"/>
                    <a:pt x="20" y="3"/>
                    <a:pt x="13" y="1"/>
                  </a:cubicBezTo>
                  <a:cubicBezTo>
                    <a:pt x="6" y="0"/>
                    <a:pt x="1" y="2"/>
                    <a:pt x="0" y="5"/>
                  </a:cubicBezTo>
                  <a:cubicBezTo>
                    <a:pt x="0" y="5"/>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186" name="îṣļîḑé-Freeform: Shape 245"/>
            <p:cNvSpPr>
              <a:spLocks/>
            </p:cNvSpPr>
            <p:nvPr/>
          </p:nvSpPr>
          <p:spPr bwMode="auto">
            <a:xfrm>
              <a:off x="9602854" y="6118885"/>
              <a:ext cx="502554" cy="183542"/>
            </a:xfrm>
            <a:custGeom>
              <a:avLst/>
              <a:gdLst>
                <a:gd name="T0" fmla="*/ 0 w 25"/>
                <a:gd name="T1" fmla="*/ 5 h 9"/>
                <a:gd name="T2" fmla="*/ 0 w 25"/>
                <a:gd name="T3" fmla="*/ 5 h 9"/>
                <a:gd name="T4" fmla="*/ 0 w 25"/>
                <a:gd name="T5" fmla="*/ 4 h 9"/>
                <a:gd name="T6" fmla="*/ 4 w 25"/>
                <a:gd name="T7" fmla="*/ 0 h 9"/>
                <a:gd name="T8" fmla="*/ 13 w 25"/>
                <a:gd name="T9" fmla="*/ 0 h 9"/>
                <a:gd name="T10" fmla="*/ 16 w 25"/>
                <a:gd name="T11" fmla="*/ 1 h 9"/>
                <a:gd name="T12" fmla="*/ 24 w 25"/>
                <a:gd name="T13" fmla="*/ 8 h 9"/>
                <a:gd name="T14" fmla="*/ 23 w 25"/>
                <a:gd name="T15" fmla="*/ 9 h 9"/>
                <a:gd name="T16" fmla="*/ 23 w 25"/>
                <a:gd name="T17" fmla="*/ 9 h 9"/>
                <a:gd name="T18" fmla="*/ 23 w 25"/>
                <a:gd name="T19" fmla="*/ 9 h 9"/>
                <a:gd name="T20" fmla="*/ 23 w 25"/>
                <a:gd name="T21" fmla="*/ 9 h 9"/>
                <a:gd name="T22" fmla="*/ 16 w 25"/>
                <a:gd name="T23" fmla="*/ 3 h 9"/>
                <a:gd name="T24" fmla="*/ 13 w 25"/>
                <a:gd name="T25" fmla="*/ 2 h 9"/>
                <a:gd name="T26" fmla="*/ 0 w 25"/>
                <a:gd name="T27" fmla="*/ 5 h 9"/>
                <a:gd name="T28" fmla="*/ 0 w 25"/>
                <a:gd name="T29" fmla="*/ 5 h 9"/>
                <a:gd name="T30" fmla="*/ 0 w 25"/>
                <a:gd name="T31" fmla="*/ 5 h 9"/>
                <a:gd name="T32" fmla="*/ 16 w 25"/>
                <a:gd name="T33" fmla="*/ 1 h 9"/>
                <a:gd name="T34" fmla="*/ 13 w 25"/>
                <a:gd name="T35" fmla="*/ 1 h 9"/>
                <a:gd name="T36" fmla="*/ 4 w 25"/>
                <a:gd name="T37" fmla="*/ 1 h 9"/>
                <a:gd name="T38" fmla="*/ 0 w 25"/>
                <a:gd name="T39" fmla="*/ 4 h 9"/>
                <a:gd name="T40" fmla="*/ 0 w 25"/>
                <a:gd name="T41" fmla="*/ 4 h 9"/>
                <a:gd name="T42" fmla="*/ 13 w 25"/>
                <a:gd name="T43" fmla="*/ 1 h 9"/>
                <a:gd name="T44" fmla="*/ 16 w 25"/>
                <a:gd name="T45" fmla="*/ 2 h 9"/>
                <a:gd name="T46" fmla="*/ 24 w 25"/>
                <a:gd name="T47" fmla="*/ 8 h 9"/>
                <a:gd name="T48" fmla="*/ 24 w 25"/>
                <a:gd name="T49" fmla="*/ 8 h 9"/>
                <a:gd name="T50" fmla="*/ 16 w 25"/>
                <a:gd name="T5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9">
                  <a:moveTo>
                    <a:pt x="0" y="5"/>
                  </a:moveTo>
                  <a:cubicBezTo>
                    <a:pt x="0" y="5"/>
                    <a:pt x="0" y="5"/>
                    <a:pt x="0" y="5"/>
                  </a:cubicBezTo>
                  <a:cubicBezTo>
                    <a:pt x="0" y="5"/>
                    <a:pt x="0" y="4"/>
                    <a:pt x="0" y="4"/>
                  </a:cubicBezTo>
                  <a:cubicBezTo>
                    <a:pt x="0" y="2"/>
                    <a:pt x="2" y="1"/>
                    <a:pt x="4" y="0"/>
                  </a:cubicBezTo>
                  <a:cubicBezTo>
                    <a:pt x="7" y="0"/>
                    <a:pt x="10" y="0"/>
                    <a:pt x="13" y="0"/>
                  </a:cubicBezTo>
                  <a:cubicBezTo>
                    <a:pt x="14" y="1"/>
                    <a:pt x="15" y="1"/>
                    <a:pt x="16" y="1"/>
                  </a:cubicBezTo>
                  <a:cubicBezTo>
                    <a:pt x="21" y="3"/>
                    <a:pt x="25" y="6"/>
                    <a:pt x="24" y="8"/>
                  </a:cubicBezTo>
                  <a:cubicBezTo>
                    <a:pt x="24" y="8"/>
                    <a:pt x="24" y="9"/>
                    <a:pt x="23" y="9"/>
                  </a:cubicBezTo>
                  <a:cubicBezTo>
                    <a:pt x="23" y="9"/>
                    <a:pt x="23" y="9"/>
                    <a:pt x="23" y="9"/>
                  </a:cubicBezTo>
                  <a:cubicBezTo>
                    <a:pt x="23" y="9"/>
                    <a:pt x="23" y="9"/>
                    <a:pt x="23" y="9"/>
                  </a:cubicBezTo>
                  <a:cubicBezTo>
                    <a:pt x="23" y="9"/>
                    <a:pt x="23" y="9"/>
                    <a:pt x="23" y="9"/>
                  </a:cubicBezTo>
                  <a:cubicBezTo>
                    <a:pt x="24" y="7"/>
                    <a:pt x="21" y="4"/>
                    <a:pt x="16" y="3"/>
                  </a:cubicBezTo>
                  <a:cubicBezTo>
                    <a:pt x="15" y="2"/>
                    <a:pt x="14" y="2"/>
                    <a:pt x="13" y="2"/>
                  </a:cubicBezTo>
                  <a:cubicBezTo>
                    <a:pt x="6" y="1"/>
                    <a:pt x="1" y="2"/>
                    <a:pt x="0" y="5"/>
                  </a:cubicBezTo>
                  <a:cubicBezTo>
                    <a:pt x="0" y="5"/>
                    <a:pt x="0" y="5"/>
                    <a:pt x="0" y="5"/>
                  </a:cubicBezTo>
                  <a:cubicBezTo>
                    <a:pt x="0" y="5"/>
                    <a:pt x="0" y="5"/>
                    <a:pt x="0" y="5"/>
                  </a:cubicBezTo>
                  <a:close/>
                  <a:moveTo>
                    <a:pt x="16" y="1"/>
                  </a:moveTo>
                  <a:cubicBezTo>
                    <a:pt x="15" y="1"/>
                    <a:pt x="14" y="1"/>
                    <a:pt x="13" y="1"/>
                  </a:cubicBezTo>
                  <a:cubicBezTo>
                    <a:pt x="10" y="0"/>
                    <a:pt x="7" y="0"/>
                    <a:pt x="4" y="1"/>
                  </a:cubicBezTo>
                  <a:cubicBezTo>
                    <a:pt x="2" y="1"/>
                    <a:pt x="0" y="2"/>
                    <a:pt x="0" y="4"/>
                  </a:cubicBezTo>
                  <a:cubicBezTo>
                    <a:pt x="0" y="4"/>
                    <a:pt x="0" y="4"/>
                    <a:pt x="0" y="4"/>
                  </a:cubicBezTo>
                  <a:cubicBezTo>
                    <a:pt x="1" y="2"/>
                    <a:pt x="7" y="0"/>
                    <a:pt x="13" y="1"/>
                  </a:cubicBezTo>
                  <a:cubicBezTo>
                    <a:pt x="14" y="2"/>
                    <a:pt x="15" y="2"/>
                    <a:pt x="16" y="2"/>
                  </a:cubicBezTo>
                  <a:cubicBezTo>
                    <a:pt x="21" y="4"/>
                    <a:pt x="24" y="6"/>
                    <a:pt x="24" y="8"/>
                  </a:cubicBezTo>
                  <a:cubicBezTo>
                    <a:pt x="24" y="8"/>
                    <a:pt x="24" y="8"/>
                    <a:pt x="24" y="8"/>
                  </a:cubicBezTo>
                  <a:cubicBezTo>
                    <a:pt x="24" y="6"/>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87" name="îṣļîḑé-Freeform: Shape 246"/>
            <p:cNvSpPr>
              <a:spLocks/>
            </p:cNvSpPr>
            <p:nvPr/>
          </p:nvSpPr>
          <p:spPr bwMode="auto">
            <a:xfrm>
              <a:off x="9703365" y="5589018"/>
              <a:ext cx="462131" cy="264387"/>
            </a:xfrm>
            <a:custGeom>
              <a:avLst/>
              <a:gdLst>
                <a:gd name="T0" fmla="*/ 1 w 23"/>
                <a:gd name="T1" fmla="*/ 8 h 13"/>
                <a:gd name="T2" fmla="*/ 12 w 23"/>
                <a:gd name="T3" fmla="*/ 2 h 13"/>
                <a:gd name="T4" fmla="*/ 21 w 23"/>
                <a:gd name="T5" fmla="*/ 11 h 13"/>
                <a:gd name="T6" fmla="*/ 21 w 23"/>
                <a:gd name="T7" fmla="*/ 13 h 13"/>
                <a:gd name="T8" fmla="*/ 22 w 23"/>
                <a:gd name="T9" fmla="*/ 10 h 13"/>
                <a:gd name="T10" fmla="*/ 13 w 23"/>
                <a:gd name="T11" fmla="*/ 1 h 13"/>
                <a:gd name="T12" fmla="*/ 1 w 23"/>
                <a:gd name="T13" fmla="*/ 7 h 13"/>
                <a:gd name="T14" fmla="*/ 1 w 23"/>
                <a:gd name="T15" fmla="*/ 9 h 13"/>
                <a:gd name="T16" fmla="*/ 1 w 23"/>
                <a:gd name="T17"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1" y="8"/>
                  </a:moveTo>
                  <a:cubicBezTo>
                    <a:pt x="2" y="4"/>
                    <a:pt x="7" y="1"/>
                    <a:pt x="12" y="2"/>
                  </a:cubicBezTo>
                  <a:cubicBezTo>
                    <a:pt x="18" y="3"/>
                    <a:pt x="22" y="7"/>
                    <a:pt x="21" y="11"/>
                  </a:cubicBezTo>
                  <a:cubicBezTo>
                    <a:pt x="21" y="12"/>
                    <a:pt x="21" y="12"/>
                    <a:pt x="21" y="13"/>
                  </a:cubicBezTo>
                  <a:cubicBezTo>
                    <a:pt x="21" y="12"/>
                    <a:pt x="22" y="11"/>
                    <a:pt x="22" y="10"/>
                  </a:cubicBezTo>
                  <a:cubicBezTo>
                    <a:pt x="23" y="6"/>
                    <a:pt x="19" y="2"/>
                    <a:pt x="13" y="1"/>
                  </a:cubicBezTo>
                  <a:cubicBezTo>
                    <a:pt x="7" y="0"/>
                    <a:pt x="1" y="3"/>
                    <a:pt x="1" y="7"/>
                  </a:cubicBezTo>
                  <a:cubicBezTo>
                    <a:pt x="0" y="8"/>
                    <a:pt x="0" y="9"/>
                    <a:pt x="1" y="9"/>
                  </a:cubicBezTo>
                  <a:cubicBezTo>
                    <a:pt x="1" y="9"/>
                    <a:pt x="1" y="8"/>
                    <a:pt x="1" y="8"/>
                  </a:cubicBezTo>
                  <a:close/>
                </a:path>
              </a:pathLst>
            </a:custGeom>
            <a:grpFill/>
            <a:ln w="3175">
              <a:solidFill>
                <a:schemeClr val="tx2">
                  <a:lumMod val="75000"/>
                  <a:alpha val="40000"/>
                </a:schemeClr>
              </a:solidFill>
            </a:ln>
            <a:extLst/>
          </p:spPr>
          <p:txBody>
            <a:bodyPr anchor="ctr"/>
            <a:lstStyle/>
            <a:p>
              <a:pPr algn="ctr"/>
              <a:endParaRPr/>
            </a:p>
          </p:txBody>
        </p:sp>
        <p:sp>
          <p:nvSpPr>
            <p:cNvPr id="188" name="îṣļîḑé-Freeform: Shape 247"/>
            <p:cNvSpPr>
              <a:spLocks/>
            </p:cNvSpPr>
            <p:nvPr/>
          </p:nvSpPr>
          <p:spPr bwMode="auto">
            <a:xfrm>
              <a:off x="9703365" y="5589018"/>
              <a:ext cx="462131" cy="264387"/>
            </a:xfrm>
            <a:custGeom>
              <a:avLst/>
              <a:gdLst>
                <a:gd name="T0" fmla="*/ 1 w 23"/>
                <a:gd name="T1" fmla="*/ 10 h 13"/>
                <a:gd name="T2" fmla="*/ 1 w 23"/>
                <a:gd name="T3" fmla="*/ 9 h 13"/>
                <a:gd name="T4" fmla="*/ 0 w 23"/>
                <a:gd name="T5" fmla="*/ 7 h 13"/>
                <a:gd name="T6" fmla="*/ 13 w 23"/>
                <a:gd name="T7" fmla="*/ 1 h 13"/>
                <a:gd name="T8" fmla="*/ 15 w 23"/>
                <a:gd name="T9" fmla="*/ 1 h 13"/>
                <a:gd name="T10" fmla="*/ 22 w 23"/>
                <a:gd name="T11" fmla="*/ 10 h 13"/>
                <a:gd name="T12" fmla="*/ 21 w 23"/>
                <a:gd name="T13" fmla="*/ 13 h 13"/>
                <a:gd name="T14" fmla="*/ 21 w 23"/>
                <a:gd name="T15" fmla="*/ 13 h 13"/>
                <a:gd name="T16" fmla="*/ 21 w 23"/>
                <a:gd name="T17" fmla="*/ 13 h 13"/>
                <a:gd name="T18" fmla="*/ 21 w 23"/>
                <a:gd name="T19" fmla="*/ 11 h 13"/>
                <a:gd name="T20" fmla="*/ 14 w 23"/>
                <a:gd name="T21" fmla="*/ 2 h 13"/>
                <a:gd name="T22" fmla="*/ 12 w 23"/>
                <a:gd name="T23" fmla="*/ 2 h 13"/>
                <a:gd name="T24" fmla="*/ 1 w 23"/>
                <a:gd name="T25" fmla="*/ 8 h 13"/>
                <a:gd name="T26" fmla="*/ 1 w 23"/>
                <a:gd name="T27" fmla="*/ 9 h 13"/>
                <a:gd name="T28" fmla="*/ 1 w 23"/>
                <a:gd name="T29" fmla="*/ 10 h 13"/>
                <a:gd name="T30" fmla="*/ 15 w 23"/>
                <a:gd name="T31" fmla="*/ 2 h 13"/>
                <a:gd name="T32" fmla="*/ 13 w 23"/>
                <a:gd name="T33" fmla="*/ 1 h 13"/>
                <a:gd name="T34" fmla="*/ 1 w 23"/>
                <a:gd name="T35" fmla="*/ 7 h 13"/>
                <a:gd name="T36" fmla="*/ 1 w 23"/>
                <a:gd name="T37" fmla="*/ 8 h 13"/>
                <a:gd name="T38" fmla="*/ 12 w 23"/>
                <a:gd name="T39" fmla="*/ 2 h 13"/>
                <a:gd name="T40" fmla="*/ 14 w 23"/>
                <a:gd name="T41" fmla="*/ 2 h 13"/>
                <a:gd name="T42" fmla="*/ 21 w 23"/>
                <a:gd name="T43" fmla="*/ 11 h 13"/>
                <a:gd name="T44" fmla="*/ 22 w 23"/>
                <a:gd name="T45" fmla="*/ 10 h 13"/>
                <a:gd name="T46" fmla="*/ 15 w 23"/>
                <a:gd name="T4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3">
                  <a:moveTo>
                    <a:pt x="1" y="10"/>
                  </a:moveTo>
                  <a:cubicBezTo>
                    <a:pt x="1" y="9"/>
                    <a:pt x="1" y="9"/>
                    <a:pt x="1" y="9"/>
                  </a:cubicBezTo>
                  <a:cubicBezTo>
                    <a:pt x="0" y="9"/>
                    <a:pt x="0" y="8"/>
                    <a:pt x="0" y="7"/>
                  </a:cubicBezTo>
                  <a:cubicBezTo>
                    <a:pt x="1" y="2"/>
                    <a:pt x="7" y="0"/>
                    <a:pt x="13" y="1"/>
                  </a:cubicBezTo>
                  <a:cubicBezTo>
                    <a:pt x="13" y="1"/>
                    <a:pt x="14" y="1"/>
                    <a:pt x="15" y="1"/>
                  </a:cubicBezTo>
                  <a:cubicBezTo>
                    <a:pt x="20" y="3"/>
                    <a:pt x="23" y="7"/>
                    <a:pt x="22" y="10"/>
                  </a:cubicBezTo>
                  <a:cubicBezTo>
                    <a:pt x="22" y="11"/>
                    <a:pt x="21" y="12"/>
                    <a:pt x="21" y="13"/>
                  </a:cubicBezTo>
                  <a:cubicBezTo>
                    <a:pt x="21" y="13"/>
                    <a:pt x="21" y="13"/>
                    <a:pt x="21" y="13"/>
                  </a:cubicBezTo>
                  <a:cubicBezTo>
                    <a:pt x="21" y="13"/>
                    <a:pt x="21" y="13"/>
                    <a:pt x="21" y="13"/>
                  </a:cubicBezTo>
                  <a:cubicBezTo>
                    <a:pt x="21" y="12"/>
                    <a:pt x="21" y="12"/>
                    <a:pt x="21" y="11"/>
                  </a:cubicBezTo>
                  <a:cubicBezTo>
                    <a:pt x="22" y="8"/>
                    <a:pt x="19" y="4"/>
                    <a:pt x="14" y="2"/>
                  </a:cubicBezTo>
                  <a:cubicBezTo>
                    <a:pt x="14" y="2"/>
                    <a:pt x="13" y="2"/>
                    <a:pt x="12" y="2"/>
                  </a:cubicBezTo>
                  <a:cubicBezTo>
                    <a:pt x="7" y="1"/>
                    <a:pt x="2" y="4"/>
                    <a:pt x="1" y="8"/>
                  </a:cubicBezTo>
                  <a:cubicBezTo>
                    <a:pt x="1" y="8"/>
                    <a:pt x="1" y="9"/>
                    <a:pt x="1" y="9"/>
                  </a:cubicBezTo>
                  <a:cubicBezTo>
                    <a:pt x="1" y="10"/>
                    <a:pt x="1" y="10"/>
                    <a:pt x="1" y="10"/>
                  </a:cubicBezTo>
                  <a:close/>
                  <a:moveTo>
                    <a:pt x="15" y="2"/>
                  </a:moveTo>
                  <a:cubicBezTo>
                    <a:pt x="14" y="1"/>
                    <a:pt x="13" y="1"/>
                    <a:pt x="13" y="1"/>
                  </a:cubicBezTo>
                  <a:cubicBezTo>
                    <a:pt x="7" y="0"/>
                    <a:pt x="1" y="3"/>
                    <a:pt x="1" y="7"/>
                  </a:cubicBezTo>
                  <a:cubicBezTo>
                    <a:pt x="1" y="7"/>
                    <a:pt x="1" y="7"/>
                    <a:pt x="1" y="8"/>
                  </a:cubicBezTo>
                  <a:cubicBezTo>
                    <a:pt x="1" y="3"/>
                    <a:pt x="7" y="1"/>
                    <a:pt x="12" y="2"/>
                  </a:cubicBezTo>
                  <a:cubicBezTo>
                    <a:pt x="13" y="2"/>
                    <a:pt x="14" y="2"/>
                    <a:pt x="14" y="2"/>
                  </a:cubicBezTo>
                  <a:cubicBezTo>
                    <a:pt x="19" y="4"/>
                    <a:pt x="22" y="8"/>
                    <a:pt x="21" y="11"/>
                  </a:cubicBezTo>
                  <a:cubicBezTo>
                    <a:pt x="22" y="10"/>
                    <a:pt x="22" y="10"/>
                    <a:pt x="22" y="10"/>
                  </a:cubicBezTo>
                  <a:cubicBezTo>
                    <a:pt x="22" y="7"/>
                    <a:pt x="19"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89" name="îṣļîḑé-Freeform: Shape 248"/>
            <p:cNvSpPr>
              <a:spLocks/>
            </p:cNvSpPr>
            <p:nvPr/>
          </p:nvSpPr>
          <p:spPr bwMode="auto">
            <a:xfrm>
              <a:off x="9683700" y="5711379"/>
              <a:ext cx="462131" cy="244722"/>
            </a:xfrm>
            <a:custGeom>
              <a:avLst/>
              <a:gdLst>
                <a:gd name="T0" fmla="*/ 1 w 23"/>
                <a:gd name="T1" fmla="*/ 7 h 12"/>
                <a:gd name="T2" fmla="*/ 12 w 23"/>
                <a:gd name="T3" fmla="*/ 2 h 12"/>
                <a:gd name="T4" fmla="*/ 22 w 23"/>
                <a:gd name="T5" fmla="*/ 11 h 12"/>
                <a:gd name="T6" fmla="*/ 21 w 23"/>
                <a:gd name="T7" fmla="*/ 12 h 12"/>
                <a:gd name="T8" fmla="*/ 22 w 23"/>
                <a:gd name="T9" fmla="*/ 10 h 12"/>
                <a:gd name="T10" fmla="*/ 12 w 23"/>
                <a:gd name="T11" fmla="*/ 1 h 12"/>
                <a:gd name="T12" fmla="*/ 0 w 23"/>
                <a:gd name="T13" fmla="*/ 6 h 12"/>
                <a:gd name="T14" fmla="*/ 1 w 23"/>
                <a:gd name="T15" fmla="*/ 9 h 12"/>
                <a:gd name="T16" fmla="*/ 1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1" y="7"/>
                  </a:moveTo>
                  <a:cubicBezTo>
                    <a:pt x="1" y="3"/>
                    <a:pt x="6" y="1"/>
                    <a:pt x="12" y="2"/>
                  </a:cubicBezTo>
                  <a:cubicBezTo>
                    <a:pt x="18" y="3"/>
                    <a:pt x="22" y="7"/>
                    <a:pt x="22" y="11"/>
                  </a:cubicBezTo>
                  <a:cubicBezTo>
                    <a:pt x="21" y="11"/>
                    <a:pt x="21" y="12"/>
                    <a:pt x="21" y="12"/>
                  </a:cubicBezTo>
                  <a:cubicBezTo>
                    <a:pt x="22" y="12"/>
                    <a:pt x="22" y="11"/>
                    <a:pt x="22" y="10"/>
                  </a:cubicBezTo>
                  <a:cubicBezTo>
                    <a:pt x="23" y="6"/>
                    <a:pt x="19" y="2"/>
                    <a:pt x="12" y="1"/>
                  </a:cubicBezTo>
                  <a:cubicBezTo>
                    <a:pt x="6" y="0"/>
                    <a:pt x="1" y="2"/>
                    <a:pt x="0" y="6"/>
                  </a:cubicBezTo>
                  <a:cubicBezTo>
                    <a:pt x="0" y="7"/>
                    <a:pt x="0" y="8"/>
                    <a:pt x="1" y="9"/>
                  </a:cubicBezTo>
                  <a:cubicBezTo>
                    <a:pt x="1" y="8"/>
                    <a:pt x="0" y="8"/>
                    <a:pt x="1" y="7"/>
                  </a:cubicBezTo>
                  <a:close/>
                </a:path>
              </a:pathLst>
            </a:custGeom>
            <a:grpFill/>
            <a:ln w="3175">
              <a:solidFill>
                <a:schemeClr val="tx2">
                  <a:lumMod val="75000"/>
                  <a:alpha val="40000"/>
                </a:schemeClr>
              </a:solidFill>
            </a:ln>
            <a:extLst/>
          </p:spPr>
          <p:txBody>
            <a:bodyPr anchor="ctr"/>
            <a:lstStyle/>
            <a:p>
              <a:pPr algn="ctr"/>
              <a:endParaRPr/>
            </a:p>
          </p:txBody>
        </p:sp>
        <p:sp>
          <p:nvSpPr>
            <p:cNvPr id="190" name="îṣļîḑé-Freeform: Shape 249"/>
            <p:cNvSpPr>
              <a:spLocks/>
            </p:cNvSpPr>
            <p:nvPr/>
          </p:nvSpPr>
          <p:spPr bwMode="auto">
            <a:xfrm>
              <a:off x="9683700" y="5711379"/>
              <a:ext cx="462131" cy="244722"/>
            </a:xfrm>
            <a:custGeom>
              <a:avLst/>
              <a:gdLst>
                <a:gd name="T0" fmla="*/ 1 w 23"/>
                <a:gd name="T1" fmla="*/ 9 h 12"/>
                <a:gd name="T2" fmla="*/ 0 w 23"/>
                <a:gd name="T3" fmla="*/ 9 h 12"/>
                <a:gd name="T4" fmla="*/ 0 w 23"/>
                <a:gd name="T5" fmla="*/ 6 h 12"/>
                <a:gd name="T6" fmla="*/ 12 w 23"/>
                <a:gd name="T7" fmla="*/ 1 h 12"/>
                <a:gd name="T8" fmla="*/ 15 w 23"/>
                <a:gd name="T9" fmla="*/ 1 h 12"/>
                <a:gd name="T10" fmla="*/ 22 w 23"/>
                <a:gd name="T11" fmla="*/ 10 h 12"/>
                <a:gd name="T12" fmla="*/ 21 w 23"/>
                <a:gd name="T13" fmla="*/ 12 h 12"/>
                <a:gd name="T14" fmla="*/ 21 w 23"/>
                <a:gd name="T15" fmla="*/ 12 h 12"/>
                <a:gd name="T16" fmla="*/ 21 w 23"/>
                <a:gd name="T17" fmla="*/ 12 h 12"/>
                <a:gd name="T18" fmla="*/ 21 w 23"/>
                <a:gd name="T19" fmla="*/ 11 h 12"/>
                <a:gd name="T20" fmla="*/ 14 w 23"/>
                <a:gd name="T21" fmla="*/ 3 h 12"/>
                <a:gd name="T22" fmla="*/ 12 w 23"/>
                <a:gd name="T23" fmla="*/ 2 h 12"/>
                <a:gd name="T24" fmla="*/ 1 w 23"/>
                <a:gd name="T25" fmla="*/ 7 h 12"/>
                <a:gd name="T26" fmla="*/ 1 w 23"/>
                <a:gd name="T27" fmla="*/ 9 h 12"/>
                <a:gd name="T28" fmla="*/ 1 w 23"/>
                <a:gd name="T29" fmla="*/ 9 h 12"/>
                <a:gd name="T30" fmla="*/ 15 w 23"/>
                <a:gd name="T31" fmla="*/ 2 h 12"/>
                <a:gd name="T32" fmla="*/ 12 w 23"/>
                <a:gd name="T33" fmla="*/ 1 h 12"/>
                <a:gd name="T34" fmla="*/ 0 w 23"/>
                <a:gd name="T35" fmla="*/ 6 h 12"/>
                <a:gd name="T36" fmla="*/ 0 w 23"/>
                <a:gd name="T37" fmla="*/ 7 h 12"/>
                <a:gd name="T38" fmla="*/ 0 w 23"/>
                <a:gd name="T39" fmla="*/ 7 h 12"/>
                <a:gd name="T40" fmla="*/ 12 w 23"/>
                <a:gd name="T41" fmla="*/ 2 h 12"/>
                <a:gd name="T42" fmla="*/ 14 w 23"/>
                <a:gd name="T43" fmla="*/ 2 h 12"/>
                <a:gd name="T44" fmla="*/ 22 w 23"/>
                <a:gd name="T45" fmla="*/ 11 h 12"/>
                <a:gd name="T46" fmla="*/ 22 w 23"/>
                <a:gd name="T47" fmla="*/ 11 h 12"/>
                <a:gd name="T48" fmla="*/ 22 w 23"/>
                <a:gd name="T49" fmla="*/ 10 h 12"/>
                <a:gd name="T50" fmla="*/ 15 w 23"/>
                <a:gd name="T5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 h="12">
                  <a:moveTo>
                    <a:pt x="1" y="9"/>
                  </a:moveTo>
                  <a:cubicBezTo>
                    <a:pt x="0" y="9"/>
                    <a:pt x="0" y="9"/>
                    <a:pt x="0" y="9"/>
                  </a:cubicBezTo>
                  <a:cubicBezTo>
                    <a:pt x="0" y="8"/>
                    <a:pt x="0" y="7"/>
                    <a:pt x="0" y="6"/>
                  </a:cubicBezTo>
                  <a:cubicBezTo>
                    <a:pt x="1" y="2"/>
                    <a:pt x="6" y="0"/>
                    <a:pt x="12" y="1"/>
                  </a:cubicBezTo>
                  <a:cubicBezTo>
                    <a:pt x="13" y="1"/>
                    <a:pt x="14" y="1"/>
                    <a:pt x="15" y="1"/>
                  </a:cubicBezTo>
                  <a:cubicBezTo>
                    <a:pt x="20" y="3"/>
                    <a:pt x="23" y="7"/>
                    <a:pt x="22" y="10"/>
                  </a:cubicBezTo>
                  <a:cubicBezTo>
                    <a:pt x="22" y="11"/>
                    <a:pt x="22" y="12"/>
                    <a:pt x="21" y="12"/>
                  </a:cubicBezTo>
                  <a:cubicBezTo>
                    <a:pt x="21" y="12"/>
                    <a:pt x="21" y="12"/>
                    <a:pt x="21" y="12"/>
                  </a:cubicBezTo>
                  <a:cubicBezTo>
                    <a:pt x="21" y="12"/>
                    <a:pt x="21" y="12"/>
                    <a:pt x="21" y="12"/>
                  </a:cubicBezTo>
                  <a:cubicBezTo>
                    <a:pt x="21" y="12"/>
                    <a:pt x="21" y="11"/>
                    <a:pt x="21" y="11"/>
                  </a:cubicBezTo>
                  <a:cubicBezTo>
                    <a:pt x="22" y="7"/>
                    <a:pt x="19" y="4"/>
                    <a:pt x="14" y="3"/>
                  </a:cubicBezTo>
                  <a:cubicBezTo>
                    <a:pt x="14" y="2"/>
                    <a:pt x="13" y="2"/>
                    <a:pt x="12" y="2"/>
                  </a:cubicBezTo>
                  <a:cubicBezTo>
                    <a:pt x="7" y="1"/>
                    <a:pt x="1" y="3"/>
                    <a:pt x="1" y="7"/>
                  </a:cubicBezTo>
                  <a:cubicBezTo>
                    <a:pt x="1" y="8"/>
                    <a:pt x="1" y="8"/>
                    <a:pt x="1" y="9"/>
                  </a:cubicBezTo>
                  <a:cubicBezTo>
                    <a:pt x="1" y="9"/>
                    <a:pt x="1" y="9"/>
                    <a:pt x="1" y="9"/>
                  </a:cubicBezTo>
                  <a:close/>
                  <a:moveTo>
                    <a:pt x="15" y="2"/>
                  </a:moveTo>
                  <a:cubicBezTo>
                    <a:pt x="14" y="2"/>
                    <a:pt x="13" y="1"/>
                    <a:pt x="12" y="1"/>
                  </a:cubicBezTo>
                  <a:cubicBezTo>
                    <a:pt x="6" y="0"/>
                    <a:pt x="1" y="2"/>
                    <a:pt x="0" y="6"/>
                  </a:cubicBezTo>
                  <a:cubicBezTo>
                    <a:pt x="0" y="7"/>
                    <a:pt x="0" y="7"/>
                    <a:pt x="0" y="7"/>
                  </a:cubicBezTo>
                  <a:cubicBezTo>
                    <a:pt x="0" y="7"/>
                    <a:pt x="0" y="7"/>
                    <a:pt x="0" y="7"/>
                  </a:cubicBezTo>
                  <a:cubicBezTo>
                    <a:pt x="1" y="3"/>
                    <a:pt x="6" y="1"/>
                    <a:pt x="12" y="2"/>
                  </a:cubicBezTo>
                  <a:cubicBezTo>
                    <a:pt x="13" y="2"/>
                    <a:pt x="14" y="2"/>
                    <a:pt x="14" y="2"/>
                  </a:cubicBezTo>
                  <a:cubicBezTo>
                    <a:pt x="19" y="4"/>
                    <a:pt x="22" y="7"/>
                    <a:pt x="22" y="11"/>
                  </a:cubicBezTo>
                  <a:cubicBezTo>
                    <a:pt x="22" y="11"/>
                    <a:pt x="22" y="11"/>
                    <a:pt x="22" y="11"/>
                  </a:cubicBezTo>
                  <a:cubicBezTo>
                    <a:pt x="22" y="10"/>
                    <a:pt x="22" y="10"/>
                    <a:pt x="22" y="10"/>
                  </a:cubicBezTo>
                  <a:cubicBezTo>
                    <a:pt x="23" y="7"/>
                    <a:pt x="20" y="3"/>
                    <a:pt x="15" y="2"/>
                  </a:cubicBezTo>
                  <a:close/>
                </a:path>
              </a:pathLst>
            </a:custGeom>
            <a:grpFill/>
            <a:ln w="3175">
              <a:solidFill>
                <a:schemeClr val="tx2">
                  <a:lumMod val="75000"/>
                  <a:alpha val="40000"/>
                </a:schemeClr>
              </a:solidFill>
            </a:ln>
            <a:extLst/>
          </p:spPr>
          <p:txBody>
            <a:bodyPr anchor="ctr"/>
            <a:lstStyle/>
            <a:p>
              <a:pPr algn="ctr"/>
              <a:endParaRPr/>
            </a:p>
          </p:txBody>
        </p:sp>
        <p:sp>
          <p:nvSpPr>
            <p:cNvPr id="191" name="îṣļîḑé-Freeform: Shape 250"/>
            <p:cNvSpPr>
              <a:spLocks/>
            </p:cNvSpPr>
            <p:nvPr/>
          </p:nvSpPr>
          <p:spPr bwMode="auto">
            <a:xfrm>
              <a:off x="9662942" y="5812982"/>
              <a:ext cx="462131" cy="244722"/>
            </a:xfrm>
            <a:custGeom>
              <a:avLst/>
              <a:gdLst>
                <a:gd name="T0" fmla="*/ 0 w 23"/>
                <a:gd name="T1" fmla="*/ 7 h 12"/>
                <a:gd name="T2" fmla="*/ 12 w 23"/>
                <a:gd name="T3" fmla="*/ 2 h 12"/>
                <a:gd name="T4" fmla="*/ 22 w 23"/>
                <a:gd name="T5" fmla="*/ 10 h 12"/>
                <a:gd name="T6" fmla="*/ 21 w 23"/>
                <a:gd name="T7" fmla="*/ 12 h 12"/>
                <a:gd name="T8" fmla="*/ 23 w 23"/>
                <a:gd name="T9" fmla="*/ 10 h 12"/>
                <a:gd name="T10" fmla="*/ 12 w 23"/>
                <a:gd name="T11" fmla="*/ 2 h 12"/>
                <a:gd name="T12" fmla="*/ 0 w 23"/>
                <a:gd name="T13" fmla="*/ 6 h 12"/>
                <a:gd name="T14" fmla="*/ 0 w 23"/>
                <a:gd name="T15" fmla="*/ 8 h 12"/>
                <a:gd name="T16" fmla="*/ 0 w 23"/>
                <a:gd name="T1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2">
                  <a:moveTo>
                    <a:pt x="0" y="7"/>
                  </a:moveTo>
                  <a:cubicBezTo>
                    <a:pt x="1" y="3"/>
                    <a:pt x="6" y="1"/>
                    <a:pt x="12" y="2"/>
                  </a:cubicBezTo>
                  <a:cubicBezTo>
                    <a:pt x="18" y="3"/>
                    <a:pt x="23" y="7"/>
                    <a:pt x="22" y="10"/>
                  </a:cubicBezTo>
                  <a:cubicBezTo>
                    <a:pt x="22" y="11"/>
                    <a:pt x="22" y="11"/>
                    <a:pt x="21" y="12"/>
                  </a:cubicBezTo>
                  <a:cubicBezTo>
                    <a:pt x="22" y="11"/>
                    <a:pt x="23" y="10"/>
                    <a:pt x="23" y="10"/>
                  </a:cubicBezTo>
                  <a:cubicBezTo>
                    <a:pt x="23" y="6"/>
                    <a:pt x="19" y="3"/>
                    <a:pt x="12" y="2"/>
                  </a:cubicBezTo>
                  <a:cubicBezTo>
                    <a:pt x="6" y="0"/>
                    <a:pt x="1" y="2"/>
                    <a:pt x="0" y="6"/>
                  </a:cubicBezTo>
                  <a:cubicBezTo>
                    <a:pt x="0" y="7"/>
                    <a:pt x="0" y="7"/>
                    <a:pt x="0" y="8"/>
                  </a:cubicBezTo>
                  <a:cubicBezTo>
                    <a:pt x="0" y="8"/>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192" name="îṣļîḑé-Freeform: Shape 251"/>
            <p:cNvSpPr>
              <a:spLocks/>
            </p:cNvSpPr>
            <p:nvPr/>
          </p:nvSpPr>
          <p:spPr bwMode="auto">
            <a:xfrm>
              <a:off x="9662942" y="5812982"/>
              <a:ext cx="462131" cy="244722"/>
            </a:xfrm>
            <a:custGeom>
              <a:avLst/>
              <a:gdLst>
                <a:gd name="T0" fmla="*/ 22 w 23"/>
                <a:gd name="T1" fmla="*/ 12 h 12"/>
                <a:gd name="T2" fmla="*/ 21 w 23"/>
                <a:gd name="T3" fmla="*/ 12 h 12"/>
                <a:gd name="T4" fmla="*/ 22 w 23"/>
                <a:gd name="T5" fmla="*/ 10 h 12"/>
                <a:gd name="T6" fmla="*/ 12 w 23"/>
                <a:gd name="T7" fmla="*/ 3 h 12"/>
                <a:gd name="T8" fmla="*/ 1 w 23"/>
                <a:gd name="T9" fmla="*/ 7 h 12"/>
                <a:gd name="T10" fmla="*/ 1 w 23"/>
                <a:gd name="T11" fmla="*/ 8 h 12"/>
                <a:gd name="T12" fmla="*/ 0 w 23"/>
                <a:gd name="T13" fmla="*/ 8 h 12"/>
                <a:gd name="T14" fmla="*/ 0 w 23"/>
                <a:gd name="T15" fmla="*/ 6 h 12"/>
                <a:gd name="T16" fmla="*/ 13 w 23"/>
                <a:gd name="T17" fmla="*/ 1 h 12"/>
                <a:gd name="T18" fmla="*/ 22 w 23"/>
                <a:gd name="T19" fmla="*/ 6 h 12"/>
                <a:gd name="T20" fmla="*/ 23 w 23"/>
                <a:gd name="T21" fmla="*/ 10 h 12"/>
                <a:gd name="T22" fmla="*/ 22 w 23"/>
                <a:gd name="T23" fmla="*/ 12 h 12"/>
                <a:gd name="T24" fmla="*/ 11 w 23"/>
                <a:gd name="T25" fmla="*/ 2 h 12"/>
                <a:gd name="T26" fmla="*/ 12 w 23"/>
                <a:gd name="T27" fmla="*/ 2 h 12"/>
                <a:gd name="T28" fmla="*/ 22 w 23"/>
                <a:gd name="T29" fmla="*/ 11 h 12"/>
                <a:gd name="T30" fmla="*/ 22 w 23"/>
                <a:gd name="T31" fmla="*/ 11 h 12"/>
                <a:gd name="T32" fmla="*/ 23 w 23"/>
                <a:gd name="T33" fmla="*/ 10 h 12"/>
                <a:gd name="T34" fmla="*/ 22 w 23"/>
                <a:gd name="T35" fmla="*/ 6 h 12"/>
                <a:gd name="T36" fmla="*/ 12 w 23"/>
                <a:gd name="T37" fmla="*/ 2 h 12"/>
                <a:gd name="T38" fmla="*/ 0 w 23"/>
                <a:gd name="T39" fmla="*/ 6 h 12"/>
                <a:gd name="T40" fmla="*/ 0 w 23"/>
                <a:gd name="T41" fmla="*/ 7 h 12"/>
                <a:gd name="T42" fmla="*/ 0 w 23"/>
                <a:gd name="T43" fmla="*/ 7 h 12"/>
                <a:gd name="T44" fmla="*/ 11 w 23"/>
                <a:gd name="T45"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12">
                  <a:moveTo>
                    <a:pt x="22" y="12"/>
                  </a:moveTo>
                  <a:cubicBezTo>
                    <a:pt x="21" y="12"/>
                    <a:pt x="21" y="12"/>
                    <a:pt x="21" y="12"/>
                  </a:cubicBezTo>
                  <a:cubicBezTo>
                    <a:pt x="22" y="11"/>
                    <a:pt x="22" y="11"/>
                    <a:pt x="22" y="10"/>
                  </a:cubicBezTo>
                  <a:cubicBezTo>
                    <a:pt x="22" y="7"/>
                    <a:pt x="18" y="4"/>
                    <a:pt x="12" y="3"/>
                  </a:cubicBezTo>
                  <a:cubicBezTo>
                    <a:pt x="6" y="2"/>
                    <a:pt x="1" y="4"/>
                    <a:pt x="1" y="7"/>
                  </a:cubicBezTo>
                  <a:cubicBezTo>
                    <a:pt x="0" y="7"/>
                    <a:pt x="1" y="8"/>
                    <a:pt x="1" y="8"/>
                  </a:cubicBezTo>
                  <a:cubicBezTo>
                    <a:pt x="0" y="8"/>
                    <a:pt x="0" y="8"/>
                    <a:pt x="0" y="8"/>
                  </a:cubicBezTo>
                  <a:cubicBezTo>
                    <a:pt x="0" y="7"/>
                    <a:pt x="0" y="7"/>
                    <a:pt x="0" y="6"/>
                  </a:cubicBezTo>
                  <a:cubicBezTo>
                    <a:pt x="0" y="2"/>
                    <a:pt x="6" y="0"/>
                    <a:pt x="13" y="1"/>
                  </a:cubicBezTo>
                  <a:cubicBezTo>
                    <a:pt x="17" y="2"/>
                    <a:pt x="20" y="4"/>
                    <a:pt x="22" y="6"/>
                  </a:cubicBezTo>
                  <a:cubicBezTo>
                    <a:pt x="23" y="7"/>
                    <a:pt x="23" y="9"/>
                    <a:pt x="23" y="10"/>
                  </a:cubicBezTo>
                  <a:cubicBezTo>
                    <a:pt x="23" y="11"/>
                    <a:pt x="22" y="11"/>
                    <a:pt x="22" y="12"/>
                  </a:cubicBezTo>
                  <a:close/>
                  <a:moveTo>
                    <a:pt x="11" y="2"/>
                  </a:moveTo>
                  <a:cubicBezTo>
                    <a:pt x="11" y="2"/>
                    <a:pt x="12" y="2"/>
                    <a:pt x="12" y="2"/>
                  </a:cubicBezTo>
                  <a:cubicBezTo>
                    <a:pt x="18" y="3"/>
                    <a:pt x="23" y="7"/>
                    <a:pt x="22" y="11"/>
                  </a:cubicBezTo>
                  <a:cubicBezTo>
                    <a:pt x="22" y="11"/>
                    <a:pt x="22" y="11"/>
                    <a:pt x="22" y="11"/>
                  </a:cubicBezTo>
                  <a:cubicBezTo>
                    <a:pt x="22" y="10"/>
                    <a:pt x="22" y="10"/>
                    <a:pt x="23" y="10"/>
                  </a:cubicBezTo>
                  <a:cubicBezTo>
                    <a:pt x="23" y="9"/>
                    <a:pt x="22" y="7"/>
                    <a:pt x="22" y="6"/>
                  </a:cubicBezTo>
                  <a:cubicBezTo>
                    <a:pt x="20" y="4"/>
                    <a:pt x="17" y="2"/>
                    <a:pt x="12" y="2"/>
                  </a:cubicBezTo>
                  <a:cubicBezTo>
                    <a:pt x="6" y="1"/>
                    <a:pt x="1" y="3"/>
                    <a:pt x="0" y="6"/>
                  </a:cubicBezTo>
                  <a:cubicBezTo>
                    <a:pt x="0" y="6"/>
                    <a:pt x="0" y="7"/>
                    <a:pt x="0" y="7"/>
                  </a:cubicBezTo>
                  <a:cubicBezTo>
                    <a:pt x="0" y="7"/>
                    <a:pt x="0" y="7"/>
                    <a:pt x="0" y="7"/>
                  </a:cubicBezTo>
                  <a:cubicBezTo>
                    <a:pt x="1" y="4"/>
                    <a:pt x="5" y="2"/>
                    <a:pt x="11" y="2"/>
                  </a:cubicBezTo>
                  <a:close/>
                </a:path>
              </a:pathLst>
            </a:custGeom>
            <a:grpFill/>
            <a:ln w="3175">
              <a:solidFill>
                <a:schemeClr val="tx2">
                  <a:lumMod val="75000"/>
                  <a:alpha val="40000"/>
                </a:schemeClr>
              </a:solidFill>
            </a:ln>
            <a:extLst/>
          </p:spPr>
          <p:txBody>
            <a:bodyPr anchor="ctr"/>
            <a:lstStyle/>
            <a:p>
              <a:pPr algn="ctr"/>
              <a:endParaRPr/>
            </a:p>
          </p:txBody>
        </p:sp>
        <p:sp>
          <p:nvSpPr>
            <p:cNvPr id="193" name="îṣļîḑé-Freeform: Shape 252"/>
            <p:cNvSpPr>
              <a:spLocks/>
            </p:cNvSpPr>
            <p:nvPr/>
          </p:nvSpPr>
          <p:spPr bwMode="auto">
            <a:xfrm>
              <a:off x="9643277" y="5956101"/>
              <a:ext cx="462131" cy="203207"/>
            </a:xfrm>
            <a:custGeom>
              <a:avLst/>
              <a:gdLst>
                <a:gd name="T0" fmla="*/ 0 w 23"/>
                <a:gd name="T1" fmla="*/ 6 h 10"/>
                <a:gd name="T2" fmla="*/ 12 w 23"/>
                <a:gd name="T3" fmla="*/ 2 h 10"/>
                <a:gd name="T4" fmla="*/ 22 w 23"/>
                <a:gd name="T5" fmla="*/ 10 h 10"/>
                <a:gd name="T6" fmla="*/ 22 w 23"/>
                <a:gd name="T7" fmla="*/ 10 h 10"/>
                <a:gd name="T8" fmla="*/ 23 w 23"/>
                <a:gd name="T9" fmla="*/ 9 h 10"/>
                <a:gd name="T10" fmla="*/ 12 w 23"/>
                <a:gd name="T11" fmla="*/ 1 h 10"/>
                <a:gd name="T12" fmla="*/ 0 w 23"/>
                <a:gd name="T13" fmla="*/ 5 h 10"/>
                <a:gd name="T14" fmla="*/ 0 w 23"/>
                <a:gd name="T15" fmla="*/ 7 h 10"/>
                <a:gd name="T16" fmla="*/ 0 w 23"/>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0">
                  <a:moveTo>
                    <a:pt x="0" y="6"/>
                  </a:moveTo>
                  <a:cubicBezTo>
                    <a:pt x="0" y="3"/>
                    <a:pt x="6" y="1"/>
                    <a:pt x="12" y="2"/>
                  </a:cubicBezTo>
                  <a:cubicBezTo>
                    <a:pt x="18" y="3"/>
                    <a:pt x="23" y="7"/>
                    <a:pt x="22" y="10"/>
                  </a:cubicBezTo>
                  <a:cubicBezTo>
                    <a:pt x="22" y="10"/>
                    <a:pt x="22" y="10"/>
                    <a:pt x="22" y="10"/>
                  </a:cubicBezTo>
                  <a:cubicBezTo>
                    <a:pt x="22" y="10"/>
                    <a:pt x="23" y="10"/>
                    <a:pt x="23" y="9"/>
                  </a:cubicBezTo>
                  <a:cubicBezTo>
                    <a:pt x="23" y="6"/>
                    <a:pt x="19" y="2"/>
                    <a:pt x="12" y="1"/>
                  </a:cubicBezTo>
                  <a:cubicBezTo>
                    <a:pt x="6" y="0"/>
                    <a:pt x="0" y="2"/>
                    <a:pt x="0" y="5"/>
                  </a:cubicBezTo>
                  <a:cubicBezTo>
                    <a:pt x="0" y="6"/>
                    <a:pt x="0" y="6"/>
                    <a:pt x="0" y="7"/>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194" name="îṣļîḑé-Freeform: Shape 253"/>
            <p:cNvSpPr>
              <a:spLocks/>
            </p:cNvSpPr>
            <p:nvPr/>
          </p:nvSpPr>
          <p:spPr bwMode="auto">
            <a:xfrm>
              <a:off x="9623612" y="5975766"/>
              <a:ext cx="481797" cy="204299"/>
            </a:xfrm>
            <a:custGeom>
              <a:avLst/>
              <a:gdLst>
                <a:gd name="T0" fmla="*/ 1 w 24"/>
                <a:gd name="T1" fmla="*/ 6 h 10"/>
                <a:gd name="T2" fmla="*/ 1 w 24"/>
                <a:gd name="T3" fmla="*/ 6 h 10"/>
                <a:gd name="T4" fmla="*/ 0 w 24"/>
                <a:gd name="T5" fmla="*/ 4 h 10"/>
                <a:gd name="T6" fmla="*/ 5 w 24"/>
                <a:gd name="T7" fmla="*/ 0 h 10"/>
                <a:gd name="T8" fmla="*/ 13 w 24"/>
                <a:gd name="T9" fmla="*/ 0 h 10"/>
                <a:gd name="T10" fmla="*/ 16 w 24"/>
                <a:gd name="T11" fmla="*/ 1 h 10"/>
                <a:gd name="T12" fmla="*/ 24 w 24"/>
                <a:gd name="T13" fmla="*/ 8 h 10"/>
                <a:gd name="T14" fmla="*/ 23 w 24"/>
                <a:gd name="T15" fmla="*/ 10 h 10"/>
                <a:gd name="T16" fmla="*/ 23 w 24"/>
                <a:gd name="T17" fmla="*/ 10 h 10"/>
                <a:gd name="T18" fmla="*/ 23 w 24"/>
                <a:gd name="T19" fmla="*/ 9 h 10"/>
                <a:gd name="T20" fmla="*/ 23 w 24"/>
                <a:gd name="T21" fmla="*/ 9 h 10"/>
                <a:gd name="T22" fmla="*/ 16 w 24"/>
                <a:gd name="T23" fmla="*/ 2 h 10"/>
                <a:gd name="T24" fmla="*/ 13 w 24"/>
                <a:gd name="T25" fmla="*/ 1 h 10"/>
                <a:gd name="T26" fmla="*/ 5 w 24"/>
                <a:gd name="T27" fmla="*/ 2 h 10"/>
                <a:gd name="T28" fmla="*/ 1 w 24"/>
                <a:gd name="T29" fmla="*/ 5 h 10"/>
                <a:gd name="T30" fmla="*/ 1 w 24"/>
                <a:gd name="T31" fmla="*/ 6 h 10"/>
                <a:gd name="T32" fmla="*/ 1 w 24"/>
                <a:gd name="T33" fmla="*/ 6 h 10"/>
                <a:gd name="T34" fmla="*/ 16 w 24"/>
                <a:gd name="T35" fmla="*/ 1 h 10"/>
                <a:gd name="T36" fmla="*/ 13 w 24"/>
                <a:gd name="T37" fmla="*/ 0 h 10"/>
                <a:gd name="T38" fmla="*/ 5 w 24"/>
                <a:gd name="T39" fmla="*/ 1 h 10"/>
                <a:gd name="T40" fmla="*/ 1 w 24"/>
                <a:gd name="T41" fmla="*/ 4 h 10"/>
                <a:gd name="T42" fmla="*/ 1 w 24"/>
                <a:gd name="T43" fmla="*/ 5 h 10"/>
                <a:gd name="T44" fmla="*/ 5 w 24"/>
                <a:gd name="T45" fmla="*/ 1 h 10"/>
                <a:gd name="T46" fmla="*/ 13 w 24"/>
                <a:gd name="T47" fmla="*/ 1 h 10"/>
                <a:gd name="T48" fmla="*/ 16 w 24"/>
                <a:gd name="T49" fmla="*/ 2 h 10"/>
                <a:gd name="T50" fmla="*/ 23 w 24"/>
                <a:gd name="T51" fmla="*/ 9 h 10"/>
                <a:gd name="T52" fmla="*/ 24 w 24"/>
                <a:gd name="T53" fmla="*/ 8 h 10"/>
                <a:gd name="T54" fmla="*/ 16 w 24"/>
                <a:gd name="T5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 h="10">
                  <a:moveTo>
                    <a:pt x="1" y="6"/>
                  </a:moveTo>
                  <a:cubicBezTo>
                    <a:pt x="1" y="6"/>
                    <a:pt x="1" y="6"/>
                    <a:pt x="1" y="6"/>
                  </a:cubicBezTo>
                  <a:cubicBezTo>
                    <a:pt x="0" y="5"/>
                    <a:pt x="0" y="5"/>
                    <a:pt x="0" y="4"/>
                  </a:cubicBezTo>
                  <a:cubicBezTo>
                    <a:pt x="1" y="2"/>
                    <a:pt x="2" y="1"/>
                    <a:pt x="5" y="0"/>
                  </a:cubicBezTo>
                  <a:cubicBezTo>
                    <a:pt x="7" y="0"/>
                    <a:pt x="10" y="0"/>
                    <a:pt x="13" y="0"/>
                  </a:cubicBezTo>
                  <a:cubicBezTo>
                    <a:pt x="14" y="0"/>
                    <a:pt x="15" y="0"/>
                    <a:pt x="16" y="1"/>
                  </a:cubicBezTo>
                  <a:cubicBezTo>
                    <a:pt x="21" y="2"/>
                    <a:pt x="24" y="5"/>
                    <a:pt x="24" y="8"/>
                  </a:cubicBezTo>
                  <a:cubicBezTo>
                    <a:pt x="24" y="9"/>
                    <a:pt x="24" y="9"/>
                    <a:pt x="23" y="10"/>
                  </a:cubicBezTo>
                  <a:cubicBezTo>
                    <a:pt x="23" y="10"/>
                    <a:pt x="23" y="10"/>
                    <a:pt x="23" y="10"/>
                  </a:cubicBezTo>
                  <a:cubicBezTo>
                    <a:pt x="23" y="9"/>
                    <a:pt x="23" y="9"/>
                    <a:pt x="23" y="9"/>
                  </a:cubicBezTo>
                  <a:cubicBezTo>
                    <a:pt x="23" y="9"/>
                    <a:pt x="23" y="9"/>
                    <a:pt x="23" y="9"/>
                  </a:cubicBezTo>
                  <a:cubicBezTo>
                    <a:pt x="23" y="6"/>
                    <a:pt x="20" y="4"/>
                    <a:pt x="16" y="2"/>
                  </a:cubicBezTo>
                  <a:cubicBezTo>
                    <a:pt x="15" y="2"/>
                    <a:pt x="14" y="2"/>
                    <a:pt x="13" y="1"/>
                  </a:cubicBezTo>
                  <a:cubicBezTo>
                    <a:pt x="10" y="1"/>
                    <a:pt x="7" y="1"/>
                    <a:pt x="5" y="2"/>
                  </a:cubicBezTo>
                  <a:cubicBezTo>
                    <a:pt x="3" y="3"/>
                    <a:pt x="1" y="4"/>
                    <a:pt x="1" y="5"/>
                  </a:cubicBezTo>
                  <a:cubicBezTo>
                    <a:pt x="1" y="6"/>
                    <a:pt x="1" y="6"/>
                    <a:pt x="1" y="6"/>
                  </a:cubicBezTo>
                  <a:cubicBezTo>
                    <a:pt x="1" y="6"/>
                    <a:pt x="1" y="6"/>
                    <a:pt x="1" y="6"/>
                  </a:cubicBezTo>
                  <a:close/>
                  <a:moveTo>
                    <a:pt x="16" y="1"/>
                  </a:moveTo>
                  <a:cubicBezTo>
                    <a:pt x="15" y="1"/>
                    <a:pt x="14" y="1"/>
                    <a:pt x="13" y="0"/>
                  </a:cubicBezTo>
                  <a:cubicBezTo>
                    <a:pt x="10" y="0"/>
                    <a:pt x="7" y="0"/>
                    <a:pt x="5" y="1"/>
                  </a:cubicBezTo>
                  <a:cubicBezTo>
                    <a:pt x="3" y="1"/>
                    <a:pt x="1" y="3"/>
                    <a:pt x="1" y="4"/>
                  </a:cubicBezTo>
                  <a:cubicBezTo>
                    <a:pt x="1" y="5"/>
                    <a:pt x="1" y="5"/>
                    <a:pt x="1" y="5"/>
                  </a:cubicBezTo>
                  <a:cubicBezTo>
                    <a:pt x="1" y="3"/>
                    <a:pt x="3" y="2"/>
                    <a:pt x="5" y="1"/>
                  </a:cubicBezTo>
                  <a:cubicBezTo>
                    <a:pt x="7" y="1"/>
                    <a:pt x="10" y="1"/>
                    <a:pt x="13" y="1"/>
                  </a:cubicBezTo>
                  <a:cubicBezTo>
                    <a:pt x="14" y="1"/>
                    <a:pt x="15" y="2"/>
                    <a:pt x="16" y="2"/>
                  </a:cubicBezTo>
                  <a:cubicBezTo>
                    <a:pt x="21" y="3"/>
                    <a:pt x="24" y="6"/>
                    <a:pt x="23" y="9"/>
                  </a:cubicBezTo>
                  <a:cubicBezTo>
                    <a:pt x="24" y="8"/>
                    <a:pt x="24" y="8"/>
                    <a:pt x="24" y="8"/>
                  </a:cubicBezTo>
                  <a:cubicBezTo>
                    <a:pt x="24" y="5"/>
                    <a:pt x="21" y="3"/>
                    <a:pt x="16" y="1"/>
                  </a:cubicBezTo>
                  <a:close/>
                </a:path>
              </a:pathLst>
            </a:custGeom>
            <a:grpFill/>
            <a:ln w="3175">
              <a:solidFill>
                <a:schemeClr val="tx2">
                  <a:lumMod val="75000"/>
                  <a:alpha val="40000"/>
                </a:schemeClr>
              </a:solidFill>
            </a:ln>
            <a:extLst/>
          </p:spPr>
          <p:txBody>
            <a:bodyPr anchor="ctr"/>
            <a:lstStyle/>
            <a:p>
              <a:pPr algn="ctr"/>
              <a:endParaRPr/>
            </a:p>
          </p:txBody>
        </p:sp>
        <p:sp>
          <p:nvSpPr>
            <p:cNvPr id="195" name="îṣļîḑé-Freeform: Shape 254"/>
            <p:cNvSpPr>
              <a:spLocks/>
            </p:cNvSpPr>
            <p:nvPr/>
          </p:nvSpPr>
          <p:spPr bwMode="auto">
            <a:xfrm>
              <a:off x="5525610" y="5283115"/>
              <a:ext cx="703576" cy="1731627"/>
            </a:xfrm>
            <a:custGeom>
              <a:avLst/>
              <a:gdLst>
                <a:gd name="T0" fmla="*/ 34 w 35"/>
                <a:gd name="T1" fmla="*/ 35 h 85"/>
                <a:gd name="T2" fmla="*/ 27 w 35"/>
                <a:gd name="T3" fmla="*/ 35 h 85"/>
                <a:gd name="T4" fmla="*/ 22 w 35"/>
                <a:gd name="T5" fmla="*/ 30 h 85"/>
                <a:gd name="T6" fmla="*/ 20 w 35"/>
                <a:gd name="T7" fmla="*/ 25 h 85"/>
                <a:gd name="T8" fmla="*/ 20 w 35"/>
                <a:gd name="T9" fmla="*/ 23 h 85"/>
                <a:gd name="T10" fmla="*/ 20 w 35"/>
                <a:gd name="T11" fmla="*/ 21 h 85"/>
                <a:gd name="T12" fmla="*/ 19 w 35"/>
                <a:gd name="T13" fmla="*/ 20 h 85"/>
                <a:gd name="T14" fmla="*/ 17 w 35"/>
                <a:gd name="T15" fmla="*/ 19 h 85"/>
                <a:gd name="T16" fmla="*/ 15 w 35"/>
                <a:gd name="T17" fmla="*/ 19 h 85"/>
                <a:gd name="T18" fmla="*/ 13 w 35"/>
                <a:gd name="T19" fmla="*/ 20 h 85"/>
                <a:gd name="T20" fmla="*/ 9 w 35"/>
                <a:gd name="T21" fmla="*/ 20 h 85"/>
                <a:gd name="T22" fmla="*/ 6 w 35"/>
                <a:gd name="T23" fmla="*/ 11 h 85"/>
                <a:gd name="T24" fmla="*/ 5 w 35"/>
                <a:gd name="T25" fmla="*/ 7 h 85"/>
                <a:gd name="T26" fmla="*/ 6 w 35"/>
                <a:gd name="T27" fmla="*/ 5 h 85"/>
                <a:gd name="T28" fmla="*/ 4 w 35"/>
                <a:gd name="T29" fmla="*/ 4 h 85"/>
                <a:gd name="T30" fmla="*/ 4 w 35"/>
                <a:gd name="T31" fmla="*/ 1 h 85"/>
                <a:gd name="T32" fmla="*/ 2 w 35"/>
                <a:gd name="T33" fmla="*/ 1 h 85"/>
                <a:gd name="T34" fmla="*/ 2 w 35"/>
                <a:gd name="T35" fmla="*/ 5 h 85"/>
                <a:gd name="T36" fmla="*/ 0 w 35"/>
                <a:gd name="T37" fmla="*/ 7 h 85"/>
                <a:gd name="T38" fmla="*/ 2 w 35"/>
                <a:gd name="T39" fmla="*/ 9 h 85"/>
                <a:gd name="T40" fmla="*/ 3 w 35"/>
                <a:gd name="T41" fmla="*/ 12 h 85"/>
                <a:gd name="T42" fmla="*/ 4 w 35"/>
                <a:gd name="T43" fmla="*/ 15 h 85"/>
                <a:gd name="T44" fmla="*/ 6 w 35"/>
                <a:gd name="T45" fmla="*/ 22 h 85"/>
                <a:gd name="T46" fmla="*/ 5 w 35"/>
                <a:gd name="T47" fmla="*/ 29 h 85"/>
                <a:gd name="T48" fmla="*/ 7 w 35"/>
                <a:gd name="T49" fmla="*/ 31 h 85"/>
                <a:gd name="T50" fmla="*/ 8 w 35"/>
                <a:gd name="T51" fmla="*/ 33 h 85"/>
                <a:gd name="T52" fmla="*/ 8 w 35"/>
                <a:gd name="T53" fmla="*/ 37 h 85"/>
                <a:gd name="T54" fmla="*/ 11 w 35"/>
                <a:gd name="T55" fmla="*/ 39 h 85"/>
                <a:gd name="T56" fmla="*/ 9 w 35"/>
                <a:gd name="T57" fmla="*/ 45 h 85"/>
                <a:gd name="T58" fmla="*/ 11 w 35"/>
                <a:gd name="T59" fmla="*/ 49 h 85"/>
                <a:gd name="T60" fmla="*/ 12 w 35"/>
                <a:gd name="T61" fmla="*/ 55 h 85"/>
                <a:gd name="T62" fmla="*/ 13 w 35"/>
                <a:gd name="T63" fmla="*/ 60 h 85"/>
                <a:gd name="T64" fmla="*/ 13 w 35"/>
                <a:gd name="T65" fmla="*/ 63 h 85"/>
                <a:gd name="T66" fmla="*/ 13 w 35"/>
                <a:gd name="T67" fmla="*/ 67 h 85"/>
                <a:gd name="T68" fmla="*/ 14 w 35"/>
                <a:gd name="T69" fmla="*/ 72 h 85"/>
                <a:gd name="T70" fmla="*/ 15 w 35"/>
                <a:gd name="T71" fmla="*/ 76 h 85"/>
                <a:gd name="T72" fmla="*/ 13 w 35"/>
                <a:gd name="T73" fmla="*/ 78 h 85"/>
                <a:gd name="T74" fmla="*/ 13 w 35"/>
                <a:gd name="T75" fmla="*/ 82 h 85"/>
                <a:gd name="T76" fmla="*/ 35 w 35"/>
                <a:gd name="T77" fmla="*/ 80 h 85"/>
                <a:gd name="T78" fmla="*/ 32 w 35"/>
                <a:gd name="T79" fmla="*/ 75 h 85"/>
                <a:gd name="T80" fmla="*/ 30 w 35"/>
                <a:gd name="T81" fmla="*/ 61 h 85"/>
                <a:gd name="T82" fmla="*/ 31 w 35"/>
                <a:gd name="T83" fmla="*/ 58 h 85"/>
                <a:gd name="T84" fmla="*/ 29 w 35"/>
                <a:gd name="T85" fmla="*/ 48 h 85"/>
                <a:gd name="T86" fmla="*/ 33 w 35"/>
                <a:gd name="T87" fmla="*/ 42 h 85"/>
                <a:gd name="T88" fmla="*/ 9 w 35"/>
                <a:gd name="T89" fmla="*/ 22 h 85"/>
                <a:gd name="T90" fmla="*/ 12 w 35"/>
                <a:gd name="T91" fmla="*/ 22 h 85"/>
                <a:gd name="T92" fmla="*/ 12 w 35"/>
                <a:gd name="T93" fmla="*/ 26 h 85"/>
                <a:gd name="T94" fmla="*/ 10 w 35"/>
                <a:gd name="T95" fmla="*/ 23 h 85"/>
                <a:gd name="T96" fmla="*/ 13 w 35"/>
                <a:gd name="T97"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5" h="85">
                  <a:moveTo>
                    <a:pt x="34" y="38"/>
                  </a:moveTo>
                  <a:cubicBezTo>
                    <a:pt x="34" y="37"/>
                    <a:pt x="34" y="36"/>
                    <a:pt x="34" y="36"/>
                  </a:cubicBezTo>
                  <a:cubicBezTo>
                    <a:pt x="34" y="35"/>
                    <a:pt x="34" y="35"/>
                    <a:pt x="34" y="35"/>
                  </a:cubicBezTo>
                  <a:cubicBezTo>
                    <a:pt x="32" y="35"/>
                    <a:pt x="31" y="34"/>
                    <a:pt x="30" y="34"/>
                  </a:cubicBezTo>
                  <a:cubicBezTo>
                    <a:pt x="28" y="36"/>
                    <a:pt x="28" y="36"/>
                    <a:pt x="28" y="36"/>
                  </a:cubicBezTo>
                  <a:cubicBezTo>
                    <a:pt x="28" y="36"/>
                    <a:pt x="27" y="35"/>
                    <a:pt x="27" y="35"/>
                  </a:cubicBezTo>
                  <a:cubicBezTo>
                    <a:pt x="26" y="35"/>
                    <a:pt x="26" y="35"/>
                    <a:pt x="25" y="34"/>
                  </a:cubicBezTo>
                  <a:cubicBezTo>
                    <a:pt x="25" y="32"/>
                    <a:pt x="24" y="31"/>
                    <a:pt x="24" y="30"/>
                  </a:cubicBezTo>
                  <a:cubicBezTo>
                    <a:pt x="23" y="30"/>
                    <a:pt x="23" y="30"/>
                    <a:pt x="22" y="30"/>
                  </a:cubicBezTo>
                  <a:cubicBezTo>
                    <a:pt x="21" y="29"/>
                    <a:pt x="20" y="27"/>
                    <a:pt x="20" y="27"/>
                  </a:cubicBezTo>
                  <a:cubicBezTo>
                    <a:pt x="20" y="26"/>
                    <a:pt x="20" y="26"/>
                    <a:pt x="20" y="26"/>
                  </a:cubicBezTo>
                  <a:cubicBezTo>
                    <a:pt x="21" y="26"/>
                    <a:pt x="20" y="25"/>
                    <a:pt x="20" y="25"/>
                  </a:cubicBezTo>
                  <a:cubicBezTo>
                    <a:pt x="20" y="24"/>
                    <a:pt x="20" y="24"/>
                    <a:pt x="20" y="24"/>
                  </a:cubicBezTo>
                  <a:cubicBezTo>
                    <a:pt x="20" y="23"/>
                    <a:pt x="20" y="23"/>
                    <a:pt x="20" y="23"/>
                  </a:cubicBezTo>
                  <a:cubicBezTo>
                    <a:pt x="20" y="23"/>
                    <a:pt x="20" y="23"/>
                    <a:pt x="20" y="23"/>
                  </a:cubicBezTo>
                  <a:cubicBezTo>
                    <a:pt x="20" y="22"/>
                    <a:pt x="20" y="22"/>
                    <a:pt x="20" y="22"/>
                  </a:cubicBezTo>
                  <a:cubicBezTo>
                    <a:pt x="21" y="21"/>
                    <a:pt x="23" y="21"/>
                    <a:pt x="24" y="21"/>
                  </a:cubicBezTo>
                  <a:cubicBezTo>
                    <a:pt x="24" y="21"/>
                    <a:pt x="20" y="21"/>
                    <a:pt x="20" y="21"/>
                  </a:cubicBezTo>
                  <a:cubicBezTo>
                    <a:pt x="19" y="20"/>
                    <a:pt x="19" y="20"/>
                    <a:pt x="19" y="20"/>
                  </a:cubicBezTo>
                  <a:cubicBezTo>
                    <a:pt x="21" y="20"/>
                    <a:pt x="22" y="19"/>
                    <a:pt x="23" y="18"/>
                  </a:cubicBezTo>
                  <a:cubicBezTo>
                    <a:pt x="23" y="18"/>
                    <a:pt x="20" y="20"/>
                    <a:pt x="19" y="20"/>
                  </a:cubicBezTo>
                  <a:cubicBezTo>
                    <a:pt x="18" y="19"/>
                    <a:pt x="18" y="19"/>
                    <a:pt x="18" y="19"/>
                  </a:cubicBezTo>
                  <a:cubicBezTo>
                    <a:pt x="19" y="18"/>
                    <a:pt x="20" y="17"/>
                    <a:pt x="20" y="16"/>
                  </a:cubicBezTo>
                  <a:cubicBezTo>
                    <a:pt x="17" y="19"/>
                    <a:pt x="17" y="19"/>
                    <a:pt x="17" y="19"/>
                  </a:cubicBezTo>
                  <a:cubicBezTo>
                    <a:pt x="17" y="19"/>
                    <a:pt x="16" y="19"/>
                    <a:pt x="16" y="19"/>
                  </a:cubicBezTo>
                  <a:cubicBezTo>
                    <a:pt x="16" y="18"/>
                    <a:pt x="15" y="16"/>
                    <a:pt x="15" y="15"/>
                  </a:cubicBezTo>
                  <a:cubicBezTo>
                    <a:pt x="15" y="17"/>
                    <a:pt x="15" y="18"/>
                    <a:pt x="15" y="19"/>
                  </a:cubicBezTo>
                  <a:cubicBezTo>
                    <a:pt x="14" y="19"/>
                    <a:pt x="14" y="19"/>
                    <a:pt x="14" y="19"/>
                  </a:cubicBezTo>
                  <a:cubicBezTo>
                    <a:pt x="12" y="19"/>
                    <a:pt x="11" y="18"/>
                    <a:pt x="10" y="18"/>
                  </a:cubicBezTo>
                  <a:cubicBezTo>
                    <a:pt x="10" y="18"/>
                    <a:pt x="13" y="20"/>
                    <a:pt x="13" y="20"/>
                  </a:cubicBezTo>
                  <a:cubicBezTo>
                    <a:pt x="12" y="21"/>
                    <a:pt x="12" y="21"/>
                    <a:pt x="12" y="21"/>
                  </a:cubicBezTo>
                  <a:cubicBezTo>
                    <a:pt x="11" y="21"/>
                    <a:pt x="10" y="21"/>
                    <a:pt x="9" y="21"/>
                  </a:cubicBezTo>
                  <a:cubicBezTo>
                    <a:pt x="9" y="21"/>
                    <a:pt x="9" y="21"/>
                    <a:pt x="9" y="20"/>
                  </a:cubicBezTo>
                  <a:cubicBezTo>
                    <a:pt x="9" y="19"/>
                    <a:pt x="7" y="16"/>
                    <a:pt x="7" y="15"/>
                  </a:cubicBezTo>
                  <a:cubicBezTo>
                    <a:pt x="7" y="15"/>
                    <a:pt x="7" y="14"/>
                    <a:pt x="6" y="13"/>
                  </a:cubicBezTo>
                  <a:cubicBezTo>
                    <a:pt x="6" y="13"/>
                    <a:pt x="6" y="12"/>
                    <a:pt x="6" y="11"/>
                  </a:cubicBezTo>
                  <a:cubicBezTo>
                    <a:pt x="6" y="10"/>
                    <a:pt x="5" y="9"/>
                    <a:pt x="5" y="9"/>
                  </a:cubicBezTo>
                  <a:cubicBezTo>
                    <a:pt x="5" y="9"/>
                    <a:pt x="5" y="9"/>
                    <a:pt x="5" y="8"/>
                  </a:cubicBezTo>
                  <a:cubicBezTo>
                    <a:pt x="5" y="8"/>
                    <a:pt x="5" y="7"/>
                    <a:pt x="5" y="7"/>
                  </a:cubicBezTo>
                  <a:cubicBezTo>
                    <a:pt x="6" y="7"/>
                    <a:pt x="7" y="7"/>
                    <a:pt x="7" y="6"/>
                  </a:cubicBezTo>
                  <a:cubicBezTo>
                    <a:pt x="7" y="6"/>
                    <a:pt x="6" y="6"/>
                    <a:pt x="6" y="6"/>
                  </a:cubicBezTo>
                  <a:cubicBezTo>
                    <a:pt x="6" y="5"/>
                    <a:pt x="6" y="5"/>
                    <a:pt x="6" y="5"/>
                  </a:cubicBezTo>
                  <a:cubicBezTo>
                    <a:pt x="6" y="5"/>
                    <a:pt x="7" y="5"/>
                    <a:pt x="6" y="5"/>
                  </a:cubicBezTo>
                  <a:cubicBezTo>
                    <a:pt x="6" y="4"/>
                    <a:pt x="4" y="4"/>
                    <a:pt x="4" y="4"/>
                  </a:cubicBezTo>
                  <a:cubicBezTo>
                    <a:pt x="4" y="4"/>
                    <a:pt x="4" y="4"/>
                    <a:pt x="4" y="4"/>
                  </a:cubicBezTo>
                  <a:cubicBezTo>
                    <a:pt x="4" y="3"/>
                    <a:pt x="5" y="3"/>
                    <a:pt x="5" y="3"/>
                  </a:cubicBezTo>
                  <a:cubicBezTo>
                    <a:pt x="5" y="2"/>
                    <a:pt x="5" y="0"/>
                    <a:pt x="4" y="0"/>
                  </a:cubicBezTo>
                  <a:cubicBezTo>
                    <a:pt x="4" y="0"/>
                    <a:pt x="4" y="0"/>
                    <a:pt x="4" y="1"/>
                  </a:cubicBezTo>
                  <a:cubicBezTo>
                    <a:pt x="3" y="0"/>
                    <a:pt x="3" y="0"/>
                    <a:pt x="3" y="0"/>
                  </a:cubicBezTo>
                  <a:cubicBezTo>
                    <a:pt x="3" y="1"/>
                    <a:pt x="3" y="1"/>
                    <a:pt x="3" y="1"/>
                  </a:cubicBezTo>
                  <a:cubicBezTo>
                    <a:pt x="3" y="2"/>
                    <a:pt x="2" y="2"/>
                    <a:pt x="2" y="1"/>
                  </a:cubicBezTo>
                  <a:cubicBezTo>
                    <a:pt x="2" y="2"/>
                    <a:pt x="2" y="2"/>
                    <a:pt x="2" y="3"/>
                  </a:cubicBezTo>
                  <a:cubicBezTo>
                    <a:pt x="1" y="3"/>
                    <a:pt x="2" y="4"/>
                    <a:pt x="2" y="4"/>
                  </a:cubicBezTo>
                  <a:cubicBezTo>
                    <a:pt x="2" y="5"/>
                    <a:pt x="2" y="5"/>
                    <a:pt x="2" y="5"/>
                  </a:cubicBezTo>
                  <a:cubicBezTo>
                    <a:pt x="1" y="5"/>
                    <a:pt x="0" y="5"/>
                    <a:pt x="0" y="5"/>
                  </a:cubicBezTo>
                  <a:cubicBezTo>
                    <a:pt x="1" y="6"/>
                    <a:pt x="1" y="6"/>
                    <a:pt x="1" y="6"/>
                  </a:cubicBezTo>
                  <a:cubicBezTo>
                    <a:pt x="1" y="6"/>
                    <a:pt x="0" y="7"/>
                    <a:pt x="0" y="7"/>
                  </a:cubicBezTo>
                  <a:cubicBezTo>
                    <a:pt x="0" y="8"/>
                    <a:pt x="1" y="8"/>
                    <a:pt x="1" y="8"/>
                  </a:cubicBezTo>
                  <a:cubicBezTo>
                    <a:pt x="2" y="9"/>
                    <a:pt x="3" y="9"/>
                    <a:pt x="3" y="9"/>
                  </a:cubicBezTo>
                  <a:cubicBezTo>
                    <a:pt x="2" y="9"/>
                    <a:pt x="2" y="9"/>
                    <a:pt x="2" y="9"/>
                  </a:cubicBezTo>
                  <a:cubicBezTo>
                    <a:pt x="2" y="10"/>
                    <a:pt x="2" y="10"/>
                    <a:pt x="2" y="10"/>
                  </a:cubicBezTo>
                  <a:cubicBezTo>
                    <a:pt x="2" y="11"/>
                    <a:pt x="3" y="11"/>
                    <a:pt x="3" y="11"/>
                  </a:cubicBezTo>
                  <a:cubicBezTo>
                    <a:pt x="3" y="11"/>
                    <a:pt x="3" y="11"/>
                    <a:pt x="3" y="12"/>
                  </a:cubicBezTo>
                  <a:cubicBezTo>
                    <a:pt x="3" y="12"/>
                    <a:pt x="3" y="13"/>
                    <a:pt x="3" y="13"/>
                  </a:cubicBezTo>
                  <a:cubicBezTo>
                    <a:pt x="3" y="13"/>
                    <a:pt x="3" y="13"/>
                    <a:pt x="3" y="14"/>
                  </a:cubicBezTo>
                  <a:cubicBezTo>
                    <a:pt x="4" y="15"/>
                    <a:pt x="4" y="14"/>
                    <a:pt x="4" y="15"/>
                  </a:cubicBezTo>
                  <a:cubicBezTo>
                    <a:pt x="4" y="15"/>
                    <a:pt x="4" y="16"/>
                    <a:pt x="4" y="16"/>
                  </a:cubicBezTo>
                  <a:cubicBezTo>
                    <a:pt x="4" y="16"/>
                    <a:pt x="4" y="17"/>
                    <a:pt x="5" y="18"/>
                  </a:cubicBezTo>
                  <a:cubicBezTo>
                    <a:pt x="5" y="20"/>
                    <a:pt x="5" y="21"/>
                    <a:pt x="6" y="22"/>
                  </a:cubicBezTo>
                  <a:cubicBezTo>
                    <a:pt x="6" y="23"/>
                    <a:pt x="6" y="23"/>
                    <a:pt x="6" y="24"/>
                  </a:cubicBezTo>
                  <a:cubicBezTo>
                    <a:pt x="6" y="25"/>
                    <a:pt x="5" y="27"/>
                    <a:pt x="5" y="27"/>
                  </a:cubicBezTo>
                  <a:cubicBezTo>
                    <a:pt x="5" y="28"/>
                    <a:pt x="5" y="28"/>
                    <a:pt x="5" y="29"/>
                  </a:cubicBezTo>
                  <a:cubicBezTo>
                    <a:pt x="5" y="29"/>
                    <a:pt x="6" y="30"/>
                    <a:pt x="6" y="30"/>
                  </a:cubicBezTo>
                  <a:cubicBezTo>
                    <a:pt x="6" y="31"/>
                    <a:pt x="6" y="31"/>
                    <a:pt x="6" y="31"/>
                  </a:cubicBezTo>
                  <a:cubicBezTo>
                    <a:pt x="6" y="31"/>
                    <a:pt x="7" y="31"/>
                    <a:pt x="7" y="31"/>
                  </a:cubicBezTo>
                  <a:cubicBezTo>
                    <a:pt x="7" y="31"/>
                    <a:pt x="7" y="31"/>
                    <a:pt x="7" y="32"/>
                  </a:cubicBezTo>
                  <a:cubicBezTo>
                    <a:pt x="7" y="33"/>
                    <a:pt x="7" y="33"/>
                    <a:pt x="8" y="32"/>
                  </a:cubicBezTo>
                  <a:cubicBezTo>
                    <a:pt x="8" y="33"/>
                    <a:pt x="8" y="33"/>
                    <a:pt x="8" y="33"/>
                  </a:cubicBezTo>
                  <a:cubicBezTo>
                    <a:pt x="8" y="33"/>
                    <a:pt x="8" y="34"/>
                    <a:pt x="8" y="35"/>
                  </a:cubicBezTo>
                  <a:cubicBezTo>
                    <a:pt x="8" y="35"/>
                    <a:pt x="9" y="36"/>
                    <a:pt x="9" y="36"/>
                  </a:cubicBezTo>
                  <a:cubicBezTo>
                    <a:pt x="8" y="37"/>
                    <a:pt x="8" y="37"/>
                    <a:pt x="8" y="37"/>
                  </a:cubicBezTo>
                  <a:cubicBezTo>
                    <a:pt x="9" y="37"/>
                    <a:pt x="9" y="37"/>
                    <a:pt x="9" y="37"/>
                  </a:cubicBezTo>
                  <a:cubicBezTo>
                    <a:pt x="9" y="38"/>
                    <a:pt x="10" y="38"/>
                    <a:pt x="10" y="38"/>
                  </a:cubicBezTo>
                  <a:cubicBezTo>
                    <a:pt x="11" y="39"/>
                    <a:pt x="11" y="39"/>
                    <a:pt x="11" y="39"/>
                  </a:cubicBezTo>
                  <a:cubicBezTo>
                    <a:pt x="10" y="40"/>
                    <a:pt x="10" y="41"/>
                    <a:pt x="10" y="42"/>
                  </a:cubicBezTo>
                  <a:cubicBezTo>
                    <a:pt x="9" y="43"/>
                    <a:pt x="10" y="44"/>
                    <a:pt x="10" y="44"/>
                  </a:cubicBezTo>
                  <a:cubicBezTo>
                    <a:pt x="10" y="44"/>
                    <a:pt x="9" y="44"/>
                    <a:pt x="9" y="45"/>
                  </a:cubicBezTo>
                  <a:cubicBezTo>
                    <a:pt x="9" y="45"/>
                    <a:pt x="9" y="46"/>
                    <a:pt x="10" y="46"/>
                  </a:cubicBezTo>
                  <a:cubicBezTo>
                    <a:pt x="10" y="47"/>
                    <a:pt x="11" y="47"/>
                    <a:pt x="11" y="47"/>
                  </a:cubicBezTo>
                  <a:cubicBezTo>
                    <a:pt x="11" y="47"/>
                    <a:pt x="11" y="49"/>
                    <a:pt x="11" y="49"/>
                  </a:cubicBezTo>
                  <a:cubicBezTo>
                    <a:pt x="11" y="49"/>
                    <a:pt x="11" y="50"/>
                    <a:pt x="11" y="52"/>
                  </a:cubicBezTo>
                  <a:cubicBezTo>
                    <a:pt x="11" y="53"/>
                    <a:pt x="12" y="53"/>
                    <a:pt x="12" y="54"/>
                  </a:cubicBezTo>
                  <a:cubicBezTo>
                    <a:pt x="12" y="55"/>
                    <a:pt x="12" y="55"/>
                    <a:pt x="12" y="55"/>
                  </a:cubicBezTo>
                  <a:cubicBezTo>
                    <a:pt x="12" y="55"/>
                    <a:pt x="12" y="55"/>
                    <a:pt x="12" y="56"/>
                  </a:cubicBezTo>
                  <a:cubicBezTo>
                    <a:pt x="12" y="57"/>
                    <a:pt x="13" y="57"/>
                    <a:pt x="13" y="58"/>
                  </a:cubicBezTo>
                  <a:cubicBezTo>
                    <a:pt x="13" y="58"/>
                    <a:pt x="13" y="59"/>
                    <a:pt x="13" y="60"/>
                  </a:cubicBezTo>
                  <a:cubicBezTo>
                    <a:pt x="13" y="60"/>
                    <a:pt x="13" y="61"/>
                    <a:pt x="13" y="61"/>
                  </a:cubicBezTo>
                  <a:cubicBezTo>
                    <a:pt x="13" y="62"/>
                    <a:pt x="13" y="62"/>
                    <a:pt x="13" y="62"/>
                  </a:cubicBezTo>
                  <a:cubicBezTo>
                    <a:pt x="13" y="63"/>
                    <a:pt x="13" y="63"/>
                    <a:pt x="13" y="63"/>
                  </a:cubicBezTo>
                  <a:cubicBezTo>
                    <a:pt x="13" y="64"/>
                    <a:pt x="13" y="64"/>
                    <a:pt x="13" y="64"/>
                  </a:cubicBezTo>
                  <a:cubicBezTo>
                    <a:pt x="13" y="65"/>
                    <a:pt x="14" y="65"/>
                    <a:pt x="13" y="65"/>
                  </a:cubicBezTo>
                  <a:cubicBezTo>
                    <a:pt x="13" y="66"/>
                    <a:pt x="13" y="67"/>
                    <a:pt x="13" y="67"/>
                  </a:cubicBezTo>
                  <a:cubicBezTo>
                    <a:pt x="14" y="68"/>
                    <a:pt x="14" y="68"/>
                    <a:pt x="14" y="69"/>
                  </a:cubicBezTo>
                  <a:cubicBezTo>
                    <a:pt x="14" y="69"/>
                    <a:pt x="14" y="71"/>
                    <a:pt x="14" y="71"/>
                  </a:cubicBezTo>
                  <a:cubicBezTo>
                    <a:pt x="14" y="72"/>
                    <a:pt x="14" y="72"/>
                    <a:pt x="14" y="72"/>
                  </a:cubicBezTo>
                  <a:cubicBezTo>
                    <a:pt x="14" y="72"/>
                    <a:pt x="14" y="73"/>
                    <a:pt x="15" y="74"/>
                  </a:cubicBezTo>
                  <a:cubicBezTo>
                    <a:pt x="15" y="74"/>
                    <a:pt x="15" y="75"/>
                    <a:pt x="15" y="75"/>
                  </a:cubicBezTo>
                  <a:cubicBezTo>
                    <a:pt x="15" y="75"/>
                    <a:pt x="15" y="76"/>
                    <a:pt x="15" y="76"/>
                  </a:cubicBezTo>
                  <a:cubicBezTo>
                    <a:pt x="15" y="76"/>
                    <a:pt x="14" y="77"/>
                    <a:pt x="13" y="77"/>
                  </a:cubicBezTo>
                  <a:cubicBezTo>
                    <a:pt x="13" y="77"/>
                    <a:pt x="13" y="78"/>
                    <a:pt x="13" y="78"/>
                  </a:cubicBezTo>
                  <a:cubicBezTo>
                    <a:pt x="13" y="78"/>
                    <a:pt x="13" y="78"/>
                    <a:pt x="13" y="78"/>
                  </a:cubicBezTo>
                  <a:cubicBezTo>
                    <a:pt x="13" y="79"/>
                    <a:pt x="13" y="79"/>
                    <a:pt x="13" y="80"/>
                  </a:cubicBezTo>
                  <a:cubicBezTo>
                    <a:pt x="12" y="81"/>
                    <a:pt x="12" y="81"/>
                    <a:pt x="12" y="81"/>
                  </a:cubicBezTo>
                  <a:cubicBezTo>
                    <a:pt x="12" y="81"/>
                    <a:pt x="13" y="82"/>
                    <a:pt x="13" y="82"/>
                  </a:cubicBezTo>
                  <a:cubicBezTo>
                    <a:pt x="13" y="83"/>
                    <a:pt x="13" y="84"/>
                    <a:pt x="13" y="85"/>
                  </a:cubicBezTo>
                  <a:cubicBezTo>
                    <a:pt x="21" y="84"/>
                    <a:pt x="28" y="83"/>
                    <a:pt x="35" y="82"/>
                  </a:cubicBezTo>
                  <a:cubicBezTo>
                    <a:pt x="35" y="81"/>
                    <a:pt x="35" y="81"/>
                    <a:pt x="35" y="80"/>
                  </a:cubicBezTo>
                  <a:cubicBezTo>
                    <a:pt x="35" y="80"/>
                    <a:pt x="35" y="79"/>
                    <a:pt x="34" y="79"/>
                  </a:cubicBezTo>
                  <a:cubicBezTo>
                    <a:pt x="34" y="78"/>
                    <a:pt x="34" y="78"/>
                    <a:pt x="34" y="78"/>
                  </a:cubicBezTo>
                  <a:cubicBezTo>
                    <a:pt x="33" y="75"/>
                    <a:pt x="32" y="75"/>
                    <a:pt x="32" y="75"/>
                  </a:cubicBezTo>
                  <a:cubicBezTo>
                    <a:pt x="32" y="75"/>
                    <a:pt x="31" y="68"/>
                    <a:pt x="30" y="68"/>
                  </a:cubicBezTo>
                  <a:cubicBezTo>
                    <a:pt x="31" y="67"/>
                    <a:pt x="31" y="66"/>
                    <a:pt x="31" y="66"/>
                  </a:cubicBezTo>
                  <a:cubicBezTo>
                    <a:pt x="31" y="66"/>
                    <a:pt x="30" y="62"/>
                    <a:pt x="30" y="61"/>
                  </a:cubicBezTo>
                  <a:cubicBezTo>
                    <a:pt x="31" y="61"/>
                    <a:pt x="31" y="61"/>
                    <a:pt x="31" y="61"/>
                  </a:cubicBezTo>
                  <a:cubicBezTo>
                    <a:pt x="31" y="61"/>
                    <a:pt x="31" y="60"/>
                    <a:pt x="31" y="59"/>
                  </a:cubicBezTo>
                  <a:cubicBezTo>
                    <a:pt x="31" y="59"/>
                    <a:pt x="31" y="58"/>
                    <a:pt x="31" y="58"/>
                  </a:cubicBezTo>
                  <a:cubicBezTo>
                    <a:pt x="31" y="58"/>
                    <a:pt x="30" y="54"/>
                    <a:pt x="30" y="54"/>
                  </a:cubicBezTo>
                  <a:cubicBezTo>
                    <a:pt x="30" y="53"/>
                    <a:pt x="29" y="49"/>
                    <a:pt x="29" y="49"/>
                  </a:cubicBezTo>
                  <a:cubicBezTo>
                    <a:pt x="29" y="48"/>
                    <a:pt x="29" y="48"/>
                    <a:pt x="29" y="48"/>
                  </a:cubicBezTo>
                  <a:cubicBezTo>
                    <a:pt x="31" y="48"/>
                    <a:pt x="31" y="47"/>
                    <a:pt x="31" y="47"/>
                  </a:cubicBezTo>
                  <a:cubicBezTo>
                    <a:pt x="31" y="46"/>
                    <a:pt x="31" y="44"/>
                    <a:pt x="31" y="43"/>
                  </a:cubicBezTo>
                  <a:cubicBezTo>
                    <a:pt x="32" y="42"/>
                    <a:pt x="33" y="42"/>
                    <a:pt x="33" y="42"/>
                  </a:cubicBezTo>
                  <a:cubicBezTo>
                    <a:pt x="33" y="41"/>
                    <a:pt x="34" y="40"/>
                    <a:pt x="34" y="39"/>
                  </a:cubicBezTo>
                  <a:cubicBezTo>
                    <a:pt x="34" y="39"/>
                    <a:pt x="34" y="38"/>
                    <a:pt x="34" y="38"/>
                  </a:cubicBezTo>
                  <a:close/>
                  <a:moveTo>
                    <a:pt x="9" y="22"/>
                  </a:moveTo>
                  <a:cubicBezTo>
                    <a:pt x="9" y="22"/>
                    <a:pt x="9" y="22"/>
                    <a:pt x="9" y="22"/>
                  </a:cubicBezTo>
                  <a:cubicBezTo>
                    <a:pt x="10" y="22"/>
                    <a:pt x="11" y="22"/>
                    <a:pt x="12" y="21"/>
                  </a:cubicBezTo>
                  <a:cubicBezTo>
                    <a:pt x="12" y="22"/>
                    <a:pt x="12" y="22"/>
                    <a:pt x="12" y="22"/>
                  </a:cubicBezTo>
                  <a:cubicBezTo>
                    <a:pt x="12" y="22"/>
                    <a:pt x="11" y="23"/>
                    <a:pt x="10" y="23"/>
                  </a:cubicBezTo>
                  <a:lnTo>
                    <a:pt x="9" y="22"/>
                  </a:lnTo>
                  <a:close/>
                  <a:moveTo>
                    <a:pt x="12" y="26"/>
                  </a:moveTo>
                  <a:cubicBezTo>
                    <a:pt x="12" y="26"/>
                    <a:pt x="12" y="26"/>
                    <a:pt x="12" y="26"/>
                  </a:cubicBezTo>
                  <a:cubicBezTo>
                    <a:pt x="11" y="25"/>
                    <a:pt x="11" y="25"/>
                    <a:pt x="11" y="25"/>
                  </a:cubicBezTo>
                  <a:cubicBezTo>
                    <a:pt x="11" y="24"/>
                    <a:pt x="10" y="23"/>
                    <a:pt x="10" y="23"/>
                  </a:cubicBezTo>
                  <a:cubicBezTo>
                    <a:pt x="10" y="23"/>
                    <a:pt x="10" y="23"/>
                    <a:pt x="10" y="23"/>
                  </a:cubicBezTo>
                  <a:cubicBezTo>
                    <a:pt x="12" y="23"/>
                    <a:pt x="12" y="23"/>
                    <a:pt x="12" y="23"/>
                  </a:cubicBezTo>
                  <a:cubicBezTo>
                    <a:pt x="13" y="24"/>
                    <a:pt x="13" y="24"/>
                    <a:pt x="13" y="24"/>
                  </a:cubicBezTo>
                  <a:cubicBezTo>
                    <a:pt x="12" y="24"/>
                    <a:pt x="13" y="25"/>
                    <a:pt x="13" y="25"/>
                  </a:cubicBezTo>
                  <a:lnTo>
                    <a:pt x="12" y="26"/>
                  </a:lnTo>
                  <a:close/>
                </a:path>
              </a:pathLst>
            </a:custGeom>
            <a:grpFill/>
            <a:ln w="3175">
              <a:solidFill>
                <a:schemeClr val="tx2">
                  <a:lumMod val="75000"/>
                  <a:alpha val="40000"/>
                </a:schemeClr>
              </a:solidFill>
            </a:ln>
            <a:extLst/>
          </p:spPr>
          <p:txBody>
            <a:bodyPr anchor="ctr"/>
            <a:lstStyle/>
            <a:p>
              <a:pPr algn="ctr"/>
              <a:endParaRPr/>
            </a:p>
          </p:txBody>
        </p:sp>
        <p:sp>
          <p:nvSpPr>
            <p:cNvPr id="196" name="îṣļîḑé-Freeform: Shape 255"/>
            <p:cNvSpPr>
              <a:spLocks/>
            </p:cNvSpPr>
            <p:nvPr/>
          </p:nvSpPr>
          <p:spPr bwMode="auto">
            <a:xfrm>
              <a:off x="6550383" y="4835187"/>
              <a:ext cx="823752" cy="2077953"/>
            </a:xfrm>
            <a:custGeom>
              <a:avLst/>
              <a:gdLst>
                <a:gd name="T0" fmla="*/ 29 w 41"/>
                <a:gd name="T1" fmla="*/ 101 h 102"/>
                <a:gd name="T2" fmla="*/ 35 w 41"/>
                <a:gd name="T3" fmla="*/ 101 h 102"/>
                <a:gd name="T4" fmla="*/ 40 w 41"/>
                <a:gd name="T5" fmla="*/ 68 h 102"/>
                <a:gd name="T6" fmla="*/ 30 w 41"/>
                <a:gd name="T7" fmla="*/ 35 h 102"/>
                <a:gd name="T8" fmla="*/ 5 w 41"/>
                <a:gd name="T9" fmla="*/ 15 h 102"/>
                <a:gd name="T10" fmla="*/ 23 w 41"/>
                <a:gd name="T11" fmla="*/ 44 h 102"/>
                <a:gd name="T12" fmla="*/ 10 w 41"/>
                <a:gd name="T13" fmla="*/ 48 h 102"/>
                <a:gd name="T14" fmla="*/ 25 w 41"/>
                <a:gd name="T15" fmla="*/ 39 h 102"/>
                <a:gd name="T16" fmla="*/ 28 w 41"/>
                <a:gd name="T17" fmla="*/ 51 h 102"/>
                <a:gd name="T18" fmla="*/ 26 w 41"/>
                <a:gd name="T19" fmla="*/ 44 h 102"/>
                <a:gd name="T20" fmla="*/ 25 w 41"/>
                <a:gd name="T21" fmla="*/ 40 h 102"/>
                <a:gd name="T22" fmla="*/ 10 w 41"/>
                <a:gd name="T23" fmla="*/ 55 h 102"/>
                <a:gd name="T24" fmla="*/ 11 w 41"/>
                <a:gd name="T25" fmla="*/ 59 h 102"/>
                <a:gd name="T26" fmla="*/ 28 w 41"/>
                <a:gd name="T27" fmla="*/ 62 h 102"/>
                <a:gd name="T28" fmla="*/ 11 w 41"/>
                <a:gd name="T29" fmla="*/ 66 h 102"/>
                <a:gd name="T30" fmla="*/ 12 w 41"/>
                <a:gd name="T31" fmla="*/ 70 h 102"/>
                <a:gd name="T32" fmla="*/ 29 w 41"/>
                <a:gd name="T33" fmla="*/ 71 h 102"/>
                <a:gd name="T34" fmla="*/ 29 w 41"/>
                <a:gd name="T35" fmla="*/ 97 h 102"/>
                <a:gd name="T36" fmla="*/ 13 w 41"/>
                <a:gd name="T37" fmla="*/ 95 h 102"/>
                <a:gd name="T38" fmla="*/ 29 w 41"/>
                <a:gd name="T39" fmla="*/ 92 h 102"/>
                <a:gd name="T40" fmla="*/ 13 w 41"/>
                <a:gd name="T41" fmla="*/ 86 h 102"/>
                <a:gd name="T42" fmla="*/ 30 w 41"/>
                <a:gd name="T43" fmla="*/ 82 h 102"/>
                <a:gd name="T44" fmla="*/ 30 w 41"/>
                <a:gd name="T45" fmla="*/ 78 h 102"/>
                <a:gd name="T46" fmla="*/ 12 w 41"/>
                <a:gd name="T47" fmla="*/ 77 h 102"/>
                <a:gd name="T48" fmla="*/ 29 w 41"/>
                <a:gd name="T49" fmla="*/ 53 h 102"/>
                <a:gd name="T50" fmla="*/ 32 w 41"/>
                <a:gd name="T51" fmla="*/ 81 h 102"/>
                <a:gd name="T52" fmla="*/ 32 w 41"/>
                <a:gd name="T53" fmla="*/ 89 h 102"/>
                <a:gd name="T54" fmla="*/ 33 w 41"/>
                <a:gd name="T55" fmla="*/ 92 h 102"/>
                <a:gd name="T56" fmla="*/ 32 w 41"/>
                <a:gd name="T57" fmla="*/ 84 h 102"/>
                <a:gd name="T58" fmla="*/ 32 w 41"/>
                <a:gd name="T59" fmla="*/ 84 h 102"/>
                <a:gd name="T60" fmla="*/ 33 w 41"/>
                <a:gd name="T61" fmla="*/ 72 h 102"/>
                <a:gd name="T62" fmla="*/ 32 w 41"/>
                <a:gd name="T63" fmla="*/ 69 h 102"/>
                <a:gd name="T64" fmla="*/ 33 w 41"/>
                <a:gd name="T65" fmla="*/ 65 h 102"/>
                <a:gd name="T66" fmla="*/ 31 w 41"/>
                <a:gd name="T67" fmla="*/ 62 h 102"/>
                <a:gd name="T68" fmla="*/ 31 w 41"/>
                <a:gd name="T69" fmla="*/ 58 h 102"/>
                <a:gd name="T70" fmla="*/ 32 w 41"/>
                <a:gd name="T71" fmla="*/ 99 h 102"/>
                <a:gd name="T72" fmla="*/ 33 w 41"/>
                <a:gd name="T73" fmla="*/ 94 h 102"/>
                <a:gd name="T74" fmla="*/ 36 w 41"/>
                <a:gd name="T75" fmla="*/ 96 h 102"/>
                <a:gd name="T76" fmla="*/ 36 w 41"/>
                <a:gd name="T77" fmla="*/ 92 h 102"/>
                <a:gd name="T78" fmla="*/ 34 w 41"/>
                <a:gd name="T79" fmla="*/ 89 h 102"/>
                <a:gd name="T80" fmla="*/ 37 w 41"/>
                <a:gd name="T81" fmla="*/ 86 h 102"/>
                <a:gd name="T82" fmla="*/ 34 w 41"/>
                <a:gd name="T83" fmla="*/ 79 h 102"/>
                <a:gd name="T84" fmla="*/ 36 w 41"/>
                <a:gd name="T85" fmla="*/ 77 h 102"/>
                <a:gd name="T86" fmla="*/ 36 w 41"/>
                <a:gd name="T87" fmla="*/ 72 h 102"/>
                <a:gd name="T88" fmla="*/ 34 w 41"/>
                <a:gd name="T89" fmla="*/ 69 h 102"/>
                <a:gd name="T90" fmla="*/ 36 w 41"/>
                <a:gd name="T91" fmla="*/ 67 h 102"/>
                <a:gd name="T92" fmla="*/ 32 w 41"/>
                <a:gd name="T93" fmla="*/ 60 h 102"/>
                <a:gd name="T94" fmla="*/ 34 w 41"/>
                <a:gd name="T95" fmla="*/ 58 h 102"/>
                <a:gd name="T96" fmla="*/ 33 w 41"/>
                <a:gd name="T97" fmla="*/ 54 h 102"/>
                <a:gd name="T98" fmla="*/ 30 w 41"/>
                <a:gd name="T99" fmla="*/ 51 h 102"/>
                <a:gd name="T100" fmla="*/ 31 w 41"/>
                <a:gd name="T101" fmla="*/ 49 h 102"/>
                <a:gd name="T102" fmla="*/ 27 w 41"/>
                <a:gd name="T103" fmla="*/ 42 h 102"/>
                <a:gd name="T104" fmla="*/ 28 w 41"/>
                <a:gd name="T105" fmla="*/ 40 h 102"/>
                <a:gd name="T106" fmla="*/ 26 w 41"/>
                <a:gd name="T107" fmla="*/ 37 h 102"/>
                <a:gd name="T108" fmla="*/ 22 w 41"/>
                <a:gd name="T109" fmla="*/ 34 h 102"/>
                <a:gd name="T110" fmla="*/ 10 w 41"/>
                <a:gd name="T111" fmla="*/ 43 h 102"/>
                <a:gd name="T112" fmla="*/ 21 w 41"/>
                <a:gd name="T113" fmla="*/ 38 h 102"/>
                <a:gd name="T114" fmla="*/ 8 w 41"/>
                <a:gd name="T115" fmla="*/ 1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1" h="102">
                  <a:moveTo>
                    <a:pt x="7" y="102"/>
                  </a:moveTo>
                  <a:cubicBezTo>
                    <a:pt x="10" y="102"/>
                    <a:pt x="12" y="102"/>
                    <a:pt x="15" y="102"/>
                  </a:cubicBezTo>
                  <a:cubicBezTo>
                    <a:pt x="15" y="102"/>
                    <a:pt x="15" y="102"/>
                    <a:pt x="15" y="102"/>
                  </a:cubicBezTo>
                  <a:cubicBezTo>
                    <a:pt x="15" y="101"/>
                    <a:pt x="15" y="101"/>
                    <a:pt x="14" y="100"/>
                  </a:cubicBezTo>
                  <a:cubicBezTo>
                    <a:pt x="19" y="100"/>
                    <a:pt x="24" y="100"/>
                    <a:pt x="28" y="99"/>
                  </a:cubicBezTo>
                  <a:cubicBezTo>
                    <a:pt x="28" y="100"/>
                    <a:pt x="28" y="100"/>
                    <a:pt x="28" y="101"/>
                  </a:cubicBezTo>
                  <a:cubicBezTo>
                    <a:pt x="28" y="101"/>
                    <a:pt x="28" y="101"/>
                    <a:pt x="28" y="101"/>
                  </a:cubicBezTo>
                  <a:cubicBezTo>
                    <a:pt x="28" y="101"/>
                    <a:pt x="29" y="101"/>
                    <a:pt x="29" y="101"/>
                  </a:cubicBezTo>
                  <a:cubicBezTo>
                    <a:pt x="30" y="101"/>
                    <a:pt x="30" y="101"/>
                    <a:pt x="31" y="101"/>
                  </a:cubicBezTo>
                  <a:cubicBezTo>
                    <a:pt x="31" y="100"/>
                    <a:pt x="31" y="100"/>
                    <a:pt x="31" y="99"/>
                  </a:cubicBezTo>
                  <a:cubicBezTo>
                    <a:pt x="31" y="99"/>
                    <a:pt x="32" y="99"/>
                    <a:pt x="32" y="99"/>
                  </a:cubicBezTo>
                  <a:cubicBezTo>
                    <a:pt x="32" y="100"/>
                    <a:pt x="32" y="100"/>
                    <a:pt x="32" y="101"/>
                  </a:cubicBezTo>
                  <a:cubicBezTo>
                    <a:pt x="32" y="101"/>
                    <a:pt x="32" y="101"/>
                    <a:pt x="32" y="101"/>
                  </a:cubicBezTo>
                  <a:cubicBezTo>
                    <a:pt x="32" y="100"/>
                    <a:pt x="32" y="100"/>
                    <a:pt x="33" y="99"/>
                  </a:cubicBezTo>
                  <a:cubicBezTo>
                    <a:pt x="34" y="99"/>
                    <a:pt x="35" y="99"/>
                    <a:pt x="36" y="99"/>
                  </a:cubicBezTo>
                  <a:cubicBezTo>
                    <a:pt x="35" y="100"/>
                    <a:pt x="35" y="100"/>
                    <a:pt x="35" y="101"/>
                  </a:cubicBezTo>
                  <a:cubicBezTo>
                    <a:pt x="38" y="101"/>
                    <a:pt x="39" y="101"/>
                    <a:pt x="40" y="101"/>
                  </a:cubicBezTo>
                  <a:cubicBezTo>
                    <a:pt x="39" y="100"/>
                    <a:pt x="39" y="97"/>
                    <a:pt x="39" y="96"/>
                  </a:cubicBezTo>
                  <a:cubicBezTo>
                    <a:pt x="39" y="95"/>
                    <a:pt x="40" y="92"/>
                    <a:pt x="40" y="92"/>
                  </a:cubicBezTo>
                  <a:cubicBezTo>
                    <a:pt x="39" y="90"/>
                    <a:pt x="40" y="88"/>
                    <a:pt x="41" y="87"/>
                  </a:cubicBezTo>
                  <a:cubicBezTo>
                    <a:pt x="40" y="86"/>
                    <a:pt x="40" y="83"/>
                    <a:pt x="41" y="82"/>
                  </a:cubicBezTo>
                  <a:cubicBezTo>
                    <a:pt x="40" y="81"/>
                    <a:pt x="40" y="78"/>
                    <a:pt x="41" y="77"/>
                  </a:cubicBezTo>
                  <a:cubicBezTo>
                    <a:pt x="40" y="76"/>
                    <a:pt x="40" y="74"/>
                    <a:pt x="40" y="72"/>
                  </a:cubicBezTo>
                  <a:cubicBezTo>
                    <a:pt x="39" y="71"/>
                    <a:pt x="40" y="69"/>
                    <a:pt x="40" y="68"/>
                  </a:cubicBezTo>
                  <a:cubicBezTo>
                    <a:pt x="38" y="66"/>
                    <a:pt x="38" y="64"/>
                    <a:pt x="39" y="63"/>
                  </a:cubicBezTo>
                  <a:cubicBezTo>
                    <a:pt x="37" y="61"/>
                    <a:pt x="37" y="59"/>
                    <a:pt x="37" y="59"/>
                  </a:cubicBezTo>
                  <a:cubicBezTo>
                    <a:pt x="36" y="57"/>
                    <a:pt x="36" y="55"/>
                    <a:pt x="36" y="54"/>
                  </a:cubicBezTo>
                  <a:cubicBezTo>
                    <a:pt x="34" y="52"/>
                    <a:pt x="34" y="50"/>
                    <a:pt x="34" y="50"/>
                  </a:cubicBezTo>
                  <a:cubicBezTo>
                    <a:pt x="31" y="47"/>
                    <a:pt x="32" y="45"/>
                    <a:pt x="32" y="45"/>
                  </a:cubicBezTo>
                  <a:cubicBezTo>
                    <a:pt x="32" y="45"/>
                    <a:pt x="32" y="45"/>
                    <a:pt x="30" y="44"/>
                  </a:cubicBezTo>
                  <a:cubicBezTo>
                    <a:pt x="29" y="42"/>
                    <a:pt x="28" y="40"/>
                    <a:pt x="28" y="40"/>
                  </a:cubicBezTo>
                  <a:cubicBezTo>
                    <a:pt x="29" y="38"/>
                    <a:pt x="30" y="37"/>
                    <a:pt x="30" y="35"/>
                  </a:cubicBezTo>
                  <a:cubicBezTo>
                    <a:pt x="30" y="35"/>
                    <a:pt x="32" y="35"/>
                    <a:pt x="33" y="35"/>
                  </a:cubicBezTo>
                  <a:cubicBezTo>
                    <a:pt x="35" y="35"/>
                    <a:pt x="34" y="34"/>
                    <a:pt x="33" y="34"/>
                  </a:cubicBezTo>
                  <a:cubicBezTo>
                    <a:pt x="30" y="33"/>
                    <a:pt x="26" y="34"/>
                    <a:pt x="25" y="34"/>
                  </a:cubicBezTo>
                  <a:cubicBezTo>
                    <a:pt x="24" y="34"/>
                    <a:pt x="23" y="34"/>
                    <a:pt x="22" y="34"/>
                  </a:cubicBezTo>
                  <a:cubicBezTo>
                    <a:pt x="13" y="21"/>
                    <a:pt x="7" y="16"/>
                    <a:pt x="7" y="16"/>
                  </a:cubicBezTo>
                  <a:cubicBezTo>
                    <a:pt x="7" y="11"/>
                    <a:pt x="6" y="5"/>
                    <a:pt x="6" y="0"/>
                  </a:cubicBezTo>
                  <a:cubicBezTo>
                    <a:pt x="6" y="1"/>
                    <a:pt x="5" y="2"/>
                    <a:pt x="5" y="3"/>
                  </a:cubicBezTo>
                  <a:cubicBezTo>
                    <a:pt x="5" y="7"/>
                    <a:pt x="5" y="11"/>
                    <a:pt x="5" y="15"/>
                  </a:cubicBezTo>
                  <a:cubicBezTo>
                    <a:pt x="5" y="15"/>
                    <a:pt x="5" y="15"/>
                    <a:pt x="5" y="15"/>
                  </a:cubicBezTo>
                  <a:cubicBezTo>
                    <a:pt x="5" y="15"/>
                    <a:pt x="5" y="34"/>
                    <a:pt x="5" y="37"/>
                  </a:cubicBezTo>
                  <a:cubicBezTo>
                    <a:pt x="3" y="37"/>
                    <a:pt x="0" y="38"/>
                    <a:pt x="0" y="38"/>
                  </a:cubicBezTo>
                  <a:cubicBezTo>
                    <a:pt x="0" y="39"/>
                    <a:pt x="0" y="39"/>
                    <a:pt x="0" y="39"/>
                  </a:cubicBezTo>
                  <a:cubicBezTo>
                    <a:pt x="2" y="41"/>
                    <a:pt x="4" y="42"/>
                    <a:pt x="5" y="43"/>
                  </a:cubicBezTo>
                  <a:cubicBezTo>
                    <a:pt x="6" y="63"/>
                    <a:pt x="7" y="83"/>
                    <a:pt x="7" y="102"/>
                  </a:cubicBezTo>
                  <a:close/>
                  <a:moveTo>
                    <a:pt x="10" y="46"/>
                  </a:moveTo>
                  <a:cubicBezTo>
                    <a:pt x="14" y="45"/>
                    <a:pt x="19" y="44"/>
                    <a:pt x="23" y="44"/>
                  </a:cubicBezTo>
                  <a:cubicBezTo>
                    <a:pt x="23" y="44"/>
                    <a:pt x="24" y="45"/>
                    <a:pt x="24" y="45"/>
                  </a:cubicBezTo>
                  <a:cubicBezTo>
                    <a:pt x="19" y="46"/>
                    <a:pt x="15" y="47"/>
                    <a:pt x="10" y="47"/>
                  </a:cubicBezTo>
                  <a:cubicBezTo>
                    <a:pt x="10" y="47"/>
                    <a:pt x="10" y="46"/>
                    <a:pt x="10" y="46"/>
                  </a:cubicBezTo>
                  <a:close/>
                  <a:moveTo>
                    <a:pt x="10" y="48"/>
                  </a:moveTo>
                  <a:cubicBezTo>
                    <a:pt x="15" y="47"/>
                    <a:pt x="19" y="47"/>
                    <a:pt x="24" y="46"/>
                  </a:cubicBezTo>
                  <a:cubicBezTo>
                    <a:pt x="24" y="47"/>
                    <a:pt x="24" y="47"/>
                    <a:pt x="25" y="48"/>
                  </a:cubicBezTo>
                  <a:cubicBezTo>
                    <a:pt x="20" y="48"/>
                    <a:pt x="15" y="49"/>
                    <a:pt x="10" y="50"/>
                  </a:cubicBezTo>
                  <a:cubicBezTo>
                    <a:pt x="10" y="49"/>
                    <a:pt x="10" y="49"/>
                    <a:pt x="10" y="48"/>
                  </a:cubicBezTo>
                  <a:close/>
                  <a:moveTo>
                    <a:pt x="10" y="50"/>
                  </a:moveTo>
                  <a:cubicBezTo>
                    <a:pt x="15" y="50"/>
                    <a:pt x="20" y="49"/>
                    <a:pt x="25" y="48"/>
                  </a:cubicBezTo>
                  <a:cubicBezTo>
                    <a:pt x="25" y="49"/>
                    <a:pt x="25" y="49"/>
                    <a:pt x="25" y="50"/>
                  </a:cubicBezTo>
                  <a:cubicBezTo>
                    <a:pt x="20" y="51"/>
                    <a:pt x="15" y="51"/>
                    <a:pt x="10" y="52"/>
                  </a:cubicBezTo>
                  <a:cubicBezTo>
                    <a:pt x="10" y="51"/>
                    <a:pt x="10" y="51"/>
                    <a:pt x="10" y="50"/>
                  </a:cubicBezTo>
                  <a:close/>
                  <a:moveTo>
                    <a:pt x="24" y="39"/>
                  </a:moveTo>
                  <a:cubicBezTo>
                    <a:pt x="25" y="39"/>
                    <a:pt x="25" y="39"/>
                    <a:pt x="25" y="39"/>
                  </a:cubicBezTo>
                  <a:cubicBezTo>
                    <a:pt x="25" y="39"/>
                    <a:pt x="25" y="39"/>
                    <a:pt x="25" y="39"/>
                  </a:cubicBezTo>
                  <a:lnTo>
                    <a:pt x="24" y="39"/>
                  </a:lnTo>
                  <a:close/>
                  <a:moveTo>
                    <a:pt x="28" y="48"/>
                  </a:moveTo>
                  <a:cubicBezTo>
                    <a:pt x="27" y="48"/>
                    <a:pt x="27" y="47"/>
                    <a:pt x="27" y="47"/>
                  </a:cubicBezTo>
                  <a:cubicBezTo>
                    <a:pt x="28" y="47"/>
                    <a:pt x="28" y="47"/>
                    <a:pt x="28" y="47"/>
                  </a:cubicBezTo>
                  <a:cubicBezTo>
                    <a:pt x="28" y="47"/>
                    <a:pt x="28" y="48"/>
                    <a:pt x="28" y="48"/>
                  </a:cubicBezTo>
                  <a:close/>
                  <a:moveTo>
                    <a:pt x="29" y="49"/>
                  </a:moveTo>
                  <a:cubicBezTo>
                    <a:pt x="29" y="49"/>
                    <a:pt x="29" y="50"/>
                    <a:pt x="29" y="51"/>
                  </a:cubicBezTo>
                  <a:cubicBezTo>
                    <a:pt x="28" y="51"/>
                    <a:pt x="28" y="51"/>
                    <a:pt x="28" y="51"/>
                  </a:cubicBezTo>
                  <a:cubicBezTo>
                    <a:pt x="28" y="50"/>
                    <a:pt x="28" y="50"/>
                    <a:pt x="28" y="49"/>
                  </a:cubicBezTo>
                  <a:lnTo>
                    <a:pt x="29" y="49"/>
                  </a:lnTo>
                  <a:close/>
                  <a:moveTo>
                    <a:pt x="27" y="46"/>
                  </a:moveTo>
                  <a:cubicBezTo>
                    <a:pt x="27" y="46"/>
                    <a:pt x="27" y="45"/>
                    <a:pt x="26" y="44"/>
                  </a:cubicBezTo>
                  <a:cubicBezTo>
                    <a:pt x="27" y="44"/>
                    <a:pt x="27" y="44"/>
                    <a:pt x="27" y="44"/>
                  </a:cubicBezTo>
                  <a:cubicBezTo>
                    <a:pt x="27" y="45"/>
                    <a:pt x="27" y="46"/>
                    <a:pt x="28" y="46"/>
                  </a:cubicBezTo>
                  <a:lnTo>
                    <a:pt x="27" y="46"/>
                  </a:lnTo>
                  <a:close/>
                  <a:moveTo>
                    <a:pt x="26" y="44"/>
                  </a:moveTo>
                  <a:cubicBezTo>
                    <a:pt x="26" y="43"/>
                    <a:pt x="26" y="43"/>
                    <a:pt x="26" y="42"/>
                  </a:cubicBezTo>
                  <a:cubicBezTo>
                    <a:pt x="26" y="42"/>
                    <a:pt x="26" y="42"/>
                    <a:pt x="26" y="42"/>
                  </a:cubicBezTo>
                  <a:cubicBezTo>
                    <a:pt x="26" y="43"/>
                    <a:pt x="26" y="43"/>
                    <a:pt x="27" y="44"/>
                  </a:cubicBezTo>
                  <a:lnTo>
                    <a:pt x="26" y="44"/>
                  </a:lnTo>
                  <a:close/>
                  <a:moveTo>
                    <a:pt x="25" y="42"/>
                  </a:moveTo>
                  <a:cubicBezTo>
                    <a:pt x="25" y="41"/>
                    <a:pt x="25" y="41"/>
                    <a:pt x="25" y="40"/>
                  </a:cubicBezTo>
                  <a:cubicBezTo>
                    <a:pt x="25" y="40"/>
                    <a:pt x="25" y="40"/>
                    <a:pt x="25" y="40"/>
                  </a:cubicBezTo>
                  <a:cubicBezTo>
                    <a:pt x="25" y="40"/>
                    <a:pt x="25" y="40"/>
                    <a:pt x="25" y="40"/>
                  </a:cubicBezTo>
                  <a:cubicBezTo>
                    <a:pt x="25" y="41"/>
                    <a:pt x="25" y="41"/>
                    <a:pt x="26" y="42"/>
                  </a:cubicBezTo>
                  <a:lnTo>
                    <a:pt x="25" y="42"/>
                  </a:lnTo>
                  <a:close/>
                  <a:moveTo>
                    <a:pt x="10" y="52"/>
                  </a:moveTo>
                  <a:cubicBezTo>
                    <a:pt x="15" y="52"/>
                    <a:pt x="20" y="51"/>
                    <a:pt x="25" y="50"/>
                  </a:cubicBezTo>
                  <a:cubicBezTo>
                    <a:pt x="26" y="51"/>
                    <a:pt x="26" y="52"/>
                    <a:pt x="26" y="52"/>
                  </a:cubicBezTo>
                  <a:cubicBezTo>
                    <a:pt x="21" y="53"/>
                    <a:pt x="16" y="54"/>
                    <a:pt x="10" y="54"/>
                  </a:cubicBezTo>
                  <a:cubicBezTo>
                    <a:pt x="10" y="54"/>
                    <a:pt x="10" y="53"/>
                    <a:pt x="10" y="52"/>
                  </a:cubicBezTo>
                  <a:close/>
                  <a:moveTo>
                    <a:pt x="10" y="55"/>
                  </a:moveTo>
                  <a:cubicBezTo>
                    <a:pt x="10" y="55"/>
                    <a:pt x="10" y="55"/>
                    <a:pt x="10" y="55"/>
                  </a:cubicBezTo>
                  <a:cubicBezTo>
                    <a:pt x="16" y="54"/>
                    <a:pt x="21" y="53"/>
                    <a:pt x="26" y="53"/>
                  </a:cubicBezTo>
                  <a:cubicBezTo>
                    <a:pt x="26" y="53"/>
                    <a:pt x="26" y="54"/>
                    <a:pt x="27" y="55"/>
                  </a:cubicBezTo>
                  <a:cubicBezTo>
                    <a:pt x="21" y="55"/>
                    <a:pt x="16" y="56"/>
                    <a:pt x="11" y="57"/>
                  </a:cubicBezTo>
                  <a:cubicBezTo>
                    <a:pt x="11" y="57"/>
                    <a:pt x="11" y="57"/>
                    <a:pt x="11" y="57"/>
                  </a:cubicBezTo>
                  <a:cubicBezTo>
                    <a:pt x="16" y="56"/>
                    <a:pt x="21" y="56"/>
                    <a:pt x="27" y="55"/>
                  </a:cubicBezTo>
                  <a:cubicBezTo>
                    <a:pt x="27" y="56"/>
                    <a:pt x="27" y="56"/>
                    <a:pt x="27" y="57"/>
                  </a:cubicBezTo>
                  <a:cubicBezTo>
                    <a:pt x="22" y="57"/>
                    <a:pt x="16" y="58"/>
                    <a:pt x="11" y="59"/>
                  </a:cubicBezTo>
                  <a:cubicBezTo>
                    <a:pt x="11" y="59"/>
                    <a:pt x="11" y="59"/>
                    <a:pt x="11" y="59"/>
                  </a:cubicBezTo>
                  <a:cubicBezTo>
                    <a:pt x="16" y="59"/>
                    <a:pt x="22" y="58"/>
                    <a:pt x="27" y="57"/>
                  </a:cubicBezTo>
                  <a:cubicBezTo>
                    <a:pt x="27" y="58"/>
                    <a:pt x="28" y="59"/>
                    <a:pt x="28" y="59"/>
                  </a:cubicBezTo>
                  <a:cubicBezTo>
                    <a:pt x="22" y="60"/>
                    <a:pt x="17" y="60"/>
                    <a:pt x="11" y="61"/>
                  </a:cubicBezTo>
                  <a:cubicBezTo>
                    <a:pt x="11" y="59"/>
                    <a:pt x="11" y="57"/>
                    <a:pt x="10" y="55"/>
                  </a:cubicBezTo>
                  <a:close/>
                  <a:moveTo>
                    <a:pt x="11" y="62"/>
                  </a:moveTo>
                  <a:cubicBezTo>
                    <a:pt x="17" y="61"/>
                    <a:pt x="22" y="60"/>
                    <a:pt x="28" y="60"/>
                  </a:cubicBezTo>
                  <a:cubicBezTo>
                    <a:pt x="28" y="60"/>
                    <a:pt x="28" y="61"/>
                    <a:pt x="28" y="62"/>
                  </a:cubicBezTo>
                  <a:cubicBezTo>
                    <a:pt x="22" y="62"/>
                    <a:pt x="17" y="63"/>
                    <a:pt x="11" y="63"/>
                  </a:cubicBezTo>
                  <a:cubicBezTo>
                    <a:pt x="11" y="63"/>
                    <a:pt x="11" y="62"/>
                    <a:pt x="11" y="62"/>
                  </a:cubicBezTo>
                  <a:close/>
                  <a:moveTo>
                    <a:pt x="11" y="64"/>
                  </a:moveTo>
                  <a:cubicBezTo>
                    <a:pt x="17" y="63"/>
                    <a:pt x="23" y="63"/>
                    <a:pt x="28" y="62"/>
                  </a:cubicBezTo>
                  <a:cubicBezTo>
                    <a:pt x="28" y="63"/>
                    <a:pt x="28" y="63"/>
                    <a:pt x="29" y="64"/>
                  </a:cubicBezTo>
                  <a:cubicBezTo>
                    <a:pt x="23" y="64"/>
                    <a:pt x="17" y="65"/>
                    <a:pt x="11" y="66"/>
                  </a:cubicBezTo>
                  <a:cubicBezTo>
                    <a:pt x="11" y="65"/>
                    <a:pt x="11" y="64"/>
                    <a:pt x="11" y="64"/>
                  </a:cubicBezTo>
                  <a:close/>
                  <a:moveTo>
                    <a:pt x="11" y="66"/>
                  </a:moveTo>
                  <a:cubicBezTo>
                    <a:pt x="17" y="65"/>
                    <a:pt x="23" y="65"/>
                    <a:pt x="29" y="64"/>
                  </a:cubicBezTo>
                  <a:cubicBezTo>
                    <a:pt x="29" y="65"/>
                    <a:pt x="29" y="66"/>
                    <a:pt x="29" y="66"/>
                  </a:cubicBezTo>
                  <a:cubicBezTo>
                    <a:pt x="23" y="67"/>
                    <a:pt x="17" y="67"/>
                    <a:pt x="11" y="68"/>
                  </a:cubicBezTo>
                  <a:cubicBezTo>
                    <a:pt x="11" y="67"/>
                    <a:pt x="11" y="67"/>
                    <a:pt x="11" y="66"/>
                  </a:cubicBezTo>
                  <a:close/>
                  <a:moveTo>
                    <a:pt x="11" y="68"/>
                  </a:moveTo>
                  <a:cubicBezTo>
                    <a:pt x="17" y="68"/>
                    <a:pt x="23" y="67"/>
                    <a:pt x="29" y="67"/>
                  </a:cubicBezTo>
                  <a:cubicBezTo>
                    <a:pt x="29" y="67"/>
                    <a:pt x="29" y="68"/>
                    <a:pt x="29" y="68"/>
                  </a:cubicBezTo>
                  <a:cubicBezTo>
                    <a:pt x="23" y="69"/>
                    <a:pt x="17" y="70"/>
                    <a:pt x="12" y="70"/>
                  </a:cubicBezTo>
                  <a:cubicBezTo>
                    <a:pt x="12" y="70"/>
                    <a:pt x="12" y="69"/>
                    <a:pt x="11" y="68"/>
                  </a:cubicBezTo>
                  <a:close/>
                  <a:moveTo>
                    <a:pt x="12" y="71"/>
                  </a:moveTo>
                  <a:cubicBezTo>
                    <a:pt x="18" y="70"/>
                    <a:pt x="23" y="69"/>
                    <a:pt x="29" y="69"/>
                  </a:cubicBezTo>
                  <a:cubicBezTo>
                    <a:pt x="29" y="70"/>
                    <a:pt x="29" y="70"/>
                    <a:pt x="29" y="71"/>
                  </a:cubicBezTo>
                  <a:cubicBezTo>
                    <a:pt x="24" y="71"/>
                    <a:pt x="18" y="72"/>
                    <a:pt x="12" y="72"/>
                  </a:cubicBezTo>
                  <a:cubicBezTo>
                    <a:pt x="12" y="72"/>
                    <a:pt x="12" y="71"/>
                    <a:pt x="12" y="71"/>
                  </a:cubicBezTo>
                  <a:close/>
                  <a:moveTo>
                    <a:pt x="12" y="73"/>
                  </a:moveTo>
                  <a:cubicBezTo>
                    <a:pt x="18" y="72"/>
                    <a:pt x="24" y="72"/>
                    <a:pt x="29" y="71"/>
                  </a:cubicBezTo>
                  <a:cubicBezTo>
                    <a:pt x="29" y="72"/>
                    <a:pt x="30" y="73"/>
                    <a:pt x="30" y="73"/>
                  </a:cubicBezTo>
                  <a:cubicBezTo>
                    <a:pt x="24" y="74"/>
                    <a:pt x="18" y="74"/>
                    <a:pt x="12" y="75"/>
                  </a:cubicBezTo>
                  <a:cubicBezTo>
                    <a:pt x="12" y="74"/>
                    <a:pt x="12" y="73"/>
                    <a:pt x="12" y="73"/>
                  </a:cubicBezTo>
                  <a:close/>
                  <a:moveTo>
                    <a:pt x="28" y="99"/>
                  </a:moveTo>
                  <a:cubicBezTo>
                    <a:pt x="24" y="99"/>
                    <a:pt x="19" y="99"/>
                    <a:pt x="14" y="100"/>
                  </a:cubicBezTo>
                  <a:cubicBezTo>
                    <a:pt x="14" y="99"/>
                    <a:pt x="14" y="99"/>
                    <a:pt x="14" y="98"/>
                  </a:cubicBezTo>
                  <a:cubicBezTo>
                    <a:pt x="14" y="98"/>
                    <a:pt x="14" y="98"/>
                    <a:pt x="14" y="98"/>
                  </a:cubicBezTo>
                  <a:cubicBezTo>
                    <a:pt x="19" y="98"/>
                    <a:pt x="24" y="97"/>
                    <a:pt x="29" y="97"/>
                  </a:cubicBezTo>
                  <a:cubicBezTo>
                    <a:pt x="29" y="98"/>
                    <a:pt x="29" y="98"/>
                    <a:pt x="28" y="99"/>
                  </a:cubicBezTo>
                  <a:close/>
                  <a:moveTo>
                    <a:pt x="29" y="97"/>
                  </a:moveTo>
                  <a:cubicBezTo>
                    <a:pt x="24" y="97"/>
                    <a:pt x="19" y="97"/>
                    <a:pt x="14" y="97"/>
                  </a:cubicBezTo>
                  <a:cubicBezTo>
                    <a:pt x="14" y="97"/>
                    <a:pt x="14" y="96"/>
                    <a:pt x="14" y="96"/>
                  </a:cubicBezTo>
                  <a:cubicBezTo>
                    <a:pt x="19" y="95"/>
                    <a:pt x="24" y="95"/>
                    <a:pt x="29" y="95"/>
                  </a:cubicBezTo>
                  <a:cubicBezTo>
                    <a:pt x="29" y="95"/>
                    <a:pt x="29" y="96"/>
                    <a:pt x="29" y="97"/>
                  </a:cubicBezTo>
                  <a:close/>
                  <a:moveTo>
                    <a:pt x="29" y="94"/>
                  </a:moveTo>
                  <a:cubicBezTo>
                    <a:pt x="24" y="94"/>
                    <a:pt x="19" y="95"/>
                    <a:pt x="13" y="95"/>
                  </a:cubicBezTo>
                  <a:cubicBezTo>
                    <a:pt x="13" y="94"/>
                    <a:pt x="13" y="94"/>
                    <a:pt x="13" y="93"/>
                  </a:cubicBezTo>
                  <a:cubicBezTo>
                    <a:pt x="19" y="93"/>
                    <a:pt x="24" y="93"/>
                    <a:pt x="29" y="92"/>
                  </a:cubicBezTo>
                  <a:cubicBezTo>
                    <a:pt x="29" y="93"/>
                    <a:pt x="29" y="94"/>
                    <a:pt x="29" y="94"/>
                  </a:cubicBezTo>
                  <a:close/>
                  <a:moveTo>
                    <a:pt x="29" y="92"/>
                  </a:moveTo>
                  <a:cubicBezTo>
                    <a:pt x="24" y="92"/>
                    <a:pt x="19" y="92"/>
                    <a:pt x="13" y="93"/>
                  </a:cubicBezTo>
                  <a:cubicBezTo>
                    <a:pt x="13" y="92"/>
                    <a:pt x="13" y="92"/>
                    <a:pt x="13" y="91"/>
                  </a:cubicBezTo>
                  <a:cubicBezTo>
                    <a:pt x="19" y="91"/>
                    <a:pt x="24" y="90"/>
                    <a:pt x="29" y="90"/>
                  </a:cubicBezTo>
                  <a:cubicBezTo>
                    <a:pt x="29" y="91"/>
                    <a:pt x="29" y="91"/>
                    <a:pt x="29" y="92"/>
                  </a:cubicBezTo>
                  <a:close/>
                  <a:moveTo>
                    <a:pt x="29" y="89"/>
                  </a:moveTo>
                  <a:cubicBezTo>
                    <a:pt x="24" y="90"/>
                    <a:pt x="19" y="90"/>
                    <a:pt x="13" y="91"/>
                  </a:cubicBezTo>
                  <a:cubicBezTo>
                    <a:pt x="13" y="90"/>
                    <a:pt x="13" y="89"/>
                    <a:pt x="13" y="89"/>
                  </a:cubicBezTo>
                  <a:cubicBezTo>
                    <a:pt x="19" y="88"/>
                    <a:pt x="24" y="88"/>
                    <a:pt x="30" y="88"/>
                  </a:cubicBezTo>
                  <a:cubicBezTo>
                    <a:pt x="30" y="88"/>
                    <a:pt x="30" y="89"/>
                    <a:pt x="29" y="89"/>
                  </a:cubicBezTo>
                  <a:close/>
                  <a:moveTo>
                    <a:pt x="30" y="87"/>
                  </a:moveTo>
                  <a:cubicBezTo>
                    <a:pt x="24" y="87"/>
                    <a:pt x="19" y="88"/>
                    <a:pt x="13" y="88"/>
                  </a:cubicBezTo>
                  <a:cubicBezTo>
                    <a:pt x="13" y="88"/>
                    <a:pt x="13" y="87"/>
                    <a:pt x="13" y="86"/>
                  </a:cubicBezTo>
                  <a:cubicBezTo>
                    <a:pt x="18" y="86"/>
                    <a:pt x="24" y="86"/>
                    <a:pt x="30" y="85"/>
                  </a:cubicBezTo>
                  <a:cubicBezTo>
                    <a:pt x="30" y="86"/>
                    <a:pt x="30" y="87"/>
                    <a:pt x="30" y="87"/>
                  </a:cubicBezTo>
                  <a:close/>
                  <a:moveTo>
                    <a:pt x="30" y="85"/>
                  </a:moveTo>
                  <a:cubicBezTo>
                    <a:pt x="24" y="85"/>
                    <a:pt x="18" y="86"/>
                    <a:pt x="13" y="86"/>
                  </a:cubicBezTo>
                  <a:cubicBezTo>
                    <a:pt x="13" y="85"/>
                    <a:pt x="13" y="85"/>
                    <a:pt x="13" y="84"/>
                  </a:cubicBezTo>
                  <a:cubicBezTo>
                    <a:pt x="18" y="84"/>
                    <a:pt x="24" y="83"/>
                    <a:pt x="30" y="83"/>
                  </a:cubicBezTo>
                  <a:cubicBezTo>
                    <a:pt x="30" y="84"/>
                    <a:pt x="30" y="84"/>
                    <a:pt x="30" y="85"/>
                  </a:cubicBezTo>
                  <a:close/>
                  <a:moveTo>
                    <a:pt x="30" y="82"/>
                  </a:moveTo>
                  <a:cubicBezTo>
                    <a:pt x="24" y="83"/>
                    <a:pt x="18" y="83"/>
                    <a:pt x="13" y="84"/>
                  </a:cubicBezTo>
                  <a:cubicBezTo>
                    <a:pt x="13" y="83"/>
                    <a:pt x="13" y="83"/>
                    <a:pt x="13" y="83"/>
                  </a:cubicBezTo>
                  <a:cubicBezTo>
                    <a:pt x="18" y="82"/>
                    <a:pt x="24" y="82"/>
                    <a:pt x="30" y="81"/>
                  </a:cubicBezTo>
                  <a:cubicBezTo>
                    <a:pt x="30" y="82"/>
                    <a:pt x="30" y="82"/>
                    <a:pt x="30" y="82"/>
                  </a:cubicBezTo>
                  <a:close/>
                  <a:moveTo>
                    <a:pt x="30" y="79"/>
                  </a:moveTo>
                  <a:cubicBezTo>
                    <a:pt x="24" y="80"/>
                    <a:pt x="18" y="80"/>
                    <a:pt x="12" y="81"/>
                  </a:cubicBezTo>
                  <a:cubicBezTo>
                    <a:pt x="12" y="80"/>
                    <a:pt x="12" y="80"/>
                    <a:pt x="12" y="80"/>
                  </a:cubicBezTo>
                  <a:cubicBezTo>
                    <a:pt x="18" y="79"/>
                    <a:pt x="24" y="79"/>
                    <a:pt x="30" y="78"/>
                  </a:cubicBezTo>
                  <a:lnTo>
                    <a:pt x="30" y="79"/>
                  </a:lnTo>
                  <a:close/>
                  <a:moveTo>
                    <a:pt x="30" y="78"/>
                  </a:moveTo>
                  <a:cubicBezTo>
                    <a:pt x="24" y="78"/>
                    <a:pt x="18" y="79"/>
                    <a:pt x="12" y="79"/>
                  </a:cubicBezTo>
                  <a:cubicBezTo>
                    <a:pt x="12" y="79"/>
                    <a:pt x="12" y="78"/>
                    <a:pt x="12" y="77"/>
                  </a:cubicBezTo>
                  <a:cubicBezTo>
                    <a:pt x="18" y="77"/>
                    <a:pt x="24" y="76"/>
                    <a:pt x="30" y="76"/>
                  </a:cubicBezTo>
                  <a:cubicBezTo>
                    <a:pt x="30" y="77"/>
                    <a:pt x="30" y="77"/>
                    <a:pt x="30" y="78"/>
                  </a:cubicBezTo>
                  <a:close/>
                  <a:moveTo>
                    <a:pt x="30" y="75"/>
                  </a:moveTo>
                  <a:cubicBezTo>
                    <a:pt x="24" y="76"/>
                    <a:pt x="18" y="76"/>
                    <a:pt x="12" y="77"/>
                  </a:cubicBezTo>
                  <a:cubicBezTo>
                    <a:pt x="12" y="76"/>
                    <a:pt x="12" y="76"/>
                    <a:pt x="12" y="75"/>
                  </a:cubicBezTo>
                  <a:cubicBezTo>
                    <a:pt x="18" y="75"/>
                    <a:pt x="24" y="74"/>
                    <a:pt x="30" y="74"/>
                  </a:cubicBezTo>
                  <a:cubicBezTo>
                    <a:pt x="30" y="74"/>
                    <a:pt x="30" y="75"/>
                    <a:pt x="30" y="75"/>
                  </a:cubicBezTo>
                  <a:close/>
                  <a:moveTo>
                    <a:pt x="29" y="53"/>
                  </a:moveTo>
                  <a:cubicBezTo>
                    <a:pt x="29" y="52"/>
                    <a:pt x="29" y="52"/>
                    <a:pt x="28" y="51"/>
                  </a:cubicBezTo>
                  <a:cubicBezTo>
                    <a:pt x="29" y="51"/>
                    <a:pt x="29" y="51"/>
                    <a:pt x="29" y="51"/>
                  </a:cubicBezTo>
                  <a:cubicBezTo>
                    <a:pt x="30" y="52"/>
                    <a:pt x="30" y="52"/>
                    <a:pt x="30" y="53"/>
                  </a:cubicBezTo>
                  <a:cubicBezTo>
                    <a:pt x="30" y="53"/>
                    <a:pt x="29" y="53"/>
                    <a:pt x="29" y="53"/>
                  </a:cubicBezTo>
                  <a:close/>
                  <a:moveTo>
                    <a:pt x="30" y="53"/>
                  </a:moveTo>
                  <a:cubicBezTo>
                    <a:pt x="30" y="54"/>
                    <a:pt x="30" y="55"/>
                    <a:pt x="31" y="55"/>
                  </a:cubicBezTo>
                  <a:cubicBezTo>
                    <a:pt x="30" y="55"/>
                    <a:pt x="30" y="55"/>
                    <a:pt x="29" y="55"/>
                  </a:cubicBezTo>
                  <a:cubicBezTo>
                    <a:pt x="29" y="55"/>
                    <a:pt x="29" y="54"/>
                    <a:pt x="29" y="53"/>
                  </a:cubicBezTo>
                  <a:cubicBezTo>
                    <a:pt x="29" y="53"/>
                    <a:pt x="30" y="53"/>
                    <a:pt x="30" y="53"/>
                  </a:cubicBezTo>
                  <a:close/>
                  <a:moveTo>
                    <a:pt x="34" y="79"/>
                  </a:moveTo>
                  <a:cubicBezTo>
                    <a:pt x="34" y="80"/>
                    <a:pt x="34" y="81"/>
                    <a:pt x="34" y="81"/>
                  </a:cubicBezTo>
                  <a:cubicBezTo>
                    <a:pt x="33" y="81"/>
                    <a:pt x="33" y="81"/>
                    <a:pt x="32" y="81"/>
                  </a:cubicBezTo>
                  <a:cubicBezTo>
                    <a:pt x="32" y="80"/>
                    <a:pt x="32" y="78"/>
                    <a:pt x="32" y="77"/>
                  </a:cubicBezTo>
                  <a:cubicBezTo>
                    <a:pt x="33" y="77"/>
                    <a:pt x="33" y="77"/>
                    <a:pt x="34" y="77"/>
                  </a:cubicBezTo>
                  <a:cubicBezTo>
                    <a:pt x="34" y="78"/>
                    <a:pt x="34" y="78"/>
                    <a:pt x="34" y="79"/>
                  </a:cubicBezTo>
                  <a:cubicBezTo>
                    <a:pt x="33" y="79"/>
                    <a:pt x="33" y="79"/>
                    <a:pt x="32" y="79"/>
                  </a:cubicBezTo>
                  <a:cubicBezTo>
                    <a:pt x="32" y="79"/>
                    <a:pt x="32" y="79"/>
                    <a:pt x="32" y="79"/>
                  </a:cubicBezTo>
                  <a:cubicBezTo>
                    <a:pt x="33" y="79"/>
                    <a:pt x="33" y="79"/>
                    <a:pt x="34" y="79"/>
                  </a:cubicBezTo>
                  <a:close/>
                  <a:moveTo>
                    <a:pt x="32" y="91"/>
                  </a:moveTo>
                  <a:cubicBezTo>
                    <a:pt x="32" y="91"/>
                    <a:pt x="32" y="90"/>
                    <a:pt x="32" y="89"/>
                  </a:cubicBezTo>
                  <a:cubicBezTo>
                    <a:pt x="33" y="89"/>
                    <a:pt x="33" y="89"/>
                    <a:pt x="33" y="89"/>
                  </a:cubicBezTo>
                  <a:cubicBezTo>
                    <a:pt x="33" y="90"/>
                    <a:pt x="33" y="91"/>
                    <a:pt x="33" y="91"/>
                  </a:cubicBezTo>
                  <a:lnTo>
                    <a:pt x="32" y="91"/>
                  </a:lnTo>
                  <a:close/>
                  <a:moveTo>
                    <a:pt x="33" y="92"/>
                  </a:moveTo>
                  <a:cubicBezTo>
                    <a:pt x="33" y="92"/>
                    <a:pt x="33" y="93"/>
                    <a:pt x="33" y="94"/>
                  </a:cubicBezTo>
                  <a:cubicBezTo>
                    <a:pt x="32" y="94"/>
                    <a:pt x="32" y="94"/>
                    <a:pt x="32" y="94"/>
                  </a:cubicBezTo>
                  <a:cubicBezTo>
                    <a:pt x="32" y="93"/>
                    <a:pt x="32" y="92"/>
                    <a:pt x="32" y="92"/>
                  </a:cubicBezTo>
                  <a:lnTo>
                    <a:pt x="33" y="92"/>
                  </a:lnTo>
                  <a:close/>
                  <a:moveTo>
                    <a:pt x="32" y="89"/>
                  </a:moveTo>
                  <a:cubicBezTo>
                    <a:pt x="32" y="88"/>
                    <a:pt x="32" y="87"/>
                    <a:pt x="32" y="87"/>
                  </a:cubicBezTo>
                  <a:cubicBezTo>
                    <a:pt x="33" y="87"/>
                    <a:pt x="33" y="87"/>
                    <a:pt x="33" y="87"/>
                  </a:cubicBezTo>
                  <a:cubicBezTo>
                    <a:pt x="33" y="87"/>
                    <a:pt x="33" y="88"/>
                    <a:pt x="33" y="89"/>
                  </a:cubicBezTo>
                  <a:lnTo>
                    <a:pt x="32" y="89"/>
                  </a:lnTo>
                  <a:close/>
                  <a:moveTo>
                    <a:pt x="32" y="86"/>
                  </a:moveTo>
                  <a:cubicBezTo>
                    <a:pt x="32" y="86"/>
                    <a:pt x="32" y="85"/>
                    <a:pt x="32" y="84"/>
                  </a:cubicBezTo>
                  <a:cubicBezTo>
                    <a:pt x="32" y="84"/>
                    <a:pt x="32" y="84"/>
                    <a:pt x="32" y="84"/>
                  </a:cubicBezTo>
                  <a:cubicBezTo>
                    <a:pt x="33" y="84"/>
                    <a:pt x="33" y="84"/>
                    <a:pt x="33" y="84"/>
                  </a:cubicBezTo>
                  <a:cubicBezTo>
                    <a:pt x="33" y="85"/>
                    <a:pt x="33" y="85"/>
                    <a:pt x="33" y="86"/>
                  </a:cubicBezTo>
                  <a:lnTo>
                    <a:pt x="32" y="86"/>
                  </a:lnTo>
                  <a:close/>
                  <a:moveTo>
                    <a:pt x="32" y="84"/>
                  </a:moveTo>
                  <a:cubicBezTo>
                    <a:pt x="32" y="83"/>
                    <a:pt x="32" y="82"/>
                    <a:pt x="32" y="82"/>
                  </a:cubicBezTo>
                  <a:cubicBezTo>
                    <a:pt x="34" y="82"/>
                    <a:pt x="34" y="82"/>
                    <a:pt x="34" y="82"/>
                  </a:cubicBezTo>
                  <a:cubicBezTo>
                    <a:pt x="34" y="82"/>
                    <a:pt x="34" y="83"/>
                    <a:pt x="34" y="84"/>
                  </a:cubicBezTo>
                  <a:lnTo>
                    <a:pt x="32" y="84"/>
                  </a:lnTo>
                  <a:close/>
                  <a:moveTo>
                    <a:pt x="32" y="76"/>
                  </a:moveTo>
                  <a:cubicBezTo>
                    <a:pt x="32" y="76"/>
                    <a:pt x="32" y="75"/>
                    <a:pt x="32" y="74"/>
                  </a:cubicBezTo>
                  <a:cubicBezTo>
                    <a:pt x="33" y="74"/>
                    <a:pt x="33" y="74"/>
                    <a:pt x="33" y="74"/>
                  </a:cubicBezTo>
                  <a:cubicBezTo>
                    <a:pt x="33" y="75"/>
                    <a:pt x="33" y="76"/>
                    <a:pt x="34" y="76"/>
                  </a:cubicBezTo>
                  <a:cubicBezTo>
                    <a:pt x="33" y="76"/>
                    <a:pt x="33" y="76"/>
                    <a:pt x="32" y="76"/>
                  </a:cubicBezTo>
                  <a:close/>
                  <a:moveTo>
                    <a:pt x="32" y="74"/>
                  </a:moveTo>
                  <a:cubicBezTo>
                    <a:pt x="32" y="73"/>
                    <a:pt x="32" y="73"/>
                    <a:pt x="32" y="72"/>
                  </a:cubicBezTo>
                  <a:cubicBezTo>
                    <a:pt x="32" y="72"/>
                    <a:pt x="33" y="72"/>
                    <a:pt x="33" y="72"/>
                  </a:cubicBezTo>
                  <a:cubicBezTo>
                    <a:pt x="33" y="73"/>
                    <a:pt x="33" y="73"/>
                    <a:pt x="33" y="74"/>
                  </a:cubicBezTo>
                  <a:cubicBezTo>
                    <a:pt x="33" y="74"/>
                    <a:pt x="33" y="74"/>
                    <a:pt x="32" y="74"/>
                  </a:cubicBezTo>
                  <a:close/>
                  <a:moveTo>
                    <a:pt x="32" y="72"/>
                  </a:moveTo>
                  <a:cubicBezTo>
                    <a:pt x="32" y="71"/>
                    <a:pt x="32" y="70"/>
                    <a:pt x="32" y="70"/>
                  </a:cubicBezTo>
                  <a:cubicBezTo>
                    <a:pt x="32" y="70"/>
                    <a:pt x="33" y="70"/>
                    <a:pt x="33" y="70"/>
                  </a:cubicBezTo>
                  <a:cubicBezTo>
                    <a:pt x="33" y="70"/>
                    <a:pt x="33" y="71"/>
                    <a:pt x="33" y="72"/>
                  </a:cubicBezTo>
                  <a:cubicBezTo>
                    <a:pt x="33" y="72"/>
                    <a:pt x="32" y="72"/>
                    <a:pt x="32" y="72"/>
                  </a:cubicBezTo>
                  <a:close/>
                  <a:moveTo>
                    <a:pt x="32" y="69"/>
                  </a:moveTo>
                  <a:cubicBezTo>
                    <a:pt x="32" y="69"/>
                    <a:pt x="32" y="68"/>
                    <a:pt x="32" y="67"/>
                  </a:cubicBezTo>
                  <a:cubicBezTo>
                    <a:pt x="32" y="67"/>
                    <a:pt x="32" y="67"/>
                    <a:pt x="33" y="67"/>
                  </a:cubicBezTo>
                  <a:cubicBezTo>
                    <a:pt x="33" y="68"/>
                    <a:pt x="33" y="69"/>
                    <a:pt x="33" y="69"/>
                  </a:cubicBezTo>
                  <a:cubicBezTo>
                    <a:pt x="33" y="69"/>
                    <a:pt x="32" y="69"/>
                    <a:pt x="32" y="69"/>
                  </a:cubicBezTo>
                  <a:close/>
                  <a:moveTo>
                    <a:pt x="31" y="67"/>
                  </a:moveTo>
                  <a:cubicBezTo>
                    <a:pt x="32" y="67"/>
                    <a:pt x="32" y="67"/>
                    <a:pt x="32" y="67"/>
                  </a:cubicBezTo>
                  <a:cubicBezTo>
                    <a:pt x="31" y="66"/>
                    <a:pt x="31" y="66"/>
                    <a:pt x="31" y="65"/>
                  </a:cubicBezTo>
                  <a:cubicBezTo>
                    <a:pt x="32" y="65"/>
                    <a:pt x="32" y="65"/>
                    <a:pt x="33" y="65"/>
                  </a:cubicBezTo>
                  <a:cubicBezTo>
                    <a:pt x="33" y="66"/>
                    <a:pt x="33" y="66"/>
                    <a:pt x="33" y="67"/>
                  </a:cubicBezTo>
                  <a:cubicBezTo>
                    <a:pt x="32" y="67"/>
                    <a:pt x="32" y="67"/>
                    <a:pt x="31" y="67"/>
                  </a:cubicBezTo>
                  <a:close/>
                  <a:moveTo>
                    <a:pt x="31" y="65"/>
                  </a:moveTo>
                  <a:cubicBezTo>
                    <a:pt x="31" y="64"/>
                    <a:pt x="31" y="63"/>
                    <a:pt x="31" y="63"/>
                  </a:cubicBezTo>
                  <a:cubicBezTo>
                    <a:pt x="31" y="63"/>
                    <a:pt x="32" y="63"/>
                    <a:pt x="32" y="63"/>
                  </a:cubicBezTo>
                  <a:cubicBezTo>
                    <a:pt x="32" y="63"/>
                    <a:pt x="32" y="64"/>
                    <a:pt x="32" y="64"/>
                  </a:cubicBezTo>
                  <a:cubicBezTo>
                    <a:pt x="32" y="65"/>
                    <a:pt x="32" y="65"/>
                    <a:pt x="31" y="65"/>
                  </a:cubicBezTo>
                  <a:close/>
                  <a:moveTo>
                    <a:pt x="31" y="62"/>
                  </a:moveTo>
                  <a:cubicBezTo>
                    <a:pt x="31" y="62"/>
                    <a:pt x="31" y="62"/>
                    <a:pt x="31" y="62"/>
                  </a:cubicBezTo>
                  <a:cubicBezTo>
                    <a:pt x="31" y="62"/>
                    <a:pt x="31" y="61"/>
                    <a:pt x="30" y="60"/>
                  </a:cubicBezTo>
                  <a:cubicBezTo>
                    <a:pt x="31" y="60"/>
                    <a:pt x="31" y="60"/>
                    <a:pt x="32" y="60"/>
                  </a:cubicBezTo>
                  <a:cubicBezTo>
                    <a:pt x="32" y="61"/>
                    <a:pt x="32" y="62"/>
                    <a:pt x="32" y="62"/>
                  </a:cubicBezTo>
                  <a:cubicBezTo>
                    <a:pt x="32" y="62"/>
                    <a:pt x="31" y="62"/>
                    <a:pt x="31" y="62"/>
                  </a:cubicBezTo>
                  <a:close/>
                  <a:moveTo>
                    <a:pt x="30" y="60"/>
                  </a:moveTo>
                  <a:cubicBezTo>
                    <a:pt x="30" y="59"/>
                    <a:pt x="30" y="59"/>
                    <a:pt x="30" y="58"/>
                  </a:cubicBezTo>
                  <a:cubicBezTo>
                    <a:pt x="30" y="58"/>
                    <a:pt x="31" y="58"/>
                    <a:pt x="31" y="58"/>
                  </a:cubicBezTo>
                  <a:cubicBezTo>
                    <a:pt x="31" y="59"/>
                    <a:pt x="31" y="59"/>
                    <a:pt x="32" y="60"/>
                  </a:cubicBezTo>
                  <a:cubicBezTo>
                    <a:pt x="31" y="60"/>
                    <a:pt x="31" y="60"/>
                    <a:pt x="30" y="60"/>
                  </a:cubicBezTo>
                  <a:close/>
                  <a:moveTo>
                    <a:pt x="30" y="58"/>
                  </a:moveTo>
                  <a:cubicBezTo>
                    <a:pt x="30" y="57"/>
                    <a:pt x="30" y="56"/>
                    <a:pt x="29" y="56"/>
                  </a:cubicBezTo>
                  <a:cubicBezTo>
                    <a:pt x="30" y="56"/>
                    <a:pt x="30" y="56"/>
                    <a:pt x="31" y="56"/>
                  </a:cubicBezTo>
                  <a:cubicBezTo>
                    <a:pt x="31" y="56"/>
                    <a:pt x="31" y="57"/>
                    <a:pt x="31" y="57"/>
                  </a:cubicBezTo>
                  <a:cubicBezTo>
                    <a:pt x="31" y="57"/>
                    <a:pt x="30" y="57"/>
                    <a:pt x="30" y="58"/>
                  </a:cubicBezTo>
                  <a:close/>
                  <a:moveTo>
                    <a:pt x="32" y="99"/>
                  </a:moveTo>
                  <a:cubicBezTo>
                    <a:pt x="31" y="99"/>
                    <a:pt x="31" y="99"/>
                    <a:pt x="31" y="99"/>
                  </a:cubicBezTo>
                  <a:cubicBezTo>
                    <a:pt x="31" y="98"/>
                    <a:pt x="31" y="97"/>
                    <a:pt x="31" y="97"/>
                  </a:cubicBezTo>
                  <a:cubicBezTo>
                    <a:pt x="32" y="97"/>
                    <a:pt x="32" y="97"/>
                    <a:pt x="32" y="97"/>
                  </a:cubicBezTo>
                  <a:cubicBezTo>
                    <a:pt x="32" y="97"/>
                    <a:pt x="32" y="98"/>
                    <a:pt x="32" y="99"/>
                  </a:cubicBezTo>
                  <a:close/>
                  <a:moveTo>
                    <a:pt x="31" y="96"/>
                  </a:moveTo>
                  <a:cubicBezTo>
                    <a:pt x="32" y="96"/>
                    <a:pt x="32" y="95"/>
                    <a:pt x="32" y="94"/>
                  </a:cubicBezTo>
                  <a:cubicBezTo>
                    <a:pt x="32" y="94"/>
                    <a:pt x="32" y="94"/>
                    <a:pt x="32" y="94"/>
                  </a:cubicBezTo>
                  <a:cubicBezTo>
                    <a:pt x="33" y="94"/>
                    <a:pt x="33" y="94"/>
                    <a:pt x="33" y="94"/>
                  </a:cubicBezTo>
                  <a:cubicBezTo>
                    <a:pt x="33" y="95"/>
                    <a:pt x="33" y="96"/>
                    <a:pt x="32" y="96"/>
                  </a:cubicBezTo>
                  <a:lnTo>
                    <a:pt x="31" y="96"/>
                  </a:lnTo>
                  <a:close/>
                  <a:moveTo>
                    <a:pt x="36" y="99"/>
                  </a:moveTo>
                  <a:cubicBezTo>
                    <a:pt x="35" y="99"/>
                    <a:pt x="34" y="99"/>
                    <a:pt x="33" y="99"/>
                  </a:cubicBezTo>
                  <a:cubicBezTo>
                    <a:pt x="33" y="98"/>
                    <a:pt x="33" y="97"/>
                    <a:pt x="33" y="97"/>
                  </a:cubicBezTo>
                  <a:cubicBezTo>
                    <a:pt x="34" y="97"/>
                    <a:pt x="35" y="97"/>
                    <a:pt x="36" y="97"/>
                  </a:cubicBezTo>
                  <a:cubicBezTo>
                    <a:pt x="36" y="97"/>
                    <a:pt x="36" y="98"/>
                    <a:pt x="36" y="99"/>
                  </a:cubicBezTo>
                  <a:close/>
                  <a:moveTo>
                    <a:pt x="36" y="96"/>
                  </a:moveTo>
                  <a:cubicBezTo>
                    <a:pt x="35" y="96"/>
                    <a:pt x="34" y="96"/>
                    <a:pt x="33" y="96"/>
                  </a:cubicBezTo>
                  <a:cubicBezTo>
                    <a:pt x="33" y="96"/>
                    <a:pt x="33" y="95"/>
                    <a:pt x="33" y="94"/>
                  </a:cubicBezTo>
                  <a:cubicBezTo>
                    <a:pt x="34" y="94"/>
                    <a:pt x="35" y="94"/>
                    <a:pt x="36" y="94"/>
                  </a:cubicBezTo>
                  <a:cubicBezTo>
                    <a:pt x="36" y="95"/>
                    <a:pt x="36" y="95"/>
                    <a:pt x="36" y="96"/>
                  </a:cubicBezTo>
                  <a:close/>
                  <a:moveTo>
                    <a:pt x="36" y="94"/>
                  </a:moveTo>
                  <a:cubicBezTo>
                    <a:pt x="35" y="94"/>
                    <a:pt x="34" y="94"/>
                    <a:pt x="33" y="94"/>
                  </a:cubicBezTo>
                  <a:cubicBezTo>
                    <a:pt x="33" y="93"/>
                    <a:pt x="33" y="92"/>
                    <a:pt x="33" y="92"/>
                  </a:cubicBezTo>
                  <a:cubicBezTo>
                    <a:pt x="34" y="92"/>
                    <a:pt x="35" y="92"/>
                    <a:pt x="36" y="92"/>
                  </a:cubicBezTo>
                  <a:cubicBezTo>
                    <a:pt x="36" y="92"/>
                    <a:pt x="36" y="93"/>
                    <a:pt x="36" y="94"/>
                  </a:cubicBezTo>
                  <a:close/>
                  <a:moveTo>
                    <a:pt x="36" y="91"/>
                  </a:moveTo>
                  <a:cubicBezTo>
                    <a:pt x="35" y="91"/>
                    <a:pt x="34" y="91"/>
                    <a:pt x="34" y="91"/>
                  </a:cubicBezTo>
                  <a:cubicBezTo>
                    <a:pt x="34" y="91"/>
                    <a:pt x="34" y="90"/>
                    <a:pt x="34" y="89"/>
                  </a:cubicBezTo>
                  <a:cubicBezTo>
                    <a:pt x="35" y="89"/>
                    <a:pt x="36" y="89"/>
                    <a:pt x="36" y="89"/>
                  </a:cubicBezTo>
                  <a:cubicBezTo>
                    <a:pt x="36" y="90"/>
                    <a:pt x="36" y="90"/>
                    <a:pt x="36" y="91"/>
                  </a:cubicBezTo>
                  <a:close/>
                  <a:moveTo>
                    <a:pt x="36" y="89"/>
                  </a:moveTo>
                  <a:cubicBezTo>
                    <a:pt x="36" y="89"/>
                    <a:pt x="35" y="89"/>
                    <a:pt x="34" y="89"/>
                  </a:cubicBezTo>
                  <a:cubicBezTo>
                    <a:pt x="34" y="88"/>
                    <a:pt x="34" y="87"/>
                    <a:pt x="34" y="87"/>
                  </a:cubicBezTo>
                  <a:cubicBezTo>
                    <a:pt x="35" y="87"/>
                    <a:pt x="36" y="87"/>
                    <a:pt x="37" y="87"/>
                  </a:cubicBezTo>
                  <a:cubicBezTo>
                    <a:pt x="37" y="87"/>
                    <a:pt x="37" y="88"/>
                    <a:pt x="36" y="89"/>
                  </a:cubicBezTo>
                  <a:close/>
                  <a:moveTo>
                    <a:pt x="37" y="86"/>
                  </a:moveTo>
                  <a:cubicBezTo>
                    <a:pt x="36" y="86"/>
                    <a:pt x="35" y="86"/>
                    <a:pt x="34" y="86"/>
                  </a:cubicBezTo>
                  <a:cubicBezTo>
                    <a:pt x="34" y="85"/>
                    <a:pt x="34" y="85"/>
                    <a:pt x="34" y="84"/>
                  </a:cubicBezTo>
                  <a:cubicBezTo>
                    <a:pt x="35" y="84"/>
                    <a:pt x="36" y="84"/>
                    <a:pt x="37" y="84"/>
                  </a:cubicBezTo>
                  <a:cubicBezTo>
                    <a:pt x="37" y="85"/>
                    <a:pt x="37" y="86"/>
                    <a:pt x="37" y="86"/>
                  </a:cubicBezTo>
                  <a:close/>
                  <a:moveTo>
                    <a:pt x="37" y="84"/>
                  </a:moveTo>
                  <a:cubicBezTo>
                    <a:pt x="36" y="84"/>
                    <a:pt x="35" y="84"/>
                    <a:pt x="34" y="84"/>
                  </a:cubicBezTo>
                  <a:cubicBezTo>
                    <a:pt x="34" y="83"/>
                    <a:pt x="34" y="82"/>
                    <a:pt x="34" y="82"/>
                  </a:cubicBezTo>
                  <a:cubicBezTo>
                    <a:pt x="35" y="82"/>
                    <a:pt x="36" y="82"/>
                    <a:pt x="37" y="82"/>
                  </a:cubicBezTo>
                  <a:cubicBezTo>
                    <a:pt x="37" y="83"/>
                    <a:pt x="37" y="83"/>
                    <a:pt x="37" y="84"/>
                  </a:cubicBezTo>
                  <a:close/>
                  <a:moveTo>
                    <a:pt x="37" y="82"/>
                  </a:moveTo>
                  <a:cubicBezTo>
                    <a:pt x="36" y="81"/>
                    <a:pt x="35" y="81"/>
                    <a:pt x="34" y="81"/>
                  </a:cubicBezTo>
                  <a:cubicBezTo>
                    <a:pt x="34" y="81"/>
                    <a:pt x="34" y="80"/>
                    <a:pt x="34" y="79"/>
                  </a:cubicBezTo>
                  <a:cubicBezTo>
                    <a:pt x="35" y="79"/>
                    <a:pt x="36" y="79"/>
                    <a:pt x="37" y="80"/>
                  </a:cubicBezTo>
                  <a:cubicBezTo>
                    <a:pt x="37" y="80"/>
                    <a:pt x="37" y="81"/>
                    <a:pt x="37" y="82"/>
                  </a:cubicBezTo>
                  <a:close/>
                  <a:moveTo>
                    <a:pt x="37" y="79"/>
                  </a:moveTo>
                  <a:cubicBezTo>
                    <a:pt x="36" y="79"/>
                    <a:pt x="35" y="79"/>
                    <a:pt x="34" y="79"/>
                  </a:cubicBezTo>
                  <a:cubicBezTo>
                    <a:pt x="34" y="78"/>
                    <a:pt x="34" y="78"/>
                    <a:pt x="34" y="77"/>
                  </a:cubicBezTo>
                  <a:cubicBezTo>
                    <a:pt x="35" y="77"/>
                    <a:pt x="36" y="77"/>
                    <a:pt x="37" y="77"/>
                  </a:cubicBezTo>
                  <a:cubicBezTo>
                    <a:pt x="37" y="78"/>
                    <a:pt x="37" y="78"/>
                    <a:pt x="37" y="79"/>
                  </a:cubicBezTo>
                  <a:close/>
                  <a:moveTo>
                    <a:pt x="36" y="77"/>
                  </a:moveTo>
                  <a:cubicBezTo>
                    <a:pt x="36" y="77"/>
                    <a:pt x="35" y="77"/>
                    <a:pt x="34" y="76"/>
                  </a:cubicBezTo>
                  <a:cubicBezTo>
                    <a:pt x="34" y="76"/>
                    <a:pt x="34" y="75"/>
                    <a:pt x="34" y="74"/>
                  </a:cubicBezTo>
                  <a:cubicBezTo>
                    <a:pt x="35" y="75"/>
                    <a:pt x="36" y="75"/>
                    <a:pt x="36" y="75"/>
                  </a:cubicBezTo>
                  <a:cubicBezTo>
                    <a:pt x="36" y="75"/>
                    <a:pt x="36" y="76"/>
                    <a:pt x="36" y="77"/>
                  </a:cubicBezTo>
                  <a:close/>
                  <a:moveTo>
                    <a:pt x="36" y="74"/>
                  </a:moveTo>
                  <a:cubicBezTo>
                    <a:pt x="36" y="74"/>
                    <a:pt x="35" y="74"/>
                    <a:pt x="34" y="74"/>
                  </a:cubicBezTo>
                  <a:cubicBezTo>
                    <a:pt x="34" y="73"/>
                    <a:pt x="34" y="73"/>
                    <a:pt x="34" y="72"/>
                  </a:cubicBezTo>
                  <a:cubicBezTo>
                    <a:pt x="35" y="72"/>
                    <a:pt x="35" y="72"/>
                    <a:pt x="36" y="72"/>
                  </a:cubicBezTo>
                  <a:cubicBezTo>
                    <a:pt x="36" y="73"/>
                    <a:pt x="36" y="74"/>
                    <a:pt x="36" y="74"/>
                  </a:cubicBezTo>
                  <a:close/>
                  <a:moveTo>
                    <a:pt x="36" y="72"/>
                  </a:moveTo>
                  <a:cubicBezTo>
                    <a:pt x="35" y="72"/>
                    <a:pt x="35" y="72"/>
                    <a:pt x="34" y="72"/>
                  </a:cubicBezTo>
                  <a:cubicBezTo>
                    <a:pt x="34" y="71"/>
                    <a:pt x="34" y="70"/>
                    <a:pt x="34" y="70"/>
                  </a:cubicBezTo>
                  <a:cubicBezTo>
                    <a:pt x="34" y="70"/>
                    <a:pt x="35" y="70"/>
                    <a:pt x="36" y="70"/>
                  </a:cubicBezTo>
                  <a:cubicBezTo>
                    <a:pt x="36" y="71"/>
                    <a:pt x="36" y="71"/>
                    <a:pt x="36" y="72"/>
                  </a:cubicBezTo>
                  <a:close/>
                  <a:moveTo>
                    <a:pt x="36" y="70"/>
                  </a:moveTo>
                  <a:cubicBezTo>
                    <a:pt x="35" y="70"/>
                    <a:pt x="34" y="69"/>
                    <a:pt x="34" y="69"/>
                  </a:cubicBezTo>
                  <a:cubicBezTo>
                    <a:pt x="33" y="69"/>
                    <a:pt x="33" y="68"/>
                    <a:pt x="33" y="67"/>
                  </a:cubicBezTo>
                  <a:cubicBezTo>
                    <a:pt x="34" y="67"/>
                    <a:pt x="35" y="68"/>
                    <a:pt x="36" y="68"/>
                  </a:cubicBezTo>
                  <a:cubicBezTo>
                    <a:pt x="36" y="68"/>
                    <a:pt x="36" y="69"/>
                    <a:pt x="36" y="70"/>
                  </a:cubicBezTo>
                  <a:close/>
                  <a:moveTo>
                    <a:pt x="36" y="67"/>
                  </a:moveTo>
                  <a:cubicBezTo>
                    <a:pt x="35" y="67"/>
                    <a:pt x="34" y="67"/>
                    <a:pt x="33" y="67"/>
                  </a:cubicBezTo>
                  <a:cubicBezTo>
                    <a:pt x="33" y="66"/>
                    <a:pt x="33" y="66"/>
                    <a:pt x="33" y="65"/>
                  </a:cubicBezTo>
                  <a:cubicBezTo>
                    <a:pt x="34" y="65"/>
                    <a:pt x="35" y="65"/>
                    <a:pt x="35" y="65"/>
                  </a:cubicBezTo>
                  <a:cubicBezTo>
                    <a:pt x="35" y="66"/>
                    <a:pt x="36" y="67"/>
                    <a:pt x="36" y="67"/>
                  </a:cubicBezTo>
                  <a:close/>
                  <a:moveTo>
                    <a:pt x="35" y="65"/>
                  </a:moveTo>
                  <a:cubicBezTo>
                    <a:pt x="35" y="65"/>
                    <a:pt x="34" y="65"/>
                    <a:pt x="33" y="64"/>
                  </a:cubicBezTo>
                  <a:cubicBezTo>
                    <a:pt x="33" y="64"/>
                    <a:pt x="33" y="63"/>
                    <a:pt x="33" y="63"/>
                  </a:cubicBezTo>
                  <a:cubicBezTo>
                    <a:pt x="33" y="63"/>
                    <a:pt x="34" y="63"/>
                    <a:pt x="35" y="63"/>
                  </a:cubicBezTo>
                  <a:cubicBezTo>
                    <a:pt x="35" y="64"/>
                    <a:pt x="35" y="64"/>
                    <a:pt x="35" y="65"/>
                  </a:cubicBezTo>
                  <a:close/>
                  <a:moveTo>
                    <a:pt x="35" y="63"/>
                  </a:moveTo>
                  <a:cubicBezTo>
                    <a:pt x="34" y="63"/>
                    <a:pt x="33" y="62"/>
                    <a:pt x="33" y="62"/>
                  </a:cubicBezTo>
                  <a:cubicBezTo>
                    <a:pt x="32" y="62"/>
                    <a:pt x="32" y="61"/>
                    <a:pt x="32" y="60"/>
                  </a:cubicBezTo>
                  <a:cubicBezTo>
                    <a:pt x="33" y="61"/>
                    <a:pt x="34" y="61"/>
                    <a:pt x="35" y="61"/>
                  </a:cubicBezTo>
                  <a:cubicBezTo>
                    <a:pt x="35" y="61"/>
                    <a:pt x="35" y="62"/>
                    <a:pt x="35" y="63"/>
                  </a:cubicBezTo>
                  <a:close/>
                  <a:moveTo>
                    <a:pt x="35" y="60"/>
                  </a:moveTo>
                  <a:cubicBezTo>
                    <a:pt x="34" y="60"/>
                    <a:pt x="33" y="60"/>
                    <a:pt x="32" y="60"/>
                  </a:cubicBezTo>
                  <a:cubicBezTo>
                    <a:pt x="32" y="59"/>
                    <a:pt x="32" y="59"/>
                    <a:pt x="32" y="58"/>
                  </a:cubicBezTo>
                  <a:cubicBezTo>
                    <a:pt x="33" y="58"/>
                    <a:pt x="33" y="58"/>
                    <a:pt x="34" y="59"/>
                  </a:cubicBezTo>
                  <a:cubicBezTo>
                    <a:pt x="34" y="59"/>
                    <a:pt x="34" y="60"/>
                    <a:pt x="35" y="60"/>
                  </a:cubicBezTo>
                  <a:close/>
                  <a:moveTo>
                    <a:pt x="34" y="58"/>
                  </a:moveTo>
                  <a:cubicBezTo>
                    <a:pt x="33" y="58"/>
                    <a:pt x="32" y="58"/>
                    <a:pt x="32" y="57"/>
                  </a:cubicBezTo>
                  <a:cubicBezTo>
                    <a:pt x="31" y="57"/>
                    <a:pt x="31" y="56"/>
                    <a:pt x="31" y="56"/>
                  </a:cubicBezTo>
                  <a:cubicBezTo>
                    <a:pt x="32" y="56"/>
                    <a:pt x="33" y="56"/>
                    <a:pt x="34" y="56"/>
                  </a:cubicBezTo>
                  <a:cubicBezTo>
                    <a:pt x="34" y="57"/>
                    <a:pt x="34" y="57"/>
                    <a:pt x="34" y="58"/>
                  </a:cubicBezTo>
                  <a:close/>
                  <a:moveTo>
                    <a:pt x="33" y="56"/>
                  </a:moveTo>
                  <a:cubicBezTo>
                    <a:pt x="33" y="56"/>
                    <a:pt x="32" y="55"/>
                    <a:pt x="31" y="55"/>
                  </a:cubicBezTo>
                  <a:cubicBezTo>
                    <a:pt x="31" y="55"/>
                    <a:pt x="31" y="54"/>
                    <a:pt x="31" y="53"/>
                  </a:cubicBezTo>
                  <a:cubicBezTo>
                    <a:pt x="31" y="54"/>
                    <a:pt x="32" y="54"/>
                    <a:pt x="33" y="54"/>
                  </a:cubicBezTo>
                  <a:cubicBezTo>
                    <a:pt x="33" y="55"/>
                    <a:pt x="33" y="55"/>
                    <a:pt x="33" y="56"/>
                  </a:cubicBezTo>
                  <a:close/>
                  <a:moveTo>
                    <a:pt x="33" y="54"/>
                  </a:moveTo>
                  <a:cubicBezTo>
                    <a:pt x="32" y="53"/>
                    <a:pt x="31" y="53"/>
                    <a:pt x="30" y="53"/>
                  </a:cubicBezTo>
                  <a:cubicBezTo>
                    <a:pt x="30" y="52"/>
                    <a:pt x="30" y="52"/>
                    <a:pt x="30" y="51"/>
                  </a:cubicBezTo>
                  <a:cubicBezTo>
                    <a:pt x="31" y="51"/>
                    <a:pt x="32" y="52"/>
                    <a:pt x="32" y="52"/>
                  </a:cubicBezTo>
                  <a:cubicBezTo>
                    <a:pt x="33" y="52"/>
                    <a:pt x="33" y="53"/>
                    <a:pt x="33" y="54"/>
                  </a:cubicBezTo>
                  <a:close/>
                  <a:moveTo>
                    <a:pt x="32" y="51"/>
                  </a:moveTo>
                  <a:cubicBezTo>
                    <a:pt x="31" y="51"/>
                    <a:pt x="31" y="51"/>
                    <a:pt x="30" y="51"/>
                  </a:cubicBezTo>
                  <a:cubicBezTo>
                    <a:pt x="30" y="50"/>
                    <a:pt x="29" y="50"/>
                    <a:pt x="29" y="49"/>
                  </a:cubicBezTo>
                  <a:cubicBezTo>
                    <a:pt x="30" y="49"/>
                    <a:pt x="31" y="49"/>
                    <a:pt x="32" y="49"/>
                  </a:cubicBezTo>
                  <a:cubicBezTo>
                    <a:pt x="32" y="50"/>
                    <a:pt x="32" y="51"/>
                    <a:pt x="32" y="51"/>
                  </a:cubicBezTo>
                  <a:close/>
                  <a:moveTo>
                    <a:pt x="31" y="49"/>
                  </a:moveTo>
                  <a:cubicBezTo>
                    <a:pt x="31" y="49"/>
                    <a:pt x="30" y="49"/>
                    <a:pt x="29" y="48"/>
                  </a:cubicBezTo>
                  <a:cubicBezTo>
                    <a:pt x="29" y="48"/>
                    <a:pt x="29" y="47"/>
                    <a:pt x="28" y="47"/>
                  </a:cubicBezTo>
                  <a:cubicBezTo>
                    <a:pt x="29" y="47"/>
                    <a:pt x="30" y="47"/>
                    <a:pt x="31" y="47"/>
                  </a:cubicBezTo>
                  <a:cubicBezTo>
                    <a:pt x="31" y="48"/>
                    <a:pt x="31" y="48"/>
                    <a:pt x="31" y="49"/>
                  </a:cubicBezTo>
                  <a:close/>
                  <a:moveTo>
                    <a:pt x="31" y="47"/>
                  </a:moveTo>
                  <a:cubicBezTo>
                    <a:pt x="30" y="47"/>
                    <a:pt x="29" y="46"/>
                    <a:pt x="28" y="46"/>
                  </a:cubicBezTo>
                  <a:cubicBezTo>
                    <a:pt x="28" y="46"/>
                    <a:pt x="28" y="45"/>
                    <a:pt x="28" y="45"/>
                  </a:cubicBezTo>
                  <a:cubicBezTo>
                    <a:pt x="28" y="45"/>
                    <a:pt x="29" y="45"/>
                    <a:pt x="30" y="45"/>
                  </a:cubicBezTo>
                  <a:cubicBezTo>
                    <a:pt x="30" y="46"/>
                    <a:pt x="30" y="46"/>
                    <a:pt x="31" y="47"/>
                  </a:cubicBezTo>
                  <a:close/>
                  <a:moveTo>
                    <a:pt x="30" y="45"/>
                  </a:moveTo>
                  <a:cubicBezTo>
                    <a:pt x="29" y="44"/>
                    <a:pt x="28" y="44"/>
                    <a:pt x="27" y="44"/>
                  </a:cubicBezTo>
                  <a:cubicBezTo>
                    <a:pt x="27" y="43"/>
                    <a:pt x="27" y="43"/>
                    <a:pt x="27" y="42"/>
                  </a:cubicBezTo>
                  <a:cubicBezTo>
                    <a:pt x="27" y="43"/>
                    <a:pt x="28" y="43"/>
                    <a:pt x="29" y="43"/>
                  </a:cubicBezTo>
                  <a:cubicBezTo>
                    <a:pt x="29" y="44"/>
                    <a:pt x="30" y="44"/>
                    <a:pt x="30" y="45"/>
                  </a:cubicBezTo>
                  <a:close/>
                  <a:moveTo>
                    <a:pt x="29" y="43"/>
                  </a:moveTo>
                  <a:cubicBezTo>
                    <a:pt x="28" y="42"/>
                    <a:pt x="27" y="42"/>
                    <a:pt x="26" y="42"/>
                  </a:cubicBezTo>
                  <a:cubicBezTo>
                    <a:pt x="26" y="41"/>
                    <a:pt x="26" y="41"/>
                    <a:pt x="26" y="40"/>
                  </a:cubicBezTo>
                  <a:cubicBezTo>
                    <a:pt x="26" y="40"/>
                    <a:pt x="27" y="41"/>
                    <a:pt x="28" y="41"/>
                  </a:cubicBezTo>
                  <a:cubicBezTo>
                    <a:pt x="28" y="41"/>
                    <a:pt x="29" y="42"/>
                    <a:pt x="29" y="43"/>
                  </a:cubicBezTo>
                  <a:close/>
                  <a:moveTo>
                    <a:pt x="28" y="40"/>
                  </a:moveTo>
                  <a:cubicBezTo>
                    <a:pt x="27" y="40"/>
                    <a:pt x="26" y="40"/>
                    <a:pt x="25" y="40"/>
                  </a:cubicBezTo>
                  <a:cubicBezTo>
                    <a:pt x="25" y="39"/>
                    <a:pt x="25" y="39"/>
                    <a:pt x="25" y="38"/>
                  </a:cubicBezTo>
                  <a:cubicBezTo>
                    <a:pt x="25" y="38"/>
                    <a:pt x="26" y="39"/>
                    <a:pt x="27" y="39"/>
                  </a:cubicBezTo>
                  <a:cubicBezTo>
                    <a:pt x="27" y="39"/>
                    <a:pt x="28" y="40"/>
                    <a:pt x="28" y="40"/>
                  </a:cubicBezTo>
                  <a:close/>
                  <a:moveTo>
                    <a:pt x="27" y="38"/>
                  </a:moveTo>
                  <a:cubicBezTo>
                    <a:pt x="26" y="38"/>
                    <a:pt x="25" y="38"/>
                    <a:pt x="24" y="37"/>
                  </a:cubicBezTo>
                  <a:cubicBezTo>
                    <a:pt x="24" y="37"/>
                    <a:pt x="24" y="36"/>
                    <a:pt x="23" y="36"/>
                  </a:cubicBezTo>
                  <a:cubicBezTo>
                    <a:pt x="24" y="36"/>
                    <a:pt x="25" y="36"/>
                    <a:pt x="26" y="37"/>
                  </a:cubicBezTo>
                  <a:cubicBezTo>
                    <a:pt x="26" y="37"/>
                    <a:pt x="26" y="38"/>
                    <a:pt x="27" y="38"/>
                  </a:cubicBezTo>
                  <a:close/>
                  <a:moveTo>
                    <a:pt x="25" y="35"/>
                  </a:moveTo>
                  <a:cubicBezTo>
                    <a:pt x="25" y="35"/>
                    <a:pt x="25" y="36"/>
                    <a:pt x="25" y="36"/>
                  </a:cubicBezTo>
                  <a:cubicBezTo>
                    <a:pt x="25" y="36"/>
                    <a:pt x="24" y="36"/>
                    <a:pt x="23" y="35"/>
                  </a:cubicBezTo>
                  <a:cubicBezTo>
                    <a:pt x="22" y="35"/>
                    <a:pt x="22" y="35"/>
                    <a:pt x="22" y="35"/>
                  </a:cubicBezTo>
                  <a:cubicBezTo>
                    <a:pt x="22" y="34"/>
                    <a:pt x="22" y="34"/>
                    <a:pt x="22" y="34"/>
                  </a:cubicBezTo>
                  <a:cubicBezTo>
                    <a:pt x="22" y="34"/>
                    <a:pt x="22" y="34"/>
                    <a:pt x="22" y="34"/>
                  </a:cubicBezTo>
                  <a:cubicBezTo>
                    <a:pt x="22" y="34"/>
                    <a:pt x="22" y="34"/>
                    <a:pt x="22" y="34"/>
                  </a:cubicBezTo>
                  <a:cubicBezTo>
                    <a:pt x="23" y="34"/>
                    <a:pt x="24" y="35"/>
                    <a:pt x="25" y="35"/>
                  </a:cubicBezTo>
                  <a:close/>
                  <a:moveTo>
                    <a:pt x="23" y="43"/>
                  </a:moveTo>
                  <a:cubicBezTo>
                    <a:pt x="18" y="44"/>
                    <a:pt x="14" y="44"/>
                    <a:pt x="10" y="45"/>
                  </a:cubicBezTo>
                  <a:cubicBezTo>
                    <a:pt x="10" y="45"/>
                    <a:pt x="10" y="44"/>
                    <a:pt x="10" y="43"/>
                  </a:cubicBezTo>
                  <a:cubicBezTo>
                    <a:pt x="14" y="43"/>
                    <a:pt x="18" y="42"/>
                    <a:pt x="22" y="41"/>
                  </a:cubicBezTo>
                  <a:cubicBezTo>
                    <a:pt x="22" y="42"/>
                    <a:pt x="23" y="43"/>
                    <a:pt x="23" y="43"/>
                  </a:cubicBezTo>
                  <a:close/>
                  <a:moveTo>
                    <a:pt x="22" y="41"/>
                  </a:moveTo>
                  <a:cubicBezTo>
                    <a:pt x="18" y="42"/>
                    <a:pt x="14" y="42"/>
                    <a:pt x="10" y="43"/>
                  </a:cubicBezTo>
                  <a:cubicBezTo>
                    <a:pt x="10" y="43"/>
                    <a:pt x="10" y="42"/>
                    <a:pt x="9" y="42"/>
                  </a:cubicBezTo>
                  <a:cubicBezTo>
                    <a:pt x="13" y="41"/>
                    <a:pt x="17" y="40"/>
                    <a:pt x="21" y="40"/>
                  </a:cubicBezTo>
                  <a:cubicBezTo>
                    <a:pt x="22" y="40"/>
                    <a:pt x="22" y="41"/>
                    <a:pt x="22" y="41"/>
                  </a:cubicBezTo>
                  <a:close/>
                  <a:moveTo>
                    <a:pt x="21" y="38"/>
                  </a:moveTo>
                  <a:cubicBezTo>
                    <a:pt x="17" y="39"/>
                    <a:pt x="13" y="39"/>
                    <a:pt x="9" y="40"/>
                  </a:cubicBezTo>
                  <a:cubicBezTo>
                    <a:pt x="9" y="40"/>
                    <a:pt x="9" y="39"/>
                    <a:pt x="9" y="39"/>
                  </a:cubicBezTo>
                  <a:cubicBezTo>
                    <a:pt x="13" y="38"/>
                    <a:pt x="16" y="38"/>
                    <a:pt x="20" y="37"/>
                  </a:cubicBezTo>
                  <a:cubicBezTo>
                    <a:pt x="20" y="37"/>
                    <a:pt x="20" y="38"/>
                    <a:pt x="21" y="38"/>
                  </a:cubicBezTo>
                  <a:close/>
                  <a:moveTo>
                    <a:pt x="20" y="36"/>
                  </a:moveTo>
                  <a:cubicBezTo>
                    <a:pt x="16" y="37"/>
                    <a:pt x="13" y="38"/>
                    <a:pt x="9" y="38"/>
                  </a:cubicBezTo>
                  <a:cubicBezTo>
                    <a:pt x="9" y="38"/>
                    <a:pt x="9" y="37"/>
                    <a:pt x="9" y="37"/>
                  </a:cubicBezTo>
                  <a:cubicBezTo>
                    <a:pt x="12" y="36"/>
                    <a:pt x="16" y="35"/>
                    <a:pt x="19" y="35"/>
                  </a:cubicBezTo>
                  <a:cubicBezTo>
                    <a:pt x="19" y="35"/>
                    <a:pt x="20" y="36"/>
                    <a:pt x="20" y="36"/>
                  </a:cubicBezTo>
                  <a:close/>
                  <a:moveTo>
                    <a:pt x="19" y="34"/>
                  </a:moveTo>
                  <a:cubicBezTo>
                    <a:pt x="16" y="35"/>
                    <a:pt x="12" y="36"/>
                    <a:pt x="9" y="36"/>
                  </a:cubicBezTo>
                  <a:cubicBezTo>
                    <a:pt x="9" y="31"/>
                    <a:pt x="8" y="25"/>
                    <a:pt x="8" y="19"/>
                  </a:cubicBezTo>
                  <a:cubicBezTo>
                    <a:pt x="8" y="19"/>
                    <a:pt x="13" y="25"/>
                    <a:pt x="19" y="34"/>
                  </a:cubicBezTo>
                  <a:close/>
                </a:path>
              </a:pathLst>
            </a:custGeom>
            <a:grpFill/>
            <a:ln w="3175">
              <a:solidFill>
                <a:schemeClr val="tx2">
                  <a:lumMod val="75000"/>
                  <a:alpha val="40000"/>
                </a:schemeClr>
              </a:solidFill>
            </a:ln>
            <a:extLst/>
          </p:spPr>
          <p:txBody>
            <a:bodyPr anchor="ctr"/>
            <a:lstStyle/>
            <a:p>
              <a:pPr algn="ctr"/>
              <a:endParaRPr/>
            </a:p>
          </p:txBody>
        </p:sp>
        <p:sp>
          <p:nvSpPr>
            <p:cNvPr id="197" name="ïşḻïďê-Freeform: Shape 256"/>
            <p:cNvSpPr>
              <a:spLocks/>
            </p:cNvSpPr>
            <p:nvPr/>
          </p:nvSpPr>
          <p:spPr bwMode="auto">
            <a:xfrm>
              <a:off x="7434223" y="5792225"/>
              <a:ext cx="1084862" cy="1080492"/>
            </a:xfrm>
            <a:custGeom>
              <a:avLst/>
              <a:gdLst>
                <a:gd name="T0" fmla="*/ 54 w 54"/>
                <a:gd name="T1" fmla="*/ 53 h 53"/>
                <a:gd name="T2" fmla="*/ 53 w 54"/>
                <a:gd name="T3" fmla="*/ 47 h 53"/>
                <a:gd name="T4" fmla="*/ 51 w 54"/>
                <a:gd name="T5" fmla="*/ 48 h 53"/>
                <a:gd name="T6" fmla="*/ 48 w 54"/>
                <a:gd name="T7" fmla="*/ 48 h 53"/>
                <a:gd name="T8" fmla="*/ 46 w 54"/>
                <a:gd name="T9" fmla="*/ 42 h 53"/>
                <a:gd name="T10" fmla="*/ 41 w 54"/>
                <a:gd name="T11" fmla="*/ 42 h 53"/>
                <a:gd name="T12" fmla="*/ 38 w 54"/>
                <a:gd name="T13" fmla="*/ 41 h 53"/>
                <a:gd name="T14" fmla="*/ 40 w 54"/>
                <a:gd name="T15" fmla="*/ 38 h 53"/>
                <a:gd name="T16" fmla="*/ 40 w 54"/>
                <a:gd name="T17" fmla="*/ 35 h 53"/>
                <a:gd name="T18" fmla="*/ 40 w 54"/>
                <a:gd name="T19" fmla="*/ 32 h 53"/>
                <a:gd name="T20" fmla="*/ 40 w 54"/>
                <a:gd name="T21" fmla="*/ 30 h 53"/>
                <a:gd name="T22" fmla="*/ 39 w 54"/>
                <a:gd name="T23" fmla="*/ 28 h 53"/>
                <a:gd name="T24" fmla="*/ 34 w 54"/>
                <a:gd name="T25" fmla="*/ 24 h 53"/>
                <a:gd name="T26" fmla="*/ 31 w 54"/>
                <a:gd name="T27" fmla="*/ 24 h 53"/>
                <a:gd name="T28" fmla="*/ 30 w 54"/>
                <a:gd name="T29" fmla="*/ 21 h 53"/>
                <a:gd name="T30" fmla="*/ 31 w 54"/>
                <a:gd name="T31" fmla="*/ 22 h 53"/>
                <a:gd name="T32" fmla="*/ 32 w 54"/>
                <a:gd name="T33" fmla="*/ 16 h 53"/>
                <a:gd name="T34" fmla="*/ 32 w 54"/>
                <a:gd name="T35" fmla="*/ 14 h 53"/>
                <a:gd name="T36" fmla="*/ 28 w 54"/>
                <a:gd name="T37" fmla="*/ 8 h 53"/>
                <a:gd name="T38" fmla="*/ 28 w 54"/>
                <a:gd name="T39" fmla="*/ 4 h 53"/>
                <a:gd name="T40" fmla="*/ 27 w 54"/>
                <a:gd name="T41" fmla="*/ 0 h 53"/>
                <a:gd name="T42" fmla="*/ 26 w 54"/>
                <a:gd name="T43" fmla="*/ 4 h 53"/>
                <a:gd name="T44" fmla="*/ 25 w 54"/>
                <a:gd name="T45" fmla="*/ 8 h 53"/>
                <a:gd name="T46" fmla="*/ 22 w 54"/>
                <a:gd name="T47" fmla="*/ 14 h 53"/>
                <a:gd name="T48" fmla="*/ 21 w 54"/>
                <a:gd name="T49" fmla="*/ 16 h 53"/>
                <a:gd name="T50" fmla="*/ 22 w 54"/>
                <a:gd name="T51" fmla="*/ 21 h 53"/>
                <a:gd name="T52" fmla="*/ 23 w 54"/>
                <a:gd name="T53" fmla="*/ 20 h 53"/>
                <a:gd name="T54" fmla="*/ 23 w 54"/>
                <a:gd name="T55" fmla="*/ 24 h 53"/>
                <a:gd name="T56" fmla="*/ 14 w 54"/>
                <a:gd name="T57" fmla="*/ 27 h 53"/>
                <a:gd name="T58" fmla="*/ 14 w 54"/>
                <a:gd name="T59" fmla="*/ 39 h 53"/>
                <a:gd name="T60" fmla="*/ 13 w 54"/>
                <a:gd name="T61" fmla="*/ 42 h 53"/>
                <a:gd name="T62" fmla="*/ 4 w 54"/>
                <a:gd name="T63" fmla="*/ 45 h 53"/>
                <a:gd name="T64" fmla="*/ 5 w 54"/>
                <a:gd name="T65" fmla="*/ 48 h 53"/>
                <a:gd name="T66" fmla="*/ 3 w 54"/>
                <a:gd name="T67" fmla="*/ 47 h 53"/>
                <a:gd name="T68" fmla="*/ 1 w 54"/>
                <a:gd name="T69" fmla="*/ 47 h 53"/>
                <a:gd name="T70" fmla="*/ 1 w 54"/>
                <a:gd name="T71" fmla="*/ 53 h 53"/>
                <a:gd name="T72" fmla="*/ 19 w 54"/>
                <a:gd name="T73" fmla="*/ 31 h 53"/>
                <a:gd name="T74" fmla="*/ 20 w 54"/>
                <a:gd name="T75" fmla="*/ 33 h 53"/>
                <a:gd name="T76" fmla="*/ 21 w 54"/>
                <a:gd name="T77" fmla="*/ 35 h 53"/>
                <a:gd name="T78" fmla="*/ 21 w 54"/>
                <a:gd name="T79" fmla="*/ 37 h 53"/>
                <a:gd name="T80" fmla="*/ 20 w 54"/>
                <a:gd name="T81" fmla="*/ 3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 h="53">
                  <a:moveTo>
                    <a:pt x="1" y="53"/>
                  </a:moveTo>
                  <a:cubicBezTo>
                    <a:pt x="19" y="53"/>
                    <a:pt x="36" y="53"/>
                    <a:pt x="54" y="53"/>
                  </a:cubicBezTo>
                  <a:cubicBezTo>
                    <a:pt x="54" y="53"/>
                    <a:pt x="54" y="51"/>
                    <a:pt x="52" y="50"/>
                  </a:cubicBezTo>
                  <a:cubicBezTo>
                    <a:pt x="53" y="50"/>
                    <a:pt x="53" y="49"/>
                    <a:pt x="53" y="47"/>
                  </a:cubicBezTo>
                  <a:cubicBezTo>
                    <a:pt x="53" y="47"/>
                    <a:pt x="53" y="47"/>
                    <a:pt x="53" y="47"/>
                  </a:cubicBezTo>
                  <a:cubicBezTo>
                    <a:pt x="53" y="47"/>
                    <a:pt x="51" y="48"/>
                    <a:pt x="51" y="48"/>
                  </a:cubicBezTo>
                  <a:cubicBezTo>
                    <a:pt x="51" y="48"/>
                    <a:pt x="50" y="48"/>
                    <a:pt x="50" y="48"/>
                  </a:cubicBezTo>
                  <a:cubicBezTo>
                    <a:pt x="49" y="48"/>
                    <a:pt x="48" y="48"/>
                    <a:pt x="48" y="48"/>
                  </a:cubicBezTo>
                  <a:cubicBezTo>
                    <a:pt x="48" y="48"/>
                    <a:pt x="50" y="47"/>
                    <a:pt x="50" y="45"/>
                  </a:cubicBezTo>
                  <a:cubicBezTo>
                    <a:pt x="50" y="42"/>
                    <a:pt x="47" y="42"/>
                    <a:pt x="46" y="42"/>
                  </a:cubicBezTo>
                  <a:cubicBezTo>
                    <a:pt x="45" y="42"/>
                    <a:pt x="43" y="42"/>
                    <a:pt x="43" y="42"/>
                  </a:cubicBezTo>
                  <a:cubicBezTo>
                    <a:pt x="43" y="42"/>
                    <a:pt x="42" y="41"/>
                    <a:pt x="41" y="42"/>
                  </a:cubicBezTo>
                  <a:cubicBezTo>
                    <a:pt x="40" y="42"/>
                    <a:pt x="39" y="42"/>
                    <a:pt x="39" y="42"/>
                  </a:cubicBezTo>
                  <a:cubicBezTo>
                    <a:pt x="39" y="42"/>
                    <a:pt x="39" y="41"/>
                    <a:pt x="38" y="41"/>
                  </a:cubicBezTo>
                  <a:cubicBezTo>
                    <a:pt x="39" y="41"/>
                    <a:pt x="40" y="40"/>
                    <a:pt x="40" y="39"/>
                  </a:cubicBezTo>
                  <a:cubicBezTo>
                    <a:pt x="40" y="39"/>
                    <a:pt x="40" y="38"/>
                    <a:pt x="40" y="38"/>
                  </a:cubicBezTo>
                  <a:cubicBezTo>
                    <a:pt x="40" y="36"/>
                    <a:pt x="40" y="36"/>
                    <a:pt x="40" y="36"/>
                  </a:cubicBezTo>
                  <a:cubicBezTo>
                    <a:pt x="40" y="36"/>
                    <a:pt x="41" y="35"/>
                    <a:pt x="40" y="35"/>
                  </a:cubicBezTo>
                  <a:cubicBezTo>
                    <a:pt x="40" y="34"/>
                    <a:pt x="40" y="34"/>
                    <a:pt x="40" y="34"/>
                  </a:cubicBezTo>
                  <a:cubicBezTo>
                    <a:pt x="40" y="34"/>
                    <a:pt x="40" y="34"/>
                    <a:pt x="40" y="32"/>
                  </a:cubicBezTo>
                  <a:cubicBezTo>
                    <a:pt x="40" y="32"/>
                    <a:pt x="40" y="31"/>
                    <a:pt x="40" y="31"/>
                  </a:cubicBezTo>
                  <a:cubicBezTo>
                    <a:pt x="40" y="31"/>
                    <a:pt x="40" y="30"/>
                    <a:pt x="40" y="30"/>
                  </a:cubicBezTo>
                  <a:cubicBezTo>
                    <a:pt x="40" y="29"/>
                    <a:pt x="39" y="28"/>
                    <a:pt x="39" y="28"/>
                  </a:cubicBezTo>
                  <a:cubicBezTo>
                    <a:pt x="39" y="28"/>
                    <a:pt x="40" y="28"/>
                    <a:pt x="39" y="28"/>
                  </a:cubicBezTo>
                  <a:cubicBezTo>
                    <a:pt x="39" y="27"/>
                    <a:pt x="39" y="26"/>
                    <a:pt x="38" y="25"/>
                  </a:cubicBezTo>
                  <a:cubicBezTo>
                    <a:pt x="37" y="25"/>
                    <a:pt x="35" y="25"/>
                    <a:pt x="34" y="24"/>
                  </a:cubicBezTo>
                  <a:cubicBezTo>
                    <a:pt x="33" y="24"/>
                    <a:pt x="32" y="24"/>
                    <a:pt x="32" y="24"/>
                  </a:cubicBezTo>
                  <a:cubicBezTo>
                    <a:pt x="32" y="24"/>
                    <a:pt x="31" y="23"/>
                    <a:pt x="31" y="24"/>
                  </a:cubicBezTo>
                  <a:cubicBezTo>
                    <a:pt x="30" y="23"/>
                    <a:pt x="29" y="23"/>
                    <a:pt x="30" y="21"/>
                  </a:cubicBezTo>
                  <a:cubicBezTo>
                    <a:pt x="30" y="21"/>
                    <a:pt x="30" y="21"/>
                    <a:pt x="30" y="21"/>
                  </a:cubicBezTo>
                  <a:cubicBezTo>
                    <a:pt x="30" y="21"/>
                    <a:pt x="30" y="22"/>
                    <a:pt x="31" y="22"/>
                  </a:cubicBezTo>
                  <a:cubicBezTo>
                    <a:pt x="31" y="22"/>
                    <a:pt x="31" y="22"/>
                    <a:pt x="31" y="22"/>
                  </a:cubicBezTo>
                  <a:cubicBezTo>
                    <a:pt x="31" y="21"/>
                    <a:pt x="31" y="20"/>
                    <a:pt x="31" y="19"/>
                  </a:cubicBezTo>
                  <a:cubicBezTo>
                    <a:pt x="32" y="18"/>
                    <a:pt x="32" y="17"/>
                    <a:pt x="32" y="16"/>
                  </a:cubicBezTo>
                  <a:cubicBezTo>
                    <a:pt x="32" y="15"/>
                    <a:pt x="32" y="15"/>
                    <a:pt x="32" y="16"/>
                  </a:cubicBezTo>
                  <a:cubicBezTo>
                    <a:pt x="32" y="15"/>
                    <a:pt x="32" y="15"/>
                    <a:pt x="32" y="14"/>
                  </a:cubicBezTo>
                  <a:cubicBezTo>
                    <a:pt x="32" y="13"/>
                    <a:pt x="32" y="11"/>
                    <a:pt x="31" y="10"/>
                  </a:cubicBezTo>
                  <a:cubicBezTo>
                    <a:pt x="29" y="9"/>
                    <a:pt x="29" y="9"/>
                    <a:pt x="28" y="8"/>
                  </a:cubicBezTo>
                  <a:cubicBezTo>
                    <a:pt x="28" y="7"/>
                    <a:pt x="29" y="6"/>
                    <a:pt x="28" y="6"/>
                  </a:cubicBezTo>
                  <a:cubicBezTo>
                    <a:pt x="28" y="5"/>
                    <a:pt x="28" y="4"/>
                    <a:pt x="28" y="4"/>
                  </a:cubicBezTo>
                  <a:cubicBezTo>
                    <a:pt x="28" y="3"/>
                    <a:pt x="28" y="2"/>
                    <a:pt x="27" y="2"/>
                  </a:cubicBezTo>
                  <a:cubicBezTo>
                    <a:pt x="27" y="2"/>
                    <a:pt x="27" y="0"/>
                    <a:pt x="27" y="0"/>
                  </a:cubicBezTo>
                  <a:cubicBezTo>
                    <a:pt x="26" y="0"/>
                    <a:pt x="27" y="2"/>
                    <a:pt x="27" y="2"/>
                  </a:cubicBezTo>
                  <a:cubicBezTo>
                    <a:pt x="26" y="2"/>
                    <a:pt x="26" y="2"/>
                    <a:pt x="26" y="4"/>
                  </a:cubicBezTo>
                  <a:cubicBezTo>
                    <a:pt x="26" y="4"/>
                    <a:pt x="26" y="4"/>
                    <a:pt x="26" y="6"/>
                  </a:cubicBezTo>
                  <a:cubicBezTo>
                    <a:pt x="26" y="6"/>
                    <a:pt x="25" y="6"/>
                    <a:pt x="25" y="8"/>
                  </a:cubicBezTo>
                  <a:cubicBezTo>
                    <a:pt x="25" y="9"/>
                    <a:pt x="24" y="10"/>
                    <a:pt x="23" y="10"/>
                  </a:cubicBezTo>
                  <a:cubicBezTo>
                    <a:pt x="23" y="11"/>
                    <a:pt x="22" y="11"/>
                    <a:pt x="22" y="14"/>
                  </a:cubicBezTo>
                  <a:cubicBezTo>
                    <a:pt x="22" y="14"/>
                    <a:pt x="22" y="15"/>
                    <a:pt x="22" y="15"/>
                  </a:cubicBezTo>
                  <a:cubicBezTo>
                    <a:pt x="22" y="15"/>
                    <a:pt x="21" y="15"/>
                    <a:pt x="21" y="16"/>
                  </a:cubicBezTo>
                  <a:cubicBezTo>
                    <a:pt x="22" y="17"/>
                    <a:pt x="22" y="18"/>
                    <a:pt x="22" y="19"/>
                  </a:cubicBezTo>
                  <a:cubicBezTo>
                    <a:pt x="22" y="19"/>
                    <a:pt x="22" y="20"/>
                    <a:pt x="22" y="21"/>
                  </a:cubicBezTo>
                  <a:cubicBezTo>
                    <a:pt x="22" y="22"/>
                    <a:pt x="22" y="22"/>
                    <a:pt x="23" y="22"/>
                  </a:cubicBezTo>
                  <a:cubicBezTo>
                    <a:pt x="23" y="22"/>
                    <a:pt x="23" y="22"/>
                    <a:pt x="23" y="20"/>
                  </a:cubicBezTo>
                  <a:cubicBezTo>
                    <a:pt x="23" y="21"/>
                    <a:pt x="24" y="21"/>
                    <a:pt x="24" y="22"/>
                  </a:cubicBezTo>
                  <a:cubicBezTo>
                    <a:pt x="24" y="22"/>
                    <a:pt x="23" y="23"/>
                    <a:pt x="23" y="24"/>
                  </a:cubicBezTo>
                  <a:cubicBezTo>
                    <a:pt x="22" y="24"/>
                    <a:pt x="19" y="24"/>
                    <a:pt x="19" y="24"/>
                  </a:cubicBezTo>
                  <a:cubicBezTo>
                    <a:pt x="18" y="24"/>
                    <a:pt x="15" y="24"/>
                    <a:pt x="14" y="27"/>
                  </a:cubicBezTo>
                  <a:cubicBezTo>
                    <a:pt x="14" y="30"/>
                    <a:pt x="14" y="34"/>
                    <a:pt x="14" y="35"/>
                  </a:cubicBezTo>
                  <a:cubicBezTo>
                    <a:pt x="13" y="36"/>
                    <a:pt x="13" y="38"/>
                    <a:pt x="14" y="39"/>
                  </a:cubicBezTo>
                  <a:cubicBezTo>
                    <a:pt x="15" y="40"/>
                    <a:pt x="16" y="41"/>
                    <a:pt x="19" y="42"/>
                  </a:cubicBezTo>
                  <a:cubicBezTo>
                    <a:pt x="18" y="42"/>
                    <a:pt x="15" y="42"/>
                    <a:pt x="13" y="42"/>
                  </a:cubicBezTo>
                  <a:cubicBezTo>
                    <a:pt x="11" y="41"/>
                    <a:pt x="9" y="41"/>
                    <a:pt x="8" y="41"/>
                  </a:cubicBezTo>
                  <a:cubicBezTo>
                    <a:pt x="7" y="41"/>
                    <a:pt x="5" y="41"/>
                    <a:pt x="4" y="45"/>
                  </a:cubicBezTo>
                  <a:cubicBezTo>
                    <a:pt x="4" y="47"/>
                    <a:pt x="5" y="48"/>
                    <a:pt x="5" y="48"/>
                  </a:cubicBezTo>
                  <a:cubicBezTo>
                    <a:pt x="5" y="48"/>
                    <a:pt x="5" y="48"/>
                    <a:pt x="5" y="48"/>
                  </a:cubicBezTo>
                  <a:cubicBezTo>
                    <a:pt x="5" y="48"/>
                    <a:pt x="4" y="47"/>
                    <a:pt x="4" y="48"/>
                  </a:cubicBezTo>
                  <a:cubicBezTo>
                    <a:pt x="4" y="47"/>
                    <a:pt x="3" y="47"/>
                    <a:pt x="3" y="47"/>
                  </a:cubicBezTo>
                  <a:cubicBezTo>
                    <a:pt x="2" y="47"/>
                    <a:pt x="2" y="46"/>
                    <a:pt x="1" y="46"/>
                  </a:cubicBezTo>
                  <a:cubicBezTo>
                    <a:pt x="1" y="47"/>
                    <a:pt x="1" y="47"/>
                    <a:pt x="1" y="47"/>
                  </a:cubicBezTo>
                  <a:cubicBezTo>
                    <a:pt x="1" y="47"/>
                    <a:pt x="1" y="49"/>
                    <a:pt x="2" y="50"/>
                  </a:cubicBezTo>
                  <a:cubicBezTo>
                    <a:pt x="2" y="50"/>
                    <a:pt x="0" y="50"/>
                    <a:pt x="1" y="53"/>
                  </a:cubicBezTo>
                  <a:close/>
                  <a:moveTo>
                    <a:pt x="18" y="37"/>
                  </a:moveTo>
                  <a:cubicBezTo>
                    <a:pt x="18" y="36"/>
                    <a:pt x="19" y="31"/>
                    <a:pt x="19" y="31"/>
                  </a:cubicBezTo>
                  <a:cubicBezTo>
                    <a:pt x="20" y="32"/>
                    <a:pt x="20" y="32"/>
                    <a:pt x="20" y="33"/>
                  </a:cubicBezTo>
                  <a:cubicBezTo>
                    <a:pt x="20" y="33"/>
                    <a:pt x="20" y="33"/>
                    <a:pt x="20" y="33"/>
                  </a:cubicBezTo>
                  <a:cubicBezTo>
                    <a:pt x="20" y="34"/>
                    <a:pt x="20" y="34"/>
                    <a:pt x="20" y="34"/>
                  </a:cubicBezTo>
                  <a:cubicBezTo>
                    <a:pt x="21" y="35"/>
                    <a:pt x="21" y="35"/>
                    <a:pt x="21" y="35"/>
                  </a:cubicBezTo>
                  <a:cubicBezTo>
                    <a:pt x="21" y="35"/>
                    <a:pt x="20" y="35"/>
                    <a:pt x="20" y="35"/>
                  </a:cubicBezTo>
                  <a:cubicBezTo>
                    <a:pt x="20" y="36"/>
                    <a:pt x="21" y="37"/>
                    <a:pt x="21" y="37"/>
                  </a:cubicBezTo>
                  <a:cubicBezTo>
                    <a:pt x="21" y="38"/>
                    <a:pt x="21" y="38"/>
                    <a:pt x="21" y="38"/>
                  </a:cubicBezTo>
                  <a:cubicBezTo>
                    <a:pt x="20" y="39"/>
                    <a:pt x="20" y="39"/>
                    <a:pt x="20" y="39"/>
                  </a:cubicBezTo>
                  <a:cubicBezTo>
                    <a:pt x="19" y="38"/>
                    <a:pt x="18" y="37"/>
                    <a:pt x="18" y="37"/>
                  </a:cubicBezTo>
                  <a:close/>
                </a:path>
              </a:pathLst>
            </a:custGeom>
            <a:grpFill/>
            <a:ln w="3175">
              <a:solidFill>
                <a:schemeClr val="tx2">
                  <a:lumMod val="75000"/>
                  <a:alpha val="40000"/>
                </a:schemeClr>
              </a:solidFill>
            </a:ln>
            <a:extLst/>
          </p:spPr>
          <p:txBody>
            <a:bodyPr anchor="ctr"/>
            <a:lstStyle/>
            <a:p>
              <a:pPr algn="ctr"/>
              <a:endParaRPr/>
            </a:p>
          </p:txBody>
        </p:sp>
        <p:sp>
          <p:nvSpPr>
            <p:cNvPr id="198" name="ïşḻïďê-Freeform: Shape 257"/>
            <p:cNvSpPr>
              <a:spLocks/>
            </p:cNvSpPr>
            <p:nvPr/>
          </p:nvSpPr>
          <p:spPr bwMode="auto">
            <a:xfrm>
              <a:off x="6229186" y="5160754"/>
              <a:ext cx="381286" cy="1792808"/>
            </a:xfrm>
            <a:custGeom>
              <a:avLst/>
              <a:gdLst>
                <a:gd name="T0" fmla="*/ 16 w 19"/>
                <a:gd name="T1" fmla="*/ 33 h 88"/>
                <a:gd name="T2" fmla="*/ 15 w 19"/>
                <a:gd name="T3" fmla="*/ 33 h 88"/>
                <a:gd name="T4" fmla="*/ 14 w 19"/>
                <a:gd name="T5" fmla="*/ 29 h 88"/>
                <a:gd name="T6" fmla="*/ 12 w 19"/>
                <a:gd name="T7" fmla="*/ 24 h 88"/>
                <a:gd name="T8" fmla="*/ 11 w 19"/>
                <a:gd name="T9" fmla="*/ 16 h 88"/>
                <a:gd name="T10" fmla="*/ 5 w 19"/>
                <a:gd name="T11" fmla="*/ 0 h 88"/>
                <a:gd name="T12" fmla="*/ 2 w 19"/>
                <a:gd name="T13" fmla="*/ 17 h 88"/>
                <a:gd name="T14" fmla="*/ 3 w 19"/>
                <a:gd name="T15" fmla="*/ 24 h 88"/>
                <a:gd name="T16" fmla="*/ 1 w 19"/>
                <a:gd name="T17" fmla="*/ 30 h 88"/>
                <a:gd name="T18" fmla="*/ 1 w 19"/>
                <a:gd name="T19" fmla="*/ 34 h 88"/>
                <a:gd name="T20" fmla="*/ 0 w 19"/>
                <a:gd name="T21" fmla="*/ 34 h 88"/>
                <a:gd name="T22" fmla="*/ 2 w 19"/>
                <a:gd name="T23" fmla="*/ 52 h 88"/>
                <a:gd name="T24" fmla="*/ 3 w 19"/>
                <a:gd name="T25" fmla="*/ 52 h 88"/>
                <a:gd name="T26" fmla="*/ 6 w 19"/>
                <a:gd name="T27" fmla="*/ 88 h 88"/>
                <a:gd name="T28" fmla="*/ 19 w 19"/>
                <a:gd name="T29" fmla="*/ 87 h 88"/>
                <a:gd name="T30" fmla="*/ 16 w 19"/>
                <a:gd name="T31" fmla="*/ 50 h 88"/>
                <a:gd name="T32" fmla="*/ 17 w 19"/>
                <a:gd name="T33" fmla="*/ 50 h 88"/>
                <a:gd name="T34" fmla="*/ 16 w 19"/>
                <a:gd name="T35" fmla="*/ 3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8">
                  <a:moveTo>
                    <a:pt x="16" y="33"/>
                  </a:moveTo>
                  <a:cubicBezTo>
                    <a:pt x="15" y="33"/>
                    <a:pt x="15" y="33"/>
                    <a:pt x="15" y="33"/>
                  </a:cubicBezTo>
                  <a:cubicBezTo>
                    <a:pt x="15" y="31"/>
                    <a:pt x="14" y="30"/>
                    <a:pt x="14" y="29"/>
                  </a:cubicBezTo>
                  <a:cubicBezTo>
                    <a:pt x="13" y="27"/>
                    <a:pt x="13" y="25"/>
                    <a:pt x="12" y="24"/>
                  </a:cubicBezTo>
                  <a:cubicBezTo>
                    <a:pt x="11" y="21"/>
                    <a:pt x="11" y="19"/>
                    <a:pt x="11" y="16"/>
                  </a:cubicBezTo>
                  <a:cubicBezTo>
                    <a:pt x="8" y="12"/>
                    <a:pt x="6" y="6"/>
                    <a:pt x="5" y="0"/>
                  </a:cubicBezTo>
                  <a:cubicBezTo>
                    <a:pt x="5" y="6"/>
                    <a:pt x="4" y="13"/>
                    <a:pt x="2" y="17"/>
                  </a:cubicBezTo>
                  <a:cubicBezTo>
                    <a:pt x="2" y="19"/>
                    <a:pt x="3" y="22"/>
                    <a:pt x="3" y="24"/>
                  </a:cubicBezTo>
                  <a:cubicBezTo>
                    <a:pt x="2" y="26"/>
                    <a:pt x="2" y="28"/>
                    <a:pt x="1" y="30"/>
                  </a:cubicBezTo>
                  <a:cubicBezTo>
                    <a:pt x="1" y="31"/>
                    <a:pt x="1" y="33"/>
                    <a:pt x="1" y="34"/>
                  </a:cubicBezTo>
                  <a:cubicBezTo>
                    <a:pt x="0" y="34"/>
                    <a:pt x="0" y="34"/>
                    <a:pt x="0" y="34"/>
                  </a:cubicBezTo>
                  <a:cubicBezTo>
                    <a:pt x="1" y="40"/>
                    <a:pt x="1" y="46"/>
                    <a:pt x="2" y="52"/>
                  </a:cubicBezTo>
                  <a:cubicBezTo>
                    <a:pt x="3" y="52"/>
                    <a:pt x="3" y="52"/>
                    <a:pt x="3" y="52"/>
                  </a:cubicBezTo>
                  <a:cubicBezTo>
                    <a:pt x="4" y="64"/>
                    <a:pt x="5" y="76"/>
                    <a:pt x="6" y="88"/>
                  </a:cubicBezTo>
                  <a:cubicBezTo>
                    <a:pt x="10" y="87"/>
                    <a:pt x="14" y="87"/>
                    <a:pt x="19" y="87"/>
                  </a:cubicBezTo>
                  <a:cubicBezTo>
                    <a:pt x="18" y="75"/>
                    <a:pt x="17" y="63"/>
                    <a:pt x="16" y="50"/>
                  </a:cubicBezTo>
                  <a:cubicBezTo>
                    <a:pt x="17" y="50"/>
                    <a:pt x="17" y="50"/>
                    <a:pt x="17" y="50"/>
                  </a:cubicBezTo>
                  <a:cubicBezTo>
                    <a:pt x="17" y="45"/>
                    <a:pt x="16" y="39"/>
                    <a:pt x="16" y="33"/>
                  </a:cubicBezTo>
                  <a:close/>
                </a:path>
              </a:pathLst>
            </a:custGeom>
            <a:grpFill/>
            <a:ln w="3175">
              <a:solidFill>
                <a:schemeClr val="tx2">
                  <a:lumMod val="75000"/>
                  <a:alpha val="40000"/>
                </a:schemeClr>
              </a:solidFill>
            </a:ln>
            <a:extLst/>
          </p:spPr>
          <p:txBody>
            <a:bodyPr anchor="ctr"/>
            <a:lstStyle/>
            <a:p>
              <a:pPr algn="ctr"/>
              <a:endParaRPr/>
            </a:p>
          </p:txBody>
        </p:sp>
        <p:sp>
          <p:nvSpPr>
            <p:cNvPr id="199" name="ïşḻïďê-Freeform: Shape 258"/>
            <p:cNvSpPr>
              <a:spLocks/>
            </p:cNvSpPr>
            <p:nvPr/>
          </p:nvSpPr>
          <p:spPr bwMode="auto">
            <a:xfrm>
              <a:off x="6289274" y="5874163"/>
              <a:ext cx="220687" cy="203207"/>
            </a:xfrm>
            <a:custGeom>
              <a:avLst/>
              <a:gdLst>
                <a:gd name="T0" fmla="*/ 10 w 11"/>
                <a:gd name="T1" fmla="*/ 5 h 10"/>
                <a:gd name="T2" fmla="*/ 6 w 11"/>
                <a:gd name="T3" fmla="*/ 10 h 10"/>
                <a:gd name="T4" fmla="*/ 0 w 11"/>
                <a:gd name="T5" fmla="*/ 6 h 10"/>
                <a:gd name="T6" fmla="*/ 5 w 11"/>
                <a:gd name="T7" fmla="*/ 1 h 10"/>
                <a:gd name="T8" fmla="*/ 10 w 11"/>
                <a:gd name="T9" fmla="*/ 5 h 10"/>
              </a:gdLst>
              <a:ahLst/>
              <a:cxnLst>
                <a:cxn ang="0">
                  <a:pos x="T0" y="T1"/>
                </a:cxn>
                <a:cxn ang="0">
                  <a:pos x="T2" y="T3"/>
                </a:cxn>
                <a:cxn ang="0">
                  <a:pos x="T4" y="T5"/>
                </a:cxn>
                <a:cxn ang="0">
                  <a:pos x="T6" y="T7"/>
                </a:cxn>
                <a:cxn ang="0">
                  <a:pos x="T8" y="T9"/>
                </a:cxn>
              </a:cxnLst>
              <a:rect l="0" t="0" r="r" b="b"/>
              <a:pathLst>
                <a:path w="11" h="10">
                  <a:moveTo>
                    <a:pt x="10" y="5"/>
                  </a:moveTo>
                  <a:cubicBezTo>
                    <a:pt x="11" y="7"/>
                    <a:pt x="9" y="10"/>
                    <a:pt x="6" y="10"/>
                  </a:cubicBezTo>
                  <a:cubicBezTo>
                    <a:pt x="3" y="10"/>
                    <a:pt x="1" y="8"/>
                    <a:pt x="0" y="6"/>
                  </a:cubicBezTo>
                  <a:cubicBezTo>
                    <a:pt x="0" y="3"/>
                    <a:pt x="2" y="1"/>
                    <a:pt x="5" y="1"/>
                  </a:cubicBezTo>
                  <a:cubicBezTo>
                    <a:pt x="8" y="0"/>
                    <a:pt x="10" y="2"/>
                    <a:pt x="10" y="5"/>
                  </a:cubicBezTo>
                  <a:close/>
                </a:path>
              </a:pathLst>
            </a:custGeom>
            <a:grpFill/>
            <a:ln w="3175">
              <a:solidFill>
                <a:schemeClr val="tx2">
                  <a:lumMod val="75000"/>
                  <a:alpha val="40000"/>
                </a:schemeClr>
              </a:solidFill>
            </a:ln>
            <a:extLst/>
          </p:spPr>
          <p:txBody>
            <a:bodyPr anchor="ctr"/>
            <a:lstStyle/>
            <a:p>
              <a:pPr algn="ctr"/>
              <a:endParaRPr/>
            </a:p>
          </p:txBody>
        </p:sp>
        <p:sp>
          <p:nvSpPr>
            <p:cNvPr id="200" name="ïşḻïďê-Freeform: Shape 259"/>
            <p:cNvSpPr>
              <a:spLocks/>
            </p:cNvSpPr>
            <p:nvPr/>
          </p:nvSpPr>
          <p:spPr bwMode="auto">
            <a:xfrm>
              <a:off x="6268516" y="5772559"/>
              <a:ext cx="40423" cy="80846"/>
            </a:xfrm>
            <a:custGeom>
              <a:avLst/>
              <a:gdLst>
                <a:gd name="T0" fmla="*/ 2 w 2"/>
                <a:gd name="T1" fmla="*/ 4 h 4"/>
                <a:gd name="T2" fmla="*/ 1 w 2"/>
                <a:gd name="T3" fmla="*/ 4 h 4"/>
                <a:gd name="T4" fmla="*/ 0 w 2"/>
                <a:gd name="T5" fmla="*/ 0 h 4"/>
                <a:gd name="T6" fmla="*/ 2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2" y="4"/>
                    <a:pt x="1" y="4"/>
                    <a:pt x="1" y="4"/>
                  </a:cubicBezTo>
                  <a:cubicBezTo>
                    <a:pt x="1" y="3"/>
                    <a:pt x="0" y="1"/>
                    <a:pt x="0" y="0"/>
                  </a:cubicBezTo>
                  <a:cubicBezTo>
                    <a:pt x="1" y="0"/>
                    <a:pt x="1" y="0"/>
                    <a:pt x="2" y="0"/>
                  </a:cubicBezTo>
                  <a:cubicBezTo>
                    <a:pt x="2" y="1"/>
                    <a:pt x="2" y="2"/>
                    <a:pt x="2" y="4"/>
                  </a:cubicBezTo>
                  <a:close/>
                </a:path>
              </a:pathLst>
            </a:custGeom>
            <a:grpFill/>
            <a:ln w="3175">
              <a:solidFill>
                <a:schemeClr val="tx2">
                  <a:lumMod val="75000"/>
                  <a:alpha val="40000"/>
                </a:schemeClr>
              </a:solidFill>
            </a:ln>
            <a:extLst/>
          </p:spPr>
          <p:txBody>
            <a:bodyPr anchor="ctr"/>
            <a:lstStyle/>
            <a:p>
              <a:pPr algn="ctr"/>
              <a:endParaRPr/>
            </a:p>
          </p:txBody>
        </p:sp>
        <p:sp>
          <p:nvSpPr>
            <p:cNvPr id="201" name="ïşḻïďê-Freeform: Shape 260"/>
            <p:cNvSpPr>
              <a:spLocks/>
            </p:cNvSpPr>
            <p:nvPr/>
          </p:nvSpPr>
          <p:spPr bwMode="auto">
            <a:xfrm>
              <a:off x="6328604" y="5772559"/>
              <a:ext cx="20758" cy="61181"/>
            </a:xfrm>
            <a:custGeom>
              <a:avLst/>
              <a:gdLst>
                <a:gd name="T0" fmla="*/ 1 w 1"/>
                <a:gd name="T1" fmla="*/ 3 h 3"/>
                <a:gd name="T2" fmla="*/ 0 w 1"/>
                <a:gd name="T3" fmla="*/ 3 h 3"/>
                <a:gd name="T4" fmla="*/ 0 w 1"/>
                <a:gd name="T5" fmla="*/ 0 h 3"/>
                <a:gd name="T6" fmla="*/ 1 w 1"/>
                <a:gd name="T7" fmla="*/ 0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3"/>
                    <a:pt x="0" y="3"/>
                  </a:cubicBezTo>
                  <a:cubicBezTo>
                    <a:pt x="0" y="2"/>
                    <a:pt x="0" y="1"/>
                    <a:pt x="0" y="0"/>
                  </a:cubicBezTo>
                  <a:cubicBezTo>
                    <a:pt x="0" y="0"/>
                    <a:pt x="1" y="0"/>
                    <a:pt x="1" y="0"/>
                  </a:cubicBezTo>
                  <a:cubicBezTo>
                    <a:pt x="1" y="1"/>
                    <a:pt x="1" y="2"/>
                    <a:pt x="1" y="3"/>
                  </a:cubicBezTo>
                  <a:close/>
                </a:path>
              </a:pathLst>
            </a:custGeom>
            <a:grpFill/>
            <a:ln w="3175">
              <a:solidFill>
                <a:schemeClr val="tx2">
                  <a:lumMod val="75000"/>
                  <a:alpha val="40000"/>
                </a:schemeClr>
              </a:solidFill>
            </a:ln>
            <a:extLst/>
          </p:spPr>
          <p:txBody>
            <a:bodyPr anchor="ctr"/>
            <a:lstStyle/>
            <a:p>
              <a:pPr algn="ctr"/>
              <a:endParaRPr/>
            </a:p>
          </p:txBody>
        </p:sp>
        <p:sp>
          <p:nvSpPr>
            <p:cNvPr id="202" name="ïşḻïďê-Freeform: Shape 261"/>
            <p:cNvSpPr>
              <a:spLocks/>
            </p:cNvSpPr>
            <p:nvPr/>
          </p:nvSpPr>
          <p:spPr bwMode="auto">
            <a:xfrm>
              <a:off x="6369027" y="5772559"/>
              <a:ext cx="40423" cy="61181"/>
            </a:xfrm>
            <a:custGeom>
              <a:avLst/>
              <a:gdLst>
                <a:gd name="T0" fmla="*/ 2 w 2"/>
                <a:gd name="T1" fmla="*/ 3 h 3"/>
                <a:gd name="T2" fmla="*/ 0 w 2"/>
                <a:gd name="T3" fmla="*/ 3 h 3"/>
                <a:gd name="T4" fmla="*/ 0 w 2"/>
                <a:gd name="T5" fmla="*/ 0 h 3"/>
                <a:gd name="T6" fmla="*/ 1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3"/>
                    <a:pt x="1" y="3"/>
                    <a:pt x="0" y="3"/>
                  </a:cubicBezTo>
                  <a:cubicBezTo>
                    <a:pt x="0" y="2"/>
                    <a:pt x="0" y="1"/>
                    <a:pt x="0" y="0"/>
                  </a:cubicBezTo>
                  <a:cubicBezTo>
                    <a:pt x="1" y="0"/>
                    <a:pt x="1" y="0"/>
                    <a:pt x="1"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3" name="ïşḻïďê-Freeform: Shape 262"/>
            <p:cNvSpPr>
              <a:spLocks/>
            </p:cNvSpPr>
            <p:nvPr/>
          </p:nvSpPr>
          <p:spPr bwMode="auto">
            <a:xfrm>
              <a:off x="6409450" y="5772559"/>
              <a:ext cx="40423" cy="61181"/>
            </a:xfrm>
            <a:custGeom>
              <a:avLst/>
              <a:gdLst>
                <a:gd name="T0" fmla="*/ 2 w 2"/>
                <a:gd name="T1" fmla="*/ 3 h 3"/>
                <a:gd name="T2" fmla="*/ 1 w 2"/>
                <a:gd name="T3" fmla="*/ 3 h 3"/>
                <a:gd name="T4" fmla="*/ 0 w 2"/>
                <a:gd name="T5" fmla="*/ 0 h 3"/>
                <a:gd name="T6" fmla="*/ 2 w 2"/>
                <a:gd name="T7" fmla="*/ 0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2" y="3"/>
                    <a:pt x="1" y="3"/>
                    <a:pt x="1" y="3"/>
                  </a:cubicBezTo>
                  <a:cubicBezTo>
                    <a:pt x="1" y="2"/>
                    <a:pt x="0" y="1"/>
                    <a:pt x="0" y="0"/>
                  </a:cubicBezTo>
                  <a:cubicBezTo>
                    <a:pt x="1" y="0"/>
                    <a:pt x="1" y="0"/>
                    <a:pt x="2" y="0"/>
                  </a:cubicBezTo>
                  <a:cubicBezTo>
                    <a:pt x="2" y="1"/>
                    <a:pt x="2" y="2"/>
                    <a:pt x="2" y="3"/>
                  </a:cubicBezTo>
                  <a:close/>
                </a:path>
              </a:pathLst>
            </a:custGeom>
            <a:grpFill/>
            <a:ln w="3175">
              <a:solidFill>
                <a:schemeClr val="tx2">
                  <a:lumMod val="75000"/>
                  <a:alpha val="40000"/>
                </a:schemeClr>
              </a:solidFill>
            </a:ln>
            <a:extLst/>
          </p:spPr>
          <p:txBody>
            <a:bodyPr anchor="ctr"/>
            <a:lstStyle/>
            <a:p>
              <a:pPr algn="ctr"/>
              <a:endParaRPr/>
            </a:p>
          </p:txBody>
        </p:sp>
        <p:sp>
          <p:nvSpPr>
            <p:cNvPr id="204" name="ïşḻïďê-Freeform: Shape 263"/>
            <p:cNvSpPr>
              <a:spLocks/>
            </p:cNvSpPr>
            <p:nvPr/>
          </p:nvSpPr>
          <p:spPr bwMode="auto">
            <a:xfrm>
              <a:off x="6469538" y="5751802"/>
              <a:ext cx="20758" cy="81938"/>
            </a:xfrm>
            <a:custGeom>
              <a:avLst/>
              <a:gdLst>
                <a:gd name="T0" fmla="*/ 1 w 1"/>
                <a:gd name="T1" fmla="*/ 4 h 4"/>
                <a:gd name="T2" fmla="*/ 0 w 1"/>
                <a:gd name="T3" fmla="*/ 4 h 4"/>
                <a:gd name="T4" fmla="*/ 0 w 1"/>
                <a:gd name="T5" fmla="*/ 1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0" y="4"/>
                    <a:pt x="0" y="4"/>
                  </a:cubicBezTo>
                  <a:cubicBezTo>
                    <a:pt x="0" y="3"/>
                    <a:pt x="0" y="2"/>
                    <a:pt x="0" y="1"/>
                  </a:cubicBezTo>
                  <a:cubicBezTo>
                    <a:pt x="0" y="1"/>
                    <a:pt x="1" y="0"/>
                    <a:pt x="1" y="0"/>
                  </a:cubicBezTo>
                  <a:cubicBezTo>
                    <a:pt x="1" y="2"/>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5" name="ïşḻïďê-Freeform: Shape 264"/>
            <p:cNvSpPr>
              <a:spLocks/>
            </p:cNvSpPr>
            <p:nvPr/>
          </p:nvSpPr>
          <p:spPr bwMode="auto">
            <a:xfrm>
              <a:off x="6308939" y="5568260"/>
              <a:ext cx="19665"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0"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6" name="ïşḻïďê-Freeform: Shape 265"/>
            <p:cNvSpPr>
              <a:spLocks/>
            </p:cNvSpPr>
            <p:nvPr/>
          </p:nvSpPr>
          <p:spPr bwMode="auto">
            <a:xfrm>
              <a:off x="6328604" y="5568260"/>
              <a:ext cx="20758" cy="81938"/>
            </a:xfrm>
            <a:custGeom>
              <a:avLst/>
              <a:gdLst>
                <a:gd name="T0" fmla="*/ 1 w 1"/>
                <a:gd name="T1" fmla="*/ 4 h 4"/>
                <a:gd name="T2" fmla="*/ 1 w 1"/>
                <a:gd name="T3" fmla="*/ 4 h 4"/>
                <a:gd name="T4" fmla="*/ 0 w 1"/>
                <a:gd name="T5" fmla="*/ 0 h 4"/>
                <a:gd name="T6" fmla="*/ 1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1" y="4"/>
                    <a:pt x="1" y="4"/>
                    <a:pt x="1" y="4"/>
                  </a:cubicBezTo>
                  <a:cubicBezTo>
                    <a:pt x="1" y="3"/>
                    <a:pt x="0" y="1"/>
                    <a:pt x="0" y="0"/>
                  </a:cubicBezTo>
                  <a:cubicBezTo>
                    <a:pt x="1" y="0"/>
                    <a:pt x="1" y="0"/>
                    <a:pt x="1" y="0"/>
                  </a:cubicBezTo>
                  <a:cubicBezTo>
                    <a:pt x="1" y="1"/>
                    <a:pt x="1" y="3"/>
                    <a:pt x="1" y="4"/>
                  </a:cubicBezTo>
                  <a:close/>
                </a:path>
              </a:pathLst>
            </a:custGeom>
            <a:grpFill/>
            <a:ln w="3175">
              <a:solidFill>
                <a:schemeClr val="tx2">
                  <a:lumMod val="75000"/>
                  <a:alpha val="40000"/>
                </a:schemeClr>
              </a:solidFill>
            </a:ln>
            <a:extLst/>
          </p:spPr>
          <p:txBody>
            <a:bodyPr anchor="ctr"/>
            <a:lstStyle/>
            <a:p>
              <a:pPr algn="ctr"/>
              <a:endParaRPr/>
            </a:p>
          </p:txBody>
        </p:sp>
        <p:sp>
          <p:nvSpPr>
            <p:cNvPr id="207" name="ïşḻïďê-Freeform: Shape 266"/>
            <p:cNvSpPr>
              <a:spLocks/>
            </p:cNvSpPr>
            <p:nvPr/>
          </p:nvSpPr>
          <p:spPr bwMode="auto">
            <a:xfrm>
              <a:off x="6369027" y="5568260"/>
              <a:ext cx="20758"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0" y="1"/>
                    <a:pt x="0"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8" name="ïşḻïďê-Freeform: Shape 267"/>
            <p:cNvSpPr>
              <a:spLocks/>
            </p:cNvSpPr>
            <p:nvPr/>
          </p:nvSpPr>
          <p:spPr bwMode="auto">
            <a:xfrm>
              <a:off x="6389784" y="5568260"/>
              <a:ext cx="19665" cy="81938"/>
            </a:xfrm>
            <a:custGeom>
              <a:avLst/>
              <a:gdLst>
                <a:gd name="T0" fmla="*/ 1 w 1"/>
                <a:gd name="T1" fmla="*/ 4 h 4"/>
                <a:gd name="T2" fmla="*/ 0 w 1"/>
                <a:gd name="T3" fmla="*/ 4 h 4"/>
                <a:gd name="T4" fmla="*/ 0 w 1"/>
                <a:gd name="T5" fmla="*/ 0 h 4"/>
                <a:gd name="T6" fmla="*/ 0 w 1"/>
                <a:gd name="T7" fmla="*/ 0 h 4"/>
                <a:gd name="T8" fmla="*/ 1 w 1"/>
                <a:gd name="T9" fmla="*/ 4 h 4"/>
              </a:gdLst>
              <a:ahLst/>
              <a:cxnLst>
                <a:cxn ang="0">
                  <a:pos x="T0" y="T1"/>
                </a:cxn>
                <a:cxn ang="0">
                  <a:pos x="T2" y="T3"/>
                </a:cxn>
                <a:cxn ang="0">
                  <a:pos x="T4" y="T5"/>
                </a:cxn>
                <a:cxn ang="0">
                  <a:pos x="T6" y="T7"/>
                </a:cxn>
                <a:cxn ang="0">
                  <a:pos x="T8" y="T9"/>
                </a:cxn>
              </a:cxnLst>
              <a:rect l="0" t="0" r="r" b="b"/>
              <a:pathLst>
                <a:path w="1" h="4">
                  <a:moveTo>
                    <a:pt x="1" y="4"/>
                  </a:moveTo>
                  <a:cubicBezTo>
                    <a:pt x="0" y="4"/>
                    <a:pt x="0" y="4"/>
                    <a:pt x="0" y="4"/>
                  </a:cubicBezTo>
                  <a:cubicBezTo>
                    <a:pt x="0" y="2"/>
                    <a:pt x="0" y="1"/>
                    <a:pt x="0" y="0"/>
                  </a:cubicBezTo>
                  <a:cubicBezTo>
                    <a:pt x="0" y="0"/>
                    <a:pt x="0" y="0"/>
                    <a:pt x="0" y="0"/>
                  </a:cubicBezTo>
                  <a:cubicBezTo>
                    <a:pt x="1" y="1"/>
                    <a:pt x="1" y="2"/>
                    <a:pt x="1" y="4"/>
                  </a:cubicBezTo>
                  <a:close/>
                </a:path>
              </a:pathLst>
            </a:custGeom>
            <a:grpFill/>
            <a:ln w="3175">
              <a:solidFill>
                <a:schemeClr val="tx2">
                  <a:lumMod val="75000"/>
                  <a:alpha val="40000"/>
                </a:schemeClr>
              </a:solidFill>
            </a:ln>
            <a:extLst/>
          </p:spPr>
          <p:txBody>
            <a:bodyPr anchor="ctr"/>
            <a:lstStyle/>
            <a:p>
              <a:pPr algn="ctr"/>
              <a:endParaRPr/>
            </a:p>
          </p:txBody>
        </p:sp>
        <p:sp>
          <p:nvSpPr>
            <p:cNvPr id="209" name="ïşḻïďê-Freeform: Shape 268"/>
            <p:cNvSpPr>
              <a:spLocks/>
            </p:cNvSpPr>
            <p:nvPr/>
          </p:nvSpPr>
          <p:spPr bwMode="auto">
            <a:xfrm>
              <a:off x="6409450" y="5548595"/>
              <a:ext cx="19665" cy="101603"/>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0" y="5"/>
                    <a:pt x="0" y="5"/>
                    <a:pt x="0" y="5"/>
                  </a:cubicBezTo>
                  <a:cubicBezTo>
                    <a:pt x="0" y="3"/>
                    <a:pt x="0" y="2"/>
                    <a:pt x="0" y="0"/>
                  </a:cubicBezTo>
                  <a:cubicBezTo>
                    <a:pt x="1"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0" name="ïşḻïďê-Freeform: Shape 269"/>
            <p:cNvSpPr>
              <a:spLocks/>
            </p:cNvSpPr>
            <p:nvPr/>
          </p:nvSpPr>
          <p:spPr bwMode="auto">
            <a:xfrm>
              <a:off x="6308939"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0" y="0"/>
                    <a:pt x="1" y="0"/>
                    <a:pt x="1" y="0"/>
                  </a:cubicBezTo>
                  <a:cubicBezTo>
                    <a:pt x="1" y="1"/>
                    <a:pt x="1"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1" name="ïşḻïďê-Freeform: Shape 270"/>
            <p:cNvSpPr>
              <a:spLocks/>
            </p:cNvSpPr>
            <p:nvPr/>
          </p:nvSpPr>
          <p:spPr bwMode="auto">
            <a:xfrm>
              <a:off x="6349362" y="6118884"/>
              <a:ext cx="40423" cy="80846"/>
            </a:xfrm>
            <a:custGeom>
              <a:avLst/>
              <a:gdLst>
                <a:gd name="T0" fmla="*/ 2 w 2"/>
                <a:gd name="T1" fmla="*/ 4 h 4"/>
                <a:gd name="T2" fmla="*/ 0 w 2"/>
                <a:gd name="T3" fmla="*/ 4 h 4"/>
                <a:gd name="T4" fmla="*/ 0 w 2"/>
                <a:gd name="T5" fmla="*/ 0 h 4"/>
                <a:gd name="T6" fmla="*/ 1 w 2"/>
                <a:gd name="T7" fmla="*/ 0 h 4"/>
                <a:gd name="T8" fmla="*/ 2 w 2"/>
                <a:gd name="T9" fmla="*/ 4 h 4"/>
              </a:gdLst>
              <a:ahLst/>
              <a:cxnLst>
                <a:cxn ang="0">
                  <a:pos x="T0" y="T1"/>
                </a:cxn>
                <a:cxn ang="0">
                  <a:pos x="T2" y="T3"/>
                </a:cxn>
                <a:cxn ang="0">
                  <a:pos x="T4" y="T5"/>
                </a:cxn>
                <a:cxn ang="0">
                  <a:pos x="T6" y="T7"/>
                </a:cxn>
                <a:cxn ang="0">
                  <a:pos x="T8" y="T9"/>
                </a:cxn>
              </a:cxnLst>
              <a:rect l="0" t="0" r="r" b="b"/>
              <a:pathLst>
                <a:path w="2" h="4">
                  <a:moveTo>
                    <a:pt x="2" y="4"/>
                  </a:moveTo>
                  <a:cubicBezTo>
                    <a:pt x="1" y="4"/>
                    <a:pt x="1" y="4"/>
                    <a:pt x="0" y="4"/>
                  </a:cubicBezTo>
                  <a:cubicBezTo>
                    <a:pt x="0" y="3"/>
                    <a:pt x="0" y="1"/>
                    <a:pt x="0" y="0"/>
                  </a:cubicBezTo>
                  <a:cubicBezTo>
                    <a:pt x="1" y="0"/>
                    <a:pt x="1" y="0"/>
                    <a:pt x="1" y="0"/>
                  </a:cubicBezTo>
                  <a:cubicBezTo>
                    <a:pt x="2" y="1"/>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2" name="ïşḻïďê-Freeform: Shape 271"/>
            <p:cNvSpPr>
              <a:spLocks/>
            </p:cNvSpPr>
            <p:nvPr/>
          </p:nvSpPr>
          <p:spPr bwMode="auto">
            <a:xfrm>
              <a:off x="6389784" y="6098127"/>
              <a:ext cx="39330" cy="101604"/>
            </a:xfrm>
            <a:custGeom>
              <a:avLst/>
              <a:gdLst>
                <a:gd name="T0" fmla="*/ 2 w 2"/>
                <a:gd name="T1" fmla="*/ 5 h 5"/>
                <a:gd name="T2" fmla="*/ 1 w 2"/>
                <a:gd name="T3" fmla="*/ 5 h 5"/>
                <a:gd name="T4" fmla="*/ 0 w 2"/>
                <a:gd name="T5" fmla="*/ 1 h 5"/>
                <a:gd name="T6" fmla="*/ 2 w 2"/>
                <a:gd name="T7" fmla="*/ 0 h 5"/>
                <a:gd name="T8" fmla="*/ 2 w 2"/>
                <a:gd name="T9" fmla="*/ 5 h 5"/>
              </a:gdLst>
              <a:ahLst/>
              <a:cxnLst>
                <a:cxn ang="0">
                  <a:pos x="T0" y="T1"/>
                </a:cxn>
                <a:cxn ang="0">
                  <a:pos x="T2" y="T3"/>
                </a:cxn>
                <a:cxn ang="0">
                  <a:pos x="T4" y="T5"/>
                </a:cxn>
                <a:cxn ang="0">
                  <a:pos x="T6" y="T7"/>
                </a:cxn>
                <a:cxn ang="0">
                  <a:pos x="T8" y="T9"/>
                </a:cxn>
              </a:cxnLst>
              <a:rect l="0" t="0" r="r" b="b"/>
              <a:pathLst>
                <a:path w="2" h="5">
                  <a:moveTo>
                    <a:pt x="2" y="5"/>
                  </a:moveTo>
                  <a:cubicBezTo>
                    <a:pt x="2" y="5"/>
                    <a:pt x="1" y="5"/>
                    <a:pt x="1" y="5"/>
                  </a:cubicBezTo>
                  <a:cubicBezTo>
                    <a:pt x="1" y="3"/>
                    <a:pt x="1" y="2"/>
                    <a:pt x="0" y="1"/>
                  </a:cubicBezTo>
                  <a:cubicBezTo>
                    <a:pt x="1" y="1"/>
                    <a:pt x="1" y="0"/>
                    <a:pt x="2" y="0"/>
                  </a:cubicBezTo>
                  <a:cubicBezTo>
                    <a:pt x="2" y="2"/>
                    <a:pt x="2" y="3"/>
                    <a:pt x="2" y="5"/>
                  </a:cubicBezTo>
                  <a:close/>
                </a:path>
              </a:pathLst>
            </a:custGeom>
            <a:grpFill/>
            <a:ln w="3175">
              <a:solidFill>
                <a:schemeClr val="tx2">
                  <a:lumMod val="75000"/>
                  <a:alpha val="40000"/>
                </a:schemeClr>
              </a:solidFill>
            </a:ln>
            <a:extLst/>
          </p:spPr>
          <p:txBody>
            <a:bodyPr anchor="ctr"/>
            <a:lstStyle/>
            <a:p>
              <a:pPr algn="ctr"/>
              <a:endParaRPr/>
            </a:p>
          </p:txBody>
        </p:sp>
        <p:sp>
          <p:nvSpPr>
            <p:cNvPr id="213" name="ïşḻïďê-Freeform: Shape 272"/>
            <p:cNvSpPr>
              <a:spLocks/>
            </p:cNvSpPr>
            <p:nvPr/>
          </p:nvSpPr>
          <p:spPr bwMode="auto">
            <a:xfrm>
              <a:off x="6449873" y="6098127"/>
              <a:ext cx="19665" cy="101604"/>
            </a:xfrm>
            <a:custGeom>
              <a:avLst/>
              <a:gdLst>
                <a:gd name="T0" fmla="*/ 1 w 1"/>
                <a:gd name="T1" fmla="*/ 5 h 5"/>
                <a:gd name="T2" fmla="*/ 0 w 1"/>
                <a:gd name="T3" fmla="*/ 5 h 5"/>
                <a:gd name="T4" fmla="*/ 0 w 1"/>
                <a:gd name="T5" fmla="*/ 0 h 5"/>
                <a:gd name="T6" fmla="*/ 1 w 1"/>
                <a:gd name="T7" fmla="*/ 0 h 5"/>
                <a:gd name="T8" fmla="*/ 1 w 1"/>
                <a:gd name="T9" fmla="*/ 5 h 5"/>
              </a:gdLst>
              <a:ahLst/>
              <a:cxnLst>
                <a:cxn ang="0">
                  <a:pos x="T0" y="T1"/>
                </a:cxn>
                <a:cxn ang="0">
                  <a:pos x="T2" y="T3"/>
                </a:cxn>
                <a:cxn ang="0">
                  <a:pos x="T4" y="T5"/>
                </a:cxn>
                <a:cxn ang="0">
                  <a:pos x="T6" y="T7"/>
                </a:cxn>
                <a:cxn ang="0">
                  <a:pos x="T8" y="T9"/>
                </a:cxn>
              </a:cxnLst>
              <a:rect l="0" t="0" r="r" b="b"/>
              <a:pathLst>
                <a:path w="1" h="5">
                  <a:moveTo>
                    <a:pt x="1" y="5"/>
                  </a:moveTo>
                  <a:cubicBezTo>
                    <a:pt x="1" y="5"/>
                    <a:pt x="0" y="5"/>
                    <a:pt x="0" y="5"/>
                  </a:cubicBezTo>
                  <a:cubicBezTo>
                    <a:pt x="0" y="3"/>
                    <a:pt x="0" y="2"/>
                    <a:pt x="0" y="0"/>
                  </a:cubicBezTo>
                  <a:cubicBezTo>
                    <a:pt x="0" y="0"/>
                    <a:pt x="1" y="0"/>
                    <a:pt x="1" y="0"/>
                  </a:cubicBezTo>
                  <a:cubicBezTo>
                    <a:pt x="1" y="2"/>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14" name="ïşḻïďê-Freeform: Shape 273"/>
            <p:cNvSpPr>
              <a:spLocks/>
            </p:cNvSpPr>
            <p:nvPr/>
          </p:nvSpPr>
          <p:spPr bwMode="auto">
            <a:xfrm>
              <a:off x="6490295" y="6098127"/>
              <a:ext cx="39330" cy="101604"/>
            </a:xfrm>
            <a:custGeom>
              <a:avLst/>
              <a:gdLst>
                <a:gd name="T0" fmla="*/ 2 w 2"/>
                <a:gd name="T1" fmla="*/ 4 h 5"/>
                <a:gd name="T2" fmla="*/ 0 w 2"/>
                <a:gd name="T3" fmla="*/ 5 h 5"/>
                <a:gd name="T4" fmla="*/ 0 w 2"/>
                <a:gd name="T5" fmla="*/ 0 h 5"/>
                <a:gd name="T6" fmla="*/ 1 w 2"/>
                <a:gd name="T7" fmla="*/ 0 h 5"/>
                <a:gd name="T8" fmla="*/ 2 w 2"/>
                <a:gd name="T9" fmla="*/ 4 h 5"/>
              </a:gdLst>
              <a:ahLst/>
              <a:cxnLst>
                <a:cxn ang="0">
                  <a:pos x="T0" y="T1"/>
                </a:cxn>
                <a:cxn ang="0">
                  <a:pos x="T2" y="T3"/>
                </a:cxn>
                <a:cxn ang="0">
                  <a:pos x="T4" y="T5"/>
                </a:cxn>
                <a:cxn ang="0">
                  <a:pos x="T6" y="T7"/>
                </a:cxn>
                <a:cxn ang="0">
                  <a:pos x="T8" y="T9"/>
                </a:cxn>
              </a:cxnLst>
              <a:rect l="0" t="0" r="r" b="b"/>
              <a:pathLst>
                <a:path w="2" h="5">
                  <a:moveTo>
                    <a:pt x="2" y="4"/>
                  </a:moveTo>
                  <a:cubicBezTo>
                    <a:pt x="1" y="5"/>
                    <a:pt x="1" y="5"/>
                    <a:pt x="0" y="5"/>
                  </a:cubicBezTo>
                  <a:cubicBezTo>
                    <a:pt x="0" y="3"/>
                    <a:pt x="0" y="2"/>
                    <a:pt x="0" y="0"/>
                  </a:cubicBezTo>
                  <a:cubicBezTo>
                    <a:pt x="0" y="0"/>
                    <a:pt x="1" y="0"/>
                    <a:pt x="1" y="0"/>
                  </a:cubicBezTo>
                  <a:cubicBezTo>
                    <a:pt x="1" y="2"/>
                    <a:pt x="2" y="3"/>
                    <a:pt x="2" y="4"/>
                  </a:cubicBezTo>
                  <a:close/>
                </a:path>
              </a:pathLst>
            </a:custGeom>
            <a:grpFill/>
            <a:ln w="3175">
              <a:solidFill>
                <a:schemeClr val="tx2">
                  <a:lumMod val="75000"/>
                  <a:alpha val="40000"/>
                </a:schemeClr>
              </a:solidFill>
            </a:ln>
            <a:extLst/>
          </p:spPr>
          <p:txBody>
            <a:bodyPr anchor="ctr"/>
            <a:lstStyle/>
            <a:p>
              <a:pPr algn="ctr"/>
              <a:endParaRPr/>
            </a:p>
          </p:txBody>
        </p:sp>
        <p:sp>
          <p:nvSpPr>
            <p:cNvPr id="215" name="ïşḻïďê-Freeform: Shape 274"/>
            <p:cNvSpPr>
              <a:spLocks/>
            </p:cNvSpPr>
            <p:nvPr/>
          </p:nvSpPr>
          <p:spPr bwMode="auto">
            <a:xfrm>
              <a:off x="6328604" y="6199730"/>
              <a:ext cx="80846" cy="753831"/>
            </a:xfrm>
            <a:custGeom>
              <a:avLst/>
              <a:gdLst>
                <a:gd name="T0" fmla="*/ 1 w 4"/>
                <a:gd name="T1" fmla="*/ 0 h 37"/>
                <a:gd name="T2" fmla="*/ 0 w 4"/>
                <a:gd name="T3" fmla="*/ 0 h 37"/>
                <a:gd name="T4" fmla="*/ 4 w 4"/>
                <a:gd name="T5" fmla="*/ 37 h 37"/>
                <a:gd name="T6" fmla="*/ 4 w 4"/>
                <a:gd name="T7" fmla="*/ 36 h 37"/>
                <a:gd name="T8" fmla="*/ 1 w 4"/>
                <a:gd name="T9" fmla="*/ 0 h 37"/>
              </a:gdLst>
              <a:ahLst/>
              <a:cxnLst>
                <a:cxn ang="0">
                  <a:pos x="T0" y="T1"/>
                </a:cxn>
                <a:cxn ang="0">
                  <a:pos x="T2" y="T3"/>
                </a:cxn>
                <a:cxn ang="0">
                  <a:pos x="T4" y="T5"/>
                </a:cxn>
                <a:cxn ang="0">
                  <a:pos x="T6" y="T7"/>
                </a:cxn>
                <a:cxn ang="0">
                  <a:pos x="T8" y="T9"/>
                </a:cxn>
              </a:cxnLst>
              <a:rect l="0" t="0" r="r" b="b"/>
              <a:pathLst>
                <a:path w="4" h="37">
                  <a:moveTo>
                    <a:pt x="1" y="0"/>
                  </a:moveTo>
                  <a:cubicBezTo>
                    <a:pt x="0" y="0"/>
                    <a:pt x="0" y="0"/>
                    <a:pt x="0" y="0"/>
                  </a:cubicBezTo>
                  <a:cubicBezTo>
                    <a:pt x="1" y="12"/>
                    <a:pt x="2" y="24"/>
                    <a:pt x="4" y="37"/>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6" name="ïşḻïďê-Freeform: Shape 275"/>
            <p:cNvSpPr>
              <a:spLocks/>
            </p:cNvSpPr>
            <p:nvPr/>
          </p:nvSpPr>
          <p:spPr bwMode="auto">
            <a:xfrm>
              <a:off x="6369027"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7" name="ïşḻïďê-Freeform: Shape 276"/>
            <p:cNvSpPr>
              <a:spLocks/>
            </p:cNvSpPr>
            <p:nvPr/>
          </p:nvSpPr>
          <p:spPr bwMode="auto">
            <a:xfrm>
              <a:off x="6409450" y="6199730"/>
              <a:ext cx="80846" cy="734166"/>
            </a:xfrm>
            <a:custGeom>
              <a:avLst/>
              <a:gdLst>
                <a:gd name="T0" fmla="*/ 1 w 4"/>
                <a:gd name="T1" fmla="*/ 0 h 36"/>
                <a:gd name="T2" fmla="*/ 0 w 4"/>
                <a:gd name="T3" fmla="*/ 0 h 36"/>
                <a:gd name="T4" fmla="*/ 3 w 4"/>
                <a:gd name="T5" fmla="*/ 36 h 36"/>
                <a:gd name="T6" fmla="*/ 4 w 4"/>
                <a:gd name="T7" fmla="*/ 36 h 36"/>
                <a:gd name="T8" fmla="*/ 1 w 4"/>
                <a:gd name="T9" fmla="*/ 0 h 36"/>
              </a:gdLst>
              <a:ahLst/>
              <a:cxnLst>
                <a:cxn ang="0">
                  <a:pos x="T0" y="T1"/>
                </a:cxn>
                <a:cxn ang="0">
                  <a:pos x="T2" y="T3"/>
                </a:cxn>
                <a:cxn ang="0">
                  <a:pos x="T4" y="T5"/>
                </a:cxn>
                <a:cxn ang="0">
                  <a:pos x="T6" y="T7"/>
                </a:cxn>
                <a:cxn ang="0">
                  <a:pos x="T8" y="T9"/>
                </a:cxn>
              </a:cxnLst>
              <a:rect l="0" t="0" r="r" b="b"/>
              <a:pathLst>
                <a:path w="4" h="36">
                  <a:moveTo>
                    <a:pt x="1" y="0"/>
                  </a:moveTo>
                  <a:cubicBezTo>
                    <a:pt x="0" y="0"/>
                    <a:pt x="0" y="0"/>
                    <a:pt x="0" y="0"/>
                  </a:cubicBezTo>
                  <a:cubicBezTo>
                    <a:pt x="1" y="12"/>
                    <a:pt x="2" y="24"/>
                    <a:pt x="3" y="36"/>
                  </a:cubicBezTo>
                  <a:cubicBezTo>
                    <a:pt x="4" y="36"/>
                    <a:pt x="4" y="36"/>
                    <a:pt x="4"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8" name="ïşḻïďê-Freeform: Shape 277"/>
            <p:cNvSpPr>
              <a:spLocks/>
            </p:cNvSpPr>
            <p:nvPr/>
          </p:nvSpPr>
          <p:spPr bwMode="auto">
            <a:xfrm>
              <a:off x="6449873" y="6199730"/>
              <a:ext cx="60088" cy="734166"/>
            </a:xfrm>
            <a:custGeom>
              <a:avLst/>
              <a:gdLst>
                <a:gd name="T0" fmla="*/ 1 w 3"/>
                <a:gd name="T1" fmla="*/ 0 h 36"/>
                <a:gd name="T2" fmla="*/ 0 w 3"/>
                <a:gd name="T3" fmla="*/ 0 h 36"/>
                <a:gd name="T4" fmla="*/ 3 w 3"/>
                <a:gd name="T5" fmla="*/ 36 h 36"/>
                <a:gd name="T6" fmla="*/ 3 w 3"/>
                <a:gd name="T7" fmla="*/ 36 h 36"/>
                <a:gd name="T8" fmla="*/ 1 w 3"/>
                <a:gd name="T9" fmla="*/ 0 h 36"/>
              </a:gdLst>
              <a:ahLst/>
              <a:cxnLst>
                <a:cxn ang="0">
                  <a:pos x="T0" y="T1"/>
                </a:cxn>
                <a:cxn ang="0">
                  <a:pos x="T2" y="T3"/>
                </a:cxn>
                <a:cxn ang="0">
                  <a:pos x="T4" y="T5"/>
                </a:cxn>
                <a:cxn ang="0">
                  <a:pos x="T6" y="T7"/>
                </a:cxn>
                <a:cxn ang="0">
                  <a:pos x="T8" y="T9"/>
                </a:cxn>
              </a:cxnLst>
              <a:rect l="0" t="0" r="r" b="b"/>
              <a:pathLst>
                <a:path w="3" h="36">
                  <a:moveTo>
                    <a:pt x="1" y="0"/>
                  </a:moveTo>
                  <a:cubicBezTo>
                    <a:pt x="0" y="0"/>
                    <a:pt x="0" y="0"/>
                    <a:pt x="0" y="0"/>
                  </a:cubicBezTo>
                  <a:cubicBezTo>
                    <a:pt x="1" y="12"/>
                    <a:pt x="2" y="24"/>
                    <a:pt x="3" y="36"/>
                  </a:cubicBezTo>
                  <a:cubicBezTo>
                    <a:pt x="3" y="36"/>
                    <a:pt x="3" y="36"/>
                    <a:pt x="3" y="36"/>
                  </a:cubicBezTo>
                  <a:cubicBezTo>
                    <a:pt x="3" y="24"/>
                    <a:pt x="2" y="12"/>
                    <a:pt x="1" y="0"/>
                  </a:cubicBezTo>
                  <a:close/>
                </a:path>
              </a:pathLst>
            </a:custGeom>
            <a:grpFill/>
            <a:ln w="3175">
              <a:solidFill>
                <a:schemeClr val="tx2">
                  <a:lumMod val="75000"/>
                  <a:alpha val="40000"/>
                </a:schemeClr>
              </a:solidFill>
            </a:ln>
            <a:extLst/>
          </p:spPr>
          <p:txBody>
            <a:bodyPr anchor="ctr"/>
            <a:lstStyle/>
            <a:p>
              <a:pPr algn="ctr"/>
              <a:endParaRPr/>
            </a:p>
          </p:txBody>
        </p:sp>
        <p:sp>
          <p:nvSpPr>
            <p:cNvPr id="219" name="ïşḻïďê-Freeform: Shape 278"/>
            <p:cNvSpPr>
              <a:spLocks/>
            </p:cNvSpPr>
            <p:nvPr/>
          </p:nvSpPr>
          <p:spPr bwMode="auto">
            <a:xfrm>
              <a:off x="6490295" y="6199730"/>
              <a:ext cx="60088" cy="734166"/>
            </a:xfrm>
            <a:custGeom>
              <a:avLst/>
              <a:gdLst>
                <a:gd name="T0" fmla="*/ 0 w 3"/>
                <a:gd name="T1" fmla="*/ 0 h 36"/>
                <a:gd name="T2" fmla="*/ 0 w 3"/>
                <a:gd name="T3" fmla="*/ 0 h 36"/>
                <a:gd name="T4" fmla="*/ 3 w 3"/>
                <a:gd name="T5" fmla="*/ 36 h 36"/>
                <a:gd name="T6" fmla="*/ 3 w 3"/>
                <a:gd name="T7" fmla="*/ 36 h 36"/>
                <a:gd name="T8" fmla="*/ 0 w 3"/>
                <a:gd name="T9" fmla="*/ 0 h 36"/>
              </a:gdLst>
              <a:ahLst/>
              <a:cxnLst>
                <a:cxn ang="0">
                  <a:pos x="T0" y="T1"/>
                </a:cxn>
                <a:cxn ang="0">
                  <a:pos x="T2" y="T3"/>
                </a:cxn>
                <a:cxn ang="0">
                  <a:pos x="T4" y="T5"/>
                </a:cxn>
                <a:cxn ang="0">
                  <a:pos x="T6" y="T7"/>
                </a:cxn>
                <a:cxn ang="0">
                  <a:pos x="T8" y="T9"/>
                </a:cxn>
              </a:cxnLst>
              <a:rect l="0" t="0" r="r" b="b"/>
              <a:pathLst>
                <a:path w="3" h="36">
                  <a:moveTo>
                    <a:pt x="0" y="0"/>
                  </a:moveTo>
                  <a:cubicBezTo>
                    <a:pt x="0" y="0"/>
                    <a:pt x="0" y="0"/>
                    <a:pt x="0" y="0"/>
                  </a:cubicBezTo>
                  <a:cubicBezTo>
                    <a:pt x="1" y="12"/>
                    <a:pt x="2" y="24"/>
                    <a:pt x="3" y="36"/>
                  </a:cubicBezTo>
                  <a:cubicBezTo>
                    <a:pt x="3" y="36"/>
                    <a:pt x="3" y="36"/>
                    <a:pt x="3" y="36"/>
                  </a:cubicBezTo>
                  <a:cubicBezTo>
                    <a:pt x="2" y="24"/>
                    <a:pt x="1" y="12"/>
                    <a:pt x="0" y="0"/>
                  </a:cubicBezTo>
                  <a:close/>
                </a:path>
              </a:pathLst>
            </a:custGeom>
            <a:grpFill/>
            <a:ln w="3175">
              <a:solidFill>
                <a:schemeClr val="tx2">
                  <a:lumMod val="75000"/>
                  <a:alpha val="40000"/>
                </a:schemeClr>
              </a:solidFill>
            </a:ln>
            <a:extLst/>
          </p:spPr>
          <p:txBody>
            <a:bodyPr anchor="ctr"/>
            <a:lstStyle/>
            <a:p>
              <a:pPr algn="ctr"/>
              <a:endParaRPr/>
            </a:p>
          </p:txBody>
        </p:sp>
        <p:sp>
          <p:nvSpPr>
            <p:cNvPr id="220" name="ïşḻïďê-Freeform: Shape 279"/>
            <p:cNvSpPr>
              <a:spLocks/>
            </p:cNvSpPr>
            <p:nvPr/>
          </p:nvSpPr>
          <p:spPr bwMode="auto">
            <a:xfrm>
              <a:off x="6389784" y="5975766"/>
              <a:ext cx="19665" cy="20758"/>
            </a:xfrm>
            <a:custGeom>
              <a:avLst/>
              <a:gdLst>
                <a:gd name="T0" fmla="*/ 18 w 18"/>
                <a:gd name="T1" fmla="*/ 0 h 19"/>
                <a:gd name="T2" fmla="*/ 0 w 18"/>
                <a:gd name="T3" fmla="*/ 19 h 19"/>
                <a:gd name="T4" fmla="*/ 0 w 18"/>
                <a:gd name="T5" fmla="*/ 0 h 19"/>
                <a:gd name="T6" fmla="*/ 0 w 18"/>
                <a:gd name="T7" fmla="*/ 0 h 19"/>
                <a:gd name="T8" fmla="*/ 18 w 18"/>
                <a:gd name="T9" fmla="*/ 0 h 19"/>
              </a:gdLst>
              <a:ahLst/>
              <a:cxnLst>
                <a:cxn ang="0">
                  <a:pos x="T0" y="T1"/>
                </a:cxn>
                <a:cxn ang="0">
                  <a:pos x="T2" y="T3"/>
                </a:cxn>
                <a:cxn ang="0">
                  <a:pos x="T4" y="T5"/>
                </a:cxn>
                <a:cxn ang="0">
                  <a:pos x="T6" y="T7"/>
                </a:cxn>
                <a:cxn ang="0">
                  <a:pos x="T8" y="T9"/>
                </a:cxn>
              </a:cxnLst>
              <a:rect l="0" t="0" r="r" b="b"/>
              <a:pathLst>
                <a:path w="18" h="19">
                  <a:moveTo>
                    <a:pt x="18" y="0"/>
                  </a:moveTo>
                  <a:lnTo>
                    <a:pt x="0" y="19"/>
                  </a:lnTo>
                  <a:lnTo>
                    <a:pt x="0" y="0"/>
                  </a:lnTo>
                  <a:lnTo>
                    <a:pt x="0" y="0"/>
                  </a:lnTo>
                  <a:lnTo>
                    <a:pt x="18" y="0"/>
                  </a:lnTo>
                  <a:close/>
                </a:path>
              </a:pathLst>
            </a:custGeom>
            <a:grpFill/>
            <a:ln w="3175">
              <a:solidFill>
                <a:schemeClr val="tx2">
                  <a:lumMod val="75000"/>
                  <a:alpha val="40000"/>
                </a:schemeClr>
              </a:solidFill>
            </a:ln>
            <a:extLst/>
          </p:spPr>
          <p:txBody>
            <a:bodyPr anchor="ctr"/>
            <a:lstStyle/>
            <a:p>
              <a:pPr algn="ctr"/>
              <a:endParaRPr/>
            </a:p>
          </p:txBody>
        </p:sp>
        <p:sp>
          <p:nvSpPr>
            <p:cNvPr id="221" name="ïşḻïďê-Freeform: Shape 280"/>
            <p:cNvSpPr>
              <a:spLocks/>
            </p:cNvSpPr>
            <p:nvPr/>
          </p:nvSpPr>
          <p:spPr bwMode="auto">
            <a:xfrm>
              <a:off x="6328604" y="5935343"/>
              <a:ext cx="121269" cy="61181"/>
            </a:xfrm>
            <a:custGeom>
              <a:avLst/>
              <a:gdLst>
                <a:gd name="T0" fmla="*/ 3 w 6"/>
                <a:gd name="T1" fmla="*/ 3 h 3"/>
                <a:gd name="T2" fmla="*/ 0 w 6"/>
                <a:gd name="T3" fmla="*/ 0 h 3"/>
                <a:gd name="T4" fmla="*/ 1 w 6"/>
                <a:gd name="T5" fmla="*/ 0 h 3"/>
                <a:gd name="T6" fmla="*/ 3 w 6"/>
                <a:gd name="T7" fmla="*/ 2 h 3"/>
                <a:gd name="T8" fmla="*/ 5 w 6"/>
                <a:gd name="T9" fmla="*/ 0 h 3"/>
                <a:gd name="T10" fmla="*/ 6 w 6"/>
                <a:gd name="T11" fmla="*/ 0 h 3"/>
                <a:gd name="T12" fmla="*/ 3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3" y="3"/>
                  </a:moveTo>
                  <a:cubicBezTo>
                    <a:pt x="2" y="2"/>
                    <a:pt x="1" y="1"/>
                    <a:pt x="0" y="0"/>
                  </a:cubicBezTo>
                  <a:cubicBezTo>
                    <a:pt x="1" y="0"/>
                    <a:pt x="1" y="0"/>
                    <a:pt x="1" y="0"/>
                  </a:cubicBezTo>
                  <a:cubicBezTo>
                    <a:pt x="2" y="0"/>
                    <a:pt x="2" y="1"/>
                    <a:pt x="3" y="2"/>
                  </a:cubicBezTo>
                  <a:cubicBezTo>
                    <a:pt x="4" y="1"/>
                    <a:pt x="5" y="1"/>
                    <a:pt x="5" y="0"/>
                  </a:cubicBezTo>
                  <a:cubicBezTo>
                    <a:pt x="6" y="0"/>
                    <a:pt x="6" y="0"/>
                    <a:pt x="6" y="0"/>
                  </a:cubicBezTo>
                  <a:cubicBezTo>
                    <a:pt x="5" y="1"/>
                    <a:pt x="4" y="2"/>
                    <a:pt x="3" y="3"/>
                  </a:cubicBezTo>
                  <a:close/>
                </a:path>
              </a:pathLst>
            </a:custGeom>
            <a:grpFill/>
            <a:ln w="3175">
              <a:solidFill>
                <a:schemeClr val="tx2">
                  <a:lumMod val="75000"/>
                  <a:alpha val="40000"/>
                </a:schemeClr>
              </a:solidFill>
            </a:ln>
            <a:extLst/>
          </p:spPr>
          <p:txBody>
            <a:bodyPr anchor="ctr"/>
            <a:lstStyle/>
            <a:p>
              <a:pPr algn="ctr"/>
              <a:endParaRPr/>
            </a:p>
          </p:txBody>
        </p:sp>
        <p:sp>
          <p:nvSpPr>
            <p:cNvPr id="222" name="ïşḻïďê-Freeform: Shape 281"/>
            <p:cNvSpPr>
              <a:spLocks/>
            </p:cNvSpPr>
            <p:nvPr/>
          </p:nvSpPr>
          <p:spPr bwMode="auto">
            <a:xfrm>
              <a:off x="4380660" y="6790778"/>
              <a:ext cx="261110" cy="447929"/>
            </a:xfrm>
            <a:custGeom>
              <a:avLst/>
              <a:gdLst>
                <a:gd name="T0" fmla="*/ 4 w 13"/>
                <a:gd name="T1" fmla="*/ 21 h 22"/>
                <a:gd name="T2" fmla="*/ 4 w 13"/>
                <a:gd name="T3" fmla="*/ 22 h 22"/>
                <a:gd name="T4" fmla="*/ 13 w 13"/>
                <a:gd name="T5" fmla="*/ 20 h 22"/>
                <a:gd name="T6" fmla="*/ 12 w 13"/>
                <a:gd name="T7" fmla="*/ 16 h 22"/>
                <a:gd name="T8" fmla="*/ 9 w 13"/>
                <a:gd name="T9" fmla="*/ 3 h 22"/>
                <a:gd name="T10" fmla="*/ 6 w 13"/>
                <a:gd name="T11" fmla="*/ 0 h 22"/>
                <a:gd name="T12" fmla="*/ 0 w 13"/>
                <a:gd name="T13" fmla="*/ 3 h 22"/>
                <a:gd name="T14" fmla="*/ 2 w 13"/>
                <a:gd name="T15" fmla="*/ 14 h 22"/>
                <a:gd name="T16" fmla="*/ 4 w 13"/>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2">
                  <a:moveTo>
                    <a:pt x="4" y="21"/>
                  </a:moveTo>
                  <a:cubicBezTo>
                    <a:pt x="4" y="21"/>
                    <a:pt x="4" y="21"/>
                    <a:pt x="4" y="22"/>
                  </a:cubicBezTo>
                  <a:cubicBezTo>
                    <a:pt x="7" y="21"/>
                    <a:pt x="10" y="21"/>
                    <a:pt x="13" y="20"/>
                  </a:cubicBezTo>
                  <a:cubicBezTo>
                    <a:pt x="13" y="19"/>
                    <a:pt x="13" y="18"/>
                    <a:pt x="12" y="16"/>
                  </a:cubicBezTo>
                  <a:cubicBezTo>
                    <a:pt x="11" y="10"/>
                    <a:pt x="9" y="5"/>
                    <a:pt x="9" y="3"/>
                  </a:cubicBezTo>
                  <a:cubicBezTo>
                    <a:pt x="8" y="2"/>
                    <a:pt x="9" y="0"/>
                    <a:pt x="6" y="0"/>
                  </a:cubicBezTo>
                  <a:cubicBezTo>
                    <a:pt x="4" y="1"/>
                    <a:pt x="1" y="1"/>
                    <a:pt x="0" y="3"/>
                  </a:cubicBezTo>
                  <a:cubicBezTo>
                    <a:pt x="0" y="4"/>
                    <a:pt x="1" y="11"/>
                    <a:pt x="2" y="14"/>
                  </a:cubicBezTo>
                  <a:cubicBezTo>
                    <a:pt x="3" y="17"/>
                    <a:pt x="4" y="21"/>
                    <a:pt x="4" y="21"/>
                  </a:cubicBezTo>
                  <a:close/>
                </a:path>
              </a:pathLst>
            </a:custGeom>
            <a:grpFill/>
            <a:ln w="3175">
              <a:solidFill>
                <a:schemeClr val="tx2">
                  <a:lumMod val="75000"/>
                  <a:alpha val="40000"/>
                </a:schemeClr>
              </a:solidFill>
            </a:ln>
            <a:extLst/>
          </p:spPr>
          <p:txBody>
            <a:bodyPr anchor="ctr"/>
            <a:lstStyle/>
            <a:p>
              <a:pPr algn="ctr"/>
              <a:endParaRPr/>
            </a:p>
          </p:txBody>
        </p:sp>
        <p:sp>
          <p:nvSpPr>
            <p:cNvPr id="223" name="ïşḻïďê-Freeform: Shape 282"/>
            <p:cNvSpPr>
              <a:spLocks/>
            </p:cNvSpPr>
            <p:nvPr/>
          </p:nvSpPr>
          <p:spPr bwMode="auto">
            <a:xfrm>
              <a:off x="4601347" y="6729597"/>
              <a:ext cx="261110" cy="447929"/>
            </a:xfrm>
            <a:custGeom>
              <a:avLst/>
              <a:gdLst>
                <a:gd name="T0" fmla="*/ 4 w 13"/>
                <a:gd name="T1" fmla="*/ 20 h 22"/>
                <a:gd name="T2" fmla="*/ 5 w 13"/>
                <a:gd name="T3" fmla="*/ 22 h 22"/>
                <a:gd name="T4" fmla="*/ 13 w 13"/>
                <a:gd name="T5" fmla="*/ 21 h 22"/>
                <a:gd name="T6" fmla="*/ 13 w 13"/>
                <a:gd name="T7" fmla="*/ 18 h 22"/>
                <a:gd name="T8" fmla="*/ 9 w 13"/>
                <a:gd name="T9" fmla="*/ 0 h 22"/>
                <a:gd name="T10" fmla="*/ 1 w 13"/>
                <a:gd name="T11" fmla="*/ 2 h 22"/>
                <a:gd name="T12" fmla="*/ 0 w 13"/>
                <a:gd name="T13" fmla="*/ 3 h 22"/>
                <a:gd name="T14" fmla="*/ 4 w 13"/>
                <a:gd name="T15" fmla="*/ 20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2">
                  <a:moveTo>
                    <a:pt x="4" y="20"/>
                  </a:moveTo>
                  <a:cubicBezTo>
                    <a:pt x="4" y="21"/>
                    <a:pt x="4" y="22"/>
                    <a:pt x="5" y="22"/>
                  </a:cubicBezTo>
                  <a:cubicBezTo>
                    <a:pt x="7" y="22"/>
                    <a:pt x="10" y="21"/>
                    <a:pt x="13" y="21"/>
                  </a:cubicBezTo>
                  <a:cubicBezTo>
                    <a:pt x="13" y="20"/>
                    <a:pt x="13" y="20"/>
                    <a:pt x="13" y="18"/>
                  </a:cubicBezTo>
                  <a:cubicBezTo>
                    <a:pt x="13" y="16"/>
                    <a:pt x="10" y="1"/>
                    <a:pt x="9" y="0"/>
                  </a:cubicBezTo>
                  <a:cubicBezTo>
                    <a:pt x="9" y="0"/>
                    <a:pt x="7" y="0"/>
                    <a:pt x="1" y="2"/>
                  </a:cubicBezTo>
                  <a:cubicBezTo>
                    <a:pt x="0" y="2"/>
                    <a:pt x="0" y="3"/>
                    <a:pt x="0" y="3"/>
                  </a:cubicBezTo>
                  <a:cubicBezTo>
                    <a:pt x="1" y="4"/>
                    <a:pt x="4" y="18"/>
                    <a:pt x="4" y="20"/>
                  </a:cubicBezTo>
                  <a:close/>
                </a:path>
              </a:pathLst>
            </a:custGeom>
            <a:grpFill/>
            <a:ln w="3175">
              <a:solidFill>
                <a:schemeClr val="tx2">
                  <a:lumMod val="75000"/>
                  <a:alpha val="40000"/>
                </a:schemeClr>
              </a:solidFill>
            </a:ln>
            <a:extLst/>
          </p:spPr>
          <p:txBody>
            <a:bodyPr anchor="ctr"/>
            <a:lstStyle/>
            <a:p>
              <a:pPr algn="ctr"/>
              <a:endParaRPr/>
            </a:p>
          </p:txBody>
        </p:sp>
        <p:sp>
          <p:nvSpPr>
            <p:cNvPr id="224" name="ïşḻïďê-Freeform: Shape 283"/>
            <p:cNvSpPr>
              <a:spLocks/>
            </p:cNvSpPr>
            <p:nvPr/>
          </p:nvSpPr>
          <p:spPr bwMode="auto">
            <a:xfrm>
              <a:off x="4320572" y="6627994"/>
              <a:ext cx="522219" cy="203207"/>
            </a:xfrm>
            <a:custGeom>
              <a:avLst/>
              <a:gdLst>
                <a:gd name="T0" fmla="*/ 23 w 26"/>
                <a:gd name="T1" fmla="*/ 1 h 10"/>
                <a:gd name="T2" fmla="*/ 20 w 26"/>
                <a:gd name="T3" fmla="*/ 1 h 10"/>
                <a:gd name="T4" fmla="*/ 3 w 26"/>
                <a:gd name="T5" fmla="*/ 6 h 10"/>
                <a:gd name="T6" fmla="*/ 1 w 26"/>
                <a:gd name="T7" fmla="*/ 7 h 10"/>
                <a:gd name="T8" fmla="*/ 4 w 26"/>
                <a:gd name="T9" fmla="*/ 9 h 10"/>
                <a:gd name="T10" fmla="*/ 20 w 26"/>
                <a:gd name="T11" fmla="*/ 5 h 10"/>
                <a:gd name="T12" fmla="*/ 23 w 26"/>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3" y="1"/>
                  </a:moveTo>
                  <a:cubicBezTo>
                    <a:pt x="23" y="1"/>
                    <a:pt x="24" y="0"/>
                    <a:pt x="20" y="1"/>
                  </a:cubicBezTo>
                  <a:cubicBezTo>
                    <a:pt x="15" y="2"/>
                    <a:pt x="6" y="5"/>
                    <a:pt x="3" y="6"/>
                  </a:cubicBezTo>
                  <a:cubicBezTo>
                    <a:pt x="0" y="6"/>
                    <a:pt x="1" y="6"/>
                    <a:pt x="1" y="7"/>
                  </a:cubicBezTo>
                  <a:cubicBezTo>
                    <a:pt x="1" y="8"/>
                    <a:pt x="1" y="10"/>
                    <a:pt x="4" y="9"/>
                  </a:cubicBezTo>
                  <a:cubicBezTo>
                    <a:pt x="8" y="8"/>
                    <a:pt x="17" y="6"/>
                    <a:pt x="20" y="5"/>
                  </a:cubicBezTo>
                  <a:cubicBezTo>
                    <a:pt x="23" y="4"/>
                    <a:pt x="26" y="5"/>
                    <a:pt x="23" y="1"/>
                  </a:cubicBezTo>
                  <a:close/>
                </a:path>
              </a:pathLst>
            </a:custGeom>
            <a:grpFill/>
            <a:ln w="3175">
              <a:solidFill>
                <a:schemeClr val="tx2">
                  <a:lumMod val="75000"/>
                  <a:alpha val="40000"/>
                </a:schemeClr>
              </a:solidFill>
            </a:ln>
            <a:extLst/>
          </p:spPr>
          <p:txBody>
            <a:bodyPr anchor="ctr"/>
            <a:lstStyle/>
            <a:p>
              <a:pPr algn="ctr"/>
              <a:endParaRPr/>
            </a:p>
          </p:txBody>
        </p:sp>
        <p:sp>
          <p:nvSpPr>
            <p:cNvPr id="225" name="ïşḻïďê-Freeform: Shape 284"/>
            <p:cNvSpPr>
              <a:spLocks/>
            </p:cNvSpPr>
            <p:nvPr/>
          </p:nvSpPr>
          <p:spPr bwMode="auto">
            <a:xfrm>
              <a:off x="4159974" y="6933896"/>
              <a:ext cx="261110" cy="346326"/>
            </a:xfrm>
            <a:custGeom>
              <a:avLst/>
              <a:gdLst>
                <a:gd name="T0" fmla="*/ 5 w 13"/>
                <a:gd name="T1" fmla="*/ 17 h 17"/>
                <a:gd name="T2" fmla="*/ 10 w 13"/>
                <a:gd name="T3" fmla="*/ 16 h 17"/>
                <a:gd name="T4" fmla="*/ 10 w 13"/>
                <a:gd name="T5" fmla="*/ 16 h 17"/>
                <a:gd name="T6" fmla="*/ 9 w 13"/>
                <a:gd name="T7" fmla="*/ 8 h 17"/>
                <a:gd name="T8" fmla="*/ 8 w 13"/>
                <a:gd name="T9" fmla="*/ 2 h 17"/>
                <a:gd name="T10" fmla="*/ 3 w 13"/>
                <a:gd name="T11" fmla="*/ 3 h 17"/>
                <a:gd name="T12" fmla="*/ 2 w 13"/>
                <a:gd name="T13" fmla="*/ 7 h 17"/>
                <a:gd name="T14" fmla="*/ 2 w 13"/>
                <a:gd name="T15" fmla="*/ 14 h 17"/>
                <a:gd name="T16" fmla="*/ 5 w 13"/>
                <a:gd name="T1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7">
                  <a:moveTo>
                    <a:pt x="5" y="17"/>
                  </a:moveTo>
                  <a:cubicBezTo>
                    <a:pt x="5" y="17"/>
                    <a:pt x="7" y="16"/>
                    <a:pt x="10" y="16"/>
                  </a:cubicBezTo>
                  <a:cubicBezTo>
                    <a:pt x="10" y="16"/>
                    <a:pt x="10" y="16"/>
                    <a:pt x="10" y="16"/>
                  </a:cubicBezTo>
                  <a:cubicBezTo>
                    <a:pt x="13" y="15"/>
                    <a:pt x="10" y="11"/>
                    <a:pt x="9" y="8"/>
                  </a:cubicBezTo>
                  <a:cubicBezTo>
                    <a:pt x="9" y="6"/>
                    <a:pt x="8" y="3"/>
                    <a:pt x="8" y="2"/>
                  </a:cubicBezTo>
                  <a:cubicBezTo>
                    <a:pt x="8" y="0"/>
                    <a:pt x="5" y="2"/>
                    <a:pt x="3" y="3"/>
                  </a:cubicBezTo>
                  <a:cubicBezTo>
                    <a:pt x="0" y="3"/>
                    <a:pt x="2" y="6"/>
                    <a:pt x="2" y="7"/>
                  </a:cubicBezTo>
                  <a:cubicBezTo>
                    <a:pt x="2" y="9"/>
                    <a:pt x="2" y="13"/>
                    <a:pt x="2" y="14"/>
                  </a:cubicBezTo>
                  <a:cubicBezTo>
                    <a:pt x="2" y="16"/>
                    <a:pt x="4" y="17"/>
                    <a:pt x="5" y="17"/>
                  </a:cubicBezTo>
                  <a:close/>
                </a:path>
              </a:pathLst>
            </a:custGeom>
            <a:grpFill/>
            <a:ln w="3175">
              <a:solidFill>
                <a:schemeClr val="tx2">
                  <a:lumMod val="75000"/>
                  <a:alpha val="40000"/>
                </a:schemeClr>
              </a:solidFill>
            </a:ln>
            <a:extLst/>
          </p:spPr>
          <p:txBody>
            <a:bodyPr anchor="ctr"/>
            <a:lstStyle/>
            <a:p>
              <a:pPr algn="ctr"/>
              <a:endParaRPr/>
            </a:p>
          </p:txBody>
        </p:sp>
        <p:sp>
          <p:nvSpPr>
            <p:cNvPr id="226" name="ïşḻïďê-Freeform: Shape 285"/>
            <p:cNvSpPr>
              <a:spLocks/>
            </p:cNvSpPr>
            <p:nvPr/>
          </p:nvSpPr>
          <p:spPr bwMode="auto">
            <a:xfrm>
              <a:off x="3757930" y="6974319"/>
              <a:ext cx="241445" cy="386748"/>
            </a:xfrm>
            <a:custGeom>
              <a:avLst/>
              <a:gdLst>
                <a:gd name="T0" fmla="*/ 3 w 12"/>
                <a:gd name="T1" fmla="*/ 16 h 19"/>
                <a:gd name="T2" fmla="*/ 6 w 12"/>
                <a:gd name="T3" fmla="*/ 19 h 19"/>
                <a:gd name="T4" fmla="*/ 12 w 12"/>
                <a:gd name="T5" fmla="*/ 18 h 19"/>
                <a:gd name="T6" fmla="*/ 12 w 12"/>
                <a:gd name="T7" fmla="*/ 15 h 19"/>
                <a:gd name="T8" fmla="*/ 9 w 12"/>
                <a:gd name="T9" fmla="*/ 6 h 19"/>
                <a:gd name="T10" fmla="*/ 6 w 12"/>
                <a:gd name="T11" fmla="*/ 0 h 19"/>
                <a:gd name="T12" fmla="*/ 0 w 12"/>
                <a:gd name="T13" fmla="*/ 4 h 19"/>
                <a:gd name="T14" fmla="*/ 2 w 12"/>
                <a:gd name="T15" fmla="*/ 9 h 19"/>
                <a:gd name="T16" fmla="*/ 3 w 12"/>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3" y="16"/>
                  </a:moveTo>
                  <a:cubicBezTo>
                    <a:pt x="4" y="18"/>
                    <a:pt x="4" y="19"/>
                    <a:pt x="6" y="19"/>
                  </a:cubicBezTo>
                  <a:cubicBezTo>
                    <a:pt x="8" y="19"/>
                    <a:pt x="10" y="18"/>
                    <a:pt x="12" y="18"/>
                  </a:cubicBezTo>
                  <a:cubicBezTo>
                    <a:pt x="12" y="17"/>
                    <a:pt x="12" y="17"/>
                    <a:pt x="12" y="15"/>
                  </a:cubicBezTo>
                  <a:cubicBezTo>
                    <a:pt x="11" y="10"/>
                    <a:pt x="9" y="8"/>
                    <a:pt x="9" y="6"/>
                  </a:cubicBezTo>
                  <a:cubicBezTo>
                    <a:pt x="9" y="4"/>
                    <a:pt x="10" y="0"/>
                    <a:pt x="6" y="0"/>
                  </a:cubicBezTo>
                  <a:cubicBezTo>
                    <a:pt x="3" y="0"/>
                    <a:pt x="0" y="0"/>
                    <a:pt x="0" y="4"/>
                  </a:cubicBezTo>
                  <a:cubicBezTo>
                    <a:pt x="1" y="7"/>
                    <a:pt x="1" y="7"/>
                    <a:pt x="2" y="9"/>
                  </a:cubicBezTo>
                  <a:cubicBezTo>
                    <a:pt x="2" y="11"/>
                    <a:pt x="3" y="14"/>
                    <a:pt x="3" y="16"/>
                  </a:cubicBezTo>
                  <a:close/>
                </a:path>
              </a:pathLst>
            </a:custGeom>
            <a:grpFill/>
            <a:ln w="3175">
              <a:solidFill>
                <a:schemeClr val="tx2">
                  <a:lumMod val="75000"/>
                  <a:alpha val="40000"/>
                </a:schemeClr>
              </a:solidFill>
            </a:ln>
            <a:extLst/>
          </p:spPr>
          <p:txBody>
            <a:bodyPr anchor="ctr"/>
            <a:lstStyle/>
            <a:p>
              <a:pPr algn="ctr"/>
              <a:endParaRPr/>
            </a:p>
          </p:txBody>
        </p:sp>
        <p:sp>
          <p:nvSpPr>
            <p:cNvPr id="227" name="ïşḻïďê-Freeform: Shape 286"/>
            <p:cNvSpPr>
              <a:spLocks/>
            </p:cNvSpPr>
            <p:nvPr/>
          </p:nvSpPr>
          <p:spPr bwMode="auto">
            <a:xfrm>
              <a:off x="3999374" y="6953561"/>
              <a:ext cx="180264" cy="367083"/>
            </a:xfrm>
            <a:custGeom>
              <a:avLst/>
              <a:gdLst>
                <a:gd name="T0" fmla="*/ 5 w 9"/>
                <a:gd name="T1" fmla="*/ 18 h 18"/>
                <a:gd name="T2" fmla="*/ 8 w 9"/>
                <a:gd name="T3" fmla="*/ 17 h 18"/>
                <a:gd name="T4" fmla="*/ 9 w 9"/>
                <a:gd name="T5" fmla="*/ 13 h 18"/>
                <a:gd name="T6" fmla="*/ 6 w 9"/>
                <a:gd name="T7" fmla="*/ 4 h 18"/>
                <a:gd name="T8" fmla="*/ 2 w 9"/>
                <a:gd name="T9" fmla="*/ 1 h 18"/>
                <a:gd name="T10" fmla="*/ 0 w 9"/>
                <a:gd name="T11" fmla="*/ 3 h 18"/>
                <a:gd name="T12" fmla="*/ 1 w 9"/>
                <a:gd name="T13" fmla="*/ 9 h 18"/>
                <a:gd name="T14" fmla="*/ 3 w 9"/>
                <a:gd name="T15" fmla="*/ 17 h 18"/>
                <a:gd name="T16" fmla="*/ 5 w 9"/>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5" y="18"/>
                  </a:moveTo>
                  <a:cubicBezTo>
                    <a:pt x="6" y="17"/>
                    <a:pt x="7" y="17"/>
                    <a:pt x="8" y="17"/>
                  </a:cubicBezTo>
                  <a:cubicBezTo>
                    <a:pt x="9" y="16"/>
                    <a:pt x="9" y="16"/>
                    <a:pt x="9" y="13"/>
                  </a:cubicBezTo>
                  <a:cubicBezTo>
                    <a:pt x="8" y="10"/>
                    <a:pt x="7" y="6"/>
                    <a:pt x="6" y="4"/>
                  </a:cubicBezTo>
                  <a:cubicBezTo>
                    <a:pt x="5" y="1"/>
                    <a:pt x="3" y="0"/>
                    <a:pt x="2" y="1"/>
                  </a:cubicBezTo>
                  <a:cubicBezTo>
                    <a:pt x="0" y="1"/>
                    <a:pt x="0" y="1"/>
                    <a:pt x="0" y="3"/>
                  </a:cubicBezTo>
                  <a:cubicBezTo>
                    <a:pt x="0" y="5"/>
                    <a:pt x="0" y="6"/>
                    <a:pt x="1" y="9"/>
                  </a:cubicBezTo>
                  <a:cubicBezTo>
                    <a:pt x="2" y="13"/>
                    <a:pt x="2" y="16"/>
                    <a:pt x="3" y="17"/>
                  </a:cubicBezTo>
                  <a:cubicBezTo>
                    <a:pt x="3" y="18"/>
                    <a:pt x="4" y="18"/>
                    <a:pt x="5" y="18"/>
                  </a:cubicBezTo>
                  <a:close/>
                </a:path>
              </a:pathLst>
            </a:custGeom>
            <a:grpFill/>
            <a:ln w="3175">
              <a:solidFill>
                <a:schemeClr val="tx2">
                  <a:lumMod val="75000"/>
                  <a:alpha val="40000"/>
                </a:schemeClr>
              </a:solidFill>
            </a:ln>
            <a:extLst/>
          </p:spPr>
          <p:txBody>
            <a:bodyPr anchor="ctr"/>
            <a:lstStyle/>
            <a:p>
              <a:pPr algn="ctr"/>
              <a:endParaRPr/>
            </a:p>
          </p:txBody>
        </p:sp>
        <p:sp>
          <p:nvSpPr>
            <p:cNvPr id="228" name="ïṧḷïḓê-Freeform: Shape 287"/>
            <p:cNvSpPr>
              <a:spLocks/>
            </p:cNvSpPr>
            <p:nvPr/>
          </p:nvSpPr>
          <p:spPr bwMode="auto">
            <a:xfrm>
              <a:off x="3717507" y="6851958"/>
              <a:ext cx="382378" cy="143119"/>
            </a:xfrm>
            <a:custGeom>
              <a:avLst/>
              <a:gdLst>
                <a:gd name="T0" fmla="*/ 1 w 19"/>
                <a:gd name="T1" fmla="*/ 5 h 7"/>
                <a:gd name="T2" fmla="*/ 6 w 19"/>
                <a:gd name="T3" fmla="*/ 6 h 7"/>
                <a:gd name="T4" fmla="*/ 16 w 19"/>
                <a:gd name="T5" fmla="*/ 6 h 7"/>
                <a:gd name="T6" fmla="*/ 18 w 19"/>
                <a:gd name="T7" fmla="*/ 3 h 7"/>
                <a:gd name="T8" fmla="*/ 12 w 19"/>
                <a:gd name="T9" fmla="*/ 2 h 7"/>
                <a:gd name="T10" fmla="*/ 1 w 19"/>
                <a:gd name="T11" fmla="*/ 5 h 7"/>
              </a:gdLst>
              <a:ahLst/>
              <a:cxnLst>
                <a:cxn ang="0">
                  <a:pos x="T0" y="T1"/>
                </a:cxn>
                <a:cxn ang="0">
                  <a:pos x="T2" y="T3"/>
                </a:cxn>
                <a:cxn ang="0">
                  <a:pos x="T4" y="T5"/>
                </a:cxn>
                <a:cxn ang="0">
                  <a:pos x="T6" y="T7"/>
                </a:cxn>
                <a:cxn ang="0">
                  <a:pos x="T8" y="T9"/>
                </a:cxn>
                <a:cxn ang="0">
                  <a:pos x="T10" y="T11"/>
                </a:cxn>
              </a:cxnLst>
              <a:rect l="0" t="0" r="r" b="b"/>
              <a:pathLst>
                <a:path w="19" h="7">
                  <a:moveTo>
                    <a:pt x="1" y="5"/>
                  </a:moveTo>
                  <a:cubicBezTo>
                    <a:pt x="0" y="6"/>
                    <a:pt x="1" y="7"/>
                    <a:pt x="6" y="6"/>
                  </a:cubicBezTo>
                  <a:cubicBezTo>
                    <a:pt x="11" y="5"/>
                    <a:pt x="13" y="6"/>
                    <a:pt x="16" y="6"/>
                  </a:cubicBezTo>
                  <a:cubicBezTo>
                    <a:pt x="18" y="5"/>
                    <a:pt x="19" y="5"/>
                    <a:pt x="18" y="3"/>
                  </a:cubicBezTo>
                  <a:cubicBezTo>
                    <a:pt x="18" y="2"/>
                    <a:pt x="18" y="0"/>
                    <a:pt x="12" y="2"/>
                  </a:cubicBezTo>
                  <a:cubicBezTo>
                    <a:pt x="5" y="3"/>
                    <a:pt x="1" y="3"/>
                    <a:pt x="1" y="5"/>
                  </a:cubicBezTo>
                  <a:close/>
                </a:path>
              </a:pathLst>
            </a:custGeom>
            <a:grpFill/>
            <a:ln w="3175">
              <a:solidFill>
                <a:schemeClr val="tx2">
                  <a:lumMod val="75000"/>
                  <a:alpha val="40000"/>
                </a:schemeClr>
              </a:solidFill>
            </a:ln>
            <a:extLst/>
          </p:spPr>
          <p:txBody>
            <a:bodyPr anchor="ctr"/>
            <a:lstStyle/>
            <a:p>
              <a:pPr algn="ctr"/>
              <a:endParaRPr/>
            </a:p>
          </p:txBody>
        </p:sp>
        <p:sp>
          <p:nvSpPr>
            <p:cNvPr id="229" name="ïṧḷïḓê-Freeform: Shape 288"/>
            <p:cNvSpPr>
              <a:spLocks/>
            </p:cNvSpPr>
            <p:nvPr/>
          </p:nvSpPr>
          <p:spPr bwMode="auto">
            <a:xfrm>
              <a:off x="10848315" y="6750355"/>
              <a:ext cx="1345971" cy="631470"/>
            </a:xfrm>
            <a:custGeom>
              <a:avLst/>
              <a:gdLst>
                <a:gd name="T0" fmla="*/ 59 w 67"/>
                <a:gd name="T1" fmla="*/ 19 h 31"/>
                <a:gd name="T2" fmla="*/ 47 w 67"/>
                <a:gd name="T3" fmla="*/ 6 h 31"/>
                <a:gd name="T4" fmla="*/ 1 w 67"/>
                <a:gd name="T5" fmla="*/ 14 h 31"/>
                <a:gd name="T6" fmla="*/ 6 w 67"/>
                <a:gd name="T7" fmla="*/ 13 h 31"/>
                <a:gd name="T8" fmla="*/ 18 w 67"/>
                <a:gd name="T9" fmla="*/ 21 h 31"/>
                <a:gd name="T10" fmla="*/ 66 w 67"/>
                <a:gd name="T11" fmla="*/ 31 h 31"/>
                <a:gd name="T12" fmla="*/ 67 w 67"/>
                <a:gd name="T13" fmla="*/ 28 h 31"/>
                <a:gd name="T14" fmla="*/ 67 w 67"/>
                <a:gd name="T15" fmla="*/ 27 h 31"/>
                <a:gd name="T16" fmla="*/ 60 w 67"/>
                <a:gd name="T17" fmla="*/ 26 h 31"/>
                <a:gd name="T18" fmla="*/ 59 w 67"/>
                <a:gd name="T19" fmla="*/ 20 h 31"/>
                <a:gd name="T20" fmla="*/ 54 w 67"/>
                <a:gd name="T21" fmla="*/ 12 h 31"/>
                <a:gd name="T22" fmla="*/ 52 w 67"/>
                <a:gd name="T23" fmla="*/ 10 h 31"/>
                <a:gd name="T24" fmla="*/ 49 w 67"/>
                <a:gd name="T25" fmla="*/ 8 h 31"/>
                <a:gd name="T26" fmla="*/ 54 w 67"/>
                <a:gd name="T27" fmla="*/ 13 h 31"/>
                <a:gd name="T28" fmla="*/ 54 w 67"/>
                <a:gd name="T29" fmla="*/ 16 h 31"/>
                <a:gd name="T30" fmla="*/ 44 w 67"/>
                <a:gd name="T31" fmla="*/ 4 h 31"/>
                <a:gd name="T32" fmla="*/ 41 w 67"/>
                <a:gd name="T33" fmla="*/ 3 h 31"/>
                <a:gd name="T34" fmla="*/ 39 w 67"/>
                <a:gd name="T35" fmla="*/ 3 h 31"/>
                <a:gd name="T36" fmla="*/ 44 w 67"/>
                <a:gd name="T37" fmla="*/ 5 h 31"/>
                <a:gd name="T38" fmla="*/ 44 w 67"/>
                <a:gd name="T39" fmla="*/ 7 h 31"/>
                <a:gd name="T40" fmla="*/ 29 w 67"/>
                <a:gd name="T41" fmla="*/ 2 h 31"/>
                <a:gd name="T42" fmla="*/ 27 w 67"/>
                <a:gd name="T43" fmla="*/ 2 h 31"/>
                <a:gd name="T44" fmla="*/ 23 w 67"/>
                <a:gd name="T45" fmla="*/ 3 h 31"/>
                <a:gd name="T46" fmla="*/ 30 w 67"/>
                <a:gd name="T47" fmla="*/ 2 h 31"/>
                <a:gd name="T48" fmla="*/ 29 w 67"/>
                <a:gd name="T49" fmla="*/ 5 h 31"/>
                <a:gd name="T50" fmla="*/ 35 w 67"/>
                <a:gd name="T51" fmla="*/ 2 h 31"/>
                <a:gd name="T52" fmla="*/ 33 w 67"/>
                <a:gd name="T53" fmla="*/ 2 h 31"/>
                <a:gd name="T54" fmla="*/ 16 w 67"/>
                <a:gd name="T55" fmla="*/ 10 h 31"/>
                <a:gd name="T56" fmla="*/ 7 w 67"/>
                <a:gd name="T57" fmla="*/ 13 h 31"/>
                <a:gd name="T58" fmla="*/ 6 w 67"/>
                <a:gd name="T59" fmla="*/ 16 h 31"/>
                <a:gd name="T60" fmla="*/ 10 w 67"/>
                <a:gd name="T61" fmla="*/ 11 h 31"/>
                <a:gd name="T62" fmla="*/ 12 w 67"/>
                <a:gd name="T63" fmla="*/ 13 h 31"/>
                <a:gd name="T64" fmla="*/ 14 w 67"/>
                <a:gd name="T65" fmla="*/ 8 h 31"/>
                <a:gd name="T66" fmla="*/ 13 w 67"/>
                <a:gd name="T67" fmla="*/ 12 h 31"/>
                <a:gd name="T68" fmla="*/ 23 w 67"/>
                <a:gd name="T69" fmla="*/ 3 h 31"/>
                <a:gd name="T70" fmla="*/ 35 w 67"/>
                <a:gd name="T71" fmla="*/ 5 h 31"/>
                <a:gd name="T72" fmla="*/ 38 w 67"/>
                <a:gd name="T73" fmla="*/ 3 h 31"/>
                <a:gd name="T74" fmla="*/ 35 w 67"/>
                <a:gd name="T75" fmla="*/ 5 h 31"/>
                <a:gd name="T76" fmla="*/ 49 w 67"/>
                <a:gd name="T77" fmla="*/ 8 h 31"/>
                <a:gd name="T78" fmla="*/ 56 w 67"/>
                <a:gd name="T79" fmla="*/ 20 h 31"/>
                <a:gd name="T80" fmla="*/ 58 w 67"/>
                <a:gd name="T81" fmla="*/ 23 h 31"/>
                <a:gd name="T82" fmla="*/ 61 w 67"/>
                <a:gd name="T83" fmla="*/ 23 h 31"/>
                <a:gd name="T84" fmla="*/ 62 w 67"/>
                <a:gd name="T85" fmla="*/ 28 h 31"/>
                <a:gd name="T86" fmla="*/ 63 w 67"/>
                <a:gd name="T87" fmla="*/ 29 h 31"/>
                <a:gd name="T88" fmla="*/ 65 w 67"/>
                <a:gd name="T89"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7" h="31">
                  <a:moveTo>
                    <a:pt x="67" y="27"/>
                  </a:moveTo>
                  <a:cubicBezTo>
                    <a:pt x="67" y="27"/>
                    <a:pt x="67" y="27"/>
                    <a:pt x="67" y="27"/>
                  </a:cubicBezTo>
                  <a:cubicBezTo>
                    <a:pt x="64" y="27"/>
                    <a:pt x="62" y="23"/>
                    <a:pt x="59" y="19"/>
                  </a:cubicBezTo>
                  <a:cubicBezTo>
                    <a:pt x="56" y="15"/>
                    <a:pt x="53" y="9"/>
                    <a:pt x="47" y="6"/>
                  </a:cubicBezTo>
                  <a:cubicBezTo>
                    <a:pt x="47" y="6"/>
                    <a:pt x="47" y="6"/>
                    <a:pt x="47" y="6"/>
                  </a:cubicBezTo>
                  <a:cubicBezTo>
                    <a:pt x="47" y="6"/>
                    <a:pt x="47" y="6"/>
                    <a:pt x="47" y="6"/>
                  </a:cubicBezTo>
                  <a:cubicBezTo>
                    <a:pt x="44" y="4"/>
                    <a:pt x="41" y="3"/>
                    <a:pt x="38" y="2"/>
                  </a:cubicBezTo>
                  <a:cubicBezTo>
                    <a:pt x="26" y="0"/>
                    <a:pt x="18" y="5"/>
                    <a:pt x="11" y="9"/>
                  </a:cubicBezTo>
                  <a:cubicBezTo>
                    <a:pt x="7" y="12"/>
                    <a:pt x="4" y="15"/>
                    <a:pt x="1" y="14"/>
                  </a:cubicBezTo>
                  <a:cubicBezTo>
                    <a:pt x="0" y="14"/>
                    <a:pt x="0" y="14"/>
                    <a:pt x="0" y="14"/>
                  </a:cubicBezTo>
                  <a:cubicBezTo>
                    <a:pt x="1" y="15"/>
                    <a:pt x="1" y="15"/>
                    <a:pt x="1" y="15"/>
                  </a:cubicBezTo>
                  <a:cubicBezTo>
                    <a:pt x="3" y="15"/>
                    <a:pt x="4" y="14"/>
                    <a:pt x="6" y="13"/>
                  </a:cubicBezTo>
                  <a:cubicBezTo>
                    <a:pt x="6" y="14"/>
                    <a:pt x="6" y="15"/>
                    <a:pt x="6" y="17"/>
                  </a:cubicBezTo>
                  <a:cubicBezTo>
                    <a:pt x="4" y="17"/>
                    <a:pt x="2" y="18"/>
                    <a:pt x="0" y="17"/>
                  </a:cubicBezTo>
                  <a:cubicBezTo>
                    <a:pt x="3" y="18"/>
                    <a:pt x="10" y="19"/>
                    <a:pt x="18" y="21"/>
                  </a:cubicBezTo>
                  <a:cubicBezTo>
                    <a:pt x="20" y="12"/>
                    <a:pt x="28" y="7"/>
                    <a:pt x="36" y="8"/>
                  </a:cubicBezTo>
                  <a:cubicBezTo>
                    <a:pt x="45" y="10"/>
                    <a:pt x="50" y="18"/>
                    <a:pt x="48" y="26"/>
                  </a:cubicBezTo>
                  <a:cubicBezTo>
                    <a:pt x="54" y="28"/>
                    <a:pt x="66" y="31"/>
                    <a:pt x="66" y="31"/>
                  </a:cubicBezTo>
                  <a:cubicBezTo>
                    <a:pt x="65" y="30"/>
                    <a:pt x="65" y="30"/>
                    <a:pt x="65" y="30"/>
                  </a:cubicBezTo>
                  <a:cubicBezTo>
                    <a:pt x="65" y="29"/>
                    <a:pt x="66" y="29"/>
                    <a:pt x="66" y="28"/>
                  </a:cubicBezTo>
                  <a:cubicBezTo>
                    <a:pt x="67" y="28"/>
                    <a:pt x="67" y="28"/>
                    <a:pt x="67" y="28"/>
                  </a:cubicBezTo>
                  <a:cubicBezTo>
                    <a:pt x="67" y="28"/>
                    <a:pt x="67" y="28"/>
                    <a:pt x="67" y="28"/>
                  </a:cubicBezTo>
                  <a:cubicBezTo>
                    <a:pt x="67" y="28"/>
                    <a:pt x="67" y="28"/>
                    <a:pt x="67" y="28"/>
                  </a:cubicBezTo>
                  <a:lnTo>
                    <a:pt x="67" y="27"/>
                  </a:lnTo>
                  <a:close/>
                  <a:moveTo>
                    <a:pt x="61" y="22"/>
                  </a:moveTo>
                  <a:cubicBezTo>
                    <a:pt x="61" y="22"/>
                    <a:pt x="61" y="22"/>
                    <a:pt x="61" y="22"/>
                  </a:cubicBezTo>
                  <a:cubicBezTo>
                    <a:pt x="60" y="23"/>
                    <a:pt x="60" y="25"/>
                    <a:pt x="60" y="26"/>
                  </a:cubicBezTo>
                  <a:cubicBezTo>
                    <a:pt x="59" y="25"/>
                    <a:pt x="59" y="24"/>
                    <a:pt x="58" y="23"/>
                  </a:cubicBezTo>
                  <a:cubicBezTo>
                    <a:pt x="58" y="22"/>
                    <a:pt x="59" y="21"/>
                    <a:pt x="59" y="19"/>
                  </a:cubicBezTo>
                  <a:cubicBezTo>
                    <a:pt x="59" y="20"/>
                    <a:pt x="59" y="20"/>
                    <a:pt x="59" y="20"/>
                  </a:cubicBezTo>
                  <a:cubicBezTo>
                    <a:pt x="60" y="21"/>
                    <a:pt x="60" y="21"/>
                    <a:pt x="61" y="22"/>
                  </a:cubicBezTo>
                  <a:close/>
                  <a:moveTo>
                    <a:pt x="52" y="10"/>
                  </a:moveTo>
                  <a:cubicBezTo>
                    <a:pt x="53" y="11"/>
                    <a:pt x="53" y="12"/>
                    <a:pt x="54" y="12"/>
                  </a:cubicBezTo>
                  <a:cubicBezTo>
                    <a:pt x="54" y="14"/>
                    <a:pt x="53" y="15"/>
                    <a:pt x="53" y="16"/>
                  </a:cubicBezTo>
                  <a:cubicBezTo>
                    <a:pt x="53" y="15"/>
                    <a:pt x="52" y="14"/>
                    <a:pt x="51" y="14"/>
                  </a:cubicBezTo>
                  <a:cubicBezTo>
                    <a:pt x="51" y="12"/>
                    <a:pt x="52" y="11"/>
                    <a:pt x="52" y="10"/>
                  </a:cubicBezTo>
                  <a:close/>
                  <a:moveTo>
                    <a:pt x="51" y="13"/>
                  </a:moveTo>
                  <a:cubicBezTo>
                    <a:pt x="50" y="12"/>
                    <a:pt x="50" y="12"/>
                    <a:pt x="49" y="11"/>
                  </a:cubicBezTo>
                  <a:cubicBezTo>
                    <a:pt x="49" y="10"/>
                    <a:pt x="49" y="9"/>
                    <a:pt x="49" y="8"/>
                  </a:cubicBezTo>
                  <a:cubicBezTo>
                    <a:pt x="50" y="9"/>
                    <a:pt x="51" y="9"/>
                    <a:pt x="52" y="10"/>
                  </a:cubicBezTo>
                  <a:cubicBezTo>
                    <a:pt x="51" y="11"/>
                    <a:pt x="51" y="12"/>
                    <a:pt x="51" y="13"/>
                  </a:cubicBezTo>
                  <a:close/>
                  <a:moveTo>
                    <a:pt x="54" y="13"/>
                  </a:moveTo>
                  <a:cubicBezTo>
                    <a:pt x="55" y="14"/>
                    <a:pt x="56" y="15"/>
                    <a:pt x="56" y="16"/>
                  </a:cubicBezTo>
                  <a:cubicBezTo>
                    <a:pt x="56" y="17"/>
                    <a:pt x="56" y="18"/>
                    <a:pt x="55" y="19"/>
                  </a:cubicBezTo>
                  <a:cubicBezTo>
                    <a:pt x="55" y="18"/>
                    <a:pt x="54" y="17"/>
                    <a:pt x="54" y="16"/>
                  </a:cubicBezTo>
                  <a:cubicBezTo>
                    <a:pt x="54" y="15"/>
                    <a:pt x="54" y="14"/>
                    <a:pt x="54" y="13"/>
                  </a:cubicBezTo>
                  <a:close/>
                  <a:moveTo>
                    <a:pt x="41" y="3"/>
                  </a:moveTo>
                  <a:cubicBezTo>
                    <a:pt x="42" y="4"/>
                    <a:pt x="43" y="4"/>
                    <a:pt x="44" y="4"/>
                  </a:cubicBezTo>
                  <a:cubicBezTo>
                    <a:pt x="43" y="5"/>
                    <a:pt x="43" y="6"/>
                    <a:pt x="43" y="7"/>
                  </a:cubicBezTo>
                  <a:cubicBezTo>
                    <a:pt x="42" y="7"/>
                    <a:pt x="42" y="6"/>
                    <a:pt x="41" y="6"/>
                  </a:cubicBezTo>
                  <a:cubicBezTo>
                    <a:pt x="41" y="5"/>
                    <a:pt x="41" y="4"/>
                    <a:pt x="41" y="3"/>
                  </a:cubicBezTo>
                  <a:close/>
                  <a:moveTo>
                    <a:pt x="40" y="6"/>
                  </a:moveTo>
                  <a:cubicBezTo>
                    <a:pt x="40" y="6"/>
                    <a:pt x="39" y="6"/>
                    <a:pt x="38" y="5"/>
                  </a:cubicBezTo>
                  <a:cubicBezTo>
                    <a:pt x="38" y="4"/>
                    <a:pt x="38" y="4"/>
                    <a:pt x="39" y="3"/>
                  </a:cubicBezTo>
                  <a:cubicBezTo>
                    <a:pt x="39" y="3"/>
                    <a:pt x="40" y="3"/>
                    <a:pt x="41" y="3"/>
                  </a:cubicBezTo>
                  <a:cubicBezTo>
                    <a:pt x="41" y="4"/>
                    <a:pt x="41" y="5"/>
                    <a:pt x="40" y="6"/>
                  </a:cubicBezTo>
                  <a:close/>
                  <a:moveTo>
                    <a:pt x="44" y="5"/>
                  </a:moveTo>
                  <a:cubicBezTo>
                    <a:pt x="45" y="5"/>
                    <a:pt x="46" y="5"/>
                    <a:pt x="46" y="6"/>
                  </a:cubicBezTo>
                  <a:cubicBezTo>
                    <a:pt x="46" y="7"/>
                    <a:pt x="46" y="8"/>
                    <a:pt x="46" y="9"/>
                  </a:cubicBezTo>
                  <a:cubicBezTo>
                    <a:pt x="45" y="8"/>
                    <a:pt x="44" y="8"/>
                    <a:pt x="44" y="7"/>
                  </a:cubicBezTo>
                  <a:cubicBezTo>
                    <a:pt x="44" y="6"/>
                    <a:pt x="44" y="6"/>
                    <a:pt x="44" y="5"/>
                  </a:cubicBezTo>
                  <a:close/>
                  <a:moveTo>
                    <a:pt x="27" y="2"/>
                  </a:moveTo>
                  <a:cubicBezTo>
                    <a:pt x="27" y="2"/>
                    <a:pt x="28" y="2"/>
                    <a:pt x="29" y="2"/>
                  </a:cubicBezTo>
                  <a:cubicBezTo>
                    <a:pt x="29" y="3"/>
                    <a:pt x="29" y="4"/>
                    <a:pt x="29" y="5"/>
                  </a:cubicBezTo>
                  <a:cubicBezTo>
                    <a:pt x="28" y="5"/>
                    <a:pt x="27" y="5"/>
                    <a:pt x="26" y="5"/>
                  </a:cubicBezTo>
                  <a:cubicBezTo>
                    <a:pt x="26" y="4"/>
                    <a:pt x="26" y="3"/>
                    <a:pt x="27" y="2"/>
                  </a:cubicBezTo>
                  <a:close/>
                  <a:moveTo>
                    <a:pt x="25" y="5"/>
                  </a:moveTo>
                  <a:cubicBezTo>
                    <a:pt x="25" y="6"/>
                    <a:pt x="24" y="6"/>
                    <a:pt x="23" y="6"/>
                  </a:cubicBezTo>
                  <a:cubicBezTo>
                    <a:pt x="23" y="5"/>
                    <a:pt x="23" y="4"/>
                    <a:pt x="23" y="3"/>
                  </a:cubicBezTo>
                  <a:cubicBezTo>
                    <a:pt x="24" y="3"/>
                    <a:pt x="25" y="3"/>
                    <a:pt x="26" y="3"/>
                  </a:cubicBezTo>
                  <a:cubicBezTo>
                    <a:pt x="26" y="4"/>
                    <a:pt x="26" y="5"/>
                    <a:pt x="25" y="5"/>
                  </a:cubicBezTo>
                  <a:close/>
                  <a:moveTo>
                    <a:pt x="30" y="2"/>
                  </a:moveTo>
                  <a:cubicBezTo>
                    <a:pt x="30" y="2"/>
                    <a:pt x="31" y="2"/>
                    <a:pt x="32" y="2"/>
                  </a:cubicBezTo>
                  <a:cubicBezTo>
                    <a:pt x="32" y="3"/>
                    <a:pt x="32" y="4"/>
                    <a:pt x="32" y="5"/>
                  </a:cubicBezTo>
                  <a:cubicBezTo>
                    <a:pt x="31" y="5"/>
                    <a:pt x="30" y="5"/>
                    <a:pt x="29" y="5"/>
                  </a:cubicBezTo>
                  <a:cubicBezTo>
                    <a:pt x="29" y="4"/>
                    <a:pt x="29" y="3"/>
                    <a:pt x="30" y="2"/>
                  </a:cubicBezTo>
                  <a:close/>
                  <a:moveTo>
                    <a:pt x="33" y="2"/>
                  </a:moveTo>
                  <a:cubicBezTo>
                    <a:pt x="33" y="2"/>
                    <a:pt x="34" y="2"/>
                    <a:pt x="35" y="2"/>
                  </a:cubicBezTo>
                  <a:cubicBezTo>
                    <a:pt x="35" y="3"/>
                    <a:pt x="35" y="4"/>
                    <a:pt x="35" y="5"/>
                  </a:cubicBezTo>
                  <a:cubicBezTo>
                    <a:pt x="34" y="5"/>
                    <a:pt x="33" y="5"/>
                    <a:pt x="32" y="5"/>
                  </a:cubicBezTo>
                  <a:cubicBezTo>
                    <a:pt x="32" y="4"/>
                    <a:pt x="32" y="3"/>
                    <a:pt x="33" y="2"/>
                  </a:cubicBezTo>
                  <a:close/>
                  <a:moveTo>
                    <a:pt x="20" y="5"/>
                  </a:moveTo>
                  <a:cubicBezTo>
                    <a:pt x="19" y="6"/>
                    <a:pt x="19" y="7"/>
                    <a:pt x="19" y="8"/>
                  </a:cubicBezTo>
                  <a:cubicBezTo>
                    <a:pt x="18" y="9"/>
                    <a:pt x="17" y="9"/>
                    <a:pt x="16" y="10"/>
                  </a:cubicBezTo>
                  <a:cubicBezTo>
                    <a:pt x="16" y="9"/>
                    <a:pt x="17" y="8"/>
                    <a:pt x="17" y="6"/>
                  </a:cubicBezTo>
                  <a:cubicBezTo>
                    <a:pt x="18" y="6"/>
                    <a:pt x="19" y="5"/>
                    <a:pt x="20" y="5"/>
                  </a:cubicBezTo>
                  <a:close/>
                  <a:moveTo>
                    <a:pt x="7" y="13"/>
                  </a:moveTo>
                  <a:cubicBezTo>
                    <a:pt x="8" y="12"/>
                    <a:pt x="9" y="12"/>
                    <a:pt x="10" y="11"/>
                  </a:cubicBezTo>
                  <a:cubicBezTo>
                    <a:pt x="9" y="12"/>
                    <a:pt x="9" y="14"/>
                    <a:pt x="9" y="15"/>
                  </a:cubicBezTo>
                  <a:cubicBezTo>
                    <a:pt x="8" y="15"/>
                    <a:pt x="7" y="16"/>
                    <a:pt x="6" y="16"/>
                  </a:cubicBezTo>
                  <a:cubicBezTo>
                    <a:pt x="7" y="15"/>
                    <a:pt x="7" y="14"/>
                    <a:pt x="7" y="13"/>
                  </a:cubicBezTo>
                  <a:close/>
                  <a:moveTo>
                    <a:pt x="10" y="15"/>
                  </a:moveTo>
                  <a:cubicBezTo>
                    <a:pt x="10" y="13"/>
                    <a:pt x="10" y="12"/>
                    <a:pt x="10" y="11"/>
                  </a:cubicBezTo>
                  <a:cubicBezTo>
                    <a:pt x="11" y="10"/>
                    <a:pt x="11" y="10"/>
                    <a:pt x="11" y="10"/>
                  </a:cubicBezTo>
                  <a:cubicBezTo>
                    <a:pt x="12" y="10"/>
                    <a:pt x="13" y="9"/>
                    <a:pt x="13" y="9"/>
                  </a:cubicBezTo>
                  <a:cubicBezTo>
                    <a:pt x="13" y="10"/>
                    <a:pt x="13" y="11"/>
                    <a:pt x="12" y="13"/>
                  </a:cubicBezTo>
                  <a:cubicBezTo>
                    <a:pt x="11" y="13"/>
                    <a:pt x="10" y="14"/>
                    <a:pt x="10" y="15"/>
                  </a:cubicBezTo>
                  <a:close/>
                  <a:moveTo>
                    <a:pt x="13" y="12"/>
                  </a:moveTo>
                  <a:cubicBezTo>
                    <a:pt x="13" y="11"/>
                    <a:pt x="13" y="10"/>
                    <a:pt x="14" y="8"/>
                  </a:cubicBezTo>
                  <a:cubicBezTo>
                    <a:pt x="14" y="8"/>
                    <a:pt x="15" y="7"/>
                    <a:pt x="16" y="7"/>
                  </a:cubicBezTo>
                  <a:cubicBezTo>
                    <a:pt x="16" y="8"/>
                    <a:pt x="16" y="9"/>
                    <a:pt x="16" y="10"/>
                  </a:cubicBezTo>
                  <a:cubicBezTo>
                    <a:pt x="15" y="11"/>
                    <a:pt x="14" y="12"/>
                    <a:pt x="13" y="12"/>
                  </a:cubicBezTo>
                  <a:close/>
                  <a:moveTo>
                    <a:pt x="20" y="8"/>
                  </a:moveTo>
                  <a:cubicBezTo>
                    <a:pt x="20" y="7"/>
                    <a:pt x="20" y="6"/>
                    <a:pt x="20" y="5"/>
                  </a:cubicBezTo>
                  <a:cubicBezTo>
                    <a:pt x="21" y="4"/>
                    <a:pt x="22" y="4"/>
                    <a:pt x="23" y="3"/>
                  </a:cubicBezTo>
                  <a:cubicBezTo>
                    <a:pt x="23" y="5"/>
                    <a:pt x="22" y="6"/>
                    <a:pt x="22" y="7"/>
                  </a:cubicBezTo>
                  <a:cubicBezTo>
                    <a:pt x="21" y="7"/>
                    <a:pt x="20" y="7"/>
                    <a:pt x="20" y="8"/>
                  </a:cubicBezTo>
                  <a:close/>
                  <a:moveTo>
                    <a:pt x="35" y="5"/>
                  </a:moveTo>
                  <a:cubicBezTo>
                    <a:pt x="35" y="4"/>
                    <a:pt x="35" y="3"/>
                    <a:pt x="36" y="2"/>
                  </a:cubicBezTo>
                  <a:cubicBezTo>
                    <a:pt x="36" y="2"/>
                    <a:pt x="37" y="2"/>
                    <a:pt x="38" y="2"/>
                  </a:cubicBezTo>
                  <a:cubicBezTo>
                    <a:pt x="38" y="3"/>
                    <a:pt x="38" y="3"/>
                    <a:pt x="38" y="3"/>
                  </a:cubicBezTo>
                  <a:cubicBezTo>
                    <a:pt x="38" y="3"/>
                    <a:pt x="38" y="4"/>
                    <a:pt x="38" y="5"/>
                  </a:cubicBezTo>
                  <a:cubicBezTo>
                    <a:pt x="37" y="5"/>
                    <a:pt x="37" y="5"/>
                    <a:pt x="37" y="5"/>
                  </a:cubicBezTo>
                  <a:cubicBezTo>
                    <a:pt x="36" y="5"/>
                    <a:pt x="36" y="5"/>
                    <a:pt x="35" y="5"/>
                  </a:cubicBezTo>
                  <a:close/>
                  <a:moveTo>
                    <a:pt x="46" y="9"/>
                  </a:moveTo>
                  <a:cubicBezTo>
                    <a:pt x="46" y="8"/>
                    <a:pt x="47" y="7"/>
                    <a:pt x="47" y="6"/>
                  </a:cubicBezTo>
                  <a:cubicBezTo>
                    <a:pt x="48" y="7"/>
                    <a:pt x="48" y="7"/>
                    <a:pt x="49" y="8"/>
                  </a:cubicBezTo>
                  <a:cubicBezTo>
                    <a:pt x="49" y="9"/>
                    <a:pt x="49" y="10"/>
                    <a:pt x="48" y="11"/>
                  </a:cubicBezTo>
                  <a:cubicBezTo>
                    <a:pt x="48" y="10"/>
                    <a:pt x="47" y="9"/>
                    <a:pt x="46" y="9"/>
                  </a:cubicBezTo>
                  <a:close/>
                  <a:moveTo>
                    <a:pt x="56" y="20"/>
                  </a:moveTo>
                  <a:cubicBezTo>
                    <a:pt x="56" y="19"/>
                    <a:pt x="56" y="17"/>
                    <a:pt x="57" y="16"/>
                  </a:cubicBezTo>
                  <a:cubicBezTo>
                    <a:pt x="57" y="17"/>
                    <a:pt x="58" y="18"/>
                    <a:pt x="59" y="19"/>
                  </a:cubicBezTo>
                  <a:cubicBezTo>
                    <a:pt x="58" y="20"/>
                    <a:pt x="58" y="21"/>
                    <a:pt x="58" y="23"/>
                  </a:cubicBezTo>
                  <a:cubicBezTo>
                    <a:pt x="57" y="22"/>
                    <a:pt x="56" y="21"/>
                    <a:pt x="56" y="20"/>
                  </a:cubicBezTo>
                  <a:close/>
                  <a:moveTo>
                    <a:pt x="60" y="26"/>
                  </a:moveTo>
                  <a:cubicBezTo>
                    <a:pt x="61" y="25"/>
                    <a:pt x="61" y="24"/>
                    <a:pt x="61" y="23"/>
                  </a:cubicBezTo>
                  <a:cubicBezTo>
                    <a:pt x="62" y="24"/>
                    <a:pt x="62" y="25"/>
                    <a:pt x="63" y="25"/>
                  </a:cubicBezTo>
                  <a:cubicBezTo>
                    <a:pt x="63" y="25"/>
                    <a:pt x="63" y="25"/>
                    <a:pt x="63" y="25"/>
                  </a:cubicBezTo>
                  <a:cubicBezTo>
                    <a:pt x="63" y="26"/>
                    <a:pt x="63" y="27"/>
                    <a:pt x="62" y="28"/>
                  </a:cubicBezTo>
                  <a:cubicBezTo>
                    <a:pt x="62" y="28"/>
                    <a:pt x="61" y="27"/>
                    <a:pt x="60" y="26"/>
                  </a:cubicBezTo>
                  <a:close/>
                  <a:moveTo>
                    <a:pt x="65" y="30"/>
                  </a:moveTo>
                  <a:cubicBezTo>
                    <a:pt x="64" y="30"/>
                    <a:pt x="63" y="29"/>
                    <a:pt x="63" y="29"/>
                  </a:cubicBezTo>
                  <a:cubicBezTo>
                    <a:pt x="63" y="28"/>
                    <a:pt x="63" y="27"/>
                    <a:pt x="63" y="26"/>
                  </a:cubicBezTo>
                  <a:cubicBezTo>
                    <a:pt x="64" y="26"/>
                    <a:pt x="65" y="27"/>
                    <a:pt x="65" y="27"/>
                  </a:cubicBezTo>
                  <a:cubicBezTo>
                    <a:pt x="65" y="28"/>
                    <a:pt x="65" y="29"/>
                    <a:pt x="65" y="30"/>
                  </a:cubicBezTo>
                  <a:close/>
                </a:path>
              </a:pathLst>
            </a:custGeom>
            <a:grpFill/>
            <a:ln w="3175">
              <a:solidFill>
                <a:schemeClr val="tx2">
                  <a:lumMod val="75000"/>
                  <a:alpha val="40000"/>
                </a:schemeClr>
              </a:solidFill>
            </a:ln>
            <a:extLst/>
          </p:spPr>
          <p:txBody>
            <a:bodyPr anchor="ctr"/>
            <a:lstStyle/>
            <a:p>
              <a:pPr algn="ctr"/>
              <a:endParaRPr/>
            </a:p>
          </p:txBody>
        </p:sp>
        <p:sp>
          <p:nvSpPr>
            <p:cNvPr id="230" name="ïṧḷïḓê-Freeform: Shape 289"/>
            <p:cNvSpPr>
              <a:spLocks/>
            </p:cNvSpPr>
            <p:nvPr/>
          </p:nvSpPr>
          <p:spPr bwMode="auto">
            <a:xfrm>
              <a:off x="8438239" y="6057704"/>
              <a:ext cx="1386394" cy="895858"/>
            </a:xfrm>
            <a:custGeom>
              <a:avLst/>
              <a:gdLst>
                <a:gd name="T0" fmla="*/ 42 w 69"/>
                <a:gd name="T1" fmla="*/ 19 h 44"/>
                <a:gd name="T2" fmla="*/ 42 w 69"/>
                <a:gd name="T3" fmla="*/ 22 h 44"/>
                <a:gd name="T4" fmla="*/ 34 w 69"/>
                <a:gd name="T5" fmla="*/ 21 h 44"/>
                <a:gd name="T6" fmla="*/ 32 w 69"/>
                <a:gd name="T7" fmla="*/ 16 h 44"/>
                <a:gd name="T8" fmla="*/ 32 w 69"/>
                <a:gd name="T9" fmla="*/ 16 h 44"/>
                <a:gd name="T10" fmla="*/ 32 w 69"/>
                <a:gd name="T11" fmla="*/ 12 h 44"/>
                <a:gd name="T12" fmla="*/ 30 w 69"/>
                <a:gd name="T13" fmla="*/ 11 h 44"/>
                <a:gd name="T14" fmla="*/ 25 w 69"/>
                <a:gd name="T15" fmla="*/ 1 h 44"/>
                <a:gd name="T16" fmla="*/ 1 w 69"/>
                <a:gd name="T17" fmla="*/ 0 h 44"/>
                <a:gd name="T18" fmla="*/ 1 w 69"/>
                <a:gd name="T19" fmla="*/ 10 h 44"/>
                <a:gd name="T20" fmla="*/ 0 w 69"/>
                <a:gd name="T21" fmla="*/ 20 h 44"/>
                <a:gd name="T22" fmla="*/ 0 w 69"/>
                <a:gd name="T23" fmla="*/ 20 h 44"/>
                <a:gd name="T24" fmla="*/ 0 w 69"/>
                <a:gd name="T25" fmla="*/ 30 h 44"/>
                <a:gd name="T26" fmla="*/ 0 w 69"/>
                <a:gd name="T27" fmla="*/ 40 h 44"/>
                <a:gd name="T28" fmla="*/ 66 w 69"/>
                <a:gd name="T29" fmla="*/ 44 h 44"/>
                <a:gd name="T30" fmla="*/ 67 w 69"/>
                <a:gd name="T31" fmla="*/ 34 h 44"/>
                <a:gd name="T32" fmla="*/ 69 w 69"/>
                <a:gd name="T33" fmla="*/ 21 h 44"/>
                <a:gd name="T34" fmla="*/ 42 w 69"/>
                <a:gd name="T35"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4">
                  <a:moveTo>
                    <a:pt x="42" y="19"/>
                  </a:moveTo>
                  <a:cubicBezTo>
                    <a:pt x="42" y="20"/>
                    <a:pt x="42" y="21"/>
                    <a:pt x="42" y="22"/>
                  </a:cubicBezTo>
                  <a:cubicBezTo>
                    <a:pt x="39" y="22"/>
                    <a:pt x="37" y="21"/>
                    <a:pt x="34" y="21"/>
                  </a:cubicBezTo>
                  <a:cubicBezTo>
                    <a:pt x="34" y="19"/>
                    <a:pt x="33" y="17"/>
                    <a:pt x="32" y="16"/>
                  </a:cubicBezTo>
                  <a:cubicBezTo>
                    <a:pt x="32" y="16"/>
                    <a:pt x="32" y="16"/>
                    <a:pt x="32" y="16"/>
                  </a:cubicBezTo>
                  <a:cubicBezTo>
                    <a:pt x="32" y="14"/>
                    <a:pt x="32" y="13"/>
                    <a:pt x="32" y="12"/>
                  </a:cubicBezTo>
                  <a:cubicBezTo>
                    <a:pt x="31" y="12"/>
                    <a:pt x="31" y="12"/>
                    <a:pt x="30" y="11"/>
                  </a:cubicBezTo>
                  <a:cubicBezTo>
                    <a:pt x="28" y="7"/>
                    <a:pt x="26" y="4"/>
                    <a:pt x="25" y="1"/>
                  </a:cubicBezTo>
                  <a:cubicBezTo>
                    <a:pt x="17" y="1"/>
                    <a:pt x="9" y="0"/>
                    <a:pt x="1" y="0"/>
                  </a:cubicBezTo>
                  <a:cubicBezTo>
                    <a:pt x="1" y="4"/>
                    <a:pt x="1" y="7"/>
                    <a:pt x="1" y="10"/>
                  </a:cubicBezTo>
                  <a:cubicBezTo>
                    <a:pt x="1" y="13"/>
                    <a:pt x="0" y="17"/>
                    <a:pt x="0" y="20"/>
                  </a:cubicBezTo>
                  <a:cubicBezTo>
                    <a:pt x="0" y="20"/>
                    <a:pt x="0" y="20"/>
                    <a:pt x="0" y="20"/>
                  </a:cubicBezTo>
                  <a:cubicBezTo>
                    <a:pt x="0" y="24"/>
                    <a:pt x="0" y="27"/>
                    <a:pt x="0" y="30"/>
                  </a:cubicBezTo>
                  <a:cubicBezTo>
                    <a:pt x="0" y="34"/>
                    <a:pt x="0" y="37"/>
                    <a:pt x="0" y="40"/>
                  </a:cubicBezTo>
                  <a:cubicBezTo>
                    <a:pt x="22" y="41"/>
                    <a:pt x="44" y="42"/>
                    <a:pt x="66" y="44"/>
                  </a:cubicBezTo>
                  <a:cubicBezTo>
                    <a:pt x="67" y="41"/>
                    <a:pt x="67" y="38"/>
                    <a:pt x="67" y="34"/>
                  </a:cubicBezTo>
                  <a:cubicBezTo>
                    <a:pt x="68" y="30"/>
                    <a:pt x="68" y="25"/>
                    <a:pt x="69" y="21"/>
                  </a:cubicBezTo>
                  <a:cubicBezTo>
                    <a:pt x="60" y="20"/>
                    <a:pt x="51" y="19"/>
                    <a:pt x="42" y="19"/>
                  </a:cubicBezTo>
                  <a:close/>
                </a:path>
              </a:pathLst>
            </a:custGeom>
            <a:grpFill/>
            <a:ln w="3175">
              <a:solidFill>
                <a:schemeClr val="tx2">
                  <a:lumMod val="75000"/>
                  <a:alpha val="40000"/>
                </a:schemeClr>
              </a:solidFill>
            </a:ln>
            <a:extLst/>
          </p:spPr>
          <p:txBody>
            <a:bodyPr anchor="ctr"/>
            <a:lstStyle/>
            <a:p>
              <a:pPr algn="ctr"/>
              <a:endParaRPr/>
            </a:p>
          </p:txBody>
        </p:sp>
        <p:sp>
          <p:nvSpPr>
            <p:cNvPr id="231" name="ïṧḷïḓê-Freeform: Shape 290"/>
            <p:cNvSpPr>
              <a:spLocks/>
            </p:cNvSpPr>
            <p:nvPr/>
          </p:nvSpPr>
          <p:spPr bwMode="auto">
            <a:xfrm>
              <a:off x="9201903" y="6729597"/>
              <a:ext cx="100511" cy="143119"/>
            </a:xfrm>
            <a:custGeom>
              <a:avLst/>
              <a:gdLst>
                <a:gd name="T0" fmla="*/ 4 w 5"/>
                <a:gd name="T1" fmla="*/ 7 h 7"/>
                <a:gd name="T2" fmla="*/ 5 w 5"/>
                <a:gd name="T3" fmla="*/ 3 h 7"/>
                <a:gd name="T4" fmla="*/ 2 w 5"/>
                <a:gd name="T5" fmla="*/ 0 h 7"/>
                <a:gd name="T6" fmla="*/ 2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5" y="4"/>
                    <a:pt x="5" y="3"/>
                  </a:cubicBezTo>
                  <a:cubicBezTo>
                    <a:pt x="5" y="1"/>
                    <a:pt x="4" y="0"/>
                    <a:pt x="2" y="0"/>
                  </a:cubicBezTo>
                  <a:cubicBezTo>
                    <a:pt x="2" y="0"/>
                    <a:pt x="2" y="0"/>
                    <a:pt x="2" y="0"/>
                  </a:cubicBezTo>
                  <a:cubicBezTo>
                    <a:pt x="1" y="0"/>
                    <a:pt x="0" y="1"/>
                    <a:pt x="0" y="2"/>
                  </a:cubicBezTo>
                  <a:cubicBezTo>
                    <a:pt x="0" y="4"/>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2" name="ïṧḷïḓê-Freeform: Shape 291"/>
            <p:cNvSpPr>
              <a:spLocks/>
            </p:cNvSpPr>
            <p:nvPr/>
          </p:nvSpPr>
          <p:spPr bwMode="auto">
            <a:xfrm>
              <a:off x="9060970" y="6729597"/>
              <a:ext cx="100511" cy="143119"/>
            </a:xfrm>
            <a:custGeom>
              <a:avLst/>
              <a:gdLst>
                <a:gd name="T0" fmla="*/ 5 w 5"/>
                <a:gd name="T1" fmla="*/ 7 h 7"/>
                <a:gd name="T2" fmla="*/ 5 w 5"/>
                <a:gd name="T3" fmla="*/ 2 h 7"/>
                <a:gd name="T4" fmla="*/ 3 w 5"/>
                <a:gd name="T5" fmla="*/ 0 h 7"/>
                <a:gd name="T6" fmla="*/ 3 w 5"/>
                <a:gd name="T7" fmla="*/ 0 h 7"/>
                <a:gd name="T8" fmla="*/ 0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3" name="ïṧḷïḓê-Freeform: Shape 292"/>
            <p:cNvSpPr>
              <a:spLocks/>
            </p:cNvSpPr>
            <p:nvPr/>
          </p:nvSpPr>
          <p:spPr bwMode="auto">
            <a:xfrm>
              <a:off x="9322079" y="6750355"/>
              <a:ext cx="100511" cy="142026"/>
            </a:xfrm>
            <a:custGeom>
              <a:avLst/>
              <a:gdLst>
                <a:gd name="T0" fmla="*/ 5 w 5"/>
                <a:gd name="T1" fmla="*/ 7 h 7"/>
                <a:gd name="T2" fmla="*/ 5 w 5"/>
                <a:gd name="T3" fmla="*/ 2 h 7"/>
                <a:gd name="T4" fmla="*/ 3 w 5"/>
                <a:gd name="T5" fmla="*/ 0 h 7"/>
                <a:gd name="T6" fmla="*/ 3 w 5"/>
                <a:gd name="T7" fmla="*/ 0 h 7"/>
                <a:gd name="T8" fmla="*/ 1 w 5"/>
                <a:gd name="T9" fmla="*/ 2 h 7"/>
                <a:gd name="T10" fmla="*/ 0 w 5"/>
                <a:gd name="T11" fmla="*/ 6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5"/>
                    <a:pt x="5" y="4"/>
                    <a:pt x="5" y="2"/>
                  </a:cubicBezTo>
                  <a:cubicBezTo>
                    <a:pt x="5" y="1"/>
                    <a:pt x="4" y="0"/>
                    <a:pt x="3" y="0"/>
                  </a:cubicBezTo>
                  <a:cubicBezTo>
                    <a:pt x="3" y="0"/>
                    <a:pt x="3" y="0"/>
                    <a:pt x="3" y="0"/>
                  </a:cubicBezTo>
                  <a:cubicBezTo>
                    <a:pt x="2" y="0"/>
                    <a:pt x="1" y="1"/>
                    <a:pt x="1" y="2"/>
                  </a:cubicBezTo>
                  <a:cubicBezTo>
                    <a:pt x="0" y="3"/>
                    <a:pt x="0" y="5"/>
                    <a:pt x="0" y="6"/>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34" name="ïṧḷïḓê-Freeform: Shape 293"/>
            <p:cNvSpPr>
              <a:spLocks/>
            </p:cNvSpPr>
            <p:nvPr/>
          </p:nvSpPr>
          <p:spPr bwMode="auto">
            <a:xfrm>
              <a:off x="9442255" y="6750355"/>
              <a:ext cx="100511" cy="142026"/>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5" y="6"/>
                    <a:pt x="5" y="4"/>
                    <a:pt x="5" y="3"/>
                  </a:cubicBezTo>
                  <a:cubicBezTo>
                    <a:pt x="5" y="1"/>
                    <a:pt x="4" y="0"/>
                    <a:pt x="3" y="0"/>
                  </a:cubicBezTo>
                  <a:cubicBezTo>
                    <a:pt x="3" y="0"/>
                    <a:pt x="3" y="0"/>
                    <a:pt x="3" y="0"/>
                  </a:cubicBezTo>
                  <a:cubicBezTo>
                    <a:pt x="2" y="0"/>
                    <a:pt x="1" y="1"/>
                    <a:pt x="1" y="2"/>
                  </a:cubicBezTo>
                  <a:cubicBezTo>
                    <a:pt x="1"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35" name="ïṧḷïḓê-Freeform: Shape 294"/>
            <p:cNvSpPr>
              <a:spLocks/>
            </p:cNvSpPr>
            <p:nvPr/>
          </p:nvSpPr>
          <p:spPr bwMode="auto">
            <a:xfrm>
              <a:off x="9563524" y="6770020"/>
              <a:ext cx="79754" cy="143119"/>
            </a:xfrm>
            <a:custGeom>
              <a:avLst/>
              <a:gdLst>
                <a:gd name="T0" fmla="*/ 3 w 4"/>
                <a:gd name="T1" fmla="*/ 7 h 7"/>
                <a:gd name="T2" fmla="*/ 4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4" y="2"/>
                  </a:cubicBezTo>
                  <a:cubicBezTo>
                    <a:pt x="4" y="1"/>
                    <a:pt x="3" y="0"/>
                    <a:pt x="2" y="0"/>
                  </a:cubicBezTo>
                  <a:cubicBezTo>
                    <a:pt x="2" y="0"/>
                    <a:pt x="2" y="0"/>
                    <a:pt x="2" y="0"/>
                  </a:cubicBezTo>
                  <a:cubicBezTo>
                    <a:pt x="1" y="0"/>
                    <a:pt x="0" y="1"/>
                    <a:pt x="0" y="2"/>
                  </a:cubicBezTo>
                  <a:cubicBezTo>
                    <a:pt x="0" y="3"/>
                    <a:pt x="0" y="5"/>
                    <a:pt x="0" y="6"/>
                  </a:cubicBezTo>
                  <a:cubicBezTo>
                    <a:pt x="1" y="6"/>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36" name="ïṧḷïḓê-Freeform: Shape 295"/>
            <p:cNvSpPr>
              <a:spLocks/>
            </p:cNvSpPr>
            <p:nvPr/>
          </p:nvSpPr>
          <p:spPr bwMode="auto">
            <a:xfrm>
              <a:off x="9643277" y="6770020"/>
              <a:ext cx="60088" cy="143119"/>
            </a:xfrm>
            <a:custGeom>
              <a:avLst/>
              <a:gdLst>
                <a:gd name="T0" fmla="*/ 2 w 3"/>
                <a:gd name="T1" fmla="*/ 7 h 7"/>
                <a:gd name="T2" fmla="*/ 3 w 3"/>
                <a:gd name="T3" fmla="*/ 2 h 7"/>
                <a:gd name="T4" fmla="*/ 2 w 3"/>
                <a:gd name="T5" fmla="*/ 0 h 7"/>
                <a:gd name="T6" fmla="*/ 2 w 3"/>
                <a:gd name="T7" fmla="*/ 0 h 7"/>
                <a:gd name="T8" fmla="*/ 1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5"/>
                    <a:pt x="3" y="4"/>
                    <a:pt x="3" y="2"/>
                  </a:cubicBezTo>
                  <a:cubicBezTo>
                    <a:pt x="3" y="1"/>
                    <a:pt x="3" y="0"/>
                    <a:pt x="2" y="0"/>
                  </a:cubicBezTo>
                  <a:cubicBezTo>
                    <a:pt x="2" y="0"/>
                    <a:pt x="2" y="0"/>
                    <a:pt x="2" y="0"/>
                  </a:cubicBezTo>
                  <a:cubicBezTo>
                    <a:pt x="1" y="0"/>
                    <a:pt x="1" y="1"/>
                    <a:pt x="1"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7" name="ïṧḷïḓê-Freeform: Shape 296"/>
            <p:cNvSpPr>
              <a:spLocks/>
            </p:cNvSpPr>
            <p:nvPr/>
          </p:nvSpPr>
          <p:spPr bwMode="auto">
            <a:xfrm>
              <a:off x="9703365" y="6770020"/>
              <a:ext cx="40423" cy="143119"/>
            </a:xfrm>
            <a:custGeom>
              <a:avLst/>
              <a:gdLst>
                <a:gd name="T0" fmla="*/ 2 w 2"/>
                <a:gd name="T1" fmla="*/ 7 h 7"/>
                <a:gd name="T2" fmla="*/ 2 w 2"/>
                <a:gd name="T3" fmla="*/ 3 h 7"/>
                <a:gd name="T4" fmla="*/ 2 w 2"/>
                <a:gd name="T5" fmla="*/ 0 h 7"/>
                <a:gd name="T6" fmla="*/ 2 w 2"/>
                <a:gd name="T7" fmla="*/ 0 h 7"/>
                <a:gd name="T8" fmla="*/ 1 w 2"/>
                <a:gd name="T9" fmla="*/ 2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2"/>
                  </a:cubicBezTo>
                  <a:cubicBezTo>
                    <a:pt x="1"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38" name="ïṧḷïḓê-Freeform: Shape 297"/>
            <p:cNvSpPr>
              <a:spLocks/>
            </p:cNvSpPr>
            <p:nvPr/>
          </p:nvSpPr>
          <p:spPr bwMode="auto">
            <a:xfrm>
              <a:off x="9743787" y="6770020"/>
              <a:ext cx="19665" cy="143119"/>
            </a:xfrm>
            <a:custGeom>
              <a:avLst/>
              <a:gdLst>
                <a:gd name="T0" fmla="*/ 1 w 1"/>
                <a:gd name="T1" fmla="*/ 7 h 7"/>
                <a:gd name="T2" fmla="*/ 1 w 1"/>
                <a:gd name="T3" fmla="*/ 3 h 7"/>
                <a:gd name="T4" fmla="*/ 1 w 1"/>
                <a:gd name="T5" fmla="*/ 0 h 7"/>
                <a:gd name="T6" fmla="*/ 1 w 1"/>
                <a:gd name="T7" fmla="*/ 0 h 7"/>
                <a:gd name="T8" fmla="*/ 1 w 1"/>
                <a:gd name="T9" fmla="*/ 3 h 7"/>
                <a:gd name="T10" fmla="*/ 0 w 1"/>
                <a:gd name="T11" fmla="*/ 7 h 7"/>
                <a:gd name="T12" fmla="*/ 1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1" y="7"/>
                  </a:moveTo>
                  <a:cubicBezTo>
                    <a:pt x="1" y="6"/>
                    <a:pt x="1" y="4"/>
                    <a:pt x="1" y="3"/>
                  </a:cubicBezTo>
                  <a:cubicBezTo>
                    <a:pt x="1" y="1"/>
                    <a:pt x="1" y="0"/>
                    <a:pt x="1" y="0"/>
                  </a:cubicBezTo>
                  <a:cubicBezTo>
                    <a:pt x="1" y="0"/>
                    <a:pt x="1" y="0"/>
                    <a:pt x="1" y="0"/>
                  </a:cubicBezTo>
                  <a:cubicBezTo>
                    <a:pt x="1" y="0"/>
                    <a:pt x="1" y="1"/>
                    <a:pt x="1" y="3"/>
                  </a:cubicBezTo>
                  <a:cubicBezTo>
                    <a:pt x="0" y="4"/>
                    <a:pt x="0" y="6"/>
                    <a:pt x="0" y="7"/>
                  </a:cubicBezTo>
                  <a:lnTo>
                    <a:pt x="1" y="7"/>
                  </a:lnTo>
                  <a:close/>
                </a:path>
              </a:pathLst>
            </a:custGeom>
            <a:grpFill/>
            <a:ln w="3175">
              <a:solidFill>
                <a:schemeClr val="tx2">
                  <a:lumMod val="75000"/>
                  <a:alpha val="40000"/>
                </a:schemeClr>
              </a:solidFill>
            </a:ln>
            <a:extLst/>
          </p:spPr>
          <p:txBody>
            <a:bodyPr anchor="ctr"/>
            <a:lstStyle/>
            <a:p>
              <a:pPr algn="ctr"/>
              <a:endParaRPr/>
            </a:p>
          </p:txBody>
        </p:sp>
        <p:sp>
          <p:nvSpPr>
            <p:cNvPr id="239" name="ïṧḷïḓê-Freeform: Shape 298"/>
            <p:cNvSpPr>
              <a:spLocks/>
            </p:cNvSpPr>
            <p:nvPr/>
          </p:nvSpPr>
          <p:spPr bwMode="auto">
            <a:xfrm>
              <a:off x="8920036" y="6709932"/>
              <a:ext cx="100511" cy="142026"/>
            </a:xfrm>
            <a:custGeom>
              <a:avLst/>
              <a:gdLst>
                <a:gd name="T0" fmla="*/ 0 w 5"/>
                <a:gd name="T1" fmla="*/ 7 h 7"/>
                <a:gd name="T2" fmla="*/ 1 w 5"/>
                <a:gd name="T3" fmla="*/ 3 h 7"/>
                <a:gd name="T4" fmla="*/ 3 w 5"/>
                <a:gd name="T5" fmla="*/ 0 h 7"/>
                <a:gd name="T6" fmla="*/ 3 w 5"/>
                <a:gd name="T7" fmla="*/ 0 h 7"/>
                <a:gd name="T8" fmla="*/ 5 w 5"/>
                <a:gd name="T9" fmla="*/ 3 h 7"/>
                <a:gd name="T10" fmla="*/ 5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6"/>
                    <a:pt x="1" y="4"/>
                    <a:pt x="1" y="3"/>
                  </a:cubicBezTo>
                  <a:cubicBezTo>
                    <a:pt x="1" y="1"/>
                    <a:pt x="2" y="0"/>
                    <a:pt x="3" y="0"/>
                  </a:cubicBezTo>
                  <a:cubicBezTo>
                    <a:pt x="3" y="0"/>
                    <a:pt x="3" y="0"/>
                    <a:pt x="3" y="0"/>
                  </a:cubicBezTo>
                  <a:cubicBezTo>
                    <a:pt x="4" y="1"/>
                    <a:pt x="5" y="2"/>
                    <a:pt x="5" y="3"/>
                  </a:cubicBezTo>
                  <a:cubicBezTo>
                    <a:pt x="5" y="4"/>
                    <a:pt x="5" y="6"/>
                    <a:pt x="5"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0" name="ïṧḷïḓê-Freeform: Shape 299"/>
            <p:cNvSpPr>
              <a:spLocks/>
            </p:cNvSpPr>
            <p:nvPr/>
          </p:nvSpPr>
          <p:spPr bwMode="auto">
            <a:xfrm>
              <a:off x="8799860" y="6709932"/>
              <a:ext cx="100511" cy="142026"/>
            </a:xfrm>
            <a:custGeom>
              <a:avLst/>
              <a:gdLst>
                <a:gd name="T0" fmla="*/ 0 w 5"/>
                <a:gd name="T1" fmla="*/ 7 h 7"/>
                <a:gd name="T2" fmla="*/ 0 w 5"/>
                <a:gd name="T3" fmla="*/ 2 h 7"/>
                <a:gd name="T4" fmla="*/ 3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5" y="3"/>
                  </a:cubicBezTo>
                  <a:cubicBezTo>
                    <a:pt x="5" y="4"/>
                    <a:pt x="4" y="6"/>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1" name="ïṧḷïḓê-Freeform: Shape 300"/>
            <p:cNvSpPr>
              <a:spLocks/>
            </p:cNvSpPr>
            <p:nvPr/>
          </p:nvSpPr>
          <p:spPr bwMode="auto">
            <a:xfrm>
              <a:off x="8679684" y="6709932"/>
              <a:ext cx="100511" cy="142026"/>
            </a:xfrm>
            <a:custGeom>
              <a:avLst/>
              <a:gdLst>
                <a:gd name="T0" fmla="*/ 0 w 5"/>
                <a:gd name="T1" fmla="*/ 7 h 7"/>
                <a:gd name="T2" fmla="*/ 0 w 5"/>
                <a:gd name="T3" fmla="*/ 2 h 7"/>
                <a:gd name="T4" fmla="*/ 3 w 5"/>
                <a:gd name="T5" fmla="*/ 0 h 7"/>
                <a:gd name="T6" fmla="*/ 3 w 5"/>
                <a:gd name="T7" fmla="*/ 0 h 7"/>
                <a:gd name="T8" fmla="*/ 4 w 5"/>
                <a:gd name="T9" fmla="*/ 2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3" y="0"/>
                  </a:cubicBezTo>
                  <a:cubicBezTo>
                    <a:pt x="3" y="0"/>
                    <a:pt x="3" y="0"/>
                    <a:pt x="3" y="0"/>
                  </a:cubicBezTo>
                  <a:cubicBezTo>
                    <a:pt x="4" y="0"/>
                    <a:pt x="5" y="1"/>
                    <a:pt x="4" y="2"/>
                  </a:cubicBezTo>
                  <a:cubicBezTo>
                    <a:pt x="4" y="4"/>
                    <a:pt x="4" y="5"/>
                    <a:pt x="4" y="7"/>
                  </a:cubicBezTo>
                  <a:cubicBezTo>
                    <a:pt x="3" y="7"/>
                    <a:pt x="2"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2" name="ïṧḷïḓê-Freeform: Shape 301"/>
            <p:cNvSpPr>
              <a:spLocks/>
            </p:cNvSpPr>
            <p:nvPr/>
          </p:nvSpPr>
          <p:spPr bwMode="auto">
            <a:xfrm>
              <a:off x="8598838" y="6709932"/>
              <a:ext cx="60088" cy="142026"/>
            </a:xfrm>
            <a:custGeom>
              <a:avLst/>
              <a:gdLst>
                <a:gd name="T0" fmla="*/ 0 w 3"/>
                <a:gd name="T1" fmla="*/ 7 h 7"/>
                <a:gd name="T2" fmla="*/ 0 w 3"/>
                <a:gd name="T3" fmla="*/ 2 h 7"/>
                <a:gd name="T4" fmla="*/ 1 w 3"/>
                <a:gd name="T5" fmla="*/ 0 h 7"/>
                <a:gd name="T6" fmla="*/ 1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0" y="0"/>
                    <a:pt x="1" y="0"/>
                  </a:cubicBezTo>
                  <a:cubicBezTo>
                    <a:pt x="1" y="0"/>
                    <a:pt x="1" y="0"/>
                    <a:pt x="1" y="0"/>
                  </a:cubicBezTo>
                  <a:cubicBezTo>
                    <a:pt x="2"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3" name="ïṧḷïḓê-Freeform: Shape 302"/>
            <p:cNvSpPr>
              <a:spLocks/>
            </p:cNvSpPr>
            <p:nvPr/>
          </p:nvSpPr>
          <p:spPr bwMode="auto">
            <a:xfrm>
              <a:off x="8519085" y="6709932"/>
              <a:ext cx="60088" cy="121269"/>
            </a:xfrm>
            <a:custGeom>
              <a:avLst/>
              <a:gdLst>
                <a:gd name="T0" fmla="*/ 0 w 3"/>
                <a:gd name="T1" fmla="*/ 6 h 6"/>
                <a:gd name="T2" fmla="*/ 0 w 3"/>
                <a:gd name="T3" fmla="*/ 2 h 6"/>
                <a:gd name="T4" fmla="*/ 1 w 3"/>
                <a:gd name="T5" fmla="*/ 0 h 6"/>
                <a:gd name="T6" fmla="*/ 2 w 3"/>
                <a:gd name="T7" fmla="*/ 0 h 6"/>
                <a:gd name="T8" fmla="*/ 3 w 3"/>
                <a:gd name="T9" fmla="*/ 2 h 6"/>
                <a:gd name="T10" fmla="*/ 2 w 3"/>
                <a:gd name="T11" fmla="*/ 6 h 6"/>
                <a:gd name="T12" fmla="*/ 0 w 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0" y="6"/>
                  </a:moveTo>
                  <a:cubicBezTo>
                    <a:pt x="0" y="5"/>
                    <a:pt x="0" y="3"/>
                    <a:pt x="0" y="2"/>
                  </a:cubicBezTo>
                  <a:cubicBezTo>
                    <a:pt x="0" y="1"/>
                    <a:pt x="1" y="0"/>
                    <a:pt x="1" y="0"/>
                  </a:cubicBezTo>
                  <a:cubicBezTo>
                    <a:pt x="2" y="0"/>
                    <a:pt x="2" y="0"/>
                    <a:pt x="2" y="0"/>
                  </a:cubicBezTo>
                  <a:cubicBezTo>
                    <a:pt x="2" y="0"/>
                    <a:pt x="3" y="1"/>
                    <a:pt x="3" y="2"/>
                  </a:cubicBezTo>
                  <a:cubicBezTo>
                    <a:pt x="3" y="3"/>
                    <a:pt x="3" y="5"/>
                    <a:pt x="2" y="6"/>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44" name="ïṧḷïḓê-Freeform: Shape 303"/>
            <p:cNvSpPr>
              <a:spLocks/>
            </p:cNvSpPr>
            <p:nvPr/>
          </p:nvSpPr>
          <p:spPr bwMode="auto">
            <a:xfrm>
              <a:off x="8478662" y="6689174"/>
              <a:ext cx="40423" cy="142026"/>
            </a:xfrm>
            <a:custGeom>
              <a:avLst/>
              <a:gdLst>
                <a:gd name="T0" fmla="*/ 0 w 2"/>
                <a:gd name="T1" fmla="*/ 7 h 7"/>
                <a:gd name="T2" fmla="*/ 0 w 2"/>
                <a:gd name="T3" fmla="*/ 3 h 7"/>
                <a:gd name="T4" fmla="*/ 1 w 2"/>
                <a:gd name="T5" fmla="*/ 0 h 7"/>
                <a:gd name="T6" fmla="*/ 1 w 2"/>
                <a:gd name="T7" fmla="*/ 0 h 7"/>
                <a:gd name="T8" fmla="*/ 2 w 2"/>
                <a:gd name="T9" fmla="*/ 3 h 7"/>
                <a:gd name="T10" fmla="*/ 1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6"/>
                    <a:pt x="0" y="4"/>
                    <a:pt x="0" y="3"/>
                  </a:cubicBezTo>
                  <a:cubicBezTo>
                    <a:pt x="0" y="1"/>
                    <a:pt x="0" y="0"/>
                    <a:pt x="1" y="0"/>
                  </a:cubicBezTo>
                  <a:cubicBezTo>
                    <a:pt x="1" y="0"/>
                    <a:pt x="1" y="0"/>
                    <a:pt x="1" y="0"/>
                  </a:cubicBezTo>
                  <a:cubicBezTo>
                    <a:pt x="1" y="0"/>
                    <a:pt x="2" y="2"/>
                    <a:pt x="2" y="3"/>
                  </a:cubicBezTo>
                  <a:cubicBezTo>
                    <a:pt x="1" y="4"/>
                    <a:pt x="1" y="6"/>
                    <a:pt x="1" y="7"/>
                  </a:cubicBezTo>
                  <a:cubicBezTo>
                    <a:pt x="1" y="7"/>
                    <a:pt x="0"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45" name="ïṧḷïḓê-Freeform: Shape 304"/>
            <p:cNvSpPr>
              <a:spLocks/>
            </p:cNvSpPr>
            <p:nvPr/>
          </p:nvSpPr>
          <p:spPr bwMode="auto">
            <a:xfrm>
              <a:off x="8457905" y="6689174"/>
              <a:ext cx="20758" cy="142026"/>
            </a:xfrm>
            <a:custGeom>
              <a:avLst/>
              <a:gdLst>
                <a:gd name="T0" fmla="*/ 0 w 1"/>
                <a:gd name="T1" fmla="*/ 7 h 7"/>
                <a:gd name="T2" fmla="*/ 0 w 1"/>
                <a:gd name="T3" fmla="*/ 3 h 7"/>
                <a:gd name="T4" fmla="*/ 0 w 1"/>
                <a:gd name="T5" fmla="*/ 0 h 7"/>
                <a:gd name="T6" fmla="*/ 0 w 1"/>
                <a:gd name="T7" fmla="*/ 0 h 7"/>
                <a:gd name="T8" fmla="*/ 1 w 1"/>
                <a:gd name="T9" fmla="*/ 3 h 7"/>
                <a:gd name="T10" fmla="*/ 0 w 1"/>
                <a:gd name="T11" fmla="*/ 7 h 7"/>
              </a:gdLst>
              <a:ahLst/>
              <a:cxnLst>
                <a:cxn ang="0">
                  <a:pos x="T0" y="T1"/>
                </a:cxn>
                <a:cxn ang="0">
                  <a:pos x="T2" y="T3"/>
                </a:cxn>
                <a:cxn ang="0">
                  <a:pos x="T4" y="T5"/>
                </a:cxn>
                <a:cxn ang="0">
                  <a:pos x="T6" y="T7"/>
                </a:cxn>
                <a:cxn ang="0">
                  <a:pos x="T8" y="T9"/>
                </a:cxn>
                <a:cxn ang="0">
                  <a:pos x="T10" y="T11"/>
                </a:cxn>
              </a:cxnLst>
              <a:rect l="0" t="0" r="r" b="b"/>
              <a:pathLst>
                <a:path w="1" h="7">
                  <a:moveTo>
                    <a:pt x="0" y="7"/>
                  </a:moveTo>
                  <a:cubicBezTo>
                    <a:pt x="0" y="6"/>
                    <a:pt x="0" y="4"/>
                    <a:pt x="0" y="3"/>
                  </a:cubicBezTo>
                  <a:cubicBezTo>
                    <a:pt x="0" y="1"/>
                    <a:pt x="0" y="0"/>
                    <a:pt x="0" y="0"/>
                  </a:cubicBezTo>
                  <a:cubicBezTo>
                    <a:pt x="0" y="0"/>
                    <a:pt x="0" y="0"/>
                    <a:pt x="0" y="0"/>
                  </a:cubicBezTo>
                  <a:cubicBezTo>
                    <a:pt x="0" y="0"/>
                    <a:pt x="1" y="1"/>
                    <a:pt x="1" y="3"/>
                  </a:cubicBezTo>
                  <a:cubicBezTo>
                    <a:pt x="1" y="4"/>
                    <a:pt x="0" y="6"/>
                    <a:pt x="0" y="7"/>
                  </a:cubicBezTo>
                  <a:close/>
                </a:path>
              </a:pathLst>
            </a:custGeom>
            <a:grpFill/>
            <a:ln w="3175">
              <a:solidFill>
                <a:schemeClr val="tx2">
                  <a:lumMod val="75000"/>
                  <a:alpha val="40000"/>
                </a:schemeClr>
              </a:solidFill>
            </a:ln>
            <a:extLst/>
          </p:spPr>
          <p:txBody>
            <a:bodyPr anchor="ctr"/>
            <a:lstStyle/>
            <a:p>
              <a:pPr algn="ctr"/>
              <a:endParaRPr/>
            </a:p>
          </p:txBody>
        </p:sp>
        <p:sp>
          <p:nvSpPr>
            <p:cNvPr id="246" name="ïṧḷïḓê-Freeform: Shape 305"/>
            <p:cNvSpPr>
              <a:spLocks/>
            </p:cNvSpPr>
            <p:nvPr/>
          </p:nvSpPr>
          <p:spPr bwMode="auto">
            <a:xfrm>
              <a:off x="9201903" y="6526391"/>
              <a:ext cx="100511" cy="142026"/>
            </a:xfrm>
            <a:custGeom>
              <a:avLst/>
              <a:gdLst>
                <a:gd name="T0" fmla="*/ 5 w 5"/>
                <a:gd name="T1" fmla="*/ 7 h 7"/>
                <a:gd name="T2" fmla="*/ 5 w 5"/>
                <a:gd name="T3" fmla="*/ 3 h 7"/>
                <a:gd name="T4" fmla="*/ 3 w 5"/>
                <a:gd name="T5" fmla="*/ 0 h 7"/>
                <a:gd name="T6" fmla="*/ 3 w 5"/>
                <a:gd name="T7" fmla="*/ 0 h 7"/>
                <a:gd name="T8" fmla="*/ 1 w 5"/>
                <a:gd name="T9" fmla="*/ 2 h 7"/>
                <a:gd name="T10" fmla="*/ 0 w 5"/>
                <a:gd name="T11" fmla="*/ 7 h 7"/>
                <a:gd name="T12" fmla="*/ 5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5" y="7"/>
                  </a:moveTo>
                  <a:cubicBezTo>
                    <a:pt x="5" y="6"/>
                    <a:pt x="5" y="4"/>
                    <a:pt x="5" y="3"/>
                  </a:cubicBezTo>
                  <a:cubicBezTo>
                    <a:pt x="5" y="2"/>
                    <a:pt x="4" y="0"/>
                    <a:pt x="3" y="0"/>
                  </a:cubicBezTo>
                  <a:cubicBezTo>
                    <a:pt x="3" y="0"/>
                    <a:pt x="3" y="0"/>
                    <a:pt x="3" y="0"/>
                  </a:cubicBezTo>
                  <a:cubicBezTo>
                    <a:pt x="2" y="0"/>
                    <a:pt x="1" y="1"/>
                    <a:pt x="1" y="2"/>
                  </a:cubicBezTo>
                  <a:cubicBezTo>
                    <a:pt x="1" y="4"/>
                    <a:pt x="0" y="6"/>
                    <a:pt x="0" y="7"/>
                  </a:cubicBezTo>
                  <a:cubicBezTo>
                    <a:pt x="2" y="7"/>
                    <a:pt x="3"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7" name="ïṧḷïḓê-Freeform: Shape 306"/>
            <p:cNvSpPr>
              <a:spLocks/>
            </p:cNvSpPr>
            <p:nvPr/>
          </p:nvSpPr>
          <p:spPr bwMode="auto">
            <a:xfrm>
              <a:off x="9060970" y="6526391"/>
              <a:ext cx="120176" cy="142026"/>
            </a:xfrm>
            <a:custGeom>
              <a:avLst/>
              <a:gdLst>
                <a:gd name="T0" fmla="*/ 5 w 6"/>
                <a:gd name="T1" fmla="*/ 7 h 7"/>
                <a:gd name="T2" fmla="*/ 6 w 6"/>
                <a:gd name="T3" fmla="*/ 2 h 7"/>
                <a:gd name="T4" fmla="*/ 3 w 6"/>
                <a:gd name="T5" fmla="*/ 0 h 7"/>
                <a:gd name="T6" fmla="*/ 3 w 6"/>
                <a:gd name="T7" fmla="*/ 0 h 7"/>
                <a:gd name="T8" fmla="*/ 1 w 6"/>
                <a:gd name="T9" fmla="*/ 2 h 7"/>
                <a:gd name="T10" fmla="*/ 0 w 6"/>
                <a:gd name="T11" fmla="*/ 7 h 7"/>
                <a:gd name="T12" fmla="*/ 5 w 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5" y="7"/>
                  </a:moveTo>
                  <a:cubicBezTo>
                    <a:pt x="6" y="5"/>
                    <a:pt x="6" y="4"/>
                    <a:pt x="6" y="2"/>
                  </a:cubicBezTo>
                  <a:cubicBezTo>
                    <a:pt x="6" y="1"/>
                    <a:pt x="5" y="0"/>
                    <a:pt x="3" y="0"/>
                  </a:cubicBezTo>
                  <a:cubicBezTo>
                    <a:pt x="3" y="0"/>
                    <a:pt x="3" y="0"/>
                    <a:pt x="3" y="0"/>
                  </a:cubicBezTo>
                  <a:cubicBezTo>
                    <a:pt x="2" y="0"/>
                    <a:pt x="1" y="1"/>
                    <a:pt x="1" y="2"/>
                  </a:cubicBezTo>
                  <a:cubicBezTo>
                    <a:pt x="1" y="4"/>
                    <a:pt x="0" y="5"/>
                    <a:pt x="0" y="7"/>
                  </a:cubicBezTo>
                  <a:cubicBezTo>
                    <a:pt x="2" y="7"/>
                    <a:pt x="4" y="7"/>
                    <a:pt x="5" y="7"/>
                  </a:cubicBezTo>
                  <a:close/>
                </a:path>
              </a:pathLst>
            </a:custGeom>
            <a:grpFill/>
            <a:ln w="3175">
              <a:solidFill>
                <a:schemeClr val="tx2">
                  <a:lumMod val="75000"/>
                  <a:alpha val="40000"/>
                </a:schemeClr>
              </a:solidFill>
            </a:ln>
            <a:extLst/>
          </p:spPr>
          <p:txBody>
            <a:bodyPr anchor="ctr"/>
            <a:lstStyle/>
            <a:p>
              <a:pPr algn="ctr"/>
              <a:endParaRPr/>
            </a:p>
          </p:txBody>
        </p:sp>
        <p:sp>
          <p:nvSpPr>
            <p:cNvPr id="248" name="ïṧḷïḓê-Freeform: Shape 307"/>
            <p:cNvSpPr>
              <a:spLocks/>
            </p:cNvSpPr>
            <p:nvPr/>
          </p:nvSpPr>
          <p:spPr bwMode="auto">
            <a:xfrm>
              <a:off x="9341744" y="6546056"/>
              <a:ext cx="100511" cy="143119"/>
            </a:xfrm>
            <a:custGeom>
              <a:avLst/>
              <a:gdLst>
                <a:gd name="T0" fmla="*/ 4 w 5"/>
                <a:gd name="T1" fmla="*/ 7 h 7"/>
                <a:gd name="T2" fmla="*/ 5 w 5"/>
                <a:gd name="T3" fmla="*/ 2 h 7"/>
                <a:gd name="T4" fmla="*/ 3 w 5"/>
                <a:gd name="T5" fmla="*/ 0 h 7"/>
                <a:gd name="T6" fmla="*/ 3 w 5"/>
                <a:gd name="T7" fmla="*/ 0 h 7"/>
                <a:gd name="T8" fmla="*/ 0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5"/>
                    <a:pt x="5" y="4"/>
                    <a:pt x="5" y="2"/>
                  </a:cubicBezTo>
                  <a:cubicBezTo>
                    <a:pt x="5" y="1"/>
                    <a:pt x="4" y="0"/>
                    <a:pt x="3" y="0"/>
                  </a:cubicBezTo>
                  <a:cubicBezTo>
                    <a:pt x="3" y="0"/>
                    <a:pt x="3" y="0"/>
                    <a:pt x="3" y="0"/>
                  </a:cubicBezTo>
                  <a:cubicBezTo>
                    <a:pt x="1" y="0"/>
                    <a:pt x="0" y="1"/>
                    <a:pt x="0" y="2"/>
                  </a:cubicBezTo>
                  <a:cubicBezTo>
                    <a:pt x="0" y="3"/>
                    <a:pt x="0" y="5"/>
                    <a:pt x="0" y="7"/>
                  </a:cubicBezTo>
                  <a:cubicBezTo>
                    <a:pt x="1"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49" name="ïṧḷïḓê-Freeform: Shape 308"/>
            <p:cNvSpPr>
              <a:spLocks/>
            </p:cNvSpPr>
            <p:nvPr/>
          </p:nvSpPr>
          <p:spPr bwMode="auto">
            <a:xfrm>
              <a:off x="9463013" y="6546056"/>
              <a:ext cx="100511" cy="143119"/>
            </a:xfrm>
            <a:custGeom>
              <a:avLst/>
              <a:gdLst>
                <a:gd name="T0" fmla="*/ 4 w 5"/>
                <a:gd name="T1" fmla="*/ 7 h 7"/>
                <a:gd name="T2" fmla="*/ 5 w 5"/>
                <a:gd name="T3" fmla="*/ 3 h 7"/>
                <a:gd name="T4" fmla="*/ 3 w 5"/>
                <a:gd name="T5" fmla="*/ 0 h 7"/>
                <a:gd name="T6" fmla="*/ 3 w 5"/>
                <a:gd name="T7" fmla="*/ 0 h 7"/>
                <a:gd name="T8" fmla="*/ 1 w 5"/>
                <a:gd name="T9" fmla="*/ 2 h 7"/>
                <a:gd name="T10" fmla="*/ 0 w 5"/>
                <a:gd name="T11" fmla="*/ 7 h 7"/>
                <a:gd name="T12" fmla="*/ 4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7"/>
                  </a:moveTo>
                  <a:cubicBezTo>
                    <a:pt x="4" y="6"/>
                    <a:pt x="4" y="4"/>
                    <a:pt x="5" y="3"/>
                  </a:cubicBezTo>
                  <a:cubicBezTo>
                    <a:pt x="5" y="2"/>
                    <a:pt x="4" y="0"/>
                    <a:pt x="3" y="0"/>
                  </a:cubicBezTo>
                  <a:cubicBezTo>
                    <a:pt x="3" y="0"/>
                    <a:pt x="3" y="0"/>
                    <a:pt x="3" y="0"/>
                  </a:cubicBezTo>
                  <a:cubicBezTo>
                    <a:pt x="2" y="0"/>
                    <a:pt x="1" y="1"/>
                    <a:pt x="1" y="2"/>
                  </a:cubicBezTo>
                  <a:cubicBezTo>
                    <a:pt x="0" y="4"/>
                    <a:pt x="0" y="5"/>
                    <a:pt x="0" y="7"/>
                  </a:cubicBezTo>
                  <a:cubicBezTo>
                    <a:pt x="2" y="7"/>
                    <a:pt x="3" y="7"/>
                    <a:pt x="4" y="7"/>
                  </a:cubicBezTo>
                  <a:close/>
                </a:path>
              </a:pathLst>
            </a:custGeom>
            <a:grpFill/>
            <a:ln w="3175">
              <a:solidFill>
                <a:schemeClr val="tx2">
                  <a:lumMod val="75000"/>
                  <a:alpha val="40000"/>
                </a:schemeClr>
              </a:solidFill>
            </a:ln>
            <a:extLst/>
          </p:spPr>
          <p:txBody>
            <a:bodyPr anchor="ctr"/>
            <a:lstStyle/>
            <a:p>
              <a:pPr algn="ctr"/>
              <a:endParaRPr/>
            </a:p>
          </p:txBody>
        </p:sp>
        <p:sp>
          <p:nvSpPr>
            <p:cNvPr id="250" name="ïṧḷïḓê-Freeform: Shape 309"/>
            <p:cNvSpPr>
              <a:spLocks/>
            </p:cNvSpPr>
            <p:nvPr/>
          </p:nvSpPr>
          <p:spPr bwMode="auto">
            <a:xfrm>
              <a:off x="9583189" y="6566813"/>
              <a:ext cx="79754" cy="143119"/>
            </a:xfrm>
            <a:custGeom>
              <a:avLst/>
              <a:gdLst>
                <a:gd name="T0" fmla="*/ 3 w 4"/>
                <a:gd name="T1" fmla="*/ 7 h 7"/>
                <a:gd name="T2" fmla="*/ 3 w 4"/>
                <a:gd name="T3" fmla="*/ 2 h 7"/>
                <a:gd name="T4" fmla="*/ 2 w 4"/>
                <a:gd name="T5" fmla="*/ 0 h 7"/>
                <a:gd name="T6" fmla="*/ 2 w 4"/>
                <a:gd name="T7" fmla="*/ 0 h 7"/>
                <a:gd name="T8" fmla="*/ 0 w 4"/>
                <a:gd name="T9" fmla="*/ 2 h 7"/>
                <a:gd name="T10" fmla="*/ 0 w 4"/>
                <a:gd name="T11" fmla="*/ 6 h 7"/>
                <a:gd name="T12" fmla="*/ 3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3" y="7"/>
                  </a:moveTo>
                  <a:cubicBezTo>
                    <a:pt x="3" y="5"/>
                    <a:pt x="3" y="4"/>
                    <a:pt x="3" y="2"/>
                  </a:cubicBezTo>
                  <a:cubicBezTo>
                    <a:pt x="4" y="1"/>
                    <a:pt x="3" y="0"/>
                    <a:pt x="2" y="0"/>
                  </a:cubicBezTo>
                  <a:cubicBezTo>
                    <a:pt x="2" y="0"/>
                    <a:pt x="2" y="0"/>
                    <a:pt x="2" y="0"/>
                  </a:cubicBezTo>
                  <a:cubicBezTo>
                    <a:pt x="1" y="0"/>
                    <a:pt x="0" y="1"/>
                    <a:pt x="0" y="2"/>
                  </a:cubicBezTo>
                  <a:cubicBezTo>
                    <a:pt x="0" y="3"/>
                    <a:pt x="0" y="5"/>
                    <a:pt x="0" y="6"/>
                  </a:cubicBezTo>
                  <a:cubicBezTo>
                    <a:pt x="1" y="7"/>
                    <a:pt x="2" y="7"/>
                    <a:pt x="3" y="7"/>
                  </a:cubicBezTo>
                  <a:close/>
                </a:path>
              </a:pathLst>
            </a:custGeom>
            <a:grpFill/>
            <a:ln w="3175">
              <a:solidFill>
                <a:schemeClr val="tx2">
                  <a:lumMod val="75000"/>
                  <a:alpha val="40000"/>
                </a:schemeClr>
              </a:solidFill>
            </a:ln>
            <a:extLst/>
          </p:spPr>
          <p:txBody>
            <a:bodyPr anchor="ctr"/>
            <a:lstStyle/>
            <a:p>
              <a:pPr algn="ctr"/>
              <a:endParaRPr/>
            </a:p>
          </p:txBody>
        </p:sp>
        <p:sp>
          <p:nvSpPr>
            <p:cNvPr id="251" name="ïṧḷïḓê-Freeform: Shape 310"/>
            <p:cNvSpPr>
              <a:spLocks/>
            </p:cNvSpPr>
            <p:nvPr/>
          </p:nvSpPr>
          <p:spPr bwMode="auto">
            <a:xfrm>
              <a:off x="9662942" y="6566813"/>
              <a:ext cx="61181" cy="143119"/>
            </a:xfrm>
            <a:custGeom>
              <a:avLst/>
              <a:gdLst>
                <a:gd name="T0" fmla="*/ 2 w 3"/>
                <a:gd name="T1" fmla="*/ 7 h 7"/>
                <a:gd name="T2" fmla="*/ 3 w 3"/>
                <a:gd name="T3" fmla="*/ 2 h 7"/>
                <a:gd name="T4" fmla="*/ 2 w 3"/>
                <a:gd name="T5" fmla="*/ 0 h 7"/>
                <a:gd name="T6" fmla="*/ 2 w 3"/>
                <a:gd name="T7" fmla="*/ 0 h 7"/>
                <a:gd name="T8" fmla="*/ 0 w 3"/>
                <a:gd name="T9" fmla="*/ 2 h 7"/>
                <a:gd name="T10" fmla="*/ 0 w 3"/>
                <a:gd name="T11" fmla="*/ 7 h 7"/>
                <a:gd name="T12" fmla="*/ 2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7"/>
                  </a:moveTo>
                  <a:cubicBezTo>
                    <a:pt x="3" y="6"/>
                    <a:pt x="3" y="4"/>
                    <a:pt x="3" y="2"/>
                  </a:cubicBezTo>
                  <a:cubicBezTo>
                    <a:pt x="3" y="1"/>
                    <a:pt x="3" y="0"/>
                    <a:pt x="2" y="0"/>
                  </a:cubicBezTo>
                  <a:cubicBezTo>
                    <a:pt x="2" y="0"/>
                    <a:pt x="2" y="0"/>
                    <a:pt x="2" y="0"/>
                  </a:cubicBezTo>
                  <a:cubicBezTo>
                    <a:pt x="1" y="0"/>
                    <a:pt x="1" y="1"/>
                    <a:pt x="0" y="2"/>
                  </a:cubicBezTo>
                  <a:cubicBezTo>
                    <a:pt x="0" y="4"/>
                    <a:pt x="0" y="5"/>
                    <a:pt x="0" y="7"/>
                  </a:cubicBezTo>
                  <a:cubicBezTo>
                    <a:pt x="1" y="7"/>
                    <a:pt x="2"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2" name="ïṧḷïḓê-Freeform: Shape 311"/>
            <p:cNvSpPr>
              <a:spLocks/>
            </p:cNvSpPr>
            <p:nvPr/>
          </p:nvSpPr>
          <p:spPr bwMode="auto">
            <a:xfrm>
              <a:off x="9724122" y="6566813"/>
              <a:ext cx="39330" cy="143119"/>
            </a:xfrm>
            <a:custGeom>
              <a:avLst/>
              <a:gdLst>
                <a:gd name="T0" fmla="*/ 2 w 2"/>
                <a:gd name="T1" fmla="*/ 7 h 7"/>
                <a:gd name="T2" fmla="*/ 2 w 2"/>
                <a:gd name="T3" fmla="*/ 3 h 7"/>
                <a:gd name="T4" fmla="*/ 2 w 2"/>
                <a:gd name="T5" fmla="*/ 0 h 7"/>
                <a:gd name="T6" fmla="*/ 2 w 2"/>
                <a:gd name="T7" fmla="*/ 0 h 7"/>
                <a:gd name="T8" fmla="*/ 1 w 2"/>
                <a:gd name="T9" fmla="*/ 3 h 7"/>
                <a:gd name="T10" fmla="*/ 0 w 2"/>
                <a:gd name="T11" fmla="*/ 7 h 7"/>
                <a:gd name="T12" fmla="*/ 2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2" y="7"/>
                  </a:moveTo>
                  <a:cubicBezTo>
                    <a:pt x="2" y="6"/>
                    <a:pt x="2" y="4"/>
                    <a:pt x="2" y="3"/>
                  </a:cubicBezTo>
                  <a:cubicBezTo>
                    <a:pt x="2" y="1"/>
                    <a:pt x="2" y="0"/>
                    <a:pt x="2" y="0"/>
                  </a:cubicBezTo>
                  <a:cubicBezTo>
                    <a:pt x="2" y="0"/>
                    <a:pt x="2" y="0"/>
                    <a:pt x="2" y="0"/>
                  </a:cubicBezTo>
                  <a:cubicBezTo>
                    <a:pt x="1" y="0"/>
                    <a:pt x="1" y="1"/>
                    <a:pt x="1" y="3"/>
                  </a:cubicBezTo>
                  <a:cubicBezTo>
                    <a:pt x="0" y="4"/>
                    <a:pt x="0" y="6"/>
                    <a:pt x="0" y="7"/>
                  </a:cubicBezTo>
                  <a:cubicBezTo>
                    <a:pt x="1" y="7"/>
                    <a:pt x="1" y="7"/>
                    <a:pt x="2" y="7"/>
                  </a:cubicBezTo>
                  <a:close/>
                </a:path>
              </a:pathLst>
            </a:custGeom>
            <a:grpFill/>
            <a:ln w="3175">
              <a:solidFill>
                <a:schemeClr val="tx2">
                  <a:lumMod val="75000"/>
                  <a:alpha val="40000"/>
                </a:schemeClr>
              </a:solidFill>
            </a:ln>
            <a:extLst/>
          </p:spPr>
          <p:txBody>
            <a:bodyPr anchor="ctr"/>
            <a:lstStyle/>
            <a:p>
              <a:pPr algn="ctr"/>
              <a:endParaRPr/>
            </a:p>
          </p:txBody>
        </p:sp>
        <p:sp>
          <p:nvSpPr>
            <p:cNvPr id="253" name="ïṧḷïḓê-Freeform: Shape 312"/>
            <p:cNvSpPr>
              <a:spLocks/>
            </p:cNvSpPr>
            <p:nvPr/>
          </p:nvSpPr>
          <p:spPr bwMode="auto">
            <a:xfrm>
              <a:off x="9763453" y="6587571"/>
              <a:ext cx="20758" cy="122361"/>
            </a:xfrm>
            <a:custGeom>
              <a:avLst/>
              <a:gdLst>
                <a:gd name="T0" fmla="*/ 1 w 1"/>
                <a:gd name="T1" fmla="*/ 6 h 6"/>
                <a:gd name="T2" fmla="*/ 1 w 1"/>
                <a:gd name="T3" fmla="*/ 2 h 6"/>
                <a:gd name="T4" fmla="*/ 1 w 1"/>
                <a:gd name="T5" fmla="*/ 0 h 6"/>
                <a:gd name="T6" fmla="*/ 1 w 1"/>
                <a:gd name="T7" fmla="*/ 0 h 6"/>
                <a:gd name="T8" fmla="*/ 1 w 1"/>
                <a:gd name="T9" fmla="*/ 2 h 6"/>
                <a:gd name="T10" fmla="*/ 0 w 1"/>
                <a:gd name="T11" fmla="*/ 6 h 6"/>
                <a:gd name="T12" fmla="*/ 1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1" y="6"/>
                  </a:moveTo>
                  <a:cubicBezTo>
                    <a:pt x="1" y="5"/>
                    <a:pt x="1" y="3"/>
                    <a:pt x="1" y="2"/>
                  </a:cubicBezTo>
                  <a:cubicBezTo>
                    <a:pt x="1" y="1"/>
                    <a:pt x="1" y="0"/>
                    <a:pt x="1" y="0"/>
                  </a:cubicBezTo>
                  <a:cubicBezTo>
                    <a:pt x="1" y="0"/>
                    <a:pt x="1" y="0"/>
                    <a:pt x="1" y="0"/>
                  </a:cubicBezTo>
                  <a:cubicBezTo>
                    <a:pt x="1" y="0"/>
                    <a:pt x="1" y="1"/>
                    <a:pt x="1" y="2"/>
                  </a:cubicBezTo>
                  <a:cubicBezTo>
                    <a:pt x="0" y="3"/>
                    <a:pt x="0" y="5"/>
                    <a:pt x="0" y="6"/>
                  </a:cubicBezTo>
                  <a:lnTo>
                    <a:pt x="1" y="6"/>
                  </a:lnTo>
                  <a:close/>
                </a:path>
              </a:pathLst>
            </a:custGeom>
            <a:grpFill/>
            <a:ln w="3175">
              <a:solidFill>
                <a:schemeClr val="tx2">
                  <a:lumMod val="75000"/>
                  <a:alpha val="40000"/>
                </a:schemeClr>
              </a:solidFill>
            </a:ln>
            <a:extLst/>
          </p:spPr>
          <p:txBody>
            <a:bodyPr anchor="ctr"/>
            <a:lstStyle/>
            <a:p>
              <a:pPr algn="ctr"/>
              <a:endParaRPr/>
            </a:p>
          </p:txBody>
        </p:sp>
        <p:sp>
          <p:nvSpPr>
            <p:cNvPr id="254" name="ïṧḷïḓê-Freeform: Shape 313"/>
            <p:cNvSpPr>
              <a:spLocks/>
            </p:cNvSpPr>
            <p:nvPr/>
          </p:nvSpPr>
          <p:spPr bwMode="auto">
            <a:xfrm>
              <a:off x="8940794" y="6505633"/>
              <a:ext cx="100511" cy="162784"/>
            </a:xfrm>
            <a:custGeom>
              <a:avLst/>
              <a:gdLst>
                <a:gd name="T0" fmla="*/ 0 w 5"/>
                <a:gd name="T1" fmla="*/ 7 h 8"/>
                <a:gd name="T2" fmla="*/ 0 w 5"/>
                <a:gd name="T3" fmla="*/ 3 h 8"/>
                <a:gd name="T4" fmla="*/ 3 w 5"/>
                <a:gd name="T5" fmla="*/ 1 h 8"/>
                <a:gd name="T6" fmla="*/ 3 w 5"/>
                <a:gd name="T7" fmla="*/ 1 h 8"/>
                <a:gd name="T8" fmla="*/ 5 w 5"/>
                <a:gd name="T9" fmla="*/ 3 h 8"/>
                <a:gd name="T10" fmla="*/ 5 w 5"/>
                <a:gd name="T11" fmla="*/ 8 h 8"/>
                <a:gd name="T12" fmla="*/ 0 w 5"/>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0" y="7"/>
                  </a:moveTo>
                  <a:cubicBezTo>
                    <a:pt x="0" y="6"/>
                    <a:pt x="0" y="4"/>
                    <a:pt x="0" y="3"/>
                  </a:cubicBezTo>
                  <a:cubicBezTo>
                    <a:pt x="0" y="1"/>
                    <a:pt x="1" y="0"/>
                    <a:pt x="3" y="1"/>
                  </a:cubicBezTo>
                  <a:cubicBezTo>
                    <a:pt x="3" y="1"/>
                    <a:pt x="3" y="1"/>
                    <a:pt x="3" y="1"/>
                  </a:cubicBezTo>
                  <a:cubicBezTo>
                    <a:pt x="4" y="1"/>
                    <a:pt x="5" y="2"/>
                    <a:pt x="5" y="3"/>
                  </a:cubicBezTo>
                  <a:cubicBezTo>
                    <a:pt x="5" y="4"/>
                    <a:pt x="5" y="6"/>
                    <a:pt x="5" y="8"/>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5" name="ïṧḷïḓê-Freeform: Shape 314"/>
            <p:cNvSpPr>
              <a:spLocks/>
            </p:cNvSpPr>
            <p:nvPr/>
          </p:nvSpPr>
          <p:spPr bwMode="auto">
            <a:xfrm>
              <a:off x="8819525" y="6505633"/>
              <a:ext cx="80846" cy="143119"/>
            </a:xfrm>
            <a:custGeom>
              <a:avLst/>
              <a:gdLst>
                <a:gd name="T0" fmla="*/ 0 w 4"/>
                <a:gd name="T1" fmla="*/ 7 h 7"/>
                <a:gd name="T2" fmla="*/ 0 w 4"/>
                <a:gd name="T3" fmla="*/ 2 h 7"/>
                <a:gd name="T4" fmla="*/ 2 w 4"/>
                <a:gd name="T5" fmla="*/ 0 h 7"/>
                <a:gd name="T6" fmla="*/ 2 w 4"/>
                <a:gd name="T7" fmla="*/ 0 h 7"/>
                <a:gd name="T8" fmla="*/ 4 w 4"/>
                <a:gd name="T9" fmla="*/ 3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3"/>
                  </a:cubicBezTo>
                  <a:cubicBezTo>
                    <a:pt x="4" y="4"/>
                    <a:pt x="4" y="6"/>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6" name="ïṧḷïḓê-Freeform: Shape 315"/>
            <p:cNvSpPr>
              <a:spLocks/>
            </p:cNvSpPr>
            <p:nvPr/>
          </p:nvSpPr>
          <p:spPr bwMode="auto">
            <a:xfrm>
              <a:off x="8699349" y="6505633"/>
              <a:ext cx="80846" cy="143119"/>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4"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7" name="ïṧḷïḓê-Freeform: Shape 316"/>
            <p:cNvSpPr>
              <a:spLocks/>
            </p:cNvSpPr>
            <p:nvPr/>
          </p:nvSpPr>
          <p:spPr bwMode="auto">
            <a:xfrm>
              <a:off x="8598838" y="6505633"/>
              <a:ext cx="60088" cy="143119"/>
            </a:xfrm>
            <a:custGeom>
              <a:avLst/>
              <a:gdLst>
                <a:gd name="T0" fmla="*/ 0 w 3"/>
                <a:gd name="T1" fmla="*/ 7 h 7"/>
                <a:gd name="T2" fmla="*/ 0 w 3"/>
                <a:gd name="T3" fmla="*/ 2 h 7"/>
                <a:gd name="T4" fmla="*/ 2 w 3"/>
                <a:gd name="T5" fmla="*/ 0 h 7"/>
                <a:gd name="T6" fmla="*/ 2 w 3"/>
                <a:gd name="T7" fmla="*/ 0 h 7"/>
                <a:gd name="T8" fmla="*/ 3 w 3"/>
                <a:gd name="T9" fmla="*/ 2 h 7"/>
                <a:gd name="T10" fmla="*/ 3 w 3"/>
                <a:gd name="T11" fmla="*/ 7 h 7"/>
                <a:gd name="T12" fmla="*/ 0 w 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7"/>
                  </a:moveTo>
                  <a:cubicBezTo>
                    <a:pt x="0" y="5"/>
                    <a:pt x="0" y="3"/>
                    <a:pt x="0" y="2"/>
                  </a:cubicBezTo>
                  <a:cubicBezTo>
                    <a:pt x="0" y="1"/>
                    <a:pt x="1" y="0"/>
                    <a:pt x="2" y="0"/>
                  </a:cubicBezTo>
                  <a:cubicBezTo>
                    <a:pt x="2" y="0"/>
                    <a:pt x="2" y="0"/>
                    <a:pt x="2" y="0"/>
                  </a:cubicBezTo>
                  <a:cubicBezTo>
                    <a:pt x="3" y="0"/>
                    <a:pt x="3" y="1"/>
                    <a:pt x="3" y="2"/>
                  </a:cubicBezTo>
                  <a:cubicBezTo>
                    <a:pt x="3" y="4"/>
                    <a:pt x="3"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58" name="i$liḋe-Freeform: Shape 317"/>
            <p:cNvSpPr>
              <a:spLocks/>
            </p:cNvSpPr>
            <p:nvPr/>
          </p:nvSpPr>
          <p:spPr bwMode="auto">
            <a:xfrm>
              <a:off x="8519085" y="6505633"/>
              <a:ext cx="60088" cy="143119"/>
            </a:xfrm>
            <a:custGeom>
              <a:avLst/>
              <a:gdLst>
                <a:gd name="T0" fmla="*/ 0 w 3"/>
                <a:gd name="T1" fmla="*/ 6 h 7"/>
                <a:gd name="T2" fmla="*/ 1 w 3"/>
                <a:gd name="T3" fmla="*/ 2 h 7"/>
                <a:gd name="T4" fmla="*/ 2 w 3"/>
                <a:gd name="T5" fmla="*/ 0 h 7"/>
                <a:gd name="T6" fmla="*/ 2 w 3"/>
                <a:gd name="T7" fmla="*/ 0 h 7"/>
                <a:gd name="T8" fmla="*/ 3 w 3"/>
                <a:gd name="T9" fmla="*/ 2 h 7"/>
                <a:gd name="T10" fmla="*/ 3 w 3"/>
                <a:gd name="T11" fmla="*/ 7 h 7"/>
                <a:gd name="T12" fmla="*/ 0 w 3"/>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0" y="6"/>
                  </a:moveTo>
                  <a:cubicBezTo>
                    <a:pt x="0" y="5"/>
                    <a:pt x="1" y="3"/>
                    <a:pt x="1" y="2"/>
                  </a:cubicBezTo>
                  <a:cubicBezTo>
                    <a:pt x="1" y="1"/>
                    <a:pt x="1" y="0"/>
                    <a:pt x="2" y="0"/>
                  </a:cubicBezTo>
                  <a:cubicBezTo>
                    <a:pt x="2" y="0"/>
                    <a:pt x="2" y="0"/>
                    <a:pt x="2" y="0"/>
                  </a:cubicBezTo>
                  <a:cubicBezTo>
                    <a:pt x="2" y="0"/>
                    <a:pt x="3" y="1"/>
                    <a:pt x="3" y="2"/>
                  </a:cubicBezTo>
                  <a:cubicBezTo>
                    <a:pt x="3" y="3"/>
                    <a:pt x="3" y="5"/>
                    <a:pt x="3" y="7"/>
                  </a:cubicBezTo>
                  <a:cubicBezTo>
                    <a:pt x="2"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59" name="i$liḋe-Freeform: Shape 318"/>
            <p:cNvSpPr>
              <a:spLocks/>
            </p:cNvSpPr>
            <p:nvPr/>
          </p:nvSpPr>
          <p:spPr bwMode="auto">
            <a:xfrm>
              <a:off x="8478662" y="6505633"/>
              <a:ext cx="40423" cy="122361"/>
            </a:xfrm>
            <a:custGeom>
              <a:avLst/>
              <a:gdLst>
                <a:gd name="T0" fmla="*/ 0 w 2"/>
                <a:gd name="T1" fmla="*/ 6 h 6"/>
                <a:gd name="T2" fmla="*/ 0 w 2"/>
                <a:gd name="T3" fmla="*/ 2 h 6"/>
                <a:gd name="T4" fmla="*/ 1 w 2"/>
                <a:gd name="T5" fmla="*/ 0 h 6"/>
                <a:gd name="T6" fmla="*/ 1 w 2"/>
                <a:gd name="T7" fmla="*/ 0 h 6"/>
                <a:gd name="T8" fmla="*/ 2 w 2"/>
                <a:gd name="T9" fmla="*/ 2 h 6"/>
                <a:gd name="T10" fmla="*/ 2 w 2"/>
                <a:gd name="T11" fmla="*/ 6 h 6"/>
                <a:gd name="T12" fmla="*/ 0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0" y="6"/>
                  </a:moveTo>
                  <a:cubicBezTo>
                    <a:pt x="0" y="5"/>
                    <a:pt x="0" y="3"/>
                    <a:pt x="0" y="2"/>
                  </a:cubicBezTo>
                  <a:cubicBezTo>
                    <a:pt x="0" y="1"/>
                    <a:pt x="1" y="0"/>
                    <a:pt x="1" y="0"/>
                  </a:cubicBezTo>
                  <a:cubicBezTo>
                    <a:pt x="1" y="0"/>
                    <a:pt x="1" y="0"/>
                    <a:pt x="1" y="0"/>
                  </a:cubicBezTo>
                  <a:cubicBezTo>
                    <a:pt x="2" y="0"/>
                    <a:pt x="2" y="1"/>
                    <a:pt x="2" y="2"/>
                  </a:cubicBezTo>
                  <a:cubicBezTo>
                    <a:pt x="2" y="3"/>
                    <a:pt x="2" y="5"/>
                    <a:pt x="2" y="6"/>
                  </a:cubicBezTo>
                  <a:cubicBezTo>
                    <a:pt x="1" y="6"/>
                    <a:pt x="1"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0" name="i$liḋe-Freeform: Shape 319"/>
            <p:cNvSpPr>
              <a:spLocks/>
            </p:cNvSpPr>
            <p:nvPr/>
          </p:nvSpPr>
          <p:spPr bwMode="auto">
            <a:xfrm>
              <a:off x="8457905" y="6484875"/>
              <a:ext cx="20758" cy="143119"/>
            </a:xfrm>
            <a:custGeom>
              <a:avLst/>
              <a:gdLst>
                <a:gd name="T0" fmla="*/ 0 w 1"/>
                <a:gd name="T1" fmla="*/ 7 h 7"/>
                <a:gd name="T2" fmla="*/ 0 w 1"/>
                <a:gd name="T3" fmla="*/ 3 h 7"/>
                <a:gd name="T4" fmla="*/ 1 w 1"/>
                <a:gd name="T5" fmla="*/ 0 h 7"/>
                <a:gd name="T6" fmla="*/ 1 w 1"/>
                <a:gd name="T7" fmla="*/ 0 h 7"/>
                <a:gd name="T8" fmla="*/ 1 w 1"/>
                <a:gd name="T9" fmla="*/ 3 h 7"/>
                <a:gd name="T10" fmla="*/ 1 w 1"/>
                <a:gd name="T11" fmla="*/ 7 h 7"/>
                <a:gd name="T12" fmla="*/ 0 w 1"/>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 h="7">
                  <a:moveTo>
                    <a:pt x="0" y="7"/>
                  </a:moveTo>
                  <a:cubicBezTo>
                    <a:pt x="0" y="6"/>
                    <a:pt x="0" y="4"/>
                    <a:pt x="0" y="3"/>
                  </a:cubicBezTo>
                  <a:cubicBezTo>
                    <a:pt x="0" y="1"/>
                    <a:pt x="0" y="0"/>
                    <a:pt x="1" y="0"/>
                  </a:cubicBezTo>
                  <a:cubicBezTo>
                    <a:pt x="1" y="0"/>
                    <a:pt x="1" y="0"/>
                    <a:pt x="1" y="0"/>
                  </a:cubicBezTo>
                  <a:cubicBezTo>
                    <a:pt x="1" y="0"/>
                    <a:pt x="1" y="2"/>
                    <a:pt x="1" y="3"/>
                  </a:cubicBezTo>
                  <a:cubicBezTo>
                    <a:pt x="1" y="4"/>
                    <a:pt x="1" y="6"/>
                    <a:pt x="1" y="7"/>
                  </a:cubicBezTo>
                  <a:lnTo>
                    <a:pt x="0" y="7"/>
                  </a:lnTo>
                  <a:close/>
                </a:path>
              </a:pathLst>
            </a:custGeom>
            <a:grpFill/>
            <a:ln w="3175">
              <a:solidFill>
                <a:schemeClr val="tx2">
                  <a:lumMod val="75000"/>
                  <a:alpha val="40000"/>
                </a:schemeClr>
              </a:solidFill>
            </a:ln>
            <a:extLst/>
          </p:spPr>
          <p:txBody>
            <a:bodyPr anchor="ctr"/>
            <a:lstStyle/>
            <a:p>
              <a:pPr algn="ctr"/>
              <a:endParaRPr/>
            </a:p>
          </p:txBody>
        </p:sp>
        <p:sp>
          <p:nvSpPr>
            <p:cNvPr id="261" name="i$liḋe-Freeform: Shape 320"/>
            <p:cNvSpPr>
              <a:spLocks/>
            </p:cNvSpPr>
            <p:nvPr/>
          </p:nvSpPr>
          <p:spPr bwMode="auto">
            <a:xfrm>
              <a:off x="8940794" y="6322091"/>
              <a:ext cx="100511" cy="143119"/>
            </a:xfrm>
            <a:custGeom>
              <a:avLst/>
              <a:gdLst>
                <a:gd name="T0" fmla="*/ 0 w 5"/>
                <a:gd name="T1" fmla="*/ 6 h 7"/>
                <a:gd name="T2" fmla="*/ 1 w 5"/>
                <a:gd name="T3" fmla="*/ 2 h 7"/>
                <a:gd name="T4" fmla="*/ 3 w 5"/>
                <a:gd name="T5" fmla="*/ 0 h 7"/>
                <a:gd name="T6" fmla="*/ 3 w 5"/>
                <a:gd name="T7" fmla="*/ 0 h 7"/>
                <a:gd name="T8" fmla="*/ 5 w 5"/>
                <a:gd name="T9" fmla="*/ 2 h 7"/>
                <a:gd name="T10" fmla="*/ 5 w 5"/>
                <a:gd name="T11" fmla="*/ 7 h 7"/>
                <a:gd name="T12" fmla="*/ 0 w 5"/>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6"/>
                  </a:moveTo>
                  <a:cubicBezTo>
                    <a:pt x="0" y="5"/>
                    <a:pt x="1" y="3"/>
                    <a:pt x="1" y="2"/>
                  </a:cubicBezTo>
                  <a:cubicBezTo>
                    <a:pt x="1" y="0"/>
                    <a:pt x="2" y="0"/>
                    <a:pt x="3" y="0"/>
                  </a:cubicBezTo>
                  <a:cubicBezTo>
                    <a:pt x="3" y="0"/>
                    <a:pt x="3" y="0"/>
                    <a:pt x="3" y="0"/>
                  </a:cubicBezTo>
                  <a:cubicBezTo>
                    <a:pt x="4" y="0"/>
                    <a:pt x="5" y="1"/>
                    <a:pt x="5" y="2"/>
                  </a:cubicBezTo>
                  <a:cubicBezTo>
                    <a:pt x="5" y="4"/>
                    <a:pt x="5" y="5"/>
                    <a:pt x="5" y="7"/>
                  </a:cubicBezTo>
                  <a:cubicBezTo>
                    <a:pt x="4" y="7"/>
                    <a:pt x="2"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2" name="i$liḋe-Freeform: Shape 321"/>
            <p:cNvSpPr>
              <a:spLocks/>
            </p:cNvSpPr>
            <p:nvPr/>
          </p:nvSpPr>
          <p:spPr bwMode="auto">
            <a:xfrm>
              <a:off x="8819525" y="6302426"/>
              <a:ext cx="100511" cy="142026"/>
            </a:xfrm>
            <a:custGeom>
              <a:avLst/>
              <a:gdLst>
                <a:gd name="T0" fmla="*/ 0 w 5"/>
                <a:gd name="T1" fmla="*/ 7 h 7"/>
                <a:gd name="T2" fmla="*/ 0 w 5"/>
                <a:gd name="T3" fmla="*/ 2 h 7"/>
                <a:gd name="T4" fmla="*/ 2 w 5"/>
                <a:gd name="T5" fmla="*/ 0 h 7"/>
                <a:gd name="T6" fmla="*/ 3 w 5"/>
                <a:gd name="T7" fmla="*/ 0 h 7"/>
                <a:gd name="T8" fmla="*/ 5 w 5"/>
                <a:gd name="T9" fmla="*/ 3 h 7"/>
                <a:gd name="T10" fmla="*/ 4 w 5"/>
                <a:gd name="T11" fmla="*/ 7 h 7"/>
                <a:gd name="T12" fmla="*/ 0 w 5"/>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0" y="7"/>
                  </a:moveTo>
                  <a:cubicBezTo>
                    <a:pt x="0" y="5"/>
                    <a:pt x="0" y="4"/>
                    <a:pt x="0" y="2"/>
                  </a:cubicBezTo>
                  <a:cubicBezTo>
                    <a:pt x="0" y="1"/>
                    <a:pt x="1" y="0"/>
                    <a:pt x="2" y="0"/>
                  </a:cubicBezTo>
                  <a:cubicBezTo>
                    <a:pt x="3" y="0"/>
                    <a:pt x="3" y="0"/>
                    <a:pt x="3" y="0"/>
                  </a:cubicBezTo>
                  <a:cubicBezTo>
                    <a:pt x="4" y="0"/>
                    <a:pt x="5" y="1"/>
                    <a:pt x="5" y="3"/>
                  </a:cubicBezTo>
                  <a:cubicBezTo>
                    <a:pt x="5" y="4"/>
                    <a:pt x="4" y="6"/>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3" name="i$liḋe-Freeform: Shape 322"/>
            <p:cNvSpPr>
              <a:spLocks/>
            </p:cNvSpPr>
            <p:nvPr/>
          </p:nvSpPr>
          <p:spPr bwMode="auto">
            <a:xfrm>
              <a:off x="8699349"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4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4" y="0"/>
                    <a:pt x="4" y="1"/>
                    <a:pt x="4" y="2"/>
                  </a:cubicBezTo>
                  <a:cubicBezTo>
                    <a:pt x="4" y="4"/>
                    <a:pt x="4" y="5"/>
                    <a:pt x="4" y="7"/>
                  </a:cubicBezTo>
                  <a:cubicBezTo>
                    <a:pt x="3"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4" name="i$liḋe-Freeform: Shape 323"/>
            <p:cNvSpPr>
              <a:spLocks/>
            </p:cNvSpPr>
            <p:nvPr/>
          </p:nvSpPr>
          <p:spPr bwMode="auto">
            <a:xfrm>
              <a:off x="8598838" y="6302426"/>
              <a:ext cx="80846" cy="142026"/>
            </a:xfrm>
            <a:custGeom>
              <a:avLst/>
              <a:gdLst>
                <a:gd name="T0" fmla="*/ 0 w 4"/>
                <a:gd name="T1" fmla="*/ 7 h 7"/>
                <a:gd name="T2" fmla="*/ 0 w 4"/>
                <a:gd name="T3" fmla="*/ 2 h 7"/>
                <a:gd name="T4" fmla="*/ 2 w 4"/>
                <a:gd name="T5" fmla="*/ 0 h 7"/>
                <a:gd name="T6" fmla="*/ 2 w 4"/>
                <a:gd name="T7" fmla="*/ 0 h 7"/>
                <a:gd name="T8" fmla="*/ 4 w 4"/>
                <a:gd name="T9" fmla="*/ 2 h 7"/>
                <a:gd name="T10" fmla="*/ 3 w 4"/>
                <a:gd name="T11" fmla="*/ 7 h 7"/>
                <a:gd name="T12" fmla="*/ 0 w 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0" y="7"/>
                  </a:moveTo>
                  <a:cubicBezTo>
                    <a:pt x="0" y="5"/>
                    <a:pt x="0" y="4"/>
                    <a:pt x="0" y="2"/>
                  </a:cubicBezTo>
                  <a:cubicBezTo>
                    <a:pt x="0" y="1"/>
                    <a:pt x="1" y="0"/>
                    <a:pt x="2" y="0"/>
                  </a:cubicBezTo>
                  <a:cubicBezTo>
                    <a:pt x="2" y="0"/>
                    <a:pt x="2" y="0"/>
                    <a:pt x="2" y="0"/>
                  </a:cubicBezTo>
                  <a:cubicBezTo>
                    <a:pt x="3" y="0"/>
                    <a:pt x="4" y="1"/>
                    <a:pt x="4" y="2"/>
                  </a:cubicBezTo>
                  <a:cubicBezTo>
                    <a:pt x="4" y="4"/>
                    <a:pt x="4" y="5"/>
                    <a:pt x="3" y="7"/>
                  </a:cubicBezTo>
                  <a:cubicBezTo>
                    <a:pt x="2"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5" name="i$liḋe-Freeform: Shape 324"/>
            <p:cNvSpPr>
              <a:spLocks/>
            </p:cNvSpPr>
            <p:nvPr/>
          </p:nvSpPr>
          <p:spPr bwMode="auto">
            <a:xfrm>
              <a:off x="8538750" y="6302426"/>
              <a:ext cx="40423" cy="142026"/>
            </a:xfrm>
            <a:custGeom>
              <a:avLst/>
              <a:gdLst>
                <a:gd name="T0" fmla="*/ 0 w 2"/>
                <a:gd name="T1" fmla="*/ 7 h 7"/>
                <a:gd name="T2" fmla="*/ 0 w 2"/>
                <a:gd name="T3" fmla="*/ 2 h 7"/>
                <a:gd name="T4" fmla="*/ 1 w 2"/>
                <a:gd name="T5" fmla="*/ 0 h 7"/>
                <a:gd name="T6" fmla="*/ 1 w 2"/>
                <a:gd name="T7" fmla="*/ 0 h 7"/>
                <a:gd name="T8" fmla="*/ 2 w 2"/>
                <a:gd name="T9" fmla="*/ 2 h 7"/>
                <a:gd name="T10" fmla="*/ 2 w 2"/>
                <a:gd name="T11" fmla="*/ 7 h 7"/>
                <a:gd name="T12" fmla="*/ 0 w 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 h="7">
                  <a:moveTo>
                    <a:pt x="0" y="7"/>
                  </a:moveTo>
                  <a:cubicBezTo>
                    <a:pt x="0" y="5"/>
                    <a:pt x="0" y="3"/>
                    <a:pt x="0" y="2"/>
                  </a:cubicBezTo>
                  <a:cubicBezTo>
                    <a:pt x="0" y="1"/>
                    <a:pt x="0" y="0"/>
                    <a:pt x="1" y="0"/>
                  </a:cubicBezTo>
                  <a:cubicBezTo>
                    <a:pt x="1" y="0"/>
                    <a:pt x="1" y="0"/>
                    <a:pt x="1" y="0"/>
                  </a:cubicBezTo>
                  <a:cubicBezTo>
                    <a:pt x="2" y="0"/>
                    <a:pt x="2" y="1"/>
                    <a:pt x="2" y="2"/>
                  </a:cubicBezTo>
                  <a:cubicBezTo>
                    <a:pt x="2" y="3"/>
                    <a:pt x="2" y="5"/>
                    <a:pt x="2" y="7"/>
                  </a:cubicBezTo>
                  <a:cubicBezTo>
                    <a:pt x="1" y="7"/>
                    <a:pt x="1" y="7"/>
                    <a:pt x="0" y="7"/>
                  </a:cubicBezTo>
                  <a:close/>
                </a:path>
              </a:pathLst>
            </a:custGeom>
            <a:grpFill/>
            <a:ln w="3175">
              <a:solidFill>
                <a:schemeClr val="tx2">
                  <a:lumMod val="75000"/>
                  <a:alpha val="40000"/>
                </a:schemeClr>
              </a:solidFill>
            </a:ln>
            <a:extLst/>
          </p:spPr>
          <p:txBody>
            <a:bodyPr anchor="ctr"/>
            <a:lstStyle/>
            <a:p>
              <a:pPr algn="ctr"/>
              <a:endParaRPr/>
            </a:p>
          </p:txBody>
        </p:sp>
        <p:sp>
          <p:nvSpPr>
            <p:cNvPr id="266" name="i$liḋe-Freeform: Shape 325"/>
            <p:cNvSpPr>
              <a:spLocks/>
            </p:cNvSpPr>
            <p:nvPr/>
          </p:nvSpPr>
          <p:spPr bwMode="auto">
            <a:xfrm>
              <a:off x="8498327" y="6302426"/>
              <a:ext cx="20758" cy="121269"/>
            </a:xfrm>
            <a:custGeom>
              <a:avLst/>
              <a:gdLst>
                <a:gd name="T0" fmla="*/ 0 w 1"/>
                <a:gd name="T1" fmla="*/ 6 h 6"/>
                <a:gd name="T2" fmla="*/ 0 w 1"/>
                <a:gd name="T3" fmla="*/ 2 h 6"/>
                <a:gd name="T4" fmla="*/ 0 w 1"/>
                <a:gd name="T5" fmla="*/ 0 h 6"/>
                <a:gd name="T6" fmla="*/ 0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0" y="0"/>
                    <a:pt x="0" y="0"/>
                  </a:cubicBezTo>
                  <a:cubicBezTo>
                    <a:pt x="0" y="0"/>
                    <a:pt x="0" y="0"/>
                    <a:pt x="0" y="0"/>
                  </a:cubicBezTo>
                  <a:cubicBezTo>
                    <a:pt x="1" y="0"/>
                    <a:pt x="1" y="1"/>
                    <a:pt x="1" y="2"/>
                  </a:cubicBezTo>
                  <a:cubicBezTo>
                    <a:pt x="1" y="3"/>
                    <a:pt x="1" y="5"/>
                    <a:pt x="1" y="6"/>
                  </a:cubicBezTo>
                  <a:cubicBezTo>
                    <a:pt x="0" y="6"/>
                    <a:pt x="0" y="6"/>
                    <a:pt x="0" y="6"/>
                  </a:cubicBezTo>
                  <a:close/>
                </a:path>
              </a:pathLst>
            </a:custGeom>
            <a:grpFill/>
            <a:ln w="3175">
              <a:solidFill>
                <a:schemeClr val="tx2">
                  <a:lumMod val="75000"/>
                  <a:alpha val="40000"/>
                </a:schemeClr>
              </a:solidFill>
            </a:ln>
            <a:extLst/>
          </p:spPr>
          <p:txBody>
            <a:bodyPr anchor="ctr"/>
            <a:lstStyle/>
            <a:p>
              <a:pPr algn="ctr"/>
              <a:endParaRPr/>
            </a:p>
          </p:txBody>
        </p:sp>
        <p:sp>
          <p:nvSpPr>
            <p:cNvPr id="267" name="i$liḋe-Freeform: Shape 326"/>
            <p:cNvSpPr>
              <a:spLocks/>
            </p:cNvSpPr>
            <p:nvPr/>
          </p:nvSpPr>
          <p:spPr bwMode="auto">
            <a:xfrm>
              <a:off x="8457905" y="6302426"/>
              <a:ext cx="20758" cy="121269"/>
            </a:xfrm>
            <a:custGeom>
              <a:avLst/>
              <a:gdLst>
                <a:gd name="T0" fmla="*/ 0 w 1"/>
                <a:gd name="T1" fmla="*/ 6 h 6"/>
                <a:gd name="T2" fmla="*/ 0 w 1"/>
                <a:gd name="T3" fmla="*/ 2 h 6"/>
                <a:gd name="T4" fmla="*/ 1 w 1"/>
                <a:gd name="T5" fmla="*/ 0 h 6"/>
                <a:gd name="T6" fmla="*/ 1 w 1"/>
                <a:gd name="T7" fmla="*/ 0 h 6"/>
                <a:gd name="T8" fmla="*/ 1 w 1"/>
                <a:gd name="T9" fmla="*/ 2 h 6"/>
                <a:gd name="T10" fmla="*/ 1 w 1"/>
                <a:gd name="T11" fmla="*/ 6 h 6"/>
                <a:gd name="T12" fmla="*/ 0 w 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 h="6">
                  <a:moveTo>
                    <a:pt x="0" y="6"/>
                  </a:moveTo>
                  <a:cubicBezTo>
                    <a:pt x="0" y="5"/>
                    <a:pt x="0" y="3"/>
                    <a:pt x="0" y="2"/>
                  </a:cubicBezTo>
                  <a:cubicBezTo>
                    <a:pt x="0" y="1"/>
                    <a:pt x="1" y="0"/>
                    <a:pt x="1" y="0"/>
                  </a:cubicBezTo>
                  <a:cubicBezTo>
                    <a:pt x="1" y="0"/>
                    <a:pt x="1" y="0"/>
                    <a:pt x="1" y="0"/>
                  </a:cubicBezTo>
                  <a:cubicBezTo>
                    <a:pt x="1" y="0"/>
                    <a:pt x="1" y="1"/>
                    <a:pt x="1" y="2"/>
                  </a:cubicBezTo>
                  <a:cubicBezTo>
                    <a:pt x="1" y="3"/>
                    <a:pt x="1" y="5"/>
                    <a:pt x="1" y="6"/>
                  </a:cubicBezTo>
                  <a:lnTo>
                    <a:pt x="0" y="6"/>
                  </a:lnTo>
                  <a:close/>
                </a:path>
              </a:pathLst>
            </a:custGeom>
            <a:grpFill/>
            <a:ln w="3175">
              <a:solidFill>
                <a:schemeClr val="tx2">
                  <a:lumMod val="75000"/>
                  <a:alpha val="40000"/>
                </a:schemeClr>
              </a:solidFill>
            </a:ln>
            <a:extLst/>
          </p:spPr>
          <p:txBody>
            <a:bodyPr anchor="ctr"/>
            <a:lstStyle/>
            <a:p>
              <a:pPr algn="ctr"/>
              <a:endParaRPr/>
            </a:p>
          </p:txBody>
        </p:sp>
        <p:sp>
          <p:nvSpPr>
            <p:cNvPr id="268" name="i$liḋe-Freeform: Shape 327"/>
            <p:cNvSpPr>
              <a:spLocks/>
            </p:cNvSpPr>
            <p:nvPr/>
          </p:nvSpPr>
          <p:spPr bwMode="auto">
            <a:xfrm>
              <a:off x="9382167" y="6465210"/>
              <a:ext cx="40423" cy="40423"/>
            </a:xfrm>
            <a:custGeom>
              <a:avLst/>
              <a:gdLst>
                <a:gd name="T0" fmla="*/ 2 w 2"/>
                <a:gd name="T1" fmla="*/ 2 h 2"/>
                <a:gd name="T2" fmla="*/ 0 w 2"/>
                <a:gd name="T3" fmla="*/ 2 h 2"/>
                <a:gd name="T4" fmla="*/ 0 w 2"/>
                <a:gd name="T5" fmla="*/ 0 h 2"/>
                <a:gd name="T6" fmla="*/ 2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2"/>
                    <a:pt x="1" y="2"/>
                    <a:pt x="0" y="2"/>
                  </a:cubicBezTo>
                  <a:cubicBezTo>
                    <a:pt x="0" y="1"/>
                    <a:pt x="0" y="1"/>
                    <a:pt x="0" y="0"/>
                  </a:cubicBezTo>
                  <a:cubicBezTo>
                    <a:pt x="1" y="0"/>
                    <a:pt x="1" y="0"/>
                    <a:pt x="2" y="0"/>
                  </a:cubicBezTo>
                  <a:cubicBezTo>
                    <a:pt x="2" y="1"/>
                    <a:pt x="2" y="1"/>
                    <a:pt x="2" y="2"/>
                  </a:cubicBezTo>
                  <a:close/>
                </a:path>
              </a:pathLst>
            </a:custGeom>
            <a:grpFill/>
            <a:ln w="3175">
              <a:solidFill>
                <a:schemeClr val="tx2">
                  <a:lumMod val="75000"/>
                  <a:alpha val="40000"/>
                </a:schemeClr>
              </a:solidFill>
            </a:ln>
            <a:extLst/>
          </p:spPr>
          <p:txBody>
            <a:bodyPr anchor="ctr"/>
            <a:lstStyle/>
            <a:p>
              <a:pPr algn="ctr"/>
              <a:endParaRPr/>
            </a:p>
          </p:txBody>
        </p:sp>
        <p:sp>
          <p:nvSpPr>
            <p:cNvPr id="269" name="i$liḋe-Freeform: Shape 328"/>
            <p:cNvSpPr>
              <a:spLocks/>
            </p:cNvSpPr>
            <p:nvPr/>
          </p:nvSpPr>
          <p:spPr bwMode="auto">
            <a:xfrm>
              <a:off x="8739772" y="6138550"/>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1" y="2"/>
                    <a:pt x="0" y="2"/>
                    <a:pt x="0" y="2"/>
                  </a:cubicBezTo>
                  <a:cubicBezTo>
                    <a:pt x="0" y="2"/>
                    <a:pt x="0" y="1"/>
                    <a:pt x="0" y="0"/>
                  </a:cubicBezTo>
                  <a:cubicBezTo>
                    <a:pt x="0" y="0"/>
                    <a:pt x="1" y="0"/>
                    <a:pt x="1" y="0"/>
                  </a:cubicBezTo>
                  <a:cubicBezTo>
                    <a:pt x="1" y="1"/>
                    <a:pt x="1" y="2"/>
                    <a:pt x="1" y="2"/>
                  </a:cubicBezTo>
                  <a:close/>
                </a:path>
              </a:pathLst>
            </a:custGeom>
            <a:grpFill/>
            <a:ln w="3175">
              <a:solidFill>
                <a:schemeClr val="tx2">
                  <a:lumMod val="75000"/>
                  <a:alpha val="40000"/>
                </a:schemeClr>
              </a:solidFill>
            </a:ln>
            <a:extLst/>
          </p:spPr>
          <p:txBody>
            <a:bodyPr anchor="ctr"/>
            <a:lstStyle/>
            <a:p>
              <a:pPr algn="ctr"/>
              <a:endParaRPr/>
            </a:p>
          </p:txBody>
        </p:sp>
        <p:sp>
          <p:nvSpPr>
            <p:cNvPr id="270" name="i$liḋe-Freeform: Shape 329"/>
            <p:cNvSpPr>
              <a:spLocks/>
            </p:cNvSpPr>
            <p:nvPr/>
          </p:nvSpPr>
          <p:spPr bwMode="auto">
            <a:xfrm>
              <a:off x="8558415" y="6138550"/>
              <a:ext cx="20758"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1" name="i$liḋe-Freeform: Shape 330"/>
            <p:cNvSpPr>
              <a:spLocks/>
            </p:cNvSpPr>
            <p:nvPr/>
          </p:nvSpPr>
          <p:spPr bwMode="auto">
            <a:xfrm>
              <a:off x="9623611" y="6484875"/>
              <a:ext cx="19665" cy="41515"/>
            </a:xfrm>
            <a:custGeom>
              <a:avLst/>
              <a:gdLst>
                <a:gd name="T0" fmla="*/ 1 w 1"/>
                <a:gd name="T1" fmla="*/ 2 h 2"/>
                <a:gd name="T2" fmla="*/ 0 w 1"/>
                <a:gd name="T3" fmla="*/ 2 h 2"/>
                <a:gd name="T4" fmla="*/ 0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0" y="1"/>
                    <a:pt x="0" y="0"/>
                  </a:cubicBezTo>
                  <a:cubicBezTo>
                    <a:pt x="1" y="0"/>
                    <a:pt x="1" y="0"/>
                    <a:pt x="1" y="0"/>
                  </a:cubicBezTo>
                  <a:cubicBezTo>
                    <a:pt x="1" y="1"/>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2" name="i$liḋe-Freeform: Shape 331"/>
            <p:cNvSpPr>
              <a:spLocks/>
            </p:cNvSpPr>
            <p:nvPr/>
          </p:nvSpPr>
          <p:spPr bwMode="auto">
            <a:xfrm>
              <a:off x="9743787" y="6505633"/>
              <a:ext cx="19665" cy="40423"/>
            </a:xfrm>
            <a:custGeom>
              <a:avLst/>
              <a:gdLst>
                <a:gd name="T0" fmla="*/ 1 w 1"/>
                <a:gd name="T1" fmla="*/ 2 h 2"/>
                <a:gd name="T2" fmla="*/ 0 w 1"/>
                <a:gd name="T3" fmla="*/ 2 h 2"/>
                <a:gd name="T4" fmla="*/ 1 w 1"/>
                <a:gd name="T5" fmla="*/ 0 h 2"/>
                <a:gd name="T6" fmla="*/ 1 w 1"/>
                <a:gd name="T7" fmla="*/ 0 h 2"/>
                <a:gd name="T8" fmla="*/ 1 w 1"/>
                <a:gd name="T9" fmla="*/ 2 h 2"/>
              </a:gdLst>
              <a:ahLst/>
              <a:cxnLst>
                <a:cxn ang="0">
                  <a:pos x="T0" y="T1"/>
                </a:cxn>
                <a:cxn ang="0">
                  <a:pos x="T2" y="T3"/>
                </a:cxn>
                <a:cxn ang="0">
                  <a:pos x="T4" y="T5"/>
                </a:cxn>
                <a:cxn ang="0">
                  <a:pos x="T6" y="T7"/>
                </a:cxn>
                <a:cxn ang="0">
                  <a:pos x="T8" y="T9"/>
                </a:cxn>
              </a:cxnLst>
              <a:rect l="0" t="0" r="r" b="b"/>
              <a:pathLst>
                <a:path w="1" h="2">
                  <a:moveTo>
                    <a:pt x="1" y="2"/>
                  </a:moveTo>
                  <a:cubicBezTo>
                    <a:pt x="0" y="2"/>
                    <a:pt x="0" y="2"/>
                    <a:pt x="0" y="2"/>
                  </a:cubicBezTo>
                  <a:cubicBezTo>
                    <a:pt x="0" y="1"/>
                    <a:pt x="1" y="0"/>
                    <a:pt x="1" y="0"/>
                  </a:cubicBezTo>
                  <a:cubicBezTo>
                    <a:pt x="1" y="0"/>
                    <a:pt x="1" y="0"/>
                    <a:pt x="1" y="0"/>
                  </a:cubicBezTo>
                  <a:cubicBezTo>
                    <a:pt x="1" y="0"/>
                    <a:pt x="1" y="1"/>
                    <a:pt x="1" y="2"/>
                  </a:cubicBezTo>
                  <a:close/>
                </a:path>
              </a:pathLst>
            </a:custGeom>
            <a:grpFill/>
            <a:ln w="3175">
              <a:solidFill>
                <a:schemeClr val="tx2">
                  <a:lumMod val="75000"/>
                  <a:alpha val="40000"/>
                </a:schemeClr>
              </a:solidFill>
            </a:ln>
            <a:extLst/>
          </p:spPr>
          <p:txBody>
            <a:bodyPr anchor="ctr"/>
            <a:lstStyle/>
            <a:p>
              <a:pPr algn="ctr"/>
              <a:endParaRPr/>
            </a:p>
          </p:txBody>
        </p:sp>
        <p:sp>
          <p:nvSpPr>
            <p:cNvPr id="273" name="i$liḋe-Freeform: Shape 332"/>
            <p:cNvSpPr>
              <a:spLocks/>
            </p:cNvSpPr>
            <p:nvPr/>
          </p:nvSpPr>
          <p:spPr bwMode="auto">
            <a:xfrm>
              <a:off x="9784211" y="6505633"/>
              <a:ext cx="19665" cy="40423"/>
            </a:xfrm>
            <a:custGeom>
              <a:avLst/>
              <a:gdLst>
                <a:gd name="T0" fmla="*/ 0 w 1"/>
                <a:gd name="T1" fmla="*/ 2 h 2"/>
                <a:gd name="T2" fmla="*/ 0 w 1"/>
                <a:gd name="T3" fmla="*/ 2 h 2"/>
                <a:gd name="T4" fmla="*/ 0 w 1"/>
                <a:gd name="T5" fmla="*/ 0 h 2"/>
                <a:gd name="T6" fmla="*/ 1 w 1"/>
                <a:gd name="T7" fmla="*/ 0 h 2"/>
                <a:gd name="T8" fmla="*/ 0 w 1"/>
                <a:gd name="T9" fmla="*/ 2 h 2"/>
              </a:gdLst>
              <a:ahLst/>
              <a:cxnLst>
                <a:cxn ang="0">
                  <a:pos x="T0" y="T1"/>
                </a:cxn>
                <a:cxn ang="0">
                  <a:pos x="T2" y="T3"/>
                </a:cxn>
                <a:cxn ang="0">
                  <a:pos x="T4" y="T5"/>
                </a:cxn>
                <a:cxn ang="0">
                  <a:pos x="T6" y="T7"/>
                </a:cxn>
                <a:cxn ang="0">
                  <a:pos x="T8" y="T9"/>
                </a:cxn>
              </a:cxnLst>
              <a:rect l="0" t="0" r="r" b="b"/>
              <a:pathLst>
                <a:path w="1" h="2">
                  <a:moveTo>
                    <a:pt x="0" y="2"/>
                  </a:moveTo>
                  <a:cubicBezTo>
                    <a:pt x="0" y="2"/>
                    <a:pt x="0" y="2"/>
                    <a:pt x="0" y="2"/>
                  </a:cubicBezTo>
                  <a:cubicBezTo>
                    <a:pt x="0" y="1"/>
                    <a:pt x="0" y="1"/>
                    <a:pt x="0" y="0"/>
                  </a:cubicBezTo>
                  <a:cubicBezTo>
                    <a:pt x="1" y="0"/>
                    <a:pt x="1" y="0"/>
                    <a:pt x="1" y="0"/>
                  </a:cubicBezTo>
                  <a:cubicBezTo>
                    <a:pt x="1" y="1"/>
                    <a:pt x="0" y="1"/>
                    <a:pt x="0" y="2"/>
                  </a:cubicBezTo>
                  <a:close/>
                </a:path>
              </a:pathLst>
            </a:custGeom>
            <a:grpFill/>
            <a:ln w="3175">
              <a:solidFill>
                <a:schemeClr val="tx2">
                  <a:lumMod val="75000"/>
                  <a:alpha val="40000"/>
                </a:schemeClr>
              </a:solidFill>
            </a:ln>
            <a:extLst/>
          </p:spPr>
          <p:txBody>
            <a:bodyPr anchor="ctr"/>
            <a:lstStyle/>
            <a:p>
              <a:pPr algn="ctr"/>
              <a:endParaRPr/>
            </a:p>
          </p:txBody>
        </p:sp>
        <p:sp>
          <p:nvSpPr>
            <p:cNvPr id="274" name="i$liḋe-Freeform: Shape 333"/>
            <p:cNvSpPr>
              <a:spLocks/>
            </p:cNvSpPr>
            <p:nvPr/>
          </p:nvSpPr>
          <p:spPr bwMode="auto">
            <a:xfrm>
              <a:off x="10105408" y="6159308"/>
              <a:ext cx="1164615" cy="1018219"/>
            </a:xfrm>
            <a:custGeom>
              <a:avLst/>
              <a:gdLst>
                <a:gd name="T0" fmla="*/ 45 w 58"/>
                <a:gd name="T1" fmla="*/ 44 h 50"/>
                <a:gd name="T2" fmla="*/ 46 w 58"/>
                <a:gd name="T3" fmla="*/ 36 h 50"/>
                <a:gd name="T4" fmla="*/ 46 w 58"/>
                <a:gd name="T5" fmla="*/ 35 h 50"/>
                <a:gd name="T6" fmla="*/ 46 w 58"/>
                <a:gd name="T7" fmla="*/ 32 h 50"/>
                <a:gd name="T8" fmla="*/ 44 w 58"/>
                <a:gd name="T9" fmla="*/ 35 h 50"/>
                <a:gd name="T10" fmla="*/ 41 w 58"/>
                <a:gd name="T11" fmla="*/ 35 h 50"/>
                <a:gd name="T12" fmla="*/ 49 w 58"/>
                <a:gd name="T13" fmla="*/ 20 h 50"/>
                <a:gd name="T14" fmla="*/ 44 w 58"/>
                <a:gd name="T15" fmla="*/ 16 h 50"/>
                <a:gd name="T16" fmla="*/ 52 w 58"/>
                <a:gd name="T17" fmla="*/ 13 h 50"/>
                <a:gd name="T18" fmla="*/ 58 w 58"/>
                <a:gd name="T19" fmla="*/ 9 h 50"/>
                <a:gd name="T20" fmla="*/ 4 w 58"/>
                <a:gd name="T21" fmla="*/ 0 h 50"/>
                <a:gd name="T22" fmla="*/ 5 w 58"/>
                <a:gd name="T23" fmla="*/ 5 h 50"/>
                <a:gd name="T24" fmla="*/ 16 w 58"/>
                <a:gd name="T25" fmla="*/ 10 h 50"/>
                <a:gd name="T26" fmla="*/ 16 w 58"/>
                <a:gd name="T27" fmla="*/ 15 h 50"/>
                <a:gd name="T28" fmla="*/ 15 w 58"/>
                <a:gd name="T29" fmla="*/ 18 h 50"/>
                <a:gd name="T30" fmla="*/ 10 w 58"/>
                <a:gd name="T31" fmla="*/ 30 h 50"/>
                <a:gd name="T32" fmla="*/ 12 w 58"/>
                <a:gd name="T33" fmla="*/ 28 h 50"/>
                <a:gd name="T34" fmla="*/ 8 w 58"/>
                <a:gd name="T35" fmla="*/ 28 h 50"/>
                <a:gd name="T36" fmla="*/ 8 w 58"/>
                <a:gd name="T37" fmla="*/ 30 h 50"/>
                <a:gd name="T38" fmla="*/ 8 w 58"/>
                <a:gd name="T39" fmla="*/ 32 h 50"/>
                <a:gd name="T40" fmla="*/ 16 w 58"/>
                <a:gd name="T41" fmla="*/ 39 h 50"/>
                <a:gd name="T42" fmla="*/ 19 w 58"/>
                <a:gd name="T43" fmla="*/ 39 h 50"/>
                <a:gd name="T44" fmla="*/ 33 w 58"/>
                <a:gd name="T45" fmla="*/ 35 h 50"/>
                <a:gd name="T46" fmla="*/ 33 w 58"/>
                <a:gd name="T47" fmla="*/ 40 h 50"/>
                <a:gd name="T48" fmla="*/ 40 w 58"/>
                <a:gd name="T49" fmla="*/ 42 h 50"/>
                <a:gd name="T50" fmla="*/ 19 w 58"/>
                <a:gd name="T51" fmla="*/ 13 h 50"/>
                <a:gd name="T52" fmla="*/ 30 w 58"/>
                <a:gd name="T53" fmla="*/ 13 h 50"/>
                <a:gd name="T54" fmla="*/ 40 w 58"/>
                <a:gd name="T55" fmla="*/ 16 h 50"/>
                <a:gd name="T56" fmla="*/ 19 w 58"/>
                <a:gd name="T57" fmla="*/ 16 h 50"/>
                <a:gd name="T58" fmla="*/ 39 w 58"/>
                <a:gd name="T59" fmla="*/ 21 h 50"/>
                <a:gd name="T60" fmla="*/ 34 w 58"/>
                <a:gd name="T61" fmla="*/ 33 h 50"/>
                <a:gd name="T62" fmla="*/ 35 w 58"/>
                <a:gd name="T63" fmla="*/ 31 h 50"/>
                <a:gd name="T64" fmla="*/ 32 w 58"/>
                <a:gd name="T65" fmla="*/ 31 h 50"/>
                <a:gd name="T66" fmla="*/ 32 w 58"/>
                <a:gd name="T67" fmla="*/ 34 h 50"/>
                <a:gd name="T68" fmla="*/ 31 w 58"/>
                <a:gd name="T69" fmla="*/ 35 h 50"/>
                <a:gd name="T70" fmla="*/ 22 w 58"/>
                <a:gd name="T71" fmla="*/ 38 h 50"/>
                <a:gd name="T72" fmla="*/ 23 w 58"/>
                <a:gd name="T73" fmla="*/ 32 h 50"/>
                <a:gd name="T74" fmla="*/ 23 w 58"/>
                <a:gd name="T75" fmla="*/ 31 h 50"/>
                <a:gd name="T76" fmla="*/ 22 w 58"/>
                <a:gd name="T77" fmla="*/ 28 h 50"/>
                <a:gd name="T78" fmla="*/ 20 w 58"/>
                <a:gd name="T79" fmla="*/ 31 h 50"/>
                <a:gd name="T80" fmla="*/ 17 w 58"/>
                <a:gd name="T81" fmla="*/ 31 h 50"/>
                <a:gd name="T82" fmla="*/ 13 w 58"/>
                <a:gd name="T83" fmla="*/ 33 h 50"/>
                <a:gd name="T84" fmla="*/ 10 w 58"/>
                <a:gd name="T85" fmla="*/ 3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50">
                  <a:moveTo>
                    <a:pt x="0" y="41"/>
                  </a:moveTo>
                  <a:cubicBezTo>
                    <a:pt x="5" y="41"/>
                    <a:pt x="52" y="49"/>
                    <a:pt x="58" y="50"/>
                  </a:cubicBezTo>
                  <a:cubicBezTo>
                    <a:pt x="54" y="49"/>
                    <a:pt x="50" y="47"/>
                    <a:pt x="45" y="44"/>
                  </a:cubicBezTo>
                  <a:cubicBezTo>
                    <a:pt x="45" y="42"/>
                    <a:pt x="45" y="40"/>
                    <a:pt x="46" y="37"/>
                  </a:cubicBezTo>
                  <a:cubicBezTo>
                    <a:pt x="46" y="38"/>
                    <a:pt x="46" y="38"/>
                    <a:pt x="46" y="38"/>
                  </a:cubicBezTo>
                  <a:cubicBezTo>
                    <a:pt x="46" y="37"/>
                    <a:pt x="46" y="36"/>
                    <a:pt x="46" y="36"/>
                  </a:cubicBezTo>
                  <a:cubicBezTo>
                    <a:pt x="46" y="36"/>
                    <a:pt x="46" y="36"/>
                    <a:pt x="46" y="36"/>
                  </a:cubicBezTo>
                  <a:cubicBezTo>
                    <a:pt x="46" y="35"/>
                    <a:pt x="46" y="35"/>
                    <a:pt x="46" y="35"/>
                  </a:cubicBezTo>
                  <a:cubicBezTo>
                    <a:pt x="46" y="35"/>
                    <a:pt x="46" y="35"/>
                    <a:pt x="46" y="35"/>
                  </a:cubicBezTo>
                  <a:cubicBezTo>
                    <a:pt x="47" y="35"/>
                    <a:pt x="47" y="34"/>
                    <a:pt x="47" y="33"/>
                  </a:cubicBezTo>
                  <a:cubicBezTo>
                    <a:pt x="48" y="33"/>
                    <a:pt x="48" y="33"/>
                    <a:pt x="48" y="33"/>
                  </a:cubicBezTo>
                  <a:cubicBezTo>
                    <a:pt x="47" y="33"/>
                    <a:pt x="46" y="33"/>
                    <a:pt x="46" y="32"/>
                  </a:cubicBezTo>
                  <a:cubicBezTo>
                    <a:pt x="45" y="32"/>
                    <a:pt x="44" y="32"/>
                    <a:pt x="43" y="33"/>
                  </a:cubicBezTo>
                  <a:cubicBezTo>
                    <a:pt x="44" y="33"/>
                    <a:pt x="44" y="33"/>
                    <a:pt x="44" y="33"/>
                  </a:cubicBezTo>
                  <a:cubicBezTo>
                    <a:pt x="44" y="33"/>
                    <a:pt x="44" y="34"/>
                    <a:pt x="44" y="35"/>
                  </a:cubicBezTo>
                  <a:cubicBezTo>
                    <a:pt x="44" y="35"/>
                    <a:pt x="44" y="35"/>
                    <a:pt x="44" y="35"/>
                  </a:cubicBezTo>
                  <a:cubicBezTo>
                    <a:pt x="44" y="36"/>
                    <a:pt x="44" y="36"/>
                    <a:pt x="44" y="36"/>
                  </a:cubicBezTo>
                  <a:cubicBezTo>
                    <a:pt x="43" y="35"/>
                    <a:pt x="42" y="35"/>
                    <a:pt x="41" y="35"/>
                  </a:cubicBezTo>
                  <a:cubicBezTo>
                    <a:pt x="41" y="31"/>
                    <a:pt x="42" y="26"/>
                    <a:pt x="42" y="22"/>
                  </a:cubicBezTo>
                  <a:cubicBezTo>
                    <a:pt x="44" y="22"/>
                    <a:pt x="46" y="22"/>
                    <a:pt x="48" y="23"/>
                  </a:cubicBezTo>
                  <a:cubicBezTo>
                    <a:pt x="48" y="22"/>
                    <a:pt x="49" y="21"/>
                    <a:pt x="49" y="20"/>
                  </a:cubicBezTo>
                  <a:cubicBezTo>
                    <a:pt x="49" y="20"/>
                    <a:pt x="46" y="20"/>
                    <a:pt x="43" y="19"/>
                  </a:cubicBezTo>
                  <a:cubicBezTo>
                    <a:pt x="43" y="18"/>
                    <a:pt x="43" y="17"/>
                    <a:pt x="43" y="16"/>
                  </a:cubicBezTo>
                  <a:cubicBezTo>
                    <a:pt x="44" y="16"/>
                    <a:pt x="44" y="16"/>
                    <a:pt x="44" y="16"/>
                  </a:cubicBezTo>
                  <a:cubicBezTo>
                    <a:pt x="44" y="16"/>
                    <a:pt x="44" y="15"/>
                    <a:pt x="44" y="14"/>
                  </a:cubicBezTo>
                  <a:cubicBezTo>
                    <a:pt x="48" y="15"/>
                    <a:pt x="51" y="15"/>
                    <a:pt x="51" y="15"/>
                  </a:cubicBezTo>
                  <a:cubicBezTo>
                    <a:pt x="51" y="14"/>
                    <a:pt x="51" y="14"/>
                    <a:pt x="52" y="13"/>
                  </a:cubicBezTo>
                  <a:cubicBezTo>
                    <a:pt x="55" y="13"/>
                    <a:pt x="56" y="13"/>
                    <a:pt x="56" y="13"/>
                  </a:cubicBezTo>
                  <a:cubicBezTo>
                    <a:pt x="56" y="12"/>
                    <a:pt x="56" y="10"/>
                    <a:pt x="57" y="9"/>
                  </a:cubicBezTo>
                  <a:cubicBezTo>
                    <a:pt x="58" y="9"/>
                    <a:pt x="58" y="9"/>
                    <a:pt x="58" y="9"/>
                  </a:cubicBezTo>
                  <a:cubicBezTo>
                    <a:pt x="58" y="8"/>
                    <a:pt x="58" y="8"/>
                    <a:pt x="58" y="8"/>
                  </a:cubicBezTo>
                  <a:cubicBezTo>
                    <a:pt x="58" y="8"/>
                    <a:pt x="42" y="8"/>
                    <a:pt x="31" y="7"/>
                  </a:cubicBezTo>
                  <a:cubicBezTo>
                    <a:pt x="20" y="5"/>
                    <a:pt x="4" y="0"/>
                    <a:pt x="4" y="0"/>
                  </a:cubicBezTo>
                  <a:cubicBezTo>
                    <a:pt x="4" y="1"/>
                    <a:pt x="4" y="1"/>
                    <a:pt x="4" y="1"/>
                  </a:cubicBezTo>
                  <a:cubicBezTo>
                    <a:pt x="4" y="1"/>
                    <a:pt x="4" y="1"/>
                    <a:pt x="5" y="2"/>
                  </a:cubicBezTo>
                  <a:cubicBezTo>
                    <a:pt x="5" y="3"/>
                    <a:pt x="5" y="4"/>
                    <a:pt x="5" y="5"/>
                  </a:cubicBezTo>
                  <a:cubicBezTo>
                    <a:pt x="5" y="5"/>
                    <a:pt x="6" y="6"/>
                    <a:pt x="9" y="7"/>
                  </a:cubicBezTo>
                  <a:cubicBezTo>
                    <a:pt x="9" y="7"/>
                    <a:pt x="9" y="8"/>
                    <a:pt x="9" y="9"/>
                  </a:cubicBezTo>
                  <a:cubicBezTo>
                    <a:pt x="9" y="9"/>
                    <a:pt x="12" y="9"/>
                    <a:pt x="16" y="10"/>
                  </a:cubicBezTo>
                  <a:cubicBezTo>
                    <a:pt x="16" y="11"/>
                    <a:pt x="16" y="12"/>
                    <a:pt x="15" y="12"/>
                  </a:cubicBezTo>
                  <a:cubicBezTo>
                    <a:pt x="16" y="12"/>
                    <a:pt x="16" y="12"/>
                    <a:pt x="16" y="12"/>
                  </a:cubicBezTo>
                  <a:cubicBezTo>
                    <a:pt x="16" y="13"/>
                    <a:pt x="16" y="14"/>
                    <a:pt x="16" y="15"/>
                  </a:cubicBezTo>
                  <a:cubicBezTo>
                    <a:pt x="12" y="15"/>
                    <a:pt x="10" y="14"/>
                    <a:pt x="10" y="14"/>
                  </a:cubicBezTo>
                  <a:cubicBezTo>
                    <a:pt x="10" y="15"/>
                    <a:pt x="10" y="16"/>
                    <a:pt x="9" y="17"/>
                  </a:cubicBezTo>
                  <a:cubicBezTo>
                    <a:pt x="11" y="17"/>
                    <a:pt x="13" y="18"/>
                    <a:pt x="15" y="18"/>
                  </a:cubicBezTo>
                  <a:cubicBezTo>
                    <a:pt x="15" y="22"/>
                    <a:pt x="14" y="27"/>
                    <a:pt x="13" y="31"/>
                  </a:cubicBezTo>
                  <a:cubicBezTo>
                    <a:pt x="12" y="31"/>
                    <a:pt x="11" y="31"/>
                    <a:pt x="10" y="30"/>
                  </a:cubicBezTo>
                  <a:cubicBezTo>
                    <a:pt x="10" y="30"/>
                    <a:pt x="10" y="30"/>
                    <a:pt x="10" y="30"/>
                  </a:cubicBezTo>
                  <a:cubicBezTo>
                    <a:pt x="10" y="30"/>
                    <a:pt x="10" y="30"/>
                    <a:pt x="10" y="30"/>
                  </a:cubicBezTo>
                  <a:cubicBezTo>
                    <a:pt x="10" y="29"/>
                    <a:pt x="11" y="29"/>
                    <a:pt x="11" y="28"/>
                  </a:cubicBezTo>
                  <a:cubicBezTo>
                    <a:pt x="12" y="28"/>
                    <a:pt x="12" y="28"/>
                    <a:pt x="12" y="28"/>
                  </a:cubicBezTo>
                  <a:cubicBezTo>
                    <a:pt x="11" y="28"/>
                    <a:pt x="10" y="27"/>
                    <a:pt x="9" y="27"/>
                  </a:cubicBezTo>
                  <a:cubicBezTo>
                    <a:pt x="8" y="27"/>
                    <a:pt x="8" y="27"/>
                    <a:pt x="7" y="27"/>
                  </a:cubicBezTo>
                  <a:cubicBezTo>
                    <a:pt x="8" y="28"/>
                    <a:pt x="8" y="28"/>
                    <a:pt x="8" y="28"/>
                  </a:cubicBezTo>
                  <a:cubicBezTo>
                    <a:pt x="8" y="28"/>
                    <a:pt x="8" y="29"/>
                    <a:pt x="8" y="29"/>
                  </a:cubicBezTo>
                  <a:cubicBezTo>
                    <a:pt x="8" y="29"/>
                    <a:pt x="8" y="29"/>
                    <a:pt x="8" y="29"/>
                  </a:cubicBezTo>
                  <a:cubicBezTo>
                    <a:pt x="8" y="30"/>
                    <a:pt x="8" y="30"/>
                    <a:pt x="8" y="30"/>
                  </a:cubicBezTo>
                  <a:cubicBezTo>
                    <a:pt x="7" y="30"/>
                    <a:pt x="7" y="30"/>
                    <a:pt x="7" y="30"/>
                  </a:cubicBezTo>
                  <a:cubicBezTo>
                    <a:pt x="7" y="31"/>
                    <a:pt x="7" y="31"/>
                    <a:pt x="7" y="32"/>
                  </a:cubicBezTo>
                  <a:cubicBezTo>
                    <a:pt x="8" y="32"/>
                    <a:pt x="8" y="32"/>
                    <a:pt x="8" y="32"/>
                  </a:cubicBezTo>
                  <a:cubicBezTo>
                    <a:pt x="7" y="35"/>
                    <a:pt x="7" y="38"/>
                    <a:pt x="6" y="41"/>
                  </a:cubicBezTo>
                  <a:cubicBezTo>
                    <a:pt x="4" y="41"/>
                    <a:pt x="3" y="42"/>
                    <a:pt x="0" y="41"/>
                  </a:cubicBezTo>
                  <a:close/>
                  <a:moveTo>
                    <a:pt x="16" y="39"/>
                  </a:moveTo>
                  <a:cubicBezTo>
                    <a:pt x="16" y="37"/>
                    <a:pt x="17" y="35"/>
                    <a:pt x="17" y="33"/>
                  </a:cubicBezTo>
                  <a:cubicBezTo>
                    <a:pt x="18" y="33"/>
                    <a:pt x="19" y="33"/>
                    <a:pt x="20" y="33"/>
                  </a:cubicBezTo>
                  <a:cubicBezTo>
                    <a:pt x="20" y="35"/>
                    <a:pt x="20" y="37"/>
                    <a:pt x="19" y="39"/>
                  </a:cubicBezTo>
                  <a:cubicBezTo>
                    <a:pt x="18" y="39"/>
                    <a:pt x="17" y="39"/>
                    <a:pt x="16" y="39"/>
                  </a:cubicBezTo>
                  <a:close/>
                  <a:moveTo>
                    <a:pt x="33" y="40"/>
                  </a:moveTo>
                  <a:cubicBezTo>
                    <a:pt x="33" y="38"/>
                    <a:pt x="33" y="37"/>
                    <a:pt x="33" y="35"/>
                  </a:cubicBezTo>
                  <a:cubicBezTo>
                    <a:pt x="34" y="36"/>
                    <a:pt x="36" y="36"/>
                    <a:pt x="37" y="36"/>
                  </a:cubicBezTo>
                  <a:cubicBezTo>
                    <a:pt x="36" y="37"/>
                    <a:pt x="36" y="39"/>
                    <a:pt x="36" y="40"/>
                  </a:cubicBezTo>
                  <a:cubicBezTo>
                    <a:pt x="35" y="40"/>
                    <a:pt x="34" y="40"/>
                    <a:pt x="33" y="40"/>
                  </a:cubicBezTo>
                  <a:close/>
                  <a:moveTo>
                    <a:pt x="44" y="37"/>
                  </a:moveTo>
                  <a:cubicBezTo>
                    <a:pt x="43" y="39"/>
                    <a:pt x="43" y="41"/>
                    <a:pt x="43" y="43"/>
                  </a:cubicBezTo>
                  <a:cubicBezTo>
                    <a:pt x="42" y="42"/>
                    <a:pt x="41" y="42"/>
                    <a:pt x="40" y="42"/>
                  </a:cubicBezTo>
                  <a:cubicBezTo>
                    <a:pt x="40" y="40"/>
                    <a:pt x="40" y="38"/>
                    <a:pt x="40" y="37"/>
                  </a:cubicBezTo>
                  <a:cubicBezTo>
                    <a:pt x="41" y="37"/>
                    <a:pt x="43" y="37"/>
                    <a:pt x="44" y="37"/>
                  </a:cubicBezTo>
                  <a:close/>
                  <a:moveTo>
                    <a:pt x="19" y="13"/>
                  </a:moveTo>
                  <a:cubicBezTo>
                    <a:pt x="20" y="13"/>
                    <a:pt x="20" y="13"/>
                    <a:pt x="20" y="13"/>
                  </a:cubicBezTo>
                  <a:cubicBezTo>
                    <a:pt x="20" y="12"/>
                    <a:pt x="20" y="12"/>
                    <a:pt x="20" y="11"/>
                  </a:cubicBezTo>
                  <a:cubicBezTo>
                    <a:pt x="23" y="11"/>
                    <a:pt x="26" y="12"/>
                    <a:pt x="30" y="13"/>
                  </a:cubicBezTo>
                  <a:cubicBezTo>
                    <a:pt x="33" y="13"/>
                    <a:pt x="37" y="13"/>
                    <a:pt x="40" y="14"/>
                  </a:cubicBezTo>
                  <a:cubicBezTo>
                    <a:pt x="40" y="14"/>
                    <a:pt x="40" y="15"/>
                    <a:pt x="40" y="16"/>
                  </a:cubicBezTo>
                  <a:cubicBezTo>
                    <a:pt x="40" y="16"/>
                    <a:pt x="40" y="16"/>
                    <a:pt x="40" y="16"/>
                  </a:cubicBezTo>
                  <a:cubicBezTo>
                    <a:pt x="40" y="17"/>
                    <a:pt x="40" y="18"/>
                    <a:pt x="40" y="19"/>
                  </a:cubicBezTo>
                  <a:cubicBezTo>
                    <a:pt x="36" y="19"/>
                    <a:pt x="32" y="18"/>
                    <a:pt x="29" y="18"/>
                  </a:cubicBezTo>
                  <a:cubicBezTo>
                    <a:pt x="26" y="17"/>
                    <a:pt x="22" y="17"/>
                    <a:pt x="19" y="16"/>
                  </a:cubicBezTo>
                  <a:cubicBezTo>
                    <a:pt x="19" y="15"/>
                    <a:pt x="19" y="14"/>
                    <a:pt x="19" y="13"/>
                  </a:cubicBezTo>
                  <a:close/>
                  <a:moveTo>
                    <a:pt x="18" y="18"/>
                  </a:moveTo>
                  <a:cubicBezTo>
                    <a:pt x="25" y="19"/>
                    <a:pt x="32" y="20"/>
                    <a:pt x="39" y="21"/>
                  </a:cubicBezTo>
                  <a:cubicBezTo>
                    <a:pt x="38" y="26"/>
                    <a:pt x="38" y="30"/>
                    <a:pt x="37" y="34"/>
                  </a:cubicBezTo>
                  <a:cubicBezTo>
                    <a:pt x="36" y="34"/>
                    <a:pt x="35" y="34"/>
                    <a:pt x="34" y="34"/>
                  </a:cubicBezTo>
                  <a:cubicBezTo>
                    <a:pt x="34" y="33"/>
                    <a:pt x="34" y="33"/>
                    <a:pt x="34" y="33"/>
                  </a:cubicBezTo>
                  <a:cubicBezTo>
                    <a:pt x="34" y="33"/>
                    <a:pt x="34" y="33"/>
                    <a:pt x="34" y="33"/>
                  </a:cubicBezTo>
                  <a:cubicBezTo>
                    <a:pt x="34" y="33"/>
                    <a:pt x="34" y="32"/>
                    <a:pt x="34" y="31"/>
                  </a:cubicBezTo>
                  <a:cubicBezTo>
                    <a:pt x="35" y="31"/>
                    <a:pt x="35" y="31"/>
                    <a:pt x="35" y="31"/>
                  </a:cubicBezTo>
                  <a:cubicBezTo>
                    <a:pt x="35" y="31"/>
                    <a:pt x="34" y="31"/>
                    <a:pt x="33" y="30"/>
                  </a:cubicBezTo>
                  <a:cubicBezTo>
                    <a:pt x="32" y="30"/>
                    <a:pt x="31" y="31"/>
                    <a:pt x="31" y="31"/>
                  </a:cubicBezTo>
                  <a:cubicBezTo>
                    <a:pt x="32" y="31"/>
                    <a:pt x="32" y="31"/>
                    <a:pt x="32" y="31"/>
                  </a:cubicBezTo>
                  <a:cubicBezTo>
                    <a:pt x="31" y="31"/>
                    <a:pt x="31" y="32"/>
                    <a:pt x="31" y="33"/>
                  </a:cubicBezTo>
                  <a:cubicBezTo>
                    <a:pt x="32" y="33"/>
                    <a:pt x="32" y="33"/>
                    <a:pt x="32" y="33"/>
                  </a:cubicBezTo>
                  <a:cubicBezTo>
                    <a:pt x="32" y="34"/>
                    <a:pt x="32" y="34"/>
                    <a:pt x="32" y="34"/>
                  </a:cubicBezTo>
                  <a:cubicBezTo>
                    <a:pt x="31" y="33"/>
                    <a:pt x="31" y="33"/>
                    <a:pt x="31" y="33"/>
                  </a:cubicBezTo>
                  <a:cubicBezTo>
                    <a:pt x="31" y="34"/>
                    <a:pt x="31" y="35"/>
                    <a:pt x="31" y="35"/>
                  </a:cubicBezTo>
                  <a:cubicBezTo>
                    <a:pt x="31" y="35"/>
                    <a:pt x="31" y="35"/>
                    <a:pt x="31" y="35"/>
                  </a:cubicBezTo>
                  <a:cubicBezTo>
                    <a:pt x="31" y="36"/>
                    <a:pt x="31" y="38"/>
                    <a:pt x="31" y="39"/>
                  </a:cubicBezTo>
                  <a:cubicBezTo>
                    <a:pt x="30" y="39"/>
                    <a:pt x="30" y="39"/>
                    <a:pt x="30" y="39"/>
                  </a:cubicBezTo>
                  <a:cubicBezTo>
                    <a:pt x="27" y="39"/>
                    <a:pt x="24" y="38"/>
                    <a:pt x="22" y="38"/>
                  </a:cubicBezTo>
                  <a:cubicBezTo>
                    <a:pt x="22" y="37"/>
                    <a:pt x="22" y="35"/>
                    <a:pt x="22" y="34"/>
                  </a:cubicBezTo>
                  <a:cubicBezTo>
                    <a:pt x="22" y="34"/>
                    <a:pt x="22" y="34"/>
                    <a:pt x="22" y="34"/>
                  </a:cubicBezTo>
                  <a:cubicBezTo>
                    <a:pt x="23" y="33"/>
                    <a:pt x="23" y="33"/>
                    <a:pt x="23" y="32"/>
                  </a:cubicBezTo>
                  <a:cubicBezTo>
                    <a:pt x="22" y="32"/>
                    <a:pt x="22" y="32"/>
                    <a:pt x="22" y="32"/>
                  </a:cubicBezTo>
                  <a:cubicBezTo>
                    <a:pt x="22" y="31"/>
                    <a:pt x="22" y="31"/>
                    <a:pt x="22" y="31"/>
                  </a:cubicBezTo>
                  <a:cubicBezTo>
                    <a:pt x="23" y="31"/>
                    <a:pt x="23" y="31"/>
                    <a:pt x="23" y="31"/>
                  </a:cubicBezTo>
                  <a:cubicBezTo>
                    <a:pt x="23" y="31"/>
                    <a:pt x="23" y="30"/>
                    <a:pt x="23" y="30"/>
                  </a:cubicBezTo>
                  <a:cubicBezTo>
                    <a:pt x="24" y="30"/>
                    <a:pt x="24" y="30"/>
                    <a:pt x="24" y="30"/>
                  </a:cubicBezTo>
                  <a:cubicBezTo>
                    <a:pt x="23" y="29"/>
                    <a:pt x="23" y="29"/>
                    <a:pt x="22" y="28"/>
                  </a:cubicBezTo>
                  <a:cubicBezTo>
                    <a:pt x="21" y="29"/>
                    <a:pt x="20" y="29"/>
                    <a:pt x="19" y="29"/>
                  </a:cubicBezTo>
                  <a:cubicBezTo>
                    <a:pt x="20" y="29"/>
                    <a:pt x="20" y="29"/>
                    <a:pt x="20" y="29"/>
                  </a:cubicBezTo>
                  <a:cubicBezTo>
                    <a:pt x="20" y="30"/>
                    <a:pt x="20" y="30"/>
                    <a:pt x="20" y="31"/>
                  </a:cubicBezTo>
                  <a:cubicBezTo>
                    <a:pt x="20" y="31"/>
                    <a:pt x="20" y="31"/>
                    <a:pt x="20" y="31"/>
                  </a:cubicBezTo>
                  <a:cubicBezTo>
                    <a:pt x="20" y="32"/>
                    <a:pt x="20" y="32"/>
                    <a:pt x="20" y="32"/>
                  </a:cubicBezTo>
                  <a:cubicBezTo>
                    <a:pt x="19" y="32"/>
                    <a:pt x="18" y="32"/>
                    <a:pt x="17" y="31"/>
                  </a:cubicBezTo>
                  <a:cubicBezTo>
                    <a:pt x="17" y="27"/>
                    <a:pt x="18" y="23"/>
                    <a:pt x="18" y="18"/>
                  </a:cubicBezTo>
                  <a:close/>
                  <a:moveTo>
                    <a:pt x="10" y="32"/>
                  </a:moveTo>
                  <a:cubicBezTo>
                    <a:pt x="11" y="32"/>
                    <a:pt x="12" y="32"/>
                    <a:pt x="13" y="33"/>
                  </a:cubicBezTo>
                  <a:cubicBezTo>
                    <a:pt x="13" y="35"/>
                    <a:pt x="12" y="37"/>
                    <a:pt x="12" y="40"/>
                  </a:cubicBezTo>
                  <a:cubicBezTo>
                    <a:pt x="11" y="40"/>
                    <a:pt x="10" y="40"/>
                    <a:pt x="9" y="41"/>
                  </a:cubicBezTo>
                  <a:cubicBezTo>
                    <a:pt x="9" y="38"/>
                    <a:pt x="9" y="35"/>
                    <a:pt x="10" y="32"/>
                  </a:cubicBezTo>
                  <a:close/>
                </a:path>
              </a:pathLst>
            </a:custGeom>
            <a:grpFill/>
            <a:ln w="3175">
              <a:solidFill>
                <a:schemeClr val="tx2">
                  <a:lumMod val="75000"/>
                  <a:alpha val="40000"/>
                </a:schemeClr>
              </a:solidFill>
            </a:ln>
            <a:extLst/>
          </p:spPr>
          <p:txBody>
            <a:bodyPr anchor="ctr"/>
            <a:lstStyle/>
            <a:p>
              <a:pPr algn="ctr"/>
              <a:endParaRPr/>
            </a:p>
          </p:txBody>
        </p:sp>
      </p:grpSp>
      <p:sp>
        <p:nvSpPr>
          <p:cNvPr id="275" name="i$liḋe-Freeform: Shape 334"/>
          <p:cNvSpPr>
            <a:spLocks/>
          </p:cNvSpPr>
          <p:nvPr userDrawn="1"/>
        </p:nvSpPr>
        <p:spPr bwMode="auto">
          <a:xfrm>
            <a:off x="0" y="5859259"/>
            <a:ext cx="12191999" cy="1008169"/>
          </a:xfrm>
          <a:custGeom>
            <a:avLst/>
            <a:gdLst>
              <a:gd name="T0" fmla="*/ 224 w 448"/>
              <a:gd name="T1" fmla="*/ 0 h 34"/>
              <a:gd name="T2" fmla="*/ 0 w 448"/>
              <a:gd name="T3" fmla="*/ 29 h 34"/>
              <a:gd name="T4" fmla="*/ 0 w 448"/>
              <a:gd name="T5" fmla="*/ 34 h 34"/>
              <a:gd name="T6" fmla="*/ 448 w 448"/>
              <a:gd name="T7" fmla="*/ 34 h 34"/>
              <a:gd name="T8" fmla="*/ 448 w 448"/>
              <a:gd name="T9" fmla="*/ 29 h 34"/>
              <a:gd name="T10" fmla="*/ 224 w 448"/>
              <a:gd name="T11" fmla="*/ 0 h 34"/>
            </a:gdLst>
            <a:ahLst/>
            <a:cxnLst>
              <a:cxn ang="0">
                <a:pos x="T0" y="T1"/>
              </a:cxn>
              <a:cxn ang="0">
                <a:pos x="T2" y="T3"/>
              </a:cxn>
              <a:cxn ang="0">
                <a:pos x="T4" y="T5"/>
              </a:cxn>
              <a:cxn ang="0">
                <a:pos x="T6" y="T7"/>
              </a:cxn>
              <a:cxn ang="0">
                <a:pos x="T8" y="T9"/>
              </a:cxn>
              <a:cxn ang="0">
                <a:pos x="T10" y="T11"/>
              </a:cxn>
            </a:cxnLst>
            <a:rect l="0" t="0" r="r" b="b"/>
            <a:pathLst>
              <a:path w="448" h="34">
                <a:moveTo>
                  <a:pt x="224" y="0"/>
                </a:moveTo>
                <a:cubicBezTo>
                  <a:pt x="135" y="0"/>
                  <a:pt x="56" y="11"/>
                  <a:pt x="0" y="29"/>
                </a:cubicBezTo>
                <a:cubicBezTo>
                  <a:pt x="0" y="34"/>
                  <a:pt x="0" y="34"/>
                  <a:pt x="0" y="34"/>
                </a:cubicBezTo>
                <a:cubicBezTo>
                  <a:pt x="448" y="34"/>
                  <a:pt x="448" y="34"/>
                  <a:pt x="448" y="34"/>
                </a:cubicBezTo>
                <a:cubicBezTo>
                  <a:pt x="448" y="29"/>
                  <a:pt x="448" y="29"/>
                  <a:pt x="448" y="29"/>
                </a:cubicBezTo>
                <a:cubicBezTo>
                  <a:pt x="392" y="11"/>
                  <a:pt x="312" y="0"/>
                  <a:pt x="224" y="0"/>
                </a:cubicBezTo>
                <a:close/>
              </a:path>
            </a:pathLst>
          </a:custGeom>
          <a:solidFill>
            <a:srgbClr val="FFFFFF"/>
          </a:solidFill>
          <a:ln>
            <a:noFill/>
          </a:ln>
          <a:extLst/>
        </p:spPr>
        <p:txBody>
          <a:bodyPr anchor="ctr"/>
          <a:lstStyle/>
          <a:p>
            <a:pPr algn="ctr"/>
            <a:endParaRPr/>
          </a:p>
        </p:txBody>
      </p:sp>
      <p:sp>
        <p:nvSpPr>
          <p:cNvPr id="276" name="标题 1">
            <a:extLst>
              <a:ext uri="{FF2B5EF4-FFF2-40B4-BE49-F238E27FC236}">
                <a16:creationId xmlns:a16="http://schemas.microsoft.com/office/drawing/2014/main" id="{07A711F6-60B3-449D-A921-82E4F5DADCC5}"/>
              </a:ext>
            </a:extLst>
          </p:cNvPr>
          <p:cNvSpPr>
            <a:spLocks noGrp="1"/>
          </p:cNvSpPr>
          <p:nvPr>
            <p:ph type="ctrTitle" hasCustomPrompt="1"/>
          </p:nvPr>
        </p:nvSpPr>
        <p:spPr>
          <a:xfrm>
            <a:off x="3044973" y="1209350"/>
            <a:ext cx="5426076"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277" name="文本占位符 62">
            <a:extLst>
              <a:ext uri="{FF2B5EF4-FFF2-40B4-BE49-F238E27FC236}">
                <a16:creationId xmlns:a16="http://schemas.microsoft.com/office/drawing/2014/main" id="{6960EA17-5E98-4D0C-9571-545154BA7D51}"/>
              </a:ext>
            </a:extLst>
          </p:cNvPr>
          <p:cNvSpPr>
            <a:spLocks noGrp="1"/>
          </p:cNvSpPr>
          <p:nvPr>
            <p:ph type="body" sz="quarter" idx="18" hasCustomPrompt="1"/>
          </p:nvPr>
        </p:nvSpPr>
        <p:spPr>
          <a:xfrm>
            <a:off x="3044973" y="3515586"/>
            <a:ext cx="5426076"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278" name="文本占位符 13">
            <a:extLst>
              <a:ext uri="{FF2B5EF4-FFF2-40B4-BE49-F238E27FC236}">
                <a16:creationId xmlns:a16="http://schemas.microsoft.com/office/drawing/2014/main" id="{95D2425A-B60F-45B0-9449-610E82A6E4CB}"/>
              </a:ext>
            </a:extLst>
          </p:cNvPr>
          <p:cNvSpPr>
            <a:spLocks noGrp="1"/>
          </p:cNvSpPr>
          <p:nvPr>
            <p:ph type="body" sz="quarter" idx="10" hasCustomPrompt="1"/>
          </p:nvPr>
        </p:nvSpPr>
        <p:spPr>
          <a:xfrm>
            <a:off x="3044974" y="3219315"/>
            <a:ext cx="5426076"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1" name="标题占位符 1">
            <a:extLst>
              <a:ext uri="{FF2B5EF4-FFF2-40B4-BE49-F238E27FC236}">
                <a16:creationId xmlns:a16="http://schemas.microsoft.com/office/drawing/2014/main" id="{A17E8E8A-CA17-4B19-B428-B28DA136F649}"/>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22" name="文本占位符 2">
            <a:extLst>
              <a:ext uri="{FF2B5EF4-FFF2-40B4-BE49-F238E27FC236}">
                <a16:creationId xmlns:a16="http://schemas.microsoft.com/office/drawing/2014/main" id="{E6263118-D264-4111-99A4-F68B5EFDDC62}"/>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23" name="直接连接符 22">
            <a:extLst>
              <a:ext uri="{FF2B5EF4-FFF2-40B4-BE49-F238E27FC236}">
                <a16:creationId xmlns:a16="http://schemas.microsoft.com/office/drawing/2014/main" id="{D1D4E0D0-4915-48A0-B897-C0A8BDCB9EB7}"/>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日期占位符 3">
            <a:extLst>
              <a:ext uri="{FF2B5EF4-FFF2-40B4-BE49-F238E27FC236}">
                <a16:creationId xmlns:a16="http://schemas.microsoft.com/office/drawing/2014/main" id="{02E9B895-2454-475A-B009-FAC49CC1322C}"/>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2018/12/12</a:t>
            </a:fld>
            <a:endParaRPr lang="zh-CN" altLang="en-US"/>
          </a:p>
        </p:txBody>
      </p:sp>
      <p:sp>
        <p:nvSpPr>
          <p:cNvPr id="25" name="页脚占位符 4">
            <a:extLst>
              <a:ext uri="{FF2B5EF4-FFF2-40B4-BE49-F238E27FC236}">
                <a16:creationId xmlns:a16="http://schemas.microsoft.com/office/drawing/2014/main" id="{482DEF96-8713-4339-9765-3BE9249E70DC}"/>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26" name="灯片编号占位符 5">
            <a:extLst>
              <a:ext uri="{FF2B5EF4-FFF2-40B4-BE49-F238E27FC236}">
                <a16:creationId xmlns:a16="http://schemas.microsoft.com/office/drawing/2014/main" id="{0EC1F127-E74F-41DC-9824-0E193B8BFEB4}"/>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686"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Object_diagram" TargetMode="Externa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3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2">
            <a:extLst>
              <a:ext uri="{FF2B5EF4-FFF2-40B4-BE49-F238E27FC236}">
                <a16:creationId xmlns:a16="http://schemas.microsoft.com/office/drawing/2014/main" id="{4B79E060-0054-451C-BFDD-026246C6D892}"/>
              </a:ext>
            </a:extLst>
          </p:cNvPr>
          <p:cNvSpPr>
            <a:spLocks noGrp="1"/>
          </p:cNvSpPr>
          <p:nvPr>
            <p:ph type="body" sz="quarter" idx="10"/>
          </p:nvPr>
        </p:nvSpPr>
        <p:spPr>
          <a:xfrm>
            <a:off x="7624991" y="2680703"/>
            <a:ext cx="5891633" cy="1729606"/>
          </a:xfrm>
        </p:spPr>
        <p:txBody>
          <a:bodyPr/>
          <a:lstStyle/>
          <a:p>
            <a:r>
              <a:rPr lang="en-US" altLang="zh-CN" sz="3200" dirty="0"/>
              <a:t>BY-PRD-2018-G01</a:t>
            </a:r>
          </a:p>
        </p:txBody>
      </p:sp>
      <p:sp>
        <p:nvSpPr>
          <p:cNvPr id="17" name="文本占位符 5">
            <a:extLst>
              <a:ext uri="{FF2B5EF4-FFF2-40B4-BE49-F238E27FC236}">
                <a16:creationId xmlns:a16="http://schemas.microsoft.com/office/drawing/2014/main" id="{071915EA-BAC2-4B88-9AA3-B1CADA430F3E}"/>
              </a:ext>
            </a:extLst>
          </p:cNvPr>
          <p:cNvSpPr txBox="1">
            <a:spLocks/>
          </p:cNvSpPr>
          <p:nvPr/>
        </p:nvSpPr>
        <p:spPr>
          <a:xfrm>
            <a:off x="8683819" y="3926575"/>
            <a:ext cx="4832805" cy="296271"/>
          </a:xfrm>
          <a:prstGeom prst="rect">
            <a:avLst/>
          </a:prstGeom>
        </p:spPr>
        <p:txBody>
          <a:bodyPr vert="horz" lIns="91440" tIns="45720" rIns="91440" bIns="45720" rtlCol="0" anchor="ctr">
            <a:noAutofit/>
          </a:bodyPr>
          <a:lstStyle>
            <a:lvl1pPr marL="0" indent="0" algn="l" defTabSz="685766" rtl="0" eaLnBrk="1" latinLnBrk="0" hangingPunct="1">
              <a:lnSpc>
                <a:spcPct val="90000"/>
              </a:lnSpc>
              <a:spcBef>
                <a:spcPts val="750"/>
              </a:spcBef>
              <a:buFont typeface="Arial" panose="020B0604020202020204" pitchFamily="34" charset="0"/>
              <a:buNone/>
              <a:defRPr sz="1125" b="0" kern="1200">
                <a:solidFill>
                  <a:schemeClr val="bg1"/>
                </a:solidFill>
                <a:latin typeface="+mn-lt"/>
                <a:ea typeface="+mn-ea"/>
                <a:cs typeface="+mn-cs"/>
              </a:defRPr>
            </a:lvl1pPr>
            <a:lvl2pPr marL="342883" indent="0" algn="l" defTabSz="685766"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2pPr>
            <a:lvl3pPr marL="685765" indent="0" algn="l" defTabSz="685766"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3pPr>
            <a:lvl4pPr marL="1028648"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4pPr>
            <a:lvl5pPr marL="1371532" indent="0" algn="l" defTabSz="685766" rtl="0" eaLnBrk="1" latinLnBrk="0" hangingPunct="1">
              <a:lnSpc>
                <a:spcPct val="90000"/>
              </a:lnSpc>
              <a:spcBef>
                <a:spcPts val="375"/>
              </a:spcBef>
              <a:buFont typeface="Arial" panose="020B0604020202020204" pitchFamily="34" charset="0"/>
              <a:buNone/>
              <a:defRPr sz="10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1500" dirty="0"/>
              <a:t>组长：陈铉文</a:t>
            </a:r>
            <a:endParaRPr lang="en-US" altLang="zh-CN" sz="1500" dirty="0"/>
          </a:p>
        </p:txBody>
      </p:sp>
      <p:sp>
        <p:nvSpPr>
          <p:cNvPr id="18" name="文本占位符 6">
            <a:extLst>
              <a:ext uri="{FF2B5EF4-FFF2-40B4-BE49-F238E27FC236}">
                <a16:creationId xmlns:a16="http://schemas.microsoft.com/office/drawing/2014/main" id="{FE685719-9956-454C-A7F2-04F73616AD8F}"/>
              </a:ext>
            </a:extLst>
          </p:cNvPr>
          <p:cNvSpPr>
            <a:spLocks noGrp="1"/>
          </p:cNvSpPr>
          <p:nvPr>
            <p:ph type="body" sz="quarter" idx="11"/>
          </p:nvPr>
        </p:nvSpPr>
        <p:spPr>
          <a:xfrm>
            <a:off x="8683820" y="4262174"/>
            <a:ext cx="4832805" cy="296271"/>
          </a:xfrm>
        </p:spPr>
        <p:txBody>
          <a:bodyPr/>
          <a:lstStyle/>
          <a:p>
            <a:r>
              <a:rPr lang="zh-CN" altLang="en-US" dirty="0"/>
              <a:t>组员：刘值成、张威杰、于坤、章奇妙</a:t>
            </a:r>
            <a:endParaRPr lang="en-US" altLang="en-US" dirty="0"/>
          </a:p>
        </p:txBody>
      </p:sp>
      <p:sp>
        <p:nvSpPr>
          <p:cNvPr id="19" name="标题 3">
            <a:extLst>
              <a:ext uri="{FF2B5EF4-FFF2-40B4-BE49-F238E27FC236}">
                <a16:creationId xmlns:a16="http://schemas.microsoft.com/office/drawing/2014/main" id="{09ACFFBD-9ABE-49C5-A56B-EB77A7C4E37A}"/>
              </a:ext>
            </a:extLst>
          </p:cNvPr>
          <p:cNvSpPr>
            <a:spLocks noGrp="1"/>
          </p:cNvSpPr>
          <p:nvPr>
            <p:ph type="ctrTitle"/>
          </p:nvPr>
        </p:nvSpPr>
        <p:spPr>
          <a:xfrm>
            <a:off x="7066191" y="491766"/>
            <a:ext cx="5265509" cy="2644074"/>
          </a:xfrm>
        </p:spPr>
        <p:txBody>
          <a:bodyPr>
            <a:noAutofit/>
          </a:bodyPr>
          <a:lstStyle/>
          <a:p>
            <a:r>
              <a:rPr lang="en-US" altLang="zh-CN" sz="6000" dirty="0"/>
              <a:t>UML</a:t>
            </a:r>
            <a:r>
              <a:rPr lang="zh-CN" altLang="en-US" sz="6000" dirty="0"/>
              <a:t>基础</a:t>
            </a:r>
            <a:r>
              <a:rPr lang="en-US" altLang="zh-CN" sz="6000" dirty="0"/>
              <a:t>III</a:t>
            </a:r>
            <a:br>
              <a:rPr lang="en-US" altLang="zh-CN" sz="6000" dirty="0"/>
            </a:br>
            <a:r>
              <a:rPr lang="en-US" altLang="zh-CN" sz="6000" dirty="0"/>
              <a:t>	</a:t>
            </a:r>
            <a:r>
              <a:rPr lang="zh-CN" altLang="en-US" sz="3200" dirty="0"/>
              <a:t>对象图、构件图、包图</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580172" y="3135675"/>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具名对象</a:t>
            </a:r>
          </a:p>
        </p:txBody>
      </p:sp>
      <p:sp>
        <p:nvSpPr>
          <p:cNvPr id="10" name="标题 48">
            <a:extLst>
              <a:ext uri="{FF2B5EF4-FFF2-40B4-BE49-F238E27FC236}">
                <a16:creationId xmlns:a16="http://schemas.microsoft.com/office/drawing/2014/main" id="{18A158C1-A6E4-4C2E-9FAB-D2B12B79B26A}"/>
              </a:ext>
            </a:extLst>
          </p:cNvPr>
          <p:cNvSpPr txBox="1">
            <a:spLocks/>
          </p:cNvSpPr>
          <p:nvPr/>
        </p:nvSpPr>
        <p:spPr>
          <a:xfrm>
            <a:off x="629918" y="5839309"/>
            <a:ext cx="1312715" cy="397771"/>
          </a:xfrm>
          <a:prstGeom prst="rect">
            <a:avLst/>
          </a:prstGeom>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匿名对象</a:t>
            </a:r>
          </a:p>
        </p:txBody>
      </p:sp>
      <p:cxnSp>
        <p:nvCxnSpPr>
          <p:cNvPr id="3" name="连接符: 肘形 2">
            <a:extLst>
              <a:ext uri="{FF2B5EF4-FFF2-40B4-BE49-F238E27FC236}">
                <a16:creationId xmlns:a16="http://schemas.microsoft.com/office/drawing/2014/main" id="{D05CF269-2F13-4CC7-A283-B00FBFEF3D63}"/>
              </a:ext>
            </a:extLst>
          </p:cNvPr>
          <p:cNvCxnSpPr>
            <a:cxnSpLocks/>
            <a:stCxn id="56" idx="1"/>
            <a:endCxn id="10" idx="1"/>
          </p:cNvCxnSpPr>
          <p:nvPr/>
        </p:nvCxnSpPr>
        <p:spPr>
          <a:xfrm rot="10800000" flipH="1" flipV="1">
            <a:off x="580172" y="3334561"/>
            <a:ext cx="49746" cy="2703634"/>
          </a:xfrm>
          <a:prstGeom prst="bentConnector3">
            <a:avLst>
              <a:gd name="adj1" fmla="val -459534"/>
            </a:avLst>
          </a:prstGeom>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717B83B3-132F-42D7-90BB-64B640B5A9A9}"/>
              </a:ext>
            </a:extLst>
          </p:cNvPr>
          <p:cNvPicPr>
            <a:picLocks noChangeAspect="1"/>
          </p:cNvPicPr>
          <p:nvPr/>
        </p:nvPicPr>
        <p:blipFill>
          <a:blip r:embed="rId3"/>
          <a:stretch>
            <a:fillRect/>
          </a:stretch>
        </p:blipFill>
        <p:spPr>
          <a:xfrm>
            <a:off x="3051959" y="1172338"/>
            <a:ext cx="1442628" cy="885824"/>
          </a:xfrm>
          <a:prstGeom prst="rect">
            <a:avLst/>
          </a:prstGeom>
        </p:spPr>
      </p:pic>
      <p:pic>
        <p:nvPicPr>
          <p:cNvPr id="14" name="图片 13">
            <a:extLst>
              <a:ext uri="{FF2B5EF4-FFF2-40B4-BE49-F238E27FC236}">
                <a16:creationId xmlns:a16="http://schemas.microsoft.com/office/drawing/2014/main" id="{274C5F30-2889-434C-B42A-4F2749876AE1}"/>
              </a:ext>
            </a:extLst>
          </p:cNvPr>
          <p:cNvPicPr>
            <a:picLocks noChangeAspect="1"/>
          </p:cNvPicPr>
          <p:nvPr/>
        </p:nvPicPr>
        <p:blipFill>
          <a:blip r:embed="rId4"/>
          <a:stretch>
            <a:fillRect/>
          </a:stretch>
        </p:blipFill>
        <p:spPr>
          <a:xfrm>
            <a:off x="3051959" y="3458062"/>
            <a:ext cx="1442628" cy="885824"/>
          </a:xfrm>
          <a:prstGeom prst="rect">
            <a:avLst/>
          </a:prstGeom>
        </p:spPr>
      </p:pic>
      <p:cxnSp>
        <p:nvCxnSpPr>
          <p:cNvPr id="16" name="连接符: 肘形 15">
            <a:extLst>
              <a:ext uri="{FF2B5EF4-FFF2-40B4-BE49-F238E27FC236}">
                <a16:creationId xmlns:a16="http://schemas.microsoft.com/office/drawing/2014/main" id="{C85FEFD2-FF86-44EC-A608-529849ECAD70}"/>
              </a:ext>
            </a:extLst>
          </p:cNvPr>
          <p:cNvCxnSpPr>
            <a:cxnSpLocks/>
            <a:stCxn id="13" idx="1"/>
            <a:endCxn id="22" idx="1"/>
          </p:cNvCxnSpPr>
          <p:nvPr/>
        </p:nvCxnSpPr>
        <p:spPr>
          <a:xfrm rot="10800000" flipV="1">
            <a:off x="3033663" y="1615250"/>
            <a:ext cx="18297" cy="1142862"/>
          </a:xfrm>
          <a:prstGeom prst="bentConnector3">
            <a:avLst>
              <a:gd name="adj1" fmla="val 2737591"/>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0EAF1EDE-316C-423F-A4B6-24B5D92FE4E2}"/>
              </a:ext>
            </a:extLst>
          </p:cNvPr>
          <p:cNvCxnSpPr>
            <a:cxnSpLocks/>
            <a:stCxn id="56" idx="3"/>
          </p:cNvCxnSpPr>
          <p:nvPr/>
        </p:nvCxnSpPr>
        <p:spPr>
          <a:xfrm flipV="1">
            <a:off x="1892887" y="3334560"/>
            <a:ext cx="656639" cy="1"/>
          </a:xfrm>
          <a:prstGeom prst="line">
            <a:avLst/>
          </a:prstGeom>
        </p:spPr>
        <p:style>
          <a:lnRef idx="1">
            <a:schemeClr val="dk1"/>
          </a:lnRef>
          <a:fillRef idx="0">
            <a:schemeClr val="dk1"/>
          </a:fillRef>
          <a:effectRef idx="0">
            <a:schemeClr val="dk1"/>
          </a:effectRef>
          <a:fontRef idx="minor">
            <a:schemeClr val="tx1"/>
          </a:fontRef>
        </p:style>
      </p:cxnSp>
      <p:pic>
        <p:nvPicPr>
          <p:cNvPr id="22" name="图片 21">
            <a:extLst>
              <a:ext uri="{FF2B5EF4-FFF2-40B4-BE49-F238E27FC236}">
                <a16:creationId xmlns:a16="http://schemas.microsoft.com/office/drawing/2014/main" id="{E886BED3-CA81-40E6-98DC-31AE44E80322}"/>
              </a:ext>
            </a:extLst>
          </p:cNvPr>
          <p:cNvPicPr>
            <a:picLocks noChangeAspect="1"/>
          </p:cNvPicPr>
          <p:nvPr/>
        </p:nvPicPr>
        <p:blipFill>
          <a:blip r:embed="rId5"/>
          <a:stretch>
            <a:fillRect/>
          </a:stretch>
        </p:blipFill>
        <p:spPr>
          <a:xfrm>
            <a:off x="3033662" y="2306448"/>
            <a:ext cx="1442628" cy="903328"/>
          </a:xfrm>
          <a:prstGeom prst="rect">
            <a:avLst/>
          </a:prstGeom>
        </p:spPr>
      </p:pic>
      <p:cxnSp>
        <p:nvCxnSpPr>
          <p:cNvPr id="34" name="直接连接符 33">
            <a:extLst>
              <a:ext uri="{FF2B5EF4-FFF2-40B4-BE49-F238E27FC236}">
                <a16:creationId xmlns:a16="http://schemas.microsoft.com/office/drawing/2014/main" id="{40961C34-56C6-439B-B18D-C4594FC0E600}"/>
              </a:ext>
            </a:extLst>
          </p:cNvPr>
          <p:cNvCxnSpPr>
            <a:cxnSpLocks/>
            <a:stCxn id="10" idx="3"/>
            <a:endCxn id="40" idx="1"/>
          </p:cNvCxnSpPr>
          <p:nvPr/>
        </p:nvCxnSpPr>
        <p:spPr>
          <a:xfrm flipV="1">
            <a:off x="1942633" y="6038194"/>
            <a:ext cx="1109326" cy="1"/>
          </a:xfrm>
          <a:prstGeom prst="line">
            <a:avLst/>
          </a:prstGeom>
        </p:spPr>
        <p:style>
          <a:lnRef idx="1">
            <a:schemeClr val="dk1"/>
          </a:lnRef>
          <a:fillRef idx="0">
            <a:schemeClr val="dk1"/>
          </a:fillRef>
          <a:effectRef idx="0">
            <a:schemeClr val="dk1"/>
          </a:effectRef>
          <a:fontRef idx="minor">
            <a:schemeClr val="tx1"/>
          </a:fontRef>
        </p:style>
      </p:cxnSp>
      <p:pic>
        <p:nvPicPr>
          <p:cNvPr id="40" name="图片 39">
            <a:extLst>
              <a:ext uri="{FF2B5EF4-FFF2-40B4-BE49-F238E27FC236}">
                <a16:creationId xmlns:a16="http://schemas.microsoft.com/office/drawing/2014/main" id="{78B515FE-C886-4554-8D40-0E593C0713A5}"/>
              </a:ext>
            </a:extLst>
          </p:cNvPr>
          <p:cNvPicPr>
            <a:picLocks noChangeAspect="1"/>
          </p:cNvPicPr>
          <p:nvPr/>
        </p:nvPicPr>
        <p:blipFill>
          <a:blip r:embed="rId6"/>
          <a:stretch>
            <a:fillRect/>
          </a:stretch>
        </p:blipFill>
        <p:spPr>
          <a:xfrm>
            <a:off x="3051959" y="5607548"/>
            <a:ext cx="1446118" cy="861291"/>
          </a:xfrm>
          <a:prstGeom prst="rect">
            <a:avLst/>
          </a:prstGeom>
        </p:spPr>
      </p:pic>
      <p:sp>
        <p:nvSpPr>
          <p:cNvPr id="5" name="L 形 4">
            <a:extLst>
              <a:ext uri="{FF2B5EF4-FFF2-40B4-BE49-F238E27FC236}">
                <a16:creationId xmlns:a16="http://schemas.microsoft.com/office/drawing/2014/main" id="{54B78AC3-EBB1-406D-9EE0-4D8BBD1888BB}"/>
              </a:ext>
            </a:extLst>
          </p:cNvPr>
          <p:cNvSpPr/>
          <p:nvPr/>
        </p:nvSpPr>
        <p:spPr>
          <a:xfrm>
            <a:off x="3230051" y="1319520"/>
            <a:ext cx="980979" cy="2680980"/>
          </a:xfrm>
          <a:prstGeom prst="corner">
            <a:avLst>
              <a:gd name="adj1" fmla="val 162428"/>
              <a:gd name="adj2" fmla="val 5776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矩形 6">
            <a:extLst>
              <a:ext uri="{FF2B5EF4-FFF2-40B4-BE49-F238E27FC236}">
                <a16:creationId xmlns:a16="http://schemas.microsoft.com/office/drawing/2014/main" id="{2B7C59EE-75B1-4CE2-A2AA-AE5371250CBF}"/>
              </a:ext>
            </a:extLst>
          </p:cNvPr>
          <p:cNvSpPr/>
          <p:nvPr/>
        </p:nvSpPr>
        <p:spPr>
          <a:xfrm>
            <a:off x="4476290" y="2676554"/>
            <a:ext cx="2646878" cy="369332"/>
          </a:xfrm>
          <a:prstGeom prst="rect">
            <a:avLst/>
          </a:prstGeom>
        </p:spPr>
        <p:txBody>
          <a:bodyPr wrap="none">
            <a:spAutoFit/>
          </a:bodyPr>
          <a:lstStyle/>
          <a:p>
            <a:r>
              <a:rPr lang="zh-CN" altLang="en-US" dirty="0">
                <a:solidFill>
                  <a:srgbClr val="FF0000"/>
                </a:solidFill>
              </a:rPr>
              <a:t>简单名（</a:t>
            </a:r>
            <a:r>
              <a:rPr lang="en-US" altLang="zh-CN" dirty="0">
                <a:solidFill>
                  <a:srgbClr val="FF0000"/>
                </a:solidFill>
              </a:rPr>
              <a:t>simple name</a:t>
            </a:r>
            <a:r>
              <a:rPr lang="zh-CN" altLang="en-US" dirty="0">
                <a:solidFill>
                  <a:srgbClr val="FF0000"/>
                </a:solidFill>
              </a:rPr>
              <a:t>）</a:t>
            </a:r>
          </a:p>
        </p:txBody>
      </p:sp>
      <p:sp>
        <p:nvSpPr>
          <p:cNvPr id="20" name="文本框 19">
            <a:extLst>
              <a:ext uri="{FF2B5EF4-FFF2-40B4-BE49-F238E27FC236}">
                <a16:creationId xmlns:a16="http://schemas.microsoft.com/office/drawing/2014/main" id="{34BDE2D8-7040-47C8-8D14-078912752E7C}"/>
              </a:ext>
            </a:extLst>
          </p:cNvPr>
          <p:cNvSpPr txBox="1"/>
          <p:nvPr/>
        </p:nvSpPr>
        <p:spPr>
          <a:xfrm>
            <a:off x="6970707" y="2245370"/>
            <a:ext cx="5056774" cy="2031325"/>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当我们显式地为对象命名时，是在真正的给出一个能由人使用的名称，如果在给定的语境中对象是明显的，我们也可以简单地给出对象名。</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其中，路径名是以抽象所在的包名为前缀的抽象名</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如果不知道与对象相联系的抽象，则至少要给它一个明确的名称。</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8" name="图片 7">
            <a:extLst>
              <a:ext uri="{FF2B5EF4-FFF2-40B4-BE49-F238E27FC236}">
                <a16:creationId xmlns:a16="http://schemas.microsoft.com/office/drawing/2014/main" id="{BFA7C491-5367-47CE-A281-EFFDF68C2EAB}"/>
              </a:ext>
            </a:extLst>
          </p:cNvPr>
          <p:cNvPicPr>
            <a:picLocks noChangeAspect="1"/>
          </p:cNvPicPr>
          <p:nvPr/>
        </p:nvPicPr>
        <p:blipFill>
          <a:blip r:embed="rId7"/>
          <a:stretch>
            <a:fillRect/>
          </a:stretch>
        </p:blipFill>
        <p:spPr>
          <a:xfrm>
            <a:off x="3033662" y="4592172"/>
            <a:ext cx="1914525" cy="581025"/>
          </a:xfrm>
          <a:prstGeom prst="rect">
            <a:avLst/>
          </a:prstGeom>
        </p:spPr>
      </p:pic>
      <p:sp>
        <p:nvSpPr>
          <p:cNvPr id="23" name="矩形 22">
            <a:extLst>
              <a:ext uri="{FF2B5EF4-FFF2-40B4-BE49-F238E27FC236}">
                <a16:creationId xmlns:a16="http://schemas.microsoft.com/office/drawing/2014/main" id="{EF0340BA-48C7-4F6E-921B-206AD73CD8C6}"/>
              </a:ext>
            </a:extLst>
          </p:cNvPr>
          <p:cNvSpPr/>
          <p:nvPr/>
        </p:nvSpPr>
        <p:spPr>
          <a:xfrm>
            <a:off x="5114187" y="4698018"/>
            <a:ext cx="2428870" cy="369332"/>
          </a:xfrm>
          <a:prstGeom prst="rect">
            <a:avLst/>
          </a:prstGeom>
        </p:spPr>
        <p:txBody>
          <a:bodyPr wrap="none">
            <a:spAutoFit/>
          </a:bodyPr>
          <a:lstStyle/>
          <a:p>
            <a:r>
              <a:rPr lang="zh-CN" altLang="en-US" dirty="0">
                <a:solidFill>
                  <a:srgbClr val="FF0000"/>
                </a:solidFill>
              </a:rPr>
              <a:t>路径名（</a:t>
            </a:r>
            <a:r>
              <a:rPr lang="en-US" altLang="zh-CN" dirty="0">
                <a:solidFill>
                  <a:srgbClr val="FF0000"/>
                </a:solidFill>
              </a:rPr>
              <a:t>path name</a:t>
            </a:r>
            <a:r>
              <a:rPr lang="zh-CN" altLang="en-US" dirty="0">
                <a:solidFill>
                  <a:srgbClr val="FF0000"/>
                </a:solidFill>
              </a:rPr>
              <a:t>）</a:t>
            </a:r>
          </a:p>
        </p:txBody>
      </p:sp>
      <p:cxnSp>
        <p:nvCxnSpPr>
          <p:cNvPr id="15" name="连接符: 肘形 14">
            <a:extLst>
              <a:ext uri="{FF2B5EF4-FFF2-40B4-BE49-F238E27FC236}">
                <a16:creationId xmlns:a16="http://schemas.microsoft.com/office/drawing/2014/main" id="{1D601F14-99C0-4487-AC00-AB3DF698DFD1}"/>
              </a:ext>
            </a:extLst>
          </p:cNvPr>
          <p:cNvCxnSpPr>
            <a:cxnSpLocks/>
            <a:endCxn id="8" idx="1"/>
          </p:cNvCxnSpPr>
          <p:nvPr/>
        </p:nvCxnSpPr>
        <p:spPr>
          <a:xfrm rot="16200000" flipH="1">
            <a:off x="2213841" y="4062864"/>
            <a:ext cx="1155508" cy="484134"/>
          </a:xfrm>
          <a:prstGeom prst="bentConnector2">
            <a:avLst/>
          </a:prstGeom>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924A2AF8-22F1-4F91-BC52-46646320C667}"/>
              </a:ext>
            </a:extLst>
          </p:cNvPr>
          <p:cNvSpPr txBox="1"/>
          <p:nvPr/>
        </p:nvSpPr>
        <p:spPr>
          <a:xfrm>
            <a:off x="6970707" y="5313750"/>
            <a:ext cx="5056774"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很多情况下，只有对象所在的计算机知道该对象的实际名称，在这种情况下，可以给出一个匿名对象。</a:t>
            </a:r>
            <a:endParaRPr lang="en-US" altLang="zh-CN" dirty="0">
              <a:latin typeface="新宋体" panose="02010609030101010101" pitchFamily="49" charset="-122"/>
              <a:ea typeface="新宋体" panose="02010609030101010101" pitchFamily="49" charset="-122"/>
            </a:endParaRPr>
          </a:p>
        </p:txBody>
      </p:sp>
      <p:sp>
        <p:nvSpPr>
          <p:cNvPr id="38" name="文本框 37">
            <a:extLst>
              <a:ext uri="{FF2B5EF4-FFF2-40B4-BE49-F238E27FC236}">
                <a16:creationId xmlns:a16="http://schemas.microsoft.com/office/drawing/2014/main" id="{1919AE0E-D18E-44DC-A877-567D3AA80F5E}"/>
              </a:ext>
            </a:extLst>
          </p:cNvPr>
          <p:cNvSpPr txBox="1"/>
          <p:nvPr/>
        </p:nvSpPr>
        <p:spPr>
          <a:xfrm>
            <a:off x="6970707" y="1355684"/>
            <a:ext cx="5056774"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对象的名称和类型形成一个串，对于一个对象，要在整个串下画一条下划线</a:t>
            </a:r>
            <a:endParaRPr lang="en-US" altLang="zh-CN" dirty="0">
              <a:solidFill>
                <a:srgbClr val="FF0000"/>
              </a:solidFill>
              <a:latin typeface="新宋体" panose="02010609030101010101" pitchFamily="49" charset="-122"/>
              <a:ea typeface="新宋体" panose="02010609030101010101" pitchFamily="49" charset="-122"/>
            </a:endParaRPr>
          </a:p>
        </p:txBody>
      </p:sp>
      <p:cxnSp>
        <p:nvCxnSpPr>
          <p:cNvPr id="44" name="连接符: 肘形 43">
            <a:extLst>
              <a:ext uri="{FF2B5EF4-FFF2-40B4-BE49-F238E27FC236}">
                <a16:creationId xmlns:a16="http://schemas.microsoft.com/office/drawing/2014/main" id="{00F7DE5F-78D1-4E90-B045-20DDED860987}"/>
              </a:ext>
            </a:extLst>
          </p:cNvPr>
          <p:cNvCxnSpPr>
            <a:cxnSpLocks/>
            <a:endCxn id="14" idx="1"/>
          </p:cNvCxnSpPr>
          <p:nvPr/>
        </p:nvCxnSpPr>
        <p:spPr>
          <a:xfrm rot="16200000" flipH="1">
            <a:off x="2197318" y="3046333"/>
            <a:ext cx="1206850" cy="502432"/>
          </a:xfrm>
          <a:prstGeom prst="bentConnector2">
            <a:avLst/>
          </a:prstGeom>
        </p:spPr>
        <p:style>
          <a:lnRef idx="1">
            <a:schemeClr val="dk1"/>
          </a:lnRef>
          <a:fillRef idx="0">
            <a:schemeClr val="dk1"/>
          </a:fillRef>
          <a:effectRef idx="0">
            <a:schemeClr val="dk1"/>
          </a:effectRef>
          <a:fontRef idx="minor">
            <a:schemeClr val="tx1"/>
          </a:fontRef>
        </p:style>
      </p:cxnSp>
      <p:pic>
        <p:nvPicPr>
          <p:cNvPr id="2" name="图片 1">
            <a:extLst>
              <a:ext uri="{FF2B5EF4-FFF2-40B4-BE49-F238E27FC236}">
                <a16:creationId xmlns:a16="http://schemas.microsoft.com/office/drawing/2014/main" id="{B33F63FD-C0F9-46A4-B8F6-0F4A8D5EE356}"/>
              </a:ext>
            </a:extLst>
          </p:cNvPr>
          <p:cNvPicPr>
            <a:picLocks noChangeAspect="1"/>
          </p:cNvPicPr>
          <p:nvPr/>
        </p:nvPicPr>
        <p:blipFill>
          <a:blip r:embed="rId8"/>
          <a:stretch>
            <a:fillRect/>
          </a:stretch>
        </p:blipFill>
        <p:spPr>
          <a:xfrm>
            <a:off x="7868285" y="4773146"/>
            <a:ext cx="1962150" cy="219075"/>
          </a:xfrm>
          <a:prstGeom prst="rect">
            <a:avLst/>
          </a:prstGeom>
        </p:spPr>
      </p:pic>
    </p:spTree>
    <p:extLst>
      <p:ext uri="{BB962C8B-B14F-4D97-AF65-F5344CB8AC3E}">
        <p14:creationId xmlns:p14="http://schemas.microsoft.com/office/powerpoint/2010/main" val="11899576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6484977" y="2967333"/>
            <a:ext cx="5294850"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关联的实例称为链，链是对象之间的语意联系，链和关联一样，是一条直线，但链连接的是对象。两个对象之间有链存在的情况下，一个对象就能向另一个对象发送</a:t>
            </a:r>
            <a:r>
              <a:rPr lang="zh-CN" altLang="en-US" dirty="0">
                <a:solidFill>
                  <a:srgbClr val="FF0000"/>
                </a:solidFill>
                <a:latin typeface="新宋体" panose="02010609030101010101" pitchFamily="49" charset="-122"/>
                <a:ea typeface="新宋体" panose="02010609030101010101" pitchFamily="49" charset="-122"/>
              </a:rPr>
              <a:t>消息</a:t>
            </a:r>
            <a:r>
              <a:rPr lang="zh-CN" altLang="en-US" dirty="0">
                <a:latin typeface="新宋体" panose="02010609030101010101" pitchFamily="49" charset="-122"/>
                <a:ea typeface="新宋体" panose="02010609030101010101" pitchFamily="49" charset="-122"/>
              </a:rPr>
              <a:t>。</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EDB1D47C-88D2-455D-9EE1-F0C83C046B66}"/>
              </a:ext>
            </a:extLst>
          </p:cNvPr>
          <p:cNvPicPr>
            <a:picLocks noChangeAspect="1"/>
          </p:cNvPicPr>
          <p:nvPr/>
        </p:nvPicPr>
        <p:blipFill>
          <a:blip r:embed="rId3"/>
          <a:stretch>
            <a:fillRect/>
          </a:stretch>
        </p:blipFill>
        <p:spPr>
          <a:xfrm>
            <a:off x="886411" y="2793592"/>
            <a:ext cx="4482925" cy="1547813"/>
          </a:xfrm>
          <a:prstGeom prst="rect">
            <a:avLst/>
          </a:prstGeom>
        </p:spPr>
      </p:pic>
    </p:spTree>
    <p:extLst>
      <p:ext uri="{BB962C8B-B14F-4D97-AF65-F5344CB8AC3E}">
        <p14:creationId xmlns:p14="http://schemas.microsoft.com/office/powerpoint/2010/main" val="20949159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对象图的扩展</a:t>
            </a:r>
          </a:p>
        </p:txBody>
      </p:sp>
      <p:sp>
        <p:nvSpPr>
          <p:cNvPr id="52" name="标题 48">
            <a:extLst>
              <a:ext uri="{FF2B5EF4-FFF2-40B4-BE49-F238E27FC236}">
                <a16:creationId xmlns:a16="http://schemas.microsoft.com/office/drawing/2014/main" id="{30409B32-6468-4D2A-B01B-49D767C14F7A}"/>
              </a:ext>
            </a:extLst>
          </p:cNvPr>
          <p:cNvSpPr txBox="1">
            <a:spLocks/>
          </p:cNvSpPr>
          <p:nvPr/>
        </p:nvSpPr>
        <p:spPr>
          <a:xfrm>
            <a:off x="886411" y="1130095"/>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38" name="文本框 37">
            <a:extLst>
              <a:ext uri="{FF2B5EF4-FFF2-40B4-BE49-F238E27FC236}">
                <a16:creationId xmlns:a16="http://schemas.microsoft.com/office/drawing/2014/main" id="{1919AE0E-D18E-44DC-A877-567D3AA80F5E}"/>
              </a:ext>
            </a:extLst>
          </p:cNvPr>
          <p:cNvSpPr txBox="1"/>
          <p:nvPr/>
        </p:nvSpPr>
        <p:spPr>
          <a:xfrm>
            <a:off x="6164765" y="2173457"/>
            <a:ext cx="5294850"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对象是有状态的，它是由对象的所有性质加上每个性质的当前的取值组成，对象的状态是动态的</a:t>
            </a:r>
            <a:endParaRPr lang="en-US" altLang="zh-CN" dirty="0">
              <a:solidFill>
                <a:srgbClr val="FF0000"/>
              </a:solidFill>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6A07C011-20F1-4D76-9C4B-E056ED60CCD6}"/>
              </a:ext>
            </a:extLst>
          </p:cNvPr>
          <p:cNvSpPr txBox="1"/>
          <p:nvPr/>
        </p:nvSpPr>
        <p:spPr>
          <a:xfrm>
            <a:off x="6225637" y="4203182"/>
            <a:ext cx="5294850"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UML</a:t>
            </a:r>
            <a:r>
              <a:rPr lang="zh-CN" altLang="en-US" dirty="0">
                <a:latin typeface="新宋体" panose="02010609030101010101" pitchFamily="49" charset="-122"/>
                <a:ea typeface="新宋体" panose="02010609030101010101" pitchFamily="49" charset="-122"/>
              </a:rPr>
              <a:t>中的所有扩展机制都可应用到对象上，但是通常不直接地将实例衍型化，也不给出实例的标记值，对象的衍型和标记值可从它的抽象中所定义的衍型和标记值中派生出来</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7664C97B-F1EC-48C7-A81F-BFB488EE6789}"/>
              </a:ext>
            </a:extLst>
          </p:cNvPr>
          <p:cNvPicPr>
            <a:picLocks noChangeAspect="1"/>
          </p:cNvPicPr>
          <p:nvPr/>
        </p:nvPicPr>
        <p:blipFill>
          <a:blip r:embed="rId3"/>
          <a:stretch>
            <a:fillRect/>
          </a:stretch>
        </p:blipFill>
        <p:spPr>
          <a:xfrm>
            <a:off x="1571579" y="2008488"/>
            <a:ext cx="2960760" cy="1622600"/>
          </a:xfrm>
          <a:prstGeom prst="rect">
            <a:avLst/>
          </a:prstGeom>
        </p:spPr>
      </p:pic>
      <p:pic>
        <p:nvPicPr>
          <p:cNvPr id="5" name="图片 4">
            <a:extLst>
              <a:ext uri="{FF2B5EF4-FFF2-40B4-BE49-F238E27FC236}">
                <a16:creationId xmlns:a16="http://schemas.microsoft.com/office/drawing/2014/main" id="{C7874443-5410-44A7-9794-32D8143735A8}"/>
              </a:ext>
            </a:extLst>
          </p:cNvPr>
          <p:cNvPicPr>
            <a:picLocks noChangeAspect="1"/>
          </p:cNvPicPr>
          <p:nvPr/>
        </p:nvPicPr>
        <p:blipFill>
          <a:blip r:embed="rId4"/>
          <a:stretch>
            <a:fillRect/>
          </a:stretch>
        </p:blipFill>
        <p:spPr>
          <a:xfrm>
            <a:off x="1999446" y="4203361"/>
            <a:ext cx="2105025" cy="1200150"/>
          </a:xfrm>
          <a:prstGeom prst="rect">
            <a:avLst/>
          </a:prstGeom>
        </p:spPr>
      </p:pic>
      <p:sp>
        <p:nvSpPr>
          <p:cNvPr id="9" name="文本框 8">
            <a:extLst>
              <a:ext uri="{FF2B5EF4-FFF2-40B4-BE49-F238E27FC236}">
                <a16:creationId xmlns:a16="http://schemas.microsoft.com/office/drawing/2014/main" id="{78F061BF-8130-4C87-9F10-D5BD82A06466}"/>
              </a:ext>
            </a:extLst>
          </p:cNvPr>
          <p:cNvSpPr txBox="1"/>
          <p:nvPr/>
        </p:nvSpPr>
        <p:spPr>
          <a:xfrm>
            <a:off x="3994933" y="1510991"/>
            <a:ext cx="1224767"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显式状态</a:t>
            </a:r>
            <a:endParaRPr lang="en-US" altLang="zh-CN"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00550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对对象结构建模</a:t>
            </a:r>
          </a:p>
        </p:txBody>
      </p:sp>
      <p:sp>
        <p:nvSpPr>
          <p:cNvPr id="17" name="文本框 16">
            <a:extLst>
              <a:ext uri="{FF2B5EF4-FFF2-40B4-BE49-F238E27FC236}">
                <a16:creationId xmlns:a16="http://schemas.microsoft.com/office/drawing/2014/main" id="{49BEC3A5-BB1E-43D1-927D-5A57ED8D1C57}"/>
              </a:ext>
            </a:extLst>
          </p:cNvPr>
          <p:cNvSpPr txBox="1"/>
          <p:nvPr/>
        </p:nvSpPr>
        <p:spPr>
          <a:xfrm>
            <a:off x="1208026" y="1545567"/>
            <a:ext cx="9775947" cy="3766865"/>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对象图用于对复杂的数据结构建模特别有用</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识别想为之建模的机制。机制描述了正建模的系统部分的某些功能或行为，它由一组类、接口和其他事物的交互产生。</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创建协作来描述机制</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对于每个机制，识别参与协作的类、接口和其他元素，也要识别这些事物之间的关系。</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考虑贯穿这个机制的一个脚本。在某一时刻冻结该脚本，描绘参与这个机制的各个对象。</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为了理解脚本，按需要显露出每个这样的对象的状态和属性值。</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6.</a:t>
            </a:r>
            <a:r>
              <a:rPr lang="zh-CN" altLang="en-US" dirty="0">
                <a:latin typeface="新宋体" panose="02010609030101010101" pitchFamily="49" charset="-122"/>
                <a:ea typeface="新宋体" panose="02010609030101010101" pitchFamily="49" charset="-122"/>
              </a:rPr>
              <a:t>同样地，显露出这些对象之间的链，它代表这些对象之间关联的实例。</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1245301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14</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zh-CN" altLang="en-US" dirty="0"/>
              <a:t>逆向工程</a:t>
            </a:r>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7" y="1545567"/>
            <a:ext cx="9947654" cy="4182363"/>
          </a:xfrm>
          <a:prstGeom prst="rect">
            <a:avLst/>
          </a:prstGeom>
          <a:noFill/>
        </p:spPr>
        <p:txBody>
          <a:bodyPr wrap="square" rtlCol="0">
            <a:spAutoFit/>
          </a:bodyPr>
          <a:lstStyle/>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选择要进行逆向工程的目标。通常将语境设为一个操作的内部，或者与一个特定类的实例相关。</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通过使用工具或简单的走查脚本，在特定的时刻停止执行。</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识别出在该语境中相互协作的一组感兴趣的对象，并在对象图中表示他们。</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按照理解语义的需要，显露这些对象的状态。</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按照理解语义的需要，识别这些对象之间存在的链。</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6.</a:t>
            </a:r>
            <a:r>
              <a:rPr lang="zh-CN" altLang="en-US" dirty="0">
                <a:latin typeface="新宋体" panose="02010609030101010101" pitchFamily="49" charset="-122"/>
                <a:ea typeface="新宋体" panose="02010609030101010101" pitchFamily="49" charset="-122"/>
              </a:rPr>
              <a:t>若最终的图过于复杂，则要修剪它</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通过删除有需要回答的关于脚本的问题务无密切关系的对象来实现。如图过于简化，若把某些感兴趣的对象的邻居扩充进来，并更深入地显露除各对象的状态。</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7.</a:t>
            </a:r>
            <a:r>
              <a:rPr lang="zh-CN" altLang="en-US" dirty="0">
                <a:latin typeface="新宋体" panose="02010609030101010101" pitchFamily="49" charset="-122"/>
                <a:ea typeface="新宋体" panose="02010609030101010101" pitchFamily="49" charset="-122"/>
              </a:rPr>
              <a:t>通常，必须手工地添加或标记目标代码中非显式的结构。丢失的信息提供了隐含在最终的代码中的设计意图。</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8040335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15</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1208027" y="1545567"/>
            <a:ext cx="6186309" cy="442878"/>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请说明对象图的使用场景以及它的优缺点</a:t>
            </a:r>
            <a:endParaRPr lang="en-US" altLang="zh-CN"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1208027" y="2062434"/>
            <a:ext cx="6186309" cy="2935868"/>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对象图使用于模型的设计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对源代码进行分析和说明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对造型复杂的数据结构的理解</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从实用的角度了解系统</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优点：能够直观理解出系统运行时的实时状态</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缺点：工作量大，比较复杂</a:t>
            </a:r>
            <a:endParaRPr lang="en-US" altLang="zh-CN"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1208027" y="5072291"/>
            <a:ext cx="6186309" cy="442878"/>
          </a:xfrm>
          <a:prstGeom prst="rect">
            <a:avLst/>
          </a:prstGeom>
        </p:spPr>
        <p:txBody>
          <a:bodyPr wrap="square">
            <a:spAutoFit/>
          </a:bodyPr>
          <a:lstStyle/>
          <a:p>
            <a:pPr>
              <a:lnSpc>
                <a:spcPct val="150000"/>
              </a:lnSpc>
            </a:pPr>
            <a:r>
              <a:rPr lang="zh-CN" altLang="en-US" dirty="0">
                <a:solidFill>
                  <a:srgbClr val="FF0000"/>
                </a:solidFill>
                <a:latin typeface="新宋体" panose="02010609030101010101" pitchFamily="49" charset="-122"/>
                <a:ea typeface="新宋体" panose="02010609030101010101" pitchFamily="49" charset="-122"/>
              </a:rPr>
              <a:t>对象图反映了部分存在于运行系统中的具体的或原型的对象</a:t>
            </a:r>
            <a:endParaRPr lang="en-US" altLang="zh-CN"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923511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85699" y="2599681"/>
            <a:ext cx="2543752" cy="895350"/>
          </a:xfrm>
        </p:spPr>
        <p:txBody>
          <a:bodyPr>
            <a:normAutofit/>
          </a:bodyPr>
          <a:lstStyle/>
          <a:p>
            <a:r>
              <a:rPr lang="zh-CN" altLang="en-US" sz="5400" dirty="0">
                <a:solidFill>
                  <a:schemeClr val="bg1"/>
                </a:solidFill>
              </a:rPr>
              <a:t>构件图</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/02</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8091035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17</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35881" y="2002899"/>
            <a:ext cx="9520237" cy="3093154"/>
          </a:xfrm>
          <a:prstGeom prst="rect">
            <a:avLst/>
          </a:prstGeom>
          <a:noFill/>
        </p:spPr>
        <p:txBody>
          <a:bodyPr wrap="square" rtlCol="0">
            <a:spAutoFit/>
          </a:bodyPr>
          <a:lstStyle/>
          <a:p>
            <a:pPr>
              <a:lnSpc>
                <a:spcPct val="150000"/>
              </a:lnSpc>
            </a:pPr>
            <a:r>
              <a:rPr lang="zh-CN" altLang="en-US" sz="2400"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现代软件开发是基于组件的，这种开发方式对</a:t>
            </a:r>
            <a:r>
              <a:rPr lang="zh-CN" altLang="en-US" dirty="0">
                <a:solidFill>
                  <a:srgbClr val="FF0000"/>
                </a:solidFill>
                <a:latin typeface="新宋体" panose="02010609030101010101" pitchFamily="49" charset="-122"/>
                <a:ea typeface="新宋体" panose="02010609030101010101" pitchFamily="49" charset="-122"/>
              </a:rPr>
              <a:t>群组开发</a:t>
            </a:r>
            <a:r>
              <a:rPr lang="zh-CN" altLang="en-US" dirty="0">
                <a:latin typeface="新宋体" panose="02010609030101010101" pitchFamily="49" charset="-122"/>
                <a:ea typeface="新宋体" panose="02010609030101010101" pitchFamily="49" charset="-122"/>
              </a:rPr>
              <a:t>尤为重要。因此，可以使用构件图来可视化物理组件及他们之间的关系，并描述其构造细节。</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如果在开发一个系统中所构造的组件能够在开发另一个系统中被</a:t>
            </a:r>
            <a:r>
              <a:rPr lang="zh-CN" altLang="en-US" dirty="0">
                <a:solidFill>
                  <a:srgbClr val="FF0000"/>
                </a:solidFill>
                <a:latin typeface="新宋体" panose="02010609030101010101" pitchFamily="49" charset="-122"/>
                <a:ea typeface="新宋体" panose="02010609030101010101" pitchFamily="49" charset="-122"/>
              </a:rPr>
              <a:t>复用</a:t>
            </a:r>
            <a:r>
              <a:rPr lang="zh-CN" altLang="en-US" dirty="0">
                <a:latin typeface="新宋体" panose="02010609030101010101" pitchFamily="49" charset="-122"/>
                <a:ea typeface="新宋体" panose="02010609030101010101" pitchFamily="49" charset="-122"/>
              </a:rPr>
              <a:t>，那么就越有利于获得这种竞争利益。建立组件模型的工作上花费一些努力有助于复用。</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软件组件是软件系统的一个</a:t>
            </a:r>
            <a:r>
              <a:rPr lang="zh-CN" altLang="en-US" dirty="0">
                <a:solidFill>
                  <a:srgbClr val="FF0000"/>
                </a:solidFill>
                <a:latin typeface="新宋体" panose="02010609030101010101" pitchFamily="49" charset="-122"/>
                <a:ea typeface="新宋体" panose="02010609030101010101" pitchFamily="49" charset="-122"/>
              </a:rPr>
              <a:t>物理单元</a:t>
            </a:r>
            <a:r>
              <a:rPr lang="zh-CN" altLang="en-US" dirty="0">
                <a:latin typeface="新宋体" panose="02010609030101010101" pitchFamily="49" charset="-122"/>
                <a:ea typeface="新宋体" panose="02010609030101010101" pitchFamily="49" charset="-122"/>
              </a:rPr>
              <a:t>。组件提供和其它组件之间的接口。在</a:t>
            </a:r>
            <a:r>
              <a:rPr lang="en-US" altLang="zh-CN" dirty="0">
                <a:latin typeface="新宋体" panose="02010609030101010101" pitchFamily="49" charset="-122"/>
                <a:ea typeface="新宋体" panose="02010609030101010101" pitchFamily="49" charset="-122"/>
              </a:rPr>
              <a:t>UML1.x</a:t>
            </a:r>
            <a:r>
              <a:rPr lang="zh-CN" altLang="en-US" dirty="0">
                <a:latin typeface="新宋体" panose="02010609030101010101" pitchFamily="49" charset="-122"/>
                <a:ea typeface="新宋体" panose="02010609030101010101" pitchFamily="49" charset="-122"/>
              </a:rPr>
              <a:t>中，数据文件、表格、可执行文件、文档和动态链接库等都被定义为组件。</a:t>
            </a:r>
            <a:endParaRPr lang="en-US" altLang="zh-CN"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873286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组件和类的异同</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cxnSp>
        <p:nvCxnSpPr>
          <p:cNvPr id="8" name="直接连接符 7">
            <a:extLst>
              <a:ext uri="{FF2B5EF4-FFF2-40B4-BE49-F238E27FC236}">
                <a16:creationId xmlns:a16="http://schemas.microsoft.com/office/drawing/2014/main" id="{6B791D1D-D081-43F0-9837-95D93CAF8733}"/>
              </a:ext>
            </a:extLst>
          </p:cNvPr>
          <p:cNvCxnSpPr/>
          <p:nvPr/>
        </p:nvCxnSpPr>
        <p:spPr>
          <a:xfrm>
            <a:off x="1282315" y="2603641"/>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E97E8A22-A98C-4F15-B559-9245775B628D}"/>
              </a:ext>
            </a:extLst>
          </p:cNvPr>
          <p:cNvCxnSpPr/>
          <p:nvPr/>
        </p:nvCxnSpPr>
        <p:spPr>
          <a:xfrm>
            <a:off x="1282315" y="3129667"/>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30D61A62-9752-4D5A-A7FF-412970ADECE8}"/>
              </a:ext>
            </a:extLst>
          </p:cNvPr>
          <p:cNvCxnSpPr/>
          <p:nvPr/>
        </p:nvCxnSpPr>
        <p:spPr>
          <a:xfrm>
            <a:off x="1308484" y="5149178"/>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78BCFE77-D3B6-4ADA-935C-78756CB12954}"/>
              </a:ext>
            </a:extLst>
          </p:cNvPr>
          <p:cNvSpPr txBox="1"/>
          <p:nvPr/>
        </p:nvSpPr>
        <p:spPr>
          <a:xfrm>
            <a:off x="3237140" y="2639667"/>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94AE9ABD-0969-48DA-9FDA-7D3D1E374F14}"/>
              </a:ext>
            </a:extLst>
          </p:cNvPr>
          <p:cNvSpPr txBox="1"/>
          <p:nvPr/>
        </p:nvSpPr>
        <p:spPr>
          <a:xfrm>
            <a:off x="7913493" y="2661515"/>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构件图</a:t>
            </a:r>
            <a:endParaRPr lang="en-US" altLang="zh-CN" sz="2400" dirty="0">
              <a:latin typeface="新宋体" panose="02010609030101010101" pitchFamily="49" charset="-122"/>
              <a:ea typeface="新宋体" panose="02010609030101010101" pitchFamily="49" charset="-122"/>
            </a:endParaRPr>
          </a:p>
        </p:txBody>
      </p:sp>
      <p:sp>
        <p:nvSpPr>
          <p:cNvPr id="13" name="文本框 12">
            <a:extLst>
              <a:ext uri="{FF2B5EF4-FFF2-40B4-BE49-F238E27FC236}">
                <a16:creationId xmlns:a16="http://schemas.microsoft.com/office/drawing/2014/main" id="{C8F2D201-5FA2-424F-86CC-04B4D9C80258}"/>
              </a:ext>
            </a:extLst>
          </p:cNvPr>
          <p:cNvSpPr txBox="1"/>
          <p:nvPr/>
        </p:nvSpPr>
        <p:spPr>
          <a:xfrm>
            <a:off x="1311810" y="316184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表示抽象逻辑，不可以存在于实际运行的计算机上</a:t>
            </a:r>
            <a:endParaRPr lang="en-US" altLang="zh-CN"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AAB49BB2-06C1-4C55-B680-ADAD97286267}"/>
              </a:ext>
            </a:extLst>
          </p:cNvPr>
          <p:cNvSpPr txBox="1"/>
          <p:nvPr/>
        </p:nvSpPr>
        <p:spPr>
          <a:xfrm>
            <a:off x="1308484" y="3837739"/>
            <a:ext cx="478672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是逻辑上的概念，是逻辑模块</a:t>
            </a:r>
            <a:endParaRPr lang="en-US" altLang="zh-CN" dirty="0">
              <a:latin typeface="新宋体" panose="02010609030101010101" pitchFamily="49" charset="-122"/>
              <a:ea typeface="新宋体" panose="02010609030101010101" pitchFamily="49" charset="-122"/>
            </a:endParaRPr>
          </a:p>
        </p:txBody>
      </p:sp>
      <p:sp>
        <p:nvSpPr>
          <p:cNvPr id="18" name="文本框 17">
            <a:extLst>
              <a:ext uri="{FF2B5EF4-FFF2-40B4-BE49-F238E27FC236}">
                <a16:creationId xmlns:a16="http://schemas.microsoft.com/office/drawing/2014/main" id="{973C3272-995A-4B4A-B59A-AA959E04F2AF}"/>
              </a:ext>
            </a:extLst>
          </p:cNvPr>
          <p:cNvSpPr txBox="1"/>
          <p:nvPr/>
        </p:nvSpPr>
        <p:spPr>
          <a:xfrm>
            <a:off x="6100121" y="316157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表示计算机中的物理抽象，可以在实际运行的计算机上</a:t>
            </a:r>
            <a:endParaRPr lang="en-US" altLang="zh-CN"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AF63DB8C-D439-443E-A93F-F41DAB7CF960}"/>
              </a:ext>
            </a:extLst>
          </p:cNvPr>
          <p:cNvSpPr txBox="1"/>
          <p:nvPr/>
        </p:nvSpPr>
        <p:spPr>
          <a:xfrm>
            <a:off x="6095205" y="3839817"/>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表示的是物理模块，是一组其他逻辑元素的物理实现</a:t>
            </a:r>
            <a:endParaRPr lang="en-US" altLang="zh-CN"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162341" cy="858377"/>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    构件图和类图都有名称；都可以实现一组接口；都可以参与依赖、泛化和关联关系；度都可以被嵌套；都可以有实例；都可以参与交互。</a:t>
            </a:r>
            <a:endParaRPr lang="en-US" altLang="zh-CN"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AF5EC45F-C05F-45F0-B6CD-6A9794F4B129}"/>
              </a:ext>
            </a:extLst>
          </p:cNvPr>
          <p:cNvSpPr txBox="1"/>
          <p:nvPr/>
        </p:nvSpPr>
        <p:spPr>
          <a:xfrm>
            <a:off x="1295398" y="4541417"/>
            <a:ext cx="478672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可以直接拥有属性和操作</a:t>
            </a:r>
            <a:endParaRPr lang="en-US" altLang="zh-CN"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2FCC487-5296-41C4-BD23-C498AEFE59A6}"/>
              </a:ext>
            </a:extLst>
          </p:cNvPr>
          <p:cNvSpPr txBox="1"/>
          <p:nvPr/>
        </p:nvSpPr>
        <p:spPr>
          <a:xfrm>
            <a:off x="6121374" y="4541417"/>
            <a:ext cx="478672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一般通过接口来进行操作</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346936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796185" cy="648690"/>
          </a:xfrm>
        </p:spPr>
        <p:txBody>
          <a:bodyPr>
            <a:normAutofit/>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sp>
        <p:nvSpPr>
          <p:cNvPr id="3" name="矩形 2">
            <a:extLst>
              <a:ext uri="{FF2B5EF4-FFF2-40B4-BE49-F238E27FC236}">
                <a16:creationId xmlns:a16="http://schemas.microsoft.com/office/drawing/2014/main" id="{C05F8F10-C3A8-4E7A-BB80-EC40D580048C}"/>
              </a:ext>
            </a:extLst>
          </p:cNvPr>
          <p:cNvSpPr/>
          <p:nvPr/>
        </p:nvSpPr>
        <p:spPr>
          <a:xfrm>
            <a:off x="1918745" y="2040186"/>
            <a:ext cx="8690261" cy="1689373"/>
          </a:xfrm>
          <a:prstGeom prst="rect">
            <a:avLst/>
          </a:prstGeom>
        </p:spPr>
        <p:txBody>
          <a:bodyPr wrap="square">
            <a:spAutoFit/>
          </a:bodyPr>
          <a:lstStyle/>
          <a:p>
            <a:pPr>
              <a:lnSpc>
                <a:spcPct val="150000"/>
              </a:lnSpc>
            </a:pPr>
            <a:r>
              <a:rPr lang="zh-CN" altLang="en-US" dirty="0">
                <a:latin typeface="新宋体" panose="02010609030101010101" pitchFamily="49" charset="-122"/>
                <a:ea typeface="新宋体" panose="02010609030101010101" pitchFamily="49" charset="-122"/>
              </a:rPr>
              <a:t>    构件图（</a:t>
            </a:r>
            <a:r>
              <a:rPr lang="en-US" altLang="zh-CN" dirty="0">
                <a:latin typeface="新宋体" panose="02010609030101010101" pitchFamily="49" charset="-122"/>
                <a:ea typeface="新宋体" panose="02010609030101010101" pitchFamily="49" charset="-122"/>
              </a:rPr>
              <a:t>Component Diagram</a:t>
            </a:r>
            <a:r>
              <a:rPr lang="zh-CN" altLang="en-US" dirty="0">
                <a:latin typeface="新宋体" panose="02010609030101010101" pitchFamily="49" charset="-122"/>
                <a:ea typeface="新宋体" panose="02010609030101010101" pitchFamily="49" charset="-122"/>
              </a:rPr>
              <a:t>）是对面对象系统的物理方面建模时使用的两种图之一（另一种图是部署图），用于描述软件组件及组件之间的组织和依赖关系。</a:t>
            </a:r>
            <a:r>
              <a:rPr lang="en-US" altLang="zh-CN" b="1" dirty="0"/>
              <a:t>[4]</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构件图提供当前模型的物理视图，对系统的静态实现视图建模。</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一个构件图可以表示一个系统全部或部分的构件体系。</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3861674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F5B9E490-365D-4A50-9251-54F3C7E32E62}"/>
              </a:ext>
            </a:extLst>
          </p:cNvPr>
          <p:cNvCxnSpPr/>
          <p:nvPr/>
        </p:nvCxnSpPr>
        <p:spPr>
          <a:xfrm flipH="1">
            <a:off x="669925"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8C363F94-FD11-41CE-923E-F0E1A0AC431C}"/>
              </a:ext>
            </a:extLst>
          </p:cNvPr>
          <p:cNvCxnSpPr>
            <a:cxnSpLocks/>
          </p:cNvCxnSpPr>
          <p:nvPr/>
        </p:nvCxnSpPr>
        <p:spPr>
          <a:xfrm>
            <a:off x="669925"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iṣ1íḋé">
            <a:extLst>
              <a:ext uri="{FF2B5EF4-FFF2-40B4-BE49-F238E27FC236}">
                <a16:creationId xmlns:a16="http://schemas.microsoft.com/office/drawing/2014/main" id="{8A3A938D-2FF0-4052-A4C9-59DD435EDE8B}"/>
              </a:ext>
            </a:extLst>
          </p:cNvPr>
          <p:cNvSpPr txBox="1"/>
          <p:nvPr/>
        </p:nvSpPr>
        <p:spPr>
          <a:xfrm>
            <a:off x="5637417" y="1804525"/>
            <a:ext cx="466794" cy="461665"/>
          </a:xfrm>
          <a:prstGeom prst="rect">
            <a:avLst/>
          </a:prstGeom>
          <a:noFill/>
        </p:spPr>
        <p:txBody>
          <a:bodyPr wrap="none" anchor="ctr">
            <a:noAutofit/>
          </a:bodyPr>
          <a:lstStyle/>
          <a:p>
            <a:pPr algn="ctr"/>
            <a:r>
              <a:rPr lang="en-US" altLang="zh-CN" sz="2800" dirty="0">
                <a:solidFill>
                  <a:schemeClr val="accent5"/>
                </a:solidFill>
                <a:latin typeface="Impact" panose="020B0806030902050204" pitchFamily="34" charset="0"/>
              </a:rPr>
              <a:t>01</a:t>
            </a:r>
          </a:p>
        </p:txBody>
      </p:sp>
      <p:cxnSp>
        <p:nvCxnSpPr>
          <p:cNvPr id="9" name="直接连接符 8">
            <a:extLst>
              <a:ext uri="{FF2B5EF4-FFF2-40B4-BE49-F238E27FC236}">
                <a16:creationId xmlns:a16="http://schemas.microsoft.com/office/drawing/2014/main" id="{BBA626B3-8595-4BC0-B0B1-97F6145EEECC}"/>
              </a:ext>
            </a:extLst>
          </p:cNvPr>
          <p:cNvCxnSpPr/>
          <p:nvPr/>
        </p:nvCxnSpPr>
        <p:spPr>
          <a:xfrm>
            <a:off x="6235883" y="1775750"/>
            <a:ext cx="0" cy="51921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íšḻídé">
            <a:extLst>
              <a:ext uri="{FF2B5EF4-FFF2-40B4-BE49-F238E27FC236}">
                <a16:creationId xmlns:a16="http://schemas.microsoft.com/office/drawing/2014/main" id="{4D5C24C6-4DD0-4193-AD42-019C1134797B}"/>
              </a:ext>
            </a:extLst>
          </p:cNvPr>
          <p:cNvSpPr txBox="1"/>
          <p:nvPr/>
        </p:nvSpPr>
        <p:spPr bwMode="auto">
          <a:xfrm>
            <a:off x="6340738" y="1774733"/>
            <a:ext cx="135546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对象图</a:t>
            </a:r>
            <a:endParaRPr lang="en-US" altLang="zh-CN" sz="3200" b="1" dirty="0"/>
          </a:p>
        </p:txBody>
      </p:sp>
      <p:sp>
        <p:nvSpPr>
          <p:cNvPr id="12" name="ïṧḷîďe">
            <a:extLst>
              <a:ext uri="{FF2B5EF4-FFF2-40B4-BE49-F238E27FC236}">
                <a16:creationId xmlns:a16="http://schemas.microsoft.com/office/drawing/2014/main" id="{8BC1FBD4-B5F1-47ED-A173-0723CB72B534}"/>
              </a:ext>
            </a:extLst>
          </p:cNvPr>
          <p:cNvSpPr txBox="1"/>
          <p:nvPr/>
        </p:nvSpPr>
        <p:spPr>
          <a:xfrm>
            <a:off x="5637417" y="2604251"/>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02</a:t>
            </a:r>
          </a:p>
        </p:txBody>
      </p:sp>
      <p:cxnSp>
        <p:nvCxnSpPr>
          <p:cNvPr id="13" name="直接连接符 12">
            <a:extLst>
              <a:ext uri="{FF2B5EF4-FFF2-40B4-BE49-F238E27FC236}">
                <a16:creationId xmlns:a16="http://schemas.microsoft.com/office/drawing/2014/main" id="{6C8548B8-17E5-4A0A-A120-0B5BA8FD672F}"/>
              </a:ext>
            </a:extLst>
          </p:cNvPr>
          <p:cNvCxnSpPr/>
          <p:nvPr/>
        </p:nvCxnSpPr>
        <p:spPr>
          <a:xfrm>
            <a:off x="6254317" y="2575476"/>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îṡḻiḋe">
            <a:extLst>
              <a:ext uri="{FF2B5EF4-FFF2-40B4-BE49-F238E27FC236}">
                <a16:creationId xmlns:a16="http://schemas.microsoft.com/office/drawing/2014/main" id="{4D5C24C6-4DD0-4193-AD42-019C1134797B}"/>
              </a:ext>
            </a:extLst>
          </p:cNvPr>
          <p:cNvSpPr txBox="1"/>
          <p:nvPr/>
        </p:nvSpPr>
        <p:spPr bwMode="auto">
          <a:xfrm>
            <a:off x="6340737" y="2575476"/>
            <a:ext cx="1422138"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构件图</a:t>
            </a:r>
            <a:endParaRPr lang="en-US" altLang="zh-CN" sz="3200" b="1" dirty="0"/>
          </a:p>
        </p:txBody>
      </p:sp>
      <p:sp>
        <p:nvSpPr>
          <p:cNvPr id="16" name="ïṧľïḓè">
            <a:extLst>
              <a:ext uri="{FF2B5EF4-FFF2-40B4-BE49-F238E27FC236}">
                <a16:creationId xmlns:a16="http://schemas.microsoft.com/office/drawing/2014/main" id="{634818A6-7249-4B6A-8B8C-95CE2DC1E132}"/>
              </a:ext>
            </a:extLst>
          </p:cNvPr>
          <p:cNvSpPr txBox="1"/>
          <p:nvPr/>
        </p:nvSpPr>
        <p:spPr>
          <a:xfrm>
            <a:off x="5637417" y="3403977"/>
            <a:ext cx="513282"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03</a:t>
            </a:r>
          </a:p>
        </p:txBody>
      </p:sp>
      <p:cxnSp>
        <p:nvCxnSpPr>
          <p:cNvPr id="17" name="直接连接符 16">
            <a:extLst>
              <a:ext uri="{FF2B5EF4-FFF2-40B4-BE49-F238E27FC236}">
                <a16:creationId xmlns:a16="http://schemas.microsoft.com/office/drawing/2014/main" id="{5B7C0D14-D53C-46AA-A2F9-C5ECFCE51F93}"/>
              </a:ext>
            </a:extLst>
          </p:cNvPr>
          <p:cNvCxnSpPr/>
          <p:nvPr/>
        </p:nvCxnSpPr>
        <p:spPr>
          <a:xfrm>
            <a:off x="6259127" y="3375202"/>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íṣļîdé">
            <a:extLst>
              <a:ext uri="{FF2B5EF4-FFF2-40B4-BE49-F238E27FC236}">
                <a16:creationId xmlns:a16="http://schemas.microsoft.com/office/drawing/2014/main" id="{4D5C24C6-4DD0-4193-AD42-019C1134797B}"/>
              </a:ext>
            </a:extLst>
          </p:cNvPr>
          <p:cNvSpPr txBox="1"/>
          <p:nvPr/>
        </p:nvSpPr>
        <p:spPr bwMode="auto">
          <a:xfrm>
            <a:off x="6367557" y="3375202"/>
            <a:ext cx="1328644"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包图</a:t>
            </a:r>
            <a:endParaRPr lang="en-US" altLang="zh-CN" sz="3200" b="1" dirty="0"/>
          </a:p>
        </p:txBody>
      </p:sp>
      <p:sp>
        <p:nvSpPr>
          <p:cNvPr id="20" name="îṥḷiḑe">
            <a:extLst>
              <a:ext uri="{FF2B5EF4-FFF2-40B4-BE49-F238E27FC236}">
                <a16:creationId xmlns:a16="http://schemas.microsoft.com/office/drawing/2014/main" id="{603F5002-51E2-460C-B0FE-7E96949E7072}"/>
              </a:ext>
            </a:extLst>
          </p:cNvPr>
          <p:cNvSpPr txBox="1"/>
          <p:nvPr/>
        </p:nvSpPr>
        <p:spPr>
          <a:xfrm>
            <a:off x="5637417" y="4203703"/>
            <a:ext cx="503663"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04</a:t>
            </a:r>
          </a:p>
        </p:txBody>
      </p:sp>
      <p:cxnSp>
        <p:nvCxnSpPr>
          <p:cNvPr id="21" name="直接连接符 20">
            <a:extLst>
              <a:ext uri="{FF2B5EF4-FFF2-40B4-BE49-F238E27FC236}">
                <a16:creationId xmlns:a16="http://schemas.microsoft.com/office/drawing/2014/main" id="{1C45610D-EC5F-4717-B1FA-8CD39AF412C3}"/>
              </a:ext>
            </a:extLst>
          </p:cNvPr>
          <p:cNvCxnSpPr/>
          <p:nvPr/>
        </p:nvCxnSpPr>
        <p:spPr>
          <a:xfrm>
            <a:off x="6254317" y="4174928"/>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ísḷïḓe">
            <a:extLst>
              <a:ext uri="{FF2B5EF4-FFF2-40B4-BE49-F238E27FC236}">
                <a16:creationId xmlns:a16="http://schemas.microsoft.com/office/drawing/2014/main" id="{4D5C24C6-4DD0-4193-AD42-019C1134797B}"/>
              </a:ext>
            </a:extLst>
          </p:cNvPr>
          <p:cNvSpPr txBox="1"/>
          <p:nvPr/>
        </p:nvSpPr>
        <p:spPr bwMode="auto">
          <a:xfrm>
            <a:off x="6367555" y="4136591"/>
            <a:ext cx="1803136" cy="5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参考文献</a:t>
            </a:r>
            <a:endParaRPr lang="en-US" altLang="zh-CN" sz="3200" b="1" dirty="0"/>
          </a:p>
        </p:txBody>
      </p:sp>
      <p:sp>
        <p:nvSpPr>
          <p:cNvPr id="24" name="iS1íḓè">
            <a:extLst>
              <a:ext uri="{FF2B5EF4-FFF2-40B4-BE49-F238E27FC236}">
                <a16:creationId xmlns:a16="http://schemas.microsoft.com/office/drawing/2014/main" id="{2385CCA3-0D71-4681-8B1C-5E40BC8536A3}"/>
              </a:ext>
            </a:extLst>
          </p:cNvPr>
          <p:cNvSpPr txBox="1"/>
          <p:nvPr/>
        </p:nvSpPr>
        <p:spPr>
          <a:xfrm>
            <a:off x="5637417" y="5003429"/>
            <a:ext cx="514885" cy="461665"/>
          </a:xfrm>
          <a:prstGeom prst="rect">
            <a:avLst/>
          </a:prstGeom>
          <a:noFill/>
        </p:spPr>
        <p:txBody>
          <a:bodyPr wrap="none" anchor="ctr">
            <a:noAutofit/>
          </a:bodyPr>
          <a:lstStyle/>
          <a:p>
            <a:pPr algn="ctr"/>
            <a:r>
              <a:rPr lang="en-US" altLang="zh-CN" sz="2800" dirty="0">
                <a:solidFill>
                  <a:schemeClr val="accent2"/>
                </a:solidFill>
                <a:latin typeface="Impact" panose="020B0806030902050204" pitchFamily="34" charset="0"/>
              </a:rPr>
              <a:t>05</a:t>
            </a:r>
          </a:p>
        </p:txBody>
      </p:sp>
      <p:cxnSp>
        <p:nvCxnSpPr>
          <p:cNvPr id="25" name="直接连接符 24">
            <a:extLst>
              <a:ext uri="{FF2B5EF4-FFF2-40B4-BE49-F238E27FC236}">
                <a16:creationId xmlns:a16="http://schemas.microsoft.com/office/drawing/2014/main" id="{7922AE75-CDA3-493F-9F9C-AD45846E5DBC}"/>
              </a:ext>
            </a:extLst>
          </p:cNvPr>
          <p:cNvCxnSpPr/>
          <p:nvPr/>
        </p:nvCxnSpPr>
        <p:spPr>
          <a:xfrm>
            <a:off x="6259928" y="4974654"/>
            <a:ext cx="0" cy="519214"/>
          </a:xfrm>
          <a:prstGeom prst="line">
            <a:avLst/>
          </a:prstGeom>
          <a:ln w="28575" cap="flat" cmpd="sng" algn="ctr">
            <a:solidFill>
              <a:schemeClr val="accent2"/>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işlíḑé">
            <a:extLst>
              <a:ext uri="{FF2B5EF4-FFF2-40B4-BE49-F238E27FC236}">
                <a16:creationId xmlns:a16="http://schemas.microsoft.com/office/drawing/2014/main" id="{4D5C24C6-4DD0-4193-AD42-019C1134797B}"/>
              </a:ext>
            </a:extLst>
          </p:cNvPr>
          <p:cNvSpPr txBox="1"/>
          <p:nvPr/>
        </p:nvSpPr>
        <p:spPr bwMode="auto">
          <a:xfrm>
            <a:off x="6367555" y="5021033"/>
            <a:ext cx="2168995" cy="51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3200" b="1" dirty="0"/>
              <a:t>分工和绩效</a:t>
            </a:r>
            <a:endParaRPr lang="en-US" altLang="zh-CN" sz="3200" b="1" dirty="0"/>
          </a:p>
        </p:txBody>
      </p:sp>
      <p:sp>
        <p:nvSpPr>
          <p:cNvPr id="32" name="î$ḷídê">
            <a:extLst>
              <a:ext uri="{FF2B5EF4-FFF2-40B4-BE49-F238E27FC236}">
                <a16:creationId xmlns:a16="http://schemas.microsoft.com/office/drawing/2014/main" id="{4D5C24C6-4DD0-4193-AD42-019C1134797B}"/>
              </a:ext>
            </a:extLst>
          </p:cNvPr>
          <p:cNvSpPr txBox="1"/>
          <p:nvPr/>
        </p:nvSpPr>
        <p:spPr bwMode="auto">
          <a:xfrm>
            <a:off x="577705" y="1938721"/>
            <a:ext cx="2025002"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8800" b="1" dirty="0">
                <a:solidFill>
                  <a:schemeClr val="accent1"/>
                </a:solidFill>
              </a:rPr>
              <a:t>目录</a:t>
            </a:r>
            <a:endParaRPr lang="en-US" altLang="zh-CN" sz="8800" b="1" dirty="0">
              <a:solidFill>
                <a:schemeClr val="accent1"/>
              </a:solidFill>
            </a:endParaRPr>
          </a:p>
        </p:txBody>
      </p:sp>
    </p:spTree>
    <p:extLst>
      <p:ext uri="{BB962C8B-B14F-4D97-AF65-F5344CB8AC3E}">
        <p14:creationId xmlns:p14="http://schemas.microsoft.com/office/powerpoint/2010/main" val="25863676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166235" y="1621497"/>
            <a:ext cx="6006090" cy="4182363"/>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构件图有利于：</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）帮助客户在理解最终的系统结构</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）使开发工作有一个明确的目标</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）帮助开发组的其他人员理解系统</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）复用软件组件</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构件图的目的：</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使开发人员能够从整体上了解系统的所有物理部件</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使我们知道如何对构件进行打包，以便最终交付给客户</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显示被开发系统所包含的构件之间的依赖关系</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623548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详述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166234" y="1459530"/>
            <a:ext cx="9321801" cy="3351367"/>
          </a:xfrm>
          <a:prstGeom prst="rect">
            <a:avLst/>
          </a:prstGeom>
          <a:noFill/>
        </p:spPr>
        <p:txBody>
          <a:bodyPr wrap="square" rtlCol="0">
            <a:spAutoFit/>
          </a:bodyPr>
          <a:lstStyle/>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当处理组件的时候，必须处理组件的接口。</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类的接口和软件实体（组件）的接口是相同的概念，提供服务的组件呈现了一个提供的接口（</a:t>
            </a:r>
            <a:r>
              <a:rPr lang="en-US" altLang="zh-CN" dirty="0">
                <a:latin typeface="新宋体" panose="02010609030101010101" pitchFamily="49" charset="-122"/>
                <a:ea typeface="新宋体" panose="02010609030101010101" pitchFamily="49" charset="-122"/>
              </a:rPr>
              <a:t>Provided Interface</a:t>
            </a:r>
            <a:r>
              <a:rPr lang="zh-CN" altLang="en-US" dirty="0">
                <a:latin typeface="新宋体" panose="02010609030101010101" pitchFamily="49" charset="-122"/>
                <a:ea typeface="新宋体" panose="02010609030101010101" pitchFamily="49" charset="-122"/>
              </a:rPr>
              <a:t>），访问服务的组件使用了所需的接口（</a:t>
            </a:r>
            <a:r>
              <a:rPr lang="en-US" altLang="zh-CN" dirty="0">
                <a:latin typeface="新宋体" panose="02010609030101010101" pitchFamily="49" charset="-122"/>
                <a:ea typeface="新宋体" panose="02010609030101010101" pitchFamily="49" charset="-122"/>
              </a:rPr>
              <a:t>Required Interface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操作在被定义后只能通过组件的接口来使用组件</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组件和组件的接口之间的关系也叫做实现。</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一个组件可以访问另一个组件中所定义的服务</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6.</a:t>
            </a:r>
            <a:r>
              <a:rPr lang="zh-CN" altLang="en-US" dirty="0">
                <a:latin typeface="新宋体" panose="02010609030101010101" pitchFamily="49" charset="-122"/>
                <a:ea typeface="新宋体" panose="02010609030101010101" pitchFamily="49" charset="-122"/>
              </a:rPr>
              <a:t>构件图用于静态建模，是表示组件类型的组织及各种组件之间依赖关系的图。构件图通过对组件建依赖关系的描述来估计对系统组件的修改给系统可能带来的影响</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1133694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1304019" cy="648690"/>
          </a:xfrm>
        </p:spPr>
        <p:txBody>
          <a:bodyPr>
            <a:normAutofit/>
          </a:bodyPr>
          <a:lstStyle/>
          <a:p>
            <a:r>
              <a:rPr lang="zh-CN" altLang="en-US" dirty="0"/>
              <a:t>组件图</a:t>
            </a:r>
          </a:p>
        </p:txBody>
      </p:sp>
      <p:sp>
        <p:nvSpPr>
          <p:cNvPr id="4" name="灯片编号占位符 3"/>
          <p:cNvSpPr>
            <a:spLocks noGrp="1"/>
          </p:cNvSpPr>
          <p:nvPr>
            <p:ph type="sldNum" sz="quarter" idx="12"/>
          </p:nvPr>
        </p:nvSpPr>
        <p:spPr>
          <a:xfrm>
            <a:off x="8610599" y="6137272"/>
            <a:ext cx="2909888" cy="206381"/>
          </a:xfrm>
        </p:spPr>
        <p:txBody>
          <a:bodyPr/>
          <a:lstStyle/>
          <a:p>
            <a:fld id="{5DD3DB80-B894-403A-B48E-6FDC1A72010E}" type="slidenum">
              <a:rPr lang="zh-CN" altLang="en-US" smtClean="0"/>
              <a:pPr/>
              <a:t>22</a:t>
            </a:fld>
            <a:endParaRPr lang="zh-CN" altLang="en-US" dirty="0"/>
          </a:p>
        </p:txBody>
      </p:sp>
      <p:pic>
        <p:nvPicPr>
          <p:cNvPr id="5" name="图片 4">
            <a:extLst>
              <a:ext uri="{FF2B5EF4-FFF2-40B4-BE49-F238E27FC236}">
                <a16:creationId xmlns:a16="http://schemas.microsoft.com/office/drawing/2014/main" id="{22FBECE9-F531-4073-A4D8-7807DBEE6278}"/>
              </a:ext>
            </a:extLst>
          </p:cNvPr>
          <p:cNvPicPr>
            <a:picLocks noChangeAspect="1"/>
          </p:cNvPicPr>
          <p:nvPr/>
        </p:nvPicPr>
        <p:blipFill>
          <a:blip r:embed="rId3"/>
          <a:stretch>
            <a:fillRect/>
          </a:stretch>
        </p:blipFill>
        <p:spPr>
          <a:xfrm>
            <a:off x="636361" y="1776978"/>
            <a:ext cx="6467475" cy="3505200"/>
          </a:xfrm>
          <a:prstGeom prst="rect">
            <a:avLst/>
          </a:prstGeom>
        </p:spPr>
      </p:pic>
      <p:sp>
        <p:nvSpPr>
          <p:cNvPr id="6" name="矩形 5">
            <a:extLst>
              <a:ext uri="{FF2B5EF4-FFF2-40B4-BE49-F238E27FC236}">
                <a16:creationId xmlns:a16="http://schemas.microsoft.com/office/drawing/2014/main" id="{1EDE9EFD-B2B5-44DD-A4AD-17E7C386531D}"/>
              </a:ext>
            </a:extLst>
          </p:cNvPr>
          <p:cNvSpPr/>
          <p:nvPr/>
        </p:nvSpPr>
        <p:spPr>
          <a:xfrm>
            <a:off x="7218358" y="1099038"/>
            <a:ext cx="3772009" cy="3508653"/>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构件图的元素包括</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组件（</a:t>
            </a:r>
            <a:r>
              <a:rPr lang="en-US" altLang="zh-CN" dirty="0">
                <a:latin typeface="新宋体" panose="02010609030101010101" pitchFamily="49" charset="-122"/>
                <a:ea typeface="新宋体" panose="02010609030101010101" pitchFamily="49" charset="-122"/>
              </a:rPr>
              <a:t>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接口（</a:t>
            </a:r>
            <a:r>
              <a:rPr lang="en-US" altLang="zh-CN" dirty="0">
                <a:latin typeface="新宋体" panose="02010609030101010101" pitchFamily="49" charset="-122"/>
                <a:ea typeface="新宋体" panose="02010609030101010101" pitchFamily="49" charset="-122"/>
              </a:rPr>
              <a:t>Interface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关系（</a:t>
            </a:r>
            <a:r>
              <a:rPr lang="en-US" altLang="zh-CN" dirty="0">
                <a:latin typeface="新宋体" panose="02010609030101010101" pitchFamily="49" charset="-122"/>
                <a:ea typeface="新宋体" panose="02010609030101010101" pitchFamily="49" charset="-122"/>
              </a:rPr>
              <a:t>Relationship</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sz="2400"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FD167903-743B-4F89-A90F-FCD19ED5DA3B}"/>
              </a:ext>
            </a:extLst>
          </p:cNvPr>
          <p:cNvSpPr/>
          <p:nvPr/>
        </p:nvSpPr>
        <p:spPr>
          <a:xfrm>
            <a:off x="7218358" y="4630090"/>
            <a:ext cx="3111143" cy="2031325"/>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包（</a:t>
            </a:r>
            <a:r>
              <a:rPr lang="en-US" altLang="zh-CN" dirty="0">
                <a:latin typeface="新宋体" panose="02010609030101010101" pitchFamily="49" charset="-122"/>
                <a:ea typeface="新宋体" panose="02010609030101010101" pitchFamily="49" charset="-122"/>
              </a:rPr>
              <a:t>Package</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子系统（</a:t>
            </a:r>
            <a:r>
              <a:rPr lang="en-US" altLang="zh-CN" dirty="0">
                <a:latin typeface="新宋体" panose="02010609030101010101" pitchFamily="49" charset="-122"/>
                <a:ea typeface="新宋体" panose="02010609030101010101" pitchFamily="49" charset="-122"/>
              </a:rPr>
              <a:t>Subsystem</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端口（</a:t>
            </a:r>
            <a:r>
              <a:rPr lang="en-US" altLang="zh-CN" dirty="0">
                <a:latin typeface="新宋体" panose="02010609030101010101" pitchFamily="49" charset="-122"/>
                <a:ea typeface="新宋体" panose="02010609030101010101" pitchFamily="49" charset="-122"/>
              </a:rPr>
              <a:t>port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DBE7C890-AC6F-43CB-9740-439F26C57492}"/>
              </a:ext>
            </a:extLst>
          </p:cNvPr>
          <p:cNvPicPr>
            <a:picLocks noChangeAspect="1"/>
          </p:cNvPicPr>
          <p:nvPr/>
        </p:nvPicPr>
        <p:blipFill>
          <a:blip r:embed="rId4"/>
          <a:stretch>
            <a:fillRect/>
          </a:stretch>
        </p:blipFill>
        <p:spPr>
          <a:xfrm>
            <a:off x="9771485" y="1394129"/>
            <a:ext cx="1345160" cy="871046"/>
          </a:xfrm>
          <a:prstGeom prst="rect">
            <a:avLst/>
          </a:prstGeom>
        </p:spPr>
      </p:pic>
      <p:pic>
        <p:nvPicPr>
          <p:cNvPr id="8" name="图片 7">
            <a:extLst>
              <a:ext uri="{FF2B5EF4-FFF2-40B4-BE49-F238E27FC236}">
                <a16:creationId xmlns:a16="http://schemas.microsoft.com/office/drawing/2014/main" id="{4888AF72-60B9-446F-871A-3DDBDC80989B}"/>
              </a:ext>
            </a:extLst>
          </p:cNvPr>
          <p:cNvPicPr>
            <a:picLocks noChangeAspect="1"/>
          </p:cNvPicPr>
          <p:nvPr/>
        </p:nvPicPr>
        <p:blipFill>
          <a:blip r:embed="rId5"/>
          <a:stretch>
            <a:fillRect/>
          </a:stretch>
        </p:blipFill>
        <p:spPr>
          <a:xfrm>
            <a:off x="9737690" y="2513015"/>
            <a:ext cx="1419225" cy="990600"/>
          </a:xfrm>
          <a:prstGeom prst="rect">
            <a:avLst/>
          </a:prstGeom>
        </p:spPr>
      </p:pic>
      <p:pic>
        <p:nvPicPr>
          <p:cNvPr id="9" name="图片 8">
            <a:extLst>
              <a:ext uri="{FF2B5EF4-FFF2-40B4-BE49-F238E27FC236}">
                <a16:creationId xmlns:a16="http://schemas.microsoft.com/office/drawing/2014/main" id="{171FB328-E4DD-4A64-892A-5BA02B348243}"/>
              </a:ext>
            </a:extLst>
          </p:cNvPr>
          <p:cNvPicPr>
            <a:picLocks noChangeAspect="1"/>
          </p:cNvPicPr>
          <p:nvPr/>
        </p:nvPicPr>
        <p:blipFill>
          <a:blip r:embed="rId6"/>
          <a:stretch>
            <a:fillRect/>
          </a:stretch>
        </p:blipFill>
        <p:spPr>
          <a:xfrm>
            <a:off x="9744991" y="3751456"/>
            <a:ext cx="1395711" cy="515533"/>
          </a:xfrm>
          <a:prstGeom prst="rect">
            <a:avLst/>
          </a:prstGeom>
        </p:spPr>
      </p:pic>
      <p:pic>
        <p:nvPicPr>
          <p:cNvPr id="10" name="图片 9">
            <a:extLst>
              <a:ext uri="{FF2B5EF4-FFF2-40B4-BE49-F238E27FC236}">
                <a16:creationId xmlns:a16="http://schemas.microsoft.com/office/drawing/2014/main" id="{65E4BCE6-F852-4773-9C44-901AAEF9CFC0}"/>
              </a:ext>
            </a:extLst>
          </p:cNvPr>
          <p:cNvPicPr>
            <a:picLocks noChangeAspect="1"/>
          </p:cNvPicPr>
          <p:nvPr/>
        </p:nvPicPr>
        <p:blipFill>
          <a:blip r:embed="rId7"/>
          <a:stretch>
            <a:fillRect/>
          </a:stretch>
        </p:blipFill>
        <p:spPr>
          <a:xfrm>
            <a:off x="9689789" y="4496917"/>
            <a:ext cx="1530899" cy="773593"/>
          </a:xfrm>
          <a:prstGeom prst="rect">
            <a:avLst/>
          </a:prstGeom>
        </p:spPr>
      </p:pic>
      <p:pic>
        <p:nvPicPr>
          <p:cNvPr id="11" name="图片 10">
            <a:extLst>
              <a:ext uri="{FF2B5EF4-FFF2-40B4-BE49-F238E27FC236}">
                <a16:creationId xmlns:a16="http://schemas.microsoft.com/office/drawing/2014/main" id="{5160607B-4644-49FB-942A-F0774C78F922}"/>
              </a:ext>
            </a:extLst>
          </p:cNvPr>
          <p:cNvPicPr>
            <a:picLocks noChangeAspect="1"/>
          </p:cNvPicPr>
          <p:nvPr/>
        </p:nvPicPr>
        <p:blipFill>
          <a:blip r:embed="rId8"/>
          <a:stretch>
            <a:fillRect/>
          </a:stretch>
        </p:blipFill>
        <p:spPr>
          <a:xfrm>
            <a:off x="9725483" y="5466997"/>
            <a:ext cx="1409700" cy="781050"/>
          </a:xfrm>
          <a:prstGeom prst="rect">
            <a:avLst/>
          </a:prstGeom>
        </p:spPr>
      </p:pic>
      <p:pic>
        <p:nvPicPr>
          <p:cNvPr id="12" name="图片 11">
            <a:extLst>
              <a:ext uri="{FF2B5EF4-FFF2-40B4-BE49-F238E27FC236}">
                <a16:creationId xmlns:a16="http://schemas.microsoft.com/office/drawing/2014/main" id="{8D28DE5C-0B35-41B1-80D4-7CC96CB94532}"/>
              </a:ext>
            </a:extLst>
          </p:cNvPr>
          <p:cNvPicPr>
            <a:picLocks noChangeAspect="1"/>
          </p:cNvPicPr>
          <p:nvPr/>
        </p:nvPicPr>
        <p:blipFill>
          <a:blip r:embed="rId9"/>
          <a:stretch>
            <a:fillRect/>
          </a:stretch>
        </p:blipFill>
        <p:spPr>
          <a:xfrm>
            <a:off x="10311270" y="6378709"/>
            <a:ext cx="238125" cy="247650"/>
          </a:xfrm>
          <a:prstGeom prst="rect">
            <a:avLst/>
          </a:prstGeom>
        </p:spPr>
      </p:pic>
    </p:spTree>
    <p:extLst>
      <p:ext uri="{BB962C8B-B14F-4D97-AF65-F5344CB8AC3E}">
        <p14:creationId xmlns:p14="http://schemas.microsoft.com/office/powerpoint/2010/main" val="34885445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p:txBody>
          <a:bodyPr/>
          <a:lstStyle/>
          <a:p>
            <a:r>
              <a:rPr lang="zh-CN" altLang="en-US" dirty="0"/>
              <a:t>组件类型</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dirty="0"/>
          </a:p>
        </p:txBody>
      </p:sp>
      <p:sp>
        <p:nvSpPr>
          <p:cNvPr id="6" name="矩形 5">
            <a:extLst>
              <a:ext uri="{FF2B5EF4-FFF2-40B4-BE49-F238E27FC236}">
                <a16:creationId xmlns:a16="http://schemas.microsoft.com/office/drawing/2014/main" id="{743101C2-92CB-4CDA-9753-14A088D758B4}"/>
              </a:ext>
            </a:extLst>
          </p:cNvPr>
          <p:cNvSpPr/>
          <p:nvPr/>
        </p:nvSpPr>
        <p:spPr>
          <a:xfrm>
            <a:off x="782317" y="1028700"/>
            <a:ext cx="8143969" cy="5844357"/>
          </a:xfrm>
          <a:prstGeom prst="rect">
            <a:avLst/>
          </a:prstGeom>
        </p:spPr>
        <p:txBody>
          <a:bodyPr wrap="square">
            <a:spAutoFit/>
          </a:bodyPr>
          <a:lstStyle/>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部署组件（实施组件）（</a:t>
            </a:r>
            <a:r>
              <a:rPr lang="en-US" altLang="zh-CN" dirty="0">
                <a:latin typeface="新宋体" panose="02010609030101010101" pitchFamily="49" charset="-122"/>
                <a:ea typeface="新宋体" panose="02010609030101010101" pitchFamily="49" charset="-122"/>
              </a:rPr>
              <a:t>Deployment 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工作产品组件（</a:t>
            </a:r>
            <a:r>
              <a:rPr lang="en-US" altLang="zh-CN" dirty="0">
                <a:latin typeface="新宋体" panose="02010609030101010101" pitchFamily="49" charset="-122"/>
                <a:ea typeface="新宋体" panose="02010609030101010101" pitchFamily="49" charset="-122"/>
              </a:rPr>
              <a:t>Work Product 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执行组件（</a:t>
            </a:r>
            <a:r>
              <a:rPr lang="en-US" altLang="zh-CN" dirty="0">
                <a:latin typeface="新宋体" panose="02010609030101010101" pitchFamily="49" charset="-122"/>
                <a:ea typeface="新宋体" panose="02010609030101010101" pitchFamily="49" charset="-122"/>
              </a:rPr>
              <a:t>Execution Component</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实施组件是构成一个可执行系统</a:t>
            </a:r>
            <a:r>
              <a:rPr lang="zh-CN" altLang="en-US" dirty="0">
                <a:solidFill>
                  <a:srgbClr val="FF0000"/>
                </a:solidFill>
                <a:latin typeface="新宋体" panose="02010609030101010101" pitchFamily="49" charset="-122"/>
                <a:ea typeface="新宋体" panose="02010609030101010101" pitchFamily="49" charset="-122"/>
              </a:rPr>
              <a:t>必要和充分的组件</a:t>
            </a:r>
            <a:r>
              <a:rPr lang="zh-CN" altLang="en-US" dirty="0">
                <a:latin typeface="新宋体" panose="02010609030101010101" pitchFamily="49" charset="-122"/>
                <a:ea typeface="新宋体" panose="02010609030101010101" pitchFamily="49" charset="-122"/>
              </a:rPr>
              <a:t>，如动态链接库（</a:t>
            </a:r>
            <a:r>
              <a:rPr lang="en-US" altLang="zh-CN" dirty="0">
                <a:latin typeface="新宋体" panose="02010609030101010101" pitchFamily="49" charset="-122"/>
                <a:ea typeface="新宋体" panose="02010609030101010101" pitchFamily="49" charset="-122"/>
              </a:rPr>
              <a:t>DLL</a:t>
            </a:r>
            <a:r>
              <a:rPr lang="zh-CN" altLang="en-US" dirty="0">
                <a:latin typeface="新宋体" panose="02010609030101010101" pitchFamily="49" charset="-122"/>
                <a:ea typeface="新宋体" panose="02010609030101010101" pitchFamily="49" charset="-122"/>
              </a:rPr>
              <a:t>）、二进制可执行体（</a:t>
            </a:r>
            <a:r>
              <a:rPr lang="en-US" altLang="zh-CN" dirty="0">
                <a:latin typeface="新宋体" panose="02010609030101010101" pitchFamily="49" charset="-122"/>
                <a:ea typeface="新宋体" panose="02010609030101010101" pitchFamily="49" charset="-122"/>
              </a:rPr>
              <a:t>EXE</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ActiveX</a:t>
            </a:r>
            <a:r>
              <a:rPr lang="zh-CN" altLang="en-US" dirty="0">
                <a:latin typeface="新宋体" panose="02010609030101010101" pitchFamily="49" charset="-122"/>
                <a:ea typeface="新宋体" panose="02010609030101010101" pitchFamily="49" charset="-122"/>
              </a:rPr>
              <a:t>控件和</a:t>
            </a:r>
            <a:r>
              <a:rPr lang="en-US" altLang="zh-CN" dirty="0">
                <a:latin typeface="新宋体" panose="02010609030101010101" pitchFamily="49" charset="-122"/>
                <a:ea typeface="新宋体" panose="02010609030101010101" pitchFamily="49" charset="-122"/>
              </a:rPr>
              <a:t>JavaBean</a:t>
            </a:r>
            <a:r>
              <a:rPr lang="zh-CN" altLang="en-US" dirty="0">
                <a:latin typeface="新宋体" panose="02010609030101010101" pitchFamily="49" charset="-122"/>
                <a:ea typeface="新宋体" panose="02010609030101010101" pitchFamily="49" charset="-122"/>
              </a:rPr>
              <a:t>组件。</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工作产品组件主要是</a:t>
            </a:r>
            <a:r>
              <a:rPr lang="zh-CN" altLang="en-US" dirty="0">
                <a:solidFill>
                  <a:srgbClr val="FF0000"/>
                </a:solidFill>
                <a:latin typeface="新宋体" panose="02010609030101010101" pitchFamily="49" charset="-122"/>
                <a:ea typeface="新宋体" panose="02010609030101010101" pitchFamily="49" charset="-122"/>
              </a:rPr>
              <a:t>开发过程的产物</a:t>
            </a:r>
            <a:r>
              <a:rPr lang="zh-CN" altLang="en-US" dirty="0">
                <a:latin typeface="新宋体" panose="02010609030101010101" pitchFamily="49" charset="-122"/>
                <a:ea typeface="新宋体" panose="02010609030101010101" pitchFamily="49" charset="-122"/>
              </a:rPr>
              <a:t>，包括创建实施组件的源代码文件及数据文件，这些组件并不是直接的参加可执行系统，而是开发过程中的工作产品，用于产生可执行系统。</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执行组件作为一个正在执行的系统的结果而被创建的，如由</a:t>
            </a:r>
            <a:r>
              <a:rPr lang="en-US" altLang="zh-CN" dirty="0">
                <a:latin typeface="新宋体" panose="02010609030101010101" pitchFamily="49" charset="-122"/>
                <a:ea typeface="新宋体" panose="02010609030101010101" pitchFamily="49" charset="-122"/>
              </a:rPr>
              <a:t>DLL</a:t>
            </a:r>
            <a:r>
              <a:rPr lang="zh-CN" altLang="en-US" dirty="0">
                <a:latin typeface="新宋体" panose="02010609030101010101" pitchFamily="49" charset="-122"/>
                <a:ea typeface="新宋体" panose="02010609030101010101" pitchFamily="49" charset="-122"/>
              </a:rPr>
              <a:t>实例化形成的</a:t>
            </a:r>
            <a:r>
              <a:rPr lang="en-US" altLang="zh-CN" dirty="0">
                <a:latin typeface="新宋体" panose="02010609030101010101" pitchFamily="49" charset="-122"/>
                <a:ea typeface="新宋体" panose="02010609030101010101" pitchFamily="49" charset="-122"/>
              </a:rPr>
              <a:t>COM+</a:t>
            </a:r>
            <a:r>
              <a:rPr lang="zh-CN" altLang="en-US" dirty="0">
                <a:latin typeface="新宋体" panose="02010609030101010101" pitchFamily="49" charset="-122"/>
                <a:ea typeface="新宋体" panose="02010609030101010101" pitchFamily="49" charset="-122"/>
              </a:rPr>
              <a:t>对象。</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UML2.0</a:t>
            </a:r>
            <a:r>
              <a:rPr lang="zh-CN" altLang="en-US" dirty="0">
                <a:latin typeface="新宋体" panose="02010609030101010101" pitchFamily="49" charset="-122"/>
                <a:ea typeface="新宋体" panose="02010609030101010101" pitchFamily="49" charset="-122"/>
              </a:rPr>
              <a:t>则统称它们为</a:t>
            </a:r>
            <a:r>
              <a:rPr lang="zh-CN" altLang="en-US" dirty="0">
                <a:solidFill>
                  <a:srgbClr val="FF0000"/>
                </a:solidFill>
                <a:latin typeface="新宋体" panose="02010609030101010101" pitchFamily="49" charset="-122"/>
                <a:ea typeface="新宋体" panose="02010609030101010101" pitchFamily="49" charset="-122"/>
              </a:rPr>
              <a:t>工件（</a:t>
            </a:r>
            <a:r>
              <a:rPr lang="en-US" altLang="zh-CN" dirty="0">
                <a:solidFill>
                  <a:srgbClr val="FF0000"/>
                </a:solidFill>
                <a:latin typeface="新宋体" panose="02010609030101010101" pitchFamily="49" charset="-122"/>
                <a:ea typeface="新宋体" panose="02010609030101010101" pitchFamily="49" charset="-122"/>
              </a:rPr>
              <a:t>Artifact</a:t>
            </a:r>
            <a:r>
              <a:rPr lang="zh-CN" altLang="en-US" dirty="0">
                <a:solidFill>
                  <a:srgbClr val="FF0000"/>
                </a:solidFill>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也就是系统使用或产生的一段信息。组件定义了一个系统的功能。</a:t>
            </a:r>
          </a:p>
        </p:txBody>
      </p:sp>
      <p:pic>
        <p:nvPicPr>
          <p:cNvPr id="7" name="图片 6">
            <a:extLst>
              <a:ext uri="{FF2B5EF4-FFF2-40B4-BE49-F238E27FC236}">
                <a16:creationId xmlns:a16="http://schemas.microsoft.com/office/drawing/2014/main" id="{5FC7D2DC-2D28-4EF8-B460-6443F90DE13F}"/>
              </a:ext>
            </a:extLst>
          </p:cNvPr>
          <p:cNvPicPr>
            <a:picLocks noChangeAspect="1"/>
          </p:cNvPicPr>
          <p:nvPr/>
        </p:nvPicPr>
        <p:blipFill>
          <a:blip r:embed="rId3"/>
          <a:stretch>
            <a:fillRect/>
          </a:stretch>
        </p:blipFill>
        <p:spPr>
          <a:xfrm>
            <a:off x="9759723" y="1973829"/>
            <a:ext cx="1345160" cy="871046"/>
          </a:xfrm>
          <a:prstGeom prst="rect">
            <a:avLst/>
          </a:prstGeom>
        </p:spPr>
      </p:pic>
    </p:spTree>
    <p:extLst>
      <p:ext uri="{BB962C8B-B14F-4D97-AF65-F5344CB8AC3E}">
        <p14:creationId xmlns:p14="http://schemas.microsoft.com/office/powerpoint/2010/main" val="35354159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接口</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46838"/>
            <a:ext cx="9162341"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接口是一组用于描述类或组件的一个服务的操作，是一个被命名的操作的集合，它不描述任何结构（因此不包含任何属性），也不描述任何实现（因此不包括任何实现操作的方法）。每个接口都有唯一的名称。</a:t>
            </a:r>
            <a:endParaRPr lang="en-US" altLang="zh-CN"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2A768C6A-FDCA-411B-926B-24FEEC1C3F13}"/>
              </a:ext>
            </a:extLst>
          </p:cNvPr>
          <p:cNvSpPr txBox="1"/>
          <p:nvPr/>
        </p:nvSpPr>
        <p:spPr>
          <a:xfrm>
            <a:off x="1312605" y="2617598"/>
            <a:ext cx="6806160" cy="1754326"/>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接口分为两种：</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导出接口（</a:t>
            </a:r>
            <a:r>
              <a:rPr lang="en-US" altLang="zh-CN" dirty="0">
                <a:latin typeface="新宋体" panose="02010609030101010101" pitchFamily="49" charset="-122"/>
                <a:ea typeface="新宋体" panose="02010609030101010101" pitchFamily="49" charset="-122"/>
              </a:rPr>
              <a:t>Expert Interface</a:t>
            </a:r>
            <a:r>
              <a:rPr lang="zh-CN" altLang="en-US" dirty="0">
                <a:latin typeface="新宋体" panose="02010609030101010101" pitchFamily="49" charset="-122"/>
                <a:ea typeface="新宋体" panose="02010609030101010101" pitchFamily="49" charset="-122"/>
              </a:rPr>
              <a:t>）：为其他组件提供服务的接口，一个组件可以有多个导出接口</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导入接口（</a:t>
            </a:r>
            <a:r>
              <a:rPr lang="en-US" altLang="zh-CN" dirty="0">
                <a:latin typeface="新宋体" panose="02010609030101010101" pitchFamily="49" charset="-122"/>
                <a:ea typeface="新宋体" panose="02010609030101010101" pitchFamily="49" charset="-122"/>
              </a:rPr>
              <a:t>Import Interface</a:t>
            </a:r>
            <a:r>
              <a:rPr lang="zh-CN" altLang="en-US" dirty="0">
                <a:latin typeface="新宋体" panose="02010609030101010101" pitchFamily="49" charset="-122"/>
                <a:ea typeface="新宋体" panose="02010609030101010101" pitchFamily="49" charset="-122"/>
              </a:rPr>
              <a:t>）：在组件中所用到的其他组件所提供的接口，称为导入接口，一个组件可以有多个导入接口。</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F3A3ED2-DC1F-44D3-BED7-7A41AAEA8BFB}"/>
              </a:ext>
            </a:extLst>
          </p:cNvPr>
          <p:cNvSpPr txBox="1"/>
          <p:nvPr/>
        </p:nvSpPr>
        <p:spPr>
          <a:xfrm>
            <a:off x="1312605" y="4487832"/>
            <a:ext cx="680616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接口也有两种表示法：一种是矩形表示法，一种是圆圈表示法</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74B0C4A9-F48A-44C6-9833-903042DF0BCE}"/>
              </a:ext>
            </a:extLst>
          </p:cNvPr>
          <p:cNvPicPr>
            <a:picLocks noChangeAspect="1"/>
          </p:cNvPicPr>
          <p:nvPr/>
        </p:nvPicPr>
        <p:blipFill>
          <a:blip r:embed="rId3"/>
          <a:stretch>
            <a:fillRect/>
          </a:stretch>
        </p:blipFill>
        <p:spPr>
          <a:xfrm>
            <a:off x="8726551" y="2171731"/>
            <a:ext cx="2638425" cy="1485900"/>
          </a:xfrm>
          <a:prstGeom prst="rect">
            <a:avLst/>
          </a:prstGeom>
        </p:spPr>
      </p:pic>
      <p:sp>
        <p:nvSpPr>
          <p:cNvPr id="6" name="矩形 5">
            <a:extLst>
              <a:ext uri="{FF2B5EF4-FFF2-40B4-BE49-F238E27FC236}">
                <a16:creationId xmlns:a16="http://schemas.microsoft.com/office/drawing/2014/main" id="{75890DEA-BA24-4393-9C87-BBA400F3F68D}"/>
              </a:ext>
            </a:extLst>
          </p:cNvPr>
          <p:cNvSpPr/>
          <p:nvPr/>
        </p:nvSpPr>
        <p:spPr>
          <a:xfrm>
            <a:off x="9376350" y="3711370"/>
            <a:ext cx="133882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矩形表示法</a:t>
            </a:r>
            <a:endParaRPr lang="zh-CN" altLang="en-US" dirty="0"/>
          </a:p>
        </p:txBody>
      </p:sp>
      <p:sp>
        <p:nvSpPr>
          <p:cNvPr id="15" name="矩形 14">
            <a:extLst>
              <a:ext uri="{FF2B5EF4-FFF2-40B4-BE49-F238E27FC236}">
                <a16:creationId xmlns:a16="http://schemas.microsoft.com/office/drawing/2014/main" id="{D490653E-10B9-45BE-9097-473B74F31FC0}"/>
              </a:ext>
            </a:extLst>
          </p:cNvPr>
          <p:cNvSpPr/>
          <p:nvPr/>
        </p:nvSpPr>
        <p:spPr>
          <a:xfrm>
            <a:off x="9396129" y="5909814"/>
            <a:ext cx="133882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圆圈表示法</a:t>
            </a:r>
            <a:endParaRPr lang="zh-CN" altLang="en-US" dirty="0"/>
          </a:p>
        </p:txBody>
      </p:sp>
      <p:pic>
        <p:nvPicPr>
          <p:cNvPr id="26" name="图片 25">
            <a:extLst>
              <a:ext uri="{FF2B5EF4-FFF2-40B4-BE49-F238E27FC236}">
                <a16:creationId xmlns:a16="http://schemas.microsoft.com/office/drawing/2014/main" id="{865D5281-1594-4837-BAD2-7843CD24645F}"/>
              </a:ext>
            </a:extLst>
          </p:cNvPr>
          <p:cNvPicPr>
            <a:picLocks noChangeAspect="1"/>
          </p:cNvPicPr>
          <p:nvPr/>
        </p:nvPicPr>
        <p:blipFill>
          <a:blip r:embed="rId4"/>
          <a:stretch>
            <a:fillRect/>
          </a:stretch>
        </p:blipFill>
        <p:spPr>
          <a:xfrm>
            <a:off x="9384356" y="4143733"/>
            <a:ext cx="1395711" cy="515533"/>
          </a:xfrm>
          <a:prstGeom prst="rect">
            <a:avLst/>
          </a:prstGeom>
        </p:spPr>
      </p:pic>
      <p:pic>
        <p:nvPicPr>
          <p:cNvPr id="20" name="图片 19">
            <a:extLst>
              <a:ext uri="{FF2B5EF4-FFF2-40B4-BE49-F238E27FC236}">
                <a16:creationId xmlns:a16="http://schemas.microsoft.com/office/drawing/2014/main" id="{682BA5FF-5A5D-4FA2-ADE5-FD80B7FF57EA}"/>
              </a:ext>
            </a:extLst>
          </p:cNvPr>
          <p:cNvPicPr>
            <a:picLocks noChangeAspect="1"/>
          </p:cNvPicPr>
          <p:nvPr/>
        </p:nvPicPr>
        <p:blipFill>
          <a:blip r:embed="rId5"/>
          <a:stretch>
            <a:fillRect/>
          </a:stretch>
        </p:blipFill>
        <p:spPr>
          <a:xfrm>
            <a:off x="8644847" y="4667655"/>
            <a:ext cx="2876550" cy="1057275"/>
          </a:xfrm>
          <a:prstGeom prst="rect">
            <a:avLst/>
          </a:prstGeom>
        </p:spPr>
      </p:pic>
    </p:spTree>
    <p:extLst>
      <p:ext uri="{BB962C8B-B14F-4D97-AF65-F5344CB8AC3E}">
        <p14:creationId xmlns:p14="http://schemas.microsoft.com/office/powerpoint/2010/main" val="3546856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关系</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16234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关系是事物之间的联系，在面向对象的建模中，最重要关系的是依赖、泛化关联和实现，但构件图中使用最多的是依赖和实现关系。</a:t>
            </a:r>
            <a:endParaRPr lang="en-US" altLang="zh-CN" dirty="0">
              <a:latin typeface="新宋体" panose="02010609030101010101" pitchFamily="49" charset="-122"/>
              <a:ea typeface="新宋体" panose="02010609030101010101" pitchFamily="49" charset="-122"/>
            </a:endParaRPr>
          </a:p>
        </p:txBody>
      </p:sp>
      <p:sp>
        <p:nvSpPr>
          <p:cNvPr id="12" name="文本框 11">
            <a:extLst>
              <a:ext uri="{FF2B5EF4-FFF2-40B4-BE49-F238E27FC236}">
                <a16:creationId xmlns:a16="http://schemas.microsoft.com/office/drawing/2014/main" id="{BE721ED4-AB79-432C-8CDE-611FF92E7807}"/>
              </a:ext>
            </a:extLst>
          </p:cNvPr>
          <p:cNvSpPr txBox="1"/>
          <p:nvPr/>
        </p:nvSpPr>
        <p:spPr>
          <a:xfrm>
            <a:off x="7080714" y="2676156"/>
            <a:ext cx="3819106"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依赖关系是组件依赖外部提供的服务（由组件到接口）。</a:t>
            </a:r>
            <a:endParaRPr lang="en-US" altLang="zh-CN" dirty="0">
              <a:latin typeface="新宋体" panose="02010609030101010101" pitchFamily="49" charset="-122"/>
              <a:ea typeface="新宋体" panose="02010609030101010101" pitchFamily="49" charset="-122"/>
            </a:endParaRPr>
          </a:p>
        </p:txBody>
      </p:sp>
      <p:sp>
        <p:nvSpPr>
          <p:cNvPr id="14" name="文本框 13">
            <a:extLst>
              <a:ext uri="{FF2B5EF4-FFF2-40B4-BE49-F238E27FC236}">
                <a16:creationId xmlns:a16="http://schemas.microsoft.com/office/drawing/2014/main" id="{9A27D562-2446-4C9E-8853-CC11A4769424}"/>
              </a:ext>
            </a:extLst>
          </p:cNvPr>
          <p:cNvSpPr txBox="1"/>
          <p:nvPr/>
        </p:nvSpPr>
        <p:spPr>
          <a:xfrm>
            <a:off x="7060289" y="4243103"/>
            <a:ext cx="3819106"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实现关系是指组件向外提供的服务。实现关系多用于组件和接口之间，组件可以实现接口。</a:t>
            </a:r>
            <a:endParaRPr lang="en-US" altLang="zh-CN" dirty="0">
              <a:latin typeface="新宋体" panose="02010609030101010101" pitchFamily="49" charset="-122"/>
              <a:ea typeface="新宋体" panose="02010609030101010101" pitchFamily="49" charset="-122"/>
            </a:endParaRPr>
          </a:p>
        </p:txBody>
      </p:sp>
      <p:pic>
        <p:nvPicPr>
          <p:cNvPr id="18" name="图片 17">
            <a:extLst>
              <a:ext uri="{FF2B5EF4-FFF2-40B4-BE49-F238E27FC236}">
                <a16:creationId xmlns:a16="http://schemas.microsoft.com/office/drawing/2014/main" id="{5D5D151F-DD3F-4586-BC68-D35E1321334D}"/>
              </a:ext>
            </a:extLst>
          </p:cNvPr>
          <p:cNvPicPr>
            <a:picLocks noChangeAspect="1"/>
          </p:cNvPicPr>
          <p:nvPr/>
        </p:nvPicPr>
        <p:blipFill>
          <a:blip r:embed="rId3"/>
          <a:stretch>
            <a:fillRect/>
          </a:stretch>
        </p:blipFill>
        <p:spPr>
          <a:xfrm>
            <a:off x="1312604" y="4622218"/>
            <a:ext cx="3486218" cy="1281358"/>
          </a:xfrm>
          <a:prstGeom prst="rect">
            <a:avLst/>
          </a:prstGeom>
        </p:spPr>
      </p:pic>
      <p:pic>
        <p:nvPicPr>
          <p:cNvPr id="5" name="图片 4">
            <a:extLst>
              <a:ext uri="{FF2B5EF4-FFF2-40B4-BE49-F238E27FC236}">
                <a16:creationId xmlns:a16="http://schemas.microsoft.com/office/drawing/2014/main" id="{382C2C81-E1D6-4A17-A88C-F25BB5579F1D}"/>
              </a:ext>
            </a:extLst>
          </p:cNvPr>
          <p:cNvPicPr>
            <a:picLocks noChangeAspect="1"/>
          </p:cNvPicPr>
          <p:nvPr/>
        </p:nvPicPr>
        <p:blipFill>
          <a:blip r:embed="rId4"/>
          <a:stretch>
            <a:fillRect/>
          </a:stretch>
        </p:blipFill>
        <p:spPr>
          <a:xfrm>
            <a:off x="1869851" y="2139336"/>
            <a:ext cx="2168750" cy="2194880"/>
          </a:xfrm>
          <a:prstGeom prst="rect">
            <a:avLst/>
          </a:prstGeom>
        </p:spPr>
      </p:pic>
    </p:spTree>
    <p:extLst>
      <p:ext uri="{BB962C8B-B14F-4D97-AF65-F5344CB8AC3E}">
        <p14:creationId xmlns:p14="http://schemas.microsoft.com/office/powerpoint/2010/main" val="35419659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dirty="0"/>
          </a:p>
        </p:txBody>
      </p:sp>
      <p:sp>
        <p:nvSpPr>
          <p:cNvPr id="9" name="文本框 8">
            <a:extLst>
              <a:ext uri="{FF2B5EF4-FFF2-40B4-BE49-F238E27FC236}">
                <a16:creationId xmlns:a16="http://schemas.microsoft.com/office/drawing/2014/main" id="{7CF7718E-86E5-4338-9424-0E48D06C7506}"/>
              </a:ext>
            </a:extLst>
          </p:cNvPr>
          <p:cNvSpPr txBox="1"/>
          <p:nvPr/>
        </p:nvSpPr>
        <p:spPr>
          <a:xfrm>
            <a:off x="753052" y="1575469"/>
            <a:ext cx="3819106" cy="1477328"/>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建模的过程：</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对系统中的组件建模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定义相关组件提供的接口</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对它们间的关系建模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对建模的结果进行精化和细化</a:t>
            </a:r>
            <a:endParaRPr lang="en-US" altLang="zh-CN" dirty="0">
              <a:latin typeface="新宋体" panose="02010609030101010101" pitchFamily="49" charset="-122"/>
              <a:ea typeface="新宋体" panose="02010609030101010101" pitchFamily="49" charset="-122"/>
            </a:endParaRPr>
          </a:p>
        </p:txBody>
      </p:sp>
      <p:sp>
        <p:nvSpPr>
          <p:cNvPr id="10" name="文本框 9">
            <a:extLst>
              <a:ext uri="{FF2B5EF4-FFF2-40B4-BE49-F238E27FC236}">
                <a16:creationId xmlns:a16="http://schemas.microsoft.com/office/drawing/2014/main" id="{07B44748-B981-4840-82FE-0BE432DE077C}"/>
              </a:ext>
            </a:extLst>
          </p:cNvPr>
          <p:cNvSpPr txBox="1"/>
          <p:nvPr/>
        </p:nvSpPr>
        <p:spPr>
          <a:xfrm>
            <a:off x="753052" y="3599566"/>
            <a:ext cx="3819106" cy="1477328"/>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建模的几种方式：</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对源代码建模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对可执行体的发布建模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对物理数据库建模</a:t>
            </a:r>
            <a:endParaRPr lang="en-US" altLang="zh-CN" dirty="0">
              <a:latin typeface="新宋体" panose="02010609030101010101" pitchFamily="49" charset="-122"/>
              <a:ea typeface="新宋体" panose="02010609030101010101" pitchFamily="49" charset="-122"/>
            </a:endParaRPr>
          </a:p>
          <a:p>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对可适应的系统建模</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ABD2D1FE-CE06-40DB-801E-7B084FDF7662}"/>
              </a:ext>
            </a:extLst>
          </p:cNvPr>
          <p:cNvPicPr>
            <a:picLocks noChangeAspect="1"/>
          </p:cNvPicPr>
          <p:nvPr/>
        </p:nvPicPr>
        <p:blipFill>
          <a:blip r:embed="rId3"/>
          <a:stretch>
            <a:fillRect/>
          </a:stretch>
        </p:blipFill>
        <p:spPr>
          <a:xfrm>
            <a:off x="4142419" y="1575469"/>
            <a:ext cx="7378068" cy="3861017"/>
          </a:xfrm>
          <a:prstGeom prst="rect">
            <a:avLst/>
          </a:prstGeom>
        </p:spPr>
      </p:pic>
    </p:spTree>
    <p:extLst>
      <p:ext uri="{BB962C8B-B14F-4D97-AF65-F5344CB8AC3E}">
        <p14:creationId xmlns:p14="http://schemas.microsoft.com/office/powerpoint/2010/main" val="23059416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27</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a:bodyPr>
          <a:lstStyle/>
          <a:p>
            <a:r>
              <a:rPr lang="en-US" altLang="zh-CN" dirty="0"/>
              <a:t>Q&amp;A</a:t>
            </a:r>
            <a:endParaRPr lang="zh-CN" altLang="en-US" dirty="0"/>
          </a:p>
        </p:txBody>
      </p:sp>
      <p:sp>
        <p:nvSpPr>
          <p:cNvPr id="22" name="文本框 21">
            <a:extLst>
              <a:ext uri="{FF2B5EF4-FFF2-40B4-BE49-F238E27FC236}">
                <a16:creationId xmlns:a16="http://schemas.microsoft.com/office/drawing/2014/main" id="{E1BB12E3-9729-4D7E-A05A-15BAF7FCBEF0}"/>
              </a:ext>
            </a:extLst>
          </p:cNvPr>
          <p:cNvSpPr txBox="1"/>
          <p:nvPr/>
        </p:nvSpPr>
        <p:spPr>
          <a:xfrm>
            <a:off x="669925" y="1532867"/>
            <a:ext cx="6186309" cy="442878"/>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请说明端口和接口的区别</a:t>
            </a:r>
            <a:endParaRPr lang="en-US" altLang="zh-CN" dirty="0">
              <a:latin typeface="新宋体" panose="02010609030101010101" pitchFamily="49" charset="-122"/>
              <a:ea typeface="新宋体" panose="02010609030101010101" pitchFamily="49" charset="-122"/>
            </a:endParaRPr>
          </a:p>
        </p:txBody>
      </p:sp>
      <p:sp>
        <p:nvSpPr>
          <p:cNvPr id="5" name="文本框 4">
            <a:extLst>
              <a:ext uri="{FF2B5EF4-FFF2-40B4-BE49-F238E27FC236}">
                <a16:creationId xmlns:a16="http://schemas.microsoft.com/office/drawing/2014/main" id="{44B78603-11FB-4902-9461-CE415E81BD0B}"/>
              </a:ext>
            </a:extLst>
          </p:cNvPr>
          <p:cNvSpPr txBox="1"/>
          <p:nvPr/>
        </p:nvSpPr>
        <p:spPr>
          <a:xfrm>
            <a:off x="669925" y="2049734"/>
            <a:ext cx="6186309" cy="2104872"/>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接口是用于指明类或者构件的一组服务。</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用于部署独立于位置，且可替换的系统及服务。</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端口允许把构件的接口划分成离散的并可以独立使用的包。</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接口没有个体标识，但是端口有。</a:t>
            </a:r>
            <a:endParaRPr lang="en-US" altLang="zh-CN" dirty="0">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24345042-874F-49EB-ACD9-8B52C19C6CB1}"/>
              </a:ext>
            </a:extLst>
          </p:cNvPr>
          <p:cNvSpPr/>
          <p:nvPr/>
        </p:nvSpPr>
        <p:spPr>
          <a:xfrm>
            <a:off x="669925" y="5059591"/>
            <a:ext cx="6186309" cy="858377"/>
          </a:xfrm>
          <a:prstGeom prst="rect">
            <a:avLst/>
          </a:prstGeom>
        </p:spPr>
        <p:txBody>
          <a:bodyPr wrap="square">
            <a:spAutoFit/>
          </a:bodyPr>
          <a:lstStyle/>
          <a:p>
            <a:pPr>
              <a:lnSpc>
                <a:spcPct val="150000"/>
              </a:lnSpc>
            </a:pPr>
            <a:r>
              <a:rPr lang="zh-CN" altLang="en-US" dirty="0">
                <a:solidFill>
                  <a:srgbClr val="FF0000"/>
                </a:solidFill>
                <a:latin typeface="新宋体" panose="02010609030101010101" pitchFamily="49" charset="-122"/>
                <a:ea typeface="新宋体" panose="02010609030101010101" pitchFamily="49" charset="-122"/>
              </a:rPr>
              <a:t>端口提供的封装性和独立性更大程度上保证了构建的封装性和可替换性</a:t>
            </a:r>
            <a:endParaRPr lang="en-US" altLang="zh-CN" dirty="0">
              <a:solidFill>
                <a:srgbClr val="FF0000"/>
              </a:solidFill>
              <a:latin typeface="新宋体" panose="02010609030101010101" pitchFamily="49" charset="-122"/>
              <a:ea typeface="新宋体" panose="02010609030101010101" pitchFamily="49" charset="-122"/>
            </a:endParaRPr>
          </a:p>
        </p:txBody>
      </p:sp>
      <p:pic>
        <p:nvPicPr>
          <p:cNvPr id="7" name="图片 6">
            <a:extLst>
              <a:ext uri="{FF2B5EF4-FFF2-40B4-BE49-F238E27FC236}">
                <a16:creationId xmlns:a16="http://schemas.microsoft.com/office/drawing/2014/main" id="{AC19171E-C629-4452-BFA3-7CD3B4FEA601}"/>
              </a:ext>
            </a:extLst>
          </p:cNvPr>
          <p:cNvPicPr>
            <a:picLocks noChangeAspect="1"/>
          </p:cNvPicPr>
          <p:nvPr/>
        </p:nvPicPr>
        <p:blipFill>
          <a:blip r:embed="rId3"/>
          <a:stretch>
            <a:fillRect/>
          </a:stretch>
        </p:blipFill>
        <p:spPr>
          <a:xfrm>
            <a:off x="6718301" y="1532867"/>
            <a:ext cx="5029196" cy="2725692"/>
          </a:xfrm>
          <a:prstGeom prst="rect">
            <a:avLst/>
          </a:prstGeom>
        </p:spPr>
      </p:pic>
    </p:spTree>
    <p:extLst>
      <p:ext uri="{BB962C8B-B14F-4D97-AF65-F5344CB8AC3E}">
        <p14:creationId xmlns:p14="http://schemas.microsoft.com/office/powerpoint/2010/main" val="224340817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/03</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4EF2EC56-4170-4868-8733-70286FAB7F80}"/>
              </a:ext>
            </a:extLst>
          </p:cNvPr>
          <p:cNvSpPr>
            <a:spLocks noGrp="1"/>
          </p:cNvSpPr>
          <p:nvPr>
            <p:ph type="title"/>
          </p:nvPr>
        </p:nvSpPr>
        <p:spPr>
          <a:xfrm>
            <a:off x="4485699" y="2599681"/>
            <a:ext cx="1610301" cy="895350"/>
          </a:xfrm>
        </p:spPr>
        <p:txBody>
          <a:bodyPr>
            <a:normAutofit/>
          </a:bodyPr>
          <a:lstStyle/>
          <a:p>
            <a:r>
              <a:rPr lang="zh-CN" altLang="en-US" sz="5400" dirty="0">
                <a:solidFill>
                  <a:schemeClr val="bg1"/>
                </a:solidFill>
              </a:rPr>
              <a:t>包图</a:t>
            </a:r>
          </a:p>
        </p:txBody>
      </p:sp>
    </p:spTree>
    <p:extLst>
      <p:ext uri="{BB962C8B-B14F-4D97-AF65-F5344CB8AC3E}">
        <p14:creationId xmlns:p14="http://schemas.microsoft.com/office/powerpoint/2010/main" val="33349579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834159" y="2169043"/>
            <a:ext cx="7101722" cy="1689373"/>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包是一种把元素组织到一起的通用机制，有助于我们理解系统。</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包是一个命名空间，也是一个元素。</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包可以包含在其他命名空间中。</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包可以拥有其他包或与其他包合并，它的元素可以导入包命名空间中。</a:t>
            </a:r>
            <a:endParaRPr lang="en-US" altLang="zh-CN"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794299EA-2132-464A-AF1A-B94F535141D2}"/>
              </a:ext>
            </a:extLst>
          </p:cNvPr>
          <p:cNvPicPr>
            <a:picLocks noChangeAspect="1"/>
          </p:cNvPicPr>
          <p:nvPr/>
        </p:nvPicPr>
        <p:blipFill>
          <a:blip r:embed="rId3"/>
          <a:stretch>
            <a:fillRect/>
          </a:stretch>
        </p:blipFill>
        <p:spPr>
          <a:xfrm>
            <a:off x="8500341" y="2548731"/>
            <a:ext cx="2857500" cy="723900"/>
          </a:xfrm>
          <a:prstGeom prst="rect">
            <a:avLst/>
          </a:prstGeom>
        </p:spPr>
      </p:pic>
      <p:sp>
        <p:nvSpPr>
          <p:cNvPr id="11" name="文本框 10">
            <a:extLst>
              <a:ext uri="{FF2B5EF4-FFF2-40B4-BE49-F238E27FC236}">
                <a16:creationId xmlns:a16="http://schemas.microsoft.com/office/drawing/2014/main" id="{4C455474-7B80-464E-B8BA-89A8BADF1A35}"/>
              </a:ext>
            </a:extLst>
          </p:cNvPr>
          <p:cNvSpPr txBox="1"/>
          <p:nvPr/>
        </p:nvSpPr>
        <p:spPr>
          <a:xfrm>
            <a:off x="834159" y="3858416"/>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类和包有非常重要的区别：类是对于事物的抽象，包是用于组织模型中的事物的机制。</a:t>
            </a:r>
            <a:r>
              <a:rPr lang="en-US" altLang="zh-CN" b="1" dirty="0"/>
              <a:t>[5]</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5170604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624520" y="2599681"/>
            <a:ext cx="2324677" cy="895350"/>
          </a:xfrm>
        </p:spPr>
        <p:txBody>
          <a:bodyPr>
            <a:noAutofit/>
          </a:bodyPr>
          <a:lstStyle/>
          <a:p>
            <a:pPr>
              <a:lnSpc>
                <a:spcPct val="100000"/>
              </a:lnSpc>
            </a:pPr>
            <a:r>
              <a:rPr lang="zh-CN" altLang="en-US" sz="5400" dirty="0">
                <a:solidFill>
                  <a:schemeClr val="bg1"/>
                </a:solidFill>
              </a:rPr>
              <a:t>对象图</a:t>
            </a:r>
            <a:endParaRPr lang="en-US" altLang="zh-CN" sz="5400" dirty="0">
              <a:solidFill>
                <a:schemeClr val="bg1"/>
              </a:solidFill>
            </a:endParaRP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/01</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定义</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dirty="0"/>
          </a:p>
        </p:txBody>
      </p:sp>
      <p:sp>
        <p:nvSpPr>
          <p:cNvPr id="5" name="矩形 4">
            <a:extLst>
              <a:ext uri="{FF2B5EF4-FFF2-40B4-BE49-F238E27FC236}">
                <a16:creationId xmlns:a16="http://schemas.microsoft.com/office/drawing/2014/main" id="{B87064C4-3543-4E6E-A733-4ECC4E5DF050}"/>
              </a:ext>
            </a:extLst>
          </p:cNvPr>
          <p:cNvSpPr/>
          <p:nvPr/>
        </p:nvSpPr>
        <p:spPr>
          <a:xfrm>
            <a:off x="919020" y="1544397"/>
            <a:ext cx="3647152"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包图用于描述包与包之间的关系。</a:t>
            </a:r>
            <a:endParaRPr lang="en-US" altLang="zh-CN"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D1489FE7-A879-4714-8B86-D0D52000227D}"/>
              </a:ext>
            </a:extLst>
          </p:cNvPr>
          <p:cNvPicPr>
            <a:picLocks noChangeAspect="1"/>
          </p:cNvPicPr>
          <p:nvPr/>
        </p:nvPicPr>
        <p:blipFill>
          <a:blip r:embed="rId3"/>
          <a:stretch>
            <a:fillRect/>
          </a:stretch>
        </p:blipFill>
        <p:spPr>
          <a:xfrm>
            <a:off x="9725889" y="1343121"/>
            <a:ext cx="1547091" cy="1031394"/>
          </a:xfrm>
          <a:prstGeom prst="rect">
            <a:avLst/>
          </a:prstGeom>
        </p:spPr>
      </p:pic>
      <p:sp>
        <p:nvSpPr>
          <p:cNvPr id="7" name="矩形 6">
            <a:extLst>
              <a:ext uri="{FF2B5EF4-FFF2-40B4-BE49-F238E27FC236}">
                <a16:creationId xmlns:a16="http://schemas.microsoft.com/office/drawing/2014/main" id="{FB7346B5-1BA5-4E1F-B0D0-3CBE2FCEB390}"/>
              </a:ext>
            </a:extLst>
          </p:cNvPr>
          <p:cNvSpPr/>
          <p:nvPr/>
        </p:nvSpPr>
        <p:spPr>
          <a:xfrm>
            <a:off x="919020" y="2189849"/>
            <a:ext cx="5262979"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这些关系包括：引入关系，泛化关系，嵌套关系。</a:t>
            </a:r>
            <a:endParaRPr lang="en-US" altLang="zh-CN" dirty="0">
              <a:latin typeface="新宋体" panose="02010609030101010101" pitchFamily="49" charset="-122"/>
              <a:ea typeface="新宋体" panose="02010609030101010101" pitchFamily="49" charset="-122"/>
            </a:endParaRPr>
          </a:p>
        </p:txBody>
      </p:sp>
      <p:sp>
        <p:nvSpPr>
          <p:cNvPr id="8" name="矩形 7">
            <a:extLst>
              <a:ext uri="{FF2B5EF4-FFF2-40B4-BE49-F238E27FC236}">
                <a16:creationId xmlns:a16="http://schemas.microsoft.com/office/drawing/2014/main" id="{D006A4F6-5CFE-4C1A-940B-71BB6BF62B94}"/>
              </a:ext>
            </a:extLst>
          </p:cNvPr>
          <p:cNvSpPr/>
          <p:nvPr/>
        </p:nvSpPr>
        <p:spPr>
          <a:xfrm>
            <a:off x="10291685" y="2374515"/>
            <a:ext cx="415498"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包</a:t>
            </a:r>
            <a:endParaRPr lang="en-US" altLang="zh-CN" dirty="0">
              <a:latin typeface="新宋体" panose="02010609030101010101" pitchFamily="49" charset="-122"/>
              <a:ea typeface="新宋体" panose="02010609030101010101" pitchFamily="49" charset="-122"/>
            </a:endParaRPr>
          </a:p>
        </p:txBody>
      </p:sp>
      <p:pic>
        <p:nvPicPr>
          <p:cNvPr id="6" name="图片 5">
            <a:extLst>
              <a:ext uri="{FF2B5EF4-FFF2-40B4-BE49-F238E27FC236}">
                <a16:creationId xmlns:a16="http://schemas.microsoft.com/office/drawing/2014/main" id="{4B20CB3D-44A5-49B0-A99B-45A23E9B468C}"/>
              </a:ext>
            </a:extLst>
          </p:cNvPr>
          <p:cNvPicPr>
            <a:picLocks noChangeAspect="1"/>
          </p:cNvPicPr>
          <p:nvPr/>
        </p:nvPicPr>
        <p:blipFill>
          <a:blip r:embed="rId4"/>
          <a:stretch>
            <a:fillRect/>
          </a:stretch>
        </p:blipFill>
        <p:spPr>
          <a:xfrm>
            <a:off x="452437" y="3342553"/>
            <a:ext cx="3971925" cy="2352675"/>
          </a:xfrm>
          <a:prstGeom prst="rect">
            <a:avLst/>
          </a:prstGeom>
        </p:spPr>
      </p:pic>
      <p:sp>
        <p:nvSpPr>
          <p:cNvPr id="9" name="矩形 8">
            <a:extLst>
              <a:ext uri="{FF2B5EF4-FFF2-40B4-BE49-F238E27FC236}">
                <a16:creationId xmlns:a16="http://schemas.microsoft.com/office/drawing/2014/main" id="{E5E2BAF3-4705-457D-A275-5918F6D2825C}"/>
              </a:ext>
            </a:extLst>
          </p:cNvPr>
          <p:cNvSpPr/>
          <p:nvPr/>
        </p:nvSpPr>
        <p:spPr>
          <a:xfrm>
            <a:off x="1884401" y="5871131"/>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引入关系</a:t>
            </a:r>
            <a:endParaRPr lang="zh-CN" altLang="en-US" dirty="0"/>
          </a:p>
        </p:txBody>
      </p:sp>
      <p:pic>
        <p:nvPicPr>
          <p:cNvPr id="10" name="图片 9">
            <a:extLst>
              <a:ext uri="{FF2B5EF4-FFF2-40B4-BE49-F238E27FC236}">
                <a16:creationId xmlns:a16="http://schemas.microsoft.com/office/drawing/2014/main" id="{BCBE8A97-FB61-4622-BD4F-AEAA8C24C0B5}"/>
              </a:ext>
            </a:extLst>
          </p:cNvPr>
          <p:cNvPicPr>
            <a:picLocks noChangeAspect="1"/>
          </p:cNvPicPr>
          <p:nvPr/>
        </p:nvPicPr>
        <p:blipFill>
          <a:blip r:embed="rId5"/>
          <a:stretch>
            <a:fillRect/>
          </a:stretch>
        </p:blipFill>
        <p:spPr>
          <a:xfrm>
            <a:off x="4998893" y="2998148"/>
            <a:ext cx="1579211" cy="2697080"/>
          </a:xfrm>
          <a:prstGeom prst="rect">
            <a:avLst/>
          </a:prstGeom>
        </p:spPr>
      </p:pic>
      <p:sp>
        <p:nvSpPr>
          <p:cNvPr id="11" name="矩形 10">
            <a:extLst>
              <a:ext uri="{FF2B5EF4-FFF2-40B4-BE49-F238E27FC236}">
                <a16:creationId xmlns:a16="http://schemas.microsoft.com/office/drawing/2014/main" id="{5C477971-D5F3-4E3D-AE13-F1860E02EB1D}"/>
              </a:ext>
            </a:extLst>
          </p:cNvPr>
          <p:cNvSpPr/>
          <p:nvPr/>
        </p:nvSpPr>
        <p:spPr>
          <a:xfrm>
            <a:off x="5234500" y="5886407"/>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泛化关系</a:t>
            </a:r>
            <a:endParaRPr lang="zh-CN" altLang="en-US" dirty="0"/>
          </a:p>
        </p:txBody>
      </p:sp>
      <p:sp>
        <p:nvSpPr>
          <p:cNvPr id="14" name="矩形 13">
            <a:extLst>
              <a:ext uri="{FF2B5EF4-FFF2-40B4-BE49-F238E27FC236}">
                <a16:creationId xmlns:a16="http://schemas.microsoft.com/office/drawing/2014/main" id="{475C268D-BE16-4A71-87F0-C03F90FCA92E}"/>
              </a:ext>
            </a:extLst>
          </p:cNvPr>
          <p:cNvSpPr/>
          <p:nvPr/>
        </p:nvSpPr>
        <p:spPr>
          <a:xfrm>
            <a:off x="8918742" y="5871131"/>
            <a:ext cx="1107996"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嵌套关系</a:t>
            </a:r>
            <a:endParaRPr lang="zh-CN" altLang="en-US" dirty="0"/>
          </a:p>
        </p:txBody>
      </p:sp>
      <p:pic>
        <p:nvPicPr>
          <p:cNvPr id="15" name="图片 14">
            <a:extLst>
              <a:ext uri="{FF2B5EF4-FFF2-40B4-BE49-F238E27FC236}">
                <a16:creationId xmlns:a16="http://schemas.microsoft.com/office/drawing/2014/main" id="{815BC7BF-10BF-485D-B357-8F442E0BEA07}"/>
              </a:ext>
            </a:extLst>
          </p:cNvPr>
          <p:cNvPicPr>
            <a:picLocks noChangeAspect="1"/>
          </p:cNvPicPr>
          <p:nvPr/>
        </p:nvPicPr>
        <p:blipFill>
          <a:blip r:embed="rId6"/>
          <a:stretch>
            <a:fillRect/>
          </a:stretch>
        </p:blipFill>
        <p:spPr>
          <a:xfrm>
            <a:off x="7334850" y="2991990"/>
            <a:ext cx="4275780" cy="2600036"/>
          </a:xfrm>
          <a:prstGeom prst="rect">
            <a:avLst/>
          </a:prstGeom>
        </p:spPr>
      </p:pic>
    </p:spTree>
    <p:extLst>
      <p:ext uri="{BB962C8B-B14F-4D97-AF65-F5344CB8AC3E}">
        <p14:creationId xmlns:p14="http://schemas.microsoft.com/office/powerpoint/2010/main" val="499910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1312605" y="1493005"/>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和对象图中的对象相同似，包也有简单名（</a:t>
            </a:r>
            <a:r>
              <a:rPr lang="en-US" altLang="zh-CN" dirty="0">
                <a:latin typeface="新宋体" panose="02010609030101010101" pitchFamily="49" charset="-122"/>
                <a:ea typeface="新宋体" panose="02010609030101010101" pitchFamily="49" charset="-122"/>
              </a:rPr>
              <a:t>simple name</a:t>
            </a:r>
            <a:r>
              <a:rPr lang="zh-CN" altLang="en-US" dirty="0">
                <a:latin typeface="新宋体" panose="02010609030101010101" pitchFamily="49" charset="-122"/>
                <a:ea typeface="新宋体" panose="02010609030101010101" pitchFamily="49" charset="-122"/>
              </a:rPr>
              <a:t>）和限定名（</a:t>
            </a:r>
            <a:r>
              <a:rPr lang="en-US" altLang="zh-CN" dirty="0">
                <a:latin typeface="新宋体" panose="02010609030101010101" pitchFamily="49" charset="-122"/>
                <a:ea typeface="新宋体" panose="02010609030101010101" pitchFamily="49" charset="-122"/>
              </a:rPr>
              <a:t>qualified name</a:t>
            </a:r>
            <a:r>
              <a:rPr lang="zh-CN" altLang="en-US" dirty="0">
                <a:latin typeface="新宋体" panose="02010609030101010101" pitchFamily="49" charset="-122"/>
                <a:ea typeface="新宋体" panose="02010609030101010101" pitchFamily="49" charset="-122"/>
              </a:rPr>
              <a:t>）的区别</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C1087D1F-909A-4699-89EC-E20C9EA400BE}"/>
              </a:ext>
            </a:extLst>
          </p:cNvPr>
          <p:cNvPicPr>
            <a:picLocks noChangeAspect="1"/>
          </p:cNvPicPr>
          <p:nvPr/>
        </p:nvPicPr>
        <p:blipFill>
          <a:blip r:embed="rId3"/>
          <a:stretch>
            <a:fillRect/>
          </a:stretch>
        </p:blipFill>
        <p:spPr>
          <a:xfrm>
            <a:off x="7342620" y="2986881"/>
            <a:ext cx="1847850" cy="1295400"/>
          </a:xfrm>
          <a:prstGeom prst="rect">
            <a:avLst/>
          </a:prstGeom>
        </p:spPr>
      </p:pic>
      <p:pic>
        <p:nvPicPr>
          <p:cNvPr id="6" name="图片 5">
            <a:extLst>
              <a:ext uri="{FF2B5EF4-FFF2-40B4-BE49-F238E27FC236}">
                <a16:creationId xmlns:a16="http://schemas.microsoft.com/office/drawing/2014/main" id="{C4552251-E43B-4D7E-9C32-BA0B04CDC1F6}"/>
              </a:ext>
            </a:extLst>
          </p:cNvPr>
          <p:cNvPicPr>
            <a:picLocks noChangeAspect="1"/>
          </p:cNvPicPr>
          <p:nvPr/>
        </p:nvPicPr>
        <p:blipFill>
          <a:blip r:embed="rId4"/>
          <a:stretch>
            <a:fillRect/>
          </a:stretch>
        </p:blipFill>
        <p:spPr>
          <a:xfrm>
            <a:off x="2386157" y="3032224"/>
            <a:ext cx="1986072" cy="1250057"/>
          </a:xfrm>
          <a:prstGeom prst="rect">
            <a:avLst/>
          </a:prstGeom>
        </p:spPr>
      </p:pic>
      <p:sp>
        <p:nvSpPr>
          <p:cNvPr id="7" name="矩形 6">
            <a:extLst>
              <a:ext uri="{FF2B5EF4-FFF2-40B4-BE49-F238E27FC236}">
                <a16:creationId xmlns:a16="http://schemas.microsoft.com/office/drawing/2014/main" id="{6FD844F4-7D60-4958-9E6B-AEB8EEF604A3}"/>
              </a:ext>
            </a:extLst>
          </p:cNvPr>
          <p:cNvSpPr/>
          <p:nvPr/>
        </p:nvSpPr>
        <p:spPr>
          <a:xfrm>
            <a:off x="2940611" y="4546662"/>
            <a:ext cx="877163"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简单名</a:t>
            </a:r>
            <a:endParaRPr lang="zh-CN" altLang="en-US" dirty="0"/>
          </a:p>
        </p:txBody>
      </p:sp>
      <p:sp>
        <p:nvSpPr>
          <p:cNvPr id="8" name="矩形 7">
            <a:extLst>
              <a:ext uri="{FF2B5EF4-FFF2-40B4-BE49-F238E27FC236}">
                <a16:creationId xmlns:a16="http://schemas.microsoft.com/office/drawing/2014/main" id="{89009FFA-4823-41A3-BC95-9A5831D56E20}"/>
              </a:ext>
            </a:extLst>
          </p:cNvPr>
          <p:cNvSpPr/>
          <p:nvPr/>
        </p:nvSpPr>
        <p:spPr>
          <a:xfrm>
            <a:off x="7827964" y="4546662"/>
            <a:ext cx="877163"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限定名</a:t>
            </a:r>
            <a:endParaRPr lang="zh-CN" altLang="en-US" dirty="0"/>
          </a:p>
        </p:txBody>
      </p:sp>
      <p:sp>
        <p:nvSpPr>
          <p:cNvPr id="10" name="矩形 9">
            <a:extLst>
              <a:ext uri="{FF2B5EF4-FFF2-40B4-BE49-F238E27FC236}">
                <a16:creationId xmlns:a16="http://schemas.microsoft.com/office/drawing/2014/main" id="{0B0215B9-DD3C-4317-8391-ABF630B278F8}"/>
              </a:ext>
            </a:extLst>
          </p:cNvPr>
          <p:cNvSpPr/>
          <p:nvPr/>
        </p:nvSpPr>
        <p:spPr>
          <a:xfrm>
            <a:off x="5981304" y="5076706"/>
            <a:ext cx="4570482"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以包所位于的外围包的名称作为前缀的包名</a:t>
            </a:r>
            <a:endParaRPr lang="zh-CN" altLang="en-US" dirty="0"/>
          </a:p>
        </p:txBody>
      </p:sp>
      <p:sp>
        <p:nvSpPr>
          <p:cNvPr id="11" name="矩形 10">
            <a:extLst>
              <a:ext uri="{FF2B5EF4-FFF2-40B4-BE49-F238E27FC236}">
                <a16:creationId xmlns:a16="http://schemas.microsoft.com/office/drawing/2014/main" id="{0AE94818-FA31-4D41-820C-1759D061AAC5}"/>
              </a:ext>
            </a:extLst>
          </p:cNvPr>
          <p:cNvSpPr/>
          <p:nvPr/>
        </p:nvSpPr>
        <p:spPr>
          <a:xfrm>
            <a:off x="9626961" y="3429000"/>
            <a:ext cx="2031325" cy="369332"/>
          </a:xfrm>
          <a:prstGeom prst="rect">
            <a:avLst/>
          </a:prstGeom>
        </p:spPr>
        <p:txBody>
          <a:bodyPr wrap="none">
            <a:spAutoFit/>
          </a:bodyPr>
          <a:lstStyle/>
          <a:p>
            <a:r>
              <a:rPr lang="zh-CN" altLang="en-US" dirty="0">
                <a:latin typeface="新宋体" panose="02010609030101010101" pitchFamily="49" charset="-122"/>
                <a:ea typeface="新宋体" panose="02010609030101010101" pitchFamily="49" charset="-122"/>
              </a:rPr>
              <a:t>外围包名：：包名</a:t>
            </a:r>
            <a:endParaRPr lang="zh-CN" altLang="en-US" dirty="0"/>
          </a:p>
        </p:txBody>
      </p:sp>
    </p:spTree>
    <p:extLst>
      <p:ext uri="{BB962C8B-B14F-4D97-AF65-F5344CB8AC3E}">
        <p14:creationId xmlns:p14="http://schemas.microsoft.com/office/powerpoint/2010/main" val="16829638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命名</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7078523" y="1628685"/>
            <a:ext cx="4305243" cy="1200329"/>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a:t>
            </a:r>
            <a:r>
              <a:rPr lang="en-US" altLang="zh-CN" dirty="0">
                <a:latin typeface="新宋体" panose="02010609030101010101" pitchFamily="49" charset="-122"/>
                <a:ea typeface="新宋体" panose="02010609030101010101" pitchFamily="49" charset="-122"/>
              </a:rPr>
              <a:t> UML</a:t>
            </a:r>
            <a:r>
              <a:rPr lang="zh-CN" altLang="en-US" dirty="0">
                <a:latin typeface="新宋体" panose="02010609030101010101" pitchFamily="49" charset="-122"/>
                <a:ea typeface="新宋体" panose="02010609030101010101" pitchFamily="49" charset="-122"/>
              </a:rPr>
              <a:t>假定在模型中有一个匿名的根包。</a:t>
            </a:r>
            <a:endParaRPr lang="en-US" altLang="zh-CN" dirty="0">
              <a:latin typeface="新宋体" panose="02010609030101010101" pitchFamily="49" charset="-122"/>
              <a:ea typeface="新宋体" panose="02010609030101010101" pitchFamily="49" charset="-122"/>
            </a:endParaRPr>
          </a:p>
          <a:p>
            <a:r>
              <a:rPr lang="zh-CN" altLang="en-US" dirty="0">
                <a:latin typeface="新宋体" panose="02010609030101010101" pitchFamily="49" charset="-122"/>
                <a:ea typeface="新宋体" panose="02010609030101010101" pitchFamily="49" charset="-122"/>
              </a:rPr>
              <a:t>    包可以拥有其他元素，这些元素可以是类、接口、构件、结点、协作、用况和图，甚至可以是其他包。</a:t>
            </a:r>
            <a:endParaRPr lang="en-US" altLang="zh-CN"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7161432-CD37-4F43-ABFD-0F96D71ACF62}"/>
              </a:ext>
            </a:extLst>
          </p:cNvPr>
          <p:cNvPicPr>
            <a:picLocks noChangeAspect="1"/>
          </p:cNvPicPr>
          <p:nvPr/>
        </p:nvPicPr>
        <p:blipFill>
          <a:blip r:embed="rId3"/>
          <a:stretch>
            <a:fillRect/>
          </a:stretch>
        </p:blipFill>
        <p:spPr>
          <a:xfrm>
            <a:off x="4923188" y="3237221"/>
            <a:ext cx="2800350" cy="1933575"/>
          </a:xfrm>
          <a:prstGeom prst="rect">
            <a:avLst/>
          </a:prstGeom>
        </p:spPr>
      </p:pic>
      <p:pic>
        <p:nvPicPr>
          <p:cNvPr id="9" name="图片 8">
            <a:extLst>
              <a:ext uri="{FF2B5EF4-FFF2-40B4-BE49-F238E27FC236}">
                <a16:creationId xmlns:a16="http://schemas.microsoft.com/office/drawing/2014/main" id="{0ACB6DDC-D7E4-4EC6-B3A1-E59E81055DF0}"/>
              </a:ext>
            </a:extLst>
          </p:cNvPr>
          <p:cNvPicPr>
            <a:picLocks noChangeAspect="1"/>
          </p:cNvPicPr>
          <p:nvPr/>
        </p:nvPicPr>
        <p:blipFill>
          <a:blip r:embed="rId4"/>
          <a:stretch>
            <a:fillRect/>
          </a:stretch>
        </p:blipFill>
        <p:spPr>
          <a:xfrm>
            <a:off x="8610599" y="3429000"/>
            <a:ext cx="1819275" cy="1400175"/>
          </a:xfrm>
          <a:prstGeom prst="rect">
            <a:avLst/>
          </a:prstGeom>
        </p:spPr>
      </p:pic>
      <p:pic>
        <p:nvPicPr>
          <p:cNvPr id="11" name="图片 10">
            <a:extLst>
              <a:ext uri="{FF2B5EF4-FFF2-40B4-BE49-F238E27FC236}">
                <a16:creationId xmlns:a16="http://schemas.microsoft.com/office/drawing/2014/main" id="{8EF14650-7598-41D6-8EA9-B0C51E9E68C6}"/>
              </a:ext>
            </a:extLst>
          </p:cNvPr>
          <p:cNvPicPr>
            <a:picLocks noChangeAspect="1"/>
          </p:cNvPicPr>
          <p:nvPr/>
        </p:nvPicPr>
        <p:blipFill>
          <a:blip r:embed="rId5"/>
          <a:stretch>
            <a:fillRect/>
          </a:stretch>
        </p:blipFill>
        <p:spPr>
          <a:xfrm>
            <a:off x="431511" y="3713471"/>
            <a:ext cx="3829050" cy="1457325"/>
          </a:xfrm>
          <a:prstGeom prst="rect">
            <a:avLst/>
          </a:prstGeom>
        </p:spPr>
      </p:pic>
      <p:pic>
        <p:nvPicPr>
          <p:cNvPr id="13" name="图片 12">
            <a:extLst>
              <a:ext uri="{FF2B5EF4-FFF2-40B4-BE49-F238E27FC236}">
                <a16:creationId xmlns:a16="http://schemas.microsoft.com/office/drawing/2014/main" id="{2B10AF35-6079-432C-96A1-6A09799D4ED2}"/>
              </a:ext>
            </a:extLst>
          </p:cNvPr>
          <p:cNvPicPr>
            <a:picLocks noChangeAspect="1"/>
          </p:cNvPicPr>
          <p:nvPr/>
        </p:nvPicPr>
        <p:blipFill>
          <a:blip r:embed="rId6"/>
          <a:stretch>
            <a:fillRect/>
          </a:stretch>
        </p:blipFill>
        <p:spPr>
          <a:xfrm>
            <a:off x="1251671" y="2602835"/>
            <a:ext cx="2197985" cy="1024192"/>
          </a:xfrm>
          <a:prstGeom prst="rect">
            <a:avLst/>
          </a:prstGeom>
        </p:spPr>
      </p:pic>
      <p:sp>
        <p:nvSpPr>
          <p:cNvPr id="5" name="文本框 4">
            <a:extLst>
              <a:ext uri="{FF2B5EF4-FFF2-40B4-BE49-F238E27FC236}">
                <a16:creationId xmlns:a16="http://schemas.microsoft.com/office/drawing/2014/main" id="{B235D2AE-94F3-4CCF-8B97-F8FF735EC6E1}"/>
              </a:ext>
            </a:extLst>
          </p:cNvPr>
          <p:cNvSpPr txBox="1"/>
          <p:nvPr/>
        </p:nvSpPr>
        <p:spPr>
          <a:xfrm>
            <a:off x="8758876" y="4283074"/>
            <a:ext cx="1819274" cy="2400657"/>
          </a:xfrm>
          <a:prstGeom prst="rect">
            <a:avLst/>
          </a:prstGeom>
          <a:noFill/>
        </p:spPr>
        <p:txBody>
          <a:bodyPr wrap="square" rtlCol="0">
            <a:spAutoFit/>
          </a:bodyPr>
          <a:lstStyle/>
          <a:p>
            <a:r>
              <a:rPr lang="en-US" altLang="zh-CN" sz="15000" dirty="0">
                <a:solidFill>
                  <a:srgbClr val="FF0000"/>
                </a:solidFill>
              </a:rPr>
              <a:t>×</a:t>
            </a:r>
            <a:endParaRPr lang="zh-CN" altLang="en-US" sz="15000" dirty="0">
              <a:solidFill>
                <a:srgbClr val="FF0000"/>
              </a:solidFill>
            </a:endParaRPr>
          </a:p>
        </p:txBody>
      </p:sp>
    </p:spTree>
    <p:extLst>
      <p:ext uri="{BB962C8B-B14F-4D97-AF65-F5344CB8AC3E}">
        <p14:creationId xmlns:p14="http://schemas.microsoft.com/office/powerpoint/2010/main" val="28258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可见性</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33</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998569" y="1506360"/>
            <a:ext cx="5568486"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包可以控制包所拥有的元素的可见性</a:t>
            </a:r>
            <a:endParaRPr lang="en-US" altLang="zh-CN" dirty="0">
              <a:latin typeface="新宋体" panose="02010609030101010101" pitchFamily="49" charset="-122"/>
              <a:ea typeface="新宋体" panose="02010609030101010101" pitchFamily="49" charset="-122"/>
            </a:endParaRPr>
          </a:p>
        </p:txBody>
      </p:sp>
      <p:pic>
        <p:nvPicPr>
          <p:cNvPr id="5" name="图片 4">
            <a:extLst>
              <a:ext uri="{FF2B5EF4-FFF2-40B4-BE49-F238E27FC236}">
                <a16:creationId xmlns:a16="http://schemas.microsoft.com/office/drawing/2014/main" id="{BD9E965C-F13A-441C-BE82-91CA84C42C50}"/>
              </a:ext>
            </a:extLst>
          </p:cNvPr>
          <p:cNvPicPr>
            <a:picLocks noChangeAspect="1"/>
          </p:cNvPicPr>
          <p:nvPr/>
        </p:nvPicPr>
        <p:blipFill>
          <a:blip r:embed="rId3"/>
          <a:stretch>
            <a:fillRect/>
          </a:stretch>
        </p:blipFill>
        <p:spPr>
          <a:xfrm>
            <a:off x="7875680" y="1618261"/>
            <a:ext cx="3079578" cy="3621478"/>
          </a:xfrm>
          <a:prstGeom prst="rect">
            <a:avLst/>
          </a:prstGeom>
        </p:spPr>
      </p:pic>
      <p:sp>
        <p:nvSpPr>
          <p:cNvPr id="14" name="文本框 13">
            <a:extLst>
              <a:ext uri="{FF2B5EF4-FFF2-40B4-BE49-F238E27FC236}">
                <a16:creationId xmlns:a16="http://schemas.microsoft.com/office/drawing/2014/main" id="{EF580741-472B-42FF-8923-817F712DFC5E}"/>
              </a:ext>
            </a:extLst>
          </p:cNvPr>
          <p:cNvSpPr txBox="1"/>
          <p:nvPr/>
        </p:nvSpPr>
        <p:spPr>
          <a:xfrm>
            <a:off x="998568" y="2490627"/>
            <a:ext cx="4580195" cy="369332"/>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为前缀表示该元素是公共（</a:t>
            </a:r>
            <a:r>
              <a:rPr lang="en-US" altLang="zh-CN" dirty="0">
                <a:latin typeface="新宋体" panose="02010609030101010101" pitchFamily="49" charset="-122"/>
                <a:ea typeface="新宋体" panose="02010609030101010101" pitchFamily="49" charset="-122"/>
              </a:rPr>
              <a:t>public</a:t>
            </a:r>
            <a:r>
              <a:rPr lang="zh-CN" altLang="en-US" dirty="0">
                <a:latin typeface="新宋体" panose="02010609030101010101" pitchFamily="49" charset="-122"/>
                <a:ea typeface="新宋体" panose="02010609030101010101" pitchFamily="49" charset="-122"/>
              </a:rPr>
              <a:t>）元素</a:t>
            </a:r>
            <a:endParaRPr lang="en-US" altLang="zh-CN"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49A47C0F-8526-4D41-979D-5DE9A1D21DE7}"/>
              </a:ext>
            </a:extLst>
          </p:cNvPr>
          <p:cNvSpPr txBox="1"/>
          <p:nvPr/>
        </p:nvSpPr>
        <p:spPr>
          <a:xfrm>
            <a:off x="998568" y="3080583"/>
            <a:ext cx="5254450"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为前缀表示该元素是受保护的（</a:t>
            </a:r>
            <a:r>
              <a:rPr lang="en-US" altLang="zh-CN" dirty="0">
                <a:latin typeface="新宋体" panose="02010609030101010101" pitchFamily="49" charset="-122"/>
                <a:ea typeface="新宋体" panose="02010609030101010101" pitchFamily="49" charset="-122"/>
              </a:rPr>
              <a:t>protected</a:t>
            </a:r>
            <a:r>
              <a:rPr lang="zh-CN" altLang="en-US" dirty="0">
                <a:latin typeface="新宋体" panose="02010609030101010101" pitchFamily="49" charset="-122"/>
                <a:ea typeface="新宋体" panose="02010609030101010101" pitchFamily="49" charset="-122"/>
              </a:rPr>
              <a:t>）元素，仅对这个包的继承的包可见</a:t>
            </a:r>
            <a:endParaRPr lang="en-US" altLang="zh-CN"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DC68465A-E27C-4E17-A26A-2807C1F7F080}"/>
              </a:ext>
            </a:extLst>
          </p:cNvPr>
          <p:cNvSpPr txBox="1"/>
          <p:nvPr/>
        </p:nvSpPr>
        <p:spPr>
          <a:xfrm>
            <a:off x="998568" y="3952554"/>
            <a:ext cx="5254450"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为前缀表示该元素是私有的（</a:t>
            </a:r>
            <a:r>
              <a:rPr lang="en-US" altLang="zh-CN" dirty="0">
                <a:latin typeface="新宋体" panose="02010609030101010101" pitchFamily="49" charset="-122"/>
                <a:ea typeface="新宋体" panose="02010609030101010101" pitchFamily="49" charset="-122"/>
              </a:rPr>
              <a:t>private</a:t>
            </a:r>
            <a:r>
              <a:rPr lang="zh-CN" altLang="en-US" dirty="0">
                <a:latin typeface="新宋体" panose="02010609030101010101" pitchFamily="49" charset="-122"/>
                <a:ea typeface="新宋体" panose="02010609030101010101" pitchFamily="49" charset="-122"/>
              </a:rPr>
              <a:t>）元素，私有的元素在这个包外部完全不可见</a:t>
            </a:r>
            <a:endParaRPr lang="en-US" altLang="zh-CN" dirty="0">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D5B42F16-132F-4647-94A2-BAEE8C1B94A8}"/>
              </a:ext>
            </a:extLst>
          </p:cNvPr>
          <p:cNvSpPr txBox="1"/>
          <p:nvPr/>
        </p:nvSpPr>
        <p:spPr>
          <a:xfrm>
            <a:off x="998568" y="4824525"/>
            <a:ext cx="5568486" cy="646331"/>
          </a:xfrm>
          <a:prstGeom prst="rect">
            <a:avLst/>
          </a:prstGeom>
          <a:noFill/>
        </p:spPr>
        <p:txBody>
          <a:bodyPr wrap="square" rtlCol="0">
            <a:spAutoFit/>
          </a:bodyPr>
          <a:lstStyle/>
          <a:p>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为前缀表示该元素为</a:t>
            </a:r>
            <a:r>
              <a:rPr lang="zh-CN" altLang="en-US" dirty="0">
                <a:solidFill>
                  <a:srgbClr val="FF0000"/>
                </a:solidFill>
                <a:latin typeface="新宋体" panose="02010609030101010101" pitchFamily="49" charset="-122"/>
                <a:ea typeface="新宋体" panose="02010609030101010101" pitchFamily="49" charset="-122"/>
              </a:rPr>
              <a:t>包的（</a:t>
            </a:r>
            <a:r>
              <a:rPr lang="en-US" altLang="zh-CN" dirty="0">
                <a:solidFill>
                  <a:srgbClr val="FF0000"/>
                </a:solidFill>
                <a:latin typeface="新宋体" panose="02010609030101010101" pitchFamily="49" charset="-122"/>
                <a:ea typeface="新宋体" panose="02010609030101010101" pitchFamily="49" charset="-122"/>
              </a:rPr>
              <a:t>package</a:t>
            </a:r>
            <a:r>
              <a:rPr lang="zh-CN" altLang="en-US" dirty="0">
                <a:solidFill>
                  <a:srgbClr val="FF0000"/>
                </a:solidFill>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元素，仅在包中对其他元素可见</a:t>
            </a:r>
            <a:endParaRPr lang="en-US" altLang="zh-CN"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5860057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引入和引出</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34</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669924" y="1620857"/>
            <a:ext cx="3717269" cy="4182363"/>
          </a:xfrm>
          <a:prstGeom prst="rect">
            <a:avLst/>
          </a:prstGeom>
          <a:noFill/>
        </p:spPr>
        <p:txBody>
          <a:bodyPr wrap="square" rtlCol="0">
            <a:spAutoFit/>
          </a:bodyPr>
          <a:lstStyle/>
          <a:p>
            <a:pPr>
              <a:lnSpc>
                <a:spcPct val="150000"/>
              </a:lnSpc>
            </a:pPr>
            <a:r>
              <a:rPr lang="zh-CN" altLang="en-US" dirty="0">
                <a:latin typeface="新宋体" panose="02010609030101010101" pitchFamily="49" charset="-122"/>
                <a:ea typeface="新宋体" panose="02010609030101010101" pitchFamily="49" charset="-122"/>
              </a:rPr>
              <a:t>    若一个系统中有几百个并列的类，对于之间的复杂关系网没有任何限制，我们就需要用到某种受控的包装机制来组织抽象。</a:t>
            </a:r>
            <a:endParaRPr lang="en-US" altLang="zh-CN" dirty="0">
              <a:latin typeface="新宋体" panose="02010609030101010101" pitchFamily="49" charset="-122"/>
              <a:ea typeface="新宋体" panose="02010609030101010101" pitchFamily="49" charset="-122"/>
            </a:endParaRPr>
          </a:p>
          <a:p>
            <a:pPr>
              <a:lnSpc>
                <a:spcPct val="150000"/>
              </a:lnSpc>
            </a:pP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如果一个包引入了另一个包，通过简单名就可以对被引入包中的公共元素进行访问，若没有引入，必须通过限定名才可以访问公共元素。</a:t>
            </a:r>
            <a:endParaRPr lang="en-US" altLang="zh-CN" dirty="0">
              <a:latin typeface="新宋体" panose="02010609030101010101" pitchFamily="49" charset="-122"/>
              <a:ea typeface="新宋体" panose="02010609030101010101" pitchFamily="49" charset="-122"/>
            </a:endParaRPr>
          </a:p>
        </p:txBody>
      </p:sp>
      <p:pic>
        <p:nvPicPr>
          <p:cNvPr id="10" name="图片 9">
            <a:extLst>
              <a:ext uri="{FF2B5EF4-FFF2-40B4-BE49-F238E27FC236}">
                <a16:creationId xmlns:a16="http://schemas.microsoft.com/office/drawing/2014/main" id="{F422A7F4-C629-47E0-BB32-F2AF733D9A9B}"/>
              </a:ext>
            </a:extLst>
          </p:cNvPr>
          <p:cNvPicPr>
            <a:picLocks noChangeAspect="1"/>
          </p:cNvPicPr>
          <p:nvPr/>
        </p:nvPicPr>
        <p:blipFill>
          <a:blip r:embed="rId3"/>
          <a:stretch>
            <a:fillRect/>
          </a:stretch>
        </p:blipFill>
        <p:spPr>
          <a:xfrm>
            <a:off x="9124783" y="2521305"/>
            <a:ext cx="2228299" cy="2620403"/>
          </a:xfrm>
          <a:prstGeom prst="rect">
            <a:avLst/>
          </a:prstGeom>
        </p:spPr>
      </p:pic>
      <p:pic>
        <p:nvPicPr>
          <p:cNvPr id="11" name="图片 10">
            <a:extLst>
              <a:ext uri="{FF2B5EF4-FFF2-40B4-BE49-F238E27FC236}">
                <a16:creationId xmlns:a16="http://schemas.microsoft.com/office/drawing/2014/main" id="{A51C8901-E60A-4111-A83D-9B461239344F}"/>
              </a:ext>
            </a:extLst>
          </p:cNvPr>
          <p:cNvPicPr>
            <a:picLocks noChangeAspect="1"/>
          </p:cNvPicPr>
          <p:nvPr/>
        </p:nvPicPr>
        <p:blipFill>
          <a:blip r:embed="rId4"/>
          <a:stretch>
            <a:fillRect/>
          </a:stretch>
        </p:blipFill>
        <p:spPr>
          <a:xfrm>
            <a:off x="4934348" y="2655168"/>
            <a:ext cx="3971925" cy="2352675"/>
          </a:xfrm>
          <a:prstGeom prst="rect">
            <a:avLst/>
          </a:prstGeom>
        </p:spPr>
      </p:pic>
    </p:spTree>
    <p:extLst>
      <p:ext uri="{BB962C8B-B14F-4D97-AF65-F5344CB8AC3E}">
        <p14:creationId xmlns:p14="http://schemas.microsoft.com/office/powerpoint/2010/main" val="2535242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FC98B-B956-42D0-95A9-D2AFD769A222}"/>
              </a:ext>
            </a:extLst>
          </p:cNvPr>
          <p:cNvSpPr>
            <a:spLocks noGrp="1"/>
          </p:cNvSpPr>
          <p:nvPr>
            <p:ph type="title"/>
          </p:nvPr>
        </p:nvSpPr>
        <p:spPr>
          <a:xfrm>
            <a:off x="669924" y="1"/>
            <a:ext cx="10850563" cy="1028699"/>
          </a:xfrm>
        </p:spPr>
        <p:txBody>
          <a:bodyPr/>
          <a:lstStyle/>
          <a:p>
            <a:r>
              <a:rPr lang="zh-CN" altLang="en-US" dirty="0"/>
              <a:t>建模</a:t>
            </a:r>
          </a:p>
        </p:txBody>
      </p:sp>
      <p:sp>
        <p:nvSpPr>
          <p:cNvPr id="4" name="灯片编号占位符 3">
            <a:extLst>
              <a:ext uri="{FF2B5EF4-FFF2-40B4-BE49-F238E27FC236}">
                <a16:creationId xmlns:a16="http://schemas.microsoft.com/office/drawing/2014/main" id="{1F5023C5-1F48-4F5C-AACD-28F46059A6C4}"/>
              </a:ext>
            </a:extLst>
          </p:cNvPr>
          <p:cNvSpPr>
            <a:spLocks noGrp="1"/>
          </p:cNvSpPr>
          <p:nvPr>
            <p:ph type="sldNum" sz="quarter" idx="12"/>
          </p:nvPr>
        </p:nvSpPr>
        <p:spPr/>
        <p:txBody>
          <a:bodyPr/>
          <a:lstStyle/>
          <a:p>
            <a:fld id="{5DD3DB80-B894-403A-B48E-6FDC1A72010E}" type="slidenum">
              <a:rPr lang="zh-CN" altLang="en-US" smtClean="0"/>
              <a:pPr/>
              <a:t>35</a:t>
            </a:fld>
            <a:endParaRPr lang="zh-CN" altLang="en-US" dirty="0"/>
          </a:p>
        </p:txBody>
      </p:sp>
      <p:sp>
        <p:nvSpPr>
          <p:cNvPr id="23" name="文本框 22">
            <a:extLst>
              <a:ext uri="{FF2B5EF4-FFF2-40B4-BE49-F238E27FC236}">
                <a16:creationId xmlns:a16="http://schemas.microsoft.com/office/drawing/2014/main" id="{D90B0C49-8AD8-4497-96C0-662C97A87FB0}"/>
              </a:ext>
            </a:extLst>
          </p:cNvPr>
          <p:cNvSpPr txBox="1"/>
          <p:nvPr/>
        </p:nvSpPr>
        <p:spPr>
          <a:xfrm>
            <a:off x="998568" y="1506360"/>
            <a:ext cx="991881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使用包的最常见的目的就是把建模元素组织成能作为一个集合进行命名和处理的组。</a:t>
            </a:r>
            <a:endParaRPr lang="en-US" altLang="zh-CN" dirty="0">
              <a:latin typeface="新宋体" panose="02010609030101010101" pitchFamily="49" charset="-122"/>
              <a:ea typeface="新宋体" panose="02010609030101010101" pitchFamily="49" charset="-122"/>
            </a:endParaRPr>
          </a:p>
        </p:txBody>
      </p:sp>
      <p:sp>
        <p:nvSpPr>
          <p:cNvPr id="11" name="文本框 10">
            <a:extLst>
              <a:ext uri="{FF2B5EF4-FFF2-40B4-BE49-F238E27FC236}">
                <a16:creationId xmlns:a16="http://schemas.microsoft.com/office/drawing/2014/main" id="{5BCDDE59-CCB7-4EB8-8ECB-6B3F4B6448DC}"/>
              </a:ext>
            </a:extLst>
          </p:cNvPr>
          <p:cNvSpPr txBox="1"/>
          <p:nvPr/>
        </p:nvSpPr>
        <p:spPr>
          <a:xfrm>
            <a:off x="1201768" y="1987617"/>
            <a:ext cx="3544403" cy="473636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    对成组的元素建模：大多数情况下我们用包组合基本种类相同的元素。并用</a:t>
            </a:r>
            <a:r>
              <a:rPr lang="en-US" altLang="zh-CN" dirty="0">
                <a:latin typeface="新宋体" panose="02010609030101010101" pitchFamily="49" charset="-122"/>
                <a:ea typeface="新宋体" panose="02010609030101010101" pitchFamily="49" charset="-122"/>
              </a:rPr>
              <a:t>UML</a:t>
            </a:r>
            <a:r>
              <a:rPr lang="zh-CN" altLang="en-US" dirty="0">
                <a:latin typeface="新宋体" panose="02010609030101010101" pitchFamily="49" charset="-122"/>
                <a:ea typeface="新宋体" panose="02010609030101010101" pitchFamily="49" charset="-122"/>
              </a:rPr>
              <a:t>的引入依赖控制包之间的访问。</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找出一组概念或语义上相互接</a:t>
            </a:r>
            <a:endParaRPr lang="en-US" altLang="zh-CN" dirty="0">
              <a:latin typeface="新宋体" panose="02010609030101010101" pitchFamily="49" charset="-122"/>
              <a:ea typeface="新宋体" panose="02010609030101010101" pitchFamily="49" charset="-122"/>
            </a:endParaRPr>
          </a:p>
          <a:p>
            <a:pPr>
              <a:lnSpc>
                <a:spcPct val="150000"/>
              </a:lnSpc>
            </a:pPr>
            <a:r>
              <a:rPr lang="zh-CN" altLang="en-US" dirty="0">
                <a:latin typeface="新宋体" panose="02010609030101010101" pitchFamily="49" charset="-122"/>
                <a:ea typeface="新宋体" panose="02010609030101010101" pitchFamily="49" charset="-122"/>
              </a:rPr>
              <a:t>  近的元素所定义的子块。</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把他们围在一个包中。</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判断这些元素的可见性。</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4.</a:t>
            </a:r>
            <a:r>
              <a:rPr lang="zh-CN" altLang="en-US" dirty="0">
                <a:latin typeface="新宋体" panose="02010609030101010101" pitchFamily="49" charset="-122"/>
                <a:ea typeface="新宋体" panose="02010609030101010101" pitchFamily="49" charset="-122"/>
              </a:rPr>
              <a:t>用引入依赖显式的连接建立在</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其他包之上的包。</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5.</a:t>
            </a:r>
            <a:r>
              <a:rPr lang="zh-CN" altLang="en-US" dirty="0">
                <a:latin typeface="新宋体" panose="02010609030101010101" pitchFamily="49" charset="-122"/>
                <a:ea typeface="新宋体" panose="02010609030101010101" pitchFamily="49" charset="-122"/>
              </a:rPr>
              <a:t>用泛化把特殊包连接到他们的</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较一般的包。</a:t>
            </a:r>
            <a:endParaRPr lang="en-US" altLang="zh-CN" dirty="0">
              <a:latin typeface="新宋体" panose="02010609030101010101" pitchFamily="49" charset="-122"/>
              <a:ea typeface="新宋体" panose="02010609030101010101" pitchFamily="49" charset="-122"/>
            </a:endParaRPr>
          </a:p>
        </p:txBody>
      </p:sp>
      <p:sp>
        <p:nvSpPr>
          <p:cNvPr id="3" name="矩形 2">
            <a:extLst>
              <a:ext uri="{FF2B5EF4-FFF2-40B4-BE49-F238E27FC236}">
                <a16:creationId xmlns:a16="http://schemas.microsoft.com/office/drawing/2014/main" id="{6B6DCDFD-1162-44FD-A8C0-B7B59C12A8FD}"/>
              </a:ext>
            </a:extLst>
          </p:cNvPr>
          <p:cNvSpPr/>
          <p:nvPr/>
        </p:nvSpPr>
        <p:spPr>
          <a:xfrm>
            <a:off x="6918365" y="1987617"/>
            <a:ext cx="3384467" cy="3905364"/>
          </a:xfrm>
          <a:prstGeom prst="rect">
            <a:avLst/>
          </a:prstGeom>
        </p:spPr>
        <p:txBody>
          <a:bodyPr wrap="square">
            <a:spAutoFit/>
          </a:bodyPr>
          <a:lstStyle/>
          <a:p>
            <a:r>
              <a:rPr lang="zh-CN" altLang="en-US" dirty="0">
                <a:latin typeface="新宋体" panose="02010609030101010101" pitchFamily="49" charset="-122"/>
                <a:ea typeface="新宋体" panose="02010609030101010101" pitchFamily="49" charset="-122"/>
              </a:rPr>
              <a:t>   对体系结构视图建模：当考虑软件系统体系结构的不同视图时，我们可以用包对体系结构的视图建模。</a:t>
            </a:r>
            <a:endParaRPr lang="en-US" altLang="zh-CN" dirty="0">
              <a:latin typeface="新宋体" panose="02010609030101010101" pitchFamily="49" charset="-122"/>
              <a:ea typeface="新宋体" panose="02010609030101010101" pitchFamily="49" charset="-122"/>
            </a:endParaRPr>
          </a:p>
          <a:p>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识别出语境中一组有重要作用</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的体系结构视图。</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把这些语义充分必要的元素和</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图放到合适的包中。</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3.</a:t>
            </a:r>
            <a:r>
              <a:rPr lang="zh-CN" altLang="en-US" dirty="0">
                <a:latin typeface="新宋体" panose="02010609030101010101" pitchFamily="49" charset="-122"/>
                <a:ea typeface="新宋体" panose="02010609030101010101" pitchFamily="49" charset="-122"/>
              </a:rPr>
              <a:t>如果有必要，再把这些元素组</a:t>
            </a:r>
            <a:endParaRPr lang="en-US" altLang="zh-CN" dirty="0">
              <a:latin typeface="新宋体" panose="02010609030101010101" pitchFamily="49" charset="-122"/>
              <a:ea typeface="新宋体" panose="02010609030101010101" pitchFamily="49" charset="-122"/>
            </a:endParaRPr>
          </a:p>
          <a:p>
            <a:pPr>
              <a:lnSpc>
                <a:spcPct val="150000"/>
              </a:lnSpc>
            </a:pPr>
            <a:r>
              <a:rPr lang="en-US" altLang="zh-CN" dirty="0">
                <a:latin typeface="新宋体" panose="02010609030101010101" pitchFamily="49" charset="-122"/>
                <a:ea typeface="新宋体" panose="02010609030101010101" pitchFamily="49" charset="-122"/>
              </a:rPr>
              <a:t>  </a:t>
            </a:r>
            <a:r>
              <a:rPr lang="zh-CN" altLang="en-US" dirty="0">
                <a:latin typeface="新宋体" panose="02010609030101010101" pitchFamily="49" charset="-122"/>
                <a:ea typeface="新宋体" panose="02010609030101010101" pitchFamily="49" charset="-122"/>
              </a:rPr>
              <a:t>合到各自的包中。</a:t>
            </a:r>
          </a:p>
        </p:txBody>
      </p:sp>
    </p:spTree>
    <p:extLst>
      <p:ext uri="{BB962C8B-B14F-4D97-AF65-F5344CB8AC3E}">
        <p14:creationId xmlns:p14="http://schemas.microsoft.com/office/powerpoint/2010/main" val="20183171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42946ADC-99B7-4177-989F-FCA55168E46B}"/>
              </a:ext>
            </a:extLst>
          </p:cNvPr>
          <p:cNvSpPr>
            <a:spLocks noGrp="1"/>
          </p:cNvSpPr>
          <p:nvPr>
            <p:ph type="title"/>
          </p:nvPr>
        </p:nvSpPr>
        <p:spPr>
          <a:xfrm>
            <a:off x="4476173" y="2599681"/>
            <a:ext cx="3010477" cy="895350"/>
          </a:xfrm>
        </p:spPr>
        <p:txBody>
          <a:bodyPr>
            <a:normAutofit/>
          </a:bodyPr>
          <a:lstStyle/>
          <a:p>
            <a:r>
              <a:rPr lang="zh-CN" altLang="en-US" sz="5400" dirty="0">
                <a:solidFill>
                  <a:schemeClr val="bg1"/>
                </a:solidFill>
              </a:rPr>
              <a:t>参考文献</a:t>
            </a:r>
          </a:p>
        </p:txBody>
      </p:sp>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/04</a:t>
            </a:r>
            <a:endParaRPr lang="zh-CN" altLang="en-US" spc="100" dirty="0">
              <a:solidFill>
                <a:schemeClr val="bg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8586421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5421325e-66d4-4ffe-9309-b6aea6215e7c"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358091"/>
            <a:ext cx="12192000" cy="6804938"/>
            <a:chOff x="0" y="0"/>
            <a:chExt cx="12192000" cy="6644148"/>
          </a:xfrm>
        </p:grpSpPr>
        <p:sp>
          <p:nvSpPr>
            <p:cNvPr id="6" name="iṡḻîdê">
              <a:extLst>
                <a:ext uri="{FF2B5EF4-FFF2-40B4-BE49-F238E27FC236}">
                  <a16:creationId xmlns:a16="http://schemas.microsoft.com/office/drawing/2014/main" id="{D10F98CC-A913-43A8-AFE3-9135929215CD}"/>
                </a:ext>
              </a:extLst>
            </p:cNvPr>
            <p:cNvSpPr/>
            <p:nvPr/>
          </p:nvSpPr>
          <p:spPr>
            <a:xfrm>
              <a:off x="0" y="0"/>
              <a:ext cx="12192000" cy="4159045"/>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iš1íḍè">
              <a:extLst>
                <a:ext uri="{FF2B5EF4-FFF2-40B4-BE49-F238E27FC236}">
                  <a16:creationId xmlns:a16="http://schemas.microsoft.com/office/drawing/2014/main" id="{21F3A0F9-4FD0-4A71-A737-B90770FEF9CB}"/>
                </a:ext>
              </a:extLst>
            </p:cNvPr>
            <p:cNvSpPr/>
            <p:nvPr/>
          </p:nvSpPr>
          <p:spPr>
            <a:xfrm>
              <a:off x="291588" y="1673942"/>
              <a:ext cx="11608824" cy="4970206"/>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spc="225">
                <a:solidFill>
                  <a:srgbClr val="0070C0"/>
                </a:solidFill>
              </a:endParaRPr>
            </a:p>
          </p:txBody>
        </p:sp>
        <p:sp>
          <p:nvSpPr>
            <p:cNvPr id="11" name="i$1íḍè">
              <a:extLst>
                <a:ext uri="{FF2B5EF4-FFF2-40B4-BE49-F238E27FC236}">
                  <a16:creationId xmlns:a16="http://schemas.microsoft.com/office/drawing/2014/main" id="{7B979F57-9FC8-4C69-9654-9E746E2B450C}"/>
                </a:ext>
              </a:extLst>
            </p:cNvPr>
            <p:cNvSpPr txBox="1"/>
            <p:nvPr/>
          </p:nvSpPr>
          <p:spPr>
            <a:xfrm>
              <a:off x="669924" y="1695362"/>
              <a:ext cx="10850561" cy="4539443"/>
            </a:xfrm>
            <a:prstGeom prst="rect">
              <a:avLst/>
            </a:prstGeom>
            <a:noFill/>
          </p:spPr>
          <p:txBody>
            <a:bodyPr wrap="square" lIns="67500" tIns="35100" rIns="67500" bIns="35100" rtlCol="0" anchor="ctr">
              <a:normAutofit fontScale="92500" lnSpcReduction="10000"/>
            </a:bodyPr>
            <a:lstStyle/>
            <a:p>
              <a:pPr>
                <a:lnSpc>
                  <a:spcPct val="150000"/>
                </a:lnSpc>
              </a:pPr>
              <a:r>
                <a:rPr lang="en-US" altLang="zh-CN" sz="2000" b="1" dirty="0"/>
                <a:t>[1].《UML2</a:t>
              </a:r>
              <a:r>
                <a:rPr lang="zh-CN" altLang="en-US" sz="2000" b="1" dirty="0"/>
                <a:t>基础、建模与设计教程</a:t>
              </a:r>
              <a:r>
                <a:rPr lang="en-US" altLang="zh-CN" sz="2000" b="1" dirty="0"/>
                <a:t>》</a:t>
              </a:r>
            </a:p>
            <a:p>
              <a:pPr latinLnBrk="1"/>
              <a:r>
                <a:rPr lang="en-US" altLang="zh-CN" sz="2000" b="1" dirty="0"/>
                <a:t>		————</a:t>
              </a:r>
              <a:r>
                <a:rPr lang="zh-CN" altLang="en-US" sz="2000" b="1" dirty="0"/>
                <a:t>作者：杨弘平 等编著  出版社：清华大学出版社 出版时间：</a:t>
              </a:r>
              <a:r>
                <a:rPr lang="en-US" altLang="zh-CN" sz="2000" b="1" dirty="0"/>
                <a:t>2015-10-01 00:00:00 ISBN</a:t>
              </a:r>
              <a:r>
                <a:rPr lang="zh-CN" altLang="en-US" sz="2000" b="1" dirty="0"/>
                <a:t>：</a:t>
              </a:r>
              <a:r>
                <a:rPr lang="en-US" altLang="zh-CN" sz="2000" b="1" dirty="0"/>
                <a:t>9787302404491</a:t>
              </a:r>
            </a:p>
            <a:p>
              <a:pPr>
                <a:lnSpc>
                  <a:spcPct val="150000"/>
                </a:lnSpc>
              </a:pPr>
              <a:r>
                <a:rPr lang="en-US" sz="2000" b="1" dirty="0"/>
                <a:t>[2].</a:t>
              </a:r>
              <a:r>
                <a:rPr lang="en-US" altLang="zh-CN" sz="2000" b="1" dirty="0"/>
                <a:t>《UML</a:t>
              </a:r>
              <a:r>
                <a:rPr lang="zh-CN" altLang="en-US" sz="2000" b="1" dirty="0"/>
                <a:t>用户指南</a:t>
              </a:r>
              <a:r>
                <a:rPr lang="en-US" altLang="zh-CN" sz="2000" b="1" dirty="0"/>
                <a:t>》</a:t>
              </a:r>
              <a:r>
                <a:rPr lang="zh-CN" altLang="en-US" sz="2000" b="1" dirty="0"/>
                <a:t>（第二版</a:t>
              </a:r>
              <a:r>
                <a:rPr lang="en-US" altLang="zh-CN" sz="2000" b="1" dirty="0"/>
                <a:t>·</a:t>
              </a:r>
              <a:r>
                <a:rPr lang="zh-CN" altLang="en-US" sz="2000" b="1" dirty="0"/>
                <a:t>修订版）</a:t>
              </a:r>
              <a:endParaRPr lang="en-US" altLang="zh-CN" sz="2000" b="1" dirty="0"/>
            </a:p>
            <a:p>
              <a:pPr>
                <a:lnSpc>
                  <a:spcPct val="150000"/>
                </a:lnSpc>
              </a:pPr>
              <a:r>
                <a:rPr lang="en-US" sz="2000" b="1" dirty="0"/>
                <a:t>		</a:t>
              </a:r>
              <a:r>
                <a:rPr lang="en-US" altLang="zh-CN" sz="2000" b="1" dirty="0"/>
                <a:t>————</a:t>
              </a:r>
              <a:r>
                <a:rPr lang="zh-CN" altLang="en-US" sz="2000" b="1" dirty="0"/>
                <a:t>作者</a:t>
              </a:r>
              <a:r>
                <a:rPr lang="en-US" altLang="zh-CN" sz="2000" b="1" dirty="0"/>
                <a:t>:</a:t>
              </a:r>
              <a:r>
                <a:rPr lang="zh-CN" altLang="en-US" sz="2000" b="1" dirty="0"/>
                <a:t>（美）布奇 等著，邵维忠 等译  出版社</a:t>
              </a:r>
              <a:r>
                <a:rPr lang="en-US" altLang="zh-CN" sz="2000" b="1" dirty="0"/>
                <a:t>:</a:t>
              </a:r>
              <a:r>
                <a:rPr lang="zh-CN" altLang="en-US" sz="2000" b="1" dirty="0"/>
                <a:t>人民邮电出版社  出版时间</a:t>
              </a:r>
              <a:r>
                <a:rPr lang="en-US" altLang="zh-CN" sz="2000" b="1" dirty="0"/>
                <a:t>:2013</a:t>
              </a:r>
              <a:r>
                <a:rPr lang="zh-CN" altLang="en-US" sz="2000" b="1" dirty="0"/>
                <a:t>年</a:t>
              </a:r>
              <a:r>
                <a:rPr lang="en-US" altLang="zh-CN" sz="2000" b="1" dirty="0"/>
                <a:t>01</a:t>
              </a:r>
              <a:r>
                <a:rPr lang="zh-CN" altLang="en-US" sz="2000" b="1" dirty="0"/>
                <a:t>月  </a:t>
              </a:r>
              <a:r>
                <a:rPr lang="en-US" altLang="zh-CN" sz="2000" b="1" dirty="0"/>
                <a:t>ISBN</a:t>
              </a:r>
              <a:r>
                <a:rPr lang="zh-CN" altLang="en-US" sz="2000" b="1" dirty="0"/>
                <a:t>：</a:t>
              </a:r>
              <a:r>
                <a:rPr lang="en-US" altLang="zh-CN" sz="2000" b="1" dirty="0"/>
                <a:t>9787115296443</a:t>
              </a:r>
            </a:p>
            <a:p>
              <a:pPr>
                <a:lnSpc>
                  <a:spcPct val="150000"/>
                </a:lnSpc>
              </a:pPr>
              <a:endParaRPr lang="en-US" altLang="zh-CN" sz="2000" b="1" dirty="0"/>
            </a:p>
            <a:p>
              <a:pPr>
                <a:lnSpc>
                  <a:spcPct val="150000"/>
                </a:lnSpc>
              </a:pPr>
              <a:r>
                <a:rPr lang="en-US" altLang="zh-CN" sz="2000" b="1" dirty="0"/>
                <a:t>[3].</a:t>
              </a:r>
              <a:r>
                <a:rPr lang="zh-CN" altLang="en-US" sz="2000" b="1" dirty="0"/>
                <a:t>维基百科 对象图</a:t>
              </a:r>
              <a:r>
                <a:rPr lang="en-US" altLang="zh-CN" sz="2000" b="1" dirty="0"/>
                <a:t>——</a:t>
              </a:r>
              <a:r>
                <a:rPr lang="en-US" altLang="zh-CN" sz="2000" b="1" dirty="0">
                  <a:hlinkClick r:id="rId3"/>
                </a:rPr>
                <a:t>https://en.wikipedia.org/wiki/Object_diagram</a:t>
              </a:r>
              <a:r>
                <a:rPr lang="en-US" altLang="zh-CN" sz="2000" b="1" dirty="0"/>
                <a:t>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17:45:28</a:t>
              </a:r>
            </a:p>
            <a:p>
              <a:pPr>
                <a:lnSpc>
                  <a:spcPct val="150000"/>
                </a:lnSpc>
              </a:pPr>
              <a:r>
                <a:rPr lang="en-US" altLang="zh-CN" sz="2000" b="1" dirty="0"/>
                <a:t>[4].</a:t>
              </a:r>
              <a:r>
                <a:rPr lang="en-US" altLang="zh-CN" sz="2000" dirty="0"/>
                <a:t> </a:t>
              </a:r>
              <a:r>
                <a:rPr lang="zh-CN" altLang="en-US" sz="2000" b="1" dirty="0"/>
                <a:t>维基百科 构件图</a:t>
              </a:r>
              <a:r>
                <a:rPr lang="en-US" altLang="zh-CN" sz="2000" b="1" dirty="0"/>
                <a:t>——https://en.wikipedia.org/wiki/Component_diagram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18:52:26</a:t>
              </a:r>
            </a:p>
            <a:p>
              <a:pPr>
                <a:lnSpc>
                  <a:spcPct val="150000"/>
                </a:lnSpc>
              </a:pPr>
              <a:r>
                <a:rPr lang="en-US" altLang="zh-CN" sz="2000" b="1" dirty="0"/>
                <a:t>[5].</a:t>
              </a:r>
              <a:r>
                <a:rPr lang="en-US" altLang="zh-CN" sz="2000" dirty="0"/>
                <a:t> </a:t>
              </a:r>
              <a:r>
                <a:rPr lang="zh-CN" altLang="en-US" sz="2000" b="1" dirty="0"/>
                <a:t>维基百科 包图</a:t>
              </a:r>
              <a:r>
                <a:rPr lang="en-US" altLang="zh-CN" sz="2000" b="1" dirty="0"/>
                <a:t>——https://en.wikipedia.org/wiki/Package_diagram 2018</a:t>
              </a:r>
              <a:r>
                <a:rPr lang="zh-CN" altLang="en-US" sz="2000" b="1" dirty="0"/>
                <a:t>年</a:t>
              </a:r>
              <a:r>
                <a:rPr lang="en-US" altLang="zh-CN" sz="2000" b="1" dirty="0"/>
                <a:t>12</a:t>
              </a:r>
              <a:r>
                <a:rPr lang="zh-CN" altLang="en-US" sz="2000" b="1" dirty="0"/>
                <a:t>月</a:t>
              </a:r>
              <a:r>
                <a:rPr lang="en-US" altLang="zh-CN" sz="2000" b="1" dirty="0"/>
                <a:t>5</a:t>
              </a:r>
              <a:r>
                <a:rPr lang="zh-CN" altLang="en-US" sz="2000" b="1" dirty="0"/>
                <a:t>日 </a:t>
              </a:r>
              <a:r>
                <a:rPr lang="en-US" altLang="zh-CN" sz="2000" b="1" dirty="0"/>
                <a:t>20:13:36   </a:t>
              </a:r>
            </a:p>
            <a:p>
              <a:pPr>
                <a:lnSpc>
                  <a:spcPct val="150000"/>
                </a:lnSpc>
              </a:pPr>
              <a:r>
                <a:rPr lang="zh-CN" altLang="en-US" sz="2000" b="1" dirty="0"/>
                <a:t>备注：资料源引</a:t>
              </a:r>
              <a:r>
                <a:rPr lang="en-US" altLang="zh-CN" sz="2000" b="1" dirty="0"/>
                <a:t>2018.12.5 </a:t>
              </a:r>
              <a:r>
                <a:rPr lang="zh-CN" altLang="en-US" sz="2000" b="1" dirty="0"/>
                <a:t>日之前版本</a:t>
              </a:r>
              <a:endParaRPr lang="en-US" sz="2000" b="1" dirty="0"/>
            </a:p>
          </p:txBody>
        </p:sp>
      </p:grpSp>
      <p:sp>
        <p:nvSpPr>
          <p:cNvPr id="2" name="标题 1"/>
          <p:cNvSpPr>
            <a:spLocks noGrp="1"/>
          </p:cNvSpPr>
          <p:nvPr>
            <p:ph type="title"/>
          </p:nvPr>
        </p:nvSpPr>
        <p:spPr>
          <a:xfrm>
            <a:off x="2026443" y="51364"/>
            <a:ext cx="8137922" cy="1028699"/>
          </a:xfrm>
        </p:spPr>
        <p:txBody>
          <a:bodyPr>
            <a:normAutofit/>
          </a:bodyPr>
          <a:lstStyle/>
          <a:p>
            <a:r>
              <a:rPr lang="zh-CN" altLang="en-US" sz="4400" dirty="0">
                <a:solidFill>
                  <a:schemeClr val="bg1"/>
                </a:solidFill>
              </a:rPr>
              <a:t>参考文献</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37</a:t>
            </a:fld>
            <a:endParaRPr lang="zh-CN" altLang="en-US" dirty="0"/>
          </a:p>
        </p:txBody>
      </p:sp>
      <p:grpSp>
        <p:nvGrpSpPr>
          <p:cNvPr id="16" name="83714ee7-c095-409c-8ea2-3010fdcefbf3" descr="PwUAAB+LCAAAAAAABADFU8tuwjAQ/Be3vaXIQaiI3ICKikMfAtQeKg4uMYmr2EGOU1Gh/HvX2A4BXAqnJhdndnZ3Zr3ZoGv1vaIoQlNOpLpnJJGEjxXlKEDjGEWizLIADZiImUgeZF6uChS9b+q0ZuSNqfSVZCXVuYIpRjLzGR3xHe2RCcZLbmm4hQEi6wYUYgOyOM5okzYWisqvukOose15qiQ0GOWSEwUNN7i6QTaEorteC1c6OaZrKBSgmZHl9Fh5egBenzqgbfbjz7JQnAq1S3ohMDoKqjx+j/N27FpO+3Aetz3PRNpdvPVgK09TsqJPUErrtRPQEJrX5vbEQl847Nmugl/1zuj6Qoc6o+nNdx0n1esCYUO9leDTPfcorzdxmGe5/HsTHe0o/rxcsgWd0AW0daRJ8oGiTq+Du+BAlkUKvKsRPEOMMXKSw8q3Yq7GuSt2wD9n9tuU5vDBQ0FVf7HzYH4egw8kS1IlaFFY2Ci9bLmczL37MeCJvfo3c+2Ldu+UuTm8P7WMIEo/BQAA">
            <a:extLst>
              <a:ext uri="{FF2B5EF4-FFF2-40B4-BE49-F238E27FC236}">
                <a16:creationId xmlns:a16="http://schemas.microsoft.com/office/drawing/2014/main" id="{83BAB4A1-CBEF-4424-99E8-BC2DDBD3BECD}"/>
              </a:ext>
            </a:extLst>
          </p:cNvPr>
          <p:cNvGrpSpPr>
            <a:grpSpLocks noChangeAspect="1"/>
          </p:cNvGrpSpPr>
          <p:nvPr/>
        </p:nvGrpSpPr>
        <p:grpSpPr>
          <a:xfrm>
            <a:off x="7215720" y="-294698"/>
            <a:ext cx="2948644" cy="2872546"/>
            <a:chOff x="4154450" y="1623063"/>
            <a:chExt cx="4321928" cy="4210389"/>
          </a:xfrm>
        </p:grpSpPr>
        <p:sp>
          <p:nvSpPr>
            <p:cNvPr id="17" name="ExtraShape">
              <a:extLst>
                <a:ext uri="{FF2B5EF4-FFF2-40B4-BE49-F238E27FC236}">
                  <a16:creationId xmlns:a16="http://schemas.microsoft.com/office/drawing/2014/main" id="{8019E34C-89ED-4E8B-A0EC-1F290A104098}"/>
                </a:ext>
              </a:extLst>
            </p:cNvPr>
            <p:cNvSpPr/>
            <p:nvPr/>
          </p:nvSpPr>
          <p:spPr bwMode="auto">
            <a:xfrm>
              <a:off x="4196666" y="1623063"/>
              <a:ext cx="2835940" cy="2310267"/>
            </a:xfrm>
            <a:custGeom>
              <a:avLst/>
              <a:gdLst>
                <a:gd name="connsiteX0" fmla="*/ 165033 w 609243"/>
                <a:gd name="connsiteY0" fmla="*/ 400904 h 496315"/>
                <a:gd name="connsiteX1" fmla="*/ 303783 w 609243"/>
                <a:gd name="connsiteY1" fmla="*/ 460951 h 496315"/>
                <a:gd name="connsiteX2" fmla="*/ 600145 w 609243"/>
                <a:gd name="connsiteY2" fmla="*/ 431016 h 496315"/>
                <a:gd name="connsiteX3" fmla="*/ 585911 w 609243"/>
                <a:gd name="connsiteY3" fmla="*/ 453751 h 496315"/>
                <a:gd name="connsiteX4" fmla="*/ 316310 w 609243"/>
                <a:gd name="connsiteY4" fmla="*/ 490033 h 496315"/>
                <a:gd name="connsiteX5" fmla="*/ 303783 w 609243"/>
                <a:gd name="connsiteY5" fmla="*/ 496285 h 496315"/>
                <a:gd name="connsiteX6" fmla="*/ 291257 w 609243"/>
                <a:gd name="connsiteY6" fmla="*/ 490033 h 496315"/>
                <a:gd name="connsiteX7" fmla="*/ 21751 w 609243"/>
                <a:gd name="connsiteY7" fmla="*/ 453751 h 496315"/>
                <a:gd name="connsiteX8" fmla="*/ 7422 w 609243"/>
                <a:gd name="connsiteY8" fmla="*/ 431016 h 496315"/>
                <a:gd name="connsiteX9" fmla="*/ 165033 w 609243"/>
                <a:gd name="connsiteY9" fmla="*/ 400904 h 496315"/>
                <a:gd name="connsiteX10" fmla="*/ 155189 w 609243"/>
                <a:gd name="connsiteY10" fmla="*/ 275778 h 496315"/>
                <a:gd name="connsiteX11" fmla="*/ 259126 w 609243"/>
                <a:gd name="connsiteY11" fmla="*/ 295874 h 496315"/>
                <a:gd name="connsiteX12" fmla="*/ 249162 w 609243"/>
                <a:gd name="connsiteY12" fmla="*/ 312936 h 496315"/>
                <a:gd name="connsiteX13" fmla="*/ 65059 w 609243"/>
                <a:gd name="connsiteY13" fmla="*/ 331041 h 496315"/>
                <a:gd name="connsiteX14" fmla="*/ 55095 w 609243"/>
                <a:gd name="connsiteY14" fmla="*/ 313979 h 496315"/>
                <a:gd name="connsiteX15" fmla="*/ 155189 w 609243"/>
                <a:gd name="connsiteY15" fmla="*/ 275778 h 496315"/>
                <a:gd name="connsiteX16" fmla="*/ 443849 w 609243"/>
                <a:gd name="connsiteY16" fmla="*/ 275552 h 496315"/>
                <a:gd name="connsiteX17" fmla="*/ 546751 w 609243"/>
                <a:gd name="connsiteY17" fmla="*/ 305255 h 496315"/>
                <a:gd name="connsiteX18" fmla="*/ 538211 w 609243"/>
                <a:gd name="connsiteY18" fmla="*/ 323074 h 496315"/>
                <a:gd name="connsiteX19" fmla="*/ 353260 w 609243"/>
                <a:gd name="connsiteY19" fmla="*/ 320420 h 496315"/>
                <a:gd name="connsiteX20" fmla="*/ 341872 w 609243"/>
                <a:gd name="connsiteY20" fmla="*/ 304212 h 496315"/>
                <a:gd name="connsiteX21" fmla="*/ 443849 w 609243"/>
                <a:gd name="connsiteY21" fmla="*/ 275552 h 496315"/>
                <a:gd name="connsiteX22" fmla="*/ 155189 w 609243"/>
                <a:gd name="connsiteY22" fmla="*/ 229830 h 496315"/>
                <a:gd name="connsiteX23" fmla="*/ 259126 w 609243"/>
                <a:gd name="connsiteY23" fmla="*/ 249914 h 496315"/>
                <a:gd name="connsiteX24" fmla="*/ 249162 w 609243"/>
                <a:gd name="connsiteY24" fmla="*/ 266966 h 496315"/>
                <a:gd name="connsiteX25" fmla="*/ 65059 w 609243"/>
                <a:gd name="connsiteY25" fmla="*/ 284966 h 496315"/>
                <a:gd name="connsiteX26" fmla="*/ 55095 w 609243"/>
                <a:gd name="connsiteY26" fmla="*/ 268008 h 496315"/>
                <a:gd name="connsiteX27" fmla="*/ 155189 w 609243"/>
                <a:gd name="connsiteY27" fmla="*/ 229830 h 496315"/>
                <a:gd name="connsiteX28" fmla="*/ 439981 w 609243"/>
                <a:gd name="connsiteY28" fmla="*/ 229743 h 496315"/>
                <a:gd name="connsiteX29" fmla="*/ 542897 w 609243"/>
                <a:gd name="connsiteY29" fmla="*/ 259481 h 496315"/>
                <a:gd name="connsiteX30" fmla="*/ 534359 w 609243"/>
                <a:gd name="connsiteY30" fmla="*/ 277206 h 496315"/>
                <a:gd name="connsiteX31" fmla="*/ 349445 w 609243"/>
                <a:gd name="connsiteY31" fmla="*/ 274552 h 496315"/>
                <a:gd name="connsiteX32" fmla="*/ 338060 w 609243"/>
                <a:gd name="connsiteY32" fmla="*/ 258438 h 496315"/>
                <a:gd name="connsiteX33" fmla="*/ 439981 w 609243"/>
                <a:gd name="connsiteY33" fmla="*/ 229743 h 496315"/>
                <a:gd name="connsiteX34" fmla="*/ 436157 w 609243"/>
                <a:gd name="connsiteY34" fmla="*/ 183933 h 496315"/>
                <a:gd name="connsiteX35" fmla="*/ 539058 w 609243"/>
                <a:gd name="connsiteY35" fmla="*/ 213639 h 496315"/>
                <a:gd name="connsiteX36" fmla="*/ 530612 w 609243"/>
                <a:gd name="connsiteY36" fmla="*/ 231439 h 496315"/>
                <a:gd name="connsiteX37" fmla="*/ 345546 w 609243"/>
                <a:gd name="connsiteY37" fmla="*/ 228694 h 496315"/>
                <a:gd name="connsiteX38" fmla="*/ 334252 w 609243"/>
                <a:gd name="connsiteY38" fmla="*/ 212598 h 496315"/>
                <a:gd name="connsiteX39" fmla="*/ 436157 w 609243"/>
                <a:gd name="connsiteY39" fmla="*/ 183933 h 496315"/>
                <a:gd name="connsiteX40" fmla="*/ 155189 w 609243"/>
                <a:gd name="connsiteY40" fmla="*/ 183880 h 496315"/>
                <a:gd name="connsiteX41" fmla="*/ 259126 w 609243"/>
                <a:gd name="connsiteY41" fmla="*/ 203976 h 496315"/>
                <a:gd name="connsiteX42" fmla="*/ 249162 w 609243"/>
                <a:gd name="connsiteY42" fmla="*/ 220933 h 496315"/>
                <a:gd name="connsiteX43" fmla="*/ 65059 w 609243"/>
                <a:gd name="connsiteY43" fmla="*/ 239028 h 496315"/>
                <a:gd name="connsiteX44" fmla="*/ 55095 w 609243"/>
                <a:gd name="connsiteY44" fmla="*/ 221975 h 496315"/>
                <a:gd name="connsiteX45" fmla="*/ 155189 w 609243"/>
                <a:gd name="connsiteY45" fmla="*/ 183880 h 496315"/>
                <a:gd name="connsiteX46" fmla="*/ 439981 w 609243"/>
                <a:gd name="connsiteY46" fmla="*/ 137783 h 496315"/>
                <a:gd name="connsiteX47" fmla="*/ 542897 w 609243"/>
                <a:gd name="connsiteY47" fmla="*/ 167489 h 496315"/>
                <a:gd name="connsiteX48" fmla="*/ 534359 w 609243"/>
                <a:gd name="connsiteY48" fmla="*/ 185289 h 496315"/>
                <a:gd name="connsiteX49" fmla="*/ 349445 w 609243"/>
                <a:gd name="connsiteY49" fmla="*/ 182544 h 496315"/>
                <a:gd name="connsiteX50" fmla="*/ 338060 w 609243"/>
                <a:gd name="connsiteY50" fmla="*/ 166448 h 496315"/>
                <a:gd name="connsiteX51" fmla="*/ 439981 w 609243"/>
                <a:gd name="connsiteY51" fmla="*/ 137783 h 496315"/>
                <a:gd name="connsiteX52" fmla="*/ 209117 w 609243"/>
                <a:gd name="connsiteY52" fmla="*/ 125922 h 496315"/>
                <a:gd name="connsiteX53" fmla="*/ 249230 w 609243"/>
                <a:gd name="connsiteY53" fmla="*/ 141507 h 496315"/>
                <a:gd name="connsiteX54" fmla="*/ 239267 w 609243"/>
                <a:gd name="connsiteY54" fmla="*/ 158561 h 496315"/>
                <a:gd name="connsiteX55" fmla="*/ 171234 w 609243"/>
                <a:gd name="connsiteY55" fmla="*/ 146339 h 496315"/>
                <a:gd name="connsiteX56" fmla="*/ 166015 w 609243"/>
                <a:gd name="connsiteY56" fmla="*/ 127390 h 496315"/>
                <a:gd name="connsiteX57" fmla="*/ 209117 w 609243"/>
                <a:gd name="connsiteY57" fmla="*/ 125922 h 496315"/>
                <a:gd name="connsiteX58" fmla="*/ 114405 w 609243"/>
                <a:gd name="connsiteY58" fmla="*/ 101164 h 496315"/>
                <a:gd name="connsiteX59" fmla="*/ 79658 w 609243"/>
                <a:gd name="connsiteY59" fmla="*/ 112628 h 496315"/>
                <a:gd name="connsiteX60" fmla="*/ 78139 w 609243"/>
                <a:gd name="connsiteY60" fmla="*/ 156871 h 496315"/>
                <a:gd name="connsiteX61" fmla="*/ 114405 w 609243"/>
                <a:gd name="connsiteY61" fmla="*/ 142186 h 496315"/>
                <a:gd name="connsiteX62" fmla="*/ 436157 w 609243"/>
                <a:gd name="connsiteY62" fmla="*/ 91941 h 496315"/>
                <a:gd name="connsiteX63" fmla="*/ 539058 w 609243"/>
                <a:gd name="connsiteY63" fmla="*/ 121643 h 496315"/>
                <a:gd name="connsiteX64" fmla="*/ 530612 w 609243"/>
                <a:gd name="connsiteY64" fmla="*/ 139462 h 496315"/>
                <a:gd name="connsiteX65" fmla="*/ 345546 w 609243"/>
                <a:gd name="connsiteY65" fmla="*/ 136808 h 496315"/>
                <a:gd name="connsiteX66" fmla="*/ 334252 w 609243"/>
                <a:gd name="connsiteY66" fmla="*/ 120601 h 496315"/>
                <a:gd name="connsiteX67" fmla="*/ 436157 w 609243"/>
                <a:gd name="connsiteY67" fmla="*/ 91941 h 496315"/>
                <a:gd name="connsiteX68" fmla="*/ 120956 w 609243"/>
                <a:gd name="connsiteY68" fmla="*/ 81080 h 496315"/>
                <a:gd name="connsiteX69" fmla="*/ 123804 w 609243"/>
                <a:gd name="connsiteY69" fmla="*/ 81459 h 496315"/>
                <a:gd name="connsiteX70" fmla="*/ 134152 w 609243"/>
                <a:gd name="connsiteY70" fmla="*/ 90933 h 496315"/>
                <a:gd name="connsiteX71" fmla="*/ 134152 w 609243"/>
                <a:gd name="connsiteY71" fmla="*/ 146734 h 496315"/>
                <a:gd name="connsiteX72" fmla="*/ 133773 w 609243"/>
                <a:gd name="connsiteY72" fmla="*/ 149292 h 496315"/>
                <a:gd name="connsiteX73" fmla="*/ 126842 w 609243"/>
                <a:gd name="connsiteY73" fmla="*/ 159523 h 496315"/>
                <a:gd name="connsiteX74" fmla="*/ 78234 w 609243"/>
                <a:gd name="connsiteY74" fmla="*/ 179892 h 496315"/>
                <a:gd name="connsiteX75" fmla="*/ 64658 w 609243"/>
                <a:gd name="connsiteY75" fmla="*/ 175439 h 496315"/>
                <a:gd name="connsiteX76" fmla="*/ 58392 w 609243"/>
                <a:gd name="connsiteY76" fmla="*/ 166439 h 496315"/>
                <a:gd name="connsiteX77" fmla="*/ 60101 w 609243"/>
                <a:gd name="connsiteY77" fmla="*/ 110638 h 496315"/>
                <a:gd name="connsiteX78" fmla="*/ 60765 w 609243"/>
                <a:gd name="connsiteY78" fmla="*/ 107796 h 496315"/>
                <a:gd name="connsiteX79" fmla="*/ 64943 w 609243"/>
                <a:gd name="connsiteY79" fmla="*/ 98796 h 496315"/>
                <a:gd name="connsiteX80" fmla="*/ 120956 w 609243"/>
                <a:gd name="connsiteY80" fmla="*/ 81080 h 496315"/>
                <a:gd name="connsiteX81" fmla="*/ 211133 w 609243"/>
                <a:gd name="connsiteY81" fmla="*/ 79659 h 496315"/>
                <a:gd name="connsiteX82" fmla="*/ 252540 w 609243"/>
                <a:gd name="connsiteY82" fmla="*/ 93858 h 496315"/>
                <a:gd name="connsiteX83" fmla="*/ 242574 w 609243"/>
                <a:gd name="connsiteY83" fmla="*/ 110925 h 496315"/>
                <a:gd name="connsiteX84" fmla="*/ 172811 w 609243"/>
                <a:gd name="connsiteY84" fmla="*/ 103719 h 496315"/>
                <a:gd name="connsiteX85" fmla="*/ 167590 w 609243"/>
                <a:gd name="connsiteY85" fmla="*/ 84661 h 496315"/>
                <a:gd name="connsiteX86" fmla="*/ 211133 w 609243"/>
                <a:gd name="connsiteY86" fmla="*/ 79659 h 496315"/>
                <a:gd name="connsiteX87" fmla="*/ 198798 w 609243"/>
                <a:gd name="connsiteY87" fmla="*/ 22403 h 496315"/>
                <a:gd name="connsiteX88" fmla="*/ 27245 w 609243"/>
                <a:gd name="connsiteY88" fmla="*/ 79844 h 496315"/>
                <a:gd name="connsiteX89" fmla="*/ 26012 w 609243"/>
                <a:gd name="connsiteY89" fmla="*/ 387586 h 496315"/>
                <a:gd name="connsiteX90" fmla="*/ 306429 w 609243"/>
                <a:gd name="connsiteY90" fmla="*/ 408620 h 496315"/>
                <a:gd name="connsiteX91" fmla="*/ 586847 w 609243"/>
                <a:gd name="connsiteY91" fmla="*/ 387586 h 496315"/>
                <a:gd name="connsiteX92" fmla="*/ 585614 w 609243"/>
                <a:gd name="connsiteY92" fmla="*/ 79844 h 496315"/>
                <a:gd name="connsiteX93" fmla="*/ 315160 w 609243"/>
                <a:gd name="connsiteY93" fmla="*/ 68664 h 496315"/>
                <a:gd name="connsiteX94" fmla="*/ 306429 w 609243"/>
                <a:gd name="connsiteY94" fmla="*/ 71791 h 496315"/>
                <a:gd name="connsiteX95" fmla="*/ 297699 w 609243"/>
                <a:gd name="connsiteY95" fmla="*/ 68664 h 496315"/>
                <a:gd name="connsiteX96" fmla="*/ 198798 w 609243"/>
                <a:gd name="connsiteY96" fmla="*/ 22403 h 496315"/>
                <a:gd name="connsiteX97" fmla="*/ 197678 w 609243"/>
                <a:gd name="connsiteY97" fmla="*/ 346 h 496315"/>
                <a:gd name="connsiteX98" fmla="*/ 306429 w 609243"/>
                <a:gd name="connsiteY98" fmla="*/ 46209 h 496315"/>
                <a:gd name="connsiteX99" fmla="*/ 602505 w 609243"/>
                <a:gd name="connsiteY99" fmla="*/ 64779 h 496315"/>
                <a:gd name="connsiteX100" fmla="*/ 606016 w 609243"/>
                <a:gd name="connsiteY100" fmla="*/ 68948 h 496315"/>
                <a:gd name="connsiteX101" fmla="*/ 608009 w 609243"/>
                <a:gd name="connsiteY101" fmla="*/ 75581 h 496315"/>
                <a:gd name="connsiteX102" fmla="*/ 609243 w 609243"/>
                <a:gd name="connsiteY102" fmla="*/ 396113 h 496315"/>
                <a:gd name="connsiteX103" fmla="*/ 608199 w 609243"/>
                <a:gd name="connsiteY103" fmla="*/ 400945 h 496315"/>
                <a:gd name="connsiteX104" fmla="*/ 595103 w 609243"/>
                <a:gd name="connsiteY104" fmla="*/ 414210 h 496315"/>
                <a:gd name="connsiteX105" fmla="*/ 317437 w 609243"/>
                <a:gd name="connsiteY105" fmla="*/ 428043 h 496315"/>
                <a:gd name="connsiteX106" fmla="*/ 306429 w 609243"/>
                <a:gd name="connsiteY106" fmla="*/ 434675 h 496315"/>
                <a:gd name="connsiteX107" fmla="*/ 295422 w 609243"/>
                <a:gd name="connsiteY107" fmla="*/ 428043 h 496315"/>
                <a:gd name="connsiteX108" fmla="*/ 17756 w 609243"/>
                <a:gd name="connsiteY108" fmla="*/ 414210 h 496315"/>
                <a:gd name="connsiteX109" fmla="*/ 4660 w 609243"/>
                <a:gd name="connsiteY109" fmla="*/ 400945 h 496315"/>
                <a:gd name="connsiteX110" fmla="*/ 3616 w 609243"/>
                <a:gd name="connsiteY110" fmla="*/ 396113 h 496315"/>
                <a:gd name="connsiteX111" fmla="*/ 4850 w 609243"/>
                <a:gd name="connsiteY111" fmla="*/ 75581 h 496315"/>
                <a:gd name="connsiteX112" fmla="*/ 6843 w 609243"/>
                <a:gd name="connsiteY112" fmla="*/ 68948 h 496315"/>
                <a:gd name="connsiteX113" fmla="*/ 10354 w 609243"/>
                <a:gd name="connsiteY113" fmla="*/ 64779 h 496315"/>
                <a:gd name="connsiteX114" fmla="*/ 197678 w 609243"/>
                <a:gd name="connsiteY114" fmla="*/ 346 h 496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09243" h="496315">
                  <a:moveTo>
                    <a:pt x="165033" y="400904"/>
                  </a:moveTo>
                  <a:cubicBezTo>
                    <a:pt x="218614" y="402858"/>
                    <a:pt x="269051" y="419838"/>
                    <a:pt x="303783" y="460951"/>
                  </a:cubicBezTo>
                  <a:cubicBezTo>
                    <a:pt x="373248" y="378725"/>
                    <a:pt x="505628" y="393029"/>
                    <a:pt x="600145" y="431016"/>
                  </a:cubicBezTo>
                  <a:cubicBezTo>
                    <a:pt x="616847" y="437742"/>
                    <a:pt x="602423" y="460382"/>
                    <a:pt x="585911" y="453751"/>
                  </a:cubicBezTo>
                  <a:cubicBezTo>
                    <a:pt x="500314" y="419364"/>
                    <a:pt x="372583" y="404018"/>
                    <a:pt x="316310" y="490033"/>
                  </a:cubicBezTo>
                  <a:cubicBezTo>
                    <a:pt x="313178" y="494864"/>
                    <a:pt x="308433" y="496569"/>
                    <a:pt x="303783" y="496285"/>
                  </a:cubicBezTo>
                  <a:cubicBezTo>
                    <a:pt x="299134" y="496569"/>
                    <a:pt x="294389" y="494864"/>
                    <a:pt x="291257" y="490033"/>
                  </a:cubicBezTo>
                  <a:cubicBezTo>
                    <a:pt x="234984" y="404018"/>
                    <a:pt x="107253" y="419364"/>
                    <a:pt x="21751" y="453751"/>
                  </a:cubicBezTo>
                  <a:cubicBezTo>
                    <a:pt x="5144" y="460382"/>
                    <a:pt x="-9280" y="437742"/>
                    <a:pt x="7422" y="431016"/>
                  </a:cubicBezTo>
                  <a:cubicBezTo>
                    <a:pt x="54728" y="412023"/>
                    <a:pt x="111452" y="398950"/>
                    <a:pt x="165033" y="400904"/>
                  </a:cubicBezTo>
                  <a:close/>
                  <a:moveTo>
                    <a:pt x="155189" y="275778"/>
                  </a:moveTo>
                  <a:cubicBezTo>
                    <a:pt x="190373" y="271726"/>
                    <a:pt x="226197" y="277389"/>
                    <a:pt x="259126" y="295874"/>
                  </a:cubicBezTo>
                  <a:cubicBezTo>
                    <a:pt x="270229" y="302130"/>
                    <a:pt x="260265" y="319192"/>
                    <a:pt x="249162" y="312936"/>
                  </a:cubicBezTo>
                  <a:cubicBezTo>
                    <a:pt x="189186" y="279285"/>
                    <a:pt x="119815" y="294262"/>
                    <a:pt x="65059" y="331041"/>
                  </a:cubicBezTo>
                  <a:cubicBezTo>
                    <a:pt x="54430" y="338150"/>
                    <a:pt x="44561" y="320993"/>
                    <a:pt x="55095" y="313979"/>
                  </a:cubicBezTo>
                  <a:cubicBezTo>
                    <a:pt x="85463" y="293599"/>
                    <a:pt x="120006" y="279830"/>
                    <a:pt x="155189" y="275778"/>
                  </a:cubicBezTo>
                  <a:close/>
                  <a:moveTo>
                    <a:pt x="443849" y="275552"/>
                  </a:moveTo>
                  <a:cubicBezTo>
                    <a:pt x="479257" y="276654"/>
                    <a:pt x="514819" y="287483"/>
                    <a:pt x="546751" y="305255"/>
                  </a:cubicBezTo>
                  <a:cubicBezTo>
                    <a:pt x="557854" y="311415"/>
                    <a:pt x="549408" y="329329"/>
                    <a:pt x="538211" y="323074"/>
                  </a:cubicBezTo>
                  <a:cubicBezTo>
                    <a:pt x="480609" y="291037"/>
                    <a:pt x="410197" y="281843"/>
                    <a:pt x="353260" y="320420"/>
                  </a:cubicBezTo>
                  <a:cubicBezTo>
                    <a:pt x="342726" y="327528"/>
                    <a:pt x="331339" y="311415"/>
                    <a:pt x="341872" y="304212"/>
                  </a:cubicBezTo>
                  <a:cubicBezTo>
                    <a:pt x="373188" y="283076"/>
                    <a:pt x="408441" y="274451"/>
                    <a:pt x="443849" y="275552"/>
                  </a:cubicBezTo>
                  <a:close/>
                  <a:moveTo>
                    <a:pt x="155189" y="229830"/>
                  </a:moveTo>
                  <a:cubicBezTo>
                    <a:pt x="190373" y="225780"/>
                    <a:pt x="226197" y="231440"/>
                    <a:pt x="259126" y="249914"/>
                  </a:cubicBezTo>
                  <a:cubicBezTo>
                    <a:pt x="270229" y="256166"/>
                    <a:pt x="260265" y="273124"/>
                    <a:pt x="249162" y="266966"/>
                  </a:cubicBezTo>
                  <a:cubicBezTo>
                    <a:pt x="189186" y="233335"/>
                    <a:pt x="119815" y="248303"/>
                    <a:pt x="65059" y="284966"/>
                  </a:cubicBezTo>
                  <a:cubicBezTo>
                    <a:pt x="54430" y="292071"/>
                    <a:pt x="44561" y="275019"/>
                    <a:pt x="55095" y="268008"/>
                  </a:cubicBezTo>
                  <a:cubicBezTo>
                    <a:pt x="85463" y="247640"/>
                    <a:pt x="120006" y="233880"/>
                    <a:pt x="155189" y="229830"/>
                  </a:cubicBezTo>
                  <a:close/>
                  <a:moveTo>
                    <a:pt x="439981" y="229743"/>
                  </a:moveTo>
                  <a:cubicBezTo>
                    <a:pt x="475369" y="230857"/>
                    <a:pt x="510924" y="241709"/>
                    <a:pt x="542897" y="259481"/>
                  </a:cubicBezTo>
                  <a:cubicBezTo>
                    <a:pt x="553903" y="265642"/>
                    <a:pt x="545554" y="283461"/>
                    <a:pt x="534359" y="277206"/>
                  </a:cubicBezTo>
                  <a:cubicBezTo>
                    <a:pt x="476674" y="245169"/>
                    <a:pt x="406371" y="235975"/>
                    <a:pt x="349445" y="274552"/>
                  </a:cubicBezTo>
                  <a:cubicBezTo>
                    <a:pt x="338819" y="281660"/>
                    <a:pt x="327529" y="265547"/>
                    <a:pt x="338060" y="258438"/>
                  </a:cubicBezTo>
                  <a:cubicBezTo>
                    <a:pt x="369369" y="237255"/>
                    <a:pt x="404592" y="228629"/>
                    <a:pt x="439981" y="229743"/>
                  </a:cubicBezTo>
                  <a:close/>
                  <a:moveTo>
                    <a:pt x="436157" y="183933"/>
                  </a:moveTo>
                  <a:cubicBezTo>
                    <a:pt x="471557" y="185045"/>
                    <a:pt x="507123" y="195886"/>
                    <a:pt x="539058" y="213639"/>
                  </a:cubicBezTo>
                  <a:cubicBezTo>
                    <a:pt x="550162" y="219794"/>
                    <a:pt x="541715" y="237594"/>
                    <a:pt x="530612" y="231439"/>
                  </a:cubicBezTo>
                  <a:cubicBezTo>
                    <a:pt x="472909" y="199342"/>
                    <a:pt x="402584" y="190253"/>
                    <a:pt x="345546" y="228694"/>
                  </a:cubicBezTo>
                  <a:cubicBezTo>
                    <a:pt x="335012" y="235889"/>
                    <a:pt x="323718" y="219699"/>
                    <a:pt x="334252" y="212598"/>
                  </a:cubicBezTo>
                  <a:cubicBezTo>
                    <a:pt x="365524" y="191436"/>
                    <a:pt x="400757" y="182820"/>
                    <a:pt x="436157" y="183933"/>
                  </a:cubicBezTo>
                  <a:close/>
                  <a:moveTo>
                    <a:pt x="155189" y="183880"/>
                  </a:moveTo>
                  <a:cubicBezTo>
                    <a:pt x="190373" y="179842"/>
                    <a:pt x="226197" y="185502"/>
                    <a:pt x="259126" y="203976"/>
                  </a:cubicBezTo>
                  <a:cubicBezTo>
                    <a:pt x="270229" y="210133"/>
                    <a:pt x="260265" y="227186"/>
                    <a:pt x="249162" y="220933"/>
                  </a:cubicBezTo>
                  <a:cubicBezTo>
                    <a:pt x="189186" y="187302"/>
                    <a:pt x="119815" y="202270"/>
                    <a:pt x="65059" y="239028"/>
                  </a:cubicBezTo>
                  <a:cubicBezTo>
                    <a:pt x="54430" y="246133"/>
                    <a:pt x="44561" y="229080"/>
                    <a:pt x="55095" y="221975"/>
                  </a:cubicBezTo>
                  <a:cubicBezTo>
                    <a:pt x="85463" y="201655"/>
                    <a:pt x="120006" y="187918"/>
                    <a:pt x="155189" y="183880"/>
                  </a:cubicBezTo>
                  <a:close/>
                  <a:moveTo>
                    <a:pt x="439981" y="137783"/>
                  </a:moveTo>
                  <a:cubicBezTo>
                    <a:pt x="475369" y="138895"/>
                    <a:pt x="510924" y="149736"/>
                    <a:pt x="542897" y="167489"/>
                  </a:cubicBezTo>
                  <a:cubicBezTo>
                    <a:pt x="553903" y="173644"/>
                    <a:pt x="545554" y="191444"/>
                    <a:pt x="534359" y="185289"/>
                  </a:cubicBezTo>
                  <a:cubicBezTo>
                    <a:pt x="476674" y="153192"/>
                    <a:pt x="406371" y="144103"/>
                    <a:pt x="349445" y="182544"/>
                  </a:cubicBezTo>
                  <a:cubicBezTo>
                    <a:pt x="338819" y="189739"/>
                    <a:pt x="327529" y="173549"/>
                    <a:pt x="338060" y="166448"/>
                  </a:cubicBezTo>
                  <a:cubicBezTo>
                    <a:pt x="369369" y="145286"/>
                    <a:pt x="404592" y="136670"/>
                    <a:pt x="439981" y="137783"/>
                  </a:cubicBezTo>
                  <a:close/>
                  <a:moveTo>
                    <a:pt x="209117" y="125922"/>
                  </a:moveTo>
                  <a:cubicBezTo>
                    <a:pt x="223089" y="128148"/>
                    <a:pt x="236563" y="133217"/>
                    <a:pt x="249230" y="141507"/>
                  </a:cubicBezTo>
                  <a:cubicBezTo>
                    <a:pt x="259857" y="148423"/>
                    <a:pt x="249989" y="165477"/>
                    <a:pt x="239267" y="158561"/>
                  </a:cubicBezTo>
                  <a:cubicBezTo>
                    <a:pt x="218392" y="144918"/>
                    <a:pt x="195619" y="141223"/>
                    <a:pt x="171234" y="146339"/>
                  </a:cubicBezTo>
                  <a:cubicBezTo>
                    <a:pt x="158804" y="148991"/>
                    <a:pt x="153585" y="130043"/>
                    <a:pt x="166015" y="127390"/>
                  </a:cubicBezTo>
                  <a:cubicBezTo>
                    <a:pt x="180675" y="124311"/>
                    <a:pt x="195145" y="123695"/>
                    <a:pt x="209117" y="125922"/>
                  </a:cubicBezTo>
                  <a:close/>
                  <a:moveTo>
                    <a:pt x="114405" y="101164"/>
                  </a:moveTo>
                  <a:cubicBezTo>
                    <a:pt x="101873" y="102206"/>
                    <a:pt x="90291" y="105901"/>
                    <a:pt x="79658" y="112628"/>
                  </a:cubicBezTo>
                  <a:cubicBezTo>
                    <a:pt x="78519" y="127407"/>
                    <a:pt x="78234" y="142091"/>
                    <a:pt x="78139" y="156871"/>
                  </a:cubicBezTo>
                  <a:cubicBezTo>
                    <a:pt x="89626" y="150523"/>
                    <a:pt x="101684" y="145407"/>
                    <a:pt x="114405" y="142186"/>
                  </a:cubicBezTo>
                  <a:close/>
                  <a:moveTo>
                    <a:pt x="436157" y="91941"/>
                  </a:moveTo>
                  <a:cubicBezTo>
                    <a:pt x="471557" y="93043"/>
                    <a:pt x="507123" y="103872"/>
                    <a:pt x="539058" y="121643"/>
                  </a:cubicBezTo>
                  <a:cubicBezTo>
                    <a:pt x="550162" y="127804"/>
                    <a:pt x="541715" y="145718"/>
                    <a:pt x="530612" y="139462"/>
                  </a:cubicBezTo>
                  <a:cubicBezTo>
                    <a:pt x="472909" y="107426"/>
                    <a:pt x="402584" y="98232"/>
                    <a:pt x="345546" y="136808"/>
                  </a:cubicBezTo>
                  <a:cubicBezTo>
                    <a:pt x="335012" y="143917"/>
                    <a:pt x="323718" y="127804"/>
                    <a:pt x="334252" y="120601"/>
                  </a:cubicBezTo>
                  <a:cubicBezTo>
                    <a:pt x="365524" y="99464"/>
                    <a:pt x="400757" y="90839"/>
                    <a:pt x="436157" y="91941"/>
                  </a:cubicBezTo>
                  <a:close/>
                  <a:moveTo>
                    <a:pt x="120956" y="81080"/>
                  </a:moveTo>
                  <a:cubicBezTo>
                    <a:pt x="122000" y="81080"/>
                    <a:pt x="122855" y="81174"/>
                    <a:pt x="123804" y="81459"/>
                  </a:cubicBezTo>
                  <a:cubicBezTo>
                    <a:pt x="128836" y="81269"/>
                    <a:pt x="134152" y="84396"/>
                    <a:pt x="134152" y="90933"/>
                  </a:cubicBezTo>
                  <a:lnTo>
                    <a:pt x="134152" y="146734"/>
                  </a:lnTo>
                  <a:cubicBezTo>
                    <a:pt x="134152" y="147681"/>
                    <a:pt x="133962" y="148534"/>
                    <a:pt x="133773" y="149292"/>
                  </a:cubicBezTo>
                  <a:cubicBezTo>
                    <a:pt x="134532" y="153744"/>
                    <a:pt x="132633" y="158387"/>
                    <a:pt x="126842" y="159523"/>
                  </a:cubicBezTo>
                  <a:cubicBezTo>
                    <a:pt x="109279" y="163029"/>
                    <a:pt x="93234" y="170134"/>
                    <a:pt x="78234" y="179892"/>
                  </a:cubicBezTo>
                  <a:cubicBezTo>
                    <a:pt x="72348" y="183682"/>
                    <a:pt x="66841" y="180366"/>
                    <a:pt x="64658" y="175439"/>
                  </a:cubicBezTo>
                  <a:cubicBezTo>
                    <a:pt x="61145" y="174208"/>
                    <a:pt x="58392" y="171271"/>
                    <a:pt x="58392" y="166439"/>
                  </a:cubicBezTo>
                  <a:cubicBezTo>
                    <a:pt x="58392" y="147871"/>
                    <a:pt x="58487" y="129207"/>
                    <a:pt x="60101" y="110638"/>
                  </a:cubicBezTo>
                  <a:cubicBezTo>
                    <a:pt x="60196" y="109596"/>
                    <a:pt x="60386" y="108649"/>
                    <a:pt x="60765" y="107796"/>
                  </a:cubicBezTo>
                  <a:cubicBezTo>
                    <a:pt x="60576" y="104575"/>
                    <a:pt x="61715" y="101164"/>
                    <a:pt x="64943" y="98796"/>
                  </a:cubicBezTo>
                  <a:cubicBezTo>
                    <a:pt x="81367" y="86764"/>
                    <a:pt x="100734" y="81459"/>
                    <a:pt x="120956" y="81080"/>
                  </a:cubicBezTo>
                  <a:close/>
                  <a:moveTo>
                    <a:pt x="211133" y="79659"/>
                  </a:moveTo>
                  <a:cubicBezTo>
                    <a:pt x="225465" y="81224"/>
                    <a:pt x="239442" y="85988"/>
                    <a:pt x="252540" y="93858"/>
                  </a:cubicBezTo>
                  <a:cubicBezTo>
                    <a:pt x="263455" y="100495"/>
                    <a:pt x="253489" y="117563"/>
                    <a:pt x="242574" y="110925"/>
                  </a:cubicBezTo>
                  <a:cubicBezTo>
                    <a:pt x="220553" y="97651"/>
                    <a:pt x="197109" y="95375"/>
                    <a:pt x="172811" y="103719"/>
                  </a:cubicBezTo>
                  <a:cubicBezTo>
                    <a:pt x="160756" y="107796"/>
                    <a:pt x="155631" y="88833"/>
                    <a:pt x="167590" y="84661"/>
                  </a:cubicBezTo>
                  <a:cubicBezTo>
                    <a:pt x="182112" y="79730"/>
                    <a:pt x="196800" y="78095"/>
                    <a:pt x="211133" y="79659"/>
                  </a:cubicBezTo>
                  <a:close/>
                  <a:moveTo>
                    <a:pt x="198798" y="22403"/>
                  </a:moveTo>
                  <a:cubicBezTo>
                    <a:pt x="139593" y="17888"/>
                    <a:pt x="76710" y="44314"/>
                    <a:pt x="27245" y="79844"/>
                  </a:cubicBezTo>
                  <a:cubicBezTo>
                    <a:pt x="29238" y="182456"/>
                    <a:pt x="26296" y="284974"/>
                    <a:pt x="26012" y="387586"/>
                  </a:cubicBezTo>
                  <a:cubicBezTo>
                    <a:pt x="118725" y="354898"/>
                    <a:pt x="223111" y="351392"/>
                    <a:pt x="306429" y="408620"/>
                  </a:cubicBezTo>
                  <a:cubicBezTo>
                    <a:pt x="389653" y="351392"/>
                    <a:pt x="494134" y="354898"/>
                    <a:pt x="586847" y="387586"/>
                  </a:cubicBezTo>
                  <a:cubicBezTo>
                    <a:pt x="586563" y="284974"/>
                    <a:pt x="583621" y="182456"/>
                    <a:pt x="585614" y="79844"/>
                  </a:cubicBezTo>
                  <a:cubicBezTo>
                    <a:pt x="506470" y="22995"/>
                    <a:pt x="392975" y="-10545"/>
                    <a:pt x="315160" y="68664"/>
                  </a:cubicBezTo>
                  <a:cubicBezTo>
                    <a:pt x="312503" y="71412"/>
                    <a:pt x="309371" y="72264"/>
                    <a:pt x="306429" y="71791"/>
                  </a:cubicBezTo>
                  <a:cubicBezTo>
                    <a:pt x="303488" y="72264"/>
                    <a:pt x="300356" y="71412"/>
                    <a:pt x="297699" y="68664"/>
                  </a:cubicBezTo>
                  <a:cubicBezTo>
                    <a:pt x="268518" y="38960"/>
                    <a:pt x="234320" y="25112"/>
                    <a:pt x="198798" y="22403"/>
                  </a:cubicBezTo>
                  <a:close/>
                  <a:moveTo>
                    <a:pt x="197678" y="346"/>
                  </a:moveTo>
                  <a:cubicBezTo>
                    <a:pt x="236561" y="2640"/>
                    <a:pt x="274117" y="16470"/>
                    <a:pt x="306429" y="46209"/>
                  </a:cubicBezTo>
                  <a:cubicBezTo>
                    <a:pt x="392595" y="-33095"/>
                    <a:pt x="516055" y="730"/>
                    <a:pt x="602505" y="64779"/>
                  </a:cubicBezTo>
                  <a:cubicBezTo>
                    <a:pt x="604118" y="66011"/>
                    <a:pt x="605257" y="67432"/>
                    <a:pt x="606016" y="68948"/>
                  </a:cubicBezTo>
                  <a:cubicBezTo>
                    <a:pt x="607250" y="70654"/>
                    <a:pt x="608104" y="72833"/>
                    <a:pt x="608009" y="75581"/>
                  </a:cubicBezTo>
                  <a:cubicBezTo>
                    <a:pt x="605827" y="182456"/>
                    <a:pt x="609053" y="289237"/>
                    <a:pt x="609243" y="396113"/>
                  </a:cubicBezTo>
                  <a:cubicBezTo>
                    <a:pt x="609243" y="397913"/>
                    <a:pt x="608863" y="399524"/>
                    <a:pt x="608199" y="400945"/>
                  </a:cubicBezTo>
                  <a:cubicBezTo>
                    <a:pt x="610002" y="408620"/>
                    <a:pt x="604403" y="417810"/>
                    <a:pt x="595103" y="414210"/>
                  </a:cubicBezTo>
                  <a:cubicBezTo>
                    <a:pt x="503813" y="378679"/>
                    <a:pt x="400661" y="370815"/>
                    <a:pt x="317437" y="428043"/>
                  </a:cubicBezTo>
                  <a:cubicBezTo>
                    <a:pt x="315540" y="432591"/>
                    <a:pt x="311269" y="435812"/>
                    <a:pt x="306429" y="434675"/>
                  </a:cubicBezTo>
                  <a:cubicBezTo>
                    <a:pt x="301590" y="435812"/>
                    <a:pt x="297319" y="432591"/>
                    <a:pt x="295422" y="428043"/>
                  </a:cubicBezTo>
                  <a:cubicBezTo>
                    <a:pt x="212198" y="370815"/>
                    <a:pt x="109046" y="378679"/>
                    <a:pt x="17756" y="414210"/>
                  </a:cubicBezTo>
                  <a:cubicBezTo>
                    <a:pt x="8456" y="417810"/>
                    <a:pt x="2857" y="408620"/>
                    <a:pt x="4660" y="400945"/>
                  </a:cubicBezTo>
                  <a:cubicBezTo>
                    <a:pt x="3996" y="399524"/>
                    <a:pt x="3616" y="397913"/>
                    <a:pt x="3616" y="396113"/>
                  </a:cubicBezTo>
                  <a:cubicBezTo>
                    <a:pt x="3806" y="289237"/>
                    <a:pt x="7032" y="182456"/>
                    <a:pt x="4850" y="75581"/>
                  </a:cubicBezTo>
                  <a:cubicBezTo>
                    <a:pt x="4755" y="72833"/>
                    <a:pt x="5514" y="70654"/>
                    <a:pt x="6843" y="68948"/>
                  </a:cubicBezTo>
                  <a:cubicBezTo>
                    <a:pt x="7602" y="67432"/>
                    <a:pt x="8741" y="66011"/>
                    <a:pt x="10354" y="64779"/>
                  </a:cubicBezTo>
                  <a:cubicBezTo>
                    <a:pt x="64385" y="24748"/>
                    <a:pt x="132874" y="-3476"/>
                    <a:pt x="197678" y="346"/>
                  </a:cubicBezTo>
                  <a:close/>
                </a:path>
              </a:pathLst>
            </a:custGeom>
            <a:solidFill>
              <a:schemeClr val="tx1">
                <a:lumMod val="75000"/>
                <a:lumOff val="25000"/>
              </a:schemeClr>
            </a:solidFill>
            <a:ln>
              <a:noFill/>
            </a:ln>
          </p:spPr>
          <p:txBody>
            <a:bodyPr/>
            <a:lstStyle/>
            <a:p>
              <a:endParaRPr lang="zh-CN" altLang="en-US"/>
            </a:p>
          </p:txBody>
        </p:sp>
        <p:sp>
          <p:nvSpPr>
            <p:cNvPr id="18" name="ExtraShape">
              <a:extLst>
                <a:ext uri="{FF2B5EF4-FFF2-40B4-BE49-F238E27FC236}">
                  <a16:creationId xmlns:a16="http://schemas.microsoft.com/office/drawing/2014/main" id="{440617B6-8DB6-44E9-A020-537C9A6015F4}"/>
                </a:ext>
              </a:extLst>
            </p:cNvPr>
            <p:cNvSpPr/>
            <p:nvPr/>
          </p:nvSpPr>
          <p:spPr>
            <a:xfrm>
              <a:off x="5934598" y="2138375"/>
              <a:ext cx="2055525" cy="205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9" name="ValueShape">
              <a:extLst>
                <a:ext uri="{FF2B5EF4-FFF2-40B4-BE49-F238E27FC236}">
                  <a16:creationId xmlns:a16="http://schemas.microsoft.com/office/drawing/2014/main" id="{C6E26441-FAC3-40F5-9236-422C36351240}"/>
                </a:ext>
              </a:extLst>
            </p:cNvPr>
            <p:cNvSpPr/>
            <p:nvPr/>
          </p:nvSpPr>
          <p:spPr>
            <a:xfrm rot="19628169">
              <a:off x="6295151" y="2472763"/>
              <a:ext cx="1397350" cy="1383080"/>
            </a:xfrm>
            <a:prstGeom prst="pie">
              <a:avLst>
                <a:gd name="adj1" fmla="val 16200000"/>
                <a:gd name="adj2" fmla="val 9504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0" name="ExtraShape">
              <a:extLst>
                <a:ext uri="{FF2B5EF4-FFF2-40B4-BE49-F238E27FC236}">
                  <a16:creationId xmlns:a16="http://schemas.microsoft.com/office/drawing/2014/main" id="{63B71E50-9912-4A7D-A8CB-797C891CBAC1}"/>
                </a:ext>
              </a:extLst>
            </p:cNvPr>
            <p:cNvSpPr/>
            <p:nvPr/>
          </p:nvSpPr>
          <p:spPr bwMode="auto">
            <a:xfrm rot="19628169">
              <a:off x="6486500" y="2033209"/>
              <a:ext cx="1989878" cy="3800243"/>
            </a:xfrm>
            <a:custGeom>
              <a:avLst/>
              <a:gdLst>
                <a:gd name="T0" fmla="*/ 166 w 438"/>
                <a:gd name="T1" fmla="*/ 24 h 839"/>
                <a:gd name="T2" fmla="*/ 112 w 438"/>
                <a:gd name="T3" fmla="*/ 384 h 839"/>
                <a:gd name="T4" fmla="*/ 190 w 438"/>
                <a:gd name="T5" fmla="*/ 486 h 839"/>
                <a:gd name="T6" fmla="*/ 168 w 438"/>
                <a:gd name="T7" fmla="*/ 741 h 839"/>
                <a:gd name="T8" fmla="*/ 276 w 438"/>
                <a:gd name="T9" fmla="*/ 827 h 839"/>
                <a:gd name="T10" fmla="*/ 297 w 438"/>
                <a:gd name="T11" fmla="*/ 566 h 839"/>
                <a:gd name="T12" fmla="*/ 264 w 438"/>
                <a:gd name="T13" fmla="*/ 406 h 839"/>
                <a:gd name="T14" fmla="*/ 395 w 438"/>
                <a:gd name="T15" fmla="*/ 134 h 839"/>
                <a:gd name="T16" fmla="*/ 283 w 438"/>
                <a:gd name="T17" fmla="*/ 753 h 839"/>
                <a:gd name="T18" fmla="*/ 218 w 438"/>
                <a:gd name="T19" fmla="*/ 809 h 839"/>
                <a:gd name="T20" fmla="*/ 223 w 438"/>
                <a:gd name="T21" fmla="*/ 805 h 839"/>
                <a:gd name="T22" fmla="*/ 219 w 438"/>
                <a:gd name="T23" fmla="*/ 789 h 839"/>
                <a:gd name="T24" fmla="*/ 195 w 438"/>
                <a:gd name="T25" fmla="*/ 788 h 839"/>
                <a:gd name="T26" fmla="*/ 220 w 438"/>
                <a:gd name="T27" fmla="*/ 749 h 839"/>
                <a:gd name="T28" fmla="*/ 191 w 438"/>
                <a:gd name="T29" fmla="*/ 757 h 839"/>
                <a:gd name="T30" fmla="*/ 216 w 438"/>
                <a:gd name="T31" fmla="*/ 719 h 839"/>
                <a:gd name="T32" fmla="*/ 190 w 438"/>
                <a:gd name="T33" fmla="*/ 725 h 839"/>
                <a:gd name="T34" fmla="*/ 214 w 438"/>
                <a:gd name="T35" fmla="*/ 684 h 839"/>
                <a:gd name="T36" fmla="*/ 188 w 438"/>
                <a:gd name="T37" fmla="*/ 684 h 839"/>
                <a:gd name="T38" fmla="*/ 213 w 438"/>
                <a:gd name="T39" fmla="*/ 647 h 839"/>
                <a:gd name="T40" fmla="*/ 187 w 438"/>
                <a:gd name="T41" fmla="*/ 653 h 839"/>
                <a:gd name="T42" fmla="*/ 211 w 438"/>
                <a:gd name="T43" fmla="*/ 616 h 839"/>
                <a:gd name="T44" fmla="*/ 187 w 438"/>
                <a:gd name="T45" fmla="*/ 622 h 839"/>
                <a:gd name="T46" fmla="*/ 226 w 438"/>
                <a:gd name="T47" fmla="*/ 589 h 839"/>
                <a:gd name="T48" fmla="*/ 187 w 438"/>
                <a:gd name="T49" fmla="*/ 598 h 839"/>
                <a:gd name="T50" fmla="*/ 228 w 438"/>
                <a:gd name="T51" fmla="*/ 559 h 839"/>
                <a:gd name="T52" fmla="*/ 190 w 438"/>
                <a:gd name="T53" fmla="*/ 563 h 839"/>
                <a:gd name="T54" fmla="*/ 222 w 438"/>
                <a:gd name="T55" fmla="*/ 531 h 839"/>
                <a:gd name="T56" fmla="*/ 195 w 438"/>
                <a:gd name="T57" fmla="*/ 527 h 839"/>
                <a:gd name="T58" fmla="*/ 276 w 438"/>
                <a:gd name="T59" fmla="*/ 580 h 839"/>
                <a:gd name="T60" fmla="*/ 211 w 438"/>
                <a:gd name="T61" fmla="*/ 476 h 839"/>
                <a:gd name="T62" fmla="*/ 242 w 438"/>
                <a:gd name="T63" fmla="*/ 410 h 839"/>
                <a:gd name="T64" fmla="*/ 237 w 438"/>
                <a:gd name="T65" fmla="*/ 388 h 839"/>
                <a:gd name="T66" fmla="*/ 172 w 438"/>
                <a:gd name="T67" fmla="*/ 46 h 839"/>
                <a:gd name="T68" fmla="*/ 237 w 438"/>
                <a:gd name="T69" fmla="*/ 38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38" h="839">
                  <a:moveTo>
                    <a:pt x="395" y="134"/>
                  </a:moveTo>
                  <a:cubicBezTo>
                    <a:pt x="352" y="53"/>
                    <a:pt x="258" y="0"/>
                    <a:pt x="166" y="24"/>
                  </a:cubicBezTo>
                  <a:cubicBezTo>
                    <a:pt x="89" y="40"/>
                    <a:pt x="21" y="102"/>
                    <a:pt x="11" y="181"/>
                  </a:cubicBezTo>
                  <a:cubicBezTo>
                    <a:pt x="0" y="261"/>
                    <a:pt x="41" y="345"/>
                    <a:pt x="112" y="384"/>
                  </a:cubicBezTo>
                  <a:cubicBezTo>
                    <a:pt x="134" y="396"/>
                    <a:pt x="158" y="404"/>
                    <a:pt x="182" y="408"/>
                  </a:cubicBezTo>
                  <a:cubicBezTo>
                    <a:pt x="184" y="434"/>
                    <a:pt x="185" y="460"/>
                    <a:pt x="190" y="486"/>
                  </a:cubicBezTo>
                  <a:cubicBezTo>
                    <a:pt x="168" y="504"/>
                    <a:pt x="169" y="546"/>
                    <a:pt x="166" y="572"/>
                  </a:cubicBezTo>
                  <a:cubicBezTo>
                    <a:pt x="161" y="628"/>
                    <a:pt x="167" y="685"/>
                    <a:pt x="168" y="741"/>
                  </a:cubicBezTo>
                  <a:cubicBezTo>
                    <a:pt x="169" y="766"/>
                    <a:pt x="167" y="807"/>
                    <a:pt x="191" y="824"/>
                  </a:cubicBezTo>
                  <a:cubicBezTo>
                    <a:pt x="209" y="837"/>
                    <a:pt x="257" y="839"/>
                    <a:pt x="276" y="827"/>
                  </a:cubicBezTo>
                  <a:cubicBezTo>
                    <a:pt x="304" y="810"/>
                    <a:pt x="306" y="767"/>
                    <a:pt x="306" y="739"/>
                  </a:cubicBezTo>
                  <a:cubicBezTo>
                    <a:pt x="305" y="682"/>
                    <a:pt x="303" y="622"/>
                    <a:pt x="297" y="566"/>
                  </a:cubicBezTo>
                  <a:cubicBezTo>
                    <a:pt x="294" y="537"/>
                    <a:pt x="294" y="499"/>
                    <a:pt x="267" y="482"/>
                  </a:cubicBezTo>
                  <a:cubicBezTo>
                    <a:pt x="264" y="457"/>
                    <a:pt x="266" y="432"/>
                    <a:pt x="264" y="406"/>
                  </a:cubicBezTo>
                  <a:cubicBezTo>
                    <a:pt x="297" y="400"/>
                    <a:pt x="329" y="387"/>
                    <a:pt x="356" y="366"/>
                  </a:cubicBezTo>
                  <a:cubicBezTo>
                    <a:pt x="432" y="308"/>
                    <a:pt x="438" y="215"/>
                    <a:pt x="395" y="134"/>
                  </a:cubicBezTo>
                  <a:close/>
                  <a:moveTo>
                    <a:pt x="276" y="580"/>
                  </a:moveTo>
                  <a:cubicBezTo>
                    <a:pt x="280" y="636"/>
                    <a:pt x="286" y="697"/>
                    <a:pt x="283" y="753"/>
                  </a:cubicBezTo>
                  <a:cubicBezTo>
                    <a:pt x="282" y="775"/>
                    <a:pt x="281" y="792"/>
                    <a:pt x="262" y="804"/>
                  </a:cubicBezTo>
                  <a:cubicBezTo>
                    <a:pt x="249" y="812"/>
                    <a:pt x="233" y="813"/>
                    <a:pt x="218" y="809"/>
                  </a:cubicBezTo>
                  <a:cubicBezTo>
                    <a:pt x="217" y="809"/>
                    <a:pt x="217" y="808"/>
                    <a:pt x="216" y="808"/>
                  </a:cubicBezTo>
                  <a:cubicBezTo>
                    <a:pt x="219" y="807"/>
                    <a:pt x="221" y="806"/>
                    <a:pt x="223" y="805"/>
                  </a:cubicBezTo>
                  <a:cubicBezTo>
                    <a:pt x="227" y="804"/>
                    <a:pt x="230" y="800"/>
                    <a:pt x="229" y="795"/>
                  </a:cubicBezTo>
                  <a:cubicBezTo>
                    <a:pt x="228" y="791"/>
                    <a:pt x="223" y="787"/>
                    <a:pt x="219" y="789"/>
                  </a:cubicBezTo>
                  <a:cubicBezTo>
                    <a:pt x="212" y="791"/>
                    <a:pt x="206" y="794"/>
                    <a:pt x="200" y="797"/>
                  </a:cubicBezTo>
                  <a:cubicBezTo>
                    <a:pt x="198" y="795"/>
                    <a:pt x="196" y="791"/>
                    <a:pt x="195" y="788"/>
                  </a:cubicBezTo>
                  <a:cubicBezTo>
                    <a:pt x="206" y="779"/>
                    <a:pt x="217" y="771"/>
                    <a:pt x="229" y="764"/>
                  </a:cubicBezTo>
                  <a:cubicBezTo>
                    <a:pt x="238" y="758"/>
                    <a:pt x="229" y="743"/>
                    <a:pt x="220" y="749"/>
                  </a:cubicBezTo>
                  <a:cubicBezTo>
                    <a:pt x="210" y="756"/>
                    <a:pt x="201" y="762"/>
                    <a:pt x="191" y="769"/>
                  </a:cubicBezTo>
                  <a:cubicBezTo>
                    <a:pt x="191" y="765"/>
                    <a:pt x="191" y="761"/>
                    <a:pt x="191" y="757"/>
                  </a:cubicBezTo>
                  <a:cubicBezTo>
                    <a:pt x="202" y="750"/>
                    <a:pt x="213" y="742"/>
                    <a:pt x="225" y="734"/>
                  </a:cubicBezTo>
                  <a:cubicBezTo>
                    <a:pt x="234" y="728"/>
                    <a:pt x="225" y="713"/>
                    <a:pt x="216" y="719"/>
                  </a:cubicBezTo>
                  <a:cubicBezTo>
                    <a:pt x="208" y="725"/>
                    <a:pt x="199" y="731"/>
                    <a:pt x="190" y="737"/>
                  </a:cubicBezTo>
                  <a:cubicBezTo>
                    <a:pt x="190" y="733"/>
                    <a:pt x="190" y="729"/>
                    <a:pt x="190" y="725"/>
                  </a:cubicBezTo>
                  <a:cubicBezTo>
                    <a:pt x="200" y="716"/>
                    <a:pt x="211" y="707"/>
                    <a:pt x="223" y="699"/>
                  </a:cubicBezTo>
                  <a:cubicBezTo>
                    <a:pt x="232" y="693"/>
                    <a:pt x="223" y="678"/>
                    <a:pt x="214" y="684"/>
                  </a:cubicBezTo>
                  <a:cubicBezTo>
                    <a:pt x="206" y="690"/>
                    <a:pt x="197" y="697"/>
                    <a:pt x="189" y="703"/>
                  </a:cubicBezTo>
                  <a:cubicBezTo>
                    <a:pt x="189" y="697"/>
                    <a:pt x="188" y="690"/>
                    <a:pt x="188" y="684"/>
                  </a:cubicBezTo>
                  <a:cubicBezTo>
                    <a:pt x="199" y="676"/>
                    <a:pt x="210" y="668"/>
                    <a:pt x="222" y="661"/>
                  </a:cubicBezTo>
                  <a:cubicBezTo>
                    <a:pt x="231" y="656"/>
                    <a:pt x="223" y="641"/>
                    <a:pt x="213" y="647"/>
                  </a:cubicBezTo>
                  <a:cubicBezTo>
                    <a:pt x="204" y="652"/>
                    <a:pt x="196" y="658"/>
                    <a:pt x="187" y="664"/>
                  </a:cubicBezTo>
                  <a:cubicBezTo>
                    <a:pt x="187" y="660"/>
                    <a:pt x="187" y="657"/>
                    <a:pt x="187" y="653"/>
                  </a:cubicBezTo>
                  <a:cubicBezTo>
                    <a:pt x="198" y="645"/>
                    <a:pt x="209" y="638"/>
                    <a:pt x="220" y="631"/>
                  </a:cubicBezTo>
                  <a:cubicBezTo>
                    <a:pt x="228" y="625"/>
                    <a:pt x="220" y="610"/>
                    <a:pt x="211" y="616"/>
                  </a:cubicBezTo>
                  <a:cubicBezTo>
                    <a:pt x="203" y="622"/>
                    <a:pt x="195" y="627"/>
                    <a:pt x="187" y="633"/>
                  </a:cubicBezTo>
                  <a:cubicBezTo>
                    <a:pt x="187" y="629"/>
                    <a:pt x="187" y="626"/>
                    <a:pt x="187" y="622"/>
                  </a:cubicBezTo>
                  <a:cubicBezTo>
                    <a:pt x="187" y="622"/>
                    <a:pt x="188" y="621"/>
                    <a:pt x="189" y="620"/>
                  </a:cubicBezTo>
                  <a:cubicBezTo>
                    <a:pt x="200" y="608"/>
                    <a:pt x="212" y="598"/>
                    <a:pt x="226" y="589"/>
                  </a:cubicBezTo>
                  <a:cubicBezTo>
                    <a:pt x="235" y="583"/>
                    <a:pt x="226" y="569"/>
                    <a:pt x="217" y="575"/>
                  </a:cubicBezTo>
                  <a:cubicBezTo>
                    <a:pt x="207" y="582"/>
                    <a:pt x="197" y="590"/>
                    <a:pt x="187" y="598"/>
                  </a:cubicBezTo>
                  <a:cubicBezTo>
                    <a:pt x="187" y="594"/>
                    <a:pt x="188" y="589"/>
                    <a:pt x="188" y="585"/>
                  </a:cubicBezTo>
                  <a:cubicBezTo>
                    <a:pt x="200" y="575"/>
                    <a:pt x="214" y="566"/>
                    <a:pt x="228" y="559"/>
                  </a:cubicBezTo>
                  <a:cubicBezTo>
                    <a:pt x="238" y="554"/>
                    <a:pt x="229" y="540"/>
                    <a:pt x="220" y="545"/>
                  </a:cubicBezTo>
                  <a:cubicBezTo>
                    <a:pt x="209" y="550"/>
                    <a:pt x="199" y="556"/>
                    <a:pt x="190" y="563"/>
                  </a:cubicBezTo>
                  <a:cubicBezTo>
                    <a:pt x="190" y="558"/>
                    <a:pt x="190" y="554"/>
                    <a:pt x="191" y="550"/>
                  </a:cubicBezTo>
                  <a:cubicBezTo>
                    <a:pt x="201" y="543"/>
                    <a:pt x="211" y="537"/>
                    <a:pt x="222" y="531"/>
                  </a:cubicBezTo>
                  <a:cubicBezTo>
                    <a:pt x="232" y="527"/>
                    <a:pt x="224" y="512"/>
                    <a:pt x="214" y="517"/>
                  </a:cubicBezTo>
                  <a:cubicBezTo>
                    <a:pt x="207" y="520"/>
                    <a:pt x="201" y="523"/>
                    <a:pt x="195" y="527"/>
                  </a:cubicBezTo>
                  <a:cubicBezTo>
                    <a:pt x="200" y="512"/>
                    <a:pt x="209" y="499"/>
                    <a:pt x="228" y="497"/>
                  </a:cubicBezTo>
                  <a:cubicBezTo>
                    <a:pt x="272" y="491"/>
                    <a:pt x="273" y="550"/>
                    <a:pt x="276" y="580"/>
                  </a:cubicBezTo>
                  <a:close/>
                  <a:moveTo>
                    <a:pt x="244" y="475"/>
                  </a:moveTo>
                  <a:cubicBezTo>
                    <a:pt x="233" y="473"/>
                    <a:pt x="221" y="474"/>
                    <a:pt x="211" y="476"/>
                  </a:cubicBezTo>
                  <a:cubicBezTo>
                    <a:pt x="207" y="454"/>
                    <a:pt x="206" y="432"/>
                    <a:pt x="205" y="410"/>
                  </a:cubicBezTo>
                  <a:cubicBezTo>
                    <a:pt x="217" y="411"/>
                    <a:pt x="229" y="411"/>
                    <a:pt x="242" y="410"/>
                  </a:cubicBezTo>
                  <a:cubicBezTo>
                    <a:pt x="243" y="431"/>
                    <a:pt x="242" y="453"/>
                    <a:pt x="244" y="475"/>
                  </a:cubicBezTo>
                  <a:close/>
                  <a:moveTo>
                    <a:pt x="237" y="388"/>
                  </a:moveTo>
                  <a:cubicBezTo>
                    <a:pt x="144" y="395"/>
                    <a:pt x="55" y="338"/>
                    <a:pt x="35" y="245"/>
                  </a:cubicBezTo>
                  <a:cubicBezTo>
                    <a:pt x="15" y="151"/>
                    <a:pt x="79" y="65"/>
                    <a:pt x="172" y="46"/>
                  </a:cubicBezTo>
                  <a:cubicBezTo>
                    <a:pt x="269" y="21"/>
                    <a:pt x="359" y="89"/>
                    <a:pt x="390" y="178"/>
                  </a:cubicBezTo>
                  <a:cubicBezTo>
                    <a:pt x="428" y="288"/>
                    <a:pt x="346" y="379"/>
                    <a:pt x="237" y="38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ExtraShape">
              <a:extLst>
                <a:ext uri="{FF2B5EF4-FFF2-40B4-BE49-F238E27FC236}">
                  <a16:creationId xmlns:a16="http://schemas.microsoft.com/office/drawing/2014/main" id="{DD15369C-FAF4-4DFF-A843-F664BDD46DA6}"/>
                </a:ext>
              </a:extLst>
            </p:cNvPr>
            <p:cNvSpPr/>
            <p:nvPr/>
          </p:nvSpPr>
          <p:spPr bwMode="auto">
            <a:xfrm rot="19628169">
              <a:off x="6154380" y="2445886"/>
              <a:ext cx="1615963" cy="1446577"/>
            </a:xfrm>
            <a:custGeom>
              <a:avLst/>
              <a:gdLst>
                <a:gd name="T0" fmla="*/ 169 w 349"/>
                <a:gd name="T1" fmla="*/ 3 h 313"/>
                <a:gd name="T2" fmla="*/ 14 w 349"/>
                <a:gd name="T3" fmla="*/ 174 h 313"/>
                <a:gd name="T4" fmla="*/ 198 w 349"/>
                <a:gd name="T5" fmla="*/ 312 h 313"/>
                <a:gd name="T6" fmla="*/ 336 w 349"/>
                <a:gd name="T7" fmla="*/ 156 h 313"/>
                <a:gd name="T8" fmla="*/ 169 w 349"/>
                <a:gd name="T9" fmla="*/ 3 h 313"/>
                <a:gd name="T10" fmla="*/ 303 w 349"/>
                <a:gd name="T11" fmla="*/ 249 h 313"/>
                <a:gd name="T12" fmla="*/ 198 w 349"/>
                <a:gd name="T13" fmla="*/ 295 h 313"/>
                <a:gd name="T14" fmla="*/ 33 w 349"/>
                <a:gd name="T15" fmla="*/ 183 h 313"/>
                <a:gd name="T16" fmla="*/ 169 w 349"/>
                <a:gd name="T17" fmla="*/ 20 h 313"/>
                <a:gd name="T18" fmla="*/ 315 w 349"/>
                <a:gd name="T19" fmla="*/ 136 h 313"/>
                <a:gd name="T20" fmla="*/ 303 w 349"/>
                <a:gd name="T21" fmla="*/ 249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13">
                  <a:moveTo>
                    <a:pt x="169" y="3"/>
                  </a:moveTo>
                  <a:cubicBezTo>
                    <a:pt x="85" y="8"/>
                    <a:pt x="0" y="85"/>
                    <a:pt x="14" y="174"/>
                  </a:cubicBezTo>
                  <a:cubicBezTo>
                    <a:pt x="27" y="259"/>
                    <a:pt x="116" y="313"/>
                    <a:pt x="198" y="312"/>
                  </a:cubicBezTo>
                  <a:cubicBezTo>
                    <a:pt x="288" y="310"/>
                    <a:pt x="349" y="249"/>
                    <a:pt x="336" y="156"/>
                  </a:cubicBezTo>
                  <a:cubicBezTo>
                    <a:pt x="325" y="72"/>
                    <a:pt x="255" y="0"/>
                    <a:pt x="169" y="3"/>
                  </a:cubicBezTo>
                  <a:close/>
                  <a:moveTo>
                    <a:pt x="303" y="249"/>
                  </a:moveTo>
                  <a:cubicBezTo>
                    <a:pt x="279" y="283"/>
                    <a:pt x="237" y="294"/>
                    <a:pt x="198" y="295"/>
                  </a:cubicBezTo>
                  <a:cubicBezTo>
                    <a:pt x="128" y="296"/>
                    <a:pt x="51" y="254"/>
                    <a:pt x="33" y="183"/>
                  </a:cubicBezTo>
                  <a:cubicBezTo>
                    <a:pt x="12" y="100"/>
                    <a:pt x="91" y="25"/>
                    <a:pt x="169" y="20"/>
                  </a:cubicBezTo>
                  <a:cubicBezTo>
                    <a:pt x="239" y="18"/>
                    <a:pt x="297" y="70"/>
                    <a:pt x="315" y="136"/>
                  </a:cubicBezTo>
                  <a:cubicBezTo>
                    <a:pt x="325" y="172"/>
                    <a:pt x="325" y="218"/>
                    <a:pt x="303" y="24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ExtraShape">
              <a:extLst>
                <a:ext uri="{FF2B5EF4-FFF2-40B4-BE49-F238E27FC236}">
                  <a16:creationId xmlns:a16="http://schemas.microsoft.com/office/drawing/2014/main" id="{9F65AFE3-B337-4918-99D5-D7D065C212B6}"/>
                </a:ext>
              </a:extLst>
            </p:cNvPr>
            <p:cNvSpPr/>
            <p:nvPr/>
          </p:nvSpPr>
          <p:spPr bwMode="auto">
            <a:xfrm rot="19628169">
              <a:off x="6465754" y="2913852"/>
              <a:ext cx="412799" cy="558674"/>
            </a:xfrm>
            <a:custGeom>
              <a:avLst/>
              <a:gdLst>
                <a:gd name="T0" fmla="*/ 66 w 112"/>
                <a:gd name="T1" fmla="*/ 14 h 152"/>
                <a:gd name="T2" fmla="*/ 0 w 112"/>
                <a:gd name="T3" fmla="*/ 114 h 152"/>
                <a:gd name="T4" fmla="*/ 17 w 112"/>
                <a:gd name="T5" fmla="*/ 149 h 152"/>
                <a:gd name="T6" fmla="*/ 41 w 112"/>
                <a:gd name="T7" fmla="*/ 133 h 152"/>
                <a:gd name="T8" fmla="*/ 46 w 112"/>
                <a:gd name="T9" fmla="*/ 104 h 152"/>
                <a:gd name="T10" fmla="*/ 67 w 112"/>
                <a:gd name="T11" fmla="*/ 68 h 152"/>
                <a:gd name="T12" fmla="*/ 106 w 112"/>
                <a:gd name="T13" fmla="*/ 36 h 152"/>
                <a:gd name="T14" fmla="*/ 105 w 112"/>
                <a:gd name="T15" fmla="*/ 10 h 152"/>
                <a:gd name="T16" fmla="*/ 66 w 112"/>
                <a:gd name="T17" fmla="*/ 14 h 152"/>
                <a:gd name="T18" fmla="*/ 72 w 112"/>
                <a:gd name="T19" fmla="*/ 40 h 152"/>
                <a:gd name="T20" fmla="*/ 38 w 112"/>
                <a:gd name="T21" fmla="*/ 79 h 152"/>
                <a:gd name="T22" fmla="*/ 28 w 112"/>
                <a:gd name="T23" fmla="*/ 106 h 152"/>
                <a:gd name="T24" fmla="*/ 26 w 112"/>
                <a:gd name="T25" fmla="*/ 115 h 152"/>
                <a:gd name="T26" fmla="*/ 17 w 112"/>
                <a:gd name="T27" fmla="*/ 114 h 152"/>
                <a:gd name="T28" fmla="*/ 57 w 112"/>
                <a:gd name="T29" fmla="*/ 40 h 152"/>
                <a:gd name="T30" fmla="*/ 89 w 112"/>
                <a:gd name="T31" fmla="*/ 28 h 152"/>
                <a:gd name="T32" fmla="*/ 72 w 112"/>
                <a:gd name="T33" fmla="*/ 4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2">
                  <a:moveTo>
                    <a:pt x="66" y="14"/>
                  </a:moveTo>
                  <a:cubicBezTo>
                    <a:pt x="28" y="34"/>
                    <a:pt x="4" y="72"/>
                    <a:pt x="0" y="114"/>
                  </a:cubicBezTo>
                  <a:cubicBezTo>
                    <a:pt x="0" y="127"/>
                    <a:pt x="2" y="145"/>
                    <a:pt x="17" y="149"/>
                  </a:cubicBezTo>
                  <a:cubicBezTo>
                    <a:pt x="28" y="152"/>
                    <a:pt x="38" y="143"/>
                    <a:pt x="41" y="133"/>
                  </a:cubicBezTo>
                  <a:cubicBezTo>
                    <a:pt x="44" y="124"/>
                    <a:pt x="43" y="113"/>
                    <a:pt x="46" y="104"/>
                  </a:cubicBezTo>
                  <a:cubicBezTo>
                    <a:pt x="50" y="90"/>
                    <a:pt x="58" y="78"/>
                    <a:pt x="67" y="68"/>
                  </a:cubicBezTo>
                  <a:cubicBezTo>
                    <a:pt x="78" y="55"/>
                    <a:pt x="96" y="49"/>
                    <a:pt x="106" y="36"/>
                  </a:cubicBezTo>
                  <a:cubicBezTo>
                    <a:pt x="111" y="29"/>
                    <a:pt x="112" y="17"/>
                    <a:pt x="105" y="10"/>
                  </a:cubicBezTo>
                  <a:cubicBezTo>
                    <a:pt x="95" y="0"/>
                    <a:pt x="77" y="9"/>
                    <a:pt x="66" y="14"/>
                  </a:cubicBezTo>
                  <a:close/>
                  <a:moveTo>
                    <a:pt x="72" y="40"/>
                  </a:moveTo>
                  <a:cubicBezTo>
                    <a:pt x="59" y="51"/>
                    <a:pt x="47" y="64"/>
                    <a:pt x="38" y="79"/>
                  </a:cubicBezTo>
                  <a:cubicBezTo>
                    <a:pt x="34" y="87"/>
                    <a:pt x="30" y="96"/>
                    <a:pt x="28" y="106"/>
                  </a:cubicBezTo>
                  <a:cubicBezTo>
                    <a:pt x="27" y="109"/>
                    <a:pt x="27" y="112"/>
                    <a:pt x="26" y="115"/>
                  </a:cubicBezTo>
                  <a:cubicBezTo>
                    <a:pt x="24" y="123"/>
                    <a:pt x="17" y="137"/>
                    <a:pt x="17" y="114"/>
                  </a:cubicBezTo>
                  <a:cubicBezTo>
                    <a:pt x="20" y="85"/>
                    <a:pt x="34" y="58"/>
                    <a:pt x="57" y="40"/>
                  </a:cubicBezTo>
                  <a:cubicBezTo>
                    <a:pt x="61" y="37"/>
                    <a:pt x="90" y="18"/>
                    <a:pt x="89" y="28"/>
                  </a:cubicBezTo>
                  <a:cubicBezTo>
                    <a:pt x="89" y="30"/>
                    <a:pt x="74" y="38"/>
                    <a:pt x="72" y="40"/>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ExtraShape">
              <a:extLst>
                <a:ext uri="{FF2B5EF4-FFF2-40B4-BE49-F238E27FC236}">
                  <a16:creationId xmlns:a16="http://schemas.microsoft.com/office/drawing/2014/main" id="{A2FFD581-46A6-4F7C-9C92-E86370475B71}"/>
                </a:ext>
              </a:extLst>
            </p:cNvPr>
            <p:cNvSpPr/>
            <p:nvPr/>
          </p:nvSpPr>
          <p:spPr bwMode="auto">
            <a:xfrm rot="19628169">
              <a:off x="6684858" y="2686362"/>
              <a:ext cx="261159" cy="265304"/>
            </a:xfrm>
            <a:custGeom>
              <a:avLst/>
              <a:gdLst>
                <a:gd name="T0" fmla="*/ 20 w 53"/>
                <a:gd name="T1" fmla="*/ 4 h 54"/>
                <a:gd name="T2" fmla="*/ 19 w 53"/>
                <a:gd name="T3" fmla="*/ 5 h 54"/>
                <a:gd name="T4" fmla="*/ 17 w 53"/>
                <a:gd name="T5" fmla="*/ 5 h 54"/>
                <a:gd name="T6" fmla="*/ 10 w 53"/>
                <a:gd name="T7" fmla="*/ 42 h 54"/>
                <a:gd name="T8" fmla="*/ 48 w 53"/>
                <a:gd name="T9" fmla="*/ 39 h 54"/>
                <a:gd name="T10" fmla="*/ 48 w 53"/>
                <a:gd name="T11" fmla="*/ 13 h 54"/>
                <a:gd name="T12" fmla="*/ 20 w 53"/>
                <a:gd name="T13" fmla="*/ 4 h 54"/>
                <a:gd name="T14" fmla="*/ 32 w 53"/>
                <a:gd name="T15" fmla="*/ 32 h 54"/>
                <a:gd name="T16" fmla="*/ 26 w 53"/>
                <a:gd name="T17" fmla="*/ 33 h 54"/>
                <a:gd name="T18" fmla="*/ 26 w 53"/>
                <a:gd name="T19" fmla="*/ 20 h 54"/>
                <a:gd name="T20" fmla="*/ 33 w 53"/>
                <a:gd name="T21" fmla="*/ 21 h 54"/>
                <a:gd name="T22" fmla="*/ 35 w 53"/>
                <a:gd name="T23" fmla="*/ 29 h 54"/>
                <a:gd name="T24" fmla="*/ 34 w 53"/>
                <a:gd name="T25" fmla="*/ 29 h 54"/>
                <a:gd name="T26" fmla="*/ 32 w 53"/>
                <a:gd name="T27" fmla="*/ 32 h 54"/>
                <a:gd name="T28" fmla="*/ 35 w 53"/>
                <a:gd name="T29" fmla="*/ 29 h 54"/>
                <a:gd name="T30" fmla="*/ 35 w 53"/>
                <a:gd name="T3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54">
                  <a:moveTo>
                    <a:pt x="20" y="4"/>
                  </a:moveTo>
                  <a:cubicBezTo>
                    <a:pt x="19" y="4"/>
                    <a:pt x="19" y="4"/>
                    <a:pt x="19" y="5"/>
                  </a:cubicBezTo>
                  <a:cubicBezTo>
                    <a:pt x="19" y="5"/>
                    <a:pt x="18" y="5"/>
                    <a:pt x="17" y="5"/>
                  </a:cubicBezTo>
                  <a:cubicBezTo>
                    <a:pt x="4" y="12"/>
                    <a:pt x="0" y="31"/>
                    <a:pt x="10" y="42"/>
                  </a:cubicBezTo>
                  <a:cubicBezTo>
                    <a:pt x="21" y="54"/>
                    <a:pt x="39" y="52"/>
                    <a:pt x="48" y="39"/>
                  </a:cubicBezTo>
                  <a:cubicBezTo>
                    <a:pt x="53" y="32"/>
                    <a:pt x="52" y="21"/>
                    <a:pt x="48" y="13"/>
                  </a:cubicBezTo>
                  <a:cubicBezTo>
                    <a:pt x="42" y="3"/>
                    <a:pt x="30" y="0"/>
                    <a:pt x="20" y="4"/>
                  </a:cubicBezTo>
                  <a:close/>
                  <a:moveTo>
                    <a:pt x="32" y="32"/>
                  </a:moveTo>
                  <a:cubicBezTo>
                    <a:pt x="31" y="33"/>
                    <a:pt x="28" y="34"/>
                    <a:pt x="26" y="33"/>
                  </a:cubicBezTo>
                  <a:cubicBezTo>
                    <a:pt x="19" y="31"/>
                    <a:pt x="21" y="23"/>
                    <a:pt x="26" y="20"/>
                  </a:cubicBezTo>
                  <a:cubicBezTo>
                    <a:pt x="29" y="19"/>
                    <a:pt x="31" y="19"/>
                    <a:pt x="33" y="21"/>
                  </a:cubicBezTo>
                  <a:cubicBezTo>
                    <a:pt x="34" y="23"/>
                    <a:pt x="35" y="26"/>
                    <a:pt x="35" y="29"/>
                  </a:cubicBezTo>
                  <a:cubicBezTo>
                    <a:pt x="35" y="29"/>
                    <a:pt x="34" y="29"/>
                    <a:pt x="34" y="29"/>
                  </a:cubicBezTo>
                  <a:cubicBezTo>
                    <a:pt x="34" y="30"/>
                    <a:pt x="33" y="31"/>
                    <a:pt x="32" y="32"/>
                  </a:cubicBezTo>
                  <a:close/>
                  <a:moveTo>
                    <a:pt x="35" y="29"/>
                  </a:moveTo>
                  <a:cubicBezTo>
                    <a:pt x="35" y="28"/>
                    <a:pt x="35" y="28"/>
                    <a:pt x="35" y="2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24" name="ExtraShape31">
              <a:extLst>
                <a:ext uri="{FF2B5EF4-FFF2-40B4-BE49-F238E27FC236}">
                  <a16:creationId xmlns:a16="http://schemas.microsoft.com/office/drawing/2014/main" id="{04CAA750-0019-4697-8BC0-9C1493C88FC8}"/>
                </a:ext>
              </a:extLst>
            </p:cNvPr>
            <p:cNvCxnSpPr>
              <a:cxnSpLocks/>
            </p:cNvCxnSpPr>
            <p:nvPr/>
          </p:nvCxnSpPr>
          <p:spPr>
            <a:xfrm>
              <a:off x="4154450" y="4597245"/>
              <a:ext cx="2055526" cy="0"/>
            </a:xfrm>
            <a:prstGeom prst="line">
              <a:avLst/>
            </a:prstGeom>
            <a:ln>
              <a:solidFill>
                <a:srgbClr val="3A4554"/>
              </a:solidFill>
              <a:prstDash val="dash"/>
            </a:ln>
          </p:spPr>
          <p:style>
            <a:lnRef idx="1">
              <a:schemeClr val="accent1"/>
            </a:lnRef>
            <a:fillRef idx="0">
              <a:schemeClr val="accent1"/>
            </a:fillRef>
            <a:effectRef idx="0">
              <a:schemeClr val="accent1"/>
            </a:effectRef>
            <a:fontRef idx="minor">
              <a:schemeClr val="tx1"/>
            </a:fontRef>
          </p:style>
        </p:cxnSp>
        <p:sp>
          <p:nvSpPr>
            <p:cNvPr id="25" name="CustomText1">
              <a:extLst>
                <a:ext uri="{FF2B5EF4-FFF2-40B4-BE49-F238E27FC236}">
                  <a16:creationId xmlns:a16="http://schemas.microsoft.com/office/drawing/2014/main" id="{B7DC8A44-E72A-4551-8C7F-2CE655799A1B}"/>
                </a:ext>
              </a:extLst>
            </p:cNvPr>
            <p:cNvSpPr/>
            <p:nvPr/>
          </p:nvSpPr>
          <p:spPr>
            <a:xfrm>
              <a:off x="4154450" y="4657553"/>
              <a:ext cx="2055526" cy="338647"/>
            </a:xfrm>
            <a:prstGeom prst="rect">
              <a:avLst/>
            </a:prstGeom>
            <a:noFill/>
          </p:spPr>
          <p:txBody>
            <a:bodyPr wrap="none" lIns="90000" tIns="46800" rIns="90000" bIns="46800">
              <a:normAutofit fontScale="70000" lnSpcReduction="20000"/>
            </a:bodyPr>
            <a:lstStyle/>
            <a:p>
              <a:pPr algn="ctr">
                <a:defRPr/>
              </a:pPr>
              <a:endParaRPr lang="en-US" altLang="zh-CN" sz="1600" dirty="0"/>
            </a:p>
          </p:txBody>
        </p:sp>
        <p:sp>
          <p:nvSpPr>
            <p:cNvPr id="26" name="CustomText2">
              <a:extLst>
                <a:ext uri="{FF2B5EF4-FFF2-40B4-BE49-F238E27FC236}">
                  <a16:creationId xmlns:a16="http://schemas.microsoft.com/office/drawing/2014/main" id="{79933DC3-3451-42F9-98E3-DC0ADEFE29DE}"/>
                </a:ext>
              </a:extLst>
            </p:cNvPr>
            <p:cNvSpPr/>
            <p:nvPr/>
          </p:nvSpPr>
          <p:spPr>
            <a:xfrm>
              <a:off x="4154450" y="4198293"/>
              <a:ext cx="2055525" cy="398949"/>
            </a:xfrm>
            <a:prstGeom prst="rect">
              <a:avLst/>
            </a:prstGeom>
            <a:noFill/>
          </p:spPr>
          <p:txBody>
            <a:bodyPr wrap="none" lIns="90000" tIns="46800" rIns="90000" bIns="46800" anchor="ctr">
              <a:normAutofit fontScale="47500" lnSpcReduction="20000"/>
            </a:bodyPr>
            <a:lstStyle/>
            <a:p>
              <a:pPr lvl="0" algn="ctr">
                <a:defRPr/>
              </a:pPr>
              <a:endParaRPr lang="en-US" altLang="zh-CN" sz="2800" b="1" dirty="0"/>
            </a:p>
          </p:txBody>
        </p:sp>
      </p:grpSp>
    </p:spTree>
    <p:extLst>
      <p:ext uri="{BB962C8B-B14F-4D97-AF65-F5344CB8AC3E}">
        <p14:creationId xmlns:p14="http://schemas.microsoft.com/office/powerpoint/2010/main" val="37648170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79CCCEC-0BFC-472C-A04E-81AF72818971}"/>
              </a:ext>
            </a:extLst>
          </p:cNvPr>
          <p:cNvSpPr txBox="1"/>
          <p:nvPr/>
        </p:nvSpPr>
        <p:spPr>
          <a:xfrm>
            <a:off x="3221033" y="2599681"/>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bg1"/>
                </a:solidFill>
                <a:latin typeface="Impact" panose="020B0806030902050204" pitchFamily="34" charset="0"/>
                <a:cs typeface="Arial" panose="020B0604020202020204" pitchFamily="34" charset="0"/>
              </a:rPr>
              <a:t>/05</a:t>
            </a:r>
            <a:endParaRPr lang="zh-CN" altLang="en-US" spc="100" dirty="0">
              <a:solidFill>
                <a:schemeClr val="bg1"/>
              </a:solidFill>
              <a:latin typeface="Impact" panose="020B0806030902050204" pitchFamily="34" charset="0"/>
              <a:cs typeface="Arial" panose="020B0604020202020204" pitchFamily="34" charset="0"/>
            </a:endParaRPr>
          </a:p>
        </p:txBody>
      </p:sp>
      <p:sp>
        <p:nvSpPr>
          <p:cNvPr id="9" name="标题 4">
            <a:extLst>
              <a:ext uri="{FF2B5EF4-FFF2-40B4-BE49-F238E27FC236}">
                <a16:creationId xmlns:a16="http://schemas.microsoft.com/office/drawing/2014/main" id="{AC0533CC-0B5A-4FED-AA96-1AF7CF5F6A94}"/>
              </a:ext>
            </a:extLst>
          </p:cNvPr>
          <p:cNvSpPr>
            <a:spLocks noGrp="1"/>
          </p:cNvSpPr>
          <p:nvPr>
            <p:ph type="title"/>
          </p:nvPr>
        </p:nvSpPr>
        <p:spPr>
          <a:xfrm>
            <a:off x="4476173" y="2599681"/>
            <a:ext cx="3324802" cy="895350"/>
          </a:xfrm>
        </p:spPr>
        <p:txBody>
          <a:bodyPr>
            <a:normAutofit fontScale="90000"/>
          </a:bodyPr>
          <a:lstStyle/>
          <a:p>
            <a:r>
              <a:rPr lang="zh-CN" altLang="en-US" sz="5400" dirty="0">
                <a:solidFill>
                  <a:schemeClr val="bg1"/>
                </a:solidFill>
              </a:rPr>
              <a:t>分工和绩效</a:t>
            </a:r>
          </a:p>
        </p:txBody>
      </p:sp>
    </p:spTree>
    <p:extLst>
      <p:ext uri="{BB962C8B-B14F-4D97-AF65-F5344CB8AC3E}">
        <p14:creationId xmlns:p14="http://schemas.microsoft.com/office/powerpoint/2010/main" val="5706596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dirty="0"/>
              <a:t>PRD2018-G01</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39</a:t>
            </a:fld>
            <a:endParaRPr lang="zh-CN" altLang="en-US" dirty="0"/>
          </a:p>
        </p:txBody>
      </p:sp>
      <p:grpSp>
        <p:nvGrpSpPr>
          <p:cNvPr id="5" name="ea088165-c03c-41ca-90b6-909522d3c9e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0"/>
            <a:ext cx="12192000" cy="6067119"/>
            <a:chOff x="0" y="0"/>
            <a:chExt cx="12192000" cy="6067119"/>
          </a:xfrm>
        </p:grpSpPr>
        <p:sp>
          <p:nvSpPr>
            <p:cNvPr id="6" name="ïṣľïḓê"/>
            <p:cNvSpPr/>
            <p:nvPr/>
          </p:nvSpPr>
          <p:spPr>
            <a:xfrm>
              <a:off x="9997797" y="1420911"/>
              <a:ext cx="1231900" cy="266470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íśliḍê"/>
            <p:cNvSpPr/>
            <p:nvPr/>
          </p:nvSpPr>
          <p:spPr>
            <a:xfrm>
              <a:off x="1018897" y="1420911"/>
              <a:ext cx="1231900" cy="34526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iṡḻíḑê"/>
            <p:cNvSpPr/>
            <p:nvPr/>
          </p:nvSpPr>
          <p:spPr>
            <a:xfrm>
              <a:off x="3317597" y="1420912"/>
              <a:ext cx="1231900" cy="2876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íşľiḋè"/>
            <p:cNvSpPr/>
            <p:nvPr/>
          </p:nvSpPr>
          <p:spPr>
            <a:xfrm>
              <a:off x="5667006" y="1369119"/>
              <a:ext cx="1231900" cy="285268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ïşļiḋê"/>
            <p:cNvSpPr/>
            <p:nvPr/>
          </p:nvSpPr>
          <p:spPr>
            <a:xfrm>
              <a:off x="7914997" y="1420910"/>
              <a:ext cx="1231900" cy="33065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ïşḷïḋê"/>
            <p:cNvSpPr txBox="1"/>
            <p:nvPr/>
          </p:nvSpPr>
          <p:spPr>
            <a:xfrm>
              <a:off x="1018897" y="2070695"/>
              <a:ext cx="1231900" cy="1542517"/>
            </a:xfrm>
            <a:prstGeom prst="rect">
              <a:avLst/>
            </a:prstGeom>
            <a:noFill/>
          </p:spPr>
          <p:txBody>
            <a:bodyPr wrap="square">
              <a:normAutofit/>
            </a:bodyPr>
            <a:lstStyle/>
            <a:p>
              <a:pPr algn="ctr"/>
              <a:r>
                <a:rPr lang="zh-CN" altLang="en-US" sz="2000" dirty="0">
                  <a:solidFill>
                    <a:schemeClr val="bg1"/>
                  </a:solidFill>
                </a:rPr>
                <a:t>对象图绘制</a:t>
              </a:r>
              <a:endParaRPr lang="en-US" sz="2000" dirty="0">
                <a:solidFill>
                  <a:schemeClr val="bg1"/>
                </a:solidFill>
              </a:endParaRPr>
            </a:p>
          </p:txBody>
        </p:sp>
        <p:sp>
          <p:nvSpPr>
            <p:cNvPr id="12" name="îṧlïďé"/>
            <p:cNvSpPr txBox="1"/>
            <p:nvPr/>
          </p:nvSpPr>
          <p:spPr>
            <a:xfrm>
              <a:off x="3287993" y="309578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3" name="iṣļíde"/>
            <p:cNvSpPr txBox="1"/>
            <p:nvPr/>
          </p:nvSpPr>
          <p:spPr>
            <a:xfrm>
              <a:off x="5667006" y="3760139"/>
              <a:ext cx="1231900" cy="461665"/>
            </a:xfrm>
            <a:prstGeom prst="rect">
              <a:avLst/>
            </a:prstGeom>
            <a:noFill/>
          </p:spPr>
          <p:txBody>
            <a:bodyPr wrap="square">
              <a:normAutofit/>
            </a:bodyPr>
            <a:lstStyle/>
            <a:p>
              <a:pPr algn="ctr"/>
              <a:endParaRPr lang="en-US" sz="2400" dirty="0">
                <a:solidFill>
                  <a:schemeClr val="bg1"/>
                </a:solidFill>
              </a:endParaRPr>
            </a:p>
          </p:txBody>
        </p:sp>
        <p:sp>
          <p:nvSpPr>
            <p:cNvPr id="14" name="ïśliḓê"/>
            <p:cNvSpPr txBox="1"/>
            <p:nvPr/>
          </p:nvSpPr>
          <p:spPr>
            <a:xfrm>
              <a:off x="7914997" y="4727430"/>
              <a:ext cx="1231900" cy="461665"/>
            </a:xfrm>
            <a:prstGeom prst="rect">
              <a:avLst/>
            </a:prstGeom>
            <a:noFill/>
          </p:spPr>
          <p:txBody>
            <a:bodyPr wrap="square">
              <a:normAutofit/>
            </a:bodyPr>
            <a:lstStyle/>
            <a:p>
              <a:pPr algn="ctr"/>
              <a:endParaRPr lang="en-US" sz="2400" dirty="0">
                <a:solidFill>
                  <a:schemeClr val="bg1"/>
                </a:solidFill>
              </a:endParaRPr>
            </a:p>
          </p:txBody>
        </p:sp>
        <p:sp>
          <p:nvSpPr>
            <p:cNvPr id="15" name="îšlidê"/>
            <p:cNvSpPr txBox="1"/>
            <p:nvPr/>
          </p:nvSpPr>
          <p:spPr>
            <a:xfrm>
              <a:off x="9997797" y="5605454"/>
              <a:ext cx="1231900" cy="461665"/>
            </a:xfrm>
            <a:prstGeom prst="rect">
              <a:avLst/>
            </a:prstGeom>
            <a:noFill/>
          </p:spPr>
          <p:txBody>
            <a:bodyPr wrap="square">
              <a:normAutofit/>
            </a:bodyPr>
            <a:lstStyle/>
            <a:p>
              <a:pPr algn="ctr"/>
              <a:endParaRPr lang="en-US" sz="2400" dirty="0">
                <a:solidFill>
                  <a:schemeClr val="bg1"/>
                </a:solidFill>
              </a:endParaRPr>
            </a:p>
          </p:txBody>
        </p:sp>
        <p:sp>
          <p:nvSpPr>
            <p:cNvPr id="17" name="ïśḻïďé"/>
            <p:cNvSpPr/>
            <p:nvPr/>
          </p:nvSpPr>
          <p:spPr>
            <a:xfrm>
              <a:off x="0" y="0"/>
              <a:ext cx="12192000" cy="1663382"/>
            </a:xfrm>
            <a:prstGeom prst="round2SameRect">
              <a:avLst>
                <a:gd name="adj1" fmla="val 0"/>
                <a:gd name="adj2" fmla="val 0"/>
              </a:avLst>
            </a:prstGeom>
            <a:blipFill>
              <a:blip r:embed="rId4"/>
              <a:srcRect/>
              <a:stretch>
                <a:fillRect t="-131566" b="-129572"/>
              </a:stretch>
            </a:blipFill>
            <a:ln w="12700" cap="flat" cmpd="sng" algn="ctr">
              <a:noFill/>
              <a:prstDash val="solid"/>
              <a:miter lim="800000"/>
            </a:ln>
            <a:effectLst/>
            <a:extLst>
              <a:ext uri="{91240B29-F687-4F45-9708-019B960494DF}">
                <a14:hiddenLine xmlns:a14="http://schemas.microsoft.com/office/drawing/2010/main" w="12700" cap="flat" cmpd="sng" algn="ctr">
                  <a:solidFill>
                    <a:srgbClr val="D1DADD"/>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endParaRPr/>
            </a:p>
          </p:txBody>
        </p:sp>
        <p:sp>
          <p:nvSpPr>
            <p:cNvPr id="18" name="îṡḻîḍe">
              <a:extLst>
                <a:ext uri="{FF2B5EF4-FFF2-40B4-BE49-F238E27FC236}">
                  <a16:creationId xmlns:a16="http://schemas.microsoft.com/office/drawing/2014/main" id="{677E30ED-A3DB-483E-A3CF-512E2EBE9C31}"/>
                </a:ext>
              </a:extLst>
            </p:cNvPr>
            <p:cNvSpPr/>
            <p:nvPr/>
          </p:nvSpPr>
          <p:spPr bwMode="auto">
            <a:xfrm>
              <a:off x="0" y="1317329"/>
              <a:ext cx="12192000" cy="374810"/>
            </a:xfrm>
            <a:prstGeom prst="rect">
              <a:avLst/>
            </a:prstGeom>
            <a:solidFill>
              <a:schemeClr val="tx1">
                <a:alpha val="90000"/>
              </a:scheme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19" name="îṧ1ïḍè"/>
            <p:cNvSpPr txBox="1"/>
            <p:nvPr/>
          </p:nvSpPr>
          <p:spPr>
            <a:xfrm>
              <a:off x="1132909" y="1358703"/>
              <a:ext cx="902460" cy="279594"/>
            </a:xfrm>
            <a:prstGeom prst="rect">
              <a:avLst/>
            </a:prstGeom>
            <a:noFill/>
          </p:spPr>
          <p:txBody>
            <a:bodyPr wrap="none" anchor="ctr">
              <a:prstTxWarp prst="textPlain">
                <a:avLst/>
              </a:prstTxWarp>
              <a:normAutofit fontScale="62500" lnSpcReduction="20000"/>
            </a:bodyPr>
            <a:lstStyle/>
            <a:p>
              <a:pPr algn="ctr"/>
              <a:endParaRPr lang="en-US" sz="2400" dirty="0">
                <a:solidFill>
                  <a:schemeClr val="bg1"/>
                </a:solidFill>
                <a:latin typeface="Impact" panose="020B0806030902050204" pitchFamily="34" charset="0"/>
              </a:endParaRPr>
            </a:p>
          </p:txBody>
        </p:sp>
        <p:sp>
          <p:nvSpPr>
            <p:cNvPr id="20" name="îśļíḓê">
              <a:extLst>
                <a:ext uri="{FF2B5EF4-FFF2-40B4-BE49-F238E27FC236}">
                  <a16:creationId xmlns:a16="http://schemas.microsoft.com/office/drawing/2014/main" id="{D4E4A47E-DC0B-4C2D-99E0-AF50C047D2A4}"/>
                </a:ext>
              </a:extLst>
            </p:cNvPr>
            <p:cNvSpPr txBox="1"/>
            <p:nvPr/>
          </p:nvSpPr>
          <p:spPr>
            <a:xfrm>
              <a:off x="3506366" y="1390243"/>
              <a:ext cx="795157" cy="279594"/>
            </a:xfrm>
            <a:prstGeom prst="rect">
              <a:avLst/>
            </a:prstGeom>
            <a:noFill/>
          </p:spPr>
          <p:txBody>
            <a:bodyPr wrap="none" anchor="ctr">
              <a:prstTxWarp prst="textPlain">
                <a:avLst>
                  <a:gd name="adj" fmla="val 50300"/>
                </a:avLst>
              </a:prstTxWarp>
              <a:normAutofit lnSpcReduction="10000"/>
            </a:bodyPr>
            <a:lstStyle/>
            <a:p>
              <a:pPr algn="ctr"/>
              <a:endParaRPr lang="en-US" sz="1300" dirty="0">
                <a:solidFill>
                  <a:schemeClr val="bg1"/>
                </a:solidFill>
                <a:latin typeface="Impact" panose="020B0806030902050204" pitchFamily="34" charset="0"/>
              </a:endParaRPr>
            </a:p>
          </p:txBody>
        </p:sp>
        <p:sp>
          <p:nvSpPr>
            <p:cNvPr id="21" name="îšľiḋê">
              <a:extLst>
                <a:ext uri="{FF2B5EF4-FFF2-40B4-BE49-F238E27FC236}">
                  <a16:creationId xmlns:a16="http://schemas.microsoft.com/office/drawing/2014/main" id="{AB9AD3B1-7883-425C-A324-7938A4F84ABF}"/>
                </a:ext>
              </a:extLst>
            </p:cNvPr>
            <p:cNvSpPr txBox="1"/>
            <p:nvPr/>
          </p:nvSpPr>
          <p:spPr>
            <a:xfrm>
              <a:off x="5834668" y="136191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于    坤</a:t>
              </a:r>
              <a:endParaRPr lang="en-US" sz="2400" dirty="0">
                <a:solidFill>
                  <a:schemeClr val="bg1"/>
                </a:solidFill>
                <a:latin typeface="Impact" panose="020B0806030902050204" pitchFamily="34" charset="0"/>
              </a:endParaRPr>
            </a:p>
          </p:txBody>
        </p:sp>
        <p:sp>
          <p:nvSpPr>
            <p:cNvPr id="22" name="ïšľíḍè">
              <a:extLst>
                <a:ext uri="{FF2B5EF4-FFF2-40B4-BE49-F238E27FC236}">
                  <a16:creationId xmlns:a16="http://schemas.microsoft.com/office/drawing/2014/main" id="{C89FF89F-51DB-4842-80DE-4F0BA1DE0471}"/>
                </a:ext>
              </a:extLst>
            </p:cNvPr>
            <p:cNvSpPr txBox="1"/>
            <p:nvPr/>
          </p:nvSpPr>
          <p:spPr>
            <a:xfrm>
              <a:off x="8077108" y="1354127"/>
              <a:ext cx="904598" cy="269178"/>
            </a:xfrm>
            <a:prstGeom prst="rect">
              <a:avLst/>
            </a:prstGeom>
            <a:noFill/>
          </p:spPr>
          <p:txBody>
            <a:bodyPr wrap="none" anchor="ctr">
              <a:prstTxWarp prst="textPlain">
                <a:avLst/>
              </a:prstTxWarp>
              <a:normAutofit fontScale="55000" lnSpcReduction="20000"/>
            </a:bodyPr>
            <a:lstStyle/>
            <a:p>
              <a:pPr algn="ctr"/>
              <a:endParaRPr lang="en-US" sz="2400" dirty="0">
                <a:solidFill>
                  <a:schemeClr val="bg1"/>
                </a:solidFill>
                <a:latin typeface="Impact" panose="020B0806030902050204" pitchFamily="34" charset="0"/>
              </a:endParaRPr>
            </a:p>
          </p:txBody>
        </p:sp>
        <p:sp>
          <p:nvSpPr>
            <p:cNvPr id="23" name="ïṧḻîḑê">
              <a:extLst>
                <a:ext uri="{FF2B5EF4-FFF2-40B4-BE49-F238E27FC236}">
                  <a16:creationId xmlns:a16="http://schemas.microsoft.com/office/drawing/2014/main" id="{8DB3CCE6-BAF7-4B7D-AE2C-9EFEA4AEAB6C}"/>
                </a:ext>
              </a:extLst>
            </p:cNvPr>
            <p:cNvSpPr txBox="1"/>
            <p:nvPr/>
          </p:nvSpPr>
          <p:spPr>
            <a:xfrm>
              <a:off x="10369922" y="1343949"/>
              <a:ext cx="689169" cy="304680"/>
            </a:xfrm>
            <a:prstGeom prst="rect">
              <a:avLst/>
            </a:prstGeom>
            <a:noFill/>
          </p:spPr>
          <p:txBody>
            <a:bodyPr wrap="none" anchor="ctr">
              <a:prstTxWarp prst="textPlain">
                <a:avLst/>
              </a:prstTxWarp>
              <a:normAutofit fontScale="70000" lnSpcReduction="20000"/>
            </a:bodyPr>
            <a:lstStyle/>
            <a:p>
              <a:pPr algn="ctr"/>
              <a:endParaRPr lang="en-US" sz="2400" dirty="0">
                <a:solidFill>
                  <a:schemeClr val="bg1"/>
                </a:solidFill>
                <a:latin typeface="Impact" panose="020B0806030902050204" pitchFamily="34" charset="0"/>
              </a:endParaRPr>
            </a:p>
          </p:txBody>
        </p:sp>
      </p:grpSp>
      <p:sp>
        <p:nvSpPr>
          <p:cNvPr id="2" name="标题 1"/>
          <p:cNvSpPr>
            <a:spLocks noGrp="1"/>
          </p:cNvSpPr>
          <p:nvPr>
            <p:ph type="title"/>
          </p:nvPr>
        </p:nvSpPr>
        <p:spPr/>
        <p:txBody>
          <a:bodyPr/>
          <a:lstStyle/>
          <a:p>
            <a:r>
              <a:rPr lang="zh-CN" altLang="en-US" dirty="0">
                <a:solidFill>
                  <a:schemeClr val="bg1"/>
                </a:solidFill>
              </a:rPr>
              <a:t>分工及绩效</a:t>
            </a:r>
          </a:p>
        </p:txBody>
      </p:sp>
      <p:sp>
        <p:nvSpPr>
          <p:cNvPr id="26" name="îšľiḋê">
            <a:extLst>
              <a:ext uri="{FF2B5EF4-FFF2-40B4-BE49-F238E27FC236}">
                <a16:creationId xmlns:a16="http://schemas.microsoft.com/office/drawing/2014/main" id="{B3EF31B4-25FD-4E20-862A-FF18D8CE99A0}"/>
              </a:ext>
            </a:extLst>
          </p:cNvPr>
          <p:cNvSpPr txBox="1"/>
          <p:nvPr/>
        </p:nvSpPr>
        <p:spPr>
          <a:xfrm>
            <a:off x="10187371" y="1355678"/>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章奇妙</a:t>
            </a:r>
            <a:endParaRPr lang="en-US" altLang="zh-CN" sz="2400" dirty="0">
              <a:solidFill>
                <a:schemeClr val="bg1"/>
              </a:solidFill>
              <a:latin typeface="Impact" panose="020B0806030902050204" pitchFamily="34" charset="0"/>
            </a:endParaRPr>
          </a:p>
        </p:txBody>
      </p:sp>
      <p:sp>
        <p:nvSpPr>
          <p:cNvPr id="27" name="îšľiḋê">
            <a:extLst>
              <a:ext uri="{FF2B5EF4-FFF2-40B4-BE49-F238E27FC236}">
                <a16:creationId xmlns:a16="http://schemas.microsoft.com/office/drawing/2014/main" id="{BBF9F1F4-C0B0-4615-9ED8-64838B171449}"/>
              </a:ext>
            </a:extLst>
          </p:cNvPr>
          <p:cNvSpPr txBox="1"/>
          <p:nvPr/>
        </p:nvSpPr>
        <p:spPr>
          <a:xfrm>
            <a:off x="8093016" y="134394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刘值成</a:t>
            </a:r>
            <a:endParaRPr lang="en-US" altLang="zh-CN" sz="2400" dirty="0">
              <a:solidFill>
                <a:schemeClr val="bg1"/>
              </a:solidFill>
              <a:latin typeface="Impact" panose="020B0806030902050204" pitchFamily="34" charset="0"/>
            </a:endParaRPr>
          </a:p>
        </p:txBody>
      </p:sp>
      <p:sp>
        <p:nvSpPr>
          <p:cNvPr id="28" name="îšľiḋê">
            <a:extLst>
              <a:ext uri="{FF2B5EF4-FFF2-40B4-BE49-F238E27FC236}">
                <a16:creationId xmlns:a16="http://schemas.microsoft.com/office/drawing/2014/main" id="{EB4DD2EC-9A6B-466A-B6F4-166F9F0B6448}"/>
              </a:ext>
            </a:extLst>
          </p:cNvPr>
          <p:cNvSpPr txBox="1"/>
          <p:nvPr/>
        </p:nvSpPr>
        <p:spPr>
          <a:xfrm>
            <a:off x="3506365" y="1369119"/>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陈铉文</a:t>
            </a:r>
            <a:endParaRPr lang="en-US" altLang="zh-CN" sz="2400" dirty="0">
              <a:solidFill>
                <a:schemeClr val="bg1"/>
              </a:solidFill>
              <a:latin typeface="Impact" panose="020B0806030902050204" pitchFamily="34" charset="0"/>
            </a:endParaRPr>
          </a:p>
        </p:txBody>
      </p:sp>
      <p:sp>
        <p:nvSpPr>
          <p:cNvPr id="29" name="îšľiḋê">
            <a:extLst>
              <a:ext uri="{FF2B5EF4-FFF2-40B4-BE49-F238E27FC236}">
                <a16:creationId xmlns:a16="http://schemas.microsoft.com/office/drawing/2014/main" id="{9D63ACE3-EAE0-4450-8BCB-99C49852B117}"/>
              </a:ext>
            </a:extLst>
          </p:cNvPr>
          <p:cNvSpPr txBox="1"/>
          <p:nvPr/>
        </p:nvSpPr>
        <p:spPr>
          <a:xfrm>
            <a:off x="1209472" y="1369120"/>
            <a:ext cx="795157" cy="269178"/>
          </a:xfrm>
          <a:prstGeom prst="rect">
            <a:avLst/>
          </a:prstGeom>
          <a:noFill/>
        </p:spPr>
        <p:txBody>
          <a:bodyPr wrap="none" anchor="ctr">
            <a:prstTxWarp prst="textPlain">
              <a:avLst/>
            </a:prstTxWarp>
            <a:normAutofit fontScale="55000" lnSpcReduction="20000"/>
          </a:bodyPr>
          <a:lstStyle/>
          <a:p>
            <a:pPr algn="ctr"/>
            <a:r>
              <a:rPr lang="zh-CN" altLang="en-US" sz="2400" dirty="0">
                <a:solidFill>
                  <a:schemeClr val="bg1"/>
                </a:solidFill>
                <a:latin typeface="Impact" panose="020B0806030902050204" pitchFamily="34" charset="0"/>
              </a:rPr>
              <a:t>张威杰</a:t>
            </a:r>
            <a:endParaRPr lang="en-US" altLang="zh-CN" sz="2400" dirty="0">
              <a:solidFill>
                <a:schemeClr val="bg1"/>
              </a:solidFill>
              <a:latin typeface="Impact" panose="020B0806030902050204" pitchFamily="34" charset="0"/>
            </a:endParaRPr>
          </a:p>
        </p:txBody>
      </p:sp>
      <p:sp>
        <p:nvSpPr>
          <p:cNvPr id="30" name="îṧlïďé">
            <a:extLst>
              <a:ext uri="{FF2B5EF4-FFF2-40B4-BE49-F238E27FC236}">
                <a16:creationId xmlns:a16="http://schemas.microsoft.com/office/drawing/2014/main" id="{7A7091C5-1BCD-4712-9236-0614BB8ED79B}"/>
              </a:ext>
            </a:extLst>
          </p:cNvPr>
          <p:cNvSpPr txBox="1"/>
          <p:nvPr/>
        </p:nvSpPr>
        <p:spPr>
          <a:xfrm>
            <a:off x="1018897" y="4424105"/>
            <a:ext cx="1231900" cy="461665"/>
          </a:xfrm>
          <a:prstGeom prst="rect">
            <a:avLst/>
          </a:prstGeom>
          <a:noFill/>
        </p:spPr>
        <p:txBody>
          <a:bodyPr wrap="square">
            <a:normAutofit/>
          </a:bodyPr>
          <a:lstStyle/>
          <a:p>
            <a:pPr algn="ctr"/>
            <a:r>
              <a:rPr lang="en-US" sz="2400" dirty="0">
                <a:solidFill>
                  <a:schemeClr val="bg1"/>
                </a:solidFill>
              </a:rPr>
              <a:t>88</a:t>
            </a:r>
          </a:p>
        </p:txBody>
      </p:sp>
      <p:sp>
        <p:nvSpPr>
          <p:cNvPr id="31" name="ïşḷïḋê">
            <a:extLst>
              <a:ext uri="{FF2B5EF4-FFF2-40B4-BE49-F238E27FC236}">
                <a16:creationId xmlns:a16="http://schemas.microsoft.com/office/drawing/2014/main" id="{D26CB799-5BB4-462D-A479-F5E4255C8689}"/>
              </a:ext>
            </a:extLst>
          </p:cNvPr>
          <p:cNvSpPr txBox="1"/>
          <p:nvPr/>
        </p:nvSpPr>
        <p:spPr>
          <a:xfrm>
            <a:off x="3297721" y="1801203"/>
            <a:ext cx="1231900" cy="1542517"/>
          </a:xfrm>
          <a:prstGeom prst="rect">
            <a:avLst/>
          </a:prstGeom>
          <a:noFill/>
        </p:spPr>
        <p:txBody>
          <a:bodyPr wrap="square">
            <a:normAutofit/>
          </a:bodyPr>
          <a:lstStyle/>
          <a:p>
            <a:pPr algn="ctr"/>
            <a:r>
              <a:rPr lang="zh-CN" altLang="en-US" sz="2000" dirty="0">
                <a:solidFill>
                  <a:schemeClr val="bg1"/>
                </a:solidFill>
              </a:rPr>
              <a:t>构件图绘制</a:t>
            </a:r>
            <a:endParaRPr lang="en-US" sz="2000" dirty="0">
              <a:solidFill>
                <a:schemeClr val="bg1"/>
              </a:solidFill>
            </a:endParaRPr>
          </a:p>
        </p:txBody>
      </p:sp>
      <p:sp>
        <p:nvSpPr>
          <p:cNvPr id="32" name="îṧlïďé">
            <a:extLst>
              <a:ext uri="{FF2B5EF4-FFF2-40B4-BE49-F238E27FC236}">
                <a16:creationId xmlns:a16="http://schemas.microsoft.com/office/drawing/2014/main" id="{BFCE7BA5-66A9-4677-A753-3B54ECC4CE6B}"/>
              </a:ext>
            </a:extLst>
          </p:cNvPr>
          <p:cNvSpPr txBox="1"/>
          <p:nvPr/>
        </p:nvSpPr>
        <p:spPr>
          <a:xfrm>
            <a:off x="5637402" y="3699096"/>
            <a:ext cx="1231900" cy="461665"/>
          </a:xfrm>
          <a:prstGeom prst="rect">
            <a:avLst/>
          </a:prstGeom>
          <a:noFill/>
        </p:spPr>
        <p:txBody>
          <a:bodyPr wrap="square">
            <a:normAutofit/>
          </a:bodyPr>
          <a:lstStyle/>
          <a:p>
            <a:pPr algn="ctr"/>
            <a:r>
              <a:rPr lang="en-US" sz="2400" dirty="0">
                <a:solidFill>
                  <a:schemeClr val="bg1"/>
                </a:solidFill>
              </a:rPr>
              <a:t>84</a:t>
            </a:r>
          </a:p>
        </p:txBody>
      </p:sp>
      <p:sp>
        <p:nvSpPr>
          <p:cNvPr id="33" name="ïşḷïḋê">
            <a:extLst>
              <a:ext uri="{FF2B5EF4-FFF2-40B4-BE49-F238E27FC236}">
                <a16:creationId xmlns:a16="http://schemas.microsoft.com/office/drawing/2014/main" id="{E522E8CA-519B-4F3E-8CE2-E34F33B54300}"/>
              </a:ext>
            </a:extLst>
          </p:cNvPr>
          <p:cNvSpPr txBox="1"/>
          <p:nvPr/>
        </p:nvSpPr>
        <p:spPr>
          <a:xfrm>
            <a:off x="5663102" y="1739175"/>
            <a:ext cx="1231900" cy="1542517"/>
          </a:xfrm>
          <a:prstGeom prst="rect">
            <a:avLst/>
          </a:prstGeom>
          <a:noFill/>
        </p:spPr>
        <p:txBody>
          <a:bodyPr wrap="square">
            <a:normAutofit/>
          </a:bodyPr>
          <a:lstStyle/>
          <a:p>
            <a:pPr algn="ctr"/>
            <a:r>
              <a:rPr lang="zh-CN" altLang="en-US" sz="2000" dirty="0">
                <a:solidFill>
                  <a:schemeClr val="bg1"/>
                </a:solidFill>
              </a:rPr>
              <a:t>资料查找和整合</a:t>
            </a:r>
            <a:endParaRPr lang="en-US" sz="2000" dirty="0">
              <a:solidFill>
                <a:schemeClr val="bg1"/>
              </a:solidFill>
            </a:endParaRPr>
          </a:p>
        </p:txBody>
      </p:sp>
      <p:sp>
        <p:nvSpPr>
          <p:cNvPr id="34" name="îṧlïďé">
            <a:extLst>
              <a:ext uri="{FF2B5EF4-FFF2-40B4-BE49-F238E27FC236}">
                <a16:creationId xmlns:a16="http://schemas.microsoft.com/office/drawing/2014/main" id="{5EF0D173-A1AC-45BC-86E6-698903BFE9B1}"/>
              </a:ext>
            </a:extLst>
          </p:cNvPr>
          <p:cNvSpPr txBox="1"/>
          <p:nvPr/>
        </p:nvSpPr>
        <p:spPr>
          <a:xfrm>
            <a:off x="3287993" y="3803883"/>
            <a:ext cx="1231900" cy="461665"/>
          </a:xfrm>
          <a:prstGeom prst="rect">
            <a:avLst/>
          </a:prstGeom>
          <a:noFill/>
        </p:spPr>
        <p:txBody>
          <a:bodyPr wrap="square">
            <a:normAutofit/>
          </a:bodyPr>
          <a:lstStyle/>
          <a:p>
            <a:pPr algn="ctr"/>
            <a:r>
              <a:rPr lang="en-US" sz="2400" dirty="0">
                <a:solidFill>
                  <a:schemeClr val="bg1"/>
                </a:solidFill>
              </a:rPr>
              <a:t>86</a:t>
            </a:r>
          </a:p>
        </p:txBody>
      </p:sp>
      <p:sp>
        <p:nvSpPr>
          <p:cNvPr id="35" name="îṧlïďé">
            <a:extLst>
              <a:ext uri="{FF2B5EF4-FFF2-40B4-BE49-F238E27FC236}">
                <a16:creationId xmlns:a16="http://schemas.microsoft.com/office/drawing/2014/main" id="{2A2B8A81-34A5-4284-970A-57C9311C580F}"/>
              </a:ext>
            </a:extLst>
          </p:cNvPr>
          <p:cNvSpPr txBox="1"/>
          <p:nvPr/>
        </p:nvSpPr>
        <p:spPr>
          <a:xfrm>
            <a:off x="7914997" y="4250556"/>
            <a:ext cx="1231900" cy="461665"/>
          </a:xfrm>
          <a:prstGeom prst="rect">
            <a:avLst/>
          </a:prstGeom>
          <a:noFill/>
        </p:spPr>
        <p:txBody>
          <a:bodyPr wrap="square">
            <a:normAutofit/>
          </a:bodyPr>
          <a:lstStyle/>
          <a:p>
            <a:pPr algn="ctr"/>
            <a:r>
              <a:rPr lang="en-US" sz="2400" dirty="0">
                <a:solidFill>
                  <a:schemeClr val="bg1"/>
                </a:solidFill>
              </a:rPr>
              <a:t>87</a:t>
            </a:r>
          </a:p>
        </p:txBody>
      </p:sp>
      <p:sp>
        <p:nvSpPr>
          <p:cNvPr id="36" name="ïşḷïḋê">
            <a:extLst>
              <a:ext uri="{FF2B5EF4-FFF2-40B4-BE49-F238E27FC236}">
                <a16:creationId xmlns:a16="http://schemas.microsoft.com/office/drawing/2014/main" id="{EC52BAC5-6AFB-4670-A488-295D7C77EC0E}"/>
              </a:ext>
            </a:extLst>
          </p:cNvPr>
          <p:cNvSpPr txBox="1"/>
          <p:nvPr/>
        </p:nvSpPr>
        <p:spPr>
          <a:xfrm>
            <a:off x="7895121" y="1982005"/>
            <a:ext cx="1231900" cy="1542517"/>
          </a:xfrm>
          <a:prstGeom prst="rect">
            <a:avLst/>
          </a:prstGeom>
          <a:noFill/>
        </p:spPr>
        <p:txBody>
          <a:bodyPr wrap="square">
            <a:normAutofit/>
          </a:bodyPr>
          <a:lstStyle/>
          <a:p>
            <a:pPr algn="ctr"/>
            <a:r>
              <a:rPr lang="zh-CN" altLang="en-US" sz="2000" dirty="0">
                <a:solidFill>
                  <a:schemeClr val="bg1"/>
                </a:solidFill>
              </a:rPr>
              <a:t>包图绘制</a:t>
            </a:r>
            <a:endParaRPr lang="en-US" sz="2000" dirty="0">
              <a:solidFill>
                <a:schemeClr val="bg1"/>
              </a:solidFill>
            </a:endParaRPr>
          </a:p>
        </p:txBody>
      </p:sp>
      <p:sp>
        <p:nvSpPr>
          <p:cNvPr id="37" name="ïşḷïḋê">
            <a:extLst>
              <a:ext uri="{FF2B5EF4-FFF2-40B4-BE49-F238E27FC236}">
                <a16:creationId xmlns:a16="http://schemas.microsoft.com/office/drawing/2014/main" id="{0414C47E-1359-443D-9066-FFDCEC572B45}"/>
              </a:ext>
            </a:extLst>
          </p:cNvPr>
          <p:cNvSpPr txBox="1"/>
          <p:nvPr/>
        </p:nvSpPr>
        <p:spPr>
          <a:xfrm>
            <a:off x="9997797" y="1775086"/>
            <a:ext cx="1231900" cy="1542517"/>
          </a:xfrm>
          <a:prstGeom prst="rect">
            <a:avLst/>
          </a:prstGeom>
          <a:noFill/>
        </p:spPr>
        <p:txBody>
          <a:bodyPr wrap="square">
            <a:normAutofit/>
          </a:bodyPr>
          <a:lstStyle/>
          <a:p>
            <a:pPr algn="ctr"/>
            <a:r>
              <a:rPr lang="zh-CN" altLang="en-US" sz="2000" dirty="0">
                <a:solidFill>
                  <a:schemeClr val="bg1"/>
                </a:solidFill>
              </a:rPr>
              <a:t>三种图资料查找</a:t>
            </a:r>
            <a:endParaRPr lang="en-US" sz="2000" dirty="0">
              <a:solidFill>
                <a:schemeClr val="bg1"/>
              </a:solidFill>
            </a:endParaRPr>
          </a:p>
        </p:txBody>
      </p:sp>
      <p:sp>
        <p:nvSpPr>
          <p:cNvPr id="38" name="îṧlïďé">
            <a:extLst>
              <a:ext uri="{FF2B5EF4-FFF2-40B4-BE49-F238E27FC236}">
                <a16:creationId xmlns:a16="http://schemas.microsoft.com/office/drawing/2014/main" id="{1D7BFF0F-F184-496E-ABC1-7AD44208668A}"/>
              </a:ext>
            </a:extLst>
          </p:cNvPr>
          <p:cNvSpPr txBox="1"/>
          <p:nvPr/>
        </p:nvSpPr>
        <p:spPr>
          <a:xfrm>
            <a:off x="9997797" y="3572642"/>
            <a:ext cx="1231900" cy="461665"/>
          </a:xfrm>
          <a:prstGeom prst="rect">
            <a:avLst/>
          </a:prstGeom>
          <a:noFill/>
        </p:spPr>
        <p:txBody>
          <a:bodyPr wrap="square">
            <a:normAutofit/>
          </a:bodyPr>
          <a:lstStyle/>
          <a:p>
            <a:pPr algn="ctr"/>
            <a:r>
              <a:rPr lang="en-US" sz="2400" dirty="0">
                <a:solidFill>
                  <a:schemeClr val="bg1"/>
                </a:solidFill>
              </a:rPr>
              <a:t>90</a:t>
            </a:r>
          </a:p>
        </p:txBody>
      </p:sp>
    </p:spTree>
    <p:extLst>
      <p:ext uri="{BB962C8B-B14F-4D97-AF65-F5344CB8AC3E}">
        <p14:creationId xmlns:p14="http://schemas.microsoft.com/office/powerpoint/2010/main" val="762850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905506"/>
            <a:ext cx="9611679" cy="1200329"/>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对象图（</a:t>
            </a:r>
            <a:r>
              <a:rPr lang="en-US" altLang="zh-CN" sz="2400" dirty="0">
                <a:latin typeface="新宋体" panose="02010609030101010101" pitchFamily="49" charset="-122"/>
                <a:ea typeface="新宋体" panose="02010609030101010101" pitchFamily="49" charset="-122"/>
              </a:rPr>
              <a:t>object diagram</a:t>
            </a:r>
            <a:r>
              <a:rPr lang="zh-CN" altLang="en-US" sz="2400" dirty="0">
                <a:latin typeface="新宋体" panose="02010609030101010101" pitchFamily="49" charset="-122"/>
                <a:ea typeface="新宋体" panose="02010609030101010101" pitchFamily="49" charset="-122"/>
              </a:rPr>
              <a:t>）是由对象（</a:t>
            </a:r>
            <a:r>
              <a:rPr lang="en-US" altLang="zh-CN" sz="2400" dirty="0">
                <a:latin typeface="新宋体" panose="02010609030101010101" pitchFamily="49" charset="-122"/>
                <a:ea typeface="新宋体" panose="02010609030101010101" pitchFamily="49" charset="-122"/>
              </a:rPr>
              <a:t>object</a:t>
            </a:r>
            <a:r>
              <a:rPr lang="zh-CN" altLang="en-US" sz="2400" dirty="0">
                <a:latin typeface="新宋体" panose="02010609030101010101" pitchFamily="49" charset="-122"/>
                <a:ea typeface="新宋体" panose="02010609030101010101" pitchFamily="49" charset="-122"/>
              </a:rPr>
              <a:t>）和链（</a:t>
            </a:r>
            <a:r>
              <a:rPr lang="en-US" altLang="zh-CN" sz="2400" dirty="0">
                <a:latin typeface="新宋体" panose="02010609030101010101" pitchFamily="49" charset="-122"/>
                <a:ea typeface="新宋体" panose="02010609030101010101" pitchFamily="49" charset="-122"/>
              </a:rPr>
              <a:t>link</a:t>
            </a:r>
            <a:r>
              <a:rPr lang="zh-CN" altLang="en-US" sz="2400" dirty="0">
                <a:latin typeface="新宋体" panose="02010609030101010101" pitchFamily="49" charset="-122"/>
                <a:ea typeface="新宋体" panose="02010609030101010101" pitchFamily="49" charset="-122"/>
              </a:rPr>
              <a:t>）组成的，描述的是参与交互的对象在交互过程中某一时刻的状态，可以被看作是类图在某一时刻的</a:t>
            </a:r>
            <a:r>
              <a:rPr lang="zh-CN" altLang="en-US" sz="2400" dirty="0">
                <a:solidFill>
                  <a:srgbClr val="FF0000"/>
                </a:solidFill>
                <a:latin typeface="新宋体" panose="02010609030101010101" pitchFamily="49" charset="-122"/>
                <a:ea typeface="新宋体" panose="02010609030101010101" pitchFamily="49" charset="-122"/>
              </a:rPr>
              <a:t>实例</a:t>
            </a:r>
            <a:r>
              <a:rPr lang="en-US" altLang="zh-CN" sz="2400" b="1" dirty="0"/>
              <a:t>[3]</a:t>
            </a:r>
            <a:r>
              <a:rPr lang="zh-CN" altLang="en-US" sz="2400" dirty="0">
                <a:latin typeface="新宋体" panose="02010609030101010101" pitchFamily="49" charset="-122"/>
                <a:ea typeface="新宋体" panose="02010609030101010101" pitchFamily="49" charset="-122"/>
              </a:rPr>
              <a:t>。</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64894129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4">
            <a:extLst>
              <a:ext uri="{FF2B5EF4-FFF2-40B4-BE49-F238E27FC236}">
                <a16:creationId xmlns:a16="http://schemas.microsoft.com/office/drawing/2014/main" id="{83A9D442-FB1B-4F3A-B175-EEF653A68D79}"/>
              </a:ext>
            </a:extLst>
          </p:cNvPr>
          <p:cNvSpPr>
            <a:spLocks noGrp="1"/>
          </p:cNvSpPr>
          <p:nvPr>
            <p:ph type="ctrTitle"/>
          </p:nvPr>
        </p:nvSpPr>
        <p:spPr>
          <a:xfrm>
            <a:off x="3235323" y="684439"/>
            <a:ext cx="5426076" cy="1621509"/>
          </a:xfrm>
        </p:spPr>
        <p:txBody>
          <a:bodyPr/>
          <a:lstStyle/>
          <a:p>
            <a:pPr algn="ctr"/>
            <a:r>
              <a:rPr lang="en-US" altLang="zh-CN" dirty="0"/>
              <a:t>Thanks.</a:t>
            </a:r>
            <a:br>
              <a:rPr lang="en-US" altLang="zh-CN" dirty="0"/>
            </a:br>
            <a:r>
              <a:rPr lang="en-US" altLang="zh-CN" sz="2400" b="0" dirty="0"/>
              <a:t>And Your Slogan Here.</a:t>
            </a:r>
            <a:endParaRPr lang="zh-CN" altLang="en-US" b="0" dirty="0"/>
          </a:p>
        </p:txBody>
      </p:sp>
    </p:spTree>
    <p:extLst>
      <p:ext uri="{BB962C8B-B14F-4D97-AF65-F5344CB8AC3E}">
        <p14:creationId xmlns:p14="http://schemas.microsoft.com/office/powerpoint/2010/main" val="125904303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290160" y="1407666"/>
            <a:ext cx="9611679" cy="2308324"/>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人们经常会把对象和类的概念混淆，区别如下：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对象是一个存在于时间和空间的具体实体，而类只是一个抽象，是                 </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对象的“本质”</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类是共享一个公用结构和一个公共行为对象集合</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类是静态的，对象是动态的；类是一般化，对象是个性化；类是定</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义，对象是实例；类是抽象，对象是具体。</a:t>
            </a:r>
            <a:endParaRPr lang="en-US" altLang="zh-CN" sz="2400" dirty="0">
              <a:latin typeface="新宋体" panose="02010609030101010101" pitchFamily="49" charset="-122"/>
              <a:ea typeface="新宋体" panose="02010609030101010101" pitchFamily="49" charset="-122"/>
            </a:endParaRPr>
          </a:p>
        </p:txBody>
      </p:sp>
      <p:pic>
        <p:nvPicPr>
          <p:cNvPr id="3" name="图片 2">
            <a:extLst>
              <a:ext uri="{FF2B5EF4-FFF2-40B4-BE49-F238E27FC236}">
                <a16:creationId xmlns:a16="http://schemas.microsoft.com/office/drawing/2014/main" id="{844E91CB-840F-4FF7-BF09-93601FB64471}"/>
              </a:ext>
            </a:extLst>
          </p:cNvPr>
          <p:cNvPicPr>
            <a:picLocks noChangeAspect="1"/>
          </p:cNvPicPr>
          <p:nvPr/>
        </p:nvPicPr>
        <p:blipFill>
          <a:blip r:embed="rId3"/>
          <a:stretch>
            <a:fillRect/>
          </a:stretch>
        </p:blipFill>
        <p:spPr>
          <a:xfrm>
            <a:off x="1662545" y="4140676"/>
            <a:ext cx="3638550" cy="1847850"/>
          </a:xfrm>
          <a:prstGeom prst="rect">
            <a:avLst/>
          </a:prstGeom>
        </p:spPr>
      </p:pic>
      <p:pic>
        <p:nvPicPr>
          <p:cNvPr id="5" name="图片 4">
            <a:extLst>
              <a:ext uri="{FF2B5EF4-FFF2-40B4-BE49-F238E27FC236}">
                <a16:creationId xmlns:a16="http://schemas.microsoft.com/office/drawing/2014/main" id="{ED01E8FE-68AF-4673-9D3A-94A484A59F59}"/>
              </a:ext>
            </a:extLst>
          </p:cNvPr>
          <p:cNvPicPr>
            <a:picLocks noChangeAspect="1"/>
          </p:cNvPicPr>
          <p:nvPr/>
        </p:nvPicPr>
        <p:blipFill>
          <a:blip r:embed="rId4"/>
          <a:stretch>
            <a:fillRect/>
          </a:stretch>
        </p:blipFill>
        <p:spPr>
          <a:xfrm>
            <a:off x="6690360" y="4435475"/>
            <a:ext cx="3505200" cy="933450"/>
          </a:xfrm>
          <a:prstGeom prst="rect">
            <a:avLst/>
          </a:prstGeom>
        </p:spPr>
      </p:pic>
    </p:spTree>
    <p:extLst>
      <p:ext uri="{BB962C8B-B14F-4D97-AF65-F5344CB8AC3E}">
        <p14:creationId xmlns:p14="http://schemas.microsoft.com/office/powerpoint/2010/main" val="2769214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3085998" cy="565562"/>
          </a:xfrm>
        </p:spPr>
        <p:txBody>
          <a:bodyPr>
            <a:normAutofit fontScale="90000"/>
          </a:bodyPr>
          <a:lstStyle/>
          <a:p>
            <a:r>
              <a:rPr lang="zh-CN" altLang="en-US" dirty="0"/>
              <a:t>类图和对象图的区别</a:t>
            </a:r>
          </a:p>
        </p:txBody>
      </p:sp>
      <p:cxnSp>
        <p:nvCxnSpPr>
          <p:cNvPr id="3" name="直接连接符 2">
            <a:extLst>
              <a:ext uri="{FF2B5EF4-FFF2-40B4-BE49-F238E27FC236}">
                <a16:creationId xmlns:a16="http://schemas.microsoft.com/office/drawing/2014/main" id="{1DDD3D41-B72E-480C-84CA-5C6B18F8EBBD}"/>
              </a:ext>
            </a:extLst>
          </p:cNvPr>
          <p:cNvCxnSpPr/>
          <p:nvPr/>
        </p:nvCxnSpPr>
        <p:spPr>
          <a:xfrm>
            <a:off x="1278194" y="1661652"/>
            <a:ext cx="962578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B2FAA503-E4D9-45EC-9AC8-CD211173FF84}"/>
              </a:ext>
            </a:extLst>
          </p:cNvPr>
          <p:cNvCxnSpPr/>
          <p:nvPr/>
        </p:nvCxnSpPr>
        <p:spPr>
          <a:xfrm>
            <a:off x="1278194" y="2187678"/>
            <a:ext cx="9625780" cy="0"/>
          </a:xfrm>
          <a:prstGeom prst="line">
            <a:avLst/>
          </a:prstGeom>
          <a:ln w="9525"/>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8846CE4E-FB37-4177-9C1D-9B9292B5C7E7}"/>
              </a:ext>
            </a:extLst>
          </p:cNvPr>
          <p:cNvCxnSpPr/>
          <p:nvPr/>
        </p:nvCxnSpPr>
        <p:spPr>
          <a:xfrm>
            <a:off x="1278194" y="5958350"/>
            <a:ext cx="9625780" cy="0"/>
          </a:xfrm>
          <a:prstGeom prst="line">
            <a:avLst/>
          </a:prstGeom>
          <a:ln w="9525"/>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CCB2344-F195-4A6B-9ED4-3CD1301FAD75}"/>
              </a:ext>
            </a:extLst>
          </p:cNvPr>
          <p:cNvSpPr txBox="1"/>
          <p:nvPr/>
        </p:nvSpPr>
        <p:spPr>
          <a:xfrm>
            <a:off x="3233019" y="1697678"/>
            <a:ext cx="903238"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类图</a:t>
            </a:r>
            <a:endParaRPr lang="en-US" altLang="zh-CN" sz="2400" dirty="0">
              <a:latin typeface="新宋体" panose="02010609030101010101" pitchFamily="49" charset="-122"/>
              <a:ea typeface="新宋体" panose="02010609030101010101" pitchFamily="49" charset="-122"/>
            </a:endParaRPr>
          </a:p>
        </p:txBody>
      </p:sp>
      <p:sp>
        <p:nvSpPr>
          <p:cNvPr id="15" name="文本框 14">
            <a:extLst>
              <a:ext uri="{FF2B5EF4-FFF2-40B4-BE49-F238E27FC236}">
                <a16:creationId xmlns:a16="http://schemas.microsoft.com/office/drawing/2014/main" id="{62FAF86D-57BC-4C31-93B0-3BD0F37519F0}"/>
              </a:ext>
            </a:extLst>
          </p:cNvPr>
          <p:cNvSpPr txBox="1"/>
          <p:nvPr/>
        </p:nvSpPr>
        <p:spPr>
          <a:xfrm>
            <a:off x="7909372" y="1719526"/>
            <a:ext cx="1151734" cy="461665"/>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对象图</a:t>
            </a:r>
            <a:endParaRPr lang="en-US" altLang="zh-CN" sz="2400" dirty="0">
              <a:latin typeface="新宋体" panose="02010609030101010101" pitchFamily="49" charset="-122"/>
              <a:ea typeface="新宋体" panose="02010609030101010101" pitchFamily="49" charset="-122"/>
            </a:endParaRPr>
          </a:p>
        </p:txBody>
      </p:sp>
      <p:sp>
        <p:nvSpPr>
          <p:cNvPr id="16" name="文本框 15">
            <a:extLst>
              <a:ext uri="{FF2B5EF4-FFF2-40B4-BE49-F238E27FC236}">
                <a16:creationId xmlns:a16="http://schemas.microsoft.com/office/drawing/2014/main" id="{B38D7125-0688-47E4-A378-B7D73D7111AC}"/>
              </a:ext>
            </a:extLst>
          </p:cNvPr>
          <p:cNvSpPr txBox="1"/>
          <p:nvPr/>
        </p:nvSpPr>
        <p:spPr>
          <a:xfrm>
            <a:off x="1307689" y="2219858"/>
            <a:ext cx="478831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类具有三个分栏：名称、属性和</a:t>
            </a:r>
            <a:r>
              <a:rPr lang="zh-CN" altLang="en-US" dirty="0">
                <a:solidFill>
                  <a:srgbClr val="FF0000"/>
                </a:solidFill>
                <a:latin typeface="新宋体" panose="02010609030101010101" pitchFamily="49" charset="-122"/>
                <a:ea typeface="新宋体" panose="02010609030101010101" pitchFamily="49" charset="-122"/>
              </a:rPr>
              <a:t>操作</a:t>
            </a:r>
            <a:endParaRPr lang="en-US" altLang="zh-CN" dirty="0">
              <a:solidFill>
                <a:srgbClr val="FF0000"/>
              </a:solidFill>
              <a:latin typeface="新宋体" panose="02010609030101010101" pitchFamily="49" charset="-122"/>
              <a:ea typeface="新宋体" panose="02010609030101010101" pitchFamily="49" charset="-122"/>
            </a:endParaRPr>
          </a:p>
        </p:txBody>
      </p:sp>
      <p:sp>
        <p:nvSpPr>
          <p:cNvPr id="17" name="文本框 16">
            <a:extLst>
              <a:ext uri="{FF2B5EF4-FFF2-40B4-BE49-F238E27FC236}">
                <a16:creationId xmlns:a16="http://schemas.microsoft.com/office/drawing/2014/main" id="{49BEC3A5-BB1E-43D1-927D-5A57ED8D1C57}"/>
              </a:ext>
            </a:extLst>
          </p:cNvPr>
          <p:cNvSpPr txBox="1"/>
          <p:nvPr/>
        </p:nvSpPr>
        <p:spPr>
          <a:xfrm>
            <a:off x="1307689" y="2621369"/>
            <a:ext cx="2969343"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在类的名称分栏中只有类名</a:t>
            </a:r>
            <a:endParaRPr lang="en-US" altLang="zh-CN" dirty="0">
              <a:latin typeface="新宋体" panose="02010609030101010101" pitchFamily="49" charset="-122"/>
              <a:ea typeface="新宋体" panose="02010609030101010101" pitchFamily="49" charset="-122"/>
            </a:endParaRPr>
          </a:p>
        </p:txBody>
      </p:sp>
      <p:sp>
        <p:nvSpPr>
          <p:cNvPr id="19" name="文本框 18">
            <a:extLst>
              <a:ext uri="{FF2B5EF4-FFF2-40B4-BE49-F238E27FC236}">
                <a16:creationId xmlns:a16="http://schemas.microsoft.com/office/drawing/2014/main" id="{9FC3F022-65D5-40F3-8BE9-D7EBA6BEE0C8}"/>
              </a:ext>
            </a:extLst>
          </p:cNvPr>
          <p:cNvSpPr txBox="1"/>
          <p:nvPr/>
        </p:nvSpPr>
        <p:spPr>
          <a:xfrm>
            <a:off x="1307689" y="3424391"/>
            <a:ext cx="387391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类的属性分栏定义了所有属性的特征</a:t>
            </a:r>
            <a:endParaRPr lang="en-US" altLang="zh-CN" dirty="0">
              <a:latin typeface="新宋体" panose="02010609030101010101" pitchFamily="49" charset="-122"/>
              <a:ea typeface="新宋体" panose="02010609030101010101" pitchFamily="49" charset="-122"/>
            </a:endParaRPr>
          </a:p>
        </p:txBody>
      </p:sp>
      <p:sp>
        <p:nvSpPr>
          <p:cNvPr id="20" name="文本框 19">
            <a:extLst>
              <a:ext uri="{FF2B5EF4-FFF2-40B4-BE49-F238E27FC236}">
                <a16:creationId xmlns:a16="http://schemas.microsoft.com/office/drawing/2014/main" id="{B1EC84A8-3A11-4B67-AC3C-17EB077B5D2C}"/>
              </a:ext>
            </a:extLst>
          </p:cNvPr>
          <p:cNvSpPr txBox="1"/>
          <p:nvPr/>
        </p:nvSpPr>
        <p:spPr>
          <a:xfrm>
            <a:off x="1278194" y="4047536"/>
            <a:ext cx="1858296"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类中列出了操作</a:t>
            </a:r>
            <a:endParaRPr lang="en-US" altLang="zh-CN" dirty="0">
              <a:latin typeface="新宋体" panose="02010609030101010101" pitchFamily="49" charset="-122"/>
              <a:ea typeface="新宋体" panose="02010609030101010101" pitchFamily="49" charset="-122"/>
            </a:endParaRPr>
          </a:p>
        </p:txBody>
      </p:sp>
      <p:sp>
        <p:nvSpPr>
          <p:cNvPr id="21" name="文本框 20">
            <a:extLst>
              <a:ext uri="{FF2B5EF4-FFF2-40B4-BE49-F238E27FC236}">
                <a16:creationId xmlns:a16="http://schemas.microsoft.com/office/drawing/2014/main" id="{0921ECD1-14D5-4F97-B6B8-9363923A22FF}"/>
              </a:ext>
            </a:extLst>
          </p:cNvPr>
          <p:cNvSpPr txBox="1"/>
          <p:nvPr/>
        </p:nvSpPr>
        <p:spPr>
          <a:xfrm>
            <a:off x="1278194" y="4633128"/>
            <a:ext cx="4812889"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类使用关联连接、关联使用名称、角色、多重性及约束等特征定义。类代表猜的是对对象的分类所以必须说明可以参与关联的对象的数目</a:t>
            </a:r>
            <a:endParaRPr lang="en-US" altLang="zh-CN" dirty="0">
              <a:latin typeface="新宋体" panose="02010609030101010101" pitchFamily="49" charset="-122"/>
              <a:ea typeface="新宋体" panose="02010609030101010101" pitchFamily="49" charset="-122"/>
            </a:endParaRPr>
          </a:p>
        </p:txBody>
      </p:sp>
      <p:sp>
        <p:nvSpPr>
          <p:cNvPr id="23" name="文本框 22">
            <a:extLst>
              <a:ext uri="{FF2B5EF4-FFF2-40B4-BE49-F238E27FC236}">
                <a16:creationId xmlns:a16="http://schemas.microsoft.com/office/drawing/2014/main" id="{6E4081BC-59E0-4236-9865-F4C9FD5413A1}"/>
              </a:ext>
            </a:extLst>
          </p:cNvPr>
          <p:cNvSpPr txBox="1"/>
          <p:nvPr/>
        </p:nvSpPr>
        <p:spPr>
          <a:xfrm>
            <a:off x="6096000" y="2219588"/>
            <a:ext cx="4788311"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对象只有两个分栏：名称和属性</a:t>
            </a:r>
            <a:endParaRPr lang="en-US" altLang="zh-CN" dirty="0">
              <a:latin typeface="新宋体" panose="02010609030101010101" pitchFamily="49" charset="-122"/>
              <a:ea typeface="新宋体" panose="02010609030101010101" pitchFamily="49" charset="-122"/>
            </a:endParaRPr>
          </a:p>
        </p:txBody>
      </p:sp>
      <p:sp>
        <p:nvSpPr>
          <p:cNvPr id="24" name="文本框 23">
            <a:extLst>
              <a:ext uri="{FF2B5EF4-FFF2-40B4-BE49-F238E27FC236}">
                <a16:creationId xmlns:a16="http://schemas.microsoft.com/office/drawing/2014/main" id="{799E6304-4E15-4100-B923-F2A8FF37AED6}"/>
              </a:ext>
            </a:extLst>
          </p:cNvPr>
          <p:cNvSpPr txBox="1"/>
          <p:nvPr/>
        </p:nvSpPr>
        <p:spPr>
          <a:xfrm>
            <a:off x="6091084" y="2621369"/>
            <a:ext cx="4788311"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对象的名称形式为“对象名：类名”，</a:t>
            </a:r>
            <a:r>
              <a:rPr lang="zh-CN" altLang="en-US" dirty="0">
                <a:solidFill>
                  <a:srgbClr val="FF0000"/>
                </a:solidFill>
                <a:latin typeface="新宋体" panose="02010609030101010101" pitchFamily="49" charset="-122"/>
                <a:ea typeface="新宋体" panose="02010609030101010101" pitchFamily="49" charset="-122"/>
              </a:rPr>
              <a:t>匿名对象</a:t>
            </a:r>
            <a:r>
              <a:rPr lang="zh-CN" altLang="en-US" dirty="0">
                <a:latin typeface="新宋体" panose="02010609030101010101" pitchFamily="49" charset="-122"/>
                <a:ea typeface="新宋体" panose="02010609030101010101" pitchFamily="49" charset="-122"/>
              </a:rPr>
              <a:t>的名称形式为“</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类名”</a:t>
            </a:r>
            <a:endParaRPr lang="en-US" altLang="zh-CN" dirty="0">
              <a:latin typeface="新宋体" panose="02010609030101010101" pitchFamily="49" charset="-122"/>
              <a:ea typeface="新宋体" panose="02010609030101010101" pitchFamily="49" charset="-122"/>
            </a:endParaRPr>
          </a:p>
        </p:txBody>
      </p:sp>
      <p:sp>
        <p:nvSpPr>
          <p:cNvPr id="25" name="文本框 24">
            <a:extLst>
              <a:ext uri="{FF2B5EF4-FFF2-40B4-BE49-F238E27FC236}">
                <a16:creationId xmlns:a16="http://schemas.microsoft.com/office/drawing/2014/main" id="{7D4E3DB6-EA2D-4458-85C4-CCF030251EA2}"/>
              </a:ext>
            </a:extLst>
          </p:cNvPr>
          <p:cNvSpPr txBox="1"/>
          <p:nvPr/>
        </p:nvSpPr>
        <p:spPr>
          <a:xfrm>
            <a:off x="6091083" y="3432571"/>
            <a:ext cx="4812889"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对象则只定义了属性的</a:t>
            </a:r>
            <a:r>
              <a:rPr lang="zh-CN" altLang="en-US" dirty="0">
                <a:solidFill>
                  <a:srgbClr val="FF0000"/>
                </a:solidFill>
                <a:latin typeface="新宋体" panose="02010609030101010101" pitchFamily="49" charset="-122"/>
                <a:ea typeface="新宋体" panose="02010609030101010101" pitchFamily="49" charset="-122"/>
              </a:rPr>
              <a:t>当前值</a:t>
            </a:r>
            <a:r>
              <a:rPr lang="zh-CN" altLang="en-US" dirty="0">
                <a:latin typeface="新宋体" panose="02010609030101010101" pitchFamily="49" charset="-122"/>
                <a:ea typeface="新宋体" panose="02010609030101010101" pitchFamily="49" charset="-122"/>
              </a:rPr>
              <a:t>，以便用于测试用例</a:t>
            </a:r>
            <a:endParaRPr lang="en-US" altLang="zh-CN" dirty="0">
              <a:latin typeface="新宋体" panose="02010609030101010101" pitchFamily="49" charset="-122"/>
              <a:ea typeface="新宋体" panose="02010609030101010101" pitchFamily="49" charset="-122"/>
            </a:endParaRPr>
          </a:p>
        </p:txBody>
      </p:sp>
      <p:sp>
        <p:nvSpPr>
          <p:cNvPr id="26" name="文本框 25">
            <a:extLst>
              <a:ext uri="{FF2B5EF4-FFF2-40B4-BE49-F238E27FC236}">
                <a16:creationId xmlns:a16="http://schemas.microsoft.com/office/drawing/2014/main" id="{87FF6C7C-629D-486C-B458-5A3C8D128A8B}"/>
              </a:ext>
            </a:extLst>
          </p:cNvPr>
          <p:cNvSpPr txBox="1"/>
          <p:nvPr/>
        </p:nvSpPr>
        <p:spPr>
          <a:xfrm>
            <a:off x="6091083" y="4009983"/>
            <a:ext cx="4788312" cy="646331"/>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对象图中不包括操作，因为对于属于同一个类的对象而言，其操作是相同的</a:t>
            </a:r>
            <a:endParaRPr lang="en-US" altLang="zh-CN" dirty="0">
              <a:latin typeface="新宋体" panose="02010609030101010101" pitchFamily="49" charset="-122"/>
              <a:ea typeface="新宋体" panose="02010609030101010101" pitchFamily="49" charset="-122"/>
            </a:endParaRPr>
          </a:p>
        </p:txBody>
      </p:sp>
      <p:sp>
        <p:nvSpPr>
          <p:cNvPr id="27" name="文本框 26">
            <a:extLst>
              <a:ext uri="{FF2B5EF4-FFF2-40B4-BE49-F238E27FC236}">
                <a16:creationId xmlns:a16="http://schemas.microsoft.com/office/drawing/2014/main" id="{BD7A7CF9-D7D6-4EDD-8AA1-B6B0F184F942}"/>
              </a:ext>
            </a:extLst>
          </p:cNvPr>
          <p:cNvSpPr txBox="1"/>
          <p:nvPr/>
        </p:nvSpPr>
        <p:spPr>
          <a:xfrm>
            <a:off x="6091084" y="4633128"/>
            <a:ext cx="4788312" cy="923330"/>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对象使用链连接，链拥有名称、角色，但是没有</a:t>
            </a:r>
            <a:r>
              <a:rPr lang="zh-CN" altLang="en-US" dirty="0">
                <a:solidFill>
                  <a:srgbClr val="FF0000"/>
                </a:solidFill>
                <a:latin typeface="新宋体" panose="02010609030101010101" pitchFamily="49" charset="-122"/>
                <a:ea typeface="新宋体" panose="02010609030101010101" pitchFamily="49" charset="-122"/>
              </a:rPr>
              <a:t>多重性</a:t>
            </a:r>
            <a:r>
              <a:rPr lang="zh-CN" altLang="en-US" dirty="0">
                <a:latin typeface="新宋体" panose="02010609030101010101" pitchFamily="49" charset="-122"/>
                <a:ea typeface="新宋体" panose="02010609030101010101" pitchFamily="49" charset="-122"/>
              </a:rPr>
              <a:t>。对象代表的是单独的实体，所有的链都是一对一的，因此</a:t>
            </a:r>
            <a:r>
              <a:rPr lang="zh-CN" altLang="en-US" dirty="0">
                <a:solidFill>
                  <a:srgbClr val="FF0000"/>
                </a:solidFill>
                <a:latin typeface="新宋体" panose="02010609030101010101" pitchFamily="49" charset="-122"/>
                <a:ea typeface="新宋体" panose="02010609030101010101" pitchFamily="49" charset="-122"/>
              </a:rPr>
              <a:t>不涉及多重性</a:t>
            </a:r>
            <a:endParaRPr lang="en-US" altLang="zh-CN" dirty="0">
              <a:solidFill>
                <a:srgbClr val="FF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4036235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定义</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2459504"/>
            <a:ext cx="9454979" cy="2308324"/>
          </a:xfrm>
          <a:prstGeom prst="rect">
            <a:avLst/>
          </a:prstGeom>
          <a:noFill/>
        </p:spPr>
        <p:txBody>
          <a:bodyPr wrap="square" rtlCol="0">
            <a:spAutoFit/>
          </a:bodyPr>
          <a:lstStyle/>
          <a:p>
            <a:r>
              <a:rPr lang="zh-CN" altLang="en-US" sz="2400" dirty="0">
                <a:latin typeface="新宋体" panose="02010609030101010101" pitchFamily="49" charset="-122"/>
                <a:ea typeface="新宋体" panose="02010609030101010101" pitchFamily="49" charset="-122"/>
              </a:rPr>
              <a:t>    在</a:t>
            </a:r>
            <a:r>
              <a:rPr lang="en-US" altLang="zh-CN" sz="2400" dirty="0">
                <a:latin typeface="新宋体" panose="02010609030101010101" pitchFamily="49" charset="-122"/>
                <a:ea typeface="新宋体" panose="02010609030101010101" pitchFamily="49" charset="-122"/>
              </a:rPr>
              <a:t>UML</a:t>
            </a:r>
            <a:r>
              <a:rPr lang="zh-CN" altLang="en-US" sz="2400" dirty="0">
                <a:latin typeface="新宋体" panose="02010609030101010101" pitchFamily="49" charset="-122"/>
                <a:ea typeface="新宋体" panose="02010609030101010101" pitchFamily="49" charset="-122"/>
              </a:rPr>
              <a:t>中，我们使用类图和对象图来可视化系统构造块的</a:t>
            </a:r>
            <a:r>
              <a:rPr lang="zh-CN" altLang="en-US" sz="2400" dirty="0">
                <a:solidFill>
                  <a:srgbClr val="FF0000"/>
                </a:solidFill>
                <a:latin typeface="新宋体" panose="02010609030101010101" pitchFamily="49" charset="-122"/>
                <a:ea typeface="新宋体" panose="02010609030101010101" pitchFamily="49" charset="-122"/>
              </a:rPr>
              <a:t>静态方面</a:t>
            </a:r>
            <a:r>
              <a:rPr lang="zh-CN" altLang="en-US" sz="2400" dirty="0">
                <a:latin typeface="新宋体" panose="02010609030101010101" pitchFamily="49" charset="-122"/>
                <a:ea typeface="新宋体" panose="02010609030101010101" pitchFamily="49" charset="-122"/>
              </a:rPr>
              <a:t>。对系统的静态设计视图或静态交互视图建模。区别的是，对象图着眼于现实或原型化的实例。</a:t>
            </a:r>
            <a:endParaRPr lang="en-US" altLang="zh-CN" sz="2400" dirty="0">
              <a:latin typeface="新宋体" panose="02010609030101010101" pitchFamily="49" charset="-122"/>
              <a:ea typeface="新宋体" panose="02010609030101010101" pitchFamily="49" charset="-122"/>
            </a:endParaRPr>
          </a:p>
          <a:p>
            <a:r>
              <a:rPr lang="en-US" altLang="zh-CN" sz="2400" dirty="0">
                <a:latin typeface="新宋体" panose="02010609030101010101" pitchFamily="49" charset="-122"/>
                <a:ea typeface="新宋体" panose="02010609030101010101" pitchFamily="49" charset="-122"/>
              </a:rPr>
              <a:t>    </a:t>
            </a:r>
            <a:r>
              <a:rPr lang="zh-CN" altLang="en-US" sz="2400" dirty="0">
                <a:latin typeface="新宋体" panose="02010609030101010101" pitchFamily="49" charset="-122"/>
                <a:ea typeface="新宋体" panose="02010609030101010101" pitchFamily="49" charset="-122"/>
              </a:rPr>
              <a:t>对象图包含一组类图中事物的实例。因此，对象图</a:t>
            </a:r>
            <a:r>
              <a:rPr lang="zh-CN" altLang="en-US" sz="2400" dirty="0">
                <a:solidFill>
                  <a:srgbClr val="FF0000"/>
                </a:solidFill>
                <a:latin typeface="新宋体" panose="02010609030101010101" pitchFamily="49" charset="-122"/>
                <a:ea typeface="新宋体" panose="02010609030101010101" pitchFamily="49" charset="-122"/>
              </a:rPr>
              <a:t>表达了交互的静态部分</a:t>
            </a:r>
            <a:r>
              <a:rPr lang="zh-CN" altLang="en-US" sz="2400" dirty="0">
                <a:latin typeface="新宋体" panose="02010609030101010101" pitchFamily="49" charset="-122"/>
                <a:ea typeface="新宋体" panose="02010609030101010101" pitchFamily="49" charset="-122"/>
              </a:rPr>
              <a:t>，它由协作的对象组成，但不包含在对象之间传递的任何消息，对象图表示冻结了的系统运动的某一时刻。</a:t>
            </a:r>
            <a:endParaRPr lang="en-US" altLang="zh-CN" sz="24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0015472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80010"/>
            <a:ext cx="992621" cy="648690"/>
          </a:xfrm>
        </p:spPr>
        <p:txBody>
          <a:bodyPr/>
          <a:lstStyle/>
          <a:p>
            <a:r>
              <a:rPr lang="zh-CN" altLang="en-US" dirty="0"/>
              <a:t>用途</a:t>
            </a:r>
          </a:p>
        </p:txBody>
      </p:sp>
      <p:sp>
        <p:nvSpPr>
          <p:cNvPr id="4" name="灯片编号占位符 3"/>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8</a:t>
            </a:fld>
            <a:endParaRPr lang="zh-CN" altLang="en-US" dirty="0"/>
          </a:p>
        </p:txBody>
      </p:sp>
      <p:sp>
        <p:nvSpPr>
          <p:cNvPr id="7" name="文本框 6">
            <a:extLst>
              <a:ext uri="{FF2B5EF4-FFF2-40B4-BE49-F238E27FC236}">
                <a16:creationId xmlns:a16="http://schemas.microsoft.com/office/drawing/2014/main" id="{1BD40903-5FDF-4355-8DE2-E9EDA0651ECA}"/>
              </a:ext>
            </a:extLst>
          </p:cNvPr>
          <p:cNvSpPr txBox="1"/>
          <p:nvPr/>
        </p:nvSpPr>
        <p:spPr>
          <a:xfrm>
            <a:off x="1368510" y="1675090"/>
            <a:ext cx="9454979" cy="4154984"/>
          </a:xfrm>
          <a:prstGeom prst="rect">
            <a:avLst/>
          </a:prstGeom>
          <a:noFill/>
        </p:spPr>
        <p:txBody>
          <a:bodyPr wrap="square" rtlCol="0">
            <a:spAutoFit/>
          </a:bodyPr>
          <a:lstStyle/>
          <a:p>
            <a:r>
              <a:rPr lang="zh-CN" altLang="en-US" sz="2400" b="1" dirty="0">
                <a:latin typeface="新宋体" panose="02010609030101010101" pitchFamily="49" charset="-122"/>
                <a:ea typeface="新宋体" panose="02010609030101010101" pitchFamily="49" charset="-122"/>
              </a:rPr>
              <a:t>对象图的目的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）正向和逆向工程的建模</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）一个系统的对象间的关系</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）一个交互的静态视图</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）从具体的角度来了解对象的行为和他们的关系</a:t>
            </a:r>
            <a:endParaRPr lang="en-US" altLang="zh-CN" sz="2400" dirty="0">
              <a:latin typeface="新宋体" panose="02010609030101010101" pitchFamily="49" charset="-122"/>
              <a:ea typeface="新宋体" panose="02010609030101010101" pitchFamily="49" charset="-122"/>
            </a:endParaRPr>
          </a:p>
          <a:p>
            <a:endParaRPr lang="zh-CN" altLang="en-US" sz="2400" dirty="0">
              <a:latin typeface="新宋体" panose="02010609030101010101" pitchFamily="49" charset="-122"/>
              <a:ea typeface="新宋体" panose="02010609030101010101" pitchFamily="49" charset="-122"/>
            </a:endParaRPr>
          </a:p>
          <a:p>
            <a:r>
              <a:rPr lang="zh-CN" altLang="en-US" sz="2400" b="1" dirty="0">
                <a:latin typeface="新宋体" panose="02010609030101010101" pitchFamily="49" charset="-122"/>
                <a:ea typeface="新宋体" panose="02010609030101010101" pitchFamily="49" charset="-122"/>
              </a:rPr>
              <a:t>对象图的适用范围</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1</a:t>
            </a:r>
            <a:r>
              <a:rPr lang="zh-CN" altLang="en-US" sz="2400" dirty="0">
                <a:latin typeface="新宋体" panose="02010609030101010101" pitchFamily="49" charset="-122"/>
                <a:ea typeface="新宋体" panose="02010609030101010101" pitchFamily="49" charset="-122"/>
              </a:rPr>
              <a:t>）一个系统的原型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2</a:t>
            </a:r>
            <a:r>
              <a:rPr lang="zh-CN" altLang="en-US" sz="2400" dirty="0">
                <a:latin typeface="新宋体" panose="02010609030101010101" pitchFamily="49" charset="-122"/>
                <a:ea typeface="新宋体" panose="02010609030101010101" pitchFamily="49" charset="-122"/>
              </a:rPr>
              <a:t>）逆向工程</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3</a:t>
            </a:r>
            <a:r>
              <a:rPr lang="zh-CN" altLang="en-US" sz="2400" dirty="0">
                <a:latin typeface="新宋体" panose="02010609030101010101" pitchFamily="49" charset="-122"/>
                <a:ea typeface="新宋体" panose="02010609030101010101" pitchFamily="49" charset="-122"/>
              </a:rPr>
              <a:t>）造型复杂的数据结构</a:t>
            </a:r>
          </a:p>
          <a:p>
            <a:r>
              <a:rPr lang="zh-CN" altLang="en-US" sz="2400" dirty="0">
                <a:latin typeface="新宋体" panose="02010609030101010101" pitchFamily="49" charset="-122"/>
                <a:ea typeface="新宋体" panose="02010609030101010101" pitchFamily="49" charset="-122"/>
              </a:rPr>
              <a:t>（</a:t>
            </a:r>
            <a:r>
              <a:rPr lang="en-US" altLang="zh-CN" sz="2400" dirty="0">
                <a:latin typeface="新宋体" panose="02010609030101010101" pitchFamily="49" charset="-122"/>
                <a:ea typeface="新宋体" panose="02010609030101010101" pitchFamily="49" charset="-122"/>
              </a:rPr>
              <a:t>4</a:t>
            </a:r>
            <a:r>
              <a:rPr lang="zh-CN" altLang="en-US" sz="2400" dirty="0">
                <a:latin typeface="新宋体" panose="02010609030101010101" pitchFamily="49" charset="-122"/>
                <a:ea typeface="新宋体" panose="02010609030101010101" pitchFamily="49" charset="-122"/>
              </a:rPr>
              <a:t>）从实用的角度了解系统</a:t>
            </a:r>
          </a:p>
        </p:txBody>
      </p:sp>
    </p:spTree>
    <p:extLst>
      <p:ext uri="{BB962C8B-B14F-4D97-AF65-F5344CB8AC3E}">
        <p14:creationId xmlns:p14="http://schemas.microsoft.com/office/powerpoint/2010/main" val="19293478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49" name="标题 48">
            <a:extLst>
              <a:ext uri="{FF2B5EF4-FFF2-40B4-BE49-F238E27FC236}">
                <a16:creationId xmlns:a16="http://schemas.microsoft.com/office/drawing/2014/main" id="{042BFCFB-69AD-4552-ADBC-7EB919EB5760}"/>
              </a:ext>
            </a:extLst>
          </p:cNvPr>
          <p:cNvSpPr>
            <a:spLocks noGrp="1"/>
          </p:cNvSpPr>
          <p:nvPr>
            <p:ph type="title"/>
          </p:nvPr>
        </p:nvSpPr>
        <p:spPr>
          <a:xfrm>
            <a:off x="669925" y="463138"/>
            <a:ext cx="2382034" cy="565562"/>
          </a:xfrm>
        </p:spPr>
        <p:txBody>
          <a:bodyPr/>
          <a:lstStyle/>
          <a:p>
            <a:r>
              <a:rPr lang="zh-CN" altLang="en-US" dirty="0"/>
              <a:t>对象图的介绍</a:t>
            </a:r>
          </a:p>
        </p:txBody>
      </p:sp>
      <p:pic>
        <p:nvPicPr>
          <p:cNvPr id="51" name="图片 50">
            <a:extLst>
              <a:ext uri="{FF2B5EF4-FFF2-40B4-BE49-F238E27FC236}">
                <a16:creationId xmlns:a16="http://schemas.microsoft.com/office/drawing/2014/main" id="{ACA8B165-D37C-4D40-BE4F-58703BBB96CC}"/>
              </a:ext>
            </a:extLst>
          </p:cNvPr>
          <p:cNvPicPr>
            <a:picLocks noChangeAspect="1"/>
          </p:cNvPicPr>
          <p:nvPr/>
        </p:nvPicPr>
        <p:blipFill>
          <a:blip r:embed="rId3"/>
          <a:stretch>
            <a:fillRect/>
          </a:stretch>
        </p:blipFill>
        <p:spPr>
          <a:xfrm>
            <a:off x="10242117" y="2054633"/>
            <a:ext cx="1633707" cy="1076172"/>
          </a:xfrm>
          <a:prstGeom prst="rect">
            <a:avLst/>
          </a:prstGeom>
        </p:spPr>
      </p:pic>
      <p:sp>
        <p:nvSpPr>
          <p:cNvPr id="52" name="标题 48">
            <a:extLst>
              <a:ext uri="{FF2B5EF4-FFF2-40B4-BE49-F238E27FC236}">
                <a16:creationId xmlns:a16="http://schemas.microsoft.com/office/drawing/2014/main" id="{30409B32-6468-4D2A-B01B-49D767C14F7A}"/>
              </a:ext>
            </a:extLst>
          </p:cNvPr>
          <p:cNvSpPr txBox="1">
            <a:spLocks/>
          </p:cNvSpPr>
          <p:nvPr/>
        </p:nvSpPr>
        <p:spPr>
          <a:xfrm>
            <a:off x="9622195" y="1198921"/>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图例：</a:t>
            </a:r>
          </a:p>
        </p:txBody>
      </p:sp>
      <p:sp>
        <p:nvSpPr>
          <p:cNvPr id="56" name="标题 48">
            <a:extLst>
              <a:ext uri="{FF2B5EF4-FFF2-40B4-BE49-F238E27FC236}">
                <a16:creationId xmlns:a16="http://schemas.microsoft.com/office/drawing/2014/main" id="{BB0FFF1D-0DF2-404C-A52D-00B04FDE86B2}"/>
              </a:ext>
            </a:extLst>
          </p:cNvPr>
          <p:cNvSpPr txBox="1">
            <a:spLocks/>
          </p:cNvSpPr>
          <p:nvPr/>
        </p:nvSpPr>
        <p:spPr>
          <a:xfrm>
            <a:off x="9405709" y="2309938"/>
            <a:ext cx="1006476"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对象</a:t>
            </a:r>
          </a:p>
        </p:txBody>
      </p:sp>
      <p:sp>
        <p:nvSpPr>
          <p:cNvPr id="57" name="标题 48">
            <a:extLst>
              <a:ext uri="{FF2B5EF4-FFF2-40B4-BE49-F238E27FC236}">
                <a16:creationId xmlns:a16="http://schemas.microsoft.com/office/drawing/2014/main" id="{95F71BA4-414E-4B5F-AE64-62348054A35F}"/>
              </a:ext>
            </a:extLst>
          </p:cNvPr>
          <p:cNvSpPr txBox="1">
            <a:spLocks/>
          </p:cNvSpPr>
          <p:nvPr/>
        </p:nvSpPr>
        <p:spPr>
          <a:xfrm>
            <a:off x="9540671" y="3822606"/>
            <a:ext cx="524872" cy="565562"/>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2400" dirty="0">
                <a:latin typeface="新宋体" panose="02010609030101010101" pitchFamily="49" charset="-122"/>
                <a:ea typeface="新宋体" panose="02010609030101010101" pitchFamily="49" charset="-122"/>
              </a:rPr>
              <a:t>链</a:t>
            </a:r>
          </a:p>
        </p:txBody>
      </p:sp>
      <p:pic>
        <p:nvPicPr>
          <p:cNvPr id="2" name="图片 1">
            <a:extLst>
              <a:ext uri="{FF2B5EF4-FFF2-40B4-BE49-F238E27FC236}">
                <a16:creationId xmlns:a16="http://schemas.microsoft.com/office/drawing/2014/main" id="{CD6F6C1E-C32E-46C7-90CE-59C27FECB64D}"/>
              </a:ext>
            </a:extLst>
          </p:cNvPr>
          <p:cNvPicPr>
            <a:picLocks noChangeAspect="1"/>
          </p:cNvPicPr>
          <p:nvPr/>
        </p:nvPicPr>
        <p:blipFill>
          <a:blip r:embed="rId4"/>
          <a:stretch>
            <a:fillRect/>
          </a:stretch>
        </p:blipFill>
        <p:spPr>
          <a:xfrm>
            <a:off x="669925" y="1354748"/>
            <a:ext cx="8321644" cy="4778766"/>
          </a:xfrm>
          <a:prstGeom prst="rect">
            <a:avLst/>
          </a:prstGeom>
        </p:spPr>
      </p:pic>
      <p:pic>
        <p:nvPicPr>
          <p:cNvPr id="3" name="图片 2">
            <a:extLst>
              <a:ext uri="{FF2B5EF4-FFF2-40B4-BE49-F238E27FC236}">
                <a16:creationId xmlns:a16="http://schemas.microsoft.com/office/drawing/2014/main" id="{08279067-2E06-4588-B05A-DD2BAA01B2FB}"/>
              </a:ext>
            </a:extLst>
          </p:cNvPr>
          <p:cNvPicPr>
            <a:picLocks noChangeAspect="1"/>
          </p:cNvPicPr>
          <p:nvPr/>
        </p:nvPicPr>
        <p:blipFill>
          <a:blip r:embed="rId5"/>
          <a:stretch>
            <a:fillRect/>
          </a:stretch>
        </p:blipFill>
        <p:spPr>
          <a:xfrm>
            <a:off x="10263632" y="3616778"/>
            <a:ext cx="1590675" cy="1009650"/>
          </a:xfrm>
          <a:prstGeom prst="rect">
            <a:avLst/>
          </a:prstGeom>
        </p:spPr>
      </p:pic>
    </p:spTree>
    <p:extLst>
      <p:ext uri="{BB962C8B-B14F-4D97-AF65-F5344CB8AC3E}">
        <p14:creationId xmlns:p14="http://schemas.microsoft.com/office/powerpoint/2010/main" val="18075744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bc19961b-4447-4600-a228-d63d759d2ca0"/>
</p:tagLst>
</file>

<file path=ppt/tags/tag2.xml><?xml version="1.0" encoding="utf-8"?>
<p:tagLst xmlns:a="http://schemas.openxmlformats.org/drawingml/2006/main" xmlns:r="http://schemas.openxmlformats.org/officeDocument/2006/relationships" xmlns:p="http://schemas.openxmlformats.org/presentationml/2006/main">
  <p:tag name="ISLIDE.DIAGRAM" val="5421325e-66d4-4ffe-9309-b6aea6215e7c"/>
</p:tagLst>
</file>

<file path=ppt/tags/tag3.xml><?xml version="1.0" encoding="utf-8"?>
<p:tagLst xmlns:a="http://schemas.openxmlformats.org/drawingml/2006/main" xmlns:r="http://schemas.openxmlformats.org/officeDocument/2006/relationships" xmlns:p="http://schemas.openxmlformats.org/presentationml/2006/main">
  <p:tag name="ISLIDE.DIAGRAM" val="ea088165-c03c-41ca-90b6-909522d3c9e9"/>
</p:tagLst>
</file>

<file path=ppt/theme/theme1.xml><?xml version="1.0" encoding="utf-8"?>
<a:theme xmlns:a="http://schemas.openxmlformats.org/drawingml/2006/main" name="主题5">
  <a:themeElements>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2.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3.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4.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5.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6.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ppt/theme/themeOverride7.xml><?xml version="1.0" encoding="utf-8"?>
<a:themeOverride xmlns:a="http://schemas.openxmlformats.org/drawingml/2006/main">
  <a:clrScheme name="自定义 19">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1987</TotalTime>
  <Words>4477</Words>
  <Application>Microsoft Office PowerPoint</Application>
  <PresentationFormat>宽屏</PresentationFormat>
  <Paragraphs>428</Paragraphs>
  <Slides>40</Slides>
  <Notes>33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新宋体</vt:lpstr>
      <vt:lpstr>Arial</vt:lpstr>
      <vt:lpstr>Calibri</vt:lpstr>
      <vt:lpstr>Impact</vt:lpstr>
      <vt:lpstr>主题5</vt:lpstr>
      <vt:lpstr>UML基础III  对象图、构件图、包图</vt:lpstr>
      <vt:lpstr>PowerPoint 演示文稿</vt:lpstr>
      <vt:lpstr>对象图</vt:lpstr>
      <vt:lpstr>定义</vt:lpstr>
      <vt:lpstr>定义</vt:lpstr>
      <vt:lpstr>类图和对象图的区别</vt:lpstr>
      <vt:lpstr>定义</vt:lpstr>
      <vt:lpstr>用途</vt:lpstr>
      <vt:lpstr>对象图的介绍</vt:lpstr>
      <vt:lpstr>对象图的介绍</vt:lpstr>
      <vt:lpstr>对象图的介绍</vt:lpstr>
      <vt:lpstr>对象图的扩展</vt:lpstr>
      <vt:lpstr>对对象结构建模</vt:lpstr>
      <vt:lpstr>逆向工程</vt:lpstr>
      <vt:lpstr>Q&amp;A</vt:lpstr>
      <vt:lpstr>构件图</vt:lpstr>
      <vt:lpstr>定义</vt:lpstr>
      <vt:lpstr>组件和类的异同</vt:lpstr>
      <vt:lpstr>定义</vt:lpstr>
      <vt:lpstr>用途</vt:lpstr>
      <vt:lpstr>详述</vt:lpstr>
      <vt:lpstr>组件图</vt:lpstr>
      <vt:lpstr>组件类型</vt:lpstr>
      <vt:lpstr>接口</vt:lpstr>
      <vt:lpstr>关系</vt:lpstr>
      <vt:lpstr>建模</vt:lpstr>
      <vt:lpstr>Q&amp;A</vt:lpstr>
      <vt:lpstr>包图</vt:lpstr>
      <vt:lpstr>定义</vt:lpstr>
      <vt:lpstr>定义</vt:lpstr>
      <vt:lpstr>命名</vt:lpstr>
      <vt:lpstr>命名</vt:lpstr>
      <vt:lpstr>可见性</vt:lpstr>
      <vt:lpstr>引入和引出</vt:lpstr>
      <vt:lpstr>建模</vt:lpstr>
      <vt:lpstr>参考文献</vt:lpstr>
      <vt:lpstr>参考文献</vt:lpstr>
      <vt:lpstr>分工和绩效</vt:lpstr>
      <vt:lpstr>分工及绩效</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YUKUN</cp:lastModifiedBy>
  <cp:revision>108</cp:revision>
  <cp:lastPrinted>2018-04-24T16:00:00Z</cp:lastPrinted>
  <dcterms:created xsi:type="dcterms:W3CDTF">2018-04-24T16:00:00Z</dcterms:created>
  <dcterms:modified xsi:type="dcterms:W3CDTF">2018-12-11T23:53:12Z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bc19961b-4447-4600-a228-d63d759d2ca0</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2018-08-31T02:38:35.3821286Z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