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7"/>
  </p:notesMasterIdLst>
  <p:sldIdLst>
    <p:sldId id="256" r:id="rId2"/>
    <p:sldId id="401" r:id="rId3"/>
    <p:sldId id="405" r:id="rId4"/>
    <p:sldId id="407" r:id="rId5"/>
    <p:sldId id="408" r:id="rId6"/>
    <p:sldId id="409" r:id="rId7"/>
    <p:sldId id="410" r:id="rId8"/>
    <p:sldId id="411" r:id="rId9"/>
    <p:sldId id="412" r:id="rId10"/>
    <p:sldId id="413" r:id="rId11"/>
    <p:sldId id="414" r:id="rId12"/>
    <p:sldId id="406" r:id="rId13"/>
    <p:sldId id="415" r:id="rId14"/>
    <p:sldId id="308" r:id="rId15"/>
    <p:sldId id="293" r:id="rId16"/>
    <p:sldId id="258" r:id="rId17"/>
    <p:sldId id="416" r:id="rId18"/>
    <p:sldId id="417" r:id="rId19"/>
    <p:sldId id="418" r:id="rId20"/>
    <p:sldId id="391" r:id="rId21"/>
    <p:sldId id="392" r:id="rId22"/>
    <p:sldId id="372" r:id="rId23"/>
    <p:sldId id="374" r:id="rId24"/>
    <p:sldId id="373" r:id="rId25"/>
    <p:sldId id="393" r:id="rId26"/>
    <p:sldId id="265" r:id="rId27"/>
    <p:sldId id="427" r:id="rId28"/>
    <p:sldId id="420" r:id="rId29"/>
    <p:sldId id="397" r:id="rId30"/>
    <p:sldId id="398" r:id="rId31"/>
    <p:sldId id="421" r:id="rId32"/>
    <p:sldId id="422" r:id="rId33"/>
    <p:sldId id="426" r:id="rId34"/>
    <p:sldId id="428" r:id="rId35"/>
    <p:sldId id="395" r:id="rId36"/>
    <p:sldId id="396" r:id="rId37"/>
    <p:sldId id="440" r:id="rId38"/>
    <p:sldId id="400" r:id="rId39"/>
    <p:sldId id="439" r:id="rId40"/>
    <p:sldId id="423" r:id="rId41"/>
    <p:sldId id="425" r:id="rId42"/>
    <p:sldId id="432" r:id="rId43"/>
    <p:sldId id="433" r:id="rId44"/>
    <p:sldId id="434" r:id="rId45"/>
    <p:sldId id="435" r:id="rId46"/>
    <p:sldId id="436" r:id="rId47"/>
    <p:sldId id="437" r:id="rId48"/>
    <p:sldId id="438" r:id="rId49"/>
    <p:sldId id="371" r:id="rId50"/>
    <p:sldId id="376" r:id="rId51"/>
    <p:sldId id="380" r:id="rId52"/>
    <p:sldId id="430" r:id="rId53"/>
    <p:sldId id="429" r:id="rId54"/>
    <p:sldId id="431" r:id="rId55"/>
    <p:sldId id="261" r:id="rId56"/>
    <p:sldId id="381" r:id="rId57"/>
    <p:sldId id="387" r:id="rId58"/>
    <p:sldId id="382" r:id="rId59"/>
    <p:sldId id="388" r:id="rId60"/>
    <p:sldId id="383" r:id="rId61"/>
    <p:sldId id="389" r:id="rId62"/>
    <p:sldId id="404" r:id="rId63"/>
    <p:sldId id="403" r:id="rId64"/>
    <p:sldId id="402" r:id="rId65"/>
    <p:sldId id="370" r:id="rId6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52F"/>
    <a:srgbClr val="1C1B23"/>
    <a:srgbClr val="30B695"/>
    <a:srgbClr val="269278"/>
    <a:srgbClr val="217D67"/>
    <a:srgbClr val="258F76"/>
    <a:srgbClr val="C8F0E6"/>
    <a:srgbClr val="984E96"/>
    <a:srgbClr val="525068"/>
    <a:srgbClr val="B9D5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707" autoAdjust="0"/>
  </p:normalViewPr>
  <p:slideViewPr>
    <p:cSldViewPr snapToGrid="0">
      <p:cViewPr varScale="1">
        <p:scale>
          <a:sx n="102" d="100"/>
          <a:sy n="102" d="100"/>
        </p:scale>
        <p:origin x="942" y="144"/>
      </p:cViewPr>
      <p:guideLst/>
    </p:cSldViewPr>
  </p:slideViewPr>
  <p:notesTextViewPr>
    <p:cViewPr>
      <p:scale>
        <a:sx n="3" d="2"/>
        <a:sy n="3" d="2"/>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110A-4E3B-4A8E-8787-C829840F3EF1}" type="datetimeFigureOut">
              <a:rPr lang="id-ID" smtClean="0"/>
              <a:t>21/11/2018</a:t>
            </a:fld>
            <a:endParaRPr lang="id-ID"/>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AABBD-5B74-40BE-9196-802D2FD825F4}" type="slidenum">
              <a:rPr lang="id-ID" smtClean="0"/>
              <a:t>‹#›</a:t>
            </a:fld>
            <a:endParaRPr lang="id-ID"/>
          </a:p>
        </p:txBody>
      </p:sp>
    </p:spTree>
    <p:extLst>
      <p:ext uri="{BB962C8B-B14F-4D97-AF65-F5344CB8AC3E}">
        <p14:creationId xmlns:p14="http://schemas.microsoft.com/office/powerpoint/2010/main" val="2928582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通过比较，我们可以发现</a:t>
            </a:r>
            <a:r>
              <a:rPr lang="en-US" altLang="zh-CN" sz="1200" kern="1200" dirty="0">
                <a:solidFill>
                  <a:schemeClr val="tx1"/>
                </a:solidFill>
                <a:effectLst/>
                <a:latin typeface="+mn-lt"/>
                <a:ea typeface="+mn-ea"/>
                <a:cs typeface="+mn-cs"/>
              </a:rPr>
              <a:t>Windows server</a:t>
            </a:r>
            <a:r>
              <a:rPr lang="zh-CN" altLang="zh-CN" sz="1200" kern="1200" dirty="0">
                <a:solidFill>
                  <a:schemeClr val="tx1"/>
                </a:solidFill>
                <a:effectLst/>
                <a:latin typeface="+mn-lt"/>
                <a:ea typeface="+mn-ea"/>
                <a:cs typeface="+mn-cs"/>
              </a:rPr>
              <a:t>并不是很适合搭建</a:t>
            </a:r>
            <a:r>
              <a:rPr lang="en-US" altLang="zh-CN" sz="1200" kern="1200" dirty="0">
                <a:solidFill>
                  <a:schemeClr val="tx1"/>
                </a:solidFill>
                <a:effectLst/>
                <a:latin typeface="+mn-lt"/>
                <a:ea typeface="+mn-ea"/>
                <a:cs typeface="+mn-cs"/>
              </a:rPr>
              <a:t>PHP</a:t>
            </a:r>
            <a:r>
              <a:rPr lang="zh-CN" altLang="zh-CN" sz="1200" kern="1200" dirty="0">
                <a:solidFill>
                  <a:schemeClr val="tx1"/>
                </a:solidFill>
                <a:effectLst/>
                <a:latin typeface="+mn-lt"/>
                <a:ea typeface="+mn-ea"/>
                <a:cs typeface="+mn-cs"/>
              </a:rPr>
              <a:t>环境，对于</a:t>
            </a:r>
            <a:r>
              <a:rPr lang="en-US" altLang="zh-CN" sz="1200" kern="1200" dirty="0" err="1">
                <a:solidFill>
                  <a:schemeClr val="tx1"/>
                </a:solidFill>
                <a:effectLst/>
                <a:latin typeface="+mn-lt"/>
                <a:ea typeface="+mn-ea"/>
                <a:cs typeface="+mn-cs"/>
              </a:rPr>
              <a:t>apache+mysql+php</a:t>
            </a:r>
            <a:r>
              <a:rPr lang="zh-CN" altLang="zh-CN" sz="1200" kern="1200" dirty="0">
                <a:solidFill>
                  <a:schemeClr val="tx1"/>
                </a:solidFill>
                <a:effectLst/>
                <a:latin typeface="+mn-lt"/>
                <a:ea typeface="+mn-ea"/>
                <a:cs typeface="+mn-cs"/>
              </a:rPr>
              <a:t>的环境，性能也不如</a:t>
            </a:r>
            <a:r>
              <a:rPr lang="en-US" altLang="zh-CN" sz="1200" kern="1200" dirty="0">
                <a:solidFill>
                  <a:schemeClr val="tx1"/>
                </a:solidFill>
                <a:effectLst/>
                <a:latin typeface="+mn-lt"/>
                <a:ea typeface="+mn-ea"/>
                <a:cs typeface="+mn-cs"/>
              </a:rPr>
              <a:t>Linux</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而</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系统虽然使用命令行，但作为主流服务器操作系统，网上教程丰富，而且我们也有一定的</a:t>
            </a:r>
            <a:r>
              <a:rPr lang="en-US" altLang="zh-CN" sz="1200" kern="1200" dirty="0">
                <a:solidFill>
                  <a:schemeClr val="tx1"/>
                </a:solidFill>
                <a:effectLst/>
                <a:latin typeface="+mn-lt"/>
                <a:ea typeface="+mn-ea"/>
                <a:cs typeface="+mn-cs"/>
              </a:rPr>
              <a:t>Linux</a:t>
            </a:r>
            <a:r>
              <a:rPr lang="zh-CN" altLang="zh-CN" sz="1200" kern="1200" dirty="0">
                <a:solidFill>
                  <a:schemeClr val="tx1"/>
                </a:solidFill>
                <a:effectLst/>
                <a:latin typeface="+mn-lt"/>
                <a:ea typeface="+mn-ea"/>
                <a:cs typeface="+mn-cs"/>
              </a:rPr>
              <a:t>学习基础，上手难度不大</a:t>
            </a:r>
          </a:p>
          <a:p>
            <a:r>
              <a:rPr lang="zh-CN" altLang="zh-CN" sz="1200" kern="1200" dirty="0">
                <a:solidFill>
                  <a:schemeClr val="tx1"/>
                </a:solidFill>
                <a:effectLst/>
                <a:latin typeface="+mn-lt"/>
                <a:ea typeface="+mn-ea"/>
                <a:cs typeface="+mn-cs"/>
              </a:rPr>
              <a:t>而且原系统使用的是</a:t>
            </a:r>
            <a:r>
              <a:rPr lang="en-US" altLang="zh-CN" sz="1200" kern="1200" dirty="0">
                <a:solidFill>
                  <a:schemeClr val="tx1"/>
                </a:solidFill>
                <a:effectLst/>
                <a:latin typeface="+mn-lt"/>
                <a:ea typeface="+mn-ea"/>
                <a:cs typeface="+mn-cs"/>
              </a:rPr>
              <a:t>Ubuntu 8.04.3 LTS</a:t>
            </a:r>
            <a:r>
              <a:rPr lang="zh-CN" altLang="zh-CN" sz="1200" kern="1200" dirty="0">
                <a:solidFill>
                  <a:schemeClr val="tx1"/>
                </a:solidFill>
                <a:effectLst/>
                <a:latin typeface="+mn-lt"/>
                <a:ea typeface="+mn-ea"/>
                <a:cs typeface="+mn-cs"/>
              </a:rPr>
              <a:t>，此版本太过老旧，已无法找到其安装镜像，现在能找到的最早的版本便是</a:t>
            </a:r>
            <a:r>
              <a:rPr lang="en-US" altLang="zh-CN" sz="1200" kern="1200" dirty="0">
                <a:solidFill>
                  <a:schemeClr val="tx1"/>
                </a:solidFill>
                <a:effectLst/>
                <a:latin typeface="+mn-lt"/>
                <a:ea typeface="+mn-ea"/>
                <a:cs typeface="+mn-cs"/>
              </a:rPr>
              <a:t>Ubuntu 12.04 LTS</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综上所述，我们最后选择了</a:t>
            </a:r>
            <a:r>
              <a:rPr lang="en-US" altLang="zh-CN" sz="1200" kern="1200" dirty="0">
                <a:solidFill>
                  <a:schemeClr val="tx1"/>
                </a:solidFill>
                <a:effectLst/>
                <a:latin typeface="+mn-lt"/>
                <a:ea typeface="+mn-ea"/>
                <a:cs typeface="+mn-cs"/>
              </a:rPr>
              <a:t>Ubuntu 12.04 LTS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04AABBD-5B74-40BE-9196-802D2FD825F4}" type="slidenum">
              <a:rPr lang="id-ID" smtClean="0"/>
              <a:t>4</a:t>
            </a:fld>
            <a:endParaRPr lang="id-ID"/>
          </a:p>
        </p:txBody>
      </p:sp>
    </p:spTree>
    <p:extLst>
      <p:ext uri="{BB962C8B-B14F-4D97-AF65-F5344CB8AC3E}">
        <p14:creationId xmlns:p14="http://schemas.microsoft.com/office/powerpoint/2010/main" val="3803064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661727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417138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69778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ark-Blank">
    <p:bg>
      <p:bgPr>
        <a:solidFill>
          <a:srgbClr val="26252F"/>
        </a:solidFill>
        <a:effectLst/>
      </p:bgPr>
    </p:bg>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1709972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Title Slide">
    <p:bg>
      <p:bgPr>
        <a:solidFill>
          <a:srgbClr val="30B695"/>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30B695">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30B695"/>
                </a:solidFill>
              </a:rPr>
              <a:pPr/>
              <a:t>‹#›</a:t>
            </a:fld>
            <a:endParaRPr lang="id-ID" sz="900" dirty="0">
              <a:solidFill>
                <a:srgbClr val="30B695"/>
              </a:solidFill>
            </a:endParaRPr>
          </a:p>
        </p:txBody>
      </p:sp>
    </p:spTree>
    <p:extLst>
      <p:ext uri="{BB962C8B-B14F-4D97-AF65-F5344CB8AC3E}">
        <p14:creationId xmlns:p14="http://schemas.microsoft.com/office/powerpoint/2010/main" val="29061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ark-Biru">
    <p:bg>
      <p:bgPr>
        <a:solidFill>
          <a:srgbClr val="26252F"/>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26252F"/>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36528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212" name="Group 211"/>
          <p:cNvGrpSpPr/>
          <p:nvPr userDrawn="1"/>
        </p:nvGrpSpPr>
        <p:grpSpPr>
          <a:xfrm>
            <a:off x="4140400" y="-1269255"/>
            <a:ext cx="6229227" cy="7989544"/>
            <a:chOff x="5520533" y="-1269255"/>
            <a:chExt cx="8305636" cy="7989544"/>
          </a:xfrm>
        </p:grpSpPr>
        <p:grpSp>
          <p:nvGrpSpPr>
            <p:cNvPr id="213" name="Group 212"/>
            <p:cNvGrpSpPr/>
            <p:nvPr/>
          </p:nvGrpSpPr>
          <p:grpSpPr>
            <a:xfrm>
              <a:off x="7370771" y="864377"/>
              <a:ext cx="2765821" cy="3199090"/>
              <a:chOff x="4411663" y="2038350"/>
              <a:chExt cx="1611313" cy="1863726"/>
            </a:xfrm>
            <a:solidFill>
              <a:srgbClr val="FBFBFB">
                <a:alpha val="5000"/>
              </a:srgbClr>
            </a:solidFill>
          </p:grpSpPr>
          <p:sp>
            <p:nvSpPr>
              <p:cNvPr id="292"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3"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4"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4" name="Group 213"/>
            <p:cNvGrpSpPr/>
            <p:nvPr/>
          </p:nvGrpSpPr>
          <p:grpSpPr>
            <a:xfrm>
              <a:off x="7370771" y="-1269255"/>
              <a:ext cx="6455398" cy="7989544"/>
              <a:chOff x="4411663" y="795338"/>
              <a:chExt cx="3760788" cy="4654550"/>
            </a:xfrm>
            <a:solidFill>
              <a:schemeClr val="bg1">
                <a:lumMod val="95000"/>
                <a:alpha val="5000"/>
              </a:schemeClr>
            </a:solidFill>
          </p:grpSpPr>
          <p:sp>
            <p:nvSpPr>
              <p:cNvPr id="285"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6"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7"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8"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9"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0"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1"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5" name="Group 214"/>
            <p:cNvGrpSpPr/>
            <p:nvPr/>
          </p:nvGrpSpPr>
          <p:grpSpPr>
            <a:xfrm>
              <a:off x="6441565" y="864377"/>
              <a:ext cx="5539816" cy="3727728"/>
              <a:chOff x="3870326" y="2038350"/>
              <a:chExt cx="3227388" cy="2171701"/>
            </a:xfrm>
            <a:solidFill>
              <a:schemeClr val="bg1">
                <a:lumMod val="85000"/>
                <a:alpha val="5000"/>
              </a:schemeClr>
            </a:solidFill>
          </p:grpSpPr>
          <p:sp>
            <p:nvSpPr>
              <p:cNvPr id="281"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2"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3"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4"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6" name="Group 215"/>
            <p:cNvGrpSpPr/>
            <p:nvPr/>
          </p:nvGrpSpPr>
          <p:grpSpPr>
            <a:xfrm>
              <a:off x="6441565" y="-206525"/>
              <a:ext cx="5539816" cy="4790456"/>
              <a:chOff x="3870326" y="1414463"/>
              <a:chExt cx="3227388" cy="2790825"/>
            </a:xfrm>
            <a:solidFill>
              <a:schemeClr val="bg1">
                <a:lumMod val="75000"/>
                <a:alpha val="5000"/>
              </a:schemeClr>
            </a:solidFill>
          </p:grpSpPr>
          <p:sp>
            <p:nvSpPr>
              <p:cNvPr id="274"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5"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6"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7"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8"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9"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0"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7" name="Group 216"/>
            <p:cNvGrpSpPr/>
            <p:nvPr/>
          </p:nvGrpSpPr>
          <p:grpSpPr>
            <a:xfrm>
              <a:off x="6441565" y="327564"/>
              <a:ext cx="6460846" cy="5327270"/>
              <a:chOff x="3870326" y="1725613"/>
              <a:chExt cx="3763962" cy="3103562"/>
            </a:xfrm>
            <a:solidFill>
              <a:schemeClr val="bg1">
                <a:lumMod val="65000"/>
                <a:alpha val="5000"/>
              </a:schemeClr>
            </a:solidFill>
          </p:grpSpPr>
          <p:sp>
            <p:nvSpPr>
              <p:cNvPr id="267"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8"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9"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0"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1"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2"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73"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8" name="Group 217"/>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257"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8"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9"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0"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1"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2"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3"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4"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5"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66"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19" name="Group 218"/>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249"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0"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1"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2"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3"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4"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5"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56"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0" name="Group 219"/>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239"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0"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1"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2"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3"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4"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5"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6"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7"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48"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1" name="Group 220"/>
            <p:cNvGrpSpPr/>
            <p:nvPr/>
          </p:nvGrpSpPr>
          <p:grpSpPr>
            <a:xfrm>
              <a:off x="6441565" y="-740615"/>
              <a:ext cx="7384604" cy="7460904"/>
              <a:chOff x="3870326" y="1103313"/>
              <a:chExt cx="4302125" cy="4346575"/>
            </a:xfrm>
            <a:solidFill>
              <a:schemeClr val="bg1">
                <a:lumMod val="50000"/>
                <a:alpha val="2000"/>
              </a:schemeClr>
            </a:solidFill>
          </p:grpSpPr>
          <p:sp>
            <p:nvSpPr>
              <p:cNvPr id="229"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30" name="Group 229"/>
              <p:cNvGrpSpPr/>
              <p:nvPr/>
            </p:nvGrpSpPr>
            <p:grpSpPr>
              <a:xfrm>
                <a:off x="3870326" y="1103313"/>
                <a:ext cx="4302125" cy="4033837"/>
                <a:chOff x="3870326" y="1103313"/>
                <a:chExt cx="4302125" cy="4033837"/>
              </a:xfrm>
              <a:grpFill/>
            </p:grpSpPr>
            <p:sp>
              <p:nvSpPr>
                <p:cNvPr id="232"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3"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4"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5"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6"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7"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8"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31"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222" name="Group 221"/>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223"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4"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5"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6"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7"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8"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Tree>
    <p:extLst>
      <p:ext uri="{BB962C8B-B14F-4D97-AF65-F5344CB8AC3E}">
        <p14:creationId xmlns:p14="http://schemas.microsoft.com/office/powerpoint/2010/main" val="574834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81094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405829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B9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12355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chemeClr val="bg1">
                    <a:alpha val="1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rgbClr val="5250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chemeClr val="bg1"/>
                </a:solidFill>
              </a:rPr>
              <a:pPr/>
              <a:t>‹#›</a:t>
            </a:fld>
            <a:endParaRPr lang="id-ID" sz="900" dirty="0"/>
          </a:p>
        </p:txBody>
      </p:sp>
    </p:spTree>
    <p:extLst>
      <p:ext uri="{BB962C8B-B14F-4D97-AF65-F5344CB8AC3E}">
        <p14:creationId xmlns:p14="http://schemas.microsoft.com/office/powerpoint/2010/main" val="969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29079A-B932-4316-9869-42E832570918}"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3533350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Title Slide">
    <p:bg>
      <p:bgPr>
        <a:solidFill>
          <a:srgbClr val="B9D533"/>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B9D533">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B9D533"/>
                </a:solidFill>
              </a:rPr>
              <a:pPr/>
              <a:t>‹#›</a:t>
            </a:fld>
            <a:endParaRPr lang="id-ID" sz="900" dirty="0">
              <a:solidFill>
                <a:srgbClr val="B9D533"/>
              </a:solidFill>
            </a:endParaRPr>
          </a:p>
        </p:txBody>
      </p:sp>
    </p:spTree>
    <p:extLst>
      <p:ext uri="{BB962C8B-B14F-4D97-AF65-F5344CB8AC3E}">
        <p14:creationId xmlns:p14="http://schemas.microsoft.com/office/powerpoint/2010/main" val="2439718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Title Slide">
    <p:bg>
      <p:bgPr>
        <a:solidFill>
          <a:srgbClr val="984E96"/>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984E96">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984E96"/>
                </a:solidFill>
              </a:rPr>
              <a:pPr/>
              <a:t>‹#›</a:t>
            </a:fld>
            <a:endParaRPr lang="id-ID" sz="900" dirty="0">
              <a:solidFill>
                <a:srgbClr val="984E96"/>
              </a:solidFill>
            </a:endParaRPr>
          </a:p>
        </p:txBody>
      </p:sp>
    </p:spTree>
    <p:extLst>
      <p:ext uri="{BB962C8B-B14F-4D97-AF65-F5344CB8AC3E}">
        <p14:creationId xmlns:p14="http://schemas.microsoft.com/office/powerpoint/2010/main" val="41866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0_Title Slide">
    <p:bg>
      <p:bgPr>
        <a:solidFill>
          <a:srgbClr val="525068"/>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4168975" y="-1269255"/>
            <a:ext cx="6229227" cy="7989544"/>
            <a:chOff x="5520533" y="-1269255"/>
            <a:chExt cx="8305636" cy="7989544"/>
          </a:xfrm>
        </p:grpSpPr>
        <p:grpSp>
          <p:nvGrpSpPr>
            <p:cNvPr id="8" name="Group 7"/>
            <p:cNvGrpSpPr/>
            <p:nvPr/>
          </p:nvGrpSpPr>
          <p:grpSpPr>
            <a:xfrm>
              <a:off x="7370771" y="864377"/>
              <a:ext cx="2765821" cy="3199090"/>
              <a:chOff x="4411663" y="2038350"/>
              <a:chExt cx="1611313" cy="1863726"/>
            </a:xfrm>
            <a:solidFill>
              <a:srgbClr val="FBFBFB">
                <a:alpha val="5000"/>
              </a:srgbClr>
            </a:solidFill>
          </p:grpSpPr>
          <p:sp>
            <p:nvSpPr>
              <p:cNvPr id="87" name="Freeform 11"/>
              <p:cNvSpPr>
                <a:spLocks/>
              </p:cNvSpPr>
              <p:nvPr/>
            </p:nvSpPr>
            <p:spPr bwMode="auto">
              <a:xfrm>
                <a:off x="5486401" y="20383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8" name="Freeform 14"/>
              <p:cNvSpPr>
                <a:spLocks/>
              </p:cNvSpPr>
              <p:nvPr/>
            </p:nvSpPr>
            <p:spPr bwMode="auto">
              <a:xfrm>
                <a:off x="4411663" y="2657475"/>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9" name="Freeform 58"/>
              <p:cNvSpPr>
                <a:spLocks/>
              </p:cNvSpPr>
              <p:nvPr/>
            </p:nvSpPr>
            <p:spPr bwMode="auto">
              <a:xfrm>
                <a:off x="4411663" y="3278188"/>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9" name="Group 8"/>
            <p:cNvGrpSpPr/>
            <p:nvPr/>
          </p:nvGrpSpPr>
          <p:grpSpPr>
            <a:xfrm>
              <a:off x="7370771" y="-1269255"/>
              <a:ext cx="6455398" cy="7989544"/>
              <a:chOff x="4411663" y="795338"/>
              <a:chExt cx="3760788" cy="4654550"/>
            </a:xfrm>
            <a:solidFill>
              <a:schemeClr val="bg1">
                <a:lumMod val="95000"/>
                <a:alpha val="5000"/>
              </a:schemeClr>
            </a:solidFill>
          </p:grpSpPr>
          <p:sp>
            <p:nvSpPr>
              <p:cNvPr id="80" name="Freeform 12"/>
              <p:cNvSpPr>
                <a:spLocks/>
              </p:cNvSpPr>
              <p:nvPr/>
            </p:nvSpPr>
            <p:spPr bwMode="auto">
              <a:xfrm>
                <a:off x="4945063"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1" name="Freeform 21"/>
              <p:cNvSpPr>
                <a:spLocks/>
              </p:cNvSpPr>
              <p:nvPr/>
            </p:nvSpPr>
            <p:spPr bwMode="auto">
              <a:xfrm>
                <a:off x="6022976" y="2654300"/>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2" name="Freeform 23"/>
              <p:cNvSpPr>
                <a:spLocks/>
              </p:cNvSpPr>
              <p:nvPr/>
            </p:nvSpPr>
            <p:spPr bwMode="auto">
              <a:xfrm>
                <a:off x="4948238" y="3278188"/>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3" name="Freeform 29"/>
              <p:cNvSpPr>
                <a:spLocks/>
              </p:cNvSpPr>
              <p:nvPr/>
            </p:nvSpPr>
            <p:spPr bwMode="auto">
              <a:xfrm>
                <a:off x="4411663"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4" name="Freeform 45"/>
              <p:cNvSpPr>
                <a:spLocks/>
              </p:cNvSpPr>
              <p:nvPr/>
            </p:nvSpPr>
            <p:spPr bwMode="auto">
              <a:xfrm>
                <a:off x="7634288" y="2343150"/>
                <a:ext cx="538163" cy="622300"/>
              </a:xfrm>
              <a:custGeom>
                <a:avLst/>
                <a:gdLst>
                  <a:gd name="T0" fmla="*/ 0 w 339"/>
                  <a:gd name="T1" fmla="*/ 196 h 392"/>
                  <a:gd name="T2" fmla="*/ 339 w 339"/>
                  <a:gd name="T3" fmla="*/ 392 h 392"/>
                  <a:gd name="T4" fmla="*/ 339 w 339"/>
                  <a:gd name="T5" fmla="*/ 0 h 392"/>
                  <a:gd name="T6" fmla="*/ 0 w 339"/>
                  <a:gd name="T7" fmla="*/ 196 h 392"/>
                </a:gdLst>
                <a:ahLst/>
                <a:cxnLst>
                  <a:cxn ang="0">
                    <a:pos x="T0" y="T1"/>
                  </a:cxn>
                  <a:cxn ang="0">
                    <a:pos x="T2" y="T3"/>
                  </a:cxn>
                  <a:cxn ang="0">
                    <a:pos x="T4" y="T5"/>
                  </a:cxn>
                  <a:cxn ang="0">
                    <a:pos x="T6" y="T7"/>
                  </a:cxn>
                </a:cxnLst>
                <a:rect l="0" t="0" r="r" b="b"/>
                <a:pathLst>
                  <a:path w="339" h="392">
                    <a:moveTo>
                      <a:pt x="0" y="196"/>
                    </a:moveTo>
                    <a:lnTo>
                      <a:pt x="339" y="392"/>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5" name="Freeform 57"/>
              <p:cNvSpPr>
                <a:spLocks/>
              </p:cNvSpPr>
              <p:nvPr/>
            </p:nvSpPr>
            <p:spPr bwMode="auto">
              <a:xfrm>
                <a:off x="5481638" y="2346325"/>
                <a:ext cx="541338" cy="619125"/>
              </a:xfrm>
              <a:custGeom>
                <a:avLst/>
                <a:gdLst>
                  <a:gd name="T0" fmla="*/ 0 w 341"/>
                  <a:gd name="T1" fmla="*/ 196 h 390"/>
                  <a:gd name="T2" fmla="*/ 341 w 341"/>
                  <a:gd name="T3" fmla="*/ 390 h 390"/>
                  <a:gd name="T4" fmla="*/ 339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86" name="Freeform 78"/>
              <p:cNvSpPr>
                <a:spLocks/>
              </p:cNvSpPr>
              <p:nvPr/>
            </p:nvSpPr>
            <p:spPr bwMode="auto">
              <a:xfrm>
                <a:off x="6022976" y="3278188"/>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0" name="Group 9"/>
            <p:cNvGrpSpPr/>
            <p:nvPr/>
          </p:nvGrpSpPr>
          <p:grpSpPr>
            <a:xfrm>
              <a:off x="6441565" y="864377"/>
              <a:ext cx="5539816" cy="3727728"/>
              <a:chOff x="3870326" y="2038350"/>
              <a:chExt cx="3227388" cy="2171701"/>
            </a:xfrm>
            <a:solidFill>
              <a:schemeClr val="bg1">
                <a:lumMod val="85000"/>
                <a:alpha val="5000"/>
              </a:schemeClr>
            </a:solidFill>
          </p:grpSpPr>
          <p:sp>
            <p:nvSpPr>
              <p:cNvPr id="76" name="Freeform 34"/>
              <p:cNvSpPr>
                <a:spLocks/>
              </p:cNvSpPr>
              <p:nvPr/>
            </p:nvSpPr>
            <p:spPr bwMode="auto">
              <a:xfrm>
                <a:off x="4945063" y="2038350"/>
                <a:ext cx="536575" cy="619125"/>
              </a:xfrm>
              <a:custGeom>
                <a:avLst/>
                <a:gdLst>
                  <a:gd name="T0" fmla="*/ 0 w 338"/>
                  <a:gd name="T1" fmla="*/ 194 h 390"/>
                  <a:gd name="T2" fmla="*/ 338 w 338"/>
                  <a:gd name="T3" fmla="*/ 390 h 390"/>
                  <a:gd name="T4" fmla="*/ 338 w 338"/>
                  <a:gd name="T5" fmla="*/ 0 h 390"/>
                  <a:gd name="T6" fmla="*/ 0 w 338"/>
                  <a:gd name="T7" fmla="*/ 194 h 390"/>
                </a:gdLst>
                <a:ahLst/>
                <a:cxnLst>
                  <a:cxn ang="0">
                    <a:pos x="T0" y="T1"/>
                  </a:cxn>
                  <a:cxn ang="0">
                    <a:pos x="T2" y="T3"/>
                  </a:cxn>
                  <a:cxn ang="0">
                    <a:pos x="T4" y="T5"/>
                  </a:cxn>
                  <a:cxn ang="0">
                    <a:pos x="T6" y="T7"/>
                  </a:cxn>
                </a:cxnLst>
                <a:rect l="0" t="0" r="r" b="b"/>
                <a:pathLst>
                  <a:path w="338" h="390">
                    <a:moveTo>
                      <a:pt x="0" y="194"/>
                    </a:moveTo>
                    <a:lnTo>
                      <a:pt x="338" y="390"/>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7" name="Freeform 53"/>
              <p:cNvSpPr>
                <a:spLocks/>
              </p:cNvSpPr>
              <p:nvPr/>
            </p:nvSpPr>
            <p:spPr bwMode="auto">
              <a:xfrm>
                <a:off x="6559551" y="2965450"/>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8" name="Freeform 69"/>
              <p:cNvSpPr>
                <a:spLocks/>
              </p:cNvSpPr>
              <p:nvPr/>
            </p:nvSpPr>
            <p:spPr bwMode="auto">
              <a:xfrm>
                <a:off x="3870326" y="234950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9" name="Freeform 79"/>
              <p:cNvSpPr>
                <a:spLocks/>
              </p:cNvSpPr>
              <p:nvPr/>
            </p:nvSpPr>
            <p:spPr bwMode="auto">
              <a:xfrm>
                <a:off x="5486401" y="35861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1" name="Group 10"/>
            <p:cNvGrpSpPr/>
            <p:nvPr/>
          </p:nvGrpSpPr>
          <p:grpSpPr>
            <a:xfrm>
              <a:off x="6441565" y="-206525"/>
              <a:ext cx="5539816" cy="4790456"/>
              <a:chOff x="3870326" y="1414463"/>
              <a:chExt cx="3227388" cy="2790825"/>
            </a:xfrm>
            <a:solidFill>
              <a:schemeClr val="bg1">
                <a:lumMod val="75000"/>
                <a:alpha val="5000"/>
              </a:schemeClr>
            </a:solidFill>
          </p:grpSpPr>
          <p:sp>
            <p:nvSpPr>
              <p:cNvPr id="69" name="Freeform 16"/>
              <p:cNvSpPr>
                <a:spLocks/>
              </p:cNvSpPr>
              <p:nvPr/>
            </p:nvSpPr>
            <p:spPr bwMode="auto">
              <a:xfrm>
                <a:off x="3870326" y="2970213"/>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0" name="Freeform 20"/>
              <p:cNvSpPr>
                <a:spLocks/>
              </p:cNvSpPr>
              <p:nvPr/>
            </p:nvSpPr>
            <p:spPr bwMode="auto">
              <a:xfrm>
                <a:off x="6559551" y="2654300"/>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1" name="Freeform 37"/>
              <p:cNvSpPr>
                <a:spLocks/>
              </p:cNvSpPr>
              <p:nvPr/>
            </p:nvSpPr>
            <p:spPr bwMode="auto">
              <a:xfrm>
                <a:off x="6559551" y="358616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2" name="Freeform 49"/>
              <p:cNvSpPr>
                <a:spLocks/>
              </p:cNvSpPr>
              <p:nvPr/>
            </p:nvSpPr>
            <p:spPr bwMode="auto">
              <a:xfrm>
                <a:off x="6019801" y="2035175"/>
                <a:ext cx="539750" cy="619125"/>
              </a:xfrm>
              <a:custGeom>
                <a:avLst/>
                <a:gdLst>
                  <a:gd name="T0" fmla="*/ 0 w 340"/>
                  <a:gd name="T1" fmla="*/ 196 h 390"/>
                  <a:gd name="T2" fmla="*/ 340 w 340"/>
                  <a:gd name="T3" fmla="*/ 390 h 390"/>
                  <a:gd name="T4" fmla="*/ 340 w 340"/>
                  <a:gd name="T5" fmla="*/ 0 h 390"/>
                  <a:gd name="T6" fmla="*/ 0 w 340"/>
                  <a:gd name="T7" fmla="*/ 196 h 390"/>
                </a:gdLst>
                <a:ahLst/>
                <a:cxnLst>
                  <a:cxn ang="0">
                    <a:pos x="T0" y="T1"/>
                  </a:cxn>
                  <a:cxn ang="0">
                    <a:pos x="T2" y="T3"/>
                  </a:cxn>
                  <a:cxn ang="0">
                    <a:pos x="T4" y="T5"/>
                  </a:cxn>
                  <a:cxn ang="0">
                    <a:pos x="T6" y="T7"/>
                  </a:cxn>
                </a:cxnLst>
                <a:rect l="0" t="0" r="r" b="b"/>
                <a:pathLst>
                  <a:path w="340" h="390">
                    <a:moveTo>
                      <a:pt x="0" y="196"/>
                    </a:moveTo>
                    <a:lnTo>
                      <a:pt x="340" y="390"/>
                    </a:lnTo>
                    <a:lnTo>
                      <a:pt x="340"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3" name="Freeform 62"/>
              <p:cNvSpPr>
                <a:spLocks/>
              </p:cNvSpPr>
              <p:nvPr/>
            </p:nvSpPr>
            <p:spPr bwMode="auto">
              <a:xfrm>
                <a:off x="4945063" y="2657475"/>
                <a:ext cx="541338" cy="620713"/>
              </a:xfrm>
              <a:custGeom>
                <a:avLst/>
                <a:gdLst>
                  <a:gd name="T0" fmla="*/ 0 w 341"/>
                  <a:gd name="T1" fmla="*/ 197 h 391"/>
                  <a:gd name="T2" fmla="*/ 341 w 341"/>
                  <a:gd name="T3" fmla="*/ 391 h 391"/>
                  <a:gd name="T4" fmla="*/ 338 w 341"/>
                  <a:gd name="T5" fmla="*/ 0 h 391"/>
                  <a:gd name="T6" fmla="*/ 0 w 341"/>
                  <a:gd name="T7" fmla="*/ 197 h 391"/>
                </a:gdLst>
                <a:ahLst/>
                <a:cxnLst>
                  <a:cxn ang="0">
                    <a:pos x="T0" y="T1"/>
                  </a:cxn>
                  <a:cxn ang="0">
                    <a:pos x="T2" y="T3"/>
                  </a:cxn>
                  <a:cxn ang="0">
                    <a:pos x="T4" y="T5"/>
                  </a:cxn>
                  <a:cxn ang="0">
                    <a:pos x="T6" y="T7"/>
                  </a:cxn>
                </a:cxnLst>
                <a:rect l="0" t="0" r="r" b="b"/>
                <a:pathLst>
                  <a:path w="341" h="391">
                    <a:moveTo>
                      <a:pt x="0" y="197"/>
                    </a:moveTo>
                    <a:lnTo>
                      <a:pt x="341"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4" name="Freeform 66"/>
              <p:cNvSpPr>
                <a:spLocks/>
              </p:cNvSpPr>
              <p:nvPr/>
            </p:nvSpPr>
            <p:spPr bwMode="auto">
              <a:xfrm>
                <a:off x="4406901" y="20383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75" name="Freeform 68"/>
              <p:cNvSpPr>
                <a:spLocks/>
              </p:cNvSpPr>
              <p:nvPr/>
            </p:nvSpPr>
            <p:spPr bwMode="auto">
              <a:xfrm>
                <a:off x="4945063" y="1414463"/>
                <a:ext cx="536575" cy="623888"/>
              </a:xfrm>
              <a:custGeom>
                <a:avLst/>
                <a:gdLst>
                  <a:gd name="T0" fmla="*/ 0 w 338"/>
                  <a:gd name="T1" fmla="*/ 196 h 393"/>
                  <a:gd name="T2" fmla="*/ 338 w 338"/>
                  <a:gd name="T3" fmla="*/ 393 h 393"/>
                  <a:gd name="T4" fmla="*/ 338 w 338"/>
                  <a:gd name="T5" fmla="*/ 0 h 393"/>
                  <a:gd name="T6" fmla="*/ 0 w 338"/>
                  <a:gd name="T7" fmla="*/ 196 h 393"/>
                </a:gdLst>
                <a:ahLst/>
                <a:cxnLst>
                  <a:cxn ang="0">
                    <a:pos x="T0" y="T1"/>
                  </a:cxn>
                  <a:cxn ang="0">
                    <a:pos x="T2" y="T3"/>
                  </a:cxn>
                  <a:cxn ang="0">
                    <a:pos x="T4" y="T5"/>
                  </a:cxn>
                  <a:cxn ang="0">
                    <a:pos x="T6" y="T7"/>
                  </a:cxn>
                </a:cxnLst>
                <a:rect l="0" t="0" r="r" b="b"/>
                <a:pathLst>
                  <a:path w="338" h="393">
                    <a:moveTo>
                      <a:pt x="0" y="196"/>
                    </a:moveTo>
                    <a:lnTo>
                      <a:pt x="338" y="393"/>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2" name="Group 11"/>
            <p:cNvGrpSpPr/>
            <p:nvPr/>
          </p:nvGrpSpPr>
          <p:grpSpPr>
            <a:xfrm>
              <a:off x="6441565" y="327564"/>
              <a:ext cx="6460846" cy="5327270"/>
              <a:chOff x="3870326" y="1725613"/>
              <a:chExt cx="3763962" cy="3103562"/>
            </a:xfrm>
            <a:solidFill>
              <a:schemeClr val="bg1">
                <a:lumMod val="65000"/>
                <a:alpha val="5000"/>
              </a:schemeClr>
            </a:solidFill>
          </p:grpSpPr>
          <p:sp>
            <p:nvSpPr>
              <p:cNvPr id="62" name="Freeform 15"/>
              <p:cNvSpPr>
                <a:spLocks/>
              </p:cNvSpPr>
              <p:nvPr/>
            </p:nvSpPr>
            <p:spPr bwMode="auto">
              <a:xfrm>
                <a:off x="3870326" y="26574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3" name="Freeform 26"/>
              <p:cNvSpPr>
                <a:spLocks/>
              </p:cNvSpPr>
              <p:nvPr/>
            </p:nvSpPr>
            <p:spPr bwMode="auto">
              <a:xfrm>
                <a:off x="4411663" y="3589338"/>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4" name="Freeform 33"/>
              <p:cNvSpPr>
                <a:spLocks/>
              </p:cNvSpPr>
              <p:nvPr/>
            </p:nvSpPr>
            <p:spPr bwMode="auto">
              <a:xfrm>
                <a:off x="5486401" y="32781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5" name="Freeform 36"/>
              <p:cNvSpPr>
                <a:spLocks/>
              </p:cNvSpPr>
              <p:nvPr/>
            </p:nvSpPr>
            <p:spPr bwMode="auto">
              <a:xfrm>
                <a:off x="7097713" y="3586163"/>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6" name="Freeform 39"/>
              <p:cNvSpPr>
                <a:spLocks/>
              </p:cNvSpPr>
              <p:nvPr/>
            </p:nvSpPr>
            <p:spPr bwMode="auto">
              <a:xfrm>
                <a:off x="6022976" y="4210050"/>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7" name="Freeform 48"/>
              <p:cNvSpPr>
                <a:spLocks/>
              </p:cNvSpPr>
              <p:nvPr/>
            </p:nvSpPr>
            <p:spPr bwMode="auto">
              <a:xfrm>
                <a:off x="6559551" y="203517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8" name="Freeform 65"/>
              <p:cNvSpPr>
                <a:spLocks/>
              </p:cNvSpPr>
              <p:nvPr/>
            </p:nvSpPr>
            <p:spPr bwMode="auto">
              <a:xfrm>
                <a:off x="4945063" y="17256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dirty="0"/>
              </a:p>
            </p:txBody>
          </p:sp>
        </p:grpSp>
        <p:grpSp>
          <p:nvGrpSpPr>
            <p:cNvPr id="13" name="Group 12"/>
            <p:cNvGrpSpPr/>
            <p:nvPr/>
          </p:nvGrpSpPr>
          <p:grpSpPr>
            <a:xfrm>
              <a:off x="5520533" y="-735166"/>
              <a:ext cx="7381879" cy="6398174"/>
              <a:chOff x="3333751" y="1106488"/>
              <a:chExt cx="4300537" cy="3727450"/>
            </a:xfrm>
            <a:solidFill>
              <a:schemeClr val="tx1">
                <a:lumMod val="50000"/>
                <a:lumOff val="50000"/>
                <a:alpha val="1000"/>
              </a:schemeClr>
            </a:solidFill>
          </p:grpSpPr>
          <p:sp>
            <p:nvSpPr>
              <p:cNvPr id="52" name="Freeform 7"/>
              <p:cNvSpPr>
                <a:spLocks/>
              </p:cNvSpPr>
              <p:nvPr/>
            </p:nvSpPr>
            <p:spPr bwMode="auto">
              <a:xfrm>
                <a:off x="6556376" y="1414463"/>
                <a:ext cx="541338" cy="620713"/>
              </a:xfrm>
              <a:custGeom>
                <a:avLst/>
                <a:gdLst>
                  <a:gd name="T0" fmla="*/ 2 w 341"/>
                  <a:gd name="T1" fmla="*/ 391 h 391"/>
                  <a:gd name="T2" fmla="*/ 0 w 341"/>
                  <a:gd name="T3" fmla="*/ 0 h 391"/>
                  <a:gd name="T4" fmla="*/ 341 w 341"/>
                  <a:gd name="T5" fmla="*/ 194 h 391"/>
                  <a:gd name="T6" fmla="*/ 2 w 341"/>
                  <a:gd name="T7" fmla="*/ 391 h 391"/>
                </a:gdLst>
                <a:ahLst/>
                <a:cxnLst>
                  <a:cxn ang="0">
                    <a:pos x="T0" y="T1"/>
                  </a:cxn>
                  <a:cxn ang="0">
                    <a:pos x="T2" y="T3"/>
                  </a:cxn>
                  <a:cxn ang="0">
                    <a:pos x="T4" y="T5"/>
                  </a:cxn>
                  <a:cxn ang="0">
                    <a:pos x="T6" y="T7"/>
                  </a:cxn>
                </a:cxnLst>
                <a:rect l="0" t="0" r="r" b="b"/>
                <a:pathLst>
                  <a:path w="341" h="391">
                    <a:moveTo>
                      <a:pt x="2" y="391"/>
                    </a:moveTo>
                    <a:lnTo>
                      <a:pt x="0" y="0"/>
                    </a:lnTo>
                    <a:lnTo>
                      <a:pt x="341" y="194"/>
                    </a:lnTo>
                    <a:lnTo>
                      <a:pt x="2"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3" name="Freeform 13"/>
              <p:cNvSpPr>
                <a:spLocks/>
              </p:cNvSpPr>
              <p:nvPr/>
            </p:nvSpPr>
            <p:spPr bwMode="auto">
              <a:xfrm>
                <a:off x="4945063" y="1106488"/>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4" name="Freeform 22"/>
              <p:cNvSpPr>
                <a:spLocks/>
              </p:cNvSpPr>
              <p:nvPr/>
            </p:nvSpPr>
            <p:spPr bwMode="auto">
              <a:xfrm>
                <a:off x="6022976" y="2965450"/>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5" name="Freeform 30"/>
              <p:cNvSpPr>
                <a:spLocks/>
              </p:cNvSpPr>
              <p:nvPr/>
            </p:nvSpPr>
            <p:spPr bwMode="auto">
              <a:xfrm>
                <a:off x="3870326" y="4210050"/>
                <a:ext cx="541338" cy="623888"/>
              </a:xfrm>
              <a:custGeom>
                <a:avLst/>
                <a:gdLst>
                  <a:gd name="T0" fmla="*/ 2 w 341"/>
                  <a:gd name="T1" fmla="*/ 393 h 393"/>
                  <a:gd name="T2" fmla="*/ 0 w 341"/>
                  <a:gd name="T3" fmla="*/ 0 h 393"/>
                  <a:gd name="T4" fmla="*/ 341 w 341"/>
                  <a:gd name="T5" fmla="*/ 196 h 393"/>
                  <a:gd name="T6" fmla="*/ 2 w 341"/>
                  <a:gd name="T7" fmla="*/ 393 h 393"/>
                </a:gdLst>
                <a:ahLst/>
                <a:cxnLst>
                  <a:cxn ang="0">
                    <a:pos x="T0" y="T1"/>
                  </a:cxn>
                  <a:cxn ang="0">
                    <a:pos x="T2" y="T3"/>
                  </a:cxn>
                  <a:cxn ang="0">
                    <a:pos x="T4" y="T5"/>
                  </a:cxn>
                  <a:cxn ang="0">
                    <a:pos x="T6" y="T7"/>
                  </a:cxn>
                </a:cxnLst>
                <a:rect l="0" t="0" r="r" b="b"/>
                <a:pathLst>
                  <a:path w="341" h="393">
                    <a:moveTo>
                      <a:pt x="2" y="393"/>
                    </a:moveTo>
                    <a:lnTo>
                      <a:pt x="0" y="0"/>
                    </a:lnTo>
                    <a:lnTo>
                      <a:pt x="341" y="196"/>
                    </a:lnTo>
                    <a:lnTo>
                      <a:pt x="2"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6" name="Freeform 35"/>
              <p:cNvSpPr>
                <a:spLocks/>
              </p:cNvSpPr>
              <p:nvPr/>
            </p:nvSpPr>
            <p:spPr bwMode="auto">
              <a:xfrm>
                <a:off x="7097713" y="3273425"/>
                <a:ext cx="536575" cy="623888"/>
              </a:xfrm>
              <a:custGeom>
                <a:avLst/>
                <a:gdLst>
                  <a:gd name="T0" fmla="*/ 0 w 338"/>
                  <a:gd name="T1" fmla="*/ 197 h 393"/>
                  <a:gd name="T2" fmla="*/ 338 w 338"/>
                  <a:gd name="T3" fmla="*/ 393 h 393"/>
                  <a:gd name="T4" fmla="*/ 338 w 338"/>
                  <a:gd name="T5" fmla="*/ 0 h 393"/>
                  <a:gd name="T6" fmla="*/ 0 w 338"/>
                  <a:gd name="T7" fmla="*/ 197 h 393"/>
                </a:gdLst>
                <a:ahLst/>
                <a:cxnLst>
                  <a:cxn ang="0">
                    <a:pos x="T0" y="T1"/>
                  </a:cxn>
                  <a:cxn ang="0">
                    <a:pos x="T2" y="T3"/>
                  </a:cxn>
                  <a:cxn ang="0">
                    <a:pos x="T4" y="T5"/>
                  </a:cxn>
                  <a:cxn ang="0">
                    <a:pos x="T6" y="T7"/>
                  </a:cxn>
                </a:cxnLst>
                <a:rect l="0" t="0" r="r" b="b"/>
                <a:pathLst>
                  <a:path w="338" h="393">
                    <a:moveTo>
                      <a:pt x="0" y="197"/>
                    </a:moveTo>
                    <a:lnTo>
                      <a:pt x="338" y="393"/>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7" name="Freeform 52"/>
              <p:cNvSpPr>
                <a:spLocks/>
              </p:cNvSpPr>
              <p:nvPr/>
            </p:nvSpPr>
            <p:spPr bwMode="auto">
              <a:xfrm>
                <a:off x="7097713" y="2965450"/>
                <a:ext cx="536575" cy="620713"/>
              </a:xfrm>
              <a:custGeom>
                <a:avLst/>
                <a:gdLst>
                  <a:gd name="T0" fmla="*/ 0 w 338"/>
                  <a:gd name="T1" fmla="*/ 391 h 391"/>
                  <a:gd name="T2" fmla="*/ 0 w 338"/>
                  <a:gd name="T3" fmla="*/ 0 h 391"/>
                  <a:gd name="T4" fmla="*/ 338 w 338"/>
                  <a:gd name="T5" fmla="*/ 194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8" name="Freeform 54"/>
              <p:cNvSpPr>
                <a:spLocks/>
              </p:cNvSpPr>
              <p:nvPr/>
            </p:nvSpPr>
            <p:spPr bwMode="auto">
              <a:xfrm>
                <a:off x="6019801" y="2346325"/>
                <a:ext cx="539750" cy="619125"/>
              </a:xfrm>
              <a:custGeom>
                <a:avLst/>
                <a:gdLst>
                  <a:gd name="T0" fmla="*/ 2 w 340"/>
                  <a:gd name="T1" fmla="*/ 390 h 390"/>
                  <a:gd name="T2" fmla="*/ 0 w 340"/>
                  <a:gd name="T3" fmla="*/ 0 h 390"/>
                  <a:gd name="T4" fmla="*/ 340 w 340"/>
                  <a:gd name="T5" fmla="*/ 194 h 390"/>
                  <a:gd name="T6" fmla="*/ 2 w 340"/>
                  <a:gd name="T7" fmla="*/ 390 h 390"/>
                </a:gdLst>
                <a:ahLst/>
                <a:cxnLst>
                  <a:cxn ang="0">
                    <a:pos x="T0" y="T1"/>
                  </a:cxn>
                  <a:cxn ang="0">
                    <a:pos x="T2" y="T3"/>
                  </a:cxn>
                  <a:cxn ang="0">
                    <a:pos x="T4" y="T5"/>
                  </a:cxn>
                  <a:cxn ang="0">
                    <a:pos x="T6" y="T7"/>
                  </a:cxn>
                </a:cxnLst>
                <a:rect l="0" t="0" r="r" b="b"/>
                <a:pathLst>
                  <a:path w="340" h="390">
                    <a:moveTo>
                      <a:pt x="2" y="390"/>
                    </a:moveTo>
                    <a:lnTo>
                      <a:pt x="0" y="0"/>
                    </a:lnTo>
                    <a:lnTo>
                      <a:pt x="340" y="194"/>
                    </a:lnTo>
                    <a:lnTo>
                      <a:pt x="2"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9" name="Freeform 60"/>
              <p:cNvSpPr>
                <a:spLocks/>
              </p:cNvSpPr>
              <p:nvPr/>
            </p:nvSpPr>
            <p:spPr bwMode="auto">
              <a:xfrm>
                <a:off x="4406901" y="2970213"/>
                <a:ext cx="541338" cy="619125"/>
              </a:xfrm>
              <a:custGeom>
                <a:avLst/>
                <a:gdLst>
                  <a:gd name="T0" fmla="*/ 0 w 341"/>
                  <a:gd name="T1" fmla="*/ 194 h 390"/>
                  <a:gd name="T2" fmla="*/ 341 w 341"/>
                  <a:gd name="T3" fmla="*/ 390 h 390"/>
                  <a:gd name="T4" fmla="*/ 339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0" name="Freeform 71"/>
              <p:cNvSpPr>
                <a:spLocks/>
              </p:cNvSpPr>
              <p:nvPr/>
            </p:nvSpPr>
            <p:spPr bwMode="auto">
              <a:xfrm>
                <a:off x="3333751" y="2349500"/>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61" name="Freeform 73"/>
              <p:cNvSpPr>
                <a:spLocks/>
              </p:cNvSpPr>
              <p:nvPr/>
            </p:nvSpPr>
            <p:spPr bwMode="auto">
              <a:xfrm>
                <a:off x="4406901"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4" name="Group 13"/>
            <p:cNvGrpSpPr/>
            <p:nvPr/>
          </p:nvGrpSpPr>
          <p:grpSpPr>
            <a:xfrm>
              <a:off x="5520533" y="-735166"/>
              <a:ext cx="7381879" cy="5855911"/>
              <a:chOff x="3333751" y="1106488"/>
              <a:chExt cx="4300537" cy="3411538"/>
            </a:xfrm>
            <a:solidFill>
              <a:schemeClr val="tx1">
                <a:lumMod val="65000"/>
                <a:lumOff val="35000"/>
                <a:alpha val="1000"/>
              </a:schemeClr>
            </a:solidFill>
          </p:grpSpPr>
          <p:sp>
            <p:nvSpPr>
              <p:cNvPr id="44" name="Freeform 9"/>
              <p:cNvSpPr>
                <a:spLocks/>
              </p:cNvSpPr>
              <p:nvPr/>
            </p:nvSpPr>
            <p:spPr bwMode="auto">
              <a:xfrm>
                <a:off x="6019801" y="1725613"/>
                <a:ext cx="539750" cy="620713"/>
              </a:xfrm>
              <a:custGeom>
                <a:avLst/>
                <a:gdLst>
                  <a:gd name="T0" fmla="*/ 0 w 340"/>
                  <a:gd name="T1" fmla="*/ 391 h 391"/>
                  <a:gd name="T2" fmla="*/ 0 w 340"/>
                  <a:gd name="T3" fmla="*/ 0 h 391"/>
                  <a:gd name="T4" fmla="*/ 340 w 340"/>
                  <a:gd name="T5" fmla="*/ 195 h 391"/>
                  <a:gd name="T6" fmla="*/ 0 w 340"/>
                  <a:gd name="T7" fmla="*/ 391 h 391"/>
                </a:gdLst>
                <a:ahLst/>
                <a:cxnLst>
                  <a:cxn ang="0">
                    <a:pos x="T0" y="T1"/>
                  </a:cxn>
                  <a:cxn ang="0">
                    <a:pos x="T2" y="T3"/>
                  </a:cxn>
                  <a:cxn ang="0">
                    <a:pos x="T4" y="T5"/>
                  </a:cxn>
                  <a:cxn ang="0">
                    <a:pos x="T6" y="T7"/>
                  </a:cxn>
                </a:cxnLst>
                <a:rect l="0" t="0" r="r" b="b"/>
                <a:pathLst>
                  <a:path w="340" h="391">
                    <a:moveTo>
                      <a:pt x="0" y="391"/>
                    </a:moveTo>
                    <a:lnTo>
                      <a:pt x="0" y="0"/>
                    </a:lnTo>
                    <a:lnTo>
                      <a:pt x="340" y="195"/>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5" name="Freeform 10"/>
              <p:cNvSpPr>
                <a:spLocks/>
              </p:cNvSpPr>
              <p:nvPr/>
            </p:nvSpPr>
            <p:spPr bwMode="auto">
              <a:xfrm>
                <a:off x="5481638" y="1725613"/>
                <a:ext cx="538163" cy="620713"/>
              </a:xfrm>
              <a:custGeom>
                <a:avLst/>
                <a:gdLst>
                  <a:gd name="T0" fmla="*/ 0 w 339"/>
                  <a:gd name="T1" fmla="*/ 197 h 391"/>
                  <a:gd name="T2" fmla="*/ 339 w 339"/>
                  <a:gd name="T3" fmla="*/ 391 h 391"/>
                  <a:gd name="T4" fmla="*/ 339 w 339"/>
                  <a:gd name="T5" fmla="*/ 0 h 391"/>
                  <a:gd name="T6" fmla="*/ 0 w 339"/>
                  <a:gd name="T7" fmla="*/ 197 h 391"/>
                </a:gdLst>
                <a:ahLst/>
                <a:cxnLst>
                  <a:cxn ang="0">
                    <a:pos x="T0" y="T1"/>
                  </a:cxn>
                  <a:cxn ang="0">
                    <a:pos x="T2" y="T3"/>
                  </a:cxn>
                  <a:cxn ang="0">
                    <a:pos x="T4" y="T5"/>
                  </a:cxn>
                  <a:cxn ang="0">
                    <a:pos x="T6" y="T7"/>
                  </a:cxn>
                </a:cxnLst>
                <a:rect l="0" t="0" r="r" b="b"/>
                <a:pathLst>
                  <a:path w="339" h="391">
                    <a:moveTo>
                      <a:pt x="0" y="197"/>
                    </a:moveTo>
                    <a:lnTo>
                      <a:pt x="339" y="391"/>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6" name="Freeform 18"/>
              <p:cNvSpPr>
                <a:spLocks/>
              </p:cNvSpPr>
              <p:nvPr/>
            </p:nvSpPr>
            <p:spPr bwMode="auto">
              <a:xfrm>
                <a:off x="7097713" y="234632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7" name="Freeform 19"/>
              <p:cNvSpPr>
                <a:spLocks/>
              </p:cNvSpPr>
              <p:nvPr/>
            </p:nvSpPr>
            <p:spPr bwMode="auto">
              <a:xfrm>
                <a:off x="6559551" y="2346325"/>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8" name="Freeform 40"/>
              <p:cNvSpPr>
                <a:spLocks/>
              </p:cNvSpPr>
              <p:nvPr/>
            </p:nvSpPr>
            <p:spPr bwMode="auto">
              <a:xfrm>
                <a:off x="6022976" y="3897313"/>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9" name="Freeform 63"/>
              <p:cNvSpPr>
                <a:spLocks/>
              </p:cNvSpPr>
              <p:nvPr/>
            </p:nvSpPr>
            <p:spPr bwMode="auto">
              <a:xfrm>
                <a:off x="5481638" y="1106488"/>
                <a:ext cx="538163" cy="619125"/>
              </a:xfrm>
              <a:custGeom>
                <a:avLst/>
                <a:gdLst>
                  <a:gd name="T0" fmla="*/ 0 w 339"/>
                  <a:gd name="T1" fmla="*/ 194 h 390"/>
                  <a:gd name="T2" fmla="*/ 339 w 339"/>
                  <a:gd name="T3" fmla="*/ 390 h 390"/>
                  <a:gd name="T4" fmla="*/ 339 w 339"/>
                  <a:gd name="T5" fmla="*/ 0 h 390"/>
                  <a:gd name="T6" fmla="*/ 0 w 339"/>
                  <a:gd name="T7" fmla="*/ 194 h 390"/>
                </a:gdLst>
                <a:ahLst/>
                <a:cxnLst>
                  <a:cxn ang="0">
                    <a:pos x="T0" y="T1"/>
                  </a:cxn>
                  <a:cxn ang="0">
                    <a:pos x="T2" y="T3"/>
                  </a:cxn>
                  <a:cxn ang="0">
                    <a:pos x="T4" y="T5"/>
                  </a:cxn>
                  <a:cxn ang="0">
                    <a:pos x="T6" y="T7"/>
                  </a:cxn>
                </a:cxnLst>
                <a:rect l="0" t="0" r="r" b="b"/>
                <a:pathLst>
                  <a:path w="339" h="390">
                    <a:moveTo>
                      <a:pt x="0" y="194"/>
                    </a:moveTo>
                    <a:lnTo>
                      <a:pt x="339" y="390"/>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0" name="Freeform 70"/>
              <p:cNvSpPr>
                <a:spLocks/>
              </p:cNvSpPr>
              <p:nvPr/>
            </p:nvSpPr>
            <p:spPr bwMode="auto">
              <a:xfrm>
                <a:off x="3333751" y="2657475"/>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51" name="Freeform 74"/>
              <p:cNvSpPr>
                <a:spLocks/>
              </p:cNvSpPr>
              <p:nvPr/>
            </p:nvSpPr>
            <p:spPr bwMode="auto">
              <a:xfrm>
                <a:off x="6022976" y="3586163"/>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5" name="Group 14"/>
            <p:cNvGrpSpPr/>
            <p:nvPr/>
          </p:nvGrpSpPr>
          <p:grpSpPr>
            <a:xfrm>
              <a:off x="6441565" y="-206525"/>
              <a:ext cx="6460846" cy="5861360"/>
              <a:chOff x="3870326" y="1414463"/>
              <a:chExt cx="3763962" cy="3414712"/>
            </a:xfrm>
            <a:solidFill>
              <a:schemeClr val="tx1">
                <a:lumMod val="75000"/>
                <a:lumOff val="25000"/>
                <a:alpha val="1000"/>
              </a:schemeClr>
            </a:solidFill>
          </p:grpSpPr>
          <p:sp>
            <p:nvSpPr>
              <p:cNvPr id="34" name="Freeform 8"/>
              <p:cNvSpPr>
                <a:spLocks/>
              </p:cNvSpPr>
              <p:nvPr/>
            </p:nvSpPr>
            <p:spPr bwMode="auto">
              <a:xfrm>
                <a:off x="6019801" y="1414463"/>
                <a:ext cx="539750" cy="620713"/>
              </a:xfrm>
              <a:custGeom>
                <a:avLst/>
                <a:gdLst>
                  <a:gd name="T0" fmla="*/ 0 w 340"/>
                  <a:gd name="T1" fmla="*/ 196 h 391"/>
                  <a:gd name="T2" fmla="*/ 340 w 340"/>
                  <a:gd name="T3" fmla="*/ 391 h 391"/>
                  <a:gd name="T4" fmla="*/ 338 w 340"/>
                  <a:gd name="T5" fmla="*/ 0 h 391"/>
                  <a:gd name="T6" fmla="*/ 0 w 340"/>
                  <a:gd name="T7" fmla="*/ 196 h 391"/>
                </a:gdLst>
                <a:ahLst/>
                <a:cxnLst>
                  <a:cxn ang="0">
                    <a:pos x="T0" y="T1"/>
                  </a:cxn>
                  <a:cxn ang="0">
                    <a:pos x="T2" y="T3"/>
                  </a:cxn>
                  <a:cxn ang="0">
                    <a:pos x="T4" y="T5"/>
                  </a:cxn>
                  <a:cxn ang="0">
                    <a:pos x="T6" y="T7"/>
                  </a:cxn>
                </a:cxnLst>
                <a:rect l="0" t="0" r="r" b="b"/>
                <a:pathLst>
                  <a:path w="340" h="391">
                    <a:moveTo>
                      <a:pt x="0" y="196"/>
                    </a:moveTo>
                    <a:lnTo>
                      <a:pt x="340" y="391"/>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5" name="Freeform 17"/>
              <p:cNvSpPr>
                <a:spLocks/>
              </p:cNvSpPr>
              <p:nvPr/>
            </p:nvSpPr>
            <p:spPr bwMode="auto">
              <a:xfrm>
                <a:off x="7097713" y="2035175"/>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6" name="Freeform 24"/>
              <p:cNvSpPr>
                <a:spLocks/>
              </p:cNvSpPr>
              <p:nvPr/>
            </p:nvSpPr>
            <p:spPr bwMode="auto">
              <a:xfrm>
                <a:off x="3870326" y="1417638"/>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7" name="Freeform 25"/>
              <p:cNvSpPr>
                <a:spLocks/>
              </p:cNvSpPr>
              <p:nvPr/>
            </p:nvSpPr>
            <p:spPr bwMode="auto">
              <a:xfrm>
                <a:off x="4948238" y="3589338"/>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8" name="Freeform 27"/>
              <p:cNvSpPr>
                <a:spLocks/>
              </p:cNvSpPr>
              <p:nvPr/>
            </p:nvSpPr>
            <p:spPr bwMode="auto">
              <a:xfrm>
                <a:off x="4411663" y="3902075"/>
                <a:ext cx="536575" cy="619125"/>
              </a:xfrm>
              <a:custGeom>
                <a:avLst/>
                <a:gdLst>
                  <a:gd name="T0" fmla="*/ 0 w 338"/>
                  <a:gd name="T1" fmla="*/ 390 h 390"/>
                  <a:gd name="T2" fmla="*/ 0 w 338"/>
                  <a:gd name="T3" fmla="*/ 0 h 390"/>
                  <a:gd name="T4" fmla="*/ 338 w 338"/>
                  <a:gd name="T5" fmla="*/ 194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9" name="Freeform 28"/>
              <p:cNvSpPr>
                <a:spLocks/>
              </p:cNvSpPr>
              <p:nvPr/>
            </p:nvSpPr>
            <p:spPr bwMode="auto">
              <a:xfrm>
                <a:off x="3870326" y="3902075"/>
                <a:ext cx="541338" cy="619125"/>
              </a:xfrm>
              <a:custGeom>
                <a:avLst/>
                <a:gdLst>
                  <a:gd name="T0" fmla="*/ 0 w 341"/>
                  <a:gd name="T1" fmla="*/ 194 h 390"/>
                  <a:gd name="T2" fmla="*/ 341 w 341"/>
                  <a:gd name="T3" fmla="*/ 390 h 390"/>
                  <a:gd name="T4" fmla="*/ 341 w 341"/>
                  <a:gd name="T5" fmla="*/ 0 h 390"/>
                  <a:gd name="T6" fmla="*/ 0 w 341"/>
                  <a:gd name="T7" fmla="*/ 194 h 390"/>
                </a:gdLst>
                <a:ahLst/>
                <a:cxnLst>
                  <a:cxn ang="0">
                    <a:pos x="T0" y="T1"/>
                  </a:cxn>
                  <a:cxn ang="0">
                    <a:pos x="T2" y="T3"/>
                  </a:cxn>
                  <a:cxn ang="0">
                    <a:pos x="T4" y="T5"/>
                  </a:cxn>
                  <a:cxn ang="0">
                    <a:pos x="T6" y="T7"/>
                  </a:cxn>
                </a:cxnLst>
                <a:rect l="0" t="0" r="r" b="b"/>
                <a:pathLst>
                  <a:path w="341" h="390">
                    <a:moveTo>
                      <a:pt x="0" y="194"/>
                    </a:moveTo>
                    <a:lnTo>
                      <a:pt x="341" y="390"/>
                    </a:lnTo>
                    <a:lnTo>
                      <a:pt x="341"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0" name="Freeform 32"/>
              <p:cNvSpPr>
                <a:spLocks/>
              </p:cNvSpPr>
              <p:nvPr/>
            </p:nvSpPr>
            <p:spPr bwMode="auto">
              <a:xfrm>
                <a:off x="4945063" y="2346325"/>
                <a:ext cx="536575" cy="623888"/>
              </a:xfrm>
              <a:custGeom>
                <a:avLst/>
                <a:gdLst>
                  <a:gd name="T0" fmla="*/ 0 w 338"/>
                  <a:gd name="T1" fmla="*/ 393 h 393"/>
                  <a:gd name="T2" fmla="*/ 0 w 338"/>
                  <a:gd name="T3" fmla="*/ 0 h 393"/>
                  <a:gd name="T4" fmla="*/ 338 w 338"/>
                  <a:gd name="T5" fmla="*/ 196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1" name="Freeform 56"/>
              <p:cNvSpPr>
                <a:spLocks/>
              </p:cNvSpPr>
              <p:nvPr/>
            </p:nvSpPr>
            <p:spPr bwMode="auto">
              <a:xfrm>
                <a:off x="5481638" y="2657475"/>
                <a:ext cx="541338" cy="620713"/>
              </a:xfrm>
              <a:custGeom>
                <a:avLst/>
                <a:gdLst>
                  <a:gd name="T0" fmla="*/ 3 w 341"/>
                  <a:gd name="T1" fmla="*/ 391 h 391"/>
                  <a:gd name="T2" fmla="*/ 0 w 341"/>
                  <a:gd name="T3" fmla="*/ 0 h 391"/>
                  <a:gd name="T4" fmla="*/ 341 w 341"/>
                  <a:gd name="T5" fmla="*/ 194 h 391"/>
                  <a:gd name="T6" fmla="*/ 3 w 341"/>
                  <a:gd name="T7" fmla="*/ 391 h 391"/>
                </a:gdLst>
                <a:ahLst/>
                <a:cxnLst>
                  <a:cxn ang="0">
                    <a:pos x="T0" y="T1"/>
                  </a:cxn>
                  <a:cxn ang="0">
                    <a:pos x="T2" y="T3"/>
                  </a:cxn>
                  <a:cxn ang="0">
                    <a:pos x="T4" y="T5"/>
                  </a:cxn>
                  <a:cxn ang="0">
                    <a:pos x="T6" y="T7"/>
                  </a:cxn>
                </a:cxnLst>
                <a:rect l="0" t="0" r="r" b="b"/>
                <a:pathLst>
                  <a:path w="341" h="391">
                    <a:moveTo>
                      <a:pt x="3" y="391"/>
                    </a:moveTo>
                    <a:lnTo>
                      <a:pt x="0" y="0"/>
                    </a:lnTo>
                    <a:lnTo>
                      <a:pt x="341" y="194"/>
                    </a:lnTo>
                    <a:lnTo>
                      <a:pt x="3"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2" name="Freeform 59"/>
              <p:cNvSpPr>
                <a:spLocks/>
              </p:cNvSpPr>
              <p:nvPr/>
            </p:nvSpPr>
            <p:spPr bwMode="auto">
              <a:xfrm>
                <a:off x="4948238" y="4210050"/>
                <a:ext cx="538163" cy="619125"/>
              </a:xfrm>
              <a:custGeom>
                <a:avLst/>
                <a:gdLst>
                  <a:gd name="T0" fmla="*/ 0 w 339"/>
                  <a:gd name="T1" fmla="*/ 390 h 390"/>
                  <a:gd name="T2" fmla="*/ 0 w 339"/>
                  <a:gd name="T3" fmla="*/ 0 h 390"/>
                  <a:gd name="T4" fmla="*/ 339 w 339"/>
                  <a:gd name="T5" fmla="*/ 194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4"/>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43" name="Freeform 64"/>
              <p:cNvSpPr>
                <a:spLocks/>
              </p:cNvSpPr>
              <p:nvPr/>
            </p:nvSpPr>
            <p:spPr bwMode="auto">
              <a:xfrm>
                <a:off x="5481638" y="1414463"/>
                <a:ext cx="538163" cy="623888"/>
              </a:xfrm>
              <a:custGeom>
                <a:avLst/>
                <a:gdLst>
                  <a:gd name="T0" fmla="*/ 0 w 339"/>
                  <a:gd name="T1" fmla="*/ 393 h 393"/>
                  <a:gd name="T2" fmla="*/ 0 w 339"/>
                  <a:gd name="T3" fmla="*/ 0 h 393"/>
                  <a:gd name="T4" fmla="*/ 339 w 339"/>
                  <a:gd name="T5" fmla="*/ 196 h 393"/>
                  <a:gd name="T6" fmla="*/ 0 w 339"/>
                  <a:gd name="T7" fmla="*/ 393 h 393"/>
                </a:gdLst>
                <a:ahLst/>
                <a:cxnLst>
                  <a:cxn ang="0">
                    <a:pos x="T0" y="T1"/>
                  </a:cxn>
                  <a:cxn ang="0">
                    <a:pos x="T2" y="T3"/>
                  </a:cxn>
                  <a:cxn ang="0">
                    <a:pos x="T4" y="T5"/>
                  </a:cxn>
                  <a:cxn ang="0">
                    <a:pos x="T6" y="T7"/>
                  </a:cxn>
                </a:cxnLst>
                <a:rect l="0" t="0" r="r" b="b"/>
                <a:pathLst>
                  <a:path w="339" h="393">
                    <a:moveTo>
                      <a:pt x="0" y="393"/>
                    </a:moveTo>
                    <a:lnTo>
                      <a:pt x="0" y="0"/>
                    </a:lnTo>
                    <a:lnTo>
                      <a:pt x="339" y="196"/>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6" name="Group 15"/>
            <p:cNvGrpSpPr/>
            <p:nvPr/>
          </p:nvGrpSpPr>
          <p:grpSpPr>
            <a:xfrm>
              <a:off x="6441565" y="-740615"/>
              <a:ext cx="7384604" cy="7460904"/>
              <a:chOff x="3870326" y="1103313"/>
              <a:chExt cx="4302125" cy="4346575"/>
            </a:xfrm>
            <a:solidFill>
              <a:schemeClr val="bg1">
                <a:lumMod val="50000"/>
                <a:alpha val="2000"/>
              </a:schemeClr>
            </a:solidFill>
          </p:grpSpPr>
          <p:sp>
            <p:nvSpPr>
              <p:cNvPr id="24" name="Freeform 61"/>
              <p:cNvSpPr>
                <a:spLocks/>
              </p:cNvSpPr>
              <p:nvPr/>
            </p:nvSpPr>
            <p:spPr bwMode="auto">
              <a:xfrm>
                <a:off x="5486401" y="4829175"/>
                <a:ext cx="536575" cy="620713"/>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nvGrpSpPr>
              <p:cNvPr id="25" name="Group 24"/>
              <p:cNvGrpSpPr/>
              <p:nvPr/>
            </p:nvGrpSpPr>
            <p:grpSpPr>
              <a:xfrm>
                <a:off x="3870326" y="1103313"/>
                <a:ext cx="4302125" cy="4033837"/>
                <a:chOff x="3870326" y="1103313"/>
                <a:chExt cx="4302125" cy="4033837"/>
              </a:xfrm>
              <a:grpFill/>
            </p:grpSpPr>
            <p:sp>
              <p:nvSpPr>
                <p:cNvPr id="27" name="Freeform 6"/>
                <p:cNvSpPr>
                  <a:spLocks/>
                </p:cNvSpPr>
                <p:nvPr/>
              </p:nvSpPr>
              <p:spPr bwMode="auto">
                <a:xfrm>
                  <a:off x="6556376" y="1103313"/>
                  <a:ext cx="541338" cy="619125"/>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8" name="Freeform 38"/>
                <p:cNvSpPr>
                  <a:spLocks/>
                </p:cNvSpPr>
                <p:nvPr/>
              </p:nvSpPr>
              <p:spPr bwMode="auto">
                <a:xfrm>
                  <a:off x="6559551" y="389731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9" name="Freeform 42"/>
                <p:cNvSpPr>
                  <a:spLocks/>
                </p:cNvSpPr>
                <p:nvPr/>
              </p:nvSpPr>
              <p:spPr bwMode="auto">
                <a:xfrm>
                  <a:off x="7097713" y="1414463"/>
                  <a:ext cx="536575" cy="620713"/>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0" name="Freeform 43"/>
                <p:cNvSpPr>
                  <a:spLocks/>
                </p:cNvSpPr>
                <p:nvPr/>
              </p:nvSpPr>
              <p:spPr bwMode="auto">
                <a:xfrm>
                  <a:off x="7634288" y="1103313"/>
                  <a:ext cx="538163" cy="619125"/>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1" name="Freeform 47"/>
                <p:cNvSpPr>
                  <a:spLocks/>
                </p:cNvSpPr>
                <p:nvPr/>
              </p:nvSpPr>
              <p:spPr bwMode="auto">
                <a:xfrm>
                  <a:off x="6559551" y="1722438"/>
                  <a:ext cx="538163" cy="623888"/>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2" name="Freeform 67"/>
                <p:cNvSpPr>
                  <a:spLocks/>
                </p:cNvSpPr>
                <p:nvPr/>
              </p:nvSpPr>
              <p:spPr bwMode="auto">
                <a:xfrm>
                  <a:off x="3870326" y="1106488"/>
                  <a:ext cx="536575" cy="619125"/>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33" name="Freeform 76"/>
                <p:cNvSpPr>
                  <a:spLocks/>
                </p:cNvSpPr>
                <p:nvPr/>
              </p:nvSpPr>
              <p:spPr bwMode="auto">
                <a:xfrm>
                  <a:off x="6559551" y="4518025"/>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sp>
            <p:nvSpPr>
              <p:cNvPr id="26" name="Freeform 77"/>
              <p:cNvSpPr>
                <a:spLocks/>
              </p:cNvSpPr>
              <p:nvPr/>
            </p:nvSpPr>
            <p:spPr bwMode="auto">
              <a:xfrm>
                <a:off x="5486401" y="3897313"/>
                <a:ext cx="536575" cy="620713"/>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nvGrpSpPr>
            <p:cNvPr id="17" name="Group 16"/>
            <p:cNvGrpSpPr/>
            <p:nvPr/>
          </p:nvGrpSpPr>
          <p:grpSpPr>
            <a:xfrm>
              <a:off x="10131142" y="-1269255"/>
              <a:ext cx="3695027" cy="7989544"/>
              <a:chOff x="6019801" y="795338"/>
              <a:chExt cx="2152650" cy="4654550"/>
            </a:xfrm>
            <a:solidFill>
              <a:schemeClr val="tx1">
                <a:lumMod val="95000"/>
                <a:lumOff val="5000"/>
                <a:alpha val="1000"/>
              </a:schemeClr>
            </a:solidFill>
          </p:grpSpPr>
          <p:sp>
            <p:nvSpPr>
              <p:cNvPr id="18" name="Freeform 5"/>
              <p:cNvSpPr>
                <a:spLocks/>
              </p:cNvSpPr>
              <p:nvPr/>
            </p:nvSpPr>
            <p:spPr bwMode="auto">
              <a:xfrm>
                <a:off x="7092951" y="1103313"/>
                <a:ext cx="541338" cy="619125"/>
              </a:xfrm>
              <a:custGeom>
                <a:avLst/>
                <a:gdLst>
                  <a:gd name="T0" fmla="*/ 3 w 341"/>
                  <a:gd name="T1" fmla="*/ 390 h 390"/>
                  <a:gd name="T2" fmla="*/ 0 w 341"/>
                  <a:gd name="T3" fmla="*/ 0 h 390"/>
                  <a:gd name="T4" fmla="*/ 341 w 341"/>
                  <a:gd name="T5" fmla="*/ 196 h 390"/>
                  <a:gd name="T6" fmla="*/ 3 w 341"/>
                  <a:gd name="T7" fmla="*/ 390 h 390"/>
                </a:gdLst>
                <a:ahLst/>
                <a:cxnLst>
                  <a:cxn ang="0">
                    <a:pos x="T0" y="T1"/>
                  </a:cxn>
                  <a:cxn ang="0">
                    <a:pos x="T2" y="T3"/>
                  </a:cxn>
                  <a:cxn ang="0">
                    <a:pos x="T4" y="T5"/>
                  </a:cxn>
                  <a:cxn ang="0">
                    <a:pos x="T6" y="T7"/>
                  </a:cxn>
                </a:cxnLst>
                <a:rect l="0" t="0" r="r" b="b"/>
                <a:pathLst>
                  <a:path w="341" h="390">
                    <a:moveTo>
                      <a:pt x="3" y="390"/>
                    </a:moveTo>
                    <a:lnTo>
                      <a:pt x="0" y="0"/>
                    </a:lnTo>
                    <a:lnTo>
                      <a:pt x="341" y="196"/>
                    </a:lnTo>
                    <a:lnTo>
                      <a:pt x="3"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19" name="Freeform 41"/>
              <p:cNvSpPr>
                <a:spLocks/>
              </p:cNvSpPr>
              <p:nvPr/>
            </p:nvSpPr>
            <p:spPr bwMode="auto">
              <a:xfrm>
                <a:off x="7634288" y="1414463"/>
                <a:ext cx="538163" cy="620713"/>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0" name="Freeform 44"/>
              <p:cNvSpPr>
                <a:spLocks/>
              </p:cNvSpPr>
              <p:nvPr/>
            </p:nvSpPr>
            <p:spPr bwMode="auto">
              <a:xfrm>
                <a:off x="7097713" y="1722438"/>
                <a:ext cx="536575" cy="623888"/>
              </a:xfrm>
              <a:custGeom>
                <a:avLst/>
                <a:gdLst>
                  <a:gd name="T0" fmla="*/ 0 w 338"/>
                  <a:gd name="T1" fmla="*/ 393 h 393"/>
                  <a:gd name="T2" fmla="*/ 0 w 338"/>
                  <a:gd name="T3" fmla="*/ 0 h 393"/>
                  <a:gd name="T4" fmla="*/ 338 w 338"/>
                  <a:gd name="T5" fmla="*/ 197 h 393"/>
                  <a:gd name="T6" fmla="*/ 0 w 338"/>
                  <a:gd name="T7" fmla="*/ 393 h 393"/>
                </a:gdLst>
                <a:ahLst/>
                <a:cxnLst>
                  <a:cxn ang="0">
                    <a:pos x="T0" y="T1"/>
                  </a:cxn>
                  <a:cxn ang="0">
                    <a:pos x="T2" y="T3"/>
                  </a:cxn>
                  <a:cxn ang="0">
                    <a:pos x="T4" y="T5"/>
                  </a:cxn>
                  <a:cxn ang="0">
                    <a:pos x="T6" y="T7"/>
                  </a:cxn>
                </a:cxnLst>
                <a:rect l="0" t="0" r="r" b="b"/>
                <a:pathLst>
                  <a:path w="338" h="393">
                    <a:moveTo>
                      <a:pt x="0" y="393"/>
                    </a:moveTo>
                    <a:lnTo>
                      <a:pt x="0" y="0"/>
                    </a:lnTo>
                    <a:lnTo>
                      <a:pt x="338" y="197"/>
                    </a:lnTo>
                    <a:lnTo>
                      <a:pt x="0" y="393"/>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1" name="Freeform 46"/>
              <p:cNvSpPr>
                <a:spLocks/>
              </p:cNvSpPr>
              <p:nvPr/>
            </p:nvSpPr>
            <p:spPr bwMode="auto">
              <a:xfrm>
                <a:off x="7634288" y="2654300"/>
                <a:ext cx="538163" cy="619125"/>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2" name="Freeform 72"/>
              <p:cNvSpPr>
                <a:spLocks/>
              </p:cNvSpPr>
              <p:nvPr/>
            </p:nvSpPr>
            <p:spPr bwMode="auto">
              <a:xfrm>
                <a:off x="6019801" y="795338"/>
                <a:ext cx="536575" cy="619125"/>
              </a:xfrm>
              <a:custGeom>
                <a:avLst/>
                <a:gdLst>
                  <a:gd name="T0" fmla="*/ 0 w 338"/>
                  <a:gd name="T1" fmla="*/ 196 h 390"/>
                  <a:gd name="T2" fmla="*/ 338 w 338"/>
                  <a:gd name="T3" fmla="*/ 390 h 390"/>
                  <a:gd name="T4" fmla="*/ 338 w 338"/>
                  <a:gd name="T5" fmla="*/ 0 h 390"/>
                  <a:gd name="T6" fmla="*/ 0 w 338"/>
                  <a:gd name="T7" fmla="*/ 196 h 390"/>
                </a:gdLst>
                <a:ahLst/>
                <a:cxnLst>
                  <a:cxn ang="0">
                    <a:pos x="T0" y="T1"/>
                  </a:cxn>
                  <a:cxn ang="0">
                    <a:pos x="T2" y="T3"/>
                  </a:cxn>
                  <a:cxn ang="0">
                    <a:pos x="T4" y="T5"/>
                  </a:cxn>
                  <a:cxn ang="0">
                    <a:pos x="T6" y="T7"/>
                  </a:cxn>
                </a:cxnLst>
                <a:rect l="0" t="0" r="r" b="b"/>
                <a:pathLst>
                  <a:path w="338" h="390">
                    <a:moveTo>
                      <a:pt x="0" y="196"/>
                    </a:moveTo>
                    <a:lnTo>
                      <a:pt x="338" y="390"/>
                    </a:lnTo>
                    <a:lnTo>
                      <a:pt x="338" y="0"/>
                    </a:lnTo>
                    <a:lnTo>
                      <a:pt x="0" y="196"/>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sp>
            <p:nvSpPr>
              <p:cNvPr id="23" name="Freeform 75"/>
              <p:cNvSpPr>
                <a:spLocks/>
              </p:cNvSpPr>
              <p:nvPr/>
            </p:nvSpPr>
            <p:spPr bwMode="auto">
              <a:xfrm>
                <a:off x="6559551" y="4829175"/>
                <a:ext cx="538163" cy="620713"/>
              </a:xfrm>
              <a:custGeom>
                <a:avLst/>
                <a:gdLst>
                  <a:gd name="T0" fmla="*/ 0 w 339"/>
                  <a:gd name="T1" fmla="*/ 194 h 391"/>
                  <a:gd name="T2" fmla="*/ 339 w 339"/>
                  <a:gd name="T3" fmla="*/ 391 h 391"/>
                  <a:gd name="T4" fmla="*/ 339 w 339"/>
                  <a:gd name="T5" fmla="*/ 0 h 391"/>
                  <a:gd name="T6" fmla="*/ 0 w 339"/>
                  <a:gd name="T7" fmla="*/ 194 h 391"/>
                </a:gdLst>
                <a:ahLst/>
                <a:cxnLst>
                  <a:cxn ang="0">
                    <a:pos x="T0" y="T1"/>
                  </a:cxn>
                  <a:cxn ang="0">
                    <a:pos x="T2" y="T3"/>
                  </a:cxn>
                  <a:cxn ang="0">
                    <a:pos x="T4" y="T5"/>
                  </a:cxn>
                  <a:cxn ang="0">
                    <a:pos x="T6" y="T7"/>
                  </a:cxn>
                </a:cxnLst>
                <a:rect l="0" t="0" r="r" b="b"/>
                <a:pathLst>
                  <a:path w="339" h="391">
                    <a:moveTo>
                      <a:pt x="0" y="194"/>
                    </a:moveTo>
                    <a:lnTo>
                      <a:pt x="339" y="391"/>
                    </a:lnTo>
                    <a:lnTo>
                      <a:pt x="339" y="0"/>
                    </a:lnTo>
                    <a:lnTo>
                      <a:pt x="0" y="194"/>
                    </a:lnTo>
                    <a:close/>
                  </a:path>
                </a:pathLst>
              </a:custGeom>
              <a:grpFill/>
              <a:ln w="15875" cap="flat">
                <a:solidFill>
                  <a:srgbClr val="525068">
                    <a:alpha val="10000"/>
                  </a:srgbClr>
                </a:solidFill>
                <a:prstDash val="solid"/>
                <a:miter lim="800000"/>
                <a:headEnd/>
                <a:tailEnd/>
              </a:ln>
            </p:spPr>
            <p:txBody>
              <a:bodyPr vert="horz" wrap="square" lIns="91440" tIns="45720" rIns="91440" bIns="45720" numCol="1" anchor="t" anchorCtr="0" compatLnSpc="1">
                <a:prstTxWarp prst="textNoShape">
                  <a:avLst/>
                </a:prstTxWarp>
              </a:bodyPr>
              <a:lstStyle/>
              <a:p>
                <a:endParaRPr lang="id-ID" sz="1350"/>
              </a:p>
            </p:txBody>
          </p:sp>
        </p:grpSp>
      </p:grpSp>
      <p:sp>
        <p:nvSpPr>
          <p:cNvPr id="90" name="Pentagon 89"/>
          <p:cNvSpPr/>
          <p:nvPr userDrawn="1"/>
        </p:nvSpPr>
        <p:spPr>
          <a:xfrm rot="10800000">
            <a:off x="8780327" y="6251108"/>
            <a:ext cx="363672" cy="393526"/>
          </a:xfrm>
          <a:prstGeom prst="homePlate">
            <a:avLst>
              <a:gd name="adj" fmla="val 292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900" dirty="0">
              <a:solidFill>
                <a:schemeClr val="bg1">
                  <a:lumMod val="50000"/>
                </a:schemeClr>
              </a:solidFill>
            </a:endParaRPr>
          </a:p>
        </p:txBody>
      </p:sp>
      <p:sp>
        <p:nvSpPr>
          <p:cNvPr id="91" name="Rectangle 90"/>
          <p:cNvSpPr/>
          <p:nvPr userDrawn="1"/>
        </p:nvSpPr>
        <p:spPr>
          <a:xfrm>
            <a:off x="8859832" y="6251109"/>
            <a:ext cx="184731" cy="253916"/>
          </a:xfrm>
          <a:prstGeom prst="rect">
            <a:avLst/>
          </a:prstGeom>
        </p:spPr>
        <p:txBody>
          <a:bodyPr wrap="none">
            <a:spAutoFit/>
          </a:bodyPr>
          <a:lstStyle/>
          <a:p>
            <a:pPr algn="ctr"/>
            <a:endParaRPr lang="id-ID" sz="1050" dirty="0">
              <a:solidFill>
                <a:schemeClr val="bg1"/>
              </a:solidFill>
            </a:endParaRPr>
          </a:p>
        </p:txBody>
      </p:sp>
      <p:sp>
        <p:nvSpPr>
          <p:cNvPr id="4" name="TextBox 3"/>
          <p:cNvSpPr txBox="1"/>
          <p:nvPr userDrawn="1"/>
        </p:nvSpPr>
        <p:spPr>
          <a:xfrm>
            <a:off x="8857080" y="6297221"/>
            <a:ext cx="322524" cy="230832"/>
          </a:xfrm>
          <a:prstGeom prst="rect">
            <a:avLst/>
          </a:prstGeom>
          <a:noFill/>
        </p:spPr>
        <p:txBody>
          <a:bodyPr wrap="none" rtlCol="0">
            <a:spAutoFit/>
          </a:bodyPr>
          <a:lstStyle/>
          <a:p>
            <a:fld id="{260E2A6B-A809-4840-BF14-8648BC0BDF87}" type="slidenum">
              <a:rPr lang="id-ID" sz="900" b="1" smtClean="0">
                <a:solidFill>
                  <a:srgbClr val="525068"/>
                </a:solidFill>
              </a:rPr>
              <a:pPr/>
              <a:t>‹#›</a:t>
            </a:fld>
            <a:endParaRPr lang="id-ID" sz="900" dirty="0">
              <a:solidFill>
                <a:srgbClr val="525068"/>
              </a:solidFill>
            </a:endParaRPr>
          </a:p>
        </p:txBody>
      </p:sp>
    </p:spTree>
    <p:extLst>
      <p:ext uri="{BB962C8B-B14F-4D97-AF65-F5344CB8AC3E}">
        <p14:creationId xmlns:p14="http://schemas.microsoft.com/office/powerpoint/2010/main" val="3361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wipe(right)">
                                      <p:cBhvr>
                                        <p:cTn id="7" dur="500"/>
                                        <p:tgtEl>
                                          <p:spTgt spid="90"/>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29079A-B932-4316-9869-42E832570918}" type="datetimeFigureOut">
              <a:rPr lang="id-ID" smtClean="0"/>
              <a:t>21/11/2018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80829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9079A-B932-4316-9869-42E832570918}"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257811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29079A-B932-4316-9869-42E832570918}" type="datetimeFigureOut">
              <a:rPr lang="id-ID" smtClean="0"/>
              <a:t>21/11/2018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97472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29079A-B932-4316-9869-42E832570918}" type="datetimeFigureOut">
              <a:rPr lang="id-ID" smtClean="0"/>
              <a:t>21/11/2018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635235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29079A-B932-4316-9869-42E832570918}" type="datetimeFigureOut">
              <a:rPr lang="id-ID" smtClean="0"/>
              <a:t>21/11/2018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333176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255503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29079A-B932-4316-9869-42E832570918}" type="datetimeFigureOut">
              <a:rPr lang="id-ID" smtClean="0"/>
              <a:t>21/11/2018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60E2A6B-A809-4840-BF14-8648BC0BDF87}" type="slidenum">
              <a:rPr lang="id-ID" smtClean="0"/>
              <a:t>‹#›</a:t>
            </a:fld>
            <a:endParaRPr lang="id-ID" dirty="0"/>
          </a:p>
        </p:txBody>
      </p:sp>
    </p:spTree>
    <p:extLst>
      <p:ext uri="{BB962C8B-B14F-4D97-AF65-F5344CB8AC3E}">
        <p14:creationId xmlns:p14="http://schemas.microsoft.com/office/powerpoint/2010/main" val="102591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9079A-B932-4316-9869-42E832570918}" type="datetimeFigureOut">
              <a:rPr lang="id-ID" smtClean="0"/>
              <a:t>21/11/2018</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E2A6B-A809-4840-BF14-8648BC0BDF87}" type="slidenum">
              <a:rPr lang="id-ID" smtClean="0"/>
              <a:t>‹#›</a:t>
            </a:fld>
            <a:endParaRPr lang="id-ID" dirty="0"/>
          </a:p>
        </p:txBody>
      </p:sp>
    </p:spTree>
    <p:extLst>
      <p:ext uri="{BB962C8B-B14F-4D97-AF65-F5344CB8AC3E}">
        <p14:creationId xmlns:p14="http://schemas.microsoft.com/office/powerpoint/2010/main" val="174732974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7" r:id="rId14"/>
    <p:sldLayoutId id="2147483649" r:id="rId15"/>
    <p:sldLayoutId id="2147483652" r:id="rId16"/>
    <p:sldLayoutId id="2147483653" r:id="rId17"/>
    <p:sldLayoutId id="2147483654" r:id="rId18"/>
    <p:sldLayoutId id="2147483655" r:id="rId19"/>
    <p:sldLayoutId id="2147483657" r:id="rId20"/>
    <p:sldLayoutId id="2147483658" r:id="rId21"/>
    <p:sldLayoutId id="2147483659"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slide" Target="slide25.xml"/><Relationship Id="rId7" Type="http://schemas.openxmlformats.org/officeDocument/2006/relationships/slide" Target="slide51.xml"/><Relationship Id="rId2" Type="http://schemas.openxmlformats.org/officeDocument/2006/relationships/slide" Target="slide15.xml"/><Relationship Id="rId1" Type="http://schemas.openxmlformats.org/officeDocument/2006/relationships/slideLayout" Target="../slideLayouts/slideLayout14.xml"/><Relationship Id="rId6" Type="http://schemas.openxmlformats.org/officeDocument/2006/relationships/slide" Target="slide34.xml"/><Relationship Id="rId5" Type="http://schemas.openxmlformats.org/officeDocument/2006/relationships/slide" Target="slide29.xml"/><Relationship Id="rId4" Type="http://schemas.openxmlformats.org/officeDocument/2006/relationships/slide" Target="slide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hyperlink" Target="mailto:yangc@zucc.edu.cn" TargetMode="External"/><Relationship Id="rId3" Type="http://schemas.openxmlformats.org/officeDocument/2006/relationships/hyperlink" Target="mailto:31601388@stu.zucc.edu.cn" TargetMode="External"/><Relationship Id="rId7" Type="http://schemas.openxmlformats.org/officeDocument/2006/relationships/hyperlink" Target="mailto:31601413@stu.zucc.edu.cn" TargetMode="External"/><Relationship Id="rId2" Type="http://schemas.openxmlformats.org/officeDocument/2006/relationships/slide" Target="slide14.xml"/><Relationship Id="rId1" Type="http://schemas.openxmlformats.org/officeDocument/2006/relationships/slideLayout" Target="../slideLayouts/slideLayout14.xml"/><Relationship Id="rId6" Type="http://schemas.openxmlformats.org/officeDocument/2006/relationships/hyperlink" Target="mailto:31601414@stu.zucc.edu.cn" TargetMode="External"/><Relationship Id="rId5" Type="http://schemas.openxmlformats.org/officeDocument/2006/relationships/hyperlink" Target="mailto:31601415@stu.zucc.edu.cn" TargetMode="External"/><Relationship Id="rId4" Type="http://schemas.openxmlformats.org/officeDocument/2006/relationships/hyperlink" Target="mailto:31601402@stu.zucc.edu.cn" TargetMode="External"/><Relationship Id="rId9" Type="http://schemas.openxmlformats.org/officeDocument/2006/relationships/hyperlink" Target="mailto:ubilabs@zucc.edu.cn"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mailto:31601388@stu.zucc.edu.cn" TargetMode="External"/><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mailto:31601415@stu.zucc.edu.cn" TargetMode="External"/><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hyperlink" Target="mailto:31601413@stu.zucc.edu.cn" TargetMode="External"/><Relationship Id="rId2" Type="http://schemas.openxmlformats.org/officeDocument/2006/relationships/slide" Target="slide14.xml"/><Relationship Id="rId1" Type="http://schemas.openxmlformats.org/officeDocument/2006/relationships/slideLayout" Target="../slideLayouts/slideLayout14.xml"/><Relationship Id="rId4" Type="http://schemas.openxmlformats.org/officeDocument/2006/relationships/hyperlink" Target="mailto:31601402@stu.zucc.edu.cn"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mailto:31601402@stu.zucc.edu.cn" TargetMode="External"/><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hyperlink" Target="mailto:31601402@stu.zucc.edu.cn" TargetMode="External"/><Relationship Id="rId2" Type="http://schemas.openxmlformats.org/officeDocument/2006/relationships/slide" Target="slide14.xml"/><Relationship Id="rId1" Type="http://schemas.openxmlformats.org/officeDocument/2006/relationships/slideLayout" Target="../slideLayouts/slideLayout14.xml"/><Relationship Id="rId4" Type="http://schemas.openxmlformats.org/officeDocument/2006/relationships/hyperlink" Target="mailto:31601388@stu.zucc.edu.cn"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mailto:31601388@stu.zucc.edu.cn" TargetMode="External"/><Relationship Id="rId2" Type="http://schemas.openxmlformats.org/officeDocument/2006/relationships/slide" Target="slide14.xml"/><Relationship Id="rId1" Type="http://schemas.openxmlformats.org/officeDocument/2006/relationships/slideLayout" Target="../slideLayouts/slideLayout14.xml"/><Relationship Id="rId6" Type="http://schemas.openxmlformats.org/officeDocument/2006/relationships/hyperlink" Target="mailto:31601402@stu.zucc.edu.cn" TargetMode="External"/><Relationship Id="rId5" Type="http://schemas.openxmlformats.org/officeDocument/2006/relationships/hyperlink" Target="mailto:31601413@stu.zucc.edu.cn" TargetMode="External"/><Relationship Id="rId4" Type="http://schemas.openxmlformats.org/officeDocument/2006/relationships/hyperlink" Target="mailto:31601415@stu.zucc.edu.c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F"/>
        </a:solidFill>
        <a:effectLst/>
      </p:bgPr>
    </p:bg>
    <p:spTree>
      <p:nvGrpSpPr>
        <p:cNvPr id="1" name=""/>
        <p:cNvGrpSpPr/>
        <p:nvPr/>
      </p:nvGrpSpPr>
      <p:grpSpPr>
        <a:xfrm>
          <a:off x="0" y="0"/>
          <a:ext cx="0" cy="0"/>
          <a:chOff x="0" y="0"/>
          <a:chExt cx="0" cy="0"/>
        </a:xfrm>
      </p:grpSpPr>
      <p:sp>
        <p:nvSpPr>
          <p:cNvPr id="177" name="TextBox 176"/>
          <p:cNvSpPr txBox="1"/>
          <p:nvPr/>
        </p:nvSpPr>
        <p:spPr>
          <a:xfrm>
            <a:off x="2868881" y="2410968"/>
            <a:ext cx="3267241" cy="1015663"/>
          </a:xfrm>
          <a:prstGeom prst="rect">
            <a:avLst/>
          </a:prstGeom>
          <a:noFill/>
        </p:spPr>
        <p:txBody>
          <a:bodyPr wrap="none" rtlCol="0">
            <a:spAutoFit/>
          </a:bodyPr>
          <a:lstStyle/>
          <a:p>
            <a:pPr algn="ctr"/>
            <a:r>
              <a:rPr lang="en-US" sz="6000" dirty="0">
                <a:solidFill>
                  <a:schemeClr val="bg1"/>
                </a:solidFill>
                <a:latin typeface="Sansation" panose="02000000000000000000" pitchFamily="2" charset="0"/>
              </a:rPr>
              <a:t>PRD-2018</a:t>
            </a:r>
            <a:endParaRPr lang="id-ID" sz="6000" dirty="0">
              <a:solidFill>
                <a:schemeClr val="bg1"/>
              </a:solidFill>
              <a:latin typeface="Sansation" panose="02000000000000000000" pitchFamily="2" charset="0"/>
            </a:endParaRPr>
          </a:p>
        </p:txBody>
      </p:sp>
      <p:sp>
        <p:nvSpPr>
          <p:cNvPr id="179" name="Rectangle 178"/>
          <p:cNvSpPr/>
          <p:nvPr/>
        </p:nvSpPr>
        <p:spPr>
          <a:xfrm>
            <a:off x="725883" y="3231189"/>
            <a:ext cx="7981672" cy="584775"/>
          </a:xfrm>
          <a:prstGeom prst="rect">
            <a:avLst/>
          </a:prstGeom>
        </p:spPr>
        <p:txBody>
          <a:bodyPr wrap="none">
            <a:spAutoFit/>
          </a:bodyPr>
          <a:lstStyle/>
          <a:p>
            <a:pPr algn="ctr"/>
            <a:r>
              <a:rPr lang="zh-CN" altLang="en-US" sz="3200" b="1" dirty="0">
                <a:solidFill>
                  <a:schemeClr val="bg1"/>
                </a:solidFill>
                <a:latin typeface="+mj-lt"/>
              </a:rPr>
              <a:t>基于项目的案例学习系统需求工程项目计划</a:t>
            </a:r>
            <a:endParaRPr lang="id-ID" sz="3200" b="1" dirty="0">
              <a:solidFill>
                <a:schemeClr val="bg1"/>
              </a:solidFill>
              <a:latin typeface="+mj-lt"/>
            </a:endParaRPr>
          </a:p>
        </p:txBody>
      </p:sp>
      <p:grpSp>
        <p:nvGrpSpPr>
          <p:cNvPr id="277" name="Group 276"/>
          <p:cNvGrpSpPr/>
          <p:nvPr/>
        </p:nvGrpSpPr>
        <p:grpSpPr>
          <a:xfrm>
            <a:off x="4078154" y="4002783"/>
            <a:ext cx="885851" cy="41139"/>
            <a:chOff x="5071484" y="4559432"/>
            <a:chExt cx="1599308" cy="74272"/>
          </a:xfrm>
        </p:grpSpPr>
        <p:sp>
          <p:nvSpPr>
            <p:cNvPr id="269" name="Oval 268"/>
            <p:cNvSpPr/>
            <p:nvPr/>
          </p:nvSpPr>
          <p:spPr>
            <a:xfrm>
              <a:off x="5834002" y="4559432"/>
              <a:ext cx="74272" cy="74272"/>
            </a:xfrm>
            <a:prstGeom prst="ellipse">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276" name="Group 275"/>
            <p:cNvGrpSpPr/>
            <p:nvPr/>
          </p:nvGrpSpPr>
          <p:grpSpPr>
            <a:xfrm>
              <a:off x="5071484" y="4596568"/>
              <a:ext cx="1599308" cy="0"/>
              <a:chOff x="5071484" y="4596568"/>
              <a:chExt cx="1599308" cy="0"/>
            </a:xfrm>
          </p:grpSpPr>
          <p:cxnSp>
            <p:nvCxnSpPr>
              <p:cNvPr id="266" name="Straight Connector 265"/>
              <p:cNvCxnSpPr>
                <a:endCxn id="269" idx="2"/>
              </p:cNvCxnSpPr>
              <p:nvPr/>
            </p:nvCxnSpPr>
            <p:spPr>
              <a:xfrm>
                <a:off x="5071484" y="4596568"/>
                <a:ext cx="762518"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5906886" y="4596568"/>
                <a:ext cx="763906"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p:cNvGrpSpPr/>
          <p:nvPr/>
        </p:nvGrpSpPr>
        <p:grpSpPr>
          <a:xfrm rot="1800000">
            <a:off x="4173471" y="1691257"/>
            <a:ext cx="560522" cy="539855"/>
            <a:chOff x="3640138" y="596901"/>
            <a:chExt cx="2109787" cy="2031999"/>
          </a:xfrm>
        </p:grpSpPr>
        <p:sp>
          <p:nvSpPr>
            <p:cNvPr id="5" name="Freeform 5"/>
            <p:cNvSpPr>
              <a:spLocks/>
            </p:cNvSpPr>
            <p:nvPr/>
          </p:nvSpPr>
          <p:spPr bwMode="auto">
            <a:xfrm>
              <a:off x="4770438" y="1077913"/>
              <a:ext cx="638175" cy="298450"/>
            </a:xfrm>
            <a:custGeom>
              <a:avLst/>
              <a:gdLst>
                <a:gd name="T0" fmla="*/ 0 w 402"/>
                <a:gd name="T1" fmla="*/ 0 h 188"/>
                <a:gd name="T2" fmla="*/ 264 w 402"/>
                <a:gd name="T3" fmla="*/ 188 h 188"/>
                <a:gd name="T4" fmla="*/ 402 w 402"/>
                <a:gd name="T5" fmla="*/ 0 h 188"/>
                <a:gd name="T6" fmla="*/ 0 w 402"/>
                <a:gd name="T7" fmla="*/ 0 h 188"/>
              </a:gdLst>
              <a:ahLst/>
              <a:cxnLst>
                <a:cxn ang="0">
                  <a:pos x="T0" y="T1"/>
                </a:cxn>
                <a:cxn ang="0">
                  <a:pos x="T2" y="T3"/>
                </a:cxn>
                <a:cxn ang="0">
                  <a:pos x="T4" y="T5"/>
                </a:cxn>
                <a:cxn ang="0">
                  <a:pos x="T6" y="T7"/>
                </a:cxn>
              </a:cxnLst>
              <a:rect l="0" t="0" r="r" b="b"/>
              <a:pathLst>
                <a:path w="402" h="188">
                  <a:moveTo>
                    <a:pt x="0" y="0"/>
                  </a:moveTo>
                  <a:lnTo>
                    <a:pt x="264" y="188"/>
                  </a:lnTo>
                  <a:lnTo>
                    <a:pt x="402" y="0"/>
                  </a:lnTo>
                  <a:lnTo>
                    <a:pt x="0" y="0"/>
                  </a:lnTo>
                  <a:close/>
                </a:path>
              </a:pathLst>
            </a:custGeom>
            <a:solidFill>
              <a:srgbClr val="1899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 name="Freeform 6"/>
            <p:cNvSpPr>
              <a:spLocks/>
            </p:cNvSpPr>
            <p:nvPr/>
          </p:nvSpPr>
          <p:spPr bwMode="auto">
            <a:xfrm>
              <a:off x="3771900" y="990600"/>
              <a:ext cx="411163" cy="542925"/>
            </a:xfrm>
            <a:custGeom>
              <a:avLst/>
              <a:gdLst>
                <a:gd name="T0" fmla="*/ 248 w 259"/>
                <a:gd name="T1" fmla="*/ 0 h 342"/>
                <a:gd name="T2" fmla="*/ 0 w 259"/>
                <a:gd name="T3" fmla="*/ 342 h 342"/>
                <a:gd name="T4" fmla="*/ 259 w 259"/>
                <a:gd name="T5" fmla="*/ 221 h 342"/>
                <a:gd name="T6" fmla="*/ 248 w 259"/>
                <a:gd name="T7" fmla="*/ 0 h 342"/>
              </a:gdLst>
              <a:ahLst/>
              <a:cxnLst>
                <a:cxn ang="0">
                  <a:pos x="T0" y="T1"/>
                </a:cxn>
                <a:cxn ang="0">
                  <a:pos x="T2" y="T3"/>
                </a:cxn>
                <a:cxn ang="0">
                  <a:pos x="T4" y="T5"/>
                </a:cxn>
                <a:cxn ang="0">
                  <a:pos x="T6" y="T7"/>
                </a:cxn>
              </a:cxnLst>
              <a:rect l="0" t="0" r="r" b="b"/>
              <a:pathLst>
                <a:path w="259" h="342">
                  <a:moveTo>
                    <a:pt x="248" y="0"/>
                  </a:moveTo>
                  <a:lnTo>
                    <a:pt x="0" y="342"/>
                  </a:lnTo>
                  <a:lnTo>
                    <a:pt x="259" y="221"/>
                  </a:lnTo>
                  <a:lnTo>
                    <a:pt x="248" y="0"/>
                  </a:lnTo>
                  <a:close/>
                </a:path>
              </a:pathLst>
            </a:custGeom>
            <a:solidFill>
              <a:srgbClr val="FAA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 name="Freeform 7"/>
            <p:cNvSpPr>
              <a:spLocks/>
            </p:cNvSpPr>
            <p:nvPr/>
          </p:nvSpPr>
          <p:spPr bwMode="auto">
            <a:xfrm>
              <a:off x="3771900" y="1341438"/>
              <a:ext cx="438150" cy="508000"/>
            </a:xfrm>
            <a:custGeom>
              <a:avLst/>
              <a:gdLst>
                <a:gd name="T0" fmla="*/ 0 w 276"/>
                <a:gd name="T1" fmla="*/ 121 h 320"/>
                <a:gd name="T2" fmla="*/ 276 w 276"/>
                <a:gd name="T3" fmla="*/ 320 h 320"/>
                <a:gd name="T4" fmla="*/ 259 w 276"/>
                <a:gd name="T5" fmla="*/ 0 h 320"/>
                <a:gd name="T6" fmla="*/ 0 w 276"/>
                <a:gd name="T7" fmla="*/ 121 h 320"/>
              </a:gdLst>
              <a:ahLst/>
              <a:cxnLst>
                <a:cxn ang="0">
                  <a:pos x="T0" y="T1"/>
                </a:cxn>
                <a:cxn ang="0">
                  <a:pos x="T2" y="T3"/>
                </a:cxn>
                <a:cxn ang="0">
                  <a:pos x="T4" y="T5"/>
                </a:cxn>
                <a:cxn ang="0">
                  <a:pos x="T6" y="T7"/>
                </a:cxn>
              </a:cxnLst>
              <a:rect l="0" t="0" r="r" b="b"/>
              <a:pathLst>
                <a:path w="276" h="320">
                  <a:moveTo>
                    <a:pt x="0" y="121"/>
                  </a:moveTo>
                  <a:lnTo>
                    <a:pt x="276" y="320"/>
                  </a:lnTo>
                  <a:lnTo>
                    <a:pt x="259" y="0"/>
                  </a:lnTo>
                  <a:lnTo>
                    <a:pt x="0" y="121"/>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Freeform 8"/>
            <p:cNvSpPr>
              <a:spLocks/>
            </p:cNvSpPr>
            <p:nvPr/>
          </p:nvSpPr>
          <p:spPr bwMode="auto">
            <a:xfrm>
              <a:off x="4621213" y="2155825"/>
              <a:ext cx="403225" cy="473075"/>
            </a:xfrm>
            <a:custGeom>
              <a:avLst/>
              <a:gdLst>
                <a:gd name="T0" fmla="*/ 0 w 254"/>
                <a:gd name="T1" fmla="*/ 0 h 298"/>
                <a:gd name="T2" fmla="*/ 198 w 254"/>
                <a:gd name="T3" fmla="*/ 298 h 298"/>
                <a:gd name="T4" fmla="*/ 254 w 254"/>
                <a:gd name="T5" fmla="*/ 39 h 298"/>
                <a:gd name="T6" fmla="*/ 0 w 254"/>
                <a:gd name="T7" fmla="*/ 0 h 298"/>
              </a:gdLst>
              <a:ahLst/>
              <a:cxnLst>
                <a:cxn ang="0">
                  <a:pos x="T0" y="T1"/>
                </a:cxn>
                <a:cxn ang="0">
                  <a:pos x="T2" y="T3"/>
                </a:cxn>
                <a:cxn ang="0">
                  <a:pos x="T4" y="T5"/>
                </a:cxn>
                <a:cxn ang="0">
                  <a:pos x="T6" y="T7"/>
                </a:cxn>
              </a:cxnLst>
              <a:rect l="0" t="0" r="r" b="b"/>
              <a:pathLst>
                <a:path w="254" h="298">
                  <a:moveTo>
                    <a:pt x="0" y="0"/>
                  </a:moveTo>
                  <a:lnTo>
                    <a:pt x="198" y="298"/>
                  </a:lnTo>
                  <a:lnTo>
                    <a:pt x="254" y="39"/>
                  </a:lnTo>
                  <a:lnTo>
                    <a:pt x="0" y="0"/>
                  </a:lnTo>
                  <a:close/>
                </a:path>
              </a:pathLst>
            </a:custGeom>
            <a:solidFill>
              <a:srgbClr val="77D2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9"/>
            <p:cNvSpPr>
              <a:spLocks/>
            </p:cNvSpPr>
            <p:nvPr/>
          </p:nvSpPr>
          <p:spPr bwMode="auto">
            <a:xfrm>
              <a:off x="4935538" y="2217738"/>
              <a:ext cx="288925" cy="411162"/>
            </a:xfrm>
            <a:custGeom>
              <a:avLst/>
              <a:gdLst>
                <a:gd name="T0" fmla="*/ 56 w 182"/>
                <a:gd name="T1" fmla="*/ 0 h 259"/>
                <a:gd name="T2" fmla="*/ 0 w 182"/>
                <a:gd name="T3" fmla="*/ 259 h 259"/>
                <a:gd name="T4" fmla="*/ 182 w 182"/>
                <a:gd name="T5" fmla="*/ 16 h 259"/>
                <a:gd name="T6" fmla="*/ 56 w 182"/>
                <a:gd name="T7" fmla="*/ 0 h 259"/>
              </a:gdLst>
              <a:ahLst/>
              <a:cxnLst>
                <a:cxn ang="0">
                  <a:pos x="T0" y="T1"/>
                </a:cxn>
                <a:cxn ang="0">
                  <a:pos x="T2" y="T3"/>
                </a:cxn>
                <a:cxn ang="0">
                  <a:pos x="T4" y="T5"/>
                </a:cxn>
                <a:cxn ang="0">
                  <a:pos x="T6" y="T7"/>
                </a:cxn>
              </a:cxnLst>
              <a:rect l="0" t="0" r="r" b="b"/>
              <a:pathLst>
                <a:path w="182" h="259">
                  <a:moveTo>
                    <a:pt x="56" y="0"/>
                  </a:moveTo>
                  <a:lnTo>
                    <a:pt x="0" y="259"/>
                  </a:lnTo>
                  <a:lnTo>
                    <a:pt x="182" y="16"/>
                  </a:lnTo>
                  <a:lnTo>
                    <a:pt x="56" y="0"/>
                  </a:lnTo>
                  <a:close/>
                </a:path>
              </a:pathLst>
            </a:custGeom>
            <a:solidFill>
              <a:srgbClr val="2EB8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10"/>
            <p:cNvSpPr>
              <a:spLocks/>
            </p:cNvSpPr>
            <p:nvPr/>
          </p:nvSpPr>
          <p:spPr bwMode="auto">
            <a:xfrm>
              <a:off x="4621213" y="1376363"/>
              <a:ext cx="568325" cy="779462"/>
            </a:xfrm>
            <a:custGeom>
              <a:avLst/>
              <a:gdLst>
                <a:gd name="T0" fmla="*/ 358 w 358"/>
                <a:gd name="T1" fmla="*/ 0 h 491"/>
                <a:gd name="T2" fmla="*/ 0 w 358"/>
                <a:gd name="T3" fmla="*/ 491 h 491"/>
                <a:gd name="T4" fmla="*/ 287 w 358"/>
                <a:gd name="T5" fmla="*/ 359 h 491"/>
                <a:gd name="T6" fmla="*/ 358 w 358"/>
                <a:gd name="T7" fmla="*/ 0 h 491"/>
              </a:gdLst>
              <a:ahLst/>
              <a:cxnLst>
                <a:cxn ang="0">
                  <a:pos x="T0" y="T1"/>
                </a:cxn>
                <a:cxn ang="0">
                  <a:pos x="T2" y="T3"/>
                </a:cxn>
                <a:cxn ang="0">
                  <a:pos x="T4" y="T5"/>
                </a:cxn>
                <a:cxn ang="0">
                  <a:pos x="T6" y="T7"/>
                </a:cxn>
              </a:cxnLst>
              <a:rect l="0" t="0" r="r" b="b"/>
              <a:pathLst>
                <a:path w="358" h="491">
                  <a:moveTo>
                    <a:pt x="358" y="0"/>
                  </a:moveTo>
                  <a:lnTo>
                    <a:pt x="0" y="491"/>
                  </a:lnTo>
                  <a:lnTo>
                    <a:pt x="287" y="359"/>
                  </a:lnTo>
                  <a:lnTo>
                    <a:pt x="358" y="0"/>
                  </a:lnTo>
                  <a:close/>
                </a:path>
              </a:pathLst>
            </a:custGeom>
            <a:solidFill>
              <a:srgbClr val="0553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11"/>
            <p:cNvSpPr>
              <a:spLocks/>
            </p:cNvSpPr>
            <p:nvPr/>
          </p:nvSpPr>
          <p:spPr bwMode="auto">
            <a:xfrm>
              <a:off x="4621213" y="1946275"/>
              <a:ext cx="455613" cy="271462"/>
            </a:xfrm>
            <a:custGeom>
              <a:avLst/>
              <a:gdLst>
                <a:gd name="T0" fmla="*/ 0 w 287"/>
                <a:gd name="T1" fmla="*/ 132 h 171"/>
                <a:gd name="T2" fmla="*/ 254 w 287"/>
                <a:gd name="T3" fmla="*/ 171 h 171"/>
                <a:gd name="T4" fmla="*/ 287 w 287"/>
                <a:gd name="T5" fmla="*/ 0 h 171"/>
                <a:gd name="T6" fmla="*/ 0 w 287"/>
                <a:gd name="T7" fmla="*/ 132 h 171"/>
              </a:gdLst>
              <a:ahLst/>
              <a:cxnLst>
                <a:cxn ang="0">
                  <a:pos x="T0" y="T1"/>
                </a:cxn>
                <a:cxn ang="0">
                  <a:pos x="T2" y="T3"/>
                </a:cxn>
                <a:cxn ang="0">
                  <a:pos x="T4" y="T5"/>
                </a:cxn>
                <a:cxn ang="0">
                  <a:pos x="T6" y="T7"/>
                </a:cxn>
              </a:cxnLst>
              <a:rect l="0" t="0" r="r" b="b"/>
              <a:pathLst>
                <a:path w="287" h="171">
                  <a:moveTo>
                    <a:pt x="0" y="132"/>
                  </a:moveTo>
                  <a:lnTo>
                    <a:pt x="254" y="171"/>
                  </a:lnTo>
                  <a:lnTo>
                    <a:pt x="287" y="0"/>
                  </a:lnTo>
                  <a:lnTo>
                    <a:pt x="0" y="132"/>
                  </a:lnTo>
                  <a:close/>
                </a:path>
              </a:pathLst>
            </a:custGeom>
            <a:solidFill>
              <a:srgbClr val="2A8D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2"/>
            <p:cNvSpPr>
              <a:spLocks/>
            </p:cNvSpPr>
            <p:nvPr/>
          </p:nvSpPr>
          <p:spPr bwMode="auto">
            <a:xfrm>
              <a:off x="5076825" y="1376363"/>
              <a:ext cx="130175" cy="569912"/>
            </a:xfrm>
            <a:custGeom>
              <a:avLst/>
              <a:gdLst>
                <a:gd name="T0" fmla="*/ 71 w 82"/>
                <a:gd name="T1" fmla="*/ 0 h 359"/>
                <a:gd name="T2" fmla="*/ 71 w 82"/>
                <a:gd name="T3" fmla="*/ 0 h 359"/>
                <a:gd name="T4" fmla="*/ 0 w 82"/>
                <a:gd name="T5" fmla="*/ 359 h 359"/>
                <a:gd name="T6" fmla="*/ 82 w 82"/>
                <a:gd name="T7" fmla="*/ 320 h 359"/>
                <a:gd name="T8" fmla="*/ 71 w 82"/>
                <a:gd name="T9" fmla="*/ 0 h 359"/>
              </a:gdLst>
              <a:ahLst/>
              <a:cxnLst>
                <a:cxn ang="0">
                  <a:pos x="T0" y="T1"/>
                </a:cxn>
                <a:cxn ang="0">
                  <a:pos x="T2" y="T3"/>
                </a:cxn>
                <a:cxn ang="0">
                  <a:pos x="T4" y="T5"/>
                </a:cxn>
                <a:cxn ang="0">
                  <a:pos x="T6" y="T7"/>
                </a:cxn>
                <a:cxn ang="0">
                  <a:pos x="T8" y="T9"/>
                </a:cxn>
              </a:cxnLst>
              <a:rect l="0" t="0" r="r" b="b"/>
              <a:pathLst>
                <a:path w="82" h="359">
                  <a:moveTo>
                    <a:pt x="71" y="0"/>
                  </a:moveTo>
                  <a:lnTo>
                    <a:pt x="71" y="0"/>
                  </a:lnTo>
                  <a:lnTo>
                    <a:pt x="0" y="359"/>
                  </a:lnTo>
                  <a:lnTo>
                    <a:pt x="82" y="320"/>
                  </a:lnTo>
                  <a:lnTo>
                    <a:pt x="71" y="0"/>
                  </a:lnTo>
                  <a:close/>
                </a:path>
              </a:pathLst>
            </a:custGeom>
            <a:solidFill>
              <a:srgbClr val="203C7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3"/>
            <p:cNvSpPr>
              <a:spLocks/>
            </p:cNvSpPr>
            <p:nvPr/>
          </p:nvSpPr>
          <p:spPr bwMode="auto">
            <a:xfrm>
              <a:off x="5024438" y="1884363"/>
              <a:ext cx="200025" cy="358775"/>
            </a:xfrm>
            <a:custGeom>
              <a:avLst/>
              <a:gdLst>
                <a:gd name="T0" fmla="*/ 33 w 126"/>
                <a:gd name="T1" fmla="*/ 39 h 226"/>
                <a:gd name="T2" fmla="*/ 0 w 126"/>
                <a:gd name="T3" fmla="*/ 210 h 226"/>
                <a:gd name="T4" fmla="*/ 126 w 126"/>
                <a:gd name="T5" fmla="*/ 226 h 226"/>
                <a:gd name="T6" fmla="*/ 115 w 126"/>
                <a:gd name="T7" fmla="*/ 0 h 226"/>
                <a:gd name="T8" fmla="*/ 33 w 126"/>
                <a:gd name="T9" fmla="*/ 39 h 226"/>
              </a:gdLst>
              <a:ahLst/>
              <a:cxnLst>
                <a:cxn ang="0">
                  <a:pos x="T0" y="T1"/>
                </a:cxn>
                <a:cxn ang="0">
                  <a:pos x="T2" y="T3"/>
                </a:cxn>
                <a:cxn ang="0">
                  <a:pos x="T4" y="T5"/>
                </a:cxn>
                <a:cxn ang="0">
                  <a:pos x="T6" y="T7"/>
                </a:cxn>
                <a:cxn ang="0">
                  <a:pos x="T8" y="T9"/>
                </a:cxn>
              </a:cxnLst>
              <a:rect l="0" t="0" r="r" b="b"/>
              <a:pathLst>
                <a:path w="126" h="226">
                  <a:moveTo>
                    <a:pt x="33" y="39"/>
                  </a:moveTo>
                  <a:lnTo>
                    <a:pt x="0" y="210"/>
                  </a:lnTo>
                  <a:lnTo>
                    <a:pt x="126" y="226"/>
                  </a:lnTo>
                  <a:lnTo>
                    <a:pt x="115" y="0"/>
                  </a:lnTo>
                  <a:lnTo>
                    <a:pt x="33" y="39"/>
                  </a:lnTo>
                  <a:close/>
                </a:path>
              </a:pathLst>
            </a:custGeom>
            <a:solidFill>
              <a:srgbClr val="1D9B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4"/>
            <p:cNvSpPr>
              <a:spLocks/>
            </p:cNvSpPr>
            <p:nvPr/>
          </p:nvSpPr>
          <p:spPr bwMode="auto">
            <a:xfrm>
              <a:off x="5189538" y="1376363"/>
              <a:ext cx="430213" cy="508000"/>
            </a:xfrm>
            <a:custGeom>
              <a:avLst/>
              <a:gdLst>
                <a:gd name="T0" fmla="*/ 0 w 271"/>
                <a:gd name="T1" fmla="*/ 0 h 320"/>
                <a:gd name="T2" fmla="*/ 11 w 271"/>
                <a:gd name="T3" fmla="*/ 320 h 320"/>
                <a:gd name="T4" fmla="*/ 271 w 271"/>
                <a:gd name="T5" fmla="*/ 204 h 320"/>
                <a:gd name="T6" fmla="*/ 0 w 271"/>
                <a:gd name="T7" fmla="*/ 0 h 320"/>
              </a:gdLst>
              <a:ahLst/>
              <a:cxnLst>
                <a:cxn ang="0">
                  <a:pos x="T0" y="T1"/>
                </a:cxn>
                <a:cxn ang="0">
                  <a:pos x="T2" y="T3"/>
                </a:cxn>
                <a:cxn ang="0">
                  <a:pos x="T4" y="T5"/>
                </a:cxn>
                <a:cxn ang="0">
                  <a:pos x="T6" y="T7"/>
                </a:cxn>
              </a:cxnLst>
              <a:rect l="0" t="0" r="r" b="b"/>
              <a:pathLst>
                <a:path w="271" h="320">
                  <a:moveTo>
                    <a:pt x="0" y="0"/>
                  </a:moveTo>
                  <a:lnTo>
                    <a:pt x="11" y="320"/>
                  </a:lnTo>
                  <a:lnTo>
                    <a:pt x="271" y="204"/>
                  </a:lnTo>
                  <a:lnTo>
                    <a:pt x="0" y="0"/>
                  </a:lnTo>
                  <a:close/>
                </a:path>
              </a:pathLst>
            </a:custGeom>
            <a:solidFill>
              <a:srgbClr val="242E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5"/>
            <p:cNvSpPr>
              <a:spLocks/>
            </p:cNvSpPr>
            <p:nvPr/>
          </p:nvSpPr>
          <p:spPr bwMode="auto">
            <a:xfrm>
              <a:off x="5207000" y="1700213"/>
              <a:ext cx="412750" cy="542925"/>
            </a:xfrm>
            <a:custGeom>
              <a:avLst/>
              <a:gdLst>
                <a:gd name="T0" fmla="*/ 260 w 260"/>
                <a:gd name="T1" fmla="*/ 0 h 342"/>
                <a:gd name="T2" fmla="*/ 0 w 260"/>
                <a:gd name="T3" fmla="*/ 116 h 342"/>
                <a:gd name="T4" fmla="*/ 11 w 260"/>
                <a:gd name="T5" fmla="*/ 342 h 342"/>
                <a:gd name="T6" fmla="*/ 260 w 260"/>
                <a:gd name="T7" fmla="*/ 0 h 342"/>
              </a:gdLst>
              <a:ahLst/>
              <a:cxnLst>
                <a:cxn ang="0">
                  <a:pos x="T0" y="T1"/>
                </a:cxn>
                <a:cxn ang="0">
                  <a:pos x="T2" y="T3"/>
                </a:cxn>
                <a:cxn ang="0">
                  <a:pos x="T4" y="T5"/>
                </a:cxn>
                <a:cxn ang="0">
                  <a:pos x="T6" y="T7"/>
                </a:cxn>
              </a:cxnLst>
              <a:rect l="0" t="0" r="r" b="b"/>
              <a:pathLst>
                <a:path w="260" h="342">
                  <a:moveTo>
                    <a:pt x="260" y="0"/>
                  </a:moveTo>
                  <a:lnTo>
                    <a:pt x="0" y="116"/>
                  </a:lnTo>
                  <a:lnTo>
                    <a:pt x="11" y="342"/>
                  </a:lnTo>
                  <a:lnTo>
                    <a:pt x="260" y="0"/>
                  </a:lnTo>
                  <a:close/>
                </a:path>
              </a:pathLst>
            </a:custGeom>
            <a:solidFill>
              <a:srgbClr val="243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6"/>
            <p:cNvSpPr>
              <a:spLocks/>
            </p:cNvSpPr>
            <p:nvPr/>
          </p:nvSpPr>
          <p:spPr bwMode="auto">
            <a:xfrm>
              <a:off x="3990975" y="1849438"/>
              <a:ext cx="254000" cy="306387"/>
            </a:xfrm>
            <a:custGeom>
              <a:avLst/>
              <a:gdLst>
                <a:gd name="T0" fmla="*/ 0 w 160"/>
                <a:gd name="T1" fmla="*/ 193 h 193"/>
                <a:gd name="T2" fmla="*/ 160 w 160"/>
                <a:gd name="T3" fmla="*/ 193 h 193"/>
                <a:gd name="T4" fmla="*/ 138 w 160"/>
                <a:gd name="T5" fmla="*/ 0 h 193"/>
                <a:gd name="T6" fmla="*/ 0 w 160"/>
                <a:gd name="T7" fmla="*/ 193 h 193"/>
              </a:gdLst>
              <a:ahLst/>
              <a:cxnLst>
                <a:cxn ang="0">
                  <a:pos x="T0" y="T1"/>
                </a:cxn>
                <a:cxn ang="0">
                  <a:pos x="T2" y="T3"/>
                </a:cxn>
                <a:cxn ang="0">
                  <a:pos x="T4" y="T5"/>
                </a:cxn>
                <a:cxn ang="0">
                  <a:pos x="T6" y="T7"/>
                </a:cxn>
              </a:cxnLst>
              <a:rect l="0" t="0" r="r" b="b"/>
              <a:pathLst>
                <a:path w="160" h="193">
                  <a:moveTo>
                    <a:pt x="0" y="193"/>
                  </a:moveTo>
                  <a:lnTo>
                    <a:pt x="160" y="193"/>
                  </a:lnTo>
                  <a:lnTo>
                    <a:pt x="138" y="0"/>
                  </a:lnTo>
                  <a:lnTo>
                    <a:pt x="0" y="193"/>
                  </a:lnTo>
                  <a:close/>
                </a:path>
              </a:pathLst>
            </a:custGeom>
            <a:solidFill>
              <a:srgbClr val="C01E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7"/>
            <p:cNvSpPr>
              <a:spLocks/>
            </p:cNvSpPr>
            <p:nvPr/>
          </p:nvSpPr>
          <p:spPr bwMode="auto">
            <a:xfrm>
              <a:off x="4210050" y="1849438"/>
              <a:ext cx="411163" cy="306387"/>
            </a:xfrm>
            <a:custGeom>
              <a:avLst/>
              <a:gdLst>
                <a:gd name="T0" fmla="*/ 0 w 259"/>
                <a:gd name="T1" fmla="*/ 0 h 193"/>
                <a:gd name="T2" fmla="*/ 22 w 259"/>
                <a:gd name="T3" fmla="*/ 193 h 193"/>
                <a:gd name="T4" fmla="*/ 259 w 259"/>
                <a:gd name="T5" fmla="*/ 193 h 193"/>
                <a:gd name="T6" fmla="*/ 0 w 259"/>
                <a:gd name="T7" fmla="*/ 0 h 193"/>
              </a:gdLst>
              <a:ahLst/>
              <a:cxnLst>
                <a:cxn ang="0">
                  <a:pos x="T0" y="T1"/>
                </a:cxn>
                <a:cxn ang="0">
                  <a:pos x="T2" y="T3"/>
                </a:cxn>
                <a:cxn ang="0">
                  <a:pos x="T4" y="T5"/>
                </a:cxn>
                <a:cxn ang="0">
                  <a:pos x="T6" y="T7"/>
                </a:cxn>
              </a:cxnLst>
              <a:rect l="0" t="0" r="r" b="b"/>
              <a:pathLst>
                <a:path w="259" h="193">
                  <a:moveTo>
                    <a:pt x="0" y="0"/>
                  </a:moveTo>
                  <a:lnTo>
                    <a:pt x="22" y="193"/>
                  </a:lnTo>
                  <a:lnTo>
                    <a:pt x="259" y="193"/>
                  </a:lnTo>
                  <a:lnTo>
                    <a:pt x="0" y="0"/>
                  </a:lnTo>
                  <a:close/>
                </a:path>
              </a:pathLst>
            </a:custGeom>
            <a:solidFill>
              <a:srgbClr val="F15D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8"/>
            <p:cNvSpPr>
              <a:spLocks/>
            </p:cNvSpPr>
            <p:nvPr/>
          </p:nvSpPr>
          <p:spPr bwMode="auto">
            <a:xfrm>
              <a:off x="3990975" y="2155825"/>
              <a:ext cx="271463" cy="236537"/>
            </a:xfrm>
            <a:custGeom>
              <a:avLst/>
              <a:gdLst>
                <a:gd name="T0" fmla="*/ 160 w 171"/>
                <a:gd name="T1" fmla="*/ 0 h 149"/>
                <a:gd name="T2" fmla="*/ 0 w 171"/>
                <a:gd name="T3" fmla="*/ 0 h 149"/>
                <a:gd name="T4" fmla="*/ 94 w 171"/>
                <a:gd name="T5" fmla="*/ 149 h 149"/>
                <a:gd name="T6" fmla="*/ 171 w 171"/>
                <a:gd name="T7" fmla="*/ 111 h 149"/>
                <a:gd name="T8" fmla="*/ 160 w 171"/>
                <a:gd name="T9" fmla="*/ 0 h 149"/>
              </a:gdLst>
              <a:ahLst/>
              <a:cxnLst>
                <a:cxn ang="0">
                  <a:pos x="T0" y="T1"/>
                </a:cxn>
                <a:cxn ang="0">
                  <a:pos x="T2" y="T3"/>
                </a:cxn>
                <a:cxn ang="0">
                  <a:pos x="T4" y="T5"/>
                </a:cxn>
                <a:cxn ang="0">
                  <a:pos x="T6" y="T7"/>
                </a:cxn>
                <a:cxn ang="0">
                  <a:pos x="T8" y="T9"/>
                </a:cxn>
              </a:cxnLst>
              <a:rect l="0" t="0" r="r" b="b"/>
              <a:pathLst>
                <a:path w="171" h="149">
                  <a:moveTo>
                    <a:pt x="160" y="0"/>
                  </a:moveTo>
                  <a:lnTo>
                    <a:pt x="0" y="0"/>
                  </a:lnTo>
                  <a:lnTo>
                    <a:pt x="94" y="149"/>
                  </a:lnTo>
                  <a:lnTo>
                    <a:pt x="171" y="111"/>
                  </a:lnTo>
                  <a:lnTo>
                    <a:pt x="160" y="0"/>
                  </a:lnTo>
                  <a:close/>
                </a:path>
              </a:pathLst>
            </a:custGeom>
            <a:solidFill>
              <a:srgbClr val="E41C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9"/>
            <p:cNvSpPr>
              <a:spLocks/>
            </p:cNvSpPr>
            <p:nvPr/>
          </p:nvSpPr>
          <p:spPr bwMode="auto">
            <a:xfrm>
              <a:off x="4140200" y="2332038"/>
              <a:ext cx="157163" cy="296862"/>
            </a:xfrm>
            <a:custGeom>
              <a:avLst/>
              <a:gdLst>
                <a:gd name="T0" fmla="*/ 77 w 99"/>
                <a:gd name="T1" fmla="*/ 0 h 187"/>
                <a:gd name="T2" fmla="*/ 0 w 99"/>
                <a:gd name="T3" fmla="*/ 38 h 187"/>
                <a:gd name="T4" fmla="*/ 99 w 99"/>
                <a:gd name="T5" fmla="*/ 187 h 187"/>
                <a:gd name="T6" fmla="*/ 77 w 99"/>
                <a:gd name="T7" fmla="*/ 0 h 187"/>
              </a:gdLst>
              <a:ahLst/>
              <a:cxnLst>
                <a:cxn ang="0">
                  <a:pos x="T0" y="T1"/>
                </a:cxn>
                <a:cxn ang="0">
                  <a:pos x="T2" y="T3"/>
                </a:cxn>
                <a:cxn ang="0">
                  <a:pos x="T4" y="T5"/>
                </a:cxn>
                <a:cxn ang="0">
                  <a:pos x="T6" y="T7"/>
                </a:cxn>
              </a:cxnLst>
              <a:rect l="0" t="0" r="r" b="b"/>
              <a:pathLst>
                <a:path w="99" h="187">
                  <a:moveTo>
                    <a:pt x="77" y="0"/>
                  </a:moveTo>
                  <a:lnTo>
                    <a:pt x="0" y="38"/>
                  </a:lnTo>
                  <a:lnTo>
                    <a:pt x="99" y="187"/>
                  </a:lnTo>
                  <a:lnTo>
                    <a:pt x="77" y="0"/>
                  </a:lnTo>
                  <a:close/>
                </a:path>
              </a:pathLst>
            </a:custGeom>
            <a:solidFill>
              <a:srgbClr val="C823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20"/>
            <p:cNvSpPr>
              <a:spLocks/>
            </p:cNvSpPr>
            <p:nvPr/>
          </p:nvSpPr>
          <p:spPr bwMode="auto">
            <a:xfrm>
              <a:off x="3640138" y="2155825"/>
              <a:ext cx="500063" cy="473075"/>
            </a:xfrm>
            <a:custGeom>
              <a:avLst/>
              <a:gdLst>
                <a:gd name="T0" fmla="*/ 221 w 315"/>
                <a:gd name="T1" fmla="*/ 0 h 298"/>
                <a:gd name="T2" fmla="*/ 0 w 315"/>
                <a:gd name="T3" fmla="*/ 298 h 298"/>
                <a:gd name="T4" fmla="*/ 315 w 315"/>
                <a:gd name="T5" fmla="*/ 149 h 298"/>
                <a:gd name="T6" fmla="*/ 221 w 315"/>
                <a:gd name="T7" fmla="*/ 0 h 298"/>
              </a:gdLst>
              <a:ahLst/>
              <a:cxnLst>
                <a:cxn ang="0">
                  <a:pos x="T0" y="T1"/>
                </a:cxn>
                <a:cxn ang="0">
                  <a:pos x="T2" y="T3"/>
                </a:cxn>
                <a:cxn ang="0">
                  <a:pos x="T4" y="T5"/>
                </a:cxn>
                <a:cxn ang="0">
                  <a:pos x="T6" y="T7"/>
                </a:cxn>
              </a:cxnLst>
              <a:rect l="0" t="0" r="r" b="b"/>
              <a:pathLst>
                <a:path w="315" h="298">
                  <a:moveTo>
                    <a:pt x="221" y="0"/>
                  </a:moveTo>
                  <a:lnTo>
                    <a:pt x="0" y="298"/>
                  </a:lnTo>
                  <a:lnTo>
                    <a:pt x="315" y="149"/>
                  </a:lnTo>
                  <a:lnTo>
                    <a:pt x="221" y="0"/>
                  </a:lnTo>
                  <a:close/>
                </a:path>
              </a:pathLst>
            </a:custGeom>
            <a:solidFill>
              <a:srgbClr val="791D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21"/>
            <p:cNvSpPr>
              <a:spLocks/>
            </p:cNvSpPr>
            <p:nvPr/>
          </p:nvSpPr>
          <p:spPr bwMode="auto">
            <a:xfrm>
              <a:off x="3640138" y="2392363"/>
              <a:ext cx="657225" cy="236537"/>
            </a:xfrm>
            <a:custGeom>
              <a:avLst/>
              <a:gdLst>
                <a:gd name="T0" fmla="*/ 0 w 414"/>
                <a:gd name="T1" fmla="*/ 149 h 149"/>
                <a:gd name="T2" fmla="*/ 414 w 414"/>
                <a:gd name="T3" fmla="*/ 149 h 149"/>
                <a:gd name="T4" fmla="*/ 315 w 414"/>
                <a:gd name="T5" fmla="*/ 0 h 149"/>
                <a:gd name="T6" fmla="*/ 0 w 414"/>
                <a:gd name="T7" fmla="*/ 149 h 149"/>
              </a:gdLst>
              <a:ahLst/>
              <a:cxnLst>
                <a:cxn ang="0">
                  <a:pos x="T0" y="T1"/>
                </a:cxn>
                <a:cxn ang="0">
                  <a:pos x="T2" y="T3"/>
                </a:cxn>
                <a:cxn ang="0">
                  <a:pos x="T4" y="T5"/>
                </a:cxn>
                <a:cxn ang="0">
                  <a:pos x="T6" y="T7"/>
                </a:cxn>
              </a:cxnLst>
              <a:rect l="0" t="0" r="r" b="b"/>
              <a:pathLst>
                <a:path w="414" h="149">
                  <a:moveTo>
                    <a:pt x="0" y="149"/>
                  </a:moveTo>
                  <a:lnTo>
                    <a:pt x="414" y="149"/>
                  </a:lnTo>
                  <a:lnTo>
                    <a:pt x="315" y="0"/>
                  </a:lnTo>
                  <a:lnTo>
                    <a:pt x="0" y="149"/>
                  </a:lnTo>
                  <a:close/>
                </a:path>
              </a:pathLst>
            </a:custGeom>
            <a:solidFill>
              <a:srgbClr val="E4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2"/>
            <p:cNvSpPr>
              <a:spLocks/>
            </p:cNvSpPr>
            <p:nvPr/>
          </p:nvSpPr>
          <p:spPr bwMode="auto">
            <a:xfrm>
              <a:off x="4244975" y="2155825"/>
              <a:ext cx="376238" cy="176212"/>
            </a:xfrm>
            <a:custGeom>
              <a:avLst/>
              <a:gdLst>
                <a:gd name="T0" fmla="*/ 237 w 237"/>
                <a:gd name="T1" fmla="*/ 0 h 111"/>
                <a:gd name="T2" fmla="*/ 0 w 237"/>
                <a:gd name="T3" fmla="*/ 0 h 111"/>
                <a:gd name="T4" fmla="*/ 160 w 237"/>
                <a:gd name="T5" fmla="*/ 111 h 111"/>
                <a:gd name="T6" fmla="*/ 237 w 237"/>
                <a:gd name="T7" fmla="*/ 0 h 111"/>
              </a:gdLst>
              <a:ahLst/>
              <a:cxnLst>
                <a:cxn ang="0">
                  <a:pos x="T0" y="T1"/>
                </a:cxn>
                <a:cxn ang="0">
                  <a:pos x="T2" y="T3"/>
                </a:cxn>
                <a:cxn ang="0">
                  <a:pos x="T4" y="T5"/>
                </a:cxn>
                <a:cxn ang="0">
                  <a:pos x="T6" y="T7"/>
                </a:cxn>
              </a:cxnLst>
              <a:rect l="0" t="0" r="r" b="b"/>
              <a:pathLst>
                <a:path w="237" h="111">
                  <a:moveTo>
                    <a:pt x="237" y="0"/>
                  </a:moveTo>
                  <a:lnTo>
                    <a:pt x="0" y="0"/>
                  </a:lnTo>
                  <a:lnTo>
                    <a:pt x="160" y="111"/>
                  </a:lnTo>
                  <a:lnTo>
                    <a:pt x="237" y="0"/>
                  </a:lnTo>
                  <a:close/>
                </a:path>
              </a:pathLst>
            </a:custGeom>
            <a:solidFill>
              <a:srgbClr val="6E1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3"/>
            <p:cNvSpPr>
              <a:spLocks/>
            </p:cNvSpPr>
            <p:nvPr/>
          </p:nvSpPr>
          <p:spPr bwMode="auto">
            <a:xfrm>
              <a:off x="4244975" y="2155825"/>
              <a:ext cx="254000" cy="473075"/>
            </a:xfrm>
            <a:custGeom>
              <a:avLst/>
              <a:gdLst>
                <a:gd name="T0" fmla="*/ 0 w 160"/>
                <a:gd name="T1" fmla="*/ 0 h 298"/>
                <a:gd name="T2" fmla="*/ 33 w 160"/>
                <a:gd name="T3" fmla="*/ 298 h 298"/>
                <a:gd name="T4" fmla="*/ 160 w 160"/>
                <a:gd name="T5" fmla="*/ 111 h 298"/>
                <a:gd name="T6" fmla="*/ 0 w 160"/>
                <a:gd name="T7" fmla="*/ 0 h 298"/>
              </a:gdLst>
              <a:ahLst/>
              <a:cxnLst>
                <a:cxn ang="0">
                  <a:pos x="T0" y="T1"/>
                </a:cxn>
                <a:cxn ang="0">
                  <a:pos x="T2" y="T3"/>
                </a:cxn>
                <a:cxn ang="0">
                  <a:pos x="T4" y="T5"/>
                </a:cxn>
                <a:cxn ang="0">
                  <a:pos x="T6" y="T7"/>
                </a:cxn>
              </a:cxnLst>
              <a:rect l="0" t="0" r="r" b="b"/>
              <a:pathLst>
                <a:path w="160" h="298">
                  <a:moveTo>
                    <a:pt x="0" y="0"/>
                  </a:moveTo>
                  <a:lnTo>
                    <a:pt x="33" y="298"/>
                  </a:lnTo>
                  <a:lnTo>
                    <a:pt x="160" y="111"/>
                  </a:lnTo>
                  <a:lnTo>
                    <a:pt x="0" y="0"/>
                  </a:lnTo>
                  <a:close/>
                </a:path>
              </a:pathLst>
            </a:custGeom>
            <a:solidFill>
              <a:srgbClr val="B120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4"/>
            <p:cNvSpPr>
              <a:spLocks/>
            </p:cNvSpPr>
            <p:nvPr/>
          </p:nvSpPr>
          <p:spPr bwMode="auto">
            <a:xfrm>
              <a:off x="4498975" y="2155825"/>
              <a:ext cx="436563" cy="473075"/>
            </a:xfrm>
            <a:custGeom>
              <a:avLst/>
              <a:gdLst>
                <a:gd name="T0" fmla="*/ 77 w 275"/>
                <a:gd name="T1" fmla="*/ 0 h 298"/>
                <a:gd name="T2" fmla="*/ 0 w 275"/>
                <a:gd name="T3" fmla="*/ 111 h 298"/>
                <a:gd name="T4" fmla="*/ 275 w 275"/>
                <a:gd name="T5" fmla="*/ 298 h 298"/>
                <a:gd name="T6" fmla="*/ 77 w 275"/>
                <a:gd name="T7" fmla="*/ 0 h 298"/>
              </a:gdLst>
              <a:ahLst/>
              <a:cxnLst>
                <a:cxn ang="0">
                  <a:pos x="T0" y="T1"/>
                </a:cxn>
                <a:cxn ang="0">
                  <a:pos x="T2" y="T3"/>
                </a:cxn>
                <a:cxn ang="0">
                  <a:pos x="T4" y="T5"/>
                </a:cxn>
                <a:cxn ang="0">
                  <a:pos x="T6" y="T7"/>
                </a:cxn>
              </a:cxnLst>
              <a:rect l="0" t="0" r="r" b="b"/>
              <a:pathLst>
                <a:path w="275" h="298">
                  <a:moveTo>
                    <a:pt x="77" y="0"/>
                  </a:moveTo>
                  <a:lnTo>
                    <a:pt x="0" y="111"/>
                  </a:lnTo>
                  <a:lnTo>
                    <a:pt x="275" y="298"/>
                  </a:lnTo>
                  <a:lnTo>
                    <a:pt x="77" y="0"/>
                  </a:lnTo>
                  <a:close/>
                </a:path>
              </a:pathLst>
            </a:custGeom>
            <a:solidFill>
              <a:srgbClr val="590C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5"/>
            <p:cNvSpPr>
              <a:spLocks/>
            </p:cNvSpPr>
            <p:nvPr/>
          </p:nvSpPr>
          <p:spPr bwMode="auto">
            <a:xfrm>
              <a:off x="4297363" y="2332038"/>
              <a:ext cx="638175" cy="296862"/>
            </a:xfrm>
            <a:custGeom>
              <a:avLst/>
              <a:gdLst>
                <a:gd name="T0" fmla="*/ 402 w 402"/>
                <a:gd name="T1" fmla="*/ 187 h 187"/>
                <a:gd name="T2" fmla="*/ 127 w 402"/>
                <a:gd name="T3" fmla="*/ 0 h 187"/>
                <a:gd name="T4" fmla="*/ 0 w 402"/>
                <a:gd name="T5" fmla="*/ 187 h 187"/>
                <a:gd name="T6" fmla="*/ 402 w 402"/>
                <a:gd name="T7" fmla="*/ 187 h 187"/>
              </a:gdLst>
              <a:ahLst/>
              <a:cxnLst>
                <a:cxn ang="0">
                  <a:pos x="T0" y="T1"/>
                </a:cxn>
                <a:cxn ang="0">
                  <a:pos x="T2" y="T3"/>
                </a:cxn>
                <a:cxn ang="0">
                  <a:pos x="T4" y="T5"/>
                </a:cxn>
                <a:cxn ang="0">
                  <a:pos x="T6" y="T7"/>
                </a:cxn>
              </a:cxnLst>
              <a:rect l="0" t="0" r="r" b="b"/>
              <a:pathLst>
                <a:path w="402" h="187">
                  <a:moveTo>
                    <a:pt x="402" y="187"/>
                  </a:moveTo>
                  <a:lnTo>
                    <a:pt x="127" y="0"/>
                  </a:lnTo>
                  <a:lnTo>
                    <a:pt x="0" y="187"/>
                  </a:lnTo>
                  <a:lnTo>
                    <a:pt x="402" y="187"/>
                  </a:lnTo>
                  <a:close/>
                </a:path>
              </a:pathLst>
            </a:custGeom>
            <a:solidFill>
              <a:srgbClr val="6C151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6"/>
            <p:cNvSpPr>
              <a:spLocks/>
            </p:cNvSpPr>
            <p:nvPr/>
          </p:nvSpPr>
          <p:spPr bwMode="auto">
            <a:xfrm>
              <a:off x="4454525" y="596901"/>
              <a:ext cx="647700" cy="341312"/>
            </a:xfrm>
            <a:custGeom>
              <a:avLst/>
              <a:gdLst>
                <a:gd name="T0" fmla="*/ 0 w 408"/>
                <a:gd name="T1" fmla="*/ 0 h 215"/>
                <a:gd name="T2" fmla="*/ 144 w 408"/>
                <a:gd name="T3" fmla="*/ 215 h 215"/>
                <a:gd name="T4" fmla="*/ 408 w 408"/>
                <a:gd name="T5" fmla="*/ 0 h 215"/>
                <a:gd name="T6" fmla="*/ 0 w 408"/>
                <a:gd name="T7" fmla="*/ 0 h 215"/>
              </a:gdLst>
              <a:ahLst/>
              <a:cxnLst>
                <a:cxn ang="0">
                  <a:pos x="T0" y="T1"/>
                </a:cxn>
                <a:cxn ang="0">
                  <a:pos x="T2" y="T3"/>
                </a:cxn>
                <a:cxn ang="0">
                  <a:pos x="T4" y="T5"/>
                </a:cxn>
                <a:cxn ang="0">
                  <a:pos x="T6" y="T7"/>
                </a:cxn>
              </a:cxnLst>
              <a:rect l="0" t="0" r="r" b="b"/>
              <a:pathLst>
                <a:path w="408" h="215">
                  <a:moveTo>
                    <a:pt x="0" y="0"/>
                  </a:moveTo>
                  <a:lnTo>
                    <a:pt x="144" y="215"/>
                  </a:lnTo>
                  <a:lnTo>
                    <a:pt x="408" y="0"/>
                  </a:lnTo>
                  <a:lnTo>
                    <a:pt x="0" y="0"/>
                  </a:lnTo>
                  <a:close/>
                </a:path>
              </a:pathLst>
            </a:custGeom>
            <a:solidFill>
              <a:srgbClr val="AFD1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7"/>
            <p:cNvSpPr>
              <a:spLocks/>
            </p:cNvSpPr>
            <p:nvPr/>
          </p:nvSpPr>
          <p:spPr bwMode="auto">
            <a:xfrm>
              <a:off x="4683125" y="596901"/>
              <a:ext cx="419100" cy="481012"/>
            </a:xfrm>
            <a:custGeom>
              <a:avLst/>
              <a:gdLst>
                <a:gd name="T0" fmla="*/ 264 w 264"/>
                <a:gd name="T1" fmla="*/ 0 h 303"/>
                <a:gd name="T2" fmla="*/ 0 w 264"/>
                <a:gd name="T3" fmla="*/ 215 h 303"/>
                <a:gd name="T4" fmla="*/ 55 w 264"/>
                <a:gd name="T5" fmla="*/ 303 h 303"/>
                <a:gd name="T6" fmla="*/ 264 w 264"/>
                <a:gd name="T7" fmla="*/ 0 h 303"/>
              </a:gdLst>
              <a:ahLst/>
              <a:cxnLst>
                <a:cxn ang="0">
                  <a:pos x="T0" y="T1"/>
                </a:cxn>
                <a:cxn ang="0">
                  <a:pos x="T2" y="T3"/>
                </a:cxn>
                <a:cxn ang="0">
                  <a:pos x="T4" y="T5"/>
                </a:cxn>
                <a:cxn ang="0">
                  <a:pos x="T6" y="T7"/>
                </a:cxn>
              </a:cxnLst>
              <a:rect l="0" t="0" r="r" b="b"/>
              <a:pathLst>
                <a:path w="264" h="303">
                  <a:moveTo>
                    <a:pt x="264" y="0"/>
                  </a:moveTo>
                  <a:lnTo>
                    <a:pt x="0" y="215"/>
                  </a:lnTo>
                  <a:lnTo>
                    <a:pt x="55" y="303"/>
                  </a:lnTo>
                  <a:lnTo>
                    <a:pt x="264" y="0"/>
                  </a:lnTo>
                  <a:close/>
                </a:path>
              </a:pathLst>
            </a:custGeom>
            <a:solidFill>
              <a:srgbClr val="40A9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8"/>
            <p:cNvSpPr>
              <a:spLocks/>
            </p:cNvSpPr>
            <p:nvPr/>
          </p:nvSpPr>
          <p:spPr bwMode="auto">
            <a:xfrm>
              <a:off x="4551363" y="938213"/>
              <a:ext cx="219075" cy="139700"/>
            </a:xfrm>
            <a:custGeom>
              <a:avLst/>
              <a:gdLst>
                <a:gd name="T0" fmla="*/ 83 w 138"/>
                <a:gd name="T1" fmla="*/ 0 h 88"/>
                <a:gd name="T2" fmla="*/ 0 w 138"/>
                <a:gd name="T3" fmla="*/ 66 h 88"/>
                <a:gd name="T4" fmla="*/ 138 w 138"/>
                <a:gd name="T5" fmla="*/ 88 h 88"/>
                <a:gd name="T6" fmla="*/ 83 w 138"/>
                <a:gd name="T7" fmla="*/ 0 h 88"/>
              </a:gdLst>
              <a:ahLst/>
              <a:cxnLst>
                <a:cxn ang="0">
                  <a:pos x="T0" y="T1"/>
                </a:cxn>
                <a:cxn ang="0">
                  <a:pos x="T2" y="T3"/>
                </a:cxn>
                <a:cxn ang="0">
                  <a:pos x="T4" y="T5"/>
                </a:cxn>
                <a:cxn ang="0">
                  <a:pos x="T6" y="T7"/>
                </a:cxn>
              </a:cxnLst>
              <a:rect l="0" t="0" r="r" b="b"/>
              <a:pathLst>
                <a:path w="138" h="88">
                  <a:moveTo>
                    <a:pt x="83" y="0"/>
                  </a:moveTo>
                  <a:lnTo>
                    <a:pt x="0" y="66"/>
                  </a:lnTo>
                  <a:lnTo>
                    <a:pt x="138" y="88"/>
                  </a:lnTo>
                  <a:lnTo>
                    <a:pt x="83" y="0"/>
                  </a:lnTo>
                  <a:close/>
                </a:path>
              </a:pathLst>
            </a:custGeom>
            <a:solidFill>
              <a:srgbClr val="F7B9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9"/>
            <p:cNvSpPr>
              <a:spLocks/>
            </p:cNvSpPr>
            <p:nvPr/>
          </p:nvSpPr>
          <p:spPr bwMode="auto">
            <a:xfrm>
              <a:off x="4165600" y="990600"/>
              <a:ext cx="385763" cy="350837"/>
            </a:xfrm>
            <a:custGeom>
              <a:avLst/>
              <a:gdLst>
                <a:gd name="T0" fmla="*/ 0 w 243"/>
                <a:gd name="T1" fmla="*/ 0 h 221"/>
                <a:gd name="T2" fmla="*/ 11 w 243"/>
                <a:gd name="T3" fmla="*/ 221 h 221"/>
                <a:gd name="T4" fmla="*/ 243 w 243"/>
                <a:gd name="T5" fmla="*/ 33 h 221"/>
                <a:gd name="T6" fmla="*/ 0 w 243"/>
                <a:gd name="T7" fmla="*/ 0 h 221"/>
              </a:gdLst>
              <a:ahLst/>
              <a:cxnLst>
                <a:cxn ang="0">
                  <a:pos x="T0" y="T1"/>
                </a:cxn>
                <a:cxn ang="0">
                  <a:pos x="T2" y="T3"/>
                </a:cxn>
                <a:cxn ang="0">
                  <a:pos x="T4" y="T5"/>
                </a:cxn>
                <a:cxn ang="0">
                  <a:pos x="T6" y="T7"/>
                </a:cxn>
              </a:cxnLst>
              <a:rect l="0" t="0" r="r" b="b"/>
              <a:pathLst>
                <a:path w="243" h="221">
                  <a:moveTo>
                    <a:pt x="0" y="0"/>
                  </a:moveTo>
                  <a:lnTo>
                    <a:pt x="11" y="221"/>
                  </a:lnTo>
                  <a:lnTo>
                    <a:pt x="243" y="33"/>
                  </a:lnTo>
                  <a:lnTo>
                    <a:pt x="0" y="0"/>
                  </a:lnTo>
                  <a:close/>
                </a:path>
              </a:pathLst>
            </a:custGeom>
            <a:solidFill>
              <a:srgbClr val="F370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30"/>
            <p:cNvSpPr>
              <a:spLocks/>
            </p:cNvSpPr>
            <p:nvPr/>
          </p:nvSpPr>
          <p:spPr bwMode="auto">
            <a:xfrm>
              <a:off x="4183063" y="1042988"/>
              <a:ext cx="587375" cy="298450"/>
            </a:xfrm>
            <a:custGeom>
              <a:avLst/>
              <a:gdLst>
                <a:gd name="T0" fmla="*/ 0 w 370"/>
                <a:gd name="T1" fmla="*/ 188 h 188"/>
                <a:gd name="T2" fmla="*/ 370 w 370"/>
                <a:gd name="T3" fmla="*/ 22 h 188"/>
                <a:gd name="T4" fmla="*/ 232 w 370"/>
                <a:gd name="T5" fmla="*/ 0 h 188"/>
                <a:gd name="T6" fmla="*/ 0 w 370"/>
                <a:gd name="T7" fmla="*/ 188 h 188"/>
              </a:gdLst>
              <a:ahLst/>
              <a:cxnLst>
                <a:cxn ang="0">
                  <a:pos x="T0" y="T1"/>
                </a:cxn>
                <a:cxn ang="0">
                  <a:pos x="T2" y="T3"/>
                </a:cxn>
                <a:cxn ang="0">
                  <a:pos x="T4" y="T5"/>
                </a:cxn>
                <a:cxn ang="0">
                  <a:pos x="T6" y="T7"/>
                </a:cxn>
              </a:cxnLst>
              <a:rect l="0" t="0" r="r" b="b"/>
              <a:pathLst>
                <a:path w="370" h="188">
                  <a:moveTo>
                    <a:pt x="0" y="188"/>
                  </a:moveTo>
                  <a:lnTo>
                    <a:pt x="370" y="22"/>
                  </a:lnTo>
                  <a:lnTo>
                    <a:pt x="232" y="0"/>
                  </a:lnTo>
                  <a:lnTo>
                    <a:pt x="0" y="188"/>
                  </a:lnTo>
                  <a:close/>
                </a:path>
              </a:pathLst>
            </a:custGeom>
            <a:solidFill>
              <a:srgbClr val="F157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Freeform 31"/>
            <p:cNvSpPr>
              <a:spLocks/>
            </p:cNvSpPr>
            <p:nvPr/>
          </p:nvSpPr>
          <p:spPr bwMode="auto">
            <a:xfrm>
              <a:off x="4787900" y="596901"/>
              <a:ext cx="463550" cy="455612"/>
            </a:xfrm>
            <a:custGeom>
              <a:avLst/>
              <a:gdLst>
                <a:gd name="T0" fmla="*/ 198 w 292"/>
                <a:gd name="T1" fmla="*/ 0 h 287"/>
                <a:gd name="T2" fmla="*/ 0 w 292"/>
                <a:gd name="T3" fmla="*/ 287 h 287"/>
                <a:gd name="T4" fmla="*/ 292 w 292"/>
                <a:gd name="T5" fmla="*/ 149 h 287"/>
                <a:gd name="T6" fmla="*/ 198 w 292"/>
                <a:gd name="T7" fmla="*/ 0 h 287"/>
              </a:gdLst>
              <a:ahLst/>
              <a:cxnLst>
                <a:cxn ang="0">
                  <a:pos x="T0" y="T1"/>
                </a:cxn>
                <a:cxn ang="0">
                  <a:pos x="T2" y="T3"/>
                </a:cxn>
                <a:cxn ang="0">
                  <a:pos x="T4" y="T5"/>
                </a:cxn>
                <a:cxn ang="0">
                  <a:pos x="T6" y="T7"/>
                </a:cxn>
              </a:cxnLst>
              <a:rect l="0" t="0" r="r" b="b"/>
              <a:pathLst>
                <a:path w="292" h="287">
                  <a:moveTo>
                    <a:pt x="198" y="0"/>
                  </a:moveTo>
                  <a:lnTo>
                    <a:pt x="0" y="287"/>
                  </a:lnTo>
                  <a:lnTo>
                    <a:pt x="292" y="149"/>
                  </a:lnTo>
                  <a:lnTo>
                    <a:pt x="198" y="0"/>
                  </a:lnTo>
                  <a:close/>
                </a:path>
              </a:pathLst>
            </a:custGeom>
            <a:solidFill>
              <a:srgbClr val="8FC8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6" name="Freeform 32"/>
            <p:cNvSpPr>
              <a:spLocks/>
            </p:cNvSpPr>
            <p:nvPr/>
          </p:nvSpPr>
          <p:spPr bwMode="auto">
            <a:xfrm>
              <a:off x="4770438" y="833438"/>
              <a:ext cx="638175" cy="244475"/>
            </a:xfrm>
            <a:custGeom>
              <a:avLst/>
              <a:gdLst>
                <a:gd name="T0" fmla="*/ 11 w 402"/>
                <a:gd name="T1" fmla="*/ 138 h 154"/>
                <a:gd name="T2" fmla="*/ 0 w 402"/>
                <a:gd name="T3" fmla="*/ 154 h 154"/>
                <a:gd name="T4" fmla="*/ 402 w 402"/>
                <a:gd name="T5" fmla="*/ 154 h 154"/>
                <a:gd name="T6" fmla="*/ 303 w 402"/>
                <a:gd name="T7" fmla="*/ 0 h 154"/>
                <a:gd name="T8" fmla="*/ 11 w 402"/>
                <a:gd name="T9" fmla="*/ 138 h 154"/>
              </a:gdLst>
              <a:ahLst/>
              <a:cxnLst>
                <a:cxn ang="0">
                  <a:pos x="T0" y="T1"/>
                </a:cxn>
                <a:cxn ang="0">
                  <a:pos x="T2" y="T3"/>
                </a:cxn>
                <a:cxn ang="0">
                  <a:pos x="T4" y="T5"/>
                </a:cxn>
                <a:cxn ang="0">
                  <a:pos x="T6" y="T7"/>
                </a:cxn>
                <a:cxn ang="0">
                  <a:pos x="T8" y="T9"/>
                </a:cxn>
              </a:cxnLst>
              <a:rect l="0" t="0" r="r" b="b"/>
              <a:pathLst>
                <a:path w="402" h="154">
                  <a:moveTo>
                    <a:pt x="11" y="138"/>
                  </a:moveTo>
                  <a:lnTo>
                    <a:pt x="0" y="154"/>
                  </a:lnTo>
                  <a:lnTo>
                    <a:pt x="402" y="154"/>
                  </a:lnTo>
                  <a:lnTo>
                    <a:pt x="303" y="0"/>
                  </a:lnTo>
                  <a:lnTo>
                    <a:pt x="11" y="138"/>
                  </a:lnTo>
                  <a:close/>
                </a:path>
              </a:pathLst>
            </a:custGeom>
            <a:solidFill>
              <a:srgbClr val="56A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7" name="Freeform 33"/>
            <p:cNvSpPr>
              <a:spLocks/>
            </p:cNvSpPr>
            <p:nvPr/>
          </p:nvSpPr>
          <p:spPr bwMode="auto">
            <a:xfrm>
              <a:off x="5102225" y="596901"/>
              <a:ext cx="647700" cy="236537"/>
            </a:xfrm>
            <a:custGeom>
              <a:avLst/>
              <a:gdLst>
                <a:gd name="T0" fmla="*/ 0 w 408"/>
                <a:gd name="T1" fmla="*/ 0 h 149"/>
                <a:gd name="T2" fmla="*/ 94 w 408"/>
                <a:gd name="T3" fmla="*/ 149 h 149"/>
                <a:gd name="T4" fmla="*/ 408 w 408"/>
                <a:gd name="T5" fmla="*/ 0 h 149"/>
                <a:gd name="T6" fmla="*/ 0 w 408"/>
                <a:gd name="T7" fmla="*/ 0 h 149"/>
              </a:gdLst>
              <a:ahLst/>
              <a:cxnLst>
                <a:cxn ang="0">
                  <a:pos x="T0" y="T1"/>
                </a:cxn>
                <a:cxn ang="0">
                  <a:pos x="T2" y="T3"/>
                </a:cxn>
                <a:cxn ang="0">
                  <a:pos x="T4" y="T5"/>
                </a:cxn>
                <a:cxn ang="0">
                  <a:pos x="T6" y="T7"/>
                </a:cxn>
              </a:cxnLst>
              <a:rect l="0" t="0" r="r" b="b"/>
              <a:pathLst>
                <a:path w="408" h="149">
                  <a:moveTo>
                    <a:pt x="0" y="0"/>
                  </a:moveTo>
                  <a:lnTo>
                    <a:pt x="94" y="149"/>
                  </a:lnTo>
                  <a:lnTo>
                    <a:pt x="408" y="0"/>
                  </a:lnTo>
                  <a:lnTo>
                    <a:pt x="0" y="0"/>
                  </a:lnTo>
                  <a:close/>
                </a:path>
              </a:pathLst>
            </a:custGeom>
            <a:solidFill>
              <a:srgbClr val="83B5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8" name="Freeform 34"/>
            <p:cNvSpPr>
              <a:spLocks/>
            </p:cNvSpPr>
            <p:nvPr/>
          </p:nvSpPr>
          <p:spPr bwMode="auto">
            <a:xfrm>
              <a:off x="5251450" y="596901"/>
              <a:ext cx="498475" cy="481012"/>
            </a:xfrm>
            <a:custGeom>
              <a:avLst/>
              <a:gdLst>
                <a:gd name="T0" fmla="*/ 314 w 314"/>
                <a:gd name="T1" fmla="*/ 0 h 303"/>
                <a:gd name="T2" fmla="*/ 0 w 314"/>
                <a:gd name="T3" fmla="*/ 149 h 303"/>
                <a:gd name="T4" fmla="*/ 99 w 314"/>
                <a:gd name="T5" fmla="*/ 303 h 303"/>
                <a:gd name="T6" fmla="*/ 314 w 314"/>
                <a:gd name="T7" fmla="*/ 0 h 303"/>
              </a:gdLst>
              <a:ahLst/>
              <a:cxnLst>
                <a:cxn ang="0">
                  <a:pos x="T0" y="T1"/>
                </a:cxn>
                <a:cxn ang="0">
                  <a:pos x="T2" y="T3"/>
                </a:cxn>
                <a:cxn ang="0">
                  <a:pos x="T4" y="T5"/>
                </a:cxn>
                <a:cxn ang="0">
                  <a:pos x="T6" y="T7"/>
                </a:cxn>
              </a:cxnLst>
              <a:rect l="0" t="0" r="r" b="b"/>
              <a:pathLst>
                <a:path w="314" h="303">
                  <a:moveTo>
                    <a:pt x="314" y="0"/>
                  </a:moveTo>
                  <a:lnTo>
                    <a:pt x="0" y="149"/>
                  </a:lnTo>
                  <a:lnTo>
                    <a:pt x="99" y="303"/>
                  </a:lnTo>
                  <a:lnTo>
                    <a:pt x="314" y="0"/>
                  </a:lnTo>
                  <a:close/>
                </a:path>
              </a:pathLst>
            </a:custGeom>
            <a:solidFill>
              <a:srgbClr val="60BB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9" name="Freeform 35"/>
            <p:cNvSpPr>
              <a:spLocks/>
            </p:cNvSpPr>
            <p:nvPr/>
          </p:nvSpPr>
          <p:spPr bwMode="auto">
            <a:xfrm>
              <a:off x="4376738" y="596901"/>
              <a:ext cx="306388" cy="446087"/>
            </a:xfrm>
            <a:custGeom>
              <a:avLst/>
              <a:gdLst>
                <a:gd name="T0" fmla="*/ 193 w 193"/>
                <a:gd name="T1" fmla="*/ 215 h 281"/>
                <a:gd name="T2" fmla="*/ 49 w 193"/>
                <a:gd name="T3" fmla="*/ 0 h 281"/>
                <a:gd name="T4" fmla="*/ 0 w 193"/>
                <a:gd name="T5" fmla="*/ 265 h 281"/>
                <a:gd name="T6" fmla="*/ 110 w 193"/>
                <a:gd name="T7" fmla="*/ 281 h 281"/>
                <a:gd name="T8" fmla="*/ 193 w 193"/>
                <a:gd name="T9" fmla="*/ 215 h 281"/>
              </a:gdLst>
              <a:ahLst/>
              <a:cxnLst>
                <a:cxn ang="0">
                  <a:pos x="T0" y="T1"/>
                </a:cxn>
                <a:cxn ang="0">
                  <a:pos x="T2" y="T3"/>
                </a:cxn>
                <a:cxn ang="0">
                  <a:pos x="T4" y="T5"/>
                </a:cxn>
                <a:cxn ang="0">
                  <a:pos x="T6" y="T7"/>
                </a:cxn>
                <a:cxn ang="0">
                  <a:pos x="T8" y="T9"/>
                </a:cxn>
              </a:cxnLst>
              <a:rect l="0" t="0" r="r" b="b"/>
              <a:pathLst>
                <a:path w="193" h="281">
                  <a:moveTo>
                    <a:pt x="193" y="215"/>
                  </a:moveTo>
                  <a:lnTo>
                    <a:pt x="49" y="0"/>
                  </a:lnTo>
                  <a:lnTo>
                    <a:pt x="0" y="265"/>
                  </a:lnTo>
                  <a:lnTo>
                    <a:pt x="110" y="281"/>
                  </a:lnTo>
                  <a:lnTo>
                    <a:pt x="193" y="215"/>
                  </a:lnTo>
                  <a:close/>
                </a:path>
              </a:pathLst>
            </a:custGeom>
            <a:solidFill>
              <a:srgbClr val="FEBD1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0" name="Freeform 36"/>
            <p:cNvSpPr>
              <a:spLocks/>
            </p:cNvSpPr>
            <p:nvPr/>
          </p:nvSpPr>
          <p:spPr bwMode="auto">
            <a:xfrm>
              <a:off x="4165600" y="596901"/>
              <a:ext cx="288925" cy="420687"/>
            </a:xfrm>
            <a:custGeom>
              <a:avLst/>
              <a:gdLst>
                <a:gd name="T0" fmla="*/ 0 w 182"/>
                <a:gd name="T1" fmla="*/ 248 h 265"/>
                <a:gd name="T2" fmla="*/ 133 w 182"/>
                <a:gd name="T3" fmla="*/ 265 h 265"/>
                <a:gd name="T4" fmla="*/ 182 w 182"/>
                <a:gd name="T5" fmla="*/ 0 h 265"/>
                <a:gd name="T6" fmla="*/ 0 w 182"/>
                <a:gd name="T7" fmla="*/ 248 h 265"/>
              </a:gdLst>
              <a:ahLst/>
              <a:cxnLst>
                <a:cxn ang="0">
                  <a:pos x="T0" y="T1"/>
                </a:cxn>
                <a:cxn ang="0">
                  <a:pos x="T2" y="T3"/>
                </a:cxn>
                <a:cxn ang="0">
                  <a:pos x="T4" y="T5"/>
                </a:cxn>
                <a:cxn ang="0">
                  <a:pos x="T6" y="T7"/>
                </a:cxn>
              </a:cxnLst>
              <a:rect l="0" t="0" r="r" b="b"/>
              <a:pathLst>
                <a:path w="182" h="265">
                  <a:moveTo>
                    <a:pt x="0" y="248"/>
                  </a:moveTo>
                  <a:lnTo>
                    <a:pt x="133" y="265"/>
                  </a:lnTo>
                  <a:lnTo>
                    <a:pt x="182" y="0"/>
                  </a:lnTo>
                  <a:lnTo>
                    <a:pt x="0" y="248"/>
                  </a:lnTo>
                  <a:close/>
                </a:path>
              </a:pathLst>
            </a:custGeom>
            <a:solidFill>
              <a:srgbClr val="F158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1" name="Freeform 37"/>
            <p:cNvSpPr>
              <a:spLocks/>
            </p:cNvSpPr>
            <p:nvPr/>
          </p:nvSpPr>
          <p:spPr bwMode="auto">
            <a:xfrm>
              <a:off x="4183063" y="1279525"/>
              <a:ext cx="139700" cy="569912"/>
            </a:xfrm>
            <a:custGeom>
              <a:avLst/>
              <a:gdLst>
                <a:gd name="T0" fmla="*/ 0 w 88"/>
                <a:gd name="T1" fmla="*/ 39 h 359"/>
                <a:gd name="T2" fmla="*/ 17 w 88"/>
                <a:gd name="T3" fmla="*/ 359 h 359"/>
                <a:gd name="T4" fmla="*/ 88 w 88"/>
                <a:gd name="T5" fmla="*/ 0 h 359"/>
                <a:gd name="T6" fmla="*/ 0 w 88"/>
                <a:gd name="T7" fmla="*/ 39 h 359"/>
              </a:gdLst>
              <a:ahLst/>
              <a:cxnLst>
                <a:cxn ang="0">
                  <a:pos x="T0" y="T1"/>
                </a:cxn>
                <a:cxn ang="0">
                  <a:pos x="T2" y="T3"/>
                </a:cxn>
                <a:cxn ang="0">
                  <a:pos x="T4" y="T5"/>
                </a:cxn>
                <a:cxn ang="0">
                  <a:pos x="T6" y="T7"/>
                </a:cxn>
              </a:cxnLst>
              <a:rect l="0" t="0" r="r" b="b"/>
              <a:pathLst>
                <a:path w="88" h="359">
                  <a:moveTo>
                    <a:pt x="0" y="39"/>
                  </a:moveTo>
                  <a:lnTo>
                    <a:pt x="17" y="359"/>
                  </a:lnTo>
                  <a:lnTo>
                    <a:pt x="88" y="0"/>
                  </a:lnTo>
                  <a:lnTo>
                    <a:pt x="0" y="39"/>
                  </a:lnTo>
                  <a:close/>
                </a:path>
              </a:pathLst>
            </a:custGeom>
            <a:solidFill>
              <a:srgbClr val="F99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2" name="Freeform 38"/>
            <p:cNvSpPr>
              <a:spLocks/>
            </p:cNvSpPr>
            <p:nvPr/>
          </p:nvSpPr>
          <p:spPr bwMode="auto">
            <a:xfrm>
              <a:off x="4210050" y="1077913"/>
              <a:ext cx="560388" cy="771525"/>
            </a:xfrm>
            <a:custGeom>
              <a:avLst/>
              <a:gdLst>
                <a:gd name="T0" fmla="*/ 71 w 353"/>
                <a:gd name="T1" fmla="*/ 127 h 486"/>
                <a:gd name="T2" fmla="*/ 0 w 353"/>
                <a:gd name="T3" fmla="*/ 486 h 486"/>
                <a:gd name="T4" fmla="*/ 353 w 353"/>
                <a:gd name="T5" fmla="*/ 0 h 486"/>
                <a:gd name="T6" fmla="*/ 71 w 353"/>
                <a:gd name="T7" fmla="*/ 127 h 486"/>
              </a:gdLst>
              <a:ahLst/>
              <a:cxnLst>
                <a:cxn ang="0">
                  <a:pos x="T0" y="T1"/>
                </a:cxn>
                <a:cxn ang="0">
                  <a:pos x="T2" y="T3"/>
                </a:cxn>
                <a:cxn ang="0">
                  <a:pos x="T4" y="T5"/>
                </a:cxn>
                <a:cxn ang="0">
                  <a:pos x="T6" y="T7"/>
                </a:cxn>
              </a:cxnLst>
              <a:rect l="0" t="0" r="r" b="b"/>
              <a:pathLst>
                <a:path w="353" h="486">
                  <a:moveTo>
                    <a:pt x="71" y="127"/>
                  </a:moveTo>
                  <a:lnTo>
                    <a:pt x="0" y="486"/>
                  </a:lnTo>
                  <a:lnTo>
                    <a:pt x="353" y="0"/>
                  </a:lnTo>
                  <a:lnTo>
                    <a:pt x="71" y="127"/>
                  </a:lnTo>
                  <a:close/>
                </a:path>
              </a:pathLst>
            </a:custGeom>
            <a:solidFill>
              <a:srgbClr val="F274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0" name="Rectangle 178">
            <a:extLst>
              <a:ext uri="{FF2B5EF4-FFF2-40B4-BE49-F238E27FC236}">
                <a16:creationId xmlns:a16="http://schemas.microsoft.com/office/drawing/2014/main" id="{AAC5EEFB-A981-4831-9228-DCAAF21089D8}"/>
              </a:ext>
            </a:extLst>
          </p:cNvPr>
          <p:cNvSpPr/>
          <p:nvPr/>
        </p:nvSpPr>
        <p:spPr>
          <a:xfrm>
            <a:off x="4063947" y="4313020"/>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Tree>
    <p:extLst>
      <p:ext uri="{BB962C8B-B14F-4D97-AF65-F5344CB8AC3E}">
        <p14:creationId xmlns:p14="http://schemas.microsoft.com/office/powerpoint/2010/main" val="27094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8" presetClass="emph" presetSubtype="0" fill="hold" nodeType="withEffect">
                                  <p:stCondLst>
                                    <p:cond delay="0"/>
                                  </p:stCondLst>
                                  <p:childTnLst>
                                    <p:animRot by="10800000">
                                      <p:cBhvr>
                                        <p:cTn id="9" dur="1000" fill="hold"/>
                                        <p:tgtEl>
                                          <p:spTgt spid="263"/>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177"/>
                                        </p:tgtEl>
                                        <p:attrNameLst>
                                          <p:attrName>style.visibility</p:attrName>
                                        </p:attrNameLst>
                                      </p:cBhvr>
                                      <p:to>
                                        <p:strVal val="visible"/>
                                      </p:to>
                                    </p:set>
                                    <p:animEffect transition="in" filter="fade">
                                      <p:cBhvr>
                                        <p:cTn id="12" dur="1000"/>
                                        <p:tgtEl>
                                          <p:spTgt spid="17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79"/>
                                        </p:tgtEl>
                                        <p:attrNameLst>
                                          <p:attrName>style.visibility</p:attrName>
                                        </p:attrNameLst>
                                      </p:cBhvr>
                                      <p:to>
                                        <p:strVal val="visible"/>
                                      </p:to>
                                    </p:set>
                                    <p:animEffect transition="in" filter="fade">
                                      <p:cBhvr>
                                        <p:cTn id="16" dur="500"/>
                                        <p:tgtEl>
                                          <p:spTgt spid="179"/>
                                        </p:tgtEl>
                                      </p:cBhvr>
                                    </p:animEffect>
                                  </p:childTnLst>
                                </p:cTn>
                              </p:par>
                              <p:par>
                                <p:cTn id="17" presetID="22" presetClass="entr" presetSubtype="8" fill="hold" nodeType="withEffect">
                                  <p:stCondLst>
                                    <p:cond delay="0"/>
                                  </p:stCondLst>
                                  <p:childTnLst>
                                    <p:set>
                                      <p:cBhvr>
                                        <p:cTn id="18" dur="1" fill="hold">
                                          <p:stCondLst>
                                            <p:cond delay="0"/>
                                          </p:stCondLst>
                                        </p:cTn>
                                        <p:tgtEl>
                                          <p:spTgt spid="277"/>
                                        </p:tgtEl>
                                        <p:attrNameLst>
                                          <p:attrName>style.visibility</p:attrName>
                                        </p:attrNameLst>
                                      </p:cBhvr>
                                      <p:to>
                                        <p:strVal val="visible"/>
                                      </p:to>
                                    </p:set>
                                    <p:animEffect transition="in" filter="wipe(left)">
                                      <p:cBhvr>
                                        <p:cTn id="19" dur="500"/>
                                        <p:tgtEl>
                                          <p:spTgt spid="277"/>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fade">
                                      <p:cBhvr>
                                        <p:cTn id="2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社会因素方面可行性分析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4123818" y="1480336"/>
            <a:ext cx="3903265" cy="461665"/>
          </a:xfrm>
          <a:prstGeom prst="rect">
            <a:avLst/>
          </a:prstGeom>
          <a:noFill/>
        </p:spPr>
        <p:txBody>
          <a:bodyPr wrap="square" rtlCol="0">
            <a:spAutoFit/>
          </a:bodyPr>
          <a:lstStyle/>
          <a:p>
            <a:r>
              <a:rPr lang="zh-CN" altLang="en-US" sz="2400" b="1" dirty="0">
                <a:solidFill>
                  <a:schemeClr val="bg1"/>
                </a:solidFill>
              </a:rPr>
              <a:t>法律方面的可行性</a:t>
            </a:r>
            <a:endParaRPr lang="en-US" altLang="zh-CN" sz="2000" b="1" dirty="0">
              <a:solidFill>
                <a:schemeClr val="bg1"/>
              </a:solidFill>
            </a:endParaRPr>
          </a:p>
        </p:txBody>
      </p:sp>
      <p:sp>
        <p:nvSpPr>
          <p:cNvPr id="5" name="文本框 4">
            <a:extLst>
              <a:ext uri="{FF2B5EF4-FFF2-40B4-BE49-F238E27FC236}">
                <a16:creationId xmlns:a16="http://schemas.microsoft.com/office/drawing/2014/main" id="{1694514B-69B4-4237-A91E-BE639A0FC218}"/>
              </a:ext>
            </a:extLst>
          </p:cNvPr>
          <p:cNvSpPr txBox="1"/>
          <p:nvPr/>
        </p:nvSpPr>
        <p:spPr>
          <a:xfrm>
            <a:off x="1376757" y="2758886"/>
            <a:ext cx="7402707" cy="3785652"/>
          </a:xfrm>
          <a:prstGeom prst="rect">
            <a:avLst/>
          </a:prstGeom>
          <a:noFill/>
        </p:spPr>
        <p:txBody>
          <a:bodyPr wrap="square" rtlCol="0">
            <a:spAutoFit/>
          </a:bodyPr>
          <a:lstStyle/>
          <a:p>
            <a:r>
              <a:rPr lang="en-US" altLang="zh-CN" sz="2000" b="1" dirty="0">
                <a:solidFill>
                  <a:schemeClr val="bg1"/>
                </a:solidFill>
              </a:rPr>
              <a:t>	</a:t>
            </a:r>
            <a:r>
              <a:rPr lang="zh-CN" altLang="en-US" sz="2000" b="1" dirty="0">
                <a:solidFill>
                  <a:schemeClr val="bg1"/>
                </a:solidFill>
              </a:rPr>
              <a:t>小组成员使用的部分软件不是正版软件，但在本项目中只用于学习，不涉及盈利。根据</a:t>
            </a:r>
            <a:r>
              <a:rPr lang="en-US" altLang="zh-CN" sz="2000" b="1" dirty="0">
                <a:solidFill>
                  <a:schemeClr val="bg1"/>
                </a:solidFill>
              </a:rPr>
              <a:t>《</a:t>
            </a:r>
            <a:r>
              <a:rPr lang="zh-CN" altLang="en-US" sz="2000" b="1" dirty="0">
                <a:solidFill>
                  <a:schemeClr val="bg1"/>
                </a:solidFill>
              </a:rPr>
              <a:t>著作权法</a:t>
            </a:r>
            <a:r>
              <a:rPr lang="en-US" altLang="zh-CN" sz="2000" b="1" dirty="0">
                <a:solidFill>
                  <a:schemeClr val="bg1"/>
                </a:solidFill>
              </a:rPr>
              <a:t>》</a:t>
            </a:r>
            <a:r>
              <a:rPr lang="zh-CN" altLang="en-US" sz="2000" b="1" dirty="0">
                <a:solidFill>
                  <a:schemeClr val="bg1"/>
                </a:solidFill>
              </a:rPr>
              <a:t>第二十二条规定：在下列情况下使用作品，可以不经著作权人许可，不向其支付报酬，但应当指明作者姓名、作品名称，并且不得侵犯著作权人依照本法享有的其他权利：</a:t>
            </a:r>
            <a:endParaRPr lang="en-US" altLang="zh-CN" sz="2000" b="1" dirty="0">
              <a:solidFill>
                <a:schemeClr val="bg1"/>
              </a:solidFill>
            </a:endParaRPr>
          </a:p>
          <a:p>
            <a:r>
              <a:rPr lang="en-US" altLang="zh-CN" sz="2000" b="1" dirty="0">
                <a:solidFill>
                  <a:schemeClr val="bg1"/>
                </a:solidFill>
              </a:rPr>
              <a:t>	(</a:t>
            </a:r>
            <a:r>
              <a:rPr lang="zh-CN" altLang="en-US" sz="2000" b="1" dirty="0">
                <a:solidFill>
                  <a:schemeClr val="bg1"/>
                </a:solidFill>
              </a:rPr>
              <a:t>一</a:t>
            </a:r>
            <a:r>
              <a:rPr lang="en-US" altLang="zh-CN" sz="2000" b="1" dirty="0">
                <a:solidFill>
                  <a:schemeClr val="bg1"/>
                </a:solidFill>
              </a:rPr>
              <a:t>)</a:t>
            </a:r>
            <a:r>
              <a:rPr lang="zh-CN" altLang="en-US" sz="2000" b="1" dirty="0">
                <a:solidFill>
                  <a:schemeClr val="bg1"/>
                </a:solidFill>
              </a:rPr>
              <a:t>为个人学习、研究或者欣赏，使用他人已经发表的作品</a:t>
            </a:r>
            <a:r>
              <a:rPr lang="en-US" altLang="zh-CN" sz="2000" b="1" dirty="0">
                <a:solidFill>
                  <a:schemeClr val="bg1"/>
                </a:solidFill>
              </a:rPr>
              <a:t>;</a:t>
            </a:r>
          </a:p>
          <a:p>
            <a:r>
              <a:rPr lang="en-US" altLang="zh-CN" sz="2000" b="1" dirty="0">
                <a:solidFill>
                  <a:schemeClr val="bg1"/>
                </a:solidFill>
              </a:rPr>
              <a:t> 	(</a:t>
            </a:r>
            <a:r>
              <a:rPr lang="zh-CN" altLang="en-US" sz="2000" b="1" dirty="0">
                <a:solidFill>
                  <a:schemeClr val="bg1"/>
                </a:solidFill>
              </a:rPr>
              <a:t>六</a:t>
            </a:r>
            <a:r>
              <a:rPr lang="en-US" altLang="zh-CN" sz="2000" b="1" dirty="0">
                <a:solidFill>
                  <a:schemeClr val="bg1"/>
                </a:solidFill>
              </a:rPr>
              <a:t>)</a:t>
            </a:r>
            <a:r>
              <a:rPr lang="zh-CN" altLang="en-US" sz="2000" b="1" dirty="0">
                <a:solidFill>
                  <a:schemeClr val="bg1"/>
                </a:solidFill>
              </a:rPr>
              <a:t>为学校课堂教学或者科学研究，翻译或者少量复制已经发表的作品，供教学或者科研人员使用，但不得出版发行</a:t>
            </a:r>
            <a:r>
              <a:rPr lang="en-US" altLang="zh-CN" sz="2000" b="1" dirty="0">
                <a:solidFill>
                  <a:schemeClr val="bg1"/>
                </a:solidFill>
              </a:rPr>
              <a:t>;</a:t>
            </a:r>
            <a:r>
              <a:rPr lang="zh-CN" altLang="en-US" sz="2000" b="1" dirty="0">
                <a:solidFill>
                  <a:schemeClr val="bg1"/>
                </a:solidFill>
              </a:rPr>
              <a:t>在法律上是可行的。</a:t>
            </a:r>
          </a:p>
          <a:p>
            <a:r>
              <a:rPr lang="en-US" altLang="zh-CN" sz="2000" b="1" dirty="0">
                <a:solidFill>
                  <a:schemeClr val="bg1"/>
                </a:solidFill>
              </a:rPr>
              <a:t>	</a:t>
            </a:r>
            <a:r>
              <a:rPr lang="zh-CN" altLang="en-US" sz="2000" b="1" dirty="0">
                <a:solidFill>
                  <a:schemeClr val="bg1"/>
                </a:solidFill>
              </a:rPr>
              <a:t>本项目是自主独立完成的，并不存在侵权行为。</a:t>
            </a:r>
          </a:p>
          <a:p>
            <a:r>
              <a:rPr lang="en-US" altLang="zh-CN" sz="2000" b="1" dirty="0">
                <a:solidFill>
                  <a:schemeClr val="bg1"/>
                </a:solidFill>
              </a:rPr>
              <a:t>	</a:t>
            </a:r>
            <a:r>
              <a:rPr lang="zh-CN" altLang="en-US" sz="2000" b="1" dirty="0">
                <a:solidFill>
                  <a:schemeClr val="bg1"/>
                </a:solidFill>
              </a:rPr>
              <a:t>因此在本项目法律上是可行的。</a:t>
            </a:r>
          </a:p>
        </p:txBody>
      </p:sp>
    </p:spTree>
    <p:extLst>
      <p:ext uri="{BB962C8B-B14F-4D97-AF65-F5344CB8AC3E}">
        <p14:creationId xmlns:p14="http://schemas.microsoft.com/office/powerpoint/2010/main" val="1891256855"/>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社会因素方面可行性分析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4123818" y="1480336"/>
            <a:ext cx="3903265" cy="461665"/>
          </a:xfrm>
          <a:prstGeom prst="rect">
            <a:avLst/>
          </a:prstGeom>
          <a:noFill/>
        </p:spPr>
        <p:txBody>
          <a:bodyPr wrap="square" rtlCol="0">
            <a:spAutoFit/>
          </a:bodyPr>
          <a:lstStyle/>
          <a:p>
            <a:r>
              <a:rPr lang="zh-CN" altLang="en-US" sz="2400" b="1" dirty="0">
                <a:solidFill>
                  <a:schemeClr val="bg1"/>
                </a:solidFill>
              </a:rPr>
              <a:t>使用方面的可行性</a:t>
            </a:r>
            <a:endParaRPr lang="en-US" altLang="zh-CN" sz="2000" b="1" dirty="0">
              <a:solidFill>
                <a:schemeClr val="bg1"/>
              </a:solidFill>
            </a:endParaRPr>
          </a:p>
        </p:txBody>
      </p:sp>
      <p:sp>
        <p:nvSpPr>
          <p:cNvPr id="5" name="文本框 4">
            <a:extLst>
              <a:ext uri="{FF2B5EF4-FFF2-40B4-BE49-F238E27FC236}">
                <a16:creationId xmlns:a16="http://schemas.microsoft.com/office/drawing/2014/main" id="{1694514B-69B4-4237-A91E-BE639A0FC218}"/>
              </a:ext>
            </a:extLst>
          </p:cNvPr>
          <p:cNvSpPr txBox="1"/>
          <p:nvPr/>
        </p:nvSpPr>
        <p:spPr>
          <a:xfrm>
            <a:off x="3006993" y="2587690"/>
            <a:ext cx="5530069" cy="2554545"/>
          </a:xfrm>
          <a:prstGeom prst="rect">
            <a:avLst/>
          </a:prstGeom>
          <a:noFill/>
        </p:spPr>
        <p:txBody>
          <a:bodyPr wrap="square" rtlCol="0">
            <a:spAutoFit/>
          </a:bodyPr>
          <a:lstStyle/>
          <a:p>
            <a:r>
              <a:rPr lang="en-US" altLang="zh-CN" sz="2000" b="1" dirty="0">
                <a:solidFill>
                  <a:schemeClr val="bg1"/>
                </a:solidFill>
              </a:rPr>
              <a:t>	1.</a:t>
            </a:r>
            <a:r>
              <a:rPr lang="zh-CN" altLang="en-US" sz="2000" b="1" dirty="0">
                <a:solidFill>
                  <a:schemeClr val="bg1"/>
                </a:solidFill>
              </a:rPr>
              <a:t>本系统的界面设计本着清晰明了，操作方便，对于使用者友好的原则。使用者只需经过简单指导便可轻松上手。而系统管理者需要经过一定的培训。</a:t>
            </a:r>
          </a:p>
          <a:p>
            <a:r>
              <a:rPr lang="en-US" altLang="zh-CN" sz="2000" b="1" dirty="0">
                <a:solidFill>
                  <a:schemeClr val="bg1"/>
                </a:solidFill>
              </a:rPr>
              <a:t>	2.</a:t>
            </a:r>
            <a:r>
              <a:rPr lang="zh-CN" altLang="en-US" sz="2000" b="1" dirty="0">
                <a:solidFill>
                  <a:schemeClr val="bg1"/>
                </a:solidFill>
              </a:rPr>
              <a:t>本系统有专人负责维护，若出现</a:t>
            </a:r>
            <a:r>
              <a:rPr lang="en-US" altLang="zh-CN" sz="2000" b="1" dirty="0">
                <a:solidFill>
                  <a:schemeClr val="bg1"/>
                </a:solidFill>
              </a:rPr>
              <a:t>bug</a:t>
            </a:r>
            <a:r>
              <a:rPr lang="zh-CN" altLang="en-US" sz="2000" b="1" dirty="0">
                <a:solidFill>
                  <a:schemeClr val="bg1"/>
                </a:solidFill>
              </a:rPr>
              <a:t>可及时修复，不会长时间影响使用。</a:t>
            </a:r>
          </a:p>
          <a:p>
            <a:r>
              <a:rPr lang="en-US" altLang="zh-CN" sz="2000" b="1" dirty="0">
                <a:solidFill>
                  <a:schemeClr val="bg1"/>
                </a:solidFill>
              </a:rPr>
              <a:t>	3.</a:t>
            </a:r>
            <a:r>
              <a:rPr lang="zh-CN" altLang="en-US" sz="2000" b="1" dirty="0">
                <a:solidFill>
                  <a:schemeClr val="bg1"/>
                </a:solidFill>
              </a:rPr>
              <a:t>本系统的案例设计中群体参与度较高，适合多人教学。</a:t>
            </a:r>
          </a:p>
        </p:txBody>
      </p:sp>
    </p:spTree>
    <p:extLst>
      <p:ext uri="{BB962C8B-B14F-4D97-AF65-F5344CB8AC3E}">
        <p14:creationId xmlns:p14="http://schemas.microsoft.com/office/powerpoint/2010/main" val="114401619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en-US" sz="2800" b="1" dirty="0">
                <a:solidFill>
                  <a:schemeClr val="bg1"/>
                </a:solidFill>
              </a:rPr>
              <a:t>项目章程</a:t>
            </a:r>
            <a:endParaRPr lang="zh-CN" altLang="zh-CN" sz="2800" b="1" dirty="0">
              <a:solidFill>
                <a:schemeClr val="bg1"/>
              </a:solidFill>
            </a:endParaRPr>
          </a:p>
        </p:txBody>
      </p:sp>
      <p:sp>
        <p:nvSpPr>
          <p:cNvPr id="2" name="文本框 1">
            <a:extLst>
              <a:ext uri="{FF2B5EF4-FFF2-40B4-BE49-F238E27FC236}">
                <a16:creationId xmlns:a16="http://schemas.microsoft.com/office/drawing/2014/main" id="{DE4505D3-AAD4-4561-B2E3-DC7D18A9025D}"/>
              </a:ext>
            </a:extLst>
          </p:cNvPr>
          <p:cNvSpPr txBox="1"/>
          <p:nvPr/>
        </p:nvSpPr>
        <p:spPr>
          <a:xfrm>
            <a:off x="1682142" y="2500832"/>
            <a:ext cx="6784422" cy="3477875"/>
          </a:xfrm>
          <a:prstGeom prst="rect">
            <a:avLst/>
          </a:prstGeom>
          <a:noFill/>
        </p:spPr>
        <p:txBody>
          <a:bodyPr wrap="square" rtlCol="0">
            <a:spAutoFit/>
          </a:bodyPr>
          <a:lstStyle/>
          <a:p>
            <a:r>
              <a:rPr lang="zh-CN" altLang="en-US" sz="2000" b="1" dirty="0">
                <a:solidFill>
                  <a:schemeClr val="bg1"/>
                </a:solidFill>
              </a:rPr>
              <a:t>项目名称：基于项目的案例学习系统</a:t>
            </a:r>
            <a:endParaRPr lang="en-US" altLang="zh-CN" sz="2000" b="1" dirty="0">
              <a:solidFill>
                <a:schemeClr val="bg1"/>
              </a:solidFill>
            </a:endParaRPr>
          </a:p>
          <a:p>
            <a:r>
              <a:rPr lang="zh-CN" altLang="en-US" sz="2000" b="1" dirty="0">
                <a:solidFill>
                  <a:schemeClr val="bg1"/>
                </a:solidFill>
              </a:rPr>
              <a:t>项目发起人：杨枨老师、侯宏仑老师</a:t>
            </a:r>
            <a:endParaRPr lang="en-US" altLang="zh-CN" sz="2000" b="1" dirty="0">
              <a:solidFill>
                <a:schemeClr val="bg1"/>
              </a:solidFill>
            </a:endParaRPr>
          </a:p>
          <a:p>
            <a:r>
              <a:rPr lang="zh-CN" altLang="en-US" sz="2000" b="1" dirty="0">
                <a:solidFill>
                  <a:schemeClr val="bg1"/>
                </a:solidFill>
              </a:rPr>
              <a:t>项目执行时间：</a:t>
            </a:r>
            <a:r>
              <a:rPr lang="en-US" altLang="zh-CN" sz="2000" b="1" dirty="0">
                <a:solidFill>
                  <a:schemeClr val="bg1"/>
                </a:solidFill>
              </a:rPr>
              <a:t>2018</a:t>
            </a:r>
            <a:r>
              <a:rPr lang="zh-CN" altLang="en-US" sz="2000" b="1" dirty="0">
                <a:solidFill>
                  <a:schemeClr val="bg1"/>
                </a:solidFill>
              </a:rPr>
              <a:t>年</a:t>
            </a:r>
            <a:r>
              <a:rPr lang="en-US" altLang="zh-CN" sz="2000" b="1" dirty="0">
                <a:solidFill>
                  <a:schemeClr val="bg1"/>
                </a:solidFill>
              </a:rPr>
              <a:t>9</a:t>
            </a:r>
            <a:r>
              <a:rPr lang="zh-CN" altLang="en-US" sz="2000" b="1" dirty="0">
                <a:solidFill>
                  <a:schemeClr val="bg1"/>
                </a:solidFill>
              </a:rPr>
              <a:t>月</a:t>
            </a:r>
            <a:r>
              <a:rPr lang="en-US" altLang="zh-CN" sz="2000" b="1" dirty="0">
                <a:solidFill>
                  <a:schemeClr val="bg1"/>
                </a:solidFill>
              </a:rPr>
              <a:t>11</a:t>
            </a:r>
            <a:r>
              <a:rPr lang="zh-CN" altLang="en-US" sz="2000" b="1" dirty="0">
                <a:solidFill>
                  <a:schemeClr val="bg1"/>
                </a:solidFill>
              </a:rPr>
              <a:t>日</a:t>
            </a:r>
            <a:r>
              <a:rPr lang="en-US" altLang="zh-CN" sz="2000" b="1" dirty="0">
                <a:solidFill>
                  <a:schemeClr val="bg1"/>
                </a:solidFill>
              </a:rPr>
              <a:t>-2019</a:t>
            </a:r>
            <a:r>
              <a:rPr lang="zh-CN" altLang="en-US" sz="2000" b="1" dirty="0">
                <a:solidFill>
                  <a:schemeClr val="bg1"/>
                </a:solidFill>
              </a:rPr>
              <a:t>年</a:t>
            </a:r>
            <a:r>
              <a:rPr lang="en-US" altLang="zh-CN" sz="2000" b="1" dirty="0">
                <a:solidFill>
                  <a:schemeClr val="bg1"/>
                </a:solidFill>
              </a:rPr>
              <a:t>1</a:t>
            </a:r>
            <a:r>
              <a:rPr lang="zh-CN" altLang="en-US" sz="2000" b="1" dirty="0">
                <a:solidFill>
                  <a:schemeClr val="bg1"/>
                </a:solidFill>
              </a:rPr>
              <a:t>月</a:t>
            </a:r>
            <a:r>
              <a:rPr lang="en-US" altLang="zh-CN" sz="2000" b="1" dirty="0">
                <a:solidFill>
                  <a:schemeClr val="bg1"/>
                </a:solidFill>
              </a:rPr>
              <a:t>15</a:t>
            </a:r>
            <a:r>
              <a:rPr lang="zh-CN" altLang="en-US" sz="2000" b="1" dirty="0">
                <a:solidFill>
                  <a:schemeClr val="bg1"/>
                </a:solidFill>
              </a:rPr>
              <a:t>日</a:t>
            </a:r>
            <a:endParaRPr lang="en-US" altLang="zh-CN" sz="2000" b="1" dirty="0">
              <a:solidFill>
                <a:schemeClr val="bg1"/>
              </a:solidFill>
            </a:endParaRPr>
          </a:p>
          <a:p>
            <a:r>
              <a:rPr lang="zh-CN" altLang="en-US" sz="2000" b="1" dirty="0">
                <a:solidFill>
                  <a:schemeClr val="bg1"/>
                </a:solidFill>
              </a:rPr>
              <a:t>项目经理：陈铉文</a:t>
            </a:r>
            <a:endParaRPr lang="en-US" altLang="zh-CN" sz="2000" b="1" dirty="0">
              <a:solidFill>
                <a:schemeClr val="bg1"/>
              </a:solidFill>
            </a:endParaRPr>
          </a:p>
          <a:p>
            <a:r>
              <a:rPr lang="zh-CN" altLang="en-US" sz="2000" b="1" dirty="0">
                <a:solidFill>
                  <a:schemeClr val="bg1"/>
                </a:solidFill>
              </a:rPr>
              <a:t>开发团队：</a:t>
            </a:r>
            <a:r>
              <a:rPr lang="en-US" altLang="zh-CN" sz="2000" b="1" dirty="0">
                <a:solidFill>
                  <a:schemeClr val="bg1"/>
                </a:solidFill>
              </a:rPr>
              <a:t>PRD2018-G01</a:t>
            </a:r>
            <a:r>
              <a:rPr lang="zh-CN" altLang="en-US" sz="2000" b="1" dirty="0">
                <a:solidFill>
                  <a:schemeClr val="bg1"/>
                </a:solidFill>
              </a:rPr>
              <a:t>（陈铉文、刘值成、于坤、张威杰、章奇妙）</a:t>
            </a:r>
            <a:endParaRPr lang="en-US" altLang="zh-CN" sz="2000" b="1" dirty="0">
              <a:solidFill>
                <a:schemeClr val="bg1"/>
              </a:solidFill>
            </a:endParaRPr>
          </a:p>
          <a:p>
            <a:r>
              <a:rPr lang="zh-CN" altLang="en-US" sz="2000" b="1" dirty="0">
                <a:solidFill>
                  <a:schemeClr val="bg1"/>
                </a:solidFill>
              </a:rPr>
              <a:t>用户：杨枨老师、侯宏仑老师、浙江大学城市学院所有学习软件工程课程的学生</a:t>
            </a:r>
            <a:endParaRPr lang="en-US" altLang="zh-CN" sz="2000" b="1" dirty="0">
              <a:solidFill>
                <a:schemeClr val="bg1"/>
              </a:solidFill>
            </a:endParaRPr>
          </a:p>
          <a:p>
            <a:endParaRPr lang="en-US" altLang="zh-CN" sz="2000" b="1" dirty="0">
              <a:solidFill>
                <a:schemeClr val="bg1"/>
              </a:solidFill>
            </a:endParaRPr>
          </a:p>
          <a:p>
            <a:endParaRPr lang="en-US" altLang="zh-CN" sz="2000" b="1" dirty="0">
              <a:solidFill>
                <a:schemeClr val="bg1"/>
              </a:solidFill>
            </a:endParaRPr>
          </a:p>
          <a:p>
            <a:r>
              <a:rPr lang="en-US" altLang="zh-CN" sz="2000" b="1" dirty="0">
                <a:solidFill>
                  <a:schemeClr val="bg1"/>
                </a:solidFill>
              </a:rPr>
              <a:t> </a:t>
            </a:r>
            <a:endParaRPr lang="zh-CN" altLang="en-US" sz="2000" b="1" dirty="0">
              <a:solidFill>
                <a:schemeClr val="bg1"/>
              </a:solidFill>
            </a:endParaRPr>
          </a:p>
        </p:txBody>
      </p:sp>
    </p:spTree>
    <p:extLst>
      <p:ext uri="{BB962C8B-B14F-4D97-AF65-F5344CB8AC3E}">
        <p14:creationId xmlns:p14="http://schemas.microsoft.com/office/powerpoint/2010/main" val="224309795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2116137" y="4086285"/>
            <a:ext cx="4674724" cy="523220"/>
          </a:xfrm>
          <a:prstGeom prst="rect">
            <a:avLst/>
          </a:prstGeom>
          <a:noFill/>
        </p:spPr>
        <p:txBody>
          <a:bodyPr wrap="square" rtlCol="0">
            <a:spAutoFit/>
          </a:bodyPr>
          <a:lstStyle/>
          <a:p>
            <a:r>
              <a:rPr lang="zh-CN" altLang="en-US" sz="2800" b="1" dirty="0">
                <a:solidFill>
                  <a:schemeClr val="bg1"/>
                </a:solidFill>
              </a:rPr>
              <a:t>可交付成果目标</a:t>
            </a:r>
            <a:endParaRPr lang="zh-CN" altLang="zh-CN" sz="2800" b="1" dirty="0">
              <a:solidFill>
                <a:schemeClr val="bg1"/>
              </a:solidFill>
            </a:endParaRPr>
          </a:p>
        </p:txBody>
      </p:sp>
      <p:sp>
        <p:nvSpPr>
          <p:cNvPr id="2" name="文本框 1">
            <a:extLst>
              <a:ext uri="{FF2B5EF4-FFF2-40B4-BE49-F238E27FC236}">
                <a16:creationId xmlns:a16="http://schemas.microsoft.com/office/drawing/2014/main" id="{DE4505D3-AAD4-4561-B2E3-DC7D18A9025D}"/>
              </a:ext>
            </a:extLst>
          </p:cNvPr>
          <p:cNvSpPr txBox="1"/>
          <p:nvPr/>
        </p:nvSpPr>
        <p:spPr>
          <a:xfrm>
            <a:off x="2114008" y="1765936"/>
            <a:ext cx="6784422" cy="1938992"/>
          </a:xfrm>
          <a:prstGeom prst="rect">
            <a:avLst/>
          </a:prstGeom>
          <a:noFill/>
        </p:spPr>
        <p:txBody>
          <a:bodyPr wrap="square" rtlCol="0">
            <a:spAutoFit/>
          </a:bodyPr>
          <a:lstStyle/>
          <a:p>
            <a:r>
              <a:rPr lang="zh-CN" altLang="en-US" sz="2000" b="1" dirty="0">
                <a:solidFill>
                  <a:schemeClr val="bg1"/>
                </a:solidFill>
              </a:rPr>
              <a:t>建立这样一种学习系统，它以“</a:t>
            </a:r>
            <a:r>
              <a:rPr lang="en-US" altLang="zh-CN" sz="2000" b="1" dirty="0">
                <a:solidFill>
                  <a:schemeClr val="bg1"/>
                </a:solidFill>
              </a:rPr>
              <a:t>Learning-by-doing”</a:t>
            </a:r>
            <a:r>
              <a:rPr lang="zh-CN" altLang="en-US" sz="2000" b="1" dirty="0">
                <a:solidFill>
                  <a:schemeClr val="bg1"/>
                </a:solidFill>
              </a:rPr>
              <a:t>为主要教学思想，以</a:t>
            </a:r>
            <a:r>
              <a:rPr lang="en-US" altLang="zh-CN" sz="2000" b="1" dirty="0">
                <a:solidFill>
                  <a:schemeClr val="bg1"/>
                </a:solidFill>
              </a:rPr>
              <a:t>E-learning</a:t>
            </a:r>
            <a:r>
              <a:rPr lang="zh-CN" altLang="en-US" sz="2000" b="1" dirty="0">
                <a:solidFill>
                  <a:schemeClr val="bg1"/>
                </a:solidFill>
              </a:rPr>
              <a:t>作为载体，融合案例教学法、项目教学法以及问题导向型学习法各种优点的学习系统。通过对工程类项目化案例的还原，从而最终达到学生再次实践项目的效果。解决工程类实践性学科在教学过程中实践不足的问题。</a:t>
            </a:r>
            <a:r>
              <a:rPr lang="en-US" altLang="zh-CN" sz="2000" b="1" dirty="0">
                <a:solidFill>
                  <a:schemeClr val="bg1"/>
                </a:solidFill>
              </a:rPr>
              <a:t> </a:t>
            </a:r>
            <a:endParaRPr lang="zh-CN" altLang="en-US" sz="2000" b="1" dirty="0">
              <a:solidFill>
                <a:schemeClr val="bg1"/>
              </a:solidFill>
            </a:endParaRPr>
          </a:p>
        </p:txBody>
      </p:sp>
      <p:graphicFrame>
        <p:nvGraphicFramePr>
          <p:cNvPr id="4" name="表格 3">
            <a:extLst>
              <a:ext uri="{FF2B5EF4-FFF2-40B4-BE49-F238E27FC236}">
                <a16:creationId xmlns:a16="http://schemas.microsoft.com/office/drawing/2014/main" id="{BE8FF6CD-6A24-4490-8F3B-09EC781A38C9}"/>
              </a:ext>
            </a:extLst>
          </p:cNvPr>
          <p:cNvGraphicFramePr>
            <a:graphicFrameLocks noGrp="1"/>
          </p:cNvGraphicFramePr>
          <p:nvPr>
            <p:extLst>
              <p:ext uri="{D42A27DB-BD31-4B8C-83A1-F6EECF244321}">
                <p14:modId xmlns:p14="http://schemas.microsoft.com/office/powerpoint/2010/main" val="2189555602"/>
              </p:ext>
            </p:extLst>
          </p:nvPr>
        </p:nvGraphicFramePr>
        <p:xfrm>
          <a:off x="1589365" y="4699996"/>
          <a:ext cx="6177878" cy="1896111"/>
        </p:xfrm>
        <a:graphic>
          <a:graphicData uri="http://schemas.openxmlformats.org/drawingml/2006/table">
            <a:tbl>
              <a:tblPr firstRow="1" firstCol="1" bandRow="1">
                <a:tableStyleId>{5C22544A-7EE6-4342-B048-85BDC9FD1C3A}</a:tableStyleId>
              </a:tblPr>
              <a:tblGrid>
                <a:gridCol w="3088939">
                  <a:extLst>
                    <a:ext uri="{9D8B030D-6E8A-4147-A177-3AD203B41FA5}">
                      <a16:colId xmlns:a16="http://schemas.microsoft.com/office/drawing/2014/main" val="3872460308"/>
                    </a:ext>
                  </a:extLst>
                </a:gridCol>
                <a:gridCol w="3088939">
                  <a:extLst>
                    <a:ext uri="{9D8B030D-6E8A-4147-A177-3AD203B41FA5}">
                      <a16:colId xmlns:a16="http://schemas.microsoft.com/office/drawing/2014/main" val="3634602380"/>
                    </a:ext>
                  </a:extLst>
                </a:gridCol>
              </a:tblGrid>
              <a:tr h="210679">
                <a:tc>
                  <a:txBody>
                    <a:bodyPr/>
                    <a:lstStyle/>
                    <a:p>
                      <a:pPr algn="just">
                        <a:spcAft>
                          <a:spcPts val="0"/>
                        </a:spcAft>
                      </a:pPr>
                      <a:r>
                        <a:rPr lang="zh-CN" sz="1050" kern="100">
                          <a:effectLst/>
                        </a:rPr>
                        <a:t>项目进程</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里程碑</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5779590"/>
                  </a:ext>
                </a:extLst>
              </a:tr>
              <a:tr h="421358">
                <a:tc>
                  <a:txBody>
                    <a:bodyPr/>
                    <a:lstStyle/>
                    <a:p>
                      <a:pPr algn="just">
                        <a:spcAft>
                          <a:spcPts val="0"/>
                        </a:spcAft>
                      </a:pPr>
                      <a:r>
                        <a:rPr lang="zh-CN" sz="1050" kern="100">
                          <a:effectLst/>
                        </a:rPr>
                        <a:t>计划阶段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可行性分析报告、项目章程、项目总体计划、需求工程项目计划</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06150734"/>
                  </a:ext>
                </a:extLst>
              </a:tr>
              <a:tr h="421358">
                <a:tc>
                  <a:txBody>
                    <a:bodyPr/>
                    <a:lstStyle/>
                    <a:p>
                      <a:pPr algn="just">
                        <a:spcAft>
                          <a:spcPts val="0"/>
                        </a:spcAft>
                      </a:pPr>
                      <a:r>
                        <a:rPr lang="zh-CN" sz="1050" kern="100">
                          <a:effectLst/>
                        </a:rPr>
                        <a:t>需求获取阶段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愿景与范围文档、质量保证计划、用例、用户代表、</a:t>
                      </a:r>
                      <a:r>
                        <a:rPr lang="en-US" sz="1050" kern="100">
                          <a:effectLst/>
                        </a:rPr>
                        <a:t>JAD</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0596534"/>
                  </a:ext>
                </a:extLst>
              </a:tr>
              <a:tr h="210679">
                <a:tc>
                  <a:txBody>
                    <a:bodyPr/>
                    <a:lstStyle/>
                    <a:p>
                      <a:pPr algn="just">
                        <a:spcAft>
                          <a:spcPts val="0"/>
                        </a:spcAft>
                      </a:pPr>
                      <a:r>
                        <a:rPr lang="zh-CN" sz="1050" kern="100">
                          <a:effectLst/>
                        </a:rPr>
                        <a:t>需求分析阶段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需求模型、数据字典</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16843509"/>
                  </a:ext>
                </a:extLst>
              </a:tr>
              <a:tr h="210679">
                <a:tc>
                  <a:txBody>
                    <a:bodyPr/>
                    <a:lstStyle/>
                    <a:p>
                      <a:pPr algn="just">
                        <a:spcAft>
                          <a:spcPts val="0"/>
                        </a:spcAft>
                      </a:pPr>
                      <a:r>
                        <a:rPr lang="zh-CN" sz="1050" kern="100">
                          <a:effectLst/>
                        </a:rPr>
                        <a:t>需求规格说明阶段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SRS</a:t>
                      </a:r>
                      <a:r>
                        <a:rPr lang="zh-CN" sz="1050" kern="100">
                          <a:effectLst/>
                        </a:rPr>
                        <a:t>需求规格说明书</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8469879"/>
                  </a:ext>
                </a:extLst>
              </a:tr>
              <a:tr h="210679">
                <a:tc>
                  <a:txBody>
                    <a:bodyPr/>
                    <a:lstStyle/>
                    <a:p>
                      <a:pPr algn="just">
                        <a:spcAft>
                          <a:spcPts val="0"/>
                        </a:spcAft>
                      </a:pPr>
                      <a:r>
                        <a:rPr lang="zh-CN" sz="1050" kern="100">
                          <a:effectLst/>
                        </a:rPr>
                        <a:t>需求评审阶段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测试用例、用户手册</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1640864"/>
                  </a:ext>
                </a:extLst>
              </a:tr>
              <a:tr h="210679">
                <a:tc>
                  <a:txBody>
                    <a:bodyPr/>
                    <a:lstStyle/>
                    <a:p>
                      <a:pPr algn="just">
                        <a:spcAft>
                          <a:spcPts val="0"/>
                        </a:spcAft>
                      </a:pPr>
                      <a:r>
                        <a:rPr lang="zh-CN" sz="1050" kern="100">
                          <a:effectLst/>
                        </a:rPr>
                        <a:t>需求管理阶段</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需求变更文档</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65732666"/>
                  </a:ext>
                </a:extLst>
              </a:tr>
            </a:tbl>
          </a:graphicData>
        </a:graphic>
      </p:graphicFrame>
      <p:sp>
        <p:nvSpPr>
          <p:cNvPr id="88" name="TextBox 835">
            <a:extLst>
              <a:ext uri="{FF2B5EF4-FFF2-40B4-BE49-F238E27FC236}">
                <a16:creationId xmlns:a16="http://schemas.microsoft.com/office/drawing/2014/main" id="{52EDFD37-3FCF-4FF8-866C-4375A464A23A}"/>
              </a:ext>
            </a:extLst>
          </p:cNvPr>
          <p:cNvSpPr txBox="1"/>
          <p:nvPr/>
        </p:nvSpPr>
        <p:spPr>
          <a:xfrm>
            <a:off x="3863302" y="1004299"/>
            <a:ext cx="4674724" cy="523220"/>
          </a:xfrm>
          <a:prstGeom prst="rect">
            <a:avLst/>
          </a:prstGeom>
          <a:noFill/>
        </p:spPr>
        <p:txBody>
          <a:bodyPr wrap="square" rtlCol="0">
            <a:spAutoFit/>
          </a:bodyPr>
          <a:lstStyle/>
          <a:p>
            <a:r>
              <a:rPr lang="zh-CN" altLang="en-US" sz="2800" b="1" dirty="0">
                <a:solidFill>
                  <a:schemeClr val="bg1"/>
                </a:solidFill>
              </a:rPr>
              <a:t>项目目标</a:t>
            </a:r>
            <a:endParaRPr lang="zh-CN" altLang="zh-CN" sz="2800" b="1" dirty="0">
              <a:solidFill>
                <a:schemeClr val="bg1"/>
              </a:solidFill>
            </a:endParaRPr>
          </a:p>
        </p:txBody>
      </p:sp>
    </p:spTree>
    <p:extLst>
      <p:ext uri="{BB962C8B-B14F-4D97-AF65-F5344CB8AC3E}">
        <p14:creationId xmlns:p14="http://schemas.microsoft.com/office/powerpoint/2010/main" val="3645070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P spid="8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0" y="4179747"/>
            <a:ext cx="9144000" cy="0"/>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401848" y="1114800"/>
            <a:ext cx="4339650" cy="923330"/>
          </a:xfrm>
          <a:prstGeom prst="rect">
            <a:avLst/>
          </a:prstGeom>
          <a:noFill/>
        </p:spPr>
        <p:txBody>
          <a:bodyPr wrap="none" rtlCol="0">
            <a:spAutoFit/>
          </a:bodyPr>
          <a:lstStyle/>
          <a:p>
            <a:pPr algn="ctr"/>
            <a:r>
              <a:rPr lang="zh-CN" altLang="en-US" sz="5400" dirty="0">
                <a:solidFill>
                  <a:schemeClr val="bg1"/>
                </a:solidFill>
                <a:latin typeface="Raleway" panose="020B0003030101060003" pitchFamily="34" charset="0"/>
              </a:rPr>
              <a:t>专题计划要点</a:t>
            </a:r>
            <a:endParaRPr lang="id-ID" sz="5400" dirty="0">
              <a:solidFill>
                <a:schemeClr val="bg1"/>
              </a:solidFill>
              <a:latin typeface="Raleway" panose="020B0003030101060003" pitchFamily="34" charset="0"/>
            </a:endParaRPr>
          </a:p>
        </p:txBody>
      </p:sp>
      <p:cxnSp>
        <p:nvCxnSpPr>
          <p:cNvPr id="34" name="Straight Connector 33"/>
          <p:cNvCxnSpPr>
            <a:cxnSpLocks/>
          </p:cNvCxnSpPr>
          <p:nvPr/>
        </p:nvCxnSpPr>
        <p:spPr>
          <a:xfrm flipV="1">
            <a:off x="636316" y="2716775"/>
            <a:ext cx="456" cy="1462972"/>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cxnSpLocks/>
          </p:cNvCxnSpPr>
          <p:nvPr/>
        </p:nvCxnSpPr>
        <p:spPr>
          <a:xfrm flipH="1">
            <a:off x="636316" y="2687258"/>
            <a:ext cx="7709619" cy="7778"/>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cxnSpLocks/>
          </p:cNvCxnSpPr>
          <p:nvPr/>
        </p:nvCxnSpPr>
        <p:spPr>
          <a:xfrm flipV="1">
            <a:off x="8345935" y="2679483"/>
            <a:ext cx="1" cy="1471018"/>
          </a:xfrm>
          <a:prstGeom prst="line">
            <a:avLst/>
          </a:prstGeom>
          <a:ln w="254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9785BD6F-7386-4923-8A01-7E017A25FA02}"/>
              </a:ext>
            </a:extLst>
          </p:cNvPr>
          <p:cNvGrpSpPr/>
          <p:nvPr/>
        </p:nvGrpSpPr>
        <p:grpSpPr>
          <a:xfrm>
            <a:off x="809190" y="2324443"/>
            <a:ext cx="1445581" cy="1093144"/>
            <a:chOff x="809190" y="2324443"/>
            <a:chExt cx="1445581" cy="1093144"/>
          </a:xfrm>
        </p:grpSpPr>
        <p:grpSp>
          <p:nvGrpSpPr>
            <p:cNvPr id="2" name="组合 1">
              <a:extLst>
                <a:ext uri="{FF2B5EF4-FFF2-40B4-BE49-F238E27FC236}">
                  <a16:creationId xmlns:a16="http://schemas.microsoft.com/office/drawing/2014/main" id="{F28E3ED2-4D88-4520-AC5A-3E9EE82A76B7}"/>
                </a:ext>
              </a:extLst>
            </p:cNvPr>
            <p:cNvGrpSpPr/>
            <p:nvPr/>
          </p:nvGrpSpPr>
          <p:grpSpPr>
            <a:xfrm>
              <a:off x="809190" y="2324443"/>
              <a:ext cx="1445581" cy="1093144"/>
              <a:chOff x="75270" y="2362859"/>
              <a:chExt cx="1445581" cy="1062166"/>
            </a:xfrm>
          </p:grpSpPr>
          <p:sp>
            <p:nvSpPr>
              <p:cNvPr id="106" name="TextBox 105"/>
              <p:cNvSpPr txBox="1"/>
              <p:nvPr/>
            </p:nvSpPr>
            <p:spPr>
              <a:xfrm>
                <a:off x="75270" y="3086471"/>
                <a:ext cx="1445581" cy="338554"/>
              </a:xfrm>
              <a:prstGeom prst="rect">
                <a:avLst/>
              </a:prstGeom>
              <a:noFill/>
            </p:spPr>
            <p:txBody>
              <a:bodyPr wrap="square" rtlCol="0">
                <a:spAutoFit/>
              </a:bodyPr>
              <a:lstStyle/>
              <a:p>
                <a:pPr algn="ctr"/>
                <a:r>
                  <a:rPr lang="zh-CN" altLang="en-US" sz="1600" dirty="0">
                    <a:solidFill>
                      <a:schemeClr val="bg1"/>
                    </a:solidFill>
                  </a:rPr>
                  <a:t>时间管理计划</a:t>
                </a:r>
                <a:endParaRPr lang="en-US" sz="1600" b="1" dirty="0">
                  <a:solidFill>
                    <a:schemeClr val="bg1"/>
                  </a:solidFill>
                  <a:latin typeface="Signika Negative" pitchFamily="2" charset="0"/>
                </a:endParaRPr>
              </a:p>
            </p:txBody>
          </p:sp>
          <p:sp>
            <p:nvSpPr>
              <p:cNvPr id="51" name="Oval 99">
                <a:hlinkClick r:id="rId2" action="ppaction://hlinksldjump"/>
                <a:extLst>
                  <a:ext uri="{FF2B5EF4-FFF2-40B4-BE49-F238E27FC236}">
                    <a16:creationId xmlns:a16="http://schemas.microsoft.com/office/drawing/2014/main" id="{B934CF75-EABD-48F8-925F-D6753F520C04}"/>
                  </a:ext>
                </a:extLst>
              </p:cNvPr>
              <p:cNvSpPr/>
              <p:nvPr/>
            </p:nvSpPr>
            <p:spPr>
              <a:xfrm>
                <a:off x="449241" y="2362859"/>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sp>
          <p:nvSpPr>
            <p:cNvPr id="52" name="Freeform 158">
              <a:extLst>
                <a:ext uri="{FF2B5EF4-FFF2-40B4-BE49-F238E27FC236}">
                  <a16:creationId xmlns:a16="http://schemas.microsoft.com/office/drawing/2014/main" id="{F53B0B76-C251-4240-9553-072A0AB53380}"/>
                </a:ext>
              </a:extLst>
            </p:cNvPr>
            <p:cNvSpPr>
              <a:spLocks noEditPoints="1"/>
            </p:cNvSpPr>
            <p:nvPr/>
          </p:nvSpPr>
          <p:spPr bwMode="auto">
            <a:xfrm>
              <a:off x="1394458" y="2569890"/>
              <a:ext cx="275043" cy="234737"/>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10" name="组合 9">
            <a:extLst>
              <a:ext uri="{FF2B5EF4-FFF2-40B4-BE49-F238E27FC236}">
                <a16:creationId xmlns:a16="http://schemas.microsoft.com/office/drawing/2014/main" id="{A492CCCE-7078-4699-8E8F-036B933A6B59}"/>
              </a:ext>
            </a:extLst>
          </p:cNvPr>
          <p:cNvGrpSpPr/>
          <p:nvPr/>
        </p:nvGrpSpPr>
        <p:grpSpPr>
          <a:xfrm>
            <a:off x="4776634" y="2330490"/>
            <a:ext cx="1490052" cy="1082160"/>
            <a:chOff x="2481311" y="3811065"/>
            <a:chExt cx="1490052" cy="1082160"/>
          </a:xfrm>
        </p:grpSpPr>
        <p:sp>
          <p:nvSpPr>
            <p:cNvPr id="100" name="Oval 99">
              <a:hlinkClick r:id="rId3" action="ppaction://hlinksldjump"/>
            </p:cNvPr>
            <p:cNvSpPr/>
            <p:nvPr/>
          </p:nvSpPr>
          <p:spPr>
            <a:xfrm>
              <a:off x="2866184" y="3811065"/>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29" name="Group 128"/>
            <p:cNvGrpSpPr/>
            <p:nvPr/>
          </p:nvGrpSpPr>
          <p:grpSpPr>
            <a:xfrm>
              <a:off x="3112413" y="4049426"/>
              <a:ext cx="227849" cy="260639"/>
              <a:chOff x="3175" y="3175"/>
              <a:chExt cx="430213" cy="492125"/>
            </a:xfrm>
            <a:solidFill>
              <a:schemeClr val="bg1"/>
            </a:solidFill>
          </p:grpSpPr>
          <p:sp>
            <p:nvSpPr>
              <p:cNvPr id="125" name="Freeform 10"/>
              <p:cNvSpPr>
                <a:spLocks noEditPoints="1"/>
              </p:cNvSpPr>
              <p:nvPr/>
            </p:nvSpPr>
            <p:spPr bwMode="auto">
              <a:xfrm>
                <a:off x="3175" y="3175"/>
                <a:ext cx="430213" cy="492125"/>
              </a:xfrm>
              <a:custGeom>
                <a:avLst/>
                <a:gdLst>
                  <a:gd name="T0" fmla="*/ 112 w 112"/>
                  <a:gd name="T1" fmla="*/ 27 h 128"/>
                  <a:gd name="T2" fmla="*/ 100 w 112"/>
                  <a:gd name="T3" fmla="*/ 16 h 128"/>
                  <a:gd name="T4" fmla="*/ 88 w 112"/>
                  <a:gd name="T5" fmla="*/ 16 h 128"/>
                  <a:gd name="T6" fmla="*/ 88 w 112"/>
                  <a:gd name="T7" fmla="*/ 12 h 128"/>
                  <a:gd name="T8" fmla="*/ 88 w 112"/>
                  <a:gd name="T9" fmla="*/ 12 h 128"/>
                  <a:gd name="T10" fmla="*/ 76 w 112"/>
                  <a:gd name="T11" fmla="*/ 0 h 128"/>
                  <a:gd name="T12" fmla="*/ 36 w 112"/>
                  <a:gd name="T13" fmla="*/ 0 h 128"/>
                  <a:gd name="T14" fmla="*/ 24 w 112"/>
                  <a:gd name="T15" fmla="*/ 12 h 128"/>
                  <a:gd name="T16" fmla="*/ 24 w 112"/>
                  <a:gd name="T17" fmla="*/ 12 h 128"/>
                  <a:gd name="T18" fmla="*/ 24 w 112"/>
                  <a:gd name="T19" fmla="*/ 16 h 128"/>
                  <a:gd name="T20" fmla="*/ 12 w 112"/>
                  <a:gd name="T21" fmla="*/ 16 h 128"/>
                  <a:gd name="T22" fmla="*/ 0 w 112"/>
                  <a:gd name="T23" fmla="*/ 27 h 128"/>
                  <a:gd name="T24" fmla="*/ 0 w 112"/>
                  <a:gd name="T25" fmla="*/ 27 h 128"/>
                  <a:gd name="T26" fmla="*/ 0 w 112"/>
                  <a:gd name="T27" fmla="*/ 32 h 128"/>
                  <a:gd name="T28" fmla="*/ 0 w 112"/>
                  <a:gd name="T29" fmla="*/ 36 h 128"/>
                  <a:gd name="T30" fmla="*/ 8 w 112"/>
                  <a:gd name="T31" fmla="*/ 44 h 128"/>
                  <a:gd name="T32" fmla="*/ 8 w 112"/>
                  <a:gd name="T33" fmla="*/ 44 h 128"/>
                  <a:gd name="T34" fmla="*/ 8 w 112"/>
                  <a:gd name="T35" fmla="*/ 112 h 128"/>
                  <a:gd name="T36" fmla="*/ 24 w 112"/>
                  <a:gd name="T37" fmla="*/ 128 h 128"/>
                  <a:gd name="T38" fmla="*/ 88 w 112"/>
                  <a:gd name="T39" fmla="*/ 128 h 128"/>
                  <a:gd name="T40" fmla="*/ 104 w 112"/>
                  <a:gd name="T41" fmla="*/ 112 h 128"/>
                  <a:gd name="T42" fmla="*/ 104 w 112"/>
                  <a:gd name="T43" fmla="*/ 44 h 128"/>
                  <a:gd name="T44" fmla="*/ 104 w 112"/>
                  <a:gd name="T45" fmla="*/ 44 h 128"/>
                  <a:gd name="T46" fmla="*/ 112 w 112"/>
                  <a:gd name="T47" fmla="*/ 36 h 128"/>
                  <a:gd name="T48" fmla="*/ 112 w 112"/>
                  <a:gd name="T49" fmla="*/ 32 h 128"/>
                  <a:gd name="T50" fmla="*/ 112 w 112"/>
                  <a:gd name="T51" fmla="*/ 27 h 128"/>
                  <a:gd name="T52" fmla="*/ 32 w 112"/>
                  <a:gd name="T53" fmla="*/ 12 h 128"/>
                  <a:gd name="T54" fmla="*/ 36 w 112"/>
                  <a:gd name="T55" fmla="*/ 8 h 128"/>
                  <a:gd name="T56" fmla="*/ 76 w 112"/>
                  <a:gd name="T57" fmla="*/ 8 h 128"/>
                  <a:gd name="T58" fmla="*/ 80 w 112"/>
                  <a:gd name="T59" fmla="*/ 12 h 128"/>
                  <a:gd name="T60" fmla="*/ 80 w 112"/>
                  <a:gd name="T61" fmla="*/ 16 h 128"/>
                  <a:gd name="T62" fmla="*/ 32 w 112"/>
                  <a:gd name="T63" fmla="*/ 16 h 128"/>
                  <a:gd name="T64" fmla="*/ 32 w 112"/>
                  <a:gd name="T65" fmla="*/ 12 h 128"/>
                  <a:gd name="T66" fmla="*/ 96 w 112"/>
                  <a:gd name="T67" fmla="*/ 112 h 128"/>
                  <a:gd name="T68" fmla="*/ 88 w 112"/>
                  <a:gd name="T69" fmla="*/ 120 h 128"/>
                  <a:gd name="T70" fmla="*/ 24 w 112"/>
                  <a:gd name="T71" fmla="*/ 120 h 128"/>
                  <a:gd name="T72" fmla="*/ 16 w 112"/>
                  <a:gd name="T73" fmla="*/ 112 h 128"/>
                  <a:gd name="T74" fmla="*/ 16 w 112"/>
                  <a:gd name="T75" fmla="*/ 44 h 128"/>
                  <a:gd name="T76" fmla="*/ 96 w 112"/>
                  <a:gd name="T77" fmla="*/ 44 h 128"/>
                  <a:gd name="T78" fmla="*/ 96 w 112"/>
                  <a:gd name="T79" fmla="*/ 112 h 128"/>
                  <a:gd name="T80" fmla="*/ 104 w 112"/>
                  <a:gd name="T81" fmla="*/ 32 h 128"/>
                  <a:gd name="T82" fmla="*/ 104 w 112"/>
                  <a:gd name="T83" fmla="*/ 36 h 128"/>
                  <a:gd name="T84" fmla="*/ 8 w 112"/>
                  <a:gd name="T85" fmla="*/ 36 h 128"/>
                  <a:gd name="T86" fmla="*/ 8 w 112"/>
                  <a:gd name="T87" fmla="*/ 32 h 128"/>
                  <a:gd name="T88" fmla="*/ 8 w 112"/>
                  <a:gd name="T89" fmla="*/ 28 h 128"/>
                  <a:gd name="T90" fmla="*/ 12 w 112"/>
                  <a:gd name="T91" fmla="*/ 24 h 128"/>
                  <a:gd name="T92" fmla="*/ 100 w 112"/>
                  <a:gd name="T93" fmla="*/ 24 h 128"/>
                  <a:gd name="T94" fmla="*/ 104 w 112"/>
                  <a:gd name="T95" fmla="*/ 28 h 128"/>
                  <a:gd name="T96" fmla="*/ 104 w 112"/>
                  <a:gd name="T97"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28">
                    <a:moveTo>
                      <a:pt x="112" y="27"/>
                    </a:moveTo>
                    <a:cubicBezTo>
                      <a:pt x="112" y="21"/>
                      <a:pt x="106" y="16"/>
                      <a:pt x="100" y="16"/>
                    </a:cubicBezTo>
                    <a:cubicBezTo>
                      <a:pt x="88" y="16"/>
                      <a:pt x="88" y="16"/>
                      <a:pt x="88" y="16"/>
                    </a:cubicBezTo>
                    <a:cubicBezTo>
                      <a:pt x="88" y="12"/>
                      <a:pt x="88" y="12"/>
                      <a:pt x="88" y="12"/>
                    </a:cubicBezTo>
                    <a:cubicBezTo>
                      <a:pt x="88" y="12"/>
                      <a:pt x="88" y="12"/>
                      <a:pt x="88" y="12"/>
                    </a:cubicBezTo>
                    <a:cubicBezTo>
                      <a:pt x="88" y="5"/>
                      <a:pt x="83" y="0"/>
                      <a:pt x="76" y="0"/>
                    </a:cubicBezTo>
                    <a:cubicBezTo>
                      <a:pt x="36" y="0"/>
                      <a:pt x="36" y="0"/>
                      <a:pt x="36" y="0"/>
                    </a:cubicBezTo>
                    <a:cubicBezTo>
                      <a:pt x="29" y="0"/>
                      <a:pt x="24" y="5"/>
                      <a:pt x="24" y="12"/>
                    </a:cubicBezTo>
                    <a:cubicBezTo>
                      <a:pt x="24" y="12"/>
                      <a:pt x="24" y="12"/>
                      <a:pt x="24" y="12"/>
                    </a:cubicBezTo>
                    <a:cubicBezTo>
                      <a:pt x="24" y="16"/>
                      <a:pt x="24" y="16"/>
                      <a:pt x="24" y="16"/>
                    </a:cubicBezTo>
                    <a:cubicBezTo>
                      <a:pt x="12" y="16"/>
                      <a:pt x="12" y="16"/>
                      <a:pt x="12" y="16"/>
                    </a:cubicBezTo>
                    <a:cubicBezTo>
                      <a:pt x="6" y="16"/>
                      <a:pt x="0" y="21"/>
                      <a:pt x="0" y="27"/>
                    </a:cubicBezTo>
                    <a:cubicBezTo>
                      <a:pt x="0" y="27"/>
                      <a:pt x="0" y="27"/>
                      <a:pt x="0" y="27"/>
                    </a:cubicBezTo>
                    <a:cubicBezTo>
                      <a:pt x="0" y="32"/>
                      <a:pt x="0" y="32"/>
                      <a:pt x="0" y="32"/>
                    </a:cubicBezTo>
                    <a:cubicBezTo>
                      <a:pt x="0" y="36"/>
                      <a:pt x="0" y="36"/>
                      <a:pt x="0" y="36"/>
                    </a:cubicBezTo>
                    <a:cubicBezTo>
                      <a:pt x="0" y="40"/>
                      <a:pt x="4" y="44"/>
                      <a:pt x="8" y="44"/>
                    </a:cubicBezTo>
                    <a:cubicBezTo>
                      <a:pt x="8" y="44"/>
                      <a:pt x="8" y="44"/>
                      <a:pt x="8" y="44"/>
                    </a:cubicBezTo>
                    <a:cubicBezTo>
                      <a:pt x="8" y="112"/>
                      <a:pt x="8" y="112"/>
                      <a:pt x="8" y="112"/>
                    </a:cubicBezTo>
                    <a:cubicBezTo>
                      <a:pt x="8" y="121"/>
                      <a:pt x="15" y="128"/>
                      <a:pt x="24" y="128"/>
                    </a:cubicBezTo>
                    <a:cubicBezTo>
                      <a:pt x="88" y="128"/>
                      <a:pt x="88" y="128"/>
                      <a:pt x="88" y="128"/>
                    </a:cubicBezTo>
                    <a:cubicBezTo>
                      <a:pt x="97" y="128"/>
                      <a:pt x="104" y="121"/>
                      <a:pt x="104" y="112"/>
                    </a:cubicBezTo>
                    <a:cubicBezTo>
                      <a:pt x="104" y="44"/>
                      <a:pt x="104" y="44"/>
                      <a:pt x="104" y="44"/>
                    </a:cubicBezTo>
                    <a:cubicBezTo>
                      <a:pt x="104" y="44"/>
                      <a:pt x="104" y="44"/>
                      <a:pt x="104" y="44"/>
                    </a:cubicBezTo>
                    <a:cubicBezTo>
                      <a:pt x="108" y="44"/>
                      <a:pt x="112" y="40"/>
                      <a:pt x="112" y="36"/>
                    </a:cubicBezTo>
                    <a:cubicBezTo>
                      <a:pt x="112" y="32"/>
                      <a:pt x="112" y="32"/>
                      <a:pt x="112" y="32"/>
                    </a:cubicBezTo>
                    <a:cubicBezTo>
                      <a:pt x="112" y="27"/>
                      <a:pt x="112" y="27"/>
                      <a:pt x="112" y="27"/>
                    </a:cubicBezTo>
                    <a:close/>
                    <a:moveTo>
                      <a:pt x="32" y="12"/>
                    </a:moveTo>
                    <a:cubicBezTo>
                      <a:pt x="32" y="10"/>
                      <a:pt x="34" y="8"/>
                      <a:pt x="36" y="8"/>
                    </a:cubicBezTo>
                    <a:cubicBezTo>
                      <a:pt x="76" y="8"/>
                      <a:pt x="76" y="8"/>
                      <a:pt x="76" y="8"/>
                    </a:cubicBezTo>
                    <a:cubicBezTo>
                      <a:pt x="78" y="8"/>
                      <a:pt x="80" y="10"/>
                      <a:pt x="80" y="12"/>
                    </a:cubicBezTo>
                    <a:cubicBezTo>
                      <a:pt x="80" y="16"/>
                      <a:pt x="80" y="16"/>
                      <a:pt x="80" y="16"/>
                    </a:cubicBezTo>
                    <a:cubicBezTo>
                      <a:pt x="32" y="16"/>
                      <a:pt x="32" y="16"/>
                      <a:pt x="32" y="16"/>
                    </a:cubicBezTo>
                    <a:lnTo>
                      <a:pt x="32" y="12"/>
                    </a:lnTo>
                    <a:close/>
                    <a:moveTo>
                      <a:pt x="96" y="112"/>
                    </a:moveTo>
                    <a:cubicBezTo>
                      <a:pt x="96" y="116"/>
                      <a:pt x="92" y="120"/>
                      <a:pt x="88" y="120"/>
                    </a:cubicBezTo>
                    <a:cubicBezTo>
                      <a:pt x="24" y="120"/>
                      <a:pt x="24" y="120"/>
                      <a:pt x="24" y="120"/>
                    </a:cubicBezTo>
                    <a:cubicBezTo>
                      <a:pt x="20" y="120"/>
                      <a:pt x="16" y="116"/>
                      <a:pt x="16" y="112"/>
                    </a:cubicBezTo>
                    <a:cubicBezTo>
                      <a:pt x="16" y="44"/>
                      <a:pt x="16" y="44"/>
                      <a:pt x="16" y="44"/>
                    </a:cubicBezTo>
                    <a:cubicBezTo>
                      <a:pt x="96" y="44"/>
                      <a:pt x="96" y="44"/>
                      <a:pt x="96" y="44"/>
                    </a:cubicBezTo>
                    <a:lnTo>
                      <a:pt x="96" y="112"/>
                    </a:lnTo>
                    <a:close/>
                    <a:moveTo>
                      <a:pt x="104" y="32"/>
                    </a:moveTo>
                    <a:cubicBezTo>
                      <a:pt x="104" y="36"/>
                      <a:pt x="104" y="36"/>
                      <a:pt x="104" y="36"/>
                    </a:cubicBezTo>
                    <a:cubicBezTo>
                      <a:pt x="8" y="36"/>
                      <a:pt x="8" y="36"/>
                      <a:pt x="8" y="36"/>
                    </a:cubicBezTo>
                    <a:cubicBezTo>
                      <a:pt x="8" y="32"/>
                      <a:pt x="8" y="32"/>
                      <a:pt x="8" y="32"/>
                    </a:cubicBezTo>
                    <a:cubicBezTo>
                      <a:pt x="8" y="28"/>
                      <a:pt x="8" y="28"/>
                      <a:pt x="8" y="28"/>
                    </a:cubicBezTo>
                    <a:cubicBezTo>
                      <a:pt x="8" y="26"/>
                      <a:pt x="10" y="24"/>
                      <a:pt x="12" y="24"/>
                    </a:cubicBezTo>
                    <a:cubicBezTo>
                      <a:pt x="100" y="24"/>
                      <a:pt x="100" y="24"/>
                      <a:pt x="100" y="24"/>
                    </a:cubicBezTo>
                    <a:cubicBezTo>
                      <a:pt x="102" y="24"/>
                      <a:pt x="104" y="26"/>
                      <a:pt x="104" y="28"/>
                    </a:cubicBezTo>
                    <a:lnTo>
                      <a:pt x="104"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6" name="Freeform 11"/>
              <p:cNvSpPr>
                <a:spLocks noEditPoints="1"/>
              </p:cNvSpPr>
              <p:nvPr/>
            </p:nvSpPr>
            <p:spPr bwMode="auto">
              <a:xfrm>
                <a:off x="9525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7" name="Freeform 12"/>
              <p:cNvSpPr>
                <a:spLocks noEditPoints="1"/>
              </p:cNvSpPr>
              <p:nvPr/>
            </p:nvSpPr>
            <p:spPr bwMode="auto">
              <a:xfrm>
                <a:off x="187325"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8" name="Freeform 13"/>
              <p:cNvSpPr>
                <a:spLocks noEditPoints="1"/>
              </p:cNvSpPr>
              <p:nvPr/>
            </p:nvSpPr>
            <p:spPr bwMode="auto">
              <a:xfrm>
                <a:off x="279400" y="203200"/>
                <a:ext cx="61913" cy="230188"/>
              </a:xfrm>
              <a:custGeom>
                <a:avLst/>
                <a:gdLst>
                  <a:gd name="T0" fmla="*/ 4 w 16"/>
                  <a:gd name="T1" fmla="*/ 60 h 60"/>
                  <a:gd name="T2" fmla="*/ 12 w 16"/>
                  <a:gd name="T3" fmla="*/ 60 h 60"/>
                  <a:gd name="T4" fmla="*/ 16 w 16"/>
                  <a:gd name="T5" fmla="*/ 56 h 60"/>
                  <a:gd name="T6" fmla="*/ 16 w 16"/>
                  <a:gd name="T7" fmla="*/ 4 h 60"/>
                  <a:gd name="T8" fmla="*/ 12 w 16"/>
                  <a:gd name="T9" fmla="*/ 0 h 60"/>
                  <a:gd name="T10" fmla="*/ 4 w 16"/>
                  <a:gd name="T11" fmla="*/ 0 h 60"/>
                  <a:gd name="T12" fmla="*/ 0 w 16"/>
                  <a:gd name="T13" fmla="*/ 4 h 60"/>
                  <a:gd name="T14" fmla="*/ 0 w 16"/>
                  <a:gd name="T15" fmla="*/ 56 h 60"/>
                  <a:gd name="T16" fmla="*/ 4 w 16"/>
                  <a:gd name="T17" fmla="*/ 60 h 60"/>
                  <a:gd name="T18" fmla="*/ 4 w 16"/>
                  <a:gd name="T19" fmla="*/ 4 h 60"/>
                  <a:gd name="T20" fmla="*/ 12 w 16"/>
                  <a:gd name="T21" fmla="*/ 4 h 60"/>
                  <a:gd name="T22" fmla="*/ 12 w 16"/>
                  <a:gd name="T23" fmla="*/ 56 h 60"/>
                  <a:gd name="T24" fmla="*/ 4 w 16"/>
                  <a:gd name="T25" fmla="*/ 56 h 60"/>
                  <a:gd name="T26" fmla="*/ 4 w 16"/>
                  <a:gd name="T27" fmla="*/ 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0">
                    <a:moveTo>
                      <a:pt x="4" y="60"/>
                    </a:moveTo>
                    <a:cubicBezTo>
                      <a:pt x="12" y="60"/>
                      <a:pt x="12" y="60"/>
                      <a:pt x="12" y="60"/>
                    </a:cubicBezTo>
                    <a:cubicBezTo>
                      <a:pt x="14" y="60"/>
                      <a:pt x="16" y="58"/>
                      <a:pt x="16" y="56"/>
                    </a:cubicBezTo>
                    <a:cubicBezTo>
                      <a:pt x="16" y="4"/>
                      <a:pt x="16" y="4"/>
                      <a:pt x="16" y="4"/>
                    </a:cubicBezTo>
                    <a:cubicBezTo>
                      <a:pt x="16" y="2"/>
                      <a:pt x="14" y="0"/>
                      <a:pt x="12" y="0"/>
                    </a:cubicBezTo>
                    <a:cubicBezTo>
                      <a:pt x="4" y="0"/>
                      <a:pt x="4" y="0"/>
                      <a:pt x="4" y="0"/>
                    </a:cubicBezTo>
                    <a:cubicBezTo>
                      <a:pt x="2" y="0"/>
                      <a:pt x="0" y="2"/>
                      <a:pt x="0" y="4"/>
                    </a:cubicBezTo>
                    <a:cubicBezTo>
                      <a:pt x="0" y="56"/>
                      <a:pt x="0" y="56"/>
                      <a:pt x="0" y="56"/>
                    </a:cubicBezTo>
                    <a:cubicBezTo>
                      <a:pt x="0" y="58"/>
                      <a:pt x="2" y="60"/>
                      <a:pt x="4" y="60"/>
                    </a:cubicBezTo>
                    <a:close/>
                    <a:moveTo>
                      <a:pt x="4" y="4"/>
                    </a:moveTo>
                    <a:cubicBezTo>
                      <a:pt x="12" y="4"/>
                      <a:pt x="12" y="4"/>
                      <a:pt x="12" y="4"/>
                    </a:cubicBezTo>
                    <a:cubicBezTo>
                      <a:pt x="12" y="56"/>
                      <a:pt x="12" y="56"/>
                      <a:pt x="12" y="56"/>
                    </a:cubicBezTo>
                    <a:cubicBezTo>
                      <a:pt x="4" y="56"/>
                      <a:pt x="4" y="56"/>
                      <a:pt x="4" y="56"/>
                    </a:cubicBezTo>
                    <a:lnTo>
                      <a:pt x="4"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4" name="TextBox 105">
              <a:extLst>
                <a:ext uri="{FF2B5EF4-FFF2-40B4-BE49-F238E27FC236}">
                  <a16:creationId xmlns:a16="http://schemas.microsoft.com/office/drawing/2014/main" id="{1690BEAD-590A-4CA9-AACF-8778881D3FFA}"/>
                </a:ext>
              </a:extLst>
            </p:cNvPr>
            <p:cNvSpPr txBox="1"/>
            <p:nvPr/>
          </p:nvSpPr>
          <p:spPr>
            <a:xfrm>
              <a:off x="2481311" y="4554671"/>
              <a:ext cx="1490052" cy="338554"/>
            </a:xfrm>
            <a:prstGeom prst="rect">
              <a:avLst/>
            </a:prstGeom>
            <a:noFill/>
          </p:spPr>
          <p:txBody>
            <a:bodyPr wrap="square" rtlCol="0">
              <a:spAutoFit/>
            </a:bodyPr>
            <a:lstStyle/>
            <a:p>
              <a:pPr algn="ctr"/>
              <a:r>
                <a:rPr lang="zh-CN" altLang="en-US" sz="1600" dirty="0">
                  <a:solidFill>
                    <a:schemeClr val="bg1"/>
                  </a:solidFill>
                </a:rPr>
                <a:t>成本管理计划</a:t>
              </a:r>
              <a:endParaRPr lang="en-US" sz="1600" b="1" dirty="0">
                <a:solidFill>
                  <a:schemeClr val="bg1"/>
                </a:solidFill>
                <a:latin typeface="Signika Negative" pitchFamily="2" charset="0"/>
              </a:endParaRPr>
            </a:p>
          </p:txBody>
        </p:sp>
      </p:grpSp>
      <p:grpSp>
        <p:nvGrpSpPr>
          <p:cNvPr id="12" name="组合 11">
            <a:extLst>
              <a:ext uri="{FF2B5EF4-FFF2-40B4-BE49-F238E27FC236}">
                <a16:creationId xmlns:a16="http://schemas.microsoft.com/office/drawing/2014/main" id="{BD4942C8-6DE4-4215-ADDF-F679B1A1AEBD}"/>
              </a:ext>
            </a:extLst>
          </p:cNvPr>
          <p:cNvGrpSpPr/>
          <p:nvPr/>
        </p:nvGrpSpPr>
        <p:grpSpPr>
          <a:xfrm>
            <a:off x="6671727" y="2342578"/>
            <a:ext cx="1545818" cy="1050769"/>
            <a:chOff x="3766648" y="3845106"/>
            <a:chExt cx="1545818" cy="1050769"/>
          </a:xfrm>
        </p:grpSpPr>
        <p:sp>
          <p:nvSpPr>
            <p:cNvPr id="101" name="Oval 100">
              <a:hlinkClick r:id="rId4" action="ppaction://hlinksldjump"/>
            </p:cNvPr>
            <p:cNvSpPr/>
            <p:nvPr/>
          </p:nvSpPr>
          <p:spPr>
            <a:xfrm>
              <a:off x="4213773" y="3845106"/>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grpSp>
          <p:nvGrpSpPr>
            <p:cNvPr id="136" name="Group 135"/>
            <p:cNvGrpSpPr/>
            <p:nvPr/>
          </p:nvGrpSpPr>
          <p:grpSpPr>
            <a:xfrm>
              <a:off x="4419503" y="4089446"/>
              <a:ext cx="286182" cy="180601"/>
              <a:chOff x="6351" y="1588"/>
              <a:chExt cx="490538" cy="309563"/>
            </a:xfrm>
            <a:solidFill>
              <a:schemeClr val="bg1"/>
            </a:solidFill>
          </p:grpSpPr>
          <p:sp>
            <p:nvSpPr>
              <p:cNvPr id="133" name="Freeform 17"/>
              <p:cNvSpPr>
                <a:spLocks noEditPoints="1"/>
              </p:cNvSpPr>
              <p:nvPr/>
            </p:nvSpPr>
            <p:spPr bwMode="auto">
              <a:xfrm>
                <a:off x="6351" y="1588"/>
                <a:ext cx="490538" cy="309563"/>
              </a:xfrm>
              <a:custGeom>
                <a:avLst/>
                <a:gdLst>
                  <a:gd name="T0" fmla="*/ 128 w 128"/>
                  <a:gd name="T1" fmla="*/ 39 h 80"/>
                  <a:gd name="T2" fmla="*/ 128 w 128"/>
                  <a:gd name="T3" fmla="*/ 39 h 80"/>
                  <a:gd name="T4" fmla="*/ 127 w 128"/>
                  <a:gd name="T5" fmla="*/ 38 h 80"/>
                  <a:gd name="T6" fmla="*/ 127 w 128"/>
                  <a:gd name="T7" fmla="*/ 38 h 80"/>
                  <a:gd name="T8" fmla="*/ 64 w 128"/>
                  <a:gd name="T9" fmla="*/ 0 h 80"/>
                  <a:gd name="T10" fmla="*/ 0 w 128"/>
                  <a:gd name="T11" fmla="*/ 38 h 80"/>
                  <a:gd name="T12" fmla="*/ 0 w 128"/>
                  <a:gd name="T13" fmla="*/ 38 h 80"/>
                  <a:gd name="T14" fmla="*/ 0 w 128"/>
                  <a:gd name="T15" fmla="*/ 39 h 80"/>
                  <a:gd name="T16" fmla="*/ 0 w 128"/>
                  <a:gd name="T17" fmla="*/ 39 h 80"/>
                  <a:gd name="T18" fmla="*/ 0 w 128"/>
                  <a:gd name="T19" fmla="*/ 40 h 80"/>
                  <a:gd name="T20" fmla="*/ 0 w 128"/>
                  <a:gd name="T21" fmla="*/ 41 h 80"/>
                  <a:gd name="T22" fmla="*/ 0 w 128"/>
                  <a:gd name="T23" fmla="*/ 41 h 80"/>
                  <a:gd name="T24" fmla="*/ 0 w 128"/>
                  <a:gd name="T25" fmla="*/ 42 h 80"/>
                  <a:gd name="T26" fmla="*/ 0 w 128"/>
                  <a:gd name="T27" fmla="*/ 42 h 80"/>
                  <a:gd name="T28" fmla="*/ 64 w 128"/>
                  <a:gd name="T29" fmla="*/ 80 h 80"/>
                  <a:gd name="T30" fmla="*/ 127 w 128"/>
                  <a:gd name="T31" fmla="*/ 42 h 80"/>
                  <a:gd name="T32" fmla="*/ 127 w 128"/>
                  <a:gd name="T33" fmla="*/ 42 h 80"/>
                  <a:gd name="T34" fmla="*/ 128 w 128"/>
                  <a:gd name="T35" fmla="*/ 41 h 80"/>
                  <a:gd name="T36" fmla="*/ 128 w 128"/>
                  <a:gd name="T37" fmla="*/ 41 h 80"/>
                  <a:gd name="T38" fmla="*/ 128 w 128"/>
                  <a:gd name="T39" fmla="*/ 40 h 80"/>
                  <a:gd name="T40" fmla="*/ 128 w 128"/>
                  <a:gd name="T41" fmla="*/ 39 h 80"/>
                  <a:gd name="T42" fmla="*/ 64 w 128"/>
                  <a:gd name="T43" fmla="*/ 72 h 80"/>
                  <a:gd name="T44" fmla="*/ 9 w 128"/>
                  <a:gd name="T45" fmla="*/ 40 h 80"/>
                  <a:gd name="T46" fmla="*/ 64 w 128"/>
                  <a:gd name="T47" fmla="*/ 8 h 80"/>
                  <a:gd name="T48" fmla="*/ 119 w 128"/>
                  <a:gd name="T49" fmla="*/ 40 h 80"/>
                  <a:gd name="T50" fmla="*/ 64 w 128"/>
                  <a:gd name="T51" fmla="*/ 7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80">
                    <a:moveTo>
                      <a:pt x="128" y="39"/>
                    </a:moveTo>
                    <a:cubicBezTo>
                      <a:pt x="128" y="39"/>
                      <a:pt x="128" y="39"/>
                      <a:pt x="128" y="39"/>
                    </a:cubicBezTo>
                    <a:cubicBezTo>
                      <a:pt x="128" y="39"/>
                      <a:pt x="128" y="38"/>
                      <a:pt x="127" y="38"/>
                    </a:cubicBezTo>
                    <a:cubicBezTo>
                      <a:pt x="127" y="38"/>
                      <a:pt x="127" y="38"/>
                      <a:pt x="127" y="38"/>
                    </a:cubicBezTo>
                    <a:cubicBezTo>
                      <a:pt x="116" y="16"/>
                      <a:pt x="91" y="0"/>
                      <a:pt x="64" y="0"/>
                    </a:cubicBezTo>
                    <a:cubicBezTo>
                      <a:pt x="37" y="0"/>
                      <a:pt x="12" y="16"/>
                      <a:pt x="0" y="38"/>
                    </a:cubicBezTo>
                    <a:cubicBezTo>
                      <a:pt x="0" y="38"/>
                      <a:pt x="0" y="38"/>
                      <a:pt x="0" y="38"/>
                    </a:cubicBezTo>
                    <a:cubicBezTo>
                      <a:pt x="0" y="38"/>
                      <a:pt x="0" y="38"/>
                      <a:pt x="0" y="39"/>
                    </a:cubicBezTo>
                    <a:cubicBezTo>
                      <a:pt x="0" y="39"/>
                      <a:pt x="0" y="39"/>
                      <a:pt x="0" y="39"/>
                    </a:cubicBezTo>
                    <a:cubicBezTo>
                      <a:pt x="0" y="39"/>
                      <a:pt x="0" y="40"/>
                      <a:pt x="0" y="40"/>
                    </a:cubicBezTo>
                    <a:cubicBezTo>
                      <a:pt x="0" y="40"/>
                      <a:pt x="0" y="41"/>
                      <a:pt x="0" y="41"/>
                    </a:cubicBezTo>
                    <a:cubicBezTo>
                      <a:pt x="0" y="41"/>
                      <a:pt x="0" y="41"/>
                      <a:pt x="0" y="41"/>
                    </a:cubicBezTo>
                    <a:cubicBezTo>
                      <a:pt x="0" y="41"/>
                      <a:pt x="0" y="41"/>
                      <a:pt x="0" y="42"/>
                    </a:cubicBezTo>
                    <a:cubicBezTo>
                      <a:pt x="0" y="42"/>
                      <a:pt x="0" y="42"/>
                      <a:pt x="0" y="42"/>
                    </a:cubicBezTo>
                    <a:cubicBezTo>
                      <a:pt x="12" y="64"/>
                      <a:pt x="37" y="80"/>
                      <a:pt x="64" y="80"/>
                    </a:cubicBezTo>
                    <a:cubicBezTo>
                      <a:pt x="91" y="80"/>
                      <a:pt x="116" y="64"/>
                      <a:pt x="127" y="42"/>
                    </a:cubicBezTo>
                    <a:cubicBezTo>
                      <a:pt x="127" y="42"/>
                      <a:pt x="127" y="42"/>
                      <a:pt x="127" y="42"/>
                    </a:cubicBezTo>
                    <a:cubicBezTo>
                      <a:pt x="128" y="41"/>
                      <a:pt x="128" y="41"/>
                      <a:pt x="128" y="41"/>
                    </a:cubicBezTo>
                    <a:cubicBezTo>
                      <a:pt x="128" y="41"/>
                      <a:pt x="128" y="41"/>
                      <a:pt x="128" y="41"/>
                    </a:cubicBezTo>
                    <a:cubicBezTo>
                      <a:pt x="128" y="41"/>
                      <a:pt x="128" y="40"/>
                      <a:pt x="128" y="40"/>
                    </a:cubicBezTo>
                    <a:cubicBezTo>
                      <a:pt x="128" y="40"/>
                      <a:pt x="128" y="39"/>
                      <a:pt x="128" y="39"/>
                    </a:cubicBezTo>
                    <a:close/>
                    <a:moveTo>
                      <a:pt x="64" y="72"/>
                    </a:moveTo>
                    <a:cubicBezTo>
                      <a:pt x="41" y="72"/>
                      <a:pt x="19" y="59"/>
                      <a:pt x="9" y="40"/>
                    </a:cubicBezTo>
                    <a:cubicBezTo>
                      <a:pt x="20" y="21"/>
                      <a:pt x="41" y="8"/>
                      <a:pt x="64" y="8"/>
                    </a:cubicBezTo>
                    <a:cubicBezTo>
                      <a:pt x="86" y="8"/>
                      <a:pt x="108" y="21"/>
                      <a:pt x="119" y="40"/>
                    </a:cubicBezTo>
                    <a:cubicBezTo>
                      <a:pt x="108" y="59"/>
                      <a:pt x="86" y="72"/>
                      <a:pt x="6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34" name="Freeform 18"/>
              <p:cNvSpPr>
                <a:spLocks/>
              </p:cNvSpPr>
              <p:nvPr/>
            </p:nvSpPr>
            <p:spPr bwMode="auto">
              <a:xfrm>
                <a:off x="190501" y="95251"/>
                <a:ext cx="68263" cy="69850"/>
              </a:xfrm>
              <a:custGeom>
                <a:avLst/>
                <a:gdLst>
                  <a:gd name="T0" fmla="*/ 16 w 18"/>
                  <a:gd name="T1" fmla="*/ 0 h 18"/>
                  <a:gd name="T2" fmla="*/ 16 w 18"/>
                  <a:gd name="T3" fmla="*/ 0 h 18"/>
                  <a:gd name="T4" fmla="*/ 0 w 18"/>
                  <a:gd name="T5" fmla="*/ 16 h 18"/>
                  <a:gd name="T6" fmla="*/ 2 w 18"/>
                  <a:gd name="T7" fmla="*/ 18 h 18"/>
                  <a:gd name="T8" fmla="*/ 4 w 18"/>
                  <a:gd name="T9" fmla="*/ 16 h 18"/>
                  <a:gd name="T10" fmla="*/ 16 w 18"/>
                  <a:gd name="T11" fmla="*/ 4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16" y="0"/>
                      <a:pt x="16" y="0"/>
                      <a:pt x="16" y="0"/>
                    </a:cubicBezTo>
                    <a:cubicBezTo>
                      <a:pt x="7" y="0"/>
                      <a:pt x="0" y="7"/>
                      <a:pt x="0" y="16"/>
                    </a:cubicBezTo>
                    <a:cubicBezTo>
                      <a:pt x="0" y="17"/>
                      <a:pt x="1" y="18"/>
                      <a:pt x="2" y="18"/>
                    </a:cubicBezTo>
                    <a:cubicBezTo>
                      <a:pt x="3" y="18"/>
                      <a:pt x="4" y="17"/>
                      <a:pt x="4" y="16"/>
                    </a:cubicBezTo>
                    <a:cubicBezTo>
                      <a:pt x="4" y="9"/>
                      <a:pt x="9" y="4"/>
                      <a:pt x="16" y="4"/>
                    </a:cubicBezTo>
                    <a:cubicBezTo>
                      <a:pt x="16" y="4"/>
                      <a:pt x="16"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5" name="Freeform 19"/>
              <p:cNvSpPr>
                <a:spLocks noEditPoints="1"/>
              </p:cNvSpPr>
              <p:nvPr/>
            </p:nvSpPr>
            <p:spPr bwMode="auto">
              <a:xfrm>
                <a:off x="144463" y="47626"/>
                <a:ext cx="214313" cy="21748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4 w 56"/>
                  <a:gd name="T13" fmla="*/ 28 h 56"/>
                  <a:gd name="T14" fmla="*/ 28 w 56"/>
                  <a:gd name="T15" fmla="*/ 4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3"/>
                      <a:pt x="0" y="28"/>
                    </a:cubicBezTo>
                    <a:cubicBezTo>
                      <a:pt x="0" y="43"/>
                      <a:pt x="12" y="56"/>
                      <a:pt x="28" y="56"/>
                    </a:cubicBezTo>
                    <a:cubicBezTo>
                      <a:pt x="43" y="56"/>
                      <a:pt x="56" y="43"/>
                      <a:pt x="56" y="28"/>
                    </a:cubicBezTo>
                    <a:cubicBezTo>
                      <a:pt x="56" y="13"/>
                      <a:pt x="43" y="0"/>
                      <a:pt x="28" y="0"/>
                    </a:cubicBezTo>
                    <a:close/>
                    <a:moveTo>
                      <a:pt x="28" y="52"/>
                    </a:moveTo>
                    <a:cubicBezTo>
                      <a:pt x="15" y="52"/>
                      <a:pt x="4" y="41"/>
                      <a:pt x="4" y="28"/>
                    </a:cubicBezTo>
                    <a:cubicBezTo>
                      <a:pt x="4" y="15"/>
                      <a:pt x="15" y="4"/>
                      <a:pt x="28" y="4"/>
                    </a:cubicBezTo>
                    <a:cubicBezTo>
                      <a:pt x="41" y="4"/>
                      <a:pt x="52" y="15"/>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5" name="TextBox 105">
              <a:extLst>
                <a:ext uri="{FF2B5EF4-FFF2-40B4-BE49-F238E27FC236}">
                  <a16:creationId xmlns:a16="http://schemas.microsoft.com/office/drawing/2014/main" id="{27C7F6FE-0EA5-4B68-887B-224979A122EC}"/>
                </a:ext>
              </a:extLst>
            </p:cNvPr>
            <p:cNvSpPr txBox="1"/>
            <p:nvPr/>
          </p:nvSpPr>
          <p:spPr>
            <a:xfrm>
              <a:off x="3766648" y="4557321"/>
              <a:ext cx="1545818" cy="338554"/>
            </a:xfrm>
            <a:prstGeom prst="rect">
              <a:avLst/>
            </a:prstGeom>
            <a:noFill/>
          </p:spPr>
          <p:txBody>
            <a:bodyPr wrap="square" rtlCol="0">
              <a:spAutoFit/>
            </a:bodyPr>
            <a:lstStyle/>
            <a:p>
              <a:pPr algn="ctr"/>
              <a:r>
                <a:rPr lang="zh-CN" altLang="en-US" sz="1600" dirty="0">
                  <a:solidFill>
                    <a:schemeClr val="bg1"/>
                  </a:solidFill>
                </a:rPr>
                <a:t>质量管理计划</a:t>
              </a:r>
              <a:endParaRPr lang="en-US" sz="1600" b="1" dirty="0">
                <a:solidFill>
                  <a:schemeClr val="bg1"/>
                </a:solidFill>
                <a:latin typeface="Signika Negative" pitchFamily="2" charset="0"/>
              </a:endParaRPr>
            </a:p>
          </p:txBody>
        </p:sp>
      </p:grpSp>
      <p:grpSp>
        <p:nvGrpSpPr>
          <p:cNvPr id="15" name="组合 14">
            <a:extLst>
              <a:ext uri="{FF2B5EF4-FFF2-40B4-BE49-F238E27FC236}">
                <a16:creationId xmlns:a16="http://schemas.microsoft.com/office/drawing/2014/main" id="{ED9B9CC2-C223-4964-9038-73263C8CFBD6}"/>
              </a:ext>
            </a:extLst>
          </p:cNvPr>
          <p:cNvGrpSpPr/>
          <p:nvPr/>
        </p:nvGrpSpPr>
        <p:grpSpPr>
          <a:xfrm>
            <a:off x="2680930" y="3732910"/>
            <a:ext cx="1478169" cy="1108074"/>
            <a:chOff x="2677590" y="3805904"/>
            <a:chExt cx="1478169" cy="1108074"/>
          </a:xfrm>
        </p:grpSpPr>
        <p:sp>
          <p:nvSpPr>
            <p:cNvPr id="102" name="Oval 101">
              <a:hlinkClick r:id="rId5" action="ppaction://hlinksldjump"/>
            </p:cNvPr>
            <p:cNvSpPr/>
            <p:nvPr/>
          </p:nvSpPr>
          <p:spPr>
            <a:xfrm>
              <a:off x="3083727" y="3805904"/>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42" name="Group 141"/>
            <p:cNvGrpSpPr/>
            <p:nvPr/>
          </p:nvGrpSpPr>
          <p:grpSpPr>
            <a:xfrm>
              <a:off x="3353251" y="4046050"/>
              <a:ext cx="188858" cy="250196"/>
              <a:chOff x="6351" y="0"/>
              <a:chExt cx="371475" cy="492125"/>
            </a:xfrm>
            <a:solidFill>
              <a:schemeClr val="bg1"/>
            </a:solidFill>
          </p:grpSpPr>
          <p:sp>
            <p:nvSpPr>
              <p:cNvPr id="140" name="Freeform 23"/>
              <p:cNvSpPr>
                <a:spLocks noEditPoints="1"/>
              </p:cNvSpPr>
              <p:nvPr/>
            </p:nvSpPr>
            <p:spPr bwMode="auto">
              <a:xfrm>
                <a:off x="98426" y="88900"/>
                <a:ext cx="185738" cy="184150"/>
              </a:xfrm>
              <a:custGeom>
                <a:avLst/>
                <a:gdLst>
                  <a:gd name="T0" fmla="*/ 24 w 48"/>
                  <a:gd name="T1" fmla="*/ 48 h 48"/>
                  <a:gd name="T2" fmla="*/ 48 w 48"/>
                  <a:gd name="T3" fmla="*/ 24 h 48"/>
                  <a:gd name="T4" fmla="*/ 24 w 48"/>
                  <a:gd name="T5" fmla="*/ 0 h 48"/>
                  <a:gd name="T6" fmla="*/ 0 w 48"/>
                  <a:gd name="T7" fmla="*/ 24 h 48"/>
                  <a:gd name="T8" fmla="*/ 24 w 48"/>
                  <a:gd name="T9" fmla="*/ 48 h 48"/>
                  <a:gd name="T10" fmla="*/ 24 w 48"/>
                  <a:gd name="T11" fmla="*/ 4 h 48"/>
                  <a:gd name="T12" fmla="*/ 44 w 48"/>
                  <a:gd name="T13" fmla="*/ 24 h 48"/>
                  <a:gd name="T14" fmla="*/ 24 w 48"/>
                  <a:gd name="T15" fmla="*/ 44 h 48"/>
                  <a:gd name="T16" fmla="*/ 4 w 48"/>
                  <a:gd name="T17" fmla="*/ 24 h 48"/>
                  <a:gd name="T18" fmla="*/ 24 w 48"/>
                  <a:gd name="T19" fmla="*/ 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37" y="48"/>
                      <a:pt x="48" y="37"/>
                      <a:pt x="48" y="24"/>
                    </a:cubicBezTo>
                    <a:cubicBezTo>
                      <a:pt x="48" y="11"/>
                      <a:pt x="37" y="0"/>
                      <a:pt x="24" y="0"/>
                    </a:cubicBezTo>
                    <a:cubicBezTo>
                      <a:pt x="11" y="0"/>
                      <a:pt x="0" y="11"/>
                      <a:pt x="0" y="24"/>
                    </a:cubicBezTo>
                    <a:cubicBezTo>
                      <a:pt x="0" y="37"/>
                      <a:pt x="11" y="48"/>
                      <a:pt x="24" y="48"/>
                    </a:cubicBezTo>
                    <a:close/>
                    <a:moveTo>
                      <a:pt x="24" y="4"/>
                    </a:moveTo>
                    <a:cubicBezTo>
                      <a:pt x="35" y="4"/>
                      <a:pt x="44" y="13"/>
                      <a:pt x="44" y="24"/>
                    </a:cubicBezTo>
                    <a:cubicBezTo>
                      <a:pt x="44" y="35"/>
                      <a:pt x="35" y="44"/>
                      <a:pt x="24" y="44"/>
                    </a:cubicBezTo>
                    <a:cubicBezTo>
                      <a:pt x="13" y="44"/>
                      <a:pt x="4" y="35"/>
                      <a:pt x="4" y="24"/>
                    </a:cubicBezTo>
                    <a:cubicBezTo>
                      <a:pt x="4" y="13"/>
                      <a:pt x="13" y="4"/>
                      <a:pt x="2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dirty="0"/>
              </a:p>
            </p:txBody>
          </p:sp>
          <p:sp>
            <p:nvSpPr>
              <p:cNvPr id="141" name="Freeform 24"/>
              <p:cNvSpPr>
                <a:spLocks noEditPoints="1"/>
              </p:cNvSpPr>
              <p:nvPr/>
            </p:nvSpPr>
            <p:spPr bwMode="auto">
              <a:xfrm>
                <a:off x="6351" y="0"/>
                <a:ext cx="371475" cy="492125"/>
              </a:xfrm>
              <a:custGeom>
                <a:avLst/>
                <a:gdLst>
                  <a:gd name="T0" fmla="*/ 48 w 96"/>
                  <a:gd name="T1" fmla="*/ 0 h 128"/>
                  <a:gd name="T2" fmla="*/ 0 w 96"/>
                  <a:gd name="T3" fmla="*/ 48 h 128"/>
                  <a:gd name="T4" fmla="*/ 41 w 96"/>
                  <a:gd name="T5" fmla="*/ 125 h 128"/>
                  <a:gd name="T6" fmla="*/ 48 w 96"/>
                  <a:gd name="T7" fmla="*/ 128 h 128"/>
                  <a:gd name="T8" fmla="*/ 48 w 96"/>
                  <a:gd name="T9" fmla="*/ 128 h 128"/>
                  <a:gd name="T10" fmla="*/ 54 w 96"/>
                  <a:gd name="T11" fmla="*/ 125 h 128"/>
                  <a:gd name="T12" fmla="*/ 96 w 96"/>
                  <a:gd name="T13" fmla="*/ 48 h 128"/>
                  <a:gd name="T14" fmla="*/ 48 w 96"/>
                  <a:gd name="T15" fmla="*/ 0 h 128"/>
                  <a:gd name="T16" fmla="*/ 48 w 96"/>
                  <a:gd name="T17" fmla="*/ 120 h 128"/>
                  <a:gd name="T18" fmla="*/ 48 w 96"/>
                  <a:gd name="T19" fmla="*/ 120 h 128"/>
                  <a:gd name="T20" fmla="*/ 47 w 96"/>
                  <a:gd name="T21" fmla="*/ 119 h 128"/>
                  <a:gd name="T22" fmla="*/ 8 w 96"/>
                  <a:gd name="T23" fmla="*/ 48 h 128"/>
                  <a:gd name="T24" fmla="*/ 48 w 96"/>
                  <a:gd name="T25" fmla="*/ 8 h 128"/>
                  <a:gd name="T26" fmla="*/ 88 w 96"/>
                  <a:gd name="T27" fmla="*/ 48 h 128"/>
                  <a:gd name="T28" fmla="*/ 48 w 96"/>
                  <a:gd name="T29"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128">
                    <a:moveTo>
                      <a:pt x="48" y="0"/>
                    </a:moveTo>
                    <a:cubicBezTo>
                      <a:pt x="22" y="0"/>
                      <a:pt x="0" y="21"/>
                      <a:pt x="0" y="48"/>
                    </a:cubicBezTo>
                    <a:cubicBezTo>
                      <a:pt x="0" y="76"/>
                      <a:pt x="24" y="105"/>
                      <a:pt x="41" y="125"/>
                    </a:cubicBezTo>
                    <a:cubicBezTo>
                      <a:pt x="42" y="125"/>
                      <a:pt x="44" y="128"/>
                      <a:pt x="48" y="128"/>
                    </a:cubicBezTo>
                    <a:cubicBezTo>
                      <a:pt x="48" y="128"/>
                      <a:pt x="48" y="128"/>
                      <a:pt x="48" y="128"/>
                    </a:cubicBezTo>
                    <a:cubicBezTo>
                      <a:pt x="52" y="128"/>
                      <a:pt x="54" y="125"/>
                      <a:pt x="54" y="125"/>
                    </a:cubicBezTo>
                    <a:cubicBezTo>
                      <a:pt x="72" y="105"/>
                      <a:pt x="96" y="76"/>
                      <a:pt x="96" y="48"/>
                    </a:cubicBezTo>
                    <a:cubicBezTo>
                      <a:pt x="96" y="21"/>
                      <a:pt x="74" y="0"/>
                      <a:pt x="48" y="0"/>
                    </a:cubicBezTo>
                    <a:close/>
                    <a:moveTo>
                      <a:pt x="48" y="120"/>
                    </a:moveTo>
                    <a:cubicBezTo>
                      <a:pt x="48" y="120"/>
                      <a:pt x="48" y="120"/>
                      <a:pt x="48" y="120"/>
                    </a:cubicBezTo>
                    <a:cubicBezTo>
                      <a:pt x="48" y="120"/>
                      <a:pt x="48" y="120"/>
                      <a:pt x="47" y="119"/>
                    </a:cubicBezTo>
                    <a:cubicBezTo>
                      <a:pt x="33" y="103"/>
                      <a:pt x="8" y="74"/>
                      <a:pt x="8" y="48"/>
                    </a:cubicBezTo>
                    <a:cubicBezTo>
                      <a:pt x="8" y="26"/>
                      <a:pt x="26" y="8"/>
                      <a:pt x="48" y="8"/>
                    </a:cubicBezTo>
                    <a:cubicBezTo>
                      <a:pt x="70" y="8"/>
                      <a:pt x="88" y="26"/>
                      <a:pt x="88" y="48"/>
                    </a:cubicBezTo>
                    <a:cubicBezTo>
                      <a:pt x="88" y="74"/>
                      <a:pt x="63" y="103"/>
                      <a:pt x="48"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56" name="TextBox 105">
              <a:extLst>
                <a:ext uri="{FF2B5EF4-FFF2-40B4-BE49-F238E27FC236}">
                  <a16:creationId xmlns:a16="http://schemas.microsoft.com/office/drawing/2014/main" id="{58608860-A34B-4834-B9F0-A682D66949EF}"/>
                </a:ext>
              </a:extLst>
            </p:cNvPr>
            <p:cNvSpPr txBox="1"/>
            <p:nvPr/>
          </p:nvSpPr>
          <p:spPr>
            <a:xfrm>
              <a:off x="2677590" y="4575424"/>
              <a:ext cx="1478169" cy="338554"/>
            </a:xfrm>
            <a:prstGeom prst="rect">
              <a:avLst/>
            </a:prstGeom>
            <a:noFill/>
          </p:spPr>
          <p:txBody>
            <a:bodyPr wrap="square" rtlCol="0">
              <a:spAutoFit/>
            </a:bodyPr>
            <a:lstStyle/>
            <a:p>
              <a:pPr algn="ctr"/>
              <a:r>
                <a:rPr lang="zh-CN" altLang="en-US" sz="1600" dirty="0">
                  <a:solidFill>
                    <a:schemeClr val="bg1"/>
                  </a:solidFill>
                </a:rPr>
                <a:t>沟通管理计划</a:t>
              </a:r>
              <a:endParaRPr lang="en-US" sz="1600" b="1" dirty="0">
                <a:solidFill>
                  <a:schemeClr val="bg1"/>
                </a:solidFill>
                <a:latin typeface="Signika Negative" pitchFamily="2" charset="0"/>
              </a:endParaRPr>
            </a:p>
          </p:txBody>
        </p:sp>
      </p:grpSp>
      <p:grpSp>
        <p:nvGrpSpPr>
          <p:cNvPr id="16" name="组合 15">
            <a:extLst>
              <a:ext uri="{FF2B5EF4-FFF2-40B4-BE49-F238E27FC236}">
                <a16:creationId xmlns:a16="http://schemas.microsoft.com/office/drawing/2014/main" id="{2EFF489E-0080-437E-A851-2B8F336BBD80}"/>
              </a:ext>
            </a:extLst>
          </p:cNvPr>
          <p:cNvGrpSpPr/>
          <p:nvPr/>
        </p:nvGrpSpPr>
        <p:grpSpPr>
          <a:xfrm>
            <a:off x="4590056" y="3732910"/>
            <a:ext cx="1927948" cy="1097180"/>
            <a:chOff x="6089770" y="3848308"/>
            <a:chExt cx="1927948" cy="1097180"/>
          </a:xfrm>
        </p:grpSpPr>
        <p:sp>
          <p:nvSpPr>
            <p:cNvPr id="103" name="Oval 102">
              <a:hlinkClick r:id="rId6" action="ppaction://hlinksldjump"/>
            </p:cNvPr>
            <p:cNvSpPr/>
            <p:nvPr/>
          </p:nvSpPr>
          <p:spPr>
            <a:xfrm>
              <a:off x="6671727" y="384830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146" name="Freeform 28"/>
            <p:cNvSpPr>
              <a:spLocks noEditPoints="1"/>
            </p:cNvSpPr>
            <p:nvPr/>
          </p:nvSpPr>
          <p:spPr bwMode="auto">
            <a:xfrm>
              <a:off x="6886907" y="403226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57" name="TextBox 105">
              <a:extLst>
                <a:ext uri="{FF2B5EF4-FFF2-40B4-BE49-F238E27FC236}">
                  <a16:creationId xmlns:a16="http://schemas.microsoft.com/office/drawing/2014/main" id="{E791710E-7F0A-48DF-8C07-2463C2297F51}"/>
                </a:ext>
              </a:extLst>
            </p:cNvPr>
            <p:cNvSpPr txBox="1"/>
            <p:nvPr/>
          </p:nvSpPr>
          <p:spPr>
            <a:xfrm>
              <a:off x="6089770" y="4606934"/>
              <a:ext cx="1927948" cy="338554"/>
            </a:xfrm>
            <a:prstGeom prst="rect">
              <a:avLst/>
            </a:prstGeom>
            <a:noFill/>
          </p:spPr>
          <p:txBody>
            <a:bodyPr wrap="square" rtlCol="0">
              <a:spAutoFit/>
            </a:bodyPr>
            <a:lstStyle/>
            <a:p>
              <a:pPr algn="ctr"/>
              <a:r>
                <a:rPr lang="zh-CN" altLang="en-US" sz="1600" dirty="0">
                  <a:solidFill>
                    <a:schemeClr val="bg1"/>
                  </a:solidFill>
                </a:rPr>
                <a:t>人力资源管理计划</a:t>
              </a:r>
              <a:endParaRPr lang="en-US" sz="1600" b="1" dirty="0">
                <a:solidFill>
                  <a:schemeClr val="bg1"/>
                </a:solidFill>
                <a:latin typeface="Signika Negative" pitchFamily="2" charset="0"/>
              </a:endParaRPr>
            </a:p>
          </p:txBody>
        </p:sp>
      </p:grpSp>
      <p:grpSp>
        <p:nvGrpSpPr>
          <p:cNvPr id="17" name="组合 16">
            <a:extLst>
              <a:ext uri="{FF2B5EF4-FFF2-40B4-BE49-F238E27FC236}">
                <a16:creationId xmlns:a16="http://schemas.microsoft.com/office/drawing/2014/main" id="{49343D8A-37DB-4317-A194-9966BBDCFF7E}"/>
              </a:ext>
            </a:extLst>
          </p:cNvPr>
          <p:cNvGrpSpPr/>
          <p:nvPr/>
        </p:nvGrpSpPr>
        <p:grpSpPr>
          <a:xfrm>
            <a:off x="6768923" y="3732910"/>
            <a:ext cx="1478169" cy="1111537"/>
            <a:chOff x="7584561" y="3845537"/>
            <a:chExt cx="1478169" cy="1111537"/>
          </a:xfrm>
        </p:grpSpPr>
        <p:sp>
          <p:nvSpPr>
            <p:cNvPr id="104" name="Oval 103">
              <a:hlinkClick r:id="rId7" action="ppaction://hlinksldjump"/>
            </p:cNvPr>
            <p:cNvSpPr/>
            <p:nvPr/>
          </p:nvSpPr>
          <p:spPr>
            <a:xfrm>
              <a:off x="7997114" y="3845537"/>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51" name="Freeform 32"/>
            <p:cNvSpPr>
              <a:spLocks noEditPoints="1"/>
            </p:cNvSpPr>
            <p:nvPr/>
          </p:nvSpPr>
          <p:spPr bwMode="auto">
            <a:xfrm>
              <a:off x="8217550" y="4057814"/>
              <a:ext cx="256770" cy="246234"/>
            </a:xfrm>
            <a:custGeom>
              <a:avLst/>
              <a:gdLst>
                <a:gd name="T0" fmla="*/ 1654 w 1668"/>
                <a:gd name="T1" fmla="*/ 596 h 1600"/>
                <a:gd name="T2" fmla="*/ 1559 w 1668"/>
                <a:gd name="T3" fmla="*/ 518 h 1600"/>
                <a:gd name="T4" fmla="*/ 1129 w 1668"/>
                <a:gd name="T5" fmla="*/ 455 h 1600"/>
                <a:gd name="T6" fmla="*/ 942 w 1668"/>
                <a:gd name="T7" fmla="*/ 67 h 1600"/>
                <a:gd name="T8" fmla="*/ 834 w 1668"/>
                <a:gd name="T9" fmla="*/ 0 h 1600"/>
                <a:gd name="T10" fmla="*/ 726 w 1668"/>
                <a:gd name="T11" fmla="*/ 67 h 1600"/>
                <a:gd name="T12" fmla="*/ 539 w 1668"/>
                <a:gd name="T13" fmla="*/ 455 h 1600"/>
                <a:gd name="T14" fmla="*/ 109 w 1668"/>
                <a:gd name="T15" fmla="*/ 518 h 1600"/>
                <a:gd name="T16" fmla="*/ 14 w 1668"/>
                <a:gd name="T17" fmla="*/ 596 h 1600"/>
                <a:gd name="T18" fmla="*/ 42 w 1668"/>
                <a:gd name="T19" fmla="*/ 714 h 1600"/>
                <a:gd name="T20" fmla="*/ 357 w 1668"/>
                <a:gd name="T21" fmla="*/ 1029 h 1600"/>
                <a:gd name="T22" fmla="*/ 284 w 1668"/>
                <a:gd name="T23" fmla="*/ 1465 h 1600"/>
                <a:gd name="T24" fmla="*/ 333 w 1668"/>
                <a:gd name="T25" fmla="*/ 1579 h 1600"/>
                <a:gd name="T26" fmla="*/ 402 w 1668"/>
                <a:gd name="T27" fmla="*/ 1600 h 1600"/>
                <a:gd name="T28" fmla="*/ 459 w 1668"/>
                <a:gd name="T29" fmla="*/ 1586 h 1600"/>
                <a:gd name="T30" fmla="*/ 834 w 1668"/>
                <a:gd name="T31" fmla="*/ 1384 h 1600"/>
                <a:gd name="T32" fmla="*/ 1209 w 1668"/>
                <a:gd name="T33" fmla="*/ 1586 h 1600"/>
                <a:gd name="T34" fmla="*/ 1266 w 1668"/>
                <a:gd name="T35" fmla="*/ 1600 h 1600"/>
                <a:gd name="T36" fmla="*/ 1335 w 1668"/>
                <a:gd name="T37" fmla="*/ 1579 h 1600"/>
                <a:gd name="T38" fmla="*/ 1384 w 1668"/>
                <a:gd name="T39" fmla="*/ 1465 h 1600"/>
                <a:gd name="T40" fmla="*/ 1311 w 1668"/>
                <a:gd name="T41" fmla="*/ 1029 h 1600"/>
                <a:gd name="T42" fmla="*/ 1626 w 1668"/>
                <a:gd name="T43" fmla="*/ 714 h 1600"/>
                <a:gd name="T44" fmla="*/ 1654 w 1668"/>
                <a:gd name="T45" fmla="*/ 596 h 1600"/>
                <a:gd name="T46" fmla="*/ 1226 w 1668"/>
                <a:gd name="T47" fmla="*/ 948 h 1600"/>
                <a:gd name="T48" fmla="*/ 1193 w 1668"/>
                <a:gd name="T49" fmla="*/ 1048 h 1600"/>
                <a:gd name="T50" fmla="*/ 1266 w 1668"/>
                <a:gd name="T51" fmla="*/ 1484 h 1600"/>
                <a:gd name="T52" fmla="*/ 892 w 1668"/>
                <a:gd name="T53" fmla="*/ 1282 h 1600"/>
                <a:gd name="T54" fmla="*/ 834 w 1668"/>
                <a:gd name="T55" fmla="*/ 1268 h 1600"/>
                <a:gd name="T56" fmla="*/ 776 w 1668"/>
                <a:gd name="T57" fmla="*/ 1282 h 1600"/>
                <a:gd name="T58" fmla="*/ 402 w 1668"/>
                <a:gd name="T59" fmla="*/ 1484 h 1600"/>
                <a:gd name="T60" fmla="*/ 475 w 1668"/>
                <a:gd name="T61" fmla="*/ 1048 h 1600"/>
                <a:gd name="T62" fmla="*/ 442 w 1668"/>
                <a:gd name="T63" fmla="*/ 948 h 1600"/>
                <a:gd name="T64" fmla="*/ 127 w 1668"/>
                <a:gd name="T65" fmla="*/ 633 h 1600"/>
                <a:gd name="T66" fmla="*/ 557 w 1668"/>
                <a:gd name="T67" fmla="*/ 569 h 1600"/>
                <a:gd name="T68" fmla="*/ 647 w 1668"/>
                <a:gd name="T69" fmla="*/ 504 h 1600"/>
                <a:gd name="T70" fmla="*/ 834 w 1668"/>
                <a:gd name="T71" fmla="*/ 116 h 1600"/>
                <a:gd name="T72" fmla="*/ 1021 w 1668"/>
                <a:gd name="T73" fmla="*/ 504 h 1600"/>
                <a:gd name="T74" fmla="*/ 1111 w 1668"/>
                <a:gd name="T75" fmla="*/ 569 h 1600"/>
                <a:gd name="T76" fmla="*/ 1541 w 1668"/>
                <a:gd name="T77" fmla="*/ 633 h 1600"/>
                <a:gd name="T78" fmla="*/ 1226 w 1668"/>
                <a:gd name="T79" fmla="*/ 948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68" h="1600">
                  <a:moveTo>
                    <a:pt x="1654" y="596"/>
                  </a:moveTo>
                  <a:cubicBezTo>
                    <a:pt x="1639" y="555"/>
                    <a:pt x="1603" y="525"/>
                    <a:pt x="1559" y="518"/>
                  </a:cubicBezTo>
                  <a:cubicBezTo>
                    <a:pt x="1129" y="455"/>
                    <a:pt x="1129" y="455"/>
                    <a:pt x="1129" y="455"/>
                  </a:cubicBezTo>
                  <a:cubicBezTo>
                    <a:pt x="942" y="67"/>
                    <a:pt x="942" y="67"/>
                    <a:pt x="942" y="67"/>
                  </a:cubicBezTo>
                  <a:cubicBezTo>
                    <a:pt x="922" y="26"/>
                    <a:pt x="880" y="0"/>
                    <a:pt x="834" y="0"/>
                  </a:cubicBezTo>
                  <a:cubicBezTo>
                    <a:pt x="788" y="0"/>
                    <a:pt x="746" y="26"/>
                    <a:pt x="726" y="67"/>
                  </a:cubicBezTo>
                  <a:cubicBezTo>
                    <a:pt x="539" y="455"/>
                    <a:pt x="539" y="455"/>
                    <a:pt x="539" y="455"/>
                  </a:cubicBezTo>
                  <a:cubicBezTo>
                    <a:pt x="109" y="518"/>
                    <a:pt x="109" y="518"/>
                    <a:pt x="109" y="518"/>
                  </a:cubicBezTo>
                  <a:cubicBezTo>
                    <a:pt x="65" y="525"/>
                    <a:pt x="29" y="555"/>
                    <a:pt x="14" y="596"/>
                  </a:cubicBezTo>
                  <a:cubicBezTo>
                    <a:pt x="0" y="638"/>
                    <a:pt x="11" y="683"/>
                    <a:pt x="42" y="714"/>
                  </a:cubicBezTo>
                  <a:cubicBezTo>
                    <a:pt x="357" y="1029"/>
                    <a:pt x="357" y="1029"/>
                    <a:pt x="357" y="1029"/>
                  </a:cubicBezTo>
                  <a:cubicBezTo>
                    <a:pt x="284" y="1465"/>
                    <a:pt x="284" y="1465"/>
                    <a:pt x="284" y="1465"/>
                  </a:cubicBezTo>
                  <a:cubicBezTo>
                    <a:pt x="277" y="1509"/>
                    <a:pt x="296" y="1553"/>
                    <a:pt x="333" y="1579"/>
                  </a:cubicBezTo>
                  <a:cubicBezTo>
                    <a:pt x="353" y="1593"/>
                    <a:pt x="378" y="1600"/>
                    <a:pt x="402" y="1600"/>
                  </a:cubicBezTo>
                  <a:cubicBezTo>
                    <a:pt x="421" y="1600"/>
                    <a:pt x="441" y="1595"/>
                    <a:pt x="459" y="1586"/>
                  </a:cubicBezTo>
                  <a:cubicBezTo>
                    <a:pt x="834" y="1384"/>
                    <a:pt x="834" y="1384"/>
                    <a:pt x="834" y="1384"/>
                  </a:cubicBezTo>
                  <a:cubicBezTo>
                    <a:pt x="1209" y="1586"/>
                    <a:pt x="1209" y="1586"/>
                    <a:pt x="1209" y="1586"/>
                  </a:cubicBezTo>
                  <a:cubicBezTo>
                    <a:pt x="1227" y="1595"/>
                    <a:pt x="1247" y="1600"/>
                    <a:pt x="1266" y="1600"/>
                  </a:cubicBezTo>
                  <a:cubicBezTo>
                    <a:pt x="1290" y="1600"/>
                    <a:pt x="1315" y="1593"/>
                    <a:pt x="1335" y="1579"/>
                  </a:cubicBezTo>
                  <a:cubicBezTo>
                    <a:pt x="1372" y="1553"/>
                    <a:pt x="1391" y="1509"/>
                    <a:pt x="1384" y="1465"/>
                  </a:cubicBezTo>
                  <a:cubicBezTo>
                    <a:pt x="1311" y="1029"/>
                    <a:pt x="1311" y="1029"/>
                    <a:pt x="1311" y="1029"/>
                  </a:cubicBezTo>
                  <a:cubicBezTo>
                    <a:pt x="1626" y="714"/>
                    <a:pt x="1626" y="714"/>
                    <a:pt x="1626" y="714"/>
                  </a:cubicBezTo>
                  <a:cubicBezTo>
                    <a:pt x="1657" y="683"/>
                    <a:pt x="1668" y="638"/>
                    <a:pt x="1654" y="596"/>
                  </a:cubicBezTo>
                  <a:close/>
                  <a:moveTo>
                    <a:pt x="1226" y="948"/>
                  </a:moveTo>
                  <a:cubicBezTo>
                    <a:pt x="1199" y="974"/>
                    <a:pt x="1187" y="1011"/>
                    <a:pt x="1193" y="1048"/>
                  </a:cubicBezTo>
                  <a:cubicBezTo>
                    <a:pt x="1266" y="1484"/>
                    <a:pt x="1266" y="1484"/>
                    <a:pt x="1266" y="1484"/>
                  </a:cubicBezTo>
                  <a:cubicBezTo>
                    <a:pt x="892" y="1282"/>
                    <a:pt x="892" y="1282"/>
                    <a:pt x="892" y="1282"/>
                  </a:cubicBezTo>
                  <a:cubicBezTo>
                    <a:pt x="874" y="1272"/>
                    <a:pt x="854" y="1268"/>
                    <a:pt x="834" y="1268"/>
                  </a:cubicBezTo>
                  <a:cubicBezTo>
                    <a:pt x="814" y="1268"/>
                    <a:pt x="794" y="1272"/>
                    <a:pt x="776" y="1282"/>
                  </a:cubicBezTo>
                  <a:cubicBezTo>
                    <a:pt x="402" y="1484"/>
                    <a:pt x="402" y="1484"/>
                    <a:pt x="402" y="1484"/>
                  </a:cubicBezTo>
                  <a:cubicBezTo>
                    <a:pt x="475" y="1048"/>
                    <a:pt x="475" y="1048"/>
                    <a:pt x="475" y="1048"/>
                  </a:cubicBezTo>
                  <a:cubicBezTo>
                    <a:pt x="481" y="1011"/>
                    <a:pt x="469" y="974"/>
                    <a:pt x="442" y="948"/>
                  </a:cubicBezTo>
                  <a:cubicBezTo>
                    <a:pt x="127" y="633"/>
                    <a:pt x="127" y="633"/>
                    <a:pt x="127" y="633"/>
                  </a:cubicBezTo>
                  <a:cubicBezTo>
                    <a:pt x="557" y="569"/>
                    <a:pt x="557" y="569"/>
                    <a:pt x="557" y="569"/>
                  </a:cubicBezTo>
                  <a:cubicBezTo>
                    <a:pt x="596" y="564"/>
                    <a:pt x="630" y="539"/>
                    <a:pt x="647" y="504"/>
                  </a:cubicBezTo>
                  <a:cubicBezTo>
                    <a:pt x="834" y="116"/>
                    <a:pt x="834" y="116"/>
                    <a:pt x="834" y="116"/>
                  </a:cubicBezTo>
                  <a:cubicBezTo>
                    <a:pt x="1021" y="504"/>
                    <a:pt x="1021" y="504"/>
                    <a:pt x="1021" y="504"/>
                  </a:cubicBezTo>
                  <a:cubicBezTo>
                    <a:pt x="1038" y="539"/>
                    <a:pt x="1071" y="564"/>
                    <a:pt x="1111" y="569"/>
                  </a:cubicBezTo>
                  <a:cubicBezTo>
                    <a:pt x="1541" y="633"/>
                    <a:pt x="1541" y="633"/>
                    <a:pt x="1541" y="633"/>
                  </a:cubicBezTo>
                  <a:lnTo>
                    <a:pt x="1226" y="94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8" name="TextBox 105">
              <a:extLst>
                <a:ext uri="{FF2B5EF4-FFF2-40B4-BE49-F238E27FC236}">
                  <a16:creationId xmlns:a16="http://schemas.microsoft.com/office/drawing/2014/main" id="{7A188739-533B-4B59-9C78-1D9279F659BD}"/>
                </a:ext>
              </a:extLst>
            </p:cNvPr>
            <p:cNvSpPr txBox="1"/>
            <p:nvPr/>
          </p:nvSpPr>
          <p:spPr>
            <a:xfrm>
              <a:off x="7584561" y="4618520"/>
              <a:ext cx="1478169" cy="338554"/>
            </a:xfrm>
            <a:prstGeom prst="rect">
              <a:avLst/>
            </a:prstGeom>
            <a:noFill/>
          </p:spPr>
          <p:txBody>
            <a:bodyPr wrap="square" rtlCol="0">
              <a:spAutoFit/>
            </a:bodyPr>
            <a:lstStyle/>
            <a:p>
              <a:pPr algn="ctr"/>
              <a:r>
                <a:rPr lang="zh-CN" altLang="en-US" sz="1600" dirty="0">
                  <a:solidFill>
                    <a:schemeClr val="bg1"/>
                  </a:solidFill>
                </a:rPr>
                <a:t>风险管理计划</a:t>
              </a:r>
              <a:endParaRPr lang="en-US" sz="1600" b="1" dirty="0">
                <a:solidFill>
                  <a:schemeClr val="bg1"/>
                </a:solidFill>
                <a:latin typeface="Signika Negative" pitchFamily="2" charset="0"/>
              </a:endParaRPr>
            </a:p>
          </p:txBody>
        </p:sp>
      </p:grpSp>
      <p:grpSp>
        <p:nvGrpSpPr>
          <p:cNvPr id="6" name="组合 5">
            <a:extLst>
              <a:ext uri="{FF2B5EF4-FFF2-40B4-BE49-F238E27FC236}">
                <a16:creationId xmlns:a16="http://schemas.microsoft.com/office/drawing/2014/main" id="{E9774278-3FF1-4051-8643-2CC0FAB64151}"/>
              </a:ext>
            </a:extLst>
          </p:cNvPr>
          <p:cNvGrpSpPr/>
          <p:nvPr/>
        </p:nvGrpSpPr>
        <p:grpSpPr>
          <a:xfrm>
            <a:off x="2698559" y="2324443"/>
            <a:ext cx="1490053" cy="1104824"/>
            <a:chOff x="2427188" y="2319480"/>
            <a:chExt cx="1490053" cy="1104824"/>
          </a:xfrm>
        </p:grpSpPr>
        <p:grpSp>
          <p:nvGrpSpPr>
            <p:cNvPr id="5" name="组合 4">
              <a:extLst>
                <a:ext uri="{FF2B5EF4-FFF2-40B4-BE49-F238E27FC236}">
                  <a16:creationId xmlns:a16="http://schemas.microsoft.com/office/drawing/2014/main" id="{E4AC93EF-44ED-4216-BDEA-ABFB8EDB9021}"/>
                </a:ext>
              </a:extLst>
            </p:cNvPr>
            <p:cNvGrpSpPr/>
            <p:nvPr/>
          </p:nvGrpSpPr>
          <p:grpSpPr>
            <a:xfrm>
              <a:off x="2427188" y="2319480"/>
              <a:ext cx="1490053" cy="1104824"/>
              <a:chOff x="1992889" y="2247171"/>
              <a:chExt cx="1490053" cy="1104824"/>
            </a:xfrm>
          </p:grpSpPr>
          <p:sp>
            <p:nvSpPr>
              <p:cNvPr id="85" name="Oval 84">
                <a:hlinkClick r:id="rId8" action="ppaction://hlinksldjump"/>
              </p:cNvPr>
              <p:cNvSpPr/>
              <p:nvPr/>
            </p:nvSpPr>
            <p:spPr>
              <a:xfrm>
                <a:off x="2378057" y="2247171"/>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53" name="TextBox 105">
                <a:extLst>
                  <a:ext uri="{FF2B5EF4-FFF2-40B4-BE49-F238E27FC236}">
                    <a16:creationId xmlns:a16="http://schemas.microsoft.com/office/drawing/2014/main" id="{6C0E696D-D39C-455B-A665-121A34804B50}"/>
                  </a:ext>
                </a:extLst>
              </p:cNvPr>
              <p:cNvSpPr txBox="1"/>
              <p:nvPr/>
            </p:nvSpPr>
            <p:spPr>
              <a:xfrm>
                <a:off x="1992889" y="3013441"/>
                <a:ext cx="1490053" cy="338554"/>
              </a:xfrm>
              <a:prstGeom prst="rect">
                <a:avLst/>
              </a:prstGeom>
              <a:noFill/>
            </p:spPr>
            <p:txBody>
              <a:bodyPr wrap="square" rtlCol="0">
                <a:spAutoFit/>
              </a:bodyPr>
              <a:lstStyle/>
              <a:p>
                <a:pPr algn="ctr"/>
                <a:r>
                  <a:rPr lang="zh-CN" altLang="en-US" sz="1600" b="1" dirty="0">
                    <a:solidFill>
                      <a:schemeClr val="bg1"/>
                    </a:solidFill>
                    <a:latin typeface="Raleway" panose="020B0003030101060003" pitchFamily="34" charset="0"/>
                  </a:rPr>
                  <a:t>范围</a:t>
                </a:r>
                <a:r>
                  <a:rPr lang="zh-CN" altLang="en-US" sz="1600" dirty="0">
                    <a:solidFill>
                      <a:schemeClr val="bg1"/>
                    </a:solidFill>
                  </a:rPr>
                  <a:t>管理计划</a:t>
                </a:r>
                <a:endParaRPr lang="en-US" sz="1600" b="1" dirty="0">
                  <a:solidFill>
                    <a:schemeClr val="bg1"/>
                  </a:solidFill>
                  <a:latin typeface="Signika Negative" pitchFamily="2" charset="0"/>
                </a:endParaRPr>
              </a:p>
            </p:txBody>
          </p:sp>
        </p:grpSp>
        <p:grpSp>
          <p:nvGrpSpPr>
            <p:cNvPr id="20" name="Group 19"/>
            <p:cNvGrpSpPr/>
            <p:nvPr/>
          </p:nvGrpSpPr>
          <p:grpSpPr>
            <a:xfrm>
              <a:off x="3016712" y="2569890"/>
              <a:ext cx="263864" cy="231414"/>
              <a:chOff x="-9447" y="-116637"/>
              <a:chExt cx="490537" cy="430212"/>
            </a:xfrm>
            <a:solidFill>
              <a:schemeClr val="bg1"/>
            </a:solidFill>
          </p:grpSpPr>
          <p:sp>
            <p:nvSpPr>
              <p:cNvPr id="18" name="Freeform 5"/>
              <p:cNvSpPr>
                <a:spLocks/>
              </p:cNvSpPr>
              <p:nvPr/>
            </p:nvSpPr>
            <p:spPr bwMode="auto">
              <a:xfrm>
                <a:off x="66754" y="-40436"/>
                <a:ext cx="176212" cy="115886"/>
              </a:xfrm>
              <a:custGeom>
                <a:avLst/>
                <a:gdLst>
                  <a:gd name="T0" fmla="*/ 44 w 46"/>
                  <a:gd name="T1" fmla="*/ 0 h 30"/>
                  <a:gd name="T2" fmla="*/ 0 w 46"/>
                  <a:gd name="T3" fmla="*/ 28 h 30"/>
                  <a:gd name="T4" fmla="*/ 2 w 46"/>
                  <a:gd name="T5" fmla="*/ 30 h 30"/>
                  <a:gd name="T6" fmla="*/ 4 w 46"/>
                  <a:gd name="T7" fmla="*/ 28 h 30"/>
                  <a:gd name="T8" fmla="*/ 44 w 46"/>
                  <a:gd name="T9" fmla="*/ 4 h 30"/>
                  <a:gd name="T10" fmla="*/ 46 w 46"/>
                  <a:gd name="T11" fmla="*/ 2 h 30"/>
                  <a:gd name="T12" fmla="*/ 44 w 46"/>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46" h="30">
                    <a:moveTo>
                      <a:pt x="44" y="0"/>
                    </a:moveTo>
                    <a:cubicBezTo>
                      <a:pt x="20" y="0"/>
                      <a:pt x="0" y="13"/>
                      <a:pt x="0" y="28"/>
                    </a:cubicBezTo>
                    <a:cubicBezTo>
                      <a:pt x="0" y="29"/>
                      <a:pt x="1" y="30"/>
                      <a:pt x="2" y="30"/>
                    </a:cubicBezTo>
                    <a:cubicBezTo>
                      <a:pt x="3" y="30"/>
                      <a:pt x="4" y="29"/>
                      <a:pt x="4" y="28"/>
                    </a:cubicBezTo>
                    <a:cubicBezTo>
                      <a:pt x="4" y="15"/>
                      <a:pt x="23" y="4"/>
                      <a:pt x="44" y="4"/>
                    </a:cubicBezTo>
                    <a:cubicBezTo>
                      <a:pt x="45" y="4"/>
                      <a:pt x="46" y="3"/>
                      <a:pt x="46" y="2"/>
                    </a:cubicBezTo>
                    <a:cubicBezTo>
                      <a:pt x="46" y="1"/>
                      <a:pt x="45"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6"/>
              <p:cNvSpPr>
                <a:spLocks noEditPoints="1"/>
              </p:cNvSpPr>
              <p:nvPr/>
            </p:nvSpPr>
            <p:spPr bwMode="auto">
              <a:xfrm>
                <a:off x="-9447" y="-116637"/>
                <a:ext cx="490537" cy="430212"/>
              </a:xfrm>
              <a:custGeom>
                <a:avLst/>
                <a:gdLst>
                  <a:gd name="T0" fmla="*/ 64 w 128"/>
                  <a:gd name="T1" fmla="*/ 0 h 112"/>
                  <a:gd name="T2" fmla="*/ 0 w 128"/>
                  <a:gd name="T3" fmla="*/ 48 h 112"/>
                  <a:gd name="T4" fmla="*/ 28 w 128"/>
                  <a:gd name="T5" fmla="*/ 88 h 112"/>
                  <a:gd name="T6" fmla="*/ 28 w 128"/>
                  <a:gd name="T7" fmla="*/ 88 h 112"/>
                  <a:gd name="T8" fmla="*/ 20 w 128"/>
                  <a:gd name="T9" fmla="*/ 107 h 112"/>
                  <a:gd name="T10" fmla="*/ 20 w 128"/>
                  <a:gd name="T11" fmla="*/ 107 h 112"/>
                  <a:gd name="T12" fmla="*/ 20 w 128"/>
                  <a:gd name="T13" fmla="*/ 108 h 112"/>
                  <a:gd name="T14" fmla="*/ 24 w 128"/>
                  <a:gd name="T15" fmla="*/ 112 h 112"/>
                  <a:gd name="T16" fmla="*/ 25 w 128"/>
                  <a:gd name="T17" fmla="*/ 112 h 112"/>
                  <a:gd name="T18" fmla="*/ 52 w 128"/>
                  <a:gd name="T19" fmla="*/ 95 h 112"/>
                  <a:gd name="T20" fmla="*/ 64 w 128"/>
                  <a:gd name="T21" fmla="*/ 96 h 112"/>
                  <a:gd name="T22" fmla="*/ 128 w 128"/>
                  <a:gd name="T23" fmla="*/ 48 h 112"/>
                  <a:gd name="T24" fmla="*/ 64 w 128"/>
                  <a:gd name="T25" fmla="*/ 0 h 112"/>
                  <a:gd name="T26" fmla="*/ 64 w 128"/>
                  <a:gd name="T27" fmla="*/ 88 h 112"/>
                  <a:gd name="T28" fmla="*/ 53 w 128"/>
                  <a:gd name="T29" fmla="*/ 87 h 112"/>
                  <a:gd name="T30" fmla="*/ 52 w 128"/>
                  <a:gd name="T31" fmla="*/ 87 h 112"/>
                  <a:gd name="T32" fmla="*/ 45 w 128"/>
                  <a:gd name="T33" fmla="*/ 90 h 112"/>
                  <a:gd name="T34" fmla="*/ 33 w 128"/>
                  <a:gd name="T35" fmla="*/ 100 h 112"/>
                  <a:gd name="T36" fmla="*/ 36 w 128"/>
                  <a:gd name="T37" fmla="*/ 88 h 112"/>
                  <a:gd name="T38" fmla="*/ 36 w 128"/>
                  <a:gd name="T39" fmla="*/ 88 h 112"/>
                  <a:gd name="T40" fmla="*/ 32 w 128"/>
                  <a:gd name="T41" fmla="*/ 81 h 112"/>
                  <a:gd name="T42" fmla="*/ 8 w 128"/>
                  <a:gd name="T43" fmla="*/ 48 h 112"/>
                  <a:gd name="T44" fmla="*/ 64 w 128"/>
                  <a:gd name="T45" fmla="*/ 8 h 112"/>
                  <a:gd name="T46" fmla="*/ 120 w 128"/>
                  <a:gd name="T47" fmla="*/ 48 h 112"/>
                  <a:gd name="T48" fmla="*/ 64 w 128"/>
                  <a:gd name="T49" fmla="*/ 8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12">
                    <a:moveTo>
                      <a:pt x="64" y="0"/>
                    </a:moveTo>
                    <a:cubicBezTo>
                      <a:pt x="29" y="0"/>
                      <a:pt x="0" y="21"/>
                      <a:pt x="0" y="48"/>
                    </a:cubicBezTo>
                    <a:cubicBezTo>
                      <a:pt x="0" y="65"/>
                      <a:pt x="11" y="79"/>
                      <a:pt x="28" y="88"/>
                    </a:cubicBezTo>
                    <a:cubicBezTo>
                      <a:pt x="28" y="88"/>
                      <a:pt x="28" y="88"/>
                      <a:pt x="28" y="88"/>
                    </a:cubicBezTo>
                    <a:cubicBezTo>
                      <a:pt x="28" y="95"/>
                      <a:pt x="23" y="103"/>
                      <a:pt x="20" y="107"/>
                    </a:cubicBezTo>
                    <a:cubicBezTo>
                      <a:pt x="20" y="107"/>
                      <a:pt x="20" y="107"/>
                      <a:pt x="20" y="107"/>
                    </a:cubicBezTo>
                    <a:cubicBezTo>
                      <a:pt x="20" y="107"/>
                      <a:pt x="20" y="108"/>
                      <a:pt x="20" y="108"/>
                    </a:cubicBezTo>
                    <a:cubicBezTo>
                      <a:pt x="20" y="110"/>
                      <a:pt x="22" y="112"/>
                      <a:pt x="24" y="112"/>
                    </a:cubicBezTo>
                    <a:cubicBezTo>
                      <a:pt x="24" y="112"/>
                      <a:pt x="25" y="112"/>
                      <a:pt x="25" y="112"/>
                    </a:cubicBezTo>
                    <a:cubicBezTo>
                      <a:pt x="37" y="110"/>
                      <a:pt x="49" y="98"/>
                      <a:pt x="52" y="95"/>
                    </a:cubicBezTo>
                    <a:cubicBezTo>
                      <a:pt x="56" y="96"/>
                      <a:pt x="60" y="96"/>
                      <a:pt x="64" y="96"/>
                    </a:cubicBezTo>
                    <a:cubicBezTo>
                      <a:pt x="99" y="96"/>
                      <a:pt x="128" y="75"/>
                      <a:pt x="128" y="48"/>
                    </a:cubicBezTo>
                    <a:cubicBezTo>
                      <a:pt x="128" y="21"/>
                      <a:pt x="99" y="0"/>
                      <a:pt x="64" y="0"/>
                    </a:cubicBezTo>
                    <a:close/>
                    <a:moveTo>
                      <a:pt x="64" y="88"/>
                    </a:moveTo>
                    <a:cubicBezTo>
                      <a:pt x="60" y="88"/>
                      <a:pt x="57" y="88"/>
                      <a:pt x="53" y="87"/>
                    </a:cubicBezTo>
                    <a:cubicBezTo>
                      <a:pt x="52" y="87"/>
                      <a:pt x="52" y="87"/>
                      <a:pt x="52" y="87"/>
                    </a:cubicBezTo>
                    <a:cubicBezTo>
                      <a:pt x="49" y="87"/>
                      <a:pt x="47" y="88"/>
                      <a:pt x="45" y="90"/>
                    </a:cubicBezTo>
                    <a:cubicBezTo>
                      <a:pt x="44" y="92"/>
                      <a:pt x="39" y="97"/>
                      <a:pt x="33" y="100"/>
                    </a:cubicBezTo>
                    <a:cubicBezTo>
                      <a:pt x="35" y="97"/>
                      <a:pt x="36" y="93"/>
                      <a:pt x="36" y="88"/>
                    </a:cubicBezTo>
                    <a:cubicBezTo>
                      <a:pt x="36" y="88"/>
                      <a:pt x="36" y="88"/>
                      <a:pt x="36" y="88"/>
                    </a:cubicBezTo>
                    <a:cubicBezTo>
                      <a:pt x="36" y="85"/>
                      <a:pt x="34" y="82"/>
                      <a:pt x="32" y="81"/>
                    </a:cubicBezTo>
                    <a:cubicBezTo>
                      <a:pt x="17" y="73"/>
                      <a:pt x="8" y="61"/>
                      <a:pt x="8" y="48"/>
                    </a:cubicBezTo>
                    <a:cubicBezTo>
                      <a:pt x="8" y="26"/>
                      <a:pt x="33" y="8"/>
                      <a:pt x="64" y="8"/>
                    </a:cubicBezTo>
                    <a:cubicBezTo>
                      <a:pt x="95" y="8"/>
                      <a:pt x="120" y="26"/>
                      <a:pt x="120" y="48"/>
                    </a:cubicBezTo>
                    <a:cubicBezTo>
                      <a:pt x="120" y="70"/>
                      <a:pt x="95" y="88"/>
                      <a:pt x="6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4" name="组合 13">
            <a:extLst>
              <a:ext uri="{FF2B5EF4-FFF2-40B4-BE49-F238E27FC236}">
                <a16:creationId xmlns:a16="http://schemas.microsoft.com/office/drawing/2014/main" id="{32538023-78B3-45F8-A2F6-389472D9A0AE}"/>
              </a:ext>
            </a:extLst>
          </p:cNvPr>
          <p:cNvGrpSpPr/>
          <p:nvPr/>
        </p:nvGrpSpPr>
        <p:grpSpPr>
          <a:xfrm>
            <a:off x="626820" y="3732910"/>
            <a:ext cx="1810318" cy="1109191"/>
            <a:chOff x="3151328" y="3725618"/>
            <a:chExt cx="1810318" cy="1109191"/>
          </a:xfrm>
        </p:grpSpPr>
        <p:sp>
          <p:nvSpPr>
            <p:cNvPr id="61" name="Oval 102">
              <a:hlinkClick r:id="rId6" action="ppaction://hlinksldjump"/>
              <a:extLst>
                <a:ext uri="{FF2B5EF4-FFF2-40B4-BE49-F238E27FC236}">
                  <a16:creationId xmlns:a16="http://schemas.microsoft.com/office/drawing/2014/main" id="{02BBE95E-34E5-48ED-A0F6-6213A9327C05}"/>
                </a:ext>
              </a:extLst>
            </p:cNvPr>
            <p:cNvSpPr/>
            <p:nvPr/>
          </p:nvSpPr>
          <p:spPr>
            <a:xfrm>
              <a:off x="3712341" y="3725618"/>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p>
          </p:txBody>
        </p:sp>
        <p:sp>
          <p:nvSpPr>
            <p:cNvPr id="62" name="Freeform 28">
              <a:extLst>
                <a:ext uri="{FF2B5EF4-FFF2-40B4-BE49-F238E27FC236}">
                  <a16:creationId xmlns:a16="http://schemas.microsoft.com/office/drawing/2014/main" id="{3456F755-49D6-4F9F-9861-484DA2B9DF88}"/>
                </a:ext>
              </a:extLst>
            </p:cNvPr>
            <p:cNvSpPr>
              <a:spLocks noEditPoints="1"/>
            </p:cNvSpPr>
            <p:nvPr/>
          </p:nvSpPr>
          <p:spPr bwMode="auto">
            <a:xfrm>
              <a:off x="3927521" y="3909579"/>
              <a:ext cx="257933" cy="255237"/>
            </a:xfrm>
            <a:custGeom>
              <a:avLst/>
              <a:gdLst>
                <a:gd name="T0" fmla="*/ 1291 w 1334"/>
                <a:gd name="T1" fmla="*/ 1169 h 1320"/>
                <a:gd name="T2" fmla="*/ 908 w 1334"/>
                <a:gd name="T3" fmla="*/ 1017 h 1320"/>
                <a:gd name="T4" fmla="*/ 1065 w 1334"/>
                <a:gd name="T5" fmla="*/ 679 h 1320"/>
                <a:gd name="T6" fmla="*/ 960 w 1334"/>
                <a:gd name="T7" fmla="*/ 141 h 1320"/>
                <a:gd name="T8" fmla="*/ 667 w 1334"/>
                <a:gd name="T9" fmla="*/ 0 h 1320"/>
                <a:gd name="T10" fmla="*/ 374 w 1334"/>
                <a:gd name="T11" fmla="*/ 141 h 1320"/>
                <a:gd name="T12" fmla="*/ 269 w 1334"/>
                <a:gd name="T13" fmla="*/ 679 h 1320"/>
                <a:gd name="T14" fmla="*/ 426 w 1334"/>
                <a:gd name="T15" fmla="*/ 1017 h 1320"/>
                <a:gd name="T16" fmla="*/ 44 w 1334"/>
                <a:gd name="T17" fmla="*/ 1169 h 1320"/>
                <a:gd name="T18" fmla="*/ 11 w 1334"/>
                <a:gd name="T19" fmla="*/ 1262 h 1320"/>
                <a:gd name="T20" fmla="*/ 90 w 1334"/>
                <a:gd name="T21" fmla="*/ 1320 h 1320"/>
                <a:gd name="T22" fmla="*/ 1245 w 1334"/>
                <a:gd name="T23" fmla="*/ 1320 h 1320"/>
                <a:gd name="T24" fmla="*/ 1324 w 1334"/>
                <a:gd name="T25" fmla="*/ 1262 h 1320"/>
                <a:gd name="T26" fmla="*/ 1291 w 1334"/>
                <a:gd name="T27" fmla="*/ 1169 h 1320"/>
                <a:gd name="T28" fmla="*/ 843 w 1334"/>
                <a:gd name="T29" fmla="*/ 965 h 1320"/>
                <a:gd name="T30" fmla="*/ 830 w 1334"/>
                <a:gd name="T31" fmla="*/ 983 h 1320"/>
                <a:gd name="T32" fmla="*/ 505 w 1334"/>
                <a:gd name="T33" fmla="*/ 983 h 1320"/>
                <a:gd name="T34" fmla="*/ 491 w 1334"/>
                <a:gd name="T35" fmla="*/ 965 h 1320"/>
                <a:gd name="T36" fmla="*/ 344 w 1334"/>
                <a:gd name="T37" fmla="*/ 444 h 1320"/>
                <a:gd name="T38" fmla="*/ 667 w 1334"/>
                <a:gd name="T39" fmla="*/ 83 h 1320"/>
                <a:gd name="T40" fmla="*/ 991 w 1334"/>
                <a:gd name="T41" fmla="*/ 444 h 1320"/>
                <a:gd name="T42" fmla="*/ 843 w 1334"/>
                <a:gd name="T43" fmla="*/ 965 h 1320"/>
                <a:gd name="T44" fmla="*/ 90 w 1334"/>
                <a:gd name="T45" fmla="*/ 1238 h 1320"/>
                <a:gd name="T46" fmla="*/ 444 w 1334"/>
                <a:gd name="T47" fmla="*/ 1097 h 1320"/>
                <a:gd name="T48" fmla="*/ 546 w 1334"/>
                <a:gd name="T49" fmla="*/ 1075 h 1320"/>
                <a:gd name="T50" fmla="*/ 667 w 1334"/>
                <a:gd name="T51" fmla="*/ 1114 h 1320"/>
                <a:gd name="T52" fmla="*/ 788 w 1334"/>
                <a:gd name="T53" fmla="*/ 1075 h 1320"/>
                <a:gd name="T54" fmla="*/ 891 w 1334"/>
                <a:gd name="T55" fmla="*/ 1097 h 1320"/>
                <a:gd name="T56" fmla="*/ 1245 w 1334"/>
                <a:gd name="T57" fmla="*/ 1238 h 1320"/>
                <a:gd name="T58" fmla="*/ 90 w 1334"/>
                <a:gd name="T59" fmla="*/ 1238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4" h="1320">
                  <a:moveTo>
                    <a:pt x="1291" y="1169"/>
                  </a:moveTo>
                  <a:cubicBezTo>
                    <a:pt x="1282" y="1164"/>
                    <a:pt x="1132" y="1065"/>
                    <a:pt x="908" y="1017"/>
                  </a:cubicBezTo>
                  <a:cubicBezTo>
                    <a:pt x="990" y="912"/>
                    <a:pt x="1043" y="773"/>
                    <a:pt x="1065" y="679"/>
                  </a:cubicBezTo>
                  <a:cubicBezTo>
                    <a:pt x="1096" y="550"/>
                    <a:pt x="1084" y="298"/>
                    <a:pt x="960" y="141"/>
                  </a:cubicBezTo>
                  <a:cubicBezTo>
                    <a:pt x="888" y="49"/>
                    <a:pt x="786" y="0"/>
                    <a:pt x="667" y="0"/>
                  </a:cubicBezTo>
                  <a:cubicBezTo>
                    <a:pt x="548" y="0"/>
                    <a:pt x="446" y="49"/>
                    <a:pt x="374" y="141"/>
                  </a:cubicBezTo>
                  <a:cubicBezTo>
                    <a:pt x="250" y="298"/>
                    <a:pt x="238" y="550"/>
                    <a:pt x="269" y="679"/>
                  </a:cubicBezTo>
                  <a:cubicBezTo>
                    <a:pt x="292" y="773"/>
                    <a:pt x="344" y="912"/>
                    <a:pt x="426" y="1017"/>
                  </a:cubicBezTo>
                  <a:cubicBezTo>
                    <a:pt x="203" y="1065"/>
                    <a:pt x="52" y="1164"/>
                    <a:pt x="44" y="1169"/>
                  </a:cubicBezTo>
                  <a:cubicBezTo>
                    <a:pt x="13" y="1189"/>
                    <a:pt x="0" y="1227"/>
                    <a:pt x="11" y="1262"/>
                  </a:cubicBezTo>
                  <a:cubicBezTo>
                    <a:pt x="21" y="1297"/>
                    <a:pt x="53" y="1320"/>
                    <a:pt x="90" y="1320"/>
                  </a:cubicBezTo>
                  <a:cubicBezTo>
                    <a:pt x="1245" y="1320"/>
                    <a:pt x="1245" y="1320"/>
                    <a:pt x="1245" y="1320"/>
                  </a:cubicBezTo>
                  <a:cubicBezTo>
                    <a:pt x="1281" y="1320"/>
                    <a:pt x="1313" y="1297"/>
                    <a:pt x="1324" y="1262"/>
                  </a:cubicBezTo>
                  <a:cubicBezTo>
                    <a:pt x="1334" y="1227"/>
                    <a:pt x="1321" y="1189"/>
                    <a:pt x="1291" y="1169"/>
                  </a:cubicBezTo>
                  <a:close/>
                  <a:moveTo>
                    <a:pt x="843" y="965"/>
                  </a:moveTo>
                  <a:cubicBezTo>
                    <a:pt x="830" y="983"/>
                    <a:pt x="830" y="983"/>
                    <a:pt x="830" y="983"/>
                  </a:cubicBezTo>
                  <a:cubicBezTo>
                    <a:pt x="731" y="1096"/>
                    <a:pt x="603" y="1096"/>
                    <a:pt x="505" y="983"/>
                  </a:cubicBezTo>
                  <a:cubicBezTo>
                    <a:pt x="491" y="965"/>
                    <a:pt x="491" y="965"/>
                    <a:pt x="491" y="965"/>
                  </a:cubicBezTo>
                  <a:cubicBezTo>
                    <a:pt x="376" y="820"/>
                    <a:pt x="319" y="627"/>
                    <a:pt x="344" y="444"/>
                  </a:cubicBezTo>
                  <a:cubicBezTo>
                    <a:pt x="366" y="267"/>
                    <a:pt x="467" y="83"/>
                    <a:pt x="667" y="83"/>
                  </a:cubicBezTo>
                  <a:cubicBezTo>
                    <a:pt x="867" y="83"/>
                    <a:pt x="968" y="267"/>
                    <a:pt x="991" y="444"/>
                  </a:cubicBezTo>
                  <a:cubicBezTo>
                    <a:pt x="1015" y="627"/>
                    <a:pt x="958" y="820"/>
                    <a:pt x="843" y="965"/>
                  </a:cubicBezTo>
                  <a:close/>
                  <a:moveTo>
                    <a:pt x="90" y="1238"/>
                  </a:moveTo>
                  <a:cubicBezTo>
                    <a:pt x="95" y="1234"/>
                    <a:pt x="235" y="1142"/>
                    <a:pt x="444" y="1097"/>
                  </a:cubicBezTo>
                  <a:cubicBezTo>
                    <a:pt x="546" y="1075"/>
                    <a:pt x="546" y="1075"/>
                    <a:pt x="546" y="1075"/>
                  </a:cubicBezTo>
                  <a:cubicBezTo>
                    <a:pt x="583" y="1099"/>
                    <a:pt x="623" y="1114"/>
                    <a:pt x="667" y="1114"/>
                  </a:cubicBezTo>
                  <a:cubicBezTo>
                    <a:pt x="711" y="1114"/>
                    <a:pt x="752" y="1099"/>
                    <a:pt x="788" y="1075"/>
                  </a:cubicBezTo>
                  <a:cubicBezTo>
                    <a:pt x="891" y="1097"/>
                    <a:pt x="891" y="1097"/>
                    <a:pt x="891" y="1097"/>
                  </a:cubicBezTo>
                  <a:cubicBezTo>
                    <a:pt x="1098" y="1142"/>
                    <a:pt x="1237" y="1233"/>
                    <a:pt x="1245" y="1238"/>
                  </a:cubicBezTo>
                  <a:lnTo>
                    <a:pt x="90" y="123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63" name="TextBox 105">
              <a:extLst>
                <a:ext uri="{FF2B5EF4-FFF2-40B4-BE49-F238E27FC236}">
                  <a16:creationId xmlns:a16="http://schemas.microsoft.com/office/drawing/2014/main" id="{FEEC9505-880C-43E1-BEEE-9117232C0E40}"/>
                </a:ext>
              </a:extLst>
            </p:cNvPr>
            <p:cNvSpPr txBox="1"/>
            <p:nvPr/>
          </p:nvSpPr>
          <p:spPr>
            <a:xfrm>
              <a:off x="3151328" y="4496255"/>
              <a:ext cx="1810318" cy="338554"/>
            </a:xfrm>
            <a:prstGeom prst="rect">
              <a:avLst/>
            </a:prstGeom>
            <a:noFill/>
          </p:spPr>
          <p:txBody>
            <a:bodyPr wrap="square" rtlCol="0">
              <a:spAutoFit/>
            </a:bodyPr>
            <a:lstStyle/>
            <a:p>
              <a:pPr algn="ctr"/>
              <a:r>
                <a:rPr lang="zh-CN" altLang="en-US" sz="1600" dirty="0">
                  <a:solidFill>
                    <a:schemeClr val="bg1"/>
                  </a:solidFill>
                </a:rPr>
                <a:t>干系人管理计划</a:t>
              </a:r>
              <a:endParaRPr lang="en-US" sz="1600" b="1" dirty="0">
                <a:solidFill>
                  <a:schemeClr val="bg1"/>
                </a:solidFill>
                <a:latin typeface="Signika Negative" pitchFamily="2" charset="0"/>
              </a:endParaRPr>
            </a:p>
          </p:txBody>
        </p:sp>
      </p:grpSp>
    </p:spTree>
    <p:extLst>
      <p:ext uri="{BB962C8B-B14F-4D97-AF65-F5344CB8AC3E}">
        <p14:creationId xmlns:p14="http://schemas.microsoft.com/office/powerpoint/2010/main" val="898423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right)">
                                      <p:cBhvr>
                                        <p:cTn id="11" dur="500"/>
                                        <p:tgtEl>
                                          <p:spTgt spid="3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up)">
                                      <p:cBhvr>
                                        <p:cTn id="15" dur="500"/>
                                        <p:tgtEl>
                                          <p:spTgt spid="34"/>
                                        </p:tgtEl>
                                      </p:cBhvr>
                                    </p:animEffect>
                                  </p:childTnLst>
                                </p:cTn>
                              </p:par>
                              <p:par>
                                <p:cTn id="16" presetID="22" presetClass="entr" presetSubtype="1" fill="hold" nodeType="withEffect">
                                  <p:stCondLst>
                                    <p:cond delay="0"/>
                                  </p:stCondLst>
                                  <p:childTnLst>
                                    <p:set>
                                      <p:cBhvr>
                                        <p:cTn id="17" dur="1" fill="hold">
                                          <p:stCondLst>
                                            <p:cond delay="0"/>
                                          </p:stCondLst>
                                        </p:cTn>
                                        <p:tgtEl>
                                          <p:spTgt spid="123"/>
                                        </p:tgtEl>
                                        <p:attrNameLst>
                                          <p:attrName>style.visibility</p:attrName>
                                        </p:attrNameLst>
                                      </p:cBhvr>
                                      <p:to>
                                        <p:strVal val="visible"/>
                                      </p:to>
                                    </p:set>
                                    <p:animEffect transition="in" filter="wipe(up)">
                                      <p:cBhvr>
                                        <p:cTn id="18" dur="500"/>
                                        <p:tgtEl>
                                          <p:spTgt spid="123"/>
                                        </p:tgtEl>
                                      </p:cBhvr>
                                    </p:animEffect>
                                  </p:childTnLst>
                                </p:cTn>
                              </p:par>
                              <p:par>
                                <p:cTn id="19" presetID="16" presetClass="entr" presetSubtype="21"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853291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52" y="1305527"/>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时间管理计划</a:t>
            </a:r>
            <a:endParaRPr lang="id-ID" sz="4000" dirty="0">
              <a:solidFill>
                <a:schemeClr val="bg1"/>
              </a:solidFill>
              <a:latin typeface="Raleway" panose="020B0003030101060003" pitchFamily="34" charset="0"/>
            </a:endParaRPr>
          </a:p>
        </p:txBody>
      </p:sp>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86B23EBE-163D-475C-BC0D-EEF01806B84C}"/>
              </a:ext>
            </a:extLst>
          </p:cNvPr>
          <p:cNvGraphicFramePr>
            <a:graphicFrameLocks noGrp="1"/>
          </p:cNvGraphicFramePr>
          <p:nvPr>
            <p:extLst>
              <p:ext uri="{D42A27DB-BD31-4B8C-83A1-F6EECF244321}">
                <p14:modId xmlns:p14="http://schemas.microsoft.com/office/powerpoint/2010/main" val="3097038789"/>
              </p:ext>
            </p:extLst>
          </p:nvPr>
        </p:nvGraphicFramePr>
        <p:xfrm>
          <a:off x="648241" y="2081054"/>
          <a:ext cx="7376919" cy="3762699"/>
        </p:xfrm>
        <a:graphic>
          <a:graphicData uri="http://schemas.openxmlformats.org/drawingml/2006/table">
            <a:tbl>
              <a:tblPr firstRow="1" firstCol="1" bandRow="1">
                <a:tableStyleId>{5C22544A-7EE6-4342-B048-85BDC9FD1C3A}</a:tableStyleId>
              </a:tblPr>
              <a:tblGrid>
                <a:gridCol w="2458676">
                  <a:extLst>
                    <a:ext uri="{9D8B030D-6E8A-4147-A177-3AD203B41FA5}">
                      <a16:colId xmlns:a16="http://schemas.microsoft.com/office/drawing/2014/main" val="132966073"/>
                    </a:ext>
                  </a:extLst>
                </a:gridCol>
                <a:gridCol w="2458676">
                  <a:extLst>
                    <a:ext uri="{9D8B030D-6E8A-4147-A177-3AD203B41FA5}">
                      <a16:colId xmlns:a16="http://schemas.microsoft.com/office/drawing/2014/main" val="2203589763"/>
                    </a:ext>
                  </a:extLst>
                </a:gridCol>
                <a:gridCol w="2459567">
                  <a:extLst>
                    <a:ext uri="{9D8B030D-6E8A-4147-A177-3AD203B41FA5}">
                      <a16:colId xmlns:a16="http://schemas.microsoft.com/office/drawing/2014/main" val="4101737318"/>
                    </a:ext>
                  </a:extLst>
                </a:gridCol>
              </a:tblGrid>
              <a:tr h="198037">
                <a:tc>
                  <a:txBody>
                    <a:bodyPr/>
                    <a:lstStyle/>
                    <a:p>
                      <a:pPr algn="just">
                        <a:spcAft>
                          <a:spcPts val="0"/>
                        </a:spcAft>
                      </a:pPr>
                      <a:r>
                        <a:rPr lang="zh-CN" sz="1050" kern="100">
                          <a:effectLst/>
                        </a:rPr>
                        <a:t>关键时间</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任务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要求</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49536932"/>
                  </a:ext>
                </a:extLst>
              </a:tr>
              <a:tr h="396073">
                <a:tc>
                  <a:txBody>
                    <a:bodyPr/>
                    <a:lstStyle/>
                    <a:p>
                      <a:pPr algn="just">
                        <a:spcAft>
                          <a:spcPts val="0"/>
                        </a:spcAft>
                      </a:pPr>
                      <a:r>
                        <a:rPr lang="zh-CN" sz="1050" kern="100" dirty="0">
                          <a:effectLst/>
                        </a:rPr>
                        <a:t>第二周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起草《需求工程计划》、《范围管理计划》、《质量管理计划》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初步制定需求工程计划及子计划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92219138"/>
                  </a:ext>
                </a:extLst>
              </a:tr>
              <a:tr h="396073">
                <a:tc>
                  <a:txBody>
                    <a:bodyPr/>
                    <a:lstStyle/>
                    <a:p>
                      <a:pPr algn="just">
                        <a:spcAft>
                          <a:spcPts val="0"/>
                        </a:spcAft>
                      </a:pPr>
                      <a:r>
                        <a:rPr lang="zh-CN" sz="1050" kern="100">
                          <a:effectLst/>
                        </a:rPr>
                        <a:t>第二周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制定《成本管理计划》、《沟通管理计划》、《配置管理计划》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完成需求工程的部子计划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09685425"/>
                  </a:ext>
                </a:extLst>
              </a:tr>
              <a:tr h="198037">
                <a:tc>
                  <a:txBody>
                    <a:bodyPr/>
                    <a:lstStyle/>
                    <a:p>
                      <a:pPr algn="just">
                        <a:spcAft>
                          <a:spcPts val="0"/>
                        </a:spcAft>
                      </a:pPr>
                      <a:r>
                        <a:rPr lang="zh-CN" sz="1050" kern="100" dirty="0">
                          <a:effectLst/>
                        </a:rPr>
                        <a:t>第三周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完成《可行性分析报告》</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对软件的可行性进行详细的分析</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24794281"/>
                  </a:ext>
                </a:extLst>
              </a:tr>
              <a:tr h="198037">
                <a:tc>
                  <a:txBody>
                    <a:bodyPr/>
                    <a:lstStyle/>
                    <a:p>
                      <a:pPr algn="just">
                        <a:spcAft>
                          <a:spcPts val="0"/>
                        </a:spcAft>
                      </a:pPr>
                      <a:r>
                        <a:rPr lang="zh-CN" sz="1050" kern="100">
                          <a:effectLst/>
                        </a:rPr>
                        <a:t>第三周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制定《项目章程》</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制定项目开发章程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74646149"/>
                  </a:ext>
                </a:extLst>
              </a:tr>
              <a:tr h="198037">
                <a:tc>
                  <a:txBody>
                    <a:bodyPr/>
                    <a:lstStyle/>
                    <a:p>
                      <a:pPr algn="just">
                        <a:spcAft>
                          <a:spcPts val="0"/>
                        </a:spcAft>
                      </a:pPr>
                      <a:r>
                        <a:rPr lang="zh-CN" sz="1050" kern="100">
                          <a:effectLst/>
                        </a:rPr>
                        <a:t>第四周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完成《需求工程计划》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制定开发计划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13247387"/>
                  </a:ext>
                </a:extLst>
              </a:tr>
              <a:tr h="396073">
                <a:tc>
                  <a:txBody>
                    <a:bodyPr/>
                    <a:lstStyle/>
                    <a:p>
                      <a:pPr algn="just">
                        <a:spcAft>
                          <a:spcPts val="0"/>
                        </a:spcAft>
                      </a:pPr>
                      <a:r>
                        <a:rPr lang="zh-CN" sz="1050" kern="100" dirty="0">
                          <a:effectLst/>
                        </a:rPr>
                        <a:t>第五周</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制定《质量保证计划》</a:t>
                      </a:r>
                      <a:r>
                        <a:rPr lang="zh-CN" altLang="en-US" sz="1050" kern="100" dirty="0">
                          <a:effectLst/>
                        </a:rPr>
                        <a:t>、</a:t>
                      </a:r>
                      <a:r>
                        <a:rPr lang="en-US" altLang="zh-CN" sz="1050" kern="100" dirty="0">
                          <a:effectLst/>
                        </a:rPr>
                        <a:t>《</a:t>
                      </a:r>
                      <a:r>
                        <a:rPr lang="zh-CN" altLang="en-US" sz="1050" kern="100" dirty="0">
                          <a:effectLst/>
                        </a:rPr>
                        <a:t>愿景与范围文档</a:t>
                      </a:r>
                      <a:r>
                        <a:rPr lang="en-US" alt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altLang="en-US" sz="1050" kern="100" dirty="0">
                          <a:effectLst/>
                        </a:rPr>
                        <a:t>确定业务需求，编写愿景文档，</a:t>
                      </a:r>
                      <a:r>
                        <a:rPr lang="zh-CN" sz="1050" kern="100" dirty="0">
                          <a:effectLst/>
                        </a:rPr>
                        <a:t>制定质量保证计划</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71532050"/>
                  </a:ext>
                </a:extLst>
              </a:tr>
              <a:tr h="198037">
                <a:tc>
                  <a:txBody>
                    <a:bodyPr/>
                    <a:lstStyle/>
                    <a:p>
                      <a:pPr algn="just">
                        <a:spcAft>
                          <a:spcPts val="0"/>
                        </a:spcAft>
                      </a:pPr>
                      <a:r>
                        <a:rPr lang="zh-CN" sz="1050" kern="100">
                          <a:effectLst/>
                        </a:rPr>
                        <a:t>第六周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根据评审意见修改项目计划</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71087895"/>
                  </a:ext>
                </a:extLst>
              </a:tr>
              <a:tr h="396073">
                <a:tc>
                  <a:txBody>
                    <a:bodyPr/>
                    <a:lstStyle/>
                    <a:p>
                      <a:pPr algn="just">
                        <a:spcAft>
                          <a:spcPts val="0"/>
                        </a:spcAft>
                      </a:pPr>
                      <a:r>
                        <a:rPr lang="zh-CN" sz="1050" kern="100">
                          <a:effectLst/>
                        </a:rPr>
                        <a:t>第七、八周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起草《软件需求规格说明书》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汇总收集的需求，制定需求规格说明书初稿</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7847356"/>
                  </a:ext>
                </a:extLst>
              </a:tr>
              <a:tr h="198037">
                <a:tc>
                  <a:txBody>
                    <a:bodyPr/>
                    <a:lstStyle/>
                    <a:p>
                      <a:pPr algn="just">
                        <a:spcAft>
                          <a:spcPts val="0"/>
                        </a:spcAft>
                      </a:pPr>
                      <a:r>
                        <a:rPr lang="zh-CN" sz="1050" kern="100">
                          <a:effectLst/>
                        </a:rPr>
                        <a:t>第九、十周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修改《软件需求规格说明书》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根据评审意见修改需求规格说明书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44017882"/>
                  </a:ext>
                </a:extLst>
              </a:tr>
              <a:tr h="198037">
                <a:tc>
                  <a:txBody>
                    <a:bodyPr/>
                    <a:lstStyle/>
                    <a:p>
                      <a:pPr algn="just">
                        <a:spcAft>
                          <a:spcPts val="0"/>
                        </a:spcAft>
                      </a:pPr>
                      <a:r>
                        <a:rPr lang="zh-CN" sz="1050" kern="100">
                          <a:effectLst/>
                        </a:rPr>
                        <a:t>第十一周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完成需求变更文档</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制作需求变更的相关文档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59860806"/>
                  </a:ext>
                </a:extLst>
              </a:tr>
              <a:tr h="198037">
                <a:tc>
                  <a:txBody>
                    <a:bodyPr/>
                    <a:lstStyle/>
                    <a:p>
                      <a:pPr algn="just">
                        <a:spcAft>
                          <a:spcPts val="0"/>
                        </a:spcAft>
                      </a:pPr>
                      <a:r>
                        <a:rPr lang="zh-CN" sz="1050" kern="100">
                          <a:effectLst/>
                        </a:rPr>
                        <a:t>第十二周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需求规格说明书的最后确认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完成需求规格说明书</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0556520"/>
                  </a:ext>
                </a:extLst>
              </a:tr>
              <a:tr h="198037">
                <a:tc>
                  <a:txBody>
                    <a:bodyPr/>
                    <a:lstStyle/>
                    <a:p>
                      <a:pPr algn="just">
                        <a:spcAft>
                          <a:spcPts val="0"/>
                        </a:spcAft>
                      </a:pPr>
                      <a:r>
                        <a:rPr lang="zh-CN" sz="1050" kern="100">
                          <a:effectLst/>
                        </a:rPr>
                        <a:t>第十三、十四周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设计</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制定设计方案及编写设计文档</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5756122"/>
                  </a:ext>
                </a:extLst>
              </a:tr>
              <a:tr h="198037">
                <a:tc>
                  <a:txBody>
                    <a:bodyPr/>
                    <a:lstStyle/>
                    <a:p>
                      <a:pPr algn="just">
                        <a:spcAft>
                          <a:spcPts val="0"/>
                        </a:spcAft>
                      </a:pPr>
                      <a:r>
                        <a:rPr lang="zh-CN" sz="1050" kern="100">
                          <a:effectLst/>
                        </a:rPr>
                        <a:t>第十五周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完成《项目总结报告》</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项目总结</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0419825"/>
                  </a:ext>
                </a:extLst>
              </a:tr>
              <a:tr h="198037">
                <a:tc>
                  <a:txBody>
                    <a:bodyPr/>
                    <a:lstStyle/>
                    <a:p>
                      <a:pPr algn="just">
                        <a:spcAft>
                          <a:spcPts val="0"/>
                        </a:spcAft>
                      </a:pPr>
                      <a:r>
                        <a:rPr lang="zh-CN" sz="1050" kern="100">
                          <a:effectLst/>
                        </a:rPr>
                        <a:t>第十六周</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交付产品</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dirty="0">
                          <a:effectLst/>
                        </a:rPr>
                        <a:t>交付最终产品</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9682560"/>
                  </a:ext>
                </a:extLst>
              </a:tr>
            </a:tbl>
          </a:graphicData>
        </a:graphic>
      </p:graphicFrame>
      <p:sp>
        <p:nvSpPr>
          <p:cNvPr id="40" name="Oval 99">
            <a:hlinkClick r:id="rId2"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0590321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6464" y="1013878"/>
            <a:ext cx="1728358"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甘特图</a:t>
            </a:r>
            <a:endParaRPr lang="id-ID" sz="4000" dirty="0">
              <a:solidFill>
                <a:schemeClr val="bg1"/>
              </a:solidFill>
              <a:latin typeface="Raleway" panose="020B0003030101060003" pitchFamily="34" charset="0"/>
            </a:endParaRPr>
          </a:p>
        </p:txBody>
      </p:sp>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0" name="Oval 99">
            <a:hlinkClick r:id="rId2"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026" name="图片 1">
            <a:extLst>
              <a:ext uri="{FF2B5EF4-FFF2-40B4-BE49-F238E27FC236}">
                <a16:creationId xmlns:a16="http://schemas.microsoft.com/office/drawing/2014/main" id="{F986D35D-84A7-4BEE-8293-51DB090176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94" y="1829346"/>
            <a:ext cx="8504992" cy="420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789837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6464" y="1013878"/>
            <a:ext cx="1728358"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甘特图</a:t>
            </a:r>
            <a:endParaRPr lang="id-ID" sz="4000" dirty="0">
              <a:solidFill>
                <a:schemeClr val="bg1"/>
              </a:solidFill>
              <a:latin typeface="Raleway" panose="020B0003030101060003" pitchFamily="34" charset="0"/>
            </a:endParaRPr>
          </a:p>
        </p:txBody>
      </p:sp>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0" name="Oval 99">
            <a:hlinkClick r:id="rId2"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2050" name="图片 1">
            <a:extLst>
              <a:ext uri="{FF2B5EF4-FFF2-40B4-BE49-F238E27FC236}">
                <a16:creationId xmlns:a16="http://schemas.microsoft.com/office/drawing/2014/main" id="{BE5889ED-8923-4DEA-B073-17EC59377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43" y="1886538"/>
            <a:ext cx="8916456" cy="395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02826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6464" y="1013878"/>
            <a:ext cx="1728358"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甘特图</a:t>
            </a:r>
            <a:endParaRPr lang="id-ID" sz="4000" dirty="0">
              <a:solidFill>
                <a:schemeClr val="bg1"/>
              </a:solidFill>
              <a:latin typeface="Raleway" panose="020B0003030101060003" pitchFamily="34" charset="0"/>
            </a:endParaRPr>
          </a:p>
        </p:txBody>
      </p:sp>
      <p:sp>
        <p:nvSpPr>
          <p:cNvPr id="9" name="Freeform 8"/>
          <p:cNvSpPr/>
          <p:nvPr/>
        </p:nvSpPr>
        <p:spPr>
          <a:xfrm>
            <a:off x="4887878" y="2165900"/>
            <a:ext cx="4256121" cy="3127135"/>
          </a:xfrm>
          <a:custGeom>
            <a:avLst/>
            <a:gdLst>
              <a:gd name="connsiteX0" fmla="*/ 3512653 w 5674828"/>
              <a:gd name="connsiteY0" fmla="*/ 0 h 4169513"/>
              <a:gd name="connsiteX1" fmla="*/ 5674828 w 5674828"/>
              <a:gd name="connsiteY1" fmla="*/ 0 h 4169513"/>
              <a:gd name="connsiteX2" fmla="*/ 5674828 w 5674828"/>
              <a:gd name="connsiteY2" fmla="*/ 4169512 h 4169513"/>
              <a:gd name="connsiteX3" fmla="*/ 3750777 w 5674828"/>
              <a:gd name="connsiteY3" fmla="*/ 4169512 h 4169513"/>
              <a:gd name="connsiteX4" fmla="*/ 3750777 w 5674828"/>
              <a:gd name="connsiteY4" fmla="*/ 4169513 h 4169513"/>
              <a:gd name="connsiteX5" fmla="*/ 3494772 w 5674828"/>
              <a:gd name="connsiteY5" fmla="*/ 4169513 h 4169513"/>
              <a:gd name="connsiteX6" fmla="*/ 3492239 w 5674828"/>
              <a:gd name="connsiteY6" fmla="*/ 4161589 h 4169513"/>
              <a:gd name="connsiteX7" fmla="*/ 1330074 w 5674828"/>
              <a:gd name="connsiteY7" fmla="*/ 4161589 h 4169513"/>
              <a:gd name="connsiteX8" fmla="*/ 0 w 5674828"/>
              <a:gd name="connsiteY8" fmla="*/ 1 h 4169513"/>
              <a:gd name="connsiteX9" fmla="*/ 3512653 w 5674828"/>
              <a:gd name="connsiteY9" fmla="*/ 1 h 416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4828" h="4169513">
                <a:moveTo>
                  <a:pt x="3512653" y="0"/>
                </a:moveTo>
                <a:lnTo>
                  <a:pt x="5674828" y="0"/>
                </a:lnTo>
                <a:lnTo>
                  <a:pt x="5674828" y="4169512"/>
                </a:lnTo>
                <a:lnTo>
                  <a:pt x="3750777" y="4169512"/>
                </a:lnTo>
                <a:lnTo>
                  <a:pt x="3750777" y="4169513"/>
                </a:lnTo>
                <a:lnTo>
                  <a:pt x="3494772" y="4169513"/>
                </a:lnTo>
                <a:lnTo>
                  <a:pt x="3492239" y="4161589"/>
                </a:lnTo>
                <a:lnTo>
                  <a:pt x="1330074" y="4161589"/>
                </a:lnTo>
                <a:lnTo>
                  <a:pt x="0" y="1"/>
                </a:lnTo>
                <a:lnTo>
                  <a:pt x="3512653" y="1"/>
                </a:lnTo>
                <a:close/>
              </a:path>
            </a:pathLst>
          </a:cu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10" name="Group 9"/>
          <p:cNvGrpSpPr/>
          <p:nvPr/>
        </p:nvGrpSpPr>
        <p:grpSpPr>
          <a:xfrm rot="1880254">
            <a:off x="5464780" y="852113"/>
            <a:ext cx="3271655" cy="2460628"/>
            <a:chOff x="1925461" y="-469483"/>
            <a:chExt cx="5437137" cy="4089296"/>
          </a:xfrm>
          <a:solidFill>
            <a:srgbClr val="30B695">
              <a:alpha val="50000"/>
            </a:srgbClr>
          </a:solidFill>
        </p:grpSpPr>
        <p:sp>
          <p:nvSpPr>
            <p:cNvPr id="1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1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20" name="Group 19"/>
          <p:cNvGrpSpPr/>
          <p:nvPr/>
        </p:nvGrpSpPr>
        <p:grpSpPr>
          <a:xfrm rot="12603294">
            <a:off x="6322399" y="820574"/>
            <a:ext cx="3271655" cy="2460628"/>
            <a:chOff x="1925461" y="-469483"/>
            <a:chExt cx="5437137" cy="4089296"/>
          </a:xfrm>
          <a:solidFill>
            <a:srgbClr val="30B695">
              <a:alpha val="25000"/>
            </a:srgbClr>
          </a:solidFill>
        </p:grpSpPr>
        <p:sp>
          <p:nvSpPr>
            <p:cNvPr id="2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2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1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grpSp>
        <p:nvGrpSpPr>
          <p:cNvPr id="30" name="Group 29"/>
          <p:cNvGrpSpPr/>
          <p:nvPr/>
        </p:nvGrpSpPr>
        <p:grpSpPr>
          <a:xfrm rot="1803294">
            <a:off x="4866535" y="407424"/>
            <a:ext cx="3271655" cy="2460628"/>
            <a:chOff x="1925461" y="-469483"/>
            <a:chExt cx="5437137" cy="4089296"/>
          </a:xfrm>
          <a:solidFill>
            <a:srgbClr val="30B695">
              <a:alpha val="10000"/>
            </a:srgbClr>
          </a:solidFill>
        </p:grpSpPr>
        <p:sp>
          <p:nvSpPr>
            <p:cNvPr id="31" name="Freeform 61"/>
            <p:cNvSpPr>
              <a:spLocks/>
            </p:cNvSpPr>
            <p:nvPr/>
          </p:nvSpPr>
          <p:spPr bwMode="auto">
            <a:xfrm>
              <a:off x="1925461" y="2554358"/>
              <a:ext cx="921032" cy="1065455"/>
            </a:xfrm>
            <a:custGeom>
              <a:avLst/>
              <a:gdLst>
                <a:gd name="T0" fmla="*/ 0 w 338"/>
                <a:gd name="T1" fmla="*/ 197 h 391"/>
                <a:gd name="T2" fmla="*/ 338 w 338"/>
                <a:gd name="T3" fmla="*/ 391 h 391"/>
                <a:gd name="T4" fmla="*/ 338 w 338"/>
                <a:gd name="T5" fmla="*/ 0 h 391"/>
                <a:gd name="T6" fmla="*/ 0 w 338"/>
                <a:gd name="T7" fmla="*/ 197 h 391"/>
              </a:gdLst>
              <a:ahLst/>
              <a:cxnLst>
                <a:cxn ang="0">
                  <a:pos x="T0" y="T1"/>
                </a:cxn>
                <a:cxn ang="0">
                  <a:pos x="T2" y="T3"/>
                </a:cxn>
                <a:cxn ang="0">
                  <a:pos x="T4" y="T5"/>
                </a:cxn>
                <a:cxn ang="0">
                  <a:pos x="T6" y="T7"/>
                </a:cxn>
              </a:cxnLst>
              <a:rect l="0" t="0" r="r" b="b"/>
              <a:pathLst>
                <a:path w="338" h="391">
                  <a:moveTo>
                    <a:pt x="0" y="197"/>
                  </a:moveTo>
                  <a:lnTo>
                    <a:pt x="338" y="391"/>
                  </a:lnTo>
                  <a:lnTo>
                    <a:pt x="338"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2" name="Freeform 6"/>
            <p:cNvSpPr>
              <a:spLocks/>
            </p:cNvSpPr>
            <p:nvPr/>
          </p:nvSpPr>
          <p:spPr bwMode="auto">
            <a:xfrm>
              <a:off x="4588603" y="-469483"/>
              <a:ext cx="929208" cy="1062729"/>
            </a:xfrm>
            <a:custGeom>
              <a:avLst/>
              <a:gdLst>
                <a:gd name="T0" fmla="*/ 0 w 341"/>
                <a:gd name="T1" fmla="*/ 196 h 390"/>
                <a:gd name="T2" fmla="*/ 341 w 341"/>
                <a:gd name="T3" fmla="*/ 390 h 390"/>
                <a:gd name="T4" fmla="*/ 338 w 341"/>
                <a:gd name="T5" fmla="*/ 0 h 390"/>
                <a:gd name="T6" fmla="*/ 0 w 341"/>
                <a:gd name="T7" fmla="*/ 196 h 390"/>
              </a:gdLst>
              <a:ahLst/>
              <a:cxnLst>
                <a:cxn ang="0">
                  <a:pos x="T0" y="T1"/>
                </a:cxn>
                <a:cxn ang="0">
                  <a:pos x="T2" y="T3"/>
                </a:cxn>
                <a:cxn ang="0">
                  <a:pos x="T4" y="T5"/>
                </a:cxn>
                <a:cxn ang="0">
                  <a:pos x="T6" y="T7"/>
                </a:cxn>
              </a:cxnLst>
              <a:rect l="0" t="0" r="r" b="b"/>
              <a:pathLst>
                <a:path w="341" h="390">
                  <a:moveTo>
                    <a:pt x="0" y="196"/>
                  </a:moveTo>
                  <a:lnTo>
                    <a:pt x="341" y="390"/>
                  </a:lnTo>
                  <a:lnTo>
                    <a:pt x="338"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3" name="Freeform 38"/>
            <p:cNvSpPr>
              <a:spLocks/>
            </p:cNvSpPr>
            <p:nvPr/>
          </p:nvSpPr>
          <p:spPr bwMode="auto">
            <a:xfrm>
              <a:off x="3646908" y="593246"/>
              <a:ext cx="923758" cy="1065455"/>
            </a:xfrm>
            <a:custGeom>
              <a:avLst/>
              <a:gdLst>
                <a:gd name="T0" fmla="*/ 0 w 339"/>
                <a:gd name="T1" fmla="*/ 391 h 391"/>
                <a:gd name="T2" fmla="*/ 0 w 339"/>
                <a:gd name="T3" fmla="*/ 0 h 391"/>
                <a:gd name="T4" fmla="*/ 339 w 339"/>
                <a:gd name="T5" fmla="*/ 194 h 391"/>
                <a:gd name="T6" fmla="*/ 0 w 339"/>
                <a:gd name="T7" fmla="*/ 391 h 391"/>
              </a:gdLst>
              <a:ahLst/>
              <a:cxnLst>
                <a:cxn ang="0">
                  <a:pos x="T0" y="T1"/>
                </a:cxn>
                <a:cxn ang="0">
                  <a:pos x="T2" y="T3"/>
                </a:cxn>
                <a:cxn ang="0">
                  <a:pos x="T4" y="T5"/>
                </a:cxn>
                <a:cxn ang="0">
                  <a:pos x="T6" y="T7"/>
                </a:cxn>
              </a:cxnLst>
              <a:rect l="0" t="0" r="r" b="b"/>
              <a:pathLst>
                <a:path w="339" h="391">
                  <a:moveTo>
                    <a:pt x="0" y="391"/>
                  </a:moveTo>
                  <a:lnTo>
                    <a:pt x="0" y="0"/>
                  </a:lnTo>
                  <a:lnTo>
                    <a:pt x="339" y="194"/>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4" name="Freeform 42"/>
            <p:cNvSpPr>
              <a:spLocks/>
            </p:cNvSpPr>
            <p:nvPr/>
          </p:nvSpPr>
          <p:spPr bwMode="auto">
            <a:xfrm>
              <a:off x="5517809" y="64607"/>
              <a:ext cx="921032" cy="1065455"/>
            </a:xfrm>
            <a:custGeom>
              <a:avLst/>
              <a:gdLst>
                <a:gd name="T0" fmla="*/ 0 w 338"/>
                <a:gd name="T1" fmla="*/ 194 h 391"/>
                <a:gd name="T2" fmla="*/ 338 w 338"/>
                <a:gd name="T3" fmla="*/ 391 h 391"/>
                <a:gd name="T4" fmla="*/ 338 w 338"/>
                <a:gd name="T5" fmla="*/ 0 h 391"/>
                <a:gd name="T6" fmla="*/ 0 w 338"/>
                <a:gd name="T7" fmla="*/ 194 h 391"/>
              </a:gdLst>
              <a:ahLst/>
              <a:cxnLst>
                <a:cxn ang="0">
                  <a:pos x="T0" y="T1"/>
                </a:cxn>
                <a:cxn ang="0">
                  <a:pos x="T2" y="T3"/>
                </a:cxn>
                <a:cxn ang="0">
                  <a:pos x="T4" y="T5"/>
                </a:cxn>
                <a:cxn ang="0">
                  <a:pos x="T6" y="T7"/>
                </a:cxn>
              </a:cxnLst>
              <a:rect l="0" t="0" r="r" b="b"/>
              <a:pathLst>
                <a:path w="338" h="391">
                  <a:moveTo>
                    <a:pt x="0" y="194"/>
                  </a:moveTo>
                  <a:lnTo>
                    <a:pt x="338" y="391"/>
                  </a:lnTo>
                  <a:lnTo>
                    <a:pt x="338" y="0"/>
                  </a:lnTo>
                  <a:lnTo>
                    <a:pt x="0" y="194"/>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5" name="Freeform 43"/>
            <p:cNvSpPr>
              <a:spLocks/>
            </p:cNvSpPr>
            <p:nvPr/>
          </p:nvSpPr>
          <p:spPr bwMode="auto">
            <a:xfrm>
              <a:off x="6438840" y="-469483"/>
              <a:ext cx="923758" cy="1062729"/>
            </a:xfrm>
            <a:custGeom>
              <a:avLst/>
              <a:gdLst>
                <a:gd name="T0" fmla="*/ 0 w 339"/>
                <a:gd name="T1" fmla="*/ 196 h 390"/>
                <a:gd name="T2" fmla="*/ 339 w 339"/>
                <a:gd name="T3" fmla="*/ 390 h 390"/>
                <a:gd name="T4" fmla="*/ 339 w 339"/>
                <a:gd name="T5" fmla="*/ 0 h 390"/>
                <a:gd name="T6" fmla="*/ 0 w 339"/>
                <a:gd name="T7" fmla="*/ 196 h 390"/>
              </a:gdLst>
              <a:ahLst/>
              <a:cxnLst>
                <a:cxn ang="0">
                  <a:pos x="T0" y="T1"/>
                </a:cxn>
                <a:cxn ang="0">
                  <a:pos x="T2" y="T3"/>
                </a:cxn>
                <a:cxn ang="0">
                  <a:pos x="T4" y="T5"/>
                </a:cxn>
                <a:cxn ang="0">
                  <a:pos x="T6" y="T7"/>
                </a:cxn>
              </a:cxnLst>
              <a:rect l="0" t="0" r="r" b="b"/>
              <a:pathLst>
                <a:path w="339" h="390">
                  <a:moveTo>
                    <a:pt x="0" y="196"/>
                  </a:moveTo>
                  <a:lnTo>
                    <a:pt x="339" y="390"/>
                  </a:lnTo>
                  <a:lnTo>
                    <a:pt x="339" y="0"/>
                  </a:lnTo>
                  <a:lnTo>
                    <a:pt x="0" y="196"/>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6" name="Freeform 47"/>
            <p:cNvSpPr>
              <a:spLocks/>
            </p:cNvSpPr>
            <p:nvPr/>
          </p:nvSpPr>
          <p:spPr bwMode="auto">
            <a:xfrm>
              <a:off x="4594053" y="593246"/>
              <a:ext cx="923758" cy="1070905"/>
            </a:xfrm>
            <a:custGeom>
              <a:avLst/>
              <a:gdLst>
                <a:gd name="T0" fmla="*/ 0 w 339"/>
                <a:gd name="T1" fmla="*/ 197 h 393"/>
                <a:gd name="T2" fmla="*/ 339 w 339"/>
                <a:gd name="T3" fmla="*/ 393 h 393"/>
                <a:gd name="T4" fmla="*/ 339 w 339"/>
                <a:gd name="T5" fmla="*/ 0 h 393"/>
                <a:gd name="T6" fmla="*/ 0 w 339"/>
                <a:gd name="T7" fmla="*/ 197 h 393"/>
              </a:gdLst>
              <a:ahLst/>
              <a:cxnLst>
                <a:cxn ang="0">
                  <a:pos x="T0" y="T1"/>
                </a:cxn>
                <a:cxn ang="0">
                  <a:pos x="T2" y="T3"/>
                </a:cxn>
                <a:cxn ang="0">
                  <a:pos x="T4" y="T5"/>
                </a:cxn>
                <a:cxn ang="0">
                  <a:pos x="T6" y="T7"/>
                </a:cxn>
              </a:cxnLst>
              <a:rect l="0" t="0" r="r" b="b"/>
              <a:pathLst>
                <a:path w="339" h="393">
                  <a:moveTo>
                    <a:pt x="0" y="197"/>
                  </a:moveTo>
                  <a:lnTo>
                    <a:pt x="339" y="393"/>
                  </a:lnTo>
                  <a:lnTo>
                    <a:pt x="339" y="0"/>
                  </a:lnTo>
                  <a:lnTo>
                    <a:pt x="0" y="197"/>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7" name="Freeform 67"/>
            <p:cNvSpPr>
              <a:spLocks/>
            </p:cNvSpPr>
            <p:nvPr/>
          </p:nvSpPr>
          <p:spPr bwMode="auto">
            <a:xfrm>
              <a:off x="2720426" y="1127334"/>
              <a:ext cx="921032" cy="1062729"/>
            </a:xfrm>
            <a:custGeom>
              <a:avLst/>
              <a:gdLst>
                <a:gd name="T0" fmla="*/ 0 w 338"/>
                <a:gd name="T1" fmla="*/ 390 h 390"/>
                <a:gd name="T2" fmla="*/ 0 w 338"/>
                <a:gd name="T3" fmla="*/ 0 h 390"/>
                <a:gd name="T4" fmla="*/ 338 w 338"/>
                <a:gd name="T5" fmla="*/ 196 h 390"/>
                <a:gd name="T6" fmla="*/ 0 w 338"/>
                <a:gd name="T7" fmla="*/ 390 h 390"/>
              </a:gdLst>
              <a:ahLst/>
              <a:cxnLst>
                <a:cxn ang="0">
                  <a:pos x="T0" y="T1"/>
                </a:cxn>
                <a:cxn ang="0">
                  <a:pos x="T2" y="T3"/>
                </a:cxn>
                <a:cxn ang="0">
                  <a:pos x="T4" y="T5"/>
                </a:cxn>
                <a:cxn ang="0">
                  <a:pos x="T6" y="T7"/>
                </a:cxn>
              </a:cxnLst>
              <a:rect l="0" t="0" r="r" b="b"/>
              <a:pathLst>
                <a:path w="338" h="390">
                  <a:moveTo>
                    <a:pt x="0" y="390"/>
                  </a:moveTo>
                  <a:lnTo>
                    <a:pt x="0" y="0"/>
                  </a:lnTo>
                  <a:lnTo>
                    <a:pt x="338"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8" name="Freeform 76"/>
            <p:cNvSpPr>
              <a:spLocks/>
            </p:cNvSpPr>
            <p:nvPr/>
          </p:nvSpPr>
          <p:spPr bwMode="auto">
            <a:xfrm>
              <a:off x="3646908" y="1658700"/>
              <a:ext cx="923758" cy="1062729"/>
            </a:xfrm>
            <a:custGeom>
              <a:avLst/>
              <a:gdLst>
                <a:gd name="T0" fmla="*/ 0 w 339"/>
                <a:gd name="T1" fmla="*/ 390 h 390"/>
                <a:gd name="T2" fmla="*/ 0 w 339"/>
                <a:gd name="T3" fmla="*/ 0 h 390"/>
                <a:gd name="T4" fmla="*/ 339 w 339"/>
                <a:gd name="T5" fmla="*/ 196 h 390"/>
                <a:gd name="T6" fmla="*/ 0 w 339"/>
                <a:gd name="T7" fmla="*/ 390 h 390"/>
              </a:gdLst>
              <a:ahLst/>
              <a:cxnLst>
                <a:cxn ang="0">
                  <a:pos x="T0" y="T1"/>
                </a:cxn>
                <a:cxn ang="0">
                  <a:pos x="T2" y="T3"/>
                </a:cxn>
                <a:cxn ang="0">
                  <a:pos x="T4" y="T5"/>
                </a:cxn>
                <a:cxn ang="0">
                  <a:pos x="T6" y="T7"/>
                </a:cxn>
              </a:cxnLst>
              <a:rect l="0" t="0" r="r" b="b"/>
              <a:pathLst>
                <a:path w="339" h="390">
                  <a:moveTo>
                    <a:pt x="0" y="390"/>
                  </a:moveTo>
                  <a:lnTo>
                    <a:pt x="0" y="0"/>
                  </a:lnTo>
                  <a:lnTo>
                    <a:pt x="339" y="196"/>
                  </a:lnTo>
                  <a:lnTo>
                    <a:pt x="0" y="390"/>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sp>
          <p:nvSpPr>
            <p:cNvPr id="39" name="Freeform 77"/>
            <p:cNvSpPr>
              <a:spLocks/>
            </p:cNvSpPr>
            <p:nvPr/>
          </p:nvSpPr>
          <p:spPr bwMode="auto">
            <a:xfrm>
              <a:off x="5548104" y="1683977"/>
              <a:ext cx="921032" cy="1065455"/>
            </a:xfrm>
            <a:custGeom>
              <a:avLst/>
              <a:gdLst>
                <a:gd name="T0" fmla="*/ 0 w 338"/>
                <a:gd name="T1" fmla="*/ 391 h 391"/>
                <a:gd name="T2" fmla="*/ 0 w 338"/>
                <a:gd name="T3" fmla="*/ 0 h 391"/>
                <a:gd name="T4" fmla="*/ 338 w 338"/>
                <a:gd name="T5" fmla="*/ 197 h 391"/>
                <a:gd name="T6" fmla="*/ 0 w 338"/>
                <a:gd name="T7" fmla="*/ 391 h 391"/>
              </a:gdLst>
              <a:ahLst/>
              <a:cxnLst>
                <a:cxn ang="0">
                  <a:pos x="T0" y="T1"/>
                </a:cxn>
                <a:cxn ang="0">
                  <a:pos x="T2" y="T3"/>
                </a:cxn>
                <a:cxn ang="0">
                  <a:pos x="T4" y="T5"/>
                </a:cxn>
                <a:cxn ang="0">
                  <a:pos x="T6" y="T7"/>
                </a:cxn>
              </a:cxnLst>
              <a:rect l="0" t="0" r="r" b="b"/>
              <a:pathLst>
                <a:path w="338" h="391">
                  <a:moveTo>
                    <a:pt x="0" y="391"/>
                  </a:moveTo>
                  <a:lnTo>
                    <a:pt x="0" y="0"/>
                  </a:lnTo>
                  <a:lnTo>
                    <a:pt x="338" y="197"/>
                  </a:lnTo>
                  <a:lnTo>
                    <a:pt x="0" y="391"/>
                  </a:lnTo>
                  <a:close/>
                </a:path>
              </a:pathLst>
            </a:custGeom>
            <a:grpFill/>
            <a:ln w="15875" cap="flat">
              <a:solidFill>
                <a:schemeClr val="bg1">
                  <a:alpha val="50000"/>
                </a:schemeClr>
              </a:solidFill>
              <a:prstDash val="solid"/>
              <a:miter lim="800000"/>
              <a:headEnd/>
              <a:tailEnd/>
            </a:ln>
          </p:spPr>
          <p:txBody>
            <a:bodyPr vert="horz" wrap="square" lIns="68580" tIns="34290" rIns="68580" bIns="34290" numCol="1" anchor="t" anchorCtr="0" compatLnSpc="1">
              <a:prstTxWarp prst="textNoShape">
                <a:avLst/>
              </a:prstTxWarp>
            </a:bodyPr>
            <a:lstStyle/>
            <a:p>
              <a:endParaRPr lang="id-ID" sz="1350"/>
            </a:p>
          </p:txBody>
        </p:sp>
      </p:grpSp>
      <p:sp>
        <p:nvSpPr>
          <p:cNvPr id="40" name="Oval 99">
            <a:hlinkClick r:id="rId2" action="ppaction://hlinksldjump"/>
            <a:extLst>
              <a:ext uri="{FF2B5EF4-FFF2-40B4-BE49-F238E27FC236}">
                <a16:creationId xmlns:a16="http://schemas.microsoft.com/office/drawing/2014/main" id="{5C572747-2CAB-407F-80DA-B96E6498950E}"/>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3074" name="图片 1">
            <a:extLst>
              <a:ext uri="{FF2B5EF4-FFF2-40B4-BE49-F238E27FC236}">
                <a16:creationId xmlns:a16="http://schemas.microsoft.com/office/drawing/2014/main" id="{A5D52BD5-06C2-487B-B57E-CEDD24433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118" y="1974386"/>
            <a:ext cx="8705414" cy="386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51921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right)">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178">
            <a:extLst>
              <a:ext uri="{FF2B5EF4-FFF2-40B4-BE49-F238E27FC236}">
                <a16:creationId xmlns:a16="http://schemas.microsoft.com/office/drawing/2014/main" id="{AAC5EEFB-A981-4831-9228-DCAAF21089D8}"/>
              </a:ext>
            </a:extLst>
          </p:cNvPr>
          <p:cNvSpPr/>
          <p:nvPr/>
        </p:nvSpPr>
        <p:spPr>
          <a:xfrm>
            <a:off x="7873310" y="6185067"/>
            <a:ext cx="935001" cy="400110"/>
          </a:xfrm>
          <a:prstGeom prst="rect">
            <a:avLst/>
          </a:prstGeom>
        </p:spPr>
        <p:txBody>
          <a:bodyPr wrap="none">
            <a:spAutoFit/>
          </a:bodyPr>
          <a:lstStyle/>
          <a:p>
            <a:pPr algn="ctr"/>
            <a:r>
              <a:rPr lang="en-US" sz="2000" dirty="0">
                <a:solidFill>
                  <a:schemeClr val="bg1"/>
                </a:solidFill>
                <a:latin typeface="+mj-lt"/>
              </a:rPr>
              <a:t>BY-G</a:t>
            </a:r>
            <a:r>
              <a:rPr lang="en-US" altLang="zh-CN" sz="2000" dirty="0">
                <a:solidFill>
                  <a:schemeClr val="bg1"/>
                </a:solidFill>
                <a:latin typeface="+mj-lt"/>
              </a:rPr>
              <a:t>01</a:t>
            </a:r>
            <a:endParaRPr lang="id-ID" sz="2000" dirty="0">
              <a:solidFill>
                <a:schemeClr val="bg1"/>
              </a:solidFill>
              <a:latin typeface="+mj-lt"/>
            </a:endParaRPr>
          </a:p>
        </p:txBody>
      </p:sp>
      <p:sp>
        <p:nvSpPr>
          <p:cNvPr id="45" name="TextBox 2">
            <a:extLst>
              <a:ext uri="{FF2B5EF4-FFF2-40B4-BE49-F238E27FC236}">
                <a16:creationId xmlns:a16="http://schemas.microsoft.com/office/drawing/2014/main" id="{053DF39F-5A45-47DA-94BE-B31113CF7B97}"/>
              </a:ext>
            </a:extLst>
          </p:cNvPr>
          <p:cNvSpPr txBox="1"/>
          <p:nvPr/>
        </p:nvSpPr>
        <p:spPr>
          <a:xfrm>
            <a:off x="27620" y="330337"/>
            <a:ext cx="2502609" cy="1015663"/>
          </a:xfrm>
          <a:prstGeom prst="rect">
            <a:avLst/>
          </a:prstGeom>
          <a:noFill/>
        </p:spPr>
        <p:txBody>
          <a:bodyPr wrap="none" rtlCol="0">
            <a:spAutoFit/>
          </a:bodyPr>
          <a:lstStyle/>
          <a:p>
            <a:pPr algn="ctr"/>
            <a:r>
              <a:rPr lang="zh-CN" altLang="en-US" sz="6000" b="1" dirty="0">
                <a:solidFill>
                  <a:schemeClr val="bg1"/>
                </a:solidFill>
                <a:latin typeface="Raleway" panose="020B0003030101060003" pitchFamily="34" charset="0"/>
              </a:rPr>
              <a:t>目录：</a:t>
            </a:r>
            <a:endParaRPr lang="id-ID" sz="6000" b="1" dirty="0">
              <a:solidFill>
                <a:schemeClr val="bg1"/>
              </a:solidFill>
              <a:latin typeface="Raleway" panose="020B0003030101060003" pitchFamily="34" charset="0"/>
            </a:endParaRPr>
          </a:p>
        </p:txBody>
      </p:sp>
      <p:sp>
        <p:nvSpPr>
          <p:cNvPr id="46" name="Rectangle 178">
            <a:extLst>
              <a:ext uri="{FF2B5EF4-FFF2-40B4-BE49-F238E27FC236}">
                <a16:creationId xmlns:a16="http://schemas.microsoft.com/office/drawing/2014/main" id="{7116D325-45A5-4257-A10B-738C024A1411}"/>
              </a:ext>
            </a:extLst>
          </p:cNvPr>
          <p:cNvSpPr/>
          <p:nvPr/>
        </p:nvSpPr>
        <p:spPr>
          <a:xfrm>
            <a:off x="1904496" y="1936397"/>
            <a:ext cx="3650358" cy="3170099"/>
          </a:xfrm>
          <a:prstGeom prst="rect">
            <a:avLst/>
          </a:prstGeom>
        </p:spPr>
        <p:txBody>
          <a:bodyPr wrap="none">
            <a:spAutoFit/>
          </a:bodyPr>
          <a:lstStyle/>
          <a:p>
            <a:r>
              <a:rPr lang="en-US" altLang="zh-CN" sz="4000" b="1" dirty="0">
                <a:solidFill>
                  <a:schemeClr val="bg1"/>
                </a:solidFill>
                <a:latin typeface="+mj-lt"/>
              </a:rPr>
              <a:t>1.</a:t>
            </a:r>
            <a:r>
              <a:rPr lang="zh-CN" altLang="en-US" sz="4000" b="1" dirty="0">
                <a:solidFill>
                  <a:schemeClr val="bg1"/>
                </a:solidFill>
                <a:latin typeface="+mj-lt"/>
              </a:rPr>
              <a:t>可行性分析</a:t>
            </a:r>
            <a:endParaRPr lang="en-US" altLang="zh-CN" sz="4000" b="1" dirty="0">
              <a:solidFill>
                <a:schemeClr val="bg1"/>
              </a:solidFill>
              <a:latin typeface="+mj-lt"/>
            </a:endParaRPr>
          </a:p>
          <a:p>
            <a:r>
              <a:rPr lang="en-US" altLang="zh-CN" sz="4000" b="1" dirty="0">
                <a:solidFill>
                  <a:schemeClr val="bg1"/>
                </a:solidFill>
                <a:latin typeface="+mj-lt"/>
              </a:rPr>
              <a:t>2.</a:t>
            </a:r>
            <a:r>
              <a:rPr lang="zh-CN" altLang="en-US" sz="4000" b="1" dirty="0">
                <a:solidFill>
                  <a:schemeClr val="bg1"/>
                </a:solidFill>
                <a:latin typeface="+mj-lt"/>
              </a:rPr>
              <a:t>项目章程</a:t>
            </a:r>
            <a:endParaRPr lang="en-US" altLang="zh-CN" sz="4000" b="1" dirty="0">
              <a:solidFill>
                <a:schemeClr val="bg1"/>
              </a:solidFill>
              <a:latin typeface="+mj-lt"/>
            </a:endParaRPr>
          </a:p>
          <a:p>
            <a:r>
              <a:rPr lang="en-US" sz="4000" b="1" dirty="0">
                <a:solidFill>
                  <a:schemeClr val="bg1"/>
                </a:solidFill>
                <a:latin typeface="+mj-lt"/>
              </a:rPr>
              <a:t>3.</a:t>
            </a:r>
            <a:r>
              <a:rPr lang="zh-CN" altLang="en-US" sz="4000" b="1" dirty="0">
                <a:solidFill>
                  <a:schemeClr val="bg1"/>
                </a:solidFill>
              </a:rPr>
              <a:t>专题计划要点</a:t>
            </a:r>
            <a:endParaRPr lang="zh-CN" altLang="zh-CN" sz="4000" b="1" dirty="0">
              <a:solidFill>
                <a:schemeClr val="bg1"/>
              </a:solidFill>
            </a:endParaRPr>
          </a:p>
          <a:p>
            <a:r>
              <a:rPr lang="en-US" altLang="zh-CN" sz="4000" b="1" dirty="0">
                <a:solidFill>
                  <a:schemeClr val="bg1"/>
                </a:solidFill>
              </a:rPr>
              <a:t>4. </a:t>
            </a:r>
            <a:r>
              <a:rPr lang="zh-CN" altLang="en-US" sz="4000" b="1" dirty="0">
                <a:solidFill>
                  <a:schemeClr val="bg1"/>
                </a:solidFill>
              </a:rPr>
              <a:t>参考资料</a:t>
            </a:r>
            <a:endParaRPr lang="en-US" altLang="zh-CN" sz="4000" b="1" dirty="0">
              <a:solidFill>
                <a:schemeClr val="bg1"/>
              </a:solidFill>
            </a:endParaRPr>
          </a:p>
          <a:p>
            <a:r>
              <a:rPr lang="en-US" altLang="zh-CN" sz="4000" b="1" dirty="0">
                <a:solidFill>
                  <a:schemeClr val="bg1"/>
                </a:solidFill>
              </a:rPr>
              <a:t>5.</a:t>
            </a:r>
            <a:r>
              <a:rPr lang="zh-CN" altLang="en-US" sz="4000" b="1" dirty="0">
                <a:solidFill>
                  <a:schemeClr val="bg1"/>
                </a:solidFill>
              </a:rPr>
              <a:t>分工及绩效</a:t>
            </a:r>
            <a:endParaRPr lang="id-ID" sz="3200" b="1" dirty="0">
              <a:solidFill>
                <a:schemeClr val="bg1"/>
              </a:solidFill>
              <a:latin typeface="+mj-lt"/>
            </a:endParaRPr>
          </a:p>
        </p:txBody>
      </p:sp>
    </p:spTree>
    <p:extLst>
      <p:ext uri="{BB962C8B-B14F-4D97-AF65-F5344CB8AC3E}">
        <p14:creationId xmlns:p14="http://schemas.microsoft.com/office/powerpoint/2010/main" val="3755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fade">
                                      <p:cBhvr>
                                        <p:cTn id="11" dur="500"/>
                                        <p:tgtEl>
                                          <p:spTgt spid="4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范围管理计划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254906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0034" y="331795"/>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范围管理计划</a:t>
            </a:r>
            <a:endParaRPr lang="id-ID" sz="3600" dirty="0">
              <a:solidFill>
                <a:schemeClr val="bg1">
                  <a:lumMod val="50000"/>
                </a:schemeClr>
              </a:solidFill>
              <a:latin typeface="Raleway" panose="020B0003030101060003" pitchFamily="34" charset="0"/>
            </a:endParaRPr>
          </a:p>
        </p:txBody>
      </p:sp>
      <p:sp>
        <p:nvSpPr>
          <p:cNvPr id="6" name="Rectangle 1">
            <a:extLst>
              <a:ext uri="{FF2B5EF4-FFF2-40B4-BE49-F238E27FC236}">
                <a16:creationId xmlns:a16="http://schemas.microsoft.com/office/drawing/2014/main" id="{4EB7D6A4-00C4-46CA-936F-791344A58B5A}"/>
              </a:ext>
            </a:extLst>
          </p:cNvPr>
          <p:cNvSpPr>
            <a:spLocks noChangeArrowheads="1"/>
          </p:cNvSpPr>
          <p:nvPr/>
        </p:nvSpPr>
        <p:spPr bwMode="auto">
          <a:xfrm>
            <a:off x="-123037" y="2013671"/>
            <a:ext cx="13025048" cy="57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2" name="表格 1">
            <a:extLst>
              <a:ext uri="{FF2B5EF4-FFF2-40B4-BE49-F238E27FC236}">
                <a16:creationId xmlns:a16="http://schemas.microsoft.com/office/drawing/2014/main" id="{523042CA-B4A1-499E-8AE3-88D45E21370E}"/>
              </a:ext>
            </a:extLst>
          </p:cNvPr>
          <p:cNvGraphicFramePr>
            <a:graphicFrameLocks noGrp="1"/>
          </p:cNvGraphicFramePr>
          <p:nvPr>
            <p:extLst>
              <p:ext uri="{D42A27DB-BD31-4B8C-83A1-F6EECF244321}">
                <p14:modId xmlns:p14="http://schemas.microsoft.com/office/powerpoint/2010/main" val="1116885593"/>
              </p:ext>
            </p:extLst>
          </p:nvPr>
        </p:nvGraphicFramePr>
        <p:xfrm>
          <a:off x="1002686" y="1120640"/>
          <a:ext cx="7138627" cy="3243256"/>
        </p:xfrm>
        <a:graphic>
          <a:graphicData uri="http://schemas.openxmlformats.org/drawingml/2006/table">
            <a:tbl>
              <a:tblPr firstRow="1" firstCol="1" bandRow="1">
                <a:tableStyleId>{5C22544A-7EE6-4342-B048-85BDC9FD1C3A}</a:tableStyleId>
              </a:tblPr>
              <a:tblGrid>
                <a:gridCol w="1814624">
                  <a:extLst>
                    <a:ext uri="{9D8B030D-6E8A-4147-A177-3AD203B41FA5}">
                      <a16:colId xmlns:a16="http://schemas.microsoft.com/office/drawing/2014/main" val="1965770271"/>
                    </a:ext>
                  </a:extLst>
                </a:gridCol>
                <a:gridCol w="1774053">
                  <a:extLst>
                    <a:ext uri="{9D8B030D-6E8A-4147-A177-3AD203B41FA5}">
                      <a16:colId xmlns:a16="http://schemas.microsoft.com/office/drawing/2014/main" val="264439305"/>
                    </a:ext>
                  </a:extLst>
                </a:gridCol>
                <a:gridCol w="1774975">
                  <a:extLst>
                    <a:ext uri="{9D8B030D-6E8A-4147-A177-3AD203B41FA5}">
                      <a16:colId xmlns:a16="http://schemas.microsoft.com/office/drawing/2014/main" val="1069860885"/>
                    </a:ext>
                  </a:extLst>
                </a:gridCol>
                <a:gridCol w="1774975">
                  <a:extLst>
                    <a:ext uri="{9D8B030D-6E8A-4147-A177-3AD203B41FA5}">
                      <a16:colId xmlns:a16="http://schemas.microsoft.com/office/drawing/2014/main" val="3022777244"/>
                    </a:ext>
                  </a:extLst>
                </a:gridCol>
              </a:tblGrid>
              <a:tr h="350622">
                <a:tc>
                  <a:txBody>
                    <a:bodyPr/>
                    <a:lstStyle/>
                    <a:p>
                      <a:r>
                        <a:rPr lang="zh-CN" sz="1000">
                          <a:effectLst/>
                        </a:rPr>
                        <a:t>特性</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1</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2</a:t>
                      </a:r>
                      <a:endParaRPr lang="zh-CN" sz="1000">
                        <a:effectLst/>
                        <a:latin typeface="Times New Roman" panose="02020603050405020304" pitchFamily="18" charset="0"/>
                      </a:endParaRPr>
                    </a:p>
                  </a:txBody>
                  <a:tcPr marL="68580" marR="68580" marT="0" marB="0"/>
                </a:tc>
                <a:tc>
                  <a:txBody>
                    <a:bodyPr/>
                    <a:lstStyle/>
                    <a:p>
                      <a:r>
                        <a:rPr lang="zh-CN" sz="1000">
                          <a:effectLst/>
                        </a:rPr>
                        <a:t>发布</a:t>
                      </a:r>
                      <a:r>
                        <a:rPr lang="en-US" sz="1000">
                          <a:effectLst/>
                        </a:rPr>
                        <a:t>3</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1105191897"/>
                  </a:ext>
                </a:extLst>
              </a:tr>
              <a:tr h="350622">
                <a:tc>
                  <a:txBody>
                    <a:bodyPr/>
                    <a:lstStyle/>
                    <a:p>
                      <a:r>
                        <a:rPr lang="en-US" sz="1000">
                          <a:effectLst/>
                        </a:rPr>
                        <a:t>5.2.2.1</a:t>
                      </a:r>
                      <a:endParaRPr lang="zh-CN" sz="1000">
                        <a:effectLst/>
                        <a:latin typeface="Times New Roman" panose="02020603050405020304" pitchFamily="18" charset="0"/>
                      </a:endParaRPr>
                    </a:p>
                  </a:txBody>
                  <a:tcPr marL="68580" marR="68580" marT="0" marB="0"/>
                </a:tc>
                <a:tc>
                  <a:txBody>
                    <a:bodyPr/>
                    <a:lstStyle/>
                    <a:p>
                      <a:r>
                        <a:rPr lang="zh-CN" sz="1000">
                          <a:effectLst/>
                        </a:rPr>
                        <a:t>仅提供少量案例</a:t>
                      </a:r>
                      <a:endParaRPr lang="zh-CN" sz="1000">
                        <a:effectLst/>
                        <a:latin typeface="Times New Roman" panose="02020603050405020304" pitchFamily="18" charset="0"/>
                      </a:endParaRPr>
                    </a:p>
                  </a:txBody>
                  <a:tcPr marL="68580" marR="68580" marT="0" marB="0"/>
                </a:tc>
                <a:tc>
                  <a:txBody>
                    <a:bodyPr/>
                    <a:lstStyle/>
                    <a:p>
                      <a:r>
                        <a:rPr lang="zh-CN" sz="1000">
                          <a:effectLst/>
                        </a:rPr>
                        <a:t>添加了几个新案例</a:t>
                      </a:r>
                      <a:endParaRPr lang="zh-CN" sz="1000">
                        <a:effectLst/>
                        <a:latin typeface="Times New Roman" panose="02020603050405020304" pitchFamily="18" charset="0"/>
                      </a:endParaRPr>
                    </a:p>
                  </a:txBody>
                  <a:tcPr marL="68580" marR="68580" marT="0" marB="0"/>
                </a:tc>
                <a:tc>
                  <a:txBody>
                    <a:bodyPr/>
                    <a:lstStyle/>
                    <a:p>
                      <a:r>
                        <a:rPr lang="zh-CN" sz="1000">
                          <a:effectLst/>
                        </a:rPr>
                        <a:t>持续更新新案例</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552957067"/>
                  </a:ext>
                </a:extLst>
              </a:tr>
              <a:tr h="701244">
                <a:tc>
                  <a:txBody>
                    <a:bodyPr/>
                    <a:lstStyle/>
                    <a:p>
                      <a:r>
                        <a:rPr lang="en-US" sz="1000">
                          <a:effectLst/>
                        </a:rPr>
                        <a:t>5.2.2.2</a:t>
                      </a:r>
                      <a:endParaRPr lang="zh-CN" sz="1000">
                        <a:effectLst/>
                        <a:latin typeface="Times New Roman" panose="02020603050405020304" pitchFamily="18" charset="0"/>
                      </a:endParaRPr>
                    </a:p>
                  </a:txBody>
                  <a:tcPr marL="68580" marR="68580" marT="0" marB="0"/>
                </a:tc>
                <a:tc>
                  <a:txBody>
                    <a:bodyPr/>
                    <a:lstStyle/>
                    <a:p>
                      <a:r>
                        <a:rPr lang="zh-CN" sz="1000" dirty="0">
                          <a:effectLst/>
                        </a:rPr>
                        <a:t>一个案例只提供两个角色可扮演</a:t>
                      </a:r>
                      <a:endParaRPr lang="zh-CN" sz="1000" dirty="0">
                        <a:effectLst/>
                        <a:latin typeface="Times New Roman" panose="02020603050405020304" pitchFamily="18" charset="0"/>
                      </a:endParaRPr>
                    </a:p>
                  </a:txBody>
                  <a:tcPr marL="68580" marR="68580" marT="0" marB="0"/>
                </a:tc>
                <a:tc>
                  <a:txBody>
                    <a:bodyPr/>
                    <a:lstStyle/>
                    <a:p>
                      <a:r>
                        <a:rPr lang="zh-CN" sz="1000" dirty="0">
                          <a:effectLst/>
                        </a:rPr>
                        <a:t>支持更多的角色可供扮演</a:t>
                      </a:r>
                      <a:endParaRPr lang="zh-CN" sz="1000" dirty="0">
                        <a:effectLst/>
                        <a:latin typeface="Times New Roman" panose="02020603050405020304" pitchFamily="18" charset="0"/>
                      </a:endParaRPr>
                    </a:p>
                  </a:txBody>
                  <a:tcPr marL="68580" marR="68580" marT="0" marB="0"/>
                </a:tc>
                <a:tc>
                  <a:txBody>
                    <a:bodyPr/>
                    <a:lstStyle/>
                    <a:p>
                      <a:r>
                        <a:rPr lang="zh-CN" sz="1000">
                          <a:effectLst/>
                        </a:rPr>
                        <a:t>完整实现</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88956802"/>
                  </a:ext>
                </a:extLst>
              </a:tr>
              <a:tr h="736306">
                <a:tc>
                  <a:txBody>
                    <a:bodyPr/>
                    <a:lstStyle/>
                    <a:p>
                      <a:r>
                        <a:rPr lang="en-US" sz="1000">
                          <a:effectLst/>
                        </a:rPr>
                        <a:t>5.2.2.3</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可以在特定时间点开始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可以在任意时间点开始</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69972712"/>
                  </a:ext>
                </a:extLst>
              </a:tr>
              <a:tr h="368154">
                <a:tc>
                  <a:txBody>
                    <a:bodyPr/>
                    <a:lstStyle/>
                    <a:p>
                      <a:r>
                        <a:rPr lang="en-US" sz="1000">
                          <a:effectLst/>
                        </a:rPr>
                        <a:t>5.2.2.4</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57333571"/>
                  </a:ext>
                </a:extLst>
              </a:tr>
              <a:tr h="368154">
                <a:tc>
                  <a:txBody>
                    <a:bodyPr/>
                    <a:lstStyle/>
                    <a:p>
                      <a:r>
                        <a:rPr lang="en-US" sz="1000">
                          <a:effectLst/>
                        </a:rPr>
                        <a:t>5.2.2.5</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a:effectLst/>
                        </a:rPr>
                        <a:t>未实现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完整实现</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a:effectLst/>
                        </a:rPr>
                        <a:t> </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791726014"/>
                  </a:ext>
                </a:extLst>
              </a:tr>
              <a:tr h="368154">
                <a:tc>
                  <a:txBody>
                    <a:bodyPr/>
                    <a:lstStyle/>
                    <a:p>
                      <a:r>
                        <a:rPr lang="en-US" sz="1000">
                          <a:effectLst/>
                        </a:rPr>
                        <a:t>5.2.2.6</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dirty="0">
                          <a:effectLst/>
                        </a:rPr>
                        <a:t>初步实现</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更加的人性化评价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495300"/>
                      <a:r>
                        <a:rPr lang="en-US" sz="1000" dirty="0">
                          <a:effectLst/>
                        </a:rPr>
                        <a:t> </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2290922188"/>
                  </a:ext>
                </a:extLst>
              </a:tr>
            </a:tbl>
          </a:graphicData>
        </a:graphic>
      </p:graphicFrame>
      <p:sp>
        <p:nvSpPr>
          <p:cNvPr id="7" name="TextBox 2">
            <a:extLst>
              <a:ext uri="{FF2B5EF4-FFF2-40B4-BE49-F238E27FC236}">
                <a16:creationId xmlns:a16="http://schemas.microsoft.com/office/drawing/2014/main" id="{3896F369-7B80-45A8-B438-AE04A519C8FF}"/>
              </a:ext>
            </a:extLst>
          </p:cNvPr>
          <p:cNvSpPr txBox="1"/>
          <p:nvPr/>
        </p:nvSpPr>
        <p:spPr>
          <a:xfrm>
            <a:off x="1679744" y="4506410"/>
            <a:ext cx="5351676" cy="1938992"/>
          </a:xfrm>
          <a:prstGeom prst="rect">
            <a:avLst/>
          </a:prstGeom>
          <a:noFill/>
        </p:spPr>
        <p:txBody>
          <a:bodyPr wrap="square" rtlCol="0">
            <a:spAutoFit/>
          </a:bodyPr>
          <a:lstStyle/>
          <a:p>
            <a:r>
              <a:rPr lang="en-US" altLang="zh-CN" sz="2000" b="1" dirty="0">
                <a:solidFill>
                  <a:schemeClr val="bg1"/>
                </a:solidFill>
                <a:latin typeface="Raleway" panose="020B0003030101060003" pitchFamily="34" charset="0"/>
              </a:rPr>
              <a:t>5.2.1.1</a:t>
            </a:r>
            <a:r>
              <a:rPr lang="zh-CN" altLang="en-US" sz="2000" b="1" dirty="0">
                <a:solidFill>
                  <a:schemeClr val="bg1"/>
                </a:solidFill>
                <a:latin typeface="Raleway" panose="020B0003030101060003" pitchFamily="34" charset="0"/>
              </a:rPr>
              <a:t>在网站上可以选择预置的案例进行教学</a:t>
            </a:r>
          </a:p>
          <a:p>
            <a:r>
              <a:rPr lang="en-US" altLang="zh-CN" sz="2000" b="1" dirty="0">
                <a:solidFill>
                  <a:schemeClr val="bg1"/>
                </a:solidFill>
                <a:latin typeface="Raleway" panose="020B0003030101060003" pitchFamily="34" charset="0"/>
              </a:rPr>
              <a:t>5.2.1.2</a:t>
            </a:r>
            <a:r>
              <a:rPr lang="zh-CN" altLang="en-US" sz="2000" b="1" dirty="0">
                <a:solidFill>
                  <a:schemeClr val="bg1"/>
                </a:solidFill>
                <a:latin typeface="Raleway" panose="020B0003030101060003" pitchFamily="34" charset="0"/>
              </a:rPr>
              <a:t>可以在选择的案例中扮演多种角色</a:t>
            </a:r>
          </a:p>
          <a:p>
            <a:r>
              <a:rPr lang="en-US" altLang="zh-CN" sz="2000" b="1" dirty="0">
                <a:solidFill>
                  <a:schemeClr val="bg1"/>
                </a:solidFill>
                <a:latin typeface="Raleway" panose="020B0003030101060003" pitchFamily="34" charset="0"/>
              </a:rPr>
              <a:t>5.2.1.3</a:t>
            </a:r>
            <a:r>
              <a:rPr lang="zh-CN" altLang="en-US" sz="2000" b="1" dirty="0">
                <a:solidFill>
                  <a:schemeClr val="bg1"/>
                </a:solidFill>
                <a:latin typeface="Raleway" panose="020B0003030101060003" pitchFamily="34" charset="0"/>
              </a:rPr>
              <a:t>可以选择在案例的随意时间点开始</a:t>
            </a:r>
          </a:p>
          <a:p>
            <a:r>
              <a:rPr lang="en-US" altLang="zh-CN" sz="2000" b="1" dirty="0">
                <a:solidFill>
                  <a:schemeClr val="bg1"/>
                </a:solidFill>
                <a:latin typeface="Raleway" panose="020B0003030101060003" pitchFamily="34" charset="0"/>
              </a:rPr>
              <a:t>5.2.1.4</a:t>
            </a:r>
            <a:r>
              <a:rPr lang="zh-CN" altLang="en-US" sz="2000" b="1" dirty="0">
                <a:solidFill>
                  <a:schemeClr val="bg1"/>
                </a:solidFill>
                <a:latin typeface="Raleway" panose="020B0003030101060003" pitchFamily="34" charset="0"/>
              </a:rPr>
              <a:t>可以上传自定义案例</a:t>
            </a:r>
          </a:p>
          <a:p>
            <a:r>
              <a:rPr lang="en-US" altLang="zh-CN" sz="2000" b="1" dirty="0">
                <a:solidFill>
                  <a:schemeClr val="bg1"/>
                </a:solidFill>
                <a:latin typeface="Raleway" panose="020B0003030101060003" pitchFamily="34" charset="0"/>
              </a:rPr>
              <a:t>5.2.1.5</a:t>
            </a:r>
            <a:r>
              <a:rPr lang="zh-CN" altLang="en-US" sz="2000" b="1" dirty="0">
                <a:solidFill>
                  <a:schemeClr val="bg1"/>
                </a:solidFill>
                <a:latin typeface="Raleway" panose="020B0003030101060003" pitchFamily="34" charset="0"/>
              </a:rPr>
              <a:t>可以下载案例文档</a:t>
            </a:r>
          </a:p>
          <a:p>
            <a:r>
              <a:rPr lang="en-US" altLang="zh-CN" sz="2000" b="1" dirty="0">
                <a:solidFill>
                  <a:schemeClr val="bg1"/>
                </a:solidFill>
                <a:latin typeface="Raleway" panose="020B0003030101060003" pitchFamily="34" charset="0"/>
              </a:rPr>
              <a:t>5.2.1.6</a:t>
            </a:r>
            <a:r>
              <a:rPr lang="zh-CN" altLang="en-US" sz="2000" b="1" dirty="0">
                <a:solidFill>
                  <a:schemeClr val="bg1"/>
                </a:solidFill>
                <a:latin typeface="Raleway" panose="020B0003030101060003" pitchFamily="34" charset="0"/>
              </a:rPr>
              <a:t>案例完成后会进行评价</a:t>
            </a:r>
          </a:p>
        </p:txBody>
      </p:sp>
      <p:sp>
        <p:nvSpPr>
          <p:cNvPr id="8" name="Oval 99">
            <a:hlinkClick r:id="rId2" action="ppaction://hlinksldjump"/>
            <a:extLst>
              <a:ext uri="{FF2B5EF4-FFF2-40B4-BE49-F238E27FC236}">
                <a16:creationId xmlns:a16="http://schemas.microsoft.com/office/drawing/2014/main" id="{A52BC91B-F4B8-4CC5-ABCD-E5DE063C74F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9261722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5" name="表格 4">
            <a:extLst>
              <a:ext uri="{FF2B5EF4-FFF2-40B4-BE49-F238E27FC236}">
                <a16:creationId xmlns:a16="http://schemas.microsoft.com/office/drawing/2014/main" id="{463F2B0B-1304-41FC-8DE8-1489B61F4011}"/>
              </a:ext>
            </a:extLst>
          </p:cNvPr>
          <p:cNvGraphicFramePr>
            <a:graphicFrameLocks noGrp="1"/>
          </p:cNvGraphicFramePr>
          <p:nvPr>
            <p:extLst>
              <p:ext uri="{D42A27DB-BD31-4B8C-83A1-F6EECF244321}">
                <p14:modId xmlns:p14="http://schemas.microsoft.com/office/powerpoint/2010/main" val="2441618970"/>
              </p:ext>
            </p:extLst>
          </p:nvPr>
        </p:nvGraphicFramePr>
        <p:xfrm>
          <a:off x="563914" y="1804797"/>
          <a:ext cx="8499473" cy="4563336"/>
        </p:xfrm>
        <a:graphic>
          <a:graphicData uri="http://schemas.openxmlformats.org/drawingml/2006/table">
            <a:tbl>
              <a:tblPr firstRow="1" firstCol="1" bandRow="1">
                <a:tableStyleId>{5C22544A-7EE6-4342-B048-85BDC9FD1C3A}</a:tableStyleId>
              </a:tblPr>
              <a:tblGrid>
                <a:gridCol w="805072">
                  <a:extLst>
                    <a:ext uri="{9D8B030D-6E8A-4147-A177-3AD203B41FA5}">
                      <a16:colId xmlns:a16="http://schemas.microsoft.com/office/drawing/2014/main" val="4190999450"/>
                    </a:ext>
                  </a:extLst>
                </a:gridCol>
                <a:gridCol w="493479">
                  <a:extLst>
                    <a:ext uri="{9D8B030D-6E8A-4147-A177-3AD203B41FA5}">
                      <a16:colId xmlns:a16="http://schemas.microsoft.com/office/drawing/2014/main" val="3029408580"/>
                    </a:ext>
                  </a:extLst>
                </a:gridCol>
                <a:gridCol w="528515">
                  <a:extLst>
                    <a:ext uri="{9D8B030D-6E8A-4147-A177-3AD203B41FA5}">
                      <a16:colId xmlns:a16="http://schemas.microsoft.com/office/drawing/2014/main" val="1303520145"/>
                    </a:ext>
                  </a:extLst>
                </a:gridCol>
                <a:gridCol w="1162136">
                  <a:extLst>
                    <a:ext uri="{9D8B030D-6E8A-4147-A177-3AD203B41FA5}">
                      <a16:colId xmlns:a16="http://schemas.microsoft.com/office/drawing/2014/main" val="1685358090"/>
                    </a:ext>
                  </a:extLst>
                </a:gridCol>
                <a:gridCol w="679839">
                  <a:extLst>
                    <a:ext uri="{9D8B030D-6E8A-4147-A177-3AD203B41FA5}">
                      <a16:colId xmlns:a16="http://schemas.microsoft.com/office/drawing/2014/main" val="178375963"/>
                    </a:ext>
                  </a:extLst>
                </a:gridCol>
                <a:gridCol w="805072">
                  <a:extLst>
                    <a:ext uri="{9D8B030D-6E8A-4147-A177-3AD203B41FA5}">
                      <a16:colId xmlns:a16="http://schemas.microsoft.com/office/drawing/2014/main" val="2609297996"/>
                    </a:ext>
                  </a:extLst>
                </a:gridCol>
                <a:gridCol w="805072">
                  <a:extLst>
                    <a:ext uri="{9D8B030D-6E8A-4147-A177-3AD203B41FA5}">
                      <a16:colId xmlns:a16="http://schemas.microsoft.com/office/drawing/2014/main" val="1652823178"/>
                    </a:ext>
                  </a:extLst>
                </a:gridCol>
                <a:gridCol w="805072">
                  <a:extLst>
                    <a:ext uri="{9D8B030D-6E8A-4147-A177-3AD203B41FA5}">
                      <a16:colId xmlns:a16="http://schemas.microsoft.com/office/drawing/2014/main" val="2729743496"/>
                    </a:ext>
                  </a:extLst>
                </a:gridCol>
                <a:gridCol w="805072">
                  <a:extLst>
                    <a:ext uri="{9D8B030D-6E8A-4147-A177-3AD203B41FA5}">
                      <a16:colId xmlns:a16="http://schemas.microsoft.com/office/drawing/2014/main" val="438465630"/>
                    </a:ext>
                  </a:extLst>
                </a:gridCol>
                <a:gridCol w="805072">
                  <a:extLst>
                    <a:ext uri="{9D8B030D-6E8A-4147-A177-3AD203B41FA5}">
                      <a16:colId xmlns:a16="http://schemas.microsoft.com/office/drawing/2014/main" val="2883477450"/>
                    </a:ext>
                  </a:extLst>
                </a:gridCol>
                <a:gridCol w="805072">
                  <a:extLst>
                    <a:ext uri="{9D8B030D-6E8A-4147-A177-3AD203B41FA5}">
                      <a16:colId xmlns:a16="http://schemas.microsoft.com/office/drawing/2014/main" val="3087699092"/>
                    </a:ext>
                  </a:extLst>
                </a:gridCol>
              </a:tblGrid>
              <a:tr h="209631">
                <a:tc gridSpan="11">
                  <a:txBody>
                    <a:bodyPr/>
                    <a:lstStyle/>
                    <a:p>
                      <a:pPr algn="ctr">
                        <a:spcAft>
                          <a:spcPts val="0"/>
                        </a:spcAft>
                      </a:pPr>
                      <a:r>
                        <a:rPr lang="zh-CN" sz="1050" kern="0" dirty="0">
                          <a:effectLst/>
                        </a:rPr>
                        <a:t>二、工作分解结构（</a:t>
                      </a:r>
                      <a:r>
                        <a:rPr lang="en-US" sz="1050" kern="0" dirty="0">
                          <a:effectLst/>
                        </a:rPr>
                        <a:t>R-</a:t>
                      </a:r>
                      <a:r>
                        <a:rPr lang="zh-CN" sz="1050" kern="0" dirty="0">
                          <a:effectLst/>
                        </a:rPr>
                        <a:t>负责人；</a:t>
                      </a:r>
                      <a:r>
                        <a:rPr lang="en-US" sz="1050" kern="0" dirty="0">
                          <a:effectLst/>
                        </a:rPr>
                        <a:t>A-</a:t>
                      </a:r>
                      <a:r>
                        <a:rPr lang="zh-CN" sz="1050" kern="0" dirty="0">
                          <a:effectLst/>
                        </a:rPr>
                        <a:t>辅助；</a:t>
                      </a:r>
                      <a:r>
                        <a:rPr lang="en-US" sz="1050" kern="0" dirty="0">
                          <a:effectLst/>
                        </a:rPr>
                        <a:t>I-</a:t>
                      </a:r>
                      <a:r>
                        <a:rPr lang="zh-CN" sz="1050" kern="0" dirty="0">
                          <a:effectLst/>
                        </a:rPr>
                        <a:t>通知）</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640409970"/>
                  </a:ext>
                </a:extLst>
              </a:tr>
              <a:tr h="370716">
                <a:tc>
                  <a:txBody>
                    <a:bodyPr/>
                    <a:lstStyle/>
                    <a:p>
                      <a:pPr algn="ctr">
                        <a:spcAft>
                          <a:spcPts val="0"/>
                        </a:spcAft>
                      </a:pPr>
                      <a:r>
                        <a:rPr lang="en-US" sz="1050" kern="0">
                          <a:effectLst/>
                        </a:rPr>
                        <a:t>WBS</a:t>
                      </a:r>
                      <a:r>
                        <a:rPr lang="zh-CN" sz="1050" kern="0">
                          <a:effectLst/>
                        </a:rPr>
                        <a:t>代码</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任务名称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包含活动</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人力资源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工期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陈铉文</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张威杰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章奇妙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于坤</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050" kern="0">
                          <a:effectLst/>
                        </a:rPr>
                        <a:t>刘值成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69001157"/>
                  </a:ext>
                </a:extLst>
              </a:tr>
              <a:tr h="209631">
                <a:tc>
                  <a:txBody>
                    <a:bodyPr/>
                    <a:lstStyle/>
                    <a:p>
                      <a:pPr algn="l">
                        <a:spcAft>
                          <a:spcPts val="0"/>
                        </a:spcAft>
                      </a:pPr>
                      <a:r>
                        <a:rPr lang="en-US" sz="1100" kern="0">
                          <a:effectLst/>
                        </a:rPr>
                        <a:t>1.1.1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7">
                  <a:txBody>
                    <a:bodyPr/>
                    <a:lstStyle/>
                    <a:p>
                      <a:pPr algn="ctr">
                        <a:spcAft>
                          <a:spcPts val="0"/>
                        </a:spcAft>
                      </a:pPr>
                      <a:r>
                        <a:rPr lang="zh-CN" sz="1100" kern="0">
                          <a:effectLst/>
                        </a:rPr>
                        <a:t>可行性分析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小组会议</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17292724"/>
                  </a:ext>
                </a:extLst>
              </a:tr>
              <a:tr h="209631">
                <a:tc>
                  <a:txBody>
                    <a:bodyPr/>
                    <a:lstStyle/>
                    <a:p>
                      <a:pPr algn="l">
                        <a:spcAft>
                          <a:spcPts val="0"/>
                        </a:spcAft>
                      </a:pPr>
                      <a:r>
                        <a:rPr lang="en-US" sz="1100" kern="0">
                          <a:effectLst/>
                        </a:rPr>
                        <a:t>1.1.2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技术可行性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54372532"/>
                  </a:ext>
                </a:extLst>
              </a:tr>
              <a:tr h="209631">
                <a:tc>
                  <a:txBody>
                    <a:bodyPr/>
                    <a:lstStyle/>
                    <a:p>
                      <a:pPr algn="l">
                        <a:spcAft>
                          <a:spcPts val="0"/>
                        </a:spcAft>
                      </a:pPr>
                      <a:r>
                        <a:rPr lang="en-US" sz="1100" kern="0">
                          <a:effectLst/>
                        </a:rPr>
                        <a:t>1.1.3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操作可行性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40155961"/>
                  </a:ext>
                </a:extLst>
              </a:tr>
              <a:tr h="209631">
                <a:tc>
                  <a:txBody>
                    <a:bodyPr/>
                    <a:lstStyle/>
                    <a:p>
                      <a:pPr algn="l">
                        <a:spcAft>
                          <a:spcPts val="0"/>
                        </a:spcAft>
                      </a:pPr>
                      <a:r>
                        <a:rPr lang="en-US" sz="1100" kern="0">
                          <a:effectLst/>
                        </a:rPr>
                        <a:t>1.1.4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社会可行性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69433556"/>
                  </a:ext>
                </a:extLst>
              </a:tr>
              <a:tr h="209631">
                <a:tc>
                  <a:txBody>
                    <a:bodyPr/>
                    <a:lstStyle/>
                    <a:p>
                      <a:pPr algn="l">
                        <a:spcAft>
                          <a:spcPts val="0"/>
                        </a:spcAft>
                      </a:pPr>
                      <a:r>
                        <a:rPr lang="en-US" sz="1100" kern="0">
                          <a:effectLst/>
                        </a:rPr>
                        <a:t>1.1.5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经济可行性</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19002052"/>
                  </a:ext>
                </a:extLst>
              </a:tr>
              <a:tr h="209631">
                <a:tc>
                  <a:txBody>
                    <a:bodyPr/>
                    <a:lstStyle/>
                    <a:p>
                      <a:pPr algn="l">
                        <a:spcAft>
                          <a:spcPts val="0"/>
                        </a:spcAft>
                      </a:pPr>
                      <a:r>
                        <a:rPr lang="en-US" sz="1100" kern="0">
                          <a:effectLst/>
                        </a:rPr>
                        <a:t>1.1.6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系统分析</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8308552"/>
                  </a:ext>
                </a:extLst>
              </a:tr>
              <a:tr h="209631">
                <a:tc>
                  <a:txBody>
                    <a:bodyPr/>
                    <a:lstStyle/>
                    <a:p>
                      <a:pPr algn="l">
                        <a:spcAft>
                          <a:spcPts val="0"/>
                        </a:spcAft>
                      </a:pPr>
                      <a:r>
                        <a:rPr lang="en-US" sz="1100" kern="0">
                          <a:effectLst/>
                        </a:rPr>
                        <a:t>1.1.7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284217"/>
                  </a:ext>
                </a:extLst>
              </a:tr>
              <a:tr h="209631">
                <a:tc>
                  <a:txBody>
                    <a:bodyPr/>
                    <a:lstStyle/>
                    <a:p>
                      <a:pPr algn="l">
                        <a:spcAft>
                          <a:spcPts val="0"/>
                        </a:spcAft>
                      </a:pPr>
                      <a:r>
                        <a:rPr lang="en-US" sz="1100" kern="0">
                          <a:effectLst/>
                        </a:rPr>
                        <a:t>2.1.1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12">
                  <a:txBody>
                    <a:bodyPr/>
                    <a:lstStyle/>
                    <a:p>
                      <a:pPr algn="ctr">
                        <a:spcAft>
                          <a:spcPts val="0"/>
                        </a:spcAft>
                      </a:pPr>
                      <a:r>
                        <a:rPr lang="zh-CN" sz="1100" kern="0">
                          <a:effectLst/>
                        </a:rPr>
                        <a:t>项目计划阶段</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rowSpan="5">
                  <a:txBody>
                    <a:bodyPr/>
                    <a:lstStyle/>
                    <a:p>
                      <a:pPr algn="ctr">
                        <a:spcAft>
                          <a:spcPts val="0"/>
                        </a:spcAft>
                      </a:pPr>
                      <a:r>
                        <a:rPr lang="zh-CN" sz="1100" kern="0">
                          <a:effectLst/>
                        </a:rPr>
                        <a:t>准备工作</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环境搭建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6954266"/>
                  </a:ext>
                </a:extLst>
              </a:tr>
              <a:tr h="209631">
                <a:tc>
                  <a:txBody>
                    <a:bodyPr/>
                    <a:lstStyle/>
                    <a:p>
                      <a:pPr algn="l">
                        <a:spcAft>
                          <a:spcPts val="0"/>
                        </a:spcAft>
                      </a:pPr>
                      <a:r>
                        <a:rPr lang="en-US" sz="1100" kern="0">
                          <a:effectLst/>
                        </a:rPr>
                        <a:t>2.1.2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人员分工</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603931118"/>
                  </a:ext>
                </a:extLst>
              </a:tr>
              <a:tr h="209631">
                <a:tc>
                  <a:txBody>
                    <a:bodyPr/>
                    <a:lstStyle/>
                    <a:p>
                      <a:pPr algn="l">
                        <a:spcAft>
                          <a:spcPts val="0"/>
                        </a:spcAft>
                      </a:pPr>
                      <a:r>
                        <a:rPr lang="en-US" sz="1100" kern="0">
                          <a:effectLst/>
                        </a:rPr>
                        <a:t>2.1.3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团建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196209220"/>
                  </a:ext>
                </a:extLst>
              </a:tr>
              <a:tr h="209631">
                <a:tc>
                  <a:txBody>
                    <a:bodyPr/>
                    <a:lstStyle/>
                    <a:p>
                      <a:pPr algn="l">
                        <a:spcAft>
                          <a:spcPts val="0"/>
                        </a:spcAft>
                      </a:pPr>
                      <a:r>
                        <a:rPr lang="en-US" sz="1100" kern="0">
                          <a:effectLst/>
                        </a:rPr>
                        <a:t>2.1.4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项目章程制定</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21448041"/>
                  </a:ext>
                </a:extLst>
              </a:tr>
              <a:tr h="209631">
                <a:tc>
                  <a:txBody>
                    <a:bodyPr/>
                    <a:lstStyle/>
                    <a:p>
                      <a:pPr algn="l">
                        <a:spcAft>
                          <a:spcPts val="0"/>
                        </a:spcAft>
                      </a:pPr>
                      <a:r>
                        <a:rPr lang="en-US" sz="1100" kern="0">
                          <a:effectLst/>
                        </a:rPr>
                        <a:t>2.1.5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配置管理系统</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243114506"/>
                  </a:ext>
                </a:extLst>
              </a:tr>
              <a:tr h="209631">
                <a:tc>
                  <a:txBody>
                    <a:bodyPr/>
                    <a:lstStyle/>
                    <a:p>
                      <a:pPr algn="l">
                        <a:spcAft>
                          <a:spcPts val="0"/>
                        </a:spcAft>
                      </a:pPr>
                      <a:r>
                        <a:rPr lang="en-US" sz="1100" kern="0">
                          <a:effectLst/>
                        </a:rPr>
                        <a:t>2.2.1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rowSpan="7">
                  <a:txBody>
                    <a:bodyPr/>
                    <a:lstStyle/>
                    <a:p>
                      <a:pPr algn="ctr">
                        <a:spcAft>
                          <a:spcPts val="0"/>
                        </a:spcAft>
                      </a:pPr>
                      <a:r>
                        <a:rPr lang="zh-CN" sz="1100" kern="0">
                          <a:effectLst/>
                        </a:rPr>
                        <a:t>需求工程项目计划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100" kern="0">
                          <a:effectLst/>
                        </a:rPr>
                        <a:t>时间管理计划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4091697898"/>
                  </a:ext>
                </a:extLst>
              </a:tr>
              <a:tr h="209631">
                <a:tc>
                  <a:txBody>
                    <a:bodyPr/>
                    <a:lstStyle/>
                    <a:p>
                      <a:pPr algn="l">
                        <a:spcAft>
                          <a:spcPts val="0"/>
                        </a:spcAft>
                      </a:pPr>
                      <a:r>
                        <a:rPr lang="en-US" sz="1100" kern="0">
                          <a:effectLst/>
                        </a:rPr>
                        <a:t>2.2.2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范围管理计划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39066442"/>
                  </a:ext>
                </a:extLst>
              </a:tr>
              <a:tr h="209631">
                <a:tc>
                  <a:txBody>
                    <a:bodyPr/>
                    <a:lstStyle/>
                    <a:p>
                      <a:pPr algn="l">
                        <a:spcAft>
                          <a:spcPts val="0"/>
                        </a:spcAft>
                      </a:pPr>
                      <a:r>
                        <a:rPr lang="en-US" sz="1100" kern="0">
                          <a:effectLst/>
                        </a:rPr>
                        <a:t>2.2.3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dirty="0">
                          <a:effectLst/>
                        </a:rPr>
                        <a:t>成本管理计划</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538232970"/>
                  </a:ext>
                </a:extLst>
              </a:tr>
              <a:tr h="209631">
                <a:tc>
                  <a:txBody>
                    <a:bodyPr/>
                    <a:lstStyle/>
                    <a:p>
                      <a:pPr algn="l">
                        <a:spcAft>
                          <a:spcPts val="0"/>
                        </a:spcAft>
                      </a:pPr>
                      <a:r>
                        <a:rPr lang="en-US" sz="1100" kern="0">
                          <a:effectLst/>
                        </a:rPr>
                        <a:t>2.2.4</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质量管理计划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902826168"/>
                  </a:ext>
                </a:extLst>
              </a:tr>
              <a:tr h="209631">
                <a:tc>
                  <a:txBody>
                    <a:bodyPr/>
                    <a:lstStyle/>
                    <a:p>
                      <a:pPr algn="l">
                        <a:spcAft>
                          <a:spcPts val="0"/>
                        </a:spcAft>
                      </a:pPr>
                      <a:r>
                        <a:rPr lang="en-US" sz="1100" kern="0">
                          <a:effectLst/>
                        </a:rPr>
                        <a:t>2.2.5</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沟通管理计划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828400097"/>
                  </a:ext>
                </a:extLst>
              </a:tr>
              <a:tr h="209631">
                <a:tc>
                  <a:txBody>
                    <a:bodyPr/>
                    <a:lstStyle/>
                    <a:p>
                      <a:pPr algn="l">
                        <a:spcAft>
                          <a:spcPts val="0"/>
                        </a:spcAft>
                      </a:pPr>
                      <a:r>
                        <a:rPr lang="en-US" sz="1100" kern="0">
                          <a:effectLst/>
                        </a:rPr>
                        <a:t>2.2.6</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配置管理计划</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122625871"/>
                  </a:ext>
                </a:extLst>
              </a:tr>
              <a:tr h="209631">
                <a:tc>
                  <a:txBody>
                    <a:bodyPr/>
                    <a:lstStyle/>
                    <a:p>
                      <a:pPr algn="l">
                        <a:spcAft>
                          <a:spcPts val="0"/>
                        </a:spcAft>
                      </a:pPr>
                      <a:r>
                        <a:rPr lang="en-US" sz="1100" kern="0">
                          <a:effectLst/>
                        </a:rPr>
                        <a:t>2.2.7</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1100" kern="0">
                          <a:effectLst/>
                        </a:rPr>
                        <a:t>文档编写</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I</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a:effectLst/>
                        </a:rPr>
                        <a:t>R</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1100" kern="0" dirty="0">
                          <a:effectLst/>
                        </a:rPr>
                        <a:t>I</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28542009"/>
                  </a:ext>
                </a:extLst>
              </a:tr>
            </a:tbl>
          </a:graphicData>
        </a:graphic>
      </p:graphicFrame>
    </p:spTree>
    <p:extLst>
      <p:ext uri="{BB962C8B-B14F-4D97-AF65-F5344CB8AC3E}">
        <p14:creationId xmlns:p14="http://schemas.microsoft.com/office/powerpoint/2010/main" val="36407260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2" name="表格 1">
            <a:extLst>
              <a:ext uri="{FF2B5EF4-FFF2-40B4-BE49-F238E27FC236}">
                <a16:creationId xmlns:a16="http://schemas.microsoft.com/office/drawing/2014/main" id="{3B5728AC-0964-49DD-AFDD-68EDE608520B}"/>
              </a:ext>
            </a:extLst>
          </p:cNvPr>
          <p:cNvGraphicFramePr>
            <a:graphicFrameLocks noGrp="1"/>
          </p:cNvGraphicFramePr>
          <p:nvPr>
            <p:extLst>
              <p:ext uri="{D42A27DB-BD31-4B8C-83A1-F6EECF244321}">
                <p14:modId xmlns:p14="http://schemas.microsoft.com/office/powerpoint/2010/main" val="2816488633"/>
              </p:ext>
            </p:extLst>
          </p:nvPr>
        </p:nvGraphicFramePr>
        <p:xfrm>
          <a:off x="563914" y="1825625"/>
          <a:ext cx="8431809" cy="4723459"/>
        </p:xfrm>
        <a:graphic>
          <a:graphicData uri="http://schemas.openxmlformats.org/drawingml/2006/table">
            <a:tbl>
              <a:tblPr firstRow="1" firstCol="1" bandRow="1">
                <a:tableStyleId>{5C22544A-7EE6-4342-B048-85BDC9FD1C3A}</a:tableStyleId>
              </a:tblPr>
              <a:tblGrid>
                <a:gridCol w="798663">
                  <a:extLst>
                    <a:ext uri="{9D8B030D-6E8A-4147-A177-3AD203B41FA5}">
                      <a16:colId xmlns:a16="http://schemas.microsoft.com/office/drawing/2014/main" val="770552038"/>
                    </a:ext>
                  </a:extLst>
                </a:gridCol>
                <a:gridCol w="489551">
                  <a:extLst>
                    <a:ext uri="{9D8B030D-6E8A-4147-A177-3AD203B41FA5}">
                      <a16:colId xmlns:a16="http://schemas.microsoft.com/office/drawing/2014/main" val="3164566269"/>
                    </a:ext>
                  </a:extLst>
                </a:gridCol>
                <a:gridCol w="524307">
                  <a:extLst>
                    <a:ext uri="{9D8B030D-6E8A-4147-A177-3AD203B41FA5}">
                      <a16:colId xmlns:a16="http://schemas.microsoft.com/office/drawing/2014/main" val="1202588932"/>
                    </a:ext>
                  </a:extLst>
                </a:gridCol>
                <a:gridCol w="1152884">
                  <a:extLst>
                    <a:ext uri="{9D8B030D-6E8A-4147-A177-3AD203B41FA5}">
                      <a16:colId xmlns:a16="http://schemas.microsoft.com/office/drawing/2014/main" val="4133147077"/>
                    </a:ext>
                  </a:extLst>
                </a:gridCol>
                <a:gridCol w="674426">
                  <a:extLst>
                    <a:ext uri="{9D8B030D-6E8A-4147-A177-3AD203B41FA5}">
                      <a16:colId xmlns:a16="http://schemas.microsoft.com/office/drawing/2014/main" val="4205005186"/>
                    </a:ext>
                  </a:extLst>
                </a:gridCol>
                <a:gridCol w="798663">
                  <a:extLst>
                    <a:ext uri="{9D8B030D-6E8A-4147-A177-3AD203B41FA5}">
                      <a16:colId xmlns:a16="http://schemas.microsoft.com/office/drawing/2014/main" val="3608074082"/>
                    </a:ext>
                  </a:extLst>
                </a:gridCol>
                <a:gridCol w="798663">
                  <a:extLst>
                    <a:ext uri="{9D8B030D-6E8A-4147-A177-3AD203B41FA5}">
                      <a16:colId xmlns:a16="http://schemas.microsoft.com/office/drawing/2014/main" val="114773184"/>
                    </a:ext>
                  </a:extLst>
                </a:gridCol>
                <a:gridCol w="798663">
                  <a:extLst>
                    <a:ext uri="{9D8B030D-6E8A-4147-A177-3AD203B41FA5}">
                      <a16:colId xmlns:a16="http://schemas.microsoft.com/office/drawing/2014/main" val="2727447353"/>
                    </a:ext>
                  </a:extLst>
                </a:gridCol>
                <a:gridCol w="798663">
                  <a:extLst>
                    <a:ext uri="{9D8B030D-6E8A-4147-A177-3AD203B41FA5}">
                      <a16:colId xmlns:a16="http://schemas.microsoft.com/office/drawing/2014/main" val="117788146"/>
                    </a:ext>
                  </a:extLst>
                </a:gridCol>
                <a:gridCol w="798663">
                  <a:extLst>
                    <a:ext uri="{9D8B030D-6E8A-4147-A177-3AD203B41FA5}">
                      <a16:colId xmlns:a16="http://schemas.microsoft.com/office/drawing/2014/main" val="1591880196"/>
                    </a:ext>
                  </a:extLst>
                </a:gridCol>
                <a:gridCol w="798663">
                  <a:extLst>
                    <a:ext uri="{9D8B030D-6E8A-4147-A177-3AD203B41FA5}">
                      <a16:colId xmlns:a16="http://schemas.microsoft.com/office/drawing/2014/main" val="73006456"/>
                    </a:ext>
                  </a:extLst>
                </a:gridCol>
              </a:tblGrid>
              <a:tr h="128649">
                <a:tc>
                  <a:txBody>
                    <a:bodyPr/>
                    <a:lstStyle/>
                    <a:p>
                      <a:pPr algn="l">
                        <a:spcAft>
                          <a:spcPts val="0"/>
                        </a:spcAft>
                      </a:pPr>
                      <a:r>
                        <a:rPr lang="en-US" sz="700" kern="0">
                          <a:effectLst/>
                        </a:rPr>
                        <a:t>3.1.1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计划评审阶段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
                  <a:txBody>
                    <a:bodyPr/>
                    <a:lstStyle/>
                    <a:p>
                      <a:pPr algn="ctr">
                        <a:spcAft>
                          <a:spcPts val="0"/>
                        </a:spcAft>
                      </a:pPr>
                      <a:r>
                        <a:rPr lang="zh-CN" sz="700" kern="0">
                          <a:effectLst/>
                        </a:rPr>
                        <a:t>评审准备</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en-US" sz="700" kern="0">
                          <a:effectLst/>
                        </a:rPr>
                        <a:t>ppt</a:t>
                      </a:r>
                      <a:r>
                        <a:rPr lang="zh-CN" sz="700" kern="0">
                          <a:effectLst/>
                        </a:rPr>
                        <a:t>制作</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8607259"/>
                  </a:ext>
                </a:extLst>
              </a:tr>
              <a:tr h="228860">
                <a:tc>
                  <a:txBody>
                    <a:bodyPr/>
                    <a:lstStyle/>
                    <a:p>
                      <a:pPr algn="l">
                        <a:spcAft>
                          <a:spcPts val="0"/>
                        </a:spcAft>
                      </a:pPr>
                      <a:r>
                        <a:rPr lang="en-US" sz="700" kern="0">
                          <a:effectLst/>
                        </a:rPr>
                        <a:t>3.1.2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校验上交</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554930668"/>
                  </a:ext>
                </a:extLst>
              </a:tr>
              <a:tr h="238340">
                <a:tc>
                  <a:txBody>
                    <a:bodyPr/>
                    <a:lstStyle/>
                    <a:p>
                      <a:pPr algn="l">
                        <a:spcAft>
                          <a:spcPts val="0"/>
                        </a:spcAft>
                      </a:pPr>
                      <a:r>
                        <a:rPr lang="en-US" sz="700" kern="0">
                          <a:effectLst/>
                        </a:rPr>
                        <a:t>4.1.1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21">
                  <a:txBody>
                    <a:bodyPr/>
                    <a:lstStyle/>
                    <a:p>
                      <a:pPr algn="ctr">
                        <a:spcAft>
                          <a:spcPts val="0"/>
                        </a:spcAft>
                      </a:pPr>
                      <a:r>
                        <a:rPr lang="zh-CN" sz="700" kern="0">
                          <a:effectLst/>
                        </a:rPr>
                        <a:t>需求开发阶段</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rowSpan="13">
                  <a:txBody>
                    <a:bodyPr/>
                    <a:lstStyle/>
                    <a:p>
                      <a:pPr algn="ctr">
                        <a:spcAft>
                          <a:spcPts val="0"/>
                        </a:spcAft>
                      </a:pPr>
                      <a:r>
                        <a:rPr lang="zh-CN" sz="700" kern="0">
                          <a:effectLst/>
                        </a:rPr>
                        <a:t>需求获取</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定义产品愿景和项目范围</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2215543"/>
                  </a:ext>
                </a:extLst>
              </a:tr>
              <a:tr h="238340">
                <a:tc>
                  <a:txBody>
                    <a:bodyPr/>
                    <a:lstStyle/>
                    <a:p>
                      <a:pPr algn="l">
                        <a:spcAft>
                          <a:spcPts val="0"/>
                        </a:spcAft>
                      </a:pPr>
                      <a:r>
                        <a:rPr lang="en-US" sz="700" kern="0">
                          <a:effectLst/>
                        </a:rPr>
                        <a:t>4.1.2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确定需求开发过程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87412874"/>
                  </a:ext>
                </a:extLst>
              </a:tr>
              <a:tr h="238340">
                <a:tc>
                  <a:txBody>
                    <a:bodyPr/>
                    <a:lstStyle/>
                    <a:p>
                      <a:pPr algn="l">
                        <a:spcAft>
                          <a:spcPts val="0"/>
                        </a:spcAft>
                      </a:pPr>
                      <a:r>
                        <a:rPr lang="en-US" sz="700" kern="0">
                          <a:effectLst/>
                        </a:rPr>
                        <a:t>4.1.3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识别用户类型及其特征</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15193704"/>
                  </a:ext>
                </a:extLst>
              </a:tr>
              <a:tr h="238340">
                <a:tc>
                  <a:txBody>
                    <a:bodyPr/>
                    <a:lstStyle/>
                    <a:p>
                      <a:pPr algn="l">
                        <a:spcAft>
                          <a:spcPts val="0"/>
                        </a:spcAft>
                      </a:pPr>
                      <a:r>
                        <a:rPr lang="en-US" sz="700" kern="0">
                          <a:effectLst/>
                        </a:rPr>
                        <a:t>4.1.4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为每类用户选出用户代表</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062821793"/>
                  </a:ext>
                </a:extLst>
              </a:tr>
              <a:tr h="357509">
                <a:tc>
                  <a:txBody>
                    <a:bodyPr/>
                    <a:lstStyle/>
                    <a:p>
                      <a:pPr algn="l">
                        <a:spcAft>
                          <a:spcPts val="0"/>
                        </a:spcAft>
                      </a:pPr>
                      <a:r>
                        <a:rPr lang="en-US" sz="700" kern="0">
                          <a:effectLst/>
                        </a:rPr>
                        <a:t>4.1.5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安排由典型用户组成的焦点小组</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432227734"/>
                  </a:ext>
                </a:extLst>
              </a:tr>
              <a:tr h="128649">
                <a:tc>
                  <a:txBody>
                    <a:bodyPr/>
                    <a:lstStyle/>
                    <a:p>
                      <a:pPr algn="l">
                        <a:spcAft>
                          <a:spcPts val="0"/>
                        </a:spcAft>
                      </a:pPr>
                      <a:r>
                        <a:rPr lang="en-US" sz="700" kern="0">
                          <a:effectLst/>
                        </a:rPr>
                        <a:t>4.1.6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建立核心队伍</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712367425"/>
                  </a:ext>
                </a:extLst>
              </a:tr>
              <a:tr h="128649">
                <a:tc>
                  <a:txBody>
                    <a:bodyPr/>
                    <a:lstStyle/>
                    <a:p>
                      <a:pPr algn="l">
                        <a:spcAft>
                          <a:spcPts val="0"/>
                        </a:spcAft>
                      </a:pPr>
                      <a:r>
                        <a:rPr lang="en-US" sz="700" kern="0">
                          <a:effectLst/>
                        </a:rPr>
                        <a:t>4.1.7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用户访谈</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98097810"/>
                  </a:ext>
                </a:extLst>
              </a:tr>
              <a:tr h="238340">
                <a:tc>
                  <a:txBody>
                    <a:bodyPr/>
                    <a:lstStyle/>
                    <a:p>
                      <a:pPr algn="l">
                        <a:spcAft>
                          <a:spcPts val="0"/>
                        </a:spcAft>
                      </a:pPr>
                      <a:r>
                        <a:rPr lang="en-US" sz="700" kern="0">
                          <a:effectLst/>
                        </a:rPr>
                        <a:t>4.1.8</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举办并引导需求获取大会</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09243887"/>
                  </a:ext>
                </a:extLst>
              </a:tr>
              <a:tr h="238340">
                <a:tc>
                  <a:txBody>
                    <a:bodyPr/>
                    <a:lstStyle/>
                    <a:p>
                      <a:pPr algn="l">
                        <a:spcAft>
                          <a:spcPts val="0"/>
                        </a:spcAft>
                      </a:pPr>
                      <a:r>
                        <a:rPr lang="en-US" sz="700" kern="0">
                          <a:effectLst/>
                        </a:rPr>
                        <a:t>4.1.9</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分析用户工作流程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44393300"/>
                  </a:ext>
                </a:extLst>
              </a:tr>
              <a:tr h="128649">
                <a:tc>
                  <a:txBody>
                    <a:bodyPr/>
                    <a:lstStyle/>
                    <a:p>
                      <a:pPr algn="l">
                        <a:spcAft>
                          <a:spcPts val="0"/>
                        </a:spcAft>
                      </a:pPr>
                      <a:r>
                        <a:rPr lang="en-US" sz="700" kern="0">
                          <a:effectLst/>
                        </a:rPr>
                        <a:t>4.1.10</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分发调查问卷</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753373302"/>
                  </a:ext>
                </a:extLst>
              </a:tr>
              <a:tr h="128649">
                <a:tc>
                  <a:txBody>
                    <a:bodyPr/>
                    <a:lstStyle/>
                    <a:p>
                      <a:pPr algn="l">
                        <a:spcAft>
                          <a:spcPts val="0"/>
                        </a:spcAft>
                      </a:pPr>
                      <a:r>
                        <a:rPr lang="en-US" sz="700" kern="0">
                          <a:effectLst/>
                        </a:rPr>
                        <a:t>4.1.11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分析文档</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84598600"/>
                  </a:ext>
                </a:extLst>
              </a:tr>
              <a:tr h="128649">
                <a:tc>
                  <a:txBody>
                    <a:bodyPr/>
                    <a:lstStyle/>
                    <a:p>
                      <a:pPr algn="l">
                        <a:spcAft>
                          <a:spcPts val="0"/>
                        </a:spcAft>
                      </a:pPr>
                      <a:r>
                        <a:rPr lang="en-US" sz="700" kern="0">
                          <a:effectLst/>
                        </a:rPr>
                        <a:t>4.1.12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检查问题报告</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698746979"/>
                  </a:ext>
                </a:extLst>
              </a:tr>
              <a:tr h="128649">
                <a:tc>
                  <a:txBody>
                    <a:bodyPr/>
                    <a:lstStyle/>
                    <a:p>
                      <a:pPr algn="l">
                        <a:spcAft>
                          <a:spcPts val="0"/>
                        </a:spcAft>
                      </a:pPr>
                      <a:r>
                        <a:rPr lang="en-US" sz="700" kern="0">
                          <a:effectLst/>
                        </a:rPr>
                        <a:t>4.1.13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重用现有需求</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167864384"/>
                  </a:ext>
                </a:extLst>
              </a:tr>
              <a:tr h="238340">
                <a:tc>
                  <a:txBody>
                    <a:bodyPr/>
                    <a:lstStyle/>
                    <a:p>
                      <a:pPr algn="l">
                        <a:spcAft>
                          <a:spcPts val="0"/>
                        </a:spcAft>
                      </a:pPr>
                      <a:r>
                        <a:rPr lang="en-US" sz="700" kern="0">
                          <a:effectLst/>
                        </a:rPr>
                        <a:t>4.2.1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rowSpan="7">
                  <a:txBody>
                    <a:bodyPr/>
                    <a:lstStyle/>
                    <a:p>
                      <a:pPr algn="ctr">
                        <a:spcAft>
                          <a:spcPts val="0"/>
                        </a:spcAft>
                      </a:pPr>
                      <a:r>
                        <a:rPr lang="zh-CN" sz="700" kern="0">
                          <a:effectLst/>
                        </a:rPr>
                        <a:t>需求分析</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为应用环境建模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746363834"/>
                  </a:ext>
                </a:extLst>
              </a:tr>
              <a:tr h="238340">
                <a:tc>
                  <a:txBody>
                    <a:bodyPr/>
                    <a:lstStyle/>
                    <a:p>
                      <a:pPr algn="l">
                        <a:spcAft>
                          <a:spcPts val="0"/>
                        </a:spcAft>
                      </a:pPr>
                      <a:r>
                        <a:rPr lang="en-US" sz="700" kern="0">
                          <a:effectLst/>
                        </a:rPr>
                        <a:t>4.2.2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创建用户界面以及技术原型</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1474858251"/>
                  </a:ext>
                </a:extLst>
              </a:tr>
              <a:tr h="238340">
                <a:tc>
                  <a:txBody>
                    <a:bodyPr/>
                    <a:lstStyle/>
                    <a:p>
                      <a:pPr algn="l">
                        <a:spcAft>
                          <a:spcPts val="0"/>
                        </a:spcAft>
                      </a:pPr>
                      <a:r>
                        <a:rPr lang="en-US" sz="700" kern="0">
                          <a:effectLst/>
                        </a:rPr>
                        <a:t>4.2.3</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分析需求可实现性</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4256220973"/>
                  </a:ext>
                </a:extLst>
              </a:tr>
              <a:tr h="238340">
                <a:tc>
                  <a:txBody>
                    <a:bodyPr/>
                    <a:lstStyle/>
                    <a:p>
                      <a:pPr algn="l">
                        <a:spcAft>
                          <a:spcPts val="0"/>
                        </a:spcAft>
                      </a:pPr>
                      <a:r>
                        <a:rPr lang="en-US" sz="700" kern="0">
                          <a:effectLst/>
                        </a:rPr>
                        <a:t>4.2.4</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需求安优先级排序</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603944000"/>
                  </a:ext>
                </a:extLst>
              </a:tr>
              <a:tr h="128649">
                <a:tc>
                  <a:txBody>
                    <a:bodyPr/>
                    <a:lstStyle/>
                    <a:p>
                      <a:pPr algn="l">
                        <a:spcAft>
                          <a:spcPts val="0"/>
                        </a:spcAft>
                      </a:pPr>
                      <a:r>
                        <a:rPr lang="en-US" sz="700" kern="0">
                          <a:effectLst/>
                        </a:rPr>
                        <a:t>4.2.5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为需求建模</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5</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3094305856"/>
                  </a:ext>
                </a:extLst>
              </a:tr>
              <a:tr h="128649">
                <a:tc>
                  <a:txBody>
                    <a:bodyPr/>
                    <a:lstStyle/>
                    <a:p>
                      <a:pPr algn="l">
                        <a:spcAft>
                          <a:spcPts val="0"/>
                        </a:spcAft>
                      </a:pPr>
                      <a:r>
                        <a:rPr lang="en-US" sz="700" kern="0">
                          <a:effectLst/>
                        </a:rPr>
                        <a:t>4.2.6</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建立数据字典</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270467"/>
                  </a:ext>
                </a:extLst>
              </a:tr>
              <a:tr h="238340">
                <a:tc>
                  <a:txBody>
                    <a:bodyPr/>
                    <a:lstStyle/>
                    <a:p>
                      <a:pPr algn="l">
                        <a:spcAft>
                          <a:spcPts val="0"/>
                        </a:spcAft>
                      </a:pPr>
                      <a:r>
                        <a:rPr lang="en-US" sz="700" kern="0">
                          <a:effectLst/>
                        </a:rPr>
                        <a:t>4.2.7</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700" kern="0">
                          <a:effectLst/>
                        </a:rPr>
                        <a:t>将需求分配给子系统</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2</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A</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977810340"/>
                  </a:ext>
                </a:extLst>
              </a:tr>
              <a:tr h="357509">
                <a:tc>
                  <a:txBody>
                    <a:bodyPr/>
                    <a:lstStyle/>
                    <a:p>
                      <a:pPr algn="l">
                        <a:spcAft>
                          <a:spcPts val="0"/>
                        </a:spcAft>
                      </a:pPr>
                      <a:r>
                        <a:rPr lang="en-US" sz="700" kern="0">
                          <a:effectLst/>
                        </a:rPr>
                        <a:t>4.3.1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vMerge="1">
                  <a:txBody>
                    <a:bodyPr/>
                    <a:lstStyle/>
                    <a:p>
                      <a:endParaRPr lang="zh-CN" altLang="en-US"/>
                    </a:p>
                  </a:txBody>
                  <a:tcPr/>
                </a:tc>
                <a:tc>
                  <a:txBody>
                    <a:bodyPr/>
                    <a:lstStyle/>
                    <a:p>
                      <a:pPr algn="ctr">
                        <a:spcAft>
                          <a:spcPts val="0"/>
                        </a:spcAft>
                      </a:pPr>
                      <a:r>
                        <a:rPr lang="zh-CN" sz="700" kern="0">
                          <a:effectLst/>
                        </a:rPr>
                        <a:t>需求规格说明</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l">
                        <a:spcAft>
                          <a:spcPts val="0"/>
                        </a:spcAft>
                      </a:pPr>
                      <a:r>
                        <a:rPr lang="zh-CN" sz="700" kern="0">
                          <a:effectLst/>
                        </a:rPr>
                        <a:t>采用软件需求规格说明模板</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1</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I</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a:effectLst/>
                        </a:rPr>
                        <a:t>R</a:t>
                      </a:r>
                      <a:endParaRPr lang="zh-CN" sz="700" kern="100">
                        <a:effectLst/>
                        <a:latin typeface="Times New Roman" panose="02020603050405020304" pitchFamily="18" charset="0"/>
                        <a:ea typeface="宋体" panose="02010600030101010101" pitchFamily="2" charset="-122"/>
                      </a:endParaRPr>
                    </a:p>
                  </a:txBody>
                  <a:tcPr marL="44911" marR="44911" marT="0" marB="0" anchor="ctr"/>
                </a:tc>
                <a:tc>
                  <a:txBody>
                    <a:bodyPr/>
                    <a:lstStyle/>
                    <a:p>
                      <a:pPr algn="ctr">
                        <a:spcAft>
                          <a:spcPts val="0"/>
                        </a:spcAft>
                      </a:pPr>
                      <a:r>
                        <a:rPr lang="en-US" sz="700" kern="0" dirty="0">
                          <a:effectLst/>
                        </a:rPr>
                        <a:t>I</a:t>
                      </a:r>
                      <a:endParaRPr lang="zh-CN" sz="700" kern="100" dirty="0">
                        <a:effectLst/>
                        <a:latin typeface="Times New Roman" panose="02020603050405020304" pitchFamily="18" charset="0"/>
                        <a:ea typeface="宋体" panose="02010600030101010101" pitchFamily="2" charset="-122"/>
                      </a:endParaRPr>
                    </a:p>
                  </a:txBody>
                  <a:tcPr marL="44911" marR="44911" marT="0" marB="0" anchor="ctr"/>
                </a:tc>
                <a:extLst>
                  <a:ext uri="{0D108BD9-81ED-4DB2-BD59-A6C34878D82A}">
                    <a16:rowId xmlns:a16="http://schemas.microsoft.com/office/drawing/2014/main" val="2393209174"/>
                  </a:ext>
                </a:extLst>
              </a:tr>
            </a:tbl>
          </a:graphicData>
        </a:graphic>
      </p:graphicFrame>
    </p:spTree>
    <p:extLst>
      <p:ext uri="{BB962C8B-B14F-4D97-AF65-F5344CB8AC3E}">
        <p14:creationId xmlns:p14="http://schemas.microsoft.com/office/powerpoint/2010/main" val="289482112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710902" y="851899"/>
            <a:ext cx="4674724" cy="523220"/>
          </a:xfrm>
          <a:prstGeom prst="rect">
            <a:avLst/>
          </a:prstGeom>
          <a:noFill/>
        </p:spPr>
        <p:txBody>
          <a:bodyPr wrap="square" rtlCol="0">
            <a:spAutoFit/>
          </a:bodyPr>
          <a:lstStyle/>
          <a:p>
            <a:r>
              <a:rPr lang="zh-CN" altLang="zh-CN" sz="2800" b="1" dirty="0">
                <a:solidFill>
                  <a:schemeClr val="bg1"/>
                </a:solidFill>
              </a:rPr>
              <a:t>工作任务的分解与人员分工</a:t>
            </a:r>
          </a:p>
        </p:txBody>
      </p:sp>
      <p:graphicFrame>
        <p:nvGraphicFramePr>
          <p:cNvPr id="3" name="表格 2">
            <a:extLst>
              <a:ext uri="{FF2B5EF4-FFF2-40B4-BE49-F238E27FC236}">
                <a16:creationId xmlns:a16="http://schemas.microsoft.com/office/drawing/2014/main" id="{1E55C434-9A96-4067-B80C-426298F16AF9}"/>
              </a:ext>
            </a:extLst>
          </p:cNvPr>
          <p:cNvGraphicFramePr>
            <a:graphicFrameLocks noGrp="1"/>
          </p:cNvGraphicFramePr>
          <p:nvPr>
            <p:extLst>
              <p:ext uri="{D42A27DB-BD31-4B8C-83A1-F6EECF244321}">
                <p14:modId xmlns:p14="http://schemas.microsoft.com/office/powerpoint/2010/main" val="3203171500"/>
              </p:ext>
            </p:extLst>
          </p:nvPr>
        </p:nvGraphicFramePr>
        <p:xfrm>
          <a:off x="563914" y="1825624"/>
          <a:ext cx="8411312" cy="4847018"/>
        </p:xfrm>
        <a:graphic>
          <a:graphicData uri="http://schemas.openxmlformats.org/drawingml/2006/table">
            <a:tbl>
              <a:tblPr firstRow="1" firstCol="1" bandRow="1">
                <a:tableStyleId>{5C22544A-7EE6-4342-B048-85BDC9FD1C3A}</a:tableStyleId>
              </a:tblPr>
              <a:tblGrid>
                <a:gridCol w="796721">
                  <a:extLst>
                    <a:ext uri="{9D8B030D-6E8A-4147-A177-3AD203B41FA5}">
                      <a16:colId xmlns:a16="http://schemas.microsoft.com/office/drawing/2014/main" val="3642486686"/>
                    </a:ext>
                  </a:extLst>
                </a:gridCol>
                <a:gridCol w="488361">
                  <a:extLst>
                    <a:ext uri="{9D8B030D-6E8A-4147-A177-3AD203B41FA5}">
                      <a16:colId xmlns:a16="http://schemas.microsoft.com/office/drawing/2014/main" val="1631601332"/>
                    </a:ext>
                  </a:extLst>
                </a:gridCol>
                <a:gridCol w="523033">
                  <a:extLst>
                    <a:ext uri="{9D8B030D-6E8A-4147-A177-3AD203B41FA5}">
                      <a16:colId xmlns:a16="http://schemas.microsoft.com/office/drawing/2014/main" val="55576991"/>
                    </a:ext>
                  </a:extLst>
                </a:gridCol>
                <a:gridCol w="1150084">
                  <a:extLst>
                    <a:ext uri="{9D8B030D-6E8A-4147-A177-3AD203B41FA5}">
                      <a16:colId xmlns:a16="http://schemas.microsoft.com/office/drawing/2014/main" val="1091148367"/>
                    </a:ext>
                  </a:extLst>
                </a:gridCol>
                <a:gridCol w="672787">
                  <a:extLst>
                    <a:ext uri="{9D8B030D-6E8A-4147-A177-3AD203B41FA5}">
                      <a16:colId xmlns:a16="http://schemas.microsoft.com/office/drawing/2014/main" val="3094092715"/>
                    </a:ext>
                  </a:extLst>
                </a:gridCol>
                <a:gridCol w="796721">
                  <a:extLst>
                    <a:ext uri="{9D8B030D-6E8A-4147-A177-3AD203B41FA5}">
                      <a16:colId xmlns:a16="http://schemas.microsoft.com/office/drawing/2014/main" val="183434462"/>
                    </a:ext>
                  </a:extLst>
                </a:gridCol>
                <a:gridCol w="796721">
                  <a:extLst>
                    <a:ext uri="{9D8B030D-6E8A-4147-A177-3AD203B41FA5}">
                      <a16:colId xmlns:a16="http://schemas.microsoft.com/office/drawing/2014/main" val="2952071308"/>
                    </a:ext>
                  </a:extLst>
                </a:gridCol>
                <a:gridCol w="796721">
                  <a:extLst>
                    <a:ext uri="{9D8B030D-6E8A-4147-A177-3AD203B41FA5}">
                      <a16:colId xmlns:a16="http://schemas.microsoft.com/office/drawing/2014/main" val="473145177"/>
                    </a:ext>
                  </a:extLst>
                </a:gridCol>
                <a:gridCol w="796721">
                  <a:extLst>
                    <a:ext uri="{9D8B030D-6E8A-4147-A177-3AD203B41FA5}">
                      <a16:colId xmlns:a16="http://schemas.microsoft.com/office/drawing/2014/main" val="281972973"/>
                    </a:ext>
                  </a:extLst>
                </a:gridCol>
                <a:gridCol w="796721">
                  <a:extLst>
                    <a:ext uri="{9D8B030D-6E8A-4147-A177-3AD203B41FA5}">
                      <a16:colId xmlns:a16="http://schemas.microsoft.com/office/drawing/2014/main" val="454677407"/>
                    </a:ext>
                  </a:extLst>
                </a:gridCol>
                <a:gridCol w="796721">
                  <a:extLst>
                    <a:ext uri="{9D8B030D-6E8A-4147-A177-3AD203B41FA5}">
                      <a16:colId xmlns:a16="http://schemas.microsoft.com/office/drawing/2014/main" val="92676054"/>
                    </a:ext>
                  </a:extLst>
                </a:gridCol>
              </a:tblGrid>
              <a:tr h="315603">
                <a:tc>
                  <a:txBody>
                    <a:bodyPr/>
                    <a:lstStyle/>
                    <a:p>
                      <a:pPr algn="l">
                        <a:spcAft>
                          <a:spcPts val="0"/>
                        </a:spcAft>
                      </a:pPr>
                      <a:r>
                        <a:rPr lang="en-US" sz="900" kern="0" dirty="0">
                          <a:effectLst/>
                        </a:rPr>
                        <a:t>4.3.2</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10">
                  <a:txBody>
                    <a:bodyPr/>
                    <a:lstStyle/>
                    <a:p>
                      <a:endParaRPr lang="zh-CN" sz="800">
                        <a:effectLst/>
                        <a:latin typeface="Times New Roman" panose="02020603050405020304" pitchFamily="18" charset="0"/>
                      </a:endParaRPr>
                    </a:p>
                  </a:txBody>
                  <a:tcPr marL="57953" marR="57953" marT="0" marB="0" anchor="ctr"/>
                </a:tc>
                <a:tc rowSpan="5">
                  <a:txBody>
                    <a:bodyPr/>
                    <a:lstStyle/>
                    <a:p>
                      <a:endParaRPr lang="zh-CN" sz="800">
                        <a:effectLst/>
                        <a:latin typeface="Times New Roman" panose="02020603050405020304" pitchFamily="18" charset="0"/>
                      </a:endParaRPr>
                    </a:p>
                  </a:txBody>
                  <a:tcPr marL="57953" marR="57953" marT="0" marB="0" anchor="ctr"/>
                </a:tc>
                <a:tc>
                  <a:txBody>
                    <a:bodyPr/>
                    <a:lstStyle/>
                    <a:p>
                      <a:pPr algn="l">
                        <a:spcAft>
                          <a:spcPts val="0"/>
                        </a:spcAft>
                      </a:pPr>
                      <a:r>
                        <a:rPr lang="zh-CN" sz="900" kern="0">
                          <a:effectLst/>
                        </a:rPr>
                        <a:t>明确需求来源，需求唯一标识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005314144"/>
                  </a:ext>
                </a:extLst>
              </a:tr>
              <a:tr h="170354">
                <a:tc>
                  <a:txBody>
                    <a:bodyPr/>
                    <a:lstStyle/>
                    <a:p>
                      <a:pPr algn="l">
                        <a:spcAft>
                          <a:spcPts val="0"/>
                        </a:spcAft>
                      </a:pPr>
                      <a:r>
                        <a:rPr lang="en-US" sz="900" kern="0">
                          <a:effectLst/>
                        </a:rPr>
                        <a:t>4.3.3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记录业务规则</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13899052"/>
                  </a:ext>
                </a:extLst>
              </a:tr>
              <a:tr h="315603">
                <a:tc>
                  <a:txBody>
                    <a:bodyPr/>
                    <a:lstStyle/>
                    <a:p>
                      <a:pPr algn="l">
                        <a:spcAft>
                          <a:spcPts val="0"/>
                        </a:spcAft>
                      </a:pPr>
                      <a:r>
                        <a:rPr lang="en-US" sz="900" kern="0">
                          <a:effectLst/>
                        </a:rPr>
                        <a:t>4.3.4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记录非功能需求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0633537"/>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SRS</a:t>
                      </a:r>
                      <a:r>
                        <a:rPr lang="zh-CN" sz="900" kern="0">
                          <a:effectLst/>
                        </a:rPr>
                        <a:t>文档</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93391339"/>
                  </a:ext>
                </a:extLst>
              </a:tr>
              <a:tr h="170354">
                <a:tc>
                  <a:txBody>
                    <a:bodyPr/>
                    <a:lstStyle/>
                    <a:p>
                      <a:pPr algn="l">
                        <a:spcAft>
                          <a:spcPts val="0"/>
                        </a:spcAft>
                      </a:pPr>
                      <a:r>
                        <a:rPr lang="en-US" sz="900" kern="0">
                          <a:effectLst/>
                        </a:rPr>
                        <a:t>4.3.5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en-US" sz="900" kern="0">
                          <a:effectLst/>
                        </a:rPr>
                        <a:t>ppt</a:t>
                      </a:r>
                      <a:r>
                        <a:rPr lang="zh-CN" sz="900" kern="0">
                          <a:effectLst/>
                        </a:rPr>
                        <a:t>制作</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652557478"/>
                  </a:ext>
                </a:extLst>
              </a:tr>
              <a:tr h="170354">
                <a:tc>
                  <a:txBody>
                    <a:bodyPr/>
                    <a:lstStyle/>
                    <a:p>
                      <a:pPr algn="l">
                        <a:spcAft>
                          <a:spcPts val="0"/>
                        </a:spcAft>
                      </a:pPr>
                      <a:r>
                        <a:rPr lang="en-US" sz="900" kern="0">
                          <a:effectLst/>
                        </a:rPr>
                        <a:t>4.4.1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rowSpan="5">
                  <a:txBody>
                    <a:bodyPr/>
                    <a:lstStyle/>
                    <a:p>
                      <a:pPr algn="ctr">
                        <a:spcAft>
                          <a:spcPts val="0"/>
                        </a:spcAft>
                      </a:pPr>
                      <a:r>
                        <a:rPr lang="zh-CN" sz="900" kern="0">
                          <a:effectLst/>
                        </a:rPr>
                        <a:t>需求验证</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需求评审</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198800883"/>
                  </a:ext>
                </a:extLst>
              </a:tr>
              <a:tr h="170354">
                <a:tc>
                  <a:txBody>
                    <a:bodyPr/>
                    <a:lstStyle/>
                    <a:p>
                      <a:pPr algn="l">
                        <a:spcAft>
                          <a:spcPts val="0"/>
                        </a:spcAft>
                      </a:pPr>
                      <a:r>
                        <a:rPr lang="en-US" sz="900" kern="0">
                          <a:effectLst/>
                        </a:rPr>
                        <a:t>4.4.2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编写测试用例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9263797"/>
                  </a:ext>
                </a:extLst>
              </a:tr>
              <a:tr h="170354">
                <a:tc>
                  <a:txBody>
                    <a:bodyPr/>
                    <a:lstStyle/>
                    <a:p>
                      <a:pPr algn="l">
                        <a:spcAft>
                          <a:spcPts val="0"/>
                        </a:spcAft>
                      </a:pPr>
                      <a:r>
                        <a:rPr lang="en-US" sz="900" kern="0">
                          <a:effectLst/>
                        </a:rPr>
                        <a:t>4.4.3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编写用户手册</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202339827"/>
                  </a:ext>
                </a:extLst>
              </a:tr>
              <a:tr h="170354">
                <a:tc>
                  <a:txBody>
                    <a:bodyPr/>
                    <a:lstStyle/>
                    <a:p>
                      <a:pPr algn="l">
                        <a:spcAft>
                          <a:spcPts val="0"/>
                        </a:spcAft>
                      </a:pPr>
                      <a:r>
                        <a:rPr lang="en-US" sz="900" kern="0">
                          <a:effectLst/>
                        </a:rPr>
                        <a:t>4.4.4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定义验收标准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449338715"/>
                  </a:ext>
                </a:extLst>
              </a:tr>
              <a:tr h="170354">
                <a:tc>
                  <a:txBody>
                    <a:bodyPr/>
                    <a:lstStyle/>
                    <a:p>
                      <a:pPr algn="l">
                        <a:spcAft>
                          <a:spcPts val="0"/>
                        </a:spcAft>
                      </a:pPr>
                      <a:r>
                        <a:rPr lang="en-US" sz="900" kern="0">
                          <a:effectLst/>
                        </a:rPr>
                        <a:t>4.4.5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模拟需求</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21360409"/>
                  </a:ext>
                </a:extLst>
              </a:tr>
              <a:tr h="315603">
                <a:tc>
                  <a:txBody>
                    <a:bodyPr/>
                    <a:lstStyle/>
                    <a:p>
                      <a:pPr algn="l">
                        <a:spcAft>
                          <a:spcPts val="0"/>
                        </a:spcAft>
                      </a:pPr>
                      <a:r>
                        <a:rPr lang="en-US" sz="900" kern="0">
                          <a:effectLst/>
                        </a:rPr>
                        <a:t>5.1.1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dirty="0">
                          <a:effectLst/>
                        </a:rPr>
                        <a:t>需求管理阶段</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rowSpan="9">
                  <a:txBody>
                    <a:bodyPr/>
                    <a:lstStyle/>
                    <a:p>
                      <a:pPr algn="ctr">
                        <a:spcAft>
                          <a:spcPts val="0"/>
                        </a:spcAft>
                      </a:pPr>
                      <a:r>
                        <a:rPr lang="zh-CN" sz="900" kern="0">
                          <a:effectLst/>
                        </a:rPr>
                        <a:t>需求管理</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l">
                        <a:spcAft>
                          <a:spcPts val="0"/>
                        </a:spcAft>
                      </a:pPr>
                      <a:r>
                        <a:rPr lang="zh-CN" sz="900" kern="0">
                          <a:effectLst/>
                        </a:rPr>
                        <a:t>确定变更控制过程</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5</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A</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55022153"/>
                  </a:ext>
                </a:extLst>
              </a:tr>
              <a:tr h="315603">
                <a:tc>
                  <a:txBody>
                    <a:bodyPr/>
                    <a:lstStyle/>
                    <a:p>
                      <a:pPr algn="l">
                        <a:spcAft>
                          <a:spcPts val="0"/>
                        </a:spcAft>
                      </a:pPr>
                      <a:r>
                        <a:rPr lang="en-US" sz="900" kern="0">
                          <a:effectLst/>
                        </a:rPr>
                        <a:t>5.1.2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进行需求影响分析</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023532681"/>
                  </a:ext>
                </a:extLst>
              </a:tr>
              <a:tr h="473405">
                <a:tc>
                  <a:txBody>
                    <a:bodyPr/>
                    <a:lstStyle/>
                    <a:p>
                      <a:pPr algn="l">
                        <a:spcAft>
                          <a:spcPts val="0"/>
                        </a:spcAft>
                      </a:pPr>
                      <a:r>
                        <a:rPr lang="en-US" sz="900" kern="0">
                          <a:effectLst/>
                        </a:rPr>
                        <a:t>5.1.3</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dirty="0">
                          <a:effectLst/>
                        </a:rPr>
                        <a:t>建立基线并控制需求集和版本</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664102995"/>
                  </a:ext>
                </a:extLst>
              </a:tr>
              <a:tr h="315603">
                <a:tc>
                  <a:txBody>
                    <a:bodyPr/>
                    <a:lstStyle/>
                    <a:p>
                      <a:pPr algn="l">
                        <a:spcAft>
                          <a:spcPts val="0"/>
                        </a:spcAft>
                      </a:pPr>
                      <a:r>
                        <a:rPr lang="en-US" sz="900" kern="0">
                          <a:effectLst/>
                        </a:rPr>
                        <a:t>5.1.4</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维护需求变更的历史记录</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366291258"/>
                  </a:ext>
                </a:extLst>
              </a:tr>
              <a:tr h="315603">
                <a:tc>
                  <a:txBody>
                    <a:bodyPr/>
                    <a:lstStyle/>
                    <a:p>
                      <a:pPr algn="l">
                        <a:spcAft>
                          <a:spcPts val="0"/>
                        </a:spcAft>
                      </a:pPr>
                      <a:r>
                        <a:rPr lang="en-US" sz="900" kern="0" dirty="0">
                          <a:effectLst/>
                        </a:rPr>
                        <a:t>5.1.5</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跟踪每一项变更</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A</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3537975900"/>
                  </a:ext>
                </a:extLst>
              </a:tr>
              <a:tr h="170354">
                <a:tc>
                  <a:txBody>
                    <a:bodyPr/>
                    <a:lstStyle/>
                    <a:p>
                      <a:pPr algn="l">
                        <a:spcAft>
                          <a:spcPts val="0"/>
                        </a:spcAft>
                      </a:pPr>
                      <a:r>
                        <a:rPr lang="en-US" sz="900" kern="0">
                          <a:effectLst/>
                        </a:rPr>
                        <a:t>5.1.6</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跟踪需求问题</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578946861"/>
                  </a:ext>
                </a:extLst>
              </a:tr>
              <a:tr h="315603">
                <a:tc>
                  <a:txBody>
                    <a:bodyPr/>
                    <a:lstStyle/>
                    <a:p>
                      <a:pPr algn="l">
                        <a:spcAft>
                          <a:spcPts val="0"/>
                        </a:spcAft>
                      </a:pPr>
                      <a:r>
                        <a:rPr lang="en-US" sz="900" kern="0">
                          <a:effectLst/>
                        </a:rPr>
                        <a:t>5.1.7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维护一个需求可跟踪矩阵</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970322706"/>
                  </a:ext>
                </a:extLst>
              </a:tr>
              <a:tr h="315603">
                <a:tc>
                  <a:txBody>
                    <a:bodyPr/>
                    <a:lstStyle/>
                    <a:p>
                      <a:pPr algn="l">
                        <a:spcAft>
                          <a:spcPts val="0"/>
                        </a:spcAft>
                      </a:pPr>
                      <a:r>
                        <a:rPr lang="en-US" sz="900" kern="0">
                          <a:effectLst/>
                        </a:rPr>
                        <a:t>5.1.8</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使用需求管理工具</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7+</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2399034909"/>
                  </a:ext>
                </a:extLst>
              </a:tr>
              <a:tr h="315603">
                <a:tc>
                  <a:txBody>
                    <a:bodyPr/>
                    <a:lstStyle/>
                    <a:p>
                      <a:pPr algn="l">
                        <a:spcAft>
                          <a:spcPts val="0"/>
                        </a:spcAft>
                      </a:pPr>
                      <a:r>
                        <a:rPr lang="en-US" sz="900" kern="0">
                          <a:effectLst/>
                        </a:rPr>
                        <a:t>5.1.9</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vMerge="1">
                  <a:txBody>
                    <a:bodyPr/>
                    <a:lstStyle/>
                    <a:p>
                      <a:endParaRPr lang="zh-CN" altLang="en-US"/>
                    </a:p>
                  </a:txBody>
                  <a:tcPr/>
                </a:tc>
                <a:tc vMerge="1">
                  <a:txBody>
                    <a:bodyPr/>
                    <a:lstStyle/>
                    <a:p>
                      <a:endParaRPr lang="zh-CN" altLang="en-US"/>
                    </a:p>
                  </a:txBody>
                  <a:tcPr/>
                </a:tc>
                <a:tc>
                  <a:txBody>
                    <a:bodyPr/>
                    <a:lstStyle/>
                    <a:p>
                      <a:pPr algn="l">
                        <a:spcAft>
                          <a:spcPts val="0"/>
                        </a:spcAft>
                      </a:pPr>
                      <a:r>
                        <a:rPr lang="zh-CN" sz="900" kern="0">
                          <a:effectLst/>
                        </a:rPr>
                        <a:t>衡量需求稳定性</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1</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2</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R</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a:effectLst/>
                        </a:rPr>
                        <a:t>I</a:t>
                      </a:r>
                      <a:endParaRPr lang="zh-CN" sz="900" kern="100">
                        <a:effectLst/>
                        <a:latin typeface="Times New Roman" panose="02020603050405020304" pitchFamily="18" charset="0"/>
                        <a:ea typeface="宋体" panose="02010600030101010101" pitchFamily="2" charset="-122"/>
                      </a:endParaRPr>
                    </a:p>
                  </a:txBody>
                  <a:tcPr marL="57953" marR="57953" marT="0" marB="0" anchor="ctr"/>
                </a:tc>
                <a:tc>
                  <a:txBody>
                    <a:bodyPr/>
                    <a:lstStyle/>
                    <a:p>
                      <a:pPr algn="ctr">
                        <a:spcAft>
                          <a:spcPts val="0"/>
                        </a:spcAft>
                      </a:pPr>
                      <a:r>
                        <a:rPr lang="en-US" sz="900" kern="0" dirty="0">
                          <a:effectLst/>
                        </a:rPr>
                        <a:t>I</a:t>
                      </a:r>
                      <a:endParaRPr lang="zh-CN" sz="900" kern="100" dirty="0">
                        <a:effectLst/>
                        <a:latin typeface="Times New Roman" panose="02020603050405020304" pitchFamily="18" charset="0"/>
                        <a:ea typeface="宋体" panose="02010600030101010101" pitchFamily="2" charset="-122"/>
                      </a:endParaRPr>
                    </a:p>
                  </a:txBody>
                  <a:tcPr marL="57953" marR="57953" marT="0" marB="0" anchor="ctr"/>
                </a:tc>
                <a:extLst>
                  <a:ext uri="{0D108BD9-81ED-4DB2-BD59-A6C34878D82A}">
                    <a16:rowId xmlns:a16="http://schemas.microsoft.com/office/drawing/2014/main" val="1844430519"/>
                  </a:ext>
                </a:extLst>
              </a:tr>
            </a:tbl>
          </a:graphicData>
        </a:graphic>
      </p:graphicFrame>
    </p:spTree>
    <p:extLst>
      <p:ext uri="{BB962C8B-B14F-4D97-AF65-F5344CB8AC3E}">
        <p14:creationId xmlns:p14="http://schemas.microsoft.com/office/powerpoint/2010/main" val="124339966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成本管理计划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7771567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1" y="4154632"/>
            <a:ext cx="147417" cy="443345"/>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5" name="TextBox 4"/>
          <p:cNvSpPr txBox="1"/>
          <p:nvPr/>
        </p:nvSpPr>
        <p:spPr>
          <a:xfrm>
            <a:off x="1014921" y="4086453"/>
            <a:ext cx="1826141" cy="584775"/>
          </a:xfrm>
          <a:prstGeom prst="rect">
            <a:avLst/>
          </a:prstGeom>
          <a:noFill/>
        </p:spPr>
        <p:txBody>
          <a:bodyPr wrap="none" rtlCol="0">
            <a:spAutoFit/>
          </a:bodyPr>
          <a:lstStyle/>
          <a:p>
            <a:r>
              <a:rPr lang="zh-CN" altLang="en-US" sz="3200" dirty="0">
                <a:solidFill>
                  <a:schemeClr val="bg1"/>
                </a:solidFill>
                <a:latin typeface="Raleway" panose="020B0003030101060003" pitchFamily="34" charset="0"/>
              </a:rPr>
              <a:t>成本估算</a:t>
            </a:r>
            <a:endParaRPr lang="id-ID" sz="3200" dirty="0">
              <a:solidFill>
                <a:schemeClr val="bg1"/>
              </a:solidFill>
              <a:latin typeface="Raleway" panose="020B0003030101060003" pitchFamily="34" charset="0"/>
            </a:endParaRPr>
          </a:p>
        </p:txBody>
      </p:sp>
      <p:sp>
        <p:nvSpPr>
          <p:cNvPr id="6" name="TextBox 5"/>
          <p:cNvSpPr txBox="1"/>
          <p:nvPr/>
        </p:nvSpPr>
        <p:spPr>
          <a:xfrm>
            <a:off x="3358458" y="4154632"/>
            <a:ext cx="7754573" cy="623248"/>
          </a:xfrm>
          <a:prstGeom prst="rect">
            <a:avLst/>
          </a:prstGeom>
          <a:noFill/>
        </p:spPr>
        <p:txBody>
          <a:bodyPr wrap="square" rtlCol="0">
            <a:spAutoFit/>
          </a:bodyPr>
          <a:lstStyle/>
          <a:p>
            <a:pPr lvl="0" eaLnBrk="0" fontAlgn="base" hangingPunct="0">
              <a:spcBef>
                <a:spcPct val="0"/>
              </a:spcBef>
              <a:spcAft>
                <a:spcPct val="0"/>
              </a:spcAft>
            </a:pPr>
            <a:r>
              <a:rPr lang="zh-CN" altLang="zh-CN" sz="1200" dirty="0">
                <a:solidFill>
                  <a:schemeClr val="bg1"/>
                </a:solidFill>
                <a:latin typeface="宋体" panose="02010600030101010101" pitchFamily="2" charset="-122"/>
              </a:rPr>
              <a:t>项目参与人数：</a:t>
            </a:r>
            <a:r>
              <a:rPr lang="en-US" altLang="zh-CN" sz="1200" dirty="0">
                <a:solidFill>
                  <a:schemeClr val="bg1"/>
                </a:solidFill>
              </a:rPr>
              <a:t>5</a:t>
            </a:r>
            <a:r>
              <a:rPr lang="zh-CN" altLang="en-US" sz="1200" dirty="0">
                <a:solidFill>
                  <a:schemeClr val="bg1"/>
                </a:solidFill>
                <a:latin typeface="宋体" panose="02010600030101010101" pitchFamily="2" charset="-122"/>
              </a:rPr>
              <a:t>人</a:t>
            </a:r>
            <a:endParaRPr lang="zh-CN" altLang="en-US" sz="1200" dirty="0">
              <a:solidFill>
                <a:schemeClr val="bg1"/>
              </a:solidFill>
            </a:endParaRPr>
          </a:p>
          <a:p>
            <a:pPr lvl="0" eaLnBrk="0" fontAlgn="base" hangingPunct="0">
              <a:spcBef>
                <a:spcPct val="0"/>
              </a:spcBef>
              <a:spcAft>
                <a:spcPct val="0"/>
              </a:spcAft>
            </a:pPr>
            <a:r>
              <a:rPr lang="zh-CN" altLang="en-US" sz="1200" dirty="0">
                <a:solidFill>
                  <a:schemeClr val="bg1"/>
                </a:solidFill>
                <a:latin typeface="宋体" panose="02010600030101010101" pitchFamily="2" charset="-122"/>
              </a:rPr>
              <a:t>项目持续时长：</a:t>
            </a:r>
            <a:r>
              <a:rPr lang="en-US" altLang="zh-CN" sz="1200" dirty="0">
                <a:solidFill>
                  <a:schemeClr val="bg1"/>
                </a:solidFill>
              </a:rPr>
              <a:t>4</a:t>
            </a:r>
            <a:r>
              <a:rPr lang="zh-CN" altLang="en-US" sz="1200" dirty="0">
                <a:solidFill>
                  <a:schemeClr val="bg1"/>
                </a:solidFill>
                <a:latin typeface="宋体" panose="02010600030101010101" pitchFamily="2" charset="-122"/>
              </a:rPr>
              <a:t>个月</a:t>
            </a:r>
            <a:endParaRPr lang="zh-CN" altLang="en-US" sz="1200" dirty="0">
              <a:solidFill>
                <a:schemeClr val="bg1"/>
              </a:solidFill>
              <a:latin typeface="Arial" panose="020B0604020202020204" pitchFamily="34" charset="0"/>
            </a:endParaRPr>
          </a:p>
          <a:p>
            <a:endParaRPr lang="en-US" sz="1050" b="1" dirty="0">
              <a:solidFill>
                <a:schemeClr val="bg1">
                  <a:lumMod val="65000"/>
                </a:schemeClr>
              </a:solidFill>
              <a:latin typeface="Signika Negative" pitchFamily="2" charset="0"/>
            </a:endParaRPr>
          </a:p>
        </p:txBody>
      </p:sp>
      <p:sp>
        <p:nvSpPr>
          <p:cNvPr id="7" name="Rectangle 6"/>
          <p:cNvSpPr/>
          <p:nvPr/>
        </p:nvSpPr>
        <p:spPr>
          <a:xfrm>
            <a:off x="0" y="3635086"/>
            <a:ext cx="9144000" cy="140462"/>
          </a:xfrm>
          <a:prstGeom prst="rect">
            <a:avLst/>
          </a:prstGeom>
          <a:solidFill>
            <a:srgbClr val="30B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TextBox 5">
            <a:extLst>
              <a:ext uri="{FF2B5EF4-FFF2-40B4-BE49-F238E27FC236}">
                <a16:creationId xmlns:a16="http://schemas.microsoft.com/office/drawing/2014/main" id="{F4BBB9C0-8B88-4A04-9E12-DB3C637FFAA6}"/>
              </a:ext>
            </a:extLst>
          </p:cNvPr>
          <p:cNvSpPr txBox="1"/>
          <p:nvPr/>
        </p:nvSpPr>
        <p:spPr>
          <a:xfrm>
            <a:off x="607020" y="4758847"/>
            <a:ext cx="7754573" cy="830997"/>
          </a:xfrm>
          <a:prstGeom prst="rect">
            <a:avLst/>
          </a:prstGeom>
          <a:noFill/>
        </p:spPr>
        <p:txBody>
          <a:bodyPr wrap="square" rtlCol="0">
            <a:spAutoFit/>
          </a:bodyPr>
          <a:lstStyle/>
          <a:p>
            <a:r>
              <a:rPr lang="en-US" altLang="zh-CN" sz="1600" dirty="0">
                <a:solidFill>
                  <a:schemeClr val="bg1"/>
                </a:solidFill>
              </a:rPr>
              <a:t>      </a:t>
            </a:r>
            <a:r>
              <a:rPr lang="zh-CN" altLang="zh-CN" sz="1600" dirty="0">
                <a:solidFill>
                  <a:schemeClr val="bg1"/>
                </a:solidFill>
              </a:rPr>
              <a:t>为了防止软件需求阶段的成本超出预期，所以需要对成本加以控制。本计划的目的就是对小组在软件需求阶段可能产生的支出进行估算和管理，以保证整个项目的成本不会超出预期。</a:t>
            </a:r>
            <a:endParaRPr lang="en-US" altLang="zh-CN" sz="1600" dirty="0">
              <a:solidFill>
                <a:schemeClr val="bg1"/>
              </a:solidFill>
            </a:endParaRPr>
          </a:p>
        </p:txBody>
      </p:sp>
      <p:sp>
        <p:nvSpPr>
          <p:cNvPr id="9" name="Oval 99">
            <a:hlinkClick r:id="rId2" action="ppaction://hlinksldjump"/>
            <a:extLst>
              <a:ext uri="{FF2B5EF4-FFF2-40B4-BE49-F238E27FC236}">
                <a16:creationId xmlns:a16="http://schemas.microsoft.com/office/drawing/2014/main" id="{B1A6A8B5-E8F5-4FDE-9B96-5763418DC484}"/>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8919F00C-68DB-4FDD-9AA3-F4BD5C14557D}"/>
              </a:ext>
            </a:extLst>
          </p:cNvPr>
          <p:cNvGraphicFramePr>
            <a:graphicFrameLocks noGrp="1"/>
          </p:cNvGraphicFramePr>
          <p:nvPr>
            <p:extLst>
              <p:ext uri="{D42A27DB-BD31-4B8C-83A1-F6EECF244321}">
                <p14:modId xmlns:p14="http://schemas.microsoft.com/office/powerpoint/2010/main" val="1902045439"/>
              </p:ext>
            </p:extLst>
          </p:nvPr>
        </p:nvGraphicFramePr>
        <p:xfrm>
          <a:off x="0" y="-53343"/>
          <a:ext cx="9143999" cy="3749417"/>
        </p:xfrm>
        <a:graphic>
          <a:graphicData uri="http://schemas.openxmlformats.org/drawingml/2006/table">
            <a:tbl>
              <a:tblPr firstRow="1" firstCol="1" bandRow="1">
                <a:tableStyleId>{5C22544A-7EE6-4342-B048-85BDC9FD1C3A}</a:tableStyleId>
              </a:tblPr>
              <a:tblGrid>
                <a:gridCol w="2166373">
                  <a:extLst>
                    <a:ext uri="{9D8B030D-6E8A-4147-A177-3AD203B41FA5}">
                      <a16:colId xmlns:a16="http://schemas.microsoft.com/office/drawing/2014/main" val="1745506427"/>
                    </a:ext>
                  </a:extLst>
                </a:gridCol>
                <a:gridCol w="1686676">
                  <a:extLst>
                    <a:ext uri="{9D8B030D-6E8A-4147-A177-3AD203B41FA5}">
                      <a16:colId xmlns:a16="http://schemas.microsoft.com/office/drawing/2014/main" val="996768388"/>
                    </a:ext>
                  </a:extLst>
                </a:gridCol>
                <a:gridCol w="5290950">
                  <a:extLst>
                    <a:ext uri="{9D8B030D-6E8A-4147-A177-3AD203B41FA5}">
                      <a16:colId xmlns:a16="http://schemas.microsoft.com/office/drawing/2014/main" val="1471879260"/>
                    </a:ext>
                  </a:extLst>
                </a:gridCol>
              </a:tblGrid>
              <a:tr h="475632">
                <a:tc>
                  <a:txBody>
                    <a:bodyPr/>
                    <a:lstStyle/>
                    <a:p>
                      <a:pPr indent="266700" algn="just">
                        <a:spcAft>
                          <a:spcPts val="0"/>
                        </a:spcAft>
                      </a:pPr>
                      <a:r>
                        <a:rPr lang="zh-CN" sz="1050" kern="100">
                          <a:effectLst/>
                        </a:rPr>
                        <a:t>条目</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预期经费</a:t>
                      </a:r>
                      <a:r>
                        <a:rPr lang="en-US" sz="1050" kern="100">
                          <a:effectLst/>
                        </a:rPr>
                        <a:t>(</a:t>
                      </a:r>
                      <a:r>
                        <a:rPr lang="zh-CN" sz="1050" kern="100">
                          <a:effectLst/>
                        </a:rPr>
                        <a:t>元</a:t>
                      </a:r>
                      <a:r>
                        <a:rPr lang="en-US" sz="1050" kern="100">
                          <a:effectLst/>
                        </a:rPr>
                        <a:t>)</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备注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24084304"/>
                  </a:ext>
                </a:extLst>
              </a:tr>
              <a:tr h="822752">
                <a:tc>
                  <a:txBody>
                    <a:bodyPr/>
                    <a:lstStyle/>
                    <a:p>
                      <a:pPr indent="266700" algn="just">
                        <a:spcAft>
                          <a:spcPts val="0"/>
                        </a:spcAft>
                      </a:pPr>
                      <a:r>
                        <a:rPr lang="zh-CN" sz="1050" kern="100">
                          <a:effectLst/>
                        </a:rPr>
                        <a:t>人力成本</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dirty="0">
                          <a:effectLst/>
                        </a:rPr>
                        <a:t>61019.2</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dirty="0">
                          <a:effectLst/>
                        </a:rPr>
                        <a:t>根据</a:t>
                      </a:r>
                      <a:r>
                        <a:rPr lang="en-US" sz="1050" kern="100" dirty="0">
                          <a:effectLst/>
                        </a:rPr>
                        <a:t>2017</a:t>
                      </a:r>
                      <a:r>
                        <a:rPr lang="zh-CN" sz="1050" kern="100" dirty="0">
                          <a:effectLst/>
                        </a:rPr>
                        <a:t>年城镇非私营单位</a:t>
                      </a:r>
                      <a:r>
                        <a:rPr lang="en-US" sz="1050" kern="100" dirty="0">
                          <a:effectLst/>
                        </a:rPr>
                        <a:t>IT</a:t>
                      </a:r>
                      <a:r>
                        <a:rPr lang="zh-CN" sz="1050" kern="100" dirty="0">
                          <a:effectLst/>
                        </a:rPr>
                        <a:t>行业就业人员年平均工资计算得时薪为</a:t>
                      </a:r>
                      <a:r>
                        <a:rPr lang="en-US" sz="1050" kern="100" dirty="0">
                          <a:effectLst/>
                        </a:rPr>
                        <a:t>69.34</a:t>
                      </a:r>
                      <a:r>
                        <a:rPr lang="zh-CN" sz="1050" kern="100" dirty="0">
                          <a:effectLst/>
                        </a:rPr>
                        <a:t>元。按照每人每天工作一小时，周末两天三小时，一周工作七天，一共十六周。大致计算得总薪酬：</a:t>
                      </a:r>
                      <a:r>
                        <a:rPr lang="en-US" sz="1050" kern="100" dirty="0">
                          <a:effectLst/>
                        </a:rPr>
                        <a:t>61019.2</a:t>
                      </a:r>
                      <a:r>
                        <a:rPr lang="zh-CN" sz="1050" kern="100" dirty="0">
                          <a:effectLst/>
                        </a:rPr>
                        <a:t>元</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39716690"/>
                  </a:ext>
                </a:extLst>
              </a:tr>
              <a:tr h="382423">
                <a:tc>
                  <a:txBody>
                    <a:bodyPr/>
                    <a:lstStyle/>
                    <a:p>
                      <a:pPr indent="266700" algn="just">
                        <a:spcAft>
                          <a:spcPts val="0"/>
                        </a:spcAft>
                      </a:pPr>
                      <a:r>
                        <a:rPr lang="zh-CN" sz="1050" kern="100">
                          <a:effectLst/>
                        </a:rPr>
                        <a:t>文本印刷</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100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打印资料和报告等</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38229800"/>
                  </a:ext>
                </a:extLst>
              </a:tr>
              <a:tr h="475632">
                <a:tc>
                  <a:txBody>
                    <a:bodyPr/>
                    <a:lstStyle/>
                    <a:p>
                      <a:pPr indent="266700" algn="just">
                        <a:spcAft>
                          <a:spcPts val="0"/>
                        </a:spcAft>
                      </a:pPr>
                      <a:r>
                        <a:rPr lang="zh-CN" sz="1050" kern="100">
                          <a:effectLst/>
                        </a:rPr>
                        <a:t>阿里云服务器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55</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阿里云服务器学生价半年，足够本学期的使用</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95772819"/>
                  </a:ext>
                </a:extLst>
              </a:tr>
              <a:tr h="475632">
                <a:tc>
                  <a:txBody>
                    <a:bodyPr/>
                    <a:lstStyle/>
                    <a:p>
                      <a:pPr algn="just">
                        <a:spcAft>
                          <a:spcPts val="0"/>
                        </a:spcAft>
                      </a:pPr>
                      <a:r>
                        <a:rPr lang="zh-CN" sz="1050" kern="100">
                          <a:effectLst/>
                        </a:rPr>
                        <a:t>学习培训</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800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包括了网上收费文档下载、图书购买、在线课程等</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0539110"/>
                  </a:ext>
                </a:extLst>
              </a:tr>
              <a:tr h="475632">
                <a:tc>
                  <a:txBody>
                    <a:bodyPr/>
                    <a:lstStyle/>
                    <a:p>
                      <a:pPr algn="just">
                        <a:spcAft>
                          <a:spcPts val="0"/>
                        </a:spcAft>
                      </a:pPr>
                      <a:r>
                        <a:rPr lang="zh-CN" sz="1050" kern="100">
                          <a:effectLst/>
                        </a:rPr>
                        <a:t>软件成本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大部分软件会使用开源或者盗版，但不排除只能选择正版的情况</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34085762"/>
                  </a:ext>
                </a:extLst>
              </a:tr>
              <a:tr h="403898">
                <a:tc>
                  <a:txBody>
                    <a:bodyPr/>
                    <a:lstStyle/>
                    <a:p>
                      <a:pPr indent="266700" algn="just">
                        <a:spcAft>
                          <a:spcPts val="0"/>
                        </a:spcAft>
                      </a:pPr>
                      <a:r>
                        <a:rPr lang="zh-CN" sz="1050" kern="100">
                          <a:effectLst/>
                        </a:rPr>
                        <a:t>活动交流</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1000</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a:effectLst/>
                        </a:rPr>
                        <a:t>本学期预期有两次</a:t>
                      </a:r>
                      <a:r>
                        <a:rPr lang="en-US" sz="1050" kern="100">
                          <a:effectLst/>
                        </a:rPr>
                        <a:t>team building</a:t>
                      </a:r>
                      <a:r>
                        <a:rPr lang="zh-CN" sz="1050" kern="100">
                          <a:effectLst/>
                        </a:rPr>
                        <a:t>。按照一次</a:t>
                      </a:r>
                      <a:r>
                        <a:rPr lang="en-US" sz="1050" kern="100">
                          <a:effectLst/>
                        </a:rPr>
                        <a:t>team building</a:t>
                      </a:r>
                      <a:r>
                        <a:rPr lang="zh-CN" sz="1050" kern="100">
                          <a:effectLst/>
                        </a:rPr>
                        <a:t>花费</a:t>
                      </a:r>
                      <a:r>
                        <a:rPr lang="en-US" sz="1050" kern="100">
                          <a:effectLst/>
                        </a:rPr>
                        <a:t>500</a:t>
                      </a:r>
                      <a:r>
                        <a:rPr lang="zh-CN" sz="1050" kern="100">
                          <a:effectLst/>
                        </a:rPr>
                        <a:t>元计算，共</a:t>
                      </a:r>
                      <a:r>
                        <a:rPr lang="en-US" sz="1050" kern="100">
                          <a:effectLst/>
                        </a:rPr>
                        <a:t>1000</a:t>
                      </a:r>
                      <a:r>
                        <a:rPr lang="zh-CN" sz="1050" kern="100">
                          <a:effectLst/>
                        </a:rPr>
                        <a:t>元</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07061739"/>
                  </a:ext>
                </a:extLst>
              </a:tr>
              <a:tr h="237816">
                <a:tc>
                  <a:txBody>
                    <a:bodyPr/>
                    <a:lstStyle/>
                    <a:p>
                      <a:pPr indent="266700" algn="just">
                        <a:spcAft>
                          <a:spcPts val="0"/>
                        </a:spcAft>
                      </a:pPr>
                      <a:r>
                        <a:rPr lang="zh-CN" sz="1050" kern="100">
                          <a:effectLst/>
                        </a:rPr>
                        <a:t>合计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en-US" sz="1050" kern="100">
                          <a:effectLst/>
                        </a:rPr>
                        <a:t>63174.2</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indent="266700" algn="just">
                        <a:spcAft>
                          <a:spcPts val="0"/>
                        </a:spcAft>
                      </a:pPr>
                      <a:r>
                        <a:rPr lang="zh-CN" sz="1050" kern="100" dirty="0">
                          <a:effectLst/>
                        </a:rPr>
                        <a:t>预计项目总成本</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30164489"/>
                  </a:ext>
                </a:extLst>
              </a:tr>
            </a:tbl>
          </a:graphicData>
        </a:graphic>
      </p:graphicFrame>
    </p:spTree>
    <p:extLst>
      <p:ext uri="{BB962C8B-B14F-4D97-AF65-F5344CB8AC3E}">
        <p14:creationId xmlns:p14="http://schemas.microsoft.com/office/powerpoint/2010/main" val="171058678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7" grpId="0" animBg="1"/>
      <p:bldP spid="10"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786614"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干系人管理计划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38574001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104" y="0"/>
            <a:ext cx="5497018"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干系人管理</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干系人手册</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695C0045-3BC5-4863-9C1B-3FD6F0D72253}"/>
              </a:ext>
            </a:extLst>
          </p:cNvPr>
          <p:cNvGraphicFramePr>
            <a:graphicFrameLocks noGrp="1"/>
          </p:cNvGraphicFramePr>
          <p:nvPr>
            <p:extLst>
              <p:ext uri="{D42A27DB-BD31-4B8C-83A1-F6EECF244321}">
                <p14:modId xmlns:p14="http://schemas.microsoft.com/office/powerpoint/2010/main" val="274575724"/>
              </p:ext>
            </p:extLst>
          </p:nvPr>
        </p:nvGraphicFramePr>
        <p:xfrm>
          <a:off x="765491" y="771130"/>
          <a:ext cx="7340368" cy="5744940"/>
        </p:xfrm>
        <a:graphic>
          <a:graphicData uri="http://schemas.openxmlformats.org/drawingml/2006/table">
            <a:tbl>
              <a:tblPr firstRow="1" firstCol="1" bandRow="1">
                <a:tableStyleId>{5C22544A-7EE6-4342-B048-85BDC9FD1C3A}</a:tableStyleId>
              </a:tblPr>
              <a:tblGrid>
                <a:gridCol w="1441997">
                  <a:extLst>
                    <a:ext uri="{9D8B030D-6E8A-4147-A177-3AD203B41FA5}">
                      <a16:colId xmlns:a16="http://schemas.microsoft.com/office/drawing/2014/main" val="2790060250"/>
                    </a:ext>
                  </a:extLst>
                </a:gridCol>
                <a:gridCol w="1264682">
                  <a:extLst>
                    <a:ext uri="{9D8B030D-6E8A-4147-A177-3AD203B41FA5}">
                      <a16:colId xmlns:a16="http://schemas.microsoft.com/office/drawing/2014/main" val="635400583"/>
                    </a:ext>
                  </a:extLst>
                </a:gridCol>
                <a:gridCol w="2217322">
                  <a:extLst>
                    <a:ext uri="{9D8B030D-6E8A-4147-A177-3AD203B41FA5}">
                      <a16:colId xmlns:a16="http://schemas.microsoft.com/office/drawing/2014/main" val="807224778"/>
                    </a:ext>
                  </a:extLst>
                </a:gridCol>
                <a:gridCol w="2416367">
                  <a:extLst>
                    <a:ext uri="{9D8B030D-6E8A-4147-A177-3AD203B41FA5}">
                      <a16:colId xmlns:a16="http://schemas.microsoft.com/office/drawing/2014/main" val="240937444"/>
                    </a:ext>
                  </a:extLst>
                </a:gridCol>
              </a:tblGrid>
              <a:tr h="193288">
                <a:tc>
                  <a:txBody>
                    <a:bodyPr/>
                    <a:lstStyle/>
                    <a:p>
                      <a:pPr algn="l">
                        <a:spcAft>
                          <a:spcPts val="0"/>
                        </a:spcAft>
                      </a:pPr>
                      <a:r>
                        <a:rPr lang="zh-CN" sz="1100" kern="100">
                          <a:effectLst/>
                        </a:rPr>
                        <a:t>干系人</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角色</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联系方式</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dirty="0">
                          <a:effectLst/>
                        </a:rPr>
                        <a:t>地址</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2447188473"/>
                  </a:ext>
                </a:extLst>
              </a:tr>
              <a:tr h="839700">
                <a:tc>
                  <a:txBody>
                    <a:bodyPr/>
                    <a:lstStyle/>
                    <a:p>
                      <a:pPr algn="l">
                        <a:spcAft>
                          <a:spcPts val="0"/>
                        </a:spcAft>
                      </a:pPr>
                      <a:r>
                        <a:rPr lang="zh-CN" sz="1200" kern="100" dirty="0">
                          <a:effectLst/>
                        </a:rPr>
                        <a:t>陈铉文</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项目经理</a:t>
                      </a:r>
                      <a:r>
                        <a:rPr lang="en-US" sz="1200" kern="100">
                          <a:effectLst/>
                        </a:rPr>
                        <a:t>/</a:t>
                      </a:r>
                      <a:r>
                        <a:rPr lang="zh-CN" sz="1200" kern="100">
                          <a:effectLst/>
                        </a:rPr>
                        <a:t>需求管理人员</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手机号码：</a:t>
                      </a:r>
                      <a:r>
                        <a:rPr lang="en-US" sz="1200" kern="100">
                          <a:effectLst/>
                        </a:rPr>
                        <a:t>18305890112</a:t>
                      </a:r>
                      <a:endParaRPr lang="zh-CN" sz="1100" kern="100">
                        <a:effectLst/>
                      </a:endParaRPr>
                    </a:p>
                    <a:p>
                      <a:pPr algn="l">
                        <a:spcAft>
                          <a:spcPts val="0"/>
                        </a:spcAft>
                      </a:pPr>
                      <a:r>
                        <a:rPr lang="zh-CN" sz="1200" kern="100">
                          <a:effectLst/>
                        </a:rPr>
                        <a:t>微信：</a:t>
                      </a:r>
                      <a:r>
                        <a:rPr lang="en-US" sz="1200" kern="100">
                          <a:effectLst/>
                        </a:rPr>
                        <a:t>18305890112</a:t>
                      </a:r>
                      <a:endParaRPr lang="zh-CN" sz="1100" kern="100">
                        <a:effectLst/>
                      </a:endParaRPr>
                    </a:p>
                    <a:p>
                      <a:pPr algn="l">
                        <a:spcAft>
                          <a:spcPts val="0"/>
                        </a:spcAft>
                      </a:pPr>
                      <a:r>
                        <a:rPr lang="zh-CN" sz="1200" kern="100">
                          <a:effectLst/>
                        </a:rPr>
                        <a:t>钉钉：</a:t>
                      </a:r>
                      <a:r>
                        <a:rPr lang="en-US" sz="1200" kern="100">
                          <a:effectLst/>
                        </a:rPr>
                        <a:t>18305890112</a:t>
                      </a:r>
                      <a:endParaRPr lang="zh-CN" sz="1100" kern="100">
                        <a:effectLst/>
                      </a:endParaRPr>
                    </a:p>
                    <a:p>
                      <a:pPr algn="l">
                        <a:spcAft>
                          <a:spcPts val="0"/>
                        </a:spcAft>
                      </a:pPr>
                      <a:r>
                        <a:rPr lang="zh-CN" sz="1200" kern="100">
                          <a:effectLst/>
                        </a:rPr>
                        <a:t>邮箱：</a:t>
                      </a:r>
                      <a:r>
                        <a:rPr lang="en-US" sz="1200" u="sng" kern="100">
                          <a:effectLst/>
                          <a:hlinkClick r:id="rId3"/>
                        </a:rPr>
                        <a:t>31601388@stu.zucc.edu.cn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dirty="0">
                          <a:effectLst/>
                        </a:rPr>
                        <a:t>弘毅</a:t>
                      </a:r>
                      <a:r>
                        <a:rPr lang="en-US" sz="1200" kern="100" dirty="0">
                          <a:effectLst/>
                        </a:rPr>
                        <a:t>1-610</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260116383"/>
                  </a:ext>
                </a:extLst>
              </a:tr>
              <a:tr h="839700">
                <a:tc>
                  <a:txBody>
                    <a:bodyPr/>
                    <a:lstStyle/>
                    <a:p>
                      <a:pPr algn="l">
                        <a:spcAft>
                          <a:spcPts val="0"/>
                        </a:spcAft>
                      </a:pPr>
                      <a:r>
                        <a:rPr lang="zh-CN" sz="1200" kern="100">
                          <a:effectLst/>
                        </a:rPr>
                        <a:t>刘值成</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dirty="0">
                          <a:effectLst/>
                        </a:rPr>
                        <a:t>配置管理员</a:t>
                      </a:r>
                      <a:r>
                        <a:rPr lang="en-US" sz="1200" kern="100" dirty="0">
                          <a:effectLst/>
                        </a:rPr>
                        <a:t>/UI</a:t>
                      </a:r>
                      <a:r>
                        <a:rPr lang="zh-CN" sz="1200" kern="100" dirty="0">
                          <a:effectLst/>
                        </a:rPr>
                        <a:t>设计员</a:t>
                      </a:r>
                      <a:r>
                        <a:rPr lang="en-US" sz="1200" kern="100" dirty="0">
                          <a:effectLst/>
                        </a:rPr>
                        <a:t>/</a:t>
                      </a:r>
                      <a:r>
                        <a:rPr lang="zh-CN" sz="1200" kern="100" dirty="0">
                          <a:effectLst/>
                        </a:rPr>
                        <a:t>美工</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手机号码</a:t>
                      </a:r>
                      <a:r>
                        <a:rPr lang="en-US" sz="1200" kern="100">
                          <a:effectLst/>
                        </a:rPr>
                        <a:t>13588756610</a:t>
                      </a:r>
                      <a:r>
                        <a:rPr lang="zh-CN" sz="1200" kern="100">
                          <a:effectLst/>
                        </a:rPr>
                        <a:t>：</a:t>
                      </a:r>
                      <a:endParaRPr lang="zh-CN" sz="1100" kern="100">
                        <a:effectLst/>
                      </a:endParaRPr>
                    </a:p>
                    <a:p>
                      <a:pPr algn="l">
                        <a:spcAft>
                          <a:spcPts val="0"/>
                        </a:spcAft>
                      </a:pPr>
                      <a:r>
                        <a:rPr lang="zh-CN" sz="1200" kern="100">
                          <a:effectLst/>
                        </a:rPr>
                        <a:t>微信：</a:t>
                      </a:r>
                      <a:r>
                        <a:rPr lang="en-US" sz="1200" kern="100">
                          <a:effectLst/>
                        </a:rPr>
                        <a:t>13588756610</a:t>
                      </a:r>
                      <a:endParaRPr lang="zh-CN" sz="1100" kern="100">
                        <a:effectLst/>
                      </a:endParaRPr>
                    </a:p>
                    <a:p>
                      <a:pPr algn="l">
                        <a:spcAft>
                          <a:spcPts val="0"/>
                        </a:spcAft>
                      </a:pPr>
                      <a:r>
                        <a:rPr lang="zh-CN" sz="1200" kern="100">
                          <a:effectLst/>
                        </a:rPr>
                        <a:t>钉钉：</a:t>
                      </a:r>
                      <a:r>
                        <a:rPr lang="en-US" sz="1200" kern="100">
                          <a:effectLst/>
                        </a:rPr>
                        <a:t>13588756610</a:t>
                      </a:r>
                      <a:endParaRPr lang="zh-CN" sz="1100" kern="100">
                        <a:effectLst/>
                      </a:endParaRPr>
                    </a:p>
                    <a:p>
                      <a:pPr algn="l">
                        <a:spcAft>
                          <a:spcPts val="0"/>
                        </a:spcAft>
                      </a:pPr>
                      <a:r>
                        <a:rPr lang="zh-CN" sz="1200" kern="100">
                          <a:effectLst/>
                        </a:rPr>
                        <a:t>邮箱：</a:t>
                      </a:r>
                      <a:r>
                        <a:rPr lang="en-US" sz="1200" u="sng" kern="100">
                          <a:effectLst/>
                          <a:hlinkClick r:id="rId4"/>
                        </a:rPr>
                        <a:t>31601402@stu.zucc.edu.cn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dirty="0">
                          <a:effectLst/>
                        </a:rPr>
                        <a:t>弘毅</a:t>
                      </a:r>
                      <a:r>
                        <a:rPr lang="en-US" sz="1200" kern="100" dirty="0">
                          <a:effectLst/>
                        </a:rPr>
                        <a:t>1-613</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2969437506"/>
                  </a:ext>
                </a:extLst>
              </a:tr>
              <a:tr h="839700">
                <a:tc>
                  <a:txBody>
                    <a:bodyPr/>
                    <a:lstStyle/>
                    <a:p>
                      <a:pPr algn="l">
                        <a:spcAft>
                          <a:spcPts val="0"/>
                        </a:spcAft>
                      </a:pPr>
                      <a:r>
                        <a:rPr lang="zh-CN" sz="1200" kern="100">
                          <a:effectLst/>
                        </a:rPr>
                        <a:t>章奇妙</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记录员</a:t>
                      </a:r>
                      <a:r>
                        <a:rPr lang="en-US" sz="1200" kern="100">
                          <a:effectLst/>
                        </a:rPr>
                        <a:t>/</a:t>
                      </a:r>
                      <a:r>
                        <a:rPr lang="zh-CN" sz="1200" kern="100">
                          <a:effectLst/>
                        </a:rPr>
                        <a:t>进度管理员</a:t>
                      </a:r>
                      <a:endParaRPr lang="zh-CN" sz="1100" kern="100">
                        <a:effectLst/>
                      </a:endParaRPr>
                    </a:p>
                    <a:p>
                      <a:pPr algn="l">
                        <a:spcAft>
                          <a:spcPts val="0"/>
                        </a:spcAft>
                      </a:pPr>
                      <a:r>
                        <a:rPr lang="en-US" sz="1200" kern="100">
                          <a:effectLst/>
                        </a:rPr>
                        <a:t> </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手机号码：</a:t>
                      </a:r>
                      <a:r>
                        <a:rPr lang="en-US" sz="1200" kern="100">
                          <a:effectLst/>
                        </a:rPr>
                        <a:t>18969039141</a:t>
                      </a:r>
                      <a:endParaRPr lang="zh-CN" sz="1100" kern="100">
                        <a:effectLst/>
                      </a:endParaRPr>
                    </a:p>
                    <a:p>
                      <a:pPr algn="l">
                        <a:spcAft>
                          <a:spcPts val="0"/>
                        </a:spcAft>
                      </a:pPr>
                      <a:r>
                        <a:rPr lang="zh-CN" sz="1200" kern="100">
                          <a:effectLst/>
                        </a:rPr>
                        <a:t>微信：</a:t>
                      </a:r>
                      <a:r>
                        <a:rPr lang="en-US" sz="1200" kern="100">
                          <a:effectLst/>
                        </a:rPr>
                        <a:t>wxzzzzqm</a:t>
                      </a:r>
                      <a:endParaRPr lang="zh-CN" sz="1100" kern="100">
                        <a:effectLst/>
                      </a:endParaRPr>
                    </a:p>
                    <a:p>
                      <a:pPr algn="l">
                        <a:spcAft>
                          <a:spcPts val="0"/>
                        </a:spcAft>
                      </a:pPr>
                      <a:r>
                        <a:rPr lang="zh-CN" sz="1200" kern="100">
                          <a:effectLst/>
                        </a:rPr>
                        <a:t>钉钉：</a:t>
                      </a:r>
                      <a:r>
                        <a:rPr lang="en-US" sz="1200" kern="100">
                          <a:effectLst/>
                        </a:rPr>
                        <a:t>18968801019</a:t>
                      </a:r>
                      <a:endParaRPr lang="zh-CN" sz="1100" kern="100">
                        <a:effectLst/>
                      </a:endParaRPr>
                    </a:p>
                    <a:p>
                      <a:pPr algn="l">
                        <a:spcAft>
                          <a:spcPts val="0"/>
                        </a:spcAft>
                      </a:pPr>
                      <a:r>
                        <a:rPr lang="zh-CN" sz="1200" kern="100">
                          <a:effectLst/>
                        </a:rPr>
                        <a:t>邮箱：</a:t>
                      </a:r>
                      <a:r>
                        <a:rPr lang="en-US" sz="1200" u="sng" kern="100">
                          <a:effectLst/>
                          <a:hlinkClick r:id="rId5"/>
                        </a:rPr>
                        <a:t>31601415@stu.zucc.edu.cn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弘毅</a:t>
                      </a:r>
                      <a:r>
                        <a:rPr lang="en-US" sz="1200" kern="100">
                          <a:effectLst/>
                        </a:rPr>
                        <a:t>1-616</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3124163850"/>
                  </a:ext>
                </a:extLst>
              </a:tr>
              <a:tr h="839700">
                <a:tc>
                  <a:txBody>
                    <a:bodyPr/>
                    <a:lstStyle/>
                    <a:p>
                      <a:pPr algn="l">
                        <a:spcAft>
                          <a:spcPts val="0"/>
                        </a:spcAft>
                      </a:pPr>
                      <a:r>
                        <a:rPr lang="zh-CN" sz="1200" kern="100">
                          <a:effectLst/>
                        </a:rPr>
                        <a:t>张威杰</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主要设计人员</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手机号码：</a:t>
                      </a:r>
                      <a:r>
                        <a:rPr lang="en-US" sz="1200" kern="100">
                          <a:effectLst/>
                        </a:rPr>
                        <a:t>13106000258</a:t>
                      </a:r>
                      <a:endParaRPr lang="zh-CN" sz="1100" kern="100">
                        <a:effectLst/>
                      </a:endParaRPr>
                    </a:p>
                    <a:p>
                      <a:pPr algn="l">
                        <a:spcAft>
                          <a:spcPts val="0"/>
                        </a:spcAft>
                      </a:pPr>
                      <a:r>
                        <a:rPr lang="zh-CN" sz="1200" kern="100">
                          <a:effectLst/>
                        </a:rPr>
                        <a:t>微信：</a:t>
                      </a:r>
                      <a:r>
                        <a:rPr lang="en-US" sz="1200" kern="100">
                          <a:effectLst/>
                        </a:rPr>
                        <a:t>13106000258</a:t>
                      </a:r>
                      <a:endParaRPr lang="zh-CN" sz="1100" kern="100">
                        <a:effectLst/>
                      </a:endParaRPr>
                    </a:p>
                    <a:p>
                      <a:pPr algn="l">
                        <a:spcAft>
                          <a:spcPts val="0"/>
                        </a:spcAft>
                      </a:pPr>
                      <a:r>
                        <a:rPr lang="zh-CN" sz="1200" kern="100">
                          <a:effectLst/>
                        </a:rPr>
                        <a:t>钉钉：</a:t>
                      </a:r>
                      <a:r>
                        <a:rPr lang="en-US" sz="1200" kern="100">
                          <a:effectLst/>
                        </a:rPr>
                        <a:t>13106000258</a:t>
                      </a:r>
                      <a:endParaRPr lang="zh-CN" sz="1100" kern="100">
                        <a:effectLst/>
                      </a:endParaRPr>
                    </a:p>
                    <a:p>
                      <a:pPr algn="l">
                        <a:spcAft>
                          <a:spcPts val="0"/>
                        </a:spcAft>
                      </a:pPr>
                      <a:r>
                        <a:rPr lang="zh-CN" sz="1200" kern="100">
                          <a:effectLst/>
                        </a:rPr>
                        <a:t>邮箱：</a:t>
                      </a:r>
                      <a:r>
                        <a:rPr lang="en-US" sz="1200" u="sng" kern="100">
                          <a:effectLst/>
                          <a:hlinkClick r:id="rId6"/>
                        </a:rPr>
                        <a:t>31601414@stu.zucc.edu.cn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弘毅</a:t>
                      </a:r>
                      <a:r>
                        <a:rPr lang="en-US" sz="1200" kern="100">
                          <a:effectLst/>
                        </a:rPr>
                        <a:t>1-616</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224560309"/>
                  </a:ext>
                </a:extLst>
              </a:tr>
              <a:tr h="839700">
                <a:tc>
                  <a:txBody>
                    <a:bodyPr/>
                    <a:lstStyle/>
                    <a:p>
                      <a:pPr algn="l">
                        <a:spcAft>
                          <a:spcPts val="0"/>
                        </a:spcAft>
                      </a:pPr>
                      <a:r>
                        <a:rPr lang="zh-CN" sz="1200" kern="100">
                          <a:effectLst/>
                        </a:rPr>
                        <a:t>于坤</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文档管理员</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手机号码：</a:t>
                      </a:r>
                      <a:r>
                        <a:rPr lang="en-US" sz="1200" kern="100">
                          <a:effectLst/>
                        </a:rPr>
                        <a:t>15068801939</a:t>
                      </a:r>
                      <a:endParaRPr lang="zh-CN" sz="1100" kern="100">
                        <a:effectLst/>
                      </a:endParaRPr>
                    </a:p>
                    <a:p>
                      <a:pPr algn="l">
                        <a:spcAft>
                          <a:spcPts val="0"/>
                        </a:spcAft>
                      </a:pPr>
                      <a:r>
                        <a:rPr lang="zh-CN" sz="1200" kern="100">
                          <a:effectLst/>
                        </a:rPr>
                        <a:t>微信：</a:t>
                      </a:r>
                      <a:r>
                        <a:rPr lang="en-US" sz="1200" kern="100">
                          <a:effectLst/>
                        </a:rPr>
                        <a:t>Leap-Of-Faith</a:t>
                      </a:r>
                      <a:endParaRPr lang="zh-CN" sz="1100" kern="100">
                        <a:effectLst/>
                      </a:endParaRPr>
                    </a:p>
                    <a:p>
                      <a:pPr algn="l">
                        <a:spcAft>
                          <a:spcPts val="0"/>
                        </a:spcAft>
                      </a:pPr>
                      <a:r>
                        <a:rPr lang="zh-CN" sz="1200" kern="100">
                          <a:effectLst/>
                        </a:rPr>
                        <a:t>钉钉：</a:t>
                      </a:r>
                      <a:r>
                        <a:rPr lang="en-US" sz="1200" kern="100">
                          <a:effectLst/>
                        </a:rPr>
                        <a:t>15068801939</a:t>
                      </a:r>
                      <a:endParaRPr lang="zh-CN" sz="1100" kern="100">
                        <a:effectLst/>
                      </a:endParaRPr>
                    </a:p>
                    <a:p>
                      <a:pPr algn="l">
                        <a:spcAft>
                          <a:spcPts val="0"/>
                        </a:spcAft>
                      </a:pPr>
                      <a:r>
                        <a:rPr lang="zh-CN" sz="1200" kern="100">
                          <a:effectLst/>
                        </a:rPr>
                        <a:t>邮箱：</a:t>
                      </a:r>
                      <a:r>
                        <a:rPr lang="en-US" sz="1200" u="sng" kern="100">
                          <a:effectLst/>
                          <a:hlinkClick r:id="rId7"/>
                        </a:rPr>
                        <a:t>31601413@stu.zucc.edu.cn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dirty="0">
                          <a:effectLst/>
                        </a:rPr>
                        <a:t>弘毅</a:t>
                      </a:r>
                      <a:r>
                        <a:rPr lang="en-US" sz="1200" kern="100" dirty="0">
                          <a:effectLst/>
                        </a:rPr>
                        <a:t>1-616</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430219333"/>
                  </a:ext>
                </a:extLst>
              </a:tr>
              <a:tr h="559801">
                <a:tc>
                  <a:txBody>
                    <a:bodyPr/>
                    <a:lstStyle/>
                    <a:p>
                      <a:pPr algn="l">
                        <a:spcAft>
                          <a:spcPts val="0"/>
                        </a:spcAft>
                      </a:pPr>
                      <a:r>
                        <a:rPr lang="zh-CN" sz="1200" kern="100" dirty="0">
                          <a:effectLst/>
                        </a:rPr>
                        <a:t>杨枨老师</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项目提出者、批准人、评审人</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just">
                        <a:spcAft>
                          <a:spcPts val="0"/>
                        </a:spcAft>
                      </a:pPr>
                      <a:r>
                        <a:rPr lang="zh-CN" sz="1200" kern="100" dirty="0">
                          <a:effectLst/>
                        </a:rPr>
                        <a:t>手机号码：</a:t>
                      </a:r>
                      <a:r>
                        <a:rPr lang="en-US" sz="1200" kern="100" dirty="0">
                          <a:effectLst/>
                        </a:rPr>
                        <a:t>13357102333</a:t>
                      </a:r>
                      <a:endParaRPr lang="zh-CN" sz="1100" kern="100" dirty="0">
                        <a:effectLst/>
                      </a:endParaRPr>
                    </a:p>
                    <a:p>
                      <a:pPr algn="just">
                        <a:spcAft>
                          <a:spcPts val="0"/>
                        </a:spcAft>
                      </a:pPr>
                      <a:r>
                        <a:rPr lang="zh-CN" sz="1200" kern="100" dirty="0">
                          <a:effectLst/>
                        </a:rPr>
                        <a:t>微信：</a:t>
                      </a:r>
                      <a:r>
                        <a:rPr lang="en-US" sz="1200" kern="100" dirty="0">
                          <a:effectLst/>
                        </a:rPr>
                        <a:t>Holley Yang</a:t>
                      </a:r>
                      <a:endParaRPr lang="zh-CN" sz="1100" kern="100" dirty="0">
                        <a:effectLst/>
                      </a:endParaRPr>
                    </a:p>
                    <a:p>
                      <a:pPr indent="279400" algn="just">
                        <a:spcAft>
                          <a:spcPts val="0"/>
                        </a:spcAft>
                      </a:pPr>
                      <a:r>
                        <a:rPr lang="zh-CN" sz="1200" kern="100" dirty="0">
                          <a:effectLst/>
                        </a:rPr>
                        <a:t>邮箱：</a:t>
                      </a:r>
                      <a:r>
                        <a:rPr lang="en-US" sz="1200" u="sng" kern="100" dirty="0">
                          <a:effectLst/>
                          <a:hlinkClick r:id="rId8"/>
                        </a:rPr>
                        <a:t>yangc@zucc.edu.cn</a:t>
                      </a:r>
                      <a:endParaRPr lang="zh-CN" sz="11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46845" marR="46845" marT="0" marB="0" anchor="ctr"/>
                </a:tc>
                <a:tc>
                  <a:txBody>
                    <a:bodyPr/>
                    <a:lstStyle/>
                    <a:p>
                      <a:pPr algn="l">
                        <a:spcAft>
                          <a:spcPts val="0"/>
                        </a:spcAft>
                      </a:pPr>
                      <a:r>
                        <a:rPr lang="zh-CN" sz="1200" kern="100">
                          <a:effectLst/>
                        </a:rPr>
                        <a:t>理四</a:t>
                      </a:r>
                      <a:r>
                        <a:rPr lang="en-US" sz="1200" kern="100">
                          <a:effectLst/>
                        </a:rPr>
                        <a:t>-506</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3945290549"/>
                  </a:ext>
                </a:extLst>
              </a:tr>
              <a:tr h="419851">
                <a:tc>
                  <a:txBody>
                    <a:bodyPr/>
                    <a:lstStyle/>
                    <a:p>
                      <a:pPr algn="l">
                        <a:spcAft>
                          <a:spcPts val="0"/>
                        </a:spcAft>
                      </a:pPr>
                      <a:r>
                        <a:rPr lang="zh-CN" sz="1200" kern="100">
                          <a:effectLst/>
                        </a:rPr>
                        <a:t>侯宏仑老师</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l">
                        <a:spcAft>
                          <a:spcPts val="0"/>
                        </a:spcAft>
                      </a:pPr>
                      <a:r>
                        <a:rPr lang="zh-CN" sz="1200" kern="100">
                          <a:effectLst/>
                        </a:rPr>
                        <a:t>项目提出者、批准人、评审人</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just">
                        <a:spcAft>
                          <a:spcPts val="0"/>
                        </a:spcAft>
                      </a:pPr>
                      <a:r>
                        <a:rPr lang="zh-CN" sz="1200" kern="100">
                          <a:effectLst/>
                        </a:rPr>
                        <a:t>微信：土豆烧牛牛</a:t>
                      </a:r>
                      <a:endParaRPr lang="zh-CN" sz="1100" kern="100">
                        <a:effectLst/>
                      </a:endParaRPr>
                    </a:p>
                    <a:p>
                      <a:pPr algn="just">
                        <a:spcAft>
                          <a:spcPts val="0"/>
                        </a:spcAft>
                      </a:pPr>
                      <a:r>
                        <a:rPr lang="zh-CN" sz="1200" kern="100">
                          <a:effectLst/>
                        </a:rPr>
                        <a:t>邮箱：</a:t>
                      </a:r>
                      <a:r>
                        <a:rPr lang="en-US" sz="1200" u="sng" kern="100">
                          <a:effectLst/>
                          <a:hlinkClick r:id="rId9"/>
                        </a:rPr>
                        <a:t>ubilabs@zucc.edu.cn</a:t>
                      </a:r>
                      <a:endParaRPr lang="zh-CN" sz="1100" kern="100">
                        <a:effectLst/>
                        <a:latin typeface="Times New Roman" panose="02020603050405020304" pitchFamily="18" charset="0"/>
                        <a:ea typeface="宋体" panose="02010600030101010101" pitchFamily="2" charset="-122"/>
                      </a:endParaRPr>
                    </a:p>
                  </a:txBody>
                  <a:tcPr marL="46845" marR="46845" marT="0" marB="0" anchor="ctr"/>
                </a:tc>
                <a:tc>
                  <a:txBody>
                    <a:bodyPr/>
                    <a:lstStyle/>
                    <a:p>
                      <a:pPr algn="just">
                        <a:spcAft>
                          <a:spcPts val="0"/>
                        </a:spcAft>
                      </a:pPr>
                      <a:r>
                        <a:rPr lang="zh-CN" sz="1200" kern="100" dirty="0">
                          <a:effectLst/>
                        </a:rPr>
                        <a:t>理四</a:t>
                      </a:r>
                      <a:r>
                        <a:rPr lang="en-US" sz="1200" kern="100" dirty="0">
                          <a:effectLst/>
                        </a:rPr>
                        <a:t>-501</a:t>
                      </a:r>
                      <a:endParaRPr lang="zh-CN" sz="1100" kern="100" dirty="0">
                        <a:effectLst/>
                        <a:latin typeface="Times New Roman" panose="02020603050405020304" pitchFamily="18" charset="0"/>
                        <a:ea typeface="宋体" panose="02010600030101010101" pitchFamily="2" charset="-122"/>
                      </a:endParaRPr>
                    </a:p>
                  </a:txBody>
                  <a:tcPr marL="46845" marR="46845" marT="0" marB="0" anchor="ctr"/>
                </a:tc>
                <a:extLst>
                  <a:ext uri="{0D108BD9-81ED-4DB2-BD59-A6C34878D82A}">
                    <a16:rowId xmlns:a16="http://schemas.microsoft.com/office/drawing/2014/main" val="1215038383"/>
                  </a:ext>
                </a:extLst>
              </a:tr>
            </a:tbl>
          </a:graphicData>
        </a:graphic>
      </p:graphicFrame>
    </p:spTree>
    <p:extLst>
      <p:ext uri="{BB962C8B-B14F-4D97-AF65-F5344CB8AC3E}">
        <p14:creationId xmlns:p14="http://schemas.microsoft.com/office/powerpoint/2010/main" val="40524565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沟通管理计划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2614015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技术可行性分析</a:t>
            </a:r>
            <a:endParaRPr lang="zh-CN" altLang="zh-CN" sz="2800" b="1" dirty="0">
              <a:solidFill>
                <a:schemeClr val="bg1"/>
              </a:solidFill>
            </a:endParaRPr>
          </a:p>
        </p:txBody>
      </p:sp>
      <p:graphicFrame>
        <p:nvGraphicFramePr>
          <p:cNvPr id="2" name="表格 1">
            <a:extLst>
              <a:ext uri="{FF2B5EF4-FFF2-40B4-BE49-F238E27FC236}">
                <a16:creationId xmlns:a16="http://schemas.microsoft.com/office/drawing/2014/main" id="{9BDEF836-68A1-4A11-AC7F-241BCA2752AE}"/>
              </a:ext>
            </a:extLst>
          </p:cNvPr>
          <p:cNvGraphicFramePr>
            <a:graphicFrameLocks noGrp="1"/>
          </p:cNvGraphicFramePr>
          <p:nvPr>
            <p:extLst>
              <p:ext uri="{D42A27DB-BD31-4B8C-83A1-F6EECF244321}">
                <p14:modId xmlns:p14="http://schemas.microsoft.com/office/powerpoint/2010/main" val="1967162677"/>
              </p:ext>
            </p:extLst>
          </p:nvPr>
        </p:nvGraphicFramePr>
        <p:xfrm>
          <a:off x="1710690" y="2444274"/>
          <a:ext cx="6749730" cy="3786079"/>
        </p:xfrm>
        <a:graphic>
          <a:graphicData uri="http://schemas.openxmlformats.org/drawingml/2006/table">
            <a:tbl>
              <a:tblPr firstRow="1" firstCol="1" bandRow="1">
                <a:tableStyleId>{5C22544A-7EE6-4342-B048-85BDC9FD1C3A}</a:tableStyleId>
              </a:tblPr>
              <a:tblGrid>
                <a:gridCol w="2249910">
                  <a:extLst>
                    <a:ext uri="{9D8B030D-6E8A-4147-A177-3AD203B41FA5}">
                      <a16:colId xmlns:a16="http://schemas.microsoft.com/office/drawing/2014/main" val="114674277"/>
                    </a:ext>
                  </a:extLst>
                </a:gridCol>
                <a:gridCol w="2249910">
                  <a:extLst>
                    <a:ext uri="{9D8B030D-6E8A-4147-A177-3AD203B41FA5}">
                      <a16:colId xmlns:a16="http://schemas.microsoft.com/office/drawing/2014/main" val="491216430"/>
                    </a:ext>
                  </a:extLst>
                </a:gridCol>
                <a:gridCol w="2249910">
                  <a:extLst>
                    <a:ext uri="{9D8B030D-6E8A-4147-A177-3AD203B41FA5}">
                      <a16:colId xmlns:a16="http://schemas.microsoft.com/office/drawing/2014/main" val="1266235852"/>
                    </a:ext>
                  </a:extLst>
                </a:gridCol>
              </a:tblGrid>
              <a:tr h="315764">
                <a:tc rowSpan="2">
                  <a:txBody>
                    <a:bodyPr/>
                    <a:lstStyle/>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r>
                        <a:rPr lang="zh-CN" sz="1050" kern="100">
                          <a:effectLst/>
                        </a:rPr>
                        <a:t>内部能力</a:t>
                      </a:r>
                    </a:p>
                    <a:p>
                      <a:pPr algn="just">
                        <a:spcAft>
                          <a:spcPts val="0"/>
                        </a:spcAft>
                      </a:pPr>
                      <a:r>
                        <a:rPr lang="en-US" sz="1050" kern="100">
                          <a:effectLst/>
                        </a:rPr>
                        <a:t> </a:t>
                      </a:r>
                      <a:endParaRPr lang="zh-CN" sz="1050" kern="100">
                        <a:effectLst/>
                      </a:endParaRPr>
                    </a:p>
                    <a:p>
                      <a:pPr indent="133350" algn="just">
                        <a:spcAft>
                          <a:spcPts val="0"/>
                        </a:spcAft>
                      </a:pPr>
                      <a:r>
                        <a:rPr lang="en-US" sz="1050" kern="100">
                          <a:effectLst/>
                        </a:rPr>
                        <a:t> </a:t>
                      </a:r>
                      <a:endParaRPr lang="zh-CN" sz="1050" kern="100">
                        <a:effectLst/>
                      </a:endParaRPr>
                    </a:p>
                    <a:p>
                      <a:pPr indent="133350" algn="just">
                        <a:spcAft>
                          <a:spcPts val="0"/>
                        </a:spcAft>
                      </a:pPr>
                      <a:r>
                        <a:rPr lang="zh-CN" sz="1050" kern="100">
                          <a:effectLst/>
                        </a:rPr>
                        <a:t>外部因素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优势</a:t>
                      </a:r>
                      <a:r>
                        <a:rPr lang="en-US" sz="1050" kern="100">
                          <a:effectLst/>
                        </a:rPr>
                        <a:t>(Strength)</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劣势</a:t>
                      </a:r>
                      <a:r>
                        <a:rPr lang="en-US" sz="1050" kern="100">
                          <a:effectLst/>
                        </a:rPr>
                        <a:t>(Weakness)</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75220186"/>
                  </a:ext>
                </a:extLst>
              </a:tr>
              <a:tr h="976629">
                <a:tc vMerge="1">
                  <a:txBody>
                    <a:bodyPr/>
                    <a:lstStyle/>
                    <a:p>
                      <a:endParaRPr lang="zh-CN" altLang="en-US"/>
                    </a:p>
                  </a:txBody>
                  <a:tcPr/>
                </a:tc>
                <a:tc>
                  <a:txBody>
                    <a:bodyPr/>
                    <a:lstStyle/>
                    <a:p>
                      <a:pPr marL="342900" lvl="0" indent="-342900" algn="just">
                        <a:spcAft>
                          <a:spcPts val="0"/>
                        </a:spcAft>
                        <a:buFont typeface="Wingdings" panose="05000000000000000000" pitchFamily="2" charset="2"/>
                        <a:buChar char=""/>
                      </a:pPr>
                      <a:r>
                        <a:rPr lang="en-US" sz="1050" kern="100">
                          <a:effectLst/>
                        </a:rPr>
                        <a:t>Apache</a:t>
                      </a:r>
                      <a:r>
                        <a:rPr lang="zh-CN" sz="1050" kern="100">
                          <a:effectLst/>
                        </a:rPr>
                        <a:t>支持好</a:t>
                      </a:r>
                    </a:p>
                    <a:p>
                      <a:pPr marL="342900" lvl="0" indent="-342900" algn="just">
                        <a:spcAft>
                          <a:spcPts val="0"/>
                        </a:spcAft>
                        <a:buFont typeface="Wingdings" panose="05000000000000000000" pitchFamily="2" charset="2"/>
                        <a:buChar char=""/>
                      </a:pPr>
                      <a:r>
                        <a:rPr lang="zh-CN" sz="1050" kern="100">
                          <a:effectLst/>
                        </a:rPr>
                        <a:t>主流</a:t>
                      </a:r>
                      <a:r>
                        <a:rPr lang="en-US" sz="1050" kern="100">
                          <a:effectLst/>
                        </a:rPr>
                        <a:t>PHP</a:t>
                      </a:r>
                      <a:r>
                        <a:rPr lang="zh-CN" sz="1050" kern="100">
                          <a:effectLst/>
                        </a:rPr>
                        <a:t>环境，教程容易找</a:t>
                      </a:r>
                    </a:p>
                    <a:p>
                      <a:pPr marL="342900" lvl="0" indent="-342900" algn="just">
                        <a:spcAft>
                          <a:spcPts val="0"/>
                        </a:spcAft>
                        <a:buFont typeface="Wingdings" panose="05000000000000000000" pitchFamily="2" charset="2"/>
                        <a:buChar char=""/>
                      </a:pPr>
                      <a:r>
                        <a:rPr lang="zh-CN" sz="1050" kern="100">
                          <a:effectLst/>
                        </a:rPr>
                        <a:t>系统稳定</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Wingdings" panose="05000000000000000000" pitchFamily="2" charset="2"/>
                        <a:buChar char=""/>
                      </a:pPr>
                      <a:r>
                        <a:rPr lang="zh-CN" sz="1050" kern="100">
                          <a:effectLst/>
                        </a:rPr>
                        <a:t>使用命令行来操作系统，对能力要求较高</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87295095"/>
                  </a:ext>
                </a:extLst>
              </a:tr>
              <a:tr h="323484">
                <a:tc>
                  <a:txBody>
                    <a:bodyPr/>
                    <a:lstStyle/>
                    <a:p>
                      <a:pPr algn="just">
                        <a:spcAft>
                          <a:spcPts val="0"/>
                        </a:spcAft>
                      </a:pPr>
                      <a:r>
                        <a:rPr lang="zh-CN" sz="1050" kern="100">
                          <a:effectLst/>
                        </a:rPr>
                        <a:t>机会</a:t>
                      </a:r>
                      <a:r>
                        <a:rPr lang="en-US" sz="1050" kern="100">
                          <a:effectLst/>
                        </a:rPr>
                        <a:t>(Opportunities)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WO</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43237482"/>
                  </a:ext>
                </a:extLst>
              </a:tr>
              <a:tr h="863912">
                <a:tc>
                  <a:txBody>
                    <a:bodyPr/>
                    <a:lstStyle/>
                    <a:p>
                      <a:pPr marL="342900" lvl="0" indent="-342900" algn="just">
                        <a:spcAft>
                          <a:spcPts val="0"/>
                        </a:spcAft>
                        <a:buFont typeface="Wingdings" panose="05000000000000000000" pitchFamily="2" charset="2"/>
                        <a:buChar char=""/>
                      </a:pPr>
                      <a:r>
                        <a:rPr lang="zh-CN" sz="1050" kern="100">
                          <a:effectLst/>
                        </a:rPr>
                        <a:t>系统小，适合作为服务端系统</a:t>
                      </a:r>
                    </a:p>
                    <a:p>
                      <a:pPr marL="342900" lvl="0" indent="-342900" algn="just">
                        <a:spcAft>
                          <a:spcPts val="0"/>
                        </a:spcAft>
                        <a:buFont typeface="Wingdings" panose="05000000000000000000" pitchFamily="2" charset="2"/>
                        <a:buChar char=""/>
                      </a:pPr>
                      <a:r>
                        <a:rPr lang="zh-CN" sz="1050" kern="100">
                          <a:effectLst/>
                        </a:rPr>
                        <a:t>系统性能很好</a:t>
                      </a:r>
                    </a:p>
                    <a:p>
                      <a:pPr marL="342900" lvl="0" indent="-342900" algn="just">
                        <a:spcAft>
                          <a:spcPts val="0"/>
                        </a:spcAft>
                        <a:buFont typeface="Wingdings" panose="05000000000000000000" pitchFamily="2" charset="2"/>
                        <a:buChar char=""/>
                      </a:pPr>
                      <a:r>
                        <a:rPr lang="zh-CN" sz="1050" kern="100">
                          <a:effectLst/>
                        </a:rPr>
                        <a:t>与原开发环境类似</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充分利用</a:t>
                      </a:r>
                      <a:r>
                        <a:rPr lang="en-US" sz="1050" kern="100">
                          <a:effectLst/>
                        </a:rPr>
                        <a:t>Linux</a:t>
                      </a:r>
                      <a:r>
                        <a:rPr lang="zh-CN" sz="1050" kern="100">
                          <a:effectLst/>
                        </a:rPr>
                        <a:t>的支持性</a:t>
                      </a:r>
                    </a:p>
                    <a:p>
                      <a:pPr algn="just">
                        <a:spcAft>
                          <a:spcPts val="0"/>
                        </a:spcAft>
                      </a:pPr>
                      <a:r>
                        <a:rPr lang="en-US" sz="1050" kern="100">
                          <a:effectLst/>
                        </a:rPr>
                        <a:t>-</a:t>
                      </a:r>
                      <a:r>
                        <a:rPr lang="zh-CN" sz="1050" kern="100">
                          <a:effectLst/>
                        </a:rPr>
                        <a:t>充分利用系统性能</a:t>
                      </a:r>
                    </a:p>
                    <a:p>
                      <a:pPr algn="just">
                        <a:spcAft>
                          <a:spcPts val="0"/>
                        </a:spcAft>
                      </a:pPr>
                      <a:r>
                        <a:rPr lang="en-US" sz="1050" kern="100">
                          <a:effectLst/>
                        </a:rPr>
                        <a:t>-</a:t>
                      </a:r>
                      <a:r>
                        <a:rPr lang="zh-CN" sz="1050" kern="100">
                          <a:effectLst/>
                        </a:rPr>
                        <a:t>模拟原开发环境</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改变原有的思维模式</a:t>
                      </a:r>
                    </a:p>
                    <a:p>
                      <a:pPr algn="just">
                        <a:spcAft>
                          <a:spcPts val="0"/>
                        </a:spcAft>
                      </a:pPr>
                      <a:r>
                        <a:rPr lang="en-US" sz="1050" kern="100">
                          <a:effectLst/>
                        </a:rPr>
                        <a:t>-</a:t>
                      </a:r>
                      <a:r>
                        <a:rPr lang="zh-CN" sz="1050" kern="100">
                          <a:effectLst/>
                        </a:rPr>
                        <a:t>多使用命令行来操作系统</a:t>
                      </a:r>
                    </a:p>
                    <a:p>
                      <a:pPr algn="just">
                        <a:spcAft>
                          <a:spcPts val="0"/>
                        </a:spcAft>
                      </a:pPr>
                      <a:r>
                        <a:rPr lang="en-US" sz="1050" kern="100">
                          <a:effectLst/>
                        </a:rPr>
                        <a:t>-</a:t>
                      </a:r>
                      <a:r>
                        <a:rPr lang="zh-CN" sz="1050" kern="100">
                          <a:effectLst/>
                        </a:rPr>
                        <a:t>少用图形界面</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218117622"/>
                  </a:ext>
                </a:extLst>
              </a:tr>
              <a:tr h="337381">
                <a:tc>
                  <a:txBody>
                    <a:bodyPr/>
                    <a:lstStyle/>
                    <a:p>
                      <a:pPr algn="just">
                        <a:spcAft>
                          <a:spcPts val="0"/>
                        </a:spcAft>
                      </a:pPr>
                      <a:r>
                        <a:rPr lang="zh-CN" sz="1050" kern="100">
                          <a:effectLst/>
                        </a:rPr>
                        <a:t>风险</a:t>
                      </a:r>
                      <a:r>
                        <a:rPr lang="en-US" sz="1050" kern="100">
                          <a:effectLst/>
                        </a:rPr>
                        <a:t>(Threats)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78180109"/>
                  </a:ext>
                </a:extLst>
              </a:tr>
              <a:tr h="968909">
                <a:tc>
                  <a:txBody>
                    <a:bodyPr/>
                    <a:lstStyle/>
                    <a:p>
                      <a:pPr marL="342900" lvl="0" indent="-342900" algn="just">
                        <a:spcAft>
                          <a:spcPts val="0"/>
                        </a:spcAft>
                        <a:buFont typeface="Wingdings" panose="05000000000000000000" pitchFamily="2" charset="2"/>
                        <a:buChar char=""/>
                      </a:pPr>
                      <a:r>
                        <a:rPr lang="zh-CN" sz="1050" kern="100">
                          <a:effectLst/>
                        </a:rPr>
                        <a:t>不熟悉的领域</a:t>
                      </a:r>
                    </a:p>
                    <a:p>
                      <a:pPr marL="342900" lvl="0" indent="-342900" algn="just">
                        <a:spcAft>
                          <a:spcPts val="0"/>
                        </a:spcAft>
                        <a:buFont typeface="Wingdings" panose="05000000000000000000" pitchFamily="2" charset="2"/>
                        <a:buChar char=""/>
                      </a:pPr>
                      <a:r>
                        <a:rPr lang="zh-CN" sz="1050" kern="100">
                          <a:effectLst/>
                        </a:rPr>
                        <a:t>可能的开发失败</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对于不熟悉的领域积极的进行学习</a:t>
                      </a:r>
                    </a:p>
                    <a:p>
                      <a:pPr algn="just">
                        <a:spcAft>
                          <a:spcPts val="0"/>
                        </a:spcAft>
                      </a:pPr>
                      <a:r>
                        <a:rPr lang="en-US" sz="1050" kern="100">
                          <a:effectLst/>
                        </a:rPr>
                        <a:t>-</a:t>
                      </a:r>
                      <a:r>
                        <a:rPr lang="zh-CN" sz="1050" kern="100">
                          <a:effectLst/>
                        </a:rPr>
                        <a:t>利用教程多的特点，积极学习</a:t>
                      </a: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t>
                      </a:r>
                      <a:r>
                        <a:rPr lang="zh-CN" sz="1050" kern="100" dirty="0">
                          <a:effectLst/>
                        </a:rPr>
                        <a:t>进行风险评估分析</a:t>
                      </a:r>
                    </a:p>
                    <a:p>
                      <a:pPr algn="just">
                        <a:spcAft>
                          <a:spcPts val="0"/>
                        </a:spcAft>
                      </a:pPr>
                      <a:r>
                        <a:rPr lang="en-US" sz="1050" kern="100" dirty="0">
                          <a:effectLst/>
                        </a:rPr>
                        <a:t>-</a:t>
                      </a:r>
                      <a:r>
                        <a:rPr lang="zh-CN" sz="1050" kern="100" dirty="0">
                          <a:effectLst/>
                        </a:rPr>
                        <a:t>查找资料、教程，多学习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21655399"/>
                  </a:ext>
                </a:extLst>
              </a:tr>
            </a:tbl>
          </a:graphicData>
        </a:graphic>
      </p:graphicFrame>
      <p:sp>
        <p:nvSpPr>
          <p:cNvPr id="3" name="文本框 2">
            <a:extLst>
              <a:ext uri="{FF2B5EF4-FFF2-40B4-BE49-F238E27FC236}">
                <a16:creationId xmlns:a16="http://schemas.microsoft.com/office/drawing/2014/main" id="{C4B6739B-5E71-4657-B51C-49F02E4F37C5}"/>
              </a:ext>
            </a:extLst>
          </p:cNvPr>
          <p:cNvSpPr txBox="1"/>
          <p:nvPr/>
        </p:nvSpPr>
        <p:spPr>
          <a:xfrm>
            <a:off x="3502808" y="1055965"/>
            <a:ext cx="3903265" cy="769441"/>
          </a:xfrm>
          <a:prstGeom prst="rect">
            <a:avLst/>
          </a:prstGeom>
          <a:noFill/>
        </p:spPr>
        <p:txBody>
          <a:bodyPr wrap="square" rtlCol="0">
            <a:spAutoFit/>
          </a:bodyPr>
          <a:lstStyle/>
          <a:p>
            <a:r>
              <a:rPr lang="zh-CN" altLang="en-US" sz="2400" b="1" dirty="0">
                <a:solidFill>
                  <a:schemeClr val="bg1"/>
                </a:solidFill>
              </a:rPr>
              <a:t>对系统环境</a:t>
            </a:r>
            <a:r>
              <a:rPr lang="en-US" altLang="zh-CN" sz="2400" b="1" dirty="0">
                <a:solidFill>
                  <a:schemeClr val="bg1"/>
                </a:solidFill>
              </a:rPr>
              <a:t>SWOT</a:t>
            </a:r>
            <a:r>
              <a:rPr lang="zh-CN" altLang="en-US" sz="2400" b="1" dirty="0">
                <a:solidFill>
                  <a:schemeClr val="bg1"/>
                </a:solidFill>
              </a:rPr>
              <a:t>分析</a:t>
            </a:r>
            <a:endParaRPr lang="en-US" altLang="zh-CN" sz="2400" b="1" dirty="0">
              <a:solidFill>
                <a:schemeClr val="bg1"/>
              </a:solidFill>
            </a:endParaRPr>
          </a:p>
          <a:p>
            <a:r>
              <a:rPr lang="en-US" altLang="zh-CN" sz="2000" b="1" dirty="0">
                <a:solidFill>
                  <a:schemeClr val="bg1"/>
                </a:solidFill>
              </a:rPr>
              <a:t>——Ubuntu 12.04 LTS</a:t>
            </a:r>
            <a:endParaRPr lang="zh-CN" altLang="en-US" sz="2000" b="1" dirty="0">
              <a:solidFill>
                <a:schemeClr val="bg1"/>
              </a:solidFill>
            </a:endParaRPr>
          </a:p>
        </p:txBody>
      </p:sp>
    </p:spTree>
    <p:extLst>
      <p:ext uri="{BB962C8B-B14F-4D97-AF65-F5344CB8AC3E}">
        <p14:creationId xmlns:p14="http://schemas.microsoft.com/office/powerpoint/2010/main" val="322124660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5847755"/>
          </a:xfrm>
          <a:prstGeom prst="rect">
            <a:avLst/>
          </a:prstGeom>
          <a:noFill/>
        </p:spPr>
        <p:txBody>
          <a:bodyPr wrap="square" rtlCol="0">
            <a:spAutoFit/>
          </a:bodyPr>
          <a:lstStyle/>
          <a:p>
            <a:pPr lvl="1"/>
            <a:r>
              <a:rPr lang="zh-CN" altLang="zh-CN" sz="2800" dirty="0">
                <a:solidFill>
                  <a:schemeClr val="bg1"/>
                </a:solidFill>
              </a:rPr>
              <a:t>开发者与客户</a:t>
            </a:r>
            <a:endParaRPr lang="en-US" altLang="zh-CN" sz="2800" dirty="0">
              <a:solidFill>
                <a:schemeClr val="bg1"/>
              </a:solidFill>
            </a:endParaRPr>
          </a:p>
          <a:p>
            <a:r>
              <a:rPr lang="en-US" altLang="zh-CN" sz="2400" dirty="0">
                <a:solidFill>
                  <a:schemeClr val="bg1"/>
                </a:solidFill>
              </a:rPr>
              <a:t>	</a:t>
            </a:r>
            <a:r>
              <a:rPr lang="en-US" altLang="zh-CN" sz="1600" dirty="0">
                <a:solidFill>
                  <a:schemeClr val="bg1"/>
                </a:solidFill>
              </a:rPr>
              <a:t>1.</a:t>
            </a:r>
            <a:r>
              <a:rPr lang="zh-CN" altLang="zh-CN" sz="1600" dirty="0">
                <a:solidFill>
                  <a:schemeClr val="bg1"/>
                </a:solidFill>
              </a:rPr>
              <a:t>此系统中第一客户为老师，在需求分析过程中需常与老师保持联络，</a:t>
            </a:r>
            <a:r>
              <a:rPr lang="en-US" altLang="zh-CN" sz="1600" dirty="0">
                <a:solidFill>
                  <a:schemeClr val="bg1"/>
                </a:solidFill>
              </a:rPr>
              <a:t>	</a:t>
            </a:r>
            <a:r>
              <a:rPr lang="zh-CN" altLang="zh-CN" sz="1600" dirty="0">
                <a:solidFill>
                  <a:schemeClr val="bg1"/>
                </a:solidFill>
              </a:rPr>
              <a:t>通过</a:t>
            </a:r>
            <a:r>
              <a:rPr lang="en-US" altLang="zh-CN" sz="1600" dirty="0">
                <a:solidFill>
                  <a:schemeClr val="bg1"/>
                </a:solidFill>
              </a:rPr>
              <a:t>	</a:t>
            </a:r>
            <a:r>
              <a:rPr lang="zh-CN" altLang="zh-CN" sz="1600" dirty="0">
                <a:solidFill>
                  <a:schemeClr val="bg1"/>
                </a:solidFill>
              </a:rPr>
              <a:t>微信，电子邮件和电话等方式预约沟通的方式，时间和地点。</a:t>
            </a:r>
          </a:p>
          <a:p>
            <a:r>
              <a:rPr lang="en-US" altLang="zh-CN" sz="1600" dirty="0">
                <a:solidFill>
                  <a:schemeClr val="bg1"/>
                </a:solidFill>
              </a:rPr>
              <a:t>	2.</a:t>
            </a:r>
            <a:r>
              <a:rPr lang="zh-CN" altLang="zh-CN" sz="1600" dirty="0">
                <a:solidFill>
                  <a:schemeClr val="bg1"/>
                </a:solidFill>
              </a:rPr>
              <a:t>第二客户为学生，主要通过邀请校园内学生体验本系统，并填写相应调查问</a:t>
            </a:r>
            <a:r>
              <a:rPr lang="en-US" altLang="zh-CN" sz="1600" dirty="0">
                <a:solidFill>
                  <a:schemeClr val="bg1"/>
                </a:solidFill>
              </a:rPr>
              <a:t>	</a:t>
            </a:r>
            <a:r>
              <a:rPr lang="zh-CN" altLang="zh-CN" sz="1600" dirty="0">
                <a:solidFill>
                  <a:schemeClr val="bg1"/>
                </a:solidFill>
              </a:rPr>
              <a:t>卷，以此来调查客户满意度。</a:t>
            </a:r>
          </a:p>
          <a:p>
            <a:pPr lvl="1"/>
            <a:r>
              <a:rPr lang="zh-CN" altLang="zh-CN" sz="2800" dirty="0">
                <a:solidFill>
                  <a:schemeClr val="bg1"/>
                </a:solidFill>
              </a:rPr>
              <a:t>开发团队内部</a:t>
            </a:r>
            <a:endParaRPr lang="en-US" altLang="zh-CN" sz="3600" dirty="0">
              <a:solidFill>
                <a:schemeClr val="bg1"/>
              </a:solidFill>
            </a:endParaRPr>
          </a:p>
          <a:p>
            <a:r>
              <a:rPr lang="en-US" altLang="zh-CN" sz="2400" dirty="0">
                <a:solidFill>
                  <a:schemeClr val="bg1"/>
                </a:solidFill>
              </a:rPr>
              <a:t>	1.</a:t>
            </a:r>
            <a:r>
              <a:rPr lang="zh-CN" altLang="zh-CN" dirty="0">
                <a:solidFill>
                  <a:schemeClr val="bg1"/>
                </a:solidFill>
              </a:rPr>
              <a:t>开发团队内部通过微信，钉钉，电子邮件等方式联络，采用视频会</a:t>
            </a:r>
            <a:r>
              <a:rPr lang="en-US" altLang="zh-CN" dirty="0">
                <a:solidFill>
                  <a:schemeClr val="bg1"/>
                </a:solidFill>
              </a:rPr>
              <a:t>	</a:t>
            </a:r>
            <a:r>
              <a:rPr lang="zh-CN" altLang="zh-CN" dirty="0">
                <a:solidFill>
                  <a:schemeClr val="bg1"/>
                </a:solidFill>
              </a:rPr>
              <a:t>议，线下会议等方式沟通，通过钉钉发布开发人员任务，共享文件资</a:t>
            </a:r>
            <a:r>
              <a:rPr lang="en-US" altLang="zh-CN" dirty="0">
                <a:solidFill>
                  <a:schemeClr val="bg1"/>
                </a:solidFill>
              </a:rPr>
              <a:t>	</a:t>
            </a:r>
            <a:r>
              <a:rPr lang="zh-CN" altLang="zh-CN" dirty="0">
                <a:solidFill>
                  <a:schemeClr val="bg1"/>
                </a:solidFill>
              </a:rPr>
              <a:t>源</a:t>
            </a:r>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en-US" altLang="zh-CN" dirty="0"/>
              <a:t>	</a:t>
            </a:r>
            <a:r>
              <a:rPr lang="zh-CN" altLang="en-US" dirty="0">
                <a:solidFill>
                  <a:schemeClr val="bg1"/>
                </a:solidFill>
              </a:rPr>
              <a:t>每周三与周六晚</a:t>
            </a:r>
            <a:r>
              <a:rPr lang="en-US" altLang="zh-CN" dirty="0">
                <a:solidFill>
                  <a:schemeClr val="bg1"/>
                </a:solidFill>
              </a:rPr>
              <a:t>10</a:t>
            </a:r>
            <a:r>
              <a:rPr lang="zh-CN" altLang="en-US" dirty="0">
                <a:solidFill>
                  <a:schemeClr val="bg1"/>
                </a:solidFill>
              </a:rPr>
              <a:t>点召开小组例会</a:t>
            </a:r>
            <a:endParaRPr lang="en-US" altLang="zh-CN" dirty="0">
              <a:solidFill>
                <a:schemeClr val="bg1"/>
              </a:solidFill>
            </a:endParaRPr>
          </a:p>
          <a:p>
            <a:r>
              <a:rPr lang="en-US" altLang="zh-CN" dirty="0">
                <a:solidFill>
                  <a:schemeClr val="bg1"/>
                </a:solidFill>
              </a:rPr>
              <a:t>	</a:t>
            </a:r>
            <a:r>
              <a:rPr lang="zh-CN" altLang="en-US" dirty="0">
                <a:solidFill>
                  <a:schemeClr val="bg1"/>
                </a:solidFill>
              </a:rPr>
              <a:t>完成项目里程碑之后进行</a:t>
            </a:r>
            <a:r>
              <a:rPr lang="en-US" altLang="zh-CN" dirty="0">
                <a:solidFill>
                  <a:schemeClr val="bg1"/>
                </a:solidFill>
              </a:rPr>
              <a:t>TEAMBUILDING</a:t>
            </a: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4172037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13777" y="1304305"/>
            <a:ext cx="7978449" cy="5262979"/>
          </a:xfrm>
          <a:prstGeom prst="rect">
            <a:avLst/>
          </a:prstGeom>
          <a:noFill/>
        </p:spPr>
        <p:txBody>
          <a:bodyPr wrap="square" rtlCol="0">
            <a:spAutoFit/>
          </a:bodyPr>
          <a:lstStyle/>
          <a:p>
            <a:pPr lvl="1"/>
            <a:r>
              <a:rPr lang="zh-CN" altLang="zh-CN" sz="2800" dirty="0">
                <a:solidFill>
                  <a:schemeClr val="bg1"/>
                </a:solidFill>
              </a:rPr>
              <a:t>开发者与客户</a:t>
            </a:r>
            <a:r>
              <a:rPr lang="zh-CN" altLang="en-US" sz="2800" dirty="0">
                <a:solidFill>
                  <a:schemeClr val="bg1"/>
                </a:solidFill>
              </a:rPr>
              <a:t>正式沟通计划</a:t>
            </a:r>
            <a:endParaRPr lang="en-US" altLang="zh-CN" sz="2800" dirty="0">
              <a:solidFill>
                <a:schemeClr val="bg1"/>
              </a:solidFill>
            </a:endParaRPr>
          </a:p>
          <a:p>
            <a:pPr lvl="1"/>
            <a:r>
              <a:rPr lang="zh-CN" altLang="en-US" sz="2800" dirty="0">
                <a:solidFill>
                  <a:schemeClr val="bg1"/>
                </a:solidFill>
              </a:rPr>
              <a:t>	</a:t>
            </a:r>
            <a:r>
              <a:rPr lang="zh-CN" altLang="en-US" dirty="0">
                <a:solidFill>
                  <a:schemeClr val="bg1"/>
                </a:solidFill>
              </a:rPr>
              <a:t>沟通形式：</a:t>
            </a:r>
          </a:p>
          <a:p>
            <a:pPr lvl="1"/>
            <a:r>
              <a:rPr lang="en-US" altLang="zh-CN" dirty="0">
                <a:solidFill>
                  <a:schemeClr val="bg1"/>
                </a:solidFill>
              </a:rPr>
              <a:t>a</a:t>
            </a:r>
            <a:r>
              <a:rPr lang="zh-CN" altLang="en-US" dirty="0">
                <a:solidFill>
                  <a:schemeClr val="bg1"/>
                </a:solidFill>
              </a:rPr>
              <a:t>）评审（详见下表）</a:t>
            </a:r>
          </a:p>
          <a:p>
            <a:pPr lvl="1"/>
            <a:endParaRPr lang="en-US" altLang="zh-CN" sz="2800"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r>
              <a:rPr lang="en-US" altLang="zh-CN" dirty="0">
                <a:solidFill>
                  <a:schemeClr val="bg1"/>
                </a:solidFill>
              </a:rPr>
              <a:t>	</a:t>
            </a:r>
            <a:r>
              <a:rPr lang="zh-CN" altLang="zh-CN" dirty="0">
                <a:solidFill>
                  <a:schemeClr val="bg1"/>
                </a:solidFill>
              </a:rPr>
              <a:t>备注：项目评审的详细时间由杨枨老师规定，当明确时间后进行补充。</a:t>
            </a:r>
          </a:p>
          <a:p>
            <a:pPr lvl="1"/>
            <a:r>
              <a:rPr lang="en-US" altLang="zh-CN" dirty="0">
                <a:solidFill>
                  <a:schemeClr val="bg1"/>
                </a:solidFill>
              </a:rPr>
              <a:t> </a:t>
            </a:r>
            <a:endParaRPr lang="zh-CN" altLang="zh-CN" dirty="0">
              <a:solidFill>
                <a:schemeClr val="bg1"/>
              </a:solidFill>
            </a:endParaRPr>
          </a:p>
          <a:p>
            <a:pPr lvl="1"/>
            <a:r>
              <a:rPr lang="en-US" altLang="zh-CN" dirty="0">
                <a:solidFill>
                  <a:schemeClr val="bg1"/>
                </a:solidFill>
              </a:rPr>
              <a:t>b</a:t>
            </a:r>
            <a:r>
              <a:rPr lang="zh-CN" altLang="zh-CN" dirty="0">
                <a:solidFill>
                  <a:schemeClr val="bg1"/>
                </a:solidFill>
              </a:rPr>
              <a:t>）与用户的其他正式会议</a:t>
            </a:r>
          </a:p>
          <a:p>
            <a:pPr lvl="1"/>
            <a:r>
              <a:rPr lang="zh-CN" altLang="zh-CN" dirty="0">
                <a:solidFill>
                  <a:schemeClr val="bg1"/>
                </a:solidFill>
              </a:rPr>
              <a:t>时间：待定</a:t>
            </a:r>
          </a:p>
          <a:p>
            <a:pPr lvl="1"/>
            <a:r>
              <a:rPr lang="zh-CN" altLang="zh-CN" dirty="0">
                <a:solidFill>
                  <a:schemeClr val="bg1"/>
                </a:solidFill>
              </a:rPr>
              <a:t>地点：待定</a:t>
            </a:r>
          </a:p>
          <a:p>
            <a:pPr lvl="1"/>
            <a:r>
              <a:rPr lang="zh-CN" altLang="zh-CN" dirty="0">
                <a:solidFill>
                  <a:schemeClr val="bg1"/>
                </a:solidFill>
              </a:rPr>
              <a:t>方式：会议</a:t>
            </a:r>
          </a:p>
          <a:p>
            <a:pPr lvl="1"/>
            <a:r>
              <a:rPr lang="zh-CN" altLang="zh-CN" dirty="0">
                <a:solidFill>
                  <a:schemeClr val="bg1"/>
                </a:solidFill>
              </a:rPr>
              <a:t>参与人员：待定</a:t>
            </a: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8" name="表格 7">
            <a:extLst>
              <a:ext uri="{FF2B5EF4-FFF2-40B4-BE49-F238E27FC236}">
                <a16:creationId xmlns:a16="http://schemas.microsoft.com/office/drawing/2014/main" id="{C20D48CB-084B-4121-843F-3736D648B00C}"/>
              </a:ext>
            </a:extLst>
          </p:cNvPr>
          <p:cNvGraphicFramePr>
            <a:graphicFrameLocks noGrp="1"/>
          </p:cNvGraphicFramePr>
          <p:nvPr>
            <p:extLst>
              <p:ext uri="{D42A27DB-BD31-4B8C-83A1-F6EECF244321}">
                <p14:modId xmlns:p14="http://schemas.microsoft.com/office/powerpoint/2010/main" val="461835846"/>
              </p:ext>
            </p:extLst>
          </p:nvPr>
        </p:nvGraphicFramePr>
        <p:xfrm>
          <a:off x="1224678" y="2606040"/>
          <a:ext cx="6879088" cy="1554480"/>
        </p:xfrm>
        <a:graphic>
          <a:graphicData uri="http://schemas.openxmlformats.org/drawingml/2006/table">
            <a:tbl>
              <a:tblPr firstRow="1" firstCol="1" bandRow="1">
                <a:tableStyleId>{5C22544A-7EE6-4342-B048-85BDC9FD1C3A}</a:tableStyleId>
              </a:tblPr>
              <a:tblGrid>
                <a:gridCol w="1197736">
                  <a:extLst>
                    <a:ext uri="{9D8B030D-6E8A-4147-A177-3AD203B41FA5}">
                      <a16:colId xmlns:a16="http://schemas.microsoft.com/office/drawing/2014/main" val="1664198771"/>
                    </a:ext>
                  </a:extLst>
                </a:gridCol>
                <a:gridCol w="1091442">
                  <a:extLst>
                    <a:ext uri="{9D8B030D-6E8A-4147-A177-3AD203B41FA5}">
                      <a16:colId xmlns:a16="http://schemas.microsoft.com/office/drawing/2014/main" val="3829605552"/>
                    </a:ext>
                  </a:extLst>
                </a:gridCol>
                <a:gridCol w="1060632">
                  <a:extLst>
                    <a:ext uri="{9D8B030D-6E8A-4147-A177-3AD203B41FA5}">
                      <a16:colId xmlns:a16="http://schemas.microsoft.com/office/drawing/2014/main" val="2611598529"/>
                    </a:ext>
                  </a:extLst>
                </a:gridCol>
                <a:gridCol w="856516">
                  <a:extLst>
                    <a:ext uri="{9D8B030D-6E8A-4147-A177-3AD203B41FA5}">
                      <a16:colId xmlns:a16="http://schemas.microsoft.com/office/drawing/2014/main" val="3164312390"/>
                    </a:ext>
                  </a:extLst>
                </a:gridCol>
                <a:gridCol w="854976">
                  <a:extLst>
                    <a:ext uri="{9D8B030D-6E8A-4147-A177-3AD203B41FA5}">
                      <a16:colId xmlns:a16="http://schemas.microsoft.com/office/drawing/2014/main" val="2446610022"/>
                    </a:ext>
                  </a:extLst>
                </a:gridCol>
                <a:gridCol w="1817786">
                  <a:extLst>
                    <a:ext uri="{9D8B030D-6E8A-4147-A177-3AD203B41FA5}">
                      <a16:colId xmlns:a16="http://schemas.microsoft.com/office/drawing/2014/main" val="874689368"/>
                    </a:ext>
                  </a:extLst>
                </a:gridCol>
              </a:tblGrid>
              <a:tr h="0">
                <a:tc>
                  <a:txBody>
                    <a:bodyPr/>
                    <a:lstStyle/>
                    <a:p>
                      <a:pPr algn="ctr">
                        <a:spcAft>
                          <a:spcPts val="0"/>
                        </a:spcAft>
                      </a:pPr>
                      <a:r>
                        <a:rPr lang="zh-CN" sz="1400" kern="100">
                          <a:effectLst/>
                        </a:rPr>
                        <a:t>评审内容</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评审时间</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沟通地点</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沟通方式</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评审地点</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参与人员</a:t>
                      </a:r>
                      <a:endParaRPr lang="zh-CN" sz="11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93728394"/>
                  </a:ext>
                </a:extLst>
              </a:tr>
              <a:tr h="0">
                <a:tc>
                  <a:txBody>
                    <a:bodyPr/>
                    <a:lstStyle/>
                    <a:p>
                      <a:pPr algn="ctr">
                        <a:spcAft>
                          <a:spcPts val="0"/>
                        </a:spcAft>
                      </a:pPr>
                      <a:r>
                        <a:rPr lang="zh-CN" sz="1100" kern="100">
                          <a:effectLst/>
                        </a:rPr>
                        <a:t>需求工程项目</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教学周第五周、第六周</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理四</a:t>
                      </a:r>
                      <a:r>
                        <a:rPr lang="en-US" sz="1100" kern="100">
                          <a:effectLst/>
                        </a:rPr>
                        <a:t>-221</a:t>
                      </a:r>
                      <a:r>
                        <a:rPr lang="zh-CN" sz="1100" kern="100">
                          <a:effectLst/>
                        </a:rPr>
                        <a:t>、理四</a:t>
                      </a:r>
                      <a:r>
                        <a:rPr lang="en-US" sz="1100" kern="100">
                          <a:effectLst/>
                        </a:rPr>
                        <a:t>-508</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课堂评审、课下评审</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a:t>
                      </a:r>
                      <a:r>
                        <a:rPr lang="en-US" sz="1100" kern="100">
                          <a:effectLst/>
                        </a:rPr>
                        <a:t>4-221</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100" kern="100">
                          <a:effectLst/>
                        </a:rPr>
                        <a:t>G01</a:t>
                      </a:r>
                      <a:r>
                        <a:rPr lang="zh-CN" sz="1100" kern="100">
                          <a:effectLst/>
                        </a:rPr>
                        <a:t>小组全体成员，杨枨老师，三位助教</a:t>
                      </a:r>
                      <a:endParaRPr lang="zh-CN" sz="11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55411790"/>
                  </a:ext>
                </a:extLst>
              </a:tr>
              <a:tr h="0">
                <a:tc>
                  <a:txBody>
                    <a:bodyPr/>
                    <a:lstStyle/>
                    <a:p>
                      <a:pPr algn="ctr">
                        <a:spcAft>
                          <a:spcPts val="0"/>
                        </a:spcAft>
                      </a:pPr>
                      <a:r>
                        <a:rPr lang="zh-CN" sz="1100" kern="100">
                          <a:effectLst/>
                        </a:rPr>
                        <a:t>软件需求规格说明书</a:t>
                      </a:r>
                      <a:r>
                        <a:rPr lang="en-US" sz="1100" kern="100">
                          <a:effectLst/>
                        </a:rPr>
                        <a:t>SRS</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暂定教学周第十一周</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理四</a:t>
                      </a:r>
                      <a:r>
                        <a:rPr lang="en-US" sz="1100" kern="100">
                          <a:effectLst/>
                        </a:rPr>
                        <a:t>-221</a:t>
                      </a:r>
                      <a:r>
                        <a:rPr lang="zh-CN" sz="1100" kern="100">
                          <a:effectLst/>
                        </a:rPr>
                        <a:t>、理四</a:t>
                      </a:r>
                      <a:r>
                        <a:rPr lang="en-US" sz="1100" kern="100">
                          <a:effectLst/>
                        </a:rPr>
                        <a:t>-508</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课堂评审、课下评审</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a:t>
                      </a:r>
                      <a:r>
                        <a:rPr lang="en-US" sz="1100" kern="100">
                          <a:effectLst/>
                        </a:rPr>
                        <a:t>4-221</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100" kern="100">
                          <a:effectLst/>
                        </a:rPr>
                        <a:t>G01</a:t>
                      </a:r>
                      <a:r>
                        <a:rPr lang="zh-CN" sz="1100" kern="100">
                          <a:effectLst/>
                        </a:rPr>
                        <a:t>小组全体成员，杨枨老师，三位助教</a:t>
                      </a:r>
                      <a:endParaRPr lang="zh-CN" sz="11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25085793"/>
                  </a:ext>
                </a:extLst>
              </a:tr>
              <a:tr h="0">
                <a:tc>
                  <a:txBody>
                    <a:bodyPr/>
                    <a:lstStyle/>
                    <a:p>
                      <a:pPr algn="ctr">
                        <a:spcAft>
                          <a:spcPts val="0"/>
                        </a:spcAft>
                      </a:pPr>
                      <a:r>
                        <a:rPr lang="zh-CN" sz="1100" kern="100">
                          <a:effectLst/>
                        </a:rPr>
                        <a:t>需求变更管理</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暂定教学周第十四周</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理四</a:t>
                      </a:r>
                      <a:r>
                        <a:rPr lang="en-US" sz="1100" kern="100">
                          <a:effectLst/>
                        </a:rPr>
                        <a:t>-221</a:t>
                      </a:r>
                      <a:r>
                        <a:rPr lang="zh-CN" sz="1100" kern="100">
                          <a:effectLst/>
                        </a:rPr>
                        <a:t>、理四</a:t>
                      </a:r>
                      <a:r>
                        <a:rPr lang="en-US" sz="1100" kern="100">
                          <a:effectLst/>
                        </a:rPr>
                        <a:t>-508</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课堂评审、课下评审</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a:t>
                      </a:r>
                      <a:r>
                        <a:rPr lang="en-US" sz="1100" kern="100">
                          <a:effectLst/>
                        </a:rPr>
                        <a:t>4-221</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100" kern="100">
                          <a:effectLst/>
                        </a:rPr>
                        <a:t>G01</a:t>
                      </a:r>
                      <a:r>
                        <a:rPr lang="zh-CN" sz="1100" kern="100">
                          <a:effectLst/>
                        </a:rPr>
                        <a:t>小组全体成员，杨枨老师，三位助教</a:t>
                      </a:r>
                      <a:endParaRPr lang="zh-CN" sz="11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42799537"/>
                  </a:ext>
                </a:extLst>
              </a:tr>
              <a:tr h="0">
                <a:tc>
                  <a:txBody>
                    <a:bodyPr/>
                    <a:lstStyle/>
                    <a:p>
                      <a:pPr algn="ctr">
                        <a:spcAft>
                          <a:spcPts val="0"/>
                        </a:spcAft>
                      </a:pPr>
                      <a:r>
                        <a:rPr lang="zh-CN" sz="1100" kern="100">
                          <a:effectLst/>
                        </a:rPr>
                        <a:t>需求工程项目收尾</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暂定教学周第十六周</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理四</a:t>
                      </a:r>
                      <a:r>
                        <a:rPr lang="en-US" sz="1100" kern="100">
                          <a:effectLst/>
                        </a:rPr>
                        <a:t>-221</a:t>
                      </a:r>
                      <a:r>
                        <a:rPr lang="zh-CN" sz="1100" kern="100">
                          <a:effectLst/>
                        </a:rPr>
                        <a:t>、理四</a:t>
                      </a:r>
                      <a:r>
                        <a:rPr lang="en-US" sz="1100" kern="100">
                          <a:effectLst/>
                        </a:rPr>
                        <a:t>-508</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课堂评审、课下评审</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100" kern="100">
                          <a:effectLst/>
                        </a:rPr>
                        <a:t>理</a:t>
                      </a:r>
                      <a:r>
                        <a:rPr lang="en-US" sz="1100" kern="100">
                          <a:effectLst/>
                        </a:rPr>
                        <a:t>4-221</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100" kern="100" dirty="0">
                          <a:effectLst/>
                        </a:rPr>
                        <a:t>G01</a:t>
                      </a:r>
                      <a:r>
                        <a:rPr lang="zh-CN" sz="1100" kern="100" dirty="0">
                          <a:effectLst/>
                        </a:rPr>
                        <a:t>小组全体成员，杨枨老师，三位助教</a:t>
                      </a:r>
                      <a:endParaRPr lang="zh-CN" sz="11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00680901"/>
                  </a:ext>
                </a:extLst>
              </a:tr>
            </a:tbl>
          </a:graphicData>
        </a:graphic>
      </p:graphicFrame>
    </p:spTree>
    <p:extLst>
      <p:ext uri="{BB962C8B-B14F-4D97-AF65-F5344CB8AC3E}">
        <p14:creationId xmlns:p14="http://schemas.microsoft.com/office/powerpoint/2010/main" val="145448215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13777" y="1304305"/>
            <a:ext cx="7978449" cy="4339650"/>
          </a:xfrm>
          <a:prstGeom prst="rect">
            <a:avLst/>
          </a:prstGeom>
          <a:noFill/>
        </p:spPr>
        <p:txBody>
          <a:bodyPr wrap="square" rtlCol="0">
            <a:spAutoFit/>
          </a:bodyPr>
          <a:lstStyle/>
          <a:p>
            <a:pPr lvl="1"/>
            <a:r>
              <a:rPr lang="zh-CN" altLang="zh-CN" sz="2800" dirty="0">
                <a:solidFill>
                  <a:schemeClr val="bg1"/>
                </a:solidFill>
              </a:rPr>
              <a:t>开发者与客户</a:t>
            </a:r>
            <a:r>
              <a:rPr lang="zh-CN" altLang="en-US" sz="2800" dirty="0">
                <a:solidFill>
                  <a:schemeClr val="bg1"/>
                </a:solidFill>
              </a:rPr>
              <a:t>非正式沟通计划</a:t>
            </a:r>
            <a:endParaRPr lang="en-US" altLang="zh-CN" sz="2800" dirty="0">
              <a:solidFill>
                <a:schemeClr val="bg1"/>
              </a:solidFill>
            </a:endParaRPr>
          </a:p>
          <a:p>
            <a:pPr lvl="1"/>
            <a:r>
              <a:rPr lang="zh-CN" altLang="en-US" sz="2800" dirty="0">
                <a:solidFill>
                  <a:schemeClr val="bg1"/>
                </a:solidFill>
              </a:rPr>
              <a:t>	</a:t>
            </a:r>
            <a:r>
              <a:rPr lang="zh-CN" altLang="en-US" dirty="0">
                <a:solidFill>
                  <a:schemeClr val="bg1"/>
                </a:solidFill>
              </a:rPr>
              <a:t>沟通形式：</a:t>
            </a:r>
          </a:p>
          <a:p>
            <a:pPr lvl="1"/>
            <a:r>
              <a:rPr lang="zh-CN" altLang="en-US" dirty="0">
                <a:solidFill>
                  <a:schemeClr val="bg1"/>
                </a:solidFill>
              </a:rPr>
              <a:t>访谈（详见下表）</a:t>
            </a:r>
          </a:p>
          <a:p>
            <a:pPr lvl="1"/>
            <a:endParaRPr lang="en-US" altLang="zh-CN" sz="2800"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dirty="0">
              <a:solidFill>
                <a:schemeClr val="bg1"/>
              </a:solidFill>
            </a:endParaRPr>
          </a:p>
          <a:p>
            <a:pPr lvl="1"/>
            <a:endParaRPr lang="en-US" altLang="zh-CN" dirty="0">
              <a:solidFill>
                <a:schemeClr val="bg1"/>
              </a:solidFill>
            </a:endParaRPr>
          </a:p>
          <a:p>
            <a:pPr lvl="1"/>
            <a:r>
              <a:rPr lang="zh-CN" altLang="en-US" dirty="0">
                <a:solidFill>
                  <a:schemeClr val="bg1"/>
                </a:solidFill>
              </a:rPr>
              <a:t>备注：与杨枨老师的沟通是获取需求的主要方式，每次沟通前需要向杨老师在微信上或者发送邮件进行预约。</a:t>
            </a:r>
            <a:endParaRPr lang="en-US" altLang="zh-CN" dirty="0">
              <a:solidFill>
                <a:schemeClr val="bg1"/>
              </a:solidFill>
            </a:endParaRPr>
          </a:p>
          <a:p>
            <a:pPr lvl="1"/>
            <a:r>
              <a:rPr lang="en-US" altLang="zh-CN" dirty="0">
                <a:solidFill>
                  <a:schemeClr val="bg1"/>
                </a:solidFill>
              </a:rPr>
              <a:t> </a:t>
            </a:r>
            <a:endParaRPr lang="zh-CN" altLang="zh-CN"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F5986416-40C0-4B27-AABD-9AEC4EC0CE83}"/>
              </a:ext>
            </a:extLst>
          </p:cNvPr>
          <p:cNvGraphicFramePr>
            <a:graphicFrameLocks noGrp="1"/>
          </p:cNvGraphicFramePr>
          <p:nvPr>
            <p:extLst>
              <p:ext uri="{D42A27DB-BD31-4B8C-83A1-F6EECF244321}">
                <p14:modId xmlns:p14="http://schemas.microsoft.com/office/powerpoint/2010/main" val="55120175"/>
              </p:ext>
            </p:extLst>
          </p:nvPr>
        </p:nvGraphicFramePr>
        <p:xfrm>
          <a:off x="1662493" y="2609913"/>
          <a:ext cx="6239936" cy="1584960"/>
        </p:xfrm>
        <a:graphic>
          <a:graphicData uri="http://schemas.openxmlformats.org/drawingml/2006/table">
            <a:tbl>
              <a:tblPr firstRow="1" firstCol="1" bandRow="1">
                <a:tableStyleId>{5C22544A-7EE6-4342-B048-85BDC9FD1C3A}</a:tableStyleId>
              </a:tblPr>
              <a:tblGrid>
                <a:gridCol w="1087791">
                  <a:extLst>
                    <a:ext uri="{9D8B030D-6E8A-4147-A177-3AD203B41FA5}">
                      <a16:colId xmlns:a16="http://schemas.microsoft.com/office/drawing/2014/main" val="1773538704"/>
                    </a:ext>
                  </a:extLst>
                </a:gridCol>
                <a:gridCol w="994752">
                  <a:extLst>
                    <a:ext uri="{9D8B030D-6E8A-4147-A177-3AD203B41FA5}">
                      <a16:colId xmlns:a16="http://schemas.microsoft.com/office/drawing/2014/main" val="3952541442"/>
                    </a:ext>
                  </a:extLst>
                </a:gridCol>
                <a:gridCol w="1185727">
                  <a:extLst>
                    <a:ext uri="{9D8B030D-6E8A-4147-A177-3AD203B41FA5}">
                      <a16:colId xmlns:a16="http://schemas.microsoft.com/office/drawing/2014/main" val="3509378886"/>
                    </a:ext>
                  </a:extLst>
                </a:gridCol>
                <a:gridCol w="1090590">
                  <a:extLst>
                    <a:ext uri="{9D8B030D-6E8A-4147-A177-3AD203B41FA5}">
                      <a16:colId xmlns:a16="http://schemas.microsoft.com/office/drawing/2014/main" val="4284675159"/>
                    </a:ext>
                  </a:extLst>
                </a:gridCol>
                <a:gridCol w="1090590">
                  <a:extLst>
                    <a:ext uri="{9D8B030D-6E8A-4147-A177-3AD203B41FA5}">
                      <a16:colId xmlns:a16="http://schemas.microsoft.com/office/drawing/2014/main" val="1311738241"/>
                    </a:ext>
                  </a:extLst>
                </a:gridCol>
                <a:gridCol w="790486">
                  <a:extLst>
                    <a:ext uri="{9D8B030D-6E8A-4147-A177-3AD203B41FA5}">
                      <a16:colId xmlns:a16="http://schemas.microsoft.com/office/drawing/2014/main" val="45577119"/>
                    </a:ext>
                  </a:extLst>
                </a:gridCol>
              </a:tblGrid>
              <a:tr h="457010">
                <a:tc>
                  <a:txBody>
                    <a:bodyPr/>
                    <a:lstStyle/>
                    <a:p>
                      <a:pPr algn="just">
                        <a:spcAft>
                          <a:spcPts val="0"/>
                        </a:spcAft>
                      </a:pPr>
                      <a:r>
                        <a:rPr lang="zh-CN" sz="1600" kern="100">
                          <a:effectLst/>
                        </a:rPr>
                        <a:t>访谈对象</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访谈时间</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访谈地点</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沟通方式</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访谈内容</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参与人员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24435477"/>
                  </a:ext>
                </a:extLst>
              </a:tr>
              <a:tr h="538619">
                <a:tc>
                  <a:txBody>
                    <a:bodyPr/>
                    <a:lstStyle/>
                    <a:p>
                      <a:pPr algn="just">
                        <a:spcAft>
                          <a:spcPts val="0"/>
                        </a:spcAft>
                      </a:pPr>
                      <a:r>
                        <a:rPr lang="zh-CN" sz="1200" kern="100">
                          <a:effectLst/>
                        </a:rPr>
                        <a:t>杨枨老师</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与杨枨老师预约</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杨枨老师办公室或杨枨老师指定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面谈、微信、邮件</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获取需求、确认需求、需求变更等</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G01</a:t>
                      </a:r>
                      <a:r>
                        <a:rPr lang="zh-CN" sz="1200" kern="100">
                          <a:effectLst/>
                        </a:rPr>
                        <a:t>小组成员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10882213"/>
                  </a:ext>
                </a:extLst>
              </a:tr>
              <a:tr h="538619">
                <a:tc>
                  <a:txBody>
                    <a:bodyPr/>
                    <a:lstStyle/>
                    <a:p>
                      <a:pPr algn="just">
                        <a:spcAft>
                          <a:spcPts val="0"/>
                        </a:spcAft>
                      </a:pPr>
                      <a:r>
                        <a:rPr lang="zh-CN" sz="1200" kern="100">
                          <a:effectLst/>
                        </a:rPr>
                        <a:t>其他用户代表</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待定</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待定</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面谈、微信、邮件</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获取需求、确认需求、需求变更等</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待定</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31701294"/>
                  </a:ext>
                </a:extLst>
              </a:tr>
            </a:tbl>
          </a:graphicData>
        </a:graphic>
      </p:graphicFrame>
    </p:spTree>
    <p:extLst>
      <p:ext uri="{BB962C8B-B14F-4D97-AF65-F5344CB8AC3E}">
        <p14:creationId xmlns:p14="http://schemas.microsoft.com/office/powerpoint/2010/main" val="32705368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3438" y="19606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746665" y="842400"/>
            <a:ext cx="7978449" cy="3447098"/>
          </a:xfrm>
          <a:prstGeom prst="rect">
            <a:avLst/>
          </a:prstGeom>
          <a:noFill/>
        </p:spPr>
        <p:txBody>
          <a:bodyPr wrap="square" rtlCol="0">
            <a:spAutoFit/>
          </a:bodyPr>
          <a:lstStyle/>
          <a:p>
            <a:pPr lvl="1"/>
            <a:r>
              <a:rPr lang="zh-CN" altLang="en-US" sz="2800" dirty="0">
                <a:solidFill>
                  <a:schemeClr val="bg1"/>
                </a:solidFill>
              </a:rPr>
              <a:t>开发团队内部正式沟通计划</a:t>
            </a:r>
            <a:endParaRPr lang="en-US" altLang="zh-CN" sz="2800" dirty="0">
              <a:solidFill>
                <a:schemeClr val="bg1"/>
              </a:solidFill>
            </a:endParaRPr>
          </a:p>
          <a:p>
            <a:pPr lvl="1"/>
            <a:r>
              <a:rPr lang="en-US" altLang="zh-CN" dirty="0">
                <a:solidFill>
                  <a:schemeClr val="bg1"/>
                </a:solidFill>
              </a:rPr>
              <a:t>	</a:t>
            </a:r>
          </a:p>
          <a:p>
            <a:pPr lvl="1"/>
            <a:r>
              <a:rPr lang="en-US" altLang="zh-CN" dirty="0">
                <a:solidFill>
                  <a:schemeClr val="bg1"/>
                </a:solidFill>
              </a:rPr>
              <a:t>	</a:t>
            </a:r>
            <a:r>
              <a:rPr lang="zh-CN" altLang="en-US" dirty="0">
                <a:solidFill>
                  <a:schemeClr val="bg1"/>
                </a:solidFill>
              </a:rPr>
              <a:t>沟通形式：</a:t>
            </a:r>
          </a:p>
          <a:p>
            <a:pPr lvl="1"/>
            <a:r>
              <a:rPr lang="zh-CN" altLang="en-US" dirty="0">
                <a:solidFill>
                  <a:schemeClr val="bg1"/>
                </a:solidFill>
              </a:rPr>
              <a:t>小组会议（详见下表）</a:t>
            </a:r>
          </a:p>
          <a:p>
            <a:pPr lvl="1"/>
            <a:endParaRPr lang="en-US" altLang="zh-CN" sz="2800"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AB51CA5A-F721-4E2B-9D18-5AF65D7BD263}"/>
              </a:ext>
            </a:extLst>
          </p:cNvPr>
          <p:cNvGraphicFramePr>
            <a:graphicFrameLocks noGrp="1"/>
          </p:cNvGraphicFramePr>
          <p:nvPr>
            <p:extLst>
              <p:ext uri="{D42A27DB-BD31-4B8C-83A1-F6EECF244321}">
                <p14:modId xmlns:p14="http://schemas.microsoft.com/office/powerpoint/2010/main" val="1161790819"/>
              </p:ext>
            </p:extLst>
          </p:nvPr>
        </p:nvGraphicFramePr>
        <p:xfrm>
          <a:off x="1120012" y="2170816"/>
          <a:ext cx="6367080" cy="2322477"/>
        </p:xfrm>
        <a:graphic>
          <a:graphicData uri="http://schemas.openxmlformats.org/drawingml/2006/table">
            <a:tbl>
              <a:tblPr firstRow="1" firstCol="1" bandRow="1">
                <a:tableStyleId>{5C22544A-7EE6-4342-B048-85BDC9FD1C3A}</a:tableStyleId>
              </a:tblPr>
              <a:tblGrid>
                <a:gridCol w="1193444">
                  <a:extLst>
                    <a:ext uri="{9D8B030D-6E8A-4147-A177-3AD203B41FA5}">
                      <a16:colId xmlns:a16="http://schemas.microsoft.com/office/drawing/2014/main" val="3124085014"/>
                    </a:ext>
                  </a:extLst>
                </a:gridCol>
                <a:gridCol w="1087530">
                  <a:extLst>
                    <a:ext uri="{9D8B030D-6E8A-4147-A177-3AD203B41FA5}">
                      <a16:colId xmlns:a16="http://schemas.microsoft.com/office/drawing/2014/main" val="307576674"/>
                    </a:ext>
                  </a:extLst>
                </a:gridCol>
                <a:gridCol w="1088298">
                  <a:extLst>
                    <a:ext uri="{9D8B030D-6E8A-4147-A177-3AD203B41FA5}">
                      <a16:colId xmlns:a16="http://schemas.microsoft.com/office/drawing/2014/main" val="3854510983"/>
                    </a:ext>
                  </a:extLst>
                </a:gridCol>
                <a:gridCol w="2066845">
                  <a:extLst>
                    <a:ext uri="{9D8B030D-6E8A-4147-A177-3AD203B41FA5}">
                      <a16:colId xmlns:a16="http://schemas.microsoft.com/office/drawing/2014/main" val="739246036"/>
                    </a:ext>
                  </a:extLst>
                </a:gridCol>
                <a:gridCol w="930963">
                  <a:extLst>
                    <a:ext uri="{9D8B030D-6E8A-4147-A177-3AD203B41FA5}">
                      <a16:colId xmlns:a16="http://schemas.microsoft.com/office/drawing/2014/main" val="4152738707"/>
                    </a:ext>
                  </a:extLst>
                </a:gridCol>
              </a:tblGrid>
              <a:tr h="262114">
                <a:tc>
                  <a:txBody>
                    <a:bodyPr/>
                    <a:lstStyle/>
                    <a:p>
                      <a:pPr algn="ctr">
                        <a:spcAft>
                          <a:spcPts val="0"/>
                        </a:spcAft>
                      </a:pPr>
                      <a:r>
                        <a:rPr lang="zh-CN" sz="1600" kern="100">
                          <a:effectLst/>
                        </a:rPr>
                        <a:t>会议名称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会议时间</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会议地点</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dirty="0">
                          <a:effectLst/>
                        </a:rPr>
                        <a:t>会议内容</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参与人员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39430918"/>
                  </a:ext>
                </a:extLst>
              </a:tr>
              <a:tr h="688049">
                <a:tc>
                  <a:txBody>
                    <a:bodyPr/>
                    <a:lstStyle/>
                    <a:p>
                      <a:pPr algn="just">
                        <a:spcAft>
                          <a:spcPts val="0"/>
                        </a:spcAft>
                      </a:pPr>
                      <a:r>
                        <a:rPr lang="en-US" sz="1200" kern="100">
                          <a:effectLst/>
                        </a:rPr>
                        <a:t>G01</a:t>
                      </a:r>
                      <a:r>
                        <a:rPr lang="zh-CN" sz="1200" kern="100">
                          <a:effectLst/>
                        </a:rPr>
                        <a:t>小组项目例会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每周三晚</a:t>
                      </a:r>
                      <a:r>
                        <a:rPr lang="en-US" sz="1200" kern="100" dirty="0">
                          <a:effectLst/>
                        </a:rPr>
                        <a:t>17:00</a:t>
                      </a:r>
                      <a:r>
                        <a:rPr lang="zh-CN" sz="1200" kern="100" dirty="0">
                          <a:effectLst/>
                        </a:rPr>
                        <a:t>、每周六晚</a:t>
                      </a:r>
                      <a:r>
                        <a:rPr lang="en-US" sz="1200" kern="100" dirty="0">
                          <a:effectLst/>
                        </a:rPr>
                        <a:t>17:00</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弘毅</a:t>
                      </a:r>
                      <a:r>
                        <a:rPr lang="en-US" sz="1200" kern="100">
                          <a:effectLst/>
                        </a:rPr>
                        <a:t>B1-616</a:t>
                      </a:r>
                      <a:r>
                        <a:rPr lang="zh-CN" sz="1200" kern="100">
                          <a:effectLst/>
                        </a:rPr>
                        <a:t>寝室、视频会议</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针对项目进度和课程内容分配任务，并检查上次例会布置的任务完成情况</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G01</a:t>
                      </a:r>
                      <a:r>
                        <a:rPr lang="zh-CN" sz="1200" kern="100">
                          <a:effectLst/>
                        </a:rPr>
                        <a:t>小组全体成员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93757416"/>
                  </a:ext>
                </a:extLst>
              </a:tr>
              <a:tr h="458699">
                <a:tc>
                  <a:txBody>
                    <a:bodyPr/>
                    <a:lstStyle/>
                    <a:p>
                      <a:pPr algn="just">
                        <a:spcAft>
                          <a:spcPts val="0"/>
                        </a:spcAft>
                      </a:pPr>
                      <a:r>
                        <a:rPr lang="zh-CN" sz="1200" kern="100">
                          <a:effectLst/>
                        </a:rPr>
                        <a:t>组内评审会议</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项目里程碑评审前</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弘毅</a:t>
                      </a:r>
                      <a:r>
                        <a:rPr lang="en-US" sz="1200" kern="100">
                          <a:effectLst/>
                        </a:rPr>
                        <a:t>B1-616</a:t>
                      </a:r>
                      <a:r>
                        <a:rPr lang="zh-CN" sz="1200" kern="100">
                          <a:effectLst/>
                        </a:rPr>
                        <a:t>寝室</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对小组目前所做项目进度进行组内评审检查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G01</a:t>
                      </a:r>
                      <a:r>
                        <a:rPr lang="zh-CN" sz="1200" kern="100">
                          <a:effectLst/>
                        </a:rPr>
                        <a:t>小组全体成员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75973830"/>
                  </a:ext>
                </a:extLst>
              </a:tr>
              <a:tr h="688049">
                <a:tc>
                  <a:txBody>
                    <a:bodyPr/>
                    <a:lstStyle/>
                    <a:p>
                      <a:pPr algn="just">
                        <a:spcAft>
                          <a:spcPts val="0"/>
                        </a:spcAft>
                      </a:pPr>
                      <a:r>
                        <a:rPr lang="zh-CN" sz="1200" kern="100" dirty="0">
                          <a:effectLst/>
                        </a:rPr>
                        <a:t>紧急会议</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待定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待定</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针对紧急任务下达、紧急修订或者审阅的情况</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G01</a:t>
                      </a:r>
                      <a:r>
                        <a:rPr lang="zh-CN" sz="1200" kern="100" dirty="0">
                          <a:effectLst/>
                        </a:rPr>
                        <a:t>小组部分或全体成员</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077196"/>
                  </a:ext>
                </a:extLst>
              </a:tr>
            </a:tbl>
          </a:graphicData>
        </a:graphic>
      </p:graphicFrame>
      <p:sp>
        <p:nvSpPr>
          <p:cNvPr id="7" name="TextBox 3">
            <a:extLst>
              <a:ext uri="{FF2B5EF4-FFF2-40B4-BE49-F238E27FC236}">
                <a16:creationId xmlns:a16="http://schemas.microsoft.com/office/drawing/2014/main" id="{5B02128B-AE80-433F-8B7E-A9CC38FF33E8}"/>
              </a:ext>
            </a:extLst>
          </p:cNvPr>
          <p:cNvSpPr txBox="1"/>
          <p:nvPr/>
        </p:nvSpPr>
        <p:spPr>
          <a:xfrm>
            <a:off x="507274" y="4493293"/>
            <a:ext cx="7978449" cy="3447098"/>
          </a:xfrm>
          <a:prstGeom prst="rect">
            <a:avLst/>
          </a:prstGeom>
          <a:noFill/>
        </p:spPr>
        <p:txBody>
          <a:bodyPr wrap="square" rtlCol="0">
            <a:spAutoFit/>
          </a:bodyPr>
          <a:lstStyle/>
          <a:p>
            <a:pPr lvl="1"/>
            <a:r>
              <a:rPr lang="zh-CN" altLang="en-US" sz="2800" dirty="0">
                <a:solidFill>
                  <a:schemeClr val="bg1"/>
                </a:solidFill>
              </a:rPr>
              <a:t>开发团队内部非正式沟通计划</a:t>
            </a:r>
            <a:endParaRPr lang="en-US" altLang="zh-CN" sz="2800" dirty="0">
              <a:solidFill>
                <a:schemeClr val="bg1"/>
              </a:solidFill>
            </a:endParaRPr>
          </a:p>
          <a:p>
            <a:pPr lvl="1"/>
            <a:endParaRPr lang="en-US" altLang="zh-CN" dirty="0">
              <a:solidFill>
                <a:schemeClr val="bg1"/>
              </a:solidFill>
            </a:endParaRPr>
          </a:p>
          <a:p>
            <a:pPr lvl="1"/>
            <a:r>
              <a:rPr lang="en-US" altLang="zh-CN" dirty="0">
                <a:solidFill>
                  <a:schemeClr val="bg1"/>
                </a:solidFill>
              </a:rPr>
              <a:t>	</a:t>
            </a:r>
            <a:r>
              <a:rPr lang="zh-CN" altLang="en-US" dirty="0">
                <a:solidFill>
                  <a:schemeClr val="bg1"/>
                </a:solidFill>
              </a:rPr>
              <a:t>沟通形式：线下面对面交谈或通过微信、钉钉来交流。</a:t>
            </a:r>
          </a:p>
          <a:p>
            <a:pPr lvl="1"/>
            <a:r>
              <a:rPr lang="en-US" altLang="zh-CN" dirty="0">
                <a:solidFill>
                  <a:schemeClr val="bg1"/>
                </a:solidFill>
              </a:rPr>
              <a:t>	</a:t>
            </a:r>
            <a:r>
              <a:rPr lang="zh-CN" altLang="en-US" dirty="0">
                <a:solidFill>
                  <a:schemeClr val="bg1"/>
                </a:solidFill>
              </a:rPr>
              <a:t>沟通内容：项目分配任务中遇到的困难，与项目相关的问题等等</a:t>
            </a:r>
          </a:p>
          <a:p>
            <a:pPr lvl="1"/>
            <a:endParaRPr lang="en-US" altLang="zh-CN" sz="2800"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Tree>
    <p:extLst>
      <p:ext uri="{BB962C8B-B14F-4D97-AF65-F5344CB8AC3E}">
        <p14:creationId xmlns:p14="http://schemas.microsoft.com/office/powerpoint/2010/main" val="339733758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96427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沟通管理计划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13777" y="1304305"/>
            <a:ext cx="7978449" cy="3170099"/>
          </a:xfrm>
          <a:prstGeom prst="rect">
            <a:avLst/>
          </a:prstGeom>
          <a:noFill/>
        </p:spPr>
        <p:txBody>
          <a:bodyPr wrap="square" rtlCol="0">
            <a:spAutoFit/>
          </a:bodyPr>
          <a:lstStyle/>
          <a:p>
            <a:pPr lvl="1"/>
            <a:r>
              <a:rPr lang="zh-CN" altLang="en-US" sz="2800" dirty="0">
                <a:solidFill>
                  <a:schemeClr val="bg1"/>
                </a:solidFill>
              </a:rPr>
              <a:t>开发团队内部非正式沟通计划</a:t>
            </a:r>
            <a:endParaRPr lang="en-US" altLang="zh-CN" sz="2800" dirty="0">
              <a:solidFill>
                <a:schemeClr val="bg1"/>
              </a:solidFill>
            </a:endParaRPr>
          </a:p>
          <a:p>
            <a:pPr lvl="1"/>
            <a:r>
              <a:rPr lang="en-US" altLang="zh-CN" dirty="0">
                <a:solidFill>
                  <a:schemeClr val="bg1"/>
                </a:solidFill>
              </a:rPr>
              <a:t>	</a:t>
            </a:r>
            <a:r>
              <a:rPr lang="zh-CN" altLang="en-US" dirty="0">
                <a:solidFill>
                  <a:schemeClr val="bg1"/>
                </a:solidFill>
              </a:rPr>
              <a:t>沟通形式：</a:t>
            </a:r>
          </a:p>
          <a:p>
            <a:pPr lvl="1"/>
            <a:r>
              <a:rPr lang="zh-CN" altLang="en-US" dirty="0">
                <a:solidFill>
                  <a:schemeClr val="bg1"/>
                </a:solidFill>
              </a:rPr>
              <a:t>小组会议（详见下表）</a:t>
            </a:r>
          </a:p>
          <a:p>
            <a:pPr lvl="1"/>
            <a:endParaRPr lang="en-US" altLang="zh-CN" sz="2800"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t> </a:t>
            </a:r>
            <a:endParaRPr lang="zh-CN" altLang="zh-CN" dirty="0"/>
          </a:p>
          <a:p>
            <a:pPr lvl="1"/>
            <a:endParaRPr lang="en-US" altLang="zh-CN" sz="2400"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B05CCE6C-EDF5-48E6-9805-DB500F27C757}"/>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AB51CA5A-F721-4E2B-9D18-5AF65D7BD263}"/>
              </a:ext>
            </a:extLst>
          </p:cNvPr>
          <p:cNvGraphicFramePr>
            <a:graphicFrameLocks noGrp="1"/>
          </p:cNvGraphicFramePr>
          <p:nvPr>
            <p:extLst>
              <p:ext uri="{D42A27DB-BD31-4B8C-83A1-F6EECF244321}">
                <p14:modId xmlns:p14="http://schemas.microsoft.com/office/powerpoint/2010/main" val="1802885736"/>
              </p:ext>
            </p:extLst>
          </p:nvPr>
        </p:nvGraphicFramePr>
        <p:xfrm>
          <a:off x="1234083" y="2372151"/>
          <a:ext cx="6367080" cy="2322477"/>
        </p:xfrm>
        <a:graphic>
          <a:graphicData uri="http://schemas.openxmlformats.org/drawingml/2006/table">
            <a:tbl>
              <a:tblPr firstRow="1" firstCol="1" bandRow="1">
                <a:tableStyleId>{5C22544A-7EE6-4342-B048-85BDC9FD1C3A}</a:tableStyleId>
              </a:tblPr>
              <a:tblGrid>
                <a:gridCol w="1193444">
                  <a:extLst>
                    <a:ext uri="{9D8B030D-6E8A-4147-A177-3AD203B41FA5}">
                      <a16:colId xmlns:a16="http://schemas.microsoft.com/office/drawing/2014/main" val="3124085014"/>
                    </a:ext>
                  </a:extLst>
                </a:gridCol>
                <a:gridCol w="1087530">
                  <a:extLst>
                    <a:ext uri="{9D8B030D-6E8A-4147-A177-3AD203B41FA5}">
                      <a16:colId xmlns:a16="http://schemas.microsoft.com/office/drawing/2014/main" val="307576674"/>
                    </a:ext>
                  </a:extLst>
                </a:gridCol>
                <a:gridCol w="1088298">
                  <a:extLst>
                    <a:ext uri="{9D8B030D-6E8A-4147-A177-3AD203B41FA5}">
                      <a16:colId xmlns:a16="http://schemas.microsoft.com/office/drawing/2014/main" val="3854510983"/>
                    </a:ext>
                  </a:extLst>
                </a:gridCol>
                <a:gridCol w="2066845">
                  <a:extLst>
                    <a:ext uri="{9D8B030D-6E8A-4147-A177-3AD203B41FA5}">
                      <a16:colId xmlns:a16="http://schemas.microsoft.com/office/drawing/2014/main" val="739246036"/>
                    </a:ext>
                  </a:extLst>
                </a:gridCol>
                <a:gridCol w="930963">
                  <a:extLst>
                    <a:ext uri="{9D8B030D-6E8A-4147-A177-3AD203B41FA5}">
                      <a16:colId xmlns:a16="http://schemas.microsoft.com/office/drawing/2014/main" val="4152738707"/>
                    </a:ext>
                  </a:extLst>
                </a:gridCol>
              </a:tblGrid>
              <a:tr h="262114">
                <a:tc>
                  <a:txBody>
                    <a:bodyPr/>
                    <a:lstStyle/>
                    <a:p>
                      <a:pPr algn="ctr">
                        <a:spcAft>
                          <a:spcPts val="0"/>
                        </a:spcAft>
                      </a:pPr>
                      <a:r>
                        <a:rPr lang="zh-CN" sz="1600" kern="100">
                          <a:effectLst/>
                        </a:rPr>
                        <a:t>会议名称</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dirty="0">
                          <a:effectLst/>
                        </a:rPr>
                        <a:t>会议时间</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会议地点</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dirty="0">
                          <a:effectLst/>
                        </a:rPr>
                        <a:t>会议内容</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参与人员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39430918"/>
                  </a:ext>
                </a:extLst>
              </a:tr>
              <a:tr h="688049">
                <a:tc>
                  <a:txBody>
                    <a:bodyPr/>
                    <a:lstStyle/>
                    <a:p>
                      <a:pPr algn="just">
                        <a:spcAft>
                          <a:spcPts val="0"/>
                        </a:spcAft>
                      </a:pPr>
                      <a:r>
                        <a:rPr lang="en-US" sz="1200" kern="100">
                          <a:effectLst/>
                        </a:rPr>
                        <a:t>G01</a:t>
                      </a:r>
                      <a:r>
                        <a:rPr lang="zh-CN" sz="1200" kern="100">
                          <a:effectLst/>
                        </a:rPr>
                        <a:t>小组项目例会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每周三晚</a:t>
                      </a:r>
                      <a:r>
                        <a:rPr lang="en-US" sz="1200" kern="100">
                          <a:effectLst/>
                        </a:rPr>
                        <a:t>17:00</a:t>
                      </a:r>
                      <a:r>
                        <a:rPr lang="zh-CN" sz="1200" kern="100">
                          <a:effectLst/>
                        </a:rPr>
                        <a:t>、每周六晚</a:t>
                      </a:r>
                      <a:r>
                        <a:rPr lang="en-US" sz="1200" kern="100">
                          <a:effectLst/>
                        </a:rPr>
                        <a:t>17:00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弘毅</a:t>
                      </a:r>
                      <a:r>
                        <a:rPr lang="en-US" sz="1200" kern="100">
                          <a:effectLst/>
                        </a:rPr>
                        <a:t>B1-616</a:t>
                      </a:r>
                      <a:r>
                        <a:rPr lang="zh-CN" sz="1200" kern="100">
                          <a:effectLst/>
                        </a:rPr>
                        <a:t>寝室、视频会议</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针对项目进度和课程内容分配任务，并检查上次例会布置的任务完成情况</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G01</a:t>
                      </a:r>
                      <a:r>
                        <a:rPr lang="zh-CN" sz="1200" kern="100">
                          <a:effectLst/>
                        </a:rPr>
                        <a:t>小组全体成员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93757416"/>
                  </a:ext>
                </a:extLst>
              </a:tr>
              <a:tr h="458699">
                <a:tc>
                  <a:txBody>
                    <a:bodyPr/>
                    <a:lstStyle/>
                    <a:p>
                      <a:pPr algn="just">
                        <a:spcAft>
                          <a:spcPts val="0"/>
                        </a:spcAft>
                      </a:pPr>
                      <a:r>
                        <a:rPr lang="zh-CN" sz="1200" kern="100">
                          <a:effectLst/>
                        </a:rPr>
                        <a:t>组内评审会议</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项目里程碑评审前</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弘毅</a:t>
                      </a:r>
                      <a:r>
                        <a:rPr lang="en-US" sz="1200" kern="100">
                          <a:effectLst/>
                        </a:rPr>
                        <a:t>B1-616</a:t>
                      </a:r>
                      <a:r>
                        <a:rPr lang="zh-CN" sz="1200" kern="100">
                          <a:effectLst/>
                        </a:rPr>
                        <a:t>寝室</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dirty="0">
                          <a:effectLst/>
                        </a:rPr>
                        <a:t>对小组目前所做项目进度进行组内评审检查</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a:effectLst/>
                        </a:rPr>
                        <a:t>G01</a:t>
                      </a:r>
                      <a:r>
                        <a:rPr lang="zh-CN" sz="1200" kern="100">
                          <a:effectLst/>
                        </a:rPr>
                        <a:t>小组全体成员</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75973830"/>
                  </a:ext>
                </a:extLst>
              </a:tr>
              <a:tr h="688049">
                <a:tc>
                  <a:txBody>
                    <a:bodyPr/>
                    <a:lstStyle/>
                    <a:p>
                      <a:pPr algn="just">
                        <a:spcAft>
                          <a:spcPts val="0"/>
                        </a:spcAft>
                      </a:pPr>
                      <a:r>
                        <a:rPr lang="zh-CN" sz="1200" kern="100" dirty="0">
                          <a:effectLst/>
                        </a:rPr>
                        <a:t>紧急会议</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待定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待定</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200" kern="100">
                          <a:effectLst/>
                        </a:rPr>
                        <a:t>针对紧急任务下达、紧急修订或者审阅的情况</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G01</a:t>
                      </a:r>
                      <a:r>
                        <a:rPr lang="zh-CN" sz="1200" kern="100" dirty="0">
                          <a:effectLst/>
                        </a:rPr>
                        <a:t>小组部分或全体成员</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077196"/>
                  </a:ext>
                </a:extLst>
              </a:tr>
            </a:tbl>
          </a:graphicData>
        </a:graphic>
      </p:graphicFrame>
    </p:spTree>
    <p:extLst>
      <p:ext uri="{BB962C8B-B14F-4D97-AF65-F5344CB8AC3E}">
        <p14:creationId xmlns:p14="http://schemas.microsoft.com/office/powerpoint/2010/main" val="23344811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质量管理计划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5151861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质量管理计划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3231654"/>
          </a:xfrm>
          <a:prstGeom prst="rect">
            <a:avLst/>
          </a:prstGeom>
          <a:noFill/>
        </p:spPr>
        <p:txBody>
          <a:bodyPr wrap="square" rtlCol="0">
            <a:spAutoFit/>
          </a:bodyPr>
          <a:lstStyle/>
          <a:p>
            <a:pPr lvl="1"/>
            <a:r>
              <a:rPr lang="zh-CN" altLang="en-US" sz="2400" dirty="0">
                <a:solidFill>
                  <a:schemeClr val="bg1"/>
                </a:solidFill>
              </a:rPr>
              <a:t>质量标准</a:t>
            </a:r>
            <a:endParaRPr lang="en-US" altLang="zh-CN" sz="2400" dirty="0">
              <a:solidFill>
                <a:schemeClr val="bg1"/>
              </a:solidFill>
            </a:endParaRPr>
          </a:p>
          <a:p>
            <a:pPr lvl="1"/>
            <a:r>
              <a:rPr lang="en-US" altLang="zh-CN" sz="2400" dirty="0">
                <a:solidFill>
                  <a:schemeClr val="bg1"/>
                </a:solidFill>
              </a:rPr>
              <a:t>	</a:t>
            </a:r>
            <a:r>
              <a:rPr lang="en-US" altLang="zh-CN" dirty="0">
                <a:solidFill>
                  <a:schemeClr val="bg1"/>
                </a:solidFill>
              </a:rPr>
              <a:t>6σ</a:t>
            </a:r>
            <a:r>
              <a:rPr lang="zh-CN" altLang="en-US" dirty="0">
                <a:solidFill>
                  <a:schemeClr val="bg1"/>
                </a:solidFill>
              </a:rPr>
              <a:t>质量管理体系、</a:t>
            </a:r>
            <a:r>
              <a:rPr lang="en-US" altLang="zh-CN" dirty="0">
                <a:solidFill>
                  <a:schemeClr val="bg1"/>
                </a:solidFill>
              </a:rPr>
              <a:t>CMMI</a:t>
            </a:r>
            <a:r>
              <a:rPr lang="zh-CN" altLang="en-US" dirty="0">
                <a:solidFill>
                  <a:schemeClr val="bg1"/>
                </a:solidFill>
              </a:rPr>
              <a:t>能力成熟度模型</a:t>
            </a:r>
            <a:endParaRPr lang="en-US" altLang="zh-CN" dirty="0">
              <a:solidFill>
                <a:schemeClr val="bg1"/>
              </a:solidFill>
            </a:endParaRPr>
          </a:p>
          <a:p>
            <a:pPr lvl="1"/>
            <a:r>
              <a:rPr lang="zh-CN" altLang="en-US" sz="2400" dirty="0">
                <a:solidFill>
                  <a:schemeClr val="bg1"/>
                </a:solidFill>
              </a:rPr>
              <a:t>质量目标</a:t>
            </a:r>
            <a:endParaRPr lang="en-US" altLang="zh-CN" sz="2400" dirty="0">
              <a:solidFill>
                <a:schemeClr val="bg1"/>
              </a:solidFill>
            </a:endParaRPr>
          </a:p>
          <a:p>
            <a:pPr lvl="1"/>
            <a:r>
              <a:rPr lang="en-US" altLang="zh-CN" sz="2400" dirty="0">
                <a:solidFill>
                  <a:schemeClr val="bg1"/>
                </a:solidFill>
              </a:rPr>
              <a:t>	</a:t>
            </a:r>
            <a:r>
              <a:rPr lang="zh-CN" altLang="en-US" dirty="0">
                <a:solidFill>
                  <a:schemeClr val="bg1"/>
                </a:solidFill>
              </a:rPr>
              <a:t>参照</a:t>
            </a:r>
            <a:r>
              <a:rPr lang="en-US" altLang="zh-CN" dirty="0">
                <a:solidFill>
                  <a:schemeClr val="bg1"/>
                </a:solidFill>
              </a:rPr>
              <a:t>6σ</a:t>
            </a:r>
            <a:r>
              <a:rPr lang="zh-CN" altLang="en-US" dirty="0">
                <a:solidFill>
                  <a:schemeClr val="bg1"/>
                </a:solidFill>
              </a:rPr>
              <a:t>及</a:t>
            </a:r>
            <a:r>
              <a:rPr lang="en-US" altLang="zh-CN" dirty="0">
                <a:solidFill>
                  <a:schemeClr val="bg1"/>
                </a:solidFill>
              </a:rPr>
              <a:t>CMMI</a:t>
            </a:r>
            <a:r>
              <a:rPr lang="zh-CN" altLang="en-US" dirty="0">
                <a:solidFill>
                  <a:schemeClr val="bg1"/>
                </a:solidFill>
              </a:rPr>
              <a:t>标准，对</a:t>
            </a:r>
            <a:r>
              <a:rPr lang="en-US" altLang="zh-CN" dirty="0">
                <a:solidFill>
                  <a:schemeClr val="bg1"/>
                </a:solidFill>
              </a:rPr>
              <a:t>《</a:t>
            </a:r>
            <a:r>
              <a:rPr lang="zh-CN" altLang="en-US" dirty="0">
                <a:solidFill>
                  <a:schemeClr val="bg1"/>
                </a:solidFill>
              </a:rPr>
              <a:t>基于项目的案例学习系统</a:t>
            </a:r>
            <a:r>
              <a:rPr lang="en-US" altLang="zh-CN" dirty="0">
                <a:solidFill>
                  <a:schemeClr val="bg1"/>
                </a:solidFill>
              </a:rPr>
              <a:t>》</a:t>
            </a:r>
            <a:r>
              <a:rPr lang="zh-CN" altLang="en-US" dirty="0">
                <a:solidFill>
                  <a:schemeClr val="bg1"/>
                </a:solidFill>
              </a:rPr>
              <a:t>项目产品进行质量审计，并进行质量控制，使其至少达到</a:t>
            </a:r>
            <a:r>
              <a:rPr lang="en-US" altLang="zh-CN" dirty="0">
                <a:solidFill>
                  <a:schemeClr val="bg1"/>
                </a:solidFill>
              </a:rPr>
              <a:t>3σ</a:t>
            </a:r>
            <a:r>
              <a:rPr lang="zh-CN" altLang="en-US" dirty="0">
                <a:solidFill>
                  <a:schemeClr val="bg1"/>
                </a:solidFill>
              </a:rPr>
              <a:t>及</a:t>
            </a:r>
            <a:r>
              <a:rPr lang="en-US" altLang="zh-CN" dirty="0">
                <a:solidFill>
                  <a:schemeClr val="bg1"/>
                </a:solidFill>
              </a:rPr>
              <a:t>CMMI</a:t>
            </a:r>
            <a:r>
              <a:rPr lang="zh-CN" altLang="en-US" dirty="0">
                <a:solidFill>
                  <a:schemeClr val="bg1"/>
                </a:solidFill>
              </a:rPr>
              <a:t>定义级的标准。</a:t>
            </a:r>
            <a:endParaRPr lang="en-US" altLang="zh-CN" dirty="0">
              <a:solidFill>
                <a:schemeClr val="bg1"/>
              </a:solidFill>
            </a:endParaRPr>
          </a:p>
          <a:p>
            <a:pPr lvl="1"/>
            <a:r>
              <a:rPr lang="zh-CN" altLang="zh-CN" sz="2400" dirty="0">
                <a:solidFill>
                  <a:schemeClr val="bg1"/>
                </a:solidFill>
              </a:rPr>
              <a:t>质量控制</a:t>
            </a:r>
            <a:endParaRPr lang="en-US" altLang="zh-CN" sz="2400" dirty="0">
              <a:solidFill>
                <a:schemeClr val="bg1"/>
              </a:solidFill>
            </a:endParaRPr>
          </a:p>
          <a:p>
            <a:pPr lvl="1"/>
            <a:r>
              <a:rPr lang="zh-CN" altLang="zh-CN" dirty="0">
                <a:solidFill>
                  <a:schemeClr val="bg1"/>
                </a:solidFill>
              </a:rPr>
              <a:t>质量控制过程</a:t>
            </a: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72253783-80E1-4B00-9BCD-F315F7DCF26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19458" name="图片 5">
            <a:extLst>
              <a:ext uri="{FF2B5EF4-FFF2-40B4-BE49-F238E27FC236}">
                <a16:creationId xmlns:a16="http://schemas.microsoft.com/office/drawing/2014/main" id="{36EAEA46-11FB-4E8B-A9CC-59AF6686E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32" y="3901333"/>
            <a:ext cx="836982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71892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04602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质量管理计划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1600438"/>
          </a:xfrm>
          <a:prstGeom prst="rect">
            <a:avLst/>
          </a:prstGeom>
          <a:noFill/>
        </p:spPr>
        <p:txBody>
          <a:bodyPr wrap="square" rtlCol="0">
            <a:spAutoFit/>
          </a:bodyPr>
          <a:lstStyle/>
          <a:p>
            <a:pPr lvl="1"/>
            <a:r>
              <a:rPr lang="zh-CN" altLang="zh-CN" sz="3200" dirty="0">
                <a:solidFill>
                  <a:schemeClr val="bg1"/>
                </a:solidFill>
              </a:rPr>
              <a:t>质量控制</a:t>
            </a:r>
            <a:endParaRPr lang="en-US" altLang="zh-CN" sz="3200" dirty="0">
              <a:solidFill>
                <a:schemeClr val="bg1"/>
              </a:solidFill>
            </a:endParaRPr>
          </a:p>
          <a:p>
            <a:pPr lvl="1"/>
            <a:r>
              <a:rPr lang="en-US" altLang="zh-CN" dirty="0">
                <a:solidFill>
                  <a:schemeClr val="bg1"/>
                </a:solidFill>
              </a:rPr>
              <a:t>	</a:t>
            </a:r>
            <a:r>
              <a:rPr lang="zh-CN" altLang="zh-CN" dirty="0">
                <a:solidFill>
                  <a:schemeClr val="bg1"/>
                </a:solidFill>
              </a:rPr>
              <a:t>质量控制</a:t>
            </a:r>
            <a:r>
              <a:rPr lang="zh-CN" altLang="en-US" dirty="0">
                <a:solidFill>
                  <a:schemeClr val="bg1"/>
                </a:solidFill>
              </a:rPr>
              <a:t>负责人</a:t>
            </a:r>
            <a:endParaRPr lang="zh-CN" altLang="zh-CN" dirty="0">
              <a:solidFill>
                <a:schemeClr val="bg1"/>
              </a:solidFill>
            </a:endParaRPr>
          </a:p>
          <a:p>
            <a:pPr lvl="1"/>
            <a:endParaRPr lang="en-US" altLang="zh-CN" sz="2400" dirty="0">
              <a:solidFill>
                <a:schemeClr val="bg1"/>
              </a:solidFill>
            </a:endParaRPr>
          </a:p>
          <a:p>
            <a:pPr lvl="1"/>
            <a:endParaRPr lang="zh-CN" altLang="zh-CN" sz="2400" dirty="0">
              <a:solidFill>
                <a:schemeClr val="bg1"/>
              </a:solidFill>
            </a:endParaRPr>
          </a:p>
        </p:txBody>
      </p:sp>
      <p:sp>
        <p:nvSpPr>
          <p:cNvPr id="5" name="Oval 99">
            <a:hlinkClick r:id="rId2" action="ppaction://hlinksldjump"/>
            <a:extLst>
              <a:ext uri="{FF2B5EF4-FFF2-40B4-BE49-F238E27FC236}">
                <a16:creationId xmlns:a16="http://schemas.microsoft.com/office/drawing/2014/main" id="{72253783-80E1-4B00-9BCD-F315F7DCF266}"/>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20482" name="图片 6">
            <a:extLst>
              <a:ext uri="{FF2B5EF4-FFF2-40B4-BE49-F238E27FC236}">
                <a16:creationId xmlns:a16="http://schemas.microsoft.com/office/drawing/2014/main" id="{B89BF6CD-A6F5-45C0-B407-122D84E77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7" y="2179527"/>
            <a:ext cx="7747643" cy="3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73851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685200" cy="646331"/>
          </a:xfrm>
          <a:prstGeom prst="rect">
            <a:avLst/>
          </a:prstGeom>
          <a:noFill/>
        </p:spPr>
        <p:txBody>
          <a:bodyPr wrap="square" rtlCol="0">
            <a:spAutoFit/>
          </a:bodyPr>
          <a:lstStyle/>
          <a:p>
            <a:r>
              <a:rPr lang="zh-CN" altLang="en-US" sz="3600" b="1" dirty="0">
                <a:solidFill>
                  <a:schemeClr val="bg1">
                    <a:lumMod val="50000"/>
                  </a:schemeClr>
                </a:solidFill>
                <a:latin typeface="Raleway" panose="020B0003030101060003" pitchFamily="34" charset="0"/>
              </a:rPr>
              <a:t>质量管理计划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配置管理计划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960755" y="1169570"/>
            <a:ext cx="7978449" cy="4647426"/>
          </a:xfrm>
          <a:prstGeom prst="rect">
            <a:avLst/>
          </a:prstGeom>
          <a:noFill/>
        </p:spPr>
        <p:txBody>
          <a:bodyPr wrap="square" rtlCol="0">
            <a:spAutoFit/>
          </a:bodyPr>
          <a:lstStyle/>
          <a:p>
            <a:pPr>
              <a:buClr>
                <a:srgbClr val="30B695"/>
              </a:buClr>
            </a:pPr>
            <a:r>
              <a:rPr lang="en-US" altLang="zh-CN" sz="3200" dirty="0">
                <a:solidFill>
                  <a:schemeClr val="bg1"/>
                </a:solidFill>
              </a:rPr>
              <a:t>1.</a:t>
            </a:r>
            <a:r>
              <a:rPr lang="zh-CN" altLang="en-US" sz="3200" dirty="0">
                <a:solidFill>
                  <a:schemeClr val="bg1"/>
                </a:solidFill>
              </a:rPr>
              <a:t>建立配置管理委员会</a:t>
            </a:r>
            <a:endParaRPr lang="en-US" altLang="zh-CN" sz="3200" dirty="0">
              <a:solidFill>
                <a:schemeClr val="bg1"/>
              </a:solidFill>
            </a:endParaRPr>
          </a:p>
          <a:p>
            <a:pPr lvl="1"/>
            <a:r>
              <a:rPr lang="en-US" altLang="zh-CN" dirty="0">
                <a:solidFill>
                  <a:schemeClr val="bg1"/>
                </a:solidFill>
              </a:rPr>
              <a:t>1.</a:t>
            </a:r>
            <a:r>
              <a:rPr lang="zh-CN" altLang="en-US" dirty="0">
                <a:solidFill>
                  <a:schemeClr val="bg1"/>
                </a:solidFill>
              </a:rPr>
              <a:t>确定配置管理员</a:t>
            </a:r>
            <a:endParaRPr lang="en-US" altLang="zh-CN" dirty="0">
              <a:solidFill>
                <a:schemeClr val="bg1"/>
              </a:solidFill>
            </a:endParaRPr>
          </a:p>
          <a:p>
            <a:pPr lvl="1"/>
            <a:r>
              <a:rPr lang="en-US" altLang="zh-CN" dirty="0">
                <a:solidFill>
                  <a:schemeClr val="bg1"/>
                </a:solidFill>
              </a:rPr>
              <a:t>2.</a:t>
            </a:r>
            <a:r>
              <a:rPr lang="zh-CN" altLang="en-US" dirty="0">
                <a:solidFill>
                  <a:schemeClr val="bg1"/>
                </a:solidFill>
              </a:rPr>
              <a:t> 委员会主席（即项目经理）确定目录结构</a:t>
            </a:r>
            <a:endParaRPr lang="en-US" altLang="zh-CN" dirty="0">
              <a:solidFill>
                <a:schemeClr val="bg1"/>
              </a:solidFill>
            </a:endParaRPr>
          </a:p>
          <a:p>
            <a:pPr lvl="1"/>
            <a:r>
              <a:rPr lang="en-US" altLang="zh-CN" dirty="0">
                <a:solidFill>
                  <a:schemeClr val="bg1"/>
                </a:solidFill>
              </a:rPr>
              <a:t>3.</a:t>
            </a:r>
            <a:r>
              <a:rPr lang="zh-CN" altLang="en-US" dirty="0">
                <a:solidFill>
                  <a:schemeClr val="bg1"/>
                </a:solidFill>
              </a:rPr>
              <a:t>委员会主席与配置管理员确定提交流程</a:t>
            </a:r>
            <a:endParaRPr lang="en-US" altLang="zh-CN" dirty="0">
              <a:solidFill>
                <a:schemeClr val="bg1"/>
              </a:solidFill>
            </a:endParaRPr>
          </a:p>
          <a:p>
            <a:pPr lvl="1"/>
            <a:r>
              <a:rPr lang="en-US" altLang="zh-CN" dirty="0">
                <a:solidFill>
                  <a:schemeClr val="bg1"/>
                </a:solidFill>
              </a:rPr>
              <a:t>4.</a:t>
            </a:r>
            <a:r>
              <a:rPr lang="zh-CN" altLang="en-US" dirty="0">
                <a:solidFill>
                  <a:schemeClr val="bg1"/>
                </a:solidFill>
              </a:rPr>
              <a:t>通知其他成员</a:t>
            </a:r>
            <a:endParaRPr lang="en-US" altLang="zh-CN" sz="3200" dirty="0">
              <a:solidFill>
                <a:schemeClr val="bg1"/>
              </a:solidFill>
            </a:endParaRPr>
          </a:p>
          <a:p>
            <a:pPr>
              <a:buClr>
                <a:srgbClr val="30B695"/>
              </a:buClr>
            </a:pPr>
            <a:r>
              <a:rPr lang="en-US" altLang="zh-CN" sz="3200" dirty="0">
                <a:solidFill>
                  <a:schemeClr val="bg1"/>
                </a:solidFill>
              </a:rPr>
              <a:t>	</a:t>
            </a:r>
          </a:p>
          <a:p>
            <a:pPr>
              <a:buClr>
                <a:srgbClr val="30B695"/>
              </a:buClr>
            </a:pPr>
            <a:r>
              <a:rPr lang="en-US" altLang="zh-CN" sz="3200" dirty="0">
                <a:solidFill>
                  <a:schemeClr val="bg1"/>
                </a:solidFill>
              </a:rPr>
              <a:t>2.</a:t>
            </a:r>
            <a:r>
              <a:rPr lang="zh-CN" altLang="en-US" sz="3200" dirty="0">
                <a:solidFill>
                  <a:schemeClr val="bg1"/>
                </a:solidFill>
              </a:rPr>
              <a:t>项目成员账号及其操作权限</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endParaRPr lang="zh-CN" altLang="zh-CN" sz="3200" dirty="0">
              <a:solidFill>
                <a:schemeClr val="bg1"/>
              </a:solidFill>
            </a:endParaRPr>
          </a:p>
        </p:txBody>
      </p:sp>
      <p:graphicFrame>
        <p:nvGraphicFramePr>
          <p:cNvPr id="2" name="表格 1">
            <a:extLst>
              <a:ext uri="{FF2B5EF4-FFF2-40B4-BE49-F238E27FC236}">
                <a16:creationId xmlns:a16="http://schemas.microsoft.com/office/drawing/2014/main" id="{824306FA-8A8C-4D15-8DE3-ECC0D8441716}"/>
              </a:ext>
            </a:extLst>
          </p:cNvPr>
          <p:cNvGraphicFramePr>
            <a:graphicFrameLocks noGrp="1"/>
          </p:cNvGraphicFramePr>
          <p:nvPr>
            <p:extLst>
              <p:ext uri="{D42A27DB-BD31-4B8C-83A1-F6EECF244321}">
                <p14:modId xmlns:p14="http://schemas.microsoft.com/office/powerpoint/2010/main" val="3370813135"/>
              </p:ext>
            </p:extLst>
          </p:nvPr>
        </p:nvGraphicFramePr>
        <p:xfrm>
          <a:off x="1304926" y="4133850"/>
          <a:ext cx="6772273" cy="1463040"/>
        </p:xfrm>
        <a:graphic>
          <a:graphicData uri="http://schemas.openxmlformats.org/drawingml/2006/table">
            <a:tbl>
              <a:tblPr>
                <a:tableStyleId>{5C22544A-7EE6-4342-B048-85BDC9FD1C3A}</a:tableStyleId>
              </a:tblPr>
              <a:tblGrid>
                <a:gridCol w="981074">
                  <a:extLst>
                    <a:ext uri="{9D8B030D-6E8A-4147-A177-3AD203B41FA5}">
                      <a16:colId xmlns:a16="http://schemas.microsoft.com/office/drawing/2014/main" val="1498853975"/>
                    </a:ext>
                  </a:extLst>
                </a:gridCol>
                <a:gridCol w="1343025">
                  <a:extLst>
                    <a:ext uri="{9D8B030D-6E8A-4147-A177-3AD203B41FA5}">
                      <a16:colId xmlns:a16="http://schemas.microsoft.com/office/drawing/2014/main" val="3867695288"/>
                    </a:ext>
                  </a:extLst>
                </a:gridCol>
                <a:gridCol w="4448174">
                  <a:extLst>
                    <a:ext uri="{9D8B030D-6E8A-4147-A177-3AD203B41FA5}">
                      <a16:colId xmlns:a16="http://schemas.microsoft.com/office/drawing/2014/main" val="1272201388"/>
                    </a:ext>
                  </a:extLst>
                </a:gridCol>
              </a:tblGrid>
              <a:tr h="0">
                <a:tc>
                  <a:txBody>
                    <a:bodyPr/>
                    <a:lstStyle/>
                    <a:p>
                      <a:pPr algn="ctr">
                        <a:spcAft>
                          <a:spcPts val="0"/>
                        </a:spcAft>
                      </a:pPr>
                      <a:r>
                        <a:rPr lang="zh-CN" sz="1600" kern="100" dirty="0">
                          <a:effectLst/>
                        </a:rPr>
                        <a:t>项目成员</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dirty="0">
                          <a:effectLst/>
                        </a:rPr>
                        <a:t>用户名</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dirty="0">
                          <a:effectLst/>
                        </a:rPr>
                        <a:t>权限，说明</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2343684"/>
                  </a:ext>
                </a:extLst>
              </a:tr>
              <a:tr h="0">
                <a:tc>
                  <a:txBody>
                    <a:bodyPr/>
                    <a:lstStyle/>
                    <a:p>
                      <a:pPr algn="just">
                        <a:spcAft>
                          <a:spcPts val="0"/>
                        </a:spcAft>
                      </a:pPr>
                      <a:r>
                        <a:rPr lang="zh-CN" sz="1600" kern="100">
                          <a:effectLst/>
                        </a:rPr>
                        <a:t>陈铉文</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rPr>
                        <a:t> </a:t>
                      </a:r>
                      <a:r>
                        <a:rPr lang="en-US" altLang="zh-CN" sz="1600" kern="100" dirty="0" err="1">
                          <a:effectLst/>
                        </a:rPr>
                        <a:t>SGodV</a:t>
                      </a:r>
                      <a:endParaRPr lang="zh-CN" altLang="zh-CN" sz="1600" kern="100" dirty="0">
                        <a:effectLst/>
                        <a:latin typeface="Times New Roman" panose="02020603050405020304" pitchFamily="18" charset="0"/>
                        <a:ea typeface="+mn-ea"/>
                      </a:endParaRPr>
                    </a:p>
                  </a:txBody>
                  <a:tcPr marL="68580" marR="68580" marT="0" marB="0"/>
                </a:tc>
                <a:tc>
                  <a:txBody>
                    <a:bodyPr/>
                    <a:lstStyle/>
                    <a:p>
                      <a:pPr algn="just">
                        <a:spcAft>
                          <a:spcPts val="0"/>
                        </a:spcAft>
                      </a:pPr>
                      <a:r>
                        <a:rPr lang="en-US" sz="1600" kern="100" dirty="0">
                          <a:effectLst/>
                        </a:rPr>
                        <a:t>Add, </a:t>
                      </a:r>
                      <a:r>
                        <a:rPr lang="en-US" sz="1600" kern="100" dirty="0" err="1">
                          <a:effectLst/>
                        </a:rPr>
                        <a:t>Checkin</a:t>
                      </a:r>
                      <a:r>
                        <a:rPr lang="en-US" sz="1600" kern="100" dirty="0">
                          <a:effectLst/>
                        </a:rPr>
                        <a:t>/Checkout, Download</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06248385"/>
                  </a:ext>
                </a:extLst>
              </a:tr>
              <a:tr h="0">
                <a:tc>
                  <a:txBody>
                    <a:bodyPr/>
                    <a:lstStyle/>
                    <a:p>
                      <a:pPr algn="just">
                        <a:spcAft>
                          <a:spcPts val="0"/>
                        </a:spcAft>
                      </a:pPr>
                      <a:r>
                        <a:rPr lang="zh-CN" sz="1600" kern="100">
                          <a:effectLst/>
                        </a:rPr>
                        <a:t>刘值成</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100" dirty="0">
                          <a:effectLst/>
                        </a:rPr>
                        <a:t> </a:t>
                      </a:r>
                      <a:r>
                        <a:rPr lang="en-US" altLang="zh-CN" sz="1600" kern="100" dirty="0">
                          <a:effectLst/>
                        </a:rPr>
                        <a:t>cc</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effectLst/>
                        </a:rPr>
                        <a:t>Add, Checkin/Checkout, Download</a:t>
                      </a:r>
                      <a:r>
                        <a:rPr lang="zh-CN" sz="1600" kern="100">
                          <a:effectLst/>
                        </a:rPr>
                        <a:t>，</a:t>
                      </a:r>
                      <a:r>
                        <a:rPr lang="en-US" sz="1600" kern="100">
                          <a:effectLst/>
                        </a:rPr>
                        <a:t>Delete</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05025529"/>
                  </a:ext>
                </a:extLst>
              </a:tr>
              <a:tr h="0">
                <a:tc>
                  <a:txBody>
                    <a:bodyPr/>
                    <a:lstStyle/>
                    <a:p>
                      <a:pPr algn="just">
                        <a:spcAft>
                          <a:spcPts val="0"/>
                        </a:spcAft>
                      </a:pPr>
                      <a:r>
                        <a:rPr lang="zh-CN" sz="1600" kern="100">
                          <a:effectLst/>
                        </a:rPr>
                        <a:t>章奇妙</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600" kern="100" dirty="0">
                          <a:effectLst/>
                        </a:rPr>
                        <a:t>zz505151976</a:t>
                      </a:r>
                      <a:endParaRPr lang="zh-CN" altLang="zh-CN" sz="1600" kern="100" dirty="0">
                        <a:effectLst/>
                        <a:latin typeface="Times New Roman" panose="02020603050405020304" pitchFamily="18" charset="0"/>
                        <a:ea typeface="+mn-ea"/>
                      </a:endParaRPr>
                    </a:p>
                  </a:txBody>
                  <a:tcPr marL="68580" marR="68580" marT="0" marB="0"/>
                </a:tc>
                <a:tc>
                  <a:txBody>
                    <a:bodyPr/>
                    <a:lstStyle/>
                    <a:p>
                      <a:pPr algn="just">
                        <a:spcAft>
                          <a:spcPts val="0"/>
                        </a:spcAft>
                      </a:pPr>
                      <a:r>
                        <a:rPr lang="en-US" sz="1600" kern="100" dirty="0">
                          <a:effectLst/>
                        </a:rPr>
                        <a:t>Add, Download</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51253617"/>
                  </a:ext>
                </a:extLst>
              </a:tr>
              <a:tr h="55262">
                <a:tc>
                  <a:txBody>
                    <a:bodyPr/>
                    <a:lstStyle/>
                    <a:p>
                      <a:pPr algn="just">
                        <a:spcAft>
                          <a:spcPts val="0"/>
                        </a:spcAft>
                      </a:pPr>
                      <a:r>
                        <a:rPr lang="zh-CN" sz="1600" kern="100">
                          <a:effectLst/>
                        </a:rPr>
                        <a:t>张威杰</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rPr>
                        <a:t> </a:t>
                      </a:r>
                      <a:r>
                        <a:rPr lang="en-US" altLang="zh-CN" sz="1600" kern="100" dirty="0" err="1">
                          <a:effectLst/>
                        </a:rPr>
                        <a:t>MainAble</a:t>
                      </a:r>
                      <a:endParaRPr lang="zh-CN" altLang="zh-CN" sz="1600" kern="100" dirty="0">
                        <a:effectLst/>
                        <a:latin typeface="Times New Roman" panose="02020603050405020304" pitchFamily="18" charset="0"/>
                        <a:ea typeface="+mn-ea"/>
                      </a:endParaRPr>
                    </a:p>
                  </a:txBody>
                  <a:tcPr marL="68580" marR="68580" marT="0" marB="0"/>
                </a:tc>
                <a:tc>
                  <a:txBody>
                    <a:bodyPr/>
                    <a:lstStyle/>
                    <a:p>
                      <a:pPr algn="just">
                        <a:spcAft>
                          <a:spcPts val="0"/>
                        </a:spcAft>
                      </a:pPr>
                      <a:r>
                        <a:rPr lang="en-US" sz="1600" kern="100" dirty="0">
                          <a:effectLst/>
                        </a:rPr>
                        <a:t>Add, Download</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789240"/>
                  </a:ext>
                </a:extLst>
              </a:tr>
              <a:tr h="0">
                <a:tc>
                  <a:txBody>
                    <a:bodyPr/>
                    <a:lstStyle/>
                    <a:p>
                      <a:pPr algn="just">
                        <a:spcAft>
                          <a:spcPts val="0"/>
                        </a:spcAft>
                      </a:pPr>
                      <a:r>
                        <a:rPr lang="zh-CN" sz="1600" kern="100">
                          <a:effectLst/>
                        </a:rPr>
                        <a:t>于坤</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rPr>
                        <a:t> </a:t>
                      </a:r>
                      <a:r>
                        <a:rPr lang="en-US" altLang="zh-CN" sz="1600" kern="100" dirty="0">
                          <a:effectLst/>
                        </a:rPr>
                        <a:t>yuk123456</a:t>
                      </a:r>
                      <a:endParaRPr lang="zh-CN" altLang="zh-CN" sz="1600" kern="100" dirty="0">
                        <a:effectLst/>
                        <a:latin typeface="Times New Roman" panose="02020603050405020304" pitchFamily="18" charset="0"/>
                        <a:ea typeface="+mn-ea"/>
                      </a:endParaRPr>
                    </a:p>
                  </a:txBody>
                  <a:tcPr marL="68580" marR="68580" marT="0" marB="0"/>
                </a:tc>
                <a:tc>
                  <a:txBody>
                    <a:bodyPr/>
                    <a:lstStyle/>
                    <a:p>
                      <a:pPr algn="just">
                        <a:spcAft>
                          <a:spcPts val="0"/>
                        </a:spcAft>
                      </a:pPr>
                      <a:r>
                        <a:rPr lang="en-US" sz="1600" kern="100" dirty="0">
                          <a:effectLst/>
                        </a:rPr>
                        <a:t>Add, Download</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32604607"/>
                  </a:ext>
                </a:extLst>
              </a:tr>
            </a:tbl>
          </a:graphicData>
        </a:graphic>
      </p:graphicFrame>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212858280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685200" cy="646331"/>
          </a:xfrm>
          <a:prstGeom prst="rect">
            <a:avLst/>
          </a:prstGeom>
          <a:noFill/>
        </p:spPr>
        <p:txBody>
          <a:bodyPr wrap="square" rtlCol="0">
            <a:spAutoFit/>
          </a:bodyPr>
          <a:lstStyle/>
          <a:p>
            <a:r>
              <a:rPr lang="zh-CN" altLang="en-US" sz="3600" b="1" dirty="0">
                <a:solidFill>
                  <a:schemeClr val="bg1">
                    <a:lumMod val="50000"/>
                  </a:schemeClr>
                </a:solidFill>
                <a:latin typeface="Raleway" panose="020B0003030101060003" pitchFamily="34" charset="0"/>
              </a:rPr>
              <a:t>质量管理计划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配置管理计划</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960755" y="1169570"/>
            <a:ext cx="7978449" cy="4216539"/>
          </a:xfrm>
          <a:prstGeom prst="rect">
            <a:avLst/>
          </a:prstGeom>
          <a:noFill/>
        </p:spPr>
        <p:txBody>
          <a:bodyPr wrap="square" rtlCol="0">
            <a:spAutoFit/>
          </a:bodyPr>
          <a:lstStyle/>
          <a:p>
            <a:pPr>
              <a:buClr>
                <a:srgbClr val="30B695"/>
              </a:buClr>
            </a:pPr>
            <a:r>
              <a:rPr lang="en-US" altLang="zh-CN" sz="3200" dirty="0">
                <a:solidFill>
                  <a:schemeClr val="bg1"/>
                </a:solidFill>
              </a:rPr>
              <a:t>3.</a:t>
            </a:r>
            <a:r>
              <a:rPr lang="zh-CN" altLang="en-US" sz="3200" dirty="0">
                <a:solidFill>
                  <a:schemeClr val="bg1"/>
                </a:solidFill>
              </a:rPr>
              <a:t>编写版本命名规范（见文档）</a:t>
            </a:r>
            <a:endParaRPr lang="en-US" altLang="zh-CN" sz="3200" dirty="0">
              <a:solidFill>
                <a:schemeClr val="bg1"/>
              </a:solidFill>
            </a:endParaRPr>
          </a:p>
          <a:p>
            <a:pPr>
              <a:buClr>
                <a:srgbClr val="30B695"/>
              </a:buClr>
            </a:pPr>
            <a:endParaRPr lang="en-US" altLang="zh-CN" sz="3200" dirty="0">
              <a:solidFill>
                <a:schemeClr val="bg1"/>
              </a:solidFill>
            </a:endParaRPr>
          </a:p>
          <a:p>
            <a:pPr>
              <a:buClr>
                <a:srgbClr val="30B695"/>
              </a:buClr>
            </a:pPr>
            <a:r>
              <a:rPr lang="en-US" altLang="zh-CN" sz="3200" dirty="0">
                <a:solidFill>
                  <a:schemeClr val="bg1"/>
                </a:solidFill>
              </a:rPr>
              <a:t>4.</a:t>
            </a:r>
            <a:r>
              <a:rPr lang="zh-CN" altLang="en-US" sz="3200" dirty="0">
                <a:solidFill>
                  <a:schemeClr val="bg1"/>
                </a:solidFill>
              </a:rPr>
              <a:t>规定配置变更流程</a:t>
            </a:r>
            <a:endParaRPr lang="en-US" altLang="zh-CN" sz="3200" dirty="0">
              <a:solidFill>
                <a:schemeClr val="bg1"/>
              </a:solidFill>
            </a:endParaRPr>
          </a:p>
          <a:p>
            <a:pPr lvl="1"/>
            <a:r>
              <a:rPr lang="en-US" altLang="zh-CN" dirty="0">
                <a:solidFill>
                  <a:schemeClr val="bg1"/>
                </a:solidFill>
              </a:rPr>
              <a:t>1.</a:t>
            </a:r>
            <a:r>
              <a:rPr lang="zh-CN" altLang="zh-CN" dirty="0">
                <a:solidFill>
                  <a:schemeClr val="bg1"/>
                </a:solidFill>
              </a:rPr>
              <a:t>向</a:t>
            </a:r>
            <a:r>
              <a:rPr lang="en-US" altLang="zh-CN" dirty="0">
                <a:solidFill>
                  <a:schemeClr val="bg1"/>
                </a:solidFill>
              </a:rPr>
              <a:t>SCCB</a:t>
            </a:r>
            <a:r>
              <a:rPr lang="zh-CN" altLang="zh-CN" dirty="0">
                <a:solidFill>
                  <a:schemeClr val="bg1"/>
                </a:solidFill>
              </a:rPr>
              <a:t>提交报告，由</a:t>
            </a:r>
            <a:r>
              <a:rPr lang="en-US" altLang="zh-CN" dirty="0">
                <a:solidFill>
                  <a:schemeClr val="bg1"/>
                </a:solidFill>
              </a:rPr>
              <a:t>SCCB</a:t>
            </a:r>
            <a:r>
              <a:rPr lang="zh-CN" altLang="zh-CN" dirty="0">
                <a:solidFill>
                  <a:schemeClr val="bg1"/>
                </a:solidFill>
              </a:rPr>
              <a:t>评审。</a:t>
            </a:r>
          </a:p>
          <a:p>
            <a:pPr lvl="1"/>
            <a:r>
              <a:rPr lang="en-US" altLang="zh-CN" dirty="0">
                <a:solidFill>
                  <a:schemeClr val="bg1"/>
                </a:solidFill>
              </a:rPr>
              <a:t>2.</a:t>
            </a:r>
            <a:r>
              <a:rPr lang="zh-CN" altLang="zh-CN" dirty="0">
                <a:solidFill>
                  <a:schemeClr val="bg1"/>
                </a:solidFill>
              </a:rPr>
              <a:t>判断是否批准该变更。</a:t>
            </a:r>
          </a:p>
          <a:p>
            <a:pPr lvl="1"/>
            <a:r>
              <a:rPr lang="en-US" altLang="zh-CN" dirty="0">
                <a:solidFill>
                  <a:schemeClr val="bg1"/>
                </a:solidFill>
              </a:rPr>
              <a:t>3.</a:t>
            </a:r>
            <a:r>
              <a:rPr lang="zh-CN" altLang="zh-CN" dirty="0">
                <a:solidFill>
                  <a:schemeClr val="bg1"/>
                </a:solidFill>
              </a:rPr>
              <a:t>判断后由</a:t>
            </a:r>
            <a:r>
              <a:rPr lang="en-US" altLang="zh-CN" dirty="0">
                <a:solidFill>
                  <a:schemeClr val="bg1"/>
                </a:solidFill>
              </a:rPr>
              <a:t>CCB</a:t>
            </a:r>
            <a:r>
              <a:rPr lang="zh-CN" altLang="zh-CN" dirty="0">
                <a:solidFill>
                  <a:schemeClr val="bg1"/>
                </a:solidFill>
              </a:rPr>
              <a:t>邮件形式发送结果给用户以及其他人员。</a:t>
            </a:r>
            <a:endParaRPr lang="en-US" altLang="zh-CN" dirty="0">
              <a:solidFill>
                <a:schemeClr val="bg1"/>
              </a:solidFill>
            </a:endParaRPr>
          </a:p>
          <a:p>
            <a:pPr lvl="1"/>
            <a:endParaRPr lang="en-US" altLang="zh-CN" dirty="0">
              <a:solidFill>
                <a:schemeClr val="bg1"/>
              </a:solidFill>
            </a:endParaRPr>
          </a:p>
          <a:p>
            <a:pPr marL="0" lvl="1">
              <a:buClr>
                <a:srgbClr val="30B695"/>
              </a:buClr>
            </a:pPr>
            <a:r>
              <a:rPr lang="en-US" altLang="zh-CN" sz="3200" dirty="0">
                <a:solidFill>
                  <a:schemeClr val="bg1"/>
                </a:solidFill>
              </a:rPr>
              <a:t>4.</a:t>
            </a:r>
            <a:r>
              <a:rPr lang="zh-CN" altLang="en-US" sz="3200" dirty="0">
                <a:solidFill>
                  <a:schemeClr val="bg1"/>
                </a:solidFill>
              </a:rPr>
              <a:t>配置库备份计划</a:t>
            </a:r>
            <a:endParaRPr lang="en-US" altLang="zh-CN" sz="3200" dirty="0">
              <a:solidFill>
                <a:schemeClr val="bg1"/>
              </a:solidFill>
            </a:endParaRPr>
          </a:p>
          <a:p>
            <a:pPr lvl="1">
              <a:buClr>
                <a:srgbClr val="30B695"/>
              </a:buClr>
            </a:pPr>
            <a:r>
              <a:rPr lang="zh-CN" altLang="en-US" dirty="0">
                <a:solidFill>
                  <a:schemeClr val="bg1"/>
                </a:solidFill>
              </a:rPr>
              <a:t>每月进行备份，填写下表</a:t>
            </a:r>
            <a:endParaRPr lang="en-US" altLang="zh-CN" dirty="0">
              <a:solidFill>
                <a:schemeClr val="bg1"/>
              </a:solidFill>
            </a:endParaRPr>
          </a:p>
          <a:p>
            <a:pPr lvl="1"/>
            <a:endParaRPr lang="zh-CN" altLang="zh-CN" dirty="0">
              <a:solidFill>
                <a:schemeClr val="bg1"/>
              </a:solidFill>
            </a:endParaRPr>
          </a:p>
          <a:p>
            <a:pPr>
              <a:buClr>
                <a:srgbClr val="30B695"/>
              </a:buClr>
            </a:pPr>
            <a:endParaRPr lang="zh-CN" altLang="zh-CN" sz="3200" dirty="0">
              <a:solidFill>
                <a:schemeClr val="bg1"/>
              </a:solidFill>
            </a:endParaRPr>
          </a:p>
        </p:txBody>
      </p:sp>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6" name="表格 5">
            <a:extLst>
              <a:ext uri="{FF2B5EF4-FFF2-40B4-BE49-F238E27FC236}">
                <a16:creationId xmlns:a16="http://schemas.microsoft.com/office/drawing/2014/main" id="{41FAC897-0BB0-4A9C-9C0B-DE67042EF445}"/>
              </a:ext>
            </a:extLst>
          </p:cNvPr>
          <p:cNvGraphicFramePr>
            <a:graphicFrameLocks noGrp="1"/>
          </p:cNvGraphicFramePr>
          <p:nvPr>
            <p:extLst>
              <p:ext uri="{D42A27DB-BD31-4B8C-83A1-F6EECF244321}">
                <p14:modId xmlns:p14="http://schemas.microsoft.com/office/powerpoint/2010/main" val="2623183232"/>
              </p:ext>
            </p:extLst>
          </p:nvPr>
        </p:nvGraphicFramePr>
        <p:xfrm>
          <a:off x="1298575" y="4657566"/>
          <a:ext cx="6692901" cy="984885"/>
        </p:xfrm>
        <a:graphic>
          <a:graphicData uri="http://schemas.openxmlformats.org/drawingml/2006/table">
            <a:tbl>
              <a:tblPr>
                <a:tableStyleId>{5C22544A-7EE6-4342-B048-85BDC9FD1C3A}</a:tableStyleId>
              </a:tblPr>
              <a:tblGrid>
                <a:gridCol w="1716207">
                  <a:extLst>
                    <a:ext uri="{9D8B030D-6E8A-4147-A177-3AD203B41FA5}">
                      <a16:colId xmlns:a16="http://schemas.microsoft.com/office/drawing/2014/main" val="3930986792"/>
                    </a:ext>
                  </a:extLst>
                </a:gridCol>
                <a:gridCol w="1461386">
                  <a:extLst>
                    <a:ext uri="{9D8B030D-6E8A-4147-A177-3AD203B41FA5}">
                      <a16:colId xmlns:a16="http://schemas.microsoft.com/office/drawing/2014/main" val="422426174"/>
                    </a:ext>
                  </a:extLst>
                </a:gridCol>
                <a:gridCol w="3515308">
                  <a:extLst>
                    <a:ext uri="{9D8B030D-6E8A-4147-A177-3AD203B41FA5}">
                      <a16:colId xmlns:a16="http://schemas.microsoft.com/office/drawing/2014/main" val="1823685140"/>
                    </a:ext>
                  </a:extLst>
                </a:gridCol>
              </a:tblGrid>
              <a:tr h="0">
                <a:tc>
                  <a:txBody>
                    <a:bodyPr/>
                    <a:lstStyle/>
                    <a:p>
                      <a:pPr algn="ctr">
                        <a:spcAft>
                          <a:spcPts val="0"/>
                        </a:spcAft>
                      </a:pPr>
                      <a:r>
                        <a:rPr lang="zh-CN" sz="1600" kern="100" dirty="0">
                          <a:effectLst/>
                        </a:rPr>
                        <a:t>备份频度、时间</a:t>
                      </a:r>
                      <a:endParaRPr lang="zh-CN" sz="20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effectLst/>
                        </a:rPr>
                        <a:t>备份人</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effectLst/>
                        </a:rPr>
                        <a:t>备份内容、目的地、方式等</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45430553"/>
                  </a:ext>
                </a:extLst>
              </a:tr>
              <a:tr h="247015">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48248012"/>
                  </a:ext>
                </a:extLst>
              </a:tr>
              <a:tr h="247015">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81973965"/>
                  </a:ext>
                </a:extLst>
              </a:tr>
              <a:tr h="247015">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effectLst/>
                        </a:rPr>
                        <a:t> </a:t>
                      </a:r>
                      <a:endParaRPr lang="zh-CN" sz="20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11780353"/>
                  </a:ext>
                </a:extLst>
              </a:tr>
            </a:tbl>
          </a:graphicData>
        </a:graphic>
      </p:graphicFrame>
    </p:spTree>
    <p:extLst>
      <p:ext uri="{BB962C8B-B14F-4D97-AF65-F5344CB8AC3E}">
        <p14:creationId xmlns:p14="http://schemas.microsoft.com/office/powerpoint/2010/main" val="121458369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技术可行性分析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3502808" y="1055965"/>
            <a:ext cx="3903265" cy="769441"/>
          </a:xfrm>
          <a:prstGeom prst="rect">
            <a:avLst/>
          </a:prstGeom>
          <a:noFill/>
        </p:spPr>
        <p:txBody>
          <a:bodyPr wrap="square" rtlCol="0">
            <a:spAutoFit/>
          </a:bodyPr>
          <a:lstStyle/>
          <a:p>
            <a:r>
              <a:rPr lang="zh-CN" altLang="en-US" sz="2400" b="1" dirty="0">
                <a:solidFill>
                  <a:schemeClr val="bg1"/>
                </a:solidFill>
              </a:rPr>
              <a:t>对系统环境</a:t>
            </a:r>
            <a:r>
              <a:rPr lang="en-US" altLang="zh-CN" sz="2400" b="1" dirty="0">
                <a:solidFill>
                  <a:schemeClr val="bg1"/>
                </a:solidFill>
              </a:rPr>
              <a:t>SWOT</a:t>
            </a:r>
            <a:r>
              <a:rPr lang="zh-CN" altLang="en-US" sz="2400" b="1" dirty="0">
                <a:solidFill>
                  <a:schemeClr val="bg1"/>
                </a:solidFill>
              </a:rPr>
              <a:t>分析</a:t>
            </a:r>
            <a:endParaRPr lang="en-US" altLang="zh-CN" sz="2400" b="1" dirty="0">
              <a:solidFill>
                <a:schemeClr val="bg1"/>
              </a:solidFill>
            </a:endParaRPr>
          </a:p>
          <a:p>
            <a:r>
              <a:rPr lang="en-US" altLang="zh-CN" sz="2000" b="1" dirty="0">
                <a:solidFill>
                  <a:schemeClr val="bg1"/>
                </a:solidFill>
              </a:rPr>
              <a:t>——Windows server 2008 R2</a:t>
            </a:r>
          </a:p>
        </p:txBody>
      </p:sp>
      <p:graphicFrame>
        <p:nvGraphicFramePr>
          <p:cNvPr id="4" name="表格 3">
            <a:extLst>
              <a:ext uri="{FF2B5EF4-FFF2-40B4-BE49-F238E27FC236}">
                <a16:creationId xmlns:a16="http://schemas.microsoft.com/office/drawing/2014/main" id="{030D6165-27F1-4A38-9FFA-D01E44E4AB73}"/>
              </a:ext>
            </a:extLst>
          </p:cNvPr>
          <p:cNvGraphicFramePr>
            <a:graphicFrameLocks noGrp="1"/>
          </p:cNvGraphicFramePr>
          <p:nvPr>
            <p:extLst>
              <p:ext uri="{D42A27DB-BD31-4B8C-83A1-F6EECF244321}">
                <p14:modId xmlns:p14="http://schemas.microsoft.com/office/powerpoint/2010/main" val="4216393199"/>
              </p:ext>
            </p:extLst>
          </p:nvPr>
        </p:nvGraphicFramePr>
        <p:xfrm>
          <a:off x="1710690" y="2444273"/>
          <a:ext cx="6678708" cy="3786079"/>
        </p:xfrm>
        <a:graphic>
          <a:graphicData uri="http://schemas.openxmlformats.org/drawingml/2006/table">
            <a:tbl>
              <a:tblPr firstRow="1" firstCol="1" bandRow="1">
                <a:tableStyleId>{5C22544A-7EE6-4342-B048-85BDC9FD1C3A}</a:tableStyleId>
              </a:tblPr>
              <a:tblGrid>
                <a:gridCol w="2226236">
                  <a:extLst>
                    <a:ext uri="{9D8B030D-6E8A-4147-A177-3AD203B41FA5}">
                      <a16:colId xmlns:a16="http://schemas.microsoft.com/office/drawing/2014/main" val="3464486035"/>
                    </a:ext>
                  </a:extLst>
                </a:gridCol>
                <a:gridCol w="2226236">
                  <a:extLst>
                    <a:ext uri="{9D8B030D-6E8A-4147-A177-3AD203B41FA5}">
                      <a16:colId xmlns:a16="http://schemas.microsoft.com/office/drawing/2014/main" val="936342143"/>
                    </a:ext>
                  </a:extLst>
                </a:gridCol>
                <a:gridCol w="2226236">
                  <a:extLst>
                    <a:ext uri="{9D8B030D-6E8A-4147-A177-3AD203B41FA5}">
                      <a16:colId xmlns:a16="http://schemas.microsoft.com/office/drawing/2014/main" val="2783042317"/>
                    </a:ext>
                  </a:extLst>
                </a:gridCol>
              </a:tblGrid>
              <a:tr h="315764">
                <a:tc rowSpan="2">
                  <a:txBody>
                    <a:bodyPr/>
                    <a:lstStyle/>
                    <a:p>
                      <a:pPr algn="r">
                        <a:spcAft>
                          <a:spcPts val="0"/>
                        </a:spcAft>
                      </a:pPr>
                      <a:r>
                        <a:rPr lang="zh-CN" sz="1050" kern="100">
                          <a:effectLst/>
                        </a:rPr>
                        <a:t>内部能力</a:t>
                      </a:r>
                    </a:p>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endParaRPr lang="zh-CN" sz="1050" kern="100">
                        <a:effectLst/>
                      </a:endParaRPr>
                    </a:p>
                    <a:p>
                      <a:pPr algn="just">
                        <a:spcAft>
                          <a:spcPts val="0"/>
                        </a:spcAft>
                      </a:pPr>
                      <a:r>
                        <a:rPr lang="zh-CN" sz="1050" kern="100">
                          <a:effectLst/>
                        </a:rPr>
                        <a:t>外部因素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优势</a:t>
                      </a:r>
                      <a:r>
                        <a:rPr lang="en-US" sz="1050" kern="100">
                          <a:effectLst/>
                        </a:rPr>
                        <a:t>(Strength)</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劣势</a:t>
                      </a:r>
                      <a:r>
                        <a:rPr lang="en-US" sz="1050" kern="100">
                          <a:effectLst/>
                        </a:rPr>
                        <a:t>(Weakness)</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03357243"/>
                  </a:ext>
                </a:extLst>
              </a:tr>
              <a:tr h="976629">
                <a:tc vMerge="1">
                  <a:txBody>
                    <a:bodyPr/>
                    <a:lstStyle/>
                    <a:p>
                      <a:endParaRPr lang="zh-CN" altLang="en-US"/>
                    </a:p>
                  </a:txBody>
                  <a:tcPr/>
                </a:tc>
                <a:tc>
                  <a:txBody>
                    <a:bodyPr/>
                    <a:lstStyle/>
                    <a:p>
                      <a:pPr marL="342900" lvl="0" indent="-342900" algn="just">
                        <a:spcAft>
                          <a:spcPts val="0"/>
                        </a:spcAft>
                        <a:buFont typeface="Wingdings" panose="05000000000000000000" pitchFamily="2" charset="2"/>
                        <a:buChar char=""/>
                      </a:pPr>
                      <a:r>
                        <a:rPr lang="zh-CN" sz="1050" kern="100" dirty="0">
                          <a:effectLst/>
                        </a:rPr>
                        <a:t>是我们日常熟悉的操作系统，没有使用门槛</a:t>
                      </a:r>
                    </a:p>
                    <a:p>
                      <a:pPr marL="342900" lvl="0" indent="-342900" algn="just">
                        <a:spcAft>
                          <a:spcPts val="0"/>
                        </a:spcAft>
                        <a:buFont typeface="Wingdings" panose="05000000000000000000" pitchFamily="2" charset="2"/>
                        <a:buChar char=""/>
                      </a:pPr>
                      <a:r>
                        <a:rPr lang="zh-CN" sz="1050" kern="100" dirty="0">
                          <a:effectLst/>
                        </a:rPr>
                        <a:t>有原生图形界面</a:t>
                      </a:r>
                    </a:p>
                    <a:p>
                      <a:pPr marL="342900" lvl="0" indent="-342900" algn="just">
                        <a:spcAft>
                          <a:spcPts val="0"/>
                        </a:spcAft>
                        <a:buFont typeface="Wingdings" panose="05000000000000000000" pitchFamily="2" charset="2"/>
                        <a:buChar char=""/>
                      </a:pPr>
                      <a:r>
                        <a:rPr lang="zh-CN" sz="1050" kern="100" dirty="0">
                          <a:effectLst/>
                        </a:rPr>
                        <a:t>支持</a:t>
                      </a:r>
                      <a:r>
                        <a:rPr lang="en-US" sz="1050" kern="100" dirty="0" err="1">
                          <a:effectLst/>
                        </a:rPr>
                        <a:t>iis</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Wingdings" panose="05000000000000000000" pitchFamily="2" charset="2"/>
                        <a:buChar char=""/>
                      </a:pPr>
                      <a:r>
                        <a:rPr lang="zh-CN" sz="1050" kern="100">
                          <a:effectLst/>
                        </a:rPr>
                        <a:t>稳定性不好</a:t>
                      </a:r>
                    </a:p>
                    <a:p>
                      <a:pPr marL="342900" lvl="0" indent="-342900" algn="just">
                        <a:spcAft>
                          <a:spcPts val="0"/>
                        </a:spcAft>
                        <a:buFont typeface="Wingdings" panose="05000000000000000000" pitchFamily="2" charset="2"/>
                        <a:buChar char=""/>
                      </a:pPr>
                      <a:r>
                        <a:rPr lang="en-US" sz="1050" kern="100">
                          <a:effectLst/>
                        </a:rPr>
                        <a:t>Apache</a:t>
                      </a:r>
                      <a:r>
                        <a:rPr lang="zh-CN" sz="1050" kern="100">
                          <a:effectLst/>
                        </a:rPr>
                        <a:t>支持性不好</a:t>
                      </a:r>
                    </a:p>
                    <a:p>
                      <a:pPr marL="342900" lvl="0" indent="-342900" algn="just">
                        <a:spcAft>
                          <a:spcPts val="0"/>
                        </a:spcAft>
                        <a:buFont typeface="Wingdings" panose="05000000000000000000" pitchFamily="2" charset="2"/>
                        <a:buChar char=""/>
                      </a:pPr>
                      <a:r>
                        <a:rPr lang="zh-CN" sz="1050" kern="100">
                          <a:effectLst/>
                        </a:rPr>
                        <a:t>不是主流的</a:t>
                      </a:r>
                      <a:r>
                        <a:rPr lang="en-US" sz="1050" kern="100">
                          <a:effectLst/>
                        </a:rPr>
                        <a:t>PHP</a:t>
                      </a:r>
                      <a:r>
                        <a:rPr lang="zh-CN" sz="1050" kern="100">
                          <a:effectLst/>
                        </a:rPr>
                        <a:t>环境，教程较少</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16012398"/>
                  </a:ext>
                </a:extLst>
              </a:tr>
              <a:tr h="323484">
                <a:tc>
                  <a:txBody>
                    <a:bodyPr/>
                    <a:lstStyle/>
                    <a:p>
                      <a:pPr algn="just">
                        <a:spcAft>
                          <a:spcPts val="0"/>
                        </a:spcAft>
                      </a:pPr>
                      <a:r>
                        <a:rPr lang="zh-CN" sz="1050" kern="100">
                          <a:effectLst/>
                        </a:rPr>
                        <a:t>机会</a:t>
                      </a:r>
                      <a:r>
                        <a:rPr lang="en-US" sz="1050" kern="100">
                          <a:effectLst/>
                        </a:rPr>
                        <a:t>(Opportunities)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WO</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8517267"/>
                  </a:ext>
                </a:extLst>
              </a:tr>
              <a:tr h="863912">
                <a:tc>
                  <a:txBody>
                    <a:bodyPr/>
                    <a:lstStyle/>
                    <a:p>
                      <a:pPr marL="342900" lvl="0" indent="-342900" algn="just">
                        <a:spcAft>
                          <a:spcPts val="0"/>
                        </a:spcAft>
                        <a:buFont typeface="Wingdings" panose="05000000000000000000" pitchFamily="2" charset="2"/>
                        <a:buChar char=""/>
                      </a:pPr>
                      <a:r>
                        <a:rPr lang="zh-CN" sz="1050" kern="100">
                          <a:effectLst/>
                        </a:rPr>
                        <a:t>使用简单，无上手门槛</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更快的推进项目进程</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腾出时间对系统进行优化</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51683524"/>
                  </a:ext>
                </a:extLst>
              </a:tr>
              <a:tr h="337381">
                <a:tc>
                  <a:txBody>
                    <a:bodyPr/>
                    <a:lstStyle/>
                    <a:p>
                      <a:pPr algn="just">
                        <a:spcAft>
                          <a:spcPts val="0"/>
                        </a:spcAft>
                      </a:pPr>
                      <a:r>
                        <a:rPr lang="zh-CN" sz="1050" kern="100">
                          <a:effectLst/>
                        </a:rPr>
                        <a:t>风险</a:t>
                      </a:r>
                      <a:r>
                        <a:rPr lang="en-US" sz="1050" kern="100">
                          <a:effectLst/>
                        </a:rPr>
                        <a:t>(Threats)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51836967"/>
                  </a:ext>
                </a:extLst>
              </a:tr>
              <a:tr h="968909">
                <a:tc>
                  <a:txBody>
                    <a:bodyPr/>
                    <a:lstStyle/>
                    <a:p>
                      <a:pPr marL="342900" lvl="0" indent="-342900" algn="just">
                        <a:spcAft>
                          <a:spcPts val="0"/>
                        </a:spcAft>
                        <a:buFont typeface="Wingdings" panose="05000000000000000000" pitchFamily="2" charset="2"/>
                        <a:buChar char=""/>
                      </a:pPr>
                      <a:r>
                        <a:rPr lang="zh-CN" sz="1050" kern="100">
                          <a:effectLst/>
                        </a:rPr>
                        <a:t>与原开发环境不符</a:t>
                      </a:r>
                    </a:p>
                    <a:p>
                      <a:pPr marL="342900" lvl="0" indent="-342900" algn="just">
                        <a:spcAft>
                          <a:spcPts val="0"/>
                        </a:spcAft>
                        <a:buFont typeface="Wingdings" panose="05000000000000000000" pitchFamily="2" charset="2"/>
                        <a:buChar char=""/>
                      </a:pPr>
                      <a:r>
                        <a:rPr lang="zh-CN" sz="1050" kern="100">
                          <a:effectLst/>
                        </a:rPr>
                        <a:t>可能的搭建失败</a:t>
                      </a:r>
                    </a:p>
                    <a:p>
                      <a:pPr marL="342900" lvl="0" indent="-342900" algn="just">
                        <a:spcAft>
                          <a:spcPts val="0"/>
                        </a:spcAft>
                        <a:buFont typeface="Wingdings" panose="05000000000000000000" pitchFamily="2" charset="2"/>
                        <a:buChar char=""/>
                      </a:pPr>
                      <a:r>
                        <a:rPr lang="zh-CN" sz="1050" kern="100">
                          <a:effectLst/>
                        </a:rPr>
                        <a:t>系统性能不佳</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预留充足的时间进行系统的适应修改</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t>
                      </a:r>
                      <a:r>
                        <a:rPr lang="zh-CN" sz="1050" kern="100" dirty="0">
                          <a:effectLst/>
                        </a:rPr>
                        <a:t>提高技术，对原有系统进行适应性修改</a:t>
                      </a:r>
                      <a:r>
                        <a:rPr lang="en-US" sz="1050" kern="100" dirty="0">
                          <a:effectLst/>
                        </a:rPr>
                        <a:t> </a:t>
                      </a:r>
                      <a:endParaRPr lang="zh-CN" sz="1050" kern="100" dirty="0">
                        <a:effectLst/>
                      </a:endParaRPr>
                    </a:p>
                    <a:p>
                      <a:pPr algn="just">
                        <a:spcAft>
                          <a:spcPts val="0"/>
                        </a:spcAft>
                      </a:pPr>
                      <a:r>
                        <a:rPr lang="en-US" sz="1050" kern="100" dirty="0">
                          <a:effectLst/>
                        </a:rPr>
                        <a:t>-</a:t>
                      </a:r>
                      <a:r>
                        <a:rPr lang="zh-CN" sz="1050" kern="100" dirty="0">
                          <a:effectLst/>
                        </a:rPr>
                        <a:t>正确面对问题，注意规避风险</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11030733"/>
                  </a:ext>
                </a:extLst>
              </a:tr>
            </a:tbl>
          </a:graphicData>
        </a:graphic>
      </p:graphicFrame>
    </p:spTree>
    <p:extLst>
      <p:ext uri="{BB962C8B-B14F-4D97-AF65-F5344CB8AC3E}">
        <p14:creationId xmlns:p14="http://schemas.microsoft.com/office/powerpoint/2010/main" val="174053470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607" y="83969"/>
            <a:ext cx="5458546"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配置管理计划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提交流程</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6" name="图片 5">
            <a:extLst>
              <a:ext uri="{FF2B5EF4-FFF2-40B4-BE49-F238E27FC236}">
                <a16:creationId xmlns:a16="http://schemas.microsoft.com/office/drawing/2014/main" id="{7716DF13-E400-4164-8FB6-39C82454F436}"/>
              </a:ext>
            </a:extLst>
          </p:cNvPr>
          <p:cNvPicPr>
            <a:picLocks noChangeAspect="1"/>
          </p:cNvPicPr>
          <p:nvPr/>
        </p:nvPicPr>
        <p:blipFill>
          <a:blip r:embed="rId3"/>
          <a:stretch>
            <a:fillRect/>
          </a:stretch>
        </p:blipFill>
        <p:spPr>
          <a:xfrm>
            <a:off x="819978" y="730300"/>
            <a:ext cx="6704947" cy="6127700"/>
          </a:xfrm>
          <a:prstGeom prst="rect">
            <a:avLst/>
          </a:prstGeom>
        </p:spPr>
      </p:pic>
    </p:spTree>
    <p:extLst>
      <p:ext uri="{BB962C8B-B14F-4D97-AF65-F5344CB8AC3E}">
        <p14:creationId xmlns:p14="http://schemas.microsoft.com/office/powerpoint/2010/main" val="33854386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272" y="0"/>
            <a:ext cx="5482591"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配置管理计划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目录结构</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1DE007F2-3389-49DF-A443-4BDA84E1D431}"/>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pic>
        <p:nvPicPr>
          <p:cNvPr id="2" name="图片 1">
            <a:extLst>
              <a:ext uri="{FF2B5EF4-FFF2-40B4-BE49-F238E27FC236}">
                <a16:creationId xmlns:a16="http://schemas.microsoft.com/office/drawing/2014/main" id="{EDF35EFE-C41F-4C90-BDD3-B3042595C6D6}"/>
              </a:ext>
            </a:extLst>
          </p:cNvPr>
          <p:cNvPicPr>
            <a:picLocks noChangeAspect="1"/>
          </p:cNvPicPr>
          <p:nvPr/>
        </p:nvPicPr>
        <p:blipFill>
          <a:blip r:embed="rId3"/>
          <a:stretch>
            <a:fillRect/>
          </a:stretch>
        </p:blipFill>
        <p:spPr>
          <a:xfrm>
            <a:off x="1711354" y="587228"/>
            <a:ext cx="5649827" cy="6270771"/>
          </a:xfrm>
          <a:prstGeom prst="rect">
            <a:avLst/>
          </a:prstGeom>
        </p:spPr>
      </p:pic>
    </p:spTree>
    <p:extLst>
      <p:ext uri="{BB962C8B-B14F-4D97-AF65-F5344CB8AC3E}">
        <p14:creationId xmlns:p14="http://schemas.microsoft.com/office/powerpoint/2010/main" val="273846373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4301177"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人力资源管理计划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23807863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 name="矩形 3">
            <a:extLst>
              <a:ext uri="{FF2B5EF4-FFF2-40B4-BE49-F238E27FC236}">
                <a16:creationId xmlns:a16="http://schemas.microsoft.com/office/drawing/2014/main" id="{7082AD25-3105-4763-BAB3-8404F13710C8}"/>
              </a:ext>
            </a:extLst>
          </p:cNvPr>
          <p:cNvSpPr/>
          <p:nvPr/>
        </p:nvSpPr>
        <p:spPr>
          <a:xfrm>
            <a:off x="645085" y="1095572"/>
            <a:ext cx="7853830" cy="1503489"/>
          </a:xfrm>
          <a:prstGeom prst="rect">
            <a:avLst/>
          </a:prstGeom>
        </p:spPr>
        <p:txBody>
          <a:bodyPr wrap="square">
            <a:spAutoFit/>
          </a:bodyPr>
          <a:lstStyle/>
          <a:p>
            <a:pPr algn="just">
              <a:lnSpc>
                <a:spcPct val="156000"/>
              </a:lnSpc>
              <a:spcBef>
                <a:spcPts val="1400"/>
              </a:spcBef>
              <a:spcAft>
                <a:spcPts val="1450"/>
              </a:spcAft>
            </a:pPr>
            <a:r>
              <a:rPr lang="zh-CN" altLang="zh-CN" sz="2000" b="1" kern="100" dirty="0">
                <a:solidFill>
                  <a:schemeClr val="bg1"/>
                </a:solidFill>
                <a:latin typeface="Cambria" panose="02040503050406030204" pitchFamily="18" charset="0"/>
              </a:rPr>
              <a:t>项目经理</a:t>
            </a:r>
          </a:p>
          <a:p>
            <a:pPr indent="269875" algn="just">
              <a:spcAft>
                <a:spcPts val="0"/>
              </a:spcAft>
            </a:pPr>
            <a:r>
              <a:rPr lang="zh-CN" altLang="zh-CN" sz="1600" kern="100" dirty="0">
                <a:solidFill>
                  <a:schemeClr val="bg1"/>
                </a:solidFill>
                <a:latin typeface="Times New Roman" panose="02020603050405020304" pitchFamily="18" charset="0"/>
                <a:ea typeface="等线" panose="02010600030101010101" pitchFamily="2" charset="-122"/>
              </a:rPr>
              <a:t>职责描述：领导、执行和管理项目团队；负责制定详细工作计划及时间管理计划；负责文档审阅与完善；进行需求管理；递交每周小组作业；负责软件的交付工作；负责评审</a:t>
            </a:r>
            <a:r>
              <a:rPr lang="en-US" altLang="zh-CN" sz="1600" kern="100" dirty="0">
                <a:solidFill>
                  <a:schemeClr val="bg1"/>
                </a:solidFill>
                <a:latin typeface="Times New Roman" panose="02020603050405020304" pitchFamily="18" charset="0"/>
                <a:ea typeface="等线" panose="02010600030101010101" pitchFamily="2" charset="-122"/>
              </a:rPr>
              <a:t>PPT</a:t>
            </a:r>
            <a:r>
              <a:rPr lang="zh-CN" altLang="zh-CN" sz="1600" kern="100" dirty="0">
                <a:solidFill>
                  <a:schemeClr val="bg1"/>
                </a:solidFill>
                <a:latin typeface="Times New Roman" panose="02020603050405020304" pitchFamily="18" charset="0"/>
                <a:ea typeface="等线" panose="02010600030101010101" pitchFamily="2" charset="-122"/>
              </a:rPr>
              <a:t>的制作</a:t>
            </a:r>
            <a:endParaRPr lang="zh-CN" altLang="zh-CN" sz="1400" kern="100" dirty="0">
              <a:solidFill>
                <a:schemeClr val="bg1"/>
              </a:solidFill>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D0BFCE4E-D843-4190-BEFB-384847880788}"/>
              </a:ext>
            </a:extLst>
          </p:cNvPr>
          <p:cNvGraphicFramePr>
            <a:graphicFrameLocks noGrp="1"/>
          </p:cNvGraphicFramePr>
          <p:nvPr>
            <p:extLst>
              <p:ext uri="{D42A27DB-BD31-4B8C-83A1-F6EECF244321}">
                <p14:modId xmlns:p14="http://schemas.microsoft.com/office/powerpoint/2010/main" val="1352256043"/>
              </p:ext>
            </p:extLst>
          </p:nvPr>
        </p:nvGraphicFramePr>
        <p:xfrm>
          <a:off x="828040" y="2599062"/>
          <a:ext cx="7553960" cy="1219200"/>
        </p:xfrm>
        <a:graphic>
          <a:graphicData uri="http://schemas.openxmlformats.org/drawingml/2006/table">
            <a:tbl>
              <a:tblPr firstRow="1" firstCol="1" bandRow="1">
                <a:tableStyleId>{5C22544A-7EE6-4342-B048-85BDC9FD1C3A}</a:tableStyleId>
              </a:tblPr>
              <a:tblGrid>
                <a:gridCol w="810176">
                  <a:extLst>
                    <a:ext uri="{9D8B030D-6E8A-4147-A177-3AD203B41FA5}">
                      <a16:colId xmlns:a16="http://schemas.microsoft.com/office/drawing/2014/main" val="1674092670"/>
                    </a:ext>
                  </a:extLst>
                </a:gridCol>
                <a:gridCol w="831450">
                  <a:extLst>
                    <a:ext uri="{9D8B030D-6E8A-4147-A177-3AD203B41FA5}">
                      <a16:colId xmlns:a16="http://schemas.microsoft.com/office/drawing/2014/main" val="3742689541"/>
                    </a:ext>
                  </a:extLst>
                </a:gridCol>
                <a:gridCol w="1549439">
                  <a:extLst>
                    <a:ext uri="{9D8B030D-6E8A-4147-A177-3AD203B41FA5}">
                      <a16:colId xmlns:a16="http://schemas.microsoft.com/office/drawing/2014/main" val="111339626"/>
                    </a:ext>
                  </a:extLst>
                </a:gridCol>
                <a:gridCol w="3061650">
                  <a:extLst>
                    <a:ext uri="{9D8B030D-6E8A-4147-A177-3AD203B41FA5}">
                      <a16:colId xmlns:a16="http://schemas.microsoft.com/office/drawing/2014/main" val="3137513180"/>
                    </a:ext>
                  </a:extLst>
                </a:gridCol>
                <a:gridCol w="1301245">
                  <a:extLst>
                    <a:ext uri="{9D8B030D-6E8A-4147-A177-3AD203B41FA5}">
                      <a16:colId xmlns:a16="http://schemas.microsoft.com/office/drawing/2014/main" val="2379053101"/>
                    </a:ext>
                  </a:extLst>
                </a:gridCol>
              </a:tblGrid>
              <a:tr h="164894">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94637173"/>
                  </a:ext>
                </a:extLst>
              </a:tr>
              <a:tr h="865070">
                <a:tc>
                  <a:txBody>
                    <a:bodyPr/>
                    <a:lstStyle/>
                    <a:p>
                      <a:pPr algn="l">
                        <a:spcAft>
                          <a:spcPts val="0"/>
                        </a:spcAft>
                      </a:pPr>
                      <a:r>
                        <a:rPr lang="zh-CN" sz="1600" kern="100">
                          <a:effectLst/>
                        </a:rPr>
                        <a:t>项目经理</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陈铉文</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31601388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手机号码：</a:t>
                      </a:r>
                      <a:r>
                        <a:rPr lang="en-US" sz="1600" kern="100">
                          <a:effectLst/>
                        </a:rPr>
                        <a:t>18305890112</a:t>
                      </a:r>
                      <a:endParaRPr lang="zh-CN" sz="1400" kern="100">
                        <a:effectLst/>
                      </a:endParaRPr>
                    </a:p>
                    <a:p>
                      <a:pPr algn="l">
                        <a:spcAft>
                          <a:spcPts val="0"/>
                        </a:spcAft>
                      </a:pPr>
                      <a:r>
                        <a:rPr lang="zh-CN" sz="1600" kern="100">
                          <a:effectLst/>
                        </a:rPr>
                        <a:t>微信：</a:t>
                      </a:r>
                      <a:r>
                        <a:rPr lang="en-US" sz="1600" kern="100">
                          <a:effectLst/>
                        </a:rPr>
                        <a:t>18305890112</a:t>
                      </a:r>
                      <a:endParaRPr lang="zh-CN" sz="1400" kern="100">
                        <a:effectLst/>
                      </a:endParaRPr>
                    </a:p>
                    <a:p>
                      <a:pPr algn="l">
                        <a:spcAft>
                          <a:spcPts val="0"/>
                        </a:spcAft>
                      </a:pPr>
                      <a:r>
                        <a:rPr lang="zh-CN" sz="1600" kern="100">
                          <a:effectLst/>
                        </a:rPr>
                        <a:t>钉钉：</a:t>
                      </a:r>
                      <a:r>
                        <a:rPr lang="en-US" sz="1600" kern="100">
                          <a:effectLst/>
                        </a:rPr>
                        <a:t>18305890112</a:t>
                      </a:r>
                      <a:endParaRPr lang="zh-CN" sz="1400" kern="100">
                        <a:effectLst/>
                      </a:endParaRPr>
                    </a:p>
                    <a:p>
                      <a:pPr algn="l">
                        <a:spcAft>
                          <a:spcPts val="0"/>
                        </a:spcAft>
                      </a:pPr>
                      <a:r>
                        <a:rPr lang="zh-CN" sz="1600" kern="100">
                          <a:effectLst/>
                        </a:rPr>
                        <a:t>邮箱：</a:t>
                      </a:r>
                      <a:r>
                        <a:rPr lang="en-US" sz="1600" u="sng" kern="100">
                          <a:effectLst/>
                          <a:hlinkClick r:id="rId3"/>
                        </a:rPr>
                        <a:t>31601388@stu.zucc.edu.cn</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1664750"/>
                  </a:ext>
                </a:extLst>
              </a:tr>
            </a:tbl>
          </a:graphicData>
        </a:graphic>
      </p:graphicFrame>
      <p:sp>
        <p:nvSpPr>
          <p:cNvPr id="10" name="矩形 9">
            <a:extLst>
              <a:ext uri="{FF2B5EF4-FFF2-40B4-BE49-F238E27FC236}">
                <a16:creationId xmlns:a16="http://schemas.microsoft.com/office/drawing/2014/main" id="{BE4170EF-3482-4F4C-9299-A185BBAAF6DB}"/>
              </a:ext>
            </a:extLst>
          </p:cNvPr>
          <p:cNvSpPr/>
          <p:nvPr/>
        </p:nvSpPr>
        <p:spPr>
          <a:xfrm>
            <a:off x="645085" y="3778157"/>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任务审核员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职责描述：对分配下去任务的完成情况进行审查与核实并进行评价</a:t>
            </a:r>
          </a:p>
        </p:txBody>
      </p:sp>
      <p:graphicFrame>
        <p:nvGraphicFramePr>
          <p:cNvPr id="11" name="表格 10">
            <a:extLst>
              <a:ext uri="{FF2B5EF4-FFF2-40B4-BE49-F238E27FC236}">
                <a16:creationId xmlns:a16="http://schemas.microsoft.com/office/drawing/2014/main" id="{78DDBEAE-4CE4-4797-8DEC-217BF078F80C}"/>
              </a:ext>
            </a:extLst>
          </p:cNvPr>
          <p:cNvGraphicFramePr>
            <a:graphicFrameLocks noGrp="1"/>
          </p:cNvGraphicFramePr>
          <p:nvPr>
            <p:extLst>
              <p:ext uri="{D42A27DB-BD31-4B8C-83A1-F6EECF244321}">
                <p14:modId xmlns:p14="http://schemas.microsoft.com/office/powerpoint/2010/main" val="1066177815"/>
              </p:ext>
            </p:extLst>
          </p:nvPr>
        </p:nvGraphicFramePr>
        <p:xfrm>
          <a:off x="904240" y="4997357"/>
          <a:ext cx="7477759" cy="1442019"/>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2175851096"/>
                    </a:ext>
                  </a:extLst>
                </a:gridCol>
                <a:gridCol w="823063">
                  <a:extLst>
                    <a:ext uri="{9D8B030D-6E8A-4147-A177-3AD203B41FA5}">
                      <a16:colId xmlns:a16="http://schemas.microsoft.com/office/drawing/2014/main" val="1471915110"/>
                    </a:ext>
                  </a:extLst>
                </a:gridCol>
                <a:gridCol w="1533809">
                  <a:extLst>
                    <a:ext uri="{9D8B030D-6E8A-4147-A177-3AD203B41FA5}">
                      <a16:colId xmlns:a16="http://schemas.microsoft.com/office/drawing/2014/main" val="2863069930"/>
                    </a:ext>
                  </a:extLst>
                </a:gridCol>
                <a:gridCol w="3030765">
                  <a:extLst>
                    <a:ext uri="{9D8B030D-6E8A-4147-A177-3AD203B41FA5}">
                      <a16:colId xmlns:a16="http://schemas.microsoft.com/office/drawing/2014/main" val="814236244"/>
                    </a:ext>
                  </a:extLst>
                </a:gridCol>
                <a:gridCol w="1288119">
                  <a:extLst>
                    <a:ext uri="{9D8B030D-6E8A-4147-A177-3AD203B41FA5}">
                      <a16:colId xmlns:a16="http://schemas.microsoft.com/office/drawing/2014/main" val="1176040347"/>
                    </a:ext>
                  </a:extLst>
                </a:gridCol>
              </a:tblGrid>
              <a:tr h="224314">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04015735"/>
                  </a:ext>
                </a:extLst>
              </a:tr>
              <a:tr h="1198179">
                <a:tc>
                  <a:txBody>
                    <a:bodyPr/>
                    <a:lstStyle/>
                    <a:p>
                      <a:pPr algn="l">
                        <a:spcAft>
                          <a:spcPts val="0"/>
                        </a:spcAft>
                      </a:pPr>
                      <a:r>
                        <a:rPr lang="zh-CN" sz="1400" kern="100">
                          <a:effectLst/>
                        </a:rPr>
                        <a:t>任务审核员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陈铉文</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31601388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18305890112</a:t>
                      </a:r>
                      <a:endParaRPr lang="zh-CN" sz="1400" kern="100" dirty="0">
                        <a:effectLst/>
                      </a:endParaRPr>
                    </a:p>
                    <a:p>
                      <a:pPr algn="l">
                        <a:spcAft>
                          <a:spcPts val="0"/>
                        </a:spcAft>
                      </a:pPr>
                      <a:r>
                        <a:rPr lang="zh-CN" sz="1600" kern="100" dirty="0">
                          <a:effectLst/>
                        </a:rPr>
                        <a:t>微信：</a:t>
                      </a:r>
                      <a:r>
                        <a:rPr lang="en-US" sz="1600" kern="100" dirty="0">
                          <a:effectLst/>
                        </a:rPr>
                        <a:t>18305890112</a:t>
                      </a:r>
                      <a:endParaRPr lang="zh-CN" sz="1400" kern="100" dirty="0">
                        <a:effectLst/>
                      </a:endParaRPr>
                    </a:p>
                    <a:p>
                      <a:pPr algn="l">
                        <a:spcAft>
                          <a:spcPts val="0"/>
                        </a:spcAft>
                      </a:pPr>
                      <a:r>
                        <a:rPr lang="zh-CN" sz="1600" kern="100" dirty="0">
                          <a:effectLst/>
                        </a:rPr>
                        <a:t>钉钉：</a:t>
                      </a:r>
                      <a:r>
                        <a:rPr lang="en-US" sz="1600" kern="100" dirty="0">
                          <a:effectLst/>
                        </a:rPr>
                        <a:t>18305890112</a:t>
                      </a:r>
                      <a:endParaRPr lang="zh-CN" sz="1400" kern="100" dirty="0">
                        <a:effectLst/>
                      </a:endParaRPr>
                    </a:p>
                    <a:p>
                      <a:pPr algn="l">
                        <a:spcAft>
                          <a:spcPts val="0"/>
                        </a:spcAft>
                      </a:pPr>
                      <a:r>
                        <a:rPr lang="zh-CN" sz="1600" kern="100" dirty="0">
                          <a:effectLst/>
                        </a:rPr>
                        <a:t>邮箱：</a:t>
                      </a:r>
                      <a:r>
                        <a:rPr lang="en-US" sz="1600" u="sng" kern="100" dirty="0">
                          <a:effectLst/>
                          <a:hlinkClick r:id="rId3"/>
                        </a:rPr>
                        <a:t>31601388@stu.zucc.edu.cn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405865"/>
                  </a:ext>
                </a:extLst>
              </a:tr>
            </a:tbl>
          </a:graphicData>
        </a:graphic>
      </p:graphicFrame>
    </p:spTree>
    <p:extLst>
      <p:ext uri="{BB962C8B-B14F-4D97-AF65-F5344CB8AC3E}">
        <p14:creationId xmlns:p14="http://schemas.microsoft.com/office/powerpoint/2010/main" val="14265109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10" name="矩形 9">
            <a:extLst>
              <a:ext uri="{FF2B5EF4-FFF2-40B4-BE49-F238E27FC236}">
                <a16:creationId xmlns:a16="http://schemas.microsoft.com/office/drawing/2014/main" id="{BE4170EF-3482-4F4C-9299-A185BBAAF6DB}"/>
              </a:ext>
            </a:extLst>
          </p:cNvPr>
          <p:cNvSpPr/>
          <p:nvPr/>
        </p:nvSpPr>
        <p:spPr>
          <a:xfrm>
            <a:off x="645085" y="3778157"/>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会议记录员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职责描述：对例会、上课重要内容及与杨老师谈话录音，并编写会议记录</a:t>
            </a:r>
          </a:p>
        </p:txBody>
      </p:sp>
      <p:sp>
        <p:nvSpPr>
          <p:cNvPr id="8" name="矩形 7">
            <a:extLst>
              <a:ext uri="{FF2B5EF4-FFF2-40B4-BE49-F238E27FC236}">
                <a16:creationId xmlns:a16="http://schemas.microsoft.com/office/drawing/2014/main" id="{F858D3B0-B9A3-4F8F-BF5E-C7E25A96C408}"/>
              </a:ext>
            </a:extLst>
          </p:cNvPr>
          <p:cNvSpPr/>
          <p:nvPr/>
        </p:nvSpPr>
        <p:spPr>
          <a:xfrm>
            <a:off x="828040" y="1149518"/>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进度管理员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职责描述：记录项目的进度及甘特图的维护，辅助</a:t>
            </a:r>
            <a:r>
              <a:rPr lang="en-US" altLang="zh-CN" sz="1600" kern="100" dirty="0">
                <a:solidFill>
                  <a:schemeClr val="bg1"/>
                </a:solidFill>
                <a:latin typeface="Times New Roman" panose="02020603050405020304" pitchFamily="18" charset="0"/>
                <a:ea typeface="等线" panose="02010600030101010101" pitchFamily="2" charset="-122"/>
              </a:rPr>
              <a:t>PM</a:t>
            </a:r>
            <a:r>
              <a:rPr lang="zh-CN" altLang="en-US" sz="1600" kern="100" dirty="0">
                <a:solidFill>
                  <a:schemeClr val="bg1"/>
                </a:solidFill>
                <a:latin typeface="Times New Roman" panose="02020603050405020304" pitchFamily="18" charset="0"/>
                <a:ea typeface="等线" panose="02010600030101010101" pitchFamily="2" charset="-122"/>
              </a:rPr>
              <a:t>进行进度控制</a:t>
            </a:r>
          </a:p>
        </p:txBody>
      </p:sp>
      <p:graphicFrame>
        <p:nvGraphicFramePr>
          <p:cNvPr id="2" name="表格 1">
            <a:extLst>
              <a:ext uri="{FF2B5EF4-FFF2-40B4-BE49-F238E27FC236}">
                <a16:creationId xmlns:a16="http://schemas.microsoft.com/office/drawing/2014/main" id="{2AA98A05-6CC9-488F-8226-7C6D8EBDB05C}"/>
              </a:ext>
            </a:extLst>
          </p:cNvPr>
          <p:cNvGraphicFramePr>
            <a:graphicFrameLocks noGrp="1"/>
          </p:cNvGraphicFramePr>
          <p:nvPr>
            <p:extLst>
              <p:ext uri="{D42A27DB-BD31-4B8C-83A1-F6EECF244321}">
                <p14:modId xmlns:p14="http://schemas.microsoft.com/office/powerpoint/2010/main" val="3876451577"/>
              </p:ext>
            </p:extLst>
          </p:nvPr>
        </p:nvGraphicFramePr>
        <p:xfrm>
          <a:off x="904239" y="2263285"/>
          <a:ext cx="7477758" cy="1341356"/>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3221407988"/>
                    </a:ext>
                  </a:extLst>
                </a:gridCol>
                <a:gridCol w="823062">
                  <a:extLst>
                    <a:ext uri="{9D8B030D-6E8A-4147-A177-3AD203B41FA5}">
                      <a16:colId xmlns:a16="http://schemas.microsoft.com/office/drawing/2014/main" val="4169927167"/>
                    </a:ext>
                  </a:extLst>
                </a:gridCol>
                <a:gridCol w="1533809">
                  <a:extLst>
                    <a:ext uri="{9D8B030D-6E8A-4147-A177-3AD203B41FA5}">
                      <a16:colId xmlns:a16="http://schemas.microsoft.com/office/drawing/2014/main" val="3870411324"/>
                    </a:ext>
                  </a:extLst>
                </a:gridCol>
                <a:gridCol w="3030765">
                  <a:extLst>
                    <a:ext uri="{9D8B030D-6E8A-4147-A177-3AD203B41FA5}">
                      <a16:colId xmlns:a16="http://schemas.microsoft.com/office/drawing/2014/main" val="2558849935"/>
                    </a:ext>
                  </a:extLst>
                </a:gridCol>
                <a:gridCol w="1288119">
                  <a:extLst>
                    <a:ext uri="{9D8B030D-6E8A-4147-A177-3AD203B41FA5}">
                      <a16:colId xmlns:a16="http://schemas.microsoft.com/office/drawing/2014/main" val="235442702"/>
                    </a:ext>
                  </a:extLst>
                </a:gridCol>
              </a:tblGrid>
              <a:tr h="209202">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27543211"/>
                  </a:ext>
                </a:extLst>
              </a:tr>
              <a:tr h="1097516">
                <a:tc>
                  <a:txBody>
                    <a:bodyPr/>
                    <a:lstStyle/>
                    <a:p>
                      <a:pPr algn="l">
                        <a:spcAft>
                          <a:spcPts val="0"/>
                        </a:spcAft>
                      </a:pPr>
                      <a:r>
                        <a:rPr lang="zh-CN" sz="1400" kern="100">
                          <a:effectLst/>
                        </a:rPr>
                        <a:t>进度管理员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章奇妙</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31601415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手机号码：</a:t>
                      </a:r>
                      <a:r>
                        <a:rPr lang="en-US" sz="1600" kern="100">
                          <a:effectLst/>
                        </a:rPr>
                        <a:t>18969039141</a:t>
                      </a:r>
                      <a:endParaRPr lang="zh-CN" sz="1400" kern="100">
                        <a:effectLst/>
                      </a:endParaRPr>
                    </a:p>
                    <a:p>
                      <a:pPr algn="l">
                        <a:spcAft>
                          <a:spcPts val="0"/>
                        </a:spcAft>
                      </a:pPr>
                      <a:r>
                        <a:rPr lang="zh-CN" sz="1600" kern="100">
                          <a:effectLst/>
                        </a:rPr>
                        <a:t>微信：</a:t>
                      </a:r>
                      <a:r>
                        <a:rPr lang="en-US" sz="1600" kern="100">
                          <a:effectLst/>
                        </a:rPr>
                        <a:t>wxzzzzqm</a:t>
                      </a:r>
                      <a:endParaRPr lang="zh-CN" sz="1400" kern="100">
                        <a:effectLst/>
                      </a:endParaRPr>
                    </a:p>
                    <a:p>
                      <a:pPr algn="l">
                        <a:spcAft>
                          <a:spcPts val="0"/>
                        </a:spcAft>
                      </a:pPr>
                      <a:r>
                        <a:rPr lang="zh-CN" sz="1600" kern="100">
                          <a:effectLst/>
                        </a:rPr>
                        <a:t>钉钉：</a:t>
                      </a:r>
                      <a:r>
                        <a:rPr lang="en-US" sz="1600" kern="100">
                          <a:effectLst/>
                        </a:rPr>
                        <a:t>18968801019</a:t>
                      </a:r>
                      <a:endParaRPr lang="zh-CN" sz="1400" kern="100">
                        <a:effectLst/>
                      </a:endParaRPr>
                    </a:p>
                    <a:p>
                      <a:pPr algn="l">
                        <a:spcAft>
                          <a:spcPts val="0"/>
                        </a:spcAft>
                      </a:pPr>
                      <a:r>
                        <a:rPr lang="zh-CN" sz="1600" kern="100">
                          <a:effectLst/>
                        </a:rPr>
                        <a:t>邮箱：</a:t>
                      </a:r>
                      <a:r>
                        <a:rPr lang="en-US" sz="1600" u="sng" kern="100">
                          <a:effectLst/>
                          <a:hlinkClick r:id="rId3"/>
                        </a:rPr>
                        <a:t>31601415@stu.zucc.edu.cn</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86393254"/>
                  </a:ext>
                </a:extLst>
              </a:tr>
            </a:tbl>
          </a:graphicData>
        </a:graphic>
      </p:graphicFrame>
      <p:graphicFrame>
        <p:nvGraphicFramePr>
          <p:cNvPr id="6" name="表格 5">
            <a:extLst>
              <a:ext uri="{FF2B5EF4-FFF2-40B4-BE49-F238E27FC236}">
                <a16:creationId xmlns:a16="http://schemas.microsoft.com/office/drawing/2014/main" id="{4FEAA286-8F48-4559-B28A-37A31D42B6F1}"/>
              </a:ext>
            </a:extLst>
          </p:cNvPr>
          <p:cNvGraphicFramePr>
            <a:graphicFrameLocks noGrp="1"/>
          </p:cNvGraphicFramePr>
          <p:nvPr>
            <p:extLst>
              <p:ext uri="{D42A27DB-BD31-4B8C-83A1-F6EECF244321}">
                <p14:modId xmlns:p14="http://schemas.microsoft.com/office/powerpoint/2010/main" val="4125245679"/>
              </p:ext>
            </p:extLst>
          </p:nvPr>
        </p:nvGraphicFramePr>
        <p:xfrm>
          <a:off x="904238" y="4962719"/>
          <a:ext cx="7394567" cy="1463040"/>
        </p:xfrm>
        <a:graphic>
          <a:graphicData uri="http://schemas.openxmlformats.org/drawingml/2006/table">
            <a:tbl>
              <a:tblPr firstRow="1" firstCol="1" bandRow="1">
                <a:tableStyleId>{5C22544A-7EE6-4342-B048-85BDC9FD1C3A}</a:tableStyleId>
              </a:tblPr>
              <a:tblGrid>
                <a:gridCol w="793081">
                  <a:extLst>
                    <a:ext uri="{9D8B030D-6E8A-4147-A177-3AD203B41FA5}">
                      <a16:colId xmlns:a16="http://schemas.microsoft.com/office/drawing/2014/main" val="2571649575"/>
                    </a:ext>
                  </a:extLst>
                </a:gridCol>
                <a:gridCol w="813906">
                  <a:extLst>
                    <a:ext uri="{9D8B030D-6E8A-4147-A177-3AD203B41FA5}">
                      <a16:colId xmlns:a16="http://schemas.microsoft.com/office/drawing/2014/main" val="771659989"/>
                    </a:ext>
                  </a:extLst>
                </a:gridCol>
                <a:gridCol w="1516745">
                  <a:extLst>
                    <a:ext uri="{9D8B030D-6E8A-4147-A177-3AD203B41FA5}">
                      <a16:colId xmlns:a16="http://schemas.microsoft.com/office/drawing/2014/main" val="206664321"/>
                    </a:ext>
                  </a:extLst>
                </a:gridCol>
                <a:gridCol w="2997047">
                  <a:extLst>
                    <a:ext uri="{9D8B030D-6E8A-4147-A177-3AD203B41FA5}">
                      <a16:colId xmlns:a16="http://schemas.microsoft.com/office/drawing/2014/main" val="2882391735"/>
                    </a:ext>
                  </a:extLst>
                </a:gridCol>
                <a:gridCol w="1273788">
                  <a:extLst>
                    <a:ext uri="{9D8B030D-6E8A-4147-A177-3AD203B41FA5}">
                      <a16:colId xmlns:a16="http://schemas.microsoft.com/office/drawing/2014/main" val="1651891140"/>
                    </a:ext>
                  </a:extLst>
                </a:gridCol>
              </a:tblGrid>
              <a:tr h="200203">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61143761"/>
                  </a:ext>
                </a:extLst>
              </a:tr>
              <a:tr h="1050306">
                <a:tc>
                  <a:txBody>
                    <a:bodyPr/>
                    <a:lstStyle/>
                    <a:p>
                      <a:pPr algn="l">
                        <a:spcAft>
                          <a:spcPts val="0"/>
                        </a:spcAft>
                      </a:pPr>
                      <a:r>
                        <a:rPr lang="zh-CN" sz="1400" kern="100">
                          <a:effectLst/>
                        </a:rPr>
                        <a:t>进度管理员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章奇妙</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31601415</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18969039141</a:t>
                      </a:r>
                      <a:endParaRPr lang="zh-CN" sz="1400" kern="100" dirty="0">
                        <a:effectLst/>
                      </a:endParaRPr>
                    </a:p>
                    <a:p>
                      <a:pPr algn="l">
                        <a:spcAft>
                          <a:spcPts val="0"/>
                        </a:spcAft>
                      </a:pPr>
                      <a:r>
                        <a:rPr lang="zh-CN" sz="1600" kern="100" dirty="0">
                          <a:effectLst/>
                        </a:rPr>
                        <a:t>微信：</a:t>
                      </a:r>
                      <a:r>
                        <a:rPr lang="en-US" sz="1600" kern="100" dirty="0" err="1">
                          <a:effectLst/>
                        </a:rPr>
                        <a:t>wxzzzzqm</a:t>
                      </a:r>
                      <a:endParaRPr lang="zh-CN" sz="1400" kern="100" dirty="0">
                        <a:effectLst/>
                      </a:endParaRPr>
                    </a:p>
                    <a:p>
                      <a:pPr algn="l">
                        <a:spcAft>
                          <a:spcPts val="0"/>
                        </a:spcAft>
                      </a:pPr>
                      <a:r>
                        <a:rPr lang="zh-CN" sz="1600" kern="100" dirty="0">
                          <a:effectLst/>
                        </a:rPr>
                        <a:t>钉钉：</a:t>
                      </a:r>
                      <a:r>
                        <a:rPr lang="en-US" sz="1600" kern="100" dirty="0">
                          <a:effectLst/>
                        </a:rPr>
                        <a:t>18968801019</a:t>
                      </a:r>
                      <a:endParaRPr lang="zh-CN" sz="1400" kern="100" dirty="0">
                        <a:effectLst/>
                      </a:endParaRPr>
                    </a:p>
                    <a:p>
                      <a:pPr algn="l">
                        <a:spcAft>
                          <a:spcPts val="0"/>
                        </a:spcAft>
                      </a:pPr>
                      <a:r>
                        <a:rPr lang="zh-CN" sz="1600" kern="100" dirty="0">
                          <a:effectLst/>
                        </a:rPr>
                        <a:t>邮箱：</a:t>
                      </a:r>
                      <a:r>
                        <a:rPr lang="en-US" sz="1600" u="sng" kern="100" dirty="0">
                          <a:effectLst/>
                          <a:hlinkClick r:id="rId3"/>
                        </a:rPr>
                        <a:t>31601415@stu.zucc.edu.cn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38255755"/>
                  </a:ext>
                </a:extLst>
              </a:tr>
            </a:tbl>
          </a:graphicData>
        </a:graphic>
      </p:graphicFrame>
    </p:spTree>
    <p:extLst>
      <p:ext uri="{BB962C8B-B14F-4D97-AF65-F5344CB8AC3E}">
        <p14:creationId xmlns:p14="http://schemas.microsoft.com/office/powerpoint/2010/main" val="429047599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 name="矩形 3">
            <a:extLst>
              <a:ext uri="{FF2B5EF4-FFF2-40B4-BE49-F238E27FC236}">
                <a16:creationId xmlns:a16="http://schemas.microsoft.com/office/drawing/2014/main" id="{7082AD25-3105-4763-BAB3-8404F13710C8}"/>
              </a:ext>
            </a:extLst>
          </p:cNvPr>
          <p:cNvSpPr/>
          <p:nvPr/>
        </p:nvSpPr>
        <p:spPr>
          <a:xfrm>
            <a:off x="645085" y="1095572"/>
            <a:ext cx="7853830" cy="1257267"/>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文档管理员</a:t>
            </a:r>
            <a:endParaRPr lang="zh-CN" altLang="zh-CN" sz="2000" b="1" kern="100" dirty="0">
              <a:solidFill>
                <a:schemeClr val="bg1"/>
              </a:solidFill>
              <a:latin typeface="Cambria" panose="02040503050406030204" pitchFamily="18" charset="0"/>
            </a:endParaRP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职责描述：负责寻找主要的文档模板，负责各种项目文档的起草；负责整合其他成员起草的文档；负责文档的维护；发布已更新的技术文档</a:t>
            </a:r>
            <a:endParaRPr lang="zh-CN" altLang="zh-CN" sz="1400" kern="100" dirty="0">
              <a:solidFill>
                <a:schemeClr val="bg1"/>
              </a:solidFill>
              <a:latin typeface="Times New Roman" panose="02020603050405020304" pitchFamily="18" charset="0"/>
            </a:endParaRPr>
          </a:p>
        </p:txBody>
      </p:sp>
      <p:sp>
        <p:nvSpPr>
          <p:cNvPr id="10" name="矩形 9">
            <a:extLst>
              <a:ext uri="{FF2B5EF4-FFF2-40B4-BE49-F238E27FC236}">
                <a16:creationId xmlns:a16="http://schemas.microsoft.com/office/drawing/2014/main" id="{BE4170EF-3482-4F4C-9299-A185BBAAF6DB}"/>
              </a:ext>
            </a:extLst>
          </p:cNvPr>
          <p:cNvSpPr/>
          <p:nvPr/>
        </p:nvSpPr>
        <p:spPr>
          <a:xfrm>
            <a:off x="645085" y="3778157"/>
            <a:ext cx="7853830" cy="1257267"/>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配置管理员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职责描述：负责制定配置管理计划；针对项目镜像配置库的规划；搭建配置管理环境；建立和维护配置库； </a:t>
            </a:r>
          </a:p>
        </p:txBody>
      </p:sp>
      <p:graphicFrame>
        <p:nvGraphicFramePr>
          <p:cNvPr id="2" name="表格 1">
            <a:extLst>
              <a:ext uri="{FF2B5EF4-FFF2-40B4-BE49-F238E27FC236}">
                <a16:creationId xmlns:a16="http://schemas.microsoft.com/office/drawing/2014/main" id="{8F18C83C-FF4F-42A5-B113-8AC50A52A3FC}"/>
              </a:ext>
            </a:extLst>
          </p:cNvPr>
          <p:cNvGraphicFramePr>
            <a:graphicFrameLocks noGrp="1"/>
          </p:cNvGraphicFramePr>
          <p:nvPr>
            <p:extLst>
              <p:ext uri="{D42A27DB-BD31-4B8C-83A1-F6EECF244321}">
                <p14:modId xmlns:p14="http://schemas.microsoft.com/office/powerpoint/2010/main" val="624745623"/>
              </p:ext>
            </p:extLst>
          </p:nvPr>
        </p:nvGraphicFramePr>
        <p:xfrm>
          <a:off x="904239" y="2463242"/>
          <a:ext cx="7477758" cy="1348241"/>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1670522282"/>
                    </a:ext>
                  </a:extLst>
                </a:gridCol>
                <a:gridCol w="823062">
                  <a:extLst>
                    <a:ext uri="{9D8B030D-6E8A-4147-A177-3AD203B41FA5}">
                      <a16:colId xmlns:a16="http://schemas.microsoft.com/office/drawing/2014/main" val="236538753"/>
                    </a:ext>
                  </a:extLst>
                </a:gridCol>
                <a:gridCol w="1533809">
                  <a:extLst>
                    <a:ext uri="{9D8B030D-6E8A-4147-A177-3AD203B41FA5}">
                      <a16:colId xmlns:a16="http://schemas.microsoft.com/office/drawing/2014/main" val="2232341644"/>
                    </a:ext>
                  </a:extLst>
                </a:gridCol>
                <a:gridCol w="3030765">
                  <a:extLst>
                    <a:ext uri="{9D8B030D-6E8A-4147-A177-3AD203B41FA5}">
                      <a16:colId xmlns:a16="http://schemas.microsoft.com/office/drawing/2014/main" val="3318330210"/>
                    </a:ext>
                  </a:extLst>
                </a:gridCol>
                <a:gridCol w="1288119">
                  <a:extLst>
                    <a:ext uri="{9D8B030D-6E8A-4147-A177-3AD203B41FA5}">
                      <a16:colId xmlns:a16="http://schemas.microsoft.com/office/drawing/2014/main" val="2531771267"/>
                    </a:ext>
                  </a:extLst>
                </a:gridCol>
              </a:tblGrid>
              <a:tr h="210514">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395698338"/>
                  </a:ext>
                </a:extLst>
              </a:tr>
              <a:tr h="1104401">
                <a:tc>
                  <a:txBody>
                    <a:bodyPr/>
                    <a:lstStyle/>
                    <a:p>
                      <a:pPr algn="l">
                        <a:spcAft>
                          <a:spcPts val="0"/>
                        </a:spcAft>
                      </a:pPr>
                      <a:r>
                        <a:rPr lang="zh-CN" sz="1400" kern="100">
                          <a:effectLst/>
                        </a:rPr>
                        <a:t>文档管理员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于坤</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31601413</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15068801939</a:t>
                      </a:r>
                      <a:endParaRPr lang="zh-CN" sz="1400" kern="100" dirty="0">
                        <a:effectLst/>
                      </a:endParaRPr>
                    </a:p>
                    <a:p>
                      <a:pPr algn="l">
                        <a:spcAft>
                          <a:spcPts val="0"/>
                        </a:spcAft>
                      </a:pPr>
                      <a:r>
                        <a:rPr lang="zh-CN" sz="1600" kern="100" dirty="0">
                          <a:effectLst/>
                        </a:rPr>
                        <a:t>微信：</a:t>
                      </a:r>
                      <a:r>
                        <a:rPr lang="en-US" sz="1600" kern="100" dirty="0">
                          <a:effectLst/>
                        </a:rPr>
                        <a:t>Leap-Of-Faith</a:t>
                      </a:r>
                      <a:endParaRPr lang="zh-CN" sz="1400" kern="100" dirty="0">
                        <a:effectLst/>
                      </a:endParaRPr>
                    </a:p>
                    <a:p>
                      <a:pPr algn="l">
                        <a:spcAft>
                          <a:spcPts val="0"/>
                        </a:spcAft>
                      </a:pPr>
                      <a:r>
                        <a:rPr lang="zh-CN" sz="1600" kern="100" dirty="0">
                          <a:effectLst/>
                        </a:rPr>
                        <a:t>钉钉：</a:t>
                      </a:r>
                      <a:r>
                        <a:rPr lang="en-US" sz="1600" kern="100" dirty="0">
                          <a:effectLst/>
                        </a:rPr>
                        <a:t>15068801939</a:t>
                      </a:r>
                      <a:endParaRPr lang="zh-CN" sz="1400" kern="100" dirty="0">
                        <a:effectLst/>
                      </a:endParaRPr>
                    </a:p>
                    <a:p>
                      <a:pPr algn="l">
                        <a:spcAft>
                          <a:spcPts val="0"/>
                        </a:spcAft>
                      </a:pPr>
                      <a:r>
                        <a:rPr lang="zh-CN" sz="1600" kern="100" dirty="0">
                          <a:effectLst/>
                        </a:rPr>
                        <a:t>邮箱：</a:t>
                      </a:r>
                      <a:r>
                        <a:rPr lang="en-US" sz="1600" u="sng" kern="100" dirty="0">
                          <a:effectLst/>
                          <a:hlinkClick r:id="rId3"/>
                        </a:rPr>
                        <a:t>31601413@stu.zucc.edu.cn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36377489"/>
                  </a:ext>
                </a:extLst>
              </a:tr>
            </a:tbl>
          </a:graphicData>
        </a:graphic>
      </p:graphicFrame>
      <p:graphicFrame>
        <p:nvGraphicFramePr>
          <p:cNvPr id="6" name="表格 5">
            <a:extLst>
              <a:ext uri="{FF2B5EF4-FFF2-40B4-BE49-F238E27FC236}">
                <a16:creationId xmlns:a16="http://schemas.microsoft.com/office/drawing/2014/main" id="{E6FC4974-1457-4090-9F82-8CF7337DBA6B}"/>
              </a:ext>
            </a:extLst>
          </p:cNvPr>
          <p:cNvGraphicFramePr>
            <a:graphicFrameLocks noGrp="1"/>
          </p:cNvGraphicFramePr>
          <p:nvPr>
            <p:extLst>
              <p:ext uri="{D42A27DB-BD31-4B8C-83A1-F6EECF244321}">
                <p14:modId xmlns:p14="http://schemas.microsoft.com/office/powerpoint/2010/main" val="3280817223"/>
              </p:ext>
            </p:extLst>
          </p:nvPr>
        </p:nvGraphicFramePr>
        <p:xfrm>
          <a:off x="845194" y="5035424"/>
          <a:ext cx="7477758" cy="1376232"/>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206582988"/>
                    </a:ext>
                  </a:extLst>
                </a:gridCol>
                <a:gridCol w="823062">
                  <a:extLst>
                    <a:ext uri="{9D8B030D-6E8A-4147-A177-3AD203B41FA5}">
                      <a16:colId xmlns:a16="http://schemas.microsoft.com/office/drawing/2014/main" val="2043281897"/>
                    </a:ext>
                  </a:extLst>
                </a:gridCol>
                <a:gridCol w="1533809">
                  <a:extLst>
                    <a:ext uri="{9D8B030D-6E8A-4147-A177-3AD203B41FA5}">
                      <a16:colId xmlns:a16="http://schemas.microsoft.com/office/drawing/2014/main" val="2362518254"/>
                    </a:ext>
                  </a:extLst>
                </a:gridCol>
                <a:gridCol w="3030765">
                  <a:extLst>
                    <a:ext uri="{9D8B030D-6E8A-4147-A177-3AD203B41FA5}">
                      <a16:colId xmlns:a16="http://schemas.microsoft.com/office/drawing/2014/main" val="1070604960"/>
                    </a:ext>
                  </a:extLst>
                </a:gridCol>
                <a:gridCol w="1288119">
                  <a:extLst>
                    <a:ext uri="{9D8B030D-6E8A-4147-A177-3AD203B41FA5}">
                      <a16:colId xmlns:a16="http://schemas.microsoft.com/office/drawing/2014/main" val="3374084908"/>
                    </a:ext>
                  </a:extLst>
                </a:gridCol>
              </a:tblGrid>
              <a:tr h="215849">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7824178"/>
                  </a:ext>
                </a:extLst>
              </a:tr>
              <a:tr h="1132392">
                <a:tc>
                  <a:txBody>
                    <a:bodyPr/>
                    <a:lstStyle/>
                    <a:p>
                      <a:pPr algn="l">
                        <a:spcAft>
                          <a:spcPts val="0"/>
                        </a:spcAft>
                      </a:pPr>
                      <a:r>
                        <a:rPr lang="zh-CN" sz="1400" kern="100">
                          <a:effectLst/>
                        </a:rPr>
                        <a:t>配置管理员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刘值成</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手机号码</a:t>
                      </a:r>
                      <a:r>
                        <a:rPr lang="en-US" sz="1600" kern="100">
                          <a:effectLst/>
                        </a:rPr>
                        <a:t>13588756610</a:t>
                      </a:r>
                      <a:r>
                        <a:rPr lang="zh-CN" sz="1600" kern="100">
                          <a:effectLst/>
                        </a:rPr>
                        <a:t>：</a:t>
                      </a:r>
                      <a:endParaRPr lang="zh-CN" sz="1400" kern="100">
                        <a:effectLst/>
                      </a:endParaRPr>
                    </a:p>
                    <a:p>
                      <a:pPr algn="l">
                        <a:spcAft>
                          <a:spcPts val="0"/>
                        </a:spcAft>
                      </a:pPr>
                      <a:r>
                        <a:rPr lang="zh-CN" sz="1600" kern="100">
                          <a:effectLst/>
                        </a:rPr>
                        <a:t>微信：</a:t>
                      </a:r>
                      <a:r>
                        <a:rPr lang="en-US" sz="1600" kern="100">
                          <a:effectLst/>
                        </a:rPr>
                        <a:t>13588756610</a:t>
                      </a:r>
                      <a:endParaRPr lang="zh-CN" sz="1400" kern="100">
                        <a:effectLst/>
                      </a:endParaRPr>
                    </a:p>
                    <a:p>
                      <a:pPr algn="l">
                        <a:spcAft>
                          <a:spcPts val="0"/>
                        </a:spcAft>
                      </a:pPr>
                      <a:r>
                        <a:rPr lang="zh-CN" sz="1600" kern="100">
                          <a:effectLst/>
                        </a:rPr>
                        <a:t>钉钉：</a:t>
                      </a:r>
                      <a:r>
                        <a:rPr lang="en-US" sz="1600" kern="100">
                          <a:effectLst/>
                        </a:rPr>
                        <a:t>13588756610</a:t>
                      </a:r>
                      <a:endParaRPr lang="zh-CN" sz="1400" kern="100">
                        <a:effectLst/>
                      </a:endParaRPr>
                    </a:p>
                    <a:p>
                      <a:pPr algn="l">
                        <a:spcAft>
                          <a:spcPts val="0"/>
                        </a:spcAft>
                      </a:pPr>
                      <a:r>
                        <a:rPr lang="zh-CN" sz="1600" kern="100">
                          <a:effectLst/>
                        </a:rPr>
                        <a:t>邮箱：</a:t>
                      </a:r>
                      <a:r>
                        <a:rPr lang="en-US" sz="1600" u="sng" kern="100">
                          <a:effectLst/>
                          <a:hlinkClick r:id="rId4"/>
                        </a:rPr>
                        <a:t>31601402@stu.zucc.edu.cn</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1-613</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711283434"/>
                  </a:ext>
                </a:extLst>
              </a:tr>
            </a:tbl>
          </a:graphicData>
        </a:graphic>
      </p:graphicFrame>
    </p:spTree>
    <p:extLst>
      <p:ext uri="{BB962C8B-B14F-4D97-AF65-F5344CB8AC3E}">
        <p14:creationId xmlns:p14="http://schemas.microsoft.com/office/powerpoint/2010/main" val="7638689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 name="矩形 3">
            <a:extLst>
              <a:ext uri="{FF2B5EF4-FFF2-40B4-BE49-F238E27FC236}">
                <a16:creationId xmlns:a16="http://schemas.microsoft.com/office/drawing/2014/main" id="{7082AD25-3105-4763-BAB3-8404F13710C8}"/>
              </a:ext>
            </a:extLst>
          </p:cNvPr>
          <p:cNvSpPr/>
          <p:nvPr/>
        </p:nvSpPr>
        <p:spPr>
          <a:xfrm>
            <a:off x="645085" y="1095572"/>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美工</a:t>
            </a:r>
            <a:endParaRPr lang="zh-CN" altLang="zh-CN" sz="2000" b="1" kern="100" dirty="0">
              <a:solidFill>
                <a:schemeClr val="bg1"/>
              </a:solidFill>
              <a:latin typeface="Cambria" panose="02040503050406030204" pitchFamily="18" charset="0"/>
            </a:endParaRPr>
          </a:p>
          <a:p>
            <a:pPr indent="269875" algn="just"/>
            <a:r>
              <a:rPr lang="zh-CN" altLang="en-US" sz="1600" kern="100" dirty="0">
                <a:solidFill>
                  <a:schemeClr val="bg1"/>
                </a:solidFill>
                <a:latin typeface="Times New Roman" panose="02020603050405020304" pitchFamily="18" charset="0"/>
                <a:ea typeface="等线" panose="02010600030101010101" pitchFamily="2" charset="-122"/>
              </a:rPr>
              <a:t>职责描述：负责</a:t>
            </a:r>
            <a:r>
              <a:rPr lang="en-US" altLang="zh-CN" sz="1600" kern="100" dirty="0">
                <a:solidFill>
                  <a:schemeClr val="bg1"/>
                </a:solidFill>
                <a:latin typeface="Times New Roman" panose="02020603050405020304" pitchFamily="18" charset="0"/>
                <a:ea typeface="等线" panose="02010600030101010101" pitchFamily="2" charset="-122"/>
              </a:rPr>
              <a:t>UI</a:t>
            </a:r>
            <a:r>
              <a:rPr lang="zh-CN" altLang="en-US" sz="1600" kern="100" dirty="0">
                <a:solidFill>
                  <a:schemeClr val="bg1"/>
                </a:solidFill>
                <a:latin typeface="Times New Roman" panose="02020603050405020304" pitchFamily="18" charset="0"/>
                <a:ea typeface="等线" panose="02010600030101010101" pitchFamily="2" charset="-122"/>
              </a:rPr>
              <a:t>设计及美化</a:t>
            </a:r>
            <a:endParaRPr lang="zh-CN" altLang="zh-CN" sz="1600" kern="100" dirty="0">
              <a:solidFill>
                <a:schemeClr val="bg1"/>
              </a:solidFill>
              <a:latin typeface="Times New Roman" panose="02020603050405020304" pitchFamily="18" charset="0"/>
              <a:ea typeface="等线" panose="02010600030101010101" pitchFamily="2" charset="-122"/>
            </a:endParaRPr>
          </a:p>
        </p:txBody>
      </p:sp>
      <p:sp>
        <p:nvSpPr>
          <p:cNvPr id="10" name="矩形 9">
            <a:extLst>
              <a:ext uri="{FF2B5EF4-FFF2-40B4-BE49-F238E27FC236}">
                <a16:creationId xmlns:a16="http://schemas.microsoft.com/office/drawing/2014/main" id="{BE4170EF-3482-4F4C-9299-A185BBAAF6DB}"/>
              </a:ext>
            </a:extLst>
          </p:cNvPr>
          <p:cNvSpPr/>
          <p:nvPr/>
        </p:nvSpPr>
        <p:spPr>
          <a:xfrm>
            <a:off x="645085" y="3778157"/>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分析设计员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职责描述：负责对现有系统的分析及参与新界面的设计</a:t>
            </a:r>
          </a:p>
        </p:txBody>
      </p:sp>
      <p:graphicFrame>
        <p:nvGraphicFramePr>
          <p:cNvPr id="7" name="表格 6">
            <a:extLst>
              <a:ext uri="{FF2B5EF4-FFF2-40B4-BE49-F238E27FC236}">
                <a16:creationId xmlns:a16="http://schemas.microsoft.com/office/drawing/2014/main" id="{785912B2-F90E-44B8-8C61-A946424EC5DC}"/>
              </a:ext>
            </a:extLst>
          </p:cNvPr>
          <p:cNvGraphicFramePr>
            <a:graphicFrameLocks noGrp="1"/>
          </p:cNvGraphicFramePr>
          <p:nvPr>
            <p:extLst>
              <p:ext uri="{D42A27DB-BD31-4B8C-83A1-F6EECF244321}">
                <p14:modId xmlns:p14="http://schemas.microsoft.com/office/powerpoint/2010/main" val="3430142035"/>
              </p:ext>
            </p:extLst>
          </p:nvPr>
        </p:nvGraphicFramePr>
        <p:xfrm>
          <a:off x="819150" y="2155393"/>
          <a:ext cx="7479655" cy="1358596"/>
        </p:xfrm>
        <a:graphic>
          <a:graphicData uri="http://schemas.openxmlformats.org/drawingml/2006/table">
            <a:tbl>
              <a:tblPr firstRow="1" firstCol="1" bandRow="1">
                <a:tableStyleId>{5C22544A-7EE6-4342-B048-85BDC9FD1C3A}</a:tableStyleId>
              </a:tblPr>
              <a:tblGrid>
                <a:gridCol w="802206">
                  <a:extLst>
                    <a:ext uri="{9D8B030D-6E8A-4147-A177-3AD203B41FA5}">
                      <a16:colId xmlns:a16="http://schemas.microsoft.com/office/drawing/2014/main" val="2150590477"/>
                    </a:ext>
                  </a:extLst>
                </a:gridCol>
                <a:gridCol w="823272">
                  <a:extLst>
                    <a:ext uri="{9D8B030D-6E8A-4147-A177-3AD203B41FA5}">
                      <a16:colId xmlns:a16="http://schemas.microsoft.com/office/drawing/2014/main" val="1783724860"/>
                    </a:ext>
                  </a:extLst>
                </a:gridCol>
                <a:gridCol w="1534198">
                  <a:extLst>
                    <a:ext uri="{9D8B030D-6E8A-4147-A177-3AD203B41FA5}">
                      <a16:colId xmlns:a16="http://schemas.microsoft.com/office/drawing/2014/main" val="619306023"/>
                    </a:ext>
                  </a:extLst>
                </a:gridCol>
                <a:gridCol w="3031534">
                  <a:extLst>
                    <a:ext uri="{9D8B030D-6E8A-4147-A177-3AD203B41FA5}">
                      <a16:colId xmlns:a16="http://schemas.microsoft.com/office/drawing/2014/main" val="3499553128"/>
                    </a:ext>
                  </a:extLst>
                </a:gridCol>
                <a:gridCol w="1288445">
                  <a:extLst>
                    <a:ext uri="{9D8B030D-6E8A-4147-A177-3AD203B41FA5}">
                      <a16:colId xmlns:a16="http://schemas.microsoft.com/office/drawing/2014/main" val="2451107570"/>
                    </a:ext>
                  </a:extLst>
                </a:gridCol>
              </a:tblGrid>
              <a:tr h="212488">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98187158"/>
                  </a:ext>
                </a:extLst>
              </a:tr>
              <a:tr h="1114756">
                <a:tc>
                  <a:txBody>
                    <a:bodyPr/>
                    <a:lstStyle/>
                    <a:p>
                      <a:pPr algn="l">
                        <a:spcAft>
                          <a:spcPts val="0"/>
                        </a:spcAft>
                      </a:pPr>
                      <a:r>
                        <a:rPr lang="zh-CN" sz="1400" kern="100">
                          <a:effectLst/>
                        </a:rPr>
                        <a:t>美工</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刘值成</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31601402</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13588756610</a:t>
                      </a:r>
                      <a:r>
                        <a:rPr lang="zh-CN" sz="1600" kern="100" dirty="0">
                          <a:effectLst/>
                        </a:rPr>
                        <a:t>：</a:t>
                      </a:r>
                      <a:endParaRPr lang="zh-CN" sz="1400" kern="100" dirty="0">
                        <a:effectLst/>
                      </a:endParaRPr>
                    </a:p>
                    <a:p>
                      <a:pPr algn="l">
                        <a:spcAft>
                          <a:spcPts val="0"/>
                        </a:spcAft>
                      </a:pPr>
                      <a:r>
                        <a:rPr lang="zh-CN" sz="1600" kern="100" dirty="0">
                          <a:effectLst/>
                        </a:rPr>
                        <a:t>微信：</a:t>
                      </a:r>
                      <a:r>
                        <a:rPr lang="en-US" sz="1600" kern="100" dirty="0">
                          <a:effectLst/>
                        </a:rPr>
                        <a:t>13588756610</a:t>
                      </a:r>
                      <a:endParaRPr lang="zh-CN" sz="1400" kern="100" dirty="0">
                        <a:effectLst/>
                      </a:endParaRPr>
                    </a:p>
                    <a:p>
                      <a:pPr algn="l">
                        <a:spcAft>
                          <a:spcPts val="0"/>
                        </a:spcAft>
                      </a:pPr>
                      <a:r>
                        <a:rPr lang="zh-CN" sz="1600" kern="100" dirty="0">
                          <a:effectLst/>
                        </a:rPr>
                        <a:t>钉钉：</a:t>
                      </a:r>
                      <a:r>
                        <a:rPr lang="en-US" sz="1600" kern="100" dirty="0">
                          <a:effectLst/>
                        </a:rPr>
                        <a:t>13588756610</a:t>
                      </a:r>
                      <a:endParaRPr lang="zh-CN" sz="1400" kern="100" dirty="0">
                        <a:effectLst/>
                      </a:endParaRPr>
                    </a:p>
                    <a:p>
                      <a:pPr algn="l">
                        <a:spcAft>
                          <a:spcPts val="0"/>
                        </a:spcAft>
                      </a:pPr>
                      <a:r>
                        <a:rPr lang="zh-CN" sz="1600" kern="100" dirty="0">
                          <a:effectLst/>
                        </a:rPr>
                        <a:t>邮箱：</a:t>
                      </a:r>
                      <a:r>
                        <a:rPr lang="en-US" sz="1600" u="sng" kern="100" dirty="0">
                          <a:effectLst/>
                          <a:hlinkClick r:id="rId3"/>
                        </a:rPr>
                        <a:t>31601402@stu.zucc.edu.cn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1-613</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66690860"/>
                  </a:ext>
                </a:extLst>
              </a:tr>
            </a:tbl>
          </a:graphicData>
        </a:graphic>
      </p:graphicFrame>
      <p:graphicFrame>
        <p:nvGraphicFramePr>
          <p:cNvPr id="8" name="表格 7">
            <a:extLst>
              <a:ext uri="{FF2B5EF4-FFF2-40B4-BE49-F238E27FC236}">
                <a16:creationId xmlns:a16="http://schemas.microsoft.com/office/drawing/2014/main" id="{C494F19D-9F5F-4A85-8B9E-58ECFA9E262B}"/>
              </a:ext>
            </a:extLst>
          </p:cNvPr>
          <p:cNvGraphicFramePr>
            <a:graphicFrameLocks noGrp="1"/>
          </p:cNvGraphicFramePr>
          <p:nvPr>
            <p:extLst>
              <p:ext uri="{D42A27DB-BD31-4B8C-83A1-F6EECF244321}">
                <p14:modId xmlns:p14="http://schemas.microsoft.com/office/powerpoint/2010/main" val="3418232478"/>
              </p:ext>
            </p:extLst>
          </p:nvPr>
        </p:nvGraphicFramePr>
        <p:xfrm>
          <a:off x="819149" y="4875810"/>
          <a:ext cx="7479655" cy="1372682"/>
        </p:xfrm>
        <a:graphic>
          <a:graphicData uri="http://schemas.openxmlformats.org/drawingml/2006/table">
            <a:tbl>
              <a:tblPr firstRow="1" firstCol="1" bandRow="1">
                <a:tableStyleId>{5C22544A-7EE6-4342-B048-85BDC9FD1C3A}</a:tableStyleId>
              </a:tblPr>
              <a:tblGrid>
                <a:gridCol w="802207">
                  <a:extLst>
                    <a:ext uri="{9D8B030D-6E8A-4147-A177-3AD203B41FA5}">
                      <a16:colId xmlns:a16="http://schemas.microsoft.com/office/drawing/2014/main" val="2481982035"/>
                    </a:ext>
                  </a:extLst>
                </a:gridCol>
                <a:gridCol w="823271">
                  <a:extLst>
                    <a:ext uri="{9D8B030D-6E8A-4147-A177-3AD203B41FA5}">
                      <a16:colId xmlns:a16="http://schemas.microsoft.com/office/drawing/2014/main" val="3211274724"/>
                    </a:ext>
                  </a:extLst>
                </a:gridCol>
                <a:gridCol w="1534198">
                  <a:extLst>
                    <a:ext uri="{9D8B030D-6E8A-4147-A177-3AD203B41FA5}">
                      <a16:colId xmlns:a16="http://schemas.microsoft.com/office/drawing/2014/main" val="2171287460"/>
                    </a:ext>
                  </a:extLst>
                </a:gridCol>
                <a:gridCol w="3031533">
                  <a:extLst>
                    <a:ext uri="{9D8B030D-6E8A-4147-A177-3AD203B41FA5}">
                      <a16:colId xmlns:a16="http://schemas.microsoft.com/office/drawing/2014/main" val="3530880244"/>
                    </a:ext>
                  </a:extLst>
                </a:gridCol>
                <a:gridCol w="1288446">
                  <a:extLst>
                    <a:ext uri="{9D8B030D-6E8A-4147-A177-3AD203B41FA5}">
                      <a16:colId xmlns:a16="http://schemas.microsoft.com/office/drawing/2014/main" val="1141967633"/>
                    </a:ext>
                  </a:extLst>
                </a:gridCol>
              </a:tblGrid>
              <a:tr h="215173">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03028306"/>
                  </a:ext>
                </a:extLst>
              </a:tr>
              <a:tr h="1128842">
                <a:tc>
                  <a:txBody>
                    <a:bodyPr/>
                    <a:lstStyle/>
                    <a:p>
                      <a:pPr algn="l">
                        <a:spcAft>
                          <a:spcPts val="0"/>
                        </a:spcAft>
                      </a:pPr>
                      <a:r>
                        <a:rPr lang="zh-CN" sz="1400" kern="100">
                          <a:effectLst/>
                        </a:rPr>
                        <a:t>分析设计员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张威杰</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31601414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13588756610</a:t>
                      </a:r>
                      <a:r>
                        <a:rPr lang="zh-CN" sz="1600" kern="100" dirty="0">
                          <a:effectLst/>
                        </a:rPr>
                        <a:t>：</a:t>
                      </a:r>
                      <a:endParaRPr lang="zh-CN" sz="1400" kern="100" dirty="0">
                        <a:effectLst/>
                      </a:endParaRPr>
                    </a:p>
                    <a:p>
                      <a:pPr algn="l">
                        <a:spcAft>
                          <a:spcPts val="0"/>
                        </a:spcAft>
                      </a:pPr>
                      <a:r>
                        <a:rPr lang="zh-CN" sz="1600" kern="100" dirty="0">
                          <a:effectLst/>
                        </a:rPr>
                        <a:t>微信：</a:t>
                      </a:r>
                      <a:r>
                        <a:rPr lang="en-US" sz="1600" kern="100" dirty="0">
                          <a:effectLst/>
                        </a:rPr>
                        <a:t>13588756610</a:t>
                      </a:r>
                      <a:endParaRPr lang="zh-CN" sz="1400" kern="100" dirty="0">
                        <a:effectLst/>
                      </a:endParaRPr>
                    </a:p>
                    <a:p>
                      <a:pPr algn="l">
                        <a:spcAft>
                          <a:spcPts val="0"/>
                        </a:spcAft>
                      </a:pPr>
                      <a:r>
                        <a:rPr lang="zh-CN" sz="1600" kern="100" dirty="0">
                          <a:effectLst/>
                        </a:rPr>
                        <a:t>钉钉：</a:t>
                      </a:r>
                      <a:r>
                        <a:rPr lang="en-US" sz="1600" kern="100" dirty="0">
                          <a:effectLst/>
                        </a:rPr>
                        <a:t>13588756610</a:t>
                      </a:r>
                      <a:endParaRPr lang="zh-CN" sz="1400" kern="100" dirty="0">
                        <a:effectLst/>
                      </a:endParaRPr>
                    </a:p>
                    <a:p>
                      <a:pPr algn="l">
                        <a:spcAft>
                          <a:spcPts val="0"/>
                        </a:spcAft>
                      </a:pPr>
                      <a:r>
                        <a:rPr lang="zh-CN" sz="1600" kern="100" dirty="0">
                          <a:effectLst/>
                        </a:rPr>
                        <a:t>邮箱：</a:t>
                      </a:r>
                      <a:r>
                        <a:rPr lang="en-US" sz="1600" u="sng" kern="100" dirty="0">
                          <a:effectLst/>
                          <a:hlinkClick r:id="rId3"/>
                        </a:rPr>
                        <a:t>31601402@stu.zucc.edu.cn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44695492"/>
                  </a:ext>
                </a:extLst>
              </a:tr>
            </a:tbl>
          </a:graphicData>
        </a:graphic>
      </p:graphicFrame>
    </p:spTree>
    <p:extLst>
      <p:ext uri="{BB962C8B-B14F-4D97-AF65-F5344CB8AC3E}">
        <p14:creationId xmlns:p14="http://schemas.microsoft.com/office/powerpoint/2010/main" val="415156581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 name="矩形 3">
            <a:extLst>
              <a:ext uri="{FF2B5EF4-FFF2-40B4-BE49-F238E27FC236}">
                <a16:creationId xmlns:a16="http://schemas.microsoft.com/office/drawing/2014/main" id="{7082AD25-3105-4763-BAB3-8404F13710C8}"/>
              </a:ext>
            </a:extLst>
          </p:cNvPr>
          <p:cNvSpPr/>
          <p:nvPr/>
        </p:nvSpPr>
        <p:spPr>
          <a:xfrm>
            <a:off x="645085" y="1095572"/>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主程序员</a:t>
            </a:r>
            <a:endParaRPr lang="zh-CN" altLang="zh-CN" sz="2000" b="1" kern="100" dirty="0">
              <a:solidFill>
                <a:schemeClr val="bg1"/>
              </a:solidFill>
              <a:latin typeface="Cambria" panose="02040503050406030204" pitchFamily="18" charset="0"/>
            </a:endParaRP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职责描述：作为主程序员进行必要的代码编写</a:t>
            </a:r>
            <a:endParaRPr lang="zh-CN" altLang="zh-CN" sz="1400" kern="100" dirty="0">
              <a:solidFill>
                <a:schemeClr val="bg1"/>
              </a:solidFill>
              <a:latin typeface="Times New Roman" panose="02020603050405020304" pitchFamily="18" charset="0"/>
            </a:endParaRPr>
          </a:p>
        </p:txBody>
      </p:sp>
      <p:sp>
        <p:nvSpPr>
          <p:cNvPr id="10" name="矩形 9">
            <a:extLst>
              <a:ext uri="{FF2B5EF4-FFF2-40B4-BE49-F238E27FC236}">
                <a16:creationId xmlns:a16="http://schemas.microsoft.com/office/drawing/2014/main" id="{BE4170EF-3482-4F4C-9299-A185BBAAF6DB}"/>
              </a:ext>
            </a:extLst>
          </p:cNvPr>
          <p:cNvSpPr/>
          <p:nvPr/>
        </p:nvSpPr>
        <p:spPr>
          <a:xfrm>
            <a:off x="645085" y="3778157"/>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后备程序员</a:t>
            </a: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职责描述：辅助主程序员进行代码编写，并在必要时顶替主程序员的工作</a:t>
            </a:r>
          </a:p>
        </p:txBody>
      </p:sp>
      <p:graphicFrame>
        <p:nvGraphicFramePr>
          <p:cNvPr id="7" name="表格 6">
            <a:extLst>
              <a:ext uri="{FF2B5EF4-FFF2-40B4-BE49-F238E27FC236}">
                <a16:creationId xmlns:a16="http://schemas.microsoft.com/office/drawing/2014/main" id="{40421DE7-8DC8-49A6-9297-F524D8364162}"/>
              </a:ext>
            </a:extLst>
          </p:cNvPr>
          <p:cNvGraphicFramePr>
            <a:graphicFrameLocks noGrp="1"/>
          </p:cNvGraphicFramePr>
          <p:nvPr>
            <p:extLst>
              <p:ext uri="{D42A27DB-BD31-4B8C-83A1-F6EECF244321}">
                <p14:modId xmlns:p14="http://schemas.microsoft.com/office/powerpoint/2010/main" val="3904118592"/>
              </p:ext>
            </p:extLst>
          </p:nvPr>
        </p:nvGraphicFramePr>
        <p:xfrm>
          <a:off x="845194" y="2280490"/>
          <a:ext cx="7477759" cy="1501735"/>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3309039290"/>
                    </a:ext>
                  </a:extLst>
                </a:gridCol>
                <a:gridCol w="823063">
                  <a:extLst>
                    <a:ext uri="{9D8B030D-6E8A-4147-A177-3AD203B41FA5}">
                      <a16:colId xmlns:a16="http://schemas.microsoft.com/office/drawing/2014/main" val="4241091643"/>
                    </a:ext>
                  </a:extLst>
                </a:gridCol>
                <a:gridCol w="1533809">
                  <a:extLst>
                    <a:ext uri="{9D8B030D-6E8A-4147-A177-3AD203B41FA5}">
                      <a16:colId xmlns:a16="http://schemas.microsoft.com/office/drawing/2014/main" val="1787884240"/>
                    </a:ext>
                  </a:extLst>
                </a:gridCol>
                <a:gridCol w="3030765">
                  <a:extLst>
                    <a:ext uri="{9D8B030D-6E8A-4147-A177-3AD203B41FA5}">
                      <a16:colId xmlns:a16="http://schemas.microsoft.com/office/drawing/2014/main" val="695042032"/>
                    </a:ext>
                  </a:extLst>
                </a:gridCol>
                <a:gridCol w="1288119">
                  <a:extLst>
                    <a:ext uri="{9D8B030D-6E8A-4147-A177-3AD203B41FA5}">
                      <a16:colId xmlns:a16="http://schemas.microsoft.com/office/drawing/2014/main" val="2594041836"/>
                    </a:ext>
                  </a:extLst>
                </a:gridCol>
              </a:tblGrid>
              <a:tr h="239772">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35232703"/>
                  </a:ext>
                </a:extLst>
              </a:tr>
              <a:tr h="1257895">
                <a:tc>
                  <a:txBody>
                    <a:bodyPr/>
                    <a:lstStyle/>
                    <a:p>
                      <a:pPr algn="l">
                        <a:spcAft>
                          <a:spcPts val="0"/>
                        </a:spcAft>
                      </a:pPr>
                      <a:r>
                        <a:rPr lang="zh-CN" sz="1400" kern="100">
                          <a:effectLst/>
                        </a:rPr>
                        <a:t>主程序员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张威杰</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31601414</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手机号码</a:t>
                      </a:r>
                      <a:r>
                        <a:rPr lang="en-US" sz="1600" kern="100" dirty="0">
                          <a:effectLst/>
                        </a:rPr>
                        <a:t>13588756610</a:t>
                      </a:r>
                      <a:r>
                        <a:rPr lang="zh-CN" sz="1600" kern="100" dirty="0">
                          <a:effectLst/>
                        </a:rPr>
                        <a:t>：</a:t>
                      </a:r>
                      <a:endParaRPr lang="zh-CN" sz="1400" kern="100" dirty="0">
                        <a:effectLst/>
                      </a:endParaRPr>
                    </a:p>
                    <a:p>
                      <a:pPr algn="l">
                        <a:spcAft>
                          <a:spcPts val="0"/>
                        </a:spcAft>
                      </a:pPr>
                      <a:r>
                        <a:rPr lang="zh-CN" sz="1600" kern="100" dirty="0">
                          <a:effectLst/>
                        </a:rPr>
                        <a:t>微信：</a:t>
                      </a:r>
                      <a:r>
                        <a:rPr lang="en-US" sz="1600" kern="100" dirty="0">
                          <a:effectLst/>
                        </a:rPr>
                        <a:t>13588756610</a:t>
                      </a:r>
                      <a:endParaRPr lang="zh-CN" sz="1400" kern="100" dirty="0">
                        <a:effectLst/>
                      </a:endParaRPr>
                    </a:p>
                    <a:p>
                      <a:pPr algn="l">
                        <a:spcAft>
                          <a:spcPts val="0"/>
                        </a:spcAft>
                      </a:pPr>
                      <a:r>
                        <a:rPr lang="zh-CN" sz="1600" kern="100" dirty="0">
                          <a:effectLst/>
                        </a:rPr>
                        <a:t>钉钉：</a:t>
                      </a:r>
                      <a:r>
                        <a:rPr lang="en-US" sz="1600" kern="100" dirty="0">
                          <a:effectLst/>
                        </a:rPr>
                        <a:t>13588756610</a:t>
                      </a:r>
                      <a:endParaRPr lang="zh-CN" sz="1400" kern="100" dirty="0">
                        <a:effectLst/>
                      </a:endParaRPr>
                    </a:p>
                    <a:p>
                      <a:pPr algn="l">
                        <a:spcAft>
                          <a:spcPts val="0"/>
                        </a:spcAft>
                      </a:pPr>
                      <a:r>
                        <a:rPr lang="zh-CN" sz="1600" kern="100" dirty="0">
                          <a:effectLst/>
                        </a:rPr>
                        <a:t>邮箱：</a:t>
                      </a:r>
                      <a:r>
                        <a:rPr lang="en-US" sz="1600" u="sng" kern="100" dirty="0">
                          <a:effectLst/>
                          <a:hlinkClick r:id="rId3"/>
                        </a:rPr>
                        <a:t>31601402@stu.zucc.edu.cn</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45211918"/>
                  </a:ext>
                </a:extLst>
              </a:tr>
            </a:tbl>
          </a:graphicData>
        </a:graphic>
      </p:graphicFrame>
      <p:graphicFrame>
        <p:nvGraphicFramePr>
          <p:cNvPr id="8" name="表格 7">
            <a:extLst>
              <a:ext uri="{FF2B5EF4-FFF2-40B4-BE49-F238E27FC236}">
                <a16:creationId xmlns:a16="http://schemas.microsoft.com/office/drawing/2014/main" id="{926624D6-9B5F-4FAB-830C-9E963A42D7E6}"/>
              </a:ext>
            </a:extLst>
          </p:cNvPr>
          <p:cNvGraphicFramePr>
            <a:graphicFrameLocks noGrp="1"/>
          </p:cNvGraphicFramePr>
          <p:nvPr>
            <p:extLst>
              <p:ext uri="{D42A27DB-BD31-4B8C-83A1-F6EECF244321}">
                <p14:modId xmlns:p14="http://schemas.microsoft.com/office/powerpoint/2010/main" val="1985930026"/>
              </p:ext>
            </p:extLst>
          </p:nvPr>
        </p:nvGraphicFramePr>
        <p:xfrm>
          <a:off x="845193" y="4875809"/>
          <a:ext cx="7477758" cy="1286865"/>
        </p:xfrm>
        <a:graphic>
          <a:graphicData uri="http://schemas.openxmlformats.org/drawingml/2006/table">
            <a:tbl>
              <a:tblPr firstRow="1" firstCol="1" bandRow="1">
                <a:tableStyleId>{5C22544A-7EE6-4342-B048-85BDC9FD1C3A}</a:tableStyleId>
              </a:tblPr>
              <a:tblGrid>
                <a:gridCol w="802003">
                  <a:extLst>
                    <a:ext uri="{9D8B030D-6E8A-4147-A177-3AD203B41FA5}">
                      <a16:colId xmlns:a16="http://schemas.microsoft.com/office/drawing/2014/main" val="1056381773"/>
                    </a:ext>
                  </a:extLst>
                </a:gridCol>
                <a:gridCol w="823062">
                  <a:extLst>
                    <a:ext uri="{9D8B030D-6E8A-4147-A177-3AD203B41FA5}">
                      <a16:colId xmlns:a16="http://schemas.microsoft.com/office/drawing/2014/main" val="2227590748"/>
                    </a:ext>
                  </a:extLst>
                </a:gridCol>
                <a:gridCol w="1533809">
                  <a:extLst>
                    <a:ext uri="{9D8B030D-6E8A-4147-A177-3AD203B41FA5}">
                      <a16:colId xmlns:a16="http://schemas.microsoft.com/office/drawing/2014/main" val="445399691"/>
                    </a:ext>
                  </a:extLst>
                </a:gridCol>
                <a:gridCol w="3030765">
                  <a:extLst>
                    <a:ext uri="{9D8B030D-6E8A-4147-A177-3AD203B41FA5}">
                      <a16:colId xmlns:a16="http://schemas.microsoft.com/office/drawing/2014/main" val="114965853"/>
                    </a:ext>
                  </a:extLst>
                </a:gridCol>
                <a:gridCol w="1288119">
                  <a:extLst>
                    <a:ext uri="{9D8B030D-6E8A-4147-A177-3AD203B41FA5}">
                      <a16:colId xmlns:a16="http://schemas.microsoft.com/office/drawing/2014/main" val="4189547316"/>
                    </a:ext>
                  </a:extLst>
                </a:gridCol>
              </a:tblGrid>
              <a:tr h="257373">
                <a:tc>
                  <a:txBody>
                    <a:bodyPr/>
                    <a:lstStyle/>
                    <a:p>
                      <a:pPr algn="l">
                        <a:spcAft>
                          <a:spcPts val="0"/>
                        </a:spcAft>
                      </a:pPr>
                      <a:r>
                        <a:rPr lang="zh-CN" sz="1600" kern="100">
                          <a:effectLst/>
                        </a:rPr>
                        <a:t>职位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姓名</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个人信息</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联系方式</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地址</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9971266"/>
                  </a:ext>
                </a:extLst>
              </a:tr>
              <a:tr h="1029492">
                <a:tc>
                  <a:txBody>
                    <a:bodyPr/>
                    <a:lstStyle/>
                    <a:p>
                      <a:pPr algn="l">
                        <a:spcAft>
                          <a:spcPts val="0"/>
                        </a:spcAft>
                      </a:pPr>
                      <a:r>
                        <a:rPr lang="zh-CN" sz="1400" kern="100">
                          <a:effectLst/>
                        </a:rPr>
                        <a:t>后备程序员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陈铉文</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班级：</a:t>
                      </a:r>
                      <a:endParaRPr lang="en-US" altLang="zh-CN" sz="1600" kern="100" dirty="0">
                        <a:effectLst/>
                      </a:endParaRPr>
                    </a:p>
                    <a:p>
                      <a:pPr algn="l">
                        <a:spcAft>
                          <a:spcPts val="0"/>
                        </a:spcAft>
                      </a:pPr>
                      <a:r>
                        <a:rPr lang="zh-CN" sz="1600" kern="100" dirty="0">
                          <a:effectLst/>
                        </a:rPr>
                        <a:t>软工</a:t>
                      </a:r>
                      <a:r>
                        <a:rPr lang="en-US" sz="1600" kern="100" dirty="0">
                          <a:effectLst/>
                        </a:rPr>
                        <a:t>1602</a:t>
                      </a:r>
                      <a:endParaRPr lang="zh-CN" sz="1400" kern="100" dirty="0">
                        <a:effectLst/>
                      </a:endParaRPr>
                    </a:p>
                    <a:p>
                      <a:pPr algn="l">
                        <a:spcAft>
                          <a:spcPts val="0"/>
                        </a:spcAft>
                      </a:pPr>
                      <a:r>
                        <a:rPr lang="zh-CN" sz="1600" kern="100" dirty="0">
                          <a:effectLst/>
                        </a:rPr>
                        <a:t>学号：</a:t>
                      </a:r>
                      <a:r>
                        <a:rPr lang="en-US" sz="1600" kern="100" dirty="0">
                          <a:effectLst/>
                        </a:rPr>
                        <a:t>31601388</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a:effectLst/>
                        </a:rPr>
                        <a:t>手机号码：</a:t>
                      </a:r>
                      <a:r>
                        <a:rPr lang="en-US" sz="1600" kern="100">
                          <a:effectLst/>
                        </a:rPr>
                        <a:t>18305890112</a:t>
                      </a:r>
                      <a:endParaRPr lang="zh-CN" sz="1400" kern="100">
                        <a:effectLst/>
                      </a:endParaRPr>
                    </a:p>
                    <a:p>
                      <a:pPr algn="l">
                        <a:spcAft>
                          <a:spcPts val="0"/>
                        </a:spcAft>
                      </a:pPr>
                      <a:r>
                        <a:rPr lang="zh-CN" sz="1600" kern="100">
                          <a:effectLst/>
                        </a:rPr>
                        <a:t>微信：</a:t>
                      </a:r>
                      <a:r>
                        <a:rPr lang="en-US" sz="1600" kern="100">
                          <a:effectLst/>
                        </a:rPr>
                        <a:t>18305890112</a:t>
                      </a:r>
                      <a:endParaRPr lang="zh-CN" sz="1400" kern="100">
                        <a:effectLst/>
                      </a:endParaRPr>
                    </a:p>
                    <a:p>
                      <a:pPr algn="l">
                        <a:spcAft>
                          <a:spcPts val="0"/>
                        </a:spcAft>
                      </a:pPr>
                      <a:r>
                        <a:rPr lang="zh-CN" sz="1600" kern="100">
                          <a:effectLst/>
                        </a:rPr>
                        <a:t>钉钉：</a:t>
                      </a:r>
                      <a:r>
                        <a:rPr lang="en-US" sz="1600" kern="100">
                          <a:effectLst/>
                        </a:rPr>
                        <a:t>18305890112</a:t>
                      </a:r>
                      <a:endParaRPr lang="zh-CN" sz="1400" kern="100">
                        <a:effectLst/>
                      </a:endParaRPr>
                    </a:p>
                    <a:p>
                      <a:pPr algn="l">
                        <a:spcAft>
                          <a:spcPts val="0"/>
                        </a:spcAft>
                      </a:pPr>
                      <a:r>
                        <a:rPr lang="zh-CN" sz="1600" kern="100">
                          <a:effectLst/>
                        </a:rPr>
                        <a:t>邮箱：</a:t>
                      </a:r>
                      <a:r>
                        <a:rPr lang="en-US" sz="1600" u="sng" kern="100">
                          <a:effectLst/>
                          <a:hlinkClick r:id="rId4"/>
                        </a:rPr>
                        <a:t>31601388@stu.zucc.edu.cn</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l">
                        <a:spcAft>
                          <a:spcPts val="0"/>
                        </a:spcAft>
                      </a:pPr>
                      <a:r>
                        <a:rPr lang="zh-CN" sz="1600" kern="100" dirty="0">
                          <a:effectLst/>
                        </a:rPr>
                        <a:t>弘毅</a:t>
                      </a:r>
                      <a:r>
                        <a:rPr lang="en-US" sz="1600" kern="100" dirty="0">
                          <a:effectLst/>
                        </a:rPr>
                        <a:t>1-610</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77056428"/>
                  </a:ext>
                </a:extLst>
              </a:tr>
            </a:tbl>
          </a:graphicData>
        </a:graphic>
      </p:graphicFrame>
    </p:spTree>
    <p:extLst>
      <p:ext uri="{BB962C8B-B14F-4D97-AF65-F5344CB8AC3E}">
        <p14:creationId xmlns:p14="http://schemas.microsoft.com/office/powerpoint/2010/main" val="40523490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6886822"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角色和职责</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4" name="矩形 3">
            <a:extLst>
              <a:ext uri="{FF2B5EF4-FFF2-40B4-BE49-F238E27FC236}">
                <a16:creationId xmlns:a16="http://schemas.microsoft.com/office/drawing/2014/main" id="{7082AD25-3105-4763-BAB3-8404F13710C8}"/>
              </a:ext>
            </a:extLst>
          </p:cNvPr>
          <p:cNvSpPr/>
          <p:nvPr/>
        </p:nvSpPr>
        <p:spPr>
          <a:xfrm>
            <a:off x="645085" y="1095572"/>
            <a:ext cx="7853830" cy="1011046"/>
          </a:xfrm>
          <a:prstGeom prst="rect">
            <a:avLst/>
          </a:prstGeom>
        </p:spPr>
        <p:txBody>
          <a:bodyPr wrap="square">
            <a:spAutoFit/>
          </a:bodyPr>
          <a:lstStyle/>
          <a:p>
            <a:pPr algn="just">
              <a:lnSpc>
                <a:spcPct val="156000"/>
              </a:lnSpc>
              <a:spcBef>
                <a:spcPts val="1400"/>
              </a:spcBef>
              <a:spcAft>
                <a:spcPts val="1450"/>
              </a:spcAft>
            </a:pPr>
            <a:r>
              <a:rPr lang="zh-CN" altLang="en-US" sz="2000" b="1" kern="100" dirty="0">
                <a:solidFill>
                  <a:schemeClr val="bg1"/>
                </a:solidFill>
                <a:latin typeface="Cambria" panose="02040503050406030204" pitchFamily="18" charset="0"/>
              </a:rPr>
              <a:t>文档编写员</a:t>
            </a:r>
            <a:endParaRPr lang="zh-CN" altLang="zh-CN" sz="2000" b="1" kern="100" dirty="0">
              <a:solidFill>
                <a:schemeClr val="bg1"/>
              </a:solidFill>
              <a:latin typeface="Cambria" panose="02040503050406030204" pitchFamily="18" charset="0"/>
            </a:endParaRPr>
          </a:p>
          <a:p>
            <a:pPr indent="269875" algn="just">
              <a:spcAft>
                <a:spcPts val="0"/>
              </a:spcAft>
            </a:pPr>
            <a:r>
              <a:rPr lang="zh-CN" altLang="en-US" sz="1600" kern="100" dirty="0">
                <a:solidFill>
                  <a:schemeClr val="bg1"/>
                </a:solidFill>
                <a:latin typeface="Times New Roman" panose="02020603050405020304" pitchFamily="18" charset="0"/>
                <a:ea typeface="等线" panose="02010600030101010101" pitchFamily="2" charset="-122"/>
              </a:rPr>
              <a:t>职责描述：负责项目经理分配的文档各部分的编写</a:t>
            </a:r>
            <a:endParaRPr lang="zh-CN" altLang="zh-CN" sz="1400" kern="100" dirty="0">
              <a:solidFill>
                <a:schemeClr val="bg1"/>
              </a:solidFill>
              <a:latin typeface="Times New Roman" panose="02020603050405020304" pitchFamily="18" charset="0"/>
            </a:endParaRPr>
          </a:p>
        </p:txBody>
      </p:sp>
      <p:graphicFrame>
        <p:nvGraphicFramePr>
          <p:cNvPr id="7" name="表格 6">
            <a:extLst>
              <a:ext uri="{FF2B5EF4-FFF2-40B4-BE49-F238E27FC236}">
                <a16:creationId xmlns:a16="http://schemas.microsoft.com/office/drawing/2014/main" id="{2BC70524-9EFC-44EC-A406-8022C1091867}"/>
              </a:ext>
            </a:extLst>
          </p:cNvPr>
          <p:cNvGraphicFramePr>
            <a:graphicFrameLocks noGrp="1"/>
          </p:cNvGraphicFramePr>
          <p:nvPr>
            <p:extLst>
              <p:ext uri="{D42A27DB-BD31-4B8C-83A1-F6EECF244321}">
                <p14:modId xmlns:p14="http://schemas.microsoft.com/office/powerpoint/2010/main" val="425524068"/>
              </p:ext>
            </p:extLst>
          </p:nvPr>
        </p:nvGraphicFramePr>
        <p:xfrm>
          <a:off x="745138" y="2106617"/>
          <a:ext cx="7553666" cy="4480560"/>
        </p:xfrm>
        <a:graphic>
          <a:graphicData uri="http://schemas.openxmlformats.org/drawingml/2006/table">
            <a:tbl>
              <a:tblPr firstRow="1" firstCol="1" bandRow="1">
                <a:tableStyleId>{5C22544A-7EE6-4342-B048-85BDC9FD1C3A}</a:tableStyleId>
              </a:tblPr>
              <a:tblGrid>
                <a:gridCol w="810144">
                  <a:extLst>
                    <a:ext uri="{9D8B030D-6E8A-4147-A177-3AD203B41FA5}">
                      <a16:colId xmlns:a16="http://schemas.microsoft.com/office/drawing/2014/main" val="1284968229"/>
                    </a:ext>
                  </a:extLst>
                </a:gridCol>
                <a:gridCol w="831417">
                  <a:extLst>
                    <a:ext uri="{9D8B030D-6E8A-4147-A177-3AD203B41FA5}">
                      <a16:colId xmlns:a16="http://schemas.microsoft.com/office/drawing/2014/main" val="1884121997"/>
                    </a:ext>
                  </a:extLst>
                </a:gridCol>
                <a:gridCol w="1549380">
                  <a:extLst>
                    <a:ext uri="{9D8B030D-6E8A-4147-A177-3AD203B41FA5}">
                      <a16:colId xmlns:a16="http://schemas.microsoft.com/office/drawing/2014/main" val="1363268244"/>
                    </a:ext>
                  </a:extLst>
                </a:gridCol>
                <a:gridCol w="3061530">
                  <a:extLst>
                    <a:ext uri="{9D8B030D-6E8A-4147-A177-3AD203B41FA5}">
                      <a16:colId xmlns:a16="http://schemas.microsoft.com/office/drawing/2014/main" val="2389623423"/>
                    </a:ext>
                  </a:extLst>
                </a:gridCol>
                <a:gridCol w="1301195">
                  <a:extLst>
                    <a:ext uri="{9D8B030D-6E8A-4147-A177-3AD203B41FA5}">
                      <a16:colId xmlns:a16="http://schemas.microsoft.com/office/drawing/2014/main" val="2692921121"/>
                    </a:ext>
                  </a:extLst>
                </a:gridCol>
              </a:tblGrid>
              <a:tr h="160842">
                <a:tc>
                  <a:txBody>
                    <a:bodyPr/>
                    <a:lstStyle/>
                    <a:p>
                      <a:pPr algn="l">
                        <a:spcAft>
                          <a:spcPts val="0"/>
                        </a:spcAft>
                      </a:pPr>
                      <a:r>
                        <a:rPr lang="zh-CN" sz="1400" kern="100">
                          <a:effectLst/>
                        </a:rPr>
                        <a:t>职位</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姓名</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个人信息</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联系方式</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地址</a:t>
                      </a:r>
                      <a:endParaRPr lang="zh-CN" sz="1400" kern="10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2478146794"/>
                  </a:ext>
                </a:extLst>
              </a:tr>
              <a:tr h="843813">
                <a:tc>
                  <a:txBody>
                    <a:bodyPr/>
                    <a:lstStyle/>
                    <a:p>
                      <a:pPr algn="l">
                        <a:spcAft>
                          <a:spcPts val="0"/>
                        </a:spcAft>
                      </a:pPr>
                      <a:r>
                        <a:rPr lang="zh-CN" sz="1400" kern="100">
                          <a:effectLst/>
                        </a:rPr>
                        <a:t>文档编写员</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陈铉文</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班级：软工</a:t>
                      </a:r>
                      <a:r>
                        <a:rPr lang="en-US" sz="1400" kern="100">
                          <a:effectLst/>
                        </a:rPr>
                        <a:t>1602</a:t>
                      </a:r>
                      <a:endParaRPr lang="zh-CN" sz="1400" kern="100">
                        <a:effectLst/>
                      </a:endParaRPr>
                    </a:p>
                    <a:p>
                      <a:pPr algn="l">
                        <a:spcAft>
                          <a:spcPts val="0"/>
                        </a:spcAft>
                      </a:pPr>
                      <a:r>
                        <a:rPr lang="zh-CN" sz="1400" kern="100">
                          <a:effectLst/>
                        </a:rPr>
                        <a:t>学号：</a:t>
                      </a:r>
                      <a:r>
                        <a:rPr lang="en-US" sz="1400" kern="100">
                          <a:effectLst/>
                        </a:rPr>
                        <a:t>31601388</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手机号码：</a:t>
                      </a:r>
                      <a:r>
                        <a:rPr lang="en-US" sz="1400" kern="100">
                          <a:effectLst/>
                        </a:rPr>
                        <a:t>18305890112</a:t>
                      </a:r>
                      <a:endParaRPr lang="zh-CN" sz="1400" kern="100">
                        <a:effectLst/>
                      </a:endParaRPr>
                    </a:p>
                    <a:p>
                      <a:pPr algn="l">
                        <a:spcAft>
                          <a:spcPts val="0"/>
                        </a:spcAft>
                      </a:pPr>
                      <a:r>
                        <a:rPr lang="zh-CN" sz="1400" kern="100">
                          <a:effectLst/>
                        </a:rPr>
                        <a:t>微信：</a:t>
                      </a:r>
                      <a:r>
                        <a:rPr lang="en-US" sz="1400" kern="100">
                          <a:effectLst/>
                        </a:rPr>
                        <a:t>18305890112</a:t>
                      </a:r>
                      <a:endParaRPr lang="zh-CN" sz="1400" kern="100">
                        <a:effectLst/>
                      </a:endParaRPr>
                    </a:p>
                    <a:p>
                      <a:pPr algn="l">
                        <a:spcAft>
                          <a:spcPts val="0"/>
                        </a:spcAft>
                      </a:pPr>
                      <a:r>
                        <a:rPr lang="zh-CN" sz="1400" kern="100">
                          <a:effectLst/>
                        </a:rPr>
                        <a:t>钉钉：</a:t>
                      </a:r>
                      <a:r>
                        <a:rPr lang="en-US" sz="1400" kern="100">
                          <a:effectLst/>
                        </a:rPr>
                        <a:t>18305890112</a:t>
                      </a:r>
                      <a:endParaRPr lang="zh-CN" sz="1400" kern="100">
                        <a:effectLst/>
                      </a:endParaRPr>
                    </a:p>
                    <a:p>
                      <a:pPr algn="l">
                        <a:spcAft>
                          <a:spcPts val="0"/>
                        </a:spcAft>
                      </a:pPr>
                      <a:r>
                        <a:rPr lang="zh-CN" sz="1400" kern="100">
                          <a:effectLst/>
                        </a:rPr>
                        <a:t>邮箱：</a:t>
                      </a:r>
                      <a:r>
                        <a:rPr lang="en-US" sz="1400" u="sng" kern="100">
                          <a:effectLst/>
                          <a:hlinkClick r:id="rId3"/>
                        </a:rPr>
                        <a:t>31601388@stu.zucc.edu.cn</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弘毅</a:t>
                      </a:r>
                      <a:r>
                        <a:rPr lang="en-US" sz="1400" kern="100">
                          <a:effectLst/>
                        </a:rPr>
                        <a:t>1-610</a:t>
                      </a:r>
                      <a:endParaRPr lang="zh-CN" sz="1400" kern="10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2194483265"/>
                  </a:ext>
                </a:extLst>
              </a:tr>
              <a:tr h="843813">
                <a:tc>
                  <a:txBody>
                    <a:bodyPr/>
                    <a:lstStyle/>
                    <a:p>
                      <a:pPr algn="l">
                        <a:spcAft>
                          <a:spcPts val="0"/>
                        </a:spcAft>
                      </a:pPr>
                      <a:r>
                        <a:rPr lang="zh-CN" sz="1400" kern="100">
                          <a:effectLst/>
                        </a:rPr>
                        <a:t>文档编写员</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章奇妙</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班级：软工</a:t>
                      </a:r>
                      <a:r>
                        <a:rPr lang="en-US" sz="1400" kern="100">
                          <a:effectLst/>
                        </a:rPr>
                        <a:t>1602</a:t>
                      </a:r>
                      <a:endParaRPr lang="zh-CN" sz="1400" kern="100">
                        <a:effectLst/>
                      </a:endParaRPr>
                    </a:p>
                    <a:p>
                      <a:pPr algn="l">
                        <a:spcAft>
                          <a:spcPts val="0"/>
                        </a:spcAft>
                      </a:pPr>
                      <a:r>
                        <a:rPr lang="zh-CN" sz="1400" kern="100">
                          <a:effectLst/>
                        </a:rPr>
                        <a:t>学号：</a:t>
                      </a:r>
                      <a:r>
                        <a:rPr lang="en-US" sz="1400" kern="100">
                          <a:effectLst/>
                        </a:rPr>
                        <a:t>31601415</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手机号码：</a:t>
                      </a:r>
                      <a:r>
                        <a:rPr lang="en-US" sz="1400" kern="100">
                          <a:effectLst/>
                        </a:rPr>
                        <a:t>18969039141</a:t>
                      </a:r>
                      <a:endParaRPr lang="zh-CN" sz="1400" kern="100">
                        <a:effectLst/>
                      </a:endParaRPr>
                    </a:p>
                    <a:p>
                      <a:pPr algn="l">
                        <a:spcAft>
                          <a:spcPts val="0"/>
                        </a:spcAft>
                      </a:pPr>
                      <a:r>
                        <a:rPr lang="zh-CN" sz="1400" kern="100">
                          <a:effectLst/>
                        </a:rPr>
                        <a:t>微信：</a:t>
                      </a:r>
                      <a:r>
                        <a:rPr lang="en-US" sz="1400" kern="100">
                          <a:effectLst/>
                        </a:rPr>
                        <a:t>wxzzzzqm</a:t>
                      </a:r>
                      <a:endParaRPr lang="zh-CN" sz="1400" kern="100">
                        <a:effectLst/>
                      </a:endParaRPr>
                    </a:p>
                    <a:p>
                      <a:pPr algn="l">
                        <a:spcAft>
                          <a:spcPts val="0"/>
                        </a:spcAft>
                      </a:pPr>
                      <a:r>
                        <a:rPr lang="zh-CN" sz="1400" kern="100">
                          <a:effectLst/>
                        </a:rPr>
                        <a:t>钉钉：</a:t>
                      </a:r>
                      <a:r>
                        <a:rPr lang="en-US" sz="1400" kern="100">
                          <a:effectLst/>
                        </a:rPr>
                        <a:t>18968801019</a:t>
                      </a:r>
                      <a:endParaRPr lang="zh-CN" sz="1400" kern="100">
                        <a:effectLst/>
                      </a:endParaRPr>
                    </a:p>
                    <a:p>
                      <a:pPr algn="l">
                        <a:spcAft>
                          <a:spcPts val="0"/>
                        </a:spcAft>
                      </a:pPr>
                      <a:r>
                        <a:rPr lang="zh-CN" sz="1400" kern="100">
                          <a:effectLst/>
                        </a:rPr>
                        <a:t>邮箱：</a:t>
                      </a:r>
                      <a:r>
                        <a:rPr lang="en-US" sz="1400" u="sng" kern="100">
                          <a:effectLst/>
                          <a:hlinkClick r:id="rId4"/>
                        </a:rPr>
                        <a:t>31601415@stu.zucc.edu.cn</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弘毅</a:t>
                      </a:r>
                      <a:r>
                        <a:rPr lang="en-US" sz="1400" kern="100">
                          <a:effectLst/>
                        </a:rPr>
                        <a:t>1-616</a:t>
                      </a:r>
                      <a:endParaRPr lang="zh-CN" sz="1400" kern="10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2733396885"/>
                  </a:ext>
                </a:extLst>
              </a:tr>
              <a:tr h="843813">
                <a:tc>
                  <a:txBody>
                    <a:bodyPr/>
                    <a:lstStyle/>
                    <a:p>
                      <a:pPr algn="l">
                        <a:spcAft>
                          <a:spcPts val="0"/>
                        </a:spcAft>
                      </a:pPr>
                      <a:r>
                        <a:rPr lang="zh-CN" sz="1400" kern="100">
                          <a:effectLst/>
                        </a:rPr>
                        <a:t>文档编写员</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于坤</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班级：软工</a:t>
                      </a:r>
                      <a:r>
                        <a:rPr lang="en-US" sz="1400" kern="100">
                          <a:effectLst/>
                        </a:rPr>
                        <a:t>1602</a:t>
                      </a:r>
                      <a:endParaRPr lang="zh-CN" sz="1400" kern="100">
                        <a:effectLst/>
                      </a:endParaRPr>
                    </a:p>
                    <a:p>
                      <a:pPr algn="l">
                        <a:spcAft>
                          <a:spcPts val="0"/>
                        </a:spcAft>
                      </a:pPr>
                      <a:r>
                        <a:rPr lang="zh-CN" sz="1400" kern="100">
                          <a:effectLst/>
                        </a:rPr>
                        <a:t>学号：</a:t>
                      </a:r>
                      <a:r>
                        <a:rPr lang="en-US" sz="1400" kern="100">
                          <a:effectLst/>
                        </a:rPr>
                        <a:t>31601413</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手机号码：</a:t>
                      </a:r>
                      <a:r>
                        <a:rPr lang="en-US" sz="1400" kern="100">
                          <a:effectLst/>
                        </a:rPr>
                        <a:t>15068801939</a:t>
                      </a:r>
                      <a:endParaRPr lang="zh-CN" sz="1400" kern="100">
                        <a:effectLst/>
                      </a:endParaRPr>
                    </a:p>
                    <a:p>
                      <a:pPr algn="l">
                        <a:spcAft>
                          <a:spcPts val="0"/>
                        </a:spcAft>
                      </a:pPr>
                      <a:r>
                        <a:rPr lang="zh-CN" sz="1400" kern="100">
                          <a:effectLst/>
                        </a:rPr>
                        <a:t>微信：</a:t>
                      </a:r>
                      <a:r>
                        <a:rPr lang="en-US" sz="1400" kern="100">
                          <a:effectLst/>
                        </a:rPr>
                        <a:t>Leap-Of-Faith</a:t>
                      </a:r>
                      <a:endParaRPr lang="zh-CN" sz="1400" kern="100">
                        <a:effectLst/>
                      </a:endParaRPr>
                    </a:p>
                    <a:p>
                      <a:pPr algn="l">
                        <a:spcAft>
                          <a:spcPts val="0"/>
                        </a:spcAft>
                      </a:pPr>
                      <a:r>
                        <a:rPr lang="zh-CN" sz="1400" kern="100">
                          <a:effectLst/>
                        </a:rPr>
                        <a:t>钉钉：</a:t>
                      </a:r>
                      <a:r>
                        <a:rPr lang="en-US" sz="1400" kern="100">
                          <a:effectLst/>
                        </a:rPr>
                        <a:t>15068801939</a:t>
                      </a:r>
                      <a:endParaRPr lang="zh-CN" sz="1400" kern="100">
                        <a:effectLst/>
                      </a:endParaRPr>
                    </a:p>
                    <a:p>
                      <a:pPr algn="l">
                        <a:spcAft>
                          <a:spcPts val="0"/>
                        </a:spcAft>
                      </a:pPr>
                      <a:r>
                        <a:rPr lang="zh-CN" sz="1400" kern="100">
                          <a:effectLst/>
                        </a:rPr>
                        <a:t>邮箱：</a:t>
                      </a:r>
                      <a:r>
                        <a:rPr lang="en-US" sz="1400" u="sng" kern="100">
                          <a:effectLst/>
                          <a:hlinkClick r:id="rId5"/>
                        </a:rPr>
                        <a:t>31601413@stu.zucc.edu.cn</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dirty="0">
                          <a:effectLst/>
                        </a:rPr>
                        <a:t>弘毅</a:t>
                      </a:r>
                      <a:r>
                        <a:rPr lang="en-US" sz="14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1972662712"/>
                  </a:ext>
                </a:extLst>
              </a:tr>
              <a:tr h="843813">
                <a:tc>
                  <a:txBody>
                    <a:bodyPr/>
                    <a:lstStyle/>
                    <a:p>
                      <a:pPr algn="l">
                        <a:spcAft>
                          <a:spcPts val="0"/>
                        </a:spcAft>
                      </a:pPr>
                      <a:r>
                        <a:rPr lang="zh-CN" sz="1400" kern="100">
                          <a:effectLst/>
                        </a:rPr>
                        <a:t>文档编写员</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刘值成</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班级：软工</a:t>
                      </a:r>
                      <a:r>
                        <a:rPr lang="en-US" sz="1400" kern="100">
                          <a:effectLst/>
                        </a:rPr>
                        <a:t>1602</a:t>
                      </a:r>
                      <a:endParaRPr lang="zh-CN" sz="1400" kern="100">
                        <a:effectLst/>
                      </a:endParaRPr>
                    </a:p>
                    <a:p>
                      <a:pPr algn="l">
                        <a:spcAft>
                          <a:spcPts val="0"/>
                        </a:spcAft>
                      </a:pPr>
                      <a:r>
                        <a:rPr lang="zh-CN" sz="1400" kern="100">
                          <a:effectLst/>
                        </a:rPr>
                        <a:t>学号：</a:t>
                      </a:r>
                      <a:r>
                        <a:rPr lang="en-US" sz="1400" kern="100">
                          <a:effectLst/>
                        </a:rPr>
                        <a:t>31601402</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dirty="0">
                          <a:effectLst/>
                        </a:rPr>
                        <a:t>手机号码</a:t>
                      </a:r>
                      <a:r>
                        <a:rPr lang="en-US" sz="1400" kern="100" dirty="0">
                          <a:effectLst/>
                        </a:rPr>
                        <a:t>13588756610</a:t>
                      </a:r>
                      <a:r>
                        <a:rPr lang="zh-CN" sz="1400" kern="100" dirty="0">
                          <a:effectLst/>
                        </a:rPr>
                        <a:t>：</a:t>
                      </a:r>
                    </a:p>
                    <a:p>
                      <a:pPr algn="l">
                        <a:spcAft>
                          <a:spcPts val="0"/>
                        </a:spcAft>
                      </a:pPr>
                      <a:r>
                        <a:rPr lang="zh-CN" sz="1400" kern="100" dirty="0">
                          <a:effectLst/>
                        </a:rPr>
                        <a:t>微信：</a:t>
                      </a:r>
                      <a:r>
                        <a:rPr lang="en-US" sz="1400" kern="100" dirty="0">
                          <a:effectLst/>
                        </a:rPr>
                        <a:t>13588756610</a:t>
                      </a:r>
                      <a:endParaRPr lang="zh-CN" sz="1400" kern="100" dirty="0">
                        <a:effectLst/>
                      </a:endParaRPr>
                    </a:p>
                    <a:p>
                      <a:pPr algn="l">
                        <a:spcAft>
                          <a:spcPts val="0"/>
                        </a:spcAft>
                      </a:pPr>
                      <a:r>
                        <a:rPr lang="zh-CN" sz="1400" kern="100" dirty="0">
                          <a:effectLst/>
                        </a:rPr>
                        <a:t>钉钉：</a:t>
                      </a:r>
                      <a:r>
                        <a:rPr lang="en-US" sz="1400" kern="100" dirty="0">
                          <a:effectLst/>
                        </a:rPr>
                        <a:t>13588756610</a:t>
                      </a:r>
                      <a:endParaRPr lang="zh-CN" sz="1400" kern="100" dirty="0">
                        <a:effectLst/>
                      </a:endParaRPr>
                    </a:p>
                    <a:p>
                      <a:pPr algn="l">
                        <a:spcAft>
                          <a:spcPts val="0"/>
                        </a:spcAft>
                      </a:pPr>
                      <a:r>
                        <a:rPr lang="zh-CN" sz="1400" kern="100" dirty="0">
                          <a:effectLst/>
                        </a:rPr>
                        <a:t>邮箱：</a:t>
                      </a:r>
                      <a:r>
                        <a:rPr lang="en-US" sz="1400" u="sng" kern="100" dirty="0">
                          <a:effectLst/>
                          <a:hlinkClick r:id="rId6"/>
                        </a:rPr>
                        <a:t>31601402@stu.zucc.edu.cn</a:t>
                      </a:r>
                      <a:endParaRPr lang="zh-CN" sz="1400" kern="100" dirty="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弘毅</a:t>
                      </a:r>
                      <a:r>
                        <a:rPr lang="en-US" sz="1400" kern="100">
                          <a:effectLst/>
                        </a:rPr>
                        <a:t>1-613</a:t>
                      </a:r>
                      <a:endParaRPr lang="zh-CN" sz="1400" kern="10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3026351999"/>
                  </a:ext>
                </a:extLst>
              </a:tr>
              <a:tr h="843813">
                <a:tc>
                  <a:txBody>
                    <a:bodyPr/>
                    <a:lstStyle/>
                    <a:p>
                      <a:pPr algn="l">
                        <a:spcAft>
                          <a:spcPts val="0"/>
                        </a:spcAft>
                      </a:pPr>
                      <a:r>
                        <a:rPr lang="zh-CN" sz="1400" kern="100">
                          <a:effectLst/>
                        </a:rPr>
                        <a:t>文档编写员</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张威杰</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班级：软工</a:t>
                      </a:r>
                      <a:r>
                        <a:rPr lang="en-US" sz="1400" kern="100">
                          <a:effectLst/>
                        </a:rPr>
                        <a:t>1602</a:t>
                      </a:r>
                      <a:endParaRPr lang="zh-CN" sz="1400" kern="100">
                        <a:effectLst/>
                      </a:endParaRPr>
                    </a:p>
                    <a:p>
                      <a:pPr algn="l">
                        <a:spcAft>
                          <a:spcPts val="0"/>
                        </a:spcAft>
                      </a:pPr>
                      <a:r>
                        <a:rPr lang="zh-CN" sz="1400" kern="100">
                          <a:effectLst/>
                        </a:rPr>
                        <a:t>学号：</a:t>
                      </a:r>
                      <a:r>
                        <a:rPr lang="en-US" sz="1400" kern="100">
                          <a:effectLst/>
                        </a:rPr>
                        <a:t>31601414</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a:effectLst/>
                        </a:rPr>
                        <a:t>手机号码</a:t>
                      </a:r>
                      <a:r>
                        <a:rPr lang="en-US" sz="1400" kern="100">
                          <a:effectLst/>
                        </a:rPr>
                        <a:t>13588756610</a:t>
                      </a:r>
                      <a:r>
                        <a:rPr lang="zh-CN" sz="1400" kern="100">
                          <a:effectLst/>
                        </a:rPr>
                        <a:t>：</a:t>
                      </a:r>
                    </a:p>
                    <a:p>
                      <a:pPr algn="l">
                        <a:spcAft>
                          <a:spcPts val="0"/>
                        </a:spcAft>
                      </a:pPr>
                      <a:r>
                        <a:rPr lang="zh-CN" sz="1400" kern="100">
                          <a:effectLst/>
                        </a:rPr>
                        <a:t>微信：</a:t>
                      </a:r>
                      <a:r>
                        <a:rPr lang="en-US" sz="1400" kern="100">
                          <a:effectLst/>
                        </a:rPr>
                        <a:t>13588756610</a:t>
                      </a:r>
                      <a:endParaRPr lang="zh-CN" sz="1400" kern="100">
                        <a:effectLst/>
                      </a:endParaRPr>
                    </a:p>
                    <a:p>
                      <a:pPr algn="l">
                        <a:spcAft>
                          <a:spcPts val="0"/>
                        </a:spcAft>
                      </a:pPr>
                      <a:r>
                        <a:rPr lang="zh-CN" sz="1400" kern="100">
                          <a:effectLst/>
                        </a:rPr>
                        <a:t>钉钉：</a:t>
                      </a:r>
                      <a:r>
                        <a:rPr lang="en-US" sz="1400" kern="100">
                          <a:effectLst/>
                        </a:rPr>
                        <a:t>13588756610</a:t>
                      </a:r>
                      <a:endParaRPr lang="zh-CN" sz="1400" kern="100">
                        <a:effectLst/>
                      </a:endParaRPr>
                    </a:p>
                    <a:p>
                      <a:pPr algn="l">
                        <a:spcAft>
                          <a:spcPts val="0"/>
                        </a:spcAft>
                      </a:pPr>
                      <a:r>
                        <a:rPr lang="zh-CN" sz="1400" kern="100">
                          <a:effectLst/>
                        </a:rPr>
                        <a:t>邮箱：</a:t>
                      </a:r>
                      <a:r>
                        <a:rPr lang="en-US" sz="1400" u="sng" kern="100">
                          <a:effectLst/>
                          <a:hlinkClick r:id="rId6"/>
                        </a:rPr>
                        <a:t>31601402@stu.zucc.edu.cn</a:t>
                      </a:r>
                      <a:endParaRPr lang="zh-CN" sz="1400" kern="100">
                        <a:effectLst/>
                        <a:latin typeface="Times New Roman" panose="02020603050405020304" pitchFamily="18" charset="0"/>
                        <a:ea typeface="宋体" panose="02010600030101010101" pitchFamily="2" charset="-122"/>
                      </a:endParaRPr>
                    </a:p>
                  </a:txBody>
                  <a:tcPr marL="65370" marR="65370" marT="0" marB="0" anchor="ctr"/>
                </a:tc>
                <a:tc>
                  <a:txBody>
                    <a:bodyPr/>
                    <a:lstStyle/>
                    <a:p>
                      <a:pPr algn="l">
                        <a:spcAft>
                          <a:spcPts val="0"/>
                        </a:spcAft>
                      </a:pPr>
                      <a:r>
                        <a:rPr lang="zh-CN" sz="1400" kern="100" dirty="0">
                          <a:effectLst/>
                        </a:rPr>
                        <a:t>弘毅</a:t>
                      </a:r>
                      <a:r>
                        <a:rPr lang="en-US" sz="1400" kern="100" dirty="0">
                          <a:effectLst/>
                        </a:rPr>
                        <a:t>1-616</a:t>
                      </a:r>
                      <a:endParaRPr lang="zh-CN" sz="1400" kern="100" dirty="0">
                        <a:effectLst/>
                        <a:latin typeface="Times New Roman" panose="02020603050405020304" pitchFamily="18" charset="0"/>
                        <a:ea typeface="宋体" panose="02010600030101010101" pitchFamily="2" charset="-122"/>
                      </a:endParaRPr>
                    </a:p>
                  </a:txBody>
                  <a:tcPr marL="65370" marR="65370" marT="0" marB="0"/>
                </a:tc>
                <a:extLst>
                  <a:ext uri="{0D108BD9-81ED-4DB2-BD59-A6C34878D82A}">
                    <a16:rowId xmlns:a16="http://schemas.microsoft.com/office/drawing/2014/main" val="2792083888"/>
                  </a:ext>
                </a:extLst>
              </a:tr>
            </a:tbl>
          </a:graphicData>
        </a:graphic>
      </p:graphicFrame>
    </p:spTree>
    <p:extLst>
      <p:ext uri="{BB962C8B-B14F-4D97-AF65-F5344CB8AC3E}">
        <p14:creationId xmlns:p14="http://schemas.microsoft.com/office/powerpoint/2010/main" val="14614025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aphicFrame>
        <p:nvGraphicFramePr>
          <p:cNvPr id="4" name="表格 3">
            <a:extLst>
              <a:ext uri="{FF2B5EF4-FFF2-40B4-BE49-F238E27FC236}">
                <a16:creationId xmlns:a16="http://schemas.microsoft.com/office/drawing/2014/main" id="{D7E6F796-B7FD-439A-BAC4-538C07E9E737}"/>
              </a:ext>
            </a:extLst>
          </p:cNvPr>
          <p:cNvGraphicFramePr>
            <a:graphicFrameLocks noGrp="1"/>
          </p:cNvGraphicFramePr>
          <p:nvPr>
            <p:extLst>
              <p:ext uri="{D42A27DB-BD31-4B8C-83A1-F6EECF244321}">
                <p14:modId xmlns:p14="http://schemas.microsoft.com/office/powerpoint/2010/main" val="2203295277"/>
              </p:ext>
            </p:extLst>
          </p:nvPr>
        </p:nvGraphicFramePr>
        <p:xfrm>
          <a:off x="1049051" y="1363324"/>
          <a:ext cx="7273657" cy="468617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1150323915"/>
                    </a:ext>
                  </a:extLst>
                </a:gridCol>
                <a:gridCol w="1253188">
                  <a:extLst>
                    <a:ext uri="{9D8B030D-6E8A-4147-A177-3AD203B41FA5}">
                      <a16:colId xmlns:a16="http://schemas.microsoft.com/office/drawing/2014/main" val="324508900"/>
                    </a:ext>
                  </a:extLst>
                </a:gridCol>
                <a:gridCol w="2197170">
                  <a:extLst>
                    <a:ext uri="{9D8B030D-6E8A-4147-A177-3AD203B41FA5}">
                      <a16:colId xmlns:a16="http://schemas.microsoft.com/office/drawing/2014/main" val="2190965116"/>
                    </a:ext>
                  </a:extLst>
                </a:gridCol>
                <a:gridCol w="2394407">
                  <a:extLst>
                    <a:ext uri="{9D8B030D-6E8A-4147-A177-3AD203B41FA5}">
                      <a16:colId xmlns:a16="http://schemas.microsoft.com/office/drawing/2014/main" val="1850500576"/>
                    </a:ext>
                  </a:extLst>
                </a:gridCol>
              </a:tblGrid>
              <a:tr h="163850">
                <a:tc>
                  <a:txBody>
                    <a:bodyPr/>
                    <a:lstStyle/>
                    <a:p>
                      <a:pPr algn="l">
                        <a:spcAft>
                          <a:spcPts val="0"/>
                        </a:spcAft>
                      </a:pPr>
                      <a:r>
                        <a:rPr lang="zh-CN" sz="1000" kern="100" dirty="0">
                          <a:effectLst/>
                        </a:rPr>
                        <a:t>项目组织人员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职位</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职责</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联系方式</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469211406"/>
                  </a:ext>
                </a:extLst>
              </a:tr>
              <a:tr h="1091594">
                <a:tc>
                  <a:txBody>
                    <a:bodyPr/>
                    <a:lstStyle/>
                    <a:p>
                      <a:pPr algn="just">
                        <a:spcAft>
                          <a:spcPts val="0"/>
                        </a:spcAft>
                      </a:pPr>
                      <a:r>
                        <a:rPr lang="zh-CN" sz="1000" kern="100" dirty="0">
                          <a:effectLst/>
                        </a:rPr>
                        <a:t>陈铉文</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项目经理</a:t>
                      </a:r>
                      <a:r>
                        <a:rPr lang="en-US" sz="1000" kern="100" dirty="0">
                          <a:effectLst/>
                        </a:rPr>
                        <a:t>/</a:t>
                      </a:r>
                      <a:r>
                        <a:rPr lang="zh-CN" sz="1000" kern="100" dirty="0">
                          <a:effectLst/>
                        </a:rPr>
                        <a:t>设计人员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领导、执行和管理项目团队；负责制定详细工作计划及时间管理计划；负责文档审阅与完善；参与软件的设计；</a:t>
                      </a:r>
                      <a:r>
                        <a:rPr lang="zh-CN" sz="900" kern="100">
                          <a:effectLst/>
                        </a:rPr>
                        <a:t>递交每周小组作业；</a:t>
                      </a:r>
                      <a:r>
                        <a:rPr lang="zh-CN" sz="1000" kern="100">
                          <a:effectLst/>
                        </a:rPr>
                        <a:t>负责软件的交付工作；</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18305890112</a:t>
                      </a:r>
                      <a:endParaRPr lang="zh-CN" sz="900" kern="100">
                        <a:effectLst/>
                      </a:endParaRPr>
                    </a:p>
                    <a:p>
                      <a:pPr algn="just">
                        <a:spcAft>
                          <a:spcPts val="0"/>
                        </a:spcAft>
                      </a:pPr>
                      <a:r>
                        <a:rPr lang="zh-CN" sz="1000" kern="100">
                          <a:effectLst/>
                        </a:rPr>
                        <a:t>微信：</a:t>
                      </a:r>
                      <a:r>
                        <a:rPr lang="en-US" sz="1000" kern="100">
                          <a:effectLst/>
                        </a:rPr>
                        <a:t>18305890112</a:t>
                      </a:r>
                      <a:endParaRPr lang="zh-CN" sz="900" kern="100">
                        <a:effectLst/>
                      </a:endParaRPr>
                    </a:p>
                    <a:p>
                      <a:pPr algn="just">
                        <a:spcAft>
                          <a:spcPts val="0"/>
                        </a:spcAft>
                      </a:pPr>
                      <a:r>
                        <a:rPr lang="zh-CN" sz="1000" kern="100">
                          <a:effectLst/>
                        </a:rPr>
                        <a:t>钉钉：</a:t>
                      </a:r>
                      <a:r>
                        <a:rPr lang="en-US" sz="1000" kern="100">
                          <a:effectLst/>
                        </a:rPr>
                        <a:t>18305890112</a:t>
                      </a:r>
                      <a:endParaRPr lang="zh-CN" sz="900" kern="100">
                        <a:effectLst/>
                      </a:endParaRPr>
                    </a:p>
                    <a:p>
                      <a:pPr algn="just">
                        <a:spcAft>
                          <a:spcPts val="0"/>
                        </a:spcAft>
                      </a:pPr>
                      <a:r>
                        <a:rPr lang="zh-CN" sz="1000" kern="100">
                          <a:effectLst/>
                        </a:rPr>
                        <a:t>邮箱：</a:t>
                      </a:r>
                      <a:r>
                        <a:rPr lang="en-US" sz="1000" kern="100">
                          <a:effectLst/>
                        </a:rPr>
                        <a:t>31601388@stu.zucc.edu.cn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1354720647"/>
                  </a:ext>
                </a:extLst>
              </a:tr>
              <a:tr h="935653">
                <a:tc>
                  <a:txBody>
                    <a:bodyPr/>
                    <a:lstStyle/>
                    <a:p>
                      <a:pPr algn="l">
                        <a:spcAft>
                          <a:spcPts val="0"/>
                        </a:spcAft>
                      </a:pPr>
                      <a:r>
                        <a:rPr lang="zh-CN" sz="1000" kern="100">
                          <a:effectLst/>
                        </a:rPr>
                        <a:t>刘值成</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配置管理员</a:t>
                      </a:r>
                      <a:r>
                        <a:rPr lang="en-US" sz="1000" kern="100" dirty="0">
                          <a:effectLst/>
                        </a:rPr>
                        <a:t>/UI</a:t>
                      </a:r>
                      <a:r>
                        <a:rPr lang="zh-CN" sz="1000" kern="100" dirty="0">
                          <a:effectLst/>
                        </a:rPr>
                        <a:t>设计员</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负责制定配置管理计划；针对项目镜像配置库的规划；搭建配置管理环境；建立和维护配置库；负责每次评审</a:t>
                      </a:r>
                      <a:r>
                        <a:rPr lang="en-US" sz="1000" kern="100">
                          <a:effectLst/>
                        </a:rPr>
                        <a:t>PPT</a:t>
                      </a:r>
                      <a:r>
                        <a:rPr lang="zh-CN" sz="1000" kern="100">
                          <a:effectLst/>
                        </a:rPr>
                        <a:t>的制作；参与软件的</a:t>
                      </a:r>
                      <a:r>
                        <a:rPr lang="en-US" sz="1000" kern="100">
                          <a:effectLst/>
                        </a:rPr>
                        <a:t>UI</a:t>
                      </a:r>
                      <a:r>
                        <a:rPr lang="zh-CN" sz="1000" kern="100">
                          <a:effectLst/>
                        </a:rPr>
                        <a:t>设计</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13588756610</a:t>
                      </a:r>
                      <a:r>
                        <a:rPr lang="zh-CN" sz="1000" kern="100" dirty="0">
                          <a:effectLst/>
                        </a:rPr>
                        <a:t>：</a:t>
                      </a:r>
                      <a:endParaRPr lang="zh-CN" sz="900" kern="100" dirty="0">
                        <a:effectLst/>
                      </a:endParaRPr>
                    </a:p>
                    <a:p>
                      <a:pPr algn="just">
                        <a:spcAft>
                          <a:spcPts val="0"/>
                        </a:spcAft>
                      </a:pPr>
                      <a:r>
                        <a:rPr lang="zh-CN" sz="1000" kern="100" dirty="0">
                          <a:effectLst/>
                        </a:rPr>
                        <a:t>微信：</a:t>
                      </a:r>
                      <a:r>
                        <a:rPr lang="en-US" sz="1000" kern="100" dirty="0">
                          <a:effectLst/>
                        </a:rPr>
                        <a:t>13588756610</a:t>
                      </a:r>
                      <a:endParaRPr lang="zh-CN" sz="900" kern="100" dirty="0">
                        <a:effectLst/>
                      </a:endParaRPr>
                    </a:p>
                    <a:p>
                      <a:pPr algn="just">
                        <a:spcAft>
                          <a:spcPts val="0"/>
                        </a:spcAft>
                      </a:pPr>
                      <a:r>
                        <a:rPr lang="zh-CN" sz="1000" kern="100" dirty="0">
                          <a:effectLst/>
                        </a:rPr>
                        <a:t>钉钉：</a:t>
                      </a:r>
                      <a:r>
                        <a:rPr lang="en-US" sz="1000" kern="100" dirty="0">
                          <a:effectLst/>
                        </a:rPr>
                        <a:t>13588756610</a:t>
                      </a:r>
                      <a:endParaRPr lang="zh-CN" sz="900" kern="100" dirty="0">
                        <a:effectLst/>
                      </a:endParaRPr>
                    </a:p>
                    <a:p>
                      <a:pPr algn="just">
                        <a:spcAft>
                          <a:spcPts val="0"/>
                        </a:spcAft>
                      </a:pPr>
                      <a:r>
                        <a:rPr lang="zh-CN" sz="1000" kern="100" dirty="0">
                          <a:effectLst/>
                        </a:rPr>
                        <a:t>邮箱：</a:t>
                      </a:r>
                      <a:r>
                        <a:rPr lang="en-US" sz="1000" kern="100" dirty="0">
                          <a:effectLst/>
                        </a:rPr>
                        <a:t>31601402@stu.zucc.edu.cn</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2305872771"/>
                  </a:ext>
                </a:extLst>
              </a:tr>
              <a:tr h="935653">
                <a:tc>
                  <a:txBody>
                    <a:bodyPr/>
                    <a:lstStyle/>
                    <a:p>
                      <a:pPr algn="l">
                        <a:spcAft>
                          <a:spcPts val="0"/>
                        </a:spcAft>
                      </a:pPr>
                      <a:r>
                        <a:rPr lang="zh-CN" sz="1000" kern="100">
                          <a:effectLst/>
                        </a:rPr>
                        <a:t>章奇妙</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秘书</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负责每次的会议的组织、记录；负责对计划和进度的审查，并提出修改意见；维护甘特图；负责文档的审阅并给项目经理提出修改意见</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18969039141</a:t>
                      </a:r>
                      <a:endParaRPr lang="zh-CN" sz="900" kern="100">
                        <a:effectLst/>
                      </a:endParaRPr>
                    </a:p>
                    <a:p>
                      <a:pPr algn="just">
                        <a:spcAft>
                          <a:spcPts val="0"/>
                        </a:spcAft>
                      </a:pPr>
                      <a:r>
                        <a:rPr lang="zh-CN" sz="1000" kern="100">
                          <a:effectLst/>
                        </a:rPr>
                        <a:t>微信：</a:t>
                      </a:r>
                      <a:r>
                        <a:rPr lang="en-US" sz="1000" kern="100">
                          <a:effectLst/>
                        </a:rPr>
                        <a:t>wxzzzzqm</a:t>
                      </a:r>
                      <a:endParaRPr lang="zh-CN" sz="900" kern="100">
                        <a:effectLst/>
                      </a:endParaRPr>
                    </a:p>
                    <a:p>
                      <a:pPr algn="just">
                        <a:spcAft>
                          <a:spcPts val="0"/>
                        </a:spcAft>
                      </a:pPr>
                      <a:r>
                        <a:rPr lang="zh-CN" sz="1000" kern="100">
                          <a:effectLst/>
                        </a:rPr>
                        <a:t>钉钉：</a:t>
                      </a:r>
                      <a:r>
                        <a:rPr lang="en-US" sz="1000" kern="100">
                          <a:effectLst/>
                        </a:rPr>
                        <a:t>18968801019</a:t>
                      </a:r>
                      <a:endParaRPr lang="zh-CN" sz="900" kern="100">
                        <a:effectLst/>
                      </a:endParaRPr>
                    </a:p>
                    <a:p>
                      <a:pPr algn="just">
                        <a:spcAft>
                          <a:spcPts val="0"/>
                        </a:spcAft>
                      </a:pPr>
                      <a:r>
                        <a:rPr lang="zh-CN" sz="1000" kern="100">
                          <a:effectLst/>
                        </a:rPr>
                        <a:t>邮箱：</a:t>
                      </a:r>
                      <a:r>
                        <a:rPr lang="en-US" sz="1000" kern="100">
                          <a:effectLst/>
                        </a:rPr>
                        <a:t>31601415@stu.zucc.edu.cn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782349369"/>
                  </a:ext>
                </a:extLst>
              </a:tr>
              <a:tr h="779710">
                <a:tc>
                  <a:txBody>
                    <a:bodyPr/>
                    <a:lstStyle/>
                    <a:p>
                      <a:pPr algn="l">
                        <a:spcAft>
                          <a:spcPts val="0"/>
                        </a:spcAft>
                      </a:pPr>
                      <a:r>
                        <a:rPr lang="zh-CN" sz="1000" kern="100">
                          <a:effectLst/>
                        </a:rPr>
                        <a:t>张威杰</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主要设计人员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负责软件的设计及并撰写软件设计报告</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手机号码：</a:t>
                      </a:r>
                      <a:r>
                        <a:rPr lang="en-US" sz="1000" kern="100">
                          <a:effectLst/>
                        </a:rPr>
                        <a:t>13106000258</a:t>
                      </a:r>
                      <a:endParaRPr lang="zh-CN" sz="900" kern="100">
                        <a:effectLst/>
                      </a:endParaRPr>
                    </a:p>
                    <a:p>
                      <a:pPr algn="just">
                        <a:spcAft>
                          <a:spcPts val="0"/>
                        </a:spcAft>
                      </a:pPr>
                      <a:r>
                        <a:rPr lang="zh-CN" sz="1000" kern="100">
                          <a:effectLst/>
                        </a:rPr>
                        <a:t>微信：</a:t>
                      </a:r>
                      <a:r>
                        <a:rPr lang="en-US" sz="1000" kern="100">
                          <a:effectLst/>
                        </a:rPr>
                        <a:t>13106000258</a:t>
                      </a:r>
                      <a:endParaRPr lang="zh-CN" sz="900" kern="100">
                        <a:effectLst/>
                      </a:endParaRPr>
                    </a:p>
                    <a:p>
                      <a:pPr algn="just">
                        <a:spcAft>
                          <a:spcPts val="0"/>
                        </a:spcAft>
                      </a:pPr>
                      <a:r>
                        <a:rPr lang="zh-CN" sz="1000" kern="100">
                          <a:effectLst/>
                        </a:rPr>
                        <a:t>钉钉：</a:t>
                      </a:r>
                      <a:r>
                        <a:rPr lang="en-US" sz="1000" kern="100">
                          <a:effectLst/>
                        </a:rPr>
                        <a:t>13106000258</a:t>
                      </a:r>
                      <a:endParaRPr lang="zh-CN" sz="900" kern="100">
                        <a:effectLst/>
                      </a:endParaRPr>
                    </a:p>
                    <a:p>
                      <a:pPr algn="just">
                        <a:spcAft>
                          <a:spcPts val="0"/>
                        </a:spcAft>
                      </a:pPr>
                      <a:r>
                        <a:rPr lang="zh-CN" sz="1000" kern="100">
                          <a:effectLst/>
                        </a:rPr>
                        <a:t>邮箱：</a:t>
                      </a:r>
                      <a:r>
                        <a:rPr lang="en-US" sz="1000" kern="100">
                          <a:effectLst/>
                        </a:rPr>
                        <a:t>31601414@stu.zucc.edu.cn</a:t>
                      </a:r>
                      <a:endParaRPr lang="zh-CN" sz="900" kern="10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3530853709"/>
                  </a:ext>
                </a:extLst>
              </a:tr>
              <a:tr h="779710">
                <a:tc>
                  <a:txBody>
                    <a:bodyPr/>
                    <a:lstStyle/>
                    <a:p>
                      <a:pPr algn="l">
                        <a:spcAft>
                          <a:spcPts val="0"/>
                        </a:spcAft>
                      </a:pPr>
                      <a:r>
                        <a:rPr lang="zh-CN" sz="1000" kern="100">
                          <a:effectLst/>
                        </a:rPr>
                        <a:t>于坤</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a:effectLst/>
                        </a:rPr>
                        <a:t>文档管理员</a:t>
                      </a:r>
                      <a:endParaRPr lang="zh-CN" sz="900" kern="10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负责各种项目文档的起草；负责整合其他成员起草的文档；负责文档的维护；发布已更新的技术文档</a:t>
                      </a: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tc>
                  <a:txBody>
                    <a:bodyPr/>
                    <a:lstStyle/>
                    <a:p>
                      <a:pPr algn="just">
                        <a:spcAft>
                          <a:spcPts val="0"/>
                        </a:spcAft>
                      </a:pPr>
                      <a:r>
                        <a:rPr lang="zh-CN" sz="1000" kern="100" dirty="0">
                          <a:effectLst/>
                        </a:rPr>
                        <a:t>手机号码：</a:t>
                      </a:r>
                      <a:r>
                        <a:rPr lang="en-US" sz="1000" kern="100" dirty="0">
                          <a:effectLst/>
                        </a:rPr>
                        <a:t>15068801939</a:t>
                      </a:r>
                      <a:endParaRPr lang="zh-CN" sz="900" kern="100" dirty="0">
                        <a:effectLst/>
                      </a:endParaRPr>
                    </a:p>
                    <a:p>
                      <a:pPr algn="just">
                        <a:spcAft>
                          <a:spcPts val="0"/>
                        </a:spcAft>
                      </a:pPr>
                      <a:r>
                        <a:rPr lang="zh-CN" sz="1000" kern="100" dirty="0">
                          <a:effectLst/>
                        </a:rPr>
                        <a:t>微信：</a:t>
                      </a:r>
                      <a:r>
                        <a:rPr lang="en-US" sz="1000" kern="100" dirty="0">
                          <a:effectLst/>
                        </a:rPr>
                        <a:t>Leap-Of-Faith</a:t>
                      </a:r>
                      <a:endParaRPr lang="zh-CN" sz="900" kern="100" dirty="0">
                        <a:effectLst/>
                      </a:endParaRPr>
                    </a:p>
                    <a:p>
                      <a:pPr algn="just">
                        <a:spcAft>
                          <a:spcPts val="0"/>
                        </a:spcAft>
                      </a:pPr>
                      <a:r>
                        <a:rPr lang="zh-CN" sz="1000" kern="100" dirty="0">
                          <a:effectLst/>
                        </a:rPr>
                        <a:t>钉钉：</a:t>
                      </a:r>
                      <a:r>
                        <a:rPr lang="en-US" sz="1000" kern="100" dirty="0">
                          <a:effectLst/>
                        </a:rPr>
                        <a:t>15068801939</a:t>
                      </a:r>
                      <a:endParaRPr lang="zh-CN" sz="900" kern="100" dirty="0">
                        <a:effectLst/>
                      </a:endParaRPr>
                    </a:p>
                    <a:p>
                      <a:pPr algn="just">
                        <a:spcAft>
                          <a:spcPts val="0"/>
                        </a:spcAft>
                      </a:pPr>
                      <a:r>
                        <a:rPr lang="zh-CN" sz="1000" kern="100" dirty="0">
                          <a:effectLst/>
                        </a:rPr>
                        <a:t>邮箱：</a:t>
                      </a:r>
                      <a:r>
                        <a:rPr lang="en-US" sz="1000" kern="100" dirty="0">
                          <a:effectLst/>
                        </a:rPr>
                        <a:t>31601413@stu.zucc.edu.cn</a:t>
                      </a:r>
                    </a:p>
                    <a:p>
                      <a:pPr algn="just">
                        <a:spcAft>
                          <a:spcPts val="0"/>
                        </a:spcAft>
                      </a:pPr>
                      <a:endParaRPr lang="zh-CN" sz="900" kern="100" dirty="0">
                        <a:effectLst/>
                        <a:latin typeface="Times New Roman" panose="02020603050405020304" pitchFamily="18" charset="0"/>
                        <a:ea typeface="宋体" panose="02010600030101010101" pitchFamily="2" charset="-122"/>
                      </a:endParaRPr>
                    </a:p>
                  </a:txBody>
                  <a:tcPr marL="59336" marR="59336" marT="0" marB="0" anchor="ctr"/>
                </a:tc>
                <a:extLst>
                  <a:ext uri="{0D108BD9-81ED-4DB2-BD59-A6C34878D82A}">
                    <a16:rowId xmlns:a16="http://schemas.microsoft.com/office/drawing/2014/main" val="525223074"/>
                  </a:ext>
                </a:extLst>
              </a:tr>
            </a:tbl>
          </a:graphicData>
        </a:graphic>
      </p:graphicFrame>
      <p:graphicFrame>
        <p:nvGraphicFramePr>
          <p:cNvPr id="2" name="表格 1">
            <a:extLst>
              <a:ext uri="{FF2B5EF4-FFF2-40B4-BE49-F238E27FC236}">
                <a16:creationId xmlns:a16="http://schemas.microsoft.com/office/drawing/2014/main" id="{E152628C-D454-493F-B9ED-03CF42A1597B}"/>
              </a:ext>
            </a:extLst>
          </p:cNvPr>
          <p:cNvGraphicFramePr>
            <a:graphicFrameLocks noGrp="1"/>
          </p:cNvGraphicFramePr>
          <p:nvPr>
            <p:extLst>
              <p:ext uri="{D42A27DB-BD31-4B8C-83A1-F6EECF244321}">
                <p14:modId xmlns:p14="http://schemas.microsoft.com/office/powerpoint/2010/main" val="1500211327"/>
              </p:ext>
            </p:extLst>
          </p:nvPr>
        </p:nvGraphicFramePr>
        <p:xfrm>
          <a:off x="1049051" y="6049494"/>
          <a:ext cx="7273657" cy="502920"/>
        </p:xfrm>
        <a:graphic>
          <a:graphicData uri="http://schemas.openxmlformats.org/drawingml/2006/table">
            <a:tbl>
              <a:tblPr firstRow="1" firstCol="1" bandRow="1">
                <a:tableStyleId>{5C22544A-7EE6-4342-B048-85BDC9FD1C3A}</a:tableStyleId>
              </a:tblPr>
              <a:tblGrid>
                <a:gridCol w="1428892">
                  <a:extLst>
                    <a:ext uri="{9D8B030D-6E8A-4147-A177-3AD203B41FA5}">
                      <a16:colId xmlns:a16="http://schemas.microsoft.com/office/drawing/2014/main" val="886004710"/>
                    </a:ext>
                  </a:extLst>
                </a:gridCol>
                <a:gridCol w="1253188">
                  <a:extLst>
                    <a:ext uri="{9D8B030D-6E8A-4147-A177-3AD203B41FA5}">
                      <a16:colId xmlns:a16="http://schemas.microsoft.com/office/drawing/2014/main" val="3655544495"/>
                    </a:ext>
                  </a:extLst>
                </a:gridCol>
                <a:gridCol w="2197170">
                  <a:extLst>
                    <a:ext uri="{9D8B030D-6E8A-4147-A177-3AD203B41FA5}">
                      <a16:colId xmlns:a16="http://schemas.microsoft.com/office/drawing/2014/main" val="2599542857"/>
                    </a:ext>
                  </a:extLst>
                </a:gridCol>
                <a:gridCol w="2394407">
                  <a:extLst>
                    <a:ext uri="{9D8B030D-6E8A-4147-A177-3AD203B41FA5}">
                      <a16:colId xmlns:a16="http://schemas.microsoft.com/office/drawing/2014/main" val="120724346"/>
                    </a:ext>
                  </a:extLst>
                </a:gridCol>
              </a:tblGrid>
              <a:tr h="0">
                <a:tc>
                  <a:txBody>
                    <a:bodyPr/>
                    <a:lstStyle/>
                    <a:p>
                      <a:pPr algn="l">
                        <a:spcAft>
                          <a:spcPts val="0"/>
                        </a:spcAft>
                      </a:pPr>
                      <a:r>
                        <a:rPr lang="zh-CN" sz="1100" kern="100">
                          <a:effectLst/>
                        </a:rPr>
                        <a:t>杨枨老师</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a:effectLst/>
                        </a:rPr>
                        <a:t>批准文档的通过和项目的继续进行</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100" kern="100" dirty="0">
                          <a:effectLst/>
                        </a:rPr>
                        <a:t>手机号码：</a:t>
                      </a:r>
                      <a:r>
                        <a:rPr lang="en-US" sz="1100" kern="100" dirty="0">
                          <a:effectLst/>
                        </a:rPr>
                        <a:t>13357102333</a:t>
                      </a:r>
                      <a:endParaRPr lang="zh-CN" sz="1050" kern="100" dirty="0">
                        <a:effectLst/>
                      </a:endParaRPr>
                    </a:p>
                    <a:p>
                      <a:pPr algn="just">
                        <a:spcAft>
                          <a:spcPts val="0"/>
                        </a:spcAft>
                      </a:pPr>
                      <a:r>
                        <a:rPr lang="zh-CN" sz="1100" kern="100" dirty="0">
                          <a:effectLst/>
                        </a:rPr>
                        <a:t>微信：</a:t>
                      </a:r>
                      <a:r>
                        <a:rPr lang="en-US" sz="1100" kern="100" dirty="0">
                          <a:effectLst/>
                        </a:rPr>
                        <a:t>Holley Yang</a:t>
                      </a:r>
                      <a:endParaRPr lang="zh-CN" sz="1050" kern="100" dirty="0">
                        <a:effectLst/>
                      </a:endParaRPr>
                    </a:p>
                    <a:p>
                      <a:pPr algn="l">
                        <a:spcAft>
                          <a:spcPts val="0"/>
                        </a:spcAft>
                      </a:pPr>
                      <a:r>
                        <a:rPr lang="zh-CN" sz="1100" kern="100" dirty="0">
                          <a:effectLst/>
                        </a:rPr>
                        <a:t>邮箱：</a:t>
                      </a:r>
                      <a:r>
                        <a:rPr lang="en-US" sz="1100" kern="100" dirty="0">
                          <a:effectLst/>
                        </a:rPr>
                        <a:t>yangc@zucc.edu.cn</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472809810"/>
                  </a:ext>
                </a:extLst>
              </a:tr>
            </a:tbl>
          </a:graphicData>
        </a:graphic>
      </p:graphicFrame>
      <p:sp>
        <p:nvSpPr>
          <p:cNvPr id="22" name="TextBox 2">
            <a:extLst>
              <a:ext uri="{FF2B5EF4-FFF2-40B4-BE49-F238E27FC236}">
                <a16:creationId xmlns:a16="http://schemas.microsoft.com/office/drawing/2014/main" id="{BC018F9E-ADD7-4687-9EB3-B3EF8317A14D}"/>
              </a:ext>
            </a:extLst>
          </p:cNvPr>
          <p:cNvSpPr txBox="1"/>
          <p:nvPr/>
        </p:nvSpPr>
        <p:spPr>
          <a:xfrm>
            <a:off x="1412311" y="241608"/>
            <a:ext cx="7350089"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a:t>
            </a:r>
            <a:r>
              <a:rPr lang="zh-CN" altLang="en-US" sz="3600" b="1" dirty="0">
                <a:solidFill>
                  <a:schemeClr val="bg1">
                    <a:lumMod val="50000"/>
                  </a:schemeClr>
                </a:solidFill>
                <a:latin typeface="Raleway" panose="020B0003030101060003" pitchFamily="34" charset="0"/>
              </a:rPr>
              <a:t>项目组织结构</a:t>
            </a:r>
          </a:p>
        </p:txBody>
      </p:sp>
    </p:spTree>
    <p:extLst>
      <p:ext uri="{BB962C8B-B14F-4D97-AF65-F5344CB8AC3E}">
        <p14:creationId xmlns:p14="http://schemas.microsoft.com/office/powerpoint/2010/main" val="42406477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435">
                                          <p:stCondLst>
                                            <p:cond delay="0"/>
                                          </p:stCondLst>
                                        </p:cTn>
                                        <p:tgtEl>
                                          <p:spTgt spid="62"/>
                                        </p:tgtEl>
                                      </p:cBhvr>
                                    </p:animEffect>
                                    <p:anim calcmode="lin" valueType="num">
                                      <p:cBhvr>
                                        <p:cTn id="8"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3" dur="20">
                                          <p:stCondLst>
                                            <p:cond delay="487"/>
                                          </p:stCondLst>
                                        </p:cTn>
                                        <p:tgtEl>
                                          <p:spTgt spid="62"/>
                                        </p:tgtEl>
                                      </p:cBhvr>
                                      <p:to x="100000" y="60000"/>
                                    </p:animScale>
                                    <p:animScale>
                                      <p:cBhvr>
                                        <p:cTn id="14" dur="124" decel="50000">
                                          <p:stCondLst>
                                            <p:cond delay="507"/>
                                          </p:stCondLst>
                                        </p:cTn>
                                        <p:tgtEl>
                                          <p:spTgt spid="62"/>
                                        </p:tgtEl>
                                      </p:cBhvr>
                                      <p:to x="100000" y="100000"/>
                                    </p:animScale>
                                    <p:animScale>
                                      <p:cBhvr>
                                        <p:cTn id="15" dur="20">
                                          <p:stCondLst>
                                            <p:cond delay="984"/>
                                          </p:stCondLst>
                                        </p:cTn>
                                        <p:tgtEl>
                                          <p:spTgt spid="62"/>
                                        </p:tgtEl>
                                      </p:cBhvr>
                                      <p:to x="100000" y="80000"/>
                                    </p:animScale>
                                    <p:animScale>
                                      <p:cBhvr>
                                        <p:cTn id="16" dur="124" decel="50000">
                                          <p:stCondLst>
                                            <p:cond delay="1004"/>
                                          </p:stCondLst>
                                        </p:cTn>
                                        <p:tgtEl>
                                          <p:spTgt spid="62"/>
                                        </p:tgtEl>
                                      </p:cBhvr>
                                      <p:to x="100000" y="100000"/>
                                    </p:animScale>
                                    <p:animScale>
                                      <p:cBhvr>
                                        <p:cTn id="17" dur="20">
                                          <p:stCondLst>
                                            <p:cond delay="1231"/>
                                          </p:stCondLst>
                                        </p:cTn>
                                        <p:tgtEl>
                                          <p:spTgt spid="62"/>
                                        </p:tgtEl>
                                      </p:cBhvr>
                                      <p:to x="100000" y="90000"/>
                                    </p:animScale>
                                    <p:animScale>
                                      <p:cBhvr>
                                        <p:cTn id="18" dur="124" decel="50000">
                                          <p:stCondLst>
                                            <p:cond delay="1251"/>
                                          </p:stCondLst>
                                        </p:cTn>
                                        <p:tgtEl>
                                          <p:spTgt spid="62"/>
                                        </p:tgtEl>
                                      </p:cBhvr>
                                      <p:to x="100000" y="100000"/>
                                    </p:animScale>
                                    <p:animScale>
                                      <p:cBhvr>
                                        <p:cTn id="19" dur="20">
                                          <p:stCondLst>
                                            <p:cond delay="1356"/>
                                          </p:stCondLst>
                                        </p:cTn>
                                        <p:tgtEl>
                                          <p:spTgt spid="62"/>
                                        </p:tgtEl>
                                      </p:cBhvr>
                                      <p:to x="100000" y="95000"/>
                                    </p:animScale>
                                    <p:animScale>
                                      <p:cBhvr>
                                        <p:cTn id="20" dur="124" decel="50000">
                                          <p:stCondLst>
                                            <p:cond delay="1376"/>
                                          </p:stCondLst>
                                        </p:cTn>
                                        <p:tgtEl>
                                          <p:spTgt spid="6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技术可行性分析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3502808" y="1055965"/>
            <a:ext cx="3903265" cy="769441"/>
          </a:xfrm>
          <a:prstGeom prst="rect">
            <a:avLst/>
          </a:prstGeom>
          <a:noFill/>
        </p:spPr>
        <p:txBody>
          <a:bodyPr wrap="square" rtlCol="0">
            <a:spAutoFit/>
          </a:bodyPr>
          <a:lstStyle/>
          <a:p>
            <a:r>
              <a:rPr lang="zh-CN" altLang="en-US" sz="2400" b="1" dirty="0">
                <a:solidFill>
                  <a:schemeClr val="bg1"/>
                </a:solidFill>
              </a:rPr>
              <a:t>对数据库软件</a:t>
            </a:r>
            <a:r>
              <a:rPr lang="en-US" altLang="zh-CN" sz="2400" b="1" dirty="0">
                <a:solidFill>
                  <a:schemeClr val="bg1"/>
                </a:solidFill>
              </a:rPr>
              <a:t>SWOT</a:t>
            </a:r>
            <a:r>
              <a:rPr lang="zh-CN" altLang="en-US" sz="2400" b="1" dirty="0">
                <a:solidFill>
                  <a:schemeClr val="bg1"/>
                </a:solidFill>
              </a:rPr>
              <a:t>分析</a:t>
            </a:r>
            <a:endParaRPr lang="en-US" altLang="zh-CN" sz="2400" b="1" dirty="0">
              <a:solidFill>
                <a:schemeClr val="bg1"/>
              </a:solidFill>
            </a:endParaRPr>
          </a:p>
          <a:p>
            <a:r>
              <a:rPr lang="en-US" altLang="zh-CN" sz="2000" b="1" dirty="0">
                <a:solidFill>
                  <a:schemeClr val="bg1"/>
                </a:solidFill>
              </a:rPr>
              <a:t>——MySQL</a:t>
            </a:r>
          </a:p>
        </p:txBody>
      </p:sp>
      <p:graphicFrame>
        <p:nvGraphicFramePr>
          <p:cNvPr id="2" name="表格 1">
            <a:extLst>
              <a:ext uri="{FF2B5EF4-FFF2-40B4-BE49-F238E27FC236}">
                <a16:creationId xmlns:a16="http://schemas.microsoft.com/office/drawing/2014/main" id="{51E310BE-702F-4AFB-9813-FDB54C0657A7}"/>
              </a:ext>
            </a:extLst>
          </p:cNvPr>
          <p:cNvGraphicFramePr>
            <a:graphicFrameLocks noGrp="1"/>
          </p:cNvGraphicFramePr>
          <p:nvPr>
            <p:extLst>
              <p:ext uri="{D42A27DB-BD31-4B8C-83A1-F6EECF244321}">
                <p14:modId xmlns:p14="http://schemas.microsoft.com/office/powerpoint/2010/main" val="400378794"/>
              </p:ext>
            </p:extLst>
          </p:nvPr>
        </p:nvGraphicFramePr>
        <p:xfrm>
          <a:off x="1710689" y="2321083"/>
          <a:ext cx="6483933" cy="4047049"/>
        </p:xfrm>
        <a:graphic>
          <a:graphicData uri="http://schemas.openxmlformats.org/drawingml/2006/table">
            <a:tbl>
              <a:tblPr firstRow="1" firstCol="1" bandRow="1">
                <a:tableStyleId>{5C22544A-7EE6-4342-B048-85BDC9FD1C3A}</a:tableStyleId>
              </a:tblPr>
              <a:tblGrid>
                <a:gridCol w="2161311">
                  <a:extLst>
                    <a:ext uri="{9D8B030D-6E8A-4147-A177-3AD203B41FA5}">
                      <a16:colId xmlns:a16="http://schemas.microsoft.com/office/drawing/2014/main" val="2107037144"/>
                    </a:ext>
                  </a:extLst>
                </a:gridCol>
                <a:gridCol w="2161311">
                  <a:extLst>
                    <a:ext uri="{9D8B030D-6E8A-4147-A177-3AD203B41FA5}">
                      <a16:colId xmlns:a16="http://schemas.microsoft.com/office/drawing/2014/main" val="1696352044"/>
                    </a:ext>
                  </a:extLst>
                </a:gridCol>
                <a:gridCol w="2161311">
                  <a:extLst>
                    <a:ext uri="{9D8B030D-6E8A-4147-A177-3AD203B41FA5}">
                      <a16:colId xmlns:a16="http://schemas.microsoft.com/office/drawing/2014/main" val="2125063722"/>
                    </a:ext>
                  </a:extLst>
                </a:gridCol>
              </a:tblGrid>
              <a:tr h="312782">
                <a:tc rowSpan="2">
                  <a:txBody>
                    <a:bodyPr/>
                    <a:lstStyle/>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r>
                        <a:rPr lang="zh-CN" sz="1050" kern="100">
                          <a:effectLst/>
                        </a:rPr>
                        <a:t>内部能力</a:t>
                      </a:r>
                    </a:p>
                    <a:p>
                      <a:pPr algn="just">
                        <a:spcAft>
                          <a:spcPts val="0"/>
                        </a:spcAft>
                      </a:pPr>
                      <a:r>
                        <a:rPr lang="en-US" sz="1050" kern="100">
                          <a:effectLst/>
                        </a:rPr>
                        <a:t> </a:t>
                      </a:r>
                      <a:endParaRPr lang="zh-CN" sz="1050" kern="100">
                        <a:effectLst/>
                      </a:endParaRPr>
                    </a:p>
                    <a:p>
                      <a:pPr indent="133350" algn="just">
                        <a:spcAft>
                          <a:spcPts val="0"/>
                        </a:spcAft>
                      </a:pPr>
                      <a:r>
                        <a:rPr lang="en-US" sz="1050" kern="100">
                          <a:effectLst/>
                        </a:rPr>
                        <a:t> </a:t>
                      </a:r>
                      <a:endParaRPr lang="zh-CN" sz="1050" kern="100">
                        <a:effectLst/>
                      </a:endParaRPr>
                    </a:p>
                    <a:p>
                      <a:pPr indent="133350" algn="just">
                        <a:spcAft>
                          <a:spcPts val="0"/>
                        </a:spcAft>
                      </a:pPr>
                      <a:r>
                        <a:rPr lang="zh-CN" sz="1050" kern="100">
                          <a:effectLst/>
                        </a:rPr>
                        <a:t>外部因素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优势</a:t>
                      </a:r>
                      <a:r>
                        <a:rPr lang="en-US" sz="1050" kern="100">
                          <a:effectLst/>
                        </a:rPr>
                        <a:t>(Strength)</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劣势</a:t>
                      </a:r>
                      <a:r>
                        <a:rPr lang="en-US" sz="1050" kern="100">
                          <a:effectLst/>
                        </a:rPr>
                        <a:t>(Weakness)</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15339757"/>
                  </a:ext>
                </a:extLst>
              </a:tr>
              <a:tr h="1156300">
                <a:tc vMerge="1">
                  <a:txBody>
                    <a:bodyPr/>
                    <a:lstStyle/>
                    <a:p>
                      <a:endParaRPr lang="zh-CN" altLang="en-US"/>
                    </a:p>
                  </a:txBody>
                  <a:tcPr/>
                </a:tc>
                <a:tc>
                  <a:txBody>
                    <a:bodyPr/>
                    <a:lstStyle/>
                    <a:p>
                      <a:pPr marL="342900" lvl="0" indent="-342900" algn="just">
                        <a:spcAft>
                          <a:spcPts val="0"/>
                        </a:spcAft>
                        <a:buFont typeface="Wingdings" panose="05000000000000000000" pitchFamily="2" charset="2"/>
                        <a:buChar char=""/>
                      </a:pPr>
                      <a:r>
                        <a:rPr lang="zh-CN" sz="1050" kern="100">
                          <a:effectLst/>
                        </a:rPr>
                        <a:t>体积小、速度快</a:t>
                      </a:r>
                    </a:p>
                    <a:p>
                      <a:pPr marL="342900" lvl="0" indent="-342900" algn="just">
                        <a:spcAft>
                          <a:spcPts val="0"/>
                        </a:spcAft>
                        <a:buFont typeface="Wingdings" panose="05000000000000000000" pitchFamily="2" charset="2"/>
                        <a:buChar char=""/>
                      </a:pPr>
                      <a:r>
                        <a:rPr lang="zh-CN" sz="1050" kern="100">
                          <a:effectLst/>
                        </a:rPr>
                        <a:t>开源</a:t>
                      </a:r>
                    </a:p>
                    <a:p>
                      <a:pPr marL="342900" lvl="0" indent="-342900" algn="just">
                        <a:spcAft>
                          <a:spcPts val="0"/>
                        </a:spcAft>
                        <a:buFont typeface="Wingdings" panose="05000000000000000000" pitchFamily="2" charset="2"/>
                        <a:buChar char=""/>
                      </a:pPr>
                      <a:r>
                        <a:rPr lang="zh-CN" sz="1050" kern="100">
                          <a:effectLst/>
                        </a:rPr>
                        <a:t>与修习过的数据库课程使用的软件一样，比较熟悉</a:t>
                      </a:r>
                    </a:p>
                    <a:p>
                      <a:pPr marL="342900" lvl="0" indent="-342900" algn="just">
                        <a:spcAft>
                          <a:spcPts val="0"/>
                        </a:spcAft>
                        <a:buFont typeface="Wingdings" panose="05000000000000000000" pitchFamily="2" charset="2"/>
                        <a:buChar char=""/>
                      </a:pPr>
                      <a:r>
                        <a:rPr lang="zh-CN" sz="1050" kern="100">
                          <a:effectLst/>
                        </a:rPr>
                        <a:t>支持多种运行环环境</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Wingdings" panose="05000000000000000000" pitchFamily="2" charset="2"/>
                        <a:buChar char=""/>
                      </a:pPr>
                      <a:r>
                        <a:rPr lang="zh-CN" sz="1050" kern="100">
                          <a:effectLst/>
                        </a:rPr>
                        <a:t>不支持热备份</a:t>
                      </a:r>
                    </a:p>
                    <a:p>
                      <a:pPr marL="342900" lvl="0" indent="-342900" algn="just">
                        <a:spcAft>
                          <a:spcPts val="0"/>
                        </a:spcAft>
                        <a:buFont typeface="Wingdings" panose="05000000000000000000" pitchFamily="2" charset="2"/>
                        <a:buChar char=""/>
                      </a:pPr>
                      <a:r>
                        <a:rPr lang="zh-CN" sz="1050" kern="100">
                          <a:effectLst/>
                        </a:rPr>
                        <a:t>安全系统复杂而非标准</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90483323"/>
                  </a:ext>
                </a:extLst>
              </a:tr>
              <a:tr h="320430">
                <a:tc>
                  <a:txBody>
                    <a:bodyPr/>
                    <a:lstStyle/>
                    <a:p>
                      <a:pPr algn="just">
                        <a:spcAft>
                          <a:spcPts val="0"/>
                        </a:spcAft>
                      </a:pPr>
                      <a:r>
                        <a:rPr lang="zh-CN" sz="1050" kern="100">
                          <a:effectLst/>
                        </a:rPr>
                        <a:t>机会</a:t>
                      </a:r>
                      <a:r>
                        <a:rPr lang="en-US" sz="1050" kern="100">
                          <a:effectLst/>
                        </a:rPr>
                        <a:t>(Opportunities)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WO</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42953307"/>
                  </a:ext>
                </a:extLst>
              </a:tr>
              <a:tr h="963583">
                <a:tc>
                  <a:txBody>
                    <a:bodyPr/>
                    <a:lstStyle/>
                    <a:p>
                      <a:pPr marL="342900" lvl="0" indent="-342900" algn="just">
                        <a:spcAft>
                          <a:spcPts val="0"/>
                        </a:spcAft>
                        <a:buFont typeface="Wingdings" panose="05000000000000000000" pitchFamily="2" charset="2"/>
                        <a:buChar char=""/>
                      </a:pPr>
                      <a:r>
                        <a:rPr lang="zh-CN" sz="1050" kern="100">
                          <a:effectLst/>
                        </a:rPr>
                        <a:t>软件小，安装较为方便</a:t>
                      </a:r>
                    </a:p>
                    <a:p>
                      <a:pPr marL="342900" lvl="0" indent="-342900" algn="just">
                        <a:spcAft>
                          <a:spcPts val="0"/>
                        </a:spcAft>
                        <a:buFont typeface="Wingdings" panose="05000000000000000000" pitchFamily="2" charset="2"/>
                        <a:buChar char=""/>
                      </a:pPr>
                      <a:r>
                        <a:rPr lang="zh-CN" sz="1050" kern="100">
                          <a:effectLst/>
                        </a:rPr>
                        <a:t>开源，开发成本低</a:t>
                      </a:r>
                    </a:p>
                    <a:p>
                      <a:pPr marL="342900" lvl="0" indent="-342900" algn="just">
                        <a:spcAft>
                          <a:spcPts val="0"/>
                        </a:spcAft>
                        <a:buFont typeface="Wingdings" panose="05000000000000000000" pitchFamily="2" charset="2"/>
                        <a:buChar char=""/>
                      </a:pPr>
                      <a:r>
                        <a:rPr lang="zh-CN" sz="1050" kern="100">
                          <a:effectLst/>
                        </a:rPr>
                        <a:t>与原开发环境类似</a:t>
                      </a:r>
                    </a:p>
                    <a:p>
                      <a:pPr marL="342900" lvl="0" indent="-342900" algn="just">
                        <a:spcAft>
                          <a:spcPts val="0"/>
                        </a:spcAft>
                        <a:buFont typeface="Wingdings" panose="05000000000000000000" pitchFamily="2" charset="2"/>
                        <a:buChar char=""/>
                      </a:pPr>
                      <a:r>
                        <a:rPr lang="zh-CN" sz="1050" kern="100">
                          <a:effectLst/>
                        </a:rPr>
                        <a:t>熟悉，上手快</a:t>
                      </a:r>
                    </a:p>
                    <a:p>
                      <a:pPr marL="342900" lvl="0" indent="-342900" algn="just">
                        <a:spcAft>
                          <a:spcPts val="0"/>
                        </a:spcAft>
                        <a:buFont typeface="Wingdings" panose="05000000000000000000" pitchFamily="2" charset="2"/>
                        <a:buChar char=""/>
                      </a:pPr>
                      <a:r>
                        <a:rPr lang="zh-CN" sz="1050" kern="100">
                          <a:effectLst/>
                        </a:rPr>
                        <a:t>易移植</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充分利用软件的熟悉</a:t>
                      </a:r>
                    </a:p>
                    <a:p>
                      <a:pPr algn="just">
                        <a:spcAft>
                          <a:spcPts val="0"/>
                        </a:spcAft>
                      </a:pPr>
                      <a:r>
                        <a:rPr lang="en-US" sz="1050" kern="100">
                          <a:effectLst/>
                        </a:rPr>
                        <a:t>-</a:t>
                      </a:r>
                      <a:r>
                        <a:rPr lang="zh-CN" sz="1050" kern="100">
                          <a:effectLst/>
                        </a:rPr>
                        <a:t>节省成本</a:t>
                      </a:r>
                    </a:p>
                    <a:p>
                      <a:pPr algn="just">
                        <a:spcAft>
                          <a:spcPts val="0"/>
                        </a:spcAft>
                      </a:pPr>
                      <a:r>
                        <a:rPr lang="en-US" sz="1050" kern="100">
                          <a:effectLst/>
                        </a:rPr>
                        <a:t>-</a:t>
                      </a:r>
                      <a:r>
                        <a:rPr lang="zh-CN" sz="1050" kern="100">
                          <a:effectLst/>
                        </a:rPr>
                        <a:t>模拟原开发环境</a:t>
                      </a:r>
                    </a:p>
                    <a:p>
                      <a:pPr algn="just">
                        <a:spcAft>
                          <a:spcPts val="0"/>
                        </a:spcAft>
                      </a:pPr>
                      <a:r>
                        <a:rPr lang="en-US" sz="1050" kern="100">
                          <a:effectLst/>
                        </a:rPr>
                        <a:t>-</a:t>
                      </a:r>
                      <a:r>
                        <a:rPr lang="zh-CN" sz="1050" kern="100">
                          <a:effectLst/>
                        </a:rPr>
                        <a:t>利用易移植，加快环境搭建</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以快速上手及低成本来降低风险可能造成的损失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23555093"/>
                  </a:ext>
                </a:extLst>
              </a:tr>
              <a:tr h="334195">
                <a:tc>
                  <a:txBody>
                    <a:bodyPr/>
                    <a:lstStyle/>
                    <a:p>
                      <a:pPr algn="just">
                        <a:spcAft>
                          <a:spcPts val="0"/>
                        </a:spcAft>
                      </a:pPr>
                      <a:r>
                        <a:rPr lang="zh-CN" sz="1050" kern="100">
                          <a:effectLst/>
                        </a:rPr>
                        <a:t>风险</a:t>
                      </a:r>
                      <a:r>
                        <a:rPr lang="en-US" sz="1050" kern="100">
                          <a:effectLst/>
                        </a:rPr>
                        <a:t>(Threats)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10729692"/>
                  </a:ext>
                </a:extLst>
              </a:tr>
              <a:tr h="959759">
                <a:tc>
                  <a:txBody>
                    <a:bodyPr/>
                    <a:lstStyle/>
                    <a:p>
                      <a:pPr marL="342900" lvl="0" indent="-342900" algn="just">
                        <a:spcAft>
                          <a:spcPts val="0"/>
                        </a:spcAft>
                        <a:buFont typeface="Wingdings" panose="05000000000000000000" pitchFamily="2" charset="2"/>
                        <a:buChar char=""/>
                      </a:pPr>
                      <a:r>
                        <a:rPr lang="zh-CN" sz="1050" kern="100">
                          <a:effectLst/>
                        </a:rPr>
                        <a:t>备份不方便</a:t>
                      </a:r>
                    </a:p>
                    <a:p>
                      <a:pPr marL="342900" lvl="0" indent="-342900" algn="just">
                        <a:spcAft>
                          <a:spcPts val="0"/>
                        </a:spcAft>
                        <a:buFont typeface="Wingdings" panose="05000000000000000000" pitchFamily="2" charset="2"/>
                        <a:buChar char=""/>
                      </a:pPr>
                      <a:r>
                        <a:rPr lang="zh-CN" sz="1050" kern="100">
                          <a:effectLst/>
                        </a:rPr>
                        <a:t>安全性不佳</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针对开源暴露的问题有效的规避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t>
                      </a:r>
                      <a:r>
                        <a:rPr lang="zh-CN" sz="1050" kern="100" dirty="0">
                          <a:effectLst/>
                        </a:rPr>
                        <a:t>进行风险评估分析并制定针对措施</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73562675"/>
                  </a:ext>
                </a:extLst>
              </a:tr>
            </a:tbl>
          </a:graphicData>
        </a:graphic>
      </p:graphicFrame>
    </p:spTree>
    <p:extLst>
      <p:ext uri="{BB962C8B-B14F-4D97-AF65-F5344CB8AC3E}">
        <p14:creationId xmlns:p14="http://schemas.microsoft.com/office/powerpoint/2010/main" val="3120631151"/>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99294" y="432789"/>
            <a:ext cx="1113017" cy="1638204"/>
            <a:chOff x="7466013" y="98425"/>
            <a:chExt cx="4484688" cy="6600826"/>
          </a:xfrm>
        </p:grpSpPr>
        <p:sp>
          <p:nvSpPr>
            <p:cNvPr id="46" name="Freeform 36"/>
            <p:cNvSpPr>
              <a:spLocks/>
            </p:cNvSpPr>
            <p:nvPr/>
          </p:nvSpPr>
          <p:spPr bwMode="auto">
            <a:xfrm>
              <a:off x="10387013" y="3206750"/>
              <a:ext cx="1563688" cy="3409950"/>
            </a:xfrm>
            <a:custGeom>
              <a:avLst/>
              <a:gdLst>
                <a:gd name="T0" fmla="*/ 0 w 416"/>
                <a:gd name="T1" fmla="*/ 99 h 908"/>
                <a:gd name="T2" fmla="*/ 315 w 416"/>
                <a:gd name="T3" fmla="*/ 99 h 908"/>
                <a:gd name="T4" fmla="*/ 409 w 416"/>
                <a:gd name="T5" fmla="*/ 768 h 908"/>
                <a:gd name="T6" fmla="*/ 323 w 416"/>
                <a:gd name="T7" fmla="*/ 863 h 908"/>
                <a:gd name="T8" fmla="*/ 75 w 416"/>
                <a:gd name="T9" fmla="*/ 908 h 908"/>
                <a:gd name="T10" fmla="*/ 0 w 416"/>
                <a:gd name="T11" fmla="*/ 99 h 908"/>
                <a:gd name="T12" fmla="*/ 0 w 416"/>
                <a:gd name="T13" fmla="*/ 99 h 908"/>
              </a:gdLst>
              <a:ahLst/>
              <a:cxnLst>
                <a:cxn ang="0">
                  <a:pos x="T0" y="T1"/>
                </a:cxn>
                <a:cxn ang="0">
                  <a:pos x="T2" y="T3"/>
                </a:cxn>
                <a:cxn ang="0">
                  <a:pos x="T4" y="T5"/>
                </a:cxn>
                <a:cxn ang="0">
                  <a:pos x="T6" y="T7"/>
                </a:cxn>
                <a:cxn ang="0">
                  <a:pos x="T8" y="T9"/>
                </a:cxn>
                <a:cxn ang="0">
                  <a:pos x="T10" y="T11"/>
                </a:cxn>
                <a:cxn ang="0">
                  <a:pos x="T12" y="T13"/>
                </a:cxn>
              </a:cxnLst>
              <a:rect l="0" t="0" r="r" b="b"/>
              <a:pathLst>
                <a:path w="416" h="908">
                  <a:moveTo>
                    <a:pt x="0" y="99"/>
                  </a:moveTo>
                  <a:cubicBezTo>
                    <a:pt x="122" y="70"/>
                    <a:pt x="293" y="0"/>
                    <a:pt x="315" y="99"/>
                  </a:cubicBezTo>
                  <a:cubicBezTo>
                    <a:pt x="342" y="217"/>
                    <a:pt x="375" y="497"/>
                    <a:pt x="409" y="768"/>
                  </a:cubicBezTo>
                  <a:cubicBezTo>
                    <a:pt x="416" y="827"/>
                    <a:pt x="341" y="857"/>
                    <a:pt x="323" y="863"/>
                  </a:cubicBezTo>
                  <a:cubicBezTo>
                    <a:pt x="239" y="888"/>
                    <a:pt x="167" y="896"/>
                    <a:pt x="75" y="908"/>
                  </a:cubicBezTo>
                  <a:cubicBezTo>
                    <a:pt x="0" y="99"/>
                    <a:pt x="0" y="99"/>
                    <a:pt x="0" y="99"/>
                  </a:cubicBezTo>
                  <a:cubicBezTo>
                    <a:pt x="0" y="99"/>
                    <a:pt x="0" y="99"/>
                    <a:pt x="0" y="9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37"/>
            <p:cNvSpPr>
              <a:spLocks/>
            </p:cNvSpPr>
            <p:nvPr/>
          </p:nvSpPr>
          <p:spPr bwMode="auto">
            <a:xfrm>
              <a:off x="7466013" y="3116263"/>
              <a:ext cx="1522413" cy="3500438"/>
            </a:xfrm>
            <a:custGeom>
              <a:avLst/>
              <a:gdLst>
                <a:gd name="T0" fmla="*/ 405 w 405"/>
                <a:gd name="T1" fmla="*/ 123 h 932"/>
                <a:gd name="T2" fmla="*/ 100 w 405"/>
                <a:gd name="T3" fmla="*/ 121 h 932"/>
                <a:gd name="T4" fmla="*/ 8 w 405"/>
                <a:gd name="T5" fmla="*/ 788 h 932"/>
                <a:gd name="T6" fmla="*/ 92 w 405"/>
                <a:gd name="T7" fmla="*/ 889 h 932"/>
                <a:gd name="T8" fmla="*/ 330 w 405"/>
                <a:gd name="T9" fmla="*/ 932 h 932"/>
                <a:gd name="T10" fmla="*/ 405 w 405"/>
                <a:gd name="T11" fmla="*/ 123 h 932"/>
                <a:gd name="T12" fmla="*/ 405 w 405"/>
                <a:gd name="T13" fmla="*/ 123 h 932"/>
              </a:gdLst>
              <a:ahLst/>
              <a:cxnLst>
                <a:cxn ang="0">
                  <a:pos x="T0" y="T1"/>
                </a:cxn>
                <a:cxn ang="0">
                  <a:pos x="T2" y="T3"/>
                </a:cxn>
                <a:cxn ang="0">
                  <a:pos x="T4" y="T5"/>
                </a:cxn>
                <a:cxn ang="0">
                  <a:pos x="T6" y="T7"/>
                </a:cxn>
                <a:cxn ang="0">
                  <a:pos x="T8" y="T9"/>
                </a:cxn>
                <a:cxn ang="0">
                  <a:pos x="T10" y="T11"/>
                </a:cxn>
                <a:cxn ang="0">
                  <a:pos x="T12" y="T13"/>
                </a:cxn>
              </a:cxnLst>
              <a:rect l="0" t="0" r="r" b="b"/>
              <a:pathLst>
                <a:path w="405" h="932">
                  <a:moveTo>
                    <a:pt x="405" y="123"/>
                  </a:moveTo>
                  <a:cubicBezTo>
                    <a:pt x="250" y="86"/>
                    <a:pt x="127" y="0"/>
                    <a:pt x="100" y="121"/>
                  </a:cubicBezTo>
                  <a:cubicBezTo>
                    <a:pt x="72" y="249"/>
                    <a:pt x="41" y="528"/>
                    <a:pt x="8" y="788"/>
                  </a:cubicBezTo>
                  <a:cubicBezTo>
                    <a:pt x="0" y="855"/>
                    <a:pt x="69" y="883"/>
                    <a:pt x="92" y="889"/>
                  </a:cubicBezTo>
                  <a:cubicBezTo>
                    <a:pt x="172" y="910"/>
                    <a:pt x="241" y="920"/>
                    <a:pt x="330" y="932"/>
                  </a:cubicBezTo>
                  <a:cubicBezTo>
                    <a:pt x="405" y="123"/>
                    <a:pt x="405" y="123"/>
                    <a:pt x="405" y="123"/>
                  </a:cubicBezTo>
                  <a:cubicBezTo>
                    <a:pt x="405" y="123"/>
                    <a:pt x="405" y="123"/>
                    <a:pt x="405" y="12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38"/>
            <p:cNvSpPr>
              <a:spLocks/>
            </p:cNvSpPr>
            <p:nvPr/>
          </p:nvSpPr>
          <p:spPr bwMode="auto">
            <a:xfrm>
              <a:off x="7842251" y="2827338"/>
              <a:ext cx="3717925" cy="3871913"/>
            </a:xfrm>
            <a:custGeom>
              <a:avLst/>
              <a:gdLst>
                <a:gd name="T0" fmla="*/ 108 w 989"/>
                <a:gd name="T1" fmla="*/ 991 h 1031"/>
                <a:gd name="T2" fmla="*/ 0 w 989"/>
                <a:gd name="T3" fmla="*/ 194 h 1031"/>
                <a:gd name="T4" fmla="*/ 388 w 989"/>
                <a:gd name="T5" fmla="*/ 1 h 1031"/>
                <a:gd name="T6" fmla="*/ 489 w 989"/>
                <a:gd name="T7" fmla="*/ 39 h 1031"/>
                <a:gd name="T8" fmla="*/ 592 w 989"/>
                <a:gd name="T9" fmla="*/ 0 h 1031"/>
                <a:gd name="T10" fmla="*/ 989 w 989"/>
                <a:gd name="T11" fmla="*/ 188 h 1031"/>
                <a:gd name="T12" fmla="*/ 873 w 989"/>
                <a:gd name="T13" fmla="*/ 991 h 1031"/>
                <a:gd name="T14" fmla="*/ 108 w 989"/>
                <a:gd name="T15" fmla="*/ 991 h 10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9" h="1031">
                  <a:moveTo>
                    <a:pt x="108" y="991"/>
                  </a:moveTo>
                  <a:cubicBezTo>
                    <a:pt x="150" y="869"/>
                    <a:pt x="53" y="299"/>
                    <a:pt x="0" y="194"/>
                  </a:cubicBezTo>
                  <a:cubicBezTo>
                    <a:pt x="30" y="86"/>
                    <a:pt x="313" y="62"/>
                    <a:pt x="388" y="1"/>
                  </a:cubicBezTo>
                  <a:cubicBezTo>
                    <a:pt x="423" y="32"/>
                    <a:pt x="449" y="39"/>
                    <a:pt x="489" y="39"/>
                  </a:cubicBezTo>
                  <a:cubicBezTo>
                    <a:pt x="530" y="39"/>
                    <a:pt x="556" y="31"/>
                    <a:pt x="592" y="0"/>
                  </a:cubicBezTo>
                  <a:cubicBezTo>
                    <a:pt x="648" y="45"/>
                    <a:pt x="939" y="80"/>
                    <a:pt x="989" y="188"/>
                  </a:cubicBezTo>
                  <a:cubicBezTo>
                    <a:pt x="932" y="308"/>
                    <a:pt x="828" y="881"/>
                    <a:pt x="873" y="991"/>
                  </a:cubicBezTo>
                  <a:cubicBezTo>
                    <a:pt x="683" y="1028"/>
                    <a:pt x="303" y="1031"/>
                    <a:pt x="108" y="991"/>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39"/>
            <p:cNvSpPr>
              <a:spLocks/>
            </p:cNvSpPr>
            <p:nvPr/>
          </p:nvSpPr>
          <p:spPr bwMode="auto">
            <a:xfrm>
              <a:off x="8848726" y="2814638"/>
              <a:ext cx="1681163" cy="3001963"/>
            </a:xfrm>
            <a:custGeom>
              <a:avLst/>
              <a:gdLst>
                <a:gd name="T0" fmla="*/ 0 w 1059"/>
                <a:gd name="T1" fmla="*/ 147 h 1891"/>
                <a:gd name="T2" fmla="*/ 59 w 1059"/>
                <a:gd name="T3" fmla="*/ 691 h 1891"/>
                <a:gd name="T4" fmla="*/ 533 w 1059"/>
                <a:gd name="T5" fmla="*/ 1891 h 1891"/>
                <a:gd name="T6" fmla="*/ 1000 w 1059"/>
                <a:gd name="T7" fmla="*/ 691 h 1891"/>
                <a:gd name="T8" fmla="*/ 1059 w 1059"/>
                <a:gd name="T9" fmla="*/ 147 h 1891"/>
                <a:gd name="T10" fmla="*/ 834 w 1059"/>
                <a:gd name="T11" fmla="*/ 0 h 1891"/>
                <a:gd name="T12" fmla="*/ 228 w 1059"/>
                <a:gd name="T13" fmla="*/ 0 h 1891"/>
                <a:gd name="T14" fmla="*/ 0 w 1059"/>
                <a:gd name="T15" fmla="*/ 147 h 18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9" h="1891">
                  <a:moveTo>
                    <a:pt x="0" y="147"/>
                  </a:moveTo>
                  <a:lnTo>
                    <a:pt x="59" y="691"/>
                  </a:lnTo>
                  <a:lnTo>
                    <a:pt x="533" y="1891"/>
                  </a:lnTo>
                  <a:lnTo>
                    <a:pt x="1000" y="691"/>
                  </a:lnTo>
                  <a:lnTo>
                    <a:pt x="1059" y="147"/>
                  </a:lnTo>
                  <a:lnTo>
                    <a:pt x="834" y="0"/>
                  </a:lnTo>
                  <a:lnTo>
                    <a:pt x="228" y="0"/>
                  </a:lnTo>
                  <a:lnTo>
                    <a:pt x="0" y="1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Rectangle 40"/>
            <p:cNvSpPr>
              <a:spLocks noChangeArrowheads="1"/>
            </p:cNvSpPr>
            <p:nvPr/>
          </p:nvSpPr>
          <p:spPr bwMode="auto">
            <a:xfrm>
              <a:off x="9210676" y="2506663"/>
              <a:ext cx="954088" cy="777875"/>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1"/>
            <p:cNvSpPr>
              <a:spLocks/>
            </p:cNvSpPr>
            <p:nvPr/>
          </p:nvSpPr>
          <p:spPr bwMode="auto">
            <a:xfrm>
              <a:off x="8513763" y="98425"/>
              <a:ext cx="2343150" cy="2867025"/>
            </a:xfrm>
            <a:custGeom>
              <a:avLst/>
              <a:gdLst>
                <a:gd name="T0" fmla="*/ 313 w 623"/>
                <a:gd name="T1" fmla="*/ 763 h 763"/>
                <a:gd name="T2" fmla="*/ 554 w 623"/>
                <a:gd name="T3" fmla="*/ 508 h 763"/>
                <a:gd name="T4" fmla="*/ 564 w 623"/>
                <a:gd name="T5" fmla="*/ 514 h 763"/>
                <a:gd name="T6" fmla="*/ 615 w 623"/>
                <a:gd name="T7" fmla="*/ 430 h 763"/>
                <a:gd name="T8" fmla="*/ 594 w 623"/>
                <a:gd name="T9" fmla="*/ 335 h 763"/>
                <a:gd name="T10" fmla="*/ 589 w 623"/>
                <a:gd name="T11" fmla="*/ 335 h 763"/>
                <a:gd name="T12" fmla="*/ 313 w 623"/>
                <a:gd name="T13" fmla="*/ 0 h 763"/>
                <a:gd name="T14" fmla="*/ 36 w 623"/>
                <a:gd name="T15" fmla="*/ 335 h 763"/>
                <a:gd name="T16" fmla="*/ 30 w 623"/>
                <a:gd name="T17" fmla="*/ 335 h 763"/>
                <a:gd name="T18" fmla="*/ 9 w 623"/>
                <a:gd name="T19" fmla="*/ 430 h 763"/>
                <a:gd name="T20" fmla="*/ 59 w 623"/>
                <a:gd name="T21" fmla="*/ 514 h 763"/>
                <a:gd name="T22" fmla="*/ 71 w 623"/>
                <a:gd name="T23" fmla="*/ 506 h 763"/>
                <a:gd name="T24" fmla="*/ 313 w 623"/>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3" h="763">
                  <a:moveTo>
                    <a:pt x="313" y="763"/>
                  </a:moveTo>
                  <a:cubicBezTo>
                    <a:pt x="413" y="763"/>
                    <a:pt x="505" y="648"/>
                    <a:pt x="554" y="508"/>
                  </a:cubicBezTo>
                  <a:cubicBezTo>
                    <a:pt x="557" y="511"/>
                    <a:pt x="560" y="513"/>
                    <a:pt x="564" y="514"/>
                  </a:cubicBezTo>
                  <a:cubicBezTo>
                    <a:pt x="584" y="517"/>
                    <a:pt x="607" y="480"/>
                    <a:pt x="615" y="430"/>
                  </a:cubicBezTo>
                  <a:cubicBezTo>
                    <a:pt x="623" y="381"/>
                    <a:pt x="614" y="338"/>
                    <a:pt x="594" y="335"/>
                  </a:cubicBezTo>
                  <a:cubicBezTo>
                    <a:pt x="592" y="334"/>
                    <a:pt x="591" y="334"/>
                    <a:pt x="589" y="335"/>
                  </a:cubicBezTo>
                  <a:cubicBezTo>
                    <a:pt x="599" y="161"/>
                    <a:pt x="527" y="0"/>
                    <a:pt x="313" y="0"/>
                  </a:cubicBezTo>
                  <a:cubicBezTo>
                    <a:pt x="98" y="0"/>
                    <a:pt x="26" y="161"/>
                    <a:pt x="36" y="335"/>
                  </a:cubicBezTo>
                  <a:cubicBezTo>
                    <a:pt x="34" y="334"/>
                    <a:pt x="32" y="334"/>
                    <a:pt x="30" y="335"/>
                  </a:cubicBezTo>
                  <a:cubicBezTo>
                    <a:pt x="10" y="338"/>
                    <a:pt x="0" y="381"/>
                    <a:pt x="9" y="430"/>
                  </a:cubicBezTo>
                  <a:cubicBezTo>
                    <a:pt x="17" y="480"/>
                    <a:pt x="40" y="517"/>
                    <a:pt x="59" y="514"/>
                  </a:cubicBezTo>
                  <a:cubicBezTo>
                    <a:pt x="64" y="513"/>
                    <a:pt x="67" y="510"/>
                    <a:pt x="71" y="506"/>
                  </a:cubicBezTo>
                  <a:cubicBezTo>
                    <a:pt x="119" y="647"/>
                    <a:pt x="212" y="763"/>
                    <a:pt x="313" y="763"/>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42"/>
            <p:cNvSpPr>
              <a:spLocks/>
            </p:cNvSpPr>
            <p:nvPr/>
          </p:nvSpPr>
          <p:spPr bwMode="auto">
            <a:xfrm>
              <a:off x="8985251" y="2814638"/>
              <a:ext cx="706438" cy="1131888"/>
            </a:xfrm>
            <a:custGeom>
              <a:avLst/>
              <a:gdLst>
                <a:gd name="T0" fmla="*/ 142 w 445"/>
                <a:gd name="T1" fmla="*/ 0 h 713"/>
                <a:gd name="T2" fmla="*/ 445 w 445"/>
                <a:gd name="T3" fmla="*/ 258 h 713"/>
                <a:gd name="T4" fmla="*/ 274 w 445"/>
                <a:gd name="T5" fmla="*/ 713 h 713"/>
                <a:gd name="T6" fmla="*/ 0 w 445"/>
                <a:gd name="T7" fmla="*/ 95 h 713"/>
                <a:gd name="T8" fmla="*/ 142 w 445"/>
                <a:gd name="T9" fmla="*/ 0 h 713"/>
              </a:gdLst>
              <a:ahLst/>
              <a:cxnLst>
                <a:cxn ang="0">
                  <a:pos x="T0" y="T1"/>
                </a:cxn>
                <a:cxn ang="0">
                  <a:pos x="T2" y="T3"/>
                </a:cxn>
                <a:cxn ang="0">
                  <a:pos x="T4" y="T5"/>
                </a:cxn>
                <a:cxn ang="0">
                  <a:pos x="T6" y="T7"/>
                </a:cxn>
                <a:cxn ang="0">
                  <a:pos x="T8" y="T9"/>
                </a:cxn>
              </a:cxnLst>
              <a:rect l="0" t="0" r="r" b="b"/>
              <a:pathLst>
                <a:path w="445" h="713">
                  <a:moveTo>
                    <a:pt x="142" y="0"/>
                  </a:moveTo>
                  <a:lnTo>
                    <a:pt x="445" y="258"/>
                  </a:lnTo>
                  <a:lnTo>
                    <a:pt x="274" y="713"/>
                  </a:lnTo>
                  <a:lnTo>
                    <a:pt x="0" y="95"/>
                  </a:lnTo>
                  <a:lnTo>
                    <a:pt x="14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43"/>
            <p:cNvSpPr>
              <a:spLocks/>
            </p:cNvSpPr>
            <p:nvPr/>
          </p:nvSpPr>
          <p:spPr bwMode="auto">
            <a:xfrm>
              <a:off x="9691688" y="2814638"/>
              <a:ext cx="706438" cy="1131888"/>
            </a:xfrm>
            <a:custGeom>
              <a:avLst/>
              <a:gdLst>
                <a:gd name="T0" fmla="*/ 303 w 445"/>
                <a:gd name="T1" fmla="*/ 0 h 713"/>
                <a:gd name="T2" fmla="*/ 0 w 445"/>
                <a:gd name="T3" fmla="*/ 258 h 713"/>
                <a:gd name="T4" fmla="*/ 170 w 445"/>
                <a:gd name="T5" fmla="*/ 713 h 713"/>
                <a:gd name="T6" fmla="*/ 445 w 445"/>
                <a:gd name="T7" fmla="*/ 95 h 713"/>
                <a:gd name="T8" fmla="*/ 303 w 445"/>
                <a:gd name="T9" fmla="*/ 0 h 713"/>
              </a:gdLst>
              <a:ahLst/>
              <a:cxnLst>
                <a:cxn ang="0">
                  <a:pos x="T0" y="T1"/>
                </a:cxn>
                <a:cxn ang="0">
                  <a:pos x="T2" y="T3"/>
                </a:cxn>
                <a:cxn ang="0">
                  <a:pos x="T4" y="T5"/>
                </a:cxn>
                <a:cxn ang="0">
                  <a:pos x="T6" y="T7"/>
                </a:cxn>
                <a:cxn ang="0">
                  <a:pos x="T8" y="T9"/>
                </a:cxn>
              </a:cxnLst>
              <a:rect l="0" t="0" r="r" b="b"/>
              <a:pathLst>
                <a:path w="445" h="713">
                  <a:moveTo>
                    <a:pt x="303" y="0"/>
                  </a:moveTo>
                  <a:lnTo>
                    <a:pt x="0" y="258"/>
                  </a:lnTo>
                  <a:lnTo>
                    <a:pt x="170" y="713"/>
                  </a:lnTo>
                  <a:lnTo>
                    <a:pt x="445" y="95"/>
                  </a:lnTo>
                  <a:lnTo>
                    <a:pt x="30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44"/>
            <p:cNvSpPr>
              <a:spLocks/>
            </p:cNvSpPr>
            <p:nvPr/>
          </p:nvSpPr>
          <p:spPr bwMode="auto">
            <a:xfrm>
              <a:off x="8612188" y="98425"/>
              <a:ext cx="2154238" cy="1585913"/>
            </a:xfrm>
            <a:custGeom>
              <a:avLst/>
              <a:gdLst>
                <a:gd name="T0" fmla="*/ 287 w 573"/>
                <a:gd name="T1" fmla="*/ 0 h 422"/>
                <a:gd name="T2" fmla="*/ 10 w 573"/>
                <a:gd name="T3" fmla="*/ 335 h 422"/>
                <a:gd name="T4" fmla="*/ 54 w 573"/>
                <a:gd name="T5" fmla="*/ 412 h 422"/>
                <a:gd name="T6" fmla="*/ 78 w 573"/>
                <a:gd name="T7" fmla="*/ 381 h 422"/>
                <a:gd name="T8" fmla="*/ 79 w 573"/>
                <a:gd name="T9" fmla="*/ 335 h 422"/>
                <a:gd name="T10" fmla="*/ 81 w 573"/>
                <a:gd name="T11" fmla="*/ 335 h 422"/>
                <a:gd name="T12" fmla="*/ 387 w 573"/>
                <a:gd name="T13" fmla="*/ 192 h 422"/>
                <a:gd name="T14" fmla="*/ 493 w 573"/>
                <a:gd name="T15" fmla="*/ 319 h 422"/>
                <a:gd name="T16" fmla="*/ 495 w 573"/>
                <a:gd name="T17" fmla="*/ 381 h 422"/>
                <a:gd name="T18" fmla="*/ 518 w 573"/>
                <a:gd name="T19" fmla="*/ 413 h 422"/>
                <a:gd name="T20" fmla="*/ 563 w 573"/>
                <a:gd name="T21" fmla="*/ 335 h 422"/>
                <a:gd name="T22" fmla="*/ 287 w 573"/>
                <a:gd name="T23"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73" h="422">
                  <a:moveTo>
                    <a:pt x="287" y="0"/>
                  </a:moveTo>
                  <a:cubicBezTo>
                    <a:pt x="72" y="0"/>
                    <a:pt x="0" y="161"/>
                    <a:pt x="10" y="335"/>
                  </a:cubicBezTo>
                  <a:cubicBezTo>
                    <a:pt x="28" y="339"/>
                    <a:pt x="46" y="371"/>
                    <a:pt x="54" y="412"/>
                  </a:cubicBezTo>
                  <a:cubicBezTo>
                    <a:pt x="68" y="422"/>
                    <a:pt x="78" y="416"/>
                    <a:pt x="78" y="381"/>
                  </a:cubicBezTo>
                  <a:cubicBezTo>
                    <a:pt x="78" y="365"/>
                    <a:pt x="78" y="350"/>
                    <a:pt x="79" y="335"/>
                  </a:cubicBezTo>
                  <a:cubicBezTo>
                    <a:pt x="80" y="335"/>
                    <a:pt x="80" y="335"/>
                    <a:pt x="81" y="335"/>
                  </a:cubicBezTo>
                  <a:cubicBezTo>
                    <a:pt x="143" y="330"/>
                    <a:pt x="289" y="257"/>
                    <a:pt x="387" y="192"/>
                  </a:cubicBezTo>
                  <a:cubicBezTo>
                    <a:pt x="419" y="240"/>
                    <a:pt x="462" y="294"/>
                    <a:pt x="493" y="319"/>
                  </a:cubicBezTo>
                  <a:cubicBezTo>
                    <a:pt x="494" y="339"/>
                    <a:pt x="495" y="360"/>
                    <a:pt x="495" y="381"/>
                  </a:cubicBezTo>
                  <a:cubicBezTo>
                    <a:pt x="495" y="415"/>
                    <a:pt x="504" y="421"/>
                    <a:pt x="518" y="413"/>
                  </a:cubicBezTo>
                  <a:cubicBezTo>
                    <a:pt x="526" y="370"/>
                    <a:pt x="545" y="337"/>
                    <a:pt x="563" y="335"/>
                  </a:cubicBezTo>
                  <a:cubicBezTo>
                    <a:pt x="573" y="161"/>
                    <a:pt x="501" y="0"/>
                    <a:pt x="287" y="0"/>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5" name="Freeform 45"/>
            <p:cNvSpPr>
              <a:spLocks/>
            </p:cNvSpPr>
            <p:nvPr/>
          </p:nvSpPr>
          <p:spPr bwMode="auto">
            <a:xfrm>
              <a:off x="8985251" y="2814638"/>
              <a:ext cx="706438" cy="955675"/>
            </a:xfrm>
            <a:custGeom>
              <a:avLst/>
              <a:gdLst>
                <a:gd name="T0" fmla="*/ 142 w 445"/>
                <a:gd name="T1" fmla="*/ 0 h 602"/>
                <a:gd name="T2" fmla="*/ 445 w 445"/>
                <a:gd name="T3" fmla="*/ 258 h 602"/>
                <a:gd name="T4" fmla="*/ 269 w 445"/>
                <a:gd name="T5" fmla="*/ 602 h 602"/>
                <a:gd name="T6" fmla="*/ 0 w 445"/>
                <a:gd name="T7" fmla="*/ 95 h 602"/>
                <a:gd name="T8" fmla="*/ 142 w 445"/>
                <a:gd name="T9" fmla="*/ 0 h 602"/>
              </a:gdLst>
              <a:ahLst/>
              <a:cxnLst>
                <a:cxn ang="0">
                  <a:pos x="T0" y="T1"/>
                </a:cxn>
                <a:cxn ang="0">
                  <a:pos x="T2" y="T3"/>
                </a:cxn>
                <a:cxn ang="0">
                  <a:pos x="T4" y="T5"/>
                </a:cxn>
                <a:cxn ang="0">
                  <a:pos x="T6" y="T7"/>
                </a:cxn>
                <a:cxn ang="0">
                  <a:pos x="T8" y="T9"/>
                </a:cxn>
              </a:cxnLst>
              <a:rect l="0" t="0" r="r" b="b"/>
              <a:pathLst>
                <a:path w="445" h="602">
                  <a:moveTo>
                    <a:pt x="142" y="0"/>
                  </a:moveTo>
                  <a:lnTo>
                    <a:pt x="445" y="258"/>
                  </a:lnTo>
                  <a:lnTo>
                    <a:pt x="269" y="602"/>
                  </a:lnTo>
                  <a:lnTo>
                    <a:pt x="0" y="95"/>
                  </a:lnTo>
                  <a:lnTo>
                    <a:pt x="14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6" name="Freeform 46"/>
            <p:cNvSpPr>
              <a:spLocks/>
            </p:cNvSpPr>
            <p:nvPr/>
          </p:nvSpPr>
          <p:spPr bwMode="auto">
            <a:xfrm>
              <a:off x="9691688" y="2814638"/>
              <a:ext cx="706438" cy="955675"/>
            </a:xfrm>
            <a:custGeom>
              <a:avLst/>
              <a:gdLst>
                <a:gd name="T0" fmla="*/ 303 w 445"/>
                <a:gd name="T1" fmla="*/ 0 h 602"/>
                <a:gd name="T2" fmla="*/ 0 w 445"/>
                <a:gd name="T3" fmla="*/ 258 h 602"/>
                <a:gd name="T4" fmla="*/ 173 w 445"/>
                <a:gd name="T5" fmla="*/ 602 h 602"/>
                <a:gd name="T6" fmla="*/ 445 w 445"/>
                <a:gd name="T7" fmla="*/ 95 h 602"/>
                <a:gd name="T8" fmla="*/ 303 w 445"/>
                <a:gd name="T9" fmla="*/ 0 h 602"/>
              </a:gdLst>
              <a:ahLst/>
              <a:cxnLst>
                <a:cxn ang="0">
                  <a:pos x="T0" y="T1"/>
                </a:cxn>
                <a:cxn ang="0">
                  <a:pos x="T2" y="T3"/>
                </a:cxn>
                <a:cxn ang="0">
                  <a:pos x="T4" y="T5"/>
                </a:cxn>
                <a:cxn ang="0">
                  <a:pos x="T6" y="T7"/>
                </a:cxn>
                <a:cxn ang="0">
                  <a:pos x="T8" y="T9"/>
                </a:cxn>
              </a:cxnLst>
              <a:rect l="0" t="0" r="r" b="b"/>
              <a:pathLst>
                <a:path w="445" h="602">
                  <a:moveTo>
                    <a:pt x="303" y="0"/>
                  </a:moveTo>
                  <a:lnTo>
                    <a:pt x="0" y="258"/>
                  </a:lnTo>
                  <a:lnTo>
                    <a:pt x="173" y="602"/>
                  </a:lnTo>
                  <a:lnTo>
                    <a:pt x="445" y="95"/>
                  </a:lnTo>
                  <a:lnTo>
                    <a:pt x="3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7" name="Freeform 47"/>
            <p:cNvSpPr>
              <a:spLocks/>
            </p:cNvSpPr>
            <p:nvPr/>
          </p:nvSpPr>
          <p:spPr bwMode="auto">
            <a:xfrm>
              <a:off x="9450388" y="3224213"/>
              <a:ext cx="492125" cy="2603500"/>
            </a:xfrm>
            <a:custGeom>
              <a:avLst/>
              <a:gdLst>
                <a:gd name="T0" fmla="*/ 97 w 131"/>
                <a:gd name="T1" fmla="*/ 219 h 693"/>
                <a:gd name="T2" fmla="*/ 98 w 131"/>
                <a:gd name="T3" fmla="*/ 141 h 693"/>
                <a:gd name="T4" fmla="*/ 111 w 131"/>
                <a:gd name="T5" fmla="*/ 114 h 693"/>
                <a:gd name="T6" fmla="*/ 64 w 131"/>
                <a:gd name="T7" fmla="*/ 0 h 693"/>
                <a:gd name="T8" fmla="*/ 18 w 131"/>
                <a:gd name="T9" fmla="*/ 112 h 693"/>
                <a:gd name="T10" fmla="*/ 31 w 131"/>
                <a:gd name="T11" fmla="*/ 141 h 693"/>
                <a:gd name="T12" fmla="*/ 32 w 131"/>
                <a:gd name="T13" fmla="*/ 219 h 693"/>
                <a:gd name="T14" fmla="*/ 0 w 131"/>
                <a:gd name="T15" fmla="*/ 539 h 693"/>
                <a:gd name="T16" fmla="*/ 64 w 131"/>
                <a:gd name="T17" fmla="*/ 693 h 693"/>
                <a:gd name="T18" fmla="*/ 131 w 131"/>
                <a:gd name="T19" fmla="*/ 539 h 693"/>
                <a:gd name="T20" fmla="*/ 97 w 131"/>
                <a:gd name="T21" fmla="*/ 219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693">
                  <a:moveTo>
                    <a:pt x="97" y="219"/>
                  </a:moveTo>
                  <a:cubicBezTo>
                    <a:pt x="110" y="195"/>
                    <a:pt x="111" y="169"/>
                    <a:pt x="98" y="141"/>
                  </a:cubicBezTo>
                  <a:cubicBezTo>
                    <a:pt x="111" y="114"/>
                    <a:pt x="111" y="114"/>
                    <a:pt x="111" y="114"/>
                  </a:cubicBezTo>
                  <a:cubicBezTo>
                    <a:pt x="64" y="0"/>
                    <a:pt x="64" y="0"/>
                    <a:pt x="64" y="0"/>
                  </a:cubicBezTo>
                  <a:cubicBezTo>
                    <a:pt x="18" y="112"/>
                    <a:pt x="18" y="112"/>
                    <a:pt x="18" y="112"/>
                  </a:cubicBezTo>
                  <a:cubicBezTo>
                    <a:pt x="31" y="141"/>
                    <a:pt x="31" y="141"/>
                    <a:pt x="31" y="141"/>
                  </a:cubicBezTo>
                  <a:cubicBezTo>
                    <a:pt x="18" y="169"/>
                    <a:pt x="19" y="195"/>
                    <a:pt x="32" y="219"/>
                  </a:cubicBezTo>
                  <a:cubicBezTo>
                    <a:pt x="0" y="539"/>
                    <a:pt x="0" y="539"/>
                    <a:pt x="0" y="539"/>
                  </a:cubicBezTo>
                  <a:cubicBezTo>
                    <a:pt x="64" y="693"/>
                    <a:pt x="64" y="693"/>
                    <a:pt x="64" y="693"/>
                  </a:cubicBezTo>
                  <a:cubicBezTo>
                    <a:pt x="131" y="539"/>
                    <a:pt x="131" y="539"/>
                    <a:pt x="131" y="539"/>
                  </a:cubicBezTo>
                  <a:lnTo>
                    <a:pt x="97" y="219"/>
                  </a:ln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Freeform 48"/>
            <p:cNvSpPr>
              <a:spLocks/>
            </p:cNvSpPr>
            <p:nvPr/>
          </p:nvSpPr>
          <p:spPr bwMode="auto">
            <a:xfrm>
              <a:off x="8548688" y="2965450"/>
              <a:ext cx="1143000" cy="2862263"/>
            </a:xfrm>
            <a:custGeom>
              <a:avLst/>
              <a:gdLst>
                <a:gd name="T0" fmla="*/ 275 w 720"/>
                <a:gd name="T1" fmla="*/ 0 h 1803"/>
                <a:gd name="T2" fmla="*/ 720 w 720"/>
                <a:gd name="T3" fmla="*/ 1803 h 1803"/>
                <a:gd name="T4" fmla="*/ 95 w 720"/>
                <a:gd name="T5" fmla="*/ 809 h 1803"/>
                <a:gd name="T6" fmla="*/ 177 w 720"/>
                <a:gd name="T7" fmla="*/ 634 h 1803"/>
                <a:gd name="T8" fmla="*/ 0 w 720"/>
                <a:gd name="T9" fmla="*/ 492 h 1803"/>
                <a:gd name="T10" fmla="*/ 189 w 720"/>
                <a:gd name="T11" fmla="*/ 52 h 1803"/>
                <a:gd name="T12" fmla="*/ 27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275" y="0"/>
                  </a:moveTo>
                  <a:lnTo>
                    <a:pt x="720" y="1803"/>
                  </a:lnTo>
                  <a:lnTo>
                    <a:pt x="95" y="809"/>
                  </a:lnTo>
                  <a:lnTo>
                    <a:pt x="177" y="634"/>
                  </a:lnTo>
                  <a:lnTo>
                    <a:pt x="0" y="492"/>
                  </a:lnTo>
                  <a:lnTo>
                    <a:pt x="189" y="52"/>
                  </a:lnTo>
                  <a:lnTo>
                    <a:pt x="27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Freeform 49"/>
            <p:cNvSpPr>
              <a:spLocks/>
            </p:cNvSpPr>
            <p:nvPr/>
          </p:nvSpPr>
          <p:spPr bwMode="auto">
            <a:xfrm>
              <a:off x="8656638" y="2965450"/>
              <a:ext cx="1035050" cy="2862263"/>
            </a:xfrm>
            <a:custGeom>
              <a:avLst/>
              <a:gdLst>
                <a:gd name="T0" fmla="*/ 207 w 652"/>
                <a:gd name="T1" fmla="*/ 0 h 1803"/>
                <a:gd name="T2" fmla="*/ 652 w 652"/>
                <a:gd name="T3" fmla="*/ 1803 h 1803"/>
                <a:gd name="T4" fmla="*/ 88 w 652"/>
                <a:gd name="T5" fmla="*/ 729 h 1803"/>
                <a:gd name="T6" fmla="*/ 180 w 652"/>
                <a:gd name="T7" fmla="*/ 596 h 1803"/>
                <a:gd name="T8" fmla="*/ 0 w 652"/>
                <a:gd name="T9" fmla="*/ 454 h 1803"/>
                <a:gd name="T10" fmla="*/ 121 w 652"/>
                <a:gd name="T11" fmla="*/ 52 h 1803"/>
                <a:gd name="T12" fmla="*/ 207 w 652"/>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52" h="1803">
                  <a:moveTo>
                    <a:pt x="207" y="0"/>
                  </a:moveTo>
                  <a:lnTo>
                    <a:pt x="652" y="1803"/>
                  </a:lnTo>
                  <a:lnTo>
                    <a:pt x="88" y="729"/>
                  </a:lnTo>
                  <a:lnTo>
                    <a:pt x="180" y="596"/>
                  </a:lnTo>
                  <a:lnTo>
                    <a:pt x="0" y="454"/>
                  </a:lnTo>
                  <a:lnTo>
                    <a:pt x="121" y="52"/>
                  </a:lnTo>
                  <a:lnTo>
                    <a:pt x="207"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Freeform 50"/>
            <p:cNvSpPr>
              <a:spLocks/>
            </p:cNvSpPr>
            <p:nvPr/>
          </p:nvSpPr>
          <p:spPr bwMode="auto">
            <a:xfrm>
              <a:off x="9691688" y="2965450"/>
              <a:ext cx="1143000" cy="2862263"/>
            </a:xfrm>
            <a:custGeom>
              <a:avLst/>
              <a:gdLst>
                <a:gd name="T0" fmla="*/ 445 w 720"/>
                <a:gd name="T1" fmla="*/ 0 h 1803"/>
                <a:gd name="T2" fmla="*/ 0 w 720"/>
                <a:gd name="T3" fmla="*/ 1803 h 1803"/>
                <a:gd name="T4" fmla="*/ 623 w 720"/>
                <a:gd name="T5" fmla="*/ 809 h 1803"/>
                <a:gd name="T6" fmla="*/ 542 w 720"/>
                <a:gd name="T7" fmla="*/ 634 h 1803"/>
                <a:gd name="T8" fmla="*/ 720 w 720"/>
                <a:gd name="T9" fmla="*/ 492 h 1803"/>
                <a:gd name="T10" fmla="*/ 528 w 720"/>
                <a:gd name="T11" fmla="*/ 52 h 1803"/>
                <a:gd name="T12" fmla="*/ 445 w 720"/>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720" h="1803">
                  <a:moveTo>
                    <a:pt x="445" y="0"/>
                  </a:moveTo>
                  <a:lnTo>
                    <a:pt x="0" y="1803"/>
                  </a:lnTo>
                  <a:lnTo>
                    <a:pt x="623" y="809"/>
                  </a:lnTo>
                  <a:lnTo>
                    <a:pt x="542" y="634"/>
                  </a:lnTo>
                  <a:lnTo>
                    <a:pt x="720" y="492"/>
                  </a:lnTo>
                  <a:lnTo>
                    <a:pt x="528" y="52"/>
                  </a:lnTo>
                  <a:lnTo>
                    <a:pt x="445"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Freeform 51"/>
            <p:cNvSpPr>
              <a:spLocks/>
            </p:cNvSpPr>
            <p:nvPr/>
          </p:nvSpPr>
          <p:spPr bwMode="auto">
            <a:xfrm>
              <a:off x="9691688" y="2965450"/>
              <a:ext cx="1030288" cy="2862263"/>
            </a:xfrm>
            <a:custGeom>
              <a:avLst/>
              <a:gdLst>
                <a:gd name="T0" fmla="*/ 445 w 649"/>
                <a:gd name="T1" fmla="*/ 0 h 1803"/>
                <a:gd name="T2" fmla="*/ 0 w 649"/>
                <a:gd name="T3" fmla="*/ 1803 h 1803"/>
                <a:gd name="T4" fmla="*/ 563 w 649"/>
                <a:gd name="T5" fmla="*/ 729 h 1803"/>
                <a:gd name="T6" fmla="*/ 469 w 649"/>
                <a:gd name="T7" fmla="*/ 596 h 1803"/>
                <a:gd name="T8" fmla="*/ 649 w 649"/>
                <a:gd name="T9" fmla="*/ 454 h 1803"/>
                <a:gd name="T10" fmla="*/ 528 w 649"/>
                <a:gd name="T11" fmla="*/ 52 h 1803"/>
                <a:gd name="T12" fmla="*/ 445 w 649"/>
                <a:gd name="T13" fmla="*/ 0 h 1803"/>
              </a:gdLst>
              <a:ahLst/>
              <a:cxnLst>
                <a:cxn ang="0">
                  <a:pos x="T0" y="T1"/>
                </a:cxn>
                <a:cxn ang="0">
                  <a:pos x="T2" y="T3"/>
                </a:cxn>
                <a:cxn ang="0">
                  <a:pos x="T4" y="T5"/>
                </a:cxn>
                <a:cxn ang="0">
                  <a:pos x="T6" y="T7"/>
                </a:cxn>
                <a:cxn ang="0">
                  <a:pos x="T8" y="T9"/>
                </a:cxn>
                <a:cxn ang="0">
                  <a:pos x="T10" y="T11"/>
                </a:cxn>
                <a:cxn ang="0">
                  <a:pos x="T12" y="T13"/>
                </a:cxn>
              </a:cxnLst>
              <a:rect l="0" t="0" r="r" b="b"/>
              <a:pathLst>
                <a:path w="649" h="1803">
                  <a:moveTo>
                    <a:pt x="445" y="0"/>
                  </a:moveTo>
                  <a:lnTo>
                    <a:pt x="0" y="1803"/>
                  </a:lnTo>
                  <a:lnTo>
                    <a:pt x="563" y="729"/>
                  </a:lnTo>
                  <a:lnTo>
                    <a:pt x="469" y="596"/>
                  </a:lnTo>
                  <a:lnTo>
                    <a:pt x="649" y="454"/>
                  </a:lnTo>
                  <a:lnTo>
                    <a:pt x="528" y="52"/>
                  </a:lnTo>
                  <a:lnTo>
                    <a:pt x="44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pic>
        <p:nvPicPr>
          <p:cNvPr id="2" name="图片 1">
            <a:extLst>
              <a:ext uri="{FF2B5EF4-FFF2-40B4-BE49-F238E27FC236}">
                <a16:creationId xmlns:a16="http://schemas.microsoft.com/office/drawing/2014/main" id="{67635219-CBC3-424A-9266-9B84FA34D423}"/>
              </a:ext>
            </a:extLst>
          </p:cNvPr>
          <p:cNvPicPr>
            <a:picLocks noChangeAspect="1"/>
          </p:cNvPicPr>
          <p:nvPr/>
        </p:nvPicPr>
        <p:blipFill>
          <a:blip r:embed="rId2"/>
          <a:stretch>
            <a:fillRect/>
          </a:stretch>
        </p:blipFill>
        <p:spPr>
          <a:xfrm>
            <a:off x="1024232" y="1499512"/>
            <a:ext cx="8027489" cy="5100315"/>
          </a:xfrm>
          <a:prstGeom prst="rect">
            <a:avLst/>
          </a:prstGeom>
        </p:spPr>
      </p:pic>
      <p:sp>
        <p:nvSpPr>
          <p:cNvPr id="21" name="TextBox 2">
            <a:extLst>
              <a:ext uri="{FF2B5EF4-FFF2-40B4-BE49-F238E27FC236}">
                <a16:creationId xmlns:a16="http://schemas.microsoft.com/office/drawing/2014/main" id="{3E980E59-AD7E-4B42-B103-12B71D0820F2}"/>
              </a:ext>
            </a:extLst>
          </p:cNvPr>
          <p:cNvSpPr txBox="1"/>
          <p:nvPr/>
        </p:nvSpPr>
        <p:spPr>
          <a:xfrm>
            <a:off x="1412311" y="234352"/>
            <a:ext cx="5860900"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人力资源管理计划</a:t>
            </a:r>
            <a:r>
              <a:rPr lang="en-US" altLang="zh-CN" sz="3600" b="1" dirty="0">
                <a:solidFill>
                  <a:schemeClr val="bg1">
                    <a:lumMod val="50000"/>
                  </a:schemeClr>
                </a:solidFill>
                <a:latin typeface="Raleway" panose="020B0003030101060003" pitchFamily="34" charset="0"/>
              </a:rPr>
              <a:t>——OBS</a:t>
            </a:r>
            <a:r>
              <a:rPr lang="zh-CN" altLang="en-US" sz="3600" b="1" dirty="0">
                <a:solidFill>
                  <a:schemeClr val="bg1">
                    <a:lumMod val="50000"/>
                  </a:schemeClr>
                </a:solidFill>
                <a:latin typeface="Raleway" panose="020B0003030101060003" pitchFamily="34" charset="0"/>
              </a:rPr>
              <a:t>图</a:t>
            </a:r>
          </a:p>
        </p:txBody>
      </p:sp>
    </p:spTree>
    <p:extLst>
      <p:ext uri="{BB962C8B-B14F-4D97-AF65-F5344CB8AC3E}">
        <p14:creationId xmlns:p14="http://schemas.microsoft.com/office/powerpoint/2010/main" val="1964445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435">
                                          <p:stCondLst>
                                            <p:cond delay="0"/>
                                          </p:stCondLst>
                                        </p:cTn>
                                        <p:tgtEl>
                                          <p:spTgt spid="62"/>
                                        </p:tgtEl>
                                      </p:cBhvr>
                                    </p:animEffect>
                                    <p:anim calcmode="lin" valueType="num">
                                      <p:cBhvr>
                                        <p:cTn id="8" dur="1367"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6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6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62"/>
                                        </p:tgtEl>
                                        <p:attrNameLst>
                                          <p:attrName>ppt_y</p:attrName>
                                        </p:attrNameLst>
                                      </p:cBhvr>
                                      <p:tavLst>
                                        <p:tav tm="0" fmla="#ppt_y-sin(pi*$)/81">
                                          <p:val>
                                            <p:fltVal val="0"/>
                                          </p:val>
                                        </p:tav>
                                        <p:tav tm="100000">
                                          <p:val>
                                            <p:fltVal val="1"/>
                                          </p:val>
                                        </p:tav>
                                      </p:tavLst>
                                    </p:anim>
                                    <p:animScale>
                                      <p:cBhvr>
                                        <p:cTn id="13" dur="20">
                                          <p:stCondLst>
                                            <p:cond delay="487"/>
                                          </p:stCondLst>
                                        </p:cTn>
                                        <p:tgtEl>
                                          <p:spTgt spid="62"/>
                                        </p:tgtEl>
                                      </p:cBhvr>
                                      <p:to x="100000" y="60000"/>
                                    </p:animScale>
                                    <p:animScale>
                                      <p:cBhvr>
                                        <p:cTn id="14" dur="124" decel="50000">
                                          <p:stCondLst>
                                            <p:cond delay="507"/>
                                          </p:stCondLst>
                                        </p:cTn>
                                        <p:tgtEl>
                                          <p:spTgt spid="62"/>
                                        </p:tgtEl>
                                      </p:cBhvr>
                                      <p:to x="100000" y="100000"/>
                                    </p:animScale>
                                    <p:animScale>
                                      <p:cBhvr>
                                        <p:cTn id="15" dur="20">
                                          <p:stCondLst>
                                            <p:cond delay="984"/>
                                          </p:stCondLst>
                                        </p:cTn>
                                        <p:tgtEl>
                                          <p:spTgt spid="62"/>
                                        </p:tgtEl>
                                      </p:cBhvr>
                                      <p:to x="100000" y="80000"/>
                                    </p:animScale>
                                    <p:animScale>
                                      <p:cBhvr>
                                        <p:cTn id="16" dur="124" decel="50000">
                                          <p:stCondLst>
                                            <p:cond delay="1004"/>
                                          </p:stCondLst>
                                        </p:cTn>
                                        <p:tgtEl>
                                          <p:spTgt spid="62"/>
                                        </p:tgtEl>
                                      </p:cBhvr>
                                      <p:to x="100000" y="100000"/>
                                    </p:animScale>
                                    <p:animScale>
                                      <p:cBhvr>
                                        <p:cTn id="17" dur="20">
                                          <p:stCondLst>
                                            <p:cond delay="1231"/>
                                          </p:stCondLst>
                                        </p:cTn>
                                        <p:tgtEl>
                                          <p:spTgt spid="62"/>
                                        </p:tgtEl>
                                      </p:cBhvr>
                                      <p:to x="100000" y="90000"/>
                                    </p:animScale>
                                    <p:animScale>
                                      <p:cBhvr>
                                        <p:cTn id="18" dur="124" decel="50000">
                                          <p:stCondLst>
                                            <p:cond delay="1251"/>
                                          </p:stCondLst>
                                        </p:cTn>
                                        <p:tgtEl>
                                          <p:spTgt spid="62"/>
                                        </p:tgtEl>
                                      </p:cBhvr>
                                      <p:to x="100000" y="100000"/>
                                    </p:animScale>
                                    <p:animScale>
                                      <p:cBhvr>
                                        <p:cTn id="19" dur="20">
                                          <p:stCondLst>
                                            <p:cond delay="1356"/>
                                          </p:stCondLst>
                                        </p:cTn>
                                        <p:tgtEl>
                                          <p:spTgt spid="62"/>
                                        </p:tgtEl>
                                      </p:cBhvr>
                                      <p:to x="100000" y="95000"/>
                                    </p:animScale>
                                    <p:animScale>
                                      <p:cBhvr>
                                        <p:cTn id="20" dur="124" decel="50000">
                                          <p:stCondLst>
                                            <p:cond delay="1376"/>
                                          </p:stCondLst>
                                        </p:cTn>
                                        <p:tgtEl>
                                          <p:spTgt spid="62"/>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80722" y="2968163"/>
            <a:ext cx="3272050" cy="707886"/>
          </a:xfrm>
          <a:prstGeom prst="rect">
            <a:avLst/>
          </a:prstGeom>
          <a:noFill/>
        </p:spPr>
        <p:txBody>
          <a:bodyPr wrap="none" rtlCol="0">
            <a:spAutoFit/>
          </a:bodyPr>
          <a:lstStyle/>
          <a:p>
            <a:r>
              <a:rPr lang="zh-CN" altLang="en-US" sz="4000" b="1" dirty="0">
                <a:solidFill>
                  <a:schemeClr val="bg1"/>
                </a:solidFill>
                <a:latin typeface="Raleway" panose="020B0003030101060003" pitchFamily="34" charset="0"/>
              </a:rPr>
              <a:t>风险管理计划</a:t>
            </a:r>
            <a:endParaRPr lang="id-ID" sz="4000" b="1" dirty="0">
              <a:solidFill>
                <a:schemeClr val="bg1"/>
              </a:solidFill>
              <a:latin typeface="Raleway" panose="020B0003030101060003" pitchFamily="34" charset="0"/>
            </a:endParaRPr>
          </a:p>
        </p:txBody>
      </p:sp>
      <p:sp>
        <p:nvSpPr>
          <p:cNvPr id="196" name="Freeform 158"/>
          <p:cNvSpPr>
            <a:spLocks noEditPoints="1"/>
          </p:cNvSpPr>
          <p:nvPr/>
        </p:nvSpPr>
        <p:spPr bwMode="auto">
          <a:xfrm>
            <a:off x="5081559" y="1808815"/>
            <a:ext cx="2150338" cy="2144092"/>
          </a:xfrm>
          <a:custGeom>
            <a:avLst/>
            <a:gdLst>
              <a:gd name="T0" fmla="*/ 1144 w 1163"/>
              <a:gd name="T1" fmla="*/ 6 h 1160"/>
              <a:gd name="T2" fmla="*/ 1125 w 1163"/>
              <a:gd name="T3" fmla="*/ 0 h 1160"/>
              <a:gd name="T4" fmla="*/ 1105 w 1163"/>
              <a:gd name="T5" fmla="*/ 6 h 1160"/>
              <a:gd name="T6" fmla="*/ 17 w 1163"/>
              <a:gd name="T7" fmla="*/ 731 h 1160"/>
              <a:gd name="T8" fmla="*/ 1 w 1163"/>
              <a:gd name="T9" fmla="*/ 765 h 1160"/>
              <a:gd name="T10" fmla="*/ 24 w 1163"/>
              <a:gd name="T11" fmla="*/ 795 h 1160"/>
              <a:gd name="T12" fmla="*/ 307 w 1163"/>
              <a:gd name="T13" fmla="*/ 908 h 1160"/>
              <a:gd name="T14" fmla="*/ 441 w 1163"/>
              <a:gd name="T15" fmla="*/ 1142 h 1160"/>
              <a:gd name="T16" fmla="*/ 472 w 1163"/>
              <a:gd name="T17" fmla="*/ 1160 h 1160"/>
              <a:gd name="T18" fmla="*/ 472 w 1163"/>
              <a:gd name="T19" fmla="*/ 1160 h 1160"/>
              <a:gd name="T20" fmla="*/ 503 w 1163"/>
              <a:gd name="T21" fmla="*/ 1142 h 1160"/>
              <a:gd name="T22" fmla="*/ 579 w 1163"/>
              <a:gd name="T23" fmla="*/ 1017 h 1160"/>
              <a:gd name="T24" fmla="*/ 930 w 1163"/>
              <a:gd name="T25" fmla="*/ 1157 h 1160"/>
              <a:gd name="T26" fmla="*/ 943 w 1163"/>
              <a:gd name="T27" fmla="*/ 1160 h 1160"/>
              <a:gd name="T28" fmla="*/ 961 w 1163"/>
              <a:gd name="T29" fmla="*/ 1155 h 1160"/>
              <a:gd name="T30" fmla="*/ 979 w 1163"/>
              <a:gd name="T31" fmla="*/ 1130 h 1160"/>
              <a:gd name="T32" fmla="*/ 1160 w 1163"/>
              <a:gd name="T33" fmla="*/ 42 h 1160"/>
              <a:gd name="T34" fmla="*/ 1144 w 1163"/>
              <a:gd name="T35" fmla="*/ 6 h 1160"/>
              <a:gd name="T36" fmla="*/ 115 w 1163"/>
              <a:gd name="T37" fmla="*/ 753 h 1160"/>
              <a:gd name="T38" fmla="*/ 955 w 1163"/>
              <a:gd name="T39" fmla="*/ 193 h 1160"/>
              <a:gd name="T40" fmla="*/ 344 w 1163"/>
              <a:gd name="T41" fmla="*/ 847 h 1160"/>
              <a:gd name="T42" fmla="*/ 334 w 1163"/>
              <a:gd name="T43" fmla="*/ 841 h 1160"/>
              <a:gd name="T44" fmla="*/ 115 w 1163"/>
              <a:gd name="T45" fmla="*/ 753 h 1160"/>
              <a:gd name="T46" fmla="*/ 370 w 1163"/>
              <a:gd name="T47" fmla="*/ 872 h 1160"/>
              <a:gd name="T48" fmla="*/ 370 w 1163"/>
              <a:gd name="T49" fmla="*/ 872 h 1160"/>
              <a:gd name="T50" fmla="*/ 1057 w 1163"/>
              <a:gd name="T51" fmla="*/ 137 h 1160"/>
              <a:gd name="T52" fmla="*/ 471 w 1163"/>
              <a:gd name="T53" fmla="*/ 1049 h 1160"/>
              <a:gd name="T54" fmla="*/ 370 w 1163"/>
              <a:gd name="T55" fmla="*/ 872 h 1160"/>
              <a:gd name="T56" fmla="*/ 915 w 1163"/>
              <a:gd name="T57" fmla="*/ 1073 h 1160"/>
              <a:gd name="T58" fmla="*/ 606 w 1163"/>
              <a:gd name="T59" fmla="*/ 950 h 1160"/>
              <a:gd name="T60" fmla="*/ 583 w 1163"/>
              <a:gd name="T61" fmla="*/ 945 h 1160"/>
              <a:gd name="T62" fmla="*/ 1060 w 1163"/>
              <a:gd name="T63" fmla="*/ 206 h 1160"/>
              <a:gd name="T64" fmla="*/ 915 w 1163"/>
              <a:gd name="T65" fmla="*/ 1073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3" h="1160">
                <a:moveTo>
                  <a:pt x="1144" y="6"/>
                </a:moveTo>
                <a:cubicBezTo>
                  <a:pt x="1138" y="2"/>
                  <a:pt x="1132" y="0"/>
                  <a:pt x="1125" y="0"/>
                </a:cubicBezTo>
                <a:cubicBezTo>
                  <a:pt x="1118" y="0"/>
                  <a:pt x="1111" y="2"/>
                  <a:pt x="1105" y="6"/>
                </a:cubicBezTo>
                <a:cubicBezTo>
                  <a:pt x="17" y="731"/>
                  <a:pt x="17" y="731"/>
                  <a:pt x="17" y="731"/>
                </a:cubicBezTo>
                <a:cubicBezTo>
                  <a:pt x="6" y="739"/>
                  <a:pt x="0" y="752"/>
                  <a:pt x="1" y="765"/>
                </a:cubicBezTo>
                <a:cubicBezTo>
                  <a:pt x="3" y="778"/>
                  <a:pt x="11" y="790"/>
                  <a:pt x="24" y="795"/>
                </a:cubicBezTo>
                <a:cubicBezTo>
                  <a:pt x="307" y="908"/>
                  <a:pt x="307" y="908"/>
                  <a:pt x="307" y="908"/>
                </a:cubicBezTo>
                <a:cubicBezTo>
                  <a:pt x="441" y="1142"/>
                  <a:pt x="441" y="1142"/>
                  <a:pt x="441" y="1142"/>
                </a:cubicBezTo>
                <a:cubicBezTo>
                  <a:pt x="447" y="1153"/>
                  <a:pt x="459" y="1160"/>
                  <a:pt x="472" y="1160"/>
                </a:cubicBezTo>
                <a:cubicBezTo>
                  <a:pt x="472" y="1160"/>
                  <a:pt x="472" y="1160"/>
                  <a:pt x="472" y="1160"/>
                </a:cubicBezTo>
                <a:cubicBezTo>
                  <a:pt x="485" y="1160"/>
                  <a:pt x="497" y="1153"/>
                  <a:pt x="503" y="1142"/>
                </a:cubicBezTo>
                <a:cubicBezTo>
                  <a:pt x="579" y="1017"/>
                  <a:pt x="579" y="1017"/>
                  <a:pt x="579" y="1017"/>
                </a:cubicBezTo>
                <a:cubicBezTo>
                  <a:pt x="930" y="1157"/>
                  <a:pt x="930" y="1157"/>
                  <a:pt x="930" y="1157"/>
                </a:cubicBezTo>
                <a:cubicBezTo>
                  <a:pt x="934" y="1159"/>
                  <a:pt x="939" y="1160"/>
                  <a:pt x="943" y="1160"/>
                </a:cubicBezTo>
                <a:cubicBezTo>
                  <a:pt x="950" y="1160"/>
                  <a:pt x="956" y="1158"/>
                  <a:pt x="961" y="1155"/>
                </a:cubicBezTo>
                <a:cubicBezTo>
                  <a:pt x="971" y="1150"/>
                  <a:pt x="977" y="1141"/>
                  <a:pt x="979" y="1130"/>
                </a:cubicBezTo>
                <a:cubicBezTo>
                  <a:pt x="1160" y="42"/>
                  <a:pt x="1160" y="42"/>
                  <a:pt x="1160" y="42"/>
                </a:cubicBezTo>
                <a:cubicBezTo>
                  <a:pt x="1163" y="28"/>
                  <a:pt x="1157" y="14"/>
                  <a:pt x="1144" y="6"/>
                </a:cubicBezTo>
                <a:close/>
                <a:moveTo>
                  <a:pt x="115" y="753"/>
                </a:moveTo>
                <a:cubicBezTo>
                  <a:pt x="955" y="193"/>
                  <a:pt x="955" y="193"/>
                  <a:pt x="955" y="193"/>
                </a:cubicBezTo>
                <a:cubicBezTo>
                  <a:pt x="344" y="847"/>
                  <a:pt x="344" y="847"/>
                  <a:pt x="344" y="847"/>
                </a:cubicBezTo>
                <a:cubicBezTo>
                  <a:pt x="341" y="845"/>
                  <a:pt x="338" y="842"/>
                  <a:pt x="334" y="841"/>
                </a:cubicBezTo>
                <a:lnTo>
                  <a:pt x="115" y="753"/>
                </a:lnTo>
                <a:close/>
                <a:moveTo>
                  <a:pt x="370" y="872"/>
                </a:moveTo>
                <a:cubicBezTo>
                  <a:pt x="370" y="872"/>
                  <a:pt x="370" y="872"/>
                  <a:pt x="370" y="872"/>
                </a:cubicBezTo>
                <a:cubicBezTo>
                  <a:pt x="1057" y="137"/>
                  <a:pt x="1057" y="137"/>
                  <a:pt x="1057" y="137"/>
                </a:cubicBezTo>
                <a:cubicBezTo>
                  <a:pt x="471" y="1049"/>
                  <a:pt x="471" y="1049"/>
                  <a:pt x="471" y="1049"/>
                </a:cubicBezTo>
                <a:lnTo>
                  <a:pt x="370" y="872"/>
                </a:lnTo>
                <a:close/>
                <a:moveTo>
                  <a:pt x="915" y="1073"/>
                </a:moveTo>
                <a:cubicBezTo>
                  <a:pt x="606" y="950"/>
                  <a:pt x="606" y="950"/>
                  <a:pt x="606" y="950"/>
                </a:cubicBezTo>
                <a:cubicBezTo>
                  <a:pt x="598" y="947"/>
                  <a:pt x="590" y="946"/>
                  <a:pt x="583" y="945"/>
                </a:cubicBezTo>
                <a:cubicBezTo>
                  <a:pt x="1060" y="206"/>
                  <a:pt x="1060" y="206"/>
                  <a:pt x="1060" y="206"/>
                </a:cubicBezTo>
                <a:lnTo>
                  <a:pt x="915" y="107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id-ID" sz="1350"/>
          </a:p>
        </p:txBody>
      </p:sp>
    </p:spTree>
    <p:extLst>
      <p:ext uri="{BB962C8B-B14F-4D97-AF65-F5344CB8AC3E}">
        <p14:creationId xmlns:p14="http://schemas.microsoft.com/office/powerpoint/2010/main" val="103602122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12" fill="hold" grpId="0" nodeType="afterEffect">
                                  <p:stCondLst>
                                    <p:cond delay="0"/>
                                  </p:stCondLst>
                                  <p:childTnLst>
                                    <p:set>
                                      <p:cBhvr>
                                        <p:cTn id="10" dur="1" fill="hold">
                                          <p:stCondLst>
                                            <p:cond delay="0"/>
                                          </p:stCondLst>
                                        </p:cTn>
                                        <p:tgtEl>
                                          <p:spTgt spid="196"/>
                                        </p:tgtEl>
                                        <p:attrNameLst>
                                          <p:attrName>style.visibility</p:attrName>
                                        </p:attrNameLst>
                                      </p:cBhvr>
                                      <p:to>
                                        <p:strVal val="visible"/>
                                      </p:to>
                                    </p:set>
                                    <p:anim calcmode="lin" valueType="num">
                                      <p:cBhvr additive="base">
                                        <p:cTn id="11" dur="500" fill="hold"/>
                                        <p:tgtEl>
                                          <p:spTgt spid="196"/>
                                        </p:tgtEl>
                                        <p:attrNameLst>
                                          <p:attrName>ppt_x</p:attrName>
                                        </p:attrNameLst>
                                      </p:cBhvr>
                                      <p:tavLst>
                                        <p:tav tm="0">
                                          <p:val>
                                            <p:strVal val="0-#ppt_w/2"/>
                                          </p:val>
                                        </p:tav>
                                        <p:tav tm="100000">
                                          <p:val>
                                            <p:strVal val="#ppt_x"/>
                                          </p:val>
                                        </p:tav>
                                      </p:tavLst>
                                    </p:anim>
                                    <p:anim calcmode="lin" valueType="num">
                                      <p:cBhvr additive="base">
                                        <p:cTn id="12" dur="500" fill="hold"/>
                                        <p:tgtEl>
                                          <p:spTgt spid="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890809"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项目风险类别定义</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2" name="表格 1">
            <a:extLst>
              <a:ext uri="{FF2B5EF4-FFF2-40B4-BE49-F238E27FC236}">
                <a16:creationId xmlns:a16="http://schemas.microsoft.com/office/drawing/2014/main" id="{9329BE7A-2086-4DCF-A06A-651566CF0384}"/>
              </a:ext>
            </a:extLst>
          </p:cNvPr>
          <p:cNvGraphicFramePr>
            <a:graphicFrameLocks noGrp="1"/>
          </p:cNvGraphicFramePr>
          <p:nvPr>
            <p:extLst>
              <p:ext uri="{D42A27DB-BD31-4B8C-83A1-F6EECF244321}">
                <p14:modId xmlns:p14="http://schemas.microsoft.com/office/powerpoint/2010/main" val="3373105138"/>
              </p:ext>
            </p:extLst>
          </p:nvPr>
        </p:nvGraphicFramePr>
        <p:xfrm>
          <a:off x="970960" y="1590773"/>
          <a:ext cx="7588578" cy="3676454"/>
        </p:xfrm>
        <a:graphic>
          <a:graphicData uri="http://schemas.openxmlformats.org/drawingml/2006/table">
            <a:tbl>
              <a:tblPr firstRow="1" firstCol="1" bandRow="1">
                <a:tableStyleId>{5C22544A-7EE6-4342-B048-85BDC9FD1C3A}</a:tableStyleId>
              </a:tblPr>
              <a:tblGrid>
                <a:gridCol w="1555604">
                  <a:extLst>
                    <a:ext uri="{9D8B030D-6E8A-4147-A177-3AD203B41FA5}">
                      <a16:colId xmlns:a16="http://schemas.microsoft.com/office/drawing/2014/main" val="2394261431"/>
                    </a:ext>
                  </a:extLst>
                </a:gridCol>
                <a:gridCol w="6032974">
                  <a:extLst>
                    <a:ext uri="{9D8B030D-6E8A-4147-A177-3AD203B41FA5}">
                      <a16:colId xmlns:a16="http://schemas.microsoft.com/office/drawing/2014/main" val="151961975"/>
                    </a:ext>
                  </a:extLst>
                </a:gridCol>
              </a:tblGrid>
              <a:tr h="367645">
                <a:tc>
                  <a:txBody>
                    <a:bodyPr/>
                    <a:lstStyle/>
                    <a:p>
                      <a:pPr algn="just">
                        <a:spcAft>
                          <a:spcPts val="0"/>
                        </a:spcAft>
                      </a:pPr>
                      <a:r>
                        <a:rPr lang="zh-CN" sz="1600" kern="100">
                          <a:effectLst/>
                        </a:rPr>
                        <a:t>风险类别</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描述</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28864591"/>
                  </a:ext>
                </a:extLst>
              </a:tr>
              <a:tr h="735291">
                <a:tc>
                  <a:txBody>
                    <a:bodyPr/>
                    <a:lstStyle/>
                    <a:p>
                      <a:pPr algn="just">
                        <a:spcAft>
                          <a:spcPts val="0"/>
                        </a:spcAft>
                      </a:pPr>
                      <a:r>
                        <a:rPr lang="zh-CN" sz="1600" kern="100">
                          <a:effectLst/>
                        </a:rPr>
                        <a:t>技术风险</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通常包括软件开发阶段人员的技术无法达到开发的要求，以及开发过程中，用户对技术的要求无法达到。</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38078620"/>
                  </a:ext>
                </a:extLst>
              </a:tr>
              <a:tr h="735291">
                <a:tc>
                  <a:txBody>
                    <a:bodyPr/>
                    <a:lstStyle/>
                    <a:p>
                      <a:pPr algn="just">
                        <a:spcAft>
                          <a:spcPts val="0"/>
                        </a:spcAft>
                      </a:pPr>
                      <a:r>
                        <a:rPr lang="zh-CN" sz="1600" kern="100">
                          <a:effectLst/>
                        </a:rPr>
                        <a:t>参与者风险</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通常用户更改，开发人员的变更以及减少，开发人员请假生病以及课程繁忙等。</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19285920"/>
                  </a:ext>
                </a:extLst>
              </a:tr>
              <a:tr h="367645">
                <a:tc>
                  <a:txBody>
                    <a:bodyPr/>
                    <a:lstStyle/>
                    <a:p>
                      <a:pPr algn="just">
                        <a:spcAft>
                          <a:spcPts val="0"/>
                        </a:spcAft>
                      </a:pPr>
                      <a:r>
                        <a:rPr lang="zh-CN" sz="1600" kern="100">
                          <a:effectLst/>
                        </a:rPr>
                        <a:t>结构风险</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通常包括系统结构的改变和人员配置的改变。</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17467220"/>
                  </a:ext>
                </a:extLst>
              </a:tr>
              <a:tr h="735291">
                <a:tc>
                  <a:txBody>
                    <a:bodyPr/>
                    <a:lstStyle/>
                    <a:p>
                      <a:pPr algn="just">
                        <a:spcAft>
                          <a:spcPts val="0"/>
                        </a:spcAft>
                      </a:pPr>
                      <a:r>
                        <a:rPr lang="zh-CN" sz="1600" kern="100">
                          <a:effectLst/>
                        </a:rPr>
                        <a:t>工具风险</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a:effectLst/>
                        </a:rPr>
                        <a:t>通常包括开发过程中的工具无法达到开发的要求，以及工具的变更和出错情况。</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40714920"/>
                  </a:ext>
                </a:extLst>
              </a:tr>
              <a:tr h="735291">
                <a:tc>
                  <a:txBody>
                    <a:bodyPr/>
                    <a:lstStyle/>
                    <a:p>
                      <a:pPr algn="just">
                        <a:spcAft>
                          <a:spcPts val="0"/>
                        </a:spcAft>
                      </a:pPr>
                      <a:r>
                        <a:rPr lang="zh-CN" sz="1600" kern="100">
                          <a:effectLst/>
                        </a:rPr>
                        <a:t>任务风险</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600" kern="100" dirty="0">
                          <a:effectLst/>
                        </a:rPr>
                        <a:t>通常包括开发人员对任务分配的不平均，以及开发人员没有即使有效的完成自己的任务。</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71813024"/>
                  </a:ext>
                </a:extLst>
              </a:tr>
            </a:tbl>
          </a:graphicData>
        </a:graphic>
      </p:graphicFrame>
    </p:spTree>
    <p:extLst>
      <p:ext uri="{BB962C8B-B14F-4D97-AF65-F5344CB8AC3E}">
        <p14:creationId xmlns:p14="http://schemas.microsoft.com/office/powerpoint/2010/main" val="224933269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5280613"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项目风险概率和影响定义</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 name="矩形 7">
            <a:extLst>
              <a:ext uri="{FF2B5EF4-FFF2-40B4-BE49-F238E27FC236}">
                <a16:creationId xmlns:a16="http://schemas.microsoft.com/office/drawing/2014/main" id="{6DE33939-762C-4348-99E4-176361105758}"/>
              </a:ext>
            </a:extLst>
          </p:cNvPr>
          <p:cNvSpPr/>
          <p:nvPr/>
        </p:nvSpPr>
        <p:spPr>
          <a:xfrm>
            <a:off x="597460" y="1396681"/>
            <a:ext cx="4842351" cy="369332"/>
          </a:xfrm>
          <a:prstGeom prst="rect">
            <a:avLst/>
          </a:prstGeom>
        </p:spPr>
        <p:txBody>
          <a:bodyPr wrap="none">
            <a:spAutoFit/>
          </a:bodyPr>
          <a:lstStyle/>
          <a:p>
            <a:pPr marL="269240"/>
            <a:r>
              <a:rPr lang="zh-CN" altLang="zh-CN" kern="100" dirty="0">
                <a:solidFill>
                  <a:schemeClr val="bg1"/>
                </a:solidFill>
                <a:latin typeface="Times New Roman" panose="02020603050405020304" pitchFamily="18" charset="0"/>
              </a:rPr>
              <a:t>风险可能性的定性描述及其相应的范围值：</a:t>
            </a:r>
          </a:p>
        </p:txBody>
      </p:sp>
      <p:sp>
        <p:nvSpPr>
          <p:cNvPr id="9" name="矩形 8">
            <a:extLst>
              <a:ext uri="{FF2B5EF4-FFF2-40B4-BE49-F238E27FC236}">
                <a16:creationId xmlns:a16="http://schemas.microsoft.com/office/drawing/2014/main" id="{8013AD57-E081-4CE9-931F-BCBDCDFF20BD}"/>
              </a:ext>
            </a:extLst>
          </p:cNvPr>
          <p:cNvSpPr/>
          <p:nvPr/>
        </p:nvSpPr>
        <p:spPr>
          <a:xfrm>
            <a:off x="597459" y="2746285"/>
            <a:ext cx="4842351" cy="369332"/>
          </a:xfrm>
          <a:prstGeom prst="rect">
            <a:avLst/>
          </a:prstGeom>
        </p:spPr>
        <p:txBody>
          <a:bodyPr wrap="none">
            <a:spAutoFit/>
          </a:bodyPr>
          <a:lstStyle/>
          <a:p>
            <a:pPr marL="269240"/>
            <a:r>
              <a:rPr lang="zh-CN" altLang="en-US" kern="100" dirty="0">
                <a:solidFill>
                  <a:schemeClr val="bg1"/>
                </a:solidFill>
                <a:latin typeface="Times New Roman" panose="02020603050405020304" pitchFamily="18" charset="0"/>
              </a:rPr>
              <a:t>对成本影响的定性描述及其相应的范围值：</a:t>
            </a:r>
            <a:endParaRPr lang="zh-CN" altLang="zh-CN" kern="100" dirty="0">
              <a:solidFill>
                <a:schemeClr val="bg1"/>
              </a:solidFill>
              <a:latin typeface="Times New Roman" panose="02020603050405020304" pitchFamily="18" charset="0"/>
            </a:endParaRPr>
          </a:p>
        </p:txBody>
      </p:sp>
      <p:graphicFrame>
        <p:nvGraphicFramePr>
          <p:cNvPr id="10" name="表格 9">
            <a:extLst>
              <a:ext uri="{FF2B5EF4-FFF2-40B4-BE49-F238E27FC236}">
                <a16:creationId xmlns:a16="http://schemas.microsoft.com/office/drawing/2014/main" id="{BC887DEC-FC1A-4102-AD3E-E788EBD23651}"/>
              </a:ext>
            </a:extLst>
          </p:cNvPr>
          <p:cNvGraphicFramePr>
            <a:graphicFrameLocks noGrp="1"/>
          </p:cNvGraphicFramePr>
          <p:nvPr>
            <p:extLst>
              <p:ext uri="{D42A27DB-BD31-4B8C-83A1-F6EECF244321}">
                <p14:modId xmlns:p14="http://schemas.microsoft.com/office/powerpoint/2010/main" val="3821871145"/>
              </p:ext>
            </p:extLst>
          </p:nvPr>
        </p:nvGraphicFramePr>
        <p:xfrm>
          <a:off x="999634" y="1833104"/>
          <a:ext cx="5966776" cy="834682"/>
        </p:xfrm>
        <a:graphic>
          <a:graphicData uri="http://schemas.openxmlformats.org/drawingml/2006/table">
            <a:tbl>
              <a:tblPr firstRow="1" firstCol="1" bandRow="1">
                <a:tableStyleId>{5C22544A-7EE6-4342-B048-85BDC9FD1C3A}</a:tableStyleId>
              </a:tblPr>
              <a:tblGrid>
                <a:gridCol w="1491694">
                  <a:extLst>
                    <a:ext uri="{9D8B030D-6E8A-4147-A177-3AD203B41FA5}">
                      <a16:colId xmlns:a16="http://schemas.microsoft.com/office/drawing/2014/main" val="1799199086"/>
                    </a:ext>
                  </a:extLst>
                </a:gridCol>
                <a:gridCol w="1491694">
                  <a:extLst>
                    <a:ext uri="{9D8B030D-6E8A-4147-A177-3AD203B41FA5}">
                      <a16:colId xmlns:a16="http://schemas.microsoft.com/office/drawing/2014/main" val="1210839413"/>
                    </a:ext>
                  </a:extLst>
                </a:gridCol>
                <a:gridCol w="1491694">
                  <a:extLst>
                    <a:ext uri="{9D8B030D-6E8A-4147-A177-3AD203B41FA5}">
                      <a16:colId xmlns:a16="http://schemas.microsoft.com/office/drawing/2014/main" val="1059286203"/>
                    </a:ext>
                  </a:extLst>
                </a:gridCol>
                <a:gridCol w="1491694">
                  <a:extLst>
                    <a:ext uri="{9D8B030D-6E8A-4147-A177-3AD203B41FA5}">
                      <a16:colId xmlns:a16="http://schemas.microsoft.com/office/drawing/2014/main" val="479452772"/>
                    </a:ext>
                  </a:extLst>
                </a:gridCol>
              </a:tblGrid>
              <a:tr h="417341">
                <a:tc>
                  <a:txBody>
                    <a:bodyPr/>
                    <a:lstStyle/>
                    <a:p>
                      <a:pPr algn="l">
                        <a:spcAft>
                          <a:spcPts val="0"/>
                        </a:spcAft>
                      </a:pPr>
                      <a:r>
                        <a:rPr lang="zh-CN" sz="1600" kern="100">
                          <a:effectLst/>
                        </a:rPr>
                        <a:t>可能性等级</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中</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低</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60109266"/>
                  </a:ext>
                </a:extLst>
              </a:tr>
              <a:tr h="417341">
                <a:tc>
                  <a:txBody>
                    <a:bodyPr/>
                    <a:lstStyle/>
                    <a:p>
                      <a:pPr algn="l">
                        <a:spcAft>
                          <a:spcPts val="0"/>
                        </a:spcAft>
                      </a:pPr>
                      <a:r>
                        <a:rPr lang="zh-CN" sz="1600" kern="100">
                          <a:effectLst/>
                        </a:rPr>
                        <a:t>范围</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dirty="0">
                          <a:effectLst/>
                        </a:rPr>
                        <a:t>概率超过</a:t>
                      </a:r>
                      <a:r>
                        <a:rPr lang="en-US" sz="1600" kern="100" dirty="0">
                          <a:effectLst/>
                        </a:rPr>
                        <a:t>50%</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概率</a:t>
                      </a:r>
                      <a:r>
                        <a:rPr lang="en-US" sz="1600" kern="100">
                          <a:effectLst/>
                        </a:rPr>
                        <a:t>10%</a:t>
                      </a:r>
                      <a:r>
                        <a:rPr lang="zh-CN" sz="1600" kern="100">
                          <a:effectLst/>
                        </a:rPr>
                        <a:t>到</a:t>
                      </a:r>
                      <a:r>
                        <a:rPr lang="en-US" sz="1600" kern="100">
                          <a:effectLst/>
                        </a:rPr>
                        <a:t>50%</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dirty="0">
                          <a:effectLst/>
                        </a:rPr>
                        <a:t>概率低于</a:t>
                      </a:r>
                      <a:r>
                        <a:rPr lang="en-US" sz="1600" kern="100" dirty="0">
                          <a:effectLst/>
                        </a:rPr>
                        <a:t>10%</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98453386"/>
                  </a:ext>
                </a:extLst>
              </a:tr>
            </a:tbl>
          </a:graphicData>
        </a:graphic>
      </p:graphicFrame>
      <p:graphicFrame>
        <p:nvGraphicFramePr>
          <p:cNvPr id="11" name="表格 10">
            <a:extLst>
              <a:ext uri="{FF2B5EF4-FFF2-40B4-BE49-F238E27FC236}">
                <a16:creationId xmlns:a16="http://schemas.microsoft.com/office/drawing/2014/main" id="{1581F0F0-D2DE-44E4-A937-261C7B706FED}"/>
              </a:ext>
            </a:extLst>
          </p:cNvPr>
          <p:cNvGraphicFramePr>
            <a:graphicFrameLocks noGrp="1"/>
          </p:cNvGraphicFramePr>
          <p:nvPr>
            <p:extLst>
              <p:ext uri="{D42A27DB-BD31-4B8C-83A1-F6EECF244321}">
                <p14:modId xmlns:p14="http://schemas.microsoft.com/office/powerpoint/2010/main" val="2240818838"/>
              </p:ext>
            </p:extLst>
          </p:nvPr>
        </p:nvGraphicFramePr>
        <p:xfrm>
          <a:off x="999633" y="3194115"/>
          <a:ext cx="5966776" cy="1325488"/>
        </p:xfrm>
        <a:graphic>
          <a:graphicData uri="http://schemas.openxmlformats.org/drawingml/2006/table">
            <a:tbl>
              <a:tblPr firstRow="1" firstCol="1" bandRow="1">
                <a:tableStyleId>{5C22544A-7EE6-4342-B048-85BDC9FD1C3A}</a:tableStyleId>
              </a:tblPr>
              <a:tblGrid>
                <a:gridCol w="1491694">
                  <a:extLst>
                    <a:ext uri="{9D8B030D-6E8A-4147-A177-3AD203B41FA5}">
                      <a16:colId xmlns:a16="http://schemas.microsoft.com/office/drawing/2014/main" val="3000904433"/>
                    </a:ext>
                  </a:extLst>
                </a:gridCol>
                <a:gridCol w="1491694">
                  <a:extLst>
                    <a:ext uri="{9D8B030D-6E8A-4147-A177-3AD203B41FA5}">
                      <a16:colId xmlns:a16="http://schemas.microsoft.com/office/drawing/2014/main" val="3842531458"/>
                    </a:ext>
                  </a:extLst>
                </a:gridCol>
                <a:gridCol w="1491694">
                  <a:extLst>
                    <a:ext uri="{9D8B030D-6E8A-4147-A177-3AD203B41FA5}">
                      <a16:colId xmlns:a16="http://schemas.microsoft.com/office/drawing/2014/main" val="725105149"/>
                    </a:ext>
                  </a:extLst>
                </a:gridCol>
                <a:gridCol w="1491694">
                  <a:extLst>
                    <a:ext uri="{9D8B030D-6E8A-4147-A177-3AD203B41FA5}">
                      <a16:colId xmlns:a16="http://schemas.microsoft.com/office/drawing/2014/main" val="1119750670"/>
                    </a:ext>
                  </a:extLst>
                </a:gridCol>
              </a:tblGrid>
              <a:tr h="350128">
                <a:tc>
                  <a:txBody>
                    <a:bodyPr/>
                    <a:lstStyle/>
                    <a:p>
                      <a:pPr algn="l">
                        <a:spcAft>
                          <a:spcPts val="0"/>
                        </a:spcAft>
                      </a:pPr>
                      <a:r>
                        <a:rPr lang="zh-CN" sz="1600" kern="100">
                          <a:effectLst/>
                        </a:rPr>
                        <a:t>影响等级</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高</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中</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低</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99161166"/>
                  </a:ext>
                </a:extLst>
              </a:tr>
              <a:tr h="700257">
                <a:tc>
                  <a:txBody>
                    <a:bodyPr/>
                    <a:lstStyle/>
                    <a:p>
                      <a:pPr algn="l">
                        <a:spcAft>
                          <a:spcPts val="0"/>
                        </a:spcAft>
                      </a:pPr>
                      <a:r>
                        <a:rPr lang="zh-CN" sz="1600" kern="100">
                          <a:effectLst/>
                        </a:rPr>
                        <a:t>范围</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a:effectLst/>
                        </a:rPr>
                        <a:t>超出预算</a:t>
                      </a:r>
                      <a:r>
                        <a:rPr lang="en-US" sz="1600" kern="100">
                          <a:effectLst/>
                        </a:rPr>
                        <a:t>30%</a:t>
                      </a:r>
                      <a:endParaRPr lang="zh-CN" sz="1600" kern="100">
                        <a:effectLst/>
                      </a:endParaRPr>
                    </a:p>
                    <a:p>
                      <a:pPr algn="l">
                        <a:spcAft>
                          <a:spcPts val="0"/>
                        </a:spcAft>
                      </a:pPr>
                      <a:r>
                        <a:rPr lang="zh-CN" sz="1600" kern="100">
                          <a:effectLst/>
                        </a:rPr>
                        <a:t>延期</a:t>
                      </a:r>
                      <a:r>
                        <a:rPr lang="en-US" sz="1600" kern="100">
                          <a:effectLst/>
                        </a:rPr>
                        <a:t>2</a:t>
                      </a:r>
                      <a:r>
                        <a:rPr lang="zh-CN" sz="1600" kern="100">
                          <a:effectLst/>
                        </a:rPr>
                        <a:t>个月以上</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dirty="0">
                          <a:effectLst/>
                        </a:rPr>
                        <a:t>超出预算</a:t>
                      </a:r>
                      <a:r>
                        <a:rPr lang="en-US" sz="1600" kern="100" dirty="0">
                          <a:effectLst/>
                        </a:rPr>
                        <a:t>10%-30%</a:t>
                      </a:r>
                      <a:endParaRPr lang="zh-CN" sz="1600" kern="100" dirty="0">
                        <a:effectLst/>
                      </a:endParaRPr>
                    </a:p>
                    <a:p>
                      <a:pPr algn="l">
                        <a:spcAft>
                          <a:spcPts val="0"/>
                        </a:spcAft>
                      </a:pPr>
                      <a:r>
                        <a:rPr lang="zh-CN" sz="1600" kern="100" dirty="0">
                          <a:effectLst/>
                        </a:rPr>
                        <a:t>延期一个月到两个月</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l">
                        <a:spcAft>
                          <a:spcPts val="0"/>
                        </a:spcAft>
                      </a:pPr>
                      <a:r>
                        <a:rPr lang="zh-CN" sz="1600" kern="100" dirty="0">
                          <a:effectLst/>
                        </a:rPr>
                        <a:t>超出预算</a:t>
                      </a:r>
                      <a:r>
                        <a:rPr lang="en-US" sz="1600" kern="100" dirty="0">
                          <a:effectLst/>
                        </a:rPr>
                        <a:t>10%</a:t>
                      </a:r>
                      <a:r>
                        <a:rPr lang="zh-CN" sz="1600" kern="100" dirty="0">
                          <a:effectLst/>
                        </a:rPr>
                        <a:t>以下</a:t>
                      </a:r>
                    </a:p>
                    <a:p>
                      <a:pPr algn="l">
                        <a:spcAft>
                          <a:spcPts val="0"/>
                        </a:spcAft>
                      </a:pPr>
                      <a:r>
                        <a:rPr lang="zh-CN" sz="1600" kern="100" dirty="0">
                          <a:effectLst/>
                        </a:rPr>
                        <a:t>延期一个月以内</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07509732"/>
                  </a:ext>
                </a:extLst>
              </a:tr>
            </a:tbl>
          </a:graphicData>
        </a:graphic>
      </p:graphicFrame>
    </p:spTree>
    <p:extLst>
      <p:ext uri="{BB962C8B-B14F-4D97-AF65-F5344CB8AC3E}">
        <p14:creationId xmlns:p14="http://schemas.microsoft.com/office/powerpoint/2010/main" val="5044498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3890809"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项目风险状态定义</a:t>
            </a:r>
            <a:endParaRPr lang="id-ID" sz="3600" dirty="0">
              <a:solidFill>
                <a:schemeClr val="bg1">
                  <a:lumMod val="50000"/>
                </a:schemeClr>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aphicFrame>
        <p:nvGraphicFramePr>
          <p:cNvPr id="4" name="表格 3">
            <a:extLst>
              <a:ext uri="{FF2B5EF4-FFF2-40B4-BE49-F238E27FC236}">
                <a16:creationId xmlns:a16="http://schemas.microsoft.com/office/drawing/2014/main" id="{DE541ECA-A8D6-4DE5-8A3E-D6846E6ED882}"/>
              </a:ext>
            </a:extLst>
          </p:cNvPr>
          <p:cNvGraphicFramePr>
            <a:graphicFrameLocks noGrp="1"/>
          </p:cNvGraphicFramePr>
          <p:nvPr>
            <p:extLst>
              <p:ext uri="{D42A27DB-BD31-4B8C-83A1-F6EECF244321}">
                <p14:modId xmlns:p14="http://schemas.microsoft.com/office/powerpoint/2010/main" val="3098378647"/>
              </p:ext>
            </p:extLst>
          </p:nvPr>
        </p:nvGraphicFramePr>
        <p:xfrm>
          <a:off x="857839" y="1800519"/>
          <a:ext cx="7645138" cy="3421932"/>
        </p:xfrm>
        <a:graphic>
          <a:graphicData uri="http://schemas.openxmlformats.org/drawingml/2006/table">
            <a:tbl>
              <a:tblPr firstRow="1" firstCol="1" bandRow="1">
                <a:tableStyleId>{5C22544A-7EE6-4342-B048-85BDC9FD1C3A}</a:tableStyleId>
              </a:tblPr>
              <a:tblGrid>
                <a:gridCol w="2258913">
                  <a:extLst>
                    <a:ext uri="{9D8B030D-6E8A-4147-A177-3AD203B41FA5}">
                      <a16:colId xmlns:a16="http://schemas.microsoft.com/office/drawing/2014/main" val="2221230441"/>
                    </a:ext>
                  </a:extLst>
                </a:gridCol>
                <a:gridCol w="5386225">
                  <a:extLst>
                    <a:ext uri="{9D8B030D-6E8A-4147-A177-3AD203B41FA5}">
                      <a16:colId xmlns:a16="http://schemas.microsoft.com/office/drawing/2014/main" val="2538434390"/>
                    </a:ext>
                  </a:extLst>
                </a:gridCol>
              </a:tblGrid>
              <a:tr h="570322">
                <a:tc>
                  <a:txBody>
                    <a:bodyPr/>
                    <a:lstStyle/>
                    <a:p>
                      <a:pPr algn="just">
                        <a:spcAft>
                          <a:spcPts val="0"/>
                        </a:spcAft>
                      </a:pPr>
                      <a:r>
                        <a:rPr lang="zh-CN" sz="1600" kern="100">
                          <a:effectLst/>
                        </a:rPr>
                        <a:t>状态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定义</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79979198"/>
                  </a:ext>
                </a:extLst>
              </a:tr>
              <a:tr h="570322">
                <a:tc>
                  <a:txBody>
                    <a:bodyPr/>
                    <a:lstStyle/>
                    <a:p>
                      <a:pPr algn="just">
                        <a:spcAft>
                          <a:spcPts val="0"/>
                        </a:spcAft>
                      </a:pPr>
                      <a:r>
                        <a:rPr lang="zh-CN" sz="1600" kern="100">
                          <a:effectLst/>
                        </a:rPr>
                        <a:t>未触发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风险已识别但未触发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2331740"/>
                  </a:ext>
                </a:extLst>
              </a:tr>
              <a:tr h="570322">
                <a:tc>
                  <a:txBody>
                    <a:bodyPr/>
                    <a:lstStyle/>
                    <a:p>
                      <a:pPr algn="just">
                        <a:spcAft>
                          <a:spcPts val="0"/>
                        </a:spcAft>
                      </a:pPr>
                      <a:r>
                        <a:rPr lang="zh-CN" sz="1600" kern="100">
                          <a:effectLst/>
                        </a:rPr>
                        <a:t>处理中</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风险已识别并已触发</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8664325"/>
                  </a:ext>
                </a:extLst>
              </a:tr>
              <a:tr h="570322">
                <a:tc>
                  <a:txBody>
                    <a:bodyPr/>
                    <a:lstStyle/>
                    <a:p>
                      <a:pPr algn="just">
                        <a:spcAft>
                          <a:spcPts val="0"/>
                        </a:spcAft>
                      </a:pPr>
                      <a:r>
                        <a:rPr lang="zh-CN" sz="1600" kern="100">
                          <a:effectLst/>
                        </a:rPr>
                        <a:t>控制成功</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风险已识别并已触发，且对项目造成的影响可忽略不计</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4889697"/>
                  </a:ext>
                </a:extLst>
              </a:tr>
              <a:tr h="570322">
                <a:tc>
                  <a:txBody>
                    <a:bodyPr/>
                    <a:lstStyle/>
                    <a:p>
                      <a:pPr indent="266700" algn="just">
                        <a:spcAft>
                          <a:spcPts val="0"/>
                        </a:spcAft>
                      </a:pPr>
                      <a:r>
                        <a:rPr lang="zh-CN" sz="1600" kern="100">
                          <a:effectLst/>
                        </a:rPr>
                        <a:t>控制失败</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风险已识别并已触发，且导致项目超出预算或延期</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9558002"/>
                  </a:ext>
                </a:extLst>
              </a:tr>
              <a:tr h="570322">
                <a:tc>
                  <a:txBody>
                    <a:bodyPr/>
                    <a:lstStyle/>
                    <a:p>
                      <a:pPr indent="266700" algn="just">
                        <a:spcAft>
                          <a:spcPts val="0"/>
                        </a:spcAft>
                      </a:pPr>
                      <a:r>
                        <a:rPr lang="zh-CN" sz="1600" kern="100" dirty="0">
                          <a:effectLst/>
                        </a:rPr>
                        <a:t>脱离控制</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触发了未识别风险，导致项目超出预算或延期</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5385777"/>
                  </a:ext>
                </a:extLst>
              </a:tr>
            </a:tbl>
          </a:graphicData>
        </a:graphic>
      </p:graphicFrame>
    </p:spTree>
    <p:extLst>
      <p:ext uri="{BB962C8B-B14F-4D97-AF65-F5344CB8AC3E}">
        <p14:creationId xmlns:p14="http://schemas.microsoft.com/office/powerpoint/2010/main" val="34951520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lumMod val="50000"/>
                  </a:schemeClr>
                </a:solidFill>
                <a:latin typeface="Raleway" panose="020B0003030101060003" pitchFamily="34" charset="0"/>
              </a:rPr>
              <a:t>风险评估</a:t>
            </a:r>
            <a:endParaRPr lang="id-ID" sz="3600" dirty="0">
              <a:solidFill>
                <a:schemeClr val="bg1">
                  <a:lumMod val="50000"/>
                </a:schemeClr>
              </a:solidFill>
              <a:latin typeface="Raleway" panose="020B0003030101060003" pitchFamily="34" charset="0"/>
            </a:endParaRPr>
          </a:p>
        </p:txBody>
      </p:sp>
      <p:sp>
        <p:nvSpPr>
          <p:cNvPr id="4" name="TextBox 3"/>
          <p:cNvSpPr txBox="1"/>
          <p:nvPr/>
        </p:nvSpPr>
        <p:spPr>
          <a:xfrm>
            <a:off x="855722" y="1321083"/>
            <a:ext cx="7978449" cy="1569660"/>
          </a:xfrm>
          <a:prstGeom prst="rect">
            <a:avLst/>
          </a:prstGeom>
          <a:noFill/>
        </p:spPr>
        <p:txBody>
          <a:bodyPr wrap="square" rtlCol="0">
            <a:spAutoFit/>
          </a:bodyPr>
          <a:lstStyle/>
          <a:p>
            <a:pPr marL="257175" indent="-257175">
              <a:buClr>
                <a:srgbClr val="30B695"/>
              </a:buClr>
              <a:buFont typeface="+mj-lt"/>
              <a:buAutoNum type="arabicParenR"/>
            </a:pPr>
            <a:r>
              <a:rPr lang="zh-CN" altLang="zh-CN" sz="3200" dirty="0">
                <a:solidFill>
                  <a:schemeClr val="bg1"/>
                </a:solidFill>
              </a:rPr>
              <a:t>需求</a:t>
            </a:r>
            <a:r>
              <a:rPr lang="zh-CN" altLang="en-US" sz="3200" dirty="0">
                <a:solidFill>
                  <a:schemeClr val="bg1"/>
                </a:solidFill>
              </a:rPr>
              <a:t>开发</a:t>
            </a:r>
            <a:r>
              <a:rPr lang="zh-CN" altLang="zh-CN" sz="3200" dirty="0">
                <a:solidFill>
                  <a:schemeClr val="bg1"/>
                </a:solidFill>
              </a:rPr>
              <a:t>方面的风险</a:t>
            </a:r>
          </a:p>
          <a:p>
            <a:pPr marL="257175" indent="-257175">
              <a:buClr>
                <a:srgbClr val="30B695"/>
              </a:buClr>
              <a:buFont typeface="+mj-lt"/>
              <a:buAutoNum type="arabicParenR"/>
            </a:pPr>
            <a:r>
              <a:rPr lang="zh-CN" altLang="zh-CN" sz="3200" dirty="0">
                <a:solidFill>
                  <a:schemeClr val="bg1"/>
                </a:solidFill>
              </a:rPr>
              <a:t>需求</a:t>
            </a:r>
            <a:r>
              <a:rPr lang="zh-CN" altLang="en-US" sz="3200" dirty="0">
                <a:solidFill>
                  <a:schemeClr val="bg1"/>
                </a:solidFill>
              </a:rPr>
              <a:t>管理</a:t>
            </a:r>
            <a:r>
              <a:rPr lang="zh-CN" altLang="zh-CN" sz="3200" dirty="0">
                <a:solidFill>
                  <a:schemeClr val="bg1"/>
                </a:solidFill>
              </a:rPr>
              <a:t>方面的风险</a:t>
            </a:r>
            <a:endParaRPr lang="en-US" dirty="0">
              <a:solidFill>
                <a:schemeClr val="bg1"/>
              </a:solidFill>
              <a:latin typeface="Raleway" panose="020B0003030101060003" pitchFamily="34" charset="0"/>
            </a:endParaRPr>
          </a:p>
          <a:p>
            <a:pPr marL="257175" indent="-257175">
              <a:buClr>
                <a:srgbClr val="30B695"/>
              </a:buClr>
              <a:buFont typeface="+mj-lt"/>
              <a:buAutoNum type="arabicParenR"/>
            </a:pPr>
            <a:r>
              <a:rPr lang="zh-CN" altLang="en-US" sz="3200" dirty="0">
                <a:solidFill>
                  <a:schemeClr val="bg1"/>
                </a:solidFill>
              </a:rPr>
              <a:t>其他</a:t>
            </a:r>
            <a:r>
              <a:rPr lang="zh-CN" altLang="zh-CN" sz="3200" dirty="0">
                <a:solidFill>
                  <a:schemeClr val="bg1"/>
                </a:solidFill>
              </a:rPr>
              <a:t>方面的风险</a:t>
            </a:r>
          </a:p>
        </p:txBody>
      </p:sp>
      <p:sp>
        <p:nvSpPr>
          <p:cNvPr id="5" name="Oval 99">
            <a:hlinkClick r:id="rId2" action="ppaction://hlinksldjump"/>
            <a:extLst>
              <a:ext uri="{FF2B5EF4-FFF2-40B4-BE49-F238E27FC236}">
                <a16:creationId xmlns:a16="http://schemas.microsoft.com/office/drawing/2014/main" id="{21AF2966-73B5-4940-9111-25D30B779DBB}"/>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16786712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80" y="156734"/>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714713" y="896193"/>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a:t>
            </a:r>
            <a:r>
              <a:rPr lang="zh-CN" altLang="en-US" sz="3200" dirty="0">
                <a:solidFill>
                  <a:schemeClr val="bg1"/>
                </a:solidFill>
              </a:rPr>
              <a:t>开发</a:t>
            </a:r>
            <a:r>
              <a:rPr lang="zh-CN" altLang="zh-CN" sz="3200" dirty="0">
                <a:solidFill>
                  <a:schemeClr val="bg1"/>
                </a:solidFill>
              </a:rPr>
              <a:t>方面的风险</a:t>
            </a:r>
          </a:p>
        </p:txBody>
      </p:sp>
      <p:graphicFrame>
        <p:nvGraphicFramePr>
          <p:cNvPr id="5" name="表格 4">
            <a:extLst>
              <a:ext uri="{FF2B5EF4-FFF2-40B4-BE49-F238E27FC236}">
                <a16:creationId xmlns:a16="http://schemas.microsoft.com/office/drawing/2014/main" id="{E855CBE7-6253-48A6-912A-2364EA338E6E}"/>
              </a:ext>
            </a:extLst>
          </p:cNvPr>
          <p:cNvGraphicFramePr>
            <a:graphicFrameLocks noGrp="1"/>
          </p:cNvGraphicFramePr>
          <p:nvPr>
            <p:extLst>
              <p:ext uri="{D42A27DB-BD31-4B8C-83A1-F6EECF244321}">
                <p14:modId xmlns:p14="http://schemas.microsoft.com/office/powerpoint/2010/main" val="3926172992"/>
              </p:ext>
            </p:extLst>
          </p:nvPr>
        </p:nvGraphicFramePr>
        <p:xfrm>
          <a:off x="450838" y="1480075"/>
          <a:ext cx="8124648" cy="5221191"/>
        </p:xfrm>
        <a:graphic>
          <a:graphicData uri="http://schemas.openxmlformats.org/drawingml/2006/table">
            <a:tbl>
              <a:tblPr firstRow="1" firstCol="1" bandRow="1">
                <a:tableStyleId>{5C22544A-7EE6-4342-B048-85BDC9FD1C3A}</a:tableStyleId>
              </a:tblPr>
              <a:tblGrid>
                <a:gridCol w="2415743">
                  <a:extLst>
                    <a:ext uri="{9D8B030D-6E8A-4147-A177-3AD203B41FA5}">
                      <a16:colId xmlns:a16="http://schemas.microsoft.com/office/drawing/2014/main" val="1325749332"/>
                    </a:ext>
                  </a:extLst>
                </a:gridCol>
                <a:gridCol w="3575144">
                  <a:extLst>
                    <a:ext uri="{9D8B030D-6E8A-4147-A177-3AD203B41FA5}">
                      <a16:colId xmlns:a16="http://schemas.microsoft.com/office/drawing/2014/main" val="3401658424"/>
                    </a:ext>
                  </a:extLst>
                </a:gridCol>
                <a:gridCol w="777153">
                  <a:extLst>
                    <a:ext uri="{9D8B030D-6E8A-4147-A177-3AD203B41FA5}">
                      <a16:colId xmlns:a16="http://schemas.microsoft.com/office/drawing/2014/main" val="885881657"/>
                    </a:ext>
                  </a:extLst>
                </a:gridCol>
                <a:gridCol w="777153">
                  <a:extLst>
                    <a:ext uri="{9D8B030D-6E8A-4147-A177-3AD203B41FA5}">
                      <a16:colId xmlns:a16="http://schemas.microsoft.com/office/drawing/2014/main" val="1084419873"/>
                    </a:ext>
                  </a:extLst>
                </a:gridCol>
                <a:gridCol w="579455">
                  <a:extLst>
                    <a:ext uri="{9D8B030D-6E8A-4147-A177-3AD203B41FA5}">
                      <a16:colId xmlns:a16="http://schemas.microsoft.com/office/drawing/2014/main" val="3452104009"/>
                    </a:ext>
                  </a:extLst>
                </a:gridCol>
              </a:tblGrid>
              <a:tr h="450879">
                <a:tc>
                  <a:txBody>
                    <a:bodyPr/>
                    <a:lstStyle/>
                    <a:p>
                      <a:pPr algn="just">
                        <a:spcAft>
                          <a:spcPts val="0"/>
                        </a:spcAft>
                      </a:pPr>
                      <a:r>
                        <a:rPr lang="en-US" sz="1100" kern="100" dirty="0">
                          <a:effectLst/>
                        </a:rPr>
                        <a:t> </a:t>
                      </a:r>
                      <a:endParaRPr lang="zh-CN" sz="11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风险名称</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a:effectLst/>
                        </a:rPr>
                        <a:t>发生概率</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a:effectLst/>
                        </a:rPr>
                        <a:t>损失（人时）</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a:effectLst/>
                        </a:rPr>
                        <a:t>危险度</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309734354"/>
                  </a:ext>
                </a:extLst>
              </a:tr>
              <a:tr h="552498">
                <a:tc rowSpan="4">
                  <a:txBody>
                    <a:bodyPr/>
                    <a:lstStyle/>
                    <a:p>
                      <a:pPr algn="ctr">
                        <a:spcAft>
                          <a:spcPts val="0"/>
                        </a:spcAft>
                      </a:pPr>
                      <a:r>
                        <a:rPr lang="zh-CN" sz="2000" kern="100">
                          <a:effectLst/>
                        </a:rPr>
                        <a:t>需</a:t>
                      </a:r>
                      <a:endParaRPr lang="zh-CN" sz="1100" kern="100">
                        <a:effectLst/>
                      </a:endParaRPr>
                    </a:p>
                    <a:p>
                      <a:pPr algn="ctr">
                        <a:spcAft>
                          <a:spcPts val="0"/>
                        </a:spcAft>
                      </a:pPr>
                      <a:r>
                        <a:rPr lang="zh-CN" sz="2000" kern="100">
                          <a:effectLst/>
                        </a:rPr>
                        <a:t>求</a:t>
                      </a:r>
                      <a:endParaRPr lang="zh-CN" sz="1100" kern="100">
                        <a:effectLst/>
                      </a:endParaRPr>
                    </a:p>
                    <a:p>
                      <a:pPr algn="ctr">
                        <a:spcAft>
                          <a:spcPts val="0"/>
                        </a:spcAft>
                      </a:pPr>
                      <a:r>
                        <a:rPr lang="zh-CN" sz="2000" kern="100">
                          <a:effectLst/>
                        </a:rPr>
                        <a:t>获</a:t>
                      </a:r>
                      <a:endParaRPr lang="zh-CN" sz="1100" kern="100">
                        <a:effectLst/>
                      </a:endParaRPr>
                    </a:p>
                    <a:p>
                      <a:pPr algn="ctr">
                        <a:spcAft>
                          <a:spcPts val="0"/>
                        </a:spcAft>
                      </a:pPr>
                      <a:r>
                        <a:rPr lang="zh-CN" sz="2000" kern="100">
                          <a:effectLst/>
                        </a:rPr>
                        <a:t>取</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dirty="0">
                          <a:effectLst/>
                        </a:rPr>
                        <a:t>逆向工程时对项目理解不充分所引发的风险</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59554142"/>
                  </a:ext>
                </a:extLst>
              </a:tr>
              <a:tr h="552498">
                <a:tc vMerge="1">
                  <a:txBody>
                    <a:bodyPr/>
                    <a:lstStyle/>
                    <a:p>
                      <a:endParaRPr lang="zh-CN" altLang="en-US"/>
                    </a:p>
                  </a:txBody>
                  <a:tcPr/>
                </a:tc>
                <a:tc>
                  <a:txBody>
                    <a:bodyPr/>
                    <a:lstStyle/>
                    <a:p>
                      <a:pPr algn="just">
                        <a:spcAft>
                          <a:spcPts val="0"/>
                        </a:spcAft>
                      </a:pPr>
                      <a:r>
                        <a:rPr lang="zh-CN" sz="1400" kern="100" dirty="0">
                          <a:effectLst/>
                        </a:rPr>
                        <a:t>客户（用户）对产品需求不一致所引发的风险</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50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63026846"/>
                  </a:ext>
                </a:extLst>
              </a:tr>
              <a:tr h="552498">
                <a:tc vMerge="1">
                  <a:txBody>
                    <a:bodyPr/>
                    <a:lstStyle/>
                    <a:p>
                      <a:endParaRPr lang="zh-CN" altLang="en-US"/>
                    </a:p>
                  </a:txBody>
                  <a:tcPr/>
                </a:tc>
                <a:tc>
                  <a:txBody>
                    <a:bodyPr/>
                    <a:lstStyle/>
                    <a:p>
                      <a:pPr algn="just">
                        <a:spcAft>
                          <a:spcPts val="0"/>
                        </a:spcAft>
                      </a:pPr>
                      <a:r>
                        <a:rPr lang="zh-CN" sz="1400" kern="100" dirty="0">
                          <a:effectLst/>
                        </a:rPr>
                        <a:t>把已有的产品作为需求基线来源所引发的风险（逆向工程）</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55060723"/>
                  </a:ext>
                </a:extLst>
              </a:tr>
              <a:tr h="552498">
                <a:tc vMerge="1">
                  <a:txBody>
                    <a:bodyPr/>
                    <a:lstStyle/>
                    <a:p>
                      <a:endParaRPr lang="zh-CN" altLang="en-US"/>
                    </a:p>
                  </a:txBody>
                  <a:tcPr/>
                </a:tc>
                <a:tc>
                  <a:txBody>
                    <a:bodyPr/>
                    <a:lstStyle/>
                    <a:p>
                      <a:pPr algn="just">
                        <a:spcAft>
                          <a:spcPts val="0"/>
                        </a:spcAft>
                      </a:pPr>
                      <a:r>
                        <a:rPr lang="zh-CN" sz="1400" kern="100" dirty="0">
                          <a:effectLst/>
                        </a:rPr>
                        <a:t>根据用户提议的解决方案执行所引发的风险</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61633751"/>
                  </a:ext>
                </a:extLst>
              </a:tr>
              <a:tr h="552498">
                <a:tc rowSpan="3">
                  <a:txBody>
                    <a:bodyPr/>
                    <a:lstStyle/>
                    <a:p>
                      <a:pPr algn="ctr">
                        <a:spcAft>
                          <a:spcPts val="0"/>
                        </a:spcAft>
                      </a:pPr>
                      <a:r>
                        <a:rPr lang="zh-CN" sz="2000" kern="100">
                          <a:effectLst/>
                        </a:rPr>
                        <a:t>需</a:t>
                      </a:r>
                      <a:endParaRPr lang="zh-CN" sz="1100" kern="100">
                        <a:effectLst/>
                      </a:endParaRPr>
                    </a:p>
                    <a:p>
                      <a:pPr algn="ctr">
                        <a:spcAft>
                          <a:spcPts val="0"/>
                        </a:spcAft>
                      </a:pPr>
                      <a:r>
                        <a:rPr lang="zh-CN" sz="2000" kern="100">
                          <a:effectLst/>
                        </a:rPr>
                        <a:t>求</a:t>
                      </a:r>
                      <a:endParaRPr lang="zh-CN" sz="1100" kern="100">
                        <a:effectLst/>
                      </a:endParaRPr>
                    </a:p>
                    <a:p>
                      <a:pPr algn="ctr">
                        <a:spcAft>
                          <a:spcPts val="0"/>
                        </a:spcAft>
                      </a:pPr>
                      <a:r>
                        <a:rPr lang="zh-CN" sz="2000" kern="100">
                          <a:effectLst/>
                        </a:rPr>
                        <a:t>分</a:t>
                      </a:r>
                      <a:endParaRPr lang="zh-CN" sz="1100" kern="100">
                        <a:effectLst/>
                      </a:endParaRPr>
                    </a:p>
                    <a:p>
                      <a:pPr algn="ctr">
                        <a:spcAft>
                          <a:spcPts val="0"/>
                        </a:spcAft>
                      </a:pPr>
                      <a:r>
                        <a:rPr lang="zh-CN" sz="2000" kern="100">
                          <a:effectLst/>
                        </a:rPr>
                        <a:t>析</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a:effectLst/>
                        </a:rPr>
                        <a:t>对于需求优先级不明确所引发的风险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28453137"/>
                  </a:ext>
                </a:extLst>
              </a:tr>
              <a:tr h="552498">
                <a:tc vMerge="1">
                  <a:txBody>
                    <a:bodyPr/>
                    <a:lstStyle/>
                    <a:p>
                      <a:endParaRPr lang="zh-CN" altLang="en-US"/>
                    </a:p>
                  </a:txBody>
                  <a:tcPr/>
                </a:tc>
                <a:tc>
                  <a:txBody>
                    <a:bodyPr/>
                    <a:lstStyle/>
                    <a:p>
                      <a:pPr algn="just">
                        <a:spcAft>
                          <a:spcPts val="0"/>
                        </a:spcAft>
                      </a:pPr>
                      <a:r>
                        <a:rPr lang="zh-CN" sz="1400" kern="100">
                          <a:effectLst/>
                        </a:rPr>
                        <a:t>虽然已经获取需求，但技术上难以实现的功能所引发的风险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10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95726196"/>
                  </a:ext>
                </a:extLst>
              </a:tr>
              <a:tr h="552498">
                <a:tc vMerge="1">
                  <a:txBody>
                    <a:bodyPr/>
                    <a:lstStyle/>
                    <a:p>
                      <a:endParaRPr lang="zh-CN" altLang="en-US"/>
                    </a:p>
                  </a:txBody>
                  <a:tcPr/>
                </a:tc>
                <a:tc>
                  <a:txBody>
                    <a:bodyPr/>
                    <a:lstStyle/>
                    <a:p>
                      <a:pPr algn="just">
                        <a:spcAft>
                          <a:spcPts val="0"/>
                        </a:spcAft>
                      </a:pPr>
                      <a:r>
                        <a:rPr lang="zh-CN" sz="1400" kern="100">
                          <a:effectLst/>
                        </a:rPr>
                        <a:t>不熟悉的技术、方法、语言、工具或硬件所引发的风险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5</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低</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1671734"/>
                  </a:ext>
                </a:extLst>
              </a:tr>
              <a:tr h="552498">
                <a:tc>
                  <a:txBody>
                    <a:bodyPr/>
                    <a:lstStyle/>
                    <a:p>
                      <a:pPr algn="ctr">
                        <a:spcAft>
                          <a:spcPts val="0"/>
                        </a:spcAft>
                      </a:pPr>
                      <a:r>
                        <a:rPr lang="zh-CN" sz="2000" kern="100">
                          <a:effectLst/>
                        </a:rPr>
                        <a:t>规格说明</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使用具有二义性的术语所引发的风险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低</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20</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高</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467589048"/>
                  </a:ext>
                </a:extLst>
              </a:tr>
            </a:tbl>
          </a:graphicData>
        </a:graphic>
      </p:graphicFrame>
    </p:spTree>
    <p:extLst>
      <p:ext uri="{BB962C8B-B14F-4D97-AF65-F5344CB8AC3E}">
        <p14:creationId xmlns:p14="http://schemas.microsoft.com/office/powerpoint/2010/main" val="383488458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245" y="164433"/>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714714" y="669362"/>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a:t>
            </a:r>
            <a:r>
              <a:rPr lang="zh-CN" altLang="en-US" sz="3200" dirty="0">
                <a:solidFill>
                  <a:schemeClr val="bg1"/>
                </a:solidFill>
              </a:rPr>
              <a:t>开发</a:t>
            </a:r>
            <a:r>
              <a:rPr lang="zh-CN" altLang="zh-CN" sz="3200" dirty="0">
                <a:solidFill>
                  <a:schemeClr val="bg1"/>
                </a:solidFill>
              </a:rPr>
              <a:t>方面的</a:t>
            </a:r>
            <a:r>
              <a:rPr lang="zh-CN" altLang="en-US" sz="3200" dirty="0">
                <a:solidFill>
                  <a:schemeClr val="bg1"/>
                </a:solidFill>
              </a:rPr>
              <a:t>控制</a:t>
            </a:r>
            <a:endParaRPr lang="zh-CN" altLang="zh-CN" sz="3200" dirty="0">
              <a:solidFill>
                <a:schemeClr val="bg1"/>
              </a:solidFill>
            </a:endParaRPr>
          </a:p>
        </p:txBody>
      </p:sp>
      <p:graphicFrame>
        <p:nvGraphicFramePr>
          <p:cNvPr id="2" name="表格 1">
            <a:extLst>
              <a:ext uri="{FF2B5EF4-FFF2-40B4-BE49-F238E27FC236}">
                <a16:creationId xmlns:a16="http://schemas.microsoft.com/office/drawing/2014/main" id="{62105574-C8E7-4954-9B96-02EC62BE2B9D}"/>
              </a:ext>
            </a:extLst>
          </p:cNvPr>
          <p:cNvGraphicFramePr>
            <a:graphicFrameLocks noGrp="1"/>
          </p:cNvGraphicFramePr>
          <p:nvPr>
            <p:extLst>
              <p:ext uri="{D42A27DB-BD31-4B8C-83A1-F6EECF244321}">
                <p14:modId xmlns:p14="http://schemas.microsoft.com/office/powerpoint/2010/main" val="4249787360"/>
              </p:ext>
            </p:extLst>
          </p:nvPr>
        </p:nvGraphicFramePr>
        <p:xfrm>
          <a:off x="616593" y="1254137"/>
          <a:ext cx="7910813" cy="5523962"/>
        </p:xfrm>
        <a:graphic>
          <a:graphicData uri="http://schemas.openxmlformats.org/drawingml/2006/table">
            <a:tbl>
              <a:tblPr firstRow="1" firstCol="1" bandRow="1">
                <a:tableStyleId>{5C22544A-7EE6-4342-B048-85BDC9FD1C3A}</a:tableStyleId>
              </a:tblPr>
              <a:tblGrid>
                <a:gridCol w="1270274">
                  <a:extLst>
                    <a:ext uri="{9D8B030D-6E8A-4147-A177-3AD203B41FA5}">
                      <a16:colId xmlns:a16="http://schemas.microsoft.com/office/drawing/2014/main" val="1743848290"/>
                    </a:ext>
                  </a:extLst>
                </a:gridCol>
                <a:gridCol w="1988277">
                  <a:extLst>
                    <a:ext uri="{9D8B030D-6E8A-4147-A177-3AD203B41FA5}">
                      <a16:colId xmlns:a16="http://schemas.microsoft.com/office/drawing/2014/main" val="3109328180"/>
                    </a:ext>
                  </a:extLst>
                </a:gridCol>
                <a:gridCol w="1628454">
                  <a:extLst>
                    <a:ext uri="{9D8B030D-6E8A-4147-A177-3AD203B41FA5}">
                      <a16:colId xmlns:a16="http://schemas.microsoft.com/office/drawing/2014/main" val="4242809799"/>
                    </a:ext>
                  </a:extLst>
                </a:gridCol>
                <a:gridCol w="1511904">
                  <a:extLst>
                    <a:ext uri="{9D8B030D-6E8A-4147-A177-3AD203B41FA5}">
                      <a16:colId xmlns:a16="http://schemas.microsoft.com/office/drawing/2014/main" val="2452757518"/>
                    </a:ext>
                  </a:extLst>
                </a:gridCol>
                <a:gridCol w="1511904">
                  <a:extLst>
                    <a:ext uri="{9D8B030D-6E8A-4147-A177-3AD203B41FA5}">
                      <a16:colId xmlns:a16="http://schemas.microsoft.com/office/drawing/2014/main" val="3324971360"/>
                    </a:ext>
                  </a:extLst>
                </a:gridCol>
              </a:tblGrid>
              <a:tr h="449303">
                <a:tc>
                  <a:txBody>
                    <a:bodyPr/>
                    <a:lstStyle/>
                    <a:p>
                      <a:pPr algn="just">
                        <a:spcAft>
                          <a:spcPts val="0"/>
                        </a:spcAft>
                      </a:pPr>
                      <a:r>
                        <a:rPr lang="en-US" sz="1000" kern="100">
                          <a:effectLst/>
                        </a:rPr>
                        <a:t> </a:t>
                      </a:r>
                      <a:endParaRPr lang="zh-CN" sz="10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800" kern="100">
                          <a:effectLst/>
                        </a:rPr>
                        <a:t>风险名称</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800" kern="100" dirty="0">
                          <a:effectLst/>
                        </a:rPr>
                        <a:t>触发条件</a:t>
                      </a:r>
                      <a:endParaRPr lang="zh-CN" sz="1000" kern="100" dirty="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800" kern="100">
                          <a:effectLst/>
                        </a:rPr>
                        <a:t>责任人</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800" kern="100">
                          <a:effectLst/>
                        </a:rPr>
                        <a:t>风险控制</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extLst>
                  <a:ext uri="{0D108BD9-81ED-4DB2-BD59-A6C34878D82A}">
                    <a16:rowId xmlns:a16="http://schemas.microsoft.com/office/drawing/2014/main" val="2165321961"/>
                  </a:ext>
                </a:extLst>
              </a:tr>
              <a:tr h="524187">
                <a:tc rowSpan="4">
                  <a:txBody>
                    <a:bodyPr/>
                    <a:lstStyle/>
                    <a:p>
                      <a:pPr algn="ctr">
                        <a:spcAft>
                          <a:spcPts val="0"/>
                        </a:spcAft>
                      </a:pPr>
                      <a:r>
                        <a:rPr lang="zh-CN" sz="1800" kern="100">
                          <a:effectLst/>
                        </a:rPr>
                        <a:t>需</a:t>
                      </a:r>
                      <a:endParaRPr lang="zh-CN" sz="1000" kern="100">
                        <a:effectLst/>
                      </a:endParaRPr>
                    </a:p>
                    <a:p>
                      <a:pPr algn="ctr">
                        <a:spcAft>
                          <a:spcPts val="0"/>
                        </a:spcAft>
                      </a:pPr>
                      <a:r>
                        <a:rPr lang="zh-CN" sz="1800" kern="100">
                          <a:effectLst/>
                        </a:rPr>
                        <a:t>求</a:t>
                      </a:r>
                      <a:endParaRPr lang="zh-CN" sz="1000" kern="100">
                        <a:effectLst/>
                      </a:endParaRPr>
                    </a:p>
                    <a:p>
                      <a:pPr algn="ctr">
                        <a:spcAft>
                          <a:spcPts val="0"/>
                        </a:spcAft>
                      </a:pPr>
                      <a:r>
                        <a:rPr lang="zh-CN" sz="1800" kern="100">
                          <a:effectLst/>
                        </a:rPr>
                        <a:t>获</a:t>
                      </a:r>
                      <a:endParaRPr lang="zh-CN" sz="1000" kern="100">
                        <a:effectLst/>
                      </a:endParaRPr>
                    </a:p>
                    <a:p>
                      <a:pPr algn="ctr">
                        <a:spcAft>
                          <a:spcPts val="0"/>
                        </a:spcAft>
                      </a:pPr>
                      <a:r>
                        <a:rPr lang="zh-CN" sz="1800" kern="100">
                          <a:effectLst/>
                        </a:rPr>
                        <a:t>取</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200" kern="100" dirty="0">
                          <a:effectLst/>
                        </a:rPr>
                        <a:t>逆向工程时对项目理解不充分所引发的风险</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文档不全，对项目仅有部分了解</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访谈员</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多次寻找老师确认</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841654536"/>
                  </a:ext>
                </a:extLst>
              </a:tr>
              <a:tr h="524187">
                <a:tc vMerge="1">
                  <a:txBody>
                    <a:bodyPr/>
                    <a:lstStyle/>
                    <a:p>
                      <a:endParaRPr lang="zh-CN" altLang="en-US"/>
                    </a:p>
                  </a:txBody>
                  <a:tcPr/>
                </a:tc>
                <a:tc>
                  <a:txBody>
                    <a:bodyPr/>
                    <a:lstStyle/>
                    <a:p>
                      <a:pPr algn="just">
                        <a:spcAft>
                          <a:spcPts val="0"/>
                        </a:spcAft>
                      </a:pPr>
                      <a:r>
                        <a:rPr lang="zh-CN" sz="1200" kern="100" dirty="0">
                          <a:effectLst/>
                        </a:rPr>
                        <a:t>客户（用户）对产品需求不一致所引发的风险</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不同用户需求相互冲突</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en-US" sz="1200" kern="100">
                          <a:effectLst/>
                        </a:rPr>
                        <a:t>PM</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项目经理</a:t>
                      </a:r>
                      <a:r>
                        <a:rPr lang="zh-CN" altLang="en-US" sz="1200" kern="100" dirty="0">
                          <a:effectLst/>
                        </a:rPr>
                        <a:t>尽快</a:t>
                      </a:r>
                      <a:r>
                        <a:rPr lang="zh-CN" sz="1200" kern="100" dirty="0">
                          <a:effectLst/>
                        </a:rPr>
                        <a:t>与客户沟通协商</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2583041157"/>
                  </a:ext>
                </a:extLst>
              </a:tr>
              <a:tr h="655233">
                <a:tc vMerge="1">
                  <a:txBody>
                    <a:bodyPr/>
                    <a:lstStyle/>
                    <a:p>
                      <a:endParaRPr lang="zh-CN" altLang="en-US"/>
                    </a:p>
                  </a:txBody>
                  <a:tcPr/>
                </a:tc>
                <a:tc>
                  <a:txBody>
                    <a:bodyPr/>
                    <a:lstStyle/>
                    <a:p>
                      <a:pPr algn="just">
                        <a:spcAft>
                          <a:spcPts val="0"/>
                        </a:spcAft>
                      </a:pPr>
                      <a:r>
                        <a:rPr lang="zh-CN" sz="1200" kern="100" dirty="0">
                          <a:effectLst/>
                        </a:rPr>
                        <a:t>把已有的产品作为需求基线来源所引发的风险（逆向工程）</a:t>
                      </a:r>
                    </a:p>
                    <a:p>
                      <a:pPr algn="just">
                        <a:spcAft>
                          <a:spcPts val="0"/>
                        </a:spcAft>
                      </a:pPr>
                      <a:r>
                        <a:rPr lang="en-US" sz="1200" kern="100" dirty="0">
                          <a:effectLst/>
                        </a:rPr>
                        <a:t> </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原本的需求偏差、与现在新的需求冲突</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en-US" sz="1200" kern="100">
                          <a:effectLst/>
                        </a:rPr>
                        <a:t>PM</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对于开发的过程要实时有人跟进</a:t>
                      </a:r>
                      <a:endParaRPr lang="zh-CN" sz="1200" kern="10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2220014345"/>
                  </a:ext>
                </a:extLst>
              </a:tr>
              <a:tr h="655233">
                <a:tc vMerge="1">
                  <a:txBody>
                    <a:bodyPr/>
                    <a:lstStyle/>
                    <a:p>
                      <a:endParaRPr lang="zh-CN" altLang="en-US"/>
                    </a:p>
                  </a:txBody>
                  <a:tcPr/>
                </a:tc>
                <a:tc>
                  <a:txBody>
                    <a:bodyPr/>
                    <a:lstStyle/>
                    <a:p>
                      <a:pPr algn="just">
                        <a:spcAft>
                          <a:spcPts val="0"/>
                        </a:spcAft>
                      </a:pPr>
                      <a:r>
                        <a:rPr lang="zh-CN" sz="1200" kern="100">
                          <a:effectLst/>
                        </a:rPr>
                        <a:t>根据用户提议的解决方案执行所引发的风险</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开发时间过长、成本远超预估</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en-US" sz="1200" kern="100">
                          <a:effectLst/>
                        </a:rPr>
                        <a:t>PM</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综合考虑开发进度和实际情况与用户进行协商修改解决方案</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3371940574"/>
                  </a:ext>
                </a:extLst>
              </a:tr>
              <a:tr h="524187">
                <a:tc rowSpan="3">
                  <a:txBody>
                    <a:bodyPr/>
                    <a:lstStyle/>
                    <a:p>
                      <a:pPr algn="ctr">
                        <a:spcAft>
                          <a:spcPts val="0"/>
                        </a:spcAft>
                      </a:pPr>
                      <a:r>
                        <a:rPr lang="zh-CN" sz="1800" kern="100">
                          <a:effectLst/>
                        </a:rPr>
                        <a:t>需</a:t>
                      </a:r>
                      <a:endParaRPr lang="zh-CN" sz="1000" kern="100">
                        <a:effectLst/>
                      </a:endParaRPr>
                    </a:p>
                    <a:p>
                      <a:pPr algn="ctr">
                        <a:spcAft>
                          <a:spcPts val="0"/>
                        </a:spcAft>
                      </a:pPr>
                      <a:r>
                        <a:rPr lang="zh-CN" sz="1800" kern="100">
                          <a:effectLst/>
                        </a:rPr>
                        <a:t>求</a:t>
                      </a:r>
                      <a:endParaRPr lang="zh-CN" sz="1000" kern="100">
                        <a:effectLst/>
                      </a:endParaRPr>
                    </a:p>
                    <a:p>
                      <a:pPr algn="ctr">
                        <a:spcAft>
                          <a:spcPts val="0"/>
                        </a:spcAft>
                      </a:pPr>
                      <a:r>
                        <a:rPr lang="zh-CN" sz="1800" kern="100">
                          <a:effectLst/>
                        </a:rPr>
                        <a:t>分</a:t>
                      </a:r>
                      <a:endParaRPr lang="zh-CN" sz="1000" kern="100">
                        <a:effectLst/>
                      </a:endParaRPr>
                    </a:p>
                    <a:p>
                      <a:pPr algn="ctr">
                        <a:spcAft>
                          <a:spcPts val="0"/>
                        </a:spcAft>
                      </a:pPr>
                      <a:r>
                        <a:rPr lang="zh-CN" sz="1800" kern="100">
                          <a:effectLst/>
                        </a:rPr>
                        <a:t>析</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200" kern="100">
                          <a:effectLst/>
                        </a:rPr>
                        <a:t>对于需求优先级不明确所引发的风险</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客户未能明确表达不同需求的优先程度</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访谈员</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重新找客户确认需求的优先级并详细记录</a:t>
                      </a:r>
                      <a:endParaRPr lang="zh-CN" sz="1200" kern="10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2563591369"/>
                  </a:ext>
                </a:extLst>
              </a:tr>
              <a:tr h="655233">
                <a:tc vMerge="1">
                  <a:txBody>
                    <a:bodyPr/>
                    <a:lstStyle/>
                    <a:p>
                      <a:endParaRPr lang="zh-CN" altLang="en-US"/>
                    </a:p>
                  </a:txBody>
                  <a:tcPr/>
                </a:tc>
                <a:tc>
                  <a:txBody>
                    <a:bodyPr/>
                    <a:lstStyle/>
                    <a:p>
                      <a:pPr algn="just">
                        <a:spcAft>
                          <a:spcPts val="0"/>
                        </a:spcAft>
                      </a:pPr>
                      <a:r>
                        <a:rPr lang="zh-CN" sz="1200" kern="100">
                          <a:effectLst/>
                        </a:rPr>
                        <a:t>虽然已经获取需求，但技术上难以实现的功能所引发的风险</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需求导致技术、时间或经济成本远超预算</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en-US" sz="1200" kern="100" dirty="0">
                          <a:effectLst/>
                        </a:rPr>
                        <a:t>PM</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altLang="en-US" sz="1200" kern="100" dirty="0">
                          <a:effectLst/>
                        </a:rPr>
                        <a:t>尽快</a:t>
                      </a:r>
                      <a:r>
                        <a:rPr lang="zh-CN" sz="1200" kern="100" dirty="0">
                          <a:effectLst/>
                        </a:rPr>
                        <a:t>与用户协商，并在之后的需求开发过程中保持与用户的交流</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313298781"/>
                  </a:ext>
                </a:extLst>
              </a:tr>
              <a:tr h="655233">
                <a:tc vMerge="1">
                  <a:txBody>
                    <a:bodyPr/>
                    <a:lstStyle/>
                    <a:p>
                      <a:endParaRPr lang="zh-CN" altLang="en-US"/>
                    </a:p>
                  </a:txBody>
                  <a:tcPr/>
                </a:tc>
                <a:tc>
                  <a:txBody>
                    <a:bodyPr/>
                    <a:lstStyle/>
                    <a:p>
                      <a:pPr algn="just">
                        <a:spcAft>
                          <a:spcPts val="0"/>
                        </a:spcAft>
                      </a:pPr>
                      <a:r>
                        <a:rPr lang="zh-CN" sz="1200" kern="100">
                          <a:effectLst/>
                        </a:rPr>
                        <a:t>不熟悉的技术、方法、语言、工具或硬件所引发的风险</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需要开发人员使用未接触过的技术、方法、语言、工具或硬件</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所有开发人员</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altLang="en-US" sz="1200" kern="100" dirty="0">
                          <a:effectLst/>
                        </a:rPr>
                        <a:t>立即学习或寻找熟悉的替代工具</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2867446464"/>
                  </a:ext>
                </a:extLst>
              </a:tr>
              <a:tr h="655233">
                <a:tc>
                  <a:txBody>
                    <a:bodyPr/>
                    <a:lstStyle/>
                    <a:p>
                      <a:pPr algn="ctr">
                        <a:spcAft>
                          <a:spcPts val="0"/>
                        </a:spcAft>
                      </a:pPr>
                      <a:r>
                        <a:rPr lang="zh-CN" sz="1800" kern="100">
                          <a:effectLst/>
                        </a:rPr>
                        <a:t>规格说明</a:t>
                      </a:r>
                      <a:endParaRPr lang="zh-CN" sz="1000" kern="100">
                        <a:effectLst/>
                        <a:latin typeface="Times New Roman" panose="02020603050405020304" pitchFamily="18" charset="0"/>
                        <a:ea typeface="宋体" panose="02010600030101010101" pitchFamily="2" charset="-122"/>
                      </a:endParaRPr>
                    </a:p>
                  </a:txBody>
                  <a:tcPr marL="46127" marR="46127" marT="0" marB="0" anchor="ctr"/>
                </a:tc>
                <a:tc>
                  <a:txBody>
                    <a:bodyPr/>
                    <a:lstStyle/>
                    <a:p>
                      <a:pPr algn="just">
                        <a:spcAft>
                          <a:spcPts val="0"/>
                        </a:spcAft>
                      </a:pPr>
                      <a:r>
                        <a:rPr lang="zh-CN" sz="1200" kern="100">
                          <a:effectLst/>
                        </a:rPr>
                        <a:t>编写需求规格说明使用具有二义性的术语所引发的风险</a:t>
                      </a:r>
                    </a:p>
                    <a:p>
                      <a:pPr algn="just">
                        <a:spcAft>
                          <a:spcPts val="0"/>
                        </a:spcAft>
                      </a:pPr>
                      <a:r>
                        <a:rPr lang="en-US" sz="1200" kern="100">
                          <a:effectLst/>
                        </a:rPr>
                        <a:t> </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a:effectLst/>
                        </a:rPr>
                        <a:t>因使用二义性术语导致开发人员与用户对需求的理解偏差</a:t>
                      </a:r>
                      <a:endParaRPr lang="zh-CN" sz="1200" kern="10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en-US" sz="1200" kern="100" dirty="0">
                          <a:effectLst/>
                        </a:rPr>
                        <a:t>PM</a:t>
                      </a:r>
                      <a:endParaRPr lang="zh-CN" sz="1200" kern="100" dirty="0">
                        <a:effectLst/>
                        <a:latin typeface="Times New Roman" panose="02020603050405020304" pitchFamily="18" charset="0"/>
                        <a:ea typeface="宋体" panose="02010600030101010101" pitchFamily="2" charset="-122"/>
                      </a:endParaRPr>
                    </a:p>
                  </a:txBody>
                  <a:tcPr marL="46127" marR="46127" marT="0" marB="0"/>
                </a:tc>
                <a:tc>
                  <a:txBody>
                    <a:bodyPr/>
                    <a:lstStyle/>
                    <a:p>
                      <a:pPr algn="just">
                        <a:spcAft>
                          <a:spcPts val="0"/>
                        </a:spcAft>
                      </a:pPr>
                      <a:r>
                        <a:rPr lang="zh-CN" sz="1200" kern="100" dirty="0">
                          <a:effectLst/>
                        </a:rPr>
                        <a:t>对于需求规格反复审阅，</a:t>
                      </a:r>
                      <a:r>
                        <a:rPr lang="zh-CN" altLang="en-US" sz="1200" kern="100" dirty="0">
                          <a:effectLst/>
                        </a:rPr>
                        <a:t>多次</a:t>
                      </a:r>
                      <a:r>
                        <a:rPr lang="zh-CN" sz="1200" kern="100" dirty="0">
                          <a:effectLst/>
                        </a:rPr>
                        <a:t>与客户和开发人员一同确认</a:t>
                      </a:r>
                      <a:endParaRPr lang="zh-CN" sz="1200" kern="100" dirty="0">
                        <a:effectLst/>
                        <a:latin typeface="Times New Roman" panose="02020603050405020304" pitchFamily="18" charset="0"/>
                        <a:ea typeface="宋体" panose="02010600030101010101" pitchFamily="2" charset="-122"/>
                      </a:endParaRPr>
                    </a:p>
                  </a:txBody>
                  <a:tcPr marL="46127" marR="46127" marT="0" marB="0"/>
                </a:tc>
                <a:extLst>
                  <a:ext uri="{0D108BD9-81ED-4DB2-BD59-A6C34878D82A}">
                    <a16:rowId xmlns:a16="http://schemas.microsoft.com/office/drawing/2014/main" val="1821121216"/>
                  </a:ext>
                </a:extLst>
              </a:tr>
            </a:tbl>
          </a:graphicData>
        </a:graphic>
      </p:graphicFrame>
    </p:spTree>
    <p:extLst>
      <p:ext uri="{BB962C8B-B14F-4D97-AF65-F5344CB8AC3E}">
        <p14:creationId xmlns:p14="http://schemas.microsoft.com/office/powerpoint/2010/main" val="114588281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a:t>
            </a:r>
            <a:r>
              <a:rPr lang="zh-CN" altLang="en-US" sz="3200" dirty="0">
                <a:solidFill>
                  <a:schemeClr val="bg1"/>
                </a:solidFill>
              </a:rPr>
              <a:t>管理</a:t>
            </a:r>
            <a:r>
              <a:rPr lang="zh-CN" altLang="zh-CN" sz="3200" dirty="0">
                <a:solidFill>
                  <a:schemeClr val="bg1"/>
                </a:solidFill>
              </a:rPr>
              <a:t>方面的风险</a:t>
            </a:r>
            <a:endParaRPr lang="en-US" altLang="zh-CN" sz="3200" dirty="0">
              <a:solidFill>
                <a:schemeClr val="bg1"/>
              </a:solidFill>
            </a:endParaRPr>
          </a:p>
        </p:txBody>
      </p:sp>
      <p:graphicFrame>
        <p:nvGraphicFramePr>
          <p:cNvPr id="6" name="表格 5">
            <a:extLst>
              <a:ext uri="{FF2B5EF4-FFF2-40B4-BE49-F238E27FC236}">
                <a16:creationId xmlns:a16="http://schemas.microsoft.com/office/drawing/2014/main" id="{6C8023C7-5EB3-4FF0-AB16-CB1A801BC04C}"/>
              </a:ext>
            </a:extLst>
          </p:cNvPr>
          <p:cNvGraphicFramePr>
            <a:graphicFrameLocks noGrp="1"/>
          </p:cNvGraphicFramePr>
          <p:nvPr>
            <p:extLst>
              <p:ext uri="{D42A27DB-BD31-4B8C-83A1-F6EECF244321}">
                <p14:modId xmlns:p14="http://schemas.microsoft.com/office/powerpoint/2010/main" val="1047499174"/>
              </p:ext>
            </p:extLst>
          </p:nvPr>
        </p:nvGraphicFramePr>
        <p:xfrm>
          <a:off x="1104967" y="2232134"/>
          <a:ext cx="6672146" cy="2393732"/>
        </p:xfrm>
        <a:graphic>
          <a:graphicData uri="http://schemas.openxmlformats.org/drawingml/2006/table">
            <a:tbl>
              <a:tblPr firstRow="1" firstCol="1" bandRow="1">
                <a:tableStyleId>{5C22544A-7EE6-4342-B048-85BDC9FD1C3A}</a:tableStyleId>
              </a:tblPr>
              <a:tblGrid>
                <a:gridCol w="1543965">
                  <a:extLst>
                    <a:ext uri="{9D8B030D-6E8A-4147-A177-3AD203B41FA5}">
                      <a16:colId xmlns:a16="http://schemas.microsoft.com/office/drawing/2014/main" val="3467628343"/>
                    </a:ext>
                  </a:extLst>
                </a:gridCol>
                <a:gridCol w="2771480">
                  <a:extLst>
                    <a:ext uri="{9D8B030D-6E8A-4147-A177-3AD203B41FA5}">
                      <a16:colId xmlns:a16="http://schemas.microsoft.com/office/drawing/2014/main" val="413203497"/>
                    </a:ext>
                  </a:extLst>
                </a:gridCol>
                <a:gridCol w="820132">
                  <a:extLst>
                    <a:ext uri="{9D8B030D-6E8A-4147-A177-3AD203B41FA5}">
                      <a16:colId xmlns:a16="http://schemas.microsoft.com/office/drawing/2014/main" val="1153843907"/>
                    </a:ext>
                  </a:extLst>
                </a:gridCol>
                <a:gridCol w="942681">
                  <a:extLst>
                    <a:ext uri="{9D8B030D-6E8A-4147-A177-3AD203B41FA5}">
                      <a16:colId xmlns:a16="http://schemas.microsoft.com/office/drawing/2014/main" val="1685288284"/>
                    </a:ext>
                  </a:extLst>
                </a:gridCol>
                <a:gridCol w="593888">
                  <a:extLst>
                    <a:ext uri="{9D8B030D-6E8A-4147-A177-3AD203B41FA5}">
                      <a16:colId xmlns:a16="http://schemas.microsoft.com/office/drawing/2014/main" val="3521060423"/>
                    </a:ext>
                  </a:extLst>
                </a:gridCol>
              </a:tblGrid>
              <a:tr h="728527">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dirty="0">
                          <a:effectLst/>
                        </a:rPr>
                        <a:t>发生概率</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损失（人时）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050" kern="100">
                          <a:effectLst/>
                        </a:rPr>
                        <a:t>危险度</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84731815"/>
                  </a:ext>
                </a:extLst>
              </a:tr>
              <a:tr h="728527">
                <a:tc rowSpan="2">
                  <a:txBody>
                    <a:bodyPr/>
                    <a:lstStyle/>
                    <a:p>
                      <a:pPr algn="ctr">
                        <a:spcAft>
                          <a:spcPts val="0"/>
                        </a:spcAft>
                      </a:pPr>
                      <a:r>
                        <a:rPr lang="zh-CN" sz="2000" kern="100" dirty="0">
                          <a:effectLst/>
                        </a:rPr>
                        <a:t>需 </a:t>
                      </a:r>
                      <a:endParaRPr lang="en-US" altLang="zh-CN" sz="2000" kern="100" dirty="0">
                        <a:effectLst/>
                      </a:endParaRPr>
                    </a:p>
                    <a:p>
                      <a:pPr algn="ctr">
                        <a:spcAft>
                          <a:spcPts val="0"/>
                        </a:spcAft>
                      </a:pPr>
                      <a:r>
                        <a:rPr lang="zh-CN" sz="2000" kern="100" dirty="0">
                          <a:effectLst/>
                        </a:rPr>
                        <a:t>求 </a:t>
                      </a:r>
                      <a:endParaRPr lang="en-US" altLang="zh-CN" sz="2000" kern="100" dirty="0">
                        <a:effectLst/>
                      </a:endParaRPr>
                    </a:p>
                    <a:p>
                      <a:pPr algn="ctr">
                        <a:spcAft>
                          <a:spcPts val="0"/>
                        </a:spcAft>
                      </a:pPr>
                      <a:r>
                        <a:rPr lang="zh-CN" sz="2000" kern="100" dirty="0">
                          <a:effectLst/>
                        </a:rPr>
                        <a:t>管</a:t>
                      </a:r>
                      <a:endParaRPr lang="zh-CN" sz="1100" kern="100" dirty="0">
                        <a:effectLst/>
                      </a:endParaRPr>
                    </a:p>
                    <a:p>
                      <a:pPr algn="ctr">
                        <a:spcAft>
                          <a:spcPts val="0"/>
                        </a:spcAft>
                      </a:pPr>
                      <a:r>
                        <a:rPr lang="zh-CN" sz="2000" kern="100" dirty="0">
                          <a:effectLst/>
                        </a:rPr>
                        <a:t>理</a:t>
                      </a:r>
                      <a:endParaRPr lang="zh-CN" sz="11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项目开发时需求的变更所引发的风险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dirty="0">
                          <a:effectLst/>
                        </a:rPr>
                        <a:t>高</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400" kern="100">
                          <a:effectLst/>
                        </a:rPr>
                        <a:t>30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a:effectLst/>
                        </a:rPr>
                        <a:t>高</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82757086"/>
                  </a:ext>
                </a:extLst>
              </a:tr>
              <a:tr h="936678">
                <a:tc vMerge="1">
                  <a:txBody>
                    <a:bodyPr/>
                    <a:lstStyle/>
                    <a:p>
                      <a:endParaRPr lang="zh-CN" altLang="en-US"/>
                    </a:p>
                  </a:txBody>
                  <a:tcPr/>
                </a:tc>
                <a:tc>
                  <a:txBody>
                    <a:bodyPr/>
                    <a:lstStyle/>
                    <a:p>
                      <a:pPr algn="just">
                        <a:spcAft>
                          <a:spcPts val="0"/>
                        </a:spcAft>
                      </a:pPr>
                      <a:r>
                        <a:rPr lang="zh-CN" sz="1400" kern="100" dirty="0">
                          <a:effectLst/>
                        </a:rPr>
                        <a:t>不遵循制定的过程来进行的需求的变更所引发的风险</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dirty="0">
                          <a:effectLst/>
                        </a:rPr>
                        <a:t>高</a:t>
                      </a:r>
                      <a:endParaRPr lang="zh-CN" sz="14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353526542"/>
                  </a:ext>
                </a:extLst>
              </a:tr>
            </a:tbl>
          </a:graphicData>
        </a:graphic>
      </p:graphicFrame>
    </p:spTree>
    <p:extLst>
      <p:ext uri="{BB962C8B-B14F-4D97-AF65-F5344CB8AC3E}">
        <p14:creationId xmlns:p14="http://schemas.microsoft.com/office/powerpoint/2010/main" val="274445326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zh-CN" sz="3200" dirty="0">
                <a:solidFill>
                  <a:schemeClr val="bg1"/>
                </a:solidFill>
              </a:rPr>
              <a:t>需求</a:t>
            </a:r>
            <a:r>
              <a:rPr lang="zh-CN" altLang="en-US" sz="3200" dirty="0">
                <a:solidFill>
                  <a:schemeClr val="bg1"/>
                </a:solidFill>
              </a:rPr>
              <a:t>管理</a:t>
            </a:r>
            <a:r>
              <a:rPr lang="zh-CN" altLang="zh-CN" sz="3200" dirty="0">
                <a:solidFill>
                  <a:schemeClr val="bg1"/>
                </a:solidFill>
              </a:rPr>
              <a:t>方面的</a:t>
            </a:r>
            <a:r>
              <a:rPr lang="zh-CN" altLang="en-US" sz="3200" dirty="0">
                <a:solidFill>
                  <a:schemeClr val="bg1"/>
                </a:solidFill>
              </a:rPr>
              <a:t>控制</a:t>
            </a:r>
            <a:endParaRPr lang="en-US" altLang="zh-CN" sz="3200" dirty="0">
              <a:solidFill>
                <a:schemeClr val="bg1"/>
              </a:solidFill>
            </a:endParaRPr>
          </a:p>
        </p:txBody>
      </p:sp>
      <p:graphicFrame>
        <p:nvGraphicFramePr>
          <p:cNvPr id="6" name="表格 5">
            <a:extLst>
              <a:ext uri="{FF2B5EF4-FFF2-40B4-BE49-F238E27FC236}">
                <a16:creationId xmlns:a16="http://schemas.microsoft.com/office/drawing/2014/main" id="{AFA4FA92-A556-4981-BFA1-D5B1E5F3AFE9}"/>
              </a:ext>
            </a:extLst>
          </p:cNvPr>
          <p:cNvGraphicFramePr>
            <a:graphicFrameLocks noGrp="1"/>
          </p:cNvGraphicFramePr>
          <p:nvPr>
            <p:extLst>
              <p:ext uri="{D42A27DB-BD31-4B8C-83A1-F6EECF244321}">
                <p14:modId xmlns:p14="http://schemas.microsoft.com/office/powerpoint/2010/main" val="1994129649"/>
              </p:ext>
            </p:extLst>
          </p:nvPr>
        </p:nvGraphicFramePr>
        <p:xfrm>
          <a:off x="1272619" y="2173082"/>
          <a:ext cx="6787300" cy="2323502"/>
        </p:xfrm>
        <a:graphic>
          <a:graphicData uri="http://schemas.openxmlformats.org/drawingml/2006/table">
            <a:tbl>
              <a:tblPr firstRow="1" firstCol="1" bandRow="1">
                <a:tableStyleId>{5C22544A-7EE6-4342-B048-85BDC9FD1C3A}</a:tableStyleId>
              </a:tblPr>
              <a:tblGrid>
                <a:gridCol w="1290220">
                  <a:extLst>
                    <a:ext uri="{9D8B030D-6E8A-4147-A177-3AD203B41FA5}">
                      <a16:colId xmlns:a16="http://schemas.microsoft.com/office/drawing/2014/main" val="2509951380"/>
                    </a:ext>
                  </a:extLst>
                </a:gridCol>
                <a:gridCol w="1425275">
                  <a:extLst>
                    <a:ext uri="{9D8B030D-6E8A-4147-A177-3AD203B41FA5}">
                      <a16:colId xmlns:a16="http://schemas.microsoft.com/office/drawing/2014/main" val="1898196057"/>
                    </a:ext>
                  </a:extLst>
                </a:gridCol>
                <a:gridCol w="1425275">
                  <a:extLst>
                    <a:ext uri="{9D8B030D-6E8A-4147-A177-3AD203B41FA5}">
                      <a16:colId xmlns:a16="http://schemas.microsoft.com/office/drawing/2014/main" val="3248523832"/>
                    </a:ext>
                  </a:extLst>
                </a:gridCol>
                <a:gridCol w="1323265">
                  <a:extLst>
                    <a:ext uri="{9D8B030D-6E8A-4147-A177-3AD203B41FA5}">
                      <a16:colId xmlns:a16="http://schemas.microsoft.com/office/drawing/2014/main" val="2318124578"/>
                    </a:ext>
                  </a:extLst>
                </a:gridCol>
                <a:gridCol w="1323265">
                  <a:extLst>
                    <a:ext uri="{9D8B030D-6E8A-4147-A177-3AD203B41FA5}">
                      <a16:colId xmlns:a16="http://schemas.microsoft.com/office/drawing/2014/main" val="2903503758"/>
                    </a:ext>
                  </a:extLst>
                </a:gridCol>
              </a:tblGrid>
              <a:tr h="371760">
                <a:tc>
                  <a:txBody>
                    <a:bodyPr/>
                    <a:lstStyle/>
                    <a:p>
                      <a:pPr algn="just">
                        <a:spcAft>
                          <a:spcPts val="0"/>
                        </a:spcAft>
                      </a:pPr>
                      <a:r>
                        <a:rPr lang="en-US" sz="1100" kern="100">
                          <a:effectLst/>
                        </a:rPr>
                        <a:t> </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a:effectLst/>
                        </a:rPr>
                        <a:t>风险名称</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a:effectLst/>
                        </a:rPr>
                        <a:t>触发条件</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a:effectLst/>
                        </a:rPr>
                        <a:t>责任人</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2000" kern="100">
                          <a:effectLst/>
                        </a:rPr>
                        <a:t>风险控制</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56920608"/>
                  </a:ext>
                </a:extLst>
              </a:tr>
              <a:tr h="867441">
                <a:tc rowSpan="2">
                  <a:txBody>
                    <a:bodyPr/>
                    <a:lstStyle/>
                    <a:p>
                      <a:pPr algn="ctr">
                        <a:spcAft>
                          <a:spcPts val="0"/>
                        </a:spcAft>
                      </a:pPr>
                      <a:r>
                        <a:rPr lang="zh-CN" altLang="en-US" sz="2000" kern="100" dirty="0">
                          <a:effectLst/>
                          <a:latin typeface="Times New Roman" panose="02020603050405020304" pitchFamily="18" charset="0"/>
                          <a:ea typeface="宋体" panose="02010600030101010101" pitchFamily="2" charset="-122"/>
                        </a:rPr>
                        <a:t>其</a:t>
                      </a:r>
                      <a:endParaRPr lang="en-US" altLang="zh-CN" sz="2000" kern="100" dirty="0">
                        <a:effectLst/>
                        <a:latin typeface="Times New Roman" panose="02020603050405020304" pitchFamily="18" charset="0"/>
                        <a:ea typeface="宋体" panose="02010600030101010101" pitchFamily="2" charset="-122"/>
                      </a:endParaRPr>
                    </a:p>
                    <a:p>
                      <a:pPr algn="ctr">
                        <a:spcAft>
                          <a:spcPts val="0"/>
                        </a:spcAft>
                      </a:pPr>
                      <a:r>
                        <a:rPr lang="zh-CN" altLang="en-US" sz="2000" kern="100" dirty="0">
                          <a:effectLst/>
                          <a:latin typeface="Times New Roman" panose="02020603050405020304" pitchFamily="18" charset="0"/>
                          <a:ea typeface="宋体" panose="02010600030101010101" pitchFamily="2" charset="-122"/>
                        </a:rPr>
                        <a:t>他</a:t>
                      </a:r>
                      <a:endParaRPr lang="zh-CN" sz="11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400" kern="100">
                          <a:effectLst/>
                        </a:rPr>
                        <a:t>项目开发时需求的变更所引发的风险</a:t>
                      </a:r>
                    </a:p>
                    <a:p>
                      <a:pPr algn="just">
                        <a:spcAft>
                          <a:spcPts val="0"/>
                        </a:spcAft>
                      </a:pPr>
                      <a:r>
                        <a:rPr lang="en-US" sz="1400" kern="100">
                          <a:effectLst/>
                        </a:rPr>
                        <a:t>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需求变更导致时间成本或经济成本远超预算</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访谈员</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及时与客户沟通，调整需求</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69585274"/>
                  </a:ext>
                </a:extLst>
              </a:tr>
              <a:tr h="1084301">
                <a:tc vMerge="1">
                  <a:txBody>
                    <a:bodyPr/>
                    <a:lstStyle/>
                    <a:p>
                      <a:endParaRPr lang="zh-CN" altLang="en-US"/>
                    </a:p>
                  </a:txBody>
                  <a:tcPr/>
                </a:tc>
                <a:tc>
                  <a:txBody>
                    <a:bodyPr/>
                    <a:lstStyle/>
                    <a:p>
                      <a:pPr algn="just">
                        <a:spcAft>
                          <a:spcPts val="0"/>
                        </a:spcAft>
                      </a:pPr>
                      <a:r>
                        <a:rPr lang="zh-CN" sz="1400" kern="100" dirty="0">
                          <a:effectLst/>
                        </a:rPr>
                        <a:t>不遵循制定的过程来进行的需求的变更所引发的风险</a:t>
                      </a:r>
                    </a:p>
                    <a:p>
                      <a:pPr algn="just">
                        <a:spcAft>
                          <a:spcPts val="0"/>
                        </a:spcAft>
                      </a:pPr>
                      <a:r>
                        <a:rPr lang="en-US" sz="1400" kern="100" dirty="0">
                          <a:effectLst/>
                        </a:rPr>
                        <a:t> </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没有按照变更流程进行</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PM</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严格按照变更流程重做变更</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5274644"/>
                  </a:ext>
                </a:extLst>
              </a:tr>
            </a:tbl>
          </a:graphicData>
        </a:graphic>
      </p:graphicFrame>
    </p:spTree>
    <p:extLst>
      <p:ext uri="{BB962C8B-B14F-4D97-AF65-F5344CB8AC3E}">
        <p14:creationId xmlns:p14="http://schemas.microsoft.com/office/powerpoint/2010/main" val="25389287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技术可行性分析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3502808" y="1055965"/>
            <a:ext cx="3903265" cy="769441"/>
          </a:xfrm>
          <a:prstGeom prst="rect">
            <a:avLst/>
          </a:prstGeom>
          <a:noFill/>
        </p:spPr>
        <p:txBody>
          <a:bodyPr wrap="square" rtlCol="0">
            <a:spAutoFit/>
          </a:bodyPr>
          <a:lstStyle/>
          <a:p>
            <a:r>
              <a:rPr lang="zh-CN" altLang="en-US" sz="2400" b="1" dirty="0">
                <a:solidFill>
                  <a:schemeClr val="bg1"/>
                </a:solidFill>
              </a:rPr>
              <a:t>对数据库软件</a:t>
            </a:r>
            <a:r>
              <a:rPr lang="en-US" altLang="zh-CN" sz="2400" b="1" dirty="0">
                <a:solidFill>
                  <a:schemeClr val="bg1"/>
                </a:solidFill>
              </a:rPr>
              <a:t>SWOT</a:t>
            </a:r>
            <a:r>
              <a:rPr lang="zh-CN" altLang="en-US" sz="2400" b="1" dirty="0">
                <a:solidFill>
                  <a:schemeClr val="bg1"/>
                </a:solidFill>
              </a:rPr>
              <a:t>分析</a:t>
            </a:r>
            <a:endParaRPr lang="en-US" altLang="zh-CN" sz="2400" b="1" dirty="0">
              <a:solidFill>
                <a:schemeClr val="bg1"/>
              </a:solidFill>
            </a:endParaRPr>
          </a:p>
          <a:p>
            <a:r>
              <a:rPr lang="en-US" altLang="zh-CN" sz="2000" b="1" dirty="0">
                <a:solidFill>
                  <a:schemeClr val="bg1"/>
                </a:solidFill>
              </a:rPr>
              <a:t>——MS </a:t>
            </a:r>
            <a:r>
              <a:rPr lang="en-US" altLang="zh-CN" sz="2000" b="1" dirty="0" err="1">
                <a:solidFill>
                  <a:schemeClr val="bg1"/>
                </a:solidFill>
              </a:rPr>
              <a:t>SqlServer</a:t>
            </a:r>
            <a:endParaRPr lang="en-US" altLang="zh-CN" sz="2000" b="1" dirty="0">
              <a:solidFill>
                <a:schemeClr val="bg1"/>
              </a:solidFill>
            </a:endParaRPr>
          </a:p>
        </p:txBody>
      </p:sp>
      <p:graphicFrame>
        <p:nvGraphicFramePr>
          <p:cNvPr id="2" name="表格 1">
            <a:extLst>
              <a:ext uri="{FF2B5EF4-FFF2-40B4-BE49-F238E27FC236}">
                <a16:creationId xmlns:a16="http://schemas.microsoft.com/office/drawing/2014/main" id="{880E6AAB-F28F-4D8A-B264-4A4B30A5F905}"/>
              </a:ext>
            </a:extLst>
          </p:cNvPr>
          <p:cNvGraphicFramePr>
            <a:graphicFrameLocks noGrp="1"/>
          </p:cNvGraphicFramePr>
          <p:nvPr>
            <p:extLst>
              <p:ext uri="{D42A27DB-BD31-4B8C-83A1-F6EECF244321}">
                <p14:modId xmlns:p14="http://schemas.microsoft.com/office/powerpoint/2010/main" val="4036213816"/>
              </p:ext>
            </p:extLst>
          </p:nvPr>
        </p:nvGraphicFramePr>
        <p:xfrm>
          <a:off x="1710690" y="2365851"/>
          <a:ext cx="6708642" cy="4002281"/>
        </p:xfrm>
        <a:graphic>
          <a:graphicData uri="http://schemas.openxmlformats.org/drawingml/2006/table">
            <a:tbl>
              <a:tblPr firstRow="1" firstCol="1" bandRow="1">
                <a:tableStyleId>{5C22544A-7EE6-4342-B048-85BDC9FD1C3A}</a:tableStyleId>
              </a:tblPr>
              <a:tblGrid>
                <a:gridCol w="2236214">
                  <a:extLst>
                    <a:ext uri="{9D8B030D-6E8A-4147-A177-3AD203B41FA5}">
                      <a16:colId xmlns:a16="http://schemas.microsoft.com/office/drawing/2014/main" val="3690264247"/>
                    </a:ext>
                  </a:extLst>
                </a:gridCol>
                <a:gridCol w="2236214">
                  <a:extLst>
                    <a:ext uri="{9D8B030D-6E8A-4147-A177-3AD203B41FA5}">
                      <a16:colId xmlns:a16="http://schemas.microsoft.com/office/drawing/2014/main" val="2432042689"/>
                    </a:ext>
                  </a:extLst>
                </a:gridCol>
                <a:gridCol w="2236214">
                  <a:extLst>
                    <a:ext uri="{9D8B030D-6E8A-4147-A177-3AD203B41FA5}">
                      <a16:colId xmlns:a16="http://schemas.microsoft.com/office/drawing/2014/main" val="3157480876"/>
                    </a:ext>
                  </a:extLst>
                </a:gridCol>
              </a:tblGrid>
              <a:tr h="317789">
                <a:tc rowSpan="2">
                  <a:txBody>
                    <a:bodyPr/>
                    <a:lstStyle/>
                    <a:p>
                      <a:pPr algn="just">
                        <a:spcAft>
                          <a:spcPts val="0"/>
                        </a:spcAft>
                      </a:pPr>
                      <a:r>
                        <a:rPr lang="en-US" sz="1050" kern="100">
                          <a:effectLst/>
                        </a:rPr>
                        <a:t> </a:t>
                      </a:r>
                      <a:endParaRPr lang="zh-CN" sz="1050" kern="100">
                        <a:effectLst/>
                      </a:endParaRPr>
                    </a:p>
                    <a:p>
                      <a:pPr algn="just">
                        <a:spcAft>
                          <a:spcPts val="0"/>
                        </a:spcAft>
                      </a:pPr>
                      <a:r>
                        <a:rPr lang="en-US" sz="1050" kern="100">
                          <a:effectLst/>
                        </a:rPr>
                        <a:t>               </a:t>
                      </a:r>
                      <a:r>
                        <a:rPr lang="zh-CN" sz="1050" kern="100">
                          <a:effectLst/>
                        </a:rPr>
                        <a:t>内部能力</a:t>
                      </a:r>
                    </a:p>
                    <a:p>
                      <a:pPr algn="just">
                        <a:spcAft>
                          <a:spcPts val="0"/>
                        </a:spcAft>
                      </a:pPr>
                      <a:r>
                        <a:rPr lang="en-US" sz="1050" kern="100">
                          <a:effectLst/>
                        </a:rPr>
                        <a:t> </a:t>
                      </a:r>
                      <a:endParaRPr lang="zh-CN" sz="1050" kern="100">
                        <a:effectLst/>
                      </a:endParaRPr>
                    </a:p>
                    <a:p>
                      <a:pPr indent="133350" algn="just">
                        <a:spcAft>
                          <a:spcPts val="0"/>
                        </a:spcAft>
                      </a:pPr>
                      <a:r>
                        <a:rPr lang="en-US" sz="1050" kern="100">
                          <a:effectLst/>
                        </a:rPr>
                        <a:t> </a:t>
                      </a:r>
                      <a:endParaRPr lang="zh-CN" sz="1050" kern="100">
                        <a:effectLst/>
                      </a:endParaRPr>
                    </a:p>
                    <a:p>
                      <a:pPr indent="133350" algn="just">
                        <a:spcAft>
                          <a:spcPts val="0"/>
                        </a:spcAft>
                      </a:pPr>
                      <a:r>
                        <a:rPr lang="zh-CN" sz="1050" kern="100">
                          <a:effectLst/>
                        </a:rPr>
                        <a:t>外部因素</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优势</a:t>
                      </a:r>
                      <a:r>
                        <a:rPr lang="en-US" sz="1050" kern="100">
                          <a:effectLst/>
                        </a:rPr>
                        <a:t>(Strength)</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劣势</a:t>
                      </a:r>
                      <a:r>
                        <a:rPr lang="en-US" sz="1050" kern="100">
                          <a:effectLst/>
                        </a:rPr>
                        <a:t>(Weakness)</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06383711"/>
                  </a:ext>
                </a:extLst>
              </a:tr>
              <a:tr h="1174811">
                <a:tc vMerge="1">
                  <a:txBody>
                    <a:bodyPr/>
                    <a:lstStyle/>
                    <a:p>
                      <a:endParaRPr lang="zh-CN" altLang="en-US"/>
                    </a:p>
                  </a:txBody>
                  <a:tcPr/>
                </a:tc>
                <a:tc>
                  <a:txBody>
                    <a:bodyPr/>
                    <a:lstStyle/>
                    <a:p>
                      <a:pPr marL="342900" lvl="0" indent="-342900" algn="just">
                        <a:spcAft>
                          <a:spcPts val="0"/>
                        </a:spcAft>
                        <a:buFont typeface="Wingdings" panose="05000000000000000000" pitchFamily="2" charset="2"/>
                        <a:buChar char=""/>
                      </a:pPr>
                      <a:r>
                        <a:rPr lang="zh-CN" sz="1050" kern="100">
                          <a:effectLst/>
                        </a:rPr>
                        <a:t>有无可比拟的索引</a:t>
                      </a:r>
                    </a:p>
                    <a:p>
                      <a:pPr marL="342900" lvl="0" indent="-342900" algn="just">
                        <a:spcAft>
                          <a:spcPts val="0"/>
                        </a:spcAft>
                        <a:buFont typeface="Wingdings" panose="05000000000000000000" pitchFamily="2" charset="2"/>
                        <a:buChar char=""/>
                      </a:pPr>
                      <a:r>
                        <a:rPr lang="zh-CN" sz="1050" kern="100">
                          <a:effectLst/>
                        </a:rPr>
                        <a:t>集成性较好</a:t>
                      </a:r>
                    </a:p>
                    <a:p>
                      <a:pPr marL="342900" lvl="0" indent="-342900" algn="just">
                        <a:spcAft>
                          <a:spcPts val="0"/>
                        </a:spcAft>
                        <a:buFont typeface="Wingdings" panose="05000000000000000000" pitchFamily="2" charset="2"/>
                        <a:buChar char=""/>
                      </a:pPr>
                      <a:r>
                        <a:rPr lang="zh-CN" sz="1050" kern="100">
                          <a:effectLst/>
                        </a:rPr>
                        <a:t>对数据库文件加密，安全性好</a:t>
                      </a:r>
                    </a:p>
                    <a:p>
                      <a:pPr marL="342900" lvl="0" indent="-342900" algn="just">
                        <a:spcAft>
                          <a:spcPts val="0"/>
                        </a:spcAft>
                        <a:buFont typeface="Wingdings" panose="05000000000000000000" pitchFamily="2" charset="2"/>
                        <a:buChar char=""/>
                      </a:pPr>
                      <a:r>
                        <a:rPr lang="zh-CN" sz="1050" kern="100">
                          <a:effectLst/>
                        </a:rPr>
                        <a:t>对</a:t>
                      </a:r>
                      <a:r>
                        <a:rPr lang="en-US" sz="1050" kern="100">
                          <a:effectLst/>
                        </a:rPr>
                        <a:t>web</a:t>
                      </a:r>
                      <a:r>
                        <a:rPr lang="zh-CN" sz="1050" kern="100">
                          <a:effectLst/>
                        </a:rPr>
                        <a:t>技术支持好</a:t>
                      </a:r>
                    </a:p>
                    <a:p>
                      <a:pPr marL="342900" lvl="0" indent="-342900" algn="just">
                        <a:spcAft>
                          <a:spcPts val="0"/>
                        </a:spcAft>
                        <a:buFont typeface="Wingdings" panose="05000000000000000000" pitchFamily="2" charset="2"/>
                        <a:buChar char=""/>
                      </a:pPr>
                      <a:r>
                        <a:rPr lang="zh-CN" sz="1050" kern="100">
                          <a:effectLst/>
                        </a:rPr>
                        <a:t>自带用户图形界面</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342900" lvl="0" indent="-342900" algn="just">
                        <a:spcAft>
                          <a:spcPts val="0"/>
                        </a:spcAft>
                        <a:buFont typeface="Wingdings" panose="05000000000000000000" pitchFamily="2" charset="2"/>
                        <a:buChar char=""/>
                      </a:pPr>
                      <a:r>
                        <a:rPr lang="zh-CN" sz="1050" kern="100">
                          <a:effectLst/>
                        </a:rPr>
                        <a:t>开放性低</a:t>
                      </a:r>
                    </a:p>
                    <a:p>
                      <a:pPr marL="342900" lvl="0" indent="-342900" algn="just">
                        <a:spcAft>
                          <a:spcPts val="0"/>
                        </a:spcAft>
                        <a:buFont typeface="Wingdings" panose="05000000000000000000" pitchFamily="2" charset="2"/>
                        <a:buChar char=""/>
                      </a:pPr>
                      <a:r>
                        <a:rPr lang="zh-CN" sz="1050" kern="100">
                          <a:effectLst/>
                        </a:rPr>
                        <a:t>偏重于桌面应用</a:t>
                      </a:r>
                      <a:r>
                        <a:rPr lang="en-US" sz="1050" kern="100">
                          <a:effectLst/>
                        </a:rPr>
                        <a:t>NT server</a:t>
                      </a:r>
                      <a:endParaRPr lang="zh-CN" sz="1050" kern="100">
                        <a:effectLst/>
                      </a:endParaRPr>
                    </a:p>
                    <a:p>
                      <a:pPr marL="342900" lvl="0" indent="-342900" algn="just">
                        <a:spcAft>
                          <a:spcPts val="0"/>
                        </a:spcAft>
                        <a:buFont typeface="Wingdings" panose="05000000000000000000" pitchFamily="2" charset="2"/>
                        <a:buChar char=""/>
                      </a:pPr>
                      <a:r>
                        <a:rPr lang="zh-CN" sz="1050" kern="100">
                          <a:effectLst/>
                        </a:rPr>
                        <a:t>付费软件</a:t>
                      </a:r>
                    </a:p>
                    <a:p>
                      <a:pPr marL="342900" lvl="0" indent="-342900" algn="just">
                        <a:spcAft>
                          <a:spcPts val="0"/>
                        </a:spcAft>
                        <a:buFont typeface="Wingdings" panose="05000000000000000000" pitchFamily="2" charset="2"/>
                        <a:buChar char=""/>
                      </a:pPr>
                      <a:r>
                        <a:rPr lang="zh-CN" sz="1050" kern="100">
                          <a:effectLst/>
                        </a:rPr>
                        <a:t>与原系统运行环境不一致</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4782586"/>
                  </a:ext>
                </a:extLst>
              </a:tr>
              <a:tr h="325559">
                <a:tc>
                  <a:txBody>
                    <a:bodyPr/>
                    <a:lstStyle/>
                    <a:p>
                      <a:pPr algn="just">
                        <a:spcAft>
                          <a:spcPts val="0"/>
                        </a:spcAft>
                      </a:pPr>
                      <a:r>
                        <a:rPr lang="zh-CN" sz="1050" kern="100">
                          <a:effectLst/>
                        </a:rPr>
                        <a:t>机会</a:t>
                      </a:r>
                      <a:r>
                        <a:rPr lang="en-US" sz="1050" kern="100">
                          <a:effectLst/>
                        </a:rPr>
                        <a:t>(Opportunities)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SO</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WO</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89009195"/>
                  </a:ext>
                </a:extLst>
              </a:tr>
              <a:tr h="869453">
                <a:tc>
                  <a:txBody>
                    <a:bodyPr/>
                    <a:lstStyle/>
                    <a:p>
                      <a:pPr marL="342900" lvl="0" indent="-342900" algn="just">
                        <a:spcAft>
                          <a:spcPts val="0"/>
                        </a:spcAft>
                        <a:buFont typeface="Wingdings" panose="05000000000000000000" pitchFamily="2" charset="2"/>
                        <a:buChar char=""/>
                      </a:pPr>
                      <a:r>
                        <a:rPr lang="zh-CN" sz="1050" kern="100">
                          <a:effectLst/>
                        </a:rPr>
                        <a:t>对</a:t>
                      </a:r>
                      <a:r>
                        <a:rPr lang="en-US" sz="1050" kern="100">
                          <a:effectLst/>
                        </a:rPr>
                        <a:t>web</a:t>
                      </a:r>
                      <a:r>
                        <a:rPr lang="zh-CN" sz="1050" kern="100">
                          <a:effectLst/>
                        </a:rPr>
                        <a:t>技术支持好</a:t>
                      </a:r>
                    </a:p>
                    <a:p>
                      <a:pPr marL="342900" lvl="0" indent="-342900" algn="just">
                        <a:spcAft>
                          <a:spcPts val="0"/>
                        </a:spcAft>
                        <a:buFont typeface="Wingdings" panose="05000000000000000000" pitchFamily="2" charset="2"/>
                        <a:buChar char=""/>
                      </a:pPr>
                      <a:r>
                        <a:rPr lang="zh-CN" sz="1050" kern="100">
                          <a:effectLst/>
                        </a:rPr>
                        <a:t>图形界面使用简便</a:t>
                      </a:r>
                    </a:p>
                    <a:p>
                      <a:pPr marL="342900" lvl="0" indent="-342900" algn="just">
                        <a:spcAft>
                          <a:spcPts val="0"/>
                        </a:spcAft>
                        <a:buFont typeface="Wingdings" panose="05000000000000000000" pitchFamily="2" charset="2"/>
                        <a:buChar char=""/>
                      </a:pPr>
                      <a:r>
                        <a:rPr lang="zh-CN" sz="1050" kern="100">
                          <a:effectLst/>
                        </a:rPr>
                        <a:t>搜索速度快</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充分利用图形界面便于操作的特性</a:t>
                      </a:r>
                    </a:p>
                    <a:p>
                      <a:pPr algn="just">
                        <a:spcAft>
                          <a:spcPts val="0"/>
                        </a:spcAft>
                      </a:pPr>
                      <a:r>
                        <a:rPr lang="en-US" sz="1050" kern="100">
                          <a:effectLst/>
                        </a:rPr>
                        <a:t>-</a:t>
                      </a:r>
                      <a:r>
                        <a:rPr lang="zh-CN" sz="1050" kern="100">
                          <a:effectLst/>
                        </a:rPr>
                        <a:t>充分利用对</a:t>
                      </a:r>
                      <a:r>
                        <a:rPr lang="en-US" sz="1050" kern="100">
                          <a:effectLst/>
                        </a:rPr>
                        <a:t>web</a:t>
                      </a:r>
                      <a:r>
                        <a:rPr lang="zh-CN" sz="1050" kern="100">
                          <a:effectLst/>
                        </a:rPr>
                        <a:t>技术的支持性</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利用对</a:t>
                      </a:r>
                      <a:r>
                        <a:rPr lang="en-US" sz="1050" kern="100">
                          <a:effectLst/>
                        </a:rPr>
                        <a:t>web</a:t>
                      </a:r>
                      <a:r>
                        <a:rPr lang="zh-CN" sz="1050" kern="100">
                          <a:effectLst/>
                        </a:rPr>
                        <a:t>技术支持好的特性</a:t>
                      </a:r>
                    </a:p>
                    <a:p>
                      <a:pPr algn="just">
                        <a:spcAft>
                          <a:spcPts val="0"/>
                        </a:spcAft>
                      </a:pPr>
                      <a:r>
                        <a:rPr lang="en-US" sz="1050" kern="100">
                          <a:effectLst/>
                        </a:rPr>
                        <a:t>-</a:t>
                      </a:r>
                      <a:r>
                        <a:rPr lang="zh-CN" sz="1050" kern="100">
                          <a:effectLst/>
                        </a:rPr>
                        <a:t>利用索引提升系统性能</a:t>
                      </a:r>
                    </a:p>
                    <a:p>
                      <a:pPr algn="just">
                        <a:spcAft>
                          <a:spcPts val="0"/>
                        </a:spcAft>
                      </a:pPr>
                      <a:r>
                        <a:rPr lang="en-US" sz="1050" kern="100">
                          <a:effectLst/>
                        </a:rPr>
                        <a:t>-</a:t>
                      </a:r>
                      <a:r>
                        <a:rPr lang="zh-CN" sz="1050" kern="100">
                          <a:effectLst/>
                        </a:rPr>
                        <a:t>使用旧版本的软件</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8847752"/>
                  </a:ext>
                </a:extLst>
              </a:tr>
              <a:tr h="339545">
                <a:tc>
                  <a:txBody>
                    <a:bodyPr/>
                    <a:lstStyle/>
                    <a:p>
                      <a:pPr algn="just">
                        <a:spcAft>
                          <a:spcPts val="0"/>
                        </a:spcAft>
                      </a:pPr>
                      <a:r>
                        <a:rPr lang="zh-CN" sz="1050" kern="100">
                          <a:effectLst/>
                        </a:rPr>
                        <a:t>风险</a:t>
                      </a:r>
                      <a:r>
                        <a:rPr lang="en-US" sz="1050" kern="100">
                          <a:effectLst/>
                        </a:rPr>
                        <a:t>(Threats)</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ST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WT</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990966452"/>
                  </a:ext>
                </a:extLst>
              </a:tr>
              <a:tr h="975124">
                <a:tc>
                  <a:txBody>
                    <a:bodyPr/>
                    <a:lstStyle/>
                    <a:p>
                      <a:pPr marL="342900" lvl="0" indent="-342900" algn="just">
                        <a:spcAft>
                          <a:spcPts val="0"/>
                        </a:spcAft>
                        <a:buFont typeface="Wingdings" panose="05000000000000000000" pitchFamily="2" charset="2"/>
                        <a:buChar char=""/>
                      </a:pPr>
                      <a:r>
                        <a:rPr lang="zh-CN" sz="1050" kern="100">
                          <a:effectLst/>
                        </a:rPr>
                        <a:t>只能用于</a:t>
                      </a:r>
                      <a:r>
                        <a:rPr lang="en-US" sz="1050" kern="100">
                          <a:effectLst/>
                        </a:rPr>
                        <a:t>windows</a:t>
                      </a:r>
                      <a:r>
                        <a:rPr lang="zh-CN" sz="1050" kern="100">
                          <a:effectLst/>
                        </a:rPr>
                        <a:t>系统</a:t>
                      </a:r>
                    </a:p>
                    <a:p>
                      <a:pPr marL="342900" lvl="0" indent="-342900" algn="just">
                        <a:spcAft>
                          <a:spcPts val="0"/>
                        </a:spcAft>
                        <a:buFont typeface="Wingdings" panose="05000000000000000000" pitchFamily="2" charset="2"/>
                        <a:buChar char=""/>
                      </a:pPr>
                      <a:r>
                        <a:rPr lang="zh-CN" sz="1050" kern="100">
                          <a:effectLst/>
                        </a:rPr>
                        <a:t>开发成本高</a:t>
                      </a:r>
                    </a:p>
                    <a:p>
                      <a:pPr marL="342900" lvl="0" indent="-342900" algn="just">
                        <a:spcAft>
                          <a:spcPts val="0"/>
                        </a:spcAft>
                        <a:buFont typeface="Wingdings" panose="05000000000000000000" pitchFamily="2" charset="2"/>
                        <a:buChar char=""/>
                      </a:pPr>
                      <a:r>
                        <a:rPr lang="zh-CN" sz="1050" kern="100">
                          <a:effectLst/>
                        </a:rPr>
                        <a:t>转换运行环境可能导致问题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a:t>
                      </a:r>
                      <a:r>
                        <a:rPr lang="zh-CN" sz="1050" kern="100">
                          <a:effectLst/>
                        </a:rPr>
                        <a:t>利用图形界面便于操作的特性，快速解决运行环境变化带来的问题</a:t>
                      </a: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dirty="0">
                          <a:effectLst/>
                        </a:rPr>
                        <a:t>-</a:t>
                      </a:r>
                      <a:r>
                        <a:rPr lang="zh-CN" sz="1050" kern="100" dirty="0">
                          <a:effectLst/>
                        </a:rPr>
                        <a:t>进行风险评估分析</a:t>
                      </a:r>
                    </a:p>
                    <a:p>
                      <a:pPr algn="just">
                        <a:spcAft>
                          <a:spcPts val="0"/>
                        </a:spcAft>
                      </a:pPr>
                      <a:r>
                        <a:rPr lang="en-US" sz="1050" kern="100" dirty="0">
                          <a:effectLst/>
                        </a:rPr>
                        <a:t>-</a:t>
                      </a:r>
                      <a:r>
                        <a:rPr lang="zh-CN" sz="1050" kern="100" dirty="0">
                          <a:effectLst/>
                        </a:rPr>
                        <a:t>查找资料、教程，多学习</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55373193"/>
                  </a:ext>
                </a:extLst>
              </a:tr>
            </a:tbl>
          </a:graphicData>
        </a:graphic>
      </p:graphicFrame>
    </p:spTree>
    <p:extLst>
      <p:ext uri="{BB962C8B-B14F-4D97-AF65-F5344CB8AC3E}">
        <p14:creationId xmlns:p14="http://schemas.microsoft.com/office/powerpoint/2010/main" val="248884405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风险评估</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en-US" sz="3200" dirty="0">
                <a:solidFill>
                  <a:schemeClr val="bg1"/>
                </a:solidFill>
              </a:rPr>
              <a:t>其他</a:t>
            </a:r>
            <a:r>
              <a:rPr lang="zh-CN" altLang="zh-CN" sz="3200" dirty="0">
                <a:solidFill>
                  <a:schemeClr val="bg1"/>
                </a:solidFill>
              </a:rPr>
              <a:t>方面的风险</a:t>
            </a:r>
          </a:p>
        </p:txBody>
      </p:sp>
      <p:graphicFrame>
        <p:nvGraphicFramePr>
          <p:cNvPr id="2" name="表格 1">
            <a:extLst>
              <a:ext uri="{FF2B5EF4-FFF2-40B4-BE49-F238E27FC236}">
                <a16:creationId xmlns:a16="http://schemas.microsoft.com/office/drawing/2014/main" id="{D660CFA1-75EB-42FA-91A0-9A2744A6A5ED}"/>
              </a:ext>
            </a:extLst>
          </p:cNvPr>
          <p:cNvGraphicFramePr>
            <a:graphicFrameLocks noGrp="1"/>
          </p:cNvGraphicFramePr>
          <p:nvPr>
            <p:extLst>
              <p:ext uri="{D42A27DB-BD31-4B8C-83A1-F6EECF244321}">
                <p14:modId xmlns:p14="http://schemas.microsoft.com/office/powerpoint/2010/main" val="2863037966"/>
              </p:ext>
            </p:extLst>
          </p:nvPr>
        </p:nvGraphicFramePr>
        <p:xfrm>
          <a:off x="1397198" y="2400676"/>
          <a:ext cx="6577879" cy="2487880"/>
        </p:xfrm>
        <a:graphic>
          <a:graphicData uri="http://schemas.openxmlformats.org/drawingml/2006/table">
            <a:tbl>
              <a:tblPr firstRow="1" firstCol="1" bandRow="1">
                <a:tableStyleId>{5C22544A-7EE6-4342-B048-85BDC9FD1C3A}</a:tableStyleId>
              </a:tblPr>
              <a:tblGrid>
                <a:gridCol w="1638233">
                  <a:extLst>
                    <a:ext uri="{9D8B030D-6E8A-4147-A177-3AD203B41FA5}">
                      <a16:colId xmlns:a16="http://schemas.microsoft.com/office/drawing/2014/main" val="305521269"/>
                    </a:ext>
                  </a:extLst>
                </a:gridCol>
                <a:gridCol w="2592371">
                  <a:extLst>
                    <a:ext uri="{9D8B030D-6E8A-4147-A177-3AD203B41FA5}">
                      <a16:colId xmlns:a16="http://schemas.microsoft.com/office/drawing/2014/main" val="3280106009"/>
                    </a:ext>
                  </a:extLst>
                </a:gridCol>
                <a:gridCol w="838986">
                  <a:extLst>
                    <a:ext uri="{9D8B030D-6E8A-4147-A177-3AD203B41FA5}">
                      <a16:colId xmlns:a16="http://schemas.microsoft.com/office/drawing/2014/main" val="2805193026"/>
                    </a:ext>
                  </a:extLst>
                </a:gridCol>
                <a:gridCol w="857839">
                  <a:extLst>
                    <a:ext uri="{9D8B030D-6E8A-4147-A177-3AD203B41FA5}">
                      <a16:colId xmlns:a16="http://schemas.microsoft.com/office/drawing/2014/main" val="2251080779"/>
                    </a:ext>
                  </a:extLst>
                </a:gridCol>
                <a:gridCol w="650450">
                  <a:extLst>
                    <a:ext uri="{9D8B030D-6E8A-4147-A177-3AD203B41FA5}">
                      <a16:colId xmlns:a16="http://schemas.microsoft.com/office/drawing/2014/main" val="1010166384"/>
                    </a:ext>
                  </a:extLst>
                </a:gridCol>
              </a:tblGrid>
              <a:tr h="698135">
                <a:tc>
                  <a:txBody>
                    <a:bodyPr/>
                    <a:lstStyle/>
                    <a:p>
                      <a:pPr algn="just">
                        <a:spcAft>
                          <a:spcPts val="0"/>
                        </a:spcAft>
                      </a:pPr>
                      <a:r>
                        <a:rPr lang="en-US" sz="1100" kern="100">
                          <a:effectLst/>
                        </a:rPr>
                        <a:t> </a:t>
                      </a:r>
                      <a:endParaRPr lang="zh-CN" sz="11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000" kern="100" dirty="0">
                          <a:effectLst/>
                        </a:rPr>
                        <a:t>风险名称</a:t>
                      </a:r>
                      <a:endParaRPr lang="zh-CN" sz="11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dirty="0">
                          <a:effectLst/>
                        </a:rPr>
                        <a:t>发生概率</a:t>
                      </a:r>
                      <a:endParaRPr lang="zh-CN" sz="11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a:effectLst/>
                        </a:rPr>
                        <a:t>损失（人时）</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zh-CN" sz="1100" kern="100">
                          <a:effectLst/>
                        </a:rPr>
                        <a:t>危险度</a:t>
                      </a:r>
                      <a:endParaRPr lang="zh-CN" sz="110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5037704"/>
                  </a:ext>
                </a:extLst>
              </a:tr>
              <a:tr h="232712">
                <a:tc rowSpan="3">
                  <a:txBody>
                    <a:bodyPr/>
                    <a:lstStyle/>
                    <a:p>
                      <a:pPr algn="ctr">
                        <a:spcAft>
                          <a:spcPts val="0"/>
                        </a:spcAft>
                      </a:pPr>
                      <a:r>
                        <a:rPr lang="zh-CN" sz="2000" kern="100" dirty="0">
                          <a:effectLst/>
                        </a:rPr>
                        <a:t>其</a:t>
                      </a:r>
                      <a:endParaRPr lang="zh-CN" sz="1100" kern="100" dirty="0">
                        <a:effectLst/>
                      </a:endParaRPr>
                    </a:p>
                    <a:p>
                      <a:pPr algn="ctr">
                        <a:spcAft>
                          <a:spcPts val="0"/>
                        </a:spcAft>
                      </a:pPr>
                      <a:r>
                        <a:rPr lang="zh-CN" sz="2000" kern="100" dirty="0">
                          <a:effectLst/>
                        </a:rPr>
                        <a:t>他</a:t>
                      </a:r>
                      <a:endParaRPr lang="zh-CN" sz="1100" kern="100" dirty="0">
                        <a:effectLst/>
                      </a:endParaRPr>
                    </a:p>
                  </a:txBody>
                  <a:tcPr marL="68580" marR="68580" marT="0" marB="0" anchor="ctr"/>
                </a:tc>
                <a:tc>
                  <a:txBody>
                    <a:bodyPr/>
                    <a:lstStyle/>
                    <a:p>
                      <a:pPr algn="just">
                        <a:spcAft>
                          <a:spcPts val="0"/>
                        </a:spcAft>
                      </a:pPr>
                      <a:r>
                        <a:rPr lang="zh-CN" sz="1400" kern="100" dirty="0">
                          <a:effectLst/>
                        </a:rPr>
                        <a:t>工作设备不可预知损坏</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中</a:t>
                      </a:r>
                      <a:endParaRPr lang="en-US" altLang="zh-CN" sz="1400" kern="100" dirty="0">
                        <a:effectLst/>
                      </a:endParaRPr>
                    </a:p>
                    <a:p>
                      <a:pPr algn="just">
                        <a:spcAft>
                          <a:spcPts val="0"/>
                        </a:spcAft>
                      </a:pP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70822327"/>
                  </a:ext>
                </a:extLst>
              </a:tr>
              <a:tr h="465423">
                <a:tc vMerge="1">
                  <a:txBody>
                    <a:bodyPr/>
                    <a:lstStyle/>
                    <a:p>
                      <a:endParaRPr lang="zh-CN" altLang="en-US"/>
                    </a:p>
                  </a:txBody>
                  <a:tcPr/>
                </a:tc>
                <a:tc>
                  <a:txBody>
                    <a:bodyPr/>
                    <a:lstStyle/>
                    <a:p>
                      <a:pPr algn="just">
                        <a:spcAft>
                          <a:spcPts val="0"/>
                        </a:spcAft>
                      </a:pPr>
                      <a:r>
                        <a:rPr lang="zh-CN" sz="1400" kern="100">
                          <a:effectLst/>
                        </a:rPr>
                        <a:t>版本控制误操作导致的受控文档丢失</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4258224"/>
                  </a:ext>
                </a:extLst>
              </a:tr>
              <a:tr h="897602">
                <a:tc vMerge="1">
                  <a:txBody>
                    <a:bodyPr/>
                    <a:lstStyle/>
                    <a:p>
                      <a:endParaRPr lang="zh-CN" altLang="en-US"/>
                    </a:p>
                  </a:txBody>
                  <a:tcPr/>
                </a:tc>
                <a:tc>
                  <a:txBody>
                    <a:bodyPr/>
                    <a:lstStyle/>
                    <a:p>
                      <a:pPr algn="just">
                        <a:spcAft>
                          <a:spcPts val="0"/>
                        </a:spcAft>
                      </a:pPr>
                      <a:r>
                        <a:rPr lang="zh-CN" sz="1400" kern="100" dirty="0">
                          <a:effectLst/>
                        </a:rPr>
                        <a:t>员工作能力不可预知丧失</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中</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30</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中</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14162741"/>
                  </a:ext>
                </a:extLst>
              </a:tr>
            </a:tbl>
          </a:graphicData>
        </a:graphic>
      </p:graphicFrame>
    </p:spTree>
    <p:extLst>
      <p:ext uri="{BB962C8B-B14F-4D97-AF65-F5344CB8AC3E}">
        <p14:creationId xmlns:p14="http://schemas.microsoft.com/office/powerpoint/2010/main" val="15733536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风险控制</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84775"/>
          </a:xfrm>
          <a:prstGeom prst="rect">
            <a:avLst/>
          </a:prstGeom>
          <a:noFill/>
        </p:spPr>
        <p:txBody>
          <a:bodyPr wrap="square" rtlCol="0">
            <a:spAutoFit/>
          </a:bodyPr>
          <a:lstStyle/>
          <a:p>
            <a:pPr>
              <a:buClr>
                <a:srgbClr val="30B695"/>
              </a:buClr>
            </a:pPr>
            <a:r>
              <a:rPr lang="zh-CN" altLang="en-US" sz="3200" dirty="0">
                <a:solidFill>
                  <a:schemeClr val="bg1"/>
                </a:solidFill>
              </a:rPr>
              <a:t>其他</a:t>
            </a:r>
            <a:r>
              <a:rPr lang="zh-CN" altLang="zh-CN" sz="3200" dirty="0">
                <a:solidFill>
                  <a:schemeClr val="bg1"/>
                </a:solidFill>
              </a:rPr>
              <a:t>方面的</a:t>
            </a:r>
            <a:r>
              <a:rPr lang="zh-CN" altLang="en-US" sz="3200" dirty="0">
                <a:solidFill>
                  <a:schemeClr val="bg1"/>
                </a:solidFill>
              </a:rPr>
              <a:t>控制</a:t>
            </a:r>
            <a:endParaRPr lang="zh-CN" altLang="zh-CN" sz="3200" dirty="0">
              <a:solidFill>
                <a:schemeClr val="bg1"/>
              </a:solidFill>
            </a:endParaRPr>
          </a:p>
        </p:txBody>
      </p:sp>
      <p:graphicFrame>
        <p:nvGraphicFramePr>
          <p:cNvPr id="6" name="表格 5">
            <a:extLst>
              <a:ext uri="{FF2B5EF4-FFF2-40B4-BE49-F238E27FC236}">
                <a16:creationId xmlns:a16="http://schemas.microsoft.com/office/drawing/2014/main" id="{4F1AE275-486A-4815-B4D0-E57BD308944C}"/>
              </a:ext>
            </a:extLst>
          </p:cNvPr>
          <p:cNvGraphicFramePr>
            <a:graphicFrameLocks noGrp="1"/>
          </p:cNvGraphicFramePr>
          <p:nvPr>
            <p:extLst>
              <p:ext uri="{D42A27DB-BD31-4B8C-83A1-F6EECF244321}">
                <p14:modId xmlns:p14="http://schemas.microsoft.com/office/powerpoint/2010/main" val="3255149712"/>
              </p:ext>
            </p:extLst>
          </p:nvPr>
        </p:nvGraphicFramePr>
        <p:xfrm>
          <a:off x="1111506" y="2250885"/>
          <a:ext cx="6948410" cy="2852771"/>
        </p:xfrm>
        <a:graphic>
          <a:graphicData uri="http://schemas.openxmlformats.org/drawingml/2006/table">
            <a:tbl>
              <a:tblPr firstRow="1" firstCol="1" bandRow="1">
                <a:tableStyleId>{5C22544A-7EE6-4342-B048-85BDC9FD1C3A}</a:tableStyleId>
              </a:tblPr>
              <a:tblGrid>
                <a:gridCol w="1407646">
                  <a:extLst>
                    <a:ext uri="{9D8B030D-6E8A-4147-A177-3AD203B41FA5}">
                      <a16:colId xmlns:a16="http://schemas.microsoft.com/office/drawing/2014/main" val="2523038014"/>
                    </a:ext>
                  </a:extLst>
                </a:gridCol>
                <a:gridCol w="1473169">
                  <a:extLst>
                    <a:ext uri="{9D8B030D-6E8A-4147-A177-3AD203B41FA5}">
                      <a16:colId xmlns:a16="http://schemas.microsoft.com/office/drawing/2014/main" val="3385312544"/>
                    </a:ext>
                  </a:extLst>
                </a:gridCol>
                <a:gridCol w="1473169">
                  <a:extLst>
                    <a:ext uri="{9D8B030D-6E8A-4147-A177-3AD203B41FA5}">
                      <a16:colId xmlns:a16="http://schemas.microsoft.com/office/drawing/2014/main" val="591309109"/>
                    </a:ext>
                  </a:extLst>
                </a:gridCol>
                <a:gridCol w="1297213">
                  <a:extLst>
                    <a:ext uri="{9D8B030D-6E8A-4147-A177-3AD203B41FA5}">
                      <a16:colId xmlns:a16="http://schemas.microsoft.com/office/drawing/2014/main" val="2050123183"/>
                    </a:ext>
                  </a:extLst>
                </a:gridCol>
                <a:gridCol w="1297213">
                  <a:extLst>
                    <a:ext uri="{9D8B030D-6E8A-4147-A177-3AD203B41FA5}">
                      <a16:colId xmlns:a16="http://schemas.microsoft.com/office/drawing/2014/main" val="3339945748"/>
                    </a:ext>
                  </a:extLst>
                </a:gridCol>
              </a:tblGrid>
              <a:tr h="786971">
                <a:tc>
                  <a:txBody>
                    <a:bodyPr/>
                    <a:lstStyle/>
                    <a:p>
                      <a:pPr algn="just">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800" kern="100">
                          <a:effectLst/>
                        </a:rPr>
                        <a:t>风险名称</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触发条件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责任人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spcAft>
                          <a:spcPts val="0"/>
                        </a:spcAft>
                      </a:pPr>
                      <a:r>
                        <a:rPr lang="zh-CN" sz="1800" kern="100">
                          <a:effectLst/>
                        </a:rPr>
                        <a:t>风险控制</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753158379"/>
                  </a:ext>
                </a:extLst>
              </a:tr>
              <a:tr h="688600">
                <a:tc rowSpan="3">
                  <a:txBody>
                    <a:bodyPr/>
                    <a:lstStyle/>
                    <a:p>
                      <a:pPr algn="ctr">
                        <a:spcAft>
                          <a:spcPts val="0"/>
                        </a:spcAft>
                      </a:pPr>
                      <a:r>
                        <a:rPr lang="zh-CN" altLang="en-US" sz="2000" kern="100" dirty="0">
                          <a:effectLst/>
                        </a:rPr>
                        <a:t>其</a:t>
                      </a:r>
                      <a:endParaRPr lang="en-US" altLang="zh-CN" sz="2000" kern="100" dirty="0">
                        <a:effectLst/>
                      </a:endParaRPr>
                    </a:p>
                    <a:p>
                      <a:pPr algn="ctr">
                        <a:spcAft>
                          <a:spcPts val="0"/>
                        </a:spcAft>
                      </a:pPr>
                      <a:r>
                        <a:rPr lang="zh-CN" altLang="en-US" sz="2000" kern="100" dirty="0">
                          <a:effectLst/>
                        </a:rPr>
                        <a:t>他</a:t>
                      </a:r>
                      <a:endParaRPr lang="zh-CN" sz="1100" kern="100" dirty="0">
                        <a:effectLst/>
                      </a:endParaRPr>
                    </a:p>
                  </a:txBody>
                  <a:tcPr marL="68580" marR="68580" marT="0" marB="0" anchor="ctr"/>
                </a:tc>
                <a:tc>
                  <a:txBody>
                    <a:bodyPr/>
                    <a:lstStyle/>
                    <a:p>
                      <a:pPr algn="just">
                        <a:spcAft>
                          <a:spcPts val="0"/>
                        </a:spcAft>
                      </a:pPr>
                      <a:r>
                        <a:rPr lang="zh-CN" sz="1400" kern="100" dirty="0">
                          <a:effectLst/>
                        </a:rPr>
                        <a:t>工作设备不可预知损坏</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工作使用的电脑意外损坏</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设备的属主</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进行版本控制并提交云端仓库</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64446512"/>
                  </a:ext>
                </a:extLst>
              </a:tr>
              <a:tr h="688600">
                <a:tc vMerge="1">
                  <a:txBody>
                    <a:bodyPr/>
                    <a:lstStyle/>
                    <a:p>
                      <a:endParaRPr lang="zh-CN" altLang="en-US"/>
                    </a:p>
                  </a:txBody>
                  <a:tcPr/>
                </a:tc>
                <a:tc>
                  <a:txBody>
                    <a:bodyPr/>
                    <a:lstStyle/>
                    <a:p>
                      <a:pPr algn="just">
                        <a:spcAft>
                          <a:spcPts val="0"/>
                        </a:spcAft>
                      </a:pPr>
                      <a:r>
                        <a:rPr lang="zh-CN" sz="1400" kern="100">
                          <a:effectLst/>
                        </a:rPr>
                        <a:t>版本控制误操作导致的受控文档丢失</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合并冲突</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dirty="0">
                          <a:effectLst/>
                        </a:rPr>
                        <a:t>PM</a:t>
                      </a:r>
                      <a:endParaRPr lang="zh-CN" sz="14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备份当前版本库，回退版本找回文件</a:t>
                      </a:r>
                      <a:endParaRPr lang="zh-CN" sz="14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07874172"/>
                  </a:ext>
                </a:extLst>
              </a:tr>
              <a:tr h="688600">
                <a:tc vMerge="1">
                  <a:txBody>
                    <a:bodyPr/>
                    <a:lstStyle/>
                    <a:p>
                      <a:endParaRPr lang="zh-CN" altLang="en-US"/>
                    </a:p>
                  </a:txBody>
                  <a:tcPr/>
                </a:tc>
                <a:tc>
                  <a:txBody>
                    <a:bodyPr/>
                    <a:lstStyle/>
                    <a:p>
                      <a:pPr algn="just">
                        <a:spcAft>
                          <a:spcPts val="0"/>
                        </a:spcAft>
                      </a:pPr>
                      <a:r>
                        <a:rPr lang="zh-CN" sz="1400" kern="100">
                          <a:effectLst/>
                        </a:rPr>
                        <a:t>组员工作能力不可预知丧失</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a:effectLst/>
                        </a:rPr>
                        <a:t>组员生病或受伤导致无法进行工作</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400" kern="100">
                          <a:effectLst/>
                        </a:rPr>
                        <a:t>PM</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400" kern="100" dirty="0">
                          <a:effectLst/>
                        </a:rPr>
                        <a:t>立即将工作转移至当前工作量</a:t>
                      </a:r>
                      <a:r>
                        <a:rPr lang="zh-CN" altLang="en-US" sz="1400" kern="100" dirty="0">
                          <a:effectLst/>
                        </a:rPr>
                        <a:t>最</a:t>
                      </a:r>
                      <a:r>
                        <a:rPr lang="zh-CN" sz="1400" kern="100" dirty="0">
                          <a:effectLst/>
                        </a:rPr>
                        <a:t>少的组员</a:t>
                      </a:r>
                      <a:endParaRPr lang="zh-CN" sz="14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83416129"/>
                  </a:ext>
                </a:extLst>
              </a:tr>
            </a:tbl>
          </a:graphicData>
        </a:graphic>
      </p:graphicFrame>
    </p:spTree>
    <p:extLst>
      <p:ext uri="{BB962C8B-B14F-4D97-AF65-F5344CB8AC3E}">
        <p14:creationId xmlns:p14="http://schemas.microsoft.com/office/powerpoint/2010/main" val="3756999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参考资料</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909310"/>
          </a:xfrm>
          <a:prstGeom prst="rect">
            <a:avLst/>
          </a:prstGeom>
          <a:noFill/>
        </p:spPr>
        <p:txBody>
          <a:bodyPr wrap="square" rtlCol="0">
            <a:spAutoFit/>
          </a:bodyPr>
          <a:lstStyle/>
          <a:p>
            <a:r>
              <a:rPr lang="zh-CN" altLang="en-US" dirty="0">
                <a:solidFill>
                  <a:schemeClr val="bg1"/>
                </a:solidFill>
              </a:rPr>
              <a:t>书本资料</a:t>
            </a:r>
            <a:endParaRPr lang="en-US" altLang="zh-CN" dirty="0">
              <a:solidFill>
                <a:schemeClr val="bg1"/>
              </a:solidFill>
            </a:endParaRPr>
          </a:p>
          <a:p>
            <a:r>
              <a:rPr lang="zh-CN" altLang="zh-CN" dirty="0">
                <a:solidFill>
                  <a:schemeClr val="bg1"/>
                </a:solidFill>
              </a:rPr>
              <a:t>王朝成</a:t>
            </a:r>
            <a:r>
              <a:rPr lang="en-US" altLang="zh-CN" dirty="0">
                <a:solidFill>
                  <a:schemeClr val="bg1"/>
                </a:solidFill>
              </a:rPr>
              <a:t>-</a:t>
            </a:r>
            <a:r>
              <a:rPr lang="zh-CN" altLang="zh-CN" dirty="0">
                <a:solidFill>
                  <a:schemeClr val="bg1"/>
                </a:solidFill>
              </a:rPr>
              <a:t>基于项目的案例学习系统</a:t>
            </a:r>
            <a:r>
              <a:rPr lang="en-US" altLang="zh-CN" dirty="0">
                <a:solidFill>
                  <a:schemeClr val="bg1"/>
                </a:solidFill>
              </a:rPr>
              <a:t>-</a:t>
            </a:r>
            <a:r>
              <a:rPr lang="zh-CN" altLang="zh-CN" dirty="0">
                <a:solidFill>
                  <a:schemeClr val="bg1"/>
                </a:solidFill>
              </a:rPr>
              <a:t>最终版《</a:t>
            </a:r>
            <a:r>
              <a:rPr lang="en-US" altLang="zh-CN" dirty="0">
                <a:solidFill>
                  <a:schemeClr val="bg1"/>
                </a:solidFill>
              </a:rPr>
              <a:t>PHP</a:t>
            </a:r>
            <a:r>
              <a:rPr lang="zh-CN" altLang="zh-CN" dirty="0">
                <a:solidFill>
                  <a:schemeClr val="bg1"/>
                </a:solidFill>
              </a:rPr>
              <a:t>和</a:t>
            </a:r>
            <a:r>
              <a:rPr lang="en-US" altLang="zh-CN" dirty="0">
                <a:solidFill>
                  <a:schemeClr val="bg1"/>
                </a:solidFill>
              </a:rPr>
              <a:t>MySQL Web</a:t>
            </a:r>
            <a:r>
              <a:rPr lang="zh-CN" altLang="zh-CN" dirty="0">
                <a:solidFill>
                  <a:schemeClr val="bg1"/>
                </a:solidFill>
              </a:rPr>
              <a:t>开发》 机械工业出版社 （原书第</a:t>
            </a:r>
            <a:r>
              <a:rPr lang="en-US" altLang="zh-CN" dirty="0">
                <a:solidFill>
                  <a:schemeClr val="bg1"/>
                </a:solidFill>
              </a:rPr>
              <a:t>4</a:t>
            </a:r>
            <a:r>
              <a:rPr lang="zh-CN" altLang="zh-CN" dirty="0">
                <a:solidFill>
                  <a:schemeClr val="bg1"/>
                </a:solidFill>
              </a:rPr>
              <a:t>版</a:t>
            </a:r>
            <a:r>
              <a:rPr lang="en-US" altLang="zh-CN" dirty="0">
                <a:solidFill>
                  <a:schemeClr val="bg1"/>
                </a:solidFill>
              </a:rPr>
              <a:t>/</a:t>
            </a:r>
            <a:r>
              <a:rPr lang="zh-CN" altLang="zh-CN" dirty="0">
                <a:solidFill>
                  <a:schemeClr val="bg1"/>
                </a:solidFill>
              </a:rPr>
              <a:t>（澳）威利（</a:t>
            </a:r>
            <a:r>
              <a:rPr lang="en-US" altLang="zh-CN" dirty="0" err="1">
                <a:solidFill>
                  <a:schemeClr val="bg1"/>
                </a:solidFill>
              </a:rPr>
              <a:t>Wslling</a:t>
            </a:r>
            <a:r>
              <a:rPr lang="zh-CN" altLang="zh-CN" dirty="0">
                <a:solidFill>
                  <a:schemeClr val="bg1"/>
                </a:solidFill>
              </a:rPr>
              <a:t>，</a:t>
            </a:r>
            <a:r>
              <a:rPr lang="en-US" altLang="zh-CN" dirty="0">
                <a:solidFill>
                  <a:schemeClr val="bg1"/>
                </a:solidFill>
              </a:rPr>
              <a:t>L.</a:t>
            </a:r>
            <a:r>
              <a:rPr lang="zh-CN" altLang="zh-CN" dirty="0">
                <a:solidFill>
                  <a:schemeClr val="bg1"/>
                </a:solidFill>
              </a:rPr>
              <a:t>），（澳）汤姆森（</a:t>
            </a:r>
            <a:r>
              <a:rPr lang="en-US" altLang="zh-CN" dirty="0">
                <a:solidFill>
                  <a:schemeClr val="bg1"/>
                </a:solidFill>
              </a:rPr>
              <a:t>Thomson</a:t>
            </a:r>
            <a:r>
              <a:rPr lang="zh-CN" altLang="zh-CN" dirty="0">
                <a:solidFill>
                  <a:schemeClr val="bg1"/>
                </a:solidFill>
              </a:rPr>
              <a:t>，</a:t>
            </a:r>
            <a:r>
              <a:rPr lang="en-US" altLang="zh-CN" dirty="0">
                <a:solidFill>
                  <a:schemeClr val="bg1"/>
                </a:solidFill>
              </a:rPr>
              <a:t>L.</a:t>
            </a:r>
            <a:r>
              <a:rPr lang="zh-CN" altLang="zh-CN" dirty="0">
                <a:solidFill>
                  <a:schemeClr val="bg1"/>
                </a:solidFill>
              </a:rPr>
              <a:t>）著；武欣等译</a:t>
            </a:r>
            <a:r>
              <a:rPr lang="en-US" altLang="zh-CN" dirty="0">
                <a:solidFill>
                  <a:schemeClr val="bg1"/>
                </a:solidFill>
              </a:rPr>
              <a:t> 2009</a:t>
            </a:r>
            <a:r>
              <a:rPr lang="zh-CN" altLang="zh-CN" dirty="0">
                <a:solidFill>
                  <a:schemeClr val="bg1"/>
                </a:solidFill>
              </a:rPr>
              <a:t>年</a:t>
            </a:r>
            <a:r>
              <a:rPr lang="en-US" altLang="zh-CN" dirty="0">
                <a:solidFill>
                  <a:schemeClr val="bg1"/>
                </a:solidFill>
              </a:rPr>
              <a:t>4</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《软件工程原书第八版》 机械工业出版社</a:t>
            </a:r>
            <a:r>
              <a:rPr lang="en-US" altLang="zh-CN" dirty="0">
                <a:solidFill>
                  <a:schemeClr val="bg1"/>
                </a:solidFill>
              </a:rPr>
              <a:t> </a:t>
            </a:r>
            <a:r>
              <a:rPr lang="en-US" altLang="zh-CN" dirty="0" err="1">
                <a:solidFill>
                  <a:schemeClr val="bg1"/>
                </a:solidFill>
              </a:rPr>
              <a:t>RogerS.Pressman</a:t>
            </a:r>
            <a:r>
              <a:rPr lang="en-US" altLang="zh-CN" dirty="0">
                <a:solidFill>
                  <a:schemeClr val="bg1"/>
                </a:solidFill>
              </a:rPr>
              <a:t> Bruce </a:t>
            </a:r>
            <a:r>
              <a:rPr lang="en-US" altLang="zh-CN" dirty="0" err="1">
                <a:solidFill>
                  <a:schemeClr val="bg1"/>
                </a:solidFill>
              </a:rPr>
              <a:t>R.Maxim</a:t>
            </a:r>
            <a:r>
              <a:rPr lang="zh-CN" altLang="zh-CN" dirty="0">
                <a:solidFill>
                  <a:schemeClr val="bg1"/>
                </a:solidFill>
              </a:rPr>
              <a:t>著</a:t>
            </a:r>
            <a:r>
              <a:rPr lang="en-US" altLang="zh-CN" dirty="0">
                <a:solidFill>
                  <a:schemeClr val="bg1"/>
                </a:solidFill>
              </a:rPr>
              <a:t> 2017</a:t>
            </a:r>
            <a:r>
              <a:rPr lang="zh-CN" altLang="zh-CN" dirty="0">
                <a:solidFill>
                  <a:schemeClr val="bg1"/>
                </a:solidFill>
              </a:rPr>
              <a:t>年</a:t>
            </a:r>
            <a:r>
              <a:rPr lang="en-US" altLang="zh-CN" dirty="0">
                <a:solidFill>
                  <a:schemeClr val="bg1"/>
                </a:solidFill>
              </a:rPr>
              <a:t>1</a:t>
            </a:r>
            <a:r>
              <a:rPr lang="zh-CN" altLang="zh-CN" dirty="0">
                <a:solidFill>
                  <a:schemeClr val="bg1"/>
                </a:solidFill>
              </a:rPr>
              <a:t>月第</a:t>
            </a:r>
            <a:r>
              <a:rPr lang="en-US" altLang="zh-CN" dirty="0">
                <a:solidFill>
                  <a:schemeClr val="bg1"/>
                </a:solidFill>
              </a:rPr>
              <a:t>1</a:t>
            </a:r>
            <a:r>
              <a:rPr lang="zh-CN" altLang="zh-CN" dirty="0">
                <a:solidFill>
                  <a:schemeClr val="bg1"/>
                </a:solidFill>
              </a:rPr>
              <a:t>版 第</a:t>
            </a:r>
            <a:r>
              <a:rPr lang="en-US" altLang="zh-CN" dirty="0">
                <a:solidFill>
                  <a:schemeClr val="bg1"/>
                </a:solidFill>
              </a:rPr>
              <a:t>294545</a:t>
            </a:r>
            <a:r>
              <a:rPr lang="zh-CN" altLang="zh-CN" dirty="0">
                <a:solidFill>
                  <a:schemeClr val="bg1"/>
                </a:solidFill>
              </a:rPr>
              <a:t>号</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《软件工程导论》 清华大学出版社 张海藩等</a:t>
            </a:r>
            <a:r>
              <a:rPr lang="en-US" altLang="zh-CN" dirty="0">
                <a:solidFill>
                  <a:schemeClr val="bg1"/>
                </a:solidFill>
              </a:rPr>
              <a:t> 2013</a:t>
            </a:r>
            <a:r>
              <a:rPr lang="zh-CN" altLang="zh-CN" dirty="0">
                <a:solidFill>
                  <a:schemeClr val="bg1"/>
                </a:solidFill>
              </a:rPr>
              <a:t>年</a:t>
            </a:r>
            <a:r>
              <a:rPr lang="en-US" altLang="zh-CN" dirty="0">
                <a:solidFill>
                  <a:schemeClr val="bg1"/>
                </a:solidFill>
              </a:rPr>
              <a:t>8</a:t>
            </a:r>
            <a:r>
              <a:rPr lang="zh-CN" altLang="zh-CN" dirty="0">
                <a:solidFill>
                  <a:schemeClr val="bg1"/>
                </a:solidFill>
              </a:rPr>
              <a:t>月第</a:t>
            </a:r>
            <a:r>
              <a:rPr lang="en-US" altLang="zh-CN" dirty="0">
                <a:solidFill>
                  <a:schemeClr val="bg1"/>
                </a:solidFill>
              </a:rPr>
              <a:t>6</a:t>
            </a:r>
            <a:r>
              <a:rPr lang="zh-CN" altLang="zh-CN" dirty="0">
                <a:solidFill>
                  <a:schemeClr val="bg1"/>
                </a:solidFill>
              </a:rPr>
              <a:t>版 第</a:t>
            </a:r>
            <a:r>
              <a:rPr lang="en-US" altLang="zh-CN" dirty="0">
                <a:solidFill>
                  <a:schemeClr val="bg1"/>
                </a:solidFill>
              </a:rPr>
              <a:t>150343</a:t>
            </a:r>
            <a:r>
              <a:rPr lang="zh-CN" altLang="zh-CN" dirty="0">
                <a:solidFill>
                  <a:schemeClr val="bg1"/>
                </a:solidFill>
              </a:rPr>
              <a:t>号</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《软件需求》 清华大学出版社</a:t>
            </a:r>
            <a:r>
              <a:rPr lang="en-US" altLang="zh-CN" dirty="0">
                <a:solidFill>
                  <a:schemeClr val="bg1"/>
                </a:solidFill>
              </a:rPr>
              <a:t> Karl </a:t>
            </a:r>
            <a:r>
              <a:rPr lang="en-US" altLang="zh-CN" dirty="0" err="1">
                <a:solidFill>
                  <a:schemeClr val="bg1"/>
                </a:solidFill>
              </a:rPr>
              <a:t>Wiegers</a:t>
            </a:r>
            <a:r>
              <a:rPr lang="en-US" altLang="zh-CN" dirty="0">
                <a:solidFill>
                  <a:schemeClr val="bg1"/>
                </a:solidFill>
              </a:rPr>
              <a:t>, Joy Beatty</a:t>
            </a:r>
            <a:r>
              <a:rPr lang="zh-CN" altLang="zh-CN" dirty="0">
                <a:solidFill>
                  <a:schemeClr val="bg1"/>
                </a:solidFill>
              </a:rPr>
              <a:t>著 李忠利 李淳 霍金健 孔晨辉 译</a:t>
            </a:r>
            <a:r>
              <a:rPr lang="en-US" altLang="zh-CN" dirty="0">
                <a:solidFill>
                  <a:schemeClr val="bg1"/>
                </a:solidFill>
              </a:rPr>
              <a:t> 2016</a:t>
            </a:r>
            <a:r>
              <a:rPr lang="zh-CN" altLang="zh-CN" dirty="0">
                <a:solidFill>
                  <a:schemeClr val="bg1"/>
                </a:solidFill>
              </a:rPr>
              <a:t>年</a:t>
            </a:r>
            <a:r>
              <a:rPr lang="en-US" altLang="zh-CN" dirty="0">
                <a:solidFill>
                  <a:schemeClr val="bg1"/>
                </a:solidFill>
              </a:rPr>
              <a:t>3</a:t>
            </a:r>
            <a:r>
              <a:rPr lang="zh-CN" altLang="zh-CN" dirty="0">
                <a:solidFill>
                  <a:schemeClr val="bg1"/>
                </a:solidFill>
              </a:rPr>
              <a:t>月第</a:t>
            </a:r>
            <a:r>
              <a:rPr lang="en-US" altLang="zh-CN" dirty="0">
                <a:solidFill>
                  <a:schemeClr val="bg1"/>
                </a:solidFill>
              </a:rPr>
              <a:t>3</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UML</a:t>
            </a:r>
            <a:r>
              <a:rPr lang="zh-CN" altLang="zh-CN" dirty="0">
                <a:solidFill>
                  <a:schemeClr val="bg1"/>
                </a:solidFill>
              </a:rPr>
              <a:t>用户指南》 人民邮电出版社 </a:t>
            </a:r>
            <a:r>
              <a:rPr lang="en-US" altLang="zh-CN" dirty="0">
                <a:solidFill>
                  <a:schemeClr val="bg1"/>
                </a:solidFill>
              </a:rPr>
              <a:t>Grady </a:t>
            </a:r>
            <a:r>
              <a:rPr lang="en-US" altLang="zh-CN" dirty="0" err="1">
                <a:solidFill>
                  <a:schemeClr val="bg1"/>
                </a:solidFill>
              </a:rPr>
              <a:t>Booch</a:t>
            </a:r>
            <a:r>
              <a:rPr lang="en-US" altLang="zh-CN" dirty="0">
                <a:solidFill>
                  <a:schemeClr val="bg1"/>
                </a:solidFill>
              </a:rPr>
              <a:t>, James Rumbaugh, Ivar Jacobson</a:t>
            </a:r>
            <a:r>
              <a:rPr lang="zh-CN" altLang="zh-CN" dirty="0">
                <a:solidFill>
                  <a:schemeClr val="bg1"/>
                </a:solidFill>
              </a:rPr>
              <a:t>著 邵维忠 麻志毅 马浩海 刘辉 译</a:t>
            </a:r>
            <a:r>
              <a:rPr lang="en-US" altLang="zh-CN" dirty="0">
                <a:solidFill>
                  <a:schemeClr val="bg1"/>
                </a:solidFill>
              </a:rPr>
              <a:t> 2013</a:t>
            </a:r>
            <a:r>
              <a:rPr lang="zh-CN" altLang="zh-CN" dirty="0">
                <a:solidFill>
                  <a:schemeClr val="bg1"/>
                </a:solidFill>
              </a:rPr>
              <a:t>年</a:t>
            </a:r>
            <a:r>
              <a:rPr lang="en-US" altLang="zh-CN" dirty="0">
                <a:solidFill>
                  <a:schemeClr val="bg1"/>
                </a:solidFill>
              </a:rPr>
              <a:t>1</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UML2</a:t>
            </a:r>
            <a:r>
              <a:rPr lang="zh-CN" altLang="zh-CN" dirty="0">
                <a:solidFill>
                  <a:schemeClr val="bg1"/>
                </a:solidFill>
              </a:rPr>
              <a:t>基础、建模与设计教程》 清华大学出版社 杨弘平等</a:t>
            </a:r>
            <a:r>
              <a:rPr lang="en-US" altLang="zh-CN" dirty="0">
                <a:solidFill>
                  <a:schemeClr val="bg1"/>
                </a:solidFill>
              </a:rPr>
              <a:t> 2015</a:t>
            </a:r>
            <a:r>
              <a:rPr lang="zh-CN" altLang="zh-CN" dirty="0">
                <a:solidFill>
                  <a:schemeClr val="bg1"/>
                </a:solidFill>
              </a:rPr>
              <a:t>年</a:t>
            </a:r>
            <a:r>
              <a:rPr lang="en-US" altLang="zh-CN" dirty="0">
                <a:solidFill>
                  <a:schemeClr val="bg1"/>
                </a:solidFill>
              </a:rPr>
              <a:t>10</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endParaRPr lang="en-US" altLang="zh-CN" dirty="0">
              <a:solidFill>
                <a:schemeClr val="bg1"/>
              </a:solidFill>
            </a:endParaRPr>
          </a:p>
          <a:p>
            <a:endParaRPr lang="zh-CN" altLang="zh-CN" dirty="0">
              <a:solidFill>
                <a:schemeClr val="bg1"/>
              </a:solidFill>
            </a:endParaRPr>
          </a:p>
          <a:p>
            <a:r>
              <a:rPr lang="zh-CN" altLang="zh-CN" dirty="0">
                <a:solidFill>
                  <a:schemeClr val="bg1"/>
                </a:solidFill>
              </a:rPr>
              <a:t>《</a:t>
            </a:r>
            <a:r>
              <a:rPr lang="en-US" altLang="zh-CN" dirty="0">
                <a:solidFill>
                  <a:schemeClr val="bg1"/>
                </a:solidFill>
              </a:rPr>
              <a:t>IT</a:t>
            </a:r>
            <a:r>
              <a:rPr lang="zh-CN" altLang="zh-CN" dirty="0">
                <a:solidFill>
                  <a:schemeClr val="bg1"/>
                </a:solidFill>
              </a:rPr>
              <a:t>项目管理》 机械工业出版社 </a:t>
            </a:r>
            <a:r>
              <a:rPr lang="en-US" altLang="zh-CN" dirty="0">
                <a:solidFill>
                  <a:schemeClr val="bg1"/>
                </a:solidFill>
              </a:rPr>
              <a:t>Kathy Schwalbe</a:t>
            </a:r>
            <a:r>
              <a:rPr lang="zh-CN" altLang="zh-CN" dirty="0">
                <a:solidFill>
                  <a:schemeClr val="bg1"/>
                </a:solidFill>
              </a:rPr>
              <a:t>著 孙新波 朱珠 贾建锋 译</a:t>
            </a:r>
            <a:r>
              <a:rPr lang="en-US" altLang="zh-CN" dirty="0">
                <a:solidFill>
                  <a:schemeClr val="bg1"/>
                </a:solidFill>
              </a:rPr>
              <a:t> 2017</a:t>
            </a:r>
            <a:r>
              <a:rPr lang="zh-CN" altLang="zh-CN" dirty="0">
                <a:solidFill>
                  <a:schemeClr val="bg1"/>
                </a:solidFill>
              </a:rPr>
              <a:t>年</a:t>
            </a:r>
            <a:r>
              <a:rPr lang="en-US" altLang="zh-CN" dirty="0">
                <a:solidFill>
                  <a:schemeClr val="bg1"/>
                </a:solidFill>
              </a:rPr>
              <a:t>10</a:t>
            </a:r>
            <a:r>
              <a:rPr lang="zh-CN" altLang="zh-CN" dirty="0">
                <a:solidFill>
                  <a:schemeClr val="bg1"/>
                </a:solidFill>
              </a:rPr>
              <a:t>月第</a:t>
            </a:r>
            <a:r>
              <a:rPr lang="en-US" altLang="zh-CN" dirty="0">
                <a:solidFill>
                  <a:schemeClr val="bg1"/>
                </a:solidFill>
              </a:rPr>
              <a:t>1</a:t>
            </a:r>
            <a:r>
              <a:rPr lang="zh-CN" altLang="zh-CN" dirty="0">
                <a:solidFill>
                  <a:schemeClr val="bg1"/>
                </a:solidFill>
              </a:rPr>
              <a:t>版</a:t>
            </a:r>
          </a:p>
          <a:p>
            <a:endParaRPr lang="zh-CN" altLang="zh-CN" dirty="0">
              <a:solidFill>
                <a:schemeClr val="bg1"/>
              </a:solidFill>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8962428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500"/>
                                        <p:tgtEl>
                                          <p:spTgt spid="4">
                                            <p:txEl>
                                              <p:pRg st="1" end="1"/>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fade">
                                      <p:cBhvr>
                                        <p:cTn id="32" dur="500"/>
                                        <p:tgtEl>
                                          <p:spTgt spid="4">
                                            <p:txEl>
                                              <p:pRg st="9" end="9"/>
                                            </p:txEl>
                                          </p:spTgt>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4">
                                            <p:txEl>
                                              <p:pRg st="11" end="11"/>
                                            </p:txEl>
                                          </p:spTgt>
                                        </p:tgtEl>
                                        <p:attrNameLst>
                                          <p:attrName>style.visibility</p:attrName>
                                        </p:attrNameLst>
                                      </p:cBhvr>
                                      <p:to>
                                        <p:strVal val="visible"/>
                                      </p:to>
                                    </p:set>
                                    <p:animEffect transition="in" filter="fade">
                                      <p:cBhvr>
                                        <p:cTn id="36" dur="500"/>
                                        <p:tgtEl>
                                          <p:spTgt spid="4">
                                            <p:txEl>
                                              <p:pRg st="11" end="11"/>
                                            </p:txEl>
                                          </p:spTgt>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037737"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参考资料</a:t>
            </a:r>
            <a:endParaRPr lang="id-ID" sz="3600" dirty="0">
              <a:solidFill>
                <a:schemeClr val="bg1"/>
              </a:solidFill>
              <a:latin typeface="Raleway" panose="020B0003030101060003" pitchFamily="34" charset="0"/>
            </a:endParaRPr>
          </a:p>
        </p:txBody>
      </p:sp>
      <p:sp>
        <p:nvSpPr>
          <p:cNvPr id="4" name="TextBox 3"/>
          <p:cNvSpPr txBox="1"/>
          <p:nvPr/>
        </p:nvSpPr>
        <p:spPr>
          <a:xfrm>
            <a:off x="893822" y="1169570"/>
            <a:ext cx="7978449" cy="5078313"/>
          </a:xfrm>
          <a:prstGeom prst="rect">
            <a:avLst/>
          </a:prstGeom>
          <a:noFill/>
        </p:spPr>
        <p:txBody>
          <a:bodyPr wrap="square" rtlCol="0">
            <a:spAutoFit/>
          </a:bodyPr>
          <a:lstStyle/>
          <a:p>
            <a:r>
              <a:rPr lang="zh-CN" altLang="zh-CN" dirty="0">
                <a:solidFill>
                  <a:schemeClr val="bg1"/>
                </a:solidFill>
              </a:rPr>
              <a:t>网页资料：</a:t>
            </a:r>
          </a:p>
          <a:p>
            <a:r>
              <a:rPr lang="en-US" altLang="zh-CN" dirty="0">
                <a:solidFill>
                  <a:schemeClr val="bg1"/>
                </a:solidFill>
              </a:rPr>
              <a:t>PHP</a:t>
            </a:r>
            <a:r>
              <a:rPr lang="zh-CN" altLang="zh-CN" dirty="0">
                <a:solidFill>
                  <a:schemeClr val="bg1"/>
                </a:solidFill>
              </a:rPr>
              <a:t>开发工具</a:t>
            </a:r>
          </a:p>
          <a:p>
            <a:r>
              <a:rPr lang="en-US" altLang="zh-CN" dirty="0">
                <a:solidFill>
                  <a:schemeClr val="bg1"/>
                </a:solidFill>
              </a:rPr>
              <a:t>http://www.studyems.com/network/06d8f9cfc32d78ea.html    </a:t>
            </a:r>
            <a:endParaRPr lang="zh-CN" altLang="zh-CN" dirty="0">
              <a:solidFill>
                <a:schemeClr val="bg1"/>
              </a:solidFill>
            </a:endParaRPr>
          </a:p>
          <a:p>
            <a:r>
              <a:rPr lang="en-US" altLang="zh-CN" dirty="0">
                <a:solidFill>
                  <a:schemeClr val="bg1"/>
                </a:solidFill>
              </a:rPr>
              <a:t>2018.10.13 13:43</a:t>
            </a:r>
            <a:endParaRPr lang="zh-CN" altLang="zh-CN" dirty="0">
              <a:solidFill>
                <a:schemeClr val="bg1"/>
              </a:solidFill>
            </a:endParaRPr>
          </a:p>
          <a:p>
            <a:r>
              <a:rPr lang="en-US" altLang="zh-CN" dirty="0">
                <a:solidFill>
                  <a:schemeClr val="bg1"/>
                </a:solidFill>
              </a:rPr>
              <a:t>https://blog.csdn.net/qq_31763129/article/details/79984847</a:t>
            </a:r>
            <a:endParaRPr lang="zh-CN" altLang="zh-CN" dirty="0">
              <a:solidFill>
                <a:schemeClr val="bg1"/>
              </a:solidFill>
            </a:endParaRPr>
          </a:p>
          <a:p>
            <a:r>
              <a:rPr lang="en-US" altLang="zh-CN" dirty="0">
                <a:solidFill>
                  <a:schemeClr val="bg1"/>
                </a:solidFill>
              </a:rPr>
              <a:t>2018.10.13 13:55</a:t>
            </a:r>
            <a:endParaRPr lang="zh-CN" altLang="zh-CN" dirty="0">
              <a:solidFill>
                <a:schemeClr val="bg1"/>
              </a:solidFill>
            </a:endParaRPr>
          </a:p>
          <a:p>
            <a:r>
              <a:rPr lang="en-US" altLang="zh-CN" dirty="0">
                <a:solidFill>
                  <a:schemeClr val="bg1"/>
                </a:solidFill>
              </a:rPr>
              <a:t>https://www.cnblogs.com/xiaotaoing/p/6687418.html              </a:t>
            </a:r>
            <a:endParaRPr lang="zh-CN" altLang="zh-CN" dirty="0">
              <a:solidFill>
                <a:schemeClr val="bg1"/>
              </a:solidFill>
            </a:endParaRPr>
          </a:p>
          <a:p>
            <a:r>
              <a:rPr lang="en-US" altLang="zh-CN" dirty="0">
                <a:solidFill>
                  <a:schemeClr val="bg1"/>
                </a:solidFill>
              </a:rPr>
              <a:t>2018.10.14 10:25</a:t>
            </a:r>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r>
              <a:rPr lang="en-US" altLang="zh-CN" dirty="0">
                <a:solidFill>
                  <a:schemeClr val="bg1"/>
                </a:solidFill>
              </a:rPr>
              <a:t>Web</a:t>
            </a:r>
            <a:r>
              <a:rPr lang="zh-CN" altLang="zh-CN" dirty="0">
                <a:solidFill>
                  <a:schemeClr val="bg1"/>
                </a:solidFill>
              </a:rPr>
              <a:t>服务器</a:t>
            </a:r>
          </a:p>
          <a:p>
            <a:r>
              <a:rPr lang="en-US" altLang="zh-CN" dirty="0">
                <a:solidFill>
                  <a:schemeClr val="bg1"/>
                </a:solidFill>
              </a:rPr>
              <a:t>https://blog.csdn.net/qq_31763129/article/details/79984847   </a:t>
            </a:r>
            <a:endParaRPr lang="zh-CN" altLang="zh-CN" dirty="0">
              <a:solidFill>
                <a:schemeClr val="bg1"/>
              </a:solidFill>
            </a:endParaRPr>
          </a:p>
          <a:p>
            <a:r>
              <a:rPr lang="en-US" altLang="zh-CN" dirty="0">
                <a:solidFill>
                  <a:schemeClr val="bg1"/>
                </a:solidFill>
              </a:rPr>
              <a:t>2018.10.13 14:17</a:t>
            </a:r>
            <a:endParaRPr lang="zh-CN" altLang="zh-CN" dirty="0">
              <a:solidFill>
                <a:schemeClr val="bg1"/>
              </a:solidFill>
            </a:endParaRPr>
          </a:p>
          <a:p>
            <a:r>
              <a:rPr lang="en-US" altLang="zh-CN" dirty="0">
                <a:solidFill>
                  <a:schemeClr val="bg1"/>
                </a:solidFill>
              </a:rPr>
              <a:t>https://www.oschina.net/question/1446507_156701</a:t>
            </a:r>
            <a:endParaRPr lang="zh-CN" altLang="zh-CN" dirty="0">
              <a:solidFill>
                <a:schemeClr val="bg1"/>
              </a:solidFill>
            </a:endParaRPr>
          </a:p>
          <a:p>
            <a:r>
              <a:rPr lang="en-US" altLang="zh-CN" dirty="0">
                <a:solidFill>
                  <a:schemeClr val="bg1"/>
                </a:solidFill>
              </a:rPr>
              <a:t>2018.10.13 15:07</a:t>
            </a:r>
            <a:endParaRPr lang="zh-CN" altLang="zh-CN" dirty="0">
              <a:solidFill>
                <a:schemeClr val="bg1"/>
              </a:solidFill>
            </a:endParaRPr>
          </a:p>
          <a:p>
            <a:r>
              <a:rPr lang="en-US" altLang="zh-CN" dirty="0">
                <a:solidFill>
                  <a:schemeClr val="bg1"/>
                </a:solidFill>
              </a:rPr>
              <a:t> </a:t>
            </a:r>
            <a:endParaRPr lang="zh-CN" altLang="zh-CN" dirty="0">
              <a:solidFill>
                <a:schemeClr val="bg1"/>
              </a:solidFill>
            </a:endParaRPr>
          </a:p>
          <a:p>
            <a:r>
              <a:rPr lang="zh-CN" altLang="zh-CN" dirty="0">
                <a:solidFill>
                  <a:schemeClr val="bg1"/>
                </a:solidFill>
              </a:rPr>
              <a:t>建模工具</a:t>
            </a:r>
          </a:p>
          <a:p>
            <a:r>
              <a:rPr lang="en-US" altLang="zh-CN" dirty="0">
                <a:solidFill>
                  <a:schemeClr val="bg1"/>
                </a:solidFill>
              </a:rPr>
              <a:t>https://blog.csdn.net/u014020534/article/details/71242142</a:t>
            </a:r>
            <a:endParaRPr lang="zh-CN" altLang="zh-CN" dirty="0">
              <a:solidFill>
                <a:schemeClr val="bg1"/>
              </a:solidFill>
            </a:endParaRPr>
          </a:p>
          <a:p>
            <a:r>
              <a:rPr lang="en-US" altLang="zh-CN" dirty="0">
                <a:solidFill>
                  <a:schemeClr val="bg1"/>
                </a:solidFill>
              </a:rPr>
              <a:t>2018.10.14 10:36</a:t>
            </a:r>
            <a:endParaRPr lang="zh-CN" altLang="zh-CN" dirty="0">
              <a:solidFill>
                <a:schemeClr val="bg1"/>
              </a:solidFill>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Tree>
    <p:extLst>
      <p:ext uri="{BB962C8B-B14F-4D97-AF65-F5344CB8AC3E}">
        <p14:creationId xmlns:p14="http://schemas.microsoft.com/office/powerpoint/2010/main" val="52200458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fade">
                                      <p:cBhvr>
                                        <p:cTn id="19" dur="500"/>
                                        <p:tgtEl>
                                          <p:spTgt spid="4">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Effect transition="in" filter="fade">
                                      <p:cBhvr>
                                        <p:cTn id="51" dur="500"/>
                                        <p:tgtEl>
                                          <p:spTgt spid="4">
                                            <p:txEl>
                                              <p:pRg st="10" end="10"/>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500"/>
                                        <p:tgtEl>
                                          <p:spTgt spid="4">
                                            <p:txEl>
                                              <p:pRg st="11" end="11"/>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animEffect transition="in" filter="fade">
                                      <p:cBhvr>
                                        <p:cTn id="59" dur="500"/>
                                        <p:tgtEl>
                                          <p:spTgt spid="4">
                                            <p:txEl>
                                              <p:pRg st="12" end="12"/>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animEffect transition="in" filter="fade">
                                      <p:cBhvr>
                                        <p:cTn id="63" dur="500"/>
                                        <p:tgtEl>
                                          <p:spTgt spid="4">
                                            <p:txEl>
                                              <p:pRg st="13" end="13"/>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animEffect transition="in" filter="fade">
                                      <p:cBhvr>
                                        <p:cTn id="67" dur="500"/>
                                        <p:tgtEl>
                                          <p:spTgt spid="4">
                                            <p:txEl>
                                              <p:pRg st="14" end="14"/>
                                            </p:tx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animEffect transition="in" filter="fade">
                                      <p:cBhvr>
                                        <p:cTn id="71" dur="500"/>
                                        <p:tgtEl>
                                          <p:spTgt spid="4">
                                            <p:txEl>
                                              <p:pRg st="15" end="15"/>
                                            </p:tx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animEffect transition="in" filter="fade">
                                      <p:cBhvr>
                                        <p:cTn id="75" dur="500"/>
                                        <p:tgtEl>
                                          <p:spTgt spid="4">
                                            <p:txEl>
                                              <p:pRg st="16" end="16"/>
                                            </p:txEl>
                                          </p:spTgt>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fade">
                                      <p:cBhvr>
                                        <p:cTn id="79" dur="500"/>
                                        <p:tgtEl>
                                          <p:spTgt spid="4">
                                            <p:txEl>
                                              <p:pRg st="17" end="17"/>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8330" y="523239"/>
            <a:ext cx="2501006" cy="646331"/>
          </a:xfrm>
          <a:prstGeom prst="rect">
            <a:avLst/>
          </a:prstGeom>
          <a:noFill/>
        </p:spPr>
        <p:txBody>
          <a:bodyPr wrap="none" rtlCol="0">
            <a:spAutoFit/>
          </a:bodyPr>
          <a:lstStyle/>
          <a:p>
            <a:r>
              <a:rPr lang="zh-CN" altLang="en-US" sz="3600" b="1" dirty="0">
                <a:solidFill>
                  <a:schemeClr val="bg1"/>
                </a:solidFill>
                <a:latin typeface="Raleway" panose="020B0003030101060003" pitchFamily="34" charset="0"/>
              </a:rPr>
              <a:t>分工及绩效</a:t>
            </a:r>
            <a:endParaRPr lang="id-ID" sz="3600" dirty="0">
              <a:solidFill>
                <a:schemeClr val="bg1"/>
              </a:solidFill>
              <a:latin typeface="Raleway" panose="020B0003030101060003" pitchFamily="34" charset="0"/>
            </a:endParaRPr>
          </a:p>
        </p:txBody>
      </p:sp>
      <p:sp>
        <p:nvSpPr>
          <p:cNvPr id="5" name="Oval 99">
            <a:hlinkClick r:id="rId2" action="ppaction://hlinksldjump"/>
            <a:extLst>
              <a:ext uri="{FF2B5EF4-FFF2-40B4-BE49-F238E27FC236}">
                <a16:creationId xmlns:a16="http://schemas.microsoft.com/office/drawing/2014/main" id="{AF879A32-A33C-4AEF-8D33-77897709CFE8}"/>
              </a:ext>
            </a:extLst>
          </p:cNvPr>
          <p:cNvSpPr/>
          <p:nvPr/>
        </p:nvSpPr>
        <p:spPr>
          <a:xfrm>
            <a:off x="7601163" y="6009533"/>
            <a:ext cx="697643" cy="697643"/>
          </a:xfrm>
          <a:prstGeom prst="ellipse">
            <a:avLst/>
          </a:prstGeom>
          <a:solidFill>
            <a:srgbClr val="30B695"/>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2" name="文本框 1">
            <a:extLst>
              <a:ext uri="{FF2B5EF4-FFF2-40B4-BE49-F238E27FC236}">
                <a16:creationId xmlns:a16="http://schemas.microsoft.com/office/drawing/2014/main" id="{E247056B-EACC-494C-A398-2269FEBE8670}"/>
              </a:ext>
            </a:extLst>
          </p:cNvPr>
          <p:cNvSpPr txBox="1"/>
          <p:nvPr/>
        </p:nvSpPr>
        <p:spPr>
          <a:xfrm>
            <a:off x="1020932" y="1556889"/>
            <a:ext cx="4882718" cy="646331"/>
          </a:xfrm>
          <a:prstGeom prst="rect">
            <a:avLst/>
          </a:prstGeom>
          <a:noFill/>
        </p:spPr>
        <p:txBody>
          <a:bodyPr wrap="square" rtlCol="0">
            <a:spAutoFit/>
          </a:bodyPr>
          <a:lstStyle/>
          <a:p>
            <a:r>
              <a:rPr lang="zh-CN" altLang="en-US" dirty="0">
                <a:solidFill>
                  <a:schemeClr val="bg1"/>
                </a:solidFill>
              </a:rPr>
              <a:t>陈铉文（组长）：</a:t>
            </a:r>
            <a:r>
              <a:rPr lang="en-US" altLang="zh-CN" dirty="0">
                <a:solidFill>
                  <a:schemeClr val="bg1"/>
                </a:solidFill>
              </a:rPr>
              <a:t>WBS</a:t>
            </a:r>
            <a:r>
              <a:rPr lang="zh-CN" altLang="en-US" dirty="0">
                <a:solidFill>
                  <a:schemeClr val="bg1"/>
                </a:solidFill>
              </a:rPr>
              <a:t>、</a:t>
            </a:r>
            <a:r>
              <a:rPr lang="en-US" altLang="zh-CN" dirty="0">
                <a:solidFill>
                  <a:schemeClr val="bg1"/>
                </a:solidFill>
              </a:rPr>
              <a:t>OBS</a:t>
            </a:r>
            <a:r>
              <a:rPr lang="zh-CN" altLang="en-US" dirty="0">
                <a:solidFill>
                  <a:schemeClr val="bg1"/>
                </a:solidFill>
              </a:rPr>
              <a:t>起草，参与需求计划文档及甘特图起草，审阅修改文档</a:t>
            </a:r>
            <a:endParaRPr lang="en-US" altLang="zh-CN" dirty="0">
              <a:solidFill>
                <a:schemeClr val="bg1"/>
              </a:solidFill>
            </a:endParaRPr>
          </a:p>
        </p:txBody>
      </p:sp>
      <p:sp>
        <p:nvSpPr>
          <p:cNvPr id="6" name="文本框 5">
            <a:extLst>
              <a:ext uri="{FF2B5EF4-FFF2-40B4-BE49-F238E27FC236}">
                <a16:creationId xmlns:a16="http://schemas.microsoft.com/office/drawing/2014/main" id="{3D04042A-001B-43F2-A16C-7C9B4EA88221}"/>
              </a:ext>
            </a:extLst>
          </p:cNvPr>
          <p:cNvSpPr txBox="1"/>
          <p:nvPr/>
        </p:nvSpPr>
        <p:spPr>
          <a:xfrm>
            <a:off x="1020933" y="2456779"/>
            <a:ext cx="4882717" cy="646331"/>
          </a:xfrm>
          <a:prstGeom prst="rect">
            <a:avLst/>
          </a:prstGeom>
          <a:noFill/>
        </p:spPr>
        <p:txBody>
          <a:bodyPr wrap="square" rtlCol="0">
            <a:spAutoFit/>
          </a:bodyPr>
          <a:lstStyle/>
          <a:p>
            <a:r>
              <a:rPr lang="zh-CN" altLang="en-US" dirty="0">
                <a:solidFill>
                  <a:schemeClr val="bg1"/>
                </a:solidFill>
              </a:rPr>
              <a:t>章奇妙：甘特图起草，参与需求计划文档起草，会议记录及其他记录</a:t>
            </a:r>
          </a:p>
        </p:txBody>
      </p:sp>
      <p:sp>
        <p:nvSpPr>
          <p:cNvPr id="7" name="文本框 6">
            <a:extLst>
              <a:ext uri="{FF2B5EF4-FFF2-40B4-BE49-F238E27FC236}">
                <a16:creationId xmlns:a16="http://schemas.microsoft.com/office/drawing/2014/main" id="{3BFEFEAA-9F0D-4915-8474-0B8C0710A410}"/>
              </a:ext>
            </a:extLst>
          </p:cNvPr>
          <p:cNvSpPr txBox="1"/>
          <p:nvPr/>
        </p:nvSpPr>
        <p:spPr>
          <a:xfrm>
            <a:off x="1020932" y="3780330"/>
            <a:ext cx="4498347" cy="369332"/>
          </a:xfrm>
          <a:prstGeom prst="rect">
            <a:avLst/>
          </a:prstGeom>
          <a:noFill/>
        </p:spPr>
        <p:txBody>
          <a:bodyPr wrap="none" rtlCol="0">
            <a:spAutoFit/>
          </a:bodyPr>
          <a:lstStyle/>
          <a:p>
            <a:r>
              <a:rPr lang="zh-CN" altLang="en-US" dirty="0">
                <a:solidFill>
                  <a:schemeClr val="bg1"/>
                </a:solidFill>
              </a:rPr>
              <a:t>于坤：参与需求计划文档起草、文档管理</a:t>
            </a:r>
          </a:p>
        </p:txBody>
      </p:sp>
      <p:sp>
        <p:nvSpPr>
          <p:cNvPr id="8" name="文本框 7">
            <a:extLst>
              <a:ext uri="{FF2B5EF4-FFF2-40B4-BE49-F238E27FC236}">
                <a16:creationId xmlns:a16="http://schemas.microsoft.com/office/drawing/2014/main" id="{88B88176-609F-40CD-BFF1-BA248488815D}"/>
              </a:ext>
            </a:extLst>
          </p:cNvPr>
          <p:cNvSpPr txBox="1"/>
          <p:nvPr/>
        </p:nvSpPr>
        <p:spPr>
          <a:xfrm>
            <a:off x="1020932" y="3233626"/>
            <a:ext cx="4570482" cy="369332"/>
          </a:xfrm>
          <a:prstGeom prst="rect">
            <a:avLst/>
          </a:prstGeom>
          <a:noFill/>
        </p:spPr>
        <p:txBody>
          <a:bodyPr wrap="none" rtlCol="0">
            <a:spAutoFit/>
          </a:bodyPr>
          <a:lstStyle/>
          <a:p>
            <a:r>
              <a:rPr lang="zh-CN" altLang="en-US" dirty="0">
                <a:solidFill>
                  <a:schemeClr val="bg1"/>
                </a:solidFill>
              </a:rPr>
              <a:t>张威杰：环境搭建，参与需求计划文档起草</a:t>
            </a:r>
          </a:p>
        </p:txBody>
      </p:sp>
      <p:sp>
        <p:nvSpPr>
          <p:cNvPr id="9" name="文本框 8">
            <a:extLst>
              <a:ext uri="{FF2B5EF4-FFF2-40B4-BE49-F238E27FC236}">
                <a16:creationId xmlns:a16="http://schemas.microsoft.com/office/drawing/2014/main" id="{1636D207-5856-4971-9163-EDBCFFB98AD8}"/>
              </a:ext>
            </a:extLst>
          </p:cNvPr>
          <p:cNvSpPr txBox="1"/>
          <p:nvPr/>
        </p:nvSpPr>
        <p:spPr>
          <a:xfrm>
            <a:off x="1020932" y="4327034"/>
            <a:ext cx="4882717" cy="646331"/>
          </a:xfrm>
          <a:prstGeom prst="rect">
            <a:avLst/>
          </a:prstGeom>
          <a:noFill/>
        </p:spPr>
        <p:txBody>
          <a:bodyPr wrap="square" rtlCol="0">
            <a:spAutoFit/>
          </a:bodyPr>
          <a:lstStyle/>
          <a:p>
            <a:r>
              <a:rPr lang="zh-CN" altLang="en-US" dirty="0">
                <a:solidFill>
                  <a:schemeClr val="bg1"/>
                </a:solidFill>
              </a:rPr>
              <a:t>刘值成：起草项目章程、参与需求计划文档起草、配置管理、评审</a:t>
            </a:r>
            <a:r>
              <a:rPr lang="en-US" altLang="zh-CN" dirty="0">
                <a:solidFill>
                  <a:schemeClr val="bg1"/>
                </a:solidFill>
              </a:rPr>
              <a:t>PPT</a:t>
            </a:r>
            <a:r>
              <a:rPr lang="zh-CN" altLang="en-US" dirty="0">
                <a:solidFill>
                  <a:schemeClr val="bg1"/>
                </a:solidFill>
              </a:rPr>
              <a:t>制作</a:t>
            </a:r>
          </a:p>
        </p:txBody>
      </p:sp>
      <p:sp>
        <p:nvSpPr>
          <p:cNvPr id="4" name="文本框 3">
            <a:extLst>
              <a:ext uri="{FF2B5EF4-FFF2-40B4-BE49-F238E27FC236}">
                <a16:creationId xmlns:a16="http://schemas.microsoft.com/office/drawing/2014/main" id="{6F2D9426-48BA-48F2-8F5F-CB5C628BC89D}"/>
              </a:ext>
            </a:extLst>
          </p:cNvPr>
          <p:cNvSpPr txBox="1"/>
          <p:nvPr/>
        </p:nvSpPr>
        <p:spPr>
          <a:xfrm>
            <a:off x="6942339" y="1556889"/>
            <a:ext cx="418704" cy="369332"/>
          </a:xfrm>
          <a:prstGeom prst="rect">
            <a:avLst/>
          </a:prstGeom>
          <a:noFill/>
        </p:spPr>
        <p:txBody>
          <a:bodyPr wrap="none" rtlCol="0">
            <a:spAutoFit/>
          </a:bodyPr>
          <a:lstStyle/>
          <a:p>
            <a:r>
              <a:rPr lang="en-US" altLang="zh-CN" dirty="0">
                <a:solidFill>
                  <a:schemeClr val="bg1"/>
                </a:solidFill>
              </a:rPr>
              <a:t>87</a:t>
            </a:r>
            <a:endParaRPr lang="zh-CN" altLang="en-US" dirty="0">
              <a:solidFill>
                <a:schemeClr val="bg1"/>
              </a:solidFill>
            </a:endParaRPr>
          </a:p>
        </p:txBody>
      </p:sp>
      <p:sp>
        <p:nvSpPr>
          <p:cNvPr id="10" name="文本框 9">
            <a:extLst>
              <a:ext uri="{FF2B5EF4-FFF2-40B4-BE49-F238E27FC236}">
                <a16:creationId xmlns:a16="http://schemas.microsoft.com/office/drawing/2014/main" id="{E9436498-876F-4143-9DD6-288A1DB41711}"/>
              </a:ext>
            </a:extLst>
          </p:cNvPr>
          <p:cNvSpPr txBox="1"/>
          <p:nvPr/>
        </p:nvSpPr>
        <p:spPr>
          <a:xfrm>
            <a:off x="6942339" y="3103110"/>
            <a:ext cx="418704" cy="369332"/>
          </a:xfrm>
          <a:prstGeom prst="rect">
            <a:avLst/>
          </a:prstGeom>
          <a:noFill/>
        </p:spPr>
        <p:txBody>
          <a:bodyPr wrap="none" rtlCol="0">
            <a:spAutoFit/>
          </a:bodyPr>
          <a:lstStyle/>
          <a:p>
            <a:r>
              <a:rPr lang="en-US" altLang="zh-CN" dirty="0">
                <a:solidFill>
                  <a:schemeClr val="bg1"/>
                </a:solidFill>
              </a:rPr>
              <a:t>91</a:t>
            </a:r>
            <a:endParaRPr lang="zh-CN" altLang="en-US" dirty="0">
              <a:solidFill>
                <a:schemeClr val="bg1"/>
              </a:solidFill>
            </a:endParaRPr>
          </a:p>
        </p:txBody>
      </p:sp>
      <p:sp>
        <p:nvSpPr>
          <p:cNvPr id="11" name="文本框 10">
            <a:extLst>
              <a:ext uri="{FF2B5EF4-FFF2-40B4-BE49-F238E27FC236}">
                <a16:creationId xmlns:a16="http://schemas.microsoft.com/office/drawing/2014/main" id="{F4B77313-0A17-40E3-9ECE-318BD11E68D8}"/>
              </a:ext>
            </a:extLst>
          </p:cNvPr>
          <p:cNvSpPr txBox="1"/>
          <p:nvPr/>
        </p:nvSpPr>
        <p:spPr>
          <a:xfrm>
            <a:off x="6942339" y="2410612"/>
            <a:ext cx="418704" cy="369332"/>
          </a:xfrm>
          <a:prstGeom prst="rect">
            <a:avLst/>
          </a:prstGeom>
          <a:noFill/>
        </p:spPr>
        <p:txBody>
          <a:bodyPr wrap="none" rtlCol="0">
            <a:spAutoFit/>
          </a:bodyPr>
          <a:lstStyle/>
          <a:p>
            <a:r>
              <a:rPr lang="en-US" altLang="zh-CN" dirty="0">
                <a:solidFill>
                  <a:schemeClr val="bg1"/>
                </a:solidFill>
              </a:rPr>
              <a:t>92</a:t>
            </a:r>
            <a:endParaRPr lang="zh-CN" altLang="en-US" dirty="0">
              <a:solidFill>
                <a:schemeClr val="bg1"/>
              </a:solidFill>
            </a:endParaRPr>
          </a:p>
        </p:txBody>
      </p:sp>
      <p:sp>
        <p:nvSpPr>
          <p:cNvPr id="12" name="文本框 11">
            <a:extLst>
              <a:ext uri="{FF2B5EF4-FFF2-40B4-BE49-F238E27FC236}">
                <a16:creationId xmlns:a16="http://schemas.microsoft.com/office/drawing/2014/main" id="{9595714A-18FB-4F18-9CF8-12A527B135A3}"/>
              </a:ext>
            </a:extLst>
          </p:cNvPr>
          <p:cNvSpPr txBox="1"/>
          <p:nvPr/>
        </p:nvSpPr>
        <p:spPr>
          <a:xfrm>
            <a:off x="6942339" y="3795608"/>
            <a:ext cx="418704" cy="369332"/>
          </a:xfrm>
          <a:prstGeom prst="rect">
            <a:avLst/>
          </a:prstGeom>
          <a:noFill/>
        </p:spPr>
        <p:txBody>
          <a:bodyPr wrap="none" rtlCol="0">
            <a:spAutoFit/>
          </a:bodyPr>
          <a:lstStyle/>
          <a:p>
            <a:r>
              <a:rPr lang="en-US" altLang="zh-CN" dirty="0">
                <a:solidFill>
                  <a:schemeClr val="bg1"/>
                </a:solidFill>
              </a:rPr>
              <a:t>89</a:t>
            </a:r>
            <a:endParaRPr lang="zh-CN" altLang="en-US" dirty="0">
              <a:solidFill>
                <a:schemeClr val="bg1"/>
              </a:solidFill>
            </a:endParaRPr>
          </a:p>
        </p:txBody>
      </p:sp>
      <p:sp>
        <p:nvSpPr>
          <p:cNvPr id="13" name="文本框 12">
            <a:extLst>
              <a:ext uri="{FF2B5EF4-FFF2-40B4-BE49-F238E27FC236}">
                <a16:creationId xmlns:a16="http://schemas.microsoft.com/office/drawing/2014/main" id="{B9ACD791-6142-4C72-8326-ABC63A6EFF5E}"/>
              </a:ext>
            </a:extLst>
          </p:cNvPr>
          <p:cNvSpPr txBox="1"/>
          <p:nvPr/>
        </p:nvSpPr>
        <p:spPr>
          <a:xfrm>
            <a:off x="6942339" y="4327034"/>
            <a:ext cx="418704" cy="369332"/>
          </a:xfrm>
          <a:prstGeom prst="rect">
            <a:avLst/>
          </a:prstGeom>
          <a:noFill/>
        </p:spPr>
        <p:txBody>
          <a:bodyPr wrap="none" rtlCol="0">
            <a:spAutoFit/>
          </a:bodyPr>
          <a:lstStyle/>
          <a:p>
            <a:r>
              <a:rPr lang="en-US" altLang="zh-CN" dirty="0">
                <a:solidFill>
                  <a:schemeClr val="bg1"/>
                </a:solidFill>
              </a:rPr>
              <a:t>90</a:t>
            </a:r>
            <a:endParaRPr lang="zh-CN" altLang="en-US" dirty="0">
              <a:solidFill>
                <a:schemeClr val="bg1"/>
              </a:solidFill>
            </a:endParaRPr>
          </a:p>
        </p:txBody>
      </p:sp>
    </p:spTree>
    <p:extLst>
      <p:ext uri="{BB962C8B-B14F-4D97-AF65-F5344CB8AC3E}">
        <p14:creationId xmlns:p14="http://schemas.microsoft.com/office/powerpoint/2010/main" val="420066662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7.png"/>
          <p:cNvPicPr>
            <a:picLocks noChangeAspect="1"/>
          </p:cNvPicPr>
          <p:nvPr/>
        </p:nvPicPr>
        <p:blipFill>
          <a:blip r:embed="rId2"/>
          <a:stretch>
            <a:fillRect/>
          </a:stretch>
        </p:blipFill>
        <p:spPr>
          <a:xfrm>
            <a:off x="4022401" y="1952596"/>
            <a:ext cx="2411033" cy="3179384"/>
          </a:xfrm>
          <a:prstGeom prst="rect">
            <a:avLst/>
          </a:prstGeom>
        </p:spPr>
      </p:pic>
      <p:pic>
        <p:nvPicPr>
          <p:cNvPr id="25" name="Picture 24" descr="12.png"/>
          <p:cNvPicPr>
            <a:picLocks noChangeAspect="1"/>
          </p:cNvPicPr>
          <p:nvPr/>
        </p:nvPicPr>
        <p:blipFill>
          <a:blip r:embed="rId3"/>
          <a:stretch>
            <a:fillRect/>
          </a:stretch>
        </p:blipFill>
        <p:spPr>
          <a:xfrm>
            <a:off x="2748460" y="1968783"/>
            <a:ext cx="3581795" cy="2393833"/>
          </a:xfrm>
          <a:prstGeom prst="rect">
            <a:avLst/>
          </a:prstGeom>
        </p:spPr>
      </p:pic>
      <p:pic>
        <p:nvPicPr>
          <p:cNvPr id="26" name="Picture 25" descr="3.png"/>
          <p:cNvPicPr>
            <a:picLocks noChangeAspect="1"/>
          </p:cNvPicPr>
          <p:nvPr/>
        </p:nvPicPr>
        <p:blipFill>
          <a:blip r:embed="rId4"/>
          <a:stretch>
            <a:fillRect/>
          </a:stretch>
        </p:blipFill>
        <p:spPr>
          <a:xfrm>
            <a:off x="3043227" y="2790564"/>
            <a:ext cx="3473296" cy="2222910"/>
          </a:xfrm>
          <a:prstGeom prst="rect">
            <a:avLst/>
          </a:prstGeom>
        </p:spPr>
      </p:pic>
      <p:pic>
        <p:nvPicPr>
          <p:cNvPr id="27" name="Picture 26" descr="1.png"/>
          <p:cNvPicPr>
            <a:picLocks noChangeAspect="1"/>
          </p:cNvPicPr>
          <p:nvPr/>
        </p:nvPicPr>
        <p:blipFill>
          <a:blip r:embed="rId5"/>
          <a:stretch>
            <a:fillRect/>
          </a:stretch>
        </p:blipFill>
        <p:spPr>
          <a:xfrm>
            <a:off x="4650582" y="1952614"/>
            <a:ext cx="1982404" cy="1433939"/>
          </a:xfrm>
          <a:prstGeom prst="rect">
            <a:avLst/>
          </a:prstGeom>
        </p:spPr>
      </p:pic>
      <p:pic>
        <p:nvPicPr>
          <p:cNvPr id="28" name="Picture 27" descr="11.png"/>
          <p:cNvPicPr>
            <a:picLocks noChangeAspect="1"/>
          </p:cNvPicPr>
          <p:nvPr/>
        </p:nvPicPr>
        <p:blipFill>
          <a:blip r:embed="rId6"/>
          <a:stretch>
            <a:fillRect/>
          </a:stretch>
        </p:blipFill>
        <p:spPr>
          <a:xfrm>
            <a:off x="4145937" y="2919845"/>
            <a:ext cx="1586396" cy="660998"/>
          </a:xfrm>
          <a:prstGeom prst="rect">
            <a:avLst/>
          </a:prstGeom>
        </p:spPr>
      </p:pic>
      <p:pic>
        <p:nvPicPr>
          <p:cNvPr id="29" name="Picture 28" descr="2.png"/>
          <p:cNvPicPr>
            <a:picLocks noChangeAspect="1"/>
          </p:cNvPicPr>
          <p:nvPr/>
        </p:nvPicPr>
        <p:blipFill>
          <a:blip r:embed="rId7"/>
          <a:stretch>
            <a:fillRect/>
          </a:stretch>
        </p:blipFill>
        <p:spPr>
          <a:xfrm>
            <a:off x="2639156" y="1899018"/>
            <a:ext cx="1047013" cy="1875248"/>
          </a:xfrm>
          <a:prstGeom prst="rect">
            <a:avLst/>
          </a:prstGeom>
        </p:spPr>
      </p:pic>
      <p:pic>
        <p:nvPicPr>
          <p:cNvPr id="30" name="Picture 29" descr="4.png"/>
          <p:cNvPicPr>
            <a:picLocks noChangeAspect="1"/>
          </p:cNvPicPr>
          <p:nvPr/>
        </p:nvPicPr>
        <p:blipFill>
          <a:blip r:embed="rId8" cstate="print"/>
          <a:stretch>
            <a:fillRect/>
          </a:stretch>
        </p:blipFill>
        <p:spPr>
          <a:xfrm>
            <a:off x="3739747" y="2220489"/>
            <a:ext cx="910835" cy="910835"/>
          </a:xfrm>
          <a:prstGeom prst="rect">
            <a:avLst/>
          </a:prstGeom>
        </p:spPr>
      </p:pic>
      <p:pic>
        <p:nvPicPr>
          <p:cNvPr id="31" name="Picture 30" descr="5.png"/>
          <p:cNvPicPr>
            <a:picLocks noChangeAspect="1"/>
          </p:cNvPicPr>
          <p:nvPr/>
        </p:nvPicPr>
        <p:blipFill>
          <a:blip r:embed="rId9" cstate="print"/>
          <a:stretch>
            <a:fillRect/>
          </a:stretch>
        </p:blipFill>
        <p:spPr>
          <a:xfrm>
            <a:off x="3418276" y="2006175"/>
            <a:ext cx="1077635" cy="571148"/>
          </a:xfrm>
          <a:prstGeom prst="rect">
            <a:avLst/>
          </a:prstGeom>
        </p:spPr>
      </p:pic>
      <p:pic>
        <p:nvPicPr>
          <p:cNvPr id="32" name="Picture 31" descr="6.png"/>
          <p:cNvPicPr>
            <a:picLocks noChangeAspect="1"/>
          </p:cNvPicPr>
          <p:nvPr/>
        </p:nvPicPr>
        <p:blipFill>
          <a:blip r:embed="rId10" cstate="print"/>
          <a:stretch>
            <a:fillRect/>
          </a:stretch>
        </p:blipFill>
        <p:spPr>
          <a:xfrm>
            <a:off x="5676323" y="2059754"/>
            <a:ext cx="635192" cy="535785"/>
          </a:xfrm>
          <a:prstGeom prst="rect">
            <a:avLst/>
          </a:prstGeom>
        </p:spPr>
      </p:pic>
      <p:pic>
        <p:nvPicPr>
          <p:cNvPr id="33" name="Picture 32" descr="8.png"/>
          <p:cNvPicPr>
            <a:picLocks noChangeAspect="1"/>
          </p:cNvPicPr>
          <p:nvPr/>
        </p:nvPicPr>
        <p:blipFill>
          <a:blip r:embed="rId11" cstate="print"/>
          <a:stretch>
            <a:fillRect/>
          </a:stretch>
        </p:blipFill>
        <p:spPr>
          <a:xfrm>
            <a:off x="4650581" y="3988580"/>
            <a:ext cx="401085" cy="434377"/>
          </a:xfrm>
          <a:prstGeom prst="rect">
            <a:avLst/>
          </a:prstGeom>
        </p:spPr>
      </p:pic>
      <p:pic>
        <p:nvPicPr>
          <p:cNvPr id="34" name="Picture 33" descr="9.png"/>
          <p:cNvPicPr>
            <a:picLocks noChangeAspect="1"/>
          </p:cNvPicPr>
          <p:nvPr/>
        </p:nvPicPr>
        <p:blipFill>
          <a:blip r:embed="rId12" cstate="print"/>
          <a:stretch>
            <a:fillRect/>
          </a:stretch>
        </p:blipFill>
        <p:spPr>
          <a:xfrm>
            <a:off x="2658732" y="2837222"/>
            <a:ext cx="869566" cy="626087"/>
          </a:xfrm>
          <a:prstGeom prst="rect">
            <a:avLst/>
          </a:prstGeom>
        </p:spPr>
      </p:pic>
      <p:pic>
        <p:nvPicPr>
          <p:cNvPr id="35" name="Picture 34" descr="10.png"/>
          <p:cNvPicPr>
            <a:picLocks noChangeAspect="1"/>
          </p:cNvPicPr>
          <p:nvPr/>
        </p:nvPicPr>
        <p:blipFill>
          <a:blip r:embed="rId13"/>
          <a:stretch>
            <a:fillRect/>
          </a:stretch>
        </p:blipFill>
        <p:spPr>
          <a:xfrm>
            <a:off x="4081238" y="4169641"/>
            <a:ext cx="1384540" cy="839954"/>
          </a:xfrm>
          <a:prstGeom prst="rect">
            <a:avLst/>
          </a:prstGeom>
        </p:spPr>
      </p:pic>
    </p:spTree>
    <p:extLst>
      <p:ext uri="{BB962C8B-B14F-4D97-AF65-F5344CB8AC3E}">
        <p14:creationId xmlns:p14="http://schemas.microsoft.com/office/powerpoint/2010/main" val="1559135299"/>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up)">
                                      <p:cBhvr>
                                        <p:cTn id="11" dur="500"/>
                                        <p:tgtEl>
                                          <p:spTgt spid="2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par>
                          <p:cTn id="32" fill="hold">
                            <p:stCondLst>
                              <p:cond delay="3500"/>
                            </p:stCondLst>
                            <p:childTnLst>
                              <p:par>
                                <p:cTn id="33" presetID="23" presetClass="entr" presetSubtype="36"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strVal val="(6*min(max(#ppt_w*#ppt_h,.3),1)-7.4)/-.7*#ppt_w"/>
                                          </p:val>
                                        </p:tav>
                                        <p:tav tm="100000">
                                          <p:val>
                                            <p:strVal val="#ppt_w"/>
                                          </p:val>
                                        </p:tav>
                                      </p:tavLst>
                                    </p:anim>
                                    <p:anim calcmode="lin" valueType="num">
                                      <p:cBhvr>
                                        <p:cTn id="36" dur="500" fill="hold"/>
                                        <p:tgtEl>
                                          <p:spTgt spid="25"/>
                                        </p:tgtEl>
                                        <p:attrNameLst>
                                          <p:attrName>ppt_h</p:attrName>
                                        </p:attrNameLst>
                                      </p:cBhvr>
                                      <p:tavLst>
                                        <p:tav tm="0">
                                          <p:val>
                                            <p:strVal val="(6*min(max(#ppt_w*#ppt_h,.3),1)-7.4)/-.7*#ppt_h"/>
                                          </p:val>
                                        </p:tav>
                                        <p:tav tm="100000">
                                          <p:val>
                                            <p:strVal val="#ppt_h"/>
                                          </p:val>
                                        </p:tav>
                                      </p:tavLst>
                                    </p:anim>
                                    <p:anim calcmode="lin" valueType="num">
                                      <p:cBhvr>
                                        <p:cTn id="37" dur="500" fill="hold"/>
                                        <p:tgtEl>
                                          <p:spTgt spid="25"/>
                                        </p:tgtEl>
                                        <p:attrNameLst>
                                          <p:attrName>ppt_x</p:attrName>
                                        </p:attrNameLst>
                                      </p:cBhvr>
                                      <p:tavLst>
                                        <p:tav tm="0">
                                          <p:val>
                                            <p:fltVal val="0.5"/>
                                          </p:val>
                                        </p:tav>
                                        <p:tav tm="100000">
                                          <p:val>
                                            <p:strVal val="#ppt_x"/>
                                          </p:val>
                                        </p:tav>
                                      </p:tavLst>
                                    </p:anim>
                                    <p:anim calcmode="lin" valueType="num">
                                      <p:cBhvr>
                                        <p:cTn id="38" dur="500" fill="hold"/>
                                        <p:tgtEl>
                                          <p:spTgt spid="25"/>
                                        </p:tgtEl>
                                        <p:attrNameLst>
                                          <p:attrName>ppt_y</p:attrName>
                                        </p:attrNameLst>
                                      </p:cBhvr>
                                      <p:tavLst>
                                        <p:tav tm="0">
                                          <p:val>
                                            <p:strVal val="1+(6*min(max(#ppt_w*#ppt_h,.3),1)-7.4)/-.7*#ppt_h/2"/>
                                          </p:val>
                                        </p:tav>
                                        <p:tav tm="100000">
                                          <p:val>
                                            <p:strVal val="#ppt_y"/>
                                          </p:val>
                                        </p:tav>
                                      </p:tavLst>
                                    </p:anim>
                                  </p:childTnLst>
                                </p:cTn>
                              </p:par>
                            </p:childTnLst>
                          </p:cTn>
                        </p:par>
                        <p:par>
                          <p:cTn id="39" fill="hold">
                            <p:stCondLst>
                              <p:cond delay="4000"/>
                            </p:stCondLst>
                            <p:childTnLst>
                              <p:par>
                                <p:cTn id="40" presetID="23" presetClass="entr" presetSubtype="36" fill="hold"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strVal val="(6*min(max(#ppt_w*#ppt_h,.3),1)-7.4)/-.7*#ppt_w"/>
                                          </p:val>
                                        </p:tav>
                                        <p:tav tm="100000">
                                          <p:val>
                                            <p:strVal val="#ppt_w"/>
                                          </p:val>
                                        </p:tav>
                                      </p:tavLst>
                                    </p:anim>
                                    <p:anim calcmode="lin" valueType="num">
                                      <p:cBhvr>
                                        <p:cTn id="43" dur="500" fill="hold"/>
                                        <p:tgtEl>
                                          <p:spTgt spid="28"/>
                                        </p:tgtEl>
                                        <p:attrNameLst>
                                          <p:attrName>ppt_h</p:attrName>
                                        </p:attrNameLst>
                                      </p:cBhvr>
                                      <p:tavLst>
                                        <p:tav tm="0">
                                          <p:val>
                                            <p:strVal val="(6*min(max(#ppt_w*#ppt_h,.3),1)-7.4)/-.7*#ppt_h"/>
                                          </p:val>
                                        </p:tav>
                                        <p:tav tm="100000">
                                          <p:val>
                                            <p:strVal val="#ppt_h"/>
                                          </p:val>
                                        </p:tav>
                                      </p:tavLst>
                                    </p:anim>
                                    <p:anim calcmode="lin" valueType="num">
                                      <p:cBhvr>
                                        <p:cTn id="44" dur="500" fill="hold"/>
                                        <p:tgtEl>
                                          <p:spTgt spid="28"/>
                                        </p:tgtEl>
                                        <p:attrNameLst>
                                          <p:attrName>ppt_x</p:attrName>
                                        </p:attrNameLst>
                                      </p:cBhvr>
                                      <p:tavLst>
                                        <p:tav tm="0">
                                          <p:val>
                                            <p:fltVal val="0.5"/>
                                          </p:val>
                                        </p:tav>
                                        <p:tav tm="100000">
                                          <p:val>
                                            <p:strVal val="#ppt_x"/>
                                          </p:val>
                                        </p:tav>
                                      </p:tavLst>
                                    </p:anim>
                                    <p:anim calcmode="lin" valueType="num">
                                      <p:cBhvr>
                                        <p:cTn id="45" dur="500" fill="hold"/>
                                        <p:tgtEl>
                                          <p:spTgt spid="28"/>
                                        </p:tgtEl>
                                        <p:attrNameLst>
                                          <p:attrName>ppt_y</p:attrName>
                                        </p:attrNameLst>
                                      </p:cBhvr>
                                      <p:tavLst>
                                        <p:tav tm="0">
                                          <p:val>
                                            <p:strVal val="1+(6*min(max(#ppt_w*#ppt_h,.3),1)-7.4)/-.7*#ppt_h/2"/>
                                          </p:val>
                                        </p:tav>
                                        <p:tav tm="100000">
                                          <p:val>
                                            <p:strVal val="#ppt_y"/>
                                          </p:val>
                                        </p:tav>
                                      </p:tavLst>
                                    </p:anim>
                                  </p:childTnLst>
                                </p:cTn>
                              </p:par>
                            </p:childTnLst>
                          </p:cTn>
                        </p:par>
                        <p:par>
                          <p:cTn id="46" fill="hold">
                            <p:stCondLst>
                              <p:cond delay="4500"/>
                            </p:stCondLst>
                            <p:childTnLst>
                              <p:par>
                                <p:cTn id="47" presetID="23" presetClass="entr" presetSubtype="36"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strVal val="(6*min(max(#ppt_w*#ppt_h,.3),1)-7.4)/-.7*#ppt_w"/>
                                          </p:val>
                                        </p:tav>
                                        <p:tav tm="100000">
                                          <p:val>
                                            <p:strVal val="#ppt_w"/>
                                          </p:val>
                                        </p:tav>
                                      </p:tavLst>
                                    </p:anim>
                                    <p:anim calcmode="lin" valueType="num">
                                      <p:cBhvr>
                                        <p:cTn id="50" dur="500" fill="hold"/>
                                        <p:tgtEl>
                                          <p:spTgt spid="24"/>
                                        </p:tgtEl>
                                        <p:attrNameLst>
                                          <p:attrName>ppt_h</p:attrName>
                                        </p:attrNameLst>
                                      </p:cBhvr>
                                      <p:tavLst>
                                        <p:tav tm="0">
                                          <p:val>
                                            <p:strVal val="(6*min(max(#ppt_w*#ppt_h,.3),1)-7.4)/-.7*#ppt_h"/>
                                          </p:val>
                                        </p:tav>
                                        <p:tav tm="100000">
                                          <p:val>
                                            <p:strVal val="#ppt_h"/>
                                          </p:val>
                                        </p:tav>
                                      </p:tavLst>
                                    </p:anim>
                                    <p:anim calcmode="lin" valueType="num">
                                      <p:cBhvr>
                                        <p:cTn id="51" dur="500" fill="hold"/>
                                        <p:tgtEl>
                                          <p:spTgt spid="24"/>
                                        </p:tgtEl>
                                        <p:attrNameLst>
                                          <p:attrName>ppt_x</p:attrName>
                                        </p:attrNameLst>
                                      </p:cBhvr>
                                      <p:tavLst>
                                        <p:tav tm="0">
                                          <p:val>
                                            <p:fltVal val="0.5"/>
                                          </p:val>
                                        </p:tav>
                                        <p:tav tm="100000">
                                          <p:val>
                                            <p:strVal val="#ppt_x"/>
                                          </p:val>
                                        </p:tav>
                                      </p:tavLst>
                                    </p:anim>
                                    <p:anim calcmode="lin" valueType="num">
                                      <p:cBhvr>
                                        <p:cTn id="52" dur="500" fill="hold"/>
                                        <p:tgtEl>
                                          <p:spTgt spid="24"/>
                                        </p:tgtEl>
                                        <p:attrNameLst>
                                          <p:attrName>ppt_y</p:attrName>
                                        </p:attrNameLst>
                                      </p:cBhvr>
                                      <p:tavLst>
                                        <p:tav tm="0">
                                          <p:val>
                                            <p:strVal val="1+(6*min(max(#ppt_w*#ppt_h,.3),1)-7.4)/-.7*#ppt_h/2"/>
                                          </p:val>
                                        </p:tav>
                                        <p:tav tm="100000">
                                          <p:val>
                                            <p:strVal val="#ppt_y"/>
                                          </p:val>
                                        </p:tav>
                                      </p:tavLst>
                                    </p:anim>
                                  </p:childTnLst>
                                </p:cTn>
                              </p:par>
                            </p:childTnLst>
                          </p:cTn>
                        </p:par>
                        <p:par>
                          <p:cTn id="53" fill="hold">
                            <p:stCondLst>
                              <p:cond delay="5000"/>
                            </p:stCondLst>
                            <p:childTnLst>
                              <p:par>
                                <p:cTn id="54" presetID="23" presetClass="entr" presetSubtype="36" fill="hold" nodeType="afterEffect">
                                  <p:stCondLst>
                                    <p:cond delay="0"/>
                                  </p:stCondLst>
                                  <p:childTnLst>
                                    <p:set>
                                      <p:cBhvr>
                                        <p:cTn id="55" dur="1" fill="hold">
                                          <p:stCondLst>
                                            <p:cond delay="0"/>
                                          </p:stCondLst>
                                        </p:cTn>
                                        <p:tgtEl>
                                          <p:spTgt spid="34"/>
                                        </p:tgtEl>
                                        <p:attrNameLst>
                                          <p:attrName>style.visibility</p:attrName>
                                        </p:attrNameLst>
                                      </p:cBhvr>
                                      <p:to>
                                        <p:strVal val="visible"/>
                                      </p:to>
                                    </p:set>
                                    <p:anim calcmode="lin" valueType="num">
                                      <p:cBhvr>
                                        <p:cTn id="56" dur="500" fill="hold"/>
                                        <p:tgtEl>
                                          <p:spTgt spid="34"/>
                                        </p:tgtEl>
                                        <p:attrNameLst>
                                          <p:attrName>ppt_w</p:attrName>
                                        </p:attrNameLst>
                                      </p:cBhvr>
                                      <p:tavLst>
                                        <p:tav tm="0">
                                          <p:val>
                                            <p:strVal val="(6*min(max(#ppt_w*#ppt_h,.3),1)-7.4)/-.7*#ppt_w"/>
                                          </p:val>
                                        </p:tav>
                                        <p:tav tm="100000">
                                          <p:val>
                                            <p:strVal val="#ppt_w"/>
                                          </p:val>
                                        </p:tav>
                                      </p:tavLst>
                                    </p:anim>
                                    <p:anim calcmode="lin" valueType="num">
                                      <p:cBhvr>
                                        <p:cTn id="57" dur="500" fill="hold"/>
                                        <p:tgtEl>
                                          <p:spTgt spid="34"/>
                                        </p:tgtEl>
                                        <p:attrNameLst>
                                          <p:attrName>ppt_h</p:attrName>
                                        </p:attrNameLst>
                                      </p:cBhvr>
                                      <p:tavLst>
                                        <p:tav tm="0">
                                          <p:val>
                                            <p:strVal val="(6*min(max(#ppt_w*#ppt_h,.3),1)-7.4)/-.7*#ppt_h"/>
                                          </p:val>
                                        </p:tav>
                                        <p:tav tm="100000">
                                          <p:val>
                                            <p:strVal val="#ppt_h"/>
                                          </p:val>
                                        </p:tav>
                                      </p:tavLst>
                                    </p:anim>
                                    <p:anim calcmode="lin" valueType="num">
                                      <p:cBhvr>
                                        <p:cTn id="58" dur="500" fill="hold"/>
                                        <p:tgtEl>
                                          <p:spTgt spid="34"/>
                                        </p:tgtEl>
                                        <p:attrNameLst>
                                          <p:attrName>ppt_x</p:attrName>
                                        </p:attrNameLst>
                                      </p:cBhvr>
                                      <p:tavLst>
                                        <p:tav tm="0">
                                          <p:val>
                                            <p:fltVal val="0.5"/>
                                          </p:val>
                                        </p:tav>
                                        <p:tav tm="100000">
                                          <p:val>
                                            <p:strVal val="#ppt_x"/>
                                          </p:val>
                                        </p:tav>
                                      </p:tavLst>
                                    </p:anim>
                                    <p:anim calcmode="lin" valueType="num">
                                      <p:cBhvr>
                                        <p:cTn id="59" dur="500" fill="hold"/>
                                        <p:tgtEl>
                                          <p:spTgt spid="34"/>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3" presetClass="entr" presetSubtype="3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strVal val="(6*min(max(#ppt_w*#ppt_h,.3),1)-7.4)/-.7*#ppt_w"/>
                                          </p:val>
                                        </p:tav>
                                        <p:tav tm="100000">
                                          <p:val>
                                            <p:strVal val="#ppt_w"/>
                                          </p:val>
                                        </p:tav>
                                      </p:tavLst>
                                    </p:anim>
                                    <p:anim calcmode="lin" valueType="num">
                                      <p:cBhvr>
                                        <p:cTn id="64" dur="500" fill="hold"/>
                                        <p:tgtEl>
                                          <p:spTgt spid="35"/>
                                        </p:tgtEl>
                                        <p:attrNameLst>
                                          <p:attrName>ppt_h</p:attrName>
                                        </p:attrNameLst>
                                      </p:cBhvr>
                                      <p:tavLst>
                                        <p:tav tm="0">
                                          <p:val>
                                            <p:strVal val="(6*min(max(#ppt_w*#ppt_h,.3),1)-7.4)/-.7*#ppt_h"/>
                                          </p:val>
                                        </p:tav>
                                        <p:tav tm="100000">
                                          <p:val>
                                            <p:strVal val="#ppt_h"/>
                                          </p:val>
                                        </p:tav>
                                      </p:tavLst>
                                    </p:anim>
                                    <p:anim calcmode="lin" valueType="num">
                                      <p:cBhvr>
                                        <p:cTn id="65" dur="500" fill="hold"/>
                                        <p:tgtEl>
                                          <p:spTgt spid="35"/>
                                        </p:tgtEl>
                                        <p:attrNameLst>
                                          <p:attrName>ppt_x</p:attrName>
                                        </p:attrNameLst>
                                      </p:cBhvr>
                                      <p:tavLst>
                                        <p:tav tm="0">
                                          <p:val>
                                            <p:fltVal val="0.5"/>
                                          </p:val>
                                        </p:tav>
                                        <p:tav tm="100000">
                                          <p:val>
                                            <p:strVal val="#ppt_x"/>
                                          </p:val>
                                        </p:tav>
                                      </p:tavLst>
                                    </p:anim>
                                    <p:anim calcmode="lin" valueType="num">
                                      <p:cBhvr>
                                        <p:cTn id="66" dur="500" fill="hold"/>
                                        <p:tgtEl>
                                          <p:spTgt spid="35"/>
                                        </p:tgtEl>
                                        <p:attrNameLst>
                                          <p:attrName>ppt_y</p:attrName>
                                        </p:attrNameLst>
                                      </p:cBhvr>
                                      <p:tavLst>
                                        <p:tav tm="0">
                                          <p:val>
                                            <p:strVal val="1+(6*min(max(#ppt_w*#ppt_h,.3),1)-7.4)/-.7*#ppt_h/2"/>
                                          </p:val>
                                        </p:tav>
                                        <p:tav tm="100000">
                                          <p:val>
                                            <p:strVal val="#ppt_y"/>
                                          </p:val>
                                        </p:tav>
                                      </p:tavLst>
                                    </p:anim>
                                  </p:childTnLst>
                                </p:cTn>
                              </p:par>
                            </p:childTnLst>
                          </p:cTn>
                        </p:par>
                        <p:par>
                          <p:cTn id="67" fill="hold">
                            <p:stCondLst>
                              <p:cond delay="6000"/>
                            </p:stCondLst>
                            <p:childTnLst>
                              <p:par>
                                <p:cTn id="68" presetID="53" presetClass="exit" presetSubtype="32" fill="hold" nodeType="afterEffect">
                                  <p:stCondLst>
                                    <p:cond delay="0"/>
                                  </p:stCondLst>
                                  <p:childTnLst>
                                    <p:anim calcmode="lin" valueType="num">
                                      <p:cBhvr>
                                        <p:cTn id="69" dur="500"/>
                                        <p:tgtEl>
                                          <p:spTgt spid="27"/>
                                        </p:tgtEl>
                                        <p:attrNameLst>
                                          <p:attrName>ppt_w</p:attrName>
                                        </p:attrNameLst>
                                      </p:cBhvr>
                                      <p:tavLst>
                                        <p:tav tm="0">
                                          <p:val>
                                            <p:strVal val="ppt_w"/>
                                          </p:val>
                                        </p:tav>
                                        <p:tav tm="100000">
                                          <p:val>
                                            <p:fltVal val="0"/>
                                          </p:val>
                                        </p:tav>
                                      </p:tavLst>
                                    </p:anim>
                                    <p:anim calcmode="lin" valueType="num">
                                      <p:cBhvr>
                                        <p:cTn id="70" dur="500"/>
                                        <p:tgtEl>
                                          <p:spTgt spid="27"/>
                                        </p:tgtEl>
                                        <p:attrNameLst>
                                          <p:attrName>ppt_h</p:attrName>
                                        </p:attrNameLst>
                                      </p:cBhvr>
                                      <p:tavLst>
                                        <p:tav tm="0">
                                          <p:val>
                                            <p:strVal val="ppt_h"/>
                                          </p:val>
                                        </p:tav>
                                        <p:tav tm="100000">
                                          <p:val>
                                            <p:fltVal val="0"/>
                                          </p:val>
                                        </p:tav>
                                      </p:tavLst>
                                    </p:anim>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par>
                          <p:cTn id="73" fill="hold">
                            <p:stCondLst>
                              <p:cond delay="6500"/>
                            </p:stCondLst>
                            <p:childTnLst>
                              <p:par>
                                <p:cTn id="74" presetID="53" presetClass="exit" presetSubtype="32" fill="hold" nodeType="afterEffect">
                                  <p:stCondLst>
                                    <p:cond delay="0"/>
                                  </p:stCondLst>
                                  <p:childTnLst>
                                    <p:anim calcmode="lin" valueType="num">
                                      <p:cBhvr>
                                        <p:cTn id="75" dur="500"/>
                                        <p:tgtEl>
                                          <p:spTgt spid="29"/>
                                        </p:tgtEl>
                                        <p:attrNameLst>
                                          <p:attrName>ppt_w</p:attrName>
                                        </p:attrNameLst>
                                      </p:cBhvr>
                                      <p:tavLst>
                                        <p:tav tm="0">
                                          <p:val>
                                            <p:strVal val="ppt_w"/>
                                          </p:val>
                                        </p:tav>
                                        <p:tav tm="100000">
                                          <p:val>
                                            <p:fltVal val="0"/>
                                          </p:val>
                                        </p:tav>
                                      </p:tavLst>
                                    </p:anim>
                                    <p:anim calcmode="lin" valueType="num">
                                      <p:cBhvr>
                                        <p:cTn id="76" dur="500"/>
                                        <p:tgtEl>
                                          <p:spTgt spid="29"/>
                                        </p:tgtEl>
                                        <p:attrNameLst>
                                          <p:attrName>ppt_h</p:attrName>
                                        </p:attrNameLst>
                                      </p:cBhvr>
                                      <p:tavLst>
                                        <p:tav tm="0">
                                          <p:val>
                                            <p:strVal val="ppt_h"/>
                                          </p:val>
                                        </p:tav>
                                        <p:tav tm="100000">
                                          <p:val>
                                            <p:fltVal val="0"/>
                                          </p:val>
                                        </p:tav>
                                      </p:tavLst>
                                    </p:anim>
                                    <p:animEffect transition="out" filter="fade">
                                      <p:cBhvr>
                                        <p:cTn id="77" dur="500"/>
                                        <p:tgtEl>
                                          <p:spTgt spid="29"/>
                                        </p:tgtEl>
                                      </p:cBhvr>
                                    </p:animEffect>
                                    <p:set>
                                      <p:cBhvr>
                                        <p:cTn id="78" dur="1" fill="hold">
                                          <p:stCondLst>
                                            <p:cond delay="499"/>
                                          </p:stCondLst>
                                        </p:cTn>
                                        <p:tgtEl>
                                          <p:spTgt spid="29"/>
                                        </p:tgtEl>
                                        <p:attrNameLst>
                                          <p:attrName>style.visibility</p:attrName>
                                        </p:attrNameLst>
                                      </p:cBhvr>
                                      <p:to>
                                        <p:strVal val="hidden"/>
                                      </p:to>
                                    </p:set>
                                  </p:childTnLst>
                                </p:cTn>
                              </p:par>
                            </p:childTnLst>
                          </p:cTn>
                        </p:par>
                        <p:par>
                          <p:cTn id="79" fill="hold">
                            <p:stCondLst>
                              <p:cond delay="7000"/>
                            </p:stCondLst>
                            <p:childTnLst>
                              <p:par>
                                <p:cTn id="80" presetID="53" presetClass="exit" presetSubtype="32" fill="hold" nodeType="afterEffect">
                                  <p:stCondLst>
                                    <p:cond delay="0"/>
                                  </p:stCondLst>
                                  <p:childTnLst>
                                    <p:anim calcmode="lin" valueType="num">
                                      <p:cBhvr>
                                        <p:cTn id="81" dur="500"/>
                                        <p:tgtEl>
                                          <p:spTgt spid="26"/>
                                        </p:tgtEl>
                                        <p:attrNameLst>
                                          <p:attrName>ppt_w</p:attrName>
                                        </p:attrNameLst>
                                      </p:cBhvr>
                                      <p:tavLst>
                                        <p:tav tm="0">
                                          <p:val>
                                            <p:strVal val="ppt_w"/>
                                          </p:val>
                                        </p:tav>
                                        <p:tav tm="100000">
                                          <p:val>
                                            <p:fltVal val="0"/>
                                          </p:val>
                                        </p:tav>
                                      </p:tavLst>
                                    </p:anim>
                                    <p:anim calcmode="lin" valueType="num">
                                      <p:cBhvr>
                                        <p:cTn id="82" dur="500"/>
                                        <p:tgtEl>
                                          <p:spTgt spid="26"/>
                                        </p:tgtEl>
                                        <p:attrNameLst>
                                          <p:attrName>ppt_h</p:attrName>
                                        </p:attrNameLst>
                                      </p:cBhvr>
                                      <p:tavLst>
                                        <p:tav tm="0">
                                          <p:val>
                                            <p:strVal val="ppt_h"/>
                                          </p:val>
                                        </p:tav>
                                        <p:tav tm="100000">
                                          <p:val>
                                            <p:fltVal val="0"/>
                                          </p:val>
                                        </p:tav>
                                      </p:tavLst>
                                    </p:anim>
                                    <p:animEffect transition="out" filter="fade">
                                      <p:cBhvr>
                                        <p:cTn id="83" dur="500"/>
                                        <p:tgtEl>
                                          <p:spTgt spid="26"/>
                                        </p:tgtEl>
                                      </p:cBhvr>
                                    </p:animEffect>
                                    <p:set>
                                      <p:cBhvr>
                                        <p:cTn id="84" dur="1" fill="hold">
                                          <p:stCondLst>
                                            <p:cond delay="499"/>
                                          </p:stCondLst>
                                        </p:cTn>
                                        <p:tgtEl>
                                          <p:spTgt spid="26"/>
                                        </p:tgtEl>
                                        <p:attrNameLst>
                                          <p:attrName>style.visibility</p:attrName>
                                        </p:attrNameLst>
                                      </p:cBhvr>
                                      <p:to>
                                        <p:strVal val="hidden"/>
                                      </p:to>
                                    </p:set>
                                  </p:childTnLst>
                                </p:cTn>
                              </p:par>
                            </p:childTnLst>
                          </p:cTn>
                        </p:par>
                        <p:par>
                          <p:cTn id="85" fill="hold">
                            <p:stCondLst>
                              <p:cond delay="7500"/>
                            </p:stCondLst>
                            <p:childTnLst>
                              <p:par>
                                <p:cTn id="86" presetID="53" presetClass="exit" presetSubtype="32" fill="hold" nodeType="afterEffect">
                                  <p:stCondLst>
                                    <p:cond delay="0"/>
                                  </p:stCondLst>
                                  <p:childTnLst>
                                    <p:anim calcmode="lin" valueType="num">
                                      <p:cBhvr>
                                        <p:cTn id="87" dur="500"/>
                                        <p:tgtEl>
                                          <p:spTgt spid="31"/>
                                        </p:tgtEl>
                                        <p:attrNameLst>
                                          <p:attrName>ppt_w</p:attrName>
                                        </p:attrNameLst>
                                      </p:cBhvr>
                                      <p:tavLst>
                                        <p:tav tm="0">
                                          <p:val>
                                            <p:strVal val="ppt_w"/>
                                          </p:val>
                                        </p:tav>
                                        <p:tav tm="100000">
                                          <p:val>
                                            <p:fltVal val="0"/>
                                          </p:val>
                                        </p:tav>
                                      </p:tavLst>
                                    </p:anim>
                                    <p:anim calcmode="lin" valueType="num">
                                      <p:cBhvr>
                                        <p:cTn id="88" dur="500"/>
                                        <p:tgtEl>
                                          <p:spTgt spid="31"/>
                                        </p:tgtEl>
                                        <p:attrNameLst>
                                          <p:attrName>ppt_h</p:attrName>
                                        </p:attrNameLst>
                                      </p:cBhvr>
                                      <p:tavLst>
                                        <p:tav tm="0">
                                          <p:val>
                                            <p:strVal val="ppt_h"/>
                                          </p:val>
                                        </p:tav>
                                        <p:tav tm="100000">
                                          <p:val>
                                            <p:fltVal val="0"/>
                                          </p:val>
                                        </p:tav>
                                      </p:tavLst>
                                    </p:anim>
                                    <p:animEffect transition="out" filter="fade">
                                      <p:cBhvr>
                                        <p:cTn id="89" dur="500"/>
                                        <p:tgtEl>
                                          <p:spTgt spid="31"/>
                                        </p:tgtEl>
                                      </p:cBhvr>
                                    </p:animEffect>
                                    <p:set>
                                      <p:cBhvr>
                                        <p:cTn id="90" dur="1" fill="hold">
                                          <p:stCondLst>
                                            <p:cond delay="499"/>
                                          </p:stCondLst>
                                        </p:cTn>
                                        <p:tgtEl>
                                          <p:spTgt spid="31"/>
                                        </p:tgtEl>
                                        <p:attrNameLst>
                                          <p:attrName>style.visibility</p:attrName>
                                        </p:attrNameLst>
                                      </p:cBhvr>
                                      <p:to>
                                        <p:strVal val="hidden"/>
                                      </p:to>
                                    </p:set>
                                  </p:childTnLst>
                                </p:cTn>
                              </p:par>
                            </p:childTnLst>
                          </p:cTn>
                        </p:par>
                        <p:par>
                          <p:cTn id="91" fill="hold">
                            <p:stCondLst>
                              <p:cond delay="8000"/>
                            </p:stCondLst>
                            <p:childTnLst>
                              <p:par>
                                <p:cTn id="92" presetID="53" presetClass="exit" presetSubtype="32" fill="hold" nodeType="afterEffect">
                                  <p:stCondLst>
                                    <p:cond delay="0"/>
                                  </p:stCondLst>
                                  <p:childTnLst>
                                    <p:anim calcmode="lin" valueType="num">
                                      <p:cBhvr>
                                        <p:cTn id="93" dur="500"/>
                                        <p:tgtEl>
                                          <p:spTgt spid="32"/>
                                        </p:tgtEl>
                                        <p:attrNameLst>
                                          <p:attrName>ppt_w</p:attrName>
                                        </p:attrNameLst>
                                      </p:cBhvr>
                                      <p:tavLst>
                                        <p:tav tm="0">
                                          <p:val>
                                            <p:strVal val="ppt_w"/>
                                          </p:val>
                                        </p:tav>
                                        <p:tav tm="100000">
                                          <p:val>
                                            <p:fltVal val="0"/>
                                          </p:val>
                                        </p:tav>
                                      </p:tavLst>
                                    </p:anim>
                                    <p:anim calcmode="lin" valueType="num">
                                      <p:cBhvr>
                                        <p:cTn id="94" dur="500"/>
                                        <p:tgtEl>
                                          <p:spTgt spid="32"/>
                                        </p:tgtEl>
                                        <p:attrNameLst>
                                          <p:attrName>ppt_h</p:attrName>
                                        </p:attrNameLst>
                                      </p:cBhvr>
                                      <p:tavLst>
                                        <p:tav tm="0">
                                          <p:val>
                                            <p:strVal val="ppt_h"/>
                                          </p:val>
                                        </p:tav>
                                        <p:tav tm="100000">
                                          <p:val>
                                            <p:fltVal val="0"/>
                                          </p:val>
                                        </p:tav>
                                      </p:tavLst>
                                    </p:anim>
                                    <p:animEffect transition="out" filter="fade">
                                      <p:cBhvr>
                                        <p:cTn id="95" dur="500"/>
                                        <p:tgtEl>
                                          <p:spTgt spid="32"/>
                                        </p:tgtEl>
                                      </p:cBhvr>
                                    </p:animEffect>
                                    <p:set>
                                      <p:cBhvr>
                                        <p:cTn id="96" dur="1" fill="hold">
                                          <p:stCondLst>
                                            <p:cond delay="499"/>
                                          </p:stCondLst>
                                        </p:cTn>
                                        <p:tgtEl>
                                          <p:spTgt spid="32"/>
                                        </p:tgtEl>
                                        <p:attrNameLst>
                                          <p:attrName>style.visibility</p:attrName>
                                        </p:attrNameLst>
                                      </p:cBhvr>
                                      <p:to>
                                        <p:strVal val="hidden"/>
                                      </p:to>
                                    </p:set>
                                  </p:childTnLst>
                                </p:cTn>
                              </p:par>
                            </p:childTnLst>
                          </p:cTn>
                        </p:par>
                        <p:par>
                          <p:cTn id="97" fill="hold">
                            <p:stCondLst>
                              <p:cond delay="8500"/>
                            </p:stCondLst>
                            <p:childTnLst>
                              <p:par>
                                <p:cTn id="98" presetID="53" presetClass="exit" presetSubtype="32" fill="hold" nodeType="afterEffect">
                                  <p:stCondLst>
                                    <p:cond delay="0"/>
                                  </p:stCondLst>
                                  <p:childTnLst>
                                    <p:anim calcmode="lin" valueType="num">
                                      <p:cBhvr>
                                        <p:cTn id="99" dur="500"/>
                                        <p:tgtEl>
                                          <p:spTgt spid="30"/>
                                        </p:tgtEl>
                                        <p:attrNameLst>
                                          <p:attrName>ppt_w</p:attrName>
                                        </p:attrNameLst>
                                      </p:cBhvr>
                                      <p:tavLst>
                                        <p:tav tm="0">
                                          <p:val>
                                            <p:strVal val="ppt_w"/>
                                          </p:val>
                                        </p:tav>
                                        <p:tav tm="100000">
                                          <p:val>
                                            <p:fltVal val="0"/>
                                          </p:val>
                                        </p:tav>
                                      </p:tavLst>
                                    </p:anim>
                                    <p:anim calcmode="lin" valueType="num">
                                      <p:cBhvr>
                                        <p:cTn id="100" dur="500"/>
                                        <p:tgtEl>
                                          <p:spTgt spid="30"/>
                                        </p:tgtEl>
                                        <p:attrNameLst>
                                          <p:attrName>ppt_h</p:attrName>
                                        </p:attrNameLst>
                                      </p:cBhvr>
                                      <p:tavLst>
                                        <p:tav tm="0">
                                          <p:val>
                                            <p:strVal val="ppt_h"/>
                                          </p:val>
                                        </p:tav>
                                        <p:tav tm="100000">
                                          <p:val>
                                            <p:fltVal val="0"/>
                                          </p:val>
                                        </p:tav>
                                      </p:tavLst>
                                    </p:anim>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par>
                          <p:cTn id="103" fill="hold">
                            <p:stCondLst>
                              <p:cond delay="9000"/>
                            </p:stCondLst>
                            <p:childTnLst>
                              <p:par>
                                <p:cTn id="104" presetID="53" presetClass="exit" presetSubtype="32" fill="hold" nodeType="afterEffect">
                                  <p:stCondLst>
                                    <p:cond delay="0"/>
                                  </p:stCondLst>
                                  <p:childTnLst>
                                    <p:anim calcmode="lin" valueType="num">
                                      <p:cBhvr>
                                        <p:cTn id="105" dur="500"/>
                                        <p:tgtEl>
                                          <p:spTgt spid="33"/>
                                        </p:tgtEl>
                                        <p:attrNameLst>
                                          <p:attrName>ppt_w</p:attrName>
                                        </p:attrNameLst>
                                      </p:cBhvr>
                                      <p:tavLst>
                                        <p:tav tm="0">
                                          <p:val>
                                            <p:strVal val="ppt_w"/>
                                          </p:val>
                                        </p:tav>
                                        <p:tav tm="100000">
                                          <p:val>
                                            <p:fltVal val="0"/>
                                          </p:val>
                                        </p:tav>
                                      </p:tavLst>
                                    </p:anim>
                                    <p:anim calcmode="lin" valueType="num">
                                      <p:cBhvr>
                                        <p:cTn id="106" dur="500"/>
                                        <p:tgtEl>
                                          <p:spTgt spid="33"/>
                                        </p:tgtEl>
                                        <p:attrNameLst>
                                          <p:attrName>ppt_h</p:attrName>
                                        </p:attrNameLst>
                                      </p:cBhvr>
                                      <p:tavLst>
                                        <p:tav tm="0">
                                          <p:val>
                                            <p:strVal val="ppt_h"/>
                                          </p:val>
                                        </p:tav>
                                        <p:tav tm="100000">
                                          <p:val>
                                            <p:fltVal val="0"/>
                                          </p:val>
                                        </p:tav>
                                      </p:tavLst>
                                    </p:anim>
                                    <p:animEffect transition="out" filter="fade">
                                      <p:cBhvr>
                                        <p:cTn id="107" dur="500"/>
                                        <p:tgtEl>
                                          <p:spTgt spid="33"/>
                                        </p:tgtEl>
                                      </p:cBhvr>
                                    </p:animEffect>
                                    <p:set>
                                      <p:cBhvr>
                                        <p:cTn id="108" dur="1" fill="hold">
                                          <p:stCondLst>
                                            <p:cond delay="499"/>
                                          </p:stCondLst>
                                        </p:cTn>
                                        <p:tgtEl>
                                          <p:spTgt spid="33"/>
                                        </p:tgtEl>
                                        <p:attrNameLst>
                                          <p:attrName>style.visibility</p:attrName>
                                        </p:attrNameLst>
                                      </p:cBhvr>
                                      <p:to>
                                        <p:strVal val="hidden"/>
                                      </p:to>
                                    </p:set>
                                  </p:childTnLst>
                                </p:cTn>
                              </p:par>
                            </p:childTnLst>
                          </p:cTn>
                        </p:par>
                        <p:par>
                          <p:cTn id="109" fill="hold">
                            <p:stCondLst>
                              <p:cond delay="9500"/>
                            </p:stCondLst>
                            <p:childTnLst>
                              <p:par>
                                <p:cTn id="110" presetID="53" presetClass="exit" presetSubtype="32" fill="hold" nodeType="afterEffect">
                                  <p:stCondLst>
                                    <p:cond delay="0"/>
                                  </p:stCondLst>
                                  <p:childTnLst>
                                    <p:anim calcmode="lin" valueType="num">
                                      <p:cBhvr>
                                        <p:cTn id="111" dur="500"/>
                                        <p:tgtEl>
                                          <p:spTgt spid="25"/>
                                        </p:tgtEl>
                                        <p:attrNameLst>
                                          <p:attrName>ppt_w</p:attrName>
                                        </p:attrNameLst>
                                      </p:cBhvr>
                                      <p:tavLst>
                                        <p:tav tm="0">
                                          <p:val>
                                            <p:strVal val="ppt_w"/>
                                          </p:val>
                                        </p:tav>
                                        <p:tav tm="100000">
                                          <p:val>
                                            <p:fltVal val="0"/>
                                          </p:val>
                                        </p:tav>
                                      </p:tavLst>
                                    </p:anim>
                                    <p:anim calcmode="lin" valueType="num">
                                      <p:cBhvr>
                                        <p:cTn id="112" dur="500"/>
                                        <p:tgtEl>
                                          <p:spTgt spid="25"/>
                                        </p:tgtEl>
                                        <p:attrNameLst>
                                          <p:attrName>ppt_h</p:attrName>
                                        </p:attrNameLst>
                                      </p:cBhvr>
                                      <p:tavLst>
                                        <p:tav tm="0">
                                          <p:val>
                                            <p:strVal val="ppt_h"/>
                                          </p:val>
                                        </p:tav>
                                        <p:tav tm="100000">
                                          <p:val>
                                            <p:fltVal val="0"/>
                                          </p:val>
                                        </p:tav>
                                      </p:tavLst>
                                    </p:anim>
                                    <p:animEffect transition="out" filter="fade">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childTnLst>
                          </p:cTn>
                        </p:par>
                        <p:par>
                          <p:cTn id="115" fill="hold">
                            <p:stCondLst>
                              <p:cond delay="10000"/>
                            </p:stCondLst>
                            <p:childTnLst>
                              <p:par>
                                <p:cTn id="116" presetID="53" presetClass="exit" presetSubtype="32" fill="hold" nodeType="afterEffect">
                                  <p:stCondLst>
                                    <p:cond delay="0"/>
                                  </p:stCondLst>
                                  <p:childTnLst>
                                    <p:anim calcmode="lin" valueType="num">
                                      <p:cBhvr>
                                        <p:cTn id="117" dur="500"/>
                                        <p:tgtEl>
                                          <p:spTgt spid="28"/>
                                        </p:tgtEl>
                                        <p:attrNameLst>
                                          <p:attrName>ppt_w</p:attrName>
                                        </p:attrNameLst>
                                      </p:cBhvr>
                                      <p:tavLst>
                                        <p:tav tm="0">
                                          <p:val>
                                            <p:strVal val="ppt_w"/>
                                          </p:val>
                                        </p:tav>
                                        <p:tav tm="100000">
                                          <p:val>
                                            <p:fltVal val="0"/>
                                          </p:val>
                                        </p:tav>
                                      </p:tavLst>
                                    </p:anim>
                                    <p:anim calcmode="lin" valueType="num">
                                      <p:cBhvr>
                                        <p:cTn id="118" dur="500"/>
                                        <p:tgtEl>
                                          <p:spTgt spid="28"/>
                                        </p:tgtEl>
                                        <p:attrNameLst>
                                          <p:attrName>ppt_h</p:attrName>
                                        </p:attrNameLst>
                                      </p:cBhvr>
                                      <p:tavLst>
                                        <p:tav tm="0">
                                          <p:val>
                                            <p:strVal val="ppt_h"/>
                                          </p:val>
                                        </p:tav>
                                        <p:tav tm="100000">
                                          <p:val>
                                            <p:fltVal val="0"/>
                                          </p:val>
                                        </p:tav>
                                      </p:tavLst>
                                    </p:anim>
                                    <p:animEffect transition="out" filter="fade">
                                      <p:cBhvr>
                                        <p:cTn id="119" dur="500"/>
                                        <p:tgtEl>
                                          <p:spTgt spid="28"/>
                                        </p:tgtEl>
                                      </p:cBhvr>
                                    </p:animEffect>
                                    <p:set>
                                      <p:cBhvr>
                                        <p:cTn id="120" dur="1" fill="hold">
                                          <p:stCondLst>
                                            <p:cond delay="499"/>
                                          </p:stCondLst>
                                        </p:cTn>
                                        <p:tgtEl>
                                          <p:spTgt spid="28"/>
                                        </p:tgtEl>
                                        <p:attrNameLst>
                                          <p:attrName>style.visibility</p:attrName>
                                        </p:attrNameLst>
                                      </p:cBhvr>
                                      <p:to>
                                        <p:strVal val="hidden"/>
                                      </p:to>
                                    </p:set>
                                  </p:childTnLst>
                                </p:cTn>
                              </p:par>
                            </p:childTnLst>
                          </p:cTn>
                        </p:par>
                        <p:par>
                          <p:cTn id="121" fill="hold">
                            <p:stCondLst>
                              <p:cond delay="10500"/>
                            </p:stCondLst>
                            <p:childTnLst>
                              <p:par>
                                <p:cTn id="122" presetID="53" presetClass="exit" presetSubtype="32" fill="hold" nodeType="afterEffect">
                                  <p:stCondLst>
                                    <p:cond delay="0"/>
                                  </p:stCondLst>
                                  <p:childTnLst>
                                    <p:anim calcmode="lin" valueType="num">
                                      <p:cBhvr>
                                        <p:cTn id="123" dur="500"/>
                                        <p:tgtEl>
                                          <p:spTgt spid="24"/>
                                        </p:tgtEl>
                                        <p:attrNameLst>
                                          <p:attrName>ppt_w</p:attrName>
                                        </p:attrNameLst>
                                      </p:cBhvr>
                                      <p:tavLst>
                                        <p:tav tm="0">
                                          <p:val>
                                            <p:strVal val="ppt_w"/>
                                          </p:val>
                                        </p:tav>
                                        <p:tav tm="100000">
                                          <p:val>
                                            <p:fltVal val="0"/>
                                          </p:val>
                                        </p:tav>
                                      </p:tavLst>
                                    </p:anim>
                                    <p:anim calcmode="lin" valueType="num">
                                      <p:cBhvr>
                                        <p:cTn id="124" dur="500"/>
                                        <p:tgtEl>
                                          <p:spTgt spid="24"/>
                                        </p:tgtEl>
                                        <p:attrNameLst>
                                          <p:attrName>ppt_h</p:attrName>
                                        </p:attrNameLst>
                                      </p:cBhvr>
                                      <p:tavLst>
                                        <p:tav tm="0">
                                          <p:val>
                                            <p:strVal val="ppt_h"/>
                                          </p:val>
                                        </p:tav>
                                        <p:tav tm="100000">
                                          <p:val>
                                            <p:fltVal val="0"/>
                                          </p:val>
                                        </p:tav>
                                      </p:tavLst>
                                    </p:anim>
                                    <p:animEffect transition="out" filter="fade">
                                      <p:cBhvr>
                                        <p:cTn id="125" dur="500"/>
                                        <p:tgtEl>
                                          <p:spTgt spid="24"/>
                                        </p:tgtEl>
                                      </p:cBhvr>
                                    </p:animEffect>
                                    <p:set>
                                      <p:cBhvr>
                                        <p:cTn id="126" dur="1" fill="hold">
                                          <p:stCondLst>
                                            <p:cond delay="499"/>
                                          </p:stCondLst>
                                        </p:cTn>
                                        <p:tgtEl>
                                          <p:spTgt spid="24"/>
                                        </p:tgtEl>
                                        <p:attrNameLst>
                                          <p:attrName>style.visibility</p:attrName>
                                        </p:attrNameLst>
                                      </p:cBhvr>
                                      <p:to>
                                        <p:strVal val="hidden"/>
                                      </p:to>
                                    </p:set>
                                  </p:childTnLst>
                                </p:cTn>
                              </p:par>
                            </p:childTnLst>
                          </p:cTn>
                        </p:par>
                        <p:par>
                          <p:cTn id="127" fill="hold">
                            <p:stCondLst>
                              <p:cond delay="11000"/>
                            </p:stCondLst>
                            <p:childTnLst>
                              <p:par>
                                <p:cTn id="128" presetID="53" presetClass="exit" presetSubtype="32" fill="hold" nodeType="afterEffect">
                                  <p:stCondLst>
                                    <p:cond delay="0"/>
                                  </p:stCondLst>
                                  <p:childTnLst>
                                    <p:anim calcmode="lin" valueType="num">
                                      <p:cBhvr>
                                        <p:cTn id="129" dur="500"/>
                                        <p:tgtEl>
                                          <p:spTgt spid="34"/>
                                        </p:tgtEl>
                                        <p:attrNameLst>
                                          <p:attrName>ppt_w</p:attrName>
                                        </p:attrNameLst>
                                      </p:cBhvr>
                                      <p:tavLst>
                                        <p:tav tm="0">
                                          <p:val>
                                            <p:strVal val="ppt_w"/>
                                          </p:val>
                                        </p:tav>
                                        <p:tav tm="100000">
                                          <p:val>
                                            <p:fltVal val="0"/>
                                          </p:val>
                                        </p:tav>
                                      </p:tavLst>
                                    </p:anim>
                                    <p:anim calcmode="lin" valueType="num">
                                      <p:cBhvr>
                                        <p:cTn id="130" dur="500"/>
                                        <p:tgtEl>
                                          <p:spTgt spid="34"/>
                                        </p:tgtEl>
                                        <p:attrNameLst>
                                          <p:attrName>ppt_h</p:attrName>
                                        </p:attrNameLst>
                                      </p:cBhvr>
                                      <p:tavLst>
                                        <p:tav tm="0">
                                          <p:val>
                                            <p:strVal val="ppt_h"/>
                                          </p:val>
                                        </p:tav>
                                        <p:tav tm="100000">
                                          <p:val>
                                            <p:fltVal val="0"/>
                                          </p:val>
                                        </p:tav>
                                      </p:tavLst>
                                    </p:anim>
                                    <p:animEffect transition="out" filter="fade">
                                      <p:cBhvr>
                                        <p:cTn id="131" dur="500"/>
                                        <p:tgtEl>
                                          <p:spTgt spid="34"/>
                                        </p:tgtEl>
                                      </p:cBhvr>
                                    </p:animEffect>
                                    <p:set>
                                      <p:cBhvr>
                                        <p:cTn id="132" dur="1" fill="hold">
                                          <p:stCondLst>
                                            <p:cond delay="499"/>
                                          </p:stCondLst>
                                        </p:cTn>
                                        <p:tgtEl>
                                          <p:spTgt spid="34"/>
                                        </p:tgtEl>
                                        <p:attrNameLst>
                                          <p:attrName>style.visibility</p:attrName>
                                        </p:attrNameLst>
                                      </p:cBhvr>
                                      <p:to>
                                        <p:strVal val="hidden"/>
                                      </p:to>
                                    </p:set>
                                  </p:childTnLst>
                                </p:cTn>
                              </p:par>
                            </p:childTnLst>
                          </p:cTn>
                        </p:par>
                        <p:par>
                          <p:cTn id="133" fill="hold">
                            <p:stCondLst>
                              <p:cond delay="11500"/>
                            </p:stCondLst>
                            <p:childTnLst>
                              <p:par>
                                <p:cTn id="134" presetID="53" presetClass="exit" presetSubtype="32" fill="hold" nodeType="afterEffect">
                                  <p:stCondLst>
                                    <p:cond delay="0"/>
                                  </p:stCondLst>
                                  <p:childTnLst>
                                    <p:anim calcmode="lin" valueType="num">
                                      <p:cBhvr>
                                        <p:cTn id="135" dur="500"/>
                                        <p:tgtEl>
                                          <p:spTgt spid="35"/>
                                        </p:tgtEl>
                                        <p:attrNameLst>
                                          <p:attrName>ppt_w</p:attrName>
                                        </p:attrNameLst>
                                      </p:cBhvr>
                                      <p:tavLst>
                                        <p:tav tm="0">
                                          <p:val>
                                            <p:strVal val="ppt_w"/>
                                          </p:val>
                                        </p:tav>
                                        <p:tav tm="100000">
                                          <p:val>
                                            <p:fltVal val="0"/>
                                          </p:val>
                                        </p:tav>
                                      </p:tavLst>
                                    </p:anim>
                                    <p:anim calcmode="lin" valueType="num">
                                      <p:cBhvr>
                                        <p:cTn id="136" dur="500"/>
                                        <p:tgtEl>
                                          <p:spTgt spid="35"/>
                                        </p:tgtEl>
                                        <p:attrNameLst>
                                          <p:attrName>ppt_h</p:attrName>
                                        </p:attrNameLst>
                                      </p:cBhvr>
                                      <p:tavLst>
                                        <p:tav tm="0">
                                          <p:val>
                                            <p:strVal val="ppt_h"/>
                                          </p:val>
                                        </p:tav>
                                        <p:tav tm="100000">
                                          <p:val>
                                            <p:fltVal val="0"/>
                                          </p:val>
                                        </p:tav>
                                      </p:tavLst>
                                    </p:anim>
                                    <p:animEffect transition="out" filter="fade">
                                      <p:cBhvr>
                                        <p:cTn id="137" dur="500"/>
                                        <p:tgtEl>
                                          <p:spTgt spid="35"/>
                                        </p:tgtEl>
                                      </p:cBhvr>
                                    </p:animEffect>
                                    <p:set>
                                      <p:cBhvr>
                                        <p:cTn id="138"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3" name="文本框 2">
            <a:extLst>
              <a:ext uri="{FF2B5EF4-FFF2-40B4-BE49-F238E27FC236}">
                <a16:creationId xmlns:a16="http://schemas.microsoft.com/office/drawing/2014/main" id="{C4B6739B-5E71-4657-B51C-49F02E4F37C5}"/>
              </a:ext>
            </a:extLst>
          </p:cNvPr>
          <p:cNvSpPr txBox="1"/>
          <p:nvPr/>
        </p:nvSpPr>
        <p:spPr>
          <a:xfrm>
            <a:off x="3452423" y="929845"/>
            <a:ext cx="5077278" cy="3046988"/>
          </a:xfrm>
          <a:prstGeom prst="rect">
            <a:avLst/>
          </a:prstGeom>
          <a:noFill/>
        </p:spPr>
        <p:txBody>
          <a:bodyPr wrap="square" rtlCol="0">
            <a:spAutoFit/>
          </a:bodyPr>
          <a:lstStyle/>
          <a:p>
            <a:r>
              <a:rPr lang="zh-CN" altLang="en-US" sz="1600" b="1" dirty="0">
                <a:solidFill>
                  <a:schemeClr val="bg1"/>
                </a:solidFill>
              </a:rPr>
              <a:t>个人设备操作系统：</a:t>
            </a:r>
          </a:p>
          <a:p>
            <a:r>
              <a:rPr lang="en-US" altLang="zh-CN" sz="1600" b="1" dirty="0">
                <a:solidFill>
                  <a:schemeClr val="bg1"/>
                </a:solidFill>
              </a:rPr>
              <a:t>Windows10</a:t>
            </a:r>
          </a:p>
          <a:p>
            <a:r>
              <a:rPr lang="zh-CN" altLang="en-US" sz="1600" b="1" dirty="0">
                <a:solidFill>
                  <a:schemeClr val="bg1"/>
                </a:solidFill>
              </a:rPr>
              <a:t>优点：软件兼容全平台，安全性提升</a:t>
            </a:r>
          </a:p>
          <a:p>
            <a:r>
              <a:rPr lang="zh-CN" altLang="en-US" sz="1600" b="1" dirty="0">
                <a:solidFill>
                  <a:schemeClr val="bg1"/>
                </a:solidFill>
              </a:rPr>
              <a:t>缺点：容易崩溃</a:t>
            </a:r>
          </a:p>
          <a:p>
            <a:endParaRPr lang="zh-CN" altLang="en-US" sz="1600" b="1" dirty="0">
              <a:solidFill>
                <a:schemeClr val="bg1"/>
              </a:solidFill>
            </a:endParaRPr>
          </a:p>
          <a:p>
            <a:r>
              <a:rPr lang="zh-CN" altLang="en-US" sz="1600" b="1" dirty="0">
                <a:solidFill>
                  <a:schemeClr val="bg1"/>
                </a:solidFill>
              </a:rPr>
              <a:t>虚拟机：</a:t>
            </a:r>
          </a:p>
          <a:p>
            <a:r>
              <a:rPr lang="en-US" altLang="zh-CN" sz="1600" b="1" dirty="0">
                <a:solidFill>
                  <a:schemeClr val="bg1"/>
                </a:solidFill>
              </a:rPr>
              <a:t>Windows7</a:t>
            </a:r>
          </a:p>
          <a:p>
            <a:r>
              <a:rPr lang="zh-CN" altLang="en-US" sz="1600" b="1" dirty="0">
                <a:solidFill>
                  <a:schemeClr val="bg1"/>
                </a:solidFill>
              </a:rPr>
              <a:t>优点：</a:t>
            </a:r>
            <a:r>
              <a:rPr lang="en-US" altLang="zh-CN" sz="1600" b="1" dirty="0">
                <a:solidFill>
                  <a:schemeClr val="bg1"/>
                </a:solidFill>
              </a:rPr>
              <a:t>BUG</a:t>
            </a:r>
            <a:r>
              <a:rPr lang="zh-CN" altLang="en-US" sz="1600" b="1" dirty="0">
                <a:solidFill>
                  <a:schemeClr val="bg1"/>
                </a:solidFill>
              </a:rPr>
              <a:t>出现的几率小，软件的兼容性较好</a:t>
            </a:r>
          </a:p>
          <a:p>
            <a:r>
              <a:rPr lang="zh-CN" altLang="en-US" sz="1600" b="1" dirty="0">
                <a:solidFill>
                  <a:schemeClr val="bg1"/>
                </a:solidFill>
              </a:rPr>
              <a:t>缺点：</a:t>
            </a:r>
            <a:r>
              <a:rPr lang="en-US" altLang="zh-CN" sz="1600" b="1" dirty="0">
                <a:solidFill>
                  <a:schemeClr val="bg1"/>
                </a:solidFill>
              </a:rPr>
              <a:t>Win7</a:t>
            </a:r>
            <a:r>
              <a:rPr lang="zh-CN" altLang="en-US" sz="1600" b="1" dirty="0">
                <a:solidFill>
                  <a:schemeClr val="bg1"/>
                </a:solidFill>
              </a:rPr>
              <a:t>已经停止服务支持，安全性降低</a:t>
            </a:r>
          </a:p>
          <a:p>
            <a:r>
              <a:rPr lang="en-US" altLang="zh-CN" sz="1600" b="1" dirty="0">
                <a:solidFill>
                  <a:schemeClr val="bg1"/>
                </a:solidFill>
              </a:rPr>
              <a:t>Linux</a:t>
            </a:r>
            <a:r>
              <a:rPr lang="zh-CN" altLang="en-US" sz="1600" b="1" dirty="0">
                <a:solidFill>
                  <a:schemeClr val="bg1"/>
                </a:solidFill>
              </a:rPr>
              <a:t>（</a:t>
            </a:r>
            <a:r>
              <a:rPr lang="en-US" altLang="zh-CN" sz="1600" b="1" dirty="0">
                <a:solidFill>
                  <a:schemeClr val="bg1"/>
                </a:solidFill>
              </a:rPr>
              <a:t>Ubuntu 12.04 LTS</a:t>
            </a:r>
            <a:r>
              <a:rPr lang="zh-CN" altLang="en-US" sz="1600" b="1" dirty="0">
                <a:solidFill>
                  <a:schemeClr val="bg1"/>
                </a:solidFill>
              </a:rPr>
              <a:t>）</a:t>
            </a:r>
          </a:p>
          <a:p>
            <a:r>
              <a:rPr lang="zh-CN" altLang="en-US" sz="1600" b="1" dirty="0">
                <a:solidFill>
                  <a:schemeClr val="bg1"/>
                </a:solidFill>
              </a:rPr>
              <a:t>优点：</a:t>
            </a:r>
            <a:r>
              <a:rPr lang="en-US" altLang="zh-CN" sz="1600" b="1" dirty="0">
                <a:solidFill>
                  <a:schemeClr val="bg1"/>
                </a:solidFill>
              </a:rPr>
              <a:t>apache</a:t>
            </a:r>
            <a:r>
              <a:rPr lang="zh-CN" altLang="en-US" sz="1600" b="1" dirty="0">
                <a:solidFill>
                  <a:schemeClr val="bg1"/>
                </a:solidFill>
              </a:rPr>
              <a:t>支持好，作为服务器性能优异</a:t>
            </a:r>
          </a:p>
          <a:p>
            <a:r>
              <a:rPr lang="zh-CN" altLang="en-US" sz="1600" b="1" dirty="0">
                <a:solidFill>
                  <a:schemeClr val="bg1"/>
                </a:solidFill>
              </a:rPr>
              <a:t>缺点：使用命令行操作系统，使用不够方便</a:t>
            </a:r>
          </a:p>
        </p:txBody>
      </p:sp>
      <p:sp>
        <p:nvSpPr>
          <p:cNvPr id="4" name="文本框 3">
            <a:extLst>
              <a:ext uri="{FF2B5EF4-FFF2-40B4-BE49-F238E27FC236}">
                <a16:creationId xmlns:a16="http://schemas.microsoft.com/office/drawing/2014/main" id="{ADE38795-372F-4DE9-9AFF-FB24A0AE5058}"/>
              </a:ext>
            </a:extLst>
          </p:cNvPr>
          <p:cNvSpPr txBox="1"/>
          <p:nvPr/>
        </p:nvSpPr>
        <p:spPr>
          <a:xfrm>
            <a:off x="329817" y="4439193"/>
            <a:ext cx="5955573" cy="2308324"/>
          </a:xfrm>
          <a:prstGeom prst="rect">
            <a:avLst/>
          </a:prstGeom>
          <a:noFill/>
        </p:spPr>
        <p:txBody>
          <a:bodyPr wrap="square" rtlCol="0">
            <a:spAutoFit/>
          </a:bodyPr>
          <a:lstStyle/>
          <a:p>
            <a:r>
              <a:rPr lang="zh-CN" altLang="en-US" sz="1600" b="1" dirty="0">
                <a:solidFill>
                  <a:schemeClr val="bg1"/>
                </a:solidFill>
              </a:rPr>
              <a:t>办公软件：</a:t>
            </a:r>
          </a:p>
          <a:p>
            <a:r>
              <a:rPr lang="en-US" altLang="zh-CN" sz="1600" b="1" dirty="0">
                <a:solidFill>
                  <a:schemeClr val="bg1"/>
                </a:solidFill>
              </a:rPr>
              <a:t>Microsoft Office 2016</a:t>
            </a:r>
          </a:p>
          <a:p>
            <a:r>
              <a:rPr lang="zh-CN" altLang="en-US" sz="1600" b="1" dirty="0">
                <a:solidFill>
                  <a:schemeClr val="bg1"/>
                </a:solidFill>
              </a:rPr>
              <a:t>优点：操作方便、稳定、跨平台（</a:t>
            </a:r>
            <a:r>
              <a:rPr lang="en-US" altLang="zh-CN" sz="1600" b="1" dirty="0">
                <a:solidFill>
                  <a:schemeClr val="bg1"/>
                </a:solidFill>
              </a:rPr>
              <a:t>win7</a:t>
            </a:r>
            <a:r>
              <a:rPr lang="zh-CN" altLang="en-US" sz="1600" b="1" dirty="0">
                <a:solidFill>
                  <a:schemeClr val="bg1"/>
                </a:solidFill>
              </a:rPr>
              <a:t>以上）</a:t>
            </a:r>
          </a:p>
          <a:p>
            <a:r>
              <a:rPr lang="zh-CN" altLang="en-US" sz="1600" b="1" dirty="0">
                <a:solidFill>
                  <a:schemeClr val="bg1"/>
                </a:solidFill>
              </a:rPr>
              <a:t>缺点：必须同一版本不然存在兼容性问题、付费使用</a:t>
            </a:r>
          </a:p>
          <a:p>
            <a:r>
              <a:rPr lang="zh-CN" altLang="en-US" sz="1600" b="1" dirty="0">
                <a:solidFill>
                  <a:schemeClr val="bg1"/>
                </a:solidFill>
              </a:rPr>
              <a:t>费用</a:t>
            </a:r>
            <a:r>
              <a:rPr lang="en-US" altLang="zh-CN" sz="1600" b="1" dirty="0">
                <a:solidFill>
                  <a:schemeClr val="bg1"/>
                </a:solidFill>
              </a:rPr>
              <a:t>:499</a:t>
            </a:r>
            <a:r>
              <a:rPr lang="zh-CN" altLang="en-US" sz="1600" b="1" dirty="0">
                <a:solidFill>
                  <a:schemeClr val="bg1"/>
                </a:solidFill>
              </a:rPr>
              <a:t>（包年）（包涵了</a:t>
            </a:r>
            <a:r>
              <a:rPr lang="en-US" altLang="zh-CN" sz="1600" b="1" dirty="0">
                <a:solidFill>
                  <a:schemeClr val="bg1"/>
                </a:solidFill>
              </a:rPr>
              <a:t>Microsoft project</a:t>
            </a:r>
            <a:r>
              <a:rPr lang="zh-CN" altLang="en-US" sz="1600" b="1" dirty="0">
                <a:solidFill>
                  <a:schemeClr val="bg1"/>
                </a:solidFill>
              </a:rPr>
              <a:t>）</a:t>
            </a:r>
          </a:p>
          <a:p>
            <a:r>
              <a:rPr lang="en-US" altLang="zh-CN" sz="1600" b="1" dirty="0">
                <a:solidFill>
                  <a:schemeClr val="bg1"/>
                </a:solidFill>
              </a:rPr>
              <a:t>Microsoft Visio 2016</a:t>
            </a:r>
          </a:p>
          <a:p>
            <a:r>
              <a:rPr lang="zh-CN" altLang="en-US" sz="1600" b="1" dirty="0">
                <a:solidFill>
                  <a:schemeClr val="bg1"/>
                </a:solidFill>
              </a:rPr>
              <a:t>优点：成熟，功能完善的画图工具</a:t>
            </a:r>
          </a:p>
          <a:p>
            <a:r>
              <a:rPr lang="zh-CN" altLang="en-US" sz="1600" b="1" dirty="0">
                <a:solidFill>
                  <a:schemeClr val="bg1"/>
                </a:solidFill>
              </a:rPr>
              <a:t>缺点：风格过于扁平化，不适合大型系统开发，付费使用</a:t>
            </a:r>
          </a:p>
          <a:p>
            <a:r>
              <a:rPr lang="zh-CN" altLang="en-US" sz="1600" b="1" dirty="0">
                <a:solidFill>
                  <a:schemeClr val="bg1"/>
                </a:solidFill>
              </a:rPr>
              <a:t>费用：</a:t>
            </a:r>
            <a:r>
              <a:rPr lang="en-US" altLang="zh-CN" sz="1600" b="1" dirty="0">
                <a:solidFill>
                  <a:schemeClr val="bg1"/>
                </a:solidFill>
              </a:rPr>
              <a:t>95/</a:t>
            </a:r>
            <a:r>
              <a:rPr lang="zh-CN" altLang="en-US" sz="1600" b="1" dirty="0">
                <a:solidFill>
                  <a:schemeClr val="bg1"/>
                </a:solidFill>
              </a:rPr>
              <a:t>月</a:t>
            </a:r>
          </a:p>
        </p:txBody>
      </p:sp>
      <p:sp>
        <p:nvSpPr>
          <p:cNvPr id="86" name="TextBox 835">
            <a:extLst>
              <a:ext uri="{FF2B5EF4-FFF2-40B4-BE49-F238E27FC236}">
                <a16:creationId xmlns:a16="http://schemas.microsoft.com/office/drawing/2014/main" id="{053DA614-8425-4CE7-AB23-50B940CCDC21}"/>
              </a:ext>
            </a:extLst>
          </p:cNvPr>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使用的软件</a:t>
            </a:r>
            <a:endParaRPr lang="zh-CN" altLang="zh-CN" sz="2800" b="1" dirty="0">
              <a:solidFill>
                <a:schemeClr val="bg1"/>
              </a:solidFill>
            </a:endParaRPr>
          </a:p>
        </p:txBody>
      </p:sp>
    </p:spTree>
    <p:extLst>
      <p:ext uri="{BB962C8B-B14F-4D97-AF65-F5344CB8AC3E}">
        <p14:creationId xmlns:p14="http://schemas.microsoft.com/office/powerpoint/2010/main" val="1171364694"/>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3" name="文本框 2">
            <a:extLst>
              <a:ext uri="{FF2B5EF4-FFF2-40B4-BE49-F238E27FC236}">
                <a16:creationId xmlns:a16="http://schemas.microsoft.com/office/drawing/2014/main" id="{C4B6739B-5E71-4657-B51C-49F02E4F37C5}"/>
              </a:ext>
            </a:extLst>
          </p:cNvPr>
          <p:cNvSpPr txBox="1"/>
          <p:nvPr/>
        </p:nvSpPr>
        <p:spPr>
          <a:xfrm>
            <a:off x="3452422" y="929845"/>
            <a:ext cx="5522901" cy="5755422"/>
          </a:xfrm>
          <a:prstGeom prst="rect">
            <a:avLst/>
          </a:prstGeom>
          <a:noFill/>
        </p:spPr>
        <p:txBody>
          <a:bodyPr wrap="square" rtlCol="0">
            <a:spAutoFit/>
          </a:bodyPr>
          <a:lstStyle/>
          <a:p>
            <a:r>
              <a:rPr lang="zh-CN" altLang="en-US" sz="1600" b="1" dirty="0">
                <a:solidFill>
                  <a:schemeClr val="bg1"/>
                </a:solidFill>
              </a:rPr>
              <a:t>开发软件及运行环境：</a:t>
            </a:r>
          </a:p>
          <a:p>
            <a:r>
              <a:rPr lang="en-US" altLang="zh-CN" sz="1600" b="1" dirty="0">
                <a:solidFill>
                  <a:schemeClr val="bg1"/>
                </a:solidFill>
              </a:rPr>
              <a:t>Eclipse</a:t>
            </a:r>
          </a:p>
          <a:p>
            <a:r>
              <a:rPr lang="zh-CN" altLang="en-US" sz="1600" b="1" dirty="0">
                <a:solidFill>
                  <a:schemeClr val="bg1"/>
                </a:solidFill>
              </a:rPr>
              <a:t>优点：熟悉的</a:t>
            </a:r>
            <a:r>
              <a:rPr lang="en-US" altLang="zh-CN" sz="1600" b="1" dirty="0">
                <a:solidFill>
                  <a:schemeClr val="bg1"/>
                </a:solidFill>
              </a:rPr>
              <a:t>IDE</a:t>
            </a:r>
            <a:r>
              <a:rPr lang="zh-CN" altLang="en-US" sz="1600" b="1" dirty="0">
                <a:solidFill>
                  <a:schemeClr val="bg1"/>
                </a:solidFill>
              </a:rPr>
              <a:t>，成熟的开发环境、开源</a:t>
            </a:r>
          </a:p>
          <a:p>
            <a:r>
              <a:rPr lang="zh-CN" altLang="en-US" sz="1600" b="1" dirty="0">
                <a:solidFill>
                  <a:schemeClr val="bg1"/>
                </a:solidFill>
              </a:rPr>
              <a:t>缺点：较为老旧的</a:t>
            </a:r>
            <a:r>
              <a:rPr lang="en-US" altLang="zh-CN" sz="1600" b="1" dirty="0">
                <a:solidFill>
                  <a:schemeClr val="bg1"/>
                </a:solidFill>
              </a:rPr>
              <a:t>IDE</a:t>
            </a:r>
          </a:p>
          <a:p>
            <a:r>
              <a:rPr lang="zh-CN" altLang="en-US" sz="1600" b="1" dirty="0">
                <a:solidFill>
                  <a:schemeClr val="bg1"/>
                </a:solidFill>
              </a:rPr>
              <a:t>费用：开源、免费</a:t>
            </a:r>
          </a:p>
          <a:p>
            <a:r>
              <a:rPr lang="en-US" altLang="zh-CN" sz="1600" b="1" dirty="0">
                <a:solidFill>
                  <a:schemeClr val="bg1"/>
                </a:solidFill>
              </a:rPr>
              <a:t>Apache</a:t>
            </a:r>
          </a:p>
          <a:p>
            <a:r>
              <a:rPr lang="zh-CN" altLang="en-US" sz="1600" b="1" dirty="0">
                <a:solidFill>
                  <a:schemeClr val="bg1"/>
                </a:solidFill>
              </a:rPr>
              <a:t>优点：最为流行的</a:t>
            </a:r>
            <a:r>
              <a:rPr lang="en-US" altLang="zh-CN" sz="1600" b="1" dirty="0">
                <a:solidFill>
                  <a:schemeClr val="bg1"/>
                </a:solidFill>
              </a:rPr>
              <a:t>Web</a:t>
            </a:r>
            <a:r>
              <a:rPr lang="zh-CN" altLang="en-US" sz="1600" b="1" dirty="0">
                <a:solidFill>
                  <a:schemeClr val="bg1"/>
                </a:solidFill>
              </a:rPr>
              <a:t>服务器软件，教程多，简单、速度快、性能稳定；守护进程相对稳定，重连机制做得好；跟</a:t>
            </a:r>
            <a:r>
              <a:rPr lang="en-US" altLang="zh-CN" sz="1600" b="1" dirty="0">
                <a:solidFill>
                  <a:schemeClr val="bg1"/>
                </a:solidFill>
              </a:rPr>
              <a:t>php</a:t>
            </a:r>
            <a:r>
              <a:rPr lang="zh-CN" altLang="en-US" sz="1600" b="1" dirty="0">
                <a:solidFill>
                  <a:schemeClr val="bg1"/>
                </a:solidFill>
              </a:rPr>
              <a:t>交互基本用</a:t>
            </a:r>
            <a:r>
              <a:rPr lang="en-US" altLang="zh-CN" sz="1600" b="1" dirty="0">
                <a:solidFill>
                  <a:schemeClr val="bg1"/>
                </a:solidFill>
              </a:rPr>
              <a:t>module</a:t>
            </a:r>
            <a:r>
              <a:rPr lang="zh-CN" altLang="en-US" sz="1600" b="1" dirty="0">
                <a:solidFill>
                  <a:schemeClr val="bg1"/>
                </a:solidFill>
              </a:rPr>
              <a:t>，在</a:t>
            </a:r>
            <a:r>
              <a:rPr lang="en-US" altLang="zh-CN" sz="1600" b="1" dirty="0">
                <a:solidFill>
                  <a:schemeClr val="bg1"/>
                </a:solidFill>
              </a:rPr>
              <a:t>php</a:t>
            </a:r>
            <a:r>
              <a:rPr lang="zh-CN" altLang="en-US" sz="1600" b="1" dirty="0">
                <a:solidFill>
                  <a:schemeClr val="bg1"/>
                </a:solidFill>
              </a:rPr>
              <a:t>上不用配置太多参数；相对</a:t>
            </a:r>
            <a:r>
              <a:rPr lang="en-US" altLang="zh-CN" sz="1600" b="1" dirty="0" err="1">
                <a:solidFill>
                  <a:schemeClr val="bg1"/>
                </a:solidFill>
              </a:rPr>
              <a:t>nginx</a:t>
            </a:r>
            <a:r>
              <a:rPr lang="zh-CN" altLang="en-US" sz="1600" b="1" dirty="0">
                <a:solidFill>
                  <a:schemeClr val="bg1"/>
                </a:solidFill>
              </a:rPr>
              <a:t>，重写</a:t>
            </a:r>
            <a:r>
              <a:rPr lang="en-US" altLang="zh-CN" sz="1600" b="1" dirty="0">
                <a:solidFill>
                  <a:schemeClr val="bg1"/>
                </a:solidFill>
              </a:rPr>
              <a:t>(rewrite)</a:t>
            </a:r>
            <a:r>
              <a:rPr lang="zh-CN" altLang="en-US" sz="1600" b="1" dirty="0">
                <a:solidFill>
                  <a:schemeClr val="bg1"/>
                </a:solidFill>
              </a:rPr>
              <a:t>支持更好；采用</a:t>
            </a:r>
            <a:r>
              <a:rPr lang="en-US" altLang="zh-CN" sz="1600" b="1" dirty="0">
                <a:solidFill>
                  <a:schemeClr val="bg1"/>
                </a:solidFill>
              </a:rPr>
              <a:t>module</a:t>
            </a:r>
            <a:r>
              <a:rPr lang="zh-CN" altLang="en-US" sz="1600" b="1" dirty="0">
                <a:solidFill>
                  <a:schemeClr val="bg1"/>
                </a:solidFill>
              </a:rPr>
              <a:t>，可拓展性更强，可以在任一阶段插入钩子增加灵活性。</a:t>
            </a:r>
          </a:p>
          <a:p>
            <a:r>
              <a:rPr lang="zh-CN" altLang="en-US" sz="1600" b="1" dirty="0">
                <a:solidFill>
                  <a:schemeClr val="bg1"/>
                </a:solidFill>
              </a:rPr>
              <a:t>缺点：由于使用</a:t>
            </a:r>
            <a:r>
              <a:rPr lang="en-US" altLang="zh-CN" sz="1600" b="1" dirty="0">
                <a:solidFill>
                  <a:schemeClr val="bg1"/>
                </a:solidFill>
              </a:rPr>
              <a:t>module</a:t>
            </a:r>
            <a:r>
              <a:rPr lang="zh-CN" altLang="en-US" sz="1600" b="1" dirty="0">
                <a:solidFill>
                  <a:schemeClr val="bg1"/>
                </a:solidFill>
              </a:rPr>
              <a:t>形式加载，导致整个项目比较重；同步阻塞模型，容易导致进程阻塞无法正常访问</a:t>
            </a:r>
          </a:p>
          <a:p>
            <a:r>
              <a:rPr lang="zh-CN" altLang="en-US" sz="1600" b="1" dirty="0">
                <a:solidFill>
                  <a:schemeClr val="bg1"/>
                </a:solidFill>
              </a:rPr>
              <a:t>费用：免费、开源</a:t>
            </a:r>
          </a:p>
          <a:p>
            <a:r>
              <a:rPr lang="en-US" altLang="zh-CN" sz="1600" b="1" dirty="0">
                <a:solidFill>
                  <a:schemeClr val="bg1"/>
                </a:solidFill>
              </a:rPr>
              <a:t>PHP</a:t>
            </a:r>
          </a:p>
          <a:p>
            <a:r>
              <a:rPr lang="zh-CN" altLang="en-US" sz="1600" b="1" dirty="0">
                <a:solidFill>
                  <a:schemeClr val="bg1"/>
                </a:solidFill>
              </a:rPr>
              <a:t>优点：平台，性能优越；语法简单，容易上手有成熟的开发工具；</a:t>
            </a:r>
            <a:r>
              <a:rPr lang="en-US" altLang="zh-CN" sz="1600" b="1" dirty="0">
                <a:solidFill>
                  <a:schemeClr val="bg1"/>
                </a:solidFill>
              </a:rPr>
              <a:t>. </a:t>
            </a:r>
            <a:r>
              <a:rPr lang="zh-CN" altLang="en-US" sz="1600" b="1" dirty="0">
                <a:solidFill>
                  <a:schemeClr val="bg1"/>
                </a:solidFill>
              </a:rPr>
              <a:t>有比较完整的支持；有很多成熟的框架；有成熟的面向对象体系，能够适应基本的面向对象要求。适合开发大型项目； 有成熟的社区来支持</a:t>
            </a:r>
            <a:r>
              <a:rPr lang="en-US" altLang="zh-CN" sz="1600" b="1" dirty="0">
                <a:solidFill>
                  <a:schemeClr val="bg1"/>
                </a:solidFill>
              </a:rPr>
              <a:t>PHP</a:t>
            </a:r>
            <a:r>
              <a:rPr lang="zh-CN" altLang="en-US" sz="1600" b="1" dirty="0">
                <a:solidFill>
                  <a:schemeClr val="bg1"/>
                </a:solidFill>
              </a:rPr>
              <a:t>的开发；使用成本低</a:t>
            </a:r>
          </a:p>
          <a:p>
            <a:r>
              <a:rPr lang="zh-CN" altLang="en-US" sz="1600" b="1" dirty="0">
                <a:solidFill>
                  <a:schemeClr val="bg1"/>
                </a:solidFill>
              </a:rPr>
              <a:t>缺点：</a:t>
            </a:r>
            <a:r>
              <a:rPr lang="en-US" altLang="zh-CN" sz="1600" b="1" dirty="0">
                <a:solidFill>
                  <a:schemeClr val="bg1"/>
                </a:solidFill>
              </a:rPr>
              <a:t>.</a:t>
            </a:r>
            <a:r>
              <a:rPr lang="zh-CN" altLang="en-US" sz="1600" b="1" dirty="0">
                <a:solidFill>
                  <a:schemeClr val="bg1"/>
                </a:solidFill>
              </a:rPr>
              <a:t>对多线程支持不太好；语法不太严谨；</a:t>
            </a:r>
            <a:r>
              <a:rPr lang="en-US" altLang="zh-CN" sz="1600" b="1" dirty="0">
                <a:solidFill>
                  <a:schemeClr val="bg1"/>
                </a:solidFill>
              </a:rPr>
              <a:t>.PHP</a:t>
            </a:r>
            <a:r>
              <a:rPr lang="zh-CN" altLang="en-US" sz="1600" b="1" dirty="0">
                <a:solidFill>
                  <a:schemeClr val="bg1"/>
                </a:solidFill>
              </a:rPr>
              <a:t>的解释运行机制使得每个</a:t>
            </a:r>
            <a:r>
              <a:rPr lang="en-US" altLang="zh-CN" sz="1600" b="1" dirty="0">
                <a:solidFill>
                  <a:schemeClr val="bg1"/>
                </a:solidFill>
              </a:rPr>
              <a:t>PHP</a:t>
            </a:r>
            <a:r>
              <a:rPr lang="zh-CN" altLang="en-US" sz="1600" b="1" dirty="0">
                <a:solidFill>
                  <a:schemeClr val="bg1"/>
                </a:solidFill>
              </a:rPr>
              <a:t>页面被解释执行后，所有的相关资源都会被回收。</a:t>
            </a:r>
          </a:p>
          <a:p>
            <a:r>
              <a:rPr lang="zh-CN" altLang="en-US" sz="1600" b="1" dirty="0">
                <a:solidFill>
                  <a:schemeClr val="bg1"/>
                </a:solidFill>
              </a:rPr>
              <a:t>费用：开源，免费</a:t>
            </a:r>
          </a:p>
        </p:txBody>
      </p:sp>
      <p:sp>
        <p:nvSpPr>
          <p:cNvPr id="4" name="文本框 3">
            <a:extLst>
              <a:ext uri="{FF2B5EF4-FFF2-40B4-BE49-F238E27FC236}">
                <a16:creationId xmlns:a16="http://schemas.microsoft.com/office/drawing/2014/main" id="{ADE38795-372F-4DE9-9AFF-FB24A0AE5058}"/>
              </a:ext>
            </a:extLst>
          </p:cNvPr>
          <p:cNvSpPr txBox="1"/>
          <p:nvPr/>
        </p:nvSpPr>
        <p:spPr>
          <a:xfrm>
            <a:off x="341946" y="4216725"/>
            <a:ext cx="2953928" cy="2554545"/>
          </a:xfrm>
          <a:prstGeom prst="rect">
            <a:avLst/>
          </a:prstGeom>
          <a:noFill/>
        </p:spPr>
        <p:txBody>
          <a:bodyPr wrap="square" rtlCol="0">
            <a:spAutoFit/>
          </a:bodyPr>
          <a:lstStyle/>
          <a:p>
            <a:r>
              <a:rPr lang="zh-CN" altLang="en-US" sz="1600" b="1" dirty="0">
                <a:solidFill>
                  <a:schemeClr val="bg1"/>
                </a:solidFill>
              </a:rPr>
              <a:t>界面设计工具：</a:t>
            </a:r>
          </a:p>
          <a:p>
            <a:r>
              <a:rPr lang="en-US" altLang="zh-CN" sz="1600" b="1" dirty="0">
                <a:solidFill>
                  <a:schemeClr val="bg1"/>
                </a:solidFill>
              </a:rPr>
              <a:t>Axure RP</a:t>
            </a:r>
          </a:p>
          <a:p>
            <a:r>
              <a:rPr lang="zh-CN" altLang="en-US" sz="1600" b="1" dirty="0">
                <a:solidFill>
                  <a:schemeClr val="bg1"/>
                </a:solidFill>
              </a:rPr>
              <a:t>优点：使用广泛，沟通、传输、修改方便，比较成熟的专业原型设计工具。功能一般比其他的软件较为完善，使用起来操作复杂度不会很高，上手容易</a:t>
            </a:r>
          </a:p>
          <a:p>
            <a:r>
              <a:rPr lang="zh-CN" altLang="en-US" sz="1600" b="1" dirty="0">
                <a:solidFill>
                  <a:schemeClr val="bg1"/>
                </a:solidFill>
              </a:rPr>
              <a:t>缺点：需要收费，不熟悉</a:t>
            </a:r>
          </a:p>
          <a:p>
            <a:r>
              <a:rPr lang="zh-CN" altLang="en-US" sz="1600" b="1" dirty="0">
                <a:solidFill>
                  <a:schemeClr val="bg1"/>
                </a:solidFill>
              </a:rPr>
              <a:t>费用：专业版 </a:t>
            </a:r>
            <a:r>
              <a:rPr lang="en-US" altLang="zh-CN" sz="1600" b="1" dirty="0">
                <a:solidFill>
                  <a:schemeClr val="bg1"/>
                </a:solidFill>
              </a:rPr>
              <a:t>4000</a:t>
            </a:r>
            <a:r>
              <a:rPr lang="zh-CN" altLang="en-US" sz="1600" b="1" dirty="0">
                <a:solidFill>
                  <a:schemeClr val="bg1"/>
                </a:solidFill>
              </a:rPr>
              <a:t>团队版 </a:t>
            </a:r>
            <a:r>
              <a:rPr lang="en-US" altLang="zh-CN" sz="1600" b="1" dirty="0">
                <a:solidFill>
                  <a:schemeClr val="bg1"/>
                </a:solidFill>
              </a:rPr>
              <a:t>7000</a:t>
            </a:r>
            <a:r>
              <a:rPr lang="zh-CN" altLang="en-US" sz="1600" b="1" dirty="0">
                <a:solidFill>
                  <a:schemeClr val="bg1"/>
                </a:solidFill>
              </a:rPr>
              <a:t>企业版 </a:t>
            </a:r>
            <a:r>
              <a:rPr lang="en-US" altLang="zh-CN" sz="1600" b="1" dirty="0">
                <a:solidFill>
                  <a:schemeClr val="bg1"/>
                </a:solidFill>
              </a:rPr>
              <a:t>9000</a:t>
            </a:r>
          </a:p>
        </p:txBody>
      </p:sp>
      <p:sp>
        <p:nvSpPr>
          <p:cNvPr id="86" name="TextBox 835">
            <a:extLst>
              <a:ext uri="{FF2B5EF4-FFF2-40B4-BE49-F238E27FC236}">
                <a16:creationId xmlns:a16="http://schemas.microsoft.com/office/drawing/2014/main" id="{053DA614-8425-4CE7-AB23-50B940CCDC21}"/>
              </a:ext>
            </a:extLst>
          </p:cNvPr>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使用的软件</a:t>
            </a:r>
            <a:endParaRPr lang="zh-CN" altLang="zh-CN" sz="2800" b="1" dirty="0">
              <a:solidFill>
                <a:schemeClr val="bg1"/>
              </a:solidFill>
            </a:endParaRPr>
          </a:p>
        </p:txBody>
      </p:sp>
    </p:spTree>
    <p:extLst>
      <p:ext uri="{BB962C8B-B14F-4D97-AF65-F5344CB8AC3E}">
        <p14:creationId xmlns:p14="http://schemas.microsoft.com/office/powerpoint/2010/main" val="39752685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Rectangle 868"/>
          <p:cNvSpPr/>
          <p:nvPr/>
        </p:nvSpPr>
        <p:spPr>
          <a:xfrm>
            <a:off x="0" y="4086285"/>
            <a:ext cx="9144000" cy="163050"/>
          </a:xfrm>
          <a:prstGeom prst="rect">
            <a:avLst/>
          </a:prstGeom>
          <a:solidFill>
            <a:srgbClr val="1C1B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grpSp>
        <p:nvGrpSpPr>
          <p:cNvPr id="87" name="Group 86"/>
          <p:cNvGrpSpPr/>
          <p:nvPr/>
        </p:nvGrpSpPr>
        <p:grpSpPr>
          <a:xfrm>
            <a:off x="1652032" y="108471"/>
            <a:ext cx="1416519" cy="2768256"/>
            <a:chOff x="4576763" y="2114550"/>
            <a:chExt cx="3360737" cy="6567776"/>
          </a:xfrm>
          <a:effectLst>
            <a:outerShdw blurRad="228600" dir="18900000" sy="23000" kx="-1200000" algn="bl" rotWithShape="0">
              <a:prstClr val="black">
                <a:alpha val="15000"/>
              </a:prstClr>
            </a:outerShdw>
          </a:effectLst>
        </p:grpSpPr>
        <p:sp>
          <p:nvSpPr>
            <p:cNvPr id="66" name="Freeform 63"/>
            <p:cNvSpPr>
              <a:spLocks/>
            </p:cNvSpPr>
            <p:nvPr/>
          </p:nvSpPr>
          <p:spPr bwMode="auto">
            <a:xfrm>
              <a:off x="4995863" y="5861338"/>
              <a:ext cx="2520950" cy="2820988"/>
            </a:xfrm>
            <a:custGeom>
              <a:avLst/>
              <a:gdLst>
                <a:gd name="T0" fmla="*/ 661 w 670"/>
                <a:gd name="T1" fmla="*/ 709 h 751"/>
                <a:gd name="T2" fmla="*/ 450 w 670"/>
                <a:gd name="T3" fmla="*/ 39 h 751"/>
                <a:gd name="T4" fmla="*/ 409 w 670"/>
                <a:gd name="T5" fmla="*/ 39 h 751"/>
                <a:gd name="T6" fmla="*/ 509 w 670"/>
                <a:gd name="T7" fmla="*/ 358 h 751"/>
                <a:gd name="T8" fmla="*/ 355 w 670"/>
                <a:gd name="T9" fmla="*/ 358 h 751"/>
                <a:gd name="T10" fmla="*/ 355 w 670"/>
                <a:gd name="T11" fmla="*/ 20 h 751"/>
                <a:gd name="T12" fmla="*/ 335 w 670"/>
                <a:gd name="T13" fmla="*/ 0 h 751"/>
                <a:gd name="T14" fmla="*/ 316 w 670"/>
                <a:gd name="T15" fmla="*/ 20 h 751"/>
                <a:gd name="T16" fmla="*/ 316 w 670"/>
                <a:gd name="T17" fmla="*/ 358 h 751"/>
                <a:gd name="T18" fmla="*/ 161 w 670"/>
                <a:gd name="T19" fmla="*/ 358 h 751"/>
                <a:gd name="T20" fmla="*/ 261 w 670"/>
                <a:gd name="T21" fmla="*/ 39 h 751"/>
                <a:gd name="T22" fmla="*/ 220 w 670"/>
                <a:gd name="T23" fmla="*/ 39 h 751"/>
                <a:gd name="T24" fmla="*/ 9 w 670"/>
                <a:gd name="T25" fmla="*/ 709 h 751"/>
                <a:gd name="T26" fmla="*/ 47 w 670"/>
                <a:gd name="T27" fmla="*/ 721 h 751"/>
                <a:gd name="T28" fmla="*/ 149 w 670"/>
                <a:gd name="T29" fmla="*/ 397 h 751"/>
                <a:gd name="T30" fmla="*/ 316 w 670"/>
                <a:gd name="T31" fmla="*/ 397 h 751"/>
                <a:gd name="T32" fmla="*/ 316 w 670"/>
                <a:gd name="T33" fmla="*/ 541 h 751"/>
                <a:gd name="T34" fmla="*/ 335 w 670"/>
                <a:gd name="T35" fmla="*/ 561 h 751"/>
                <a:gd name="T36" fmla="*/ 355 w 670"/>
                <a:gd name="T37" fmla="*/ 541 h 751"/>
                <a:gd name="T38" fmla="*/ 355 w 670"/>
                <a:gd name="T39" fmla="*/ 397 h 751"/>
                <a:gd name="T40" fmla="*/ 522 w 670"/>
                <a:gd name="T41" fmla="*/ 397 h 751"/>
                <a:gd name="T42" fmla="*/ 624 w 670"/>
                <a:gd name="T43" fmla="*/ 721 h 751"/>
                <a:gd name="T44" fmla="*/ 661 w 670"/>
                <a:gd name="T45" fmla="*/ 709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0" h="751">
                  <a:moveTo>
                    <a:pt x="661" y="709"/>
                  </a:moveTo>
                  <a:cubicBezTo>
                    <a:pt x="450" y="39"/>
                    <a:pt x="450" y="39"/>
                    <a:pt x="450" y="39"/>
                  </a:cubicBezTo>
                  <a:cubicBezTo>
                    <a:pt x="409" y="39"/>
                    <a:pt x="409" y="39"/>
                    <a:pt x="409" y="39"/>
                  </a:cubicBezTo>
                  <a:cubicBezTo>
                    <a:pt x="509" y="358"/>
                    <a:pt x="509" y="358"/>
                    <a:pt x="509" y="358"/>
                  </a:cubicBezTo>
                  <a:cubicBezTo>
                    <a:pt x="355" y="358"/>
                    <a:pt x="355" y="358"/>
                    <a:pt x="355" y="358"/>
                  </a:cubicBezTo>
                  <a:cubicBezTo>
                    <a:pt x="355" y="20"/>
                    <a:pt x="355" y="20"/>
                    <a:pt x="355" y="20"/>
                  </a:cubicBezTo>
                  <a:cubicBezTo>
                    <a:pt x="355" y="9"/>
                    <a:pt x="346" y="0"/>
                    <a:pt x="335" y="0"/>
                  </a:cubicBezTo>
                  <a:cubicBezTo>
                    <a:pt x="324" y="0"/>
                    <a:pt x="316" y="9"/>
                    <a:pt x="316" y="20"/>
                  </a:cubicBezTo>
                  <a:cubicBezTo>
                    <a:pt x="316" y="358"/>
                    <a:pt x="316" y="358"/>
                    <a:pt x="316" y="358"/>
                  </a:cubicBezTo>
                  <a:cubicBezTo>
                    <a:pt x="161" y="358"/>
                    <a:pt x="161" y="358"/>
                    <a:pt x="161" y="358"/>
                  </a:cubicBezTo>
                  <a:cubicBezTo>
                    <a:pt x="261" y="39"/>
                    <a:pt x="261" y="39"/>
                    <a:pt x="261" y="39"/>
                  </a:cubicBezTo>
                  <a:cubicBezTo>
                    <a:pt x="220" y="39"/>
                    <a:pt x="220" y="39"/>
                    <a:pt x="220" y="39"/>
                  </a:cubicBezTo>
                  <a:cubicBezTo>
                    <a:pt x="9" y="709"/>
                    <a:pt x="9" y="709"/>
                    <a:pt x="9" y="709"/>
                  </a:cubicBezTo>
                  <a:cubicBezTo>
                    <a:pt x="0" y="743"/>
                    <a:pt x="37" y="751"/>
                    <a:pt x="47" y="721"/>
                  </a:cubicBezTo>
                  <a:cubicBezTo>
                    <a:pt x="149" y="397"/>
                    <a:pt x="149" y="397"/>
                    <a:pt x="149" y="397"/>
                  </a:cubicBezTo>
                  <a:cubicBezTo>
                    <a:pt x="316" y="397"/>
                    <a:pt x="316" y="397"/>
                    <a:pt x="316" y="397"/>
                  </a:cubicBezTo>
                  <a:cubicBezTo>
                    <a:pt x="316" y="541"/>
                    <a:pt x="316" y="541"/>
                    <a:pt x="316" y="541"/>
                  </a:cubicBezTo>
                  <a:cubicBezTo>
                    <a:pt x="316" y="552"/>
                    <a:pt x="324" y="561"/>
                    <a:pt x="335" y="561"/>
                  </a:cubicBezTo>
                  <a:cubicBezTo>
                    <a:pt x="346" y="561"/>
                    <a:pt x="355" y="552"/>
                    <a:pt x="355" y="541"/>
                  </a:cubicBezTo>
                  <a:cubicBezTo>
                    <a:pt x="355" y="397"/>
                    <a:pt x="355" y="397"/>
                    <a:pt x="355" y="397"/>
                  </a:cubicBezTo>
                  <a:cubicBezTo>
                    <a:pt x="522" y="397"/>
                    <a:pt x="522" y="397"/>
                    <a:pt x="522" y="397"/>
                  </a:cubicBezTo>
                  <a:cubicBezTo>
                    <a:pt x="624" y="721"/>
                    <a:pt x="624" y="721"/>
                    <a:pt x="624" y="721"/>
                  </a:cubicBezTo>
                  <a:cubicBezTo>
                    <a:pt x="632" y="747"/>
                    <a:pt x="670" y="738"/>
                    <a:pt x="661" y="709"/>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8" name="Rectangle 55"/>
            <p:cNvSpPr>
              <a:spLocks noChangeArrowheads="1"/>
            </p:cNvSpPr>
            <p:nvPr/>
          </p:nvSpPr>
          <p:spPr bwMode="auto">
            <a:xfrm>
              <a:off x="4648200" y="2189163"/>
              <a:ext cx="3214687" cy="3756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9" name="Rectangle 56"/>
            <p:cNvSpPr>
              <a:spLocks noChangeArrowheads="1"/>
            </p:cNvSpPr>
            <p:nvPr/>
          </p:nvSpPr>
          <p:spPr bwMode="auto">
            <a:xfrm>
              <a:off x="4927600" y="366553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0" name="Rectangle 57"/>
            <p:cNvSpPr>
              <a:spLocks noChangeArrowheads="1"/>
            </p:cNvSpPr>
            <p:nvPr/>
          </p:nvSpPr>
          <p:spPr bwMode="auto">
            <a:xfrm>
              <a:off x="4927600" y="3756025"/>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1" name="Rectangle 58"/>
            <p:cNvSpPr>
              <a:spLocks noChangeArrowheads="1"/>
            </p:cNvSpPr>
            <p:nvPr/>
          </p:nvSpPr>
          <p:spPr bwMode="auto">
            <a:xfrm>
              <a:off x="4927600" y="3849688"/>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2" name="Rectangle 59"/>
            <p:cNvSpPr>
              <a:spLocks noChangeArrowheads="1"/>
            </p:cNvSpPr>
            <p:nvPr/>
          </p:nvSpPr>
          <p:spPr bwMode="auto">
            <a:xfrm>
              <a:off x="4927600" y="3943350"/>
              <a:ext cx="1211262"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3" name="Rectangle 60"/>
            <p:cNvSpPr>
              <a:spLocks noChangeArrowheads="1"/>
            </p:cNvSpPr>
            <p:nvPr/>
          </p:nvSpPr>
          <p:spPr bwMode="auto">
            <a:xfrm>
              <a:off x="4927600" y="4033838"/>
              <a:ext cx="1211262" cy="44450"/>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4" name="Rectangle 61"/>
            <p:cNvSpPr>
              <a:spLocks noChangeArrowheads="1"/>
            </p:cNvSpPr>
            <p:nvPr/>
          </p:nvSpPr>
          <p:spPr bwMode="auto">
            <a:xfrm>
              <a:off x="4927600" y="3286125"/>
              <a:ext cx="1211262"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62"/>
            <p:cNvSpPr>
              <a:spLocks noEditPoints="1"/>
            </p:cNvSpPr>
            <p:nvPr/>
          </p:nvSpPr>
          <p:spPr bwMode="auto">
            <a:xfrm>
              <a:off x="4576763" y="2114550"/>
              <a:ext cx="3360737" cy="3902075"/>
            </a:xfrm>
            <a:custGeom>
              <a:avLst/>
              <a:gdLst>
                <a:gd name="T0" fmla="*/ 2070 w 2117"/>
                <a:gd name="T1" fmla="*/ 0 h 2458"/>
                <a:gd name="T2" fmla="*/ 1058 w 2117"/>
                <a:gd name="T3" fmla="*/ 0 h 2458"/>
                <a:gd name="T4" fmla="*/ 45 w 2117"/>
                <a:gd name="T5" fmla="*/ 0 h 2458"/>
                <a:gd name="T6" fmla="*/ 0 w 2117"/>
                <a:gd name="T7" fmla="*/ 0 h 2458"/>
                <a:gd name="T8" fmla="*/ 0 w 2117"/>
                <a:gd name="T9" fmla="*/ 47 h 2458"/>
                <a:gd name="T10" fmla="*/ 0 w 2117"/>
                <a:gd name="T11" fmla="*/ 2413 h 2458"/>
                <a:gd name="T12" fmla="*/ 0 w 2117"/>
                <a:gd name="T13" fmla="*/ 2458 h 2458"/>
                <a:gd name="T14" fmla="*/ 45 w 2117"/>
                <a:gd name="T15" fmla="*/ 2458 h 2458"/>
                <a:gd name="T16" fmla="*/ 1058 w 2117"/>
                <a:gd name="T17" fmla="*/ 2458 h 2458"/>
                <a:gd name="T18" fmla="*/ 2070 w 2117"/>
                <a:gd name="T19" fmla="*/ 2458 h 2458"/>
                <a:gd name="T20" fmla="*/ 2117 w 2117"/>
                <a:gd name="T21" fmla="*/ 2458 h 2458"/>
                <a:gd name="T22" fmla="*/ 2117 w 2117"/>
                <a:gd name="T23" fmla="*/ 2413 h 2458"/>
                <a:gd name="T24" fmla="*/ 2117 w 2117"/>
                <a:gd name="T25" fmla="*/ 47 h 2458"/>
                <a:gd name="T26" fmla="*/ 2117 w 2117"/>
                <a:gd name="T27" fmla="*/ 0 h 2458"/>
                <a:gd name="T28" fmla="*/ 2070 w 2117"/>
                <a:gd name="T29" fmla="*/ 0 h 2458"/>
                <a:gd name="T30" fmla="*/ 1058 w 2117"/>
                <a:gd name="T31" fmla="*/ 2366 h 2458"/>
                <a:gd name="T32" fmla="*/ 93 w 2117"/>
                <a:gd name="T33" fmla="*/ 2366 h 2458"/>
                <a:gd name="T34" fmla="*/ 93 w 2117"/>
                <a:gd name="T35" fmla="*/ 381 h 2458"/>
                <a:gd name="T36" fmla="*/ 2025 w 2117"/>
                <a:gd name="T37" fmla="*/ 381 h 2458"/>
                <a:gd name="T38" fmla="*/ 2025 w 2117"/>
                <a:gd name="T39" fmla="*/ 2366 h 2458"/>
                <a:gd name="T40" fmla="*/ 1058 w 2117"/>
                <a:gd name="T41" fmla="*/ 2366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7" h="2458">
                  <a:moveTo>
                    <a:pt x="2070" y="0"/>
                  </a:moveTo>
                  <a:lnTo>
                    <a:pt x="1058" y="0"/>
                  </a:lnTo>
                  <a:lnTo>
                    <a:pt x="45" y="0"/>
                  </a:lnTo>
                  <a:lnTo>
                    <a:pt x="0" y="0"/>
                  </a:lnTo>
                  <a:lnTo>
                    <a:pt x="0" y="47"/>
                  </a:lnTo>
                  <a:lnTo>
                    <a:pt x="0" y="2413"/>
                  </a:lnTo>
                  <a:lnTo>
                    <a:pt x="0" y="2458"/>
                  </a:lnTo>
                  <a:lnTo>
                    <a:pt x="45" y="2458"/>
                  </a:lnTo>
                  <a:lnTo>
                    <a:pt x="1058" y="2458"/>
                  </a:lnTo>
                  <a:lnTo>
                    <a:pt x="2070" y="2458"/>
                  </a:lnTo>
                  <a:lnTo>
                    <a:pt x="2117" y="2458"/>
                  </a:lnTo>
                  <a:lnTo>
                    <a:pt x="2117" y="2413"/>
                  </a:lnTo>
                  <a:lnTo>
                    <a:pt x="2117" y="47"/>
                  </a:lnTo>
                  <a:lnTo>
                    <a:pt x="2117" y="0"/>
                  </a:lnTo>
                  <a:lnTo>
                    <a:pt x="2070" y="0"/>
                  </a:lnTo>
                  <a:close/>
                  <a:moveTo>
                    <a:pt x="1058" y="2366"/>
                  </a:moveTo>
                  <a:lnTo>
                    <a:pt x="93" y="2366"/>
                  </a:lnTo>
                  <a:lnTo>
                    <a:pt x="93" y="381"/>
                  </a:lnTo>
                  <a:lnTo>
                    <a:pt x="2025" y="381"/>
                  </a:lnTo>
                  <a:lnTo>
                    <a:pt x="2025" y="2366"/>
                  </a:lnTo>
                  <a:lnTo>
                    <a:pt x="1058" y="2366"/>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7" name="Freeform 64"/>
            <p:cNvSpPr>
              <a:spLocks/>
            </p:cNvSpPr>
            <p:nvPr/>
          </p:nvSpPr>
          <p:spPr bwMode="auto">
            <a:xfrm>
              <a:off x="7426325" y="5441950"/>
              <a:ext cx="365125" cy="428625"/>
            </a:xfrm>
            <a:custGeom>
              <a:avLst/>
              <a:gdLst>
                <a:gd name="T0" fmla="*/ 230 w 230"/>
                <a:gd name="T1" fmla="*/ 0 h 270"/>
                <a:gd name="T2" fmla="*/ 0 w 230"/>
                <a:gd name="T3" fmla="*/ 270 h 270"/>
                <a:gd name="T4" fmla="*/ 230 w 230"/>
                <a:gd name="T5" fmla="*/ 270 h 270"/>
                <a:gd name="T6" fmla="*/ 230 w 230"/>
                <a:gd name="T7" fmla="*/ 0 h 270"/>
              </a:gdLst>
              <a:ahLst/>
              <a:cxnLst>
                <a:cxn ang="0">
                  <a:pos x="T0" y="T1"/>
                </a:cxn>
                <a:cxn ang="0">
                  <a:pos x="T2" y="T3"/>
                </a:cxn>
                <a:cxn ang="0">
                  <a:pos x="T4" y="T5"/>
                </a:cxn>
                <a:cxn ang="0">
                  <a:pos x="T6" y="T7"/>
                </a:cxn>
              </a:cxnLst>
              <a:rect l="0" t="0" r="r" b="b"/>
              <a:pathLst>
                <a:path w="230" h="270">
                  <a:moveTo>
                    <a:pt x="230" y="0"/>
                  </a:moveTo>
                  <a:lnTo>
                    <a:pt x="0" y="270"/>
                  </a:lnTo>
                  <a:lnTo>
                    <a:pt x="230" y="270"/>
                  </a:lnTo>
                  <a:lnTo>
                    <a:pt x="230"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8" name="Rectangle 65"/>
            <p:cNvSpPr>
              <a:spLocks noChangeArrowheads="1"/>
            </p:cNvSpPr>
            <p:nvPr/>
          </p:nvSpPr>
          <p:spPr bwMode="auto">
            <a:xfrm>
              <a:off x="6327775" y="508476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9" name="Rectangle 66"/>
            <p:cNvSpPr>
              <a:spLocks noChangeArrowheads="1"/>
            </p:cNvSpPr>
            <p:nvPr/>
          </p:nvSpPr>
          <p:spPr bwMode="auto">
            <a:xfrm>
              <a:off x="6327775" y="51800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Rectangle 67"/>
            <p:cNvSpPr>
              <a:spLocks noChangeArrowheads="1"/>
            </p:cNvSpPr>
            <p:nvPr/>
          </p:nvSpPr>
          <p:spPr bwMode="auto">
            <a:xfrm>
              <a:off x="6327775" y="5268913"/>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1" name="Rectangle 68"/>
            <p:cNvSpPr>
              <a:spLocks noChangeArrowheads="1"/>
            </p:cNvSpPr>
            <p:nvPr/>
          </p:nvSpPr>
          <p:spPr bwMode="auto">
            <a:xfrm>
              <a:off x="6327775" y="536257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2" name="Rectangle 69"/>
            <p:cNvSpPr>
              <a:spLocks noChangeArrowheads="1"/>
            </p:cNvSpPr>
            <p:nvPr/>
          </p:nvSpPr>
          <p:spPr bwMode="auto">
            <a:xfrm>
              <a:off x="6327775" y="5457825"/>
              <a:ext cx="1206500" cy="4127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3" name="Rectangle 70"/>
            <p:cNvSpPr>
              <a:spLocks noChangeArrowheads="1"/>
            </p:cNvSpPr>
            <p:nvPr/>
          </p:nvSpPr>
          <p:spPr bwMode="auto">
            <a:xfrm>
              <a:off x="6327775" y="4705350"/>
              <a:ext cx="1206500" cy="225425"/>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4" name="Freeform 71"/>
            <p:cNvSpPr>
              <a:spLocks/>
            </p:cNvSpPr>
            <p:nvPr/>
          </p:nvSpPr>
          <p:spPr bwMode="auto">
            <a:xfrm>
              <a:off x="7358063" y="5416550"/>
              <a:ext cx="433387" cy="454025"/>
            </a:xfrm>
            <a:custGeom>
              <a:avLst/>
              <a:gdLst>
                <a:gd name="T0" fmla="*/ 115 w 115"/>
                <a:gd name="T1" fmla="*/ 7 h 121"/>
                <a:gd name="T2" fmla="*/ 18 w 115"/>
                <a:gd name="T3" fmla="*/ 121 h 121"/>
                <a:gd name="T4" fmla="*/ 0 w 115"/>
                <a:gd name="T5" fmla="*/ 0 h 121"/>
                <a:gd name="T6" fmla="*/ 115 w 115"/>
                <a:gd name="T7" fmla="*/ 7 h 121"/>
              </a:gdLst>
              <a:ahLst/>
              <a:cxnLst>
                <a:cxn ang="0">
                  <a:pos x="T0" y="T1"/>
                </a:cxn>
                <a:cxn ang="0">
                  <a:pos x="T2" y="T3"/>
                </a:cxn>
                <a:cxn ang="0">
                  <a:pos x="T4" y="T5"/>
                </a:cxn>
                <a:cxn ang="0">
                  <a:pos x="T6" y="T7"/>
                </a:cxn>
              </a:cxnLst>
              <a:rect l="0" t="0" r="r" b="b"/>
              <a:pathLst>
                <a:path w="115" h="121">
                  <a:moveTo>
                    <a:pt x="115" y="7"/>
                  </a:moveTo>
                  <a:cubicBezTo>
                    <a:pt x="18" y="121"/>
                    <a:pt x="18" y="121"/>
                    <a:pt x="18" y="121"/>
                  </a:cubicBezTo>
                  <a:cubicBezTo>
                    <a:pt x="28" y="81"/>
                    <a:pt x="24" y="40"/>
                    <a:pt x="0" y="0"/>
                  </a:cubicBezTo>
                  <a:cubicBezTo>
                    <a:pt x="36" y="26"/>
                    <a:pt x="75" y="25"/>
                    <a:pt x="115" y="7"/>
                  </a:cubicBezTo>
                  <a:close/>
                </a:path>
              </a:pathLst>
            </a:custGeom>
            <a:solidFill>
              <a:srgbClr val="E8E7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5" name="Oval 72"/>
            <p:cNvSpPr>
              <a:spLocks noChangeArrowheads="1"/>
            </p:cNvSpPr>
            <p:nvPr/>
          </p:nvSpPr>
          <p:spPr bwMode="auto">
            <a:xfrm>
              <a:off x="4987925" y="4619625"/>
              <a:ext cx="1027112" cy="1025525"/>
            </a:xfrm>
            <a:prstGeom prst="ellipse">
              <a:avLst/>
            </a:prstGeom>
            <a:solidFill>
              <a:srgbClr val="B7D5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6" name="Freeform 73"/>
            <p:cNvSpPr>
              <a:spLocks/>
            </p:cNvSpPr>
            <p:nvPr/>
          </p:nvSpPr>
          <p:spPr bwMode="auto">
            <a:xfrm>
              <a:off x="5499100" y="5130800"/>
              <a:ext cx="458787" cy="427038"/>
            </a:xfrm>
            <a:custGeom>
              <a:avLst/>
              <a:gdLst>
                <a:gd name="T0" fmla="*/ 76 w 122"/>
                <a:gd name="T1" fmla="*/ 114 h 114"/>
                <a:gd name="T2" fmla="*/ 122 w 122"/>
                <a:gd name="T3" fmla="*/ 62 h 114"/>
                <a:gd name="T4" fmla="*/ 0 w 122"/>
                <a:gd name="T5" fmla="*/ 0 h 114"/>
                <a:gd name="T6" fmla="*/ 76 w 122"/>
                <a:gd name="T7" fmla="*/ 114 h 114"/>
              </a:gdLst>
              <a:ahLst/>
              <a:cxnLst>
                <a:cxn ang="0">
                  <a:pos x="T0" y="T1"/>
                </a:cxn>
                <a:cxn ang="0">
                  <a:pos x="T2" y="T3"/>
                </a:cxn>
                <a:cxn ang="0">
                  <a:pos x="T4" y="T5"/>
                </a:cxn>
                <a:cxn ang="0">
                  <a:pos x="T6" y="T7"/>
                </a:cxn>
              </a:cxnLst>
              <a:rect l="0" t="0" r="r" b="b"/>
              <a:pathLst>
                <a:path w="122" h="114">
                  <a:moveTo>
                    <a:pt x="76" y="114"/>
                  </a:moveTo>
                  <a:cubicBezTo>
                    <a:pt x="95" y="101"/>
                    <a:pt x="111" y="83"/>
                    <a:pt x="122" y="62"/>
                  </a:cubicBezTo>
                  <a:cubicBezTo>
                    <a:pt x="0" y="0"/>
                    <a:pt x="0" y="0"/>
                    <a:pt x="0" y="0"/>
                  </a:cubicBezTo>
                  <a:lnTo>
                    <a:pt x="76" y="114"/>
                  </a:lnTo>
                  <a:close/>
                </a:path>
              </a:pathLst>
            </a:custGeom>
            <a:solidFill>
              <a:srgbClr val="3F7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7" name="Freeform 74"/>
            <p:cNvSpPr>
              <a:spLocks/>
            </p:cNvSpPr>
            <p:nvPr/>
          </p:nvSpPr>
          <p:spPr bwMode="auto">
            <a:xfrm>
              <a:off x="5499100" y="4729163"/>
              <a:ext cx="515937" cy="633413"/>
            </a:xfrm>
            <a:custGeom>
              <a:avLst/>
              <a:gdLst>
                <a:gd name="T0" fmla="*/ 122 w 137"/>
                <a:gd name="T1" fmla="*/ 169 h 169"/>
                <a:gd name="T2" fmla="*/ 137 w 137"/>
                <a:gd name="T3" fmla="*/ 107 h 169"/>
                <a:gd name="T4" fmla="*/ 85 w 137"/>
                <a:gd name="T5" fmla="*/ 0 h 169"/>
                <a:gd name="T6" fmla="*/ 0 w 137"/>
                <a:gd name="T7" fmla="*/ 107 h 169"/>
                <a:gd name="T8" fmla="*/ 122 w 137"/>
                <a:gd name="T9" fmla="*/ 169 h 169"/>
              </a:gdLst>
              <a:ahLst/>
              <a:cxnLst>
                <a:cxn ang="0">
                  <a:pos x="T0" y="T1"/>
                </a:cxn>
                <a:cxn ang="0">
                  <a:pos x="T2" y="T3"/>
                </a:cxn>
                <a:cxn ang="0">
                  <a:pos x="T4" y="T5"/>
                </a:cxn>
                <a:cxn ang="0">
                  <a:pos x="T6" y="T7"/>
                </a:cxn>
                <a:cxn ang="0">
                  <a:pos x="T8" y="T9"/>
                </a:cxn>
              </a:cxnLst>
              <a:rect l="0" t="0" r="r" b="b"/>
              <a:pathLst>
                <a:path w="137" h="169">
                  <a:moveTo>
                    <a:pt x="122" y="169"/>
                  </a:moveTo>
                  <a:cubicBezTo>
                    <a:pt x="132" y="151"/>
                    <a:pt x="137" y="129"/>
                    <a:pt x="137" y="107"/>
                  </a:cubicBezTo>
                  <a:cubicBezTo>
                    <a:pt x="137" y="63"/>
                    <a:pt x="116" y="25"/>
                    <a:pt x="85" y="0"/>
                  </a:cubicBezTo>
                  <a:cubicBezTo>
                    <a:pt x="0" y="107"/>
                    <a:pt x="0" y="107"/>
                    <a:pt x="0" y="107"/>
                  </a:cubicBezTo>
                  <a:lnTo>
                    <a:pt x="122" y="169"/>
                  </a:lnTo>
                  <a:close/>
                </a:path>
              </a:pathLst>
            </a:custGeom>
            <a:solidFill>
              <a:srgbClr val="5D8C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8" name="Freeform 75"/>
            <p:cNvSpPr>
              <a:spLocks/>
            </p:cNvSpPr>
            <p:nvPr/>
          </p:nvSpPr>
          <p:spPr bwMode="auto">
            <a:xfrm>
              <a:off x="5499100" y="4619625"/>
              <a:ext cx="320675" cy="511175"/>
            </a:xfrm>
            <a:custGeom>
              <a:avLst/>
              <a:gdLst>
                <a:gd name="T0" fmla="*/ 85 w 85"/>
                <a:gd name="T1" fmla="*/ 29 h 136"/>
                <a:gd name="T2" fmla="*/ 0 w 85"/>
                <a:gd name="T3" fmla="*/ 0 h 136"/>
                <a:gd name="T4" fmla="*/ 0 w 85"/>
                <a:gd name="T5" fmla="*/ 136 h 136"/>
                <a:gd name="T6" fmla="*/ 85 w 85"/>
                <a:gd name="T7" fmla="*/ 29 h 136"/>
              </a:gdLst>
              <a:ahLst/>
              <a:cxnLst>
                <a:cxn ang="0">
                  <a:pos x="T0" y="T1"/>
                </a:cxn>
                <a:cxn ang="0">
                  <a:pos x="T2" y="T3"/>
                </a:cxn>
                <a:cxn ang="0">
                  <a:pos x="T4" y="T5"/>
                </a:cxn>
                <a:cxn ang="0">
                  <a:pos x="T6" y="T7"/>
                </a:cxn>
              </a:cxnLst>
              <a:rect l="0" t="0" r="r" b="b"/>
              <a:pathLst>
                <a:path w="85" h="136">
                  <a:moveTo>
                    <a:pt x="85" y="29"/>
                  </a:moveTo>
                  <a:cubicBezTo>
                    <a:pt x="61" y="10"/>
                    <a:pt x="32" y="0"/>
                    <a:pt x="0" y="0"/>
                  </a:cubicBezTo>
                  <a:cubicBezTo>
                    <a:pt x="0" y="136"/>
                    <a:pt x="0" y="136"/>
                    <a:pt x="0" y="136"/>
                  </a:cubicBezTo>
                  <a:lnTo>
                    <a:pt x="85" y="29"/>
                  </a:lnTo>
                  <a:close/>
                </a:path>
              </a:pathLst>
            </a:custGeom>
            <a:solidFill>
              <a:srgbClr val="7BA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9" name="Freeform 76"/>
            <p:cNvSpPr>
              <a:spLocks/>
            </p:cNvSpPr>
            <p:nvPr/>
          </p:nvSpPr>
          <p:spPr bwMode="auto">
            <a:xfrm>
              <a:off x="5133975" y="4619625"/>
              <a:ext cx="365125" cy="511175"/>
            </a:xfrm>
            <a:custGeom>
              <a:avLst/>
              <a:gdLst>
                <a:gd name="T0" fmla="*/ 97 w 97"/>
                <a:gd name="T1" fmla="*/ 0 h 136"/>
                <a:gd name="T2" fmla="*/ 97 w 97"/>
                <a:gd name="T3" fmla="*/ 136 h 136"/>
                <a:gd name="T4" fmla="*/ 0 w 97"/>
                <a:gd name="T5" fmla="*/ 40 h 136"/>
                <a:gd name="T6" fmla="*/ 97 w 97"/>
                <a:gd name="T7" fmla="*/ 0 h 136"/>
              </a:gdLst>
              <a:ahLst/>
              <a:cxnLst>
                <a:cxn ang="0">
                  <a:pos x="T0" y="T1"/>
                </a:cxn>
                <a:cxn ang="0">
                  <a:pos x="T2" y="T3"/>
                </a:cxn>
                <a:cxn ang="0">
                  <a:pos x="T4" y="T5"/>
                </a:cxn>
                <a:cxn ang="0">
                  <a:pos x="T6" y="T7"/>
                </a:cxn>
              </a:cxnLst>
              <a:rect l="0" t="0" r="r" b="b"/>
              <a:pathLst>
                <a:path w="97" h="136">
                  <a:moveTo>
                    <a:pt x="97" y="0"/>
                  </a:moveTo>
                  <a:cubicBezTo>
                    <a:pt x="97" y="136"/>
                    <a:pt x="97" y="136"/>
                    <a:pt x="97" y="136"/>
                  </a:cubicBezTo>
                  <a:cubicBezTo>
                    <a:pt x="0" y="40"/>
                    <a:pt x="0" y="40"/>
                    <a:pt x="0" y="40"/>
                  </a:cubicBezTo>
                  <a:cubicBezTo>
                    <a:pt x="25" y="15"/>
                    <a:pt x="59" y="0"/>
                    <a:pt x="97" y="0"/>
                  </a:cubicBezTo>
                  <a:close/>
                </a:path>
              </a:pathLst>
            </a:custGeom>
            <a:solidFill>
              <a:srgbClr val="99BD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0" name="Rectangle 77"/>
            <p:cNvSpPr>
              <a:spLocks noChangeArrowheads="1"/>
            </p:cNvSpPr>
            <p:nvPr/>
          </p:nvSpPr>
          <p:spPr bwMode="auto">
            <a:xfrm>
              <a:off x="6327775" y="4259263"/>
              <a:ext cx="1206500" cy="60325"/>
            </a:xfrm>
            <a:prstGeom prst="rect">
              <a:avLst/>
            </a:prstGeom>
            <a:solidFill>
              <a:srgbClr val="B9D5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1" name="Rectangle 78"/>
            <p:cNvSpPr>
              <a:spLocks noChangeArrowheads="1"/>
            </p:cNvSpPr>
            <p:nvPr/>
          </p:nvSpPr>
          <p:spPr bwMode="auto">
            <a:xfrm>
              <a:off x="7319963" y="3019425"/>
              <a:ext cx="214312" cy="1239838"/>
            </a:xfrm>
            <a:prstGeom prst="rect">
              <a:avLst/>
            </a:prstGeom>
            <a:solidFill>
              <a:srgbClr val="3F73A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2" name="Rectangle 79"/>
            <p:cNvSpPr>
              <a:spLocks noChangeArrowheads="1"/>
            </p:cNvSpPr>
            <p:nvPr/>
          </p:nvSpPr>
          <p:spPr bwMode="auto">
            <a:xfrm>
              <a:off x="7072313" y="3489325"/>
              <a:ext cx="214312" cy="769938"/>
            </a:xfrm>
            <a:prstGeom prst="rect">
              <a:avLst/>
            </a:prstGeom>
            <a:solidFill>
              <a:srgbClr val="5D8C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3" name="Rectangle 80"/>
            <p:cNvSpPr>
              <a:spLocks noChangeArrowheads="1"/>
            </p:cNvSpPr>
            <p:nvPr/>
          </p:nvSpPr>
          <p:spPr bwMode="auto">
            <a:xfrm>
              <a:off x="6823075" y="3748088"/>
              <a:ext cx="215900" cy="511175"/>
            </a:xfrm>
            <a:prstGeom prst="rect">
              <a:avLst/>
            </a:prstGeom>
            <a:solidFill>
              <a:srgbClr val="7BA4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4" name="Rectangle 81"/>
            <p:cNvSpPr>
              <a:spLocks noChangeArrowheads="1"/>
            </p:cNvSpPr>
            <p:nvPr/>
          </p:nvSpPr>
          <p:spPr bwMode="auto">
            <a:xfrm>
              <a:off x="6575425" y="3511550"/>
              <a:ext cx="214312" cy="747713"/>
            </a:xfrm>
            <a:prstGeom prst="rect">
              <a:avLst/>
            </a:prstGeom>
            <a:solidFill>
              <a:srgbClr val="99BD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5" name="Rectangle 82"/>
            <p:cNvSpPr>
              <a:spLocks noChangeArrowheads="1"/>
            </p:cNvSpPr>
            <p:nvPr/>
          </p:nvSpPr>
          <p:spPr bwMode="auto">
            <a:xfrm>
              <a:off x="6327775" y="3725863"/>
              <a:ext cx="214312" cy="533400"/>
            </a:xfrm>
            <a:prstGeom prst="rect">
              <a:avLst/>
            </a:prstGeom>
            <a:solidFill>
              <a:srgbClr val="B7D5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nvGrpSpPr>
          <p:cNvPr id="54" name="Group 53"/>
          <p:cNvGrpSpPr/>
          <p:nvPr/>
        </p:nvGrpSpPr>
        <p:grpSpPr>
          <a:xfrm>
            <a:off x="9055" y="529553"/>
            <a:ext cx="2107082" cy="1954971"/>
            <a:chOff x="-1586" y="-1587"/>
            <a:chExt cx="7740649" cy="7181852"/>
          </a:xfrm>
        </p:grpSpPr>
        <p:sp>
          <p:nvSpPr>
            <p:cNvPr id="7" name="Oval 5"/>
            <p:cNvSpPr>
              <a:spLocks noChangeArrowheads="1"/>
            </p:cNvSpPr>
            <p:nvPr/>
          </p:nvSpPr>
          <p:spPr bwMode="auto">
            <a:xfrm>
              <a:off x="-1586" y="155577"/>
              <a:ext cx="7018336" cy="7024688"/>
            </a:xfrm>
            <a:prstGeom prst="ellipse">
              <a:avLst/>
            </a:pr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8" name="Oval 6"/>
            <p:cNvSpPr>
              <a:spLocks noChangeArrowheads="1"/>
            </p:cNvSpPr>
            <p:nvPr/>
          </p:nvSpPr>
          <p:spPr bwMode="auto">
            <a:xfrm>
              <a:off x="196851" y="358776"/>
              <a:ext cx="6618288" cy="6618288"/>
            </a:xfrm>
            <a:prstGeom prst="ellipse">
              <a:avLst/>
            </a:prstGeom>
            <a:solidFill>
              <a:srgbClr val="FFF7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9" name="Freeform 7"/>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0" name="Freeform 8"/>
            <p:cNvSpPr>
              <a:spLocks/>
            </p:cNvSpPr>
            <p:nvPr/>
          </p:nvSpPr>
          <p:spPr bwMode="auto">
            <a:xfrm>
              <a:off x="6757988" y="3240088"/>
              <a:ext cx="19050" cy="66675"/>
            </a:xfrm>
            <a:custGeom>
              <a:avLst/>
              <a:gdLst>
                <a:gd name="T0" fmla="*/ 1 w 5"/>
                <a:gd name="T1" fmla="*/ 0 h 18"/>
                <a:gd name="T2" fmla="*/ 5 w 5"/>
                <a:gd name="T3" fmla="*/ 18 h 18"/>
                <a:gd name="T4" fmla="*/ 1 w 5"/>
                <a:gd name="T5" fmla="*/ 0 h 18"/>
              </a:gdLst>
              <a:ahLst/>
              <a:cxnLst>
                <a:cxn ang="0">
                  <a:pos x="T0" y="T1"/>
                </a:cxn>
                <a:cxn ang="0">
                  <a:pos x="T2" y="T3"/>
                </a:cxn>
                <a:cxn ang="0">
                  <a:pos x="T4" y="T5"/>
                </a:cxn>
              </a:cxnLst>
              <a:rect l="0" t="0" r="r" b="b"/>
              <a:pathLst>
                <a:path w="5" h="18">
                  <a:moveTo>
                    <a:pt x="1" y="0"/>
                  </a:moveTo>
                  <a:cubicBezTo>
                    <a:pt x="0" y="6"/>
                    <a:pt x="2" y="13"/>
                    <a:pt x="5" y="18"/>
                  </a:cubicBezTo>
                  <a:cubicBezTo>
                    <a:pt x="4" y="12"/>
                    <a:pt x="2" y="6"/>
                    <a:pt x="1" y="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1" name="Freeform 9"/>
            <p:cNvSpPr>
              <a:spLocks/>
            </p:cNvSpPr>
            <p:nvPr/>
          </p:nvSpPr>
          <p:spPr bwMode="auto">
            <a:xfrm>
              <a:off x="6727826" y="3292476"/>
              <a:ext cx="112713" cy="458788"/>
            </a:xfrm>
            <a:custGeom>
              <a:avLst/>
              <a:gdLst>
                <a:gd name="T0" fmla="*/ 0 w 30"/>
                <a:gd name="T1" fmla="*/ 107 h 122"/>
                <a:gd name="T2" fmla="*/ 30 w 30"/>
                <a:gd name="T3" fmla="*/ 122 h 122"/>
                <a:gd name="T4" fmla="*/ 12 w 30"/>
                <a:gd name="T5" fmla="*/ 0 h 122"/>
                <a:gd name="T6" fmla="*/ 0 w 30"/>
                <a:gd name="T7" fmla="*/ 107 h 122"/>
              </a:gdLst>
              <a:ahLst/>
              <a:cxnLst>
                <a:cxn ang="0">
                  <a:pos x="T0" y="T1"/>
                </a:cxn>
                <a:cxn ang="0">
                  <a:pos x="T2" y="T3"/>
                </a:cxn>
                <a:cxn ang="0">
                  <a:pos x="T4" y="T5"/>
                </a:cxn>
                <a:cxn ang="0">
                  <a:pos x="T6" y="T7"/>
                </a:cxn>
              </a:cxnLst>
              <a:rect l="0" t="0" r="r" b="b"/>
              <a:pathLst>
                <a:path w="30" h="122">
                  <a:moveTo>
                    <a:pt x="0" y="107"/>
                  </a:moveTo>
                  <a:cubicBezTo>
                    <a:pt x="30" y="122"/>
                    <a:pt x="30" y="122"/>
                    <a:pt x="30" y="122"/>
                  </a:cubicBezTo>
                  <a:cubicBezTo>
                    <a:pt x="27" y="81"/>
                    <a:pt x="21" y="41"/>
                    <a:pt x="12" y="0"/>
                  </a:cubicBezTo>
                  <a:lnTo>
                    <a:pt x="0" y="107"/>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2" name="Freeform 10"/>
            <p:cNvSpPr>
              <a:spLocks/>
            </p:cNvSpPr>
            <p:nvPr/>
          </p:nvSpPr>
          <p:spPr bwMode="auto">
            <a:xfrm>
              <a:off x="6465888" y="3559176"/>
              <a:ext cx="385763" cy="465138"/>
            </a:xfrm>
            <a:custGeom>
              <a:avLst/>
              <a:gdLst>
                <a:gd name="T0" fmla="*/ 0 w 103"/>
                <a:gd name="T1" fmla="*/ 71 h 124"/>
                <a:gd name="T2" fmla="*/ 103 w 103"/>
                <a:gd name="T3" fmla="*/ 124 h 124"/>
                <a:gd name="T4" fmla="*/ 98 w 103"/>
                <a:gd name="T5" fmla="*/ 32 h 124"/>
                <a:gd name="T6" fmla="*/ 35 w 103"/>
                <a:gd name="T7" fmla="*/ 0 h 124"/>
                <a:gd name="T8" fmla="*/ 0 w 103"/>
                <a:gd name="T9" fmla="*/ 71 h 124"/>
              </a:gdLst>
              <a:ahLst/>
              <a:cxnLst>
                <a:cxn ang="0">
                  <a:pos x="T0" y="T1"/>
                </a:cxn>
                <a:cxn ang="0">
                  <a:pos x="T2" y="T3"/>
                </a:cxn>
                <a:cxn ang="0">
                  <a:pos x="T4" y="T5"/>
                </a:cxn>
                <a:cxn ang="0">
                  <a:pos x="T6" y="T7"/>
                </a:cxn>
                <a:cxn ang="0">
                  <a:pos x="T8" y="T9"/>
                </a:cxn>
              </a:cxnLst>
              <a:rect l="0" t="0" r="r" b="b"/>
              <a:pathLst>
                <a:path w="103" h="124">
                  <a:moveTo>
                    <a:pt x="0" y="71"/>
                  </a:moveTo>
                  <a:cubicBezTo>
                    <a:pt x="103" y="124"/>
                    <a:pt x="103" y="124"/>
                    <a:pt x="103" y="124"/>
                  </a:cubicBezTo>
                  <a:cubicBezTo>
                    <a:pt x="103" y="93"/>
                    <a:pt x="101" y="63"/>
                    <a:pt x="98" y="32"/>
                  </a:cubicBezTo>
                  <a:cubicBezTo>
                    <a:pt x="35" y="0"/>
                    <a:pt x="35" y="0"/>
                    <a:pt x="35" y="0"/>
                  </a:cubicBezTo>
                  <a:lnTo>
                    <a:pt x="0"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3" name="Freeform 11"/>
            <p:cNvSpPr>
              <a:spLocks/>
            </p:cNvSpPr>
            <p:nvPr/>
          </p:nvSpPr>
          <p:spPr bwMode="auto">
            <a:xfrm>
              <a:off x="4252913" y="3679826"/>
              <a:ext cx="2606675" cy="1897063"/>
            </a:xfrm>
            <a:custGeom>
              <a:avLst/>
              <a:gdLst>
                <a:gd name="T0" fmla="*/ 83 w 694"/>
                <a:gd name="T1" fmla="*/ 258 h 505"/>
                <a:gd name="T2" fmla="*/ 0 w 694"/>
                <a:gd name="T3" fmla="*/ 53 h 505"/>
                <a:gd name="T4" fmla="*/ 88 w 694"/>
                <a:gd name="T5" fmla="*/ 1 h 505"/>
                <a:gd name="T6" fmla="*/ 482 w 694"/>
                <a:gd name="T7" fmla="*/ 221 h 505"/>
                <a:gd name="T8" fmla="*/ 593 w 694"/>
                <a:gd name="T9" fmla="*/ 11 h 505"/>
                <a:gd name="T10" fmla="*/ 594 w 694"/>
                <a:gd name="T11" fmla="*/ 10 h 505"/>
                <a:gd name="T12" fmla="*/ 692 w 694"/>
                <a:gd name="T13" fmla="*/ 62 h 505"/>
                <a:gd name="T14" fmla="*/ 671 w 694"/>
                <a:gd name="T15" fmla="*/ 294 h 505"/>
                <a:gd name="T16" fmla="*/ 597 w 694"/>
                <a:gd name="T17" fmla="*/ 443 h 505"/>
                <a:gd name="T18" fmla="*/ 488 w 694"/>
                <a:gd name="T19" fmla="*/ 471 h 505"/>
                <a:gd name="T20" fmla="*/ 84 w 694"/>
                <a:gd name="T21" fmla="*/ 258 h 505"/>
                <a:gd name="T22" fmla="*/ 83 w 694"/>
                <a:gd name="T23" fmla="*/ 258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4" h="505">
                  <a:moveTo>
                    <a:pt x="83" y="258"/>
                  </a:moveTo>
                  <a:cubicBezTo>
                    <a:pt x="0" y="53"/>
                    <a:pt x="0" y="53"/>
                    <a:pt x="0" y="53"/>
                  </a:cubicBezTo>
                  <a:cubicBezTo>
                    <a:pt x="88" y="1"/>
                    <a:pt x="88" y="1"/>
                    <a:pt x="88" y="1"/>
                  </a:cubicBezTo>
                  <a:cubicBezTo>
                    <a:pt x="88" y="0"/>
                    <a:pt x="438" y="198"/>
                    <a:pt x="482" y="221"/>
                  </a:cubicBezTo>
                  <a:cubicBezTo>
                    <a:pt x="593" y="11"/>
                    <a:pt x="593" y="11"/>
                    <a:pt x="593" y="11"/>
                  </a:cubicBezTo>
                  <a:cubicBezTo>
                    <a:pt x="593" y="10"/>
                    <a:pt x="594" y="10"/>
                    <a:pt x="594" y="10"/>
                  </a:cubicBezTo>
                  <a:cubicBezTo>
                    <a:pt x="692" y="62"/>
                    <a:pt x="692" y="62"/>
                    <a:pt x="692" y="62"/>
                  </a:cubicBezTo>
                  <a:cubicBezTo>
                    <a:pt x="694" y="140"/>
                    <a:pt x="687" y="218"/>
                    <a:pt x="671" y="294"/>
                  </a:cubicBezTo>
                  <a:cubicBezTo>
                    <a:pt x="597" y="443"/>
                    <a:pt x="597" y="443"/>
                    <a:pt x="597" y="443"/>
                  </a:cubicBezTo>
                  <a:cubicBezTo>
                    <a:pt x="566" y="505"/>
                    <a:pt x="513" y="484"/>
                    <a:pt x="488" y="471"/>
                  </a:cubicBezTo>
                  <a:cubicBezTo>
                    <a:pt x="353" y="400"/>
                    <a:pt x="218" y="329"/>
                    <a:pt x="84" y="258"/>
                  </a:cubicBezTo>
                  <a:cubicBezTo>
                    <a:pt x="83" y="258"/>
                    <a:pt x="83" y="258"/>
                    <a:pt x="83" y="258"/>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4" name="Freeform 12"/>
            <p:cNvSpPr>
              <a:spLocks/>
            </p:cNvSpPr>
            <p:nvPr/>
          </p:nvSpPr>
          <p:spPr bwMode="auto">
            <a:xfrm>
              <a:off x="7046913" y="2244726"/>
              <a:ext cx="555625" cy="819150"/>
            </a:xfrm>
            <a:custGeom>
              <a:avLst/>
              <a:gdLst>
                <a:gd name="T0" fmla="*/ 130 w 148"/>
                <a:gd name="T1" fmla="*/ 5 h 218"/>
                <a:gd name="T2" fmla="*/ 130 w 148"/>
                <a:gd name="T3" fmla="*/ 5 h 218"/>
                <a:gd name="T4" fmla="*/ 142 w 148"/>
                <a:gd name="T5" fmla="*/ 34 h 218"/>
                <a:gd name="T6" fmla="*/ 52 w 148"/>
                <a:gd name="T7" fmla="*/ 202 h 218"/>
                <a:gd name="T8" fmla="*/ 18 w 148"/>
                <a:gd name="T9" fmla="*/ 213 h 218"/>
                <a:gd name="T10" fmla="*/ 18 w 148"/>
                <a:gd name="T11" fmla="*/ 213 h 218"/>
                <a:gd name="T12" fmla="*/ 6 w 148"/>
                <a:gd name="T13" fmla="*/ 184 h 218"/>
                <a:gd name="T14" fmla="*/ 95 w 148"/>
                <a:gd name="T15" fmla="*/ 16 h 218"/>
                <a:gd name="T16" fmla="*/ 130 w 148"/>
                <a:gd name="T17" fmla="*/ 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 h="218">
                  <a:moveTo>
                    <a:pt x="130" y="5"/>
                  </a:moveTo>
                  <a:cubicBezTo>
                    <a:pt x="130" y="5"/>
                    <a:pt x="130" y="5"/>
                    <a:pt x="130" y="5"/>
                  </a:cubicBezTo>
                  <a:cubicBezTo>
                    <a:pt x="143" y="10"/>
                    <a:pt x="148" y="23"/>
                    <a:pt x="142" y="34"/>
                  </a:cubicBezTo>
                  <a:cubicBezTo>
                    <a:pt x="52" y="202"/>
                    <a:pt x="52" y="202"/>
                    <a:pt x="52" y="202"/>
                  </a:cubicBezTo>
                  <a:cubicBezTo>
                    <a:pt x="46" y="213"/>
                    <a:pt x="31" y="218"/>
                    <a:pt x="18" y="213"/>
                  </a:cubicBezTo>
                  <a:cubicBezTo>
                    <a:pt x="18" y="213"/>
                    <a:pt x="18" y="213"/>
                    <a:pt x="18" y="213"/>
                  </a:cubicBezTo>
                  <a:cubicBezTo>
                    <a:pt x="5" y="208"/>
                    <a:pt x="0" y="195"/>
                    <a:pt x="6" y="184"/>
                  </a:cubicBezTo>
                  <a:cubicBezTo>
                    <a:pt x="95" y="16"/>
                    <a:pt x="95" y="16"/>
                    <a:pt x="95" y="16"/>
                  </a:cubicBezTo>
                  <a:cubicBezTo>
                    <a:pt x="102" y="5"/>
                    <a:pt x="117" y="0"/>
                    <a:pt x="130" y="5"/>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5" name="Freeform 13"/>
            <p:cNvSpPr>
              <a:spLocks/>
            </p:cNvSpPr>
            <p:nvPr/>
          </p:nvSpPr>
          <p:spPr bwMode="auto">
            <a:xfrm>
              <a:off x="6697663" y="2709863"/>
              <a:ext cx="841375" cy="1146175"/>
            </a:xfrm>
            <a:custGeom>
              <a:avLst/>
              <a:gdLst>
                <a:gd name="T0" fmla="*/ 0 w 224"/>
                <a:gd name="T1" fmla="*/ 256 h 305"/>
                <a:gd name="T2" fmla="*/ 96 w 224"/>
                <a:gd name="T3" fmla="*/ 305 h 305"/>
                <a:gd name="T4" fmla="*/ 164 w 224"/>
                <a:gd name="T5" fmla="*/ 231 h 305"/>
                <a:gd name="T6" fmla="*/ 224 w 224"/>
                <a:gd name="T7" fmla="*/ 12 h 305"/>
                <a:gd name="T8" fmla="*/ 145 w 224"/>
                <a:gd name="T9" fmla="*/ 0 h 305"/>
                <a:gd name="T10" fmla="*/ 15 w 224"/>
                <a:gd name="T11" fmla="*/ 126 h 305"/>
                <a:gd name="T12" fmla="*/ 0 w 224"/>
                <a:gd name="T13" fmla="*/ 256 h 305"/>
              </a:gdLst>
              <a:ahLst/>
              <a:cxnLst>
                <a:cxn ang="0">
                  <a:pos x="T0" y="T1"/>
                </a:cxn>
                <a:cxn ang="0">
                  <a:pos x="T2" y="T3"/>
                </a:cxn>
                <a:cxn ang="0">
                  <a:pos x="T4" y="T5"/>
                </a:cxn>
                <a:cxn ang="0">
                  <a:pos x="T6" y="T7"/>
                </a:cxn>
                <a:cxn ang="0">
                  <a:pos x="T8" y="T9"/>
                </a:cxn>
                <a:cxn ang="0">
                  <a:pos x="T10" y="T11"/>
                </a:cxn>
                <a:cxn ang="0">
                  <a:pos x="T12" y="T13"/>
                </a:cxn>
              </a:cxnLst>
              <a:rect l="0" t="0" r="r" b="b"/>
              <a:pathLst>
                <a:path w="224" h="305">
                  <a:moveTo>
                    <a:pt x="0" y="256"/>
                  </a:moveTo>
                  <a:cubicBezTo>
                    <a:pt x="96" y="305"/>
                    <a:pt x="96" y="305"/>
                    <a:pt x="96" y="305"/>
                  </a:cubicBezTo>
                  <a:cubicBezTo>
                    <a:pt x="164" y="231"/>
                    <a:pt x="164" y="231"/>
                    <a:pt x="164" y="231"/>
                  </a:cubicBezTo>
                  <a:cubicBezTo>
                    <a:pt x="201" y="192"/>
                    <a:pt x="216" y="67"/>
                    <a:pt x="224" y="12"/>
                  </a:cubicBezTo>
                  <a:cubicBezTo>
                    <a:pt x="145" y="0"/>
                    <a:pt x="145" y="0"/>
                    <a:pt x="145" y="0"/>
                  </a:cubicBezTo>
                  <a:cubicBezTo>
                    <a:pt x="15" y="126"/>
                    <a:pt x="15" y="126"/>
                    <a:pt x="15" y="126"/>
                  </a:cubicBezTo>
                  <a:lnTo>
                    <a:pt x="0" y="256"/>
                  </a:lnTo>
                  <a:close/>
                </a:path>
              </a:pathLst>
            </a:custGeom>
            <a:solidFill>
              <a:srgbClr val="D1A8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6" name="Freeform 14"/>
            <p:cNvSpPr>
              <a:spLocks/>
            </p:cNvSpPr>
            <p:nvPr/>
          </p:nvSpPr>
          <p:spPr bwMode="auto">
            <a:xfrm>
              <a:off x="6881813" y="-1587"/>
              <a:ext cx="857250" cy="4217988"/>
            </a:xfrm>
            <a:custGeom>
              <a:avLst/>
              <a:gdLst>
                <a:gd name="T0" fmla="*/ 504 w 540"/>
                <a:gd name="T1" fmla="*/ 0 h 2657"/>
                <a:gd name="T2" fmla="*/ 540 w 540"/>
                <a:gd name="T3" fmla="*/ 7 h 2657"/>
                <a:gd name="T4" fmla="*/ 109 w 540"/>
                <a:gd name="T5" fmla="*/ 2657 h 2657"/>
                <a:gd name="T6" fmla="*/ 0 w 540"/>
                <a:gd name="T7" fmla="*/ 2638 h 2657"/>
                <a:gd name="T8" fmla="*/ 504 w 540"/>
                <a:gd name="T9" fmla="*/ 0 h 2657"/>
              </a:gdLst>
              <a:ahLst/>
              <a:cxnLst>
                <a:cxn ang="0">
                  <a:pos x="T0" y="T1"/>
                </a:cxn>
                <a:cxn ang="0">
                  <a:pos x="T2" y="T3"/>
                </a:cxn>
                <a:cxn ang="0">
                  <a:pos x="T4" y="T5"/>
                </a:cxn>
                <a:cxn ang="0">
                  <a:pos x="T6" y="T7"/>
                </a:cxn>
                <a:cxn ang="0">
                  <a:pos x="T8" y="T9"/>
                </a:cxn>
              </a:cxnLst>
              <a:rect l="0" t="0" r="r" b="b"/>
              <a:pathLst>
                <a:path w="540" h="2657">
                  <a:moveTo>
                    <a:pt x="504" y="0"/>
                  </a:moveTo>
                  <a:lnTo>
                    <a:pt x="540" y="7"/>
                  </a:lnTo>
                  <a:lnTo>
                    <a:pt x="109" y="2657"/>
                  </a:lnTo>
                  <a:lnTo>
                    <a:pt x="0" y="2638"/>
                  </a:lnTo>
                  <a:lnTo>
                    <a:pt x="504" y="0"/>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7" name="Freeform 15"/>
            <p:cNvSpPr>
              <a:spLocks/>
            </p:cNvSpPr>
            <p:nvPr/>
          </p:nvSpPr>
          <p:spPr bwMode="auto">
            <a:xfrm>
              <a:off x="6716713" y="2533651"/>
              <a:ext cx="500063" cy="803275"/>
            </a:xfrm>
            <a:custGeom>
              <a:avLst/>
              <a:gdLst>
                <a:gd name="T0" fmla="*/ 19 w 133"/>
                <a:gd name="T1" fmla="*/ 203 h 214"/>
                <a:gd name="T2" fmla="*/ 33 w 133"/>
                <a:gd name="T3" fmla="*/ 214 h 214"/>
                <a:gd name="T4" fmla="*/ 43 w 133"/>
                <a:gd name="T5" fmla="*/ 197 h 214"/>
                <a:gd name="T6" fmla="*/ 124 w 133"/>
                <a:gd name="T7" fmla="*/ 63 h 214"/>
                <a:gd name="T8" fmla="*/ 126 w 133"/>
                <a:gd name="T9" fmla="*/ 25 h 214"/>
                <a:gd name="T10" fmla="*/ 100 w 133"/>
                <a:gd name="T11" fmla="*/ 8 h 214"/>
                <a:gd name="T12" fmla="*/ 8 w 133"/>
                <a:gd name="T13" fmla="*/ 160 h 214"/>
                <a:gd name="T14" fmla="*/ 19 w 133"/>
                <a:gd name="T15" fmla="*/ 203 h 2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14">
                  <a:moveTo>
                    <a:pt x="19" y="203"/>
                  </a:moveTo>
                  <a:cubicBezTo>
                    <a:pt x="33" y="214"/>
                    <a:pt x="33" y="214"/>
                    <a:pt x="33" y="214"/>
                  </a:cubicBezTo>
                  <a:cubicBezTo>
                    <a:pt x="43" y="197"/>
                    <a:pt x="43" y="197"/>
                    <a:pt x="43" y="197"/>
                  </a:cubicBezTo>
                  <a:cubicBezTo>
                    <a:pt x="124" y="63"/>
                    <a:pt x="124" y="63"/>
                    <a:pt x="124" y="63"/>
                  </a:cubicBezTo>
                  <a:cubicBezTo>
                    <a:pt x="133" y="48"/>
                    <a:pt x="132" y="35"/>
                    <a:pt x="126" y="25"/>
                  </a:cubicBezTo>
                  <a:cubicBezTo>
                    <a:pt x="121" y="16"/>
                    <a:pt x="104" y="0"/>
                    <a:pt x="100" y="8"/>
                  </a:cubicBezTo>
                  <a:cubicBezTo>
                    <a:pt x="8" y="160"/>
                    <a:pt x="8" y="160"/>
                    <a:pt x="8" y="160"/>
                  </a:cubicBezTo>
                  <a:cubicBezTo>
                    <a:pt x="0" y="173"/>
                    <a:pt x="5" y="193"/>
                    <a:pt x="19" y="203"/>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8" name="Freeform 16"/>
            <p:cNvSpPr>
              <a:spLocks/>
            </p:cNvSpPr>
            <p:nvPr/>
          </p:nvSpPr>
          <p:spPr bwMode="auto">
            <a:xfrm>
              <a:off x="7027863" y="2544763"/>
              <a:ext cx="109538" cy="157163"/>
            </a:xfrm>
            <a:custGeom>
              <a:avLst/>
              <a:gdLst>
                <a:gd name="T0" fmla="*/ 23 w 29"/>
                <a:gd name="T1" fmla="*/ 2 h 42"/>
                <a:gd name="T2" fmla="*/ 18 w 29"/>
                <a:gd name="T3" fmla="*/ 3 h 42"/>
                <a:gd name="T4" fmla="*/ 0 w 29"/>
                <a:gd name="T5" fmla="*/ 34 h 42"/>
                <a:gd name="T6" fmla="*/ 28 w 29"/>
                <a:gd name="T7" fmla="*/ 12 h 42"/>
                <a:gd name="T8" fmla="*/ 23 w 29"/>
                <a:gd name="T9" fmla="*/ 2 h 42"/>
              </a:gdLst>
              <a:ahLst/>
              <a:cxnLst>
                <a:cxn ang="0">
                  <a:pos x="T0" y="T1"/>
                </a:cxn>
                <a:cxn ang="0">
                  <a:pos x="T2" y="T3"/>
                </a:cxn>
                <a:cxn ang="0">
                  <a:pos x="T4" y="T5"/>
                </a:cxn>
                <a:cxn ang="0">
                  <a:pos x="T6" y="T7"/>
                </a:cxn>
                <a:cxn ang="0">
                  <a:pos x="T8" y="T9"/>
                </a:cxn>
              </a:cxnLst>
              <a:rect l="0" t="0" r="r" b="b"/>
              <a:pathLst>
                <a:path w="29" h="42">
                  <a:moveTo>
                    <a:pt x="23" y="2"/>
                  </a:moveTo>
                  <a:cubicBezTo>
                    <a:pt x="20" y="0"/>
                    <a:pt x="18" y="2"/>
                    <a:pt x="18" y="3"/>
                  </a:cubicBezTo>
                  <a:cubicBezTo>
                    <a:pt x="0" y="34"/>
                    <a:pt x="0" y="34"/>
                    <a:pt x="0" y="34"/>
                  </a:cubicBezTo>
                  <a:cubicBezTo>
                    <a:pt x="13" y="42"/>
                    <a:pt x="24" y="27"/>
                    <a:pt x="28" y="12"/>
                  </a:cubicBezTo>
                  <a:cubicBezTo>
                    <a:pt x="29" y="10"/>
                    <a:pt x="26" y="5"/>
                    <a:pt x="23" y="2"/>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19" name="Freeform 17"/>
            <p:cNvSpPr>
              <a:spLocks/>
            </p:cNvSpPr>
            <p:nvPr/>
          </p:nvSpPr>
          <p:spPr bwMode="auto">
            <a:xfrm>
              <a:off x="7159626" y="3201988"/>
              <a:ext cx="293688" cy="252413"/>
            </a:xfrm>
            <a:custGeom>
              <a:avLst/>
              <a:gdLst>
                <a:gd name="T0" fmla="*/ 69 w 78"/>
                <a:gd name="T1" fmla="*/ 8 h 67"/>
                <a:gd name="T2" fmla="*/ 69 w 78"/>
                <a:gd name="T3" fmla="*/ 8 h 67"/>
                <a:gd name="T4" fmla="*/ 69 w 78"/>
                <a:gd name="T5" fmla="*/ 36 h 67"/>
                <a:gd name="T6" fmla="*/ 40 w 78"/>
                <a:gd name="T7" fmla="*/ 60 h 67"/>
                <a:gd name="T8" fmla="*/ 9 w 78"/>
                <a:gd name="T9" fmla="*/ 58 h 67"/>
                <a:gd name="T10" fmla="*/ 9 w 78"/>
                <a:gd name="T11" fmla="*/ 58 h 67"/>
                <a:gd name="T12" fmla="*/ 9 w 78"/>
                <a:gd name="T13" fmla="*/ 31 h 67"/>
                <a:gd name="T14" fmla="*/ 38 w 78"/>
                <a:gd name="T15" fmla="*/ 7 h 67"/>
                <a:gd name="T16" fmla="*/ 69 w 78"/>
                <a:gd name="T17" fmla="*/ 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67">
                  <a:moveTo>
                    <a:pt x="69" y="8"/>
                  </a:moveTo>
                  <a:cubicBezTo>
                    <a:pt x="69" y="8"/>
                    <a:pt x="69" y="8"/>
                    <a:pt x="69" y="8"/>
                  </a:cubicBezTo>
                  <a:cubicBezTo>
                    <a:pt x="78" y="16"/>
                    <a:pt x="78" y="29"/>
                    <a:pt x="69" y="36"/>
                  </a:cubicBezTo>
                  <a:cubicBezTo>
                    <a:pt x="40" y="60"/>
                    <a:pt x="40" y="60"/>
                    <a:pt x="40" y="60"/>
                  </a:cubicBezTo>
                  <a:cubicBezTo>
                    <a:pt x="32" y="67"/>
                    <a:pt x="18" y="66"/>
                    <a:pt x="9" y="58"/>
                  </a:cubicBezTo>
                  <a:cubicBezTo>
                    <a:pt x="9" y="58"/>
                    <a:pt x="9" y="58"/>
                    <a:pt x="9" y="58"/>
                  </a:cubicBezTo>
                  <a:cubicBezTo>
                    <a:pt x="0" y="50"/>
                    <a:pt x="0" y="38"/>
                    <a:pt x="9" y="31"/>
                  </a:cubicBezTo>
                  <a:cubicBezTo>
                    <a:pt x="38" y="7"/>
                    <a:pt x="38" y="7"/>
                    <a:pt x="38" y="7"/>
                  </a:cubicBezTo>
                  <a:cubicBezTo>
                    <a:pt x="46" y="0"/>
                    <a:pt x="60" y="1"/>
                    <a:pt x="69" y="8"/>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0" name="Freeform 18"/>
            <p:cNvSpPr>
              <a:spLocks/>
            </p:cNvSpPr>
            <p:nvPr/>
          </p:nvSpPr>
          <p:spPr bwMode="auto">
            <a:xfrm>
              <a:off x="7189788" y="2932113"/>
              <a:ext cx="319088" cy="277813"/>
            </a:xfrm>
            <a:custGeom>
              <a:avLst/>
              <a:gdLst>
                <a:gd name="T0" fmla="*/ 75 w 85"/>
                <a:gd name="T1" fmla="*/ 10 h 74"/>
                <a:gd name="T2" fmla="*/ 75 w 85"/>
                <a:gd name="T3" fmla="*/ 10 h 74"/>
                <a:gd name="T4" fmla="*/ 75 w 85"/>
                <a:gd name="T5" fmla="*/ 41 h 74"/>
                <a:gd name="T6" fmla="*/ 46 w 85"/>
                <a:gd name="T7" fmla="*/ 65 h 74"/>
                <a:gd name="T8" fmla="*/ 10 w 85"/>
                <a:gd name="T9" fmla="*/ 64 h 74"/>
                <a:gd name="T10" fmla="*/ 10 w 85"/>
                <a:gd name="T11" fmla="*/ 64 h 74"/>
                <a:gd name="T12" fmla="*/ 10 w 85"/>
                <a:gd name="T13" fmla="*/ 32 h 74"/>
                <a:gd name="T14" fmla="*/ 38 w 85"/>
                <a:gd name="T15" fmla="*/ 8 h 74"/>
                <a:gd name="T16" fmla="*/ 75 w 85"/>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74">
                  <a:moveTo>
                    <a:pt x="75" y="10"/>
                  </a:moveTo>
                  <a:cubicBezTo>
                    <a:pt x="75" y="10"/>
                    <a:pt x="75" y="10"/>
                    <a:pt x="75" y="10"/>
                  </a:cubicBezTo>
                  <a:cubicBezTo>
                    <a:pt x="85" y="19"/>
                    <a:pt x="85" y="33"/>
                    <a:pt x="75" y="41"/>
                  </a:cubicBezTo>
                  <a:cubicBezTo>
                    <a:pt x="46" y="65"/>
                    <a:pt x="46" y="65"/>
                    <a:pt x="46" y="65"/>
                  </a:cubicBezTo>
                  <a:cubicBezTo>
                    <a:pt x="37" y="74"/>
                    <a:pt x="20" y="73"/>
                    <a:pt x="10" y="64"/>
                  </a:cubicBezTo>
                  <a:cubicBezTo>
                    <a:pt x="10" y="64"/>
                    <a:pt x="10" y="64"/>
                    <a:pt x="10" y="64"/>
                  </a:cubicBezTo>
                  <a:cubicBezTo>
                    <a:pt x="0" y="54"/>
                    <a:pt x="0" y="40"/>
                    <a:pt x="10" y="32"/>
                  </a:cubicBezTo>
                  <a:cubicBezTo>
                    <a:pt x="38" y="8"/>
                    <a:pt x="38" y="8"/>
                    <a:pt x="38" y="8"/>
                  </a:cubicBezTo>
                  <a:cubicBezTo>
                    <a:pt x="48" y="0"/>
                    <a:pt x="64"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1" name="Freeform 19"/>
            <p:cNvSpPr>
              <a:spLocks/>
            </p:cNvSpPr>
            <p:nvPr/>
          </p:nvSpPr>
          <p:spPr bwMode="auto">
            <a:xfrm>
              <a:off x="7208838" y="3033713"/>
              <a:ext cx="180975" cy="157163"/>
            </a:xfrm>
            <a:custGeom>
              <a:avLst/>
              <a:gdLst>
                <a:gd name="T0" fmla="*/ 39 w 48"/>
                <a:gd name="T1" fmla="*/ 7 h 42"/>
                <a:gd name="T2" fmla="*/ 39 w 48"/>
                <a:gd name="T3" fmla="*/ 7 h 42"/>
                <a:gd name="T4" fmla="*/ 40 w 48"/>
                <a:gd name="T5" fmla="*/ 33 h 42"/>
                <a:gd name="T6" fmla="*/ 37 w 48"/>
                <a:gd name="T7" fmla="*/ 35 h 42"/>
                <a:gd name="T8" fmla="*/ 8 w 48"/>
                <a:gd name="T9" fmla="*/ 34 h 42"/>
                <a:gd name="T10" fmla="*/ 8 w 48"/>
                <a:gd name="T11" fmla="*/ 34 h 42"/>
                <a:gd name="T12" fmla="*/ 8 w 48"/>
                <a:gd name="T13" fmla="*/ 9 h 42"/>
                <a:gd name="T14" fmla="*/ 10 w 48"/>
                <a:gd name="T15" fmla="*/ 6 h 42"/>
                <a:gd name="T16" fmla="*/ 39 w 48"/>
                <a:gd name="T17" fmla="*/ 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39" y="7"/>
                  </a:moveTo>
                  <a:cubicBezTo>
                    <a:pt x="39" y="7"/>
                    <a:pt x="39" y="7"/>
                    <a:pt x="39" y="7"/>
                  </a:cubicBezTo>
                  <a:cubicBezTo>
                    <a:pt x="47" y="15"/>
                    <a:pt x="48" y="26"/>
                    <a:pt x="40" y="33"/>
                  </a:cubicBezTo>
                  <a:cubicBezTo>
                    <a:pt x="37" y="35"/>
                    <a:pt x="37" y="35"/>
                    <a:pt x="37" y="35"/>
                  </a:cubicBezTo>
                  <a:cubicBezTo>
                    <a:pt x="29" y="42"/>
                    <a:pt x="16" y="41"/>
                    <a:pt x="8" y="34"/>
                  </a:cubicBezTo>
                  <a:cubicBezTo>
                    <a:pt x="8" y="34"/>
                    <a:pt x="8" y="34"/>
                    <a:pt x="8" y="34"/>
                  </a:cubicBezTo>
                  <a:cubicBezTo>
                    <a:pt x="0" y="26"/>
                    <a:pt x="0" y="15"/>
                    <a:pt x="8" y="9"/>
                  </a:cubicBezTo>
                  <a:cubicBezTo>
                    <a:pt x="10" y="6"/>
                    <a:pt x="10" y="6"/>
                    <a:pt x="10" y="6"/>
                  </a:cubicBezTo>
                  <a:cubicBezTo>
                    <a:pt x="18" y="0"/>
                    <a:pt x="31" y="0"/>
                    <a:pt x="39" y="7"/>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2" name="Freeform 20"/>
            <p:cNvSpPr>
              <a:spLocks/>
            </p:cNvSpPr>
            <p:nvPr/>
          </p:nvSpPr>
          <p:spPr bwMode="auto">
            <a:xfrm>
              <a:off x="7178676" y="3289301"/>
              <a:ext cx="165100" cy="146050"/>
            </a:xfrm>
            <a:custGeom>
              <a:avLst/>
              <a:gdLst>
                <a:gd name="T0" fmla="*/ 36 w 44"/>
                <a:gd name="T1" fmla="*/ 8 h 39"/>
                <a:gd name="T2" fmla="*/ 36 w 44"/>
                <a:gd name="T3" fmla="*/ 8 h 39"/>
                <a:gd name="T4" fmla="*/ 37 w 44"/>
                <a:gd name="T5" fmla="*/ 31 h 39"/>
                <a:gd name="T6" fmla="*/ 34 w 44"/>
                <a:gd name="T7" fmla="*/ 33 h 39"/>
                <a:gd name="T8" fmla="*/ 7 w 44"/>
                <a:gd name="T9" fmla="*/ 32 h 39"/>
                <a:gd name="T10" fmla="*/ 7 w 44"/>
                <a:gd name="T11" fmla="*/ 32 h 39"/>
                <a:gd name="T12" fmla="*/ 7 w 44"/>
                <a:gd name="T13" fmla="*/ 9 h 39"/>
                <a:gd name="T14" fmla="*/ 10 w 44"/>
                <a:gd name="T15" fmla="*/ 6 h 39"/>
                <a:gd name="T16" fmla="*/ 36 w 44"/>
                <a:gd name="T1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9">
                  <a:moveTo>
                    <a:pt x="36" y="8"/>
                  </a:moveTo>
                  <a:cubicBezTo>
                    <a:pt x="36" y="8"/>
                    <a:pt x="36" y="8"/>
                    <a:pt x="36" y="8"/>
                  </a:cubicBezTo>
                  <a:cubicBezTo>
                    <a:pt x="44" y="14"/>
                    <a:pt x="44" y="25"/>
                    <a:pt x="37" y="31"/>
                  </a:cubicBezTo>
                  <a:cubicBezTo>
                    <a:pt x="34" y="33"/>
                    <a:pt x="34" y="33"/>
                    <a:pt x="34" y="33"/>
                  </a:cubicBezTo>
                  <a:cubicBezTo>
                    <a:pt x="27" y="39"/>
                    <a:pt x="15" y="38"/>
                    <a:pt x="7" y="32"/>
                  </a:cubicBezTo>
                  <a:cubicBezTo>
                    <a:pt x="7" y="32"/>
                    <a:pt x="7" y="32"/>
                    <a:pt x="7" y="32"/>
                  </a:cubicBezTo>
                  <a:cubicBezTo>
                    <a:pt x="0" y="25"/>
                    <a:pt x="0" y="15"/>
                    <a:pt x="7" y="9"/>
                  </a:cubicBezTo>
                  <a:cubicBezTo>
                    <a:pt x="10" y="6"/>
                    <a:pt x="10" y="6"/>
                    <a:pt x="10" y="6"/>
                  </a:cubicBezTo>
                  <a:cubicBezTo>
                    <a:pt x="17" y="0"/>
                    <a:pt x="29" y="1"/>
                    <a:pt x="36"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3" name="Freeform 21"/>
            <p:cNvSpPr>
              <a:spLocks/>
            </p:cNvSpPr>
            <p:nvPr/>
          </p:nvSpPr>
          <p:spPr bwMode="auto">
            <a:xfrm>
              <a:off x="7227888" y="2649538"/>
              <a:ext cx="322263" cy="277813"/>
            </a:xfrm>
            <a:custGeom>
              <a:avLst/>
              <a:gdLst>
                <a:gd name="T0" fmla="*/ 75 w 86"/>
                <a:gd name="T1" fmla="*/ 10 h 74"/>
                <a:gd name="T2" fmla="*/ 75 w 86"/>
                <a:gd name="T3" fmla="*/ 10 h 74"/>
                <a:gd name="T4" fmla="*/ 76 w 86"/>
                <a:gd name="T5" fmla="*/ 42 h 74"/>
                <a:gd name="T6" fmla="*/ 47 w 86"/>
                <a:gd name="T7" fmla="*/ 66 h 74"/>
                <a:gd name="T8" fmla="*/ 11 w 86"/>
                <a:gd name="T9" fmla="*/ 64 h 74"/>
                <a:gd name="T10" fmla="*/ 11 w 86"/>
                <a:gd name="T11" fmla="*/ 64 h 74"/>
                <a:gd name="T12" fmla="*/ 10 w 86"/>
                <a:gd name="T13" fmla="*/ 32 h 74"/>
                <a:gd name="T14" fmla="*/ 39 w 86"/>
                <a:gd name="T15" fmla="*/ 9 h 74"/>
                <a:gd name="T16" fmla="*/ 75 w 86"/>
                <a:gd name="T17" fmla="*/ 1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74">
                  <a:moveTo>
                    <a:pt x="75" y="10"/>
                  </a:moveTo>
                  <a:cubicBezTo>
                    <a:pt x="75" y="10"/>
                    <a:pt x="75" y="10"/>
                    <a:pt x="75" y="10"/>
                  </a:cubicBezTo>
                  <a:cubicBezTo>
                    <a:pt x="85" y="19"/>
                    <a:pt x="86" y="34"/>
                    <a:pt x="76" y="42"/>
                  </a:cubicBezTo>
                  <a:cubicBezTo>
                    <a:pt x="47" y="66"/>
                    <a:pt x="47" y="66"/>
                    <a:pt x="47" y="66"/>
                  </a:cubicBezTo>
                  <a:cubicBezTo>
                    <a:pt x="37" y="74"/>
                    <a:pt x="21" y="73"/>
                    <a:pt x="11" y="64"/>
                  </a:cubicBezTo>
                  <a:cubicBezTo>
                    <a:pt x="11" y="64"/>
                    <a:pt x="11" y="64"/>
                    <a:pt x="11" y="64"/>
                  </a:cubicBezTo>
                  <a:cubicBezTo>
                    <a:pt x="1" y="55"/>
                    <a:pt x="0" y="41"/>
                    <a:pt x="10" y="32"/>
                  </a:cubicBezTo>
                  <a:cubicBezTo>
                    <a:pt x="39" y="9"/>
                    <a:pt x="39" y="9"/>
                    <a:pt x="39" y="9"/>
                  </a:cubicBezTo>
                  <a:cubicBezTo>
                    <a:pt x="49" y="0"/>
                    <a:pt x="65" y="1"/>
                    <a:pt x="75" y="10"/>
                  </a:cubicBez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4" name="Freeform 22"/>
            <p:cNvSpPr>
              <a:spLocks/>
            </p:cNvSpPr>
            <p:nvPr/>
          </p:nvSpPr>
          <p:spPr bwMode="auto">
            <a:xfrm>
              <a:off x="7246938" y="2751138"/>
              <a:ext cx="179388" cy="158750"/>
            </a:xfrm>
            <a:custGeom>
              <a:avLst/>
              <a:gdLst>
                <a:gd name="T0" fmla="*/ 40 w 48"/>
                <a:gd name="T1" fmla="*/ 8 h 42"/>
                <a:gd name="T2" fmla="*/ 40 w 48"/>
                <a:gd name="T3" fmla="*/ 8 h 42"/>
                <a:gd name="T4" fmla="*/ 40 w 48"/>
                <a:gd name="T5" fmla="*/ 33 h 42"/>
                <a:gd name="T6" fmla="*/ 37 w 48"/>
                <a:gd name="T7" fmla="*/ 35 h 42"/>
                <a:gd name="T8" fmla="*/ 9 w 48"/>
                <a:gd name="T9" fmla="*/ 34 h 42"/>
                <a:gd name="T10" fmla="*/ 9 w 48"/>
                <a:gd name="T11" fmla="*/ 34 h 42"/>
                <a:gd name="T12" fmla="*/ 8 w 48"/>
                <a:gd name="T13" fmla="*/ 9 h 42"/>
                <a:gd name="T14" fmla="*/ 11 w 48"/>
                <a:gd name="T15" fmla="*/ 7 h 42"/>
                <a:gd name="T16" fmla="*/ 40 w 48"/>
                <a:gd name="T17" fmla="*/ 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42">
                  <a:moveTo>
                    <a:pt x="40" y="8"/>
                  </a:moveTo>
                  <a:cubicBezTo>
                    <a:pt x="40" y="8"/>
                    <a:pt x="40" y="8"/>
                    <a:pt x="40" y="8"/>
                  </a:cubicBezTo>
                  <a:cubicBezTo>
                    <a:pt x="48" y="15"/>
                    <a:pt x="48" y="26"/>
                    <a:pt x="40" y="33"/>
                  </a:cubicBezTo>
                  <a:cubicBezTo>
                    <a:pt x="37" y="35"/>
                    <a:pt x="37" y="35"/>
                    <a:pt x="37" y="35"/>
                  </a:cubicBezTo>
                  <a:cubicBezTo>
                    <a:pt x="30" y="42"/>
                    <a:pt x="17" y="41"/>
                    <a:pt x="9" y="34"/>
                  </a:cubicBezTo>
                  <a:cubicBezTo>
                    <a:pt x="9" y="34"/>
                    <a:pt x="9" y="34"/>
                    <a:pt x="9" y="34"/>
                  </a:cubicBezTo>
                  <a:cubicBezTo>
                    <a:pt x="1" y="27"/>
                    <a:pt x="0" y="16"/>
                    <a:pt x="8" y="9"/>
                  </a:cubicBezTo>
                  <a:cubicBezTo>
                    <a:pt x="11" y="7"/>
                    <a:pt x="11" y="7"/>
                    <a:pt x="11" y="7"/>
                  </a:cubicBezTo>
                  <a:cubicBezTo>
                    <a:pt x="19" y="0"/>
                    <a:pt x="32" y="1"/>
                    <a:pt x="40" y="8"/>
                  </a:cubicBezTo>
                  <a:close/>
                </a:path>
              </a:pathLst>
            </a:custGeom>
            <a:solidFill>
              <a:srgbClr val="FFE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5" name="Freeform 23"/>
            <p:cNvSpPr>
              <a:spLocks/>
            </p:cNvSpPr>
            <p:nvPr/>
          </p:nvSpPr>
          <p:spPr bwMode="auto">
            <a:xfrm>
              <a:off x="6697663" y="3063876"/>
              <a:ext cx="488950" cy="739775"/>
            </a:xfrm>
            <a:custGeom>
              <a:avLst/>
              <a:gdLst>
                <a:gd name="T0" fmla="*/ 0 w 130"/>
                <a:gd name="T1" fmla="*/ 162 h 197"/>
                <a:gd name="T2" fmla="*/ 68 w 130"/>
                <a:gd name="T3" fmla="*/ 197 h 197"/>
                <a:gd name="T4" fmla="*/ 71 w 130"/>
                <a:gd name="T5" fmla="*/ 14 h 197"/>
                <a:gd name="T6" fmla="*/ 49 w 130"/>
                <a:gd name="T7" fmla="*/ 0 h 197"/>
                <a:gd name="T8" fmla="*/ 15 w 130"/>
                <a:gd name="T9" fmla="*/ 32 h 197"/>
                <a:gd name="T10" fmla="*/ 0 w 130"/>
                <a:gd name="T11" fmla="*/ 162 h 197"/>
              </a:gdLst>
              <a:ahLst/>
              <a:cxnLst>
                <a:cxn ang="0">
                  <a:pos x="T0" y="T1"/>
                </a:cxn>
                <a:cxn ang="0">
                  <a:pos x="T2" y="T3"/>
                </a:cxn>
                <a:cxn ang="0">
                  <a:pos x="T4" y="T5"/>
                </a:cxn>
                <a:cxn ang="0">
                  <a:pos x="T6" y="T7"/>
                </a:cxn>
                <a:cxn ang="0">
                  <a:pos x="T8" y="T9"/>
                </a:cxn>
                <a:cxn ang="0">
                  <a:pos x="T10" y="T11"/>
                </a:cxn>
              </a:cxnLst>
              <a:rect l="0" t="0" r="r" b="b"/>
              <a:pathLst>
                <a:path w="130" h="197">
                  <a:moveTo>
                    <a:pt x="0" y="162"/>
                  </a:moveTo>
                  <a:cubicBezTo>
                    <a:pt x="68" y="197"/>
                    <a:pt x="68" y="197"/>
                    <a:pt x="68" y="197"/>
                  </a:cubicBezTo>
                  <a:cubicBezTo>
                    <a:pt x="96" y="147"/>
                    <a:pt x="130" y="50"/>
                    <a:pt x="71" y="14"/>
                  </a:cubicBezTo>
                  <a:cubicBezTo>
                    <a:pt x="64" y="8"/>
                    <a:pt x="56" y="3"/>
                    <a:pt x="49" y="0"/>
                  </a:cubicBezTo>
                  <a:cubicBezTo>
                    <a:pt x="15" y="32"/>
                    <a:pt x="15" y="32"/>
                    <a:pt x="15" y="32"/>
                  </a:cubicBezTo>
                  <a:lnTo>
                    <a:pt x="0" y="162"/>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6" name="Freeform 24"/>
            <p:cNvSpPr>
              <a:spLocks/>
            </p:cNvSpPr>
            <p:nvPr/>
          </p:nvSpPr>
          <p:spPr bwMode="auto">
            <a:xfrm>
              <a:off x="6465888" y="3559176"/>
              <a:ext cx="739775" cy="577850"/>
            </a:xfrm>
            <a:custGeom>
              <a:avLst/>
              <a:gdLst>
                <a:gd name="T0" fmla="*/ 0 w 466"/>
                <a:gd name="T1" fmla="*/ 168 h 364"/>
                <a:gd name="T2" fmla="*/ 385 w 466"/>
                <a:gd name="T3" fmla="*/ 364 h 364"/>
                <a:gd name="T4" fmla="*/ 466 w 466"/>
                <a:gd name="T5" fmla="*/ 196 h 364"/>
                <a:gd name="T6" fmla="*/ 82 w 466"/>
                <a:gd name="T7" fmla="*/ 0 h 364"/>
                <a:gd name="T8" fmla="*/ 0 w 466"/>
                <a:gd name="T9" fmla="*/ 168 h 364"/>
              </a:gdLst>
              <a:ahLst/>
              <a:cxnLst>
                <a:cxn ang="0">
                  <a:pos x="T0" y="T1"/>
                </a:cxn>
                <a:cxn ang="0">
                  <a:pos x="T2" y="T3"/>
                </a:cxn>
                <a:cxn ang="0">
                  <a:pos x="T4" y="T5"/>
                </a:cxn>
                <a:cxn ang="0">
                  <a:pos x="T6" y="T7"/>
                </a:cxn>
                <a:cxn ang="0">
                  <a:pos x="T8" y="T9"/>
                </a:cxn>
              </a:cxnLst>
              <a:rect l="0" t="0" r="r" b="b"/>
              <a:pathLst>
                <a:path w="466" h="364">
                  <a:moveTo>
                    <a:pt x="0" y="168"/>
                  </a:moveTo>
                  <a:lnTo>
                    <a:pt x="385" y="364"/>
                  </a:lnTo>
                  <a:lnTo>
                    <a:pt x="466" y="196"/>
                  </a:lnTo>
                  <a:lnTo>
                    <a:pt x="82" y="0"/>
                  </a:lnTo>
                  <a:lnTo>
                    <a:pt x="0" y="1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7" name="Freeform 25"/>
            <p:cNvSpPr>
              <a:spLocks/>
            </p:cNvSpPr>
            <p:nvPr/>
          </p:nvSpPr>
          <p:spPr bwMode="auto">
            <a:xfrm>
              <a:off x="5803902" y="3716338"/>
              <a:ext cx="1349375" cy="1736724"/>
            </a:xfrm>
            <a:custGeom>
              <a:avLst/>
              <a:gdLst>
                <a:gd name="T0" fmla="*/ 0 w 359"/>
                <a:gd name="T1" fmla="*/ 173 h 462"/>
                <a:gd name="T2" fmla="*/ 69 w 359"/>
                <a:gd name="T3" fmla="*/ 211 h 462"/>
                <a:gd name="T4" fmla="*/ 180 w 359"/>
                <a:gd name="T5" fmla="*/ 1 h 462"/>
                <a:gd name="T6" fmla="*/ 181 w 359"/>
                <a:gd name="T7" fmla="*/ 0 h 462"/>
                <a:gd name="T8" fmla="*/ 358 w 359"/>
                <a:gd name="T9" fmla="*/ 94 h 462"/>
                <a:gd name="T10" fmla="*/ 358 w 359"/>
                <a:gd name="T11" fmla="*/ 94 h 462"/>
                <a:gd name="T12" fmla="*/ 188 w 359"/>
                <a:gd name="T13" fmla="*/ 416 h 462"/>
                <a:gd name="T14" fmla="*/ 107 w 359"/>
                <a:gd name="T15" fmla="*/ 455 h 462"/>
                <a:gd name="T16" fmla="*/ 0 w 359"/>
                <a:gd name="T17" fmla="*/ 173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462">
                  <a:moveTo>
                    <a:pt x="0" y="173"/>
                  </a:moveTo>
                  <a:cubicBezTo>
                    <a:pt x="34" y="192"/>
                    <a:pt x="59" y="206"/>
                    <a:pt x="69" y="211"/>
                  </a:cubicBezTo>
                  <a:cubicBezTo>
                    <a:pt x="180" y="1"/>
                    <a:pt x="180" y="1"/>
                    <a:pt x="180" y="1"/>
                  </a:cubicBezTo>
                  <a:cubicBezTo>
                    <a:pt x="180" y="0"/>
                    <a:pt x="181" y="0"/>
                    <a:pt x="181" y="0"/>
                  </a:cubicBezTo>
                  <a:cubicBezTo>
                    <a:pt x="358" y="94"/>
                    <a:pt x="358" y="94"/>
                    <a:pt x="358" y="94"/>
                  </a:cubicBezTo>
                  <a:cubicBezTo>
                    <a:pt x="358" y="94"/>
                    <a:pt x="359" y="94"/>
                    <a:pt x="358" y="94"/>
                  </a:cubicBezTo>
                  <a:cubicBezTo>
                    <a:pt x="188" y="416"/>
                    <a:pt x="188" y="416"/>
                    <a:pt x="188" y="416"/>
                  </a:cubicBezTo>
                  <a:cubicBezTo>
                    <a:pt x="166" y="459"/>
                    <a:pt x="133" y="462"/>
                    <a:pt x="107" y="455"/>
                  </a:cubicBezTo>
                  <a:lnTo>
                    <a:pt x="0" y="173"/>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8" name="Freeform 26"/>
            <p:cNvSpPr>
              <a:spLocks/>
            </p:cNvSpPr>
            <p:nvPr/>
          </p:nvSpPr>
          <p:spPr bwMode="auto">
            <a:xfrm>
              <a:off x="6881813" y="3663951"/>
              <a:ext cx="247651" cy="552451"/>
            </a:xfrm>
            <a:custGeom>
              <a:avLst/>
              <a:gdLst>
                <a:gd name="T0" fmla="*/ 66 w 66"/>
                <a:gd name="T1" fmla="*/ 25 h 147"/>
                <a:gd name="T2" fmla="*/ 46 w 66"/>
                <a:gd name="T3" fmla="*/ 147 h 147"/>
                <a:gd name="T4" fmla="*/ 0 w 66"/>
                <a:gd name="T5" fmla="*/ 139 h 147"/>
                <a:gd name="T6" fmla="*/ 24 w 66"/>
                <a:gd name="T7" fmla="*/ 15 h 147"/>
                <a:gd name="T8" fmla="*/ 37 w 66"/>
                <a:gd name="T9" fmla="*/ 0 h 147"/>
                <a:gd name="T10" fmla="*/ 66 w 66"/>
                <a:gd name="T11" fmla="*/ 25 h 147"/>
              </a:gdLst>
              <a:ahLst/>
              <a:cxnLst>
                <a:cxn ang="0">
                  <a:pos x="T0" y="T1"/>
                </a:cxn>
                <a:cxn ang="0">
                  <a:pos x="T2" y="T3"/>
                </a:cxn>
                <a:cxn ang="0">
                  <a:pos x="T4" y="T5"/>
                </a:cxn>
                <a:cxn ang="0">
                  <a:pos x="T6" y="T7"/>
                </a:cxn>
                <a:cxn ang="0">
                  <a:pos x="T8" y="T9"/>
                </a:cxn>
                <a:cxn ang="0">
                  <a:pos x="T10" y="T11"/>
                </a:cxn>
              </a:cxnLst>
              <a:rect l="0" t="0" r="r" b="b"/>
              <a:pathLst>
                <a:path w="66" h="147">
                  <a:moveTo>
                    <a:pt x="66" y="25"/>
                  </a:moveTo>
                  <a:cubicBezTo>
                    <a:pt x="46" y="147"/>
                    <a:pt x="46" y="147"/>
                    <a:pt x="46" y="147"/>
                  </a:cubicBezTo>
                  <a:cubicBezTo>
                    <a:pt x="0" y="139"/>
                    <a:pt x="0" y="139"/>
                    <a:pt x="0" y="139"/>
                  </a:cubicBezTo>
                  <a:cubicBezTo>
                    <a:pt x="24" y="15"/>
                    <a:pt x="24" y="15"/>
                    <a:pt x="24" y="15"/>
                  </a:cubicBezTo>
                  <a:cubicBezTo>
                    <a:pt x="31" y="13"/>
                    <a:pt x="35" y="5"/>
                    <a:pt x="37" y="0"/>
                  </a:cubicBezTo>
                  <a:lnTo>
                    <a:pt x="66" y="25"/>
                  </a:ln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29" name="Freeform 27"/>
            <p:cNvSpPr>
              <a:spLocks/>
            </p:cNvSpPr>
            <p:nvPr/>
          </p:nvSpPr>
          <p:spPr bwMode="auto">
            <a:xfrm>
              <a:off x="2036763" y="3273426"/>
              <a:ext cx="2986088" cy="3703638"/>
            </a:xfrm>
            <a:custGeom>
              <a:avLst/>
              <a:gdLst>
                <a:gd name="T0" fmla="*/ 23 w 795"/>
                <a:gd name="T1" fmla="*/ 906 h 986"/>
                <a:gd name="T2" fmla="*/ 9 w 795"/>
                <a:gd name="T3" fmla="*/ 602 h 986"/>
                <a:gd name="T4" fmla="*/ 8 w 795"/>
                <a:gd name="T5" fmla="*/ 163 h 986"/>
                <a:gd name="T6" fmla="*/ 290 w 795"/>
                <a:gd name="T7" fmla="*/ 0 h 986"/>
                <a:gd name="T8" fmla="*/ 394 w 795"/>
                <a:gd name="T9" fmla="*/ 45 h 986"/>
                <a:gd name="T10" fmla="*/ 490 w 795"/>
                <a:gd name="T11" fmla="*/ 2 h 986"/>
                <a:gd name="T12" fmla="*/ 795 w 795"/>
                <a:gd name="T13" fmla="*/ 173 h 986"/>
                <a:gd name="T14" fmla="*/ 779 w 795"/>
                <a:gd name="T15" fmla="*/ 613 h 986"/>
                <a:gd name="T16" fmla="*/ 765 w 795"/>
                <a:gd name="T17" fmla="*/ 903 h 986"/>
                <a:gd name="T18" fmla="*/ 391 w 795"/>
                <a:gd name="T19" fmla="*/ 986 h 986"/>
                <a:gd name="T20" fmla="*/ 23 w 795"/>
                <a:gd name="T21" fmla="*/ 90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5" h="986">
                  <a:moveTo>
                    <a:pt x="23" y="906"/>
                  </a:moveTo>
                  <a:cubicBezTo>
                    <a:pt x="9" y="602"/>
                    <a:pt x="9" y="602"/>
                    <a:pt x="9" y="602"/>
                  </a:cubicBezTo>
                  <a:cubicBezTo>
                    <a:pt x="0" y="400"/>
                    <a:pt x="51" y="397"/>
                    <a:pt x="8" y="163"/>
                  </a:cubicBezTo>
                  <a:cubicBezTo>
                    <a:pt x="105" y="95"/>
                    <a:pt x="231" y="48"/>
                    <a:pt x="290" y="0"/>
                  </a:cubicBezTo>
                  <a:cubicBezTo>
                    <a:pt x="322" y="29"/>
                    <a:pt x="357" y="45"/>
                    <a:pt x="394" y="45"/>
                  </a:cubicBezTo>
                  <a:cubicBezTo>
                    <a:pt x="430" y="45"/>
                    <a:pt x="458" y="30"/>
                    <a:pt x="490" y="2"/>
                  </a:cubicBezTo>
                  <a:cubicBezTo>
                    <a:pt x="550" y="50"/>
                    <a:pt x="698" y="103"/>
                    <a:pt x="795" y="173"/>
                  </a:cubicBezTo>
                  <a:cubicBezTo>
                    <a:pt x="740" y="401"/>
                    <a:pt x="788" y="402"/>
                    <a:pt x="779" y="613"/>
                  </a:cubicBezTo>
                  <a:cubicBezTo>
                    <a:pt x="765" y="903"/>
                    <a:pt x="765" y="903"/>
                    <a:pt x="765" y="903"/>
                  </a:cubicBezTo>
                  <a:cubicBezTo>
                    <a:pt x="652" y="956"/>
                    <a:pt x="525" y="986"/>
                    <a:pt x="391" y="986"/>
                  </a:cubicBezTo>
                  <a:cubicBezTo>
                    <a:pt x="260" y="986"/>
                    <a:pt x="135" y="957"/>
                    <a:pt x="23" y="906"/>
                  </a:cubicBezTo>
                  <a:close/>
                </a:path>
              </a:pathLst>
            </a:custGeom>
            <a:solidFill>
              <a:srgbClr val="5250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0" name="Freeform 28"/>
            <p:cNvSpPr>
              <a:spLocks/>
            </p:cNvSpPr>
            <p:nvPr/>
          </p:nvSpPr>
          <p:spPr bwMode="auto">
            <a:xfrm>
              <a:off x="2751138" y="3311526"/>
              <a:ext cx="1512888" cy="2700338"/>
            </a:xfrm>
            <a:custGeom>
              <a:avLst/>
              <a:gdLst>
                <a:gd name="T0" fmla="*/ 0 w 953"/>
                <a:gd name="T1" fmla="*/ 130 h 1701"/>
                <a:gd name="T2" fmla="*/ 54 w 953"/>
                <a:gd name="T3" fmla="*/ 620 h 1701"/>
                <a:gd name="T4" fmla="*/ 480 w 953"/>
                <a:gd name="T5" fmla="*/ 1701 h 1701"/>
                <a:gd name="T6" fmla="*/ 899 w 953"/>
                <a:gd name="T7" fmla="*/ 620 h 1701"/>
                <a:gd name="T8" fmla="*/ 953 w 953"/>
                <a:gd name="T9" fmla="*/ 130 h 1701"/>
                <a:gd name="T10" fmla="*/ 750 w 953"/>
                <a:gd name="T11" fmla="*/ 0 h 1701"/>
                <a:gd name="T12" fmla="*/ 203 w 953"/>
                <a:gd name="T13" fmla="*/ 0 h 1701"/>
                <a:gd name="T14" fmla="*/ 0 w 953"/>
                <a:gd name="T15" fmla="*/ 130 h 17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701">
                  <a:moveTo>
                    <a:pt x="0" y="130"/>
                  </a:moveTo>
                  <a:lnTo>
                    <a:pt x="54" y="620"/>
                  </a:lnTo>
                  <a:lnTo>
                    <a:pt x="480" y="1701"/>
                  </a:lnTo>
                  <a:lnTo>
                    <a:pt x="899" y="620"/>
                  </a:lnTo>
                  <a:lnTo>
                    <a:pt x="953" y="130"/>
                  </a:lnTo>
                  <a:lnTo>
                    <a:pt x="750" y="0"/>
                  </a:lnTo>
                  <a:lnTo>
                    <a:pt x="203" y="0"/>
                  </a:lnTo>
                  <a:lnTo>
                    <a:pt x="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1" name="Rectangle 29"/>
            <p:cNvSpPr>
              <a:spLocks noChangeArrowheads="1"/>
            </p:cNvSpPr>
            <p:nvPr/>
          </p:nvSpPr>
          <p:spPr bwMode="auto">
            <a:xfrm>
              <a:off x="3073401" y="3033712"/>
              <a:ext cx="860424" cy="698500"/>
            </a:xfrm>
            <a:prstGeom prst="rect">
              <a:avLst/>
            </a:prstGeom>
            <a:solidFill>
              <a:srgbClr val="D1A88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0"/>
            <p:cNvSpPr>
              <a:spLocks/>
            </p:cNvSpPr>
            <p:nvPr/>
          </p:nvSpPr>
          <p:spPr bwMode="auto">
            <a:xfrm>
              <a:off x="2451101" y="862013"/>
              <a:ext cx="2106613" cy="2581275"/>
            </a:xfrm>
            <a:custGeom>
              <a:avLst/>
              <a:gdLst>
                <a:gd name="T0" fmla="*/ 281 w 561"/>
                <a:gd name="T1" fmla="*/ 687 h 687"/>
                <a:gd name="T2" fmla="*/ 499 w 561"/>
                <a:gd name="T3" fmla="*/ 458 h 687"/>
                <a:gd name="T4" fmla="*/ 508 w 561"/>
                <a:gd name="T5" fmla="*/ 463 h 687"/>
                <a:gd name="T6" fmla="*/ 553 w 561"/>
                <a:gd name="T7" fmla="*/ 388 h 687"/>
                <a:gd name="T8" fmla="*/ 534 w 561"/>
                <a:gd name="T9" fmla="*/ 301 h 687"/>
                <a:gd name="T10" fmla="*/ 531 w 561"/>
                <a:gd name="T11" fmla="*/ 301 h 687"/>
                <a:gd name="T12" fmla="*/ 281 w 561"/>
                <a:gd name="T13" fmla="*/ 0 h 687"/>
                <a:gd name="T14" fmla="*/ 32 w 561"/>
                <a:gd name="T15" fmla="*/ 302 h 687"/>
                <a:gd name="T16" fmla="*/ 26 w 561"/>
                <a:gd name="T17" fmla="*/ 301 h 687"/>
                <a:gd name="T18" fmla="*/ 7 w 561"/>
                <a:gd name="T19" fmla="*/ 388 h 687"/>
                <a:gd name="T20" fmla="*/ 53 w 561"/>
                <a:gd name="T21" fmla="*/ 463 h 687"/>
                <a:gd name="T22" fmla="*/ 63 w 561"/>
                <a:gd name="T23" fmla="*/ 456 h 687"/>
                <a:gd name="T24" fmla="*/ 281 w 561"/>
                <a:gd name="T25" fmla="*/ 687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1" h="687">
                  <a:moveTo>
                    <a:pt x="281" y="687"/>
                  </a:moveTo>
                  <a:cubicBezTo>
                    <a:pt x="371" y="687"/>
                    <a:pt x="455" y="584"/>
                    <a:pt x="499" y="458"/>
                  </a:cubicBezTo>
                  <a:cubicBezTo>
                    <a:pt x="501" y="461"/>
                    <a:pt x="504" y="462"/>
                    <a:pt x="508" y="463"/>
                  </a:cubicBezTo>
                  <a:cubicBezTo>
                    <a:pt x="526" y="466"/>
                    <a:pt x="546" y="432"/>
                    <a:pt x="553" y="388"/>
                  </a:cubicBezTo>
                  <a:cubicBezTo>
                    <a:pt x="561" y="343"/>
                    <a:pt x="552" y="304"/>
                    <a:pt x="534" y="301"/>
                  </a:cubicBezTo>
                  <a:cubicBezTo>
                    <a:pt x="533" y="301"/>
                    <a:pt x="532" y="301"/>
                    <a:pt x="531" y="301"/>
                  </a:cubicBezTo>
                  <a:cubicBezTo>
                    <a:pt x="539" y="145"/>
                    <a:pt x="474" y="0"/>
                    <a:pt x="281" y="0"/>
                  </a:cubicBezTo>
                  <a:cubicBezTo>
                    <a:pt x="88" y="0"/>
                    <a:pt x="23" y="145"/>
                    <a:pt x="32" y="302"/>
                  </a:cubicBezTo>
                  <a:cubicBezTo>
                    <a:pt x="30" y="301"/>
                    <a:pt x="28" y="301"/>
                    <a:pt x="26" y="301"/>
                  </a:cubicBezTo>
                  <a:cubicBezTo>
                    <a:pt x="8" y="304"/>
                    <a:pt x="0" y="343"/>
                    <a:pt x="7" y="388"/>
                  </a:cubicBezTo>
                  <a:cubicBezTo>
                    <a:pt x="15" y="432"/>
                    <a:pt x="35" y="466"/>
                    <a:pt x="53" y="463"/>
                  </a:cubicBezTo>
                  <a:cubicBezTo>
                    <a:pt x="57" y="462"/>
                    <a:pt x="60" y="460"/>
                    <a:pt x="63" y="456"/>
                  </a:cubicBezTo>
                  <a:cubicBezTo>
                    <a:pt x="107" y="583"/>
                    <a:pt x="191" y="687"/>
                    <a:pt x="281" y="687"/>
                  </a:cubicBezTo>
                  <a:close/>
                </a:path>
              </a:pathLst>
            </a:custGeom>
            <a:solidFill>
              <a:srgbClr val="F2CA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3" name="Freeform 31"/>
            <p:cNvSpPr>
              <a:spLocks/>
            </p:cNvSpPr>
            <p:nvPr/>
          </p:nvSpPr>
          <p:spPr bwMode="auto">
            <a:xfrm>
              <a:off x="2536826" y="862013"/>
              <a:ext cx="1938338" cy="1427163"/>
            </a:xfrm>
            <a:custGeom>
              <a:avLst/>
              <a:gdLst>
                <a:gd name="T0" fmla="*/ 508 w 516"/>
                <a:gd name="T1" fmla="*/ 301 h 380"/>
                <a:gd name="T2" fmla="*/ 258 w 516"/>
                <a:gd name="T3" fmla="*/ 0 h 380"/>
                <a:gd name="T4" fmla="*/ 9 w 516"/>
                <a:gd name="T5" fmla="*/ 302 h 380"/>
                <a:gd name="T6" fmla="*/ 48 w 516"/>
                <a:gd name="T7" fmla="*/ 372 h 380"/>
                <a:gd name="T8" fmla="*/ 70 w 516"/>
                <a:gd name="T9" fmla="*/ 344 h 380"/>
                <a:gd name="T10" fmla="*/ 143 w 516"/>
                <a:gd name="T11" fmla="*/ 148 h 380"/>
                <a:gd name="T12" fmla="*/ 258 w 516"/>
                <a:gd name="T13" fmla="*/ 171 h 380"/>
                <a:gd name="T14" fmla="*/ 373 w 516"/>
                <a:gd name="T15" fmla="*/ 148 h 380"/>
                <a:gd name="T16" fmla="*/ 446 w 516"/>
                <a:gd name="T17" fmla="*/ 344 h 380"/>
                <a:gd name="T18" fmla="*/ 466 w 516"/>
                <a:gd name="T19" fmla="*/ 373 h 380"/>
                <a:gd name="T20" fmla="*/ 508 w 516"/>
                <a:gd name="T21" fmla="*/ 301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6" h="380">
                  <a:moveTo>
                    <a:pt x="508" y="301"/>
                  </a:moveTo>
                  <a:cubicBezTo>
                    <a:pt x="516" y="145"/>
                    <a:pt x="451" y="0"/>
                    <a:pt x="258" y="0"/>
                  </a:cubicBezTo>
                  <a:cubicBezTo>
                    <a:pt x="65" y="0"/>
                    <a:pt x="0" y="145"/>
                    <a:pt x="9" y="302"/>
                  </a:cubicBezTo>
                  <a:cubicBezTo>
                    <a:pt x="25" y="306"/>
                    <a:pt x="41" y="334"/>
                    <a:pt x="48" y="372"/>
                  </a:cubicBezTo>
                  <a:cubicBezTo>
                    <a:pt x="61" y="380"/>
                    <a:pt x="70" y="375"/>
                    <a:pt x="70" y="344"/>
                  </a:cubicBezTo>
                  <a:cubicBezTo>
                    <a:pt x="70" y="250"/>
                    <a:pt x="81" y="168"/>
                    <a:pt x="143" y="148"/>
                  </a:cubicBezTo>
                  <a:cubicBezTo>
                    <a:pt x="201" y="130"/>
                    <a:pt x="214" y="171"/>
                    <a:pt x="258" y="171"/>
                  </a:cubicBezTo>
                  <a:cubicBezTo>
                    <a:pt x="302" y="171"/>
                    <a:pt x="316" y="132"/>
                    <a:pt x="373" y="148"/>
                  </a:cubicBezTo>
                  <a:cubicBezTo>
                    <a:pt x="433" y="165"/>
                    <a:pt x="446" y="250"/>
                    <a:pt x="446" y="344"/>
                  </a:cubicBezTo>
                  <a:cubicBezTo>
                    <a:pt x="446" y="374"/>
                    <a:pt x="454" y="380"/>
                    <a:pt x="466" y="373"/>
                  </a:cubicBezTo>
                  <a:cubicBezTo>
                    <a:pt x="474" y="333"/>
                    <a:pt x="491" y="303"/>
                    <a:pt x="508" y="301"/>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4" name="Freeform 32"/>
            <p:cNvSpPr>
              <a:spLocks/>
            </p:cNvSpPr>
            <p:nvPr/>
          </p:nvSpPr>
          <p:spPr bwMode="auto">
            <a:xfrm>
              <a:off x="3351213" y="3679826"/>
              <a:ext cx="315913" cy="484188"/>
            </a:xfrm>
            <a:custGeom>
              <a:avLst/>
              <a:gdLst>
                <a:gd name="T0" fmla="*/ 71 w 84"/>
                <a:gd name="T1" fmla="*/ 129 h 129"/>
                <a:gd name="T2" fmla="*/ 84 w 84"/>
                <a:gd name="T3" fmla="*/ 103 h 129"/>
                <a:gd name="T4" fmla="*/ 41 w 84"/>
                <a:gd name="T5" fmla="*/ 0 h 129"/>
                <a:gd name="T6" fmla="*/ 0 w 84"/>
                <a:gd name="T7" fmla="*/ 101 h 129"/>
                <a:gd name="T8" fmla="*/ 13 w 84"/>
                <a:gd name="T9" fmla="*/ 129 h 129"/>
                <a:gd name="T10" fmla="*/ 71 w 84"/>
                <a:gd name="T11" fmla="*/ 129 h 129"/>
              </a:gdLst>
              <a:ahLst/>
              <a:cxnLst>
                <a:cxn ang="0">
                  <a:pos x="T0" y="T1"/>
                </a:cxn>
                <a:cxn ang="0">
                  <a:pos x="T2" y="T3"/>
                </a:cxn>
                <a:cxn ang="0">
                  <a:pos x="T4" y="T5"/>
                </a:cxn>
                <a:cxn ang="0">
                  <a:pos x="T6" y="T7"/>
                </a:cxn>
                <a:cxn ang="0">
                  <a:pos x="T8" y="T9"/>
                </a:cxn>
                <a:cxn ang="0">
                  <a:pos x="T10" y="T11"/>
                </a:cxn>
              </a:cxnLst>
              <a:rect l="0" t="0" r="r" b="b"/>
              <a:pathLst>
                <a:path w="84" h="129">
                  <a:moveTo>
                    <a:pt x="71" y="129"/>
                  </a:moveTo>
                  <a:cubicBezTo>
                    <a:pt x="84" y="103"/>
                    <a:pt x="84" y="103"/>
                    <a:pt x="84" y="103"/>
                  </a:cubicBezTo>
                  <a:cubicBezTo>
                    <a:pt x="41" y="0"/>
                    <a:pt x="41" y="0"/>
                    <a:pt x="41" y="0"/>
                  </a:cubicBezTo>
                  <a:cubicBezTo>
                    <a:pt x="0" y="101"/>
                    <a:pt x="0" y="101"/>
                    <a:pt x="0" y="101"/>
                  </a:cubicBezTo>
                  <a:cubicBezTo>
                    <a:pt x="13" y="129"/>
                    <a:pt x="13" y="129"/>
                    <a:pt x="13" y="129"/>
                  </a:cubicBezTo>
                  <a:cubicBezTo>
                    <a:pt x="32" y="129"/>
                    <a:pt x="52" y="129"/>
                    <a:pt x="71" y="129"/>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5" name="Freeform 33"/>
            <p:cNvSpPr>
              <a:spLocks/>
            </p:cNvSpPr>
            <p:nvPr/>
          </p:nvSpPr>
          <p:spPr bwMode="auto">
            <a:xfrm>
              <a:off x="2871788" y="3311526"/>
              <a:ext cx="633413" cy="1017588"/>
            </a:xfrm>
            <a:custGeom>
              <a:avLst/>
              <a:gdLst>
                <a:gd name="T0" fmla="*/ 127 w 399"/>
                <a:gd name="T1" fmla="*/ 0 h 641"/>
                <a:gd name="T2" fmla="*/ 399 w 399"/>
                <a:gd name="T3" fmla="*/ 232 h 641"/>
                <a:gd name="T4" fmla="*/ 248 w 399"/>
                <a:gd name="T5" fmla="*/ 641 h 641"/>
                <a:gd name="T6" fmla="*/ 0 w 399"/>
                <a:gd name="T7" fmla="*/ 83 h 641"/>
                <a:gd name="T8" fmla="*/ 127 w 399"/>
                <a:gd name="T9" fmla="*/ 0 h 641"/>
              </a:gdLst>
              <a:ahLst/>
              <a:cxnLst>
                <a:cxn ang="0">
                  <a:pos x="T0" y="T1"/>
                </a:cxn>
                <a:cxn ang="0">
                  <a:pos x="T2" y="T3"/>
                </a:cxn>
                <a:cxn ang="0">
                  <a:pos x="T4" y="T5"/>
                </a:cxn>
                <a:cxn ang="0">
                  <a:pos x="T6" y="T7"/>
                </a:cxn>
                <a:cxn ang="0">
                  <a:pos x="T8" y="T9"/>
                </a:cxn>
              </a:cxnLst>
              <a:rect l="0" t="0" r="r" b="b"/>
              <a:pathLst>
                <a:path w="399" h="641">
                  <a:moveTo>
                    <a:pt x="127" y="0"/>
                  </a:moveTo>
                  <a:lnTo>
                    <a:pt x="399" y="232"/>
                  </a:lnTo>
                  <a:lnTo>
                    <a:pt x="248" y="641"/>
                  </a:lnTo>
                  <a:lnTo>
                    <a:pt x="0" y="83"/>
                  </a:lnTo>
                  <a:lnTo>
                    <a:pt x="127"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6" name="Freeform 34"/>
            <p:cNvSpPr>
              <a:spLocks/>
            </p:cNvSpPr>
            <p:nvPr/>
          </p:nvSpPr>
          <p:spPr bwMode="auto">
            <a:xfrm>
              <a:off x="2476501" y="3443288"/>
              <a:ext cx="1028700" cy="2579688"/>
            </a:xfrm>
            <a:custGeom>
              <a:avLst/>
              <a:gdLst>
                <a:gd name="T0" fmla="*/ 249 w 648"/>
                <a:gd name="T1" fmla="*/ 0 h 1625"/>
                <a:gd name="T2" fmla="*/ 648 w 648"/>
                <a:gd name="T3" fmla="*/ 1625 h 1625"/>
                <a:gd name="T4" fmla="*/ 88 w 648"/>
                <a:gd name="T5" fmla="*/ 728 h 1625"/>
                <a:gd name="T6" fmla="*/ 161 w 648"/>
                <a:gd name="T7" fmla="*/ 572 h 1625"/>
                <a:gd name="T8" fmla="*/ 0 w 648"/>
                <a:gd name="T9" fmla="*/ 444 h 1625"/>
                <a:gd name="T10" fmla="*/ 173 w 648"/>
                <a:gd name="T11" fmla="*/ 47 h 1625"/>
                <a:gd name="T12" fmla="*/ 249 w 648"/>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8" h="1625">
                  <a:moveTo>
                    <a:pt x="249" y="0"/>
                  </a:moveTo>
                  <a:lnTo>
                    <a:pt x="648" y="1625"/>
                  </a:lnTo>
                  <a:lnTo>
                    <a:pt x="88" y="728"/>
                  </a:lnTo>
                  <a:lnTo>
                    <a:pt x="161" y="572"/>
                  </a:lnTo>
                  <a:lnTo>
                    <a:pt x="0" y="444"/>
                  </a:lnTo>
                  <a:lnTo>
                    <a:pt x="173" y="47"/>
                  </a:lnTo>
                  <a:lnTo>
                    <a:pt x="249"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35"/>
            <p:cNvSpPr>
              <a:spLocks/>
            </p:cNvSpPr>
            <p:nvPr/>
          </p:nvSpPr>
          <p:spPr bwMode="auto">
            <a:xfrm>
              <a:off x="3505201" y="3311526"/>
              <a:ext cx="635000" cy="1017588"/>
            </a:xfrm>
            <a:custGeom>
              <a:avLst/>
              <a:gdLst>
                <a:gd name="T0" fmla="*/ 275 w 400"/>
                <a:gd name="T1" fmla="*/ 0 h 641"/>
                <a:gd name="T2" fmla="*/ 0 w 400"/>
                <a:gd name="T3" fmla="*/ 232 h 641"/>
                <a:gd name="T4" fmla="*/ 154 w 400"/>
                <a:gd name="T5" fmla="*/ 641 h 641"/>
                <a:gd name="T6" fmla="*/ 400 w 400"/>
                <a:gd name="T7" fmla="*/ 83 h 641"/>
                <a:gd name="T8" fmla="*/ 275 w 400"/>
                <a:gd name="T9" fmla="*/ 0 h 641"/>
              </a:gdLst>
              <a:ahLst/>
              <a:cxnLst>
                <a:cxn ang="0">
                  <a:pos x="T0" y="T1"/>
                </a:cxn>
                <a:cxn ang="0">
                  <a:pos x="T2" y="T3"/>
                </a:cxn>
                <a:cxn ang="0">
                  <a:pos x="T4" y="T5"/>
                </a:cxn>
                <a:cxn ang="0">
                  <a:pos x="T6" y="T7"/>
                </a:cxn>
                <a:cxn ang="0">
                  <a:pos x="T8" y="T9"/>
                </a:cxn>
              </a:cxnLst>
              <a:rect l="0" t="0" r="r" b="b"/>
              <a:pathLst>
                <a:path w="400" h="641">
                  <a:moveTo>
                    <a:pt x="275" y="0"/>
                  </a:moveTo>
                  <a:lnTo>
                    <a:pt x="0" y="232"/>
                  </a:lnTo>
                  <a:lnTo>
                    <a:pt x="154" y="641"/>
                  </a:lnTo>
                  <a:lnTo>
                    <a:pt x="400" y="83"/>
                  </a:lnTo>
                  <a:lnTo>
                    <a:pt x="275"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36"/>
            <p:cNvSpPr>
              <a:spLocks/>
            </p:cNvSpPr>
            <p:nvPr/>
          </p:nvSpPr>
          <p:spPr bwMode="auto">
            <a:xfrm>
              <a:off x="3287713" y="4408488"/>
              <a:ext cx="442913" cy="1614488"/>
            </a:xfrm>
            <a:custGeom>
              <a:avLst/>
              <a:gdLst>
                <a:gd name="T0" fmla="*/ 71 w 279"/>
                <a:gd name="T1" fmla="*/ 0 h 1017"/>
                <a:gd name="T2" fmla="*/ 208 w 279"/>
                <a:gd name="T3" fmla="*/ 0 h 1017"/>
                <a:gd name="T4" fmla="*/ 279 w 279"/>
                <a:gd name="T5" fmla="*/ 688 h 1017"/>
                <a:gd name="T6" fmla="*/ 137 w 279"/>
                <a:gd name="T7" fmla="*/ 1017 h 1017"/>
                <a:gd name="T8" fmla="*/ 0 w 279"/>
                <a:gd name="T9" fmla="*/ 688 h 1017"/>
                <a:gd name="T10" fmla="*/ 71 w 279"/>
                <a:gd name="T11" fmla="*/ 0 h 1017"/>
              </a:gdLst>
              <a:ahLst/>
              <a:cxnLst>
                <a:cxn ang="0">
                  <a:pos x="T0" y="T1"/>
                </a:cxn>
                <a:cxn ang="0">
                  <a:pos x="T2" y="T3"/>
                </a:cxn>
                <a:cxn ang="0">
                  <a:pos x="T4" y="T5"/>
                </a:cxn>
                <a:cxn ang="0">
                  <a:pos x="T6" y="T7"/>
                </a:cxn>
                <a:cxn ang="0">
                  <a:pos x="T8" y="T9"/>
                </a:cxn>
                <a:cxn ang="0">
                  <a:pos x="T10" y="T11"/>
                </a:cxn>
              </a:cxnLst>
              <a:rect l="0" t="0" r="r" b="b"/>
              <a:pathLst>
                <a:path w="279" h="1017">
                  <a:moveTo>
                    <a:pt x="71" y="0"/>
                  </a:moveTo>
                  <a:lnTo>
                    <a:pt x="208" y="0"/>
                  </a:lnTo>
                  <a:lnTo>
                    <a:pt x="279" y="688"/>
                  </a:lnTo>
                  <a:lnTo>
                    <a:pt x="137" y="1017"/>
                  </a:lnTo>
                  <a:lnTo>
                    <a:pt x="0" y="688"/>
                  </a:lnTo>
                  <a:lnTo>
                    <a:pt x="71"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9" name="Freeform 37"/>
            <p:cNvSpPr>
              <a:spLocks/>
            </p:cNvSpPr>
            <p:nvPr/>
          </p:nvSpPr>
          <p:spPr bwMode="auto">
            <a:xfrm>
              <a:off x="2498727" y="760412"/>
              <a:ext cx="1660525" cy="1258888"/>
            </a:xfrm>
            <a:custGeom>
              <a:avLst/>
              <a:gdLst>
                <a:gd name="T0" fmla="*/ 442 w 442"/>
                <a:gd name="T1" fmla="*/ 129 h 335"/>
                <a:gd name="T2" fmla="*/ 83 w 442"/>
                <a:gd name="T3" fmla="*/ 329 h 335"/>
                <a:gd name="T4" fmla="*/ 442 w 442"/>
                <a:gd name="T5" fmla="*/ 129 h 335"/>
              </a:gdLst>
              <a:ahLst/>
              <a:cxnLst>
                <a:cxn ang="0">
                  <a:pos x="T0" y="T1"/>
                </a:cxn>
                <a:cxn ang="0">
                  <a:pos x="T2" y="T3"/>
                </a:cxn>
                <a:cxn ang="0">
                  <a:pos x="T4" y="T5"/>
                </a:cxn>
              </a:cxnLst>
              <a:rect l="0" t="0" r="r" b="b"/>
              <a:pathLst>
                <a:path w="442" h="335">
                  <a:moveTo>
                    <a:pt x="442" y="129"/>
                  </a:moveTo>
                  <a:cubicBezTo>
                    <a:pt x="417" y="179"/>
                    <a:pt x="166" y="322"/>
                    <a:pt x="83" y="329"/>
                  </a:cubicBezTo>
                  <a:cubicBezTo>
                    <a:pt x="0" y="335"/>
                    <a:pt x="78" y="0"/>
                    <a:pt x="442"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0" name="Freeform 38"/>
            <p:cNvSpPr>
              <a:spLocks/>
            </p:cNvSpPr>
            <p:nvPr/>
          </p:nvSpPr>
          <p:spPr bwMode="auto">
            <a:xfrm>
              <a:off x="3711576" y="760413"/>
              <a:ext cx="714375" cy="1258888"/>
            </a:xfrm>
            <a:custGeom>
              <a:avLst/>
              <a:gdLst>
                <a:gd name="T0" fmla="*/ 0 w 190"/>
                <a:gd name="T1" fmla="*/ 129 h 335"/>
                <a:gd name="T2" fmla="*/ 155 w 190"/>
                <a:gd name="T3" fmla="*/ 329 h 335"/>
                <a:gd name="T4" fmla="*/ 0 w 190"/>
                <a:gd name="T5" fmla="*/ 129 h 335"/>
              </a:gdLst>
              <a:ahLst/>
              <a:cxnLst>
                <a:cxn ang="0">
                  <a:pos x="T0" y="T1"/>
                </a:cxn>
                <a:cxn ang="0">
                  <a:pos x="T2" y="T3"/>
                </a:cxn>
                <a:cxn ang="0">
                  <a:pos x="T4" y="T5"/>
                </a:cxn>
              </a:cxnLst>
              <a:rect l="0" t="0" r="r" b="b"/>
              <a:pathLst>
                <a:path w="190" h="335">
                  <a:moveTo>
                    <a:pt x="0" y="129"/>
                  </a:moveTo>
                  <a:cubicBezTo>
                    <a:pt x="10" y="179"/>
                    <a:pt x="119" y="322"/>
                    <a:pt x="155" y="329"/>
                  </a:cubicBezTo>
                  <a:cubicBezTo>
                    <a:pt x="190" y="335"/>
                    <a:pt x="156" y="0"/>
                    <a:pt x="0" y="129"/>
                  </a:cubicBezTo>
                  <a:close/>
                </a:path>
              </a:pathLst>
            </a:custGeom>
            <a:solidFill>
              <a:srgbClr val="292F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1" name="Freeform 39"/>
            <p:cNvSpPr>
              <a:spLocks/>
            </p:cNvSpPr>
            <p:nvPr/>
          </p:nvSpPr>
          <p:spPr bwMode="auto">
            <a:xfrm>
              <a:off x="2871788" y="3311526"/>
              <a:ext cx="633413" cy="855663"/>
            </a:xfrm>
            <a:custGeom>
              <a:avLst/>
              <a:gdLst>
                <a:gd name="T0" fmla="*/ 127 w 399"/>
                <a:gd name="T1" fmla="*/ 0 h 539"/>
                <a:gd name="T2" fmla="*/ 399 w 399"/>
                <a:gd name="T3" fmla="*/ 232 h 539"/>
                <a:gd name="T4" fmla="*/ 243 w 399"/>
                <a:gd name="T5" fmla="*/ 539 h 539"/>
                <a:gd name="T6" fmla="*/ 0 w 399"/>
                <a:gd name="T7" fmla="*/ 83 h 539"/>
                <a:gd name="T8" fmla="*/ 127 w 399"/>
                <a:gd name="T9" fmla="*/ 0 h 539"/>
              </a:gdLst>
              <a:ahLst/>
              <a:cxnLst>
                <a:cxn ang="0">
                  <a:pos x="T0" y="T1"/>
                </a:cxn>
                <a:cxn ang="0">
                  <a:pos x="T2" y="T3"/>
                </a:cxn>
                <a:cxn ang="0">
                  <a:pos x="T4" y="T5"/>
                </a:cxn>
                <a:cxn ang="0">
                  <a:pos x="T6" y="T7"/>
                </a:cxn>
                <a:cxn ang="0">
                  <a:pos x="T8" y="T9"/>
                </a:cxn>
              </a:cxnLst>
              <a:rect l="0" t="0" r="r" b="b"/>
              <a:pathLst>
                <a:path w="399" h="539">
                  <a:moveTo>
                    <a:pt x="127" y="0"/>
                  </a:moveTo>
                  <a:lnTo>
                    <a:pt x="399" y="232"/>
                  </a:lnTo>
                  <a:lnTo>
                    <a:pt x="243" y="539"/>
                  </a:lnTo>
                  <a:lnTo>
                    <a:pt x="0" y="83"/>
                  </a:lnTo>
                  <a:lnTo>
                    <a:pt x="12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2" name="Freeform 40"/>
            <p:cNvSpPr>
              <a:spLocks/>
            </p:cNvSpPr>
            <p:nvPr/>
          </p:nvSpPr>
          <p:spPr bwMode="auto">
            <a:xfrm>
              <a:off x="2578101" y="3443288"/>
              <a:ext cx="927100" cy="2579688"/>
            </a:xfrm>
            <a:custGeom>
              <a:avLst/>
              <a:gdLst>
                <a:gd name="T0" fmla="*/ 185 w 584"/>
                <a:gd name="T1" fmla="*/ 0 h 1625"/>
                <a:gd name="T2" fmla="*/ 584 w 584"/>
                <a:gd name="T3" fmla="*/ 1625 h 1625"/>
                <a:gd name="T4" fmla="*/ 78 w 584"/>
                <a:gd name="T5" fmla="*/ 657 h 1625"/>
                <a:gd name="T6" fmla="*/ 163 w 584"/>
                <a:gd name="T7" fmla="*/ 537 h 1625"/>
                <a:gd name="T8" fmla="*/ 0 w 584"/>
                <a:gd name="T9" fmla="*/ 411 h 1625"/>
                <a:gd name="T10" fmla="*/ 109 w 584"/>
                <a:gd name="T11" fmla="*/ 47 h 1625"/>
                <a:gd name="T12" fmla="*/ 185 w 584"/>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4" h="1625">
                  <a:moveTo>
                    <a:pt x="185" y="0"/>
                  </a:moveTo>
                  <a:lnTo>
                    <a:pt x="584" y="1625"/>
                  </a:lnTo>
                  <a:lnTo>
                    <a:pt x="78" y="657"/>
                  </a:lnTo>
                  <a:lnTo>
                    <a:pt x="163" y="537"/>
                  </a:lnTo>
                  <a:lnTo>
                    <a:pt x="0" y="411"/>
                  </a:lnTo>
                  <a:lnTo>
                    <a:pt x="109" y="47"/>
                  </a:lnTo>
                  <a:lnTo>
                    <a:pt x="185"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41"/>
            <p:cNvSpPr>
              <a:spLocks/>
            </p:cNvSpPr>
            <p:nvPr/>
          </p:nvSpPr>
          <p:spPr bwMode="auto">
            <a:xfrm>
              <a:off x="3505201" y="3443288"/>
              <a:ext cx="1030288" cy="2579688"/>
            </a:xfrm>
            <a:custGeom>
              <a:avLst/>
              <a:gdLst>
                <a:gd name="T0" fmla="*/ 400 w 649"/>
                <a:gd name="T1" fmla="*/ 0 h 1625"/>
                <a:gd name="T2" fmla="*/ 0 w 649"/>
                <a:gd name="T3" fmla="*/ 1625 h 1625"/>
                <a:gd name="T4" fmla="*/ 563 w 649"/>
                <a:gd name="T5" fmla="*/ 728 h 1625"/>
                <a:gd name="T6" fmla="*/ 490 w 649"/>
                <a:gd name="T7" fmla="*/ 572 h 1625"/>
                <a:gd name="T8" fmla="*/ 649 w 649"/>
                <a:gd name="T9" fmla="*/ 444 h 1625"/>
                <a:gd name="T10" fmla="*/ 478 w 649"/>
                <a:gd name="T11" fmla="*/ 47 h 1625"/>
                <a:gd name="T12" fmla="*/ 400 w 649"/>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649" h="1625">
                  <a:moveTo>
                    <a:pt x="400" y="0"/>
                  </a:moveTo>
                  <a:lnTo>
                    <a:pt x="0" y="1625"/>
                  </a:lnTo>
                  <a:lnTo>
                    <a:pt x="563" y="728"/>
                  </a:lnTo>
                  <a:lnTo>
                    <a:pt x="490" y="572"/>
                  </a:lnTo>
                  <a:lnTo>
                    <a:pt x="649" y="444"/>
                  </a:lnTo>
                  <a:lnTo>
                    <a:pt x="478" y="47"/>
                  </a:lnTo>
                  <a:lnTo>
                    <a:pt x="400" y="0"/>
                  </a:ln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4" name="Freeform 42"/>
            <p:cNvSpPr>
              <a:spLocks/>
            </p:cNvSpPr>
            <p:nvPr/>
          </p:nvSpPr>
          <p:spPr bwMode="auto">
            <a:xfrm>
              <a:off x="3505201" y="3443288"/>
              <a:ext cx="931863" cy="2579688"/>
            </a:xfrm>
            <a:custGeom>
              <a:avLst/>
              <a:gdLst>
                <a:gd name="T0" fmla="*/ 400 w 587"/>
                <a:gd name="T1" fmla="*/ 0 h 1625"/>
                <a:gd name="T2" fmla="*/ 0 w 587"/>
                <a:gd name="T3" fmla="*/ 1625 h 1625"/>
                <a:gd name="T4" fmla="*/ 509 w 587"/>
                <a:gd name="T5" fmla="*/ 657 h 1625"/>
                <a:gd name="T6" fmla="*/ 424 w 587"/>
                <a:gd name="T7" fmla="*/ 537 h 1625"/>
                <a:gd name="T8" fmla="*/ 587 w 587"/>
                <a:gd name="T9" fmla="*/ 411 h 1625"/>
                <a:gd name="T10" fmla="*/ 478 w 587"/>
                <a:gd name="T11" fmla="*/ 47 h 1625"/>
                <a:gd name="T12" fmla="*/ 400 w 587"/>
                <a:gd name="T13" fmla="*/ 0 h 1625"/>
              </a:gdLst>
              <a:ahLst/>
              <a:cxnLst>
                <a:cxn ang="0">
                  <a:pos x="T0" y="T1"/>
                </a:cxn>
                <a:cxn ang="0">
                  <a:pos x="T2" y="T3"/>
                </a:cxn>
                <a:cxn ang="0">
                  <a:pos x="T4" y="T5"/>
                </a:cxn>
                <a:cxn ang="0">
                  <a:pos x="T6" y="T7"/>
                </a:cxn>
                <a:cxn ang="0">
                  <a:pos x="T8" y="T9"/>
                </a:cxn>
                <a:cxn ang="0">
                  <a:pos x="T10" y="T11"/>
                </a:cxn>
                <a:cxn ang="0">
                  <a:pos x="T12" y="T13"/>
                </a:cxn>
              </a:cxnLst>
              <a:rect l="0" t="0" r="r" b="b"/>
              <a:pathLst>
                <a:path w="587" h="1625">
                  <a:moveTo>
                    <a:pt x="400" y="0"/>
                  </a:moveTo>
                  <a:lnTo>
                    <a:pt x="0" y="1625"/>
                  </a:lnTo>
                  <a:lnTo>
                    <a:pt x="509" y="657"/>
                  </a:lnTo>
                  <a:lnTo>
                    <a:pt x="424" y="537"/>
                  </a:lnTo>
                  <a:lnTo>
                    <a:pt x="587" y="411"/>
                  </a:lnTo>
                  <a:lnTo>
                    <a:pt x="478" y="47"/>
                  </a:lnTo>
                  <a:lnTo>
                    <a:pt x="400" y="0"/>
                  </a:lnTo>
                  <a:close/>
                </a:path>
              </a:pathLst>
            </a:custGeom>
            <a:solidFill>
              <a:srgbClr val="6361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5" name="Freeform 43"/>
            <p:cNvSpPr>
              <a:spLocks/>
            </p:cNvSpPr>
            <p:nvPr/>
          </p:nvSpPr>
          <p:spPr bwMode="auto">
            <a:xfrm>
              <a:off x="3505201" y="3311526"/>
              <a:ext cx="635000" cy="855663"/>
            </a:xfrm>
            <a:custGeom>
              <a:avLst/>
              <a:gdLst>
                <a:gd name="T0" fmla="*/ 275 w 400"/>
                <a:gd name="T1" fmla="*/ 0 h 539"/>
                <a:gd name="T2" fmla="*/ 0 w 400"/>
                <a:gd name="T3" fmla="*/ 232 h 539"/>
                <a:gd name="T4" fmla="*/ 156 w 400"/>
                <a:gd name="T5" fmla="*/ 539 h 539"/>
                <a:gd name="T6" fmla="*/ 400 w 400"/>
                <a:gd name="T7" fmla="*/ 83 h 539"/>
                <a:gd name="T8" fmla="*/ 275 w 400"/>
                <a:gd name="T9" fmla="*/ 0 h 539"/>
              </a:gdLst>
              <a:ahLst/>
              <a:cxnLst>
                <a:cxn ang="0">
                  <a:pos x="T0" y="T1"/>
                </a:cxn>
                <a:cxn ang="0">
                  <a:pos x="T2" y="T3"/>
                </a:cxn>
                <a:cxn ang="0">
                  <a:pos x="T4" y="T5"/>
                </a:cxn>
                <a:cxn ang="0">
                  <a:pos x="T6" y="T7"/>
                </a:cxn>
                <a:cxn ang="0">
                  <a:pos x="T8" y="T9"/>
                </a:cxn>
              </a:cxnLst>
              <a:rect l="0" t="0" r="r" b="b"/>
              <a:pathLst>
                <a:path w="400" h="539">
                  <a:moveTo>
                    <a:pt x="275" y="0"/>
                  </a:moveTo>
                  <a:lnTo>
                    <a:pt x="0" y="232"/>
                  </a:lnTo>
                  <a:lnTo>
                    <a:pt x="156" y="539"/>
                  </a:lnTo>
                  <a:lnTo>
                    <a:pt x="400" y="83"/>
                  </a:lnTo>
                  <a:lnTo>
                    <a:pt x="27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6" name="Freeform 44"/>
            <p:cNvSpPr>
              <a:spLocks/>
            </p:cNvSpPr>
            <p:nvPr/>
          </p:nvSpPr>
          <p:spPr bwMode="auto">
            <a:xfrm>
              <a:off x="3351213" y="4144963"/>
              <a:ext cx="315913" cy="277813"/>
            </a:xfrm>
            <a:custGeom>
              <a:avLst/>
              <a:gdLst>
                <a:gd name="T0" fmla="*/ 13 w 84"/>
                <a:gd name="T1" fmla="*/ 0 h 74"/>
                <a:gd name="T2" fmla="*/ 71 w 84"/>
                <a:gd name="T3" fmla="*/ 0 h 74"/>
                <a:gd name="T4" fmla="*/ 71 w 84"/>
                <a:gd name="T5" fmla="*/ 74 h 74"/>
                <a:gd name="T6" fmla="*/ 13 w 84"/>
                <a:gd name="T7" fmla="*/ 74 h 74"/>
                <a:gd name="T8" fmla="*/ 13 w 84"/>
                <a:gd name="T9" fmla="*/ 0 h 74"/>
              </a:gdLst>
              <a:ahLst/>
              <a:cxnLst>
                <a:cxn ang="0">
                  <a:pos x="T0" y="T1"/>
                </a:cxn>
                <a:cxn ang="0">
                  <a:pos x="T2" y="T3"/>
                </a:cxn>
                <a:cxn ang="0">
                  <a:pos x="T4" y="T5"/>
                </a:cxn>
                <a:cxn ang="0">
                  <a:pos x="T6" y="T7"/>
                </a:cxn>
                <a:cxn ang="0">
                  <a:pos x="T8" y="T9"/>
                </a:cxn>
              </a:cxnLst>
              <a:rect l="0" t="0" r="r" b="b"/>
              <a:pathLst>
                <a:path w="84" h="74">
                  <a:moveTo>
                    <a:pt x="13" y="0"/>
                  </a:moveTo>
                  <a:cubicBezTo>
                    <a:pt x="71" y="0"/>
                    <a:pt x="71" y="0"/>
                    <a:pt x="71" y="0"/>
                  </a:cubicBezTo>
                  <a:cubicBezTo>
                    <a:pt x="84" y="27"/>
                    <a:pt x="83" y="51"/>
                    <a:pt x="71" y="74"/>
                  </a:cubicBezTo>
                  <a:cubicBezTo>
                    <a:pt x="13" y="74"/>
                    <a:pt x="13" y="74"/>
                    <a:pt x="13" y="74"/>
                  </a:cubicBezTo>
                  <a:cubicBezTo>
                    <a:pt x="1" y="51"/>
                    <a:pt x="0" y="27"/>
                    <a:pt x="13" y="0"/>
                  </a:cubicBezTo>
                  <a:close/>
                </a:path>
              </a:pathLst>
            </a:custGeom>
            <a:solidFill>
              <a:srgbClr val="984E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7" name="Freeform 45"/>
            <p:cNvSpPr>
              <a:spLocks/>
            </p:cNvSpPr>
            <p:nvPr/>
          </p:nvSpPr>
          <p:spPr bwMode="auto">
            <a:xfrm>
              <a:off x="3452813" y="5797551"/>
              <a:ext cx="120650" cy="1179513"/>
            </a:xfrm>
            <a:custGeom>
              <a:avLst/>
              <a:gdLst>
                <a:gd name="T0" fmla="*/ 0 w 32"/>
                <a:gd name="T1" fmla="*/ 314 h 314"/>
                <a:gd name="T2" fmla="*/ 14 w 32"/>
                <a:gd name="T3" fmla="*/ 0 h 314"/>
                <a:gd name="T4" fmla="*/ 32 w 32"/>
                <a:gd name="T5" fmla="*/ 314 h 314"/>
                <a:gd name="T6" fmla="*/ 14 w 32"/>
                <a:gd name="T7" fmla="*/ 314 h 314"/>
                <a:gd name="T8" fmla="*/ 0 w 32"/>
                <a:gd name="T9" fmla="*/ 314 h 314"/>
              </a:gdLst>
              <a:ahLst/>
              <a:cxnLst>
                <a:cxn ang="0">
                  <a:pos x="T0" y="T1"/>
                </a:cxn>
                <a:cxn ang="0">
                  <a:pos x="T2" y="T3"/>
                </a:cxn>
                <a:cxn ang="0">
                  <a:pos x="T4" y="T5"/>
                </a:cxn>
                <a:cxn ang="0">
                  <a:pos x="T6" y="T7"/>
                </a:cxn>
                <a:cxn ang="0">
                  <a:pos x="T8" y="T9"/>
                </a:cxn>
              </a:cxnLst>
              <a:rect l="0" t="0" r="r" b="b"/>
              <a:pathLst>
                <a:path w="32" h="314">
                  <a:moveTo>
                    <a:pt x="0" y="314"/>
                  </a:moveTo>
                  <a:cubicBezTo>
                    <a:pt x="1" y="208"/>
                    <a:pt x="6" y="101"/>
                    <a:pt x="14" y="0"/>
                  </a:cubicBezTo>
                  <a:cubicBezTo>
                    <a:pt x="23" y="101"/>
                    <a:pt x="29" y="208"/>
                    <a:pt x="32" y="314"/>
                  </a:cubicBezTo>
                  <a:cubicBezTo>
                    <a:pt x="26" y="314"/>
                    <a:pt x="20" y="314"/>
                    <a:pt x="14" y="314"/>
                  </a:cubicBezTo>
                  <a:cubicBezTo>
                    <a:pt x="10" y="314"/>
                    <a:pt x="5" y="314"/>
                    <a:pt x="0" y="314"/>
                  </a:cubicBezTo>
                  <a:close/>
                </a:path>
              </a:pathLst>
            </a:custGeom>
            <a:solidFill>
              <a:srgbClr val="275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46"/>
            <p:cNvSpPr>
              <a:spLocks/>
            </p:cNvSpPr>
            <p:nvPr/>
          </p:nvSpPr>
          <p:spPr bwMode="auto">
            <a:xfrm>
              <a:off x="3246438" y="4367213"/>
              <a:ext cx="423863" cy="1558925"/>
            </a:xfrm>
            <a:custGeom>
              <a:avLst/>
              <a:gdLst>
                <a:gd name="T0" fmla="*/ 66 w 267"/>
                <a:gd name="T1" fmla="*/ 0 h 982"/>
                <a:gd name="T2" fmla="*/ 199 w 267"/>
                <a:gd name="T3" fmla="*/ 0 h 982"/>
                <a:gd name="T4" fmla="*/ 267 w 267"/>
                <a:gd name="T5" fmla="*/ 665 h 982"/>
                <a:gd name="T6" fmla="*/ 130 w 267"/>
                <a:gd name="T7" fmla="*/ 982 h 982"/>
                <a:gd name="T8" fmla="*/ 0 w 267"/>
                <a:gd name="T9" fmla="*/ 665 h 982"/>
                <a:gd name="T10" fmla="*/ 66 w 267"/>
                <a:gd name="T11" fmla="*/ 0 h 982"/>
              </a:gdLst>
              <a:ahLst/>
              <a:cxnLst>
                <a:cxn ang="0">
                  <a:pos x="T0" y="T1"/>
                </a:cxn>
                <a:cxn ang="0">
                  <a:pos x="T2" y="T3"/>
                </a:cxn>
                <a:cxn ang="0">
                  <a:pos x="T4" y="T5"/>
                </a:cxn>
                <a:cxn ang="0">
                  <a:pos x="T6" y="T7"/>
                </a:cxn>
                <a:cxn ang="0">
                  <a:pos x="T8" y="T9"/>
                </a:cxn>
                <a:cxn ang="0">
                  <a:pos x="T10" y="T11"/>
                </a:cxn>
              </a:cxnLst>
              <a:rect l="0" t="0" r="r" b="b"/>
              <a:pathLst>
                <a:path w="267" h="982">
                  <a:moveTo>
                    <a:pt x="66" y="0"/>
                  </a:moveTo>
                  <a:lnTo>
                    <a:pt x="199" y="0"/>
                  </a:lnTo>
                  <a:lnTo>
                    <a:pt x="267" y="665"/>
                  </a:lnTo>
                  <a:lnTo>
                    <a:pt x="130" y="982"/>
                  </a:lnTo>
                  <a:lnTo>
                    <a:pt x="0" y="665"/>
                  </a:lnTo>
                  <a:lnTo>
                    <a:pt x="66" y="0"/>
                  </a:lnTo>
                  <a:close/>
                </a:path>
              </a:pathLst>
            </a:custGeom>
            <a:solidFill>
              <a:srgbClr val="93B9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47"/>
            <p:cNvSpPr>
              <a:spLocks/>
            </p:cNvSpPr>
            <p:nvPr/>
          </p:nvSpPr>
          <p:spPr bwMode="auto">
            <a:xfrm>
              <a:off x="1473201" y="3836988"/>
              <a:ext cx="1119188" cy="2238375"/>
            </a:xfrm>
            <a:custGeom>
              <a:avLst/>
              <a:gdLst>
                <a:gd name="T0" fmla="*/ 130 w 298"/>
                <a:gd name="T1" fmla="*/ 63 h 596"/>
                <a:gd name="T2" fmla="*/ 183 w 298"/>
                <a:gd name="T3" fmla="*/ 0 h 596"/>
                <a:gd name="T4" fmla="*/ 275 w 298"/>
                <a:gd name="T5" fmla="*/ 256 h 596"/>
                <a:gd name="T6" fmla="*/ 205 w 298"/>
                <a:gd name="T7" fmla="*/ 473 h 596"/>
                <a:gd name="T8" fmla="*/ 59 w 298"/>
                <a:gd name="T9" fmla="*/ 596 h 596"/>
                <a:gd name="T10" fmla="*/ 5 w 298"/>
                <a:gd name="T11" fmla="*/ 468 h 596"/>
                <a:gd name="T12" fmla="*/ 130 w 298"/>
                <a:gd name="T13" fmla="*/ 63 h 596"/>
              </a:gdLst>
              <a:ahLst/>
              <a:cxnLst>
                <a:cxn ang="0">
                  <a:pos x="T0" y="T1"/>
                </a:cxn>
                <a:cxn ang="0">
                  <a:pos x="T2" y="T3"/>
                </a:cxn>
                <a:cxn ang="0">
                  <a:pos x="T4" y="T5"/>
                </a:cxn>
                <a:cxn ang="0">
                  <a:pos x="T6" y="T7"/>
                </a:cxn>
                <a:cxn ang="0">
                  <a:pos x="T8" y="T9"/>
                </a:cxn>
                <a:cxn ang="0">
                  <a:pos x="T10" y="T11"/>
                </a:cxn>
                <a:cxn ang="0">
                  <a:pos x="T12" y="T13"/>
                </a:cxn>
              </a:cxnLst>
              <a:rect l="0" t="0" r="r" b="b"/>
              <a:pathLst>
                <a:path w="298" h="596">
                  <a:moveTo>
                    <a:pt x="130" y="63"/>
                  </a:moveTo>
                  <a:cubicBezTo>
                    <a:pt x="135" y="45"/>
                    <a:pt x="138" y="15"/>
                    <a:pt x="183" y="0"/>
                  </a:cubicBezTo>
                  <a:cubicBezTo>
                    <a:pt x="256" y="49"/>
                    <a:pt x="298" y="188"/>
                    <a:pt x="275" y="256"/>
                  </a:cubicBezTo>
                  <a:cubicBezTo>
                    <a:pt x="205" y="473"/>
                    <a:pt x="205" y="473"/>
                    <a:pt x="205" y="473"/>
                  </a:cubicBezTo>
                  <a:cubicBezTo>
                    <a:pt x="59" y="596"/>
                    <a:pt x="59" y="596"/>
                    <a:pt x="59" y="596"/>
                  </a:cubicBezTo>
                  <a:cubicBezTo>
                    <a:pt x="13" y="552"/>
                    <a:pt x="0" y="493"/>
                    <a:pt x="5" y="468"/>
                  </a:cubicBezTo>
                  <a:cubicBezTo>
                    <a:pt x="14" y="423"/>
                    <a:pt x="125" y="83"/>
                    <a:pt x="130" y="63"/>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0" name="Freeform 48"/>
            <p:cNvSpPr>
              <a:spLocks/>
            </p:cNvSpPr>
            <p:nvPr/>
          </p:nvSpPr>
          <p:spPr bwMode="auto">
            <a:xfrm>
              <a:off x="2506662" y="4178302"/>
              <a:ext cx="2147889" cy="2614614"/>
            </a:xfrm>
            <a:custGeom>
              <a:avLst/>
              <a:gdLst>
                <a:gd name="T0" fmla="*/ 457 w 1353"/>
                <a:gd name="T1" fmla="*/ 0 h 1647"/>
                <a:gd name="T2" fmla="*/ 1353 w 1353"/>
                <a:gd name="T3" fmla="*/ 303 h 1647"/>
                <a:gd name="T4" fmla="*/ 897 w 1353"/>
                <a:gd name="T5" fmla="*/ 1647 h 1647"/>
                <a:gd name="T6" fmla="*/ 0 w 1353"/>
                <a:gd name="T7" fmla="*/ 1344 h 1647"/>
                <a:gd name="T8" fmla="*/ 457 w 1353"/>
                <a:gd name="T9" fmla="*/ 0 h 1647"/>
              </a:gdLst>
              <a:ahLst/>
              <a:cxnLst>
                <a:cxn ang="0">
                  <a:pos x="T0" y="T1"/>
                </a:cxn>
                <a:cxn ang="0">
                  <a:pos x="T2" y="T3"/>
                </a:cxn>
                <a:cxn ang="0">
                  <a:pos x="T4" y="T5"/>
                </a:cxn>
                <a:cxn ang="0">
                  <a:pos x="T6" y="T7"/>
                </a:cxn>
                <a:cxn ang="0">
                  <a:pos x="T8" y="T9"/>
                </a:cxn>
              </a:cxnLst>
              <a:rect l="0" t="0" r="r" b="b"/>
              <a:pathLst>
                <a:path w="1353" h="1647">
                  <a:moveTo>
                    <a:pt x="457" y="0"/>
                  </a:moveTo>
                  <a:lnTo>
                    <a:pt x="1353" y="303"/>
                  </a:lnTo>
                  <a:lnTo>
                    <a:pt x="897" y="1647"/>
                  </a:lnTo>
                  <a:lnTo>
                    <a:pt x="0" y="1344"/>
                  </a:lnTo>
                  <a:lnTo>
                    <a:pt x="457" y="0"/>
                  </a:lnTo>
                  <a:close/>
                </a:path>
              </a:pathLst>
            </a:custGeom>
            <a:solidFill>
              <a:srgbClr val="B9D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1" name="Freeform 49"/>
            <p:cNvSpPr>
              <a:spLocks/>
            </p:cNvSpPr>
            <p:nvPr/>
          </p:nvSpPr>
          <p:spPr bwMode="auto">
            <a:xfrm>
              <a:off x="3457576" y="5038726"/>
              <a:ext cx="1114425" cy="808038"/>
            </a:xfrm>
            <a:custGeom>
              <a:avLst/>
              <a:gdLst>
                <a:gd name="T0" fmla="*/ 124 w 297"/>
                <a:gd name="T1" fmla="*/ 73 h 215"/>
                <a:gd name="T2" fmla="*/ 83 w 297"/>
                <a:gd name="T3" fmla="*/ 81 h 215"/>
                <a:gd name="T4" fmla="*/ 123 w 297"/>
                <a:gd name="T5" fmla="*/ 42 h 215"/>
                <a:gd name="T6" fmla="*/ 118 w 297"/>
                <a:gd name="T7" fmla="*/ 0 h 215"/>
                <a:gd name="T8" fmla="*/ 17 w 297"/>
                <a:gd name="T9" fmla="*/ 84 h 215"/>
                <a:gd name="T10" fmla="*/ 4 w 297"/>
                <a:gd name="T11" fmla="*/ 149 h 215"/>
                <a:gd name="T12" fmla="*/ 125 w 297"/>
                <a:gd name="T13" fmla="*/ 214 h 215"/>
                <a:gd name="T14" fmla="*/ 237 w 297"/>
                <a:gd name="T15" fmla="*/ 214 h 215"/>
                <a:gd name="T16" fmla="*/ 237 w 297"/>
                <a:gd name="T17" fmla="*/ 181 h 215"/>
                <a:gd name="T18" fmla="*/ 158 w 297"/>
                <a:gd name="T19" fmla="*/ 181 h 215"/>
                <a:gd name="T20" fmla="*/ 160 w 297"/>
                <a:gd name="T21" fmla="*/ 176 h 215"/>
                <a:gd name="T22" fmla="*/ 265 w 297"/>
                <a:gd name="T23" fmla="*/ 166 h 215"/>
                <a:gd name="T24" fmla="*/ 263 w 297"/>
                <a:gd name="T25" fmla="*/ 133 h 215"/>
                <a:gd name="T26" fmla="*/ 166 w 297"/>
                <a:gd name="T27" fmla="*/ 141 h 215"/>
                <a:gd name="T28" fmla="*/ 165 w 297"/>
                <a:gd name="T29" fmla="*/ 137 h 215"/>
                <a:gd name="T30" fmla="*/ 275 w 297"/>
                <a:gd name="T31" fmla="*/ 118 h 215"/>
                <a:gd name="T32" fmla="*/ 269 w 297"/>
                <a:gd name="T33" fmla="*/ 85 h 215"/>
                <a:gd name="T34" fmla="*/ 152 w 297"/>
                <a:gd name="T35" fmla="*/ 105 h 215"/>
                <a:gd name="T36" fmla="*/ 148 w 297"/>
                <a:gd name="T37" fmla="*/ 101 h 215"/>
                <a:gd name="T38" fmla="*/ 260 w 297"/>
                <a:gd name="T39" fmla="*/ 70 h 215"/>
                <a:gd name="T40" fmla="*/ 250 w 297"/>
                <a:gd name="T41" fmla="*/ 38 h 215"/>
                <a:gd name="T42" fmla="*/ 124 w 297"/>
                <a:gd name="T43" fmla="*/ 7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7" h="215">
                  <a:moveTo>
                    <a:pt x="124" y="73"/>
                  </a:moveTo>
                  <a:cubicBezTo>
                    <a:pt x="113" y="76"/>
                    <a:pt x="99" y="78"/>
                    <a:pt x="83" y="81"/>
                  </a:cubicBezTo>
                  <a:cubicBezTo>
                    <a:pt x="123" y="42"/>
                    <a:pt x="123" y="42"/>
                    <a:pt x="123" y="42"/>
                  </a:cubicBezTo>
                  <a:cubicBezTo>
                    <a:pt x="141" y="24"/>
                    <a:pt x="129" y="4"/>
                    <a:pt x="118" y="0"/>
                  </a:cubicBezTo>
                  <a:cubicBezTo>
                    <a:pt x="17" y="84"/>
                    <a:pt x="17" y="84"/>
                    <a:pt x="17" y="84"/>
                  </a:cubicBezTo>
                  <a:cubicBezTo>
                    <a:pt x="3" y="96"/>
                    <a:pt x="0" y="124"/>
                    <a:pt x="4" y="149"/>
                  </a:cubicBezTo>
                  <a:cubicBezTo>
                    <a:pt x="13" y="202"/>
                    <a:pt x="52" y="213"/>
                    <a:pt x="125" y="214"/>
                  </a:cubicBezTo>
                  <a:cubicBezTo>
                    <a:pt x="237" y="214"/>
                    <a:pt x="237" y="214"/>
                    <a:pt x="237" y="214"/>
                  </a:cubicBezTo>
                  <a:cubicBezTo>
                    <a:pt x="261" y="215"/>
                    <a:pt x="261" y="181"/>
                    <a:pt x="237" y="181"/>
                  </a:cubicBezTo>
                  <a:cubicBezTo>
                    <a:pt x="158" y="181"/>
                    <a:pt x="158" y="181"/>
                    <a:pt x="158" y="181"/>
                  </a:cubicBezTo>
                  <a:cubicBezTo>
                    <a:pt x="159" y="180"/>
                    <a:pt x="160" y="178"/>
                    <a:pt x="160" y="176"/>
                  </a:cubicBezTo>
                  <a:cubicBezTo>
                    <a:pt x="265" y="166"/>
                    <a:pt x="265" y="166"/>
                    <a:pt x="265" y="166"/>
                  </a:cubicBezTo>
                  <a:cubicBezTo>
                    <a:pt x="289" y="164"/>
                    <a:pt x="283" y="131"/>
                    <a:pt x="263" y="133"/>
                  </a:cubicBezTo>
                  <a:cubicBezTo>
                    <a:pt x="166" y="141"/>
                    <a:pt x="166" y="141"/>
                    <a:pt x="166" y="141"/>
                  </a:cubicBezTo>
                  <a:cubicBezTo>
                    <a:pt x="166" y="140"/>
                    <a:pt x="165" y="138"/>
                    <a:pt x="165" y="137"/>
                  </a:cubicBezTo>
                  <a:cubicBezTo>
                    <a:pt x="275" y="118"/>
                    <a:pt x="275" y="118"/>
                    <a:pt x="275" y="118"/>
                  </a:cubicBezTo>
                  <a:cubicBezTo>
                    <a:pt x="297" y="114"/>
                    <a:pt x="291" y="81"/>
                    <a:pt x="269" y="85"/>
                  </a:cubicBezTo>
                  <a:cubicBezTo>
                    <a:pt x="152" y="105"/>
                    <a:pt x="152" y="105"/>
                    <a:pt x="152" y="105"/>
                  </a:cubicBezTo>
                  <a:cubicBezTo>
                    <a:pt x="151" y="104"/>
                    <a:pt x="150" y="103"/>
                    <a:pt x="148" y="101"/>
                  </a:cubicBezTo>
                  <a:cubicBezTo>
                    <a:pt x="260" y="70"/>
                    <a:pt x="260" y="70"/>
                    <a:pt x="260" y="70"/>
                  </a:cubicBezTo>
                  <a:cubicBezTo>
                    <a:pt x="281" y="64"/>
                    <a:pt x="272" y="32"/>
                    <a:pt x="250" y="38"/>
                  </a:cubicBezTo>
                  <a:lnTo>
                    <a:pt x="124" y="73"/>
                  </a:lnTo>
                  <a:close/>
                </a:path>
              </a:pathLst>
            </a:custGeom>
            <a:solidFill>
              <a:srgbClr val="FFD7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2" name="Freeform 50"/>
            <p:cNvSpPr>
              <a:spLocks/>
            </p:cNvSpPr>
            <p:nvPr/>
          </p:nvSpPr>
          <p:spPr bwMode="auto">
            <a:xfrm>
              <a:off x="3306763" y="5249863"/>
              <a:ext cx="382588" cy="679450"/>
            </a:xfrm>
            <a:custGeom>
              <a:avLst/>
              <a:gdLst>
                <a:gd name="T0" fmla="*/ 0 w 241"/>
                <a:gd name="T1" fmla="*/ 33 h 428"/>
                <a:gd name="T2" fmla="*/ 71 w 241"/>
                <a:gd name="T3" fmla="*/ 428 h 428"/>
                <a:gd name="T4" fmla="*/ 241 w 241"/>
                <a:gd name="T5" fmla="*/ 393 h 428"/>
                <a:gd name="T6" fmla="*/ 170 w 241"/>
                <a:gd name="T7" fmla="*/ 0 h 428"/>
                <a:gd name="T8" fmla="*/ 0 w 241"/>
                <a:gd name="T9" fmla="*/ 33 h 428"/>
              </a:gdLst>
              <a:ahLst/>
              <a:cxnLst>
                <a:cxn ang="0">
                  <a:pos x="T0" y="T1"/>
                </a:cxn>
                <a:cxn ang="0">
                  <a:pos x="T2" y="T3"/>
                </a:cxn>
                <a:cxn ang="0">
                  <a:pos x="T4" y="T5"/>
                </a:cxn>
                <a:cxn ang="0">
                  <a:pos x="T6" y="T7"/>
                </a:cxn>
                <a:cxn ang="0">
                  <a:pos x="T8" y="T9"/>
                </a:cxn>
              </a:cxnLst>
              <a:rect l="0" t="0" r="r" b="b"/>
              <a:pathLst>
                <a:path w="241" h="428">
                  <a:moveTo>
                    <a:pt x="0" y="33"/>
                  </a:moveTo>
                  <a:lnTo>
                    <a:pt x="71" y="428"/>
                  </a:lnTo>
                  <a:lnTo>
                    <a:pt x="241" y="393"/>
                  </a:lnTo>
                  <a:lnTo>
                    <a:pt x="170"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3" name="Freeform 51"/>
            <p:cNvSpPr>
              <a:spLocks/>
            </p:cNvSpPr>
            <p:nvPr/>
          </p:nvSpPr>
          <p:spPr bwMode="auto">
            <a:xfrm>
              <a:off x="1485901" y="5264151"/>
              <a:ext cx="2008188" cy="973138"/>
            </a:xfrm>
            <a:custGeom>
              <a:avLst/>
              <a:gdLst>
                <a:gd name="T0" fmla="*/ 150 w 535"/>
                <a:gd name="T1" fmla="*/ 56 h 259"/>
                <a:gd name="T2" fmla="*/ 500 w 535"/>
                <a:gd name="T3" fmla="*/ 0 h 259"/>
                <a:gd name="T4" fmla="*/ 535 w 535"/>
                <a:gd name="T5" fmla="*/ 182 h 259"/>
                <a:gd name="T6" fmla="*/ 535 w 535"/>
                <a:gd name="T7" fmla="*/ 182 h 259"/>
                <a:gd name="T8" fmla="*/ 159 w 535"/>
                <a:gd name="T9" fmla="*/ 248 h 259"/>
                <a:gd name="T10" fmla="*/ 41 w 535"/>
                <a:gd name="T11" fmla="*/ 198 h 259"/>
                <a:gd name="T12" fmla="*/ 150 w 535"/>
                <a:gd name="T13" fmla="*/ 56 h 259"/>
              </a:gdLst>
              <a:ahLst/>
              <a:cxnLst>
                <a:cxn ang="0">
                  <a:pos x="T0" y="T1"/>
                </a:cxn>
                <a:cxn ang="0">
                  <a:pos x="T2" y="T3"/>
                </a:cxn>
                <a:cxn ang="0">
                  <a:pos x="T4" y="T5"/>
                </a:cxn>
                <a:cxn ang="0">
                  <a:pos x="T6" y="T7"/>
                </a:cxn>
                <a:cxn ang="0">
                  <a:pos x="T8" y="T9"/>
                </a:cxn>
                <a:cxn ang="0">
                  <a:pos x="T10" y="T11"/>
                </a:cxn>
                <a:cxn ang="0">
                  <a:pos x="T12" y="T13"/>
                </a:cxn>
              </a:cxnLst>
              <a:rect l="0" t="0" r="r" b="b"/>
              <a:pathLst>
                <a:path w="535" h="259">
                  <a:moveTo>
                    <a:pt x="150" y="56"/>
                  </a:moveTo>
                  <a:cubicBezTo>
                    <a:pt x="500" y="0"/>
                    <a:pt x="500" y="0"/>
                    <a:pt x="500" y="0"/>
                  </a:cubicBezTo>
                  <a:cubicBezTo>
                    <a:pt x="535" y="182"/>
                    <a:pt x="535" y="182"/>
                    <a:pt x="535" y="182"/>
                  </a:cubicBezTo>
                  <a:cubicBezTo>
                    <a:pt x="535" y="182"/>
                    <a:pt x="535" y="182"/>
                    <a:pt x="535" y="182"/>
                  </a:cubicBezTo>
                  <a:cubicBezTo>
                    <a:pt x="159" y="248"/>
                    <a:pt x="159" y="248"/>
                    <a:pt x="159" y="248"/>
                  </a:cubicBezTo>
                  <a:cubicBezTo>
                    <a:pt x="97" y="259"/>
                    <a:pt x="57" y="218"/>
                    <a:pt x="41" y="198"/>
                  </a:cubicBezTo>
                  <a:cubicBezTo>
                    <a:pt x="0" y="129"/>
                    <a:pt x="87" y="40"/>
                    <a:pt x="150" y="56"/>
                  </a:cubicBezTo>
                  <a:close/>
                </a:path>
              </a:pathLst>
            </a:custGeom>
            <a:solidFill>
              <a:srgbClr val="383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834" name="Oval 833"/>
          <p:cNvSpPr/>
          <p:nvPr/>
        </p:nvSpPr>
        <p:spPr>
          <a:xfrm>
            <a:off x="453200" y="300263"/>
            <a:ext cx="282183" cy="282183"/>
          </a:xfrm>
          <a:prstGeom prst="ellipse">
            <a:avLst/>
          </a:prstGeom>
          <a:solidFill>
            <a:srgbClr val="984E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p>
        </p:txBody>
      </p:sp>
      <p:sp>
        <p:nvSpPr>
          <p:cNvPr id="836" name="TextBox 835"/>
          <p:cNvSpPr txBox="1"/>
          <p:nvPr/>
        </p:nvSpPr>
        <p:spPr>
          <a:xfrm>
            <a:off x="3578907" y="373470"/>
            <a:ext cx="4674724" cy="523220"/>
          </a:xfrm>
          <a:prstGeom prst="rect">
            <a:avLst/>
          </a:prstGeom>
          <a:noFill/>
        </p:spPr>
        <p:txBody>
          <a:bodyPr wrap="square" rtlCol="0">
            <a:spAutoFit/>
          </a:bodyPr>
          <a:lstStyle/>
          <a:p>
            <a:r>
              <a:rPr lang="zh-CN" altLang="en-US" sz="2800" b="1" dirty="0">
                <a:solidFill>
                  <a:schemeClr val="bg1"/>
                </a:solidFill>
              </a:rPr>
              <a:t>经济可行性分析</a:t>
            </a:r>
            <a:endParaRPr lang="zh-CN" altLang="zh-CN" sz="2800" b="1" dirty="0">
              <a:solidFill>
                <a:schemeClr val="bg1"/>
              </a:solidFill>
            </a:endParaRPr>
          </a:p>
        </p:txBody>
      </p:sp>
      <p:sp>
        <p:nvSpPr>
          <p:cNvPr id="3" name="文本框 2">
            <a:extLst>
              <a:ext uri="{FF2B5EF4-FFF2-40B4-BE49-F238E27FC236}">
                <a16:creationId xmlns:a16="http://schemas.microsoft.com/office/drawing/2014/main" id="{C4B6739B-5E71-4657-B51C-49F02E4F37C5}"/>
              </a:ext>
            </a:extLst>
          </p:cNvPr>
          <p:cNvSpPr txBox="1"/>
          <p:nvPr/>
        </p:nvSpPr>
        <p:spPr>
          <a:xfrm>
            <a:off x="4482361" y="921041"/>
            <a:ext cx="3903265" cy="461665"/>
          </a:xfrm>
          <a:prstGeom prst="rect">
            <a:avLst/>
          </a:prstGeom>
          <a:noFill/>
        </p:spPr>
        <p:txBody>
          <a:bodyPr wrap="square" rtlCol="0">
            <a:spAutoFit/>
          </a:bodyPr>
          <a:lstStyle/>
          <a:p>
            <a:r>
              <a:rPr lang="zh-CN" altLang="en-US" sz="2400" b="1" dirty="0">
                <a:solidFill>
                  <a:schemeClr val="bg1"/>
                </a:solidFill>
              </a:rPr>
              <a:t>成本估算</a:t>
            </a:r>
            <a:endParaRPr lang="en-US" altLang="zh-CN" sz="2000" b="1" dirty="0">
              <a:solidFill>
                <a:schemeClr val="bg1"/>
              </a:solidFill>
            </a:endParaRPr>
          </a:p>
        </p:txBody>
      </p:sp>
      <p:graphicFrame>
        <p:nvGraphicFramePr>
          <p:cNvPr id="4" name="表格 3">
            <a:extLst>
              <a:ext uri="{FF2B5EF4-FFF2-40B4-BE49-F238E27FC236}">
                <a16:creationId xmlns:a16="http://schemas.microsoft.com/office/drawing/2014/main" id="{4A4B6207-E1DE-4143-AF8A-758D802A7B8F}"/>
              </a:ext>
            </a:extLst>
          </p:cNvPr>
          <p:cNvGraphicFramePr>
            <a:graphicFrameLocks noGrp="1"/>
          </p:cNvGraphicFramePr>
          <p:nvPr>
            <p:extLst>
              <p:ext uri="{D42A27DB-BD31-4B8C-83A1-F6EECF244321}">
                <p14:modId xmlns:p14="http://schemas.microsoft.com/office/powerpoint/2010/main" val="202179498"/>
              </p:ext>
            </p:extLst>
          </p:nvPr>
        </p:nvGraphicFramePr>
        <p:xfrm>
          <a:off x="3006993" y="1491812"/>
          <a:ext cx="6047398" cy="3228969"/>
        </p:xfrm>
        <a:graphic>
          <a:graphicData uri="http://schemas.openxmlformats.org/drawingml/2006/table">
            <a:tbl>
              <a:tblPr firstRow="1" firstCol="1" bandRow="1">
                <a:tableStyleId>{5C22544A-7EE6-4342-B048-85BDC9FD1C3A}</a:tableStyleId>
              </a:tblPr>
              <a:tblGrid>
                <a:gridCol w="1432734">
                  <a:extLst>
                    <a:ext uri="{9D8B030D-6E8A-4147-A177-3AD203B41FA5}">
                      <a16:colId xmlns:a16="http://schemas.microsoft.com/office/drawing/2014/main" val="2183113629"/>
                    </a:ext>
                  </a:extLst>
                </a:gridCol>
                <a:gridCol w="1115486">
                  <a:extLst>
                    <a:ext uri="{9D8B030D-6E8A-4147-A177-3AD203B41FA5}">
                      <a16:colId xmlns:a16="http://schemas.microsoft.com/office/drawing/2014/main" val="597982102"/>
                    </a:ext>
                  </a:extLst>
                </a:gridCol>
                <a:gridCol w="3499178">
                  <a:extLst>
                    <a:ext uri="{9D8B030D-6E8A-4147-A177-3AD203B41FA5}">
                      <a16:colId xmlns:a16="http://schemas.microsoft.com/office/drawing/2014/main" val="661541547"/>
                    </a:ext>
                  </a:extLst>
                </a:gridCol>
              </a:tblGrid>
              <a:tr h="195695">
                <a:tc>
                  <a:txBody>
                    <a:bodyPr/>
                    <a:lstStyle/>
                    <a:p>
                      <a:r>
                        <a:rPr lang="zh-CN" sz="1000">
                          <a:effectLst/>
                        </a:rPr>
                        <a:t>条目</a:t>
                      </a:r>
                      <a:endParaRPr lang="zh-CN" sz="1000">
                        <a:effectLst/>
                        <a:latin typeface="Times New Roman" panose="02020603050405020304" pitchFamily="18" charset="0"/>
                      </a:endParaRPr>
                    </a:p>
                  </a:txBody>
                  <a:tcPr marL="68580" marR="68580" marT="0" marB="0"/>
                </a:tc>
                <a:tc>
                  <a:txBody>
                    <a:bodyPr/>
                    <a:lstStyle/>
                    <a:p>
                      <a:r>
                        <a:rPr lang="zh-CN" sz="1000">
                          <a:effectLst/>
                        </a:rPr>
                        <a:t>预期经费</a:t>
                      </a:r>
                      <a:r>
                        <a:rPr lang="en-US" sz="1000">
                          <a:effectLst/>
                        </a:rPr>
                        <a:t>(</a:t>
                      </a:r>
                      <a:r>
                        <a:rPr lang="zh-CN" sz="1000">
                          <a:effectLst/>
                        </a:rPr>
                        <a:t>元</a:t>
                      </a:r>
                      <a:r>
                        <a:rPr lang="en-US" sz="1000">
                          <a:effectLst/>
                        </a:rPr>
                        <a:t>)</a:t>
                      </a:r>
                      <a:endParaRPr lang="zh-CN" sz="1000">
                        <a:effectLst/>
                        <a:latin typeface="Times New Roman" panose="02020603050405020304" pitchFamily="18" charset="0"/>
                      </a:endParaRPr>
                    </a:p>
                  </a:txBody>
                  <a:tcPr marL="68580" marR="68580" marT="0" marB="0"/>
                </a:tc>
                <a:tc>
                  <a:txBody>
                    <a:bodyPr/>
                    <a:lstStyle/>
                    <a:p>
                      <a:r>
                        <a:rPr lang="zh-CN" sz="1000">
                          <a:effectLst/>
                        </a:rPr>
                        <a:t>备注</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083955032"/>
                  </a:ext>
                </a:extLst>
              </a:tr>
              <a:tr h="1232879">
                <a:tc>
                  <a:txBody>
                    <a:bodyPr/>
                    <a:lstStyle/>
                    <a:p>
                      <a:r>
                        <a:rPr lang="zh-CN" sz="1000">
                          <a:effectLst/>
                        </a:rPr>
                        <a:t>人力成本</a:t>
                      </a:r>
                      <a:endParaRPr lang="zh-CN" sz="1000">
                        <a:effectLst/>
                        <a:latin typeface="Times New Roman" panose="02020603050405020304" pitchFamily="18" charset="0"/>
                      </a:endParaRPr>
                    </a:p>
                  </a:txBody>
                  <a:tcPr marL="68580" marR="68580" marT="0" marB="0"/>
                </a:tc>
                <a:tc>
                  <a:txBody>
                    <a:bodyPr/>
                    <a:lstStyle/>
                    <a:p>
                      <a:r>
                        <a:rPr lang="en-US" sz="1000">
                          <a:effectLst/>
                        </a:rPr>
                        <a:t>61019.2</a:t>
                      </a:r>
                      <a:endParaRPr lang="zh-CN" sz="1000">
                        <a:effectLst/>
                        <a:latin typeface="Times New Roman" panose="02020603050405020304" pitchFamily="18" charset="0"/>
                      </a:endParaRPr>
                    </a:p>
                  </a:txBody>
                  <a:tcPr marL="68580" marR="68580" marT="0" marB="0"/>
                </a:tc>
                <a:tc>
                  <a:txBody>
                    <a:bodyPr/>
                    <a:lstStyle/>
                    <a:p>
                      <a:pPr algn="just">
                        <a:spcAft>
                          <a:spcPts val="0"/>
                        </a:spcAft>
                      </a:pPr>
                      <a:r>
                        <a:rPr lang="zh-CN" sz="1050" kern="100" dirty="0">
                          <a:effectLst/>
                        </a:rPr>
                        <a:t>根据</a:t>
                      </a:r>
                      <a:r>
                        <a:rPr lang="en-US" sz="1050" kern="100" dirty="0">
                          <a:effectLst/>
                        </a:rPr>
                        <a:t>2017</a:t>
                      </a:r>
                      <a:r>
                        <a:rPr lang="zh-CN" sz="1050" kern="100" dirty="0">
                          <a:effectLst/>
                        </a:rPr>
                        <a:t>年城镇非私营单位</a:t>
                      </a:r>
                      <a:r>
                        <a:rPr lang="en-US" sz="1050" kern="100" dirty="0">
                          <a:effectLst/>
                        </a:rPr>
                        <a:t>IT</a:t>
                      </a:r>
                      <a:r>
                        <a:rPr lang="zh-CN" sz="1050" kern="100" dirty="0">
                          <a:effectLst/>
                        </a:rPr>
                        <a:t>行业就业人员年平均工资计算得时薪为</a:t>
                      </a:r>
                      <a:r>
                        <a:rPr lang="en-US" sz="1050" kern="100" dirty="0">
                          <a:effectLst/>
                        </a:rPr>
                        <a:t>69.34</a:t>
                      </a:r>
                      <a:r>
                        <a:rPr lang="zh-CN" sz="1050" kern="100" dirty="0">
                          <a:effectLst/>
                        </a:rPr>
                        <a:t>元。按照每人每天工作一小时，周末两天三小时，一周工作七天，一共十六周。大致计算得总薪酬：</a:t>
                      </a:r>
                      <a:r>
                        <a:rPr lang="en-US" sz="1050" kern="100" dirty="0">
                          <a:effectLst/>
                        </a:rPr>
                        <a:t>61019.2</a:t>
                      </a:r>
                      <a:r>
                        <a:rPr lang="zh-CN" sz="1050" kern="100" dirty="0">
                          <a:effectLst/>
                        </a:rPr>
                        <a:t>元</a:t>
                      </a:r>
                    </a:p>
                    <a:p>
                      <a:pPr algn="just">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72856452"/>
                  </a:ext>
                </a:extLst>
              </a:tr>
              <a:tr h="195695">
                <a:tc>
                  <a:txBody>
                    <a:bodyPr/>
                    <a:lstStyle/>
                    <a:p>
                      <a:r>
                        <a:rPr lang="zh-CN" sz="1000">
                          <a:effectLst/>
                        </a:rPr>
                        <a:t>文本印刷</a:t>
                      </a:r>
                      <a:endParaRPr lang="zh-CN" sz="1000">
                        <a:effectLst/>
                        <a:latin typeface="Times New Roman" panose="02020603050405020304" pitchFamily="18" charset="0"/>
                      </a:endParaRPr>
                    </a:p>
                  </a:txBody>
                  <a:tcPr marL="68580" marR="68580" marT="0" marB="0"/>
                </a:tc>
                <a:tc>
                  <a:txBody>
                    <a:bodyPr/>
                    <a:lstStyle/>
                    <a:p>
                      <a:r>
                        <a:rPr lang="en-US" sz="1000">
                          <a:effectLst/>
                        </a:rPr>
                        <a:t>100</a:t>
                      </a:r>
                      <a:endParaRPr lang="zh-CN" sz="1000">
                        <a:effectLst/>
                        <a:latin typeface="Times New Roman" panose="02020603050405020304" pitchFamily="18" charset="0"/>
                      </a:endParaRPr>
                    </a:p>
                  </a:txBody>
                  <a:tcPr marL="68580" marR="68580" marT="0" marB="0"/>
                </a:tc>
                <a:tc>
                  <a:txBody>
                    <a:bodyPr/>
                    <a:lstStyle/>
                    <a:p>
                      <a:r>
                        <a:rPr lang="zh-CN" sz="1000">
                          <a:effectLst/>
                        </a:rPr>
                        <a:t>打印资料和报告等</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723352564"/>
                  </a:ext>
                </a:extLst>
              </a:tr>
              <a:tr h="195695">
                <a:tc>
                  <a:txBody>
                    <a:bodyPr/>
                    <a:lstStyle/>
                    <a:p>
                      <a:r>
                        <a:rPr lang="zh-CN" sz="1000">
                          <a:effectLst/>
                        </a:rPr>
                        <a:t>阿里云服务器</a:t>
                      </a:r>
                      <a:endParaRPr lang="zh-CN" sz="1000">
                        <a:effectLst/>
                        <a:latin typeface="Times New Roman" panose="02020603050405020304" pitchFamily="18" charset="0"/>
                      </a:endParaRPr>
                    </a:p>
                  </a:txBody>
                  <a:tcPr marL="68580" marR="68580" marT="0" marB="0"/>
                </a:tc>
                <a:tc>
                  <a:txBody>
                    <a:bodyPr/>
                    <a:lstStyle/>
                    <a:p>
                      <a:r>
                        <a:rPr lang="en-US" sz="1000">
                          <a:effectLst/>
                        </a:rPr>
                        <a:t>55</a:t>
                      </a:r>
                      <a:endParaRPr lang="zh-CN" sz="1000">
                        <a:effectLst/>
                        <a:latin typeface="Times New Roman" panose="02020603050405020304" pitchFamily="18" charset="0"/>
                      </a:endParaRPr>
                    </a:p>
                  </a:txBody>
                  <a:tcPr marL="68580" marR="68580" marT="0" marB="0"/>
                </a:tc>
                <a:tc>
                  <a:txBody>
                    <a:bodyPr/>
                    <a:lstStyle/>
                    <a:p>
                      <a:r>
                        <a:rPr lang="zh-CN" sz="1000">
                          <a:effectLst/>
                        </a:rPr>
                        <a:t>阿里云服务器学生价半年，足够本学期的使用</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3531398076"/>
                  </a:ext>
                </a:extLst>
              </a:tr>
              <a:tr h="410960">
                <a:tc>
                  <a:txBody>
                    <a:bodyPr/>
                    <a:lstStyle/>
                    <a:p>
                      <a:pPr algn="just">
                        <a:spcAft>
                          <a:spcPts val="0"/>
                        </a:spcAft>
                      </a:pPr>
                      <a:r>
                        <a:rPr lang="zh-CN" sz="1050" kern="100">
                          <a:effectLst/>
                        </a:rPr>
                        <a:t>学习培训</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800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包括了网上收费文档下载、图书购买、在线课程等</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54952655"/>
                  </a:ext>
                </a:extLst>
              </a:tr>
              <a:tr h="410960">
                <a:tc>
                  <a:txBody>
                    <a:bodyPr/>
                    <a:lstStyle/>
                    <a:p>
                      <a:pPr algn="just">
                        <a:spcAft>
                          <a:spcPts val="0"/>
                        </a:spcAft>
                      </a:pPr>
                      <a:r>
                        <a:rPr lang="zh-CN" sz="1050" kern="100">
                          <a:effectLst/>
                        </a:rPr>
                        <a:t>软件成本</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050" kern="100">
                          <a:effectLst/>
                        </a:rPr>
                        <a:t>200</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1050" kern="100">
                          <a:effectLst/>
                        </a:rPr>
                        <a:t>大部分软件会使用开源或者盗版，但不排除只能选择正版的情况</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61839590"/>
                  </a:ext>
                </a:extLst>
              </a:tr>
              <a:tr h="391390">
                <a:tc>
                  <a:txBody>
                    <a:bodyPr/>
                    <a:lstStyle/>
                    <a:p>
                      <a:r>
                        <a:rPr lang="zh-CN" sz="1000">
                          <a:effectLst/>
                        </a:rPr>
                        <a:t>活动交流</a:t>
                      </a:r>
                      <a:endParaRPr lang="zh-CN" sz="1000">
                        <a:effectLst/>
                        <a:latin typeface="Times New Roman" panose="02020603050405020304" pitchFamily="18" charset="0"/>
                      </a:endParaRPr>
                    </a:p>
                  </a:txBody>
                  <a:tcPr marL="68580" marR="68580" marT="0" marB="0"/>
                </a:tc>
                <a:tc>
                  <a:txBody>
                    <a:bodyPr/>
                    <a:lstStyle/>
                    <a:p>
                      <a:r>
                        <a:rPr lang="en-US" sz="1000">
                          <a:effectLst/>
                        </a:rPr>
                        <a:t>1000</a:t>
                      </a:r>
                      <a:endParaRPr lang="zh-CN" sz="1000">
                        <a:effectLst/>
                        <a:latin typeface="Times New Roman" panose="02020603050405020304" pitchFamily="18" charset="0"/>
                      </a:endParaRPr>
                    </a:p>
                  </a:txBody>
                  <a:tcPr marL="68580" marR="68580" marT="0" marB="0"/>
                </a:tc>
                <a:tc>
                  <a:txBody>
                    <a:bodyPr/>
                    <a:lstStyle/>
                    <a:p>
                      <a:r>
                        <a:rPr lang="zh-CN" sz="1000">
                          <a:effectLst/>
                        </a:rPr>
                        <a:t>本学期预期有两次</a:t>
                      </a:r>
                      <a:r>
                        <a:rPr lang="en-US" sz="1000">
                          <a:effectLst/>
                        </a:rPr>
                        <a:t>team building</a:t>
                      </a:r>
                      <a:r>
                        <a:rPr lang="zh-CN" sz="1000">
                          <a:effectLst/>
                        </a:rPr>
                        <a:t>。按照一次</a:t>
                      </a:r>
                      <a:r>
                        <a:rPr lang="en-US" sz="1000">
                          <a:effectLst/>
                        </a:rPr>
                        <a:t>team building</a:t>
                      </a:r>
                      <a:r>
                        <a:rPr lang="zh-CN" sz="1000">
                          <a:effectLst/>
                        </a:rPr>
                        <a:t>花费</a:t>
                      </a:r>
                      <a:r>
                        <a:rPr lang="en-US" sz="1000">
                          <a:effectLst/>
                        </a:rPr>
                        <a:t>500</a:t>
                      </a:r>
                      <a:r>
                        <a:rPr lang="zh-CN" sz="1000">
                          <a:effectLst/>
                        </a:rPr>
                        <a:t>元计算，共</a:t>
                      </a:r>
                      <a:r>
                        <a:rPr lang="en-US" sz="1000">
                          <a:effectLst/>
                        </a:rPr>
                        <a:t>1000</a:t>
                      </a:r>
                      <a:r>
                        <a:rPr lang="zh-CN" sz="1000">
                          <a:effectLst/>
                        </a:rPr>
                        <a:t>元</a:t>
                      </a:r>
                      <a:endParaRPr lang="zh-CN" sz="1000">
                        <a:effectLst/>
                        <a:latin typeface="Times New Roman" panose="02020603050405020304" pitchFamily="18" charset="0"/>
                      </a:endParaRPr>
                    </a:p>
                  </a:txBody>
                  <a:tcPr marL="68580" marR="68580" marT="0" marB="0"/>
                </a:tc>
                <a:extLst>
                  <a:ext uri="{0D108BD9-81ED-4DB2-BD59-A6C34878D82A}">
                    <a16:rowId xmlns:a16="http://schemas.microsoft.com/office/drawing/2014/main" val="2449233972"/>
                  </a:ext>
                </a:extLst>
              </a:tr>
              <a:tr h="195695">
                <a:tc>
                  <a:txBody>
                    <a:bodyPr/>
                    <a:lstStyle/>
                    <a:p>
                      <a:r>
                        <a:rPr lang="zh-CN" sz="1000">
                          <a:effectLst/>
                        </a:rPr>
                        <a:t>合计</a:t>
                      </a:r>
                      <a:endParaRPr lang="zh-CN" sz="1000">
                        <a:effectLst/>
                        <a:latin typeface="Times New Roman" panose="02020603050405020304" pitchFamily="18" charset="0"/>
                      </a:endParaRPr>
                    </a:p>
                  </a:txBody>
                  <a:tcPr marL="68580" marR="68580" marT="0" marB="0"/>
                </a:tc>
                <a:tc>
                  <a:txBody>
                    <a:bodyPr/>
                    <a:lstStyle/>
                    <a:p>
                      <a:r>
                        <a:rPr lang="en-US" sz="1000">
                          <a:effectLst/>
                        </a:rPr>
                        <a:t>63174.2</a:t>
                      </a:r>
                      <a:endParaRPr lang="zh-CN" sz="1000">
                        <a:effectLst/>
                        <a:latin typeface="Times New Roman" panose="02020603050405020304" pitchFamily="18" charset="0"/>
                      </a:endParaRPr>
                    </a:p>
                  </a:txBody>
                  <a:tcPr marL="68580" marR="68580" marT="0" marB="0"/>
                </a:tc>
                <a:tc>
                  <a:txBody>
                    <a:bodyPr/>
                    <a:lstStyle/>
                    <a:p>
                      <a:r>
                        <a:rPr lang="zh-CN" sz="1000" dirty="0">
                          <a:effectLst/>
                        </a:rPr>
                        <a:t>预计项目总成本</a:t>
                      </a:r>
                      <a:endParaRPr lang="zh-CN" sz="10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520708773"/>
                  </a:ext>
                </a:extLst>
              </a:tr>
            </a:tbl>
          </a:graphicData>
        </a:graphic>
      </p:graphicFrame>
      <p:sp>
        <p:nvSpPr>
          <p:cNvPr id="5" name="文本框 4">
            <a:extLst>
              <a:ext uri="{FF2B5EF4-FFF2-40B4-BE49-F238E27FC236}">
                <a16:creationId xmlns:a16="http://schemas.microsoft.com/office/drawing/2014/main" id="{1694514B-69B4-4237-A91E-BE639A0FC218}"/>
              </a:ext>
            </a:extLst>
          </p:cNvPr>
          <p:cNvSpPr txBox="1"/>
          <p:nvPr/>
        </p:nvSpPr>
        <p:spPr>
          <a:xfrm>
            <a:off x="1814774" y="5106188"/>
            <a:ext cx="5735866" cy="1600438"/>
          </a:xfrm>
          <a:prstGeom prst="rect">
            <a:avLst/>
          </a:prstGeom>
          <a:noFill/>
        </p:spPr>
        <p:txBody>
          <a:bodyPr wrap="none" rtlCol="0">
            <a:spAutoFit/>
          </a:bodyPr>
          <a:lstStyle/>
          <a:p>
            <a:r>
              <a:rPr lang="zh-CN" altLang="zh-CN" sz="2000" b="1" dirty="0">
                <a:solidFill>
                  <a:schemeClr val="bg1"/>
                </a:solidFill>
              </a:rPr>
              <a:t>计算了人力成本后的的预计成本为</a:t>
            </a:r>
            <a:r>
              <a:rPr lang="en-US" altLang="zh-CN" sz="2000" b="1" dirty="0">
                <a:solidFill>
                  <a:schemeClr val="bg1"/>
                </a:solidFill>
              </a:rPr>
              <a:t>63174.2</a:t>
            </a:r>
            <a:r>
              <a:rPr lang="zh-CN" altLang="zh-CN" sz="2000" b="1" dirty="0">
                <a:solidFill>
                  <a:schemeClr val="bg1"/>
                </a:solidFill>
              </a:rPr>
              <a:t>元。</a:t>
            </a:r>
          </a:p>
          <a:p>
            <a:r>
              <a:rPr lang="zh-CN" altLang="zh-CN" sz="2000" b="1" dirty="0">
                <a:solidFill>
                  <a:schemeClr val="bg1"/>
                </a:solidFill>
              </a:rPr>
              <a:t>但本项目为教学目的，实际并无人力成本。</a:t>
            </a:r>
          </a:p>
          <a:p>
            <a:r>
              <a:rPr lang="zh-CN" altLang="zh-CN" sz="2000" b="1" dirty="0">
                <a:solidFill>
                  <a:schemeClr val="bg1"/>
                </a:solidFill>
              </a:rPr>
              <a:t>除去人力成本后，其他成本预计为</a:t>
            </a:r>
            <a:r>
              <a:rPr lang="en-US" altLang="zh-CN" sz="2000" b="1" dirty="0">
                <a:solidFill>
                  <a:schemeClr val="bg1"/>
                </a:solidFill>
              </a:rPr>
              <a:t>2155</a:t>
            </a:r>
            <a:r>
              <a:rPr lang="zh-CN" altLang="zh-CN" sz="2000" b="1" dirty="0">
                <a:solidFill>
                  <a:schemeClr val="bg1"/>
                </a:solidFill>
              </a:rPr>
              <a:t>元。</a:t>
            </a:r>
          </a:p>
          <a:p>
            <a:r>
              <a:rPr lang="zh-CN" altLang="zh-CN" sz="2000" b="1" dirty="0">
                <a:solidFill>
                  <a:schemeClr val="bg1"/>
                </a:solidFill>
              </a:rPr>
              <a:t>平摊至各个组员为</a:t>
            </a:r>
            <a:r>
              <a:rPr lang="en-US" altLang="zh-CN" sz="2000" b="1" dirty="0">
                <a:solidFill>
                  <a:schemeClr val="bg1"/>
                </a:solidFill>
              </a:rPr>
              <a:t>431</a:t>
            </a:r>
            <a:r>
              <a:rPr lang="zh-CN" altLang="zh-CN" sz="2000" b="1" dirty="0">
                <a:solidFill>
                  <a:schemeClr val="bg1"/>
                </a:solidFill>
              </a:rPr>
              <a:t>元，在可承受的范围之内。</a:t>
            </a:r>
          </a:p>
          <a:p>
            <a:endParaRPr lang="zh-CN" altLang="en-US" sz="1600" dirty="0"/>
          </a:p>
        </p:txBody>
      </p:sp>
    </p:spTree>
    <p:extLst>
      <p:ext uri="{BB962C8B-B14F-4D97-AF65-F5344CB8AC3E}">
        <p14:creationId xmlns:p14="http://schemas.microsoft.com/office/powerpoint/2010/main" val="81268613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1500" fill="hold"/>
                                        <p:tgtEl>
                                          <p:spTgt spid="54"/>
                                        </p:tgtEl>
                                        <p:attrNameLst>
                                          <p:attrName>ppt_w</p:attrName>
                                        </p:attrNameLst>
                                      </p:cBhvr>
                                      <p:tavLst>
                                        <p:tav tm="0">
                                          <p:val>
                                            <p:fltVal val="0"/>
                                          </p:val>
                                        </p:tav>
                                        <p:tav tm="100000">
                                          <p:val>
                                            <p:strVal val="#ppt_w"/>
                                          </p:val>
                                        </p:tav>
                                      </p:tavLst>
                                    </p:anim>
                                    <p:anim calcmode="lin" valueType="num">
                                      <p:cBhvr>
                                        <p:cTn id="12" dur="1500" fill="hold"/>
                                        <p:tgtEl>
                                          <p:spTgt spid="54"/>
                                        </p:tgtEl>
                                        <p:attrNameLst>
                                          <p:attrName>ppt_h</p:attrName>
                                        </p:attrNameLst>
                                      </p:cBhvr>
                                      <p:tavLst>
                                        <p:tav tm="0">
                                          <p:val>
                                            <p:fltVal val="0"/>
                                          </p:val>
                                        </p:tav>
                                        <p:tav tm="100000">
                                          <p:val>
                                            <p:strVal val="#ppt_h"/>
                                          </p:val>
                                        </p:tav>
                                      </p:tavLst>
                                    </p:anim>
                                    <p:animEffect transition="in" filter="fade">
                                      <p:cBhvr>
                                        <p:cTn id="13" dur="1500"/>
                                        <p:tgtEl>
                                          <p:spTgt spid="54"/>
                                        </p:tgtEl>
                                      </p:cBhvr>
                                    </p:animEffect>
                                  </p:childTnLst>
                                </p:cTn>
                              </p:par>
                              <p:par>
                                <p:cTn id="14" presetID="45" presetClass="entr" presetSubtype="0" fill="hold"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1500"/>
                                        <p:tgtEl>
                                          <p:spTgt spid="54"/>
                                        </p:tgtEl>
                                      </p:cBhvr>
                                    </p:animEffect>
                                    <p:anim calcmode="lin" valueType="num">
                                      <p:cBhvr>
                                        <p:cTn id="17" dur="1500" fill="hold"/>
                                        <p:tgtEl>
                                          <p:spTgt spid="54"/>
                                        </p:tgtEl>
                                        <p:attrNameLst>
                                          <p:attrName>ppt_w</p:attrName>
                                        </p:attrNameLst>
                                      </p:cBhvr>
                                      <p:tavLst>
                                        <p:tav tm="0" fmla="#ppt_w*sin(2.5*pi*$)">
                                          <p:val>
                                            <p:fltVal val="0"/>
                                          </p:val>
                                        </p:tav>
                                        <p:tav tm="100000">
                                          <p:val>
                                            <p:fltVal val="1"/>
                                          </p:val>
                                        </p:tav>
                                      </p:tavLst>
                                    </p:anim>
                                    <p:anim calcmode="lin" valueType="num">
                                      <p:cBhvr>
                                        <p:cTn id="18" dur="1500" fill="hold"/>
                                        <p:tgtEl>
                                          <p:spTgt spid="54"/>
                                        </p:tgtEl>
                                        <p:attrNameLst>
                                          <p:attrName>ppt_h</p:attrName>
                                        </p:attrNameLst>
                                      </p:cBhvr>
                                      <p:tavLst>
                                        <p:tav tm="0">
                                          <p:val>
                                            <p:strVal val="#ppt_h"/>
                                          </p:val>
                                        </p:tav>
                                        <p:tav tm="100000">
                                          <p:val>
                                            <p:strVal val="#ppt_h"/>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34"/>
                                        </p:tgtEl>
                                        <p:attrNameLst>
                                          <p:attrName>style.visibility</p:attrName>
                                        </p:attrNameLst>
                                      </p:cBhvr>
                                      <p:to>
                                        <p:strVal val="visible"/>
                                      </p:to>
                                    </p:set>
                                    <p:animEffect transition="in" filter="fade">
                                      <p:cBhvr>
                                        <p:cTn id="22" dur="500"/>
                                        <p:tgtEl>
                                          <p:spTgt spid="834"/>
                                        </p:tgtEl>
                                      </p:cBhvr>
                                    </p:animEffect>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836"/>
                                        </p:tgtEl>
                                        <p:attrNameLst>
                                          <p:attrName>style.visibility</p:attrName>
                                        </p:attrNameLst>
                                      </p:cBhvr>
                                      <p:to>
                                        <p:strVal val="visible"/>
                                      </p:to>
                                    </p:set>
                                    <p:animEffect transition="in" filter="fade">
                                      <p:cBhvr>
                                        <p:cTn id="26" dur="500"/>
                                        <p:tgtEl>
                                          <p:spTgt spid="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 grpId="0" animBg="1"/>
      <p:bldP spid="83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5392</TotalTime>
  <Words>6432</Words>
  <Application>Microsoft Office PowerPoint</Application>
  <PresentationFormat>全屏显示(4:3)</PresentationFormat>
  <Paragraphs>1810</Paragraphs>
  <Slides>65</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65</vt:i4>
      </vt:variant>
    </vt:vector>
  </HeadingPairs>
  <TitlesOfParts>
    <vt:vector size="77" baseType="lpstr">
      <vt:lpstr>Raleway</vt:lpstr>
      <vt:lpstr>Sansation</vt:lpstr>
      <vt:lpstr>Signika Negative</vt:lpstr>
      <vt:lpstr>等线</vt:lpstr>
      <vt:lpstr>宋体</vt:lpstr>
      <vt:lpstr>Arial</vt:lpstr>
      <vt:lpstr>Calibri</vt:lpstr>
      <vt:lpstr>Calibri Light</vt:lpstr>
      <vt:lpstr>Cambria</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SignAddict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AbuSina</dc:creator>
  <cp:keywords>ppt</cp:keywords>
  <cp:lastModifiedBy>Chen XuanWem</cp:lastModifiedBy>
  <cp:revision>438</cp:revision>
  <dcterms:created xsi:type="dcterms:W3CDTF">2014-07-11T05:58:42Z</dcterms:created>
  <dcterms:modified xsi:type="dcterms:W3CDTF">2018-11-20T23:24:20Z</dcterms:modified>
</cp:coreProperties>
</file>