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ags/tag3.xml" ContentType="application/vnd.openxmlformats-officedocument.presentationml.tags+xml"/>
  <Override PartName="/ppt/theme/themeOverride6.xml" ContentType="application/vnd.openxmlformats-officedocument.themeOverride+xml"/>
  <Override PartName="/ppt/tags/tag4.xml" ContentType="application/vnd.openxmlformats-officedocument.presentationml.tags+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66" r:id="rId3"/>
    <p:sldId id="258" r:id="rId4"/>
    <p:sldId id="269" r:id="rId5"/>
    <p:sldId id="267" r:id="rId6"/>
    <p:sldId id="320" r:id="rId7"/>
    <p:sldId id="321" r:id="rId8"/>
    <p:sldId id="322" r:id="rId9"/>
    <p:sldId id="323" r:id="rId10"/>
    <p:sldId id="268" r:id="rId11"/>
    <p:sldId id="303" r:id="rId12"/>
    <p:sldId id="304" r:id="rId13"/>
    <p:sldId id="305" r:id="rId14"/>
    <p:sldId id="271" r:id="rId15"/>
    <p:sldId id="272" r:id="rId16"/>
    <p:sldId id="307" r:id="rId17"/>
    <p:sldId id="309" r:id="rId18"/>
    <p:sldId id="308" r:id="rId19"/>
    <p:sldId id="310" r:id="rId20"/>
    <p:sldId id="311" r:id="rId21"/>
    <p:sldId id="312" r:id="rId22"/>
    <p:sldId id="315" r:id="rId23"/>
    <p:sldId id="324" r:id="rId24"/>
    <p:sldId id="277" r:id="rId25"/>
    <p:sldId id="313" r:id="rId26"/>
    <p:sldId id="314" r:id="rId27"/>
    <p:sldId id="316" r:id="rId28"/>
    <p:sldId id="317" r:id="rId29"/>
    <p:sldId id="318" r:id="rId30"/>
    <p:sldId id="319" r:id="rId31"/>
    <p:sldId id="325" r:id="rId32"/>
    <p:sldId id="327" r:id="rId33"/>
    <p:sldId id="326" r:id="rId34"/>
    <p:sldId id="328" r:id="rId35"/>
    <p:sldId id="329" r:id="rId36"/>
    <p:sldId id="330" r:id="rId37"/>
    <p:sldId id="282" r:id="rId38"/>
    <p:sldId id="306" r:id="rId39"/>
    <p:sldId id="288" r:id="rId40"/>
    <p:sldId id="283" r:id="rId41"/>
    <p:sldId id="261"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08" d="100"/>
          <a:sy n="108" d="100"/>
        </p:scale>
        <p:origin x="870" y="13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70227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253195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6</a:t>
            </a:fld>
            <a:endParaRPr lang="zh-CN" altLang="en-US"/>
          </a:p>
        </p:txBody>
      </p:sp>
    </p:spTree>
    <p:extLst>
      <p:ext uri="{BB962C8B-B14F-4D97-AF65-F5344CB8AC3E}">
        <p14:creationId xmlns:p14="http://schemas.microsoft.com/office/powerpoint/2010/main" val="2829440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153118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普通用户是逻辑角色的泛化</a:t>
            </a:r>
            <a:endParaRPr lang="en-US" altLang="zh-CN" dirty="0"/>
          </a:p>
          <a:p>
            <a:r>
              <a:rPr lang="zh-CN" altLang="en-US" dirty="0"/>
              <a:t>案例管理员是我们与</a:t>
            </a:r>
            <a:r>
              <a:rPr lang="en-US" altLang="zh-CN" dirty="0" err="1"/>
              <a:t>yc</a:t>
            </a:r>
            <a:r>
              <a:rPr lang="zh-CN" altLang="en-US" dirty="0"/>
              <a:t>老师访谈后相比原系统扩展的角色</a:t>
            </a:r>
            <a:endParaRPr lang="en-US" altLang="zh-CN" dirty="0"/>
          </a:p>
          <a:p>
            <a:r>
              <a:rPr lang="zh-CN" altLang="en-US" dirty="0"/>
              <a:t>用例之间包括包含关系、扩展关系、泛化关系及分组关系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80004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144348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2005FA64-D18D-4E9D-A8CE-F546BF1C26E8}" type="datetime1">
              <a:rPr lang="zh-CN" altLang="en-US" smtClean="0"/>
              <a:t>2018/12/26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PRD2018-G01</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4D149A8D-96F3-47E2-902C-6A7431FF7043}" type="datetime1">
              <a:rPr lang="zh-CN" altLang="en-US" smtClean="0"/>
              <a:t>2018/12/26</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PRD2018-G01</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3F8408E-0F7C-4600-B34E-88CE82F3D4F2}" type="datetime1">
              <a:rPr lang="zh-CN" altLang="en-US" smtClean="0"/>
              <a:t>2018/12/26</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PRD2018-G01</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4" y="2235029"/>
            <a:ext cx="4832805" cy="558799"/>
          </a:xfrm>
        </p:spPr>
        <p:txBody>
          <a:bodyPr/>
          <a:lstStyle/>
          <a:p>
            <a:r>
              <a:rPr lang="zh-CN" altLang="en-US" b="1" dirty="0"/>
              <a:t>综合应用和问题解答</a:t>
            </a:r>
            <a:endParaRPr lang="en-US" altLang="zh-CN" b="1"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rmAutofit/>
          </a:bodyPr>
          <a:lstStyle/>
          <a:p>
            <a:r>
              <a:rPr lang="en-US" altLang="zh-CN" sz="3600" dirty="0"/>
              <a:t>UML</a:t>
            </a:r>
            <a:r>
              <a:rPr lang="zh-CN" altLang="en-US" sz="3600" dirty="0"/>
              <a:t>基础</a:t>
            </a:r>
            <a:r>
              <a:rPr lang="en-US" altLang="zh-CN" sz="3600" dirty="0"/>
              <a:t>Ⅳ</a:t>
            </a:r>
            <a:endParaRPr lang="zh-CN" altLang="en-US" sz="3600" dirty="0"/>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组长：陈铉文</a:t>
            </a:r>
            <a:endParaRPr lang="en-US" altLang="zh-CN" dirty="0"/>
          </a:p>
          <a:p>
            <a:r>
              <a:rPr lang="zh-CN" altLang="en-US" dirty="0"/>
              <a:t>组员：刘值成、张威杰、于坤、章奇妙</a:t>
            </a:r>
            <a:endParaRPr lang="en-US" altLang="en-US" dirty="0"/>
          </a:p>
          <a:p>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en-US" altLang="zh-CN" sz="1600" dirty="0"/>
              <a:t>PRD2018-G01</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07BB36C7-A39C-4E53-B187-2EC95455680B}"/>
              </a:ext>
            </a:extLst>
          </p:cNvPr>
          <p:cNvPicPr>
            <a:picLocks noChangeAspect="1"/>
          </p:cNvPicPr>
          <p:nvPr/>
        </p:nvPicPr>
        <p:blipFill>
          <a:blip r:embed="rId2"/>
          <a:stretch>
            <a:fillRect/>
          </a:stretch>
        </p:blipFill>
        <p:spPr>
          <a:xfrm>
            <a:off x="390904" y="1172777"/>
            <a:ext cx="11408601" cy="5685223"/>
          </a:xfrm>
          <a:prstGeom prst="rect">
            <a:avLst/>
          </a:prstGeom>
        </p:spPr>
      </p:pic>
      <p:sp>
        <p:nvSpPr>
          <p:cNvPr id="2" name="标题 1"/>
          <p:cNvSpPr>
            <a:spLocks noGrp="1"/>
          </p:cNvSpPr>
          <p:nvPr>
            <p:ph type="title"/>
          </p:nvPr>
        </p:nvSpPr>
        <p:spPr/>
        <p:txBody>
          <a:bodyPr/>
          <a:lstStyle/>
          <a:p>
            <a:r>
              <a:rPr lang="zh-CN" altLang="en-US" dirty="0"/>
              <a:t>管理员用例图</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28" name="矩形 27">
            <a:extLst>
              <a:ext uri="{FF2B5EF4-FFF2-40B4-BE49-F238E27FC236}">
                <a16:creationId xmlns:a16="http://schemas.microsoft.com/office/drawing/2014/main" id="{868FFFD3-B004-42CD-A700-7D95E01B074C}"/>
              </a:ext>
            </a:extLst>
          </p:cNvPr>
          <p:cNvSpPr/>
          <p:nvPr/>
        </p:nvSpPr>
        <p:spPr>
          <a:xfrm>
            <a:off x="5374433" y="4432041"/>
            <a:ext cx="2911151" cy="1679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377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3AE90A4-E6CB-450D-AF63-B545AEE218A6}"/>
              </a:ext>
            </a:extLst>
          </p:cNvPr>
          <p:cNvPicPr>
            <a:picLocks noChangeAspect="1"/>
          </p:cNvPicPr>
          <p:nvPr/>
        </p:nvPicPr>
        <p:blipFill>
          <a:blip r:embed="rId2"/>
          <a:stretch>
            <a:fillRect/>
          </a:stretch>
        </p:blipFill>
        <p:spPr>
          <a:xfrm>
            <a:off x="523874" y="1162050"/>
            <a:ext cx="7297353" cy="5139949"/>
          </a:xfrm>
          <a:prstGeom prst="rect">
            <a:avLst/>
          </a:prstGeom>
        </p:spPr>
      </p:pic>
      <p:sp>
        <p:nvSpPr>
          <p:cNvPr id="2" name="标题 1"/>
          <p:cNvSpPr>
            <a:spLocks noGrp="1"/>
          </p:cNvSpPr>
          <p:nvPr>
            <p:ph type="title"/>
          </p:nvPr>
        </p:nvSpPr>
        <p:spPr/>
        <p:txBody>
          <a:bodyPr/>
          <a:lstStyle/>
          <a:p>
            <a:r>
              <a:rPr lang="zh-CN" altLang="en-US" dirty="0"/>
              <a:t>包含（</a:t>
            </a:r>
            <a:r>
              <a:rPr lang="en-US" altLang="zh-CN" dirty="0"/>
              <a:t>Include</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7395100" y="2044058"/>
            <a:ext cx="3710866" cy="2585323"/>
          </a:xfrm>
          <a:prstGeom prst="rect">
            <a:avLst/>
          </a:prstGeom>
          <a:noFill/>
        </p:spPr>
        <p:txBody>
          <a:bodyPr wrap="square" rtlCol="0">
            <a:spAutoFit/>
          </a:bodyPr>
          <a:lstStyle/>
          <a:p>
            <a:r>
              <a:rPr lang="zh-CN" altLang="en-US" dirty="0"/>
              <a:t>       包含关系是指两个用例之间的关系，其中一个用例（称为基本用例，</a:t>
            </a:r>
            <a:r>
              <a:rPr lang="en-US" altLang="zh-CN" dirty="0"/>
              <a:t>Baes Use Case</a:t>
            </a:r>
            <a:r>
              <a:rPr lang="zh-CN" altLang="en-US" dirty="0"/>
              <a:t>）包含另一个用例（称为包含用例，</a:t>
            </a:r>
            <a:r>
              <a:rPr lang="en-US" altLang="zh-CN" dirty="0"/>
              <a:t>Include Use Case</a:t>
            </a:r>
            <a:r>
              <a:rPr lang="zh-CN" altLang="en-US" dirty="0"/>
              <a:t>）的行为。</a:t>
            </a:r>
            <a:r>
              <a:rPr lang="en-US" altLang="zh-CN" dirty="0"/>
              <a:t> [1]</a:t>
            </a:r>
          </a:p>
          <a:p>
            <a:endParaRPr lang="en-US" altLang="zh-CN" dirty="0"/>
          </a:p>
          <a:p>
            <a:r>
              <a:rPr lang="en-US" altLang="zh-CN" dirty="0"/>
              <a:t>       </a:t>
            </a:r>
            <a:r>
              <a:rPr lang="zh-CN" altLang="en-US" dirty="0"/>
              <a:t>图中用例“回复帖子”和用例“删除帖子” 都包含用例“查找帖子”。</a:t>
            </a:r>
          </a:p>
        </p:txBody>
      </p:sp>
    </p:spTree>
    <p:extLst>
      <p:ext uri="{BB962C8B-B14F-4D97-AF65-F5344CB8AC3E}">
        <p14:creationId xmlns:p14="http://schemas.microsoft.com/office/powerpoint/2010/main" val="58115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3AE90A4-E6CB-450D-AF63-B545AEE218A6}"/>
              </a:ext>
            </a:extLst>
          </p:cNvPr>
          <p:cNvPicPr>
            <a:picLocks noChangeAspect="1"/>
          </p:cNvPicPr>
          <p:nvPr/>
        </p:nvPicPr>
        <p:blipFill>
          <a:blip r:embed="rId2"/>
          <a:stretch>
            <a:fillRect/>
          </a:stretch>
        </p:blipFill>
        <p:spPr>
          <a:xfrm>
            <a:off x="523874" y="1162050"/>
            <a:ext cx="7297353" cy="5139949"/>
          </a:xfrm>
          <a:prstGeom prst="rect">
            <a:avLst/>
          </a:prstGeom>
        </p:spPr>
      </p:pic>
      <p:sp>
        <p:nvSpPr>
          <p:cNvPr id="2" name="标题 1"/>
          <p:cNvSpPr>
            <a:spLocks noGrp="1"/>
          </p:cNvSpPr>
          <p:nvPr>
            <p:ph type="title"/>
          </p:nvPr>
        </p:nvSpPr>
        <p:spPr/>
        <p:txBody>
          <a:bodyPr/>
          <a:lstStyle/>
          <a:p>
            <a:r>
              <a:rPr lang="zh-CN" altLang="en-US" dirty="0"/>
              <a:t>扩展（</a:t>
            </a:r>
            <a:r>
              <a:rPr lang="en-US" altLang="zh-CN" dirty="0"/>
              <a:t>extend</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7395100" y="2044058"/>
            <a:ext cx="3710866" cy="2862322"/>
          </a:xfrm>
          <a:prstGeom prst="rect">
            <a:avLst/>
          </a:prstGeom>
          <a:noFill/>
        </p:spPr>
        <p:txBody>
          <a:bodyPr wrap="square" rtlCol="0">
            <a:spAutoFit/>
          </a:bodyPr>
          <a:lstStyle/>
          <a:p>
            <a:r>
              <a:rPr lang="zh-CN" altLang="en-US" dirty="0"/>
              <a:t>       扩展关系是对基本用例的扩展，基本用例是一个完整的用例，即没有子用例的参与，也可以完成一个完整的功能。</a:t>
            </a:r>
            <a:r>
              <a:rPr lang="en-US" altLang="zh-CN" dirty="0"/>
              <a:t>Extend</a:t>
            </a:r>
            <a:r>
              <a:rPr lang="zh-CN" altLang="en-US" dirty="0"/>
              <a:t>的基本用例中将存在一个扩展点，只有当扩展点被激活时，子用例才会被执行。</a:t>
            </a:r>
            <a:r>
              <a:rPr lang="en-US" altLang="zh-CN" dirty="0"/>
              <a:t> [1]</a:t>
            </a:r>
          </a:p>
          <a:p>
            <a:endParaRPr lang="en-US" altLang="zh-CN" dirty="0"/>
          </a:p>
          <a:p>
            <a:r>
              <a:rPr lang="en-US" altLang="zh-CN" dirty="0"/>
              <a:t>       </a:t>
            </a:r>
            <a:r>
              <a:rPr lang="zh-CN" altLang="en-US" dirty="0"/>
              <a:t>图中用例“回复帖子”和用例“删除帖子” 都是基本用例“</a:t>
            </a:r>
            <a:r>
              <a:rPr lang="en-US" altLang="zh-CN" dirty="0"/>
              <a:t>BBS</a:t>
            </a:r>
            <a:r>
              <a:rPr lang="zh-CN" altLang="en-US" dirty="0"/>
              <a:t>管理”的扩展。</a:t>
            </a:r>
          </a:p>
        </p:txBody>
      </p:sp>
    </p:spTree>
    <p:extLst>
      <p:ext uri="{BB962C8B-B14F-4D97-AF65-F5344CB8AC3E}">
        <p14:creationId xmlns:p14="http://schemas.microsoft.com/office/powerpoint/2010/main" val="113837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a:t>
            </a:r>
            <a:r>
              <a:rPr lang="en-US" altLang="zh-CN" dirty="0"/>
              <a:t>Generalization</a:t>
            </a:r>
            <a:r>
              <a:rPr lang="zh-CN" altLang="en-US" dirty="0"/>
              <a:t>）关系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1036533" y="4588017"/>
            <a:ext cx="9596761" cy="1200329"/>
          </a:xfrm>
          <a:prstGeom prst="rect">
            <a:avLst/>
          </a:prstGeom>
          <a:noFill/>
        </p:spPr>
        <p:txBody>
          <a:bodyPr wrap="square" rtlCol="0">
            <a:spAutoFit/>
          </a:bodyPr>
          <a:lstStyle/>
          <a:p>
            <a:r>
              <a:rPr lang="zh-CN" altLang="en-US" dirty="0"/>
              <a:t>       泛化关系指的是一般与特殊的关系。当多个用例共同拥有一种类似的结构和行为的时候，可以将他们的共性抽象成为父用例，其他的用例作为泛化关系中的子用例</a:t>
            </a:r>
            <a:r>
              <a:rPr lang="en-US" altLang="zh-CN" dirty="0"/>
              <a:t>[1]</a:t>
            </a:r>
          </a:p>
          <a:p>
            <a:endParaRPr lang="en-US" altLang="zh-CN" dirty="0"/>
          </a:p>
          <a:p>
            <a:r>
              <a:rPr lang="en-US" altLang="zh-CN" dirty="0"/>
              <a:t>       </a:t>
            </a:r>
            <a:r>
              <a:rPr lang="zh-CN" altLang="en-US" dirty="0"/>
              <a:t>图中用例“用户批量删除”和用例“单用户删除” 都是父用例“用户删除”的扩展。</a:t>
            </a:r>
          </a:p>
        </p:txBody>
      </p:sp>
      <p:pic>
        <p:nvPicPr>
          <p:cNvPr id="7" name="图片 6">
            <a:extLst>
              <a:ext uri="{FF2B5EF4-FFF2-40B4-BE49-F238E27FC236}">
                <a16:creationId xmlns:a16="http://schemas.microsoft.com/office/drawing/2014/main" id="{93F5754D-8C90-4C45-8470-5AF2E8D1780B}"/>
              </a:ext>
            </a:extLst>
          </p:cNvPr>
          <p:cNvPicPr>
            <a:picLocks noChangeAspect="1"/>
          </p:cNvPicPr>
          <p:nvPr/>
        </p:nvPicPr>
        <p:blipFill>
          <a:blip r:embed="rId2"/>
          <a:stretch>
            <a:fillRect/>
          </a:stretch>
        </p:blipFill>
        <p:spPr>
          <a:xfrm>
            <a:off x="386309" y="1327119"/>
            <a:ext cx="10897211" cy="3085780"/>
          </a:xfrm>
          <a:prstGeom prst="rect">
            <a:avLst/>
          </a:prstGeom>
        </p:spPr>
      </p:pic>
    </p:spTree>
    <p:extLst>
      <p:ext uri="{BB962C8B-B14F-4D97-AF65-F5344CB8AC3E}">
        <p14:creationId xmlns:p14="http://schemas.microsoft.com/office/powerpoint/2010/main" val="285561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74231" y="2533650"/>
            <a:ext cx="5419185" cy="895350"/>
          </a:xfrm>
        </p:spPr>
        <p:txBody>
          <a:bodyPr>
            <a:normAutofit/>
          </a:bodyPr>
          <a:lstStyle/>
          <a:p>
            <a:r>
              <a:rPr lang="zh-CN" altLang="en-US" sz="4800" dirty="0">
                <a:solidFill>
                  <a:schemeClr val="bg1"/>
                </a:solidFill>
              </a:rPr>
              <a:t>状态机图的使用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状态机图的使用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sp>
        <p:nvSpPr>
          <p:cNvPr id="30" name="文本框 29">
            <a:extLst>
              <a:ext uri="{FF2B5EF4-FFF2-40B4-BE49-F238E27FC236}">
                <a16:creationId xmlns:a16="http://schemas.microsoft.com/office/drawing/2014/main" id="{3851A116-673B-48E3-B74A-9E3ADF14A1DB}"/>
              </a:ext>
            </a:extLst>
          </p:cNvPr>
          <p:cNvSpPr txBox="1"/>
          <p:nvPr/>
        </p:nvSpPr>
        <p:spPr>
          <a:xfrm>
            <a:off x="1481380" y="1651518"/>
            <a:ext cx="8584163" cy="2308324"/>
          </a:xfrm>
          <a:prstGeom prst="rect">
            <a:avLst/>
          </a:prstGeom>
          <a:noFill/>
        </p:spPr>
        <p:txBody>
          <a:bodyPr wrap="square" rtlCol="0">
            <a:spAutoFit/>
          </a:bodyPr>
          <a:lstStyle/>
          <a:p>
            <a:r>
              <a:rPr lang="zh-CN" altLang="en-US" dirty="0"/>
              <a:t>       状态机图是系统分析的常用工具之一，它通过建立对象的生命周期模型来描述对象随时间变化的动态行为。</a:t>
            </a:r>
            <a:endParaRPr lang="en-US" altLang="zh-CN" dirty="0"/>
          </a:p>
          <a:p>
            <a:endParaRPr lang="en-US" altLang="zh-CN" dirty="0"/>
          </a:p>
          <a:p>
            <a:r>
              <a:rPr lang="en-US" altLang="zh-CN" dirty="0"/>
              <a:t>       </a:t>
            </a:r>
            <a:r>
              <a:rPr lang="zh-CN" altLang="en-US" dirty="0"/>
              <a:t>所有对象都有状态，状态是对象执行了一系列的活动的结果，当某个时间发生后，对象的状态将发生变化。</a:t>
            </a:r>
            <a:endParaRPr lang="en-US" altLang="zh-CN" dirty="0"/>
          </a:p>
          <a:p>
            <a:endParaRPr lang="en-US" altLang="zh-CN" dirty="0"/>
          </a:p>
          <a:p>
            <a:r>
              <a:rPr lang="en-US" altLang="zh-CN" dirty="0"/>
              <a:t>       </a:t>
            </a:r>
            <a:r>
              <a:rPr lang="zh-CN" altLang="en-US" dirty="0"/>
              <a:t>状态机图由状态、转换、事件、活动和动作</a:t>
            </a:r>
            <a:r>
              <a:rPr lang="en-US" altLang="zh-CN" dirty="0"/>
              <a:t>5</a:t>
            </a:r>
            <a:r>
              <a:rPr lang="zh-CN" altLang="en-US" dirty="0"/>
              <a:t>个部分组成，是展示状态与状态转换的图。</a:t>
            </a:r>
            <a:r>
              <a:rPr lang="en-US" altLang="zh-CN" dirty="0"/>
              <a:t> [1]</a:t>
            </a:r>
            <a:endParaRPr lang="zh-CN" altLang="en-US" dirty="0"/>
          </a:p>
        </p:txBody>
      </p:sp>
    </p:spTree>
    <p:extLst>
      <p:ext uri="{BB962C8B-B14F-4D97-AF65-F5344CB8AC3E}">
        <p14:creationId xmlns:p14="http://schemas.microsoft.com/office/powerpoint/2010/main" val="269255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411A203A-C9E6-4EB1-9292-A346CB1C255B}"/>
              </a:ext>
            </a:extLst>
          </p:cNvPr>
          <p:cNvPicPr>
            <a:picLocks noChangeAspect="1"/>
          </p:cNvPicPr>
          <p:nvPr/>
        </p:nvPicPr>
        <p:blipFill>
          <a:blip r:embed="rId2"/>
          <a:stretch>
            <a:fillRect/>
          </a:stretch>
        </p:blipFill>
        <p:spPr>
          <a:xfrm>
            <a:off x="-795" y="1169669"/>
            <a:ext cx="12192000" cy="5545029"/>
          </a:xfrm>
          <a:prstGeom prst="rect">
            <a:avLst/>
          </a:prstGeom>
        </p:spPr>
      </p:pic>
      <p:sp>
        <p:nvSpPr>
          <p:cNvPr id="2" name="标题 1"/>
          <p:cNvSpPr>
            <a:spLocks noGrp="1"/>
          </p:cNvSpPr>
          <p:nvPr>
            <p:ph type="title"/>
          </p:nvPr>
        </p:nvSpPr>
        <p:spPr/>
        <p:txBody>
          <a:bodyPr/>
          <a:lstStyle/>
          <a:p>
            <a:r>
              <a:rPr lang="zh-CN" altLang="en-US" dirty="0"/>
              <a:t>后台管理状态机图</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Tree>
    <p:extLst>
      <p:ext uri="{BB962C8B-B14F-4D97-AF65-F5344CB8AC3E}">
        <p14:creationId xmlns:p14="http://schemas.microsoft.com/office/powerpoint/2010/main" val="245164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1200329"/>
          </a:xfrm>
          <a:prstGeom prst="rect">
            <a:avLst/>
          </a:prstGeom>
          <a:noFill/>
        </p:spPr>
        <p:txBody>
          <a:bodyPr wrap="square" rtlCol="0">
            <a:spAutoFit/>
          </a:bodyPr>
          <a:lstStyle/>
          <a:p>
            <a:r>
              <a:rPr lang="zh-CN" altLang="en-US" dirty="0"/>
              <a:t>       一个对象的状态可能包含子状态或其他一些更加详细的内容。具体由以下</a:t>
            </a:r>
            <a:r>
              <a:rPr lang="en-US" altLang="zh-CN" dirty="0"/>
              <a:t>5</a:t>
            </a:r>
            <a:r>
              <a:rPr lang="zh-CN" altLang="en-US" dirty="0"/>
              <a:t>个部分组成：名称、进入</a:t>
            </a:r>
            <a:r>
              <a:rPr lang="en-US" altLang="zh-CN" dirty="0"/>
              <a:t>/</a:t>
            </a:r>
            <a:r>
              <a:rPr lang="zh-CN" altLang="en-US" dirty="0"/>
              <a:t>退出动作、内部转换、子状态和延迟事件。</a:t>
            </a:r>
            <a:r>
              <a:rPr lang="en-US" altLang="zh-CN" dirty="0"/>
              <a:t> [1]</a:t>
            </a:r>
            <a:endParaRPr lang="zh-CN" altLang="en-US" dirty="0"/>
          </a:p>
        </p:txBody>
      </p:sp>
    </p:spTree>
    <p:extLst>
      <p:ext uri="{BB962C8B-B14F-4D97-AF65-F5344CB8AC3E}">
        <p14:creationId xmlns:p14="http://schemas.microsoft.com/office/powerpoint/2010/main" val="3693751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状态的名称</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923330"/>
          </a:xfrm>
          <a:prstGeom prst="rect">
            <a:avLst/>
          </a:prstGeom>
          <a:noFill/>
        </p:spPr>
        <p:txBody>
          <a:bodyPr wrap="square" rtlCol="0">
            <a:spAutoFit/>
          </a:bodyPr>
          <a:lstStyle/>
          <a:p>
            <a:r>
              <a:rPr lang="zh-CN" altLang="en-US" dirty="0"/>
              <a:t>       名称（</a:t>
            </a:r>
            <a:r>
              <a:rPr lang="en-US" altLang="zh-CN" dirty="0"/>
              <a:t>name</a:t>
            </a:r>
            <a:r>
              <a:rPr lang="zh-CN" altLang="en-US" dirty="0"/>
              <a:t>）是将一个状态与其他状态区分开来的文本字符串；状态也可能是匿名的，这表示它没有名称。</a:t>
            </a:r>
            <a:r>
              <a:rPr lang="en-US" altLang="zh-CN" dirty="0"/>
              <a:t> [1]</a:t>
            </a:r>
            <a:endParaRPr lang="zh-CN" altLang="en-US" dirty="0"/>
          </a:p>
        </p:txBody>
      </p:sp>
    </p:spTree>
    <p:extLst>
      <p:ext uri="{BB962C8B-B14F-4D97-AF65-F5344CB8AC3E}">
        <p14:creationId xmlns:p14="http://schemas.microsoft.com/office/powerpoint/2010/main" val="389443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状态的进入</a:t>
            </a:r>
            <a:r>
              <a:rPr lang="en-US" altLang="zh-CN" dirty="0"/>
              <a:t>/</a:t>
            </a:r>
            <a:r>
              <a:rPr lang="zh-CN" altLang="en-US" dirty="0"/>
              <a:t>退出动作</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1200329"/>
          </a:xfrm>
          <a:prstGeom prst="rect">
            <a:avLst/>
          </a:prstGeom>
          <a:noFill/>
        </p:spPr>
        <p:txBody>
          <a:bodyPr wrap="square" rtlCol="0">
            <a:spAutoFit/>
          </a:bodyPr>
          <a:lstStyle/>
          <a:p>
            <a:r>
              <a:rPr lang="zh-CN" altLang="en-US" dirty="0"/>
              <a:t>       进入</a:t>
            </a:r>
            <a:r>
              <a:rPr lang="en-US" altLang="zh-CN" dirty="0"/>
              <a:t>/</a:t>
            </a:r>
            <a:r>
              <a:rPr lang="zh-CN" altLang="en-US" dirty="0"/>
              <a:t>退出动作（</a:t>
            </a:r>
            <a:r>
              <a:rPr lang="en-US" altLang="zh-CN" dirty="0"/>
              <a:t>entry/exit action</a:t>
            </a:r>
            <a:r>
              <a:rPr lang="zh-CN" altLang="en-US" dirty="0"/>
              <a:t>）表示进入</a:t>
            </a:r>
            <a:r>
              <a:rPr lang="en-US" altLang="zh-CN" dirty="0"/>
              <a:t>/</a:t>
            </a:r>
            <a:r>
              <a:rPr lang="zh-CN" altLang="en-US" dirty="0"/>
              <a:t>退出这个状态所执行的动作。入口动作的语法是</a:t>
            </a:r>
            <a:r>
              <a:rPr lang="en-US" altLang="zh-CN" dirty="0"/>
              <a:t>entry/</a:t>
            </a:r>
            <a:r>
              <a:rPr lang="zh-CN" altLang="en-US" dirty="0"/>
              <a:t>执行的动作，出口动作的语法是</a:t>
            </a:r>
            <a:r>
              <a:rPr lang="en-US" altLang="zh-CN" dirty="0"/>
              <a:t>exit/</a:t>
            </a:r>
            <a:r>
              <a:rPr lang="zh-CN" altLang="en-US" dirty="0"/>
              <a:t>执行的动作。</a:t>
            </a:r>
            <a:r>
              <a:rPr lang="en-US" altLang="zh-CN" dirty="0"/>
              <a:t> [1]</a:t>
            </a:r>
            <a:endParaRPr lang="zh-CN" altLang="en-US" dirty="0"/>
          </a:p>
        </p:txBody>
      </p:sp>
    </p:spTree>
    <p:extLst>
      <p:ext uri="{BB962C8B-B14F-4D97-AF65-F5344CB8AC3E}">
        <p14:creationId xmlns:p14="http://schemas.microsoft.com/office/powerpoint/2010/main" val="2930645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496611"/>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467836"/>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40736" y="1551980"/>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用例图的使用</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20303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17425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7" y="227197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状态转换图的</a:t>
            </a:r>
            <a:r>
              <a:rPr lang="zh-CN" altLang="en-US" sz="1800" b="1" dirty="0"/>
              <a:t>使用</a:t>
            </a:r>
            <a:endParaRPr lang="en-US" altLang="zh-CN" sz="18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286280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283403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40735" y="291817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t>活动图</a:t>
            </a:r>
            <a:r>
              <a:rPr lang="zh-CN" altLang="en-US" sz="1800" b="1" dirty="0"/>
              <a:t>的使用</a:t>
            </a:r>
            <a:endParaRPr lang="en-US" altLang="zh-CN" sz="18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3538516"/>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3509741"/>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67555" y="359388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Visio </a:t>
            </a:r>
            <a:r>
              <a:rPr lang="zh-CN" altLang="en-US" sz="1800" b="1" dirty="0"/>
              <a:t>工具的使用</a:t>
            </a:r>
            <a:endParaRPr lang="en-US" altLang="zh-CN" sz="18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4000" b="1" dirty="0">
                <a:solidFill>
                  <a:schemeClr val="accent1"/>
                </a:solidFill>
              </a:rPr>
              <a:t>目录</a:t>
            </a:r>
            <a:endParaRPr lang="en-US" altLang="zh-CN" sz="4000" b="1" dirty="0">
              <a:solidFill>
                <a:schemeClr val="accent1"/>
              </a:solidFill>
            </a:endParaRPr>
          </a:p>
        </p:txBody>
      </p:sp>
      <p:sp>
        <p:nvSpPr>
          <p:cNvPr id="2" name="页脚占位符 1">
            <a:extLst>
              <a:ext uri="{FF2B5EF4-FFF2-40B4-BE49-F238E27FC236}">
                <a16:creationId xmlns:a16="http://schemas.microsoft.com/office/drawing/2014/main" id="{26672C85-96D6-4EE4-AA6B-25D0ACDDCD97}"/>
              </a:ext>
            </a:extLst>
          </p:cNvPr>
          <p:cNvSpPr>
            <a:spLocks noGrp="1"/>
          </p:cNvSpPr>
          <p:nvPr>
            <p:ph type="ftr" sz="quarter" idx="11"/>
          </p:nvPr>
        </p:nvSpPr>
        <p:spPr/>
        <p:txBody>
          <a:bodyPr/>
          <a:lstStyle/>
          <a:p>
            <a:r>
              <a:rPr lang="en-US" altLang="zh-CN"/>
              <a:t>PRD2018-G01</a:t>
            </a:r>
            <a:endParaRPr lang="zh-CN" altLang="en-US" dirty="0"/>
          </a:p>
        </p:txBody>
      </p:sp>
      <p:sp>
        <p:nvSpPr>
          <p:cNvPr id="3" name="灯片编号占位符 2">
            <a:extLst>
              <a:ext uri="{FF2B5EF4-FFF2-40B4-BE49-F238E27FC236}">
                <a16:creationId xmlns:a16="http://schemas.microsoft.com/office/drawing/2014/main" id="{9DE2D19D-9051-4C8C-9BE0-D57DB758BA38}"/>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a:t>
            </a:fld>
            <a:endParaRPr lang="zh-CN" altLang="en-US" dirty="0"/>
          </a:p>
        </p:txBody>
      </p:sp>
      <p:sp>
        <p:nvSpPr>
          <p:cNvPr id="28" name="iS1íḓè">
            <a:extLst>
              <a:ext uri="{FF2B5EF4-FFF2-40B4-BE49-F238E27FC236}">
                <a16:creationId xmlns:a16="http://schemas.microsoft.com/office/drawing/2014/main" id="{0AF8FCD6-1AB0-456C-9F54-C83241E95C0C}"/>
              </a:ext>
            </a:extLst>
          </p:cNvPr>
          <p:cNvSpPr txBox="1"/>
          <p:nvPr/>
        </p:nvSpPr>
        <p:spPr>
          <a:xfrm>
            <a:off x="5637417" y="4270270"/>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9" name="直接连接符 28">
            <a:extLst>
              <a:ext uri="{FF2B5EF4-FFF2-40B4-BE49-F238E27FC236}">
                <a16:creationId xmlns:a16="http://schemas.microsoft.com/office/drawing/2014/main" id="{CF162D50-83B2-4AAC-BC05-5E85D2C5A1CF}"/>
              </a:ext>
            </a:extLst>
          </p:cNvPr>
          <p:cNvCxnSpPr/>
          <p:nvPr/>
        </p:nvCxnSpPr>
        <p:spPr>
          <a:xfrm>
            <a:off x="6259928" y="4241495"/>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işlíḑé">
            <a:extLst>
              <a:ext uri="{FF2B5EF4-FFF2-40B4-BE49-F238E27FC236}">
                <a16:creationId xmlns:a16="http://schemas.microsoft.com/office/drawing/2014/main" id="{9AEDE232-6C80-4B0C-BE1A-EEE5786FA4E1}"/>
              </a:ext>
            </a:extLst>
          </p:cNvPr>
          <p:cNvSpPr txBox="1"/>
          <p:nvPr/>
        </p:nvSpPr>
        <p:spPr bwMode="auto">
          <a:xfrm>
            <a:off x="6367555" y="432563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参考文献</a:t>
            </a:r>
            <a:endParaRPr lang="en-US" altLang="zh-CN" sz="1800" b="1" dirty="0"/>
          </a:p>
        </p:txBody>
      </p:sp>
      <p:sp>
        <p:nvSpPr>
          <p:cNvPr id="31" name="iS1íḓè">
            <a:extLst>
              <a:ext uri="{FF2B5EF4-FFF2-40B4-BE49-F238E27FC236}">
                <a16:creationId xmlns:a16="http://schemas.microsoft.com/office/drawing/2014/main" id="{4CF9D344-544C-48D4-8097-1D5EC7F0376C}"/>
              </a:ext>
            </a:extLst>
          </p:cNvPr>
          <p:cNvSpPr txBox="1"/>
          <p:nvPr/>
        </p:nvSpPr>
        <p:spPr>
          <a:xfrm>
            <a:off x="5637417" y="4965910"/>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06</a:t>
            </a:r>
          </a:p>
        </p:txBody>
      </p:sp>
      <p:cxnSp>
        <p:nvCxnSpPr>
          <p:cNvPr id="33" name="直接连接符 32">
            <a:extLst>
              <a:ext uri="{FF2B5EF4-FFF2-40B4-BE49-F238E27FC236}">
                <a16:creationId xmlns:a16="http://schemas.microsoft.com/office/drawing/2014/main" id="{1E05B7C4-0CC6-45D3-9A99-C4CB396D3082}"/>
              </a:ext>
            </a:extLst>
          </p:cNvPr>
          <p:cNvCxnSpPr/>
          <p:nvPr/>
        </p:nvCxnSpPr>
        <p:spPr>
          <a:xfrm>
            <a:off x="6259928" y="4937135"/>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işlíḑé">
            <a:extLst>
              <a:ext uri="{FF2B5EF4-FFF2-40B4-BE49-F238E27FC236}">
                <a16:creationId xmlns:a16="http://schemas.microsoft.com/office/drawing/2014/main" id="{E98C3FAF-0598-41CD-97E7-151C9ADA5A40}"/>
              </a:ext>
            </a:extLst>
          </p:cNvPr>
          <p:cNvSpPr txBox="1"/>
          <p:nvPr/>
        </p:nvSpPr>
        <p:spPr bwMode="auto">
          <a:xfrm>
            <a:off x="6367555" y="502127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分工及绩效</a:t>
            </a:r>
            <a:endParaRPr lang="en-US" altLang="zh-CN" sz="1800" b="1" dirty="0"/>
          </a:p>
        </p:txBody>
      </p:sp>
    </p:spTree>
    <p:extLst>
      <p:ext uri="{BB962C8B-B14F-4D97-AF65-F5344CB8AC3E}">
        <p14:creationId xmlns:p14="http://schemas.microsoft.com/office/powerpoint/2010/main" val="2586367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状态的内部转换</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pic>
        <p:nvPicPr>
          <p:cNvPr id="6" name="图片 5">
            <a:extLst>
              <a:ext uri="{FF2B5EF4-FFF2-40B4-BE49-F238E27FC236}">
                <a16:creationId xmlns:a16="http://schemas.microsoft.com/office/drawing/2014/main" id="{97186325-5002-4218-BD3D-966660CFCC25}"/>
              </a:ext>
            </a:extLst>
          </p:cNvPr>
          <p:cNvPicPr>
            <a:picLocks noChangeAspect="1"/>
          </p:cNvPicPr>
          <p:nvPr/>
        </p:nvPicPr>
        <p:blipFill>
          <a:blip r:embed="rId2"/>
          <a:stretch>
            <a:fillRect/>
          </a:stretch>
        </p:blipFill>
        <p:spPr>
          <a:xfrm>
            <a:off x="478192" y="1852612"/>
            <a:ext cx="3867150" cy="3152775"/>
          </a:xfrm>
          <a:prstGeom prst="rect">
            <a:avLst/>
          </a:prstGeom>
        </p:spPr>
      </p:pic>
      <p:sp>
        <p:nvSpPr>
          <p:cNvPr id="7" name="文本框 6">
            <a:extLst>
              <a:ext uri="{FF2B5EF4-FFF2-40B4-BE49-F238E27FC236}">
                <a16:creationId xmlns:a16="http://schemas.microsoft.com/office/drawing/2014/main" id="{991A9250-A7D5-47DA-9947-01F2BC657BF3}"/>
              </a:ext>
            </a:extLst>
          </p:cNvPr>
          <p:cNvSpPr txBox="1"/>
          <p:nvPr/>
        </p:nvSpPr>
        <p:spPr>
          <a:xfrm flipH="1">
            <a:off x="5883472" y="2077375"/>
            <a:ext cx="4448806" cy="923330"/>
          </a:xfrm>
          <a:prstGeom prst="rect">
            <a:avLst/>
          </a:prstGeom>
          <a:noFill/>
        </p:spPr>
        <p:txBody>
          <a:bodyPr wrap="square" rtlCol="0">
            <a:spAutoFit/>
          </a:bodyPr>
          <a:lstStyle/>
          <a:p>
            <a:r>
              <a:rPr lang="zh-CN" altLang="en-US" dirty="0"/>
              <a:t>       内部转换使事件可以再不退出状态的情况下在状态内得到处理，从而可避免触发进入或退出操作。</a:t>
            </a:r>
            <a:r>
              <a:rPr lang="en-US" altLang="zh-CN" dirty="0"/>
              <a:t> [1]</a:t>
            </a:r>
            <a:endParaRPr lang="zh-CN" altLang="en-US" dirty="0"/>
          </a:p>
        </p:txBody>
      </p:sp>
    </p:spTree>
    <p:extLst>
      <p:ext uri="{BB962C8B-B14F-4D97-AF65-F5344CB8AC3E}">
        <p14:creationId xmlns:p14="http://schemas.microsoft.com/office/powerpoint/2010/main" val="41784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715F0C7-4E7D-42FB-880B-401A466F7FFA}"/>
              </a:ext>
            </a:extLst>
          </p:cNvPr>
          <p:cNvPicPr>
            <a:picLocks noChangeAspect="1"/>
          </p:cNvPicPr>
          <p:nvPr/>
        </p:nvPicPr>
        <p:blipFill>
          <a:blip r:embed="rId2"/>
          <a:stretch>
            <a:fillRect/>
          </a:stretch>
        </p:blipFill>
        <p:spPr>
          <a:xfrm>
            <a:off x="798447" y="1256425"/>
            <a:ext cx="7136059" cy="5480277"/>
          </a:xfrm>
          <a:prstGeom prst="rect">
            <a:avLst/>
          </a:prstGeom>
        </p:spPr>
      </p:pic>
      <p:sp>
        <p:nvSpPr>
          <p:cNvPr id="2" name="标题 1"/>
          <p:cNvSpPr>
            <a:spLocks noGrp="1"/>
          </p:cNvSpPr>
          <p:nvPr>
            <p:ph type="title"/>
          </p:nvPr>
        </p:nvSpPr>
        <p:spPr/>
        <p:txBody>
          <a:bodyPr/>
          <a:lstStyle/>
          <a:p>
            <a:r>
              <a:rPr lang="zh-CN" altLang="en-US" dirty="0"/>
              <a:t>状态的子状态</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8178116" y="1695636"/>
            <a:ext cx="3007747" cy="2308324"/>
          </a:xfrm>
          <a:prstGeom prst="rect">
            <a:avLst/>
          </a:prstGeom>
          <a:noFill/>
        </p:spPr>
        <p:txBody>
          <a:bodyPr wrap="square" rtlCol="0">
            <a:spAutoFit/>
          </a:bodyPr>
          <a:lstStyle/>
          <a:p>
            <a:r>
              <a:rPr lang="zh-CN" altLang="en-US" dirty="0"/>
              <a:t>       </a:t>
            </a:r>
            <a:r>
              <a:rPr lang="en-US" altLang="zh-CN" dirty="0"/>
              <a:t>UML</a:t>
            </a:r>
            <a:r>
              <a:rPr lang="zh-CN" altLang="en-US" dirty="0"/>
              <a:t>状态机图中嵌套在另外一个状态中的状态称为子状态（</a:t>
            </a:r>
            <a:r>
              <a:rPr lang="en-US" altLang="zh-CN" dirty="0"/>
              <a:t>Sub State</a:t>
            </a:r>
            <a:r>
              <a:rPr lang="zh-CN" altLang="en-US" dirty="0"/>
              <a:t>），简单状态是没有子结构的状态。具有子状态（嵌套状态）的状态被称为组合状态。嵌套的状态机最多可能有一个初始状态和一个终止状态。</a:t>
            </a:r>
            <a:r>
              <a:rPr lang="en-US" altLang="zh-CN" dirty="0"/>
              <a:t> [1]</a:t>
            </a:r>
            <a:endParaRPr lang="zh-CN" altLang="en-US" dirty="0"/>
          </a:p>
        </p:txBody>
      </p:sp>
    </p:spTree>
    <p:extLst>
      <p:ext uri="{BB962C8B-B14F-4D97-AF65-F5344CB8AC3E}">
        <p14:creationId xmlns:p14="http://schemas.microsoft.com/office/powerpoint/2010/main" val="349829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状态的延迟事件</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8178116" y="1695636"/>
            <a:ext cx="3007747" cy="2308324"/>
          </a:xfrm>
          <a:prstGeom prst="rect">
            <a:avLst/>
          </a:prstGeom>
          <a:noFill/>
        </p:spPr>
        <p:txBody>
          <a:bodyPr wrap="square" rtlCol="0">
            <a:spAutoFit/>
          </a:bodyPr>
          <a:lstStyle/>
          <a:p>
            <a:r>
              <a:rPr lang="zh-CN" altLang="en-US" dirty="0"/>
              <a:t>       </a:t>
            </a:r>
            <a:r>
              <a:rPr lang="en-US" altLang="zh-CN" dirty="0"/>
              <a:t>UML</a:t>
            </a:r>
            <a:r>
              <a:rPr lang="zh-CN" altLang="en-US" dirty="0"/>
              <a:t>状态机图中嵌套在另外一个状态中的状态称为子状态（</a:t>
            </a:r>
            <a:r>
              <a:rPr lang="en-US" altLang="zh-CN" dirty="0"/>
              <a:t>Sub State</a:t>
            </a:r>
            <a:r>
              <a:rPr lang="zh-CN" altLang="en-US" dirty="0"/>
              <a:t>），简单状态是没有子结构的状态。具有子状态（嵌套状态）的状态被称为组合状态。嵌套的状态机最多可能有一个初始状态和一个终止状态。</a:t>
            </a:r>
            <a:r>
              <a:rPr lang="en-US" altLang="zh-CN" dirty="0"/>
              <a:t> [1]</a:t>
            </a:r>
            <a:endParaRPr lang="zh-CN" altLang="en-US" dirty="0"/>
          </a:p>
        </p:txBody>
      </p:sp>
      <p:pic>
        <p:nvPicPr>
          <p:cNvPr id="5" name="图片 4">
            <a:extLst>
              <a:ext uri="{FF2B5EF4-FFF2-40B4-BE49-F238E27FC236}">
                <a16:creationId xmlns:a16="http://schemas.microsoft.com/office/drawing/2014/main" id="{E00AD325-3996-4A66-9053-467C039695EE}"/>
              </a:ext>
            </a:extLst>
          </p:cNvPr>
          <p:cNvPicPr>
            <a:picLocks noChangeAspect="1"/>
          </p:cNvPicPr>
          <p:nvPr/>
        </p:nvPicPr>
        <p:blipFill>
          <a:blip r:embed="rId2"/>
          <a:stretch>
            <a:fillRect/>
          </a:stretch>
        </p:blipFill>
        <p:spPr>
          <a:xfrm>
            <a:off x="244228" y="1365513"/>
            <a:ext cx="7569905" cy="4874950"/>
          </a:xfrm>
          <a:prstGeom prst="rect">
            <a:avLst/>
          </a:prstGeom>
        </p:spPr>
      </p:pic>
    </p:spTree>
    <p:extLst>
      <p:ext uri="{BB962C8B-B14F-4D97-AF65-F5344CB8AC3E}">
        <p14:creationId xmlns:p14="http://schemas.microsoft.com/office/powerpoint/2010/main" val="534971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B697275-3A39-4265-9112-60ABAEE018C0}"/>
              </a:ext>
            </a:extLst>
          </p:cNvPr>
          <p:cNvPicPr>
            <a:picLocks noChangeAspect="1"/>
          </p:cNvPicPr>
          <p:nvPr/>
        </p:nvPicPr>
        <p:blipFill>
          <a:blip r:embed="rId3"/>
          <a:stretch>
            <a:fillRect/>
          </a:stretch>
        </p:blipFill>
        <p:spPr>
          <a:xfrm>
            <a:off x="798447" y="1256425"/>
            <a:ext cx="7136059" cy="5480277"/>
          </a:xfrm>
          <a:prstGeom prst="rect">
            <a:avLst/>
          </a:prstGeom>
        </p:spPr>
      </p:pic>
      <p:sp>
        <p:nvSpPr>
          <p:cNvPr id="2" name="标题 1"/>
          <p:cNvSpPr>
            <a:spLocks noGrp="1"/>
          </p:cNvSpPr>
          <p:nvPr>
            <p:ph type="title"/>
          </p:nvPr>
        </p:nvSpPr>
        <p:spPr/>
        <p:txBody>
          <a:bodyPr/>
          <a:lstStyle/>
          <a:p>
            <a:r>
              <a:rPr lang="zh-CN" altLang="en-US" dirty="0"/>
              <a:t>转换</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7" name="文本框 6">
            <a:extLst>
              <a:ext uri="{FF2B5EF4-FFF2-40B4-BE49-F238E27FC236}">
                <a16:creationId xmlns:a16="http://schemas.microsoft.com/office/drawing/2014/main" id="{991A9250-A7D5-47DA-9947-01F2BC657BF3}"/>
              </a:ext>
            </a:extLst>
          </p:cNvPr>
          <p:cNvSpPr txBox="1"/>
          <p:nvPr/>
        </p:nvSpPr>
        <p:spPr>
          <a:xfrm flipH="1">
            <a:off x="8178116" y="1695636"/>
            <a:ext cx="3007747" cy="2862322"/>
          </a:xfrm>
          <a:prstGeom prst="rect">
            <a:avLst/>
          </a:prstGeom>
          <a:noFill/>
        </p:spPr>
        <p:txBody>
          <a:bodyPr wrap="square" rtlCol="0">
            <a:spAutoFit/>
          </a:bodyPr>
          <a:lstStyle/>
          <a:p>
            <a:r>
              <a:rPr lang="en-US" altLang="zh-CN" dirty="0"/>
              <a:t>       UML</a:t>
            </a:r>
            <a:r>
              <a:rPr lang="zh-CN" altLang="en-US" dirty="0"/>
              <a:t>状态机图中专函是两个状态直接的一种关系，表示对象将在源状态（</a:t>
            </a:r>
            <a:r>
              <a:rPr lang="en-US" altLang="zh-CN" dirty="0"/>
              <a:t>Source State)</a:t>
            </a:r>
            <a:r>
              <a:rPr lang="zh-CN" altLang="en-US" dirty="0"/>
              <a:t>或当前状态中执行一定的动作，并在某个特定时间发生而且某个铁定的警戒条件满足时进入目标状态。</a:t>
            </a:r>
            <a:r>
              <a:rPr lang="en-US" altLang="zh-CN" dirty="0"/>
              <a:t> [1]</a:t>
            </a:r>
          </a:p>
          <a:p>
            <a:endParaRPr lang="en-US" altLang="zh-CN" dirty="0"/>
          </a:p>
          <a:p>
            <a:r>
              <a:rPr lang="en-US" altLang="zh-CN" dirty="0"/>
              <a:t>       </a:t>
            </a:r>
          </a:p>
        </p:txBody>
      </p:sp>
    </p:spTree>
    <p:extLst>
      <p:ext uri="{BB962C8B-B14F-4D97-AF65-F5344CB8AC3E}">
        <p14:creationId xmlns:p14="http://schemas.microsoft.com/office/powerpoint/2010/main" val="2271887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29842" y="2594240"/>
            <a:ext cx="5419185" cy="895350"/>
          </a:xfrm>
        </p:spPr>
        <p:txBody>
          <a:bodyPr>
            <a:normAutofit/>
          </a:bodyPr>
          <a:lstStyle/>
          <a:p>
            <a:r>
              <a:rPr lang="zh-CN" altLang="en-US" sz="4800" dirty="0">
                <a:solidFill>
                  <a:schemeClr val="bg1"/>
                </a:solidFill>
              </a:rPr>
              <a:t>活动图的使用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957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6" name="文本框 5">
            <a:extLst>
              <a:ext uri="{FF2B5EF4-FFF2-40B4-BE49-F238E27FC236}">
                <a16:creationId xmlns:a16="http://schemas.microsoft.com/office/drawing/2014/main" id="{B0531C51-21B2-4462-B06A-E15D4236058A}"/>
              </a:ext>
            </a:extLst>
          </p:cNvPr>
          <p:cNvSpPr txBox="1"/>
          <p:nvPr/>
        </p:nvSpPr>
        <p:spPr>
          <a:xfrm>
            <a:off x="1474285" y="1642810"/>
            <a:ext cx="9241840" cy="3416320"/>
          </a:xfrm>
          <a:prstGeom prst="rect">
            <a:avLst/>
          </a:prstGeom>
          <a:noFill/>
        </p:spPr>
        <p:txBody>
          <a:bodyPr wrap="square" rtlCol="0">
            <a:spAutoFit/>
          </a:bodyPr>
          <a:lstStyle/>
          <a:p>
            <a:r>
              <a:rPr lang="zh-CN" altLang="en-US" dirty="0"/>
              <a:t>       状态机是展示状态与状态转换的图。状态机有两种可视化的建模方式，分别为活动图和状态机图</a:t>
            </a:r>
            <a:r>
              <a:rPr lang="en-US" altLang="zh-CN" dirty="0"/>
              <a:t>,</a:t>
            </a:r>
            <a:r>
              <a:rPr lang="zh-CN" altLang="en-US" dirty="0"/>
              <a:t>在用例模型中，可以利用文本来描述用例的业务流程</a:t>
            </a:r>
            <a:r>
              <a:rPr lang="en-US" altLang="zh-CN" dirty="0"/>
              <a:t>,</a:t>
            </a:r>
            <a:r>
              <a:rPr lang="zh-CN" altLang="en-US" dirty="0"/>
              <a:t>但如果业务流程较为复杂，则可能会难以阅读和理解，这时需要用更加容易理解的方式</a:t>
            </a:r>
            <a:r>
              <a:rPr lang="en-US" altLang="zh-CN" dirty="0"/>
              <a:t>(</a:t>
            </a:r>
            <a:r>
              <a:rPr lang="zh-CN" altLang="en-US" dirty="0"/>
              <a:t>图形</a:t>
            </a:r>
            <a:r>
              <a:rPr lang="en-US" altLang="zh-CN" dirty="0"/>
              <a:t>)</a:t>
            </a:r>
            <a:r>
              <a:rPr lang="zh-CN" altLang="en-US" dirty="0"/>
              <a:t>来描述业务过程的工作流，在</a:t>
            </a:r>
            <a:r>
              <a:rPr lang="en-US" altLang="zh-CN" dirty="0"/>
              <a:t>UML</a:t>
            </a:r>
            <a:r>
              <a:rPr lang="zh-CN" altLang="en-US" dirty="0"/>
              <a:t>中将这类描述活动流程的图形称为活动图</a:t>
            </a:r>
            <a:r>
              <a:rPr lang="en-US" altLang="zh-CN" dirty="0"/>
              <a:t>( Activity Diagram)</a:t>
            </a:r>
            <a:r>
              <a:rPr lang="zh-CN" altLang="en-US" dirty="0"/>
              <a:t>。  </a:t>
            </a:r>
            <a:endParaRPr lang="en-US" altLang="zh-CN" dirty="0"/>
          </a:p>
          <a:p>
            <a:endParaRPr lang="en-US" altLang="zh-CN" dirty="0"/>
          </a:p>
          <a:p>
            <a:endParaRPr lang="en-US" altLang="zh-CN" dirty="0"/>
          </a:p>
          <a:p>
            <a:r>
              <a:rPr lang="en-US" altLang="zh-CN" dirty="0"/>
              <a:t>       </a:t>
            </a:r>
            <a:r>
              <a:rPr lang="zh-CN" altLang="en-US" dirty="0"/>
              <a:t>需要说明的是动作</a:t>
            </a:r>
            <a:r>
              <a:rPr lang="en-US" altLang="zh-CN" dirty="0"/>
              <a:t>( Action)</a:t>
            </a:r>
            <a:r>
              <a:rPr lang="zh-CN" altLang="en-US" dirty="0"/>
              <a:t>与活动</a:t>
            </a:r>
            <a:r>
              <a:rPr lang="en-US" altLang="zh-CN" dirty="0"/>
              <a:t>( Activity)</a:t>
            </a:r>
            <a:r>
              <a:rPr lang="zh-CN" altLang="en-US" dirty="0"/>
              <a:t>的区别。动作与一个转移相关联</a:t>
            </a:r>
            <a:r>
              <a:rPr lang="en-US" altLang="zh-CN" dirty="0"/>
              <a:t>,</a:t>
            </a:r>
            <a:r>
              <a:rPr lang="zh-CN" altLang="en-US" dirty="0"/>
              <a:t>在较少的时间内完成</a:t>
            </a:r>
            <a:r>
              <a:rPr lang="en-US" altLang="zh-CN" dirty="0"/>
              <a:t>,</a:t>
            </a:r>
            <a:r>
              <a:rPr lang="zh-CN" altLang="en-US" dirty="0"/>
              <a:t>其操作具有原子性，通常发生于状态的初始化、进入和退出时。活动指一个状态机中进行的非原子的执行单元，它由一系列的可执行的原子计算组成，这些原子计算会导致系统状态的改变或返回一个值。活动与一个状态关联，当一个状态进入时开始，需要段时间执行，可以被中断。</a:t>
            </a:r>
            <a:endParaRPr lang="en-US" altLang="zh-CN" dirty="0"/>
          </a:p>
          <a:p>
            <a:endParaRPr lang="zh-CN" altLang="en-US" dirty="0"/>
          </a:p>
        </p:txBody>
      </p:sp>
    </p:spTree>
    <p:extLst>
      <p:ext uri="{BB962C8B-B14F-4D97-AF65-F5344CB8AC3E}">
        <p14:creationId xmlns:p14="http://schemas.microsoft.com/office/powerpoint/2010/main" val="4135640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活动图的使用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2031325"/>
          </a:xfrm>
          <a:prstGeom prst="rect">
            <a:avLst/>
          </a:prstGeom>
        </p:spPr>
        <p:txBody>
          <a:bodyPr>
            <a:spAutoFit/>
          </a:bodyPr>
          <a:lstStyle/>
          <a:p>
            <a:r>
              <a:rPr lang="en-US" altLang="zh-CN" dirty="0"/>
              <a:t>       </a:t>
            </a:r>
            <a:r>
              <a:rPr lang="zh-CN" altLang="en-US" dirty="0"/>
              <a:t>活动图被设计用于简化描述一个过程或者操作的工作步骤。活动用圆角矩形表示，接近椭圆。一个活动中的处理一旦完成</a:t>
            </a:r>
            <a:r>
              <a:rPr lang="en-US" altLang="zh-CN" dirty="0"/>
              <a:t>,</a:t>
            </a:r>
            <a:r>
              <a:rPr lang="zh-CN" altLang="en-US" dirty="0"/>
              <a:t>则自动引起下一个活动的发生。箭头表示从一个活动转移到下一个活动。和状态机图类似，活动图中的起点用一个实心圆表示，终点用一个实心圆外加一个圆圈表示。在一个活动图中，只有一个起始状态，可以有零个或多个终止状态。</a:t>
            </a:r>
            <a:r>
              <a:rPr lang="en-US" altLang="zh-CN" dirty="0"/>
              <a:t> [1]</a:t>
            </a:r>
            <a:endParaRPr lang="zh-CN" altLang="en-US" dirty="0"/>
          </a:p>
        </p:txBody>
      </p:sp>
    </p:spTree>
    <p:extLst>
      <p:ext uri="{BB962C8B-B14F-4D97-AF65-F5344CB8AC3E}">
        <p14:creationId xmlns:p14="http://schemas.microsoft.com/office/powerpoint/2010/main" val="2798765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549841" y="1145219"/>
            <a:ext cx="2794161" cy="5535227"/>
          </a:xfrm>
          <a:prstGeom prst="rect">
            <a:avLst/>
          </a:prstGeom>
        </p:spPr>
      </p:pic>
      <p:sp>
        <p:nvSpPr>
          <p:cNvPr id="2" name="标题 1"/>
          <p:cNvSpPr>
            <a:spLocks noGrp="1"/>
          </p:cNvSpPr>
          <p:nvPr>
            <p:ph type="title"/>
          </p:nvPr>
        </p:nvSpPr>
        <p:spPr/>
        <p:txBody>
          <a:bodyPr/>
          <a:lstStyle/>
          <a:p>
            <a:r>
              <a:rPr lang="zh-CN" altLang="en-US" dirty="0"/>
              <a:t>活动状态</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2862322"/>
          </a:xfrm>
          <a:prstGeom prst="rect">
            <a:avLst/>
          </a:prstGeom>
        </p:spPr>
        <p:txBody>
          <a:bodyPr>
            <a:spAutoFit/>
          </a:bodyPr>
          <a:lstStyle/>
          <a:p>
            <a:r>
              <a:rPr lang="zh-CN" altLang="en-US" dirty="0"/>
              <a:t>       动作状态表示的是不可分割的原子动作，而活动状态则不同，它表示的是可以分割的动作。特点是：它可以被分解成其他子活动或动作状态，它能够被中断，占有有限的时间。活动状态可以理解为一个组合，它的控制流由其他活动状态或动作状态组成。</a:t>
            </a:r>
            <a:endParaRPr lang="en-US" altLang="zh-CN" dirty="0"/>
          </a:p>
          <a:p>
            <a:endParaRPr lang="zh-CN" altLang="en-US" dirty="0"/>
          </a:p>
          <a:p>
            <a:r>
              <a:rPr lang="zh-CN" altLang="en-US" dirty="0"/>
              <a:t>       在</a:t>
            </a:r>
            <a:r>
              <a:rPr lang="en-US" altLang="zh-CN" dirty="0"/>
              <a:t>UML</a:t>
            </a:r>
            <a:r>
              <a:rPr lang="zh-CN" altLang="en-US" dirty="0"/>
              <a:t>中，动作状态和活动状态的图标没有什么区别，都是圆端的方框。只是活动状态可以有附加的部分，如可以指定入口动作、出口动作、动作状态以及内嵌状态机。</a:t>
            </a:r>
            <a:r>
              <a:rPr lang="en-US" altLang="zh-CN" dirty="0"/>
              <a:t> [1]</a:t>
            </a:r>
            <a:endParaRPr lang="zh-CN" altLang="en-US" dirty="0"/>
          </a:p>
        </p:txBody>
      </p:sp>
      <p:grpSp>
        <p:nvGrpSpPr>
          <p:cNvPr id="16" name="组合 15">
            <a:extLst>
              <a:ext uri="{FF2B5EF4-FFF2-40B4-BE49-F238E27FC236}">
                <a16:creationId xmlns:a16="http://schemas.microsoft.com/office/drawing/2014/main" id="{AF9AF2FB-2D30-4820-B66A-87356DE41999}"/>
              </a:ext>
            </a:extLst>
          </p:cNvPr>
          <p:cNvGrpSpPr/>
          <p:nvPr/>
        </p:nvGrpSpPr>
        <p:grpSpPr>
          <a:xfrm>
            <a:off x="1240971" y="1413588"/>
            <a:ext cx="3222332" cy="1441579"/>
            <a:chOff x="1240971" y="1413588"/>
            <a:chExt cx="3222332" cy="1441579"/>
          </a:xfrm>
        </p:grpSpPr>
        <p:cxnSp>
          <p:nvCxnSpPr>
            <p:cNvPr id="8" name="直接连接符 7">
              <a:extLst>
                <a:ext uri="{FF2B5EF4-FFF2-40B4-BE49-F238E27FC236}">
                  <a16:creationId xmlns:a16="http://schemas.microsoft.com/office/drawing/2014/main" id="{CA2E9271-D8D3-4579-8424-834192E92670}"/>
                </a:ext>
              </a:extLst>
            </p:cNvPr>
            <p:cNvCxnSpPr>
              <a:cxnSpLocks/>
            </p:cNvCxnSpPr>
            <p:nvPr/>
          </p:nvCxnSpPr>
          <p:spPr>
            <a:xfrm flipV="1">
              <a:off x="1240971" y="1413588"/>
              <a:ext cx="1147666" cy="104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13CD1BD-2C38-438E-B766-C951E2874810}"/>
                </a:ext>
              </a:extLst>
            </p:cNvPr>
            <p:cNvCxnSpPr>
              <a:cxnSpLocks/>
            </p:cNvCxnSpPr>
            <p:nvPr/>
          </p:nvCxnSpPr>
          <p:spPr>
            <a:xfrm flipV="1">
              <a:off x="2472612" y="2112869"/>
              <a:ext cx="1990691" cy="74229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D0D3B712-82FD-4B24-940C-CBA64A81D3A0}"/>
                </a:ext>
              </a:extLst>
            </p:cNvPr>
            <p:cNvPicPr>
              <a:picLocks noChangeAspect="1"/>
            </p:cNvPicPr>
            <p:nvPr/>
          </p:nvPicPr>
          <p:blipFill>
            <a:blip r:embed="rId3"/>
            <a:stretch>
              <a:fillRect/>
            </a:stretch>
          </p:blipFill>
          <p:spPr>
            <a:xfrm>
              <a:off x="2267338" y="1413588"/>
              <a:ext cx="2195965" cy="742298"/>
            </a:xfrm>
            <a:prstGeom prst="rect">
              <a:avLst/>
            </a:prstGeom>
          </p:spPr>
        </p:pic>
      </p:grpSp>
    </p:spTree>
    <p:extLst>
      <p:ext uri="{BB962C8B-B14F-4D97-AF65-F5344CB8AC3E}">
        <p14:creationId xmlns:p14="http://schemas.microsoft.com/office/powerpoint/2010/main" val="243698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DD5552D-8303-4BF6-A386-4480DDFA746F}"/>
              </a:ext>
            </a:extLst>
          </p:cNvPr>
          <p:cNvPicPr>
            <a:picLocks noChangeAspect="1"/>
          </p:cNvPicPr>
          <p:nvPr/>
        </p:nvPicPr>
        <p:blipFill>
          <a:blip r:embed="rId2"/>
          <a:stretch>
            <a:fillRect/>
          </a:stretch>
        </p:blipFill>
        <p:spPr>
          <a:xfrm>
            <a:off x="1342943" y="1145219"/>
            <a:ext cx="2794161" cy="5535227"/>
          </a:xfrm>
          <a:prstGeom prst="rect">
            <a:avLst/>
          </a:prstGeom>
        </p:spPr>
      </p:pic>
      <p:sp>
        <p:nvSpPr>
          <p:cNvPr id="2" name="标题 1"/>
          <p:cNvSpPr>
            <a:spLocks noGrp="1"/>
          </p:cNvSpPr>
          <p:nvPr>
            <p:ph type="title"/>
          </p:nvPr>
        </p:nvSpPr>
        <p:spPr/>
        <p:txBody>
          <a:bodyPr/>
          <a:lstStyle/>
          <a:p>
            <a:r>
              <a:rPr lang="zh-CN" altLang="en-US" dirty="0"/>
              <a:t>转移</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5143130" y="2155886"/>
            <a:ext cx="6096000" cy="1477328"/>
          </a:xfrm>
          <a:prstGeom prst="rect">
            <a:avLst/>
          </a:prstGeom>
        </p:spPr>
        <p:txBody>
          <a:bodyPr>
            <a:spAutoFit/>
          </a:bodyPr>
          <a:lstStyle/>
          <a:p>
            <a:r>
              <a:rPr lang="zh-CN" altLang="en-US" dirty="0"/>
              <a:t>       转移是两个状态间的一种关系，表示对象将在当前状态中执行动作，并在某个特定事件发生或某个特定的条件满足时进入后继状态。在</a:t>
            </a:r>
            <a:r>
              <a:rPr lang="en-US" altLang="zh-CN" dirty="0"/>
              <a:t>UML</a:t>
            </a:r>
            <a:r>
              <a:rPr lang="zh-CN" altLang="en-US" dirty="0"/>
              <a:t>中用一条简单的带箭头的直线表示个转移。箭头上可以带有监护条件表达式。</a:t>
            </a:r>
            <a:r>
              <a:rPr lang="en-US" altLang="zh-CN" dirty="0"/>
              <a:t> [1]</a:t>
            </a:r>
            <a:br>
              <a:rPr lang="zh-CN" altLang="en-US" dirty="0"/>
            </a:br>
            <a:endParaRPr lang="zh-CN" altLang="en-US" dirty="0"/>
          </a:p>
        </p:txBody>
      </p:sp>
      <p:cxnSp>
        <p:nvCxnSpPr>
          <p:cNvPr id="8" name="直接箭头连接符 7">
            <a:extLst>
              <a:ext uri="{FF2B5EF4-FFF2-40B4-BE49-F238E27FC236}">
                <a16:creationId xmlns:a16="http://schemas.microsoft.com/office/drawing/2014/main" id="{FA6ACA9A-0707-433D-973E-551BA4217FC2}"/>
              </a:ext>
            </a:extLst>
          </p:cNvPr>
          <p:cNvCxnSpPr/>
          <p:nvPr/>
        </p:nvCxnSpPr>
        <p:spPr>
          <a:xfrm>
            <a:off x="2640563" y="2845837"/>
            <a:ext cx="0" cy="895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5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D0E509F-2439-4BFC-AF47-5C21E0E09BF6}"/>
              </a:ext>
            </a:extLst>
          </p:cNvPr>
          <p:cNvPicPr>
            <a:picLocks noChangeAspect="1"/>
          </p:cNvPicPr>
          <p:nvPr/>
        </p:nvPicPr>
        <p:blipFill>
          <a:blip r:embed="rId2"/>
          <a:stretch>
            <a:fillRect/>
          </a:stretch>
        </p:blipFill>
        <p:spPr>
          <a:xfrm>
            <a:off x="7871634" y="835689"/>
            <a:ext cx="3838575" cy="5915025"/>
          </a:xfrm>
          <a:prstGeom prst="rect">
            <a:avLst/>
          </a:prstGeom>
        </p:spPr>
      </p:pic>
      <p:sp>
        <p:nvSpPr>
          <p:cNvPr id="2" name="标题 1"/>
          <p:cNvSpPr>
            <a:spLocks noGrp="1"/>
          </p:cNvSpPr>
          <p:nvPr>
            <p:ph type="title"/>
          </p:nvPr>
        </p:nvSpPr>
        <p:spPr/>
        <p:txBody>
          <a:bodyPr/>
          <a:lstStyle/>
          <a:p>
            <a:r>
              <a:rPr lang="zh-CN" altLang="en-US" dirty="0"/>
              <a:t>分支</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1296916" y="2341920"/>
            <a:ext cx="6096000" cy="2585323"/>
          </a:xfrm>
          <a:prstGeom prst="rect">
            <a:avLst/>
          </a:prstGeom>
        </p:spPr>
        <p:txBody>
          <a:bodyPr>
            <a:spAutoFit/>
          </a:bodyPr>
          <a:lstStyle/>
          <a:p>
            <a:r>
              <a:rPr lang="zh-CN" altLang="en-US" dirty="0"/>
              <a:t>       分支用于描述基于某个条件的可选择路径。一个分支可以有一个进入转移和两个或多个输出转移。在每条输出转移上都有监护条件表达式保护，当且仅当监护条件表达式为真时，该输出路径才有效。在所有输出转移中，其监护条件不能重叠，而且它们应该覆盖所有的可能性。</a:t>
            </a:r>
            <a:r>
              <a:rPr lang="en-US" altLang="zh-CN" dirty="0"/>
              <a:t>UML</a:t>
            </a:r>
            <a:r>
              <a:rPr lang="zh-CN" altLang="en-US" dirty="0"/>
              <a:t>活动图中的分支用菱形表示。</a:t>
            </a:r>
            <a:r>
              <a:rPr lang="en-US" altLang="zh-CN" dirty="0"/>
              <a:t> [1]</a:t>
            </a:r>
            <a:br>
              <a:rPr lang="zh-CN" altLang="en-US" dirty="0"/>
            </a:br>
            <a:endParaRPr lang="zh-CN" altLang="en-US" dirty="0"/>
          </a:p>
          <a:p>
            <a:br>
              <a:rPr lang="zh-CN" altLang="en-US" dirty="0"/>
            </a:br>
            <a:endParaRPr lang="zh-CN" altLang="en-US" dirty="0"/>
          </a:p>
        </p:txBody>
      </p:sp>
    </p:spTree>
    <p:extLst>
      <p:ext uri="{BB962C8B-B14F-4D97-AF65-F5344CB8AC3E}">
        <p14:creationId xmlns:p14="http://schemas.microsoft.com/office/powerpoint/2010/main" val="416272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56476" y="2533650"/>
            <a:ext cx="5419185" cy="895350"/>
          </a:xfrm>
        </p:spPr>
        <p:txBody>
          <a:bodyPr>
            <a:normAutofit/>
          </a:bodyPr>
          <a:lstStyle/>
          <a:p>
            <a:r>
              <a:rPr lang="zh-CN" altLang="en-US" sz="4800" dirty="0">
                <a:solidFill>
                  <a:schemeClr val="bg1"/>
                </a:solidFill>
              </a:rPr>
              <a:t>用例图的使用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分叉和会合</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1788719" y="2650409"/>
            <a:ext cx="4306486" cy="2031325"/>
          </a:xfrm>
          <a:prstGeom prst="rect">
            <a:avLst/>
          </a:prstGeom>
        </p:spPr>
        <p:txBody>
          <a:bodyPr wrap="square">
            <a:spAutoFit/>
          </a:bodyPr>
          <a:lstStyle/>
          <a:p>
            <a:r>
              <a:rPr lang="zh-CN" altLang="en-US" dirty="0"/>
              <a:t>       对象在运行时可能会存在两个或多个并发运行的控制流，为了对并发的控制流建模，</a:t>
            </a:r>
            <a:r>
              <a:rPr lang="en-US" altLang="zh-CN" dirty="0"/>
              <a:t>UML</a:t>
            </a:r>
            <a:r>
              <a:rPr lang="zh-CN" altLang="en-US" dirty="0"/>
              <a:t>中引入了分叉与会合的概念。</a:t>
            </a:r>
            <a:r>
              <a:rPr lang="en-US" altLang="zh-CN" dirty="0"/>
              <a:t> [1]</a:t>
            </a:r>
            <a:br>
              <a:rPr lang="zh-CN" altLang="en-US" dirty="0"/>
            </a:br>
            <a:endParaRPr lang="zh-CN" altLang="en-US" dirty="0"/>
          </a:p>
          <a:p>
            <a:br>
              <a:rPr lang="zh-CN" altLang="en-US" dirty="0"/>
            </a:br>
            <a:endParaRPr lang="zh-CN" altLang="en-US" dirty="0"/>
          </a:p>
        </p:txBody>
      </p:sp>
      <p:pic>
        <p:nvPicPr>
          <p:cNvPr id="6" name="图片 5">
            <a:extLst>
              <a:ext uri="{FF2B5EF4-FFF2-40B4-BE49-F238E27FC236}">
                <a16:creationId xmlns:a16="http://schemas.microsoft.com/office/drawing/2014/main" id="{3503801D-1F11-449B-981F-4DDD7879C96E}"/>
              </a:ext>
            </a:extLst>
          </p:cNvPr>
          <p:cNvPicPr>
            <a:picLocks noChangeAspect="1"/>
          </p:cNvPicPr>
          <p:nvPr/>
        </p:nvPicPr>
        <p:blipFill>
          <a:blip r:embed="rId2"/>
          <a:stretch>
            <a:fillRect/>
          </a:stretch>
        </p:blipFill>
        <p:spPr>
          <a:xfrm>
            <a:off x="7381877" y="0"/>
            <a:ext cx="2944005" cy="6858000"/>
          </a:xfrm>
          <a:prstGeom prst="rect">
            <a:avLst/>
          </a:prstGeom>
        </p:spPr>
      </p:pic>
    </p:spTree>
    <p:extLst>
      <p:ext uri="{BB962C8B-B14F-4D97-AF65-F5344CB8AC3E}">
        <p14:creationId xmlns:p14="http://schemas.microsoft.com/office/powerpoint/2010/main" val="786674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536375" y="2533650"/>
            <a:ext cx="5419185" cy="895350"/>
          </a:xfrm>
        </p:spPr>
        <p:txBody>
          <a:bodyPr>
            <a:normAutofit/>
          </a:bodyPr>
          <a:lstStyle/>
          <a:p>
            <a:r>
              <a:rPr lang="en-US" altLang="zh-CN" sz="4800" dirty="0">
                <a:solidFill>
                  <a:schemeClr val="bg1"/>
                </a:solidFill>
              </a:rPr>
              <a:t>Visio</a:t>
            </a:r>
            <a:r>
              <a:rPr lang="zh-CN" altLang="en-US" sz="4800" dirty="0">
                <a:solidFill>
                  <a:schemeClr val="bg1"/>
                </a:solidFill>
              </a:rPr>
              <a:t>工具使用</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54939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Visio</a:t>
            </a:r>
            <a:endParaRPr lang="zh-CN" altLang="en-US" dirty="0"/>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669924" y="2351830"/>
            <a:ext cx="4306486" cy="1754326"/>
          </a:xfrm>
          <a:prstGeom prst="rect">
            <a:avLst/>
          </a:prstGeom>
        </p:spPr>
        <p:txBody>
          <a:bodyPr wrap="square">
            <a:spAutoFit/>
          </a:bodyPr>
          <a:lstStyle/>
          <a:p>
            <a:r>
              <a:rPr lang="en-US" altLang="zh-CN" dirty="0"/>
              <a:t>       Visio</a:t>
            </a:r>
            <a:r>
              <a:rPr lang="zh-CN" altLang="en-US" dirty="0"/>
              <a:t>最大的特点就是轻量化。</a:t>
            </a:r>
            <a:r>
              <a:rPr lang="en-US" altLang="zh-CN" dirty="0"/>
              <a:t>Visio</a:t>
            </a:r>
            <a:r>
              <a:rPr lang="zh-CN" altLang="en-US" dirty="0"/>
              <a:t>中所有的图形模板都是由它提供的基础图形演变而来的。</a:t>
            </a:r>
            <a:endParaRPr lang="en-US" altLang="zh-CN" dirty="0"/>
          </a:p>
          <a:p>
            <a:endParaRPr lang="en-US" altLang="zh-CN" dirty="0"/>
          </a:p>
          <a:p>
            <a:r>
              <a:rPr lang="en-US" altLang="zh-CN" dirty="0"/>
              <a:t>      Visio</a:t>
            </a:r>
            <a:r>
              <a:rPr lang="zh-CN" altLang="en-US" dirty="0"/>
              <a:t>将绘图所要用到的图形分解到了几乎最小化，提高了易用性。</a:t>
            </a:r>
          </a:p>
        </p:txBody>
      </p:sp>
      <p:pic>
        <p:nvPicPr>
          <p:cNvPr id="8" name="图片 7">
            <a:extLst>
              <a:ext uri="{FF2B5EF4-FFF2-40B4-BE49-F238E27FC236}">
                <a16:creationId xmlns:a16="http://schemas.microsoft.com/office/drawing/2014/main" id="{2FF29039-7891-4E73-A6B1-E0F4BA8DFC80}"/>
              </a:ext>
            </a:extLst>
          </p:cNvPr>
          <p:cNvPicPr>
            <a:picLocks noChangeAspect="1"/>
          </p:cNvPicPr>
          <p:nvPr/>
        </p:nvPicPr>
        <p:blipFill>
          <a:blip r:embed="rId2"/>
          <a:stretch>
            <a:fillRect/>
          </a:stretch>
        </p:blipFill>
        <p:spPr>
          <a:xfrm>
            <a:off x="5381488" y="1788368"/>
            <a:ext cx="6138999" cy="3149713"/>
          </a:xfrm>
          <a:prstGeom prst="rect">
            <a:avLst/>
          </a:prstGeom>
        </p:spPr>
      </p:pic>
    </p:spTree>
    <p:extLst>
      <p:ext uri="{BB962C8B-B14F-4D97-AF65-F5344CB8AC3E}">
        <p14:creationId xmlns:p14="http://schemas.microsoft.com/office/powerpoint/2010/main" val="680033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UML</a:t>
            </a:r>
            <a:r>
              <a:rPr lang="zh-CN" altLang="en-US" dirty="0"/>
              <a:t>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1144907" y="1582518"/>
            <a:ext cx="8540269" cy="646331"/>
          </a:xfrm>
          <a:prstGeom prst="rect">
            <a:avLst/>
          </a:prstGeom>
        </p:spPr>
        <p:txBody>
          <a:bodyPr wrap="square">
            <a:spAutoFit/>
          </a:bodyPr>
          <a:lstStyle/>
          <a:p>
            <a:r>
              <a:rPr lang="en-US" altLang="zh-CN" dirty="0"/>
              <a:t>       Visio</a:t>
            </a:r>
            <a:r>
              <a:rPr lang="zh-CN" altLang="en-US" dirty="0"/>
              <a:t>本身集成了</a:t>
            </a:r>
            <a:r>
              <a:rPr lang="en-US" altLang="zh-CN" dirty="0"/>
              <a:t>UML</a:t>
            </a:r>
            <a:r>
              <a:rPr lang="zh-CN" altLang="en-US" dirty="0"/>
              <a:t>中各种图的模板，使用时直接使用模板新建</a:t>
            </a:r>
            <a:r>
              <a:rPr lang="en-US" altLang="zh-CN" dirty="0"/>
              <a:t>.</a:t>
            </a:r>
            <a:r>
              <a:rPr lang="en-US" altLang="zh-CN" dirty="0" err="1"/>
              <a:t>vsdx</a:t>
            </a:r>
            <a:r>
              <a:rPr lang="zh-CN" altLang="en-US" dirty="0"/>
              <a:t>文件就能使用了。</a:t>
            </a:r>
          </a:p>
        </p:txBody>
      </p:sp>
      <p:pic>
        <p:nvPicPr>
          <p:cNvPr id="7" name="图片 6">
            <a:extLst>
              <a:ext uri="{FF2B5EF4-FFF2-40B4-BE49-F238E27FC236}">
                <a16:creationId xmlns:a16="http://schemas.microsoft.com/office/drawing/2014/main" id="{64F713F3-BF35-4DC4-8083-BF43E92D3A9A}"/>
              </a:ext>
            </a:extLst>
          </p:cNvPr>
          <p:cNvPicPr>
            <a:picLocks noChangeAspect="1"/>
          </p:cNvPicPr>
          <p:nvPr/>
        </p:nvPicPr>
        <p:blipFill>
          <a:blip r:embed="rId2"/>
          <a:stretch>
            <a:fillRect/>
          </a:stretch>
        </p:blipFill>
        <p:spPr>
          <a:xfrm>
            <a:off x="217714" y="2476199"/>
            <a:ext cx="11120834" cy="3244573"/>
          </a:xfrm>
          <a:prstGeom prst="rect">
            <a:avLst/>
          </a:prstGeom>
        </p:spPr>
      </p:pic>
    </p:spTree>
    <p:extLst>
      <p:ext uri="{BB962C8B-B14F-4D97-AF65-F5344CB8AC3E}">
        <p14:creationId xmlns:p14="http://schemas.microsoft.com/office/powerpoint/2010/main" val="846720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UML</a:t>
            </a:r>
            <a:r>
              <a:rPr lang="zh-CN" altLang="en-US" dirty="0"/>
              <a:t>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799676" y="2356959"/>
            <a:ext cx="2773950" cy="1754326"/>
          </a:xfrm>
          <a:prstGeom prst="rect">
            <a:avLst/>
          </a:prstGeom>
        </p:spPr>
        <p:txBody>
          <a:bodyPr wrap="square">
            <a:spAutoFit/>
          </a:bodyPr>
          <a:lstStyle/>
          <a:p>
            <a:r>
              <a:rPr lang="en-US" altLang="zh-CN" dirty="0"/>
              <a:t>       </a:t>
            </a:r>
            <a:r>
              <a:rPr lang="zh-CN" altLang="en-US" dirty="0"/>
              <a:t>在同一个文件中还能同时使用不同模板。</a:t>
            </a:r>
            <a:endParaRPr lang="en-US" altLang="zh-CN" dirty="0"/>
          </a:p>
          <a:p>
            <a:endParaRPr lang="en-US" altLang="zh-CN" dirty="0"/>
          </a:p>
          <a:p>
            <a:r>
              <a:rPr lang="en-US" altLang="zh-CN" dirty="0"/>
              <a:t>       Visio</a:t>
            </a:r>
            <a:r>
              <a:rPr lang="zh-CN" altLang="en-US" dirty="0"/>
              <a:t>模板中的组件都是直接拖出就能立即使用的，十分的方便。</a:t>
            </a:r>
          </a:p>
        </p:txBody>
      </p:sp>
      <p:pic>
        <p:nvPicPr>
          <p:cNvPr id="6" name="图片 5">
            <a:extLst>
              <a:ext uri="{FF2B5EF4-FFF2-40B4-BE49-F238E27FC236}">
                <a16:creationId xmlns:a16="http://schemas.microsoft.com/office/drawing/2014/main" id="{591A9FBC-1574-4E31-B422-0A5D017B2348}"/>
              </a:ext>
            </a:extLst>
          </p:cNvPr>
          <p:cNvPicPr>
            <a:picLocks noChangeAspect="1"/>
          </p:cNvPicPr>
          <p:nvPr/>
        </p:nvPicPr>
        <p:blipFill>
          <a:blip r:embed="rId2"/>
          <a:stretch>
            <a:fillRect/>
          </a:stretch>
        </p:blipFill>
        <p:spPr>
          <a:xfrm>
            <a:off x="4810125" y="0"/>
            <a:ext cx="2365492" cy="6858000"/>
          </a:xfrm>
          <a:prstGeom prst="rect">
            <a:avLst/>
          </a:prstGeom>
        </p:spPr>
      </p:pic>
      <p:pic>
        <p:nvPicPr>
          <p:cNvPr id="8" name="图片 7">
            <a:extLst>
              <a:ext uri="{FF2B5EF4-FFF2-40B4-BE49-F238E27FC236}">
                <a16:creationId xmlns:a16="http://schemas.microsoft.com/office/drawing/2014/main" id="{74970566-C899-42EB-A782-50ACABD75666}"/>
              </a:ext>
            </a:extLst>
          </p:cNvPr>
          <p:cNvPicPr>
            <a:picLocks noChangeAspect="1"/>
          </p:cNvPicPr>
          <p:nvPr/>
        </p:nvPicPr>
        <p:blipFill>
          <a:blip r:embed="rId3"/>
          <a:stretch>
            <a:fillRect/>
          </a:stretch>
        </p:blipFill>
        <p:spPr>
          <a:xfrm>
            <a:off x="7947357" y="-1"/>
            <a:ext cx="2530136" cy="6858000"/>
          </a:xfrm>
          <a:prstGeom prst="rect">
            <a:avLst/>
          </a:prstGeom>
        </p:spPr>
      </p:pic>
    </p:spTree>
    <p:extLst>
      <p:ext uri="{BB962C8B-B14F-4D97-AF65-F5344CB8AC3E}">
        <p14:creationId xmlns:p14="http://schemas.microsoft.com/office/powerpoint/2010/main" val="3822784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自己创建模板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799676" y="2356959"/>
            <a:ext cx="2773950" cy="1200329"/>
          </a:xfrm>
          <a:prstGeom prst="rect">
            <a:avLst/>
          </a:prstGeom>
        </p:spPr>
        <p:txBody>
          <a:bodyPr wrap="square">
            <a:spAutoFit/>
          </a:bodyPr>
          <a:lstStyle/>
          <a:p>
            <a:r>
              <a:rPr lang="en-US" altLang="zh-CN" dirty="0"/>
              <a:t>       </a:t>
            </a:r>
            <a:r>
              <a:rPr lang="zh-CN" altLang="en-US" dirty="0"/>
              <a:t>当觉得联机搜索的模板不好用，或者找不到自己所要的模板时，还可以自建模板。</a:t>
            </a:r>
          </a:p>
        </p:txBody>
      </p:sp>
      <p:pic>
        <p:nvPicPr>
          <p:cNvPr id="7" name="图片 6">
            <a:extLst>
              <a:ext uri="{FF2B5EF4-FFF2-40B4-BE49-F238E27FC236}">
                <a16:creationId xmlns:a16="http://schemas.microsoft.com/office/drawing/2014/main" id="{A33C1A61-E4E1-4FF9-A279-657DE3FDF22D}"/>
              </a:ext>
            </a:extLst>
          </p:cNvPr>
          <p:cNvPicPr>
            <a:picLocks noChangeAspect="1"/>
          </p:cNvPicPr>
          <p:nvPr/>
        </p:nvPicPr>
        <p:blipFill>
          <a:blip r:embed="rId2"/>
          <a:stretch>
            <a:fillRect/>
          </a:stretch>
        </p:blipFill>
        <p:spPr>
          <a:xfrm>
            <a:off x="4353349" y="2015331"/>
            <a:ext cx="7038975" cy="3238500"/>
          </a:xfrm>
          <a:prstGeom prst="rect">
            <a:avLst/>
          </a:prstGeom>
        </p:spPr>
      </p:pic>
    </p:spTree>
    <p:extLst>
      <p:ext uri="{BB962C8B-B14F-4D97-AF65-F5344CB8AC3E}">
        <p14:creationId xmlns:p14="http://schemas.microsoft.com/office/powerpoint/2010/main" val="154265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自己创建模板</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5" name="矩形 4">
            <a:extLst>
              <a:ext uri="{FF2B5EF4-FFF2-40B4-BE49-F238E27FC236}">
                <a16:creationId xmlns:a16="http://schemas.microsoft.com/office/drawing/2014/main" id="{1291ED1F-8CA7-4590-884F-9309F89686DB}"/>
              </a:ext>
            </a:extLst>
          </p:cNvPr>
          <p:cNvSpPr/>
          <p:nvPr/>
        </p:nvSpPr>
        <p:spPr>
          <a:xfrm>
            <a:off x="799676" y="2356959"/>
            <a:ext cx="2773950" cy="2585323"/>
          </a:xfrm>
          <a:prstGeom prst="rect">
            <a:avLst/>
          </a:prstGeom>
        </p:spPr>
        <p:txBody>
          <a:bodyPr wrap="square">
            <a:spAutoFit/>
          </a:bodyPr>
          <a:lstStyle/>
          <a:p>
            <a:r>
              <a:rPr lang="en-US" altLang="zh-CN" dirty="0"/>
              <a:t>       </a:t>
            </a:r>
            <a:r>
              <a:rPr lang="zh-CN" altLang="en-US" dirty="0"/>
              <a:t>新建一个模具，将自己做好的组件直接拖入，再点击右上角保存，便会生成一个</a:t>
            </a:r>
            <a:r>
              <a:rPr lang="en-US" altLang="zh-CN" dirty="0"/>
              <a:t>.</a:t>
            </a:r>
            <a:r>
              <a:rPr lang="en-US" altLang="zh-CN" dirty="0" err="1"/>
              <a:t>vssx</a:t>
            </a:r>
            <a:r>
              <a:rPr lang="zh-CN" altLang="en-US" dirty="0"/>
              <a:t>文件。</a:t>
            </a:r>
            <a:endParaRPr lang="en-US" altLang="zh-CN" dirty="0"/>
          </a:p>
          <a:p>
            <a:endParaRPr lang="en-US" altLang="zh-CN" dirty="0"/>
          </a:p>
          <a:p>
            <a:r>
              <a:rPr lang="en-US" altLang="zh-CN" dirty="0"/>
              <a:t>       </a:t>
            </a:r>
            <a:r>
              <a:rPr lang="zh-CN" altLang="en-US" dirty="0"/>
              <a:t>需要用这个模板时直接拖入</a:t>
            </a:r>
            <a:r>
              <a:rPr lang="en-US" altLang="zh-CN" dirty="0"/>
              <a:t>Visio</a:t>
            </a:r>
            <a:r>
              <a:rPr lang="zh-CN" altLang="en-US" dirty="0"/>
              <a:t>窗口即可，还可以把做好的模板分享给他人一起使用。</a:t>
            </a:r>
          </a:p>
        </p:txBody>
      </p:sp>
      <p:pic>
        <p:nvPicPr>
          <p:cNvPr id="6" name="图片 5">
            <a:extLst>
              <a:ext uri="{FF2B5EF4-FFF2-40B4-BE49-F238E27FC236}">
                <a16:creationId xmlns:a16="http://schemas.microsoft.com/office/drawing/2014/main" id="{E1910718-8F97-4F41-9D8B-5FE15D04D78A}"/>
              </a:ext>
            </a:extLst>
          </p:cNvPr>
          <p:cNvPicPr>
            <a:picLocks noChangeAspect="1"/>
          </p:cNvPicPr>
          <p:nvPr/>
        </p:nvPicPr>
        <p:blipFill>
          <a:blip r:embed="rId2"/>
          <a:stretch>
            <a:fillRect/>
          </a:stretch>
        </p:blipFill>
        <p:spPr>
          <a:xfrm>
            <a:off x="3581402" y="1285878"/>
            <a:ext cx="4095750" cy="5057775"/>
          </a:xfrm>
          <a:prstGeom prst="rect">
            <a:avLst/>
          </a:prstGeom>
        </p:spPr>
      </p:pic>
      <p:pic>
        <p:nvPicPr>
          <p:cNvPr id="8" name="图片 7">
            <a:extLst>
              <a:ext uri="{FF2B5EF4-FFF2-40B4-BE49-F238E27FC236}">
                <a16:creationId xmlns:a16="http://schemas.microsoft.com/office/drawing/2014/main" id="{1554E67A-291A-40F7-A467-A723076605E7}"/>
              </a:ext>
            </a:extLst>
          </p:cNvPr>
          <p:cNvPicPr>
            <a:picLocks noChangeAspect="1"/>
          </p:cNvPicPr>
          <p:nvPr/>
        </p:nvPicPr>
        <p:blipFill>
          <a:blip r:embed="rId3"/>
          <a:stretch>
            <a:fillRect/>
          </a:stretch>
        </p:blipFill>
        <p:spPr>
          <a:xfrm>
            <a:off x="7981433" y="1311339"/>
            <a:ext cx="3539054" cy="1645784"/>
          </a:xfrm>
          <a:prstGeom prst="rect">
            <a:avLst/>
          </a:prstGeom>
        </p:spPr>
      </p:pic>
      <p:pic>
        <p:nvPicPr>
          <p:cNvPr id="9" name="图片 8">
            <a:extLst>
              <a:ext uri="{FF2B5EF4-FFF2-40B4-BE49-F238E27FC236}">
                <a16:creationId xmlns:a16="http://schemas.microsoft.com/office/drawing/2014/main" id="{E47185AC-19F4-46BA-A36C-A71977DF7B2A}"/>
              </a:ext>
            </a:extLst>
          </p:cNvPr>
          <p:cNvPicPr>
            <a:picLocks noChangeAspect="1"/>
          </p:cNvPicPr>
          <p:nvPr/>
        </p:nvPicPr>
        <p:blipFill>
          <a:blip r:embed="rId4"/>
          <a:stretch>
            <a:fillRect/>
          </a:stretch>
        </p:blipFill>
        <p:spPr>
          <a:xfrm>
            <a:off x="9000637" y="3343538"/>
            <a:ext cx="1365673" cy="1854869"/>
          </a:xfrm>
          <a:prstGeom prst="rect">
            <a:avLst/>
          </a:prstGeom>
        </p:spPr>
      </p:pic>
    </p:spTree>
    <p:extLst>
      <p:ext uri="{BB962C8B-B14F-4D97-AF65-F5344CB8AC3E}">
        <p14:creationId xmlns:p14="http://schemas.microsoft.com/office/powerpoint/2010/main" val="4197002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536375" y="2533650"/>
            <a:ext cx="5419185" cy="895350"/>
          </a:xfrm>
        </p:spPr>
        <p:txBody>
          <a:bodyPr>
            <a:normAutofit/>
          </a:bodyPr>
          <a:lstStyle/>
          <a:p>
            <a:r>
              <a:rPr lang="zh-CN" altLang="en-US" sz="4800" dirty="0">
                <a:solidFill>
                  <a:schemeClr val="bg1"/>
                </a:solidFill>
              </a:rPr>
              <a:t>参考文献</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/06</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12192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fontScale="92500" lnSpcReduction="10000"/>
            </a:bodyPr>
            <a:lstStyle/>
            <a:p>
              <a:pPr>
                <a:lnSpc>
                  <a:spcPct val="150000"/>
                </a:lnSpc>
              </a:pPr>
              <a:r>
                <a:rPr lang="en-US" altLang="zh-CN" sz="2000" b="1" dirty="0"/>
                <a:t>[1].《UML2</a:t>
              </a:r>
              <a:r>
                <a:rPr lang="zh-CN" altLang="en-US" sz="2000" b="1" dirty="0"/>
                <a:t>基础、建模与设计教程</a:t>
              </a:r>
              <a:r>
                <a:rPr lang="en-US" altLang="zh-CN" sz="2000" b="1" dirty="0"/>
                <a:t>》</a:t>
              </a:r>
            </a:p>
            <a:p>
              <a:pPr latinLnBrk="1"/>
              <a:r>
                <a:rPr lang="en-US" altLang="zh-CN" sz="2000" b="1" dirty="0"/>
                <a:t>		————</a:t>
              </a:r>
              <a:r>
                <a:rPr lang="zh-CN" altLang="en-US" sz="2000" b="1" dirty="0"/>
                <a:t>作者：杨弘平 等编著  出版社：清华大学出版社 出版时间：</a:t>
              </a:r>
              <a:r>
                <a:rPr lang="en-US" altLang="zh-CN" sz="2000" b="1" dirty="0"/>
                <a:t>2015-10-01 00:00:00 ISBN</a:t>
              </a:r>
              <a:r>
                <a:rPr lang="zh-CN" altLang="en-US" sz="2000" b="1" dirty="0"/>
                <a:t>：</a:t>
              </a:r>
              <a:r>
                <a:rPr lang="en-US" altLang="zh-CN" sz="2000" b="1" dirty="0"/>
                <a:t>9787302404491</a:t>
              </a:r>
            </a:p>
            <a:p>
              <a:pPr>
                <a:lnSpc>
                  <a:spcPct val="150000"/>
                </a:lnSpc>
              </a:pPr>
              <a:r>
                <a:rPr lang="en-US" sz="2000" b="1" dirty="0"/>
                <a:t>[2].</a:t>
              </a:r>
              <a:r>
                <a:rPr lang="en-US" altLang="zh-CN" sz="2000" b="1" dirty="0"/>
                <a:t>《UML</a:t>
              </a:r>
              <a:r>
                <a:rPr lang="zh-CN" altLang="en-US" sz="2000" b="1" dirty="0"/>
                <a:t>用户指南</a:t>
              </a:r>
              <a:r>
                <a:rPr lang="en-US" altLang="zh-CN" sz="2000" b="1" dirty="0"/>
                <a:t>》</a:t>
              </a:r>
              <a:r>
                <a:rPr lang="zh-CN" altLang="en-US" sz="2000" b="1" dirty="0"/>
                <a:t>（第二版</a:t>
              </a:r>
              <a:r>
                <a:rPr lang="en-US" altLang="zh-CN" sz="2000" b="1" dirty="0"/>
                <a:t>·</a:t>
              </a:r>
              <a:r>
                <a:rPr lang="zh-CN" altLang="en-US" sz="2000" b="1" dirty="0"/>
                <a:t>修订版）</a:t>
              </a:r>
              <a:endParaRPr lang="en-US" altLang="zh-CN" sz="2000" b="1" dirty="0"/>
            </a:p>
            <a:p>
              <a:pPr>
                <a:lnSpc>
                  <a:spcPct val="150000"/>
                </a:lnSpc>
              </a:pPr>
              <a:r>
                <a:rPr lang="en-US" sz="2000" b="1" dirty="0"/>
                <a:t>		</a:t>
              </a:r>
              <a:r>
                <a:rPr lang="en-US" altLang="zh-CN" sz="2000" b="1" dirty="0"/>
                <a:t>————</a:t>
              </a:r>
              <a:r>
                <a:rPr lang="zh-CN" altLang="en-US" sz="2000" b="1" dirty="0"/>
                <a:t>作者</a:t>
              </a:r>
              <a:r>
                <a:rPr lang="en-US" altLang="zh-CN" sz="2000" b="1" dirty="0"/>
                <a:t>:</a:t>
              </a:r>
              <a:r>
                <a:rPr lang="zh-CN" altLang="en-US" sz="2000" b="1" dirty="0"/>
                <a:t>（美）布奇 等著，邵维忠 等译  出版社</a:t>
              </a:r>
              <a:r>
                <a:rPr lang="en-US" altLang="zh-CN" sz="2000" b="1" dirty="0"/>
                <a:t>:</a:t>
              </a:r>
              <a:r>
                <a:rPr lang="zh-CN" altLang="en-US" sz="2000" b="1" dirty="0"/>
                <a:t>人民邮电出版社  出版时间</a:t>
              </a:r>
              <a:r>
                <a:rPr lang="en-US" altLang="zh-CN" sz="2000" b="1" dirty="0"/>
                <a:t>:2013</a:t>
              </a:r>
              <a:r>
                <a:rPr lang="zh-CN" altLang="en-US" sz="2000" b="1" dirty="0"/>
                <a:t>年</a:t>
              </a:r>
              <a:r>
                <a:rPr lang="en-US" altLang="zh-CN" sz="2000" b="1" dirty="0"/>
                <a:t>01</a:t>
              </a:r>
              <a:r>
                <a:rPr lang="zh-CN" altLang="en-US" sz="2000" b="1" dirty="0"/>
                <a:t>月  </a:t>
              </a:r>
              <a:r>
                <a:rPr lang="en-US" altLang="zh-CN" sz="2000" b="1" dirty="0"/>
                <a:t>ISBN</a:t>
              </a:r>
              <a:r>
                <a:rPr lang="zh-CN" altLang="en-US" sz="2000" b="1" dirty="0"/>
                <a:t>：</a:t>
              </a:r>
              <a:r>
                <a:rPr lang="en-US" altLang="zh-CN" sz="2000" b="1" dirty="0"/>
                <a:t>9787115296443</a:t>
              </a:r>
            </a:p>
            <a:p>
              <a:pPr>
                <a:lnSpc>
                  <a:spcPct val="150000"/>
                </a:lnSpc>
              </a:pPr>
              <a:r>
                <a:rPr lang="en-US" altLang="zh-CN" sz="2000" b="1" dirty="0"/>
                <a:t>[3]《</a:t>
              </a:r>
              <a:r>
                <a:rPr lang="zh-CN" altLang="en-US" sz="2000" b="1" dirty="0"/>
                <a:t>软件需求</a:t>
              </a:r>
              <a:r>
                <a:rPr lang="en-US" altLang="zh-CN" sz="2000" b="1" dirty="0"/>
                <a:t>》 </a:t>
              </a:r>
            </a:p>
            <a:p>
              <a:pPr>
                <a:lnSpc>
                  <a:spcPct val="150000"/>
                </a:lnSpc>
              </a:pPr>
              <a:r>
                <a:rPr lang="en-US" altLang="zh-CN" sz="2000" b="1" dirty="0"/>
                <a:t>		 ————</a:t>
              </a:r>
              <a:r>
                <a:rPr lang="zh-CN" altLang="en-US" sz="2000" b="1" dirty="0"/>
                <a:t>作者</a:t>
              </a:r>
              <a:r>
                <a:rPr lang="en-US" altLang="zh-CN" sz="2000" b="1" dirty="0"/>
                <a:t>: Karl </a:t>
              </a:r>
              <a:r>
                <a:rPr lang="en-US" altLang="zh-CN" sz="2000" b="1" dirty="0" err="1"/>
                <a:t>Wiegers</a:t>
              </a:r>
              <a:r>
                <a:rPr lang="en-US" altLang="zh-CN" sz="2000" b="1" dirty="0"/>
                <a:t>, Joy Beatty</a:t>
              </a:r>
              <a:r>
                <a:rPr lang="zh-CN" altLang="en-US" sz="2000" b="1" dirty="0"/>
                <a:t>著 李忠利 李淳 霍金健 孔晨辉 译 出版社：清华大学出版社 </a:t>
              </a:r>
              <a:r>
                <a:rPr lang="en-US" altLang="zh-CN" sz="2000" b="1" dirty="0"/>
                <a:t>2016</a:t>
              </a:r>
              <a:r>
                <a:rPr lang="zh-CN" altLang="en-US" sz="2000" b="1" dirty="0"/>
                <a:t>年</a:t>
              </a:r>
              <a:r>
                <a:rPr lang="en-US" altLang="zh-CN" sz="2000" b="1" dirty="0"/>
                <a:t>3</a:t>
              </a:r>
              <a:r>
                <a:rPr lang="zh-CN" altLang="en-US" sz="2000" b="1" dirty="0"/>
                <a:t>月第</a:t>
              </a:r>
              <a:r>
                <a:rPr lang="en-US" altLang="zh-CN" sz="2000" b="1" dirty="0"/>
                <a:t>3</a:t>
              </a:r>
              <a:r>
                <a:rPr lang="zh-CN" altLang="en-US" sz="2000" b="1" dirty="0"/>
                <a:t>版 </a:t>
              </a:r>
              <a:r>
                <a:rPr lang="en-US" altLang="zh-CN" sz="2000" b="1" dirty="0"/>
                <a:t>ISBN:9787302426820</a:t>
              </a:r>
            </a:p>
            <a:p>
              <a:pPr>
                <a:lnSpc>
                  <a:spcPct val="150000"/>
                </a:lnSpc>
              </a:pPr>
              <a:r>
                <a:rPr lang="en-US" altLang="zh-CN" sz="2000" b="1" dirty="0"/>
                <a:t>[4] Visio</a:t>
              </a:r>
              <a:r>
                <a:rPr lang="zh-CN" altLang="en-US" sz="2000" b="1" dirty="0"/>
                <a:t>的使用 </a:t>
              </a:r>
              <a:r>
                <a:rPr lang="en-US" altLang="zh-CN" sz="2000" b="1" dirty="0"/>
                <a:t>https://support.office.com/zh-cn/article/visio-%E7%9A%84%E6%95%99%E7%A8%8B-c8fd9b8b-6e8c-4252-937d-a0eea0cddd94</a:t>
              </a:r>
            </a:p>
            <a:p>
              <a:pPr>
                <a:lnSpc>
                  <a:spcPct val="150000"/>
                </a:lnSpc>
              </a:pPr>
              <a:r>
                <a:rPr lang="zh-CN" altLang="en-US" sz="2000" b="1" dirty="0"/>
                <a:t>浏览时间：</a:t>
              </a:r>
              <a:r>
                <a:rPr lang="en-US" altLang="zh-CN" sz="2000" b="1" dirty="0"/>
                <a:t>2018/12/23</a:t>
              </a:r>
              <a:endParaRPr lang="zh-CN" altLang="en-US" sz="2000" b="1" dirty="0"/>
            </a:p>
            <a:p>
              <a:pPr>
                <a:lnSpc>
                  <a:spcPct val="150000"/>
                </a:lnSpc>
              </a:pPr>
              <a:endParaRPr lang="en-US" altLang="zh-CN" sz="2000" b="1" dirty="0"/>
            </a:p>
            <a:p>
              <a:pPr>
                <a:lnSpc>
                  <a:spcPct val="150000"/>
                </a:lnSpc>
              </a:pPr>
              <a:endParaRPr lang="en-US" altLang="zh-CN" sz="2000" b="1" dirty="0"/>
            </a:p>
          </p:txBody>
        </p:sp>
      </p:grpSp>
      <p:sp>
        <p:nvSpPr>
          <p:cNvPr id="2" name="标题 1"/>
          <p:cNvSpPr>
            <a:spLocks noGrp="1"/>
          </p:cNvSpPr>
          <p:nvPr>
            <p:ph type="title"/>
          </p:nvPr>
        </p:nvSpPr>
        <p:spPr>
          <a:xfrm>
            <a:off x="2026443" y="51364"/>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7215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algn="ctr">
                <a:defRPr/>
              </a:pPr>
              <a:endParaRPr lang="en-US" altLang="zh-CN" sz="1600" dirty="0"/>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lang="en-US" altLang="zh-CN" sz="2800" b="1" dirty="0"/>
            </a:p>
          </p:txBody>
        </p:sp>
      </p:grpSp>
    </p:spTree>
    <p:extLst>
      <p:ext uri="{BB962C8B-B14F-4D97-AF65-F5344CB8AC3E}">
        <p14:creationId xmlns:p14="http://schemas.microsoft.com/office/powerpoint/2010/main" val="34111823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65354" y="2533650"/>
            <a:ext cx="5419185" cy="895350"/>
          </a:xfrm>
        </p:spPr>
        <p:txBody>
          <a:bodyPr>
            <a:normAutofit/>
          </a:bodyPr>
          <a:lstStyle/>
          <a:p>
            <a:r>
              <a:rPr lang="zh-CN" altLang="en-US" sz="4800" dirty="0">
                <a:solidFill>
                  <a:schemeClr val="bg1"/>
                </a:solidFill>
              </a:rPr>
              <a:t>分工及绩效</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/06</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7065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用例图的使用</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099" y="1256408"/>
            <a:ext cx="10847389" cy="4751584"/>
            <a:chOff x="673099" y="1256408"/>
            <a:chExt cx="10847389" cy="4751584"/>
          </a:xfrm>
        </p:grpSpPr>
        <p:sp>
          <p:nvSpPr>
            <p:cNvPr id="6" name="is1iḋê"/>
            <p:cNvSpPr/>
            <p:nvPr/>
          </p:nvSpPr>
          <p:spPr bwMode="auto">
            <a:xfrm>
              <a:off x="6892297"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7" name="iṧľiďè"/>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8" name="íṩľiḓe"/>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9" name="îṧľiḑé"/>
            <p:cNvSpPr/>
            <p:nvPr/>
          </p:nvSpPr>
          <p:spPr bwMode="auto">
            <a:xfrm>
              <a:off x="6230442" y="3417096"/>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îs1ïdê"/>
            <p:cNvSpPr/>
            <p:nvPr/>
          </p:nvSpPr>
          <p:spPr bwMode="auto">
            <a:xfrm>
              <a:off x="3977368"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îślíḋe"/>
            <p:cNvSpPr/>
            <p:nvPr/>
          </p:nvSpPr>
          <p:spPr bwMode="auto">
            <a:xfrm>
              <a:off x="7403877" y="2087251"/>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2" name="ï$líḍé"/>
            <p:cNvSpPr/>
            <p:nvPr/>
          </p:nvSpPr>
          <p:spPr bwMode="auto">
            <a:xfrm>
              <a:off x="7348855" y="5100861"/>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sp>
          <p:nvSpPr>
            <p:cNvPr id="13" name="işļiḑè"/>
            <p:cNvSpPr txBox="1"/>
            <p:nvPr/>
          </p:nvSpPr>
          <p:spPr bwMode="auto">
            <a:xfrm>
              <a:off x="673099" y="2087251"/>
              <a:ext cx="3589337"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lang="zh-CN" altLang="en-US" sz="2400" b="1" dirty="0">
                  <a:solidFill>
                    <a:srgbClr val="000000"/>
                  </a:solidFill>
                </a:rPr>
                <a:t>使用用例的主要目的</a:t>
              </a:r>
              <a:endParaRPr kumimoji="0" lang="en-US" altLang="zh-CN" sz="2400" b="1" i="0" u="none" strike="noStrike" kern="1200" cap="none" spc="0" normalizeH="0" baseline="0" noProof="0" dirty="0">
                <a:ln>
                  <a:noFill/>
                </a:ln>
                <a:solidFill>
                  <a:srgbClr val="000000"/>
                </a:solidFill>
                <a:effectLst/>
                <a:uLnTx/>
                <a:uFillTx/>
              </a:endParaRPr>
            </a:p>
          </p:txBody>
        </p:sp>
        <p:sp>
          <p:nvSpPr>
            <p:cNvPr id="15" name="îşľîḍe"/>
            <p:cNvSpPr txBox="1"/>
            <p:nvPr/>
          </p:nvSpPr>
          <p:spPr bwMode="auto">
            <a:xfrm>
              <a:off x="8524875" y="1372997"/>
              <a:ext cx="2994026" cy="1398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kumimoji="0" lang="zh-CN" altLang="en-US" sz="1600" i="0" u="none" strike="noStrike" kern="1200" cap="none" spc="0" normalizeH="0" baseline="0" noProof="0" dirty="0">
                  <a:ln>
                    <a:noFill/>
                  </a:ln>
                  <a:solidFill>
                    <a:srgbClr val="000000"/>
                  </a:solidFill>
                  <a:effectLst/>
                  <a:uLnTx/>
                  <a:uFillTx/>
                </a:rPr>
                <a:t>       为系统的功能提供清晰一致的描述，用例模型应用于系统开发的整个过程，为后阶段的系统设计和开发工作打下良好的基础</a:t>
              </a:r>
              <a:r>
                <a:rPr lang="en-US" altLang="zh-CN" sz="1600" dirty="0"/>
                <a:t>[1]</a:t>
              </a:r>
            </a:p>
          </p:txBody>
        </p:sp>
        <p:sp>
          <p:nvSpPr>
            <p:cNvPr id="17" name="iSlíḍé"/>
            <p:cNvSpPr txBox="1"/>
            <p:nvPr/>
          </p:nvSpPr>
          <p:spPr bwMode="auto">
            <a:xfrm>
              <a:off x="7886700" y="3082689"/>
              <a:ext cx="3422984" cy="11437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1600" dirty="0">
                  <a:solidFill>
                    <a:srgbClr val="000000"/>
                  </a:solidFill>
                </a:rPr>
                <a:t>       为系统测试打下基础，可以用以验证最终实现的系统所完成的功能是否符合客户的最初需求</a:t>
              </a:r>
              <a:r>
                <a:rPr lang="en-US" altLang="zh-CN" sz="1600" dirty="0"/>
                <a:t>[1]</a:t>
              </a:r>
              <a:endParaRPr lang="en-US" altLang="zh-CN" sz="1600" dirty="0">
                <a:solidFill>
                  <a:srgbClr val="000000"/>
                </a:solidFill>
              </a:endParaRPr>
            </a:p>
          </p:txBody>
        </p:sp>
        <p:sp>
          <p:nvSpPr>
            <p:cNvPr id="19" name="iṡļîḓe"/>
            <p:cNvSpPr txBox="1"/>
            <p:nvPr/>
          </p:nvSpPr>
          <p:spPr bwMode="auto">
            <a:xfrm>
              <a:off x="8524875" y="4688413"/>
              <a:ext cx="2909888" cy="10867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spcBef>
                  <a:spcPct val="0"/>
                </a:spcBef>
                <a:defRPr/>
              </a:pPr>
              <a:r>
                <a:rPr lang="zh-CN" altLang="en-US" sz="1600" dirty="0">
                  <a:solidFill>
                    <a:srgbClr val="000000"/>
                  </a:solidFill>
                </a:rPr>
                <a:t>通过从需求的功能用例出发跟踪进入到系统中具体实现的类和方法，可以检查其是否正确。</a:t>
              </a:r>
              <a:r>
                <a:rPr lang="en-US" altLang="zh-CN" sz="1600" dirty="0"/>
                <a:t> [1]</a:t>
              </a:r>
              <a:endParaRPr lang="en-US" altLang="zh-CN" sz="1600" dirty="0">
                <a:solidFill>
                  <a:srgbClr val="000000"/>
                </a:solidFill>
              </a:endParaRPr>
            </a:p>
          </p:txBody>
        </p:sp>
        <p:cxnSp>
          <p:nvCxnSpPr>
            <p:cNvPr id="21" name="直接连接符 20"/>
            <p:cNvCxnSpPr/>
            <p:nvPr/>
          </p:nvCxnSpPr>
          <p:spPr>
            <a:xfrm>
              <a:off x="8353425" y="2763512"/>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886700" y="4506587"/>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iSlíḍé">
            <a:extLst>
              <a:ext uri="{FF2B5EF4-FFF2-40B4-BE49-F238E27FC236}">
                <a16:creationId xmlns:a16="http://schemas.microsoft.com/office/drawing/2014/main" id="{A7975F88-0861-4055-8B2E-FB4847705B15}"/>
              </a:ext>
            </a:extLst>
          </p:cNvPr>
          <p:cNvSpPr txBox="1"/>
          <p:nvPr/>
        </p:nvSpPr>
        <p:spPr bwMode="auto">
          <a:xfrm>
            <a:off x="765245" y="3419172"/>
            <a:ext cx="3869852" cy="10874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defRPr/>
            </a:pPr>
            <a:r>
              <a:rPr kumimoji="0" lang="zh-CN" altLang="en-US" sz="1800" b="1" i="0" u="none" strike="noStrike" kern="1200" cap="none" spc="0" normalizeH="0" baseline="0" noProof="0" dirty="0">
                <a:ln>
                  <a:noFill/>
                </a:ln>
                <a:solidFill>
                  <a:srgbClr val="000000"/>
                </a:solidFill>
                <a:effectLst/>
                <a:uLnTx/>
                <a:uFillTx/>
              </a:rPr>
              <a:t>       </a:t>
            </a:r>
            <a:r>
              <a:rPr kumimoji="0" lang="zh-CN" altLang="en-US" sz="1600" i="0" u="none" strike="noStrike" kern="1200" cap="none" spc="0" normalizeH="0" baseline="0" noProof="0" dirty="0">
                <a:ln>
                  <a:noFill/>
                </a:ln>
                <a:solidFill>
                  <a:srgbClr val="000000"/>
                </a:solidFill>
                <a:effectLst/>
                <a:uLnTx/>
                <a:uFillTx/>
              </a:rPr>
              <a:t>明确系统应具备什么功能，这些功能是否满足客户的基本需求，并以系统开发人员达成一致</a:t>
            </a:r>
            <a:r>
              <a:rPr lang="en-US" altLang="zh-CN" dirty="0"/>
              <a:t>[1]</a:t>
            </a:r>
          </a:p>
        </p:txBody>
      </p:sp>
      <p:cxnSp>
        <p:nvCxnSpPr>
          <p:cNvPr id="24" name="直接连接符 23">
            <a:extLst>
              <a:ext uri="{FF2B5EF4-FFF2-40B4-BE49-F238E27FC236}">
                <a16:creationId xmlns:a16="http://schemas.microsoft.com/office/drawing/2014/main" id="{3789B06A-16DC-4A6C-AE00-7EE5769493F6}"/>
              </a:ext>
            </a:extLst>
          </p:cNvPr>
          <p:cNvCxnSpPr/>
          <p:nvPr/>
        </p:nvCxnSpPr>
        <p:spPr>
          <a:xfrm>
            <a:off x="693067" y="2997321"/>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90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2"/>
              <a:ext cx="1231900" cy="296304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28847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50137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16297" y="1420911"/>
              <a:ext cx="1231900" cy="261202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1"/>
              <a:ext cx="1231900" cy="277822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645872"/>
            </a:xfrm>
            <a:prstGeom prst="rect">
              <a:avLst/>
            </a:prstGeom>
            <a:noFill/>
          </p:spPr>
          <p:txBody>
            <a:bodyPr wrap="square">
              <a:normAutofit fontScale="62500" lnSpcReduction="20000"/>
            </a:bodyPr>
            <a:lstStyle/>
            <a:p>
              <a:pPr algn="ctr"/>
              <a:r>
                <a:rPr lang="zh-CN" altLang="en-US" sz="2400" b="1" dirty="0">
                  <a:solidFill>
                    <a:schemeClr val="bg1"/>
                  </a:solidFill>
                </a:rPr>
                <a:t>活动图绘制</a:t>
              </a:r>
              <a:r>
                <a:rPr lang="en-US" altLang="zh-CN" sz="2400" b="1" dirty="0">
                  <a:solidFill>
                    <a:schemeClr val="bg1"/>
                  </a:solidFill>
                </a:rPr>
                <a:t>PPT</a:t>
              </a:r>
              <a:r>
                <a:rPr lang="zh-CN" altLang="en-US" sz="2400" b="1" dirty="0">
                  <a:solidFill>
                    <a:schemeClr val="bg1"/>
                  </a:solidFill>
                </a:rPr>
                <a:t>整合</a:t>
              </a:r>
              <a:endParaRPr lang="en-US" sz="2400" dirty="0">
                <a:solidFill>
                  <a:schemeClr val="bg1"/>
                </a:solidFill>
              </a:endParaRPr>
            </a:p>
          </p:txBody>
        </p:sp>
        <p:sp>
          <p:nvSpPr>
            <p:cNvPr id="13" name="iṣļíde"/>
            <p:cNvSpPr txBox="1"/>
            <p:nvPr/>
          </p:nvSpPr>
          <p:spPr>
            <a:xfrm>
              <a:off x="5616297" y="3922291"/>
              <a:ext cx="1231900" cy="461665"/>
            </a:xfrm>
            <a:prstGeom prst="rect">
              <a:avLst/>
            </a:prstGeom>
            <a:noFill/>
          </p:spPr>
          <p:txBody>
            <a:bodyPr wrap="square">
              <a:normAutofit/>
            </a:bodyPr>
            <a:lstStyle/>
            <a:p>
              <a:pPr algn="ctr"/>
              <a:r>
                <a:rPr lang="en-US" sz="2400" b="1" dirty="0">
                  <a:solidFill>
                    <a:schemeClr val="bg1"/>
                  </a:solidFill>
                </a:rPr>
                <a:t>86</a:t>
              </a: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150k</a:t>
              </a:r>
            </a:p>
          </p:txBody>
        </p:sp>
        <p:sp>
          <p:nvSpPr>
            <p:cNvPr id="15" name="îšlidê"/>
            <p:cNvSpPr txBox="1"/>
            <p:nvPr/>
          </p:nvSpPr>
          <p:spPr>
            <a:xfrm>
              <a:off x="9997797" y="560545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180k</a:t>
              </a:r>
            </a:p>
          </p:txBody>
        </p:sp>
        <p:sp>
          <p:nvSpPr>
            <p:cNvPr id="17" name="ïśḻïďé"/>
            <p:cNvSpPr/>
            <p:nvPr/>
          </p:nvSpPr>
          <p:spPr>
            <a:xfrm>
              <a:off x="0" y="0"/>
              <a:ext cx="12192000" cy="1663382"/>
            </a:xfrm>
            <a:prstGeom prst="round2SameRect">
              <a:avLst>
                <a:gd name="adj1" fmla="val 0"/>
                <a:gd name="adj2" fmla="val 0"/>
              </a:avLst>
            </a:prstGeom>
            <a:blipFill>
              <a:blip r:embed="rId3"/>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288572"/>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303517" y="1373859"/>
              <a:ext cx="662660"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陈铉文</a:t>
              </a: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633609" y="1358703"/>
              <a:ext cx="662659"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刘值成</a:t>
              </a:r>
              <a:endParaRPr lang="en-US" sz="24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990142" y="1365401"/>
              <a:ext cx="479626"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于坤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210741" y="1349813"/>
              <a:ext cx="662659"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张威杰</a:t>
              </a: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282418" y="1367988"/>
              <a:ext cx="662658" cy="234548"/>
            </a:xfrm>
            <a:prstGeom prst="rect">
              <a:avLst/>
            </a:prstGeom>
            <a:noFill/>
          </p:spPr>
          <p:txBody>
            <a:bodyPr wrap="none" anchor="ctr">
              <a:prstTxWarp prst="textPlain">
                <a:avLst/>
              </a:prstTxWarp>
              <a:normAutofit fontScale="47500" lnSpcReduction="20000"/>
            </a:bodyPr>
            <a:lstStyle/>
            <a:p>
              <a:pPr algn="ctr"/>
              <a:r>
                <a:rPr lang="zh-CN" altLang="en-US" sz="2400" dirty="0">
                  <a:solidFill>
                    <a:schemeClr val="bg1"/>
                  </a:solidFill>
                  <a:latin typeface="Impact" panose="020B0806030902050204" pitchFamily="34" charset="0"/>
                </a:rPr>
                <a:t>章奇妙</a:t>
              </a: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组员绩效</a:t>
            </a:r>
          </a:p>
        </p:txBody>
      </p:sp>
      <p:sp>
        <p:nvSpPr>
          <p:cNvPr id="26" name="ïşḷïḋê">
            <a:extLst>
              <a:ext uri="{FF2B5EF4-FFF2-40B4-BE49-F238E27FC236}">
                <a16:creationId xmlns:a16="http://schemas.microsoft.com/office/drawing/2014/main" id="{8B343512-EF55-4719-9B9A-3D301088FA2F}"/>
              </a:ext>
            </a:extLst>
          </p:cNvPr>
          <p:cNvSpPr txBox="1"/>
          <p:nvPr/>
        </p:nvSpPr>
        <p:spPr>
          <a:xfrm>
            <a:off x="984805" y="3605330"/>
            <a:ext cx="1231900" cy="461665"/>
          </a:xfrm>
          <a:prstGeom prst="rect">
            <a:avLst/>
          </a:prstGeom>
          <a:noFill/>
        </p:spPr>
        <p:txBody>
          <a:bodyPr wrap="square">
            <a:normAutofit/>
          </a:bodyPr>
          <a:lstStyle/>
          <a:p>
            <a:pPr algn="ctr"/>
            <a:r>
              <a:rPr lang="en-US" sz="2400" b="1" dirty="0">
                <a:solidFill>
                  <a:schemeClr val="bg1"/>
                </a:solidFill>
              </a:rPr>
              <a:t>91</a:t>
            </a:r>
            <a:endParaRPr lang="en-US" sz="2400" dirty="0">
              <a:solidFill>
                <a:schemeClr val="bg1"/>
              </a:solidFill>
            </a:endParaRPr>
          </a:p>
        </p:txBody>
      </p:sp>
      <p:sp>
        <p:nvSpPr>
          <p:cNvPr id="27" name="îṧlïďé">
            <a:extLst>
              <a:ext uri="{FF2B5EF4-FFF2-40B4-BE49-F238E27FC236}">
                <a16:creationId xmlns:a16="http://schemas.microsoft.com/office/drawing/2014/main" id="{992C4601-BBB1-4AF3-8634-1686C3B4C4DB}"/>
              </a:ext>
            </a:extLst>
          </p:cNvPr>
          <p:cNvSpPr txBox="1"/>
          <p:nvPr/>
        </p:nvSpPr>
        <p:spPr>
          <a:xfrm>
            <a:off x="3269408" y="2031977"/>
            <a:ext cx="1231900" cy="500383"/>
          </a:xfrm>
          <a:prstGeom prst="rect">
            <a:avLst/>
          </a:prstGeom>
          <a:noFill/>
        </p:spPr>
        <p:txBody>
          <a:bodyPr wrap="square">
            <a:normAutofit fontScale="85000" lnSpcReduction="10000"/>
          </a:bodyPr>
          <a:lstStyle/>
          <a:p>
            <a:pPr algn="ctr"/>
            <a:r>
              <a:rPr lang="zh-CN" altLang="en-US" sz="1500" b="1" dirty="0">
                <a:solidFill>
                  <a:schemeClr val="bg1"/>
                </a:solidFill>
              </a:rPr>
              <a:t>用例图修改</a:t>
            </a:r>
            <a:endParaRPr lang="en-US" altLang="zh-CN" sz="1500" b="1" dirty="0">
              <a:solidFill>
                <a:schemeClr val="bg1"/>
              </a:solidFill>
            </a:endParaRPr>
          </a:p>
          <a:p>
            <a:pPr algn="ctr"/>
            <a:r>
              <a:rPr lang="zh-CN" altLang="en-US" sz="1500" b="1" dirty="0">
                <a:solidFill>
                  <a:schemeClr val="bg1"/>
                </a:solidFill>
              </a:rPr>
              <a:t>用例场景修改</a:t>
            </a:r>
            <a:endParaRPr lang="en-US" altLang="zh-CN" sz="1500" b="1" dirty="0">
              <a:solidFill>
                <a:schemeClr val="bg1"/>
              </a:solidFill>
            </a:endParaRPr>
          </a:p>
        </p:txBody>
      </p:sp>
      <p:sp>
        <p:nvSpPr>
          <p:cNvPr id="28" name="îṧlïďé">
            <a:extLst>
              <a:ext uri="{FF2B5EF4-FFF2-40B4-BE49-F238E27FC236}">
                <a16:creationId xmlns:a16="http://schemas.microsoft.com/office/drawing/2014/main" id="{5CFE91B5-8A5B-4AE4-B331-62CAA9EC7C9A}"/>
              </a:ext>
            </a:extLst>
          </p:cNvPr>
          <p:cNvSpPr txBox="1"/>
          <p:nvPr/>
        </p:nvSpPr>
        <p:spPr>
          <a:xfrm>
            <a:off x="5614005" y="2070695"/>
            <a:ext cx="1231900" cy="461665"/>
          </a:xfrm>
          <a:prstGeom prst="rect">
            <a:avLst/>
          </a:prstGeom>
          <a:noFill/>
        </p:spPr>
        <p:txBody>
          <a:bodyPr wrap="square">
            <a:normAutofit fontScale="92500" lnSpcReduction="20000"/>
          </a:bodyPr>
          <a:lstStyle/>
          <a:p>
            <a:pPr algn="ctr"/>
            <a:r>
              <a:rPr lang="zh-CN" altLang="en-US" sz="1500" b="1" dirty="0">
                <a:solidFill>
                  <a:schemeClr val="bg1"/>
                </a:solidFill>
              </a:rPr>
              <a:t>状态机图绘制</a:t>
            </a:r>
            <a:endParaRPr lang="en-US" altLang="zh-CN" sz="1500" b="1" dirty="0">
              <a:solidFill>
                <a:schemeClr val="bg1"/>
              </a:solidFill>
            </a:endParaRPr>
          </a:p>
          <a:p>
            <a:pPr algn="ctr"/>
            <a:endParaRPr lang="en-US" altLang="zh-CN" sz="1500" b="1" dirty="0">
              <a:solidFill>
                <a:schemeClr val="bg1"/>
              </a:solidFill>
            </a:endParaRPr>
          </a:p>
        </p:txBody>
      </p:sp>
      <p:sp>
        <p:nvSpPr>
          <p:cNvPr id="29" name="iṣļíde">
            <a:extLst>
              <a:ext uri="{FF2B5EF4-FFF2-40B4-BE49-F238E27FC236}">
                <a16:creationId xmlns:a16="http://schemas.microsoft.com/office/drawing/2014/main" id="{EA830F28-6AE0-4989-9E82-23CD71E4F75F}"/>
              </a:ext>
            </a:extLst>
          </p:cNvPr>
          <p:cNvSpPr txBox="1"/>
          <p:nvPr/>
        </p:nvSpPr>
        <p:spPr>
          <a:xfrm>
            <a:off x="7910413" y="2007422"/>
            <a:ext cx="1231900" cy="461665"/>
          </a:xfrm>
          <a:prstGeom prst="rect">
            <a:avLst/>
          </a:prstGeom>
          <a:noFill/>
        </p:spPr>
        <p:txBody>
          <a:bodyPr wrap="square">
            <a:normAutofit fontScale="62500" lnSpcReduction="20000"/>
          </a:bodyPr>
          <a:lstStyle/>
          <a:p>
            <a:pPr algn="ctr"/>
            <a:r>
              <a:rPr lang="zh-CN" altLang="en-US" sz="2400" b="1" dirty="0">
                <a:solidFill>
                  <a:schemeClr val="bg1"/>
                </a:solidFill>
              </a:rPr>
              <a:t>用例图绘制</a:t>
            </a:r>
            <a:endParaRPr lang="en-US" sz="2400" dirty="0">
              <a:solidFill>
                <a:schemeClr val="bg1"/>
              </a:solidFill>
            </a:endParaRPr>
          </a:p>
        </p:txBody>
      </p:sp>
      <p:sp>
        <p:nvSpPr>
          <p:cNvPr id="30" name="iṣļíde">
            <a:extLst>
              <a:ext uri="{FF2B5EF4-FFF2-40B4-BE49-F238E27FC236}">
                <a16:creationId xmlns:a16="http://schemas.microsoft.com/office/drawing/2014/main" id="{6D0B0E9B-09F1-42DD-8BAF-C66324CED882}"/>
              </a:ext>
            </a:extLst>
          </p:cNvPr>
          <p:cNvSpPr txBox="1"/>
          <p:nvPr/>
        </p:nvSpPr>
        <p:spPr>
          <a:xfrm>
            <a:off x="9997797" y="2098808"/>
            <a:ext cx="1231900" cy="461665"/>
          </a:xfrm>
          <a:prstGeom prst="rect">
            <a:avLst/>
          </a:prstGeom>
          <a:noFill/>
        </p:spPr>
        <p:txBody>
          <a:bodyPr wrap="square">
            <a:normAutofit fontScale="62500" lnSpcReduction="20000"/>
          </a:bodyPr>
          <a:lstStyle/>
          <a:p>
            <a:pPr algn="ctr"/>
            <a:r>
              <a:rPr lang="zh-CN" altLang="en-US" sz="2400" b="1" dirty="0">
                <a:solidFill>
                  <a:schemeClr val="bg1"/>
                </a:solidFill>
              </a:rPr>
              <a:t>用例场景编写</a:t>
            </a:r>
            <a:endParaRPr lang="en-US" sz="2400" dirty="0">
              <a:solidFill>
                <a:schemeClr val="bg1"/>
              </a:solidFill>
            </a:endParaRPr>
          </a:p>
        </p:txBody>
      </p:sp>
      <p:sp>
        <p:nvSpPr>
          <p:cNvPr id="31" name="ïşḷïḋê">
            <a:extLst>
              <a:ext uri="{FF2B5EF4-FFF2-40B4-BE49-F238E27FC236}">
                <a16:creationId xmlns:a16="http://schemas.microsoft.com/office/drawing/2014/main" id="{2DD9D4B8-E6B3-48A3-8777-4C2A907898B6}"/>
              </a:ext>
            </a:extLst>
          </p:cNvPr>
          <p:cNvSpPr txBox="1"/>
          <p:nvPr/>
        </p:nvSpPr>
        <p:spPr>
          <a:xfrm>
            <a:off x="3317597" y="3571273"/>
            <a:ext cx="1231900" cy="461665"/>
          </a:xfrm>
          <a:prstGeom prst="rect">
            <a:avLst/>
          </a:prstGeom>
          <a:noFill/>
        </p:spPr>
        <p:txBody>
          <a:bodyPr wrap="square">
            <a:normAutofit/>
          </a:bodyPr>
          <a:lstStyle/>
          <a:p>
            <a:pPr algn="ctr"/>
            <a:r>
              <a:rPr lang="en-US" sz="2400" b="1" dirty="0">
                <a:solidFill>
                  <a:schemeClr val="bg1"/>
                </a:solidFill>
              </a:rPr>
              <a:t>86</a:t>
            </a:r>
            <a:endParaRPr lang="en-US" sz="2400" dirty="0">
              <a:solidFill>
                <a:schemeClr val="bg1"/>
              </a:solidFill>
            </a:endParaRPr>
          </a:p>
        </p:txBody>
      </p:sp>
      <p:sp>
        <p:nvSpPr>
          <p:cNvPr id="32" name="ïşḷïḋê">
            <a:extLst>
              <a:ext uri="{FF2B5EF4-FFF2-40B4-BE49-F238E27FC236}">
                <a16:creationId xmlns:a16="http://schemas.microsoft.com/office/drawing/2014/main" id="{2C940406-B3F7-4E5A-962B-B315B97500D5}"/>
              </a:ext>
            </a:extLst>
          </p:cNvPr>
          <p:cNvSpPr txBox="1"/>
          <p:nvPr/>
        </p:nvSpPr>
        <p:spPr>
          <a:xfrm>
            <a:off x="5627705" y="3460626"/>
            <a:ext cx="1231900" cy="461665"/>
          </a:xfrm>
          <a:prstGeom prst="rect">
            <a:avLst/>
          </a:prstGeom>
          <a:noFill/>
        </p:spPr>
        <p:txBody>
          <a:bodyPr wrap="square">
            <a:normAutofit/>
          </a:bodyPr>
          <a:lstStyle/>
          <a:p>
            <a:pPr algn="ctr"/>
            <a:r>
              <a:rPr lang="en-US" sz="2400" b="1" dirty="0">
                <a:solidFill>
                  <a:schemeClr val="bg1"/>
                </a:solidFill>
              </a:rPr>
              <a:t>87</a:t>
            </a:r>
            <a:endParaRPr lang="en-US" sz="2400" dirty="0">
              <a:solidFill>
                <a:schemeClr val="bg1"/>
              </a:solidFill>
            </a:endParaRPr>
          </a:p>
        </p:txBody>
      </p:sp>
      <p:sp>
        <p:nvSpPr>
          <p:cNvPr id="33" name="ïşḷïḋê">
            <a:extLst>
              <a:ext uri="{FF2B5EF4-FFF2-40B4-BE49-F238E27FC236}">
                <a16:creationId xmlns:a16="http://schemas.microsoft.com/office/drawing/2014/main" id="{7A459DCB-308B-4DA5-9EE5-3BC87C07877C}"/>
              </a:ext>
            </a:extLst>
          </p:cNvPr>
          <p:cNvSpPr txBox="1"/>
          <p:nvPr/>
        </p:nvSpPr>
        <p:spPr>
          <a:xfrm>
            <a:off x="7930441" y="3707971"/>
            <a:ext cx="1231900" cy="461665"/>
          </a:xfrm>
          <a:prstGeom prst="rect">
            <a:avLst/>
          </a:prstGeom>
          <a:noFill/>
        </p:spPr>
        <p:txBody>
          <a:bodyPr wrap="square">
            <a:normAutofit/>
          </a:bodyPr>
          <a:lstStyle/>
          <a:p>
            <a:pPr algn="ctr"/>
            <a:r>
              <a:rPr lang="en-US" sz="2400" b="1" dirty="0">
                <a:solidFill>
                  <a:schemeClr val="bg1"/>
                </a:solidFill>
              </a:rPr>
              <a:t>88</a:t>
            </a:r>
            <a:endParaRPr lang="en-US" sz="2400" dirty="0">
              <a:solidFill>
                <a:schemeClr val="bg1"/>
              </a:solidFill>
            </a:endParaRPr>
          </a:p>
        </p:txBody>
      </p:sp>
      <p:sp>
        <p:nvSpPr>
          <p:cNvPr id="34" name="ïşḷïḋê">
            <a:extLst>
              <a:ext uri="{FF2B5EF4-FFF2-40B4-BE49-F238E27FC236}">
                <a16:creationId xmlns:a16="http://schemas.microsoft.com/office/drawing/2014/main" id="{2CAF7F52-2938-4D2F-ACBE-896011D15076}"/>
              </a:ext>
            </a:extLst>
          </p:cNvPr>
          <p:cNvSpPr txBox="1"/>
          <p:nvPr/>
        </p:nvSpPr>
        <p:spPr>
          <a:xfrm>
            <a:off x="9996893" y="3721090"/>
            <a:ext cx="1231900" cy="461665"/>
          </a:xfrm>
          <a:prstGeom prst="rect">
            <a:avLst/>
          </a:prstGeom>
          <a:noFill/>
        </p:spPr>
        <p:txBody>
          <a:bodyPr wrap="square">
            <a:normAutofit/>
          </a:bodyPr>
          <a:lstStyle/>
          <a:p>
            <a:pPr algn="ctr"/>
            <a:r>
              <a:rPr lang="en-US" sz="2400" b="1" dirty="0">
                <a:solidFill>
                  <a:schemeClr val="bg1"/>
                </a:solidFill>
              </a:rPr>
              <a:t>90</a:t>
            </a:r>
            <a:endParaRPr lang="en-US" sz="2400" dirty="0">
              <a:solidFill>
                <a:schemeClr val="bg1"/>
              </a:solidFill>
            </a:endParaRPr>
          </a:p>
        </p:txBody>
      </p:sp>
    </p:spTree>
    <p:extLst>
      <p:ext uri="{BB962C8B-B14F-4D97-AF65-F5344CB8AC3E}">
        <p14:creationId xmlns:p14="http://schemas.microsoft.com/office/powerpoint/2010/main" val="762850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endParaRPr lang="zh-CN" altLang="en-US" b="0" dirty="0"/>
          </a:p>
        </p:txBody>
      </p:sp>
      <p:sp>
        <p:nvSpPr>
          <p:cNvPr id="8" name="文本占位符 6">
            <a:extLst>
              <a:ext uri="{FF2B5EF4-FFF2-40B4-BE49-F238E27FC236}">
                <a16:creationId xmlns:a16="http://schemas.microsoft.com/office/drawing/2014/main" id="{8F8D2D50-13E9-49F3-ACF9-EBF81F773B93}"/>
              </a:ext>
            </a:extLst>
          </p:cNvPr>
          <p:cNvSpPr>
            <a:spLocks noGrp="1"/>
          </p:cNvSpPr>
          <p:nvPr>
            <p:ph type="body" sz="quarter" idx="18"/>
          </p:nvPr>
        </p:nvSpPr>
        <p:spPr>
          <a:xfrm>
            <a:off x="3235323" y="2990675"/>
            <a:ext cx="5426076" cy="310871"/>
          </a:xfrm>
        </p:spPr>
        <p:txBody>
          <a:bodyPr>
            <a:normAutofit/>
          </a:bodyPr>
          <a:lstStyle/>
          <a:p>
            <a:pPr algn="ctr"/>
            <a:r>
              <a:rPr lang="en-US" altLang="zh-CN" dirty="0"/>
              <a:t>2018-12-23</a:t>
            </a:r>
            <a:endParaRPr lang="en-US" altLang="en-US"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en-US" altLang="zh-CN" dirty="0"/>
              <a:t>PRD2018-G01</a:t>
            </a:r>
          </a:p>
        </p:txBody>
      </p:sp>
    </p:spTree>
    <p:extLst>
      <p:ext uri="{BB962C8B-B14F-4D97-AF65-F5344CB8AC3E}">
        <p14:creationId xmlns:p14="http://schemas.microsoft.com/office/powerpoint/2010/main" val="12590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参与者（</a:t>
            </a:r>
            <a:r>
              <a:rPr lang="en-US" altLang="zh-CN" dirty="0"/>
              <a:t>Actor</a:t>
            </a:r>
            <a:r>
              <a:rPr lang="zh-CN" altLang="en-US" dirty="0"/>
              <a:t>）之间的关系</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pic>
        <p:nvPicPr>
          <p:cNvPr id="41" name="图片 40">
            <a:extLst>
              <a:ext uri="{FF2B5EF4-FFF2-40B4-BE49-F238E27FC236}">
                <a16:creationId xmlns:a16="http://schemas.microsoft.com/office/drawing/2014/main" id="{71EFDE39-1F45-446A-B4A7-2B291DD507E1}"/>
              </a:ext>
            </a:extLst>
          </p:cNvPr>
          <p:cNvPicPr>
            <a:picLocks noChangeAspect="1"/>
          </p:cNvPicPr>
          <p:nvPr/>
        </p:nvPicPr>
        <p:blipFill>
          <a:blip r:embed="rId3"/>
          <a:stretch>
            <a:fillRect/>
          </a:stretch>
        </p:blipFill>
        <p:spPr>
          <a:xfrm>
            <a:off x="546673" y="1173994"/>
            <a:ext cx="5513689" cy="5105268"/>
          </a:xfrm>
          <a:prstGeom prst="rect">
            <a:avLst/>
          </a:prstGeom>
        </p:spPr>
      </p:pic>
      <p:sp>
        <p:nvSpPr>
          <p:cNvPr id="42" name="文本框 41">
            <a:extLst>
              <a:ext uri="{FF2B5EF4-FFF2-40B4-BE49-F238E27FC236}">
                <a16:creationId xmlns:a16="http://schemas.microsoft.com/office/drawing/2014/main" id="{4EC71934-B5D0-480D-81B9-236C0D453AE8}"/>
              </a:ext>
            </a:extLst>
          </p:cNvPr>
          <p:cNvSpPr txBox="1"/>
          <p:nvPr/>
        </p:nvSpPr>
        <p:spPr>
          <a:xfrm>
            <a:off x="6602136" y="1937857"/>
            <a:ext cx="4706224" cy="2308324"/>
          </a:xfrm>
          <a:prstGeom prst="rect">
            <a:avLst/>
          </a:prstGeom>
          <a:noFill/>
        </p:spPr>
        <p:txBody>
          <a:bodyPr wrap="square" rtlCol="0">
            <a:spAutoFit/>
          </a:bodyPr>
          <a:lstStyle/>
          <a:p>
            <a:r>
              <a:rPr lang="en-US" altLang="zh-CN" dirty="0"/>
              <a:t>       </a:t>
            </a:r>
            <a:r>
              <a:rPr lang="zh-CN" altLang="en-US" dirty="0"/>
              <a:t>参与者（</a:t>
            </a:r>
            <a:r>
              <a:rPr lang="en-US" altLang="zh-CN" dirty="0"/>
              <a:t>Actor</a:t>
            </a:r>
            <a:r>
              <a:rPr lang="zh-CN" altLang="en-US" dirty="0"/>
              <a:t>）也称角色，是系统的用户，也是用例图的四个组成部分之一。</a:t>
            </a:r>
            <a:r>
              <a:rPr lang="en-US" altLang="zh-CN" dirty="0"/>
              <a:t>[1]</a:t>
            </a:r>
          </a:p>
          <a:p>
            <a:endParaRPr lang="en-US" altLang="zh-CN" dirty="0"/>
          </a:p>
          <a:p>
            <a:endParaRPr lang="en-US" altLang="zh-CN" dirty="0"/>
          </a:p>
          <a:p>
            <a:r>
              <a:rPr lang="en-US" altLang="zh-CN" dirty="0"/>
              <a:t>       </a:t>
            </a:r>
            <a:r>
              <a:rPr lang="zh-CN" altLang="en-US" dirty="0"/>
              <a:t>在基于项目的案例教学系统中，用户主要分为两大类。一类是管理员，一类是普通用户。</a:t>
            </a:r>
            <a:endParaRPr lang="en-US" altLang="zh-CN" dirty="0"/>
          </a:p>
          <a:p>
            <a:endParaRPr lang="zh-CN" altLang="en-US" dirty="0"/>
          </a:p>
        </p:txBody>
      </p:sp>
    </p:spTree>
    <p:extLst>
      <p:ext uri="{BB962C8B-B14F-4D97-AF65-F5344CB8AC3E}">
        <p14:creationId xmlns:p14="http://schemas.microsoft.com/office/powerpoint/2010/main" val="180757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B6D104-D95A-488A-89A0-9D33080FBA27}"/>
              </a:ext>
            </a:extLst>
          </p:cNvPr>
          <p:cNvPicPr>
            <a:picLocks noChangeAspect="1"/>
          </p:cNvPicPr>
          <p:nvPr/>
        </p:nvPicPr>
        <p:blipFill>
          <a:blip r:embed="rId3"/>
          <a:stretch>
            <a:fillRect/>
          </a:stretch>
        </p:blipFill>
        <p:spPr>
          <a:xfrm>
            <a:off x="983995" y="1173158"/>
            <a:ext cx="5726367" cy="5170495"/>
          </a:xfrm>
          <a:prstGeom prst="rect">
            <a:avLst/>
          </a:prstGeom>
        </p:spPr>
      </p:pic>
      <p:sp>
        <p:nvSpPr>
          <p:cNvPr id="2" name="标题 1"/>
          <p:cNvSpPr>
            <a:spLocks noGrp="1"/>
          </p:cNvSpPr>
          <p:nvPr>
            <p:ph type="title"/>
          </p:nvPr>
        </p:nvSpPr>
        <p:spPr/>
        <p:txBody>
          <a:bodyPr/>
          <a:lstStyle/>
          <a:p>
            <a:r>
              <a:rPr lang="zh-CN" altLang="en-US" dirty="0"/>
              <a:t>系统边界（</a:t>
            </a:r>
            <a:r>
              <a:rPr lang="en-US" altLang="zh-CN" dirty="0"/>
              <a:t>System Scope)</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42" name="文本框 41">
            <a:extLst>
              <a:ext uri="{FF2B5EF4-FFF2-40B4-BE49-F238E27FC236}">
                <a16:creationId xmlns:a16="http://schemas.microsoft.com/office/drawing/2014/main" id="{4EC71934-B5D0-480D-81B9-236C0D453AE8}"/>
              </a:ext>
            </a:extLst>
          </p:cNvPr>
          <p:cNvSpPr txBox="1"/>
          <p:nvPr/>
        </p:nvSpPr>
        <p:spPr>
          <a:xfrm>
            <a:off x="6584381" y="2551837"/>
            <a:ext cx="4706224" cy="1200329"/>
          </a:xfrm>
          <a:prstGeom prst="rect">
            <a:avLst/>
          </a:prstGeom>
          <a:noFill/>
        </p:spPr>
        <p:txBody>
          <a:bodyPr wrap="square" rtlCol="0">
            <a:spAutoFit/>
          </a:bodyPr>
          <a:lstStyle/>
          <a:p>
            <a:r>
              <a:rPr lang="en-US" altLang="zh-CN" dirty="0"/>
              <a:t>       </a:t>
            </a:r>
            <a:r>
              <a:rPr lang="zh-CN" altLang="en-US" dirty="0"/>
              <a:t>系统边界确认系统范围。</a:t>
            </a:r>
            <a:r>
              <a:rPr lang="en-US" altLang="zh-CN" dirty="0"/>
              <a:t> [1]</a:t>
            </a:r>
          </a:p>
          <a:p>
            <a:endParaRPr lang="en-US" altLang="zh-CN" dirty="0"/>
          </a:p>
          <a:p>
            <a:r>
              <a:rPr lang="en-US" altLang="zh-CN" dirty="0"/>
              <a:t>       </a:t>
            </a:r>
            <a:r>
              <a:rPr lang="zh-CN" altLang="en-US" dirty="0"/>
              <a:t>左边的用例图中标明了个人信息维护这个子系统的系统边界。</a:t>
            </a:r>
          </a:p>
        </p:txBody>
      </p:sp>
    </p:spTree>
    <p:extLst>
      <p:ext uri="{BB962C8B-B14F-4D97-AF65-F5344CB8AC3E}">
        <p14:creationId xmlns:p14="http://schemas.microsoft.com/office/powerpoint/2010/main" val="224253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B6D104-D95A-488A-89A0-9D33080FBA27}"/>
              </a:ext>
            </a:extLst>
          </p:cNvPr>
          <p:cNvPicPr>
            <a:picLocks noChangeAspect="1"/>
          </p:cNvPicPr>
          <p:nvPr/>
        </p:nvPicPr>
        <p:blipFill>
          <a:blip r:embed="rId3"/>
          <a:stretch>
            <a:fillRect/>
          </a:stretch>
        </p:blipFill>
        <p:spPr>
          <a:xfrm>
            <a:off x="264904" y="1291498"/>
            <a:ext cx="5189969" cy="4686166"/>
          </a:xfrm>
          <a:prstGeom prst="rect">
            <a:avLst/>
          </a:prstGeom>
        </p:spPr>
      </p:pic>
      <p:sp>
        <p:nvSpPr>
          <p:cNvPr id="2" name="标题 1"/>
          <p:cNvSpPr>
            <a:spLocks noGrp="1"/>
          </p:cNvSpPr>
          <p:nvPr>
            <p:ph type="title"/>
          </p:nvPr>
        </p:nvSpPr>
        <p:spPr/>
        <p:txBody>
          <a:bodyPr/>
          <a:lstStyle/>
          <a:p>
            <a:r>
              <a:rPr lang="zh-CN" altLang="en-US" dirty="0"/>
              <a:t>用例（</a:t>
            </a:r>
            <a:r>
              <a:rPr lang="en-US" altLang="zh-CN" dirty="0"/>
              <a:t>Use Case)</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42" name="文本框 41">
            <a:extLst>
              <a:ext uri="{FF2B5EF4-FFF2-40B4-BE49-F238E27FC236}">
                <a16:creationId xmlns:a16="http://schemas.microsoft.com/office/drawing/2014/main" id="{4EC71934-B5D0-480D-81B9-236C0D453AE8}"/>
              </a:ext>
            </a:extLst>
          </p:cNvPr>
          <p:cNvSpPr txBox="1"/>
          <p:nvPr/>
        </p:nvSpPr>
        <p:spPr>
          <a:xfrm>
            <a:off x="6584381" y="2551837"/>
            <a:ext cx="4706224" cy="923330"/>
          </a:xfrm>
          <a:prstGeom prst="rect">
            <a:avLst/>
          </a:prstGeom>
          <a:noFill/>
        </p:spPr>
        <p:txBody>
          <a:bodyPr wrap="square" rtlCol="0">
            <a:spAutoFit/>
          </a:bodyPr>
          <a:lstStyle/>
          <a:p>
            <a:r>
              <a:rPr lang="en-US" altLang="zh-CN" dirty="0"/>
              <a:t>       </a:t>
            </a:r>
            <a:r>
              <a:rPr lang="zh-CN" altLang="en-US" dirty="0"/>
              <a:t>系统边界确认系统范围。</a:t>
            </a:r>
            <a:r>
              <a:rPr lang="en-US" altLang="zh-CN" dirty="0"/>
              <a:t> [1]</a:t>
            </a:r>
          </a:p>
          <a:p>
            <a:endParaRPr lang="en-US" altLang="zh-CN" dirty="0"/>
          </a:p>
          <a:p>
            <a:r>
              <a:rPr lang="en-US" altLang="zh-CN" dirty="0"/>
              <a:t>       </a:t>
            </a:r>
            <a:r>
              <a:rPr lang="zh-CN" altLang="en-US" dirty="0"/>
              <a:t>“更换密码”就是一个用例。</a:t>
            </a:r>
          </a:p>
        </p:txBody>
      </p:sp>
      <p:grpSp>
        <p:nvGrpSpPr>
          <p:cNvPr id="15" name="组合 14">
            <a:extLst>
              <a:ext uri="{FF2B5EF4-FFF2-40B4-BE49-F238E27FC236}">
                <a16:creationId xmlns:a16="http://schemas.microsoft.com/office/drawing/2014/main" id="{83DEC047-1330-4524-9B06-B86971A865C6}"/>
              </a:ext>
            </a:extLst>
          </p:cNvPr>
          <p:cNvGrpSpPr/>
          <p:nvPr/>
        </p:nvGrpSpPr>
        <p:grpSpPr>
          <a:xfrm>
            <a:off x="3790765" y="1291498"/>
            <a:ext cx="3677268" cy="3182848"/>
            <a:chOff x="3790765" y="1291498"/>
            <a:chExt cx="3677268" cy="3182848"/>
          </a:xfrm>
        </p:grpSpPr>
        <p:pic>
          <p:nvPicPr>
            <p:cNvPr id="5" name="图片 4">
              <a:extLst>
                <a:ext uri="{FF2B5EF4-FFF2-40B4-BE49-F238E27FC236}">
                  <a16:creationId xmlns:a16="http://schemas.microsoft.com/office/drawing/2014/main" id="{4DE65B9C-9D2C-48DA-B762-C216A18A2FF7}"/>
                </a:ext>
              </a:extLst>
            </p:cNvPr>
            <p:cNvPicPr>
              <a:picLocks noChangeAspect="1"/>
            </p:cNvPicPr>
            <p:nvPr/>
          </p:nvPicPr>
          <p:blipFill>
            <a:blip r:embed="rId4"/>
            <a:stretch>
              <a:fillRect/>
            </a:stretch>
          </p:blipFill>
          <p:spPr>
            <a:xfrm>
              <a:off x="3975132" y="1291498"/>
              <a:ext cx="3492901" cy="1275186"/>
            </a:xfrm>
            <a:prstGeom prst="rect">
              <a:avLst/>
            </a:prstGeom>
          </p:spPr>
        </p:pic>
        <p:cxnSp>
          <p:nvCxnSpPr>
            <p:cNvPr id="8" name="直接连接符 7">
              <a:extLst>
                <a:ext uri="{FF2B5EF4-FFF2-40B4-BE49-F238E27FC236}">
                  <a16:creationId xmlns:a16="http://schemas.microsoft.com/office/drawing/2014/main" id="{C59CF28A-918D-40F5-B02A-A15CF191EC76}"/>
                </a:ext>
              </a:extLst>
            </p:cNvPr>
            <p:cNvCxnSpPr>
              <a:cxnSpLocks/>
            </p:cNvCxnSpPr>
            <p:nvPr/>
          </p:nvCxnSpPr>
          <p:spPr>
            <a:xfrm flipH="1">
              <a:off x="3790765" y="2104008"/>
              <a:ext cx="3231472" cy="2370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EFFA17D-E805-4F30-A163-F8FBF2A4FE72}"/>
                </a:ext>
              </a:extLst>
            </p:cNvPr>
            <p:cNvCxnSpPr>
              <a:cxnSpLocks/>
            </p:cNvCxnSpPr>
            <p:nvPr/>
          </p:nvCxnSpPr>
          <p:spPr>
            <a:xfrm flipH="1">
              <a:off x="3790765" y="1837678"/>
              <a:ext cx="532662" cy="263666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95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FB6D104-D95A-488A-89A0-9D33080FBA27}"/>
              </a:ext>
            </a:extLst>
          </p:cNvPr>
          <p:cNvPicPr>
            <a:picLocks noChangeAspect="1"/>
          </p:cNvPicPr>
          <p:nvPr/>
        </p:nvPicPr>
        <p:blipFill>
          <a:blip r:embed="rId3"/>
          <a:stretch>
            <a:fillRect/>
          </a:stretch>
        </p:blipFill>
        <p:spPr>
          <a:xfrm>
            <a:off x="983995" y="1173158"/>
            <a:ext cx="5726367" cy="5170495"/>
          </a:xfrm>
          <a:prstGeom prst="rect">
            <a:avLst/>
          </a:prstGeom>
        </p:spPr>
      </p:pic>
      <p:sp>
        <p:nvSpPr>
          <p:cNvPr id="2" name="标题 1"/>
          <p:cNvSpPr>
            <a:spLocks noGrp="1"/>
          </p:cNvSpPr>
          <p:nvPr>
            <p:ph type="title"/>
          </p:nvPr>
        </p:nvSpPr>
        <p:spPr/>
        <p:txBody>
          <a:bodyPr/>
          <a:lstStyle/>
          <a:p>
            <a:r>
              <a:rPr lang="zh-CN" altLang="en-US" dirty="0"/>
              <a:t>关联（</a:t>
            </a:r>
            <a:r>
              <a:rPr lang="en-US" altLang="zh-CN" dirty="0"/>
              <a:t>Association</a:t>
            </a:r>
            <a:r>
              <a:rPr lang="zh-CN" altLang="en-US" dirty="0"/>
              <a:t>）</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42" name="文本框 41">
            <a:extLst>
              <a:ext uri="{FF2B5EF4-FFF2-40B4-BE49-F238E27FC236}">
                <a16:creationId xmlns:a16="http://schemas.microsoft.com/office/drawing/2014/main" id="{4EC71934-B5D0-480D-81B9-236C0D453AE8}"/>
              </a:ext>
            </a:extLst>
          </p:cNvPr>
          <p:cNvSpPr txBox="1"/>
          <p:nvPr/>
        </p:nvSpPr>
        <p:spPr>
          <a:xfrm>
            <a:off x="6584381" y="2551837"/>
            <a:ext cx="4706224" cy="1200329"/>
          </a:xfrm>
          <a:prstGeom prst="rect">
            <a:avLst/>
          </a:prstGeom>
          <a:noFill/>
        </p:spPr>
        <p:txBody>
          <a:bodyPr wrap="square" rtlCol="0">
            <a:spAutoFit/>
          </a:bodyPr>
          <a:lstStyle/>
          <a:p>
            <a:r>
              <a:rPr lang="en-US" altLang="zh-CN" dirty="0"/>
              <a:t>       </a:t>
            </a:r>
            <a:r>
              <a:rPr lang="zh-CN" altLang="en-US" dirty="0"/>
              <a:t>关联表示系统提供的服务。</a:t>
            </a:r>
            <a:r>
              <a:rPr lang="en-US" altLang="zh-CN" dirty="0"/>
              <a:t> [1]</a:t>
            </a:r>
          </a:p>
          <a:p>
            <a:endParaRPr lang="en-US" altLang="zh-CN" dirty="0"/>
          </a:p>
          <a:p>
            <a:r>
              <a:rPr lang="en-US" altLang="zh-CN" dirty="0"/>
              <a:t>       </a:t>
            </a:r>
            <a:r>
              <a:rPr lang="zh-CN" altLang="en-US" dirty="0"/>
              <a:t>左边的用例图中用户与用例之间的连线，就是关联。</a:t>
            </a:r>
          </a:p>
        </p:txBody>
      </p:sp>
    </p:spTree>
    <p:extLst>
      <p:ext uri="{BB962C8B-B14F-4D97-AF65-F5344CB8AC3E}">
        <p14:creationId xmlns:p14="http://schemas.microsoft.com/office/powerpoint/2010/main" val="39576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用例描述（用例场景）</a:t>
            </a:r>
          </a:p>
        </p:txBody>
      </p:sp>
      <p:sp>
        <p:nvSpPr>
          <p:cNvPr id="3" name="页脚占位符 2"/>
          <p:cNvSpPr>
            <a:spLocks noGrp="1"/>
          </p:cNvSpPr>
          <p:nvPr>
            <p:ph type="ftr" sz="quarter" idx="11"/>
          </p:nvPr>
        </p:nvSpPr>
        <p:spPr/>
        <p:txBody>
          <a:bodyPr/>
          <a:lstStyle/>
          <a:p>
            <a:r>
              <a:rPr lang="en-US" altLang="zh-CN"/>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6" name="文本框 5">
            <a:extLst>
              <a:ext uri="{FF2B5EF4-FFF2-40B4-BE49-F238E27FC236}">
                <a16:creationId xmlns:a16="http://schemas.microsoft.com/office/drawing/2014/main" id="{8AA588EF-D7E0-4810-91C3-791922A0BE39}"/>
              </a:ext>
            </a:extLst>
          </p:cNvPr>
          <p:cNvSpPr txBox="1"/>
          <p:nvPr/>
        </p:nvSpPr>
        <p:spPr>
          <a:xfrm>
            <a:off x="976538" y="2136338"/>
            <a:ext cx="3526971" cy="2585323"/>
          </a:xfrm>
          <a:prstGeom prst="rect">
            <a:avLst/>
          </a:prstGeom>
          <a:noFill/>
        </p:spPr>
        <p:txBody>
          <a:bodyPr wrap="square" rtlCol="0">
            <a:spAutoFit/>
          </a:bodyPr>
          <a:lstStyle/>
          <a:p>
            <a:r>
              <a:rPr lang="zh-CN" altLang="en-US" dirty="0"/>
              <a:t>       从软件开发的角度，用例就是需求的文字性描述，主要是说明系统如何工作的功能性或者行为性需求。用例图只是简单地用图形的方式描述了一下系统。实际上，用例是文本形式，不是图形。用例是作为人与人之间，尤其是没有受过专门培训的人员之间互相交流的一种手段。</a:t>
            </a:r>
            <a:r>
              <a:rPr lang="en-US" altLang="zh-CN" dirty="0"/>
              <a:t> [1]</a:t>
            </a:r>
            <a:endParaRPr lang="zh-CN" altLang="en-US" dirty="0"/>
          </a:p>
        </p:txBody>
      </p:sp>
      <p:pic>
        <p:nvPicPr>
          <p:cNvPr id="5" name="图片 4">
            <a:extLst>
              <a:ext uri="{FF2B5EF4-FFF2-40B4-BE49-F238E27FC236}">
                <a16:creationId xmlns:a16="http://schemas.microsoft.com/office/drawing/2014/main" id="{502789B1-1B82-4D4C-9DF8-29CDA90C5743}"/>
              </a:ext>
            </a:extLst>
          </p:cNvPr>
          <p:cNvPicPr>
            <a:picLocks noChangeAspect="1"/>
          </p:cNvPicPr>
          <p:nvPr/>
        </p:nvPicPr>
        <p:blipFill>
          <a:blip r:embed="rId2"/>
          <a:stretch>
            <a:fillRect/>
          </a:stretch>
        </p:blipFill>
        <p:spPr>
          <a:xfrm>
            <a:off x="5295495" y="1212979"/>
            <a:ext cx="5441081" cy="5645020"/>
          </a:xfrm>
          <a:prstGeom prst="rect">
            <a:avLst/>
          </a:prstGeom>
        </p:spPr>
      </p:pic>
    </p:spTree>
    <p:extLst>
      <p:ext uri="{BB962C8B-B14F-4D97-AF65-F5344CB8AC3E}">
        <p14:creationId xmlns:p14="http://schemas.microsoft.com/office/powerpoint/2010/main" val="1469525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3.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4.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995</TotalTime>
  <Words>2089</Words>
  <Application>Microsoft Office PowerPoint</Application>
  <PresentationFormat>宽屏</PresentationFormat>
  <Paragraphs>241</Paragraphs>
  <Slides>41</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41</vt:i4>
      </vt:variant>
    </vt:vector>
  </HeadingPairs>
  <TitlesOfParts>
    <vt:vector size="45" baseType="lpstr">
      <vt:lpstr>Arial</vt:lpstr>
      <vt:lpstr>Calibri</vt:lpstr>
      <vt:lpstr>Impact</vt:lpstr>
      <vt:lpstr>主题5</vt:lpstr>
      <vt:lpstr>UML基础Ⅳ</vt:lpstr>
      <vt:lpstr>PowerPoint 演示文稿</vt:lpstr>
      <vt:lpstr>用例图的使用</vt:lpstr>
      <vt:lpstr>用例图的使用</vt:lpstr>
      <vt:lpstr>参与者（Actor）之间的关系</vt:lpstr>
      <vt:lpstr>系统边界（System Scope)</vt:lpstr>
      <vt:lpstr>用例（Use Case)</vt:lpstr>
      <vt:lpstr>关联（Association）</vt:lpstr>
      <vt:lpstr>用例描述（用例场景）</vt:lpstr>
      <vt:lpstr>管理员用例图</vt:lpstr>
      <vt:lpstr>包含（Include）关系</vt:lpstr>
      <vt:lpstr>扩展（extend）关系</vt:lpstr>
      <vt:lpstr>泛化（Generalization）关系</vt:lpstr>
      <vt:lpstr>状态机图的使用</vt:lpstr>
      <vt:lpstr>状态机图的使用</vt:lpstr>
      <vt:lpstr>后台管理状态机图</vt:lpstr>
      <vt:lpstr>状态</vt:lpstr>
      <vt:lpstr>状态的名称</vt:lpstr>
      <vt:lpstr>状态的进入/退出动作</vt:lpstr>
      <vt:lpstr>状态的内部转换</vt:lpstr>
      <vt:lpstr>状态的子状态</vt:lpstr>
      <vt:lpstr>状态的延迟事件</vt:lpstr>
      <vt:lpstr>转换</vt:lpstr>
      <vt:lpstr>活动图的使用</vt:lpstr>
      <vt:lpstr>活动图的使用</vt:lpstr>
      <vt:lpstr>活动图的使用</vt:lpstr>
      <vt:lpstr>活动状态</vt:lpstr>
      <vt:lpstr>转移</vt:lpstr>
      <vt:lpstr>分支</vt:lpstr>
      <vt:lpstr>分叉和会合</vt:lpstr>
      <vt:lpstr>Visio工具使用</vt:lpstr>
      <vt:lpstr>Visio</vt:lpstr>
      <vt:lpstr>使用UML模板</vt:lpstr>
      <vt:lpstr>使用UML模板</vt:lpstr>
      <vt:lpstr>自己创建模板</vt:lpstr>
      <vt:lpstr>自己创建模板</vt:lpstr>
      <vt:lpstr>参考文献</vt:lpstr>
      <vt:lpstr>参考文献</vt:lpstr>
      <vt:lpstr>分工及绩效</vt:lpstr>
      <vt:lpstr>组员绩效</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XuanWen Chen</cp:lastModifiedBy>
  <cp:revision>46</cp:revision>
  <cp:lastPrinted>2018-04-24T16:00:00Z</cp:lastPrinted>
  <dcterms:created xsi:type="dcterms:W3CDTF">2018-04-24T16:00:00Z</dcterms:created>
  <dcterms:modified xsi:type="dcterms:W3CDTF">2018-12-25T23:23:19Z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