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5"/>
  </p:notesMasterIdLst>
  <p:sldIdLst>
    <p:sldId id="256" r:id="rId2"/>
    <p:sldId id="401" r:id="rId3"/>
    <p:sldId id="427" r:id="rId4"/>
    <p:sldId id="473" r:id="rId5"/>
    <p:sldId id="528" r:id="rId6"/>
    <p:sldId id="529" r:id="rId7"/>
    <p:sldId id="490" r:id="rId8"/>
    <p:sldId id="499" r:id="rId9"/>
    <p:sldId id="539" r:id="rId10"/>
    <p:sldId id="541" r:id="rId11"/>
    <p:sldId id="540" r:id="rId12"/>
    <p:sldId id="477" r:id="rId13"/>
    <p:sldId id="533" r:id="rId14"/>
    <p:sldId id="534" r:id="rId15"/>
    <p:sldId id="531" r:id="rId16"/>
    <p:sldId id="536" r:id="rId17"/>
    <p:sldId id="544" r:id="rId18"/>
    <p:sldId id="545" r:id="rId19"/>
    <p:sldId id="537" r:id="rId20"/>
    <p:sldId id="546" r:id="rId21"/>
    <p:sldId id="535" r:id="rId22"/>
    <p:sldId id="532" r:id="rId23"/>
    <p:sldId id="547" r:id="rId24"/>
    <p:sldId id="548" r:id="rId25"/>
    <p:sldId id="504" r:id="rId26"/>
    <p:sldId id="530" r:id="rId27"/>
    <p:sldId id="526" r:id="rId28"/>
    <p:sldId id="404" r:id="rId29"/>
    <p:sldId id="441" r:id="rId30"/>
    <p:sldId id="542" r:id="rId31"/>
    <p:sldId id="402" r:id="rId32"/>
    <p:sldId id="543" r:id="rId33"/>
    <p:sldId id="370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AE3216-870B-407D-BCC2-312A68FC840D}">
          <p14:sldIdLst>
            <p14:sldId id="256"/>
            <p14:sldId id="401"/>
            <p14:sldId id="427"/>
            <p14:sldId id="473"/>
            <p14:sldId id="528"/>
            <p14:sldId id="529"/>
            <p14:sldId id="490"/>
            <p14:sldId id="499"/>
            <p14:sldId id="539"/>
            <p14:sldId id="541"/>
            <p14:sldId id="540"/>
            <p14:sldId id="477"/>
            <p14:sldId id="533"/>
            <p14:sldId id="534"/>
            <p14:sldId id="531"/>
            <p14:sldId id="536"/>
            <p14:sldId id="544"/>
            <p14:sldId id="545"/>
            <p14:sldId id="537"/>
            <p14:sldId id="546"/>
            <p14:sldId id="535"/>
            <p14:sldId id="532"/>
            <p14:sldId id="547"/>
            <p14:sldId id="548"/>
            <p14:sldId id="504"/>
            <p14:sldId id="530"/>
            <p14:sldId id="526"/>
            <p14:sldId id="404"/>
            <p14:sldId id="441"/>
            <p14:sldId id="542"/>
            <p14:sldId id="402"/>
            <p14:sldId id="543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F"/>
    <a:srgbClr val="1C1B23"/>
    <a:srgbClr val="30B695"/>
    <a:srgbClr val="269278"/>
    <a:srgbClr val="217D67"/>
    <a:srgbClr val="258F76"/>
    <a:srgbClr val="C8F0E6"/>
    <a:srgbClr val="984E96"/>
    <a:srgbClr val="525068"/>
    <a:srgbClr val="B9D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707" autoAdjust="0"/>
  </p:normalViewPr>
  <p:slideViewPr>
    <p:cSldViewPr snapToGrid="0">
      <p:cViewPr>
        <p:scale>
          <a:sx n="125" d="100"/>
          <a:sy n="125" d="100"/>
        </p:scale>
        <p:origin x="1392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110A-4E3B-4A8E-8787-C829840F3EF1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ABBD-5B74-40BE-9196-802D2FD82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17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71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lank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97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30B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30B695"/>
                </a:solidFill>
              </a:rPr>
              <a:pPr/>
              <a:t>‹#›</a:t>
            </a:fld>
            <a:endParaRPr lang="id-ID" sz="900" dirty="0">
              <a:solidFill>
                <a:srgbClr val="30B6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iru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365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3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810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40582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2355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9697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33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B9D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B9D533"/>
                </a:solidFill>
              </a:rPr>
              <a:pPr/>
              <a:t>‹#›</a:t>
            </a:fld>
            <a:endParaRPr lang="id-ID" sz="900" dirty="0">
              <a:solidFill>
                <a:srgbClr val="B9D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984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984E96"/>
                </a:solidFill>
              </a:rPr>
              <a:pPr/>
              <a:t>‹#›</a:t>
            </a:fld>
            <a:endParaRPr lang="id-ID" sz="900" dirty="0">
              <a:solidFill>
                <a:srgbClr val="984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525068"/>
                </a:solidFill>
              </a:rPr>
              <a:pPr/>
              <a:t>‹#›</a:t>
            </a:fld>
            <a:endParaRPr lang="id-ID" sz="900" dirty="0">
              <a:solidFill>
                <a:srgbClr val="525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82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2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73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2868881" y="2410968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ansation" panose="02000000000000000000" pitchFamily="2" charset="0"/>
              </a:rPr>
              <a:t>PRD-2018</a:t>
            </a:r>
            <a:endParaRPr lang="id-ID" sz="6000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173269" y="3231281"/>
            <a:ext cx="4716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基于项目的案例学习系统</a:t>
            </a:r>
            <a:endParaRPr lang="en-US" altLang="zh-CN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需求变更管理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078154" y="4443048"/>
            <a:ext cx="885851" cy="41139"/>
            <a:chOff x="5071484" y="4559432"/>
            <a:chExt cx="1599308" cy="74272"/>
          </a:xfrm>
        </p:grpSpPr>
        <p:sp>
          <p:nvSpPr>
            <p:cNvPr id="269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66" name="Straight Connector 265"/>
              <p:cNvCxnSpPr>
                <a:endCxn id="269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800000">
            <a:off x="4173471" y="1691257"/>
            <a:ext cx="560522" cy="539855"/>
            <a:chOff x="3640138" y="596901"/>
            <a:chExt cx="2109787" cy="20319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70438" y="1077913"/>
              <a:ext cx="638175" cy="298450"/>
            </a:xfrm>
            <a:custGeom>
              <a:avLst/>
              <a:gdLst>
                <a:gd name="T0" fmla="*/ 0 w 402"/>
                <a:gd name="T1" fmla="*/ 0 h 188"/>
                <a:gd name="T2" fmla="*/ 264 w 402"/>
                <a:gd name="T3" fmla="*/ 188 h 188"/>
                <a:gd name="T4" fmla="*/ 402 w 402"/>
                <a:gd name="T5" fmla="*/ 0 h 188"/>
                <a:gd name="T6" fmla="*/ 0 w 402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8">
                  <a:moveTo>
                    <a:pt x="0" y="0"/>
                  </a:moveTo>
                  <a:lnTo>
                    <a:pt x="264" y="188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71900" y="990600"/>
              <a:ext cx="411163" cy="542925"/>
            </a:xfrm>
            <a:custGeom>
              <a:avLst/>
              <a:gdLst>
                <a:gd name="T0" fmla="*/ 248 w 259"/>
                <a:gd name="T1" fmla="*/ 0 h 342"/>
                <a:gd name="T2" fmla="*/ 0 w 259"/>
                <a:gd name="T3" fmla="*/ 342 h 342"/>
                <a:gd name="T4" fmla="*/ 259 w 259"/>
                <a:gd name="T5" fmla="*/ 221 h 342"/>
                <a:gd name="T6" fmla="*/ 248 w 259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42">
                  <a:moveTo>
                    <a:pt x="248" y="0"/>
                  </a:moveTo>
                  <a:lnTo>
                    <a:pt x="0" y="342"/>
                  </a:lnTo>
                  <a:lnTo>
                    <a:pt x="259" y="2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AA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71900" y="1341438"/>
              <a:ext cx="438150" cy="508000"/>
            </a:xfrm>
            <a:custGeom>
              <a:avLst/>
              <a:gdLst>
                <a:gd name="T0" fmla="*/ 0 w 276"/>
                <a:gd name="T1" fmla="*/ 121 h 320"/>
                <a:gd name="T2" fmla="*/ 276 w 276"/>
                <a:gd name="T3" fmla="*/ 320 h 320"/>
                <a:gd name="T4" fmla="*/ 259 w 276"/>
                <a:gd name="T5" fmla="*/ 0 h 320"/>
                <a:gd name="T6" fmla="*/ 0 w 276"/>
                <a:gd name="T7" fmla="*/ 1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0">
                  <a:moveTo>
                    <a:pt x="0" y="121"/>
                  </a:moveTo>
                  <a:lnTo>
                    <a:pt x="276" y="320"/>
                  </a:lnTo>
                  <a:lnTo>
                    <a:pt x="25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1213" y="2155825"/>
              <a:ext cx="403225" cy="473075"/>
            </a:xfrm>
            <a:custGeom>
              <a:avLst/>
              <a:gdLst>
                <a:gd name="T0" fmla="*/ 0 w 254"/>
                <a:gd name="T1" fmla="*/ 0 h 298"/>
                <a:gd name="T2" fmla="*/ 198 w 254"/>
                <a:gd name="T3" fmla="*/ 298 h 298"/>
                <a:gd name="T4" fmla="*/ 254 w 254"/>
                <a:gd name="T5" fmla="*/ 39 h 298"/>
                <a:gd name="T6" fmla="*/ 0 w 254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98">
                  <a:moveTo>
                    <a:pt x="0" y="0"/>
                  </a:moveTo>
                  <a:lnTo>
                    <a:pt x="198" y="298"/>
                  </a:lnTo>
                  <a:lnTo>
                    <a:pt x="25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D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35538" y="2217738"/>
              <a:ext cx="288925" cy="411162"/>
            </a:xfrm>
            <a:custGeom>
              <a:avLst/>
              <a:gdLst>
                <a:gd name="T0" fmla="*/ 56 w 182"/>
                <a:gd name="T1" fmla="*/ 0 h 259"/>
                <a:gd name="T2" fmla="*/ 0 w 182"/>
                <a:gd name="T3" fmla="*/ 259 h 259"/>
                <a:gd name="T4" fmla="*/ 182 w 182"/>
                <a:gd name="T5" fmla="*/ 16 h 259"/>
                <a:gd name="T6" fmla="*/ 56 w 182"/>
                <a:gd name="T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59">
                  <a:moveTo>
                    <a:pt x="56" y="0"/>
                  </a:moveTo>
                  <a:lnTo>
                    <a:pt x="0" y="259"/>
                  </a:lnTo>
                  <a:lnTo>
                    <a:pt x="182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E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21213" y="1376363"/>
              <a:ext cx="568325" cy="779462"/>
            </a:xfrm>
            <a:custGeom>
              <a:avLst/>
              <a:gdLst>
                <a:gd name="T0" fmla="*/ 358 w 358"/>
                <a:gd name="T1" fmla="*/ 0 h 491"/>
                <a:gd name="T2" fmla="*/ 0 w 358"/>
                <a:gd name="T3" fmla="*/ 491 h 491"/>
                <a:gd name="T4" fmla="*/ 287 w 358"/>
                <a:gd name="T5" fmla="*/ 359 h 491"/>
                <a:gd name="T6" fmla="*/ 358 w 358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1">
                  <a:moveTo>
                    <a:pt x="358" y="0"/>
                  </a:moveTo>
                  <a:lnTo>
                    <a:pt x="0" y="491"/>
                  </a:lnTo>
                  <a:lnTo>
                    <a:pt x="287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5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621213" y="1946275"/>
              <a:ext cx="455613" cy="271462"/>
            </a:xfrm>
            <a:custGeom>
              <a:avLst/>
              <a:gdLst>
                <a:gd name="T0" fmla="*/ 0 w 287"/>
                <a:gd name="T1" fmla="*/ 132 h 171"/>
                <a:gd name="T2" fmla="*/ 254 w 287"/>
                <a:gd name="T3" fmla="*/ 171 h 171"/>
                <a:gd name="T4" fmla="*/ 287 w 287"/>
                <a:gd name="T5" fmla="*/ 0 h 171"/>
                <a:gd name="T6" fmla="*/ 0 w 287"/>
                <a:gd name="T7" fmla="*/ 1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1">
                  <a:moveTo>
                    <a:pt x="0" y="132"/>
                  </a:moveTo>
                  <a:lnTo>
                    <a:pt x="254" y="171"/>
                  </a:lnTo>
                  <a:lnTo>
                    <a:pt x="287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2A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76825" y="1376363"/>
              <a:ext cx="130175" cy="569912"/>
            </a:xfrm>
            <a:custGeom>
              <a:avLst/>
              <a:gdLst>
                <a:gd name="T0" fmla="*/ 71 w 82"/>
                <a:gd name="T1" fmla="*/ 0 h 359"/>
                <a:gd name="T2" fmla="*/ 71 w 82"/>
                <a:gd name="T3" fmla="*/ 0 h 359"/>
                <a:gd name="T4" fmla="*/ 0 w 82"/>
                <a:gd name="T5" fmla="*/ 359 h 359"/>
                <a:gd name="T6" fmla="*/ 82 w 82"/>
                <a:gd name="T7" fmla="*/ 320 h 359"/>
                <a:gd name="T8" fmla="*/ 71 w 8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59">
                  <a:moveTo>
                    <a:pt x="71" y="0"/>
                  </a:moveTo>
                  <a:lnTo>
                    <a:pt x="71" y="0"/>
                  </a:lnTo>
                  <a:lnTo>
                    <a:pt x="0" y="359"/>
                  </a:lnTo>
                  <a:lnTo>
                    <a:pt x="82" y="3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03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24438" y="1884363"/>
              <a:ext cx="200025" cy="358775"/>
            </a:xfrm>
            <a:custGeom>
              <a:avLst/>
              <a:gdLst>
                <a:gd name="T0" fmla="*/ 33 w 126"/>
                <a:gd name="T1" fmla="*/ 39 h 226"/>
                <a:gd name="T2" fmla="*/ 0 w 126"/>
                <a:gd name="T3" fmla="*/ 210 h 226"/>
                <a:gd name="T4" fmla="*/ 126 w 126"/>
                <a:gd name="T5" fmla="*/ 226 h 226"/>
                <a:gd name="T6" fmla="*/ 115 w 126"/>
                <a:gd name="T7" fmla="*/ 0 h 226"/>
                <a:gd name="T8" fmla="*/ 33 w 126"/>
                <a:gd name="T9" fmla="*/ 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26">
                  <a:moveTo>
                    <a:pt x="33" y="39"/>
                  </a:moveTo>
                  <a:lnTo>
                    <a:pt x="0" y="210"/>
                  </a:lnTo>
                  <a:lnTo>
                    <a:pt x="126" y="226"/>
                  </a:lnTo>
                  <a:lnTo>
                    <a:pt x="115" y="0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1D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189538" y="1376363"/>
              <a:ext cx="430213" cy="508000"/>
            </a:xfrm>
            <a:custGeom>
              <a:avLst/>
              <a:gdLst>
                <a:gd name="T0" fmla="*/ 0 w 271"/>
                <a:gd name="T1" fmla="*/ 0 h 320"/>
                <a:gd name="T2" fmla="*/ 11 w 271"/>
                <a:gd name="T3" fmla="*/ 320 h 320"/>
                <a:gd name="T4" fmla="*/ 271 w 271"/>
                <a:gd name="T5" fmla="*/ 204 h 320"/>
                <a:gd name="T6" fmla="*/ 0 w 27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320">
                  <a:moveTo>
                    <a:pt x="0" y="0"/>
                  </a:moveTo>
                  <a:lnTo>
                    <a:pt x="11" y="320"/>
                  </a:lnTo>
                  <a:lnTo>
                    <a:pt x="271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E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207000" y="1700213"/>
              <a:ext cx="412750" cy="542925"/>
            </a:xfrm>
            <a:custGeom>
              <a:avLst/>
              <a:gdLst>
                <a:gd name="T0" fmla="*/ 260 w 260"/>
                <a:gd name="T1" fmla="*/ 0 h 342"/>
                <a:gd name="T2" fmla="*/ 0 w 260"/>
                <a:gd name="T3" fmla="*/ 116 h 342"/>
                <a:gd name="T4" fmla="*/ 11 w 260"/>
                <a:gd name="T5" fmla="*/ 342 h 342"/>
                <a:gd name="T6" fmla="*/ 260 w 260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2">
                  <a:moveTo>
                    <a:pt x="260" y="0"/>
                  </a:moveTo>
                  <a:lnTo>
                    <a:pt x="0" y="116"/>
                  </a:lnTo>
                  <a:lnTo>
                    <a:pt x="11" y="34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24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990975" y="1849438"/>
              <a:ext cx="254000" cy="306387"/>
            </a:xfrm>
            <a:custGeom>
              <a:avLst/>
              <a:gdLst>
                <a:gd name="T0" fmla="*/ 0 w 160"/>
                <a:gd name="T1" fmla="*/ 193 h 193"/>
                <a:gd name="T2" fmla="*/ 160 w 160"/>
                <a:gd name="T3" fmla="*/ 193 h 193"/>
                <a:gd name="T4" fmla="*/ 138 w 160"/>
                <a:gd name="T5" fmla="*/ 0 h 193"/>
                <a:gd name="T6" fmla="*/ 0 w 160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3">
                  <a:moveTo>
                    <a:pt x="0" y="193"/>
                  </a:moveTo>
                  <a:lnTo>
                    <a:pt x="160" y="193"/>
                  </a:lnTo>
                  <a:lnTo>
                    <a:pt x="138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01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10050" y="1849438"/>
              <a:ext cx="411163" cy="306387"/>
            </a:xfrm>
            <a:custGeom>
              <a:avLst/>
              <a:gdLst>
                <a:gd name="T0" fmla="*/ 0 w 259"/>
                <a:gd name="T1" fmla="*/ 0 h 193"/>
                <a:gd name="T2" fmla="*/ 22 w 259"/>
                <a:gd name="T3" fmla="*/ 193 h 193"/>
                <a:gd name="T4" fmla="*/ 259 w 259"/>
                <a:gd name="T5" fmla="*/ 193 h 193"/>
                <a:gd name="T6" fmla="*/ 0 w 25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0" y="0"/>
                  </a:moveTo>
                  <a:lnTo>
                    <a:pt x="22" y="193"/>
                  </a:lnTo>
                  <a:lnTo>
                    <a:pt x="25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90975" y="2155825"/>
              <a:ext cx="271463" cy="236537"/>
            </a:xfrm>
            <a:custGeom>
              <a:avLst/>
              <a:gdLst>
                <a:gd name="T0" fmla="*/ 160 w 171"/>
                <a:gd name="T1" fmla="*/ 0 h 149"/>
                <a:gd name="T2" fmla="*/ 0 w 171"/>
                <a:gd name="T3" fmla="*/ 0 h 149"/>
                <a:gd name="T4" fmla="*/ 94 w 171"/>
                <a:gd name="T5" fmla="*/ 149 h 149"/>
                <a:gd name="T6" fmla="*/ 171 w 171"/>
                <a:gd name="T7" fmla="*/ 111 h 149"/>
                <a:gd name="T8" fmla="*/ 160 w 171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9">
                  <a:moveTo>
                    <a:pt x="160" y="0"/>
                  </a:moveTo>
                  <a:lnTo>
                    <a:pt x="0" y="0"/>
                  </a:lnTo>
                  <a:lnTo>
                    <a:pt x="94" y="149"/>
                  </a:lnTo>
                  <a:lnTo>
                    <a:pt x="171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41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40200" y="2332038"/>
              <a:ext cx="157163" cy="296862"/>
            </a:xfrm>
            <a:custGeom>
              <a:avLst/>
              <a:gdLst>
                <a:gd name="T0" fmla="*/ 77 w 99"/>
                <a:gd name="T1" fmla="*/ 0 h 187"/>
                <a:gd name="T2" fmla="*/ 0 w 99"/>
                <a:gd name="T3" fmla="*/ 38 h 187"/>
                <a:gd name="T4" fmla="*/ 99 w 99"/>
                <a:gd name="T5" fmla="*/ 187 h 187"/>
                <a:gd name="T6" fmla="*/ 77 w 9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87">
                  <a:moveTo>
                    <a:pt x="77" y="0"/>
                  </a:moveTo>
                  <a:lnTo>
                    <a:pt x="0" y="38"/>
                  </a:lnTo>
                  <a:lnTo>
                    <a:pt x="99" y="18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8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640138" y="2155825"/>
              <a:ext cx="500063" cy="473075"/>
            </a:xfrm>
            <a:custGeom>
              <a:avLst/>
              <a:gdLst>
                <a:gd name="T0" fmla="*/ 221 w 315"/>
                <a:gd name="T1" fmla="*/ 0 h 298"/>
                <a:gd name="T2" fmla="*/ 0 w 315"/>
                <a:gd name="T3" fmla="*/ 298 h 298"/>
                <a:gd name="T4" fmla="*/ 315 w 315"/>
                <a:gd name="T5" fmla="*/ 149 h 298"/>
                <a:gd name="T6" fmla="*/ 221 w 31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98">
                  <a:moveTo>
                    <a:pt x="221" y="0"/>
                  </a:moveTo>
                  <a:lnTo>
                    <a:pt x="0" y="298"/>
                  </a:lnTo>
                  <a:lnTo>
                    <a:pt x="315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91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640138" y="2392363"/>
              <a:ext cx="657225" cy="236537"/>
            </a:xfrm>
            <a:custGeom>
              <a:avLst/>
              <a:gdLst>
                <a:gd name="T0" fmla="*/ 0 w 414"/>
                <a:gd name="T1" fmla="*/ 149 h 149"/>
                <a:gd name="T2" fmla="*/ 414 w 414"/>
                <a:gd name="T3" fmla="*/ 149 h 149"/>
                <a:gd name="T4" fmla="*/ 315 w 414"/>
                <a:gd name="T5" fmla="*/ 0 h 149"/>
                <a:gd name="T6" fmla="*/ 0 w 414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49">
                  <a:moveTo>
                    <a:pt x="0" y="149"/>
                  </a:moveTo>
                  <a:lnTo>
                    <a:pt x="414" y="149"/>
                  </a:lnTo>
                  <a:lnTo>
                    <a:pt x="31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4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44975" y="2155825"/>
              <a:ext cx="376238" cy="176212"/>
            </a:xfrm>
            <a:custGeom>
              <a:avLst/>
              <a:gdLst>
                <a:gd name="T0" fmla="*/ 237 w 237"/>
                <a:gd name="T1" fmla="*/ 0 h 111"/>
                <a:gd name="T2" fmla="*/ 0 w 237"/>
                <a:gd name="T3" fmla="*/ 0 h 111"/>
                <a:gd name="T4" fmla="*/ 160 w 237"/>
                <a:gd name="T5" fmla="*/ 111 h 111"/>
                <a:gd name="T6" fmla="*/ 237 w 23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11">
                  <a:moveTo>
                    <a:pt x="237" y="0"/>
                  </a:moveTo>
                  <a:lnTo>
                    <a:pt x="0" y="0"/>
                  </a:lnTo>
                  <a:lnTo>
                    <a:pt x="160" y="11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E1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44975" y="2155825"/>
              <a:ext cx="254000" cy="473075"/>
            </a:xfrm>
            <a:custGeom>
              <a:avLst/>
              <a:gdLst>
                <a:gd name="T0" fmla="*/ 0 w 160"/>
                <a:gd name="T1" fmla="*/ 0 h 298"/>
                <a:gd name="T2" fmla="*/ 33 w 160"/>
                <a:gd name="T3" fmla="*/ 298 h 298"/>
                <a:gd name="T4" fmla="*/ 160 w 160"/>
                <a:gd name="T5" fmla="*/ 111 h 298"/>
                <a:gd name="T6" fmla="*/ 0 w 16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98">
                  <a:moveTo>
                    <a:pt x="0" y="0"/>
                  </a:moveTo>
                  <a:lnTo>
                    <a:pt x="33" y="298"/>
                  </a:lnTo>
                  <a:lnTo>
                    <a:pt x="16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98975" y="2155825"/>
              <a:ext cx="436563" cy="473075"/>
            </a:xfrm>
            <a:custGeom>
              <a:avLst/>
              <a:gdLst>
                <a:gd name="T0" fmla="*/ 77 w 275"/>
                <a:gd name="T1" fmla="*/ 0 h 298"/>
                <a:gd name="T2" fmla="*/ 0 w 275"/>
                <a:gd name="T3" fmla="*/ 111 h 298"/>
                <a:gd name="T4" fmla="*/ 275 w 275"/>
                <a:gd name="T5" fmla="*/ 298 h 298"/>
                <a:gd name="T6" fmla="*/ 77 w 27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8">
                  <a:moveTo>
                    <a:pt x="77" y="0"/>
                  </a:moveTo>
                  <a:lnTo>
                    <a:pt x="0" y="111"/>
                  </a:lnTo>
                  <a:lnTo>
                    <a:pt x="275" y="2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9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97363" y="2332038"/>
              <a:ext cx="638175" cy="296862"/>
            </a:xfrm>
            <a:custGeom>
              <a:avLst/>
              <a:gdLst>
                <a:gd name="T0" fmla="*/ 402 w 402"/>
                <a:gd name="T1" fmla="*/ 187 h 187"/>
                <a:gd name="T2" fmla="*/ 127 w 402"/>
                <a:gd name="T3" fmla="*/ 0 h 187"/>
                <a:gd name="T4" fmla="*/ 0 w 402"/>
                <a:gd name="T5" fmla="*/ 187 h 187"/>
                <a:gd name="T6" fmla="*/ 402 w 402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7">
                  <a:moveTo>
                    <a:pt x="402" y="187"/>
                  </a:moveTo>
                  <a:lnTo>
                    <a:pt x="127" y="0"/>
                  </a:lnTo>
                  <a:lnTo>
                    <a:pt x="0" y="187"/>
                  </a:lnTo>
                  <a:lnTo>
                    <a:pt x="402" y="187"/>
                  </a:lnTo>
                  <a:close/>
                </a:path>
              </a:pathLst>
            </a:custGeom>
            <a:solidFill>
              <a:srgbClr val="6C1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4525" y="596901"/>
              <a:ext cx="647700" cy="341312"/>
            </a:xfrm>
            <a:custGeom>
              <a:avLst/>
              <a:gdLst>
                <a:gd name="T0" fmla="*/ 0 w 408"/>
                <a:gd name="T1" fmla="*/ 0 h 215"/>
                <a:gd name="T2" fmla="*/ 144 w 408"/>
                <a:gd name="T3" fmla="*/ 215 h 215"/>
                <a:gd name="T4" fmla="*/ 408 w 408"/>
                <a:gd name="T5" fmla="*/ 0 h 215"/>
                <a:gd name="T6" fmla="*/ 0 w 408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15">
                  <a:moveTo>
                    <a:pt x="0" y="0"/>
                  </a:moveTo>
                  <a:lnTo>
                    <a:pt x="144" y="215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83125" y="596901"/>
              <a:ext cx="419100" cy="481012"/>
            </a:xfrm>
            <a:custGeom>
              <a:avLst/>
              <a:gdLst>
                <a:gd name="T0" fmla="*/ 264 w 264"/>
                <a:gd name="T1" fmla="*/ 0 h 303"/>
                <a:gd name="T2" fmla="*/ 0 w 264"/>
                <a:gd name="T3" fmla="*/ 215 h 303"/>
                <a:gd name="T4" fmla="*/ 55 w 264"/>
                <a:gd name="T5" fmla="*/ 303 h 303"/>
                <a:gd name="T6" fmla="*/ 264 w 26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03">
                  <a:moveTo>
                    <a:pt x="264" y="0"/>
                  </a:moveTo>
                  <a:lnTo>
                    <a:pt x="0" y="215"/>
                  </a:lnTo>
                  <a:lnTo>
                    <a:pt x="55" y="30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551363" y="938213"/>
              <a:ext cx="219075" cy="139700"/>
            </a:xfrm>
            <a:custGeom>
              <a:avLst/>
              <a:gdLst>
                <a:gd name="T0" fmla="*/ 83 w 138"/>
                <a:gd name="T1" fmla="*/ 0 h 88"/>
                <a:gd name="T2" fmla="*/ 0 w 138"/>
                <a:gd name="T3" fmla="*/ 66 h 88"/>
                <a:gd name="T4" fmla="*/ 138 w 138"/>
                <a:gd name="T5" fmla="*/ 88 h 88"/>
                <a:gd name="T6" fmla="*/ 83 w 13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8">
                  <a:moveTo>
                    <a:pt x="83" y="0"/>
                  </a:moveTo>
                  <a:lnTo>
                    <a:pt x="0" y="66"/>
                  </a:lnTo>
                  <a:lnTo>
                    <a:pt x="138" y="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65600" y="990600"/>
              <a:ext cx="385763" cy="350837"/>
            </a:xfrm>
            <a:custGeom>
              <a:avLst/>
              <a:gdLst>
                <a:gd name="T0" fmla="*/ 0 w 243"/>
                <a:gd name="T1" fmla="*/ 0 h 221"/>
                <a:gd name="T2" fmla="*/ 11 w 243"/>
                <a:gd name="T3" fmla="*/ 221 h 221"/>
                <a:gd name="T4" fmla="*/ 243 w 243"/>
                <a:gd name="T5" fmla="*/ 33 h 221"/>
                <a:gd name="T6" fmla="*/ 0 w 243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21">
                  <a:moveTo>
                    <a:pt x="0" y="0"/>
                  </a:moveTo>
                  <a:lnTo>
                    <a:pt x="11" y="221"/>
                  </a:lnTo>
                  <a:lnTo>
                    <a:pt x="24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83063" y="1042988"/>
              <a:ext cx="587375" cy="298450"/>
            </a:xfrm>
            <a:custGeom>
              <a:avLst/>
              <a:gdLst>
                <a:gd name="T0" fmla="*/ 0 w 370"/>
                <a:gd name="T1" fmla="*/ 188 h 188"/>
                <a:gd name="T2" fmla="*/ 370 w 370"/>
                <a:gd name="T3" fmla="*/ 22 h 188"/>
                <a:gd name="T4" fmla="*/ 232 w 370"/>
                <a:gd name="T5" fmla="*/ 0 h 188"/>
                <a:gd name="T6" fmla="*/ 0 w 3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188">
                  <a:moveTo>
                    <a:pt x="0" y="188"/>
                  </a:moveTo>
                  <a:lnTo>
                    <a:pt x="370" y="22"/>
                  </a:lnTo>
                  <a:lnTo>
                    <a:pt x="23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1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87900" y="596901"/>
              <a:ext cx="463550" cy="455612"/>
            </a:xfrm>
            <a:custGeom>
              <a:avLst/>
              <a:gdLst>
                <a:gd name="T0" fmla="*/ 198 w 292"/>
                <a:gd name="T1" fmla="*/ 0 h 287"/>
                <a:gd name="T2" fmla="*/ 0 w 292"/>
                <a:gd name="T3" fmla="*/ 287 h 287"/>
                <a:gd name="T4" fmla="*/ 292 w 292"/>
                <a:gd name="T5" fmla="*/ 149 h 287"/>
                <a:gd name="T6" fmla="*/ 198 w 29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87">
                  <a:moveTo>
                    <a:pt x="198" y="0"/>
                  </a:moveTo>
                  <a:lnTo>
                    <a:pt x="0" y="287"/>
                  </a:lnTo>
                  <a:lnTo>
                    <a:pt x="292" y="14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F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Freeform 32"/>
            <p:cNvSpPr>
              <a:spLocks/>
            </p:cNvSpPr>
            <p:nvPr/>
          </p:nvSpPr>
          <p:spPr bwMode="auto">
            <a:xfrm>
              <a:off x="4770438" y="833438"/>
              <a:ext cx="638175" cy="244475"/>
            </a:xfrm>
            <a:custGeom>
              <a:avLst/>
              <a:gdLst>
                <a:gd name="T0" fmla="*/ 11 w 402"/>
                <a:gd name="T1" fmla="*/ 138 h 154"/>
                <a:gd name="T2" fmla="*/ 0 w 402"/>
                <a:gd name="T3" fmla="*/ 154 h 154"/>
                <a:gd name="T4" fmla="*/ 402 w 402"/>
                <a:gd name="T5" fmla="*/ 154 h 154"/>
                <a:gd name="T6" fmla="*/ 303 w 402"/>
                <a:gd name="T7" fmla="*/ 0 h 154"/>
                <a:gd name="T8" fmla="*/ 11 w 402"/>
                <a:gd name="T9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4">
                  <a:moveTo>
                    <a:pt x="11" y="138"/>
                  </a:moveTo>
                  <a:lnTo>
                    <a:pt x="0" y="154"/>
                  </a:lnTo>
                  <a:lnTo>
                    <a:pt x="402" y="154"/>
                  </a:lnTo>
                  <a:lnTo>
                    <a:pt x="303" y="0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56A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Freeform 33"/>
            <p:cNvSpPr>
              <a:spLocks/>
            </p:cNvSpPr>
            <p:nvPr/>
          </p:nvSpPr>
          <p:spPr bwMode="auto">
            <a:xfrm>
              <a:off x="5102225" y="596901"/>
              <a:ext cx="647700" cy="236537"/>
            </a:xfrm>
            <a:custGeom>
              <a:avLst/>
              <a:gdLst>
                <a:gd name="T0" fmla="*/ 0 w 408"/>
                <a:gd name="T1" fmla="*/ 0 h 149"/>
                <a:gd name="T2" fmla="*/ 94 w 408"/>
                <a:gd name="T3" fmla="*/ 149 h 149"/>
                <a:gd name="T4" fmla="*/ 408 w 408"/>
                <a:gd name="T5" fmla="*/ 0 h 149"/>
                <a:gd name="T6" fmla="*/ 0 w 408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149">
                  <a:moveTo>
                    <a:pt x="0" y="0"/>
                  </a:moveTo>
                  <a:lnTo>
                    <a:pt x="94" y="149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Freeform 34"/>
            <p:cNvSpPr>
              <a:spLocks/>
            </p:cNvSpPr>
            <p:nvPr/>
          </p:nvSpPr>
          <p:spPr bwMode="auto">
            <a:xfrm>
              <a:off x="5251450" y="596901"/>
              <a:ext cx="498475" cy="481012"/>
            </a:xfrm>
            <a:custGeom>
              <a:avLst/>
              <a:gdLst>
                <a:gd name="T0" fmla="*/ 314 w 314"/>
                <a:gd name="T1" fmla="*/ 0 h 303"/>
                <a:gd name="T2" fmla="*/ 0 w 314"/>
                <a:gd name="T3" fmla="*/ 149 h 303"/>
                <a:gd name="T4" fmla="*/ 99 w 314"/>
                <a:gd name="T5" fmla="*/ 303 h 303"/>
                <a:gd name="T6" fmla="*/ 314 w 31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3">
                  <a:moveTo>
                    <a:pt x="314" y="0"/>
                  </a:moveTo>
                  <a:lnTo>
                    <a:pt x="0" y="149"/>
                  </a:lnTo>
                  <a:lnTo>
                    <a:pt x="99" y="30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0B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Freeform 35"/>
            <p:cNvSpPr>
              <a:spLocks/>
            </p:cNvSpPr>
            <p:nvPr/>
          </p:nvSpPr>
          <p:spPr bwMode="auto">
            <a:xfrm>
              <a:off x="4376738" y="596901"/>
              <a:ext cx="306388" cy="446087"/>
            </a:xfrm>
            <a:custGeom>
              <a:avLst/>
              <a:gdLst>
                <a:gd name="T0" fmla="*/ 193 w 193"/>
                <a:gd name="T1" fmla="*/ 215 h 281"/>
                <a:gd name="T2" fmla="*/ 49 w 193"/>
                <a:gd name="T3" fmla="*/ 0 h 281"/>
                <a:gd name="T4" fmla="*/ 0 w 193"/>
                <a:gd name="T5" fmla="*/ 265 h 281"/>
                <a:gd name="T6" fmla="*/ 110 w 193"/>
                <a:gd name="T7" fmla="*/ 281 h 281"/>
                <a:gd name="T8" fmla="*/ 193 w 193"/>
                <a:gd name="T9" fmla="*/ 21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15"/>
                  </a:moveTo>
                  <a:lnTo>
                    <a:pt x="49" y="0"/>
                  </a:lnTo>
                  <a:lnTo>
                    <a:pt x="0" y="265"/>
                  </a:lnTo>
                  <a:lnTo>
                    <a:pt x="110" y="281"/>
                  </a:lnTo>
                  <a:lnTo>
                    <a:pt x="193" y="215"/>
                  </a:lnTo>
                  <a:close/>
                </a:path>
              </a:pathLst>
            </a:custGeom>
            <a:solidFill>
              <a:srgbClr val="FE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Freeform 36"/>
            <p:cNvSpPr>
              <a:spLocks/>
            </p:cNvSpPr>
            <p:nvPr/>
          </p:nvSpPr>
          <p:spPr bwMode="auto">
            <a:xfrm>
              <a:off x="4165600" y="596901"/>
              <a:ext cx="288925" cy="420687"/>
            </a:xfrm>
            <a:custGeom>
              <a:avLst/>
              <a:gdLst>
                <a:gd name="T0" fmla="*/ 0 w 182"/>
                <a:gd name="T1" fmla="*/ 248 h 265"/>
                <a:gd name="T2" fmla="*/ 133 w 182"/>
                <a:gd name="T3" fmla="*/ 265 h 265"/>
                <a:gd name="T4" fmla="*/ 182 w 182"/>
                <a:gd name="T5" fmla="*/ 0 h 265"/>
                <a:gd name="T6" fmla="*/ 0 w 182"/>
                <a:gd name="T7" fmla="*/ 2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65">
                  <a:moveTo>
                    <a:pt x="0" y="248"/>
                  </a:moveTo>
                  <a:lnTo>
                    <a:pt x="133" y="265"/>
                  </a:lnTo>
                  <a:lnTo>
                    <a:pt x="182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Freeform 37"/>
            <p:cNvSpPr>
              <a:spLocks/>
            </p:cNvSpPr>
            <p:nvPr/>
          </p:nvSpPr>
          <p:spPr bwMode="auto">
            <a:xfrm>
              <a:off x="4183063" y="1279525"/>
              <a:ext cx="139700" cy="569912"/>
            </a:xfrm>
            <a:custGeom>
              <a:avLst/>
              <a:gdLst>
                <a:gd name="T0" fmla="*/ 0 w 88"/>
                <a:gd name="T1" fmla="*/ 39 h 359"/>
                <a:gd name="T2" fmla="*/ 17 w 88"/>
                <a:gd name="T3" fmla="*/ 359 h 359"/>
                <a:gd name="T4" fmla="*/ 88 w 88"/>
                <a:gd name="T5" fmla="*/ 0 h 359"/>
                <a:gd name="T6" fmla="*/ 0 w 88"/>
                <a:gd name="T7" fmla="*/ 3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59">
                  <a:moveTo>
                    <a:pt x="0" y="39"/>
                  </a:moveTo>
                  <a:lnTo>
                    <a:pt x="17" y="359"/>
                  </a:lnTo>
                  <a:lnTo>
                    <a:pt x="8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99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Freeform 38"/>
            <p:cNvSpPr>
              <a:spLocks/>
            </p:cNvSpPr>
            <p:nvPr/>
          </p:nvSpPr>
          <p:spPr bwMode="auto">
            <a:xfrm>
              <a:off x="4210050" y="1077913"/>
              <a:ext cx="560388" cy="771525"/>
            </a:xfrm>
            <a:custGeom>
              <a:avLst/>
              <a:gdLst>
                <a:gd name="T0" fmla="*/ 71 w 353"/>
                <a:gd name="T1" fmla="*/ 127 h 486"/>
                <a:gd name="T2" fmla="*/ 0 w 353"/>
                <a:gd name="T3" fmla="*/ 486 h 486"/>
                <a:gd name="T4" fmla="*/ 353 w 353"/>
                <a:gd name="T5" fmla="*/ 0 h 486"/>
                <a:gd name="T6" fmla="*/ 71 w 353"/>
                <a:gd name="T7" fmla="*/ 1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486">
                  <a:moveTo>
                    <a:pt x="71" y="127"/>
                  </a:moveTo>
                  <a:lnTo>
                    <a:pt x="0" y="486"/>
                  </a:lnTo>
                  <a:lnTo>
                    <a:pt x="353" y="0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F2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4063947" y="4753285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7D4D9C-F2B0-43DE-A5C2-9D2E4EA2BC27}"/>
              </a:ext>
            </a:extLst>
          </p:cNvPr>
          <p:cNvSpPr txBox="1"/>
          <p:nvPr/>
        </p:nvSpPr>
        <p:spPr>
          <a:xfrm>
            <a:off x="197695" y="6054514"/>
            <a:ext cx="476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组长：陈铉文</a:t>
            </a:r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组员：刘值成   于 坤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j-lt"/>
              </a:rPr>
              <a:t>张威杰   章奇妙</a:t>
            </a:r>
          </a:p>
        </p:txBody>
      </p:sp>
    </p:spTree>
    <p:extLst>
      <p:ext uri="{BB962C8B-B14F-4D97-AF65-F5344CB8AC3E}">
        <p14:creationId xmlns:p14="http://schemas.microsoft.com/office/powerpoint/2010/main" val="2709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50503-4571-4DE0-9CBA-719B912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" y="117850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需求跟踪矩阵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10B6FFD-D73D-4AE9-93C0-946595B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4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8242" y="2526918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CCB</a:t>
            </a:r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章程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31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1650526" y="2780278"/>
            <a:ext cx="6271587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1.1</a:t>
            </a:r>
            <a:r>
              <a:rPr lang="zh-CN" altLang="zh-CN" b="1" dirty="0">
                <a:solidFill>
                  <a:schemeClr val="bg1"/>
                </a:solidFill>
              </a:rPr>
              <a:t>定义本</a:t>
            </a:r>
            <a:r>
              <a:rPr lang="en-US" altLang="zh-CN" b="1" dirty="0">
                <a:solidFill>
                  <a:schemeClr val="bg1"/>
                </a:solidFill>
              </a:rPr>
              <a:t>CCB</a:t>
            </a:r>
            <a:r>
              <a:rPr lang="zh-CN" altLang="zh-CN" b="1" dirty="0">
                <a:solidFill>
                  <a:schemeClr val="bg1"/>
                </a:solidFill>
              </a:rPr>
              <a:t>与组织内任何其他决策机构（如项目指导委员会）的关系。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1.2</a:t>
            </a:r>
            <a:r>
              <a:rPr lang="zh-CN" altLang="zh-CN" b="1" dirty="0">
                <a:solidFill>
                  <a:schemeClr val="bg1"/>
                </a:solidFill>
              </a:rPr>
              <a:t>通过确保使用结构化的过程来考虑的提议的变更，并将其纳入产品的特性中。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1.3</a:t>
            </a:r>
            <a:r>
              <a:rPr lang="zh-CN" altLang="zh-CN" b="1" dirty="0">
                <a:solidFill>
                  <a:schemeClr val="bg1"/>
                </a:solidFill>
              </a:rPr>
              <a:t>规范</a:t>
            </a:r>
            <a:r>
              <a:rPr lang="en-US" altLang="zh-CN" b="1" dirty="0">
                <a:solidFill>
                  <a:schemeClr val="bg1"/>
                </a:solidFill>
              </a:rPr>
              <a:t>PRD2018-G01</a:t>
            </a:r>
            <a:r>
              <a:rPr lang="zh-CN" altLang="zh-CN" b="1" dirty="0">
                <a:solidFill>
                  <a:schemeClr val="bg1"/>
                </a:solidFill>
              </a:rPr>
              <a:t>的项目计划、需求变更、设计和开发变更的控制流程。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1.4</a:t>
            </a:r>
            <a:r>
              <a:rPr lang="zh-CN" altLang="zh-CN" b="1" dirty="0">
                <a:solidFill>
                  <a:schemeClr val="bg1"/>
                </a:solidFill>
              </a:rPr>
              <a:t>减少因计划、需求变更、设计和开发变更而出现的包括技术风险、客户满意度下降、资金和人力资源需求风险。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目的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2976690" y="2381978"/>
            <a:ext cx="5138963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zh-CN" b="1" dirty="0">
                <a:solidFill>
                  <a:schemeClr val="bg1"/>
                </a:solidFill>
              </a:rPr>
              <a:t>负责所有相关需求，方案，规划等文档的评审，并输出评审记录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zh-CN" b="1" dirty="0">
                <a:solidFill>
                  <a:schemeClr val="bg1"/>
                </a:solidFill>
              </a:rPr>
              <a:t>负责需求变更，故障处理的评审，就目前来说，此项可暂不执行。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zh-CN" b="1" dirty="0">
                <a:solidFill>
                  <a:schemeClr val="bg1"/>
                </a:solidFill>
              </a:rPr>
              <a:t>评审委员需对评审结果负责，并有权要求对评审文档进行整改。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4.CCB</a:t>
            </a:r>
            <a:r>
              <a:rPr lang="zh-CN" altLang="zh-CN" b="1" dirty="0">
                <a:solidFill>
                  <a:schemeClr val="bg1"/>
                </a:solidFill>
              </a:rPr>
              <a:t>评审无法决定的事情，需上报上一层裁决。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</a:rPr>
              <a:t>职责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成员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310F1B-DD97-4FB3-B2CA-0B0EA811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1706"/>
              </p:ext>
            </p:extLst>
          </p:nvPr>
        </p:nvGraphicFramePr>
        <p:xfrm>
          <a:off x="412227" y="1737648"/>
          <a:ext cx="8415865" cy="438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261">
                  <a:extLst>
                    <a:ext uri="{9D8B030D-6E8A-4147-A177-3AD203B41FA5}">
                      <a16:colId xmlns:a16="http://schemas.microsoft.com/office/drawing/2014/main" val="1951293041"/>
                    </a:ext>
                  </a:extLst>
                </a:gridCol>
                <a:gridCol w="1615909">
                  <a:extLst>
                    <a:ext uri="{9D8B030D-6E8A-4147-A177-3AD203B41FA5}">
                      <a16:colId xmlns:a16="http://schemas.microsoft.com/office/drawing/2014/main" val="4201163968"/>
                    </a:ext>
                  </a:extLst>
                </a:gridCol>
                <a:gridCol w="1251744">
                  <a:extLst>
                    <a:ext uri="{9D8B030D-6E8A-4147-A177-3AD203B41FA5}">
                      <a16:colId xmlns:a16="http://schemas.microsoft.com/office/drawing/2014/main" val="3181117438"/>
                    </a:ext>
                  </a:extLst>
                </a:gridCol>
                <a:gridCol w="3095951">
                  <a:extLst>
                    <a:ext uri="{9D8B030D-6E8A-4147-A177-3AD203B41FA5}">
                      <a16:colId xmlns:a16="http://schemas.microsoft.com/office/drawing/2014/main" val="3106244842"/>
                    </a:ext>
                  </a:extLst>
                </a:gridCol>
              </a:tblGrid>
              <a:tr h="21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负责人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身份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903297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CCB</a:t>
                      </a:r>
                      <a:r>
                        <a:rPr lang="zh-CN" sz="1600" kern="0" dirty="0">
                          <a:effectLst/>
                        </a:rPr>
                        <a:t>主席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郦哲聪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31601398@stu.zucc.edu.cn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89771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陈铉文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项目经理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31601388@stu.zucc.edu.cn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174396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张威杰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手机号码：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钉钉：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邮箱：</a:t>
                      </a:r>
                      <a:r>
                        <a:rPr lang="en-US" sz="1600" kern="100">
                          <a:effectLst/>
                        </a:rPr>
                        <a:t>31601414@stu.zucc.edu.cn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58367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章奇妙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测试人员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18969039141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 err="1">
                          <a:effectLst/>
                        </a:rPr>
                        <a:t>wxzzzzqm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18968801019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31601415@stu.zucc.edu.cn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0382" y="2787727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需求变更影响分析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483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变更影响范围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133611-7C41-4FF9-81DC-03970234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05175"/>
              </p:ext>
            </p:extLst>
          </p:nvPr>
        </p:nvGraphicFramePr>
        <p:xfrm>
          <a:off x="990600" y="1655249"/>
          <a:ext cx="7306735" cy="467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133">
                  <a:extLst>
                    <a:ext uri="{9D8B030D-6E8A-4147-A177-3AD203B41FA5}">
                      <a16:colId xmlns:a16="http://schemas.microsoft.com/office/drawing/2014/main" val="38190558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51831200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98375440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81866125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1022092845"/>
                    </a:ext>
                  </a:extLst>
                </a:gridCol>
              </a:tblGrid>
              <a:tr h="52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造成影响文档及版本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被影响条目数量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被影响条目比例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922367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普通用户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98.31%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30067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指导者扮演者需求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3309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项目发起人需求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589747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PM</a:t>
                      </a:r>
                      <a:r>
                        <a:rPr lang="zh-CN" sz="1400" kern="100">
                          <a:effectLst/>
                        </a:rPr>
                        <a:t>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044118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 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4801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案例管理员需求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971745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项目成员扮演者需求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100.0%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515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影响全过程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D396E8-3351-4C2D-BD52-C5F9E0D7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389"/>
            <a:ext cx="9144000" cy="43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950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4619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7873310" y="6185067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053DF39F-5A45-47DA-94BE-B31113CF7B97}"/>
              </a:ext>
            </a:extLst>
          </p:cNvPr>
          <p:cNvSpPr txBox="1"/>
          <p:nvPr/>
        </p:nvSpPr>
        <p:spPr>
          <a:xfrm>
            <a:off x="27620" y="330337"/>
            <a:ext cx="250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Raleway" panose="020B0003030101060003" pitchFamily="34" charset="0"/>
              </a:rPr>
              <a:t>目录：</a:t>
            </a:r>
            <a:endParaRPr lang="id-ID" sz="6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Rectangle 178">
            <a:extLst>
              <a:ext uri="{FF2B5EF4-FFF2-40B4-BE49-F238E27FC236}">
                <a16:creationId xmlns:a16="http://schemas.microsoft.com/office/drawing/2014/main" id="{7116D325-45A5-4257-A10B-738C024A1411}"/>
              </a:ext>
            </a:extLst>
          </p:cNvPr>
          <p:cNvSpPr/>
          <p:nvPr/>
        </p:nvSpPr>
        <p:spPr>
          <a:xfrm>
            <a:off x="679649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会议记录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配置管理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需求管理工具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4.CCB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章程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178">
            <a:extLst>
              <a:ext uri="{FF2B5EF4-FFF2-40B4-BE49-F238E27FC236}">
                <a16:creationId xmlns:a16="http://schemas.microsoft.com/office/drawing/2014/main" id="{1231F692-EC0B-41FD-9D84-2CAE62AD8511}"/>
              </a:ext>
            </a:extLst>
          </p:cNvPr>
          <p:cNvSpPr/>
          <p:nvPr/>
        </p:nvSpPr>
        <p:spPr>
          <a:xfrm>
            <a:off x="4800600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需求变更管理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团队建设</a:t>
            </a:r>
          </a:p>
          <a:p>
            <a:r>
              <a:rPr lang="en-US" altLang="zh-CN" sz="4000" b="1" dirty="0">
                <a:solidFill>
                  <a:schemeClr val="bg1"/>
                </a:solidFill>
              </a:rPr>
              <a:t>7.</a:t>
            </a:r>
            <a:r>
              <a:rPr lang="zh-CN" altLang="en-US" sz="4000" b="1" dirty="0">
                <a:solidFill>
                  <a:schemeClr val="bg1"/>
                </a:solidFill>
              </a:rPr>
              <a:t>参考资料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8.</a:t>
            </a:r>
            <a:r>
              <a:rPr lang="zh-CN" altLang="en-US" sz="4000" b="1" dirty="0">
                <a:solidFill>
                  <a:schemeClr val="bg1"/>
                </a:solidFill>
              </a:rPr>
              <a:t>分工及绩效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22412" y="35382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4877DD1F-9BA9-4060-A251-C9B309F2798B}"/>
              </a:ext>
            </a:extLst>
          </p:cNvPr>
          <p:cNvSpPr txBox="1"/>
          <p:nvPr/>
        </p:nvSpPr>
        <p:spPr>
          <a:xfrm>
            <a:off x="4289006" y="1344589"/>
            <a:ext cx="350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目的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4CCEEB-16FD-4503-8121-E71DE1AD6D79}"/>
              </a:ext>
            </a:extLst>
          </p:cNvPr>
          <p:cNvSpPr/>
          <p:nvPr/>
        </p:nvSpPr>
        <p:spPr>
          <a:xfrm>
            <a:off x="3514149" y="22176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zh-CN" altLang="zh-CN" b="1" dirty="0">
                <a:solidFill>
                  <a:schemeClr val="bg1"/>
                </a:solidFill>
              </a:rPr>
              <a:t>控制需求变化引起的开发、测试与需求不一致的情况，约束需求分析的完整性。决定需求是否更改。保证每一次的需求变更都能有相关的记录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261244" y="303962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变更控制与管理过程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61F75-24E1-4016-A322-A2CA6D8B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7" y="962190"/>
            <a:ext cx="5679970" cy="5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F83604-E4A1-4327-A942-678484D6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32143"/>
              </p:ext>
            </p:extLst>
          </p:nvPr>
        </p:nvGraphicFramePr>
        <p:xfrm>
          <a:off x="2368598" y="1082449"/>
          <a:ext cx="6013672" cy="5487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418">
                  <a:extLst>
                    <a:ext uri="{9D8B030D-6E8A-4147-A177-3AD203B41FA5}">
                      <a16:colId xmlns:a16="http://schemas.microsoft.com/office/drawing/2014/main" val="774389626"/>
                    </a:ext>
                  </a:extLst>
                </a:gridCol>
                <a:gridCol w="1781051">
                  <a:extLst>
                    <a:ext uri="{9D8B030D-6E8A-4147-A177-3AD203B41FA5}">
                      <a16:colId xmlns:a16="http://schemas.microsoft.com/office/drawing/2014/main" val="1017815429"/>
                    </a:ext>
                  </a:extLst>
                </a:gridCol>
                <a:gridCol w="1225785">
                  <a:extLst>
                    <a:ext uri="{9D8B030D-6E8A-4147-A177-3AD203B41FA5}">
                      <a16:colId xmlns:a16="http://schemas.microsoft.com/office/drawing/2014/main" val="307617009"/>
                    </a:ext>
                  </a:extLst>
                </a:gridCol>
                <a:gridCol w="1503418">
                  <a:extLst>
                    <a:ext uri="{9D8B030D-6E8A-4147-A177-3AD203B41FA5}">
                      <a16:colId xmlns:a16="http://schemas.microsoft.com/office/drawing/2014/main" val="3095902802"/>
                    </a:ext>
                  </a:extLst>
                </a:gridCol>
              </a:tblGrid>
              <a:tr h="388153"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400">
                          <a:effectLst/>
                        </a:rPr>
                        <a:t>需求变更申请表</a:t>
                      </a:r>
                      <a:endParaRPr lang="zh-CN" sz="2000" b="1" kern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54282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变更编号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UC-user-104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7707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变更主题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提供多种语言选择功能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28652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变更类型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软件需求变更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13133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项目下达者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杨怅老师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提交日期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2019-01-06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2903124099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修改人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刘值成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验证人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陈铉文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3289889489"/>
                  </a:ext>
                </a:extLst>
              </a:tr>
              <a:tr h="656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变更描述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网站需要提供至少两种语言界面，比如英语，简体中文等，网站可以在各种语言之间切换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909"/>
                  </a:ext>
                </a:extLst>
              </a:tr>
              <a:tr h="7839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变更影响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变更前</a:t>
                      </a:r>
                      <a:r>
                        <a:rPr lang="en-US" sz="1100" kern="100">
                          <a:effectLst/>
                        </a:rPr>
                        <a:t>:</a:t>
                      </a:r>
                      <a:r>
                        <a:rPr lang="zh-CN" sz="1100" kern="100">
                          <a:effectLst/>
                        </a:rPr>
                        <a:t>网站提供中文界面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变更后</a:t>
                      </a:r>
                      <a:r>
                        <a:rPr lang="en-US" sz="1100" kern="100">
                          <a:effectLst/>
                        </a:rPr>
                        <a:t>:</a:t>
                      </a:r>
                      <a:r>
                        <a:rPr lang="zh-CN" sz="1100" kern="100">
                          <a:effectLst/>
                        </a:rPr>
                        <a:t>网站在导航栏提供语言选择下拉栏，用户可以自由选择语言。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60950"/>
                  </a:ext>
                </a:extLst>
              </a:tr>
              <a:tr h="625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变更影响分析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网站语言改变会导致当前界面的不匹配，需要针对不同语言进行适配，适配工作涉及到网站所有界面，工作量极大，会导致项目延期。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139"/>
                  </a:ext>
                </a:extLst>
              </a:tr>
              <a:tr h="65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验证人建议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建议拒绝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7422"/>
                  </a:ext>
                </a:extLst>
              </a:tr>
              <a:tr h="24065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变更审批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4679"/>
                  </a:ext>
                </a:extLst>
              </a:tr>
              <a:tr h="6821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审批人意见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影响过大，拒绝变更。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08607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审批人签字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郦哲聪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2019.1.8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1093715613"/>
                  </a:ext>
                </a:extLst>
              </a:tr>
            </a:tbl>
          </a:graphicData>
        </a:graphic>
      </p:graphicFrame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51E89-3C81-4192-ABDA-C5D886F0F5F1}"/>
              </a:ext>
            </a:extLst>
          </p:cNvPr>
          <p:cNvSpPr/>
          <p:nvPr/>
        </p:nvSpPr>
        <p:spPr>
          <a:xfrm>
            <a:off x="4289006" y="10289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准入标准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62D570-4AC6-4078-97B9-BBAC3462B19C}"/>
              </a:ext>
            </a:extLst>
          </p:cNvPr>
          <p:cNvSpPr/>
          <p:nvPr/>
        </p:nvSpPr>
        <p:spPr>
          <a:xfrm>
            <a:off x="3944454" y="1697806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填写变更请求申请表。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接收人接收到变更请求。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0AADF-792E-49C2-A6FD-2E5678BA1ACD}"/>
              </a:ext>
            </a:extLst>
          </p:cNvPr>
          <p:cNvSpPr/>
          <p:nvPr/>
        </p:nvSpPr>
        <p:spPr>
          <a:xfrm>
            <a:off x="2076069" y="30888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退出标准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DEBF5D-0425-4CA7-88B6-312B0D07C830}"/>
              </a:ext>
            </a:extLst>
          </p:cNvPr>
          <p:cNvSpPr/>
          <p:nvPr/>
        </p:nvSpPr>
        <p:spPr>
          <a:xfrm>
            <a:off x="1474143" y="3686210"/>
            <a:ext cx="6292033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请求的状态是已驳回，已完成或已取消。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所有修改的工作产品都已经更新且存储在正确的位置。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变更的详细信息及变更请求的状态已经通知相关的干系人。</a:t>
            </a:r>
          </a:p>
        </p:txBody>
      </p:sp>
    </p:spTree>
    <p:extLst>
      <p:ext uri="{BB962C8B-B14F-4D97-AF65-F5344CB8AC3E}">
        <p14:creationId xmlns:p14="http://schemas.microsoft.com/office/powerpoint/2010/main" val="15322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AFAD72-EE13-46E6-88DF-2194D6F5B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3807"/>
              </p:ext>
            </p:extLst>
          </p:nvPr>
        </p:nvGraphicFramePr>
        <p:xfrm>
          <a:off x="853440" y="1096700"/>
          <a:ext cx="7195720" cy="4536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2907805225"/>
                    </a:ext>
                  </a:extLst>
                </a:gridCol>
                <a:gridCol w="5846957">
                  <a:extLst>
                    <a:ext uri="{9D8B030D-6E8A-4147-A177-3AD203B41FA5}">
                      <a16:colId xmlns:a16="http://schemas.microsoft.com/office/drawing/2014/main" val="1019644139"/>
                    </a:ext>
                  </a:extLst>
                </a:gridCol>
              </a:tblGrid>
              <a:tr h="305418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建议的变更属性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870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21802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变更来源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语言包，项目发起人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29570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变更请求</a:t>
                      </a:r>
                      <a:r>
                        <a:rPr lang="en-US" sz="1200" kern="100">
                          <a:effectLst/>
                        </a:rPr>
                        <a:t>ID: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RC-1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40513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变更类型：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提出的改进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797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2019/01/09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39079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更新日期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2019/01/09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498696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项目下达者认为可以提供至少两种语言界面，比如说英语，简体中文表达等，网站可以在各种语言之间切换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3772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实现优先级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227745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杨枨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292534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提交人优先级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0397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计划发布版本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不发布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399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基于项目的案例教学系统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88139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状态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已取消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78414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标题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邀请项目增加英文包的支持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666928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验证人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郦哲聪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2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9520" y="2721114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团队建设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546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TeamBuilding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EE642-3713-4D90-A941-8933363EC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48" y="1286502"/>
            <a:ext cx="4673600" cy="3505200"/>
          </a:xfrm>
          <a:prstGeom prst="rect">
            <a:avLst/>
          </a:prstGeom>
        </p:spPr>
      </p:pic>
      <p:sp>
        <p:nvSpPr>
          <p:cNvPr id="86" name="TextBox 835">
            <a:extLst>
              <a:ext uri="{FF2B5EF4-FFF2-40B4-BE49-F238E27FC236}">
                <a16:creationId xmlns:a16="http://schemas.microsoft.com/office/drawing/2014/main" id="{50E7FB98-03FB-4A76-BA7F-7AA01E87D383}"/>
              </a:ext>
            </a:extLst>
          </p:cNvPr>
          <p:cNvSpPr txBox="1"/>
          <p:nvPr/>
        </p:nvSpPr>
        <p:spPr>
          <a:xfrm>
            <a:off x="776787" y="3853089"/>
            <a:ext cx="350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</a:rPr>
              <a:t>2019.1.4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地点：胖叔叔奶酸菜鱼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0600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526" y="544840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书籍资料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044" y="1696511"/>
            <a:ext cx="7978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【1】</a:t>
            </a:r>
            <a:r>
              <a:rPr lang="zh-CN" altLang="zh-CN" dirty="0">
                <a:solidFill>
                  <a:schemeClr val="bg1"/>
                </a:solidFill>
              </a:rPr>
              <a:t>《软件工程原书第八版》 机械工业出版社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RogerS.Pressman</a:t>
            </a:r>
            <a:r>
              <a:rPr lang="en-US" altLang="zh-CN" dirty="0">
                <a:solidFill>
                  <a:schemeClr val="bg1"/>
                </a:solidFill>
              </a:rPr>
              <a:t> Bruce </a:t>
            </a:r>
            <a:r>
              <a:rPr lang="en-US" altLang="zh-CN" dirty="0" err="1">
                <a:solidFill>
                  <a:schemeClr val="bg1"/>
                </a:solidFill>
              </a:rPr>
              <a:t>R.Maxim</a:t>
            </a:r>
            <a:r>
              <a:rPr lang="zh-CN" altLang="zh-CN" dirty="0">
                <a:solidFill>
                  <a:schemeClr val="bg1"/>
                </a:solidFill>
              </a:rPr>
              <a:t>著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294545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【2】</a:t>
            </a:r>
            <a:r>
              <a:rPr lang="zh-CN" altLang="zh-CN" dirty="0">
                <a:solidFill>
                  <a:schemeClr val="bg1"/>
                </a:solidFill>
              </a:rPr>
              <a:t>《软件工程导论》 清华大学出版社 张海藩等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150343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【3】</a:t>
            </a:r>
            <a:r>
              <a:rPr lang="zh-CN" altLang="zh-CN" dirty="0">
                <a:solidFill>
                  <a:schemeClr val="bg1"/>
                </a:solidFill>
              </a:rPr>
              <a:t>《软件需求》 清华大学出版社</a:t>
            </a:r>
            <a:r>
              <a:rPr lang="en-US" altLang="zh-CN" dirty="0">
                <a:solidFill>
                  <a:schemeClr val="bg1"/>
                </a:solidFill>
              </a:rPr>
              <a:t> 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en-US" altLang="zh-CN" dirty="0">
                <a:solidFill>
                  <a:schemeClr val="bg1"/>
                </a:solidFill>
              </a:rPr>
              <a:t>, Joy Beatty</a:t>
            </a:r>
            <a:r>
              <a:rPr lang="zh-CN" altLang="zh-CN" dirty="0">
                <a:solidFill>
                  <a:schemeClr val="bg1"/>
                </a:solidFill>
              </a:rPr>
              <a:t>著 李忠利 李淳 霍金健 孔晨辉 译</a:t>
            </a:r>
            <a:r>
              <a:rPr lang="en-US" altLang="zh-CN" dirty="0">
                <a:solidFill>
                  <a:schemeClr val="bg1"/>
                </a:solidFill>
              </a:rPr>
              <a:t> 2016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IT</a:t>
            </a:r>
            <a:r>
              <a:rPr lang="zh-CN" altLang="zh-CN" dirty="0">
                <a:solidFill>
                  <a:schemeClr val="bg1"/>
                </a:solidFill>
              </a:rPr>
              <a:t>项目管理》 机械工业出版社 </a:t>
            </a:r>
            <a:r>
              <a:rPr lang="en-US" altLang="zh-CN" dirty="0">
                <a:solidFill>
                  <a:schemeClr val="bg1"/>
                </a:solidFill>
              </a:rPr>
              <a:t>Kathy Schwalbe</a:t>
            </a:r>
            <a:r>
              <a:rPr lang="zh-CN" altLang="zh-CN" dirty="0">
                <a:solidFill>
                  <a:schemeClr val="bg1"/>
                </a:solidFill>
              </a:rPr>
              <a:t>著 孙新波 朱珠 贾建锋 译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962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硕士论文及文档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22" y="1169570"/>
            <a:ext cx="7978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en-US" dirty="0">
                <a:solidFill>
                  <a:schemeClr val="bg1"/>
                </a:solidFill>
              </a:rPr>
              <a:t>案例库系统介绍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学院本科教学会议</a:t>
            </a:r>
            <a:r>
              <a:rPr lang="en-US" altLang="zh-CN" dirty="0">
                <a:solidFill>
                  <a:schemeClr val="bg1"/>
                </a:solidFill>
              </a:rPr>
              <a:t>-2010-3-6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【5】“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基于项目的案例学习系统”学习评价模型的设计与实现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王明成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【6】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徐鹏飞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【7】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修改版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【8】pbcls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-2013-5-26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【9】</a:t>
            </a:r>
            <a:r>
              <a:rPr lang="zh-CN" altLang="en-US" dirty="0">
                <a:solidFill>
                  <a:schemeClr val="bg1"/>
                </a:solidFill>
              </a:rPr>
              <a:t>案例教学系统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【10】</a:t>
            </a:r>
            <a:r>
              <a:rPr lang="zh-CN" altLang="en-US" dirty="0">
                <a:solidFill>
                  <a:schemeClr val="bg1"/>
                </a:solidFill>
              </a:rPr>
              <a:t>王朝成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最终版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55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22" y="2968163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会议记录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57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altLang="zh-CN" sz="40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172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BD376B-80F2-4183-A92C-0A440D4F1B96}"/>
              </a:ext>
            </a:extLst>
          </p:cNvPr>
          <p:cNvGrpSpPr/>
          <p:nvPr/>
        </p:nvGrpSpPr>
        <p:grpSpPr>
          <a:xfrm>
            <a:off x="1020931" y="1169570"/>
            <a:ext cx="6631859" cy="5501844"/>
            <a:chOff x="1020931" y="1556889"/>
            <a:chExt cx="6631859" cy="33287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247056B-EACC-494C-A398-2269FEBE8670}"/>
                </a:ext>
              </a:extLst>
            </p:cNvPr>
            <p:cNvSpPr txBox="1"/>
            <p:nvPr/>
          </p:nvSpPr>
          <p:spPr>
            <a:xfrm>
              <a:off x="1020932" y="1556889"/>
              <a:ext cx="4882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陈铉文（组长）：评审</a:t>
              </a:r>
              <a:r>
                <a:rPr lang="en-US" altLang="zh-CN" dirty="0">
                  <a:solidFill>
                    <a:schemeClr val="bg1"/>
                  </a:solidFill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</a:rPr>
                <a:t>制作、愿景与范围文档起草、参与编写用例场景、参与活动图、对话框图绘制、复制顺序图部署图绘制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04042A-001B-43F2-A16C-7C9B4EA88221}"/>
                </a:ext>
              </a:extLst>
            </p:cNvPr>
            <p:cNvSpPr txBox="1"/>
            <p:nvPr/>
          </p:nvSpPr>
          <p:spPr>
            <a:xfrm>
              <a:off x="1020931" y="2249980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章奇妙：参与编写用例场景、参与活动图、对话框图绘制、参与界面原型制作、负责测试用例编写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FEFEAA-9F0D-4915-8474-0B8C0710A410}"/>
                </a:ext>
              </a:extLst>
            </p:cNvPr>
            <p:cNvSpPr txBox="1"/>
            <p:nvPr/>
          </p:nvSpPr>
          <p:spPr>
            <a:xfrm>
              <a:off x="1020931" y="3701166"/>
              <a:ext cx="4812601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于坤：愿景与范围文档起草、参与编写用例场景、参与活动图、对话框图绘制、负责各个文档完善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B88176-609F-40CD-BFF1-BA248488815D}"/>
                </a:ext>
              </a:extLst>
            </p:cNvPr>
            <p:cNvSpPr txBox="1"/>
            <p:nvPr/>
          </p:nvSpPr>
          <p:spPr>
            <a:xfrm>
              <a:off x="1020931" y="2923916"/>
              <a:ext cx="4812601" cy="72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张威杰：参与编写用例场景、参与活动图、对话框图绘制、参与界面原型制作、负责数据字典编写、</a:t>
              </a:r>
              <a:r>
                <a:rPr lang="en-US" altLang="zh-CN" dirty="0">
                  <a:solidFill>
                    <a:schemeClr val="bg1"/>
                  </a:solidFill>
                </a:rPr>
                <a:t>ER</a:t>
              </a:r>
              <a:r>
                <a:rPr lang="zh-CN" altLang="en-US" dirty="0">
                  <a:solidFill>
                    <a:schemeClr val="bg1"/>
                  </a:solidFill>
                </a:rPr>
                <a:t>图绘制、编写</a:t>
              </a:r>
              <a:r>
                <a:rPr lang="en-US" altLang="zh-CN" dirty="0">
                  <a:solidFill>
                    <a:schemeClr val="bg1"/>
                  </a:solidFill>
                </a:rPr>
                <a:t>JAD</a:t>
              </a:r>
              <a:r>
                <a:rPr lang="zh-CN" altLang="en-US" dirty="0">
                  <a:solidFill>
                    <a:schemeClr val="bg1"/>
                  </a:solidFill>
                </a:rPr>
                <a:t>会议记录、用户群分类、需求变更影响分析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36D207-5856-4971-9163-EDBCFFB98AD8}"/>
                </a:ext>
              </a:extLst>
            </p:cNvPr>
            <p:cNvSpPr txBox="1"/>
            <p:nvPr/>
          </p:nvSpPr>
          <p:spPr>
            <a:xfrm>
              <a:off x="1020932" y="4327034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刘值成：负责界面原型制作、参与编写用例场景、参与活动图、对话框图绘制、</a:t>
              </a:r>
              <a:r>
                <a:rPr lang="en-US" altLang="zh-CN" dirty="0">
                  <a:solidFill>
                    <a:schemeClr val="bg1"/>
                  </a:solidFill>
                </a:rPr>
                <a:t>CCB</a:t>
              </a:r>
              <a:r>
                <a:rPr lang="zh-CN" altLang="en-US" dirty="0">
                  <a:solidFill>
                    <a:schemeClr val="bg1"/>
                  </a:solidFill>
                </a:rPr>
                <a:t>章程、变更控制流程说明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D9426-48BA-48F2-8F5F-CB5C628BC89D}"/>
                </a:ext>
              </a:extLst>
            </p:cNvPr>
            <p:cNvSpPr txBox="1"/>
            <p:nvPr/>
          </p:nvSpPr>
          <p:spPr>
            <a:xfrm>
              <a:off x="6942339" y="1556889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88.29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436498-876F-4143-9DD6-288A1DB41711}"/>
                </a:ext>
              </a:extLst>
            </p:cNvPr>
            <p:cNvSpPr txBox="1"/>
            <p:nvPr/>
          </p:nvSpPr>
          <p:spPr>
            <a:xfrm>
              <a:off x="6942339" y="310311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91.08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B77313-0A17-40E3-9ECE-318BD11E68D8}"/>
                </a:ext>
              </a:extLst>
            </p:cNvPr>
            <p:cNvSpPr txBox="1"/>
            <p:nvPr/>
          </p:nvSpPr>
          <p:spPr>
            <a:xfrm>
              <a:off x="6942339" y="236849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90.76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95714A-18FB-4F18-9CF8-12A527B135A3}"/>
                </a:ext>
              </a:extLst>
            </p:cNvPr>
            <p:cNvSpPr txBox="1"/>
            <p:nvPr/>
          </p:nvSpPr>
          <p:spPr>
            <a:xfrm>
              <a:off x="6942339" y="3795608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91.36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ACD791-6142-4C72-8326-ABC63A6EFF5E}"/>
                </a:ext>
              </a:extLst>
            </p:cNvPr>
            <p:cNvSpPr txBox="1"/>
            <p:nvPr/>
          </p:nvSpPr>
          <p:spPr>
            <a:xfrm>
              <a:off x="6942339" y="4327034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90.31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折线图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4253C1-8E04-4922-BE3B-C4271B8E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352550"/>
            <a:ext cx="7400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1" y="1952596"/>
            <a:ext cx="2411033" cy="3179384"/>
          </a:xfrm>
          <a:prstGeom prst="rect">
            <a:avLst/>
          </a:prstGeom>
        </p:spPr>
      </p:pic>
      <p:pic>
        <p:nvPicPr>
          <p:cNvPr id="25" name="Picture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60" y="1968783"/>
            <a:ext cx="3581795" cy="2393833"/>
          </a:xfrm>
          <a:prstGeom prst="rect">
            <a:avLst/>
          </a:prstGeom>
        </p:spPr>
      </p:pic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27" y="2790564"/>
            <a:ext cx="3473296" cy="2222910"/>
          </a:xfrm>
          <a:prstGeom prst="rect">
            <a:avLst/>
          </a:prstGeom>
        </p:spPr>
      </p:pic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2" y="1952614"/>
            <a:ext cx="1982404" cy="1433939"/>
          </a:xfrm>
          <a:prstGeom prst="rect">
            <a:avLst/>
          </a:prstGeom>
        </p:spPr>
      </p:pic>
      <p:pic>
        <p:nvPicPr>
          <p:cNvPr id="28" name="Picture 27" descr="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37" y="2919845"/>
            <a:ext cx="1586396" cy="660998"/>
          </a:xfrm>
          <a:prstGeom prst="rect">
            <a:avLst/>
          </a:prstGeom>
        </p:spPr>
      </p:pic>
      <p:pic>
        <p:nvPicPr>
          <p:cNvPr id="29" name="Picture 28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56" y="1899018"/>
            <a:ext cx="1047013" cy="1875248"/>
          </a:xfrm>
          <a:prstGeom prst="rect">
            <a:avLst/>
          </a:prstGeom>
        </p:spPr>
      </p:pic>
      <p:pic>
        <p:nvPicPr>
          <p:cNvPr id="30" name="Picture 29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9747" y="2220489"/>
            <a:ext cx="910835" cy="910835"/>
          </a:xfrm>
          <a:prstGeom prst="rect">
            <a:avLst/>
          </a:prstGeom>
        </p:spPr>
      </p:pic>
      <p:pic>
        <p:nvPicPr>
          <p:cNvPr id="31" name="Picture 30" descr="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8276" y="2006175"/>
            <a:ext cx="1077635" cy="571148"/>
          </a:xfrm>
          <a:prstGeom prst="rect">
            <a:avLst/>
          </a:prstGeom>
        </p:spPr>
      </p:pic>
      <p:pic>
        <p:nvPicPr>
          <p:cNvPr id="32" name="Picture 31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323" y="2059754"/>
            <a:ext cx="635192" cy="535785"/>
          </a:xfrm>
          <a:prstGeom prst="rect">
            <a:avLst/>
          </a:prstGeom>
        </p:spPr>
      </p:pic>
      <p:pic>
        <p:nvPicPr>
          <p:cNvPr id="33" name="Picture 32" descr="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0581" y="3988580"/>
            <a:ext cx="401085" cy="434377"/>
          </a:xfrm>
          <a:prstGeom prst="rect">
            <a:avLst/>
          </a:prstGeom>
        </p:spPr>
      </p:pic>
      <p:pic>
        <p:nvPicPr>
          <p:cNvPr id="34" name="Picture 33" descr="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732" y="2837222"/>
            <a:ext cx="869566" cy="626087"/>
          </a:xfrm>
          <a:prstGeom prst="rect">
            <a:avLst/>
          </a:prstGeom>
        </p:spPr>
      </p:pic>
      <p:pic>
        <p:nvPicPr>
          <p:cNvPr id="35" name="Picture 34" descr="1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238" y="4169641"/>
            <a:ext cx="1384540" cy="8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5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675644" y="3398661"/>
            <a:ext cx="155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阶段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项目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E512A-AAF2-4798-8455-742499BA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52" y="53821"/>
            <a:ext cx="6304119" cy="68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531443" y="3337084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里程碑评审会议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C01DF-A33A-4EA5-83D1-0B6F57B8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0" y="0"/>
            <a:ext cx="432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887305" y="3318786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23983-EA9E-4723-9800-1E84165D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69" y="0"/>
            <a:ext cx="453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103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配置管理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53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085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需求管理工具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306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96402-4912-42D9-B55F-C133F8B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044"/>
            <a:ext cx="9144000" cy="33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6522</TotalTime>
  <Words>1283</Words>
  <Application>Microsoft Office PowerPoint</Application>
  <PresentationFormat>全屏显示(4:3)</PresentationFormat>
  <Paragraphs>235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Raleway</vt:lpstr>
      <vt:lpstr>Sansation</vt:lpstr>
      <vt:lpstr>等线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keywords>ppt</cp:keywords>
  <cp:lastModifiedBy>XuanWen Chen</cp:lastModifiedBy>
  <cp:revision>517</cp:revision>
  <dcterms:created xsi:type="dcterms:W3CDTF">2014-07-11T05:58:42Z</dcterms:created>
  <dcterms:modified xsi:type="dcterms:W3CDTF">2019-01-11T10:22:30Z</dcterms:modified>
</cp:coreProperties>
</file>