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11.xml" ContentType="application/vnd.openxmlformats-officedocument.presentationml.tags+xml"/>
  <Override PartName="/ppt/theme/themeOverride7.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66" r:id="rId3"/>
    <p:sldId id="258" r:id="rId4"/>
    <p:sldId id="275" r:id="rId5"/>
    <p:sldId id="361" r:id="rId6"/>
    <p:sldId id="330" r:id="rId7"/>
    <p:sldId id="362" r:id="rId8"/>
    <p:sldId id="363" r:id="rId9"/>
    <p:sldId id="365" r:id="rId10"/>
    <p:sldId id="364" r:id="rId11"/>
    <p:sldId id="332" r:id="rId12"/>
    <p:sldId id="271" r:id="rId13"/>
    <p:sldId id="278" r:id="rId14"/>
    <p:sldId id="287" r:id="rId15"/>
    <p:sldId id="272" r:id="rId16"/>
    <p:sldId id="302" r:id="rId17"/>
    <p:sldId id="355" r:id="rId18"/>
    <p:sldId id="329" r:id="rId19"/>
    <p:sldId id="356" r:id="rId20"/>
    <p:sldId id="262" r:id="rId21"/>
    <p:sldId id="357" r:id="rId22"/>
    <p:sldId id="358" r:id="rId23"/>
    <p:sldId id="279" r:id="rId24"/>
    <p:sldId id="366" r:id="rId25"/>
    <p:sldId id="371" r:id="rId26"/>
    <p:sldId id="370" r:id="rId27"/>
    <p:sldId id="372" r:id="rId28"/>
    <p:sldId id="277" r:id="rId29"/>
    <p:sldId id="280" r:id="rId30"/>
    <p:sldId id="269" r:id="rId31"/>
    <p:sldId id="334" r:id="rId32"/>
    <p:sldId id="335" r:id="rId33"/>
    <p:sldId id="336" r:id="rId34"/>
    <p:sldId id="337" r:id="rId35"/>
    <p:sldId id="338" r:id="rId36"/>
    <p:sldId id="339" r:id="rId37"/>
    <p:sldId id="340" r:id="rId38"/>
    <p:sldId id="341" r:id="rId39"/>
    <p:sldId id="282" r:id="rId40"/>
    <p:sldId id="345" r:id="rId41"/>
    <p:sldId id="343" r:id="rId42"/>
    <p:sldId id="344" r:id="rId43"/>
    <p:sldId id="346" r:id="rId44"/>
    <p:sldId id="347" r:id="rId45"/>
    <p:sldId id="288" r:id="rId46"/>
    <p:sldId id="333" r:id="rId47"/>
    <p:sldId id="286" r:id="rId48"/>
    <p:sldId id="267" r:id="rId49"/>
    <p:sldId id="348" r:id="rId50"/>
    <p:sldId id="349" r:id="rId51"/>
    <p:sldId id="350" r:id="rId52"/>
    <p:sldId id="301" r:id="rId53"/>
    <p:sldId id="359" r:id="rId54"/>
    <p:sldId id="261"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4" d="100"/>
          <a:sy n="74" d="100"/>
        </p:scale>
        <p:origin x="84" y="6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p:cViewPr varScale="1">
        <p:scale>
          <a:sx n="78" d="100"/>
          <a:sy n="78"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D5A16B-4A35-41BD-93DC-295A9A0D9E87}" type="slidenum">
              <a:rPr lang="zh-CN" altLang="en-US" smtClean="0"/>
              <a:t>1</a:t>
            </a:fld>
            <a:endParaRPr lang="zh-CN" altLang="en-US"/>
          </a:p>
        </p:txBody>
      </p:sp>
    </p:spTree>
    <p:extLst>
      <p:ext uri="{BB962C8B-B14F-4D97-AF65-F5344CB8AC3E}">
        <p14:creationId xmlns:p14="http://schemas.microsoft.com/office/powerpoint/2010/main" val="264749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2018/10/19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2018/10/19</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2018/10/19</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3.jpe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zh.wikipedia.org/wiki/%E5%AF%B9%E8%B1%A1%E7%AE%A1%E7%90%86%E7%BB%84%E7%BB%87" TargetMode="Externa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5" y="2596514"/>
            <a:ext cx="4832805" cy="558799"/>
          </a:xfrm>
        </p:spPr>
        <p:txBody>
          <a:bodyPr>
            <a:normAutofit/>
          </a:bodyPr>
          <a:lstStyle/>
          <a:p>
            <a:pPr algn="r"/>
            <a:r>
              <a:rPr lang="en-US" altLang="zh-CN" sz="2800" dirty="0"/>
              <a:t>——UML</a:t>
            </a:r>
            <a:r>
              <a:rPr lang="zh-CN" altLang="en-US" sz="2800" dirty="0"/>
              <a:t>概述</a:t>
            </a:r>
            <a:endParaRPr lang="en-US" altLang="en-US" sz="2800"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dirty="0"/>
              <a:t>UML2</a:t>
            </a:r>
            <a:r>
              <a:rPr lang="zh-CN" altLang="en-US" dirty="0"/>
              <a:t>基础、建模与设计教程</a:t>
            </a:r>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   组员：章奇妙、张威杰、刘值成、于坤</a:t>
            </a:r>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en-US" altLang="zh-CN" dirty="0"/>
              <a:t>PRD2018-G01   </a:t>
            </a:r>
            <a:r>
              <a:rPr lang="en-US" altLang="en-US" dirty="0"/>
              <a:t>2018.10.9</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OOA/OOD</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OOA/OOD</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Coad/Yourdon</a:t>
            </a:r>
            <a:r>
              <a:rPr lang="zh-CN" altLang="en-US" dirty="0"/>
              <a:t>方法，即著名的</a:t>
            </a:r>
            <a:r>
              <a:rPr lang="en-US" altLang="zh-CN" dirty="0"/>
              <a:t>OOA/OOD</a:t>
            </a:r>
            <a:r>
              <a:rPr lang="zh-CN" altLang="en-US" dirty="0"/>
              <a:t>方法，它是最早的面向对象的分析和设计方法之一。</a:t>
            </a:r>
          </a:p>
        </p:txBody>
      </p:sp>
    </p:spTree>
    <p:extLst>
      <p:ext uri="{BB962C8B-B14F-4D97-AF65-F5344CB8AC3E}">
        <p14:creationId xmlns:p14="http://schemas.microsoft.com/office/powerpoint/2010/main" val="2107830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中的发展历程</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cxnSp>
        <p:nvCxnSpPr>
          <p:cNvPr id="6" name="直接连接符 5"/>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8" name="ï$líḓè"/>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dè"/>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ṡḷiḑe"/>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îde"/>
          <p:cNvSpPr/>
          <p:nvPr/>
        </p:nvSpPr>
        <p:spPr>
          <a:xfrm>
            <a:off x="5587998"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ḷïḋè"/>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šḻíḓê"/>
          <p:cNvSpPr/>
          <p:nvPr/>
        </p:nvSpPr>
        <p:spPr bwMode="auto">
          <a:xfrm>
            <a:off x="6964576"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14" name="ïsľîdé"/>
          <p:cNvSpPr/>
          <p:nvPr/>
        </p:nvSpPr>
        <p:spPr bwMode="auto">
          <a:xfrm>
            <a:off x="5771281"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5" name="iŝliḑê"/>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i$ļiḋe"/>
          <p:cNvSpPr/>
          <p:nvPr/>
        </p:nvSpPr>
        <p:spPr bwMode="auto">
          <a:xfrm>
            <a:off x="4577986" y="3385090"/>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íṡ1iďe"/>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nvGrpSpPr>
          <p:cNvPr id="18" name="îṣḻíḋè"/>
          <p:cNvGrpSpPr/>
          <p:nvPr/>
        </p:nvGrpSpPr>
        <p:grpSpPr>
          <a:xfrm>
            <a:off x="7344325" y="4292482"/>
            <a:ext cx="2292764" cy="947301"/>
            <a:chOff x="7266806" y="4292482"/>
            <a:chExt cx="2292764" cy="947301"/>
          </a:xfrm>
        </p:grpSpPr>
        <p:sp>
          <p:nvSpPr>
            <p:cNvPr id="31" name="îŝľídè"/>
            <p:cNvSpPr txBox="1"/>
            <p:nvPr/>
          </p:nvSpPr>
          <p:spPr bwMode="auto">
            <a:xfrm>
              <a:off x="7266806"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2005</a:t>
              </a:r>
              <a:endParaRPr lang="zh-CN" altLang="en-US" sz="1600" b="1" dirty="0">
                <a:effectLst/>
              </a:endParaRPr>
            </a:p>
          </p:txBody>
        </p:sp>
        <p:sp>
          <p:nvSpPr>
            <p:cNvPr id="32" name="íşḷïḋé"/>
            <p:cNvSpPr txBox="1"/>
            <p:nvPr/>
          </p:nvSpPr>
          <p:spPr bwMode="auto">
            <a:xfrm>
              <a:off x="7266806"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UML2.0</a:t>
              </a:r>
            </a:p>
          </p:txBody>
        </p:sp>
      </p:grpSp>
      <p:grpSp>
        <p:nvGrpSpPr>
          <p:cNvPr id="19" name="íṣḷîḓê"/>
          <p:cNvGrpSpPr/>
          <p:nvPr/>
        </p:nvGrpSpPr>
        <p:grpSpPr>
          <a:xfrm>
            <a:off x="4949618" y="4292482"/>
            <a:ext cx="2292764" cy="947301"/>
            <a:chOff x="4888334" y="4292482"/>
            <a:chExt cx="2292764" cy="947301"/>
          </a:xfrm>
        </p:grpSpPr>
        <p:sp>
          <p:nvSpPr>
            <p:cNvPr id="29" name="ïŝḻïḑè"/>
            <p:cNvSpPr txBox="1"/>
            <p:nvPr/>
          </p:nvSpPr>
          <p:spPr bwMode="auto">
            <a:xfrm>
              <a:off x="4888334"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1997</a:t>
              </a:r>
              <a:endParaRPr lang="zh-CN" altLang="en-US" sz="1600" b="1" dirty="0">
                <a:effectLst/>
              </a:endParaRPr>
            </a:p>
          </p:txBody>
        </p:sp>
        <p:sp>
          <p:nvSpPr>
            <p:cNvPr id="30" name="ïśḻîḓe"/>
            <p:cNvSpPr txBox="1"/>
            <p:nvPr/>
          </p:nvSpPr>
          <p:spPr bwMode="auto">
            <a:xfrm>
              <a:off x="4888334"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UML1.0/UML1.1</a:t>
              </a:r>
            </a:p>
          </p:txBody>
        </p:sp>
      </p:grpSp>
      <p:grpSp>
        <p:nvGrpSpPr>
          <p:cNvPr id="20" name="îSļiḍé"/>
          <p:cNvGrpSpPr/>
          <p:nvPr/>
        </p:nvGrpSpPr>
        <p:grpSpPr>
          <a:xfrm>
            <a:off x="2554911" y="4292482"/>
            <a:ext cx="2292764" cy="947301"/>
            <a:chOff x="2496110" y="4292482"/>
            <a:chExt cx="2292764" cy="947301"/>
          </a:xfrm>
        </p:grpSpPr>
        <p:sp>
          <p:nvSpPr>
            <p:cNvPr id="27" name="ïṩļïdè"/>
            <p:cNvSpPr txBox="1"/>
            <p:nvPr/>
          </p:nvSpPr>
          <p:spPr bwMode="auto">
            <a:xfrm>
              <a:off x="2496110"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1995</a:t>
              </a:r>
              <a:endParaRPr lang="zh-CN" altLang="en-US" sz="1600" b="1" dirty="0">
                <a:effectLst/>
              </a:endParaRPr>
            </a:p>
          </p:txBody>
        </p:sp>
        <p:sp>
          <p:nvSpPr>
            <p:cNvPr id="28" name="ïšlidè"/>
            <p:cNvSpPr txBox="1"/>
            <p:nvPr/>
          </p:nvSpPr>
          <p:spPr bwMode="auto">
            <a:xfrm>
              <a:off x="2496110"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UM0.8</a:t>
              </a:r>
            </a:p>
          </p:txBody>
        </p:sp>
      </p:grpSp>
      <p:grpSp>
        <p:nvGrpSpPr>
          <p:cNvPr id="21" name="iš1iḓè"/>
          <p:cNvGrpSpPr/>
          <p:nvPr/>
        </p:nvGrpSpPr>
        <p:grpSpPr>
          <a:xfrm>
            <a:off x="6181708" y="2169000"/>
            <a:ext cx="2292764" cy="947301"/>
            <a:chOff x="6120424" y="2169000"/>
            <a:chExt cx="2292764" cy="947301"/>
          </a:xfrm>
        </p:grpSpPr>
        <p:sp>
          <p:nvSpPr>
            <p:cNvPr id="25" name="iṣḷïḓé"/>
            <p:cNvSpPr txBox="1"/>
            <p:nvPr/>
          </p:nvSpPr>
          <p:spPr bwMode="auto">
            <a:xfrm>
              <a:off x="612042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2000</a:t>
              </a:r>
              <a:endParaRPr lang="zh-CN" altLang="en-US" sz="1600" b="1" dirty="0">
                <a:effectLst/>
              </a:endParaRPr>
            </a:p>
          </p:txBody>
        </p:sp>
        <p:sp>
          <p:nvSpPr>
            <p:cNvPr id="26" name="ísḻiḍé"/>
            <p:cNvSpPr txBox="1"/>
            <p:nvPr/>
          </p:nvSpPr>
          <p:spPr bwMode="auto">
            <a:xfrm>
              <a:off x="612042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UML1.4</a:t>
              </a:r>
            </a:p>
          </p:txBody>
        </p:sp>
      </p:grpSp>
      <p:grpSp>
        <p:nvGrpSpPr>
          <p:cNvPr id="22" name="íSḷîḓe"/>
          <p:cNvGrpSpPr/>
          <p:nvPr/>
        </p:nvGrpSpPr>
        <p:grpSpPr>
          <a:xfrm>
            <a:off x="3748206" y="2169000"/>
            <a:ext cx="2292764" cy="947301"/>
            <a:chOff x="3791744" y="2169000"/>
            <a:chExt cx="2292764" cy="947301"/>
          </a:xfrm>
        </p:grpSpPr>
        <p:sp>
          <p:nvSpPr>
            <p:cNvPr id="23" name="iṥḻîḋé"/>
            <p:cNvSpPr txBox="1"/>
            <p:nvPr/>
          </p:nvSpPr>
          <p:spPr bwMode="auto">
            <a:xfrm>
              <a:off x="379174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1996</a:t>
              </a:r>
              <a:endParaRPr lang="zh-CN" altLang="en-US" sz="1600" b="1" dirty="0">
                <a:effectLst/>
              </a:endParaRPr>
            </a:p>
          </p:txBody>
        </p:sp>
        <p:sp>
          <p:nvSpPr>
            <p:cNvPr id="24" name="íšḻíḑé"/>
            <p:cNvSpPr txBox="1"/>
            <p:nvPr/>
          </p:nvSpPr>
          <p:spPr bwMode="auto">
            <a:xfrm>
              <a:off x="379174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UML0.9/UML0.91</a:t>
              </a:r>
            </a:p>
          </p:txBody>
        </p:sp>
      </p:grpSp>
    </p:spTree>
    <p:extLst>
      <p:ext uri="{BB962C8B-B14F-4D97-AF65-F5344CB8AC3E}">
        <p14:creationId xmlns:p14="http://schemas.microsoft.com/office/powerpoint/2010/main" val="1719516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的特点与结构</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a:t>
            </a:r>
            <a:r>
              <a:rPr lang="zh-CN" altLang="en-US" dirty="0">
                <a:solidFill>
                  <a:schemeClr val="bg1"/>
                </a:solidFill>
              </a:rPr>
              <a:t>的三个特点</a:t>
            </a:r>
            <a:endParaRPr lang="en-US" altLang="zh-CN" dirty="0">
              <a:solidFill>
                <a:schemeClr val="bg1"/>
              </a:solidFill>
            </a:endParaRPr>
          </a:p>
          <a:p>
            <a:pPr lvl="0">
              <a:lnSpc>
                <a:spcPct val="100000"/>
              </a:lnSpc>
            </a:pPr>
            <a:r>
              <a:rPr lang="en-US" altLang="zh-CN" dirty="0">
                <a:solidFill>
                  <a:schemeClr val="bg1"/>
                </a:solidFill>
              </a:rPr>
              <a:t>UML</a:t>
            </a:r>
            <a:r>
              <a:rPr lang="zh-CN" altLang="en-US" dirty="0">
                <a:solidFill>
                  <a:schemeClr val="bg1"/>
                </a:solidFill>
              </a:rPr>
              <a:t>中的事务及关系</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的特点</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grpSp>
        <p:nvGrpSpPr>
          <p:cNvPr id="101" name="îsľîḑe">
            <a:extLst>
              <a:ext uri="{FF2B5EF4-FFF2-40B4-BE49-F238E27FC236}">
                <a16:creationId xmlns:a16="http://schemas.microsoft.com/office/drawing/2014/main" id="{E055401E-121F-46F0-A845-8FBE7BEC6A7B}"/>
              </a:ext>
            </a:extLst>
          </p:cNvPr>
          <p:cNvGrpSpPr/>
          <p:nvPr/>
        </p:nvGrpSpPr>
        <p:grpSpPr>
          <a:xfrm rot="900000">
            <a:off x="1276130" y="1583828"/>
            <a:ext cx="2163111" cy="2163956"/>
            <a:chOff x="2328110" y="2786149"/>
            <a:chExt cx="6516601" cy="6516602"/>
          </a:xfrm>
        </p:grpSpPr>
        <p:sp>
          <p:nvSpPr>
            <p:cNvPr id="104" name="îślíḋè">
              <a:extLst>
                <a:ext uri="{FF2B5EF4-FFF2-40B4-BE49-F238E27FC236}">
                  <a16:creationId xmlns:a16="http://schemas.microsoft.com/office/drawing/2014/main" id="{04E54DF5-8540-46CD-ABD0-D94410ADEDB9}"/>
                </a:ext>
              </a:extLst>
            </p:cNvPr>
            <p:cNvSpPr/>
            <p:nvPr/>
          </p:nvSpPr>
          <p:spPr bwMode="auto">
            <a:xfrm>
              <a:off x="2328110" y="4367620"/>
              <a:ext cx="4466256" cy="4935131"/>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chemeClr val="bg1">
                <a:lumMod val="85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iš1îdé">
              <a:extLst>
                <a:ext uri="{FF2B5EF4-FFF2-40B4-BE49-F238E27FC236}">
                  <a16:creationId xmlns:a16="http://schemas.microsoft.com/office/drawing/2014/main" id="{6863A166-1F91-4A89-9315-91328AD133B0}"/>
                </a:ext>
              </a:extLst>
            </p:cNvPr>
            <p:cNvSpPr/>
            <p:nvPr/>
          </p:nvSpPr>
          <p:spPr bwMode="auto">
            <a:xfrm>
              <a:off x="6261915" y="3255029"/>
              <a:ext cx="1176167" cy="1748357"/>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chemeClr val="bg1">
                <a:lumMod val="65000"/>
              </a:schemeClr>
            </a:solidFill>
            <a:ln>
              <a:noFill/>
            </a:ln>
            <a:effectLst/>
          </p:spPr>
          <p:txBody>
            <a:bodyPr anchor="ctr"/>
            <a:lstStyle/>
            <a:p>
              <a:pPr algn="ctr"/>
              <a:endParaRPr/>
            </a:p>
          </p:txBody>
        </p:sp>
        <p:sp>
          <p:nvSpPr>
            <p:cNvPr id="106" name="ïś1ïḍe">
              <a:extLst>
                <a:ext uri="{FF2B5EF4-FFF2-40B4-BE49-F238E27FC236}">
                  <a16:creationId xmlns:a16="http://schemas.microsoft.com/office/drawing/2014/main" id="{EB04B6A0-23DD-4979-867C-9CBF0931EA54}"/>
                </a:ext>
              </a:extLst>
            </p:cNvPr>
            <p:cNvSpPr/>
            <p:nvPr/>
          </p:nvSpPr>
          <p:spPr bwMode="auto">
            <a:xfrm>
              <a:off x="6659268" y="4129207"/>
              <a:ext cx="1613254" cy="1239744"/>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chemeClr val="bg1">
                <a:lumMod val="65000"/>
              </a:schemeClr>
            </a:solidFill>
            <a:ln>
              <a:noFill/>
            </a:ln>
            <a:effectLst/>
          </p:spPr>
          <p:txBody>
            <a:bodyPr anchor="ctr"/>
            <a:lstStyle/>
            <a:p>
              <a:pPr algn="ctr"/>
              <a:endParaRPr/>
            </a:p>
          </p:txBody>
        </p:sp>
        <p:sp>
          <p:nvSpPr>
            <p:cNvPr id="107" name="ïṡľîḓe">
              <a:extLst>
                <a:ext uri="{FF2B5EF4-FFF2-40B4-BE49-F238E27FC236}">
                  <a16:creationId xmlns:a16="http://schemas.microsoft.com/office/drawing/2014/main" id="{44DFDED7-98E4-452B-B754-936775E701E6}"/>
                </a:ext>
              </a:extLst>
            </p:cNvPr>
            <p:cNvSpPr/>
            <p:nvPr/>
          </p:nvSpPr>
          <p:spPr bwMode="auto">
            <a:xfrm>
              <a:off x="7000990" y="6712004"/>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75000"/>
              </a:schemeClr>
            </a:solidFill>
            <a:ln>
              <a:noFill/>
            </a:ln>
            <a:effectLst/>
          </p:spPr>
          <p:txBody>
            <a:bodyPr anchor="ctr"/>
            <a:lstStyle/>
            <a:p>
              <a:pPr algn="ctr"/>
              <a:endParaRPr/>
            </a:p>
          </p:txBody>
        </p:sp>
        <p:sp>
          <p:nvSpPr>
            <p:cNvPr id="108" name="ïšļiḓè">
              <a:extLst>
                <a:ext uri="{FF2B5EF4-FFF2-40B4-BE49-F238E27FC236}">
                  <a16:creationId xmlns:a16="http://schemas.microsoft.com/office/drawing/2014/main" id="{26F3D281-9312-45DC-B774-8350D5B1AD23}"/>
                </a:ext>
              </a:extLst>
            </p:cNvPr>
            <p:cNvSpPr/>
            <p:nvPr/>
          </p:nvSpPr>
          <p:spPr bwMode="auto">
            <a:xfrm>
              <a:off x="5824823" y="2786149"/>
              <a:ext cx="675504" cy="1915248"/>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chemeClr val="bg1">
                <a:lumMod val="65000"/>
              </a:schemeClr>
            </a:solidFill>
            <a:ln>
              <a:noFill/>
            </a:ln>
            <a:effectLst/>
          </p:spPr>
          <p:txBody>
            <a:bodyPr anchor="ctr"/>
            <a:lstStyle/>
            <a:p>
              <a:pPr algn="ctr"/>
              <a:endParaRPr/>
            </a:p>
          </p:txBody>
        </p:sp>
        <p:sp>
          <p:nvSpPr>
            <p:cNvPr id="109" name="ïṧľidê">
              <a:extLst>
                <a:ext uri="{FF2B5EF4-FFF2-40B4-BE49-F238E27FC236}">
                  <a16:creationId xmlns:a16="http://schemas.microsoft.com/office/drawing/2014/main" id="{589B6ADA-F489-4B52-86B5-3DA96AF2012F}"/>
                </a:ext>
              </a:extLst>
            </p:cNvPr>
            <p:cNvSpPr/>
            <p:nvPr/>
          </p:nvSpPr>
          <p:spPr bwMode="auto">
            <a:xfrm>
              <a:off x="3202288" y="7784862"/>
              <a:ext cx="1176167" cy="1509944"/>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chemeClr val="accent5">
                <a:lumMod val="60000"/>
                <a:lumOff val="4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íṩľidé">
              <a:extLst>
                <a:ext uri="{FF2B5EF4-FFF2-40B4-BE49-F238E27FC236}">
                  <a16:creationId xmlns:a16="http://schemas.microsoft.com/office/drawing/2014/main" id="{C102BDCC-13F8-4A70-9442-DF57FBA74CF8}"/>
                </a:ext>
              </a:extLst>
            </p:cNvPr>
            <p:cNvSpPr/>
            <p:nvPr/>
          </p:nvSpPr>
          <p:spPr bwMode="auto">
            <a:xfrm>
              <a:off x="2328110" y="6545119"/>
              <a:ext cx="1748357" cy="1883453"/>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chemeClr val="accent5"/>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íṥḷîḋé">
              <a:extLst>
                <a:ext uri="{FF2B5EF4-FFF2-40B4-BE49-F238E27FC236}">
                  <a16:creationId xmlns:a16="http://schemas.microsoft.com/office/drawing/2014/main" id="{A9F4C026-ABA6-44B3-A49D-C21A28A48918}"/>
                </a:ext>
              </a:extLst>
            </p:cNvPr>
            <p:cNvSpPr/>
            <p:nvPr/>
          </p:nvSpPr>
          <p:spPr bwMode="auto">
            <a:xfrm>
              <a:off x="4712233" y="4367620"/>
              <a:ext cx="2082134" cy="3393399"/>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chemeClr val="accent5"/>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îsḻiḑê">
              <a:extLst>
                <a:ext uri="{FF2B5EF4-FFF2-40B4-BE49-F238E27FC236}">
                  <a16:creationId xmlns:a16="http://schemas.microsoft.com/office/drawing/2014/main" id="{04501229-2914-4769-924C-A448C7987E14}"/>
                </a:ext>
              </a:extLst>
            </p:cNvPr>
            <p:cNvSpPr/>
            <p:nvPr/>
          </p:nvSpPr>
          <p:spPr bwMode="auto">
            <a:xfrm>
              <a:off x="2399636" y="6918628"/>
              <a:ext cx="1104642" cy="1374847"/>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chemeClr val="accent5">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íSļïḑè">
              <a:extLst>
                <a:ext uri="{FF2B5EF4-FFF2-40B4-BE49-F238E27FC236}">
                  <a16:creationId xmlns:a16="http://schemas.microsoft.com/office/drawing/2014/main" id="{ABE4C1C0-BA9A-41F4-9E85-575581B505D0}"/>
                </a:ext>
              </a:extLst>
            </p:cNvPr>
            <p:cNvSpPr/>
            <p:nvPr/>
          </p:nvSpPr>
          <p:spPr bwMode="auto">
            <a:xfrm rot="19800000">
              <a:off x="6944546" y="5479437"/>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65000"/>
              </a:schemeClr>
            </a:solidFill>
            <a:ln>
              <a:noFill/>
            </a:ln>
            <a:effectLst/>
          </p:spPr>
          <p:txBody>
            <a:bodyPr anchor="ctr"/>
            <a:lstStyle/>
            <a:p>
              <a:pPr algn="ctr"/>
              <a:endParaRPr/>
            </a:p>
          </p:txBody>
        </p:sp>
      </p:grpSp>
      <p:grpSp>
        <p:nvGrpSpPr>
          <p:cNvPr id="114" name="组合 113">
            <a:extLst>
              <a:ext uri="{FF2B5EF4-FFF2-40B4-BE49-F238E27FC236}">
                <a16:creationId xmlns:a16="http://schemas.microsoft.com/office/drawing/2014/main" id="{2E20F2E6-A82D-43D0-8E8F-01FE62900BE2}"/>
              </a:ext>
            </a:extLst>
          </p:cNvPr>
          <p:cNvGrpSpPr/>
          <p:nvPr/>
        </p:nvGrpSpPr>
        <p:grpSpPr>
          <a:xfrm>
            <a:off x="641438" y="4277667"/>
            <a:ext cx="3079888" cy="1446333"/>
            <a:chOff x="641438" y="4277667"/>
            <a:chExt cx="3079888" cy="1446333"/>
          </a:xfrm>
        </p:grpSpPr>
        <p:sp>
          <p:nvSpPr>
            <p:cNvPr id="102" name="ïslïḑè">
              <a:extLst>
                <a:ext uri="{FF2B5EF4-FFF2-40B4-BE49-F238E27FC236}">
                  <a16:creationId xmlns:a16="http://schemas.microsoft.com/office/drawing/2014/main" id="{6E685359-0D12-4E53-9266-00297460FBAC}"/>
                </a:ext>
              </a:extLst>
            </p:cNvPr>
            <p:cNvSpPr txBox="1"/>
            <p:nvPr/>
          </p:nvSpPr>
          <p:spPr>
            <a:xfrm>
              <a:off x="641438" y="4277667"/>
              <a:ext cx="3079888" cy="492493"/>
            </a:xfrm>
            <a:prstGeom prst="rect">
              <a:avLst/>
            </a:prstGeom>
          </p:spPr>
          <p:txBody>
            <a:bodyPr vert="horz" wrap="none" lIns="90000" tIns="46800" rIns="90000" bIns="46800" anchor="ctr">
              <a:normAutofit/>
            </a:bodyPr>
            <a:lstStyle/>
            <a:p>
              <a:pPr algn="ctr"/>
              <a:r>
                <a:rPr lang="zh-CN" altLang="en-US" sz="2000" b="1" dirty="0"/>
                <a:t>统一概念与符号</a:t>
              </a:r>
            </a:p>
          </p:txBody>
        </p:sp>
        <p:sp>
          <p:nvSpPr>
            <p:cNvPr id="103" name="iṧliḑê">
              <a:extLst>
                <a:ext uri="{FF2B5EF4-FFF2-40B4-BE49-F238E27FC236}">
                  <a16:creationId xmlns:a16="http://schemas.microsoft.com/office/drawing/2014/main" id="{DBD0463F-05CD-4AF7-B05D-EF157966BFB2}"/>
                </a:ext>
              </a:extLst>
            </p:cNvPr>
            <p:cNvSpPr txBox="1"/>
            <p:nvPr/>
          </p:nvSpPr>
          <p:spPr>
            <a:xfrm>
              <a:off x="687200"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统一了</a:t>
              </a:r>
              <a:r>
                <a:rPr lang="en-US" altLang="zh-CN" sz="1200" dirty="0" err="1"/>
                <a:t>Booch</a:t>
              </a:r>
              <a:r>
                <a:rPr lang="zh-CN" altLang="en-US" sz="1200" dirty="0"/>
                <a:t>、</a:t>
              </a:r>
              <a:r>
                <a:rPr lang="en-US" altLang="zh-CN" sz="1200" dirty="0"/>
                <a:t>OME</a:t>
              </a:r>
              <a:r>
                <a:rPr lang="zh-CN" altLang="en-US" sz="1200" dirty="0"/>
                <a:t>等方法中的基本概念和符号。</a:t>
              </a:r>
              <a:endParaRPr lang="en-US" altLang="zh-CN" sz="1200" dirty="0"/>
            </a:p>
          </p:txBody>
        </p:sp>
      </p:grpSp>
      <p:grpSp>
        <p:nvGrpSpPr>
          <p:cNvPr id="77" name="ïśḷíḓé">
            <a:extLst>
              <a:ext uri="{FF2B5EF4-FFF2-40B4-BE49-F238E27FC236}">
                <a16:creationId xmlns:a16="http://schemas.microsoft.com/office/drawing/2014/main" id="{193C6214-99DB-45DE-8F35-2C3824D0C78B}"/>
              </a:ext>
            </a:extLst>
          </p:cNvPr>
          <p:cNvGrpSpPr/>
          <p:nvPr/>
        </p:nvGrpSpPr>
        <p:grpSpPr>
          <a:xfrm>
            <a:off x="5191177" y="1669459"/>
            <a:ext cx="1767422" cy="2033691"/>
            <a:chOff x="1522413" y="800100"/>
            <a:chExt cx="4660900" cy="5360988"/>
          </a:xfrm>
        </p:grpSpPr>
        <p:sp>
          <p:nvSpPr>
            <p:cNvPr id="80" name="ïŝlîḋe">
              <a:extLst>
                <a:ext uri="{FF2B5EF4-FFF2-40B4-BE49-F238E27FC236}">
                  <a16:creationId xmlns:a16="http://schemas.microsoft.com/office/drawing/2014/main" id="{6220791C-72C5-48E6-9F65-2D9D0886FEEB}"/>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íśļiḍé">
              <a:extLst>
                <a:ext uri="{FF2B5EF4-FFF2-40B4-BE49-F238E27FC236}">
                  <a16:creationId xmlns:a16="http://schemas.microsoft.com/office/drawing/2014/main" id="{3FD52D81-C5CE-455E-80E3-0C008BE4DEF2}"/>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íṧlîḑê">
              <a:extLst>
                <a:ext uri="{FF2B5EF4-FFF2-40B4-BE49-F238E27FC236}">
                  <a16:creationId xmlns:a16="http://schemas.microsoft.com/office/drawing/2014/main" id="{383CE689-8B15-4C78-B1DE-B43856E54645}"/>
                </a:ext>
              </a:extLst>
            </p:cNvPr>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íṡḻiḋe">
              <a:extLst>
                <a:ext uri="{FF2B5EF4-FFF2-40B4-BE49-F238E27FC236}">
                  <a16:creationId xmlns:a16="http://schemas.microsoft.com/office/drawing/2014/main" id="{3C2AAA9E-5818-497A-8406-E2A133D937E1}"/>
                </a:ext>
              </a:extLst>
            </p:cNvPr>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íṥḻîḍè">
              <a:extLst>
                <a:ext uri="{FF2B5EF4-FFF2-40B4-BE49-F238E27FC236}">
                  <a16:creationId xmlns:a16="http://schemas.microsoft.com/office/drawing/2014/main" id="{1CFE17D1-0EE7-4D3B-A929-96A5073808FD}"/>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iṩļiḋê">
              <a:extLst>
                <a:ext uri="{FF2B5EF4-FFF2-40B4-BE49-F238E27FC236}">
                  <a16:creationId xmlns:a16="http://schemas.microsoft.com/office/drawing/2014/main" id="{550372EB-69C4-4FC8-A748-FFEA99FED41D}"/>
                </a:ext>
              </a:extLst>
            </p:cNvPr>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îṧḻíḑè">
              <a:extLst>
                <a:ext uri="{FF2B5EF4-FFF2-40B4-BE49-F238E27FC236}">
                  <a16:creationId xmlns:a16="http://schemas.microsoft.com/office/drawing/2014/main" id="{1EB2FC44-7470-4D76-B123-F08B14A0A965}"/>
                </a:ext>
              </a:extLst>
            </p:cNvPr>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îşḷîḑê">
              <a:extLst>
                <a:ext uri="{FF2B5EF4-FFF2-40B4-BE49-F238E27FC236}">
                  <a16:creationId xmlns:a16="http://schemas.microsoft.com/office/drawing/2014/main" id="{0F2EB9E3-8F9C-4ABF-AE4C-EF970E14172E}"/>
                </a:ext>
              </a:extLst>
            </p:cNvPr>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iṣlíḓe">
              <a:extLst>
                <a:ext uri="{FF2B5EF4-FFF2-40B4-BE49-F238E27FC236}">
                  <a16:creationId xmlns:a16="http://schemas.microsoft.com/office/drawing/2014/main" id="{F4B80C85-02E3-4CF0-B67A-BA882AF2304D}"/>
                </a:ext>
              </a:extLst>
            </p:cNvPr>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ïṧļiḋé">
              <a:extLst>
                <a:ext uri="{FF2B5EF4-FFF2-40B4-BE49-F238E27FC236}">
                  <a16:creationId xmlns:a16="http://schemas.microsoft.com/office/drawing/2014/main" id="{B7021F36-BAA0-41E5-AD7E-D7040B70F5DC}"/>
                </a:ext>
              </a:extLst>
            </p:cNvPr>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íšḻíḓê">
              <a:extLst>
                <a:ext uri="{FF2B5EF4-FFF2-40B4-BE49-F238E27FC236}">
                  <a16:creationId xmlns:a16="http://schemas.microsoft.com/office/drawing/2014/main" id="{6C3CB5A6-54CF-48EB-AFFA-4BEC25B4BD42}"/>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ïṡļíďê">
              <a:extLst>
                <a:ext uri="{FF2B5EF4-FFF2-40B4-BE49-F238E27FC236}">
                  <a16:creationId xmlns:a16="http://schemas.microsoft.com/office/drawing/2014/main" id="{23C15564-0391-4A14-8FE1-A4DD8076B9A2}"/>
                </a:ext>
              </a:extLst>
            </p:cNvPr>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iSḻîḋè">
              <a:extLst>
                <a:ext uri="{FF2B5EF4-FFF2-40B4-BE49-F238E27FC236}">
                  <a16:creationId xmlns:a16="http://schemas.microsoft.com/office/drawing/2014/main" id="{0B148710-570D-4349-9D7E-9F18FCB17CCE}"/>
                </a:ext>
              </a:extLst>
            </p:cNvPr>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íṧ1ïḑê">
              <a:extLst>
                <a:ext uri="{FF2B5EF4-FFF2-40B4-BE49-F238E27FC236}">
                  <a16:creationId xmlns:a16="http://schemas.microsoft.com/office/drawing/2014/main" id="{A85C3A9D-C3BD-462B-9E06-8948CEE3A998}"/>
                </a:ext>
              </a:extLst>
            </p:cNvPr>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işḷídè">
              <a:extLst>
                <a:ext uri="{FF2B5EF4-FFF2-40B4-BE49-F238E27FC236}">
                  <a16:creationId xmlns:a16="http://schemas.microsoft.com/office/drawing/2014/main" id="{565162FE-B977-4D4B-9BAB-1A0BB34C2F2A}"/>
                </a:ext>
              </a:extLst>
            </p:cNvPr>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íṩļiďé">
              <a:extLst>
                <a:ext uri="{FF2B5EF4-FFF2-40B4-BE49-F238E27FC236}">
                  <a16:creationId xmlns:a16="http://schemas.microsoft.com/office/drawing/2014/main" id="{F5782E77-6F79-4B8A-AA65-8B7B4CC4F958}"/>
                </a:ext>
              </a:extLst>
            </p:cNvPr>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íṡ1ïḓe">
              <a:extLst>
                <a:ext uri="{FF2B5EF4-FFF2-40B4-BE49-F238E27FC236}">
                  <a16:creationId xmlns:a16="http://schemas.microsoft.com/office/drawing/2014/main" id="{347B68F8-0942-4B41-A9B2-BE9C05993C57}"/>
                </a:ext>
              </a:extLst>
            </p:cNvPr>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íṥļídé">
              <a:extLst>
                <a:ext uri="{FF2B5EF4-FFF2-40B4-BE49-F238E27FC236}">
                  <a16:creationId xmlns:a16="http://schemas.microsoft.com/office/drawing/2014/main" id="{F3C14C9A-1B70-41F2-B891-5B7966C21354}"/>
                </a:ext>
              </a:extLst>
            </p:cNvPr>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íśľíḓè">
              <a:extLst>
                <a:ext uri="{FF2B5EF4-FFF2-40B4-BE49-F238E27FC236}">
                  <a16:creationId xmlns:a16="http://schemas.microsoft.com/office/drawing/2014/main" id="{C6F0291D-0222-44CE-B8DF-15ED6149A0FF}"/>
                </a:ext>
              </a:extLst>
            </p:cNvPr>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îṩľidê">
              <a:extLst>
                <a:ext uri="{FF2B5EF4-FFF2-40B4-BE49-F238E27FC236}">
                  <a16:creationId xmlns:a16="http://schemas.microsoft.com/office/drawing/2014/main" id="{9455C357-3D4D-4F3A-A773-D34BD46AD9BE}"/>
                </a:ext>
              </a:extLst>
            </p:cNvPr>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iṣliḋé">
              <a:extLst>
                <a:ext uri="{FF2B5EF4-FFF2-40B4-BE49-F238E27FC236}">
                  <a16:creationId xmlns:a16="http://schemas.microsoft.com/office/drawing/2014/main" id="{793A0ED8-D4C0-4AE9-BC7C-F5B991C4481F}"/>
                </a:ext>
              </a:extLst>
            </p:cNvPr>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16" name="组合 115">
            <a:extLst>
              <a:ext uri="{FF2B5EF4-FFF2-40B4-BE49-F238E27FC236}">
                <a16:creationId xmlns:a16="http://schemas.microsoft.com/office/drawing/2014/main" id="{86EE5626-AD30-4633-B4BF-1E3A3511745F}"/>
              </a:ext>
            </a:extLst>
          </p:cNvPr>
          <p:cNvGrpSpPr/>
          <p:nvPr/>
        </p:nvGrpSpPr>
        <p:grpSpPr>
          <a:xfrm>
            <a:off x="4539384" y="4277667"/>
            <a:ext cx="3079888" cy="1446333"/>
            <a:chOff x="4539384" y="4277667"/>
            <a:chExt cx="3079888" cy="1446333"/>
          </a:xfrm>
        </p:grpSpPr>
        <p:sp>
          <p:nvSpPr>
            <p:cNvPr id="78" name="işliḋê">
              <a:extLst>
                <a:ext uri="{FF2B5EF4-FFF2-40B4-BE49-F238E27FC236}">
                  <a16:creationId xmlns:a16="http://schemas.microsoft.com/office/drawing/2014/main" id="{0FBEDB24-33A9-4EE0-B741-BAE524C0DC71}"/>
                </a:ext>
              </a:extLst>
            </p:cNvPr>
            <p:cNvSpPr txBox="1"/>
            <p:nvPr/>
          </p:nvSpPr>
          <p:spPr>
            <a:xfrm>
              <a:off x="4539384" y="4277667"/>
              <a:ext cx="3079888" cy="492493"/>
            </a:xfrm>
            <a:prstGeom prst="rect">
              <a:avLst/>
            </a:prstGeom>
          </p:spPr>
          <p:txBody>
            <a:bodyPr vert="horz" wrap="none" lIns="90000" tIns="46800" rIns="90000" bIns="46800" anchor="ctr">
              <a:normAutofit/>
            </a:bodyPr>
            <a:lstStyle/>
            <a:p>
              <a:pPr algn="ctr"/>
              <a:r>
                <a:rPr lang="zh-CN" altLang="en-US" sz="2000" b="1" dirty="0"/>
                <a:t>吸收思想</a:t>
              </a:r>
            </a:p>
          </p:txBody>
        </p:sp>
        <p:sp>
          <p:nvSpPr>
            <p:cNvPr id="79" name="iṣ1ïḓê">
              <a:extLst>
                <a:ext uri="{FF2B5EF4-FFF2-40B4-BE49-F238E27FC236}">
                  <a16:creationId xmlns:a16="http://schemas.microsoft.com/office/drawing/2014/main" id="{14AD998D-7A83-4BE4-BD78-A7A783C07AAB}"/>
                </a:ext>
              </a:extLst>
            </p:cNvPr>
            <p:cNvSpPr txBox="1"/>
            <p:nvPr/>
          </p:nvSpPr>
          <p:spPr>
            <a:xfrm>
              <a:off x="4539384" y="4770160"/>
              <a:ext cx="3079888"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吸取了面向对象领域中各种优秀的思想，其中也包括非</a:t>
              </a:r>
              <a:r>
                <a:rPr lang="en-US" altLang="zh-CN" sz="1200" dirty="0"/>
                <a:t>OO</a:t>
              </a:r>
              <a:r>
                <a:rPr lang="zh-CN" altLang="en-US" sz="1200" dirty="0"/>
                <a:t>方法的影响。</a:t>
              </a:r>
              <a:endParaRPr lang="en-US" altLang="zh-CN" sz="1200" dirty="0"/>
            </a:p>
          </p:txBody>
        </p:sp>
      </p:grpSp>
      <p:grpSp>
        <p:nvGrpSpPr>
          <p:cNvPr id="11" name="ïṩḻîḓe">
            <a:extLst>
              <a:ext uri="{FF2B5EF4-FFF2-40B4-BE49-F238E27FC236}">
                <a16:creationId xmlns:a16="http://schemas.microsoft.com/office/drawing/2014/main" id="{A64EF312-E114-4EFD-96DD-2E79F3DC184D}"/>
              </a:ext>
            </a:extLst>
          </p:cNvPr>
          <p:cNvGrpSpPr/>
          <p:nvPr/>
        </p:nvGrpSpPr>
        <p:grpSpPr>
          <a:xfrm>
            <a:off x="8746211" y="1689198"/>
            <a:ext cx="2013380" cy="2012290"/>
            <a:chOff x="484188" y="2957513"/>
            <a:chExt cx="1704975" cy="1703387"/>
          </a:xfrm>
        </p:grpSpPr>
        <p:sp>
          <p:nvSpPr>
            <p:cNvPr id="14" name="išḷiďê">
              <a:extLst>
                <a:ext uri="{FF2B5EF4-FFF2-40B4-BE49-F238E27FC236}">
                  <a16:creationId xmlns:a16="http://schemas.microsoft.com/office/drawing/2014/main" id="{F654A74D-71B9-4D12-85E8-3E1CCCA4C37E}"/>
                </a:ext>
              </a:extLst>
            </p:cNvPr>
            <p:cNvSpPr/>
            <p:nvPr/>
          </p:nvSpPr>
          <p:spPr bwMode="auto">
            <a:xfrm>
              <a:off x="484188" y="2957513"/>
              <a:ext cx="1703387"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chemeClr val="accent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ïşļiḍè">
              <a:extLst>
                <a:ext uri="{FF2B5EF4-FFF2-40B4-BE49-F238E27FC236}">
                  <a16:creationId xmlns:a16="http://schemas.microsoft.com/office/drawing/2014/main" id="{20196A41-579B-4B96-BFDE-405294C9AB1E}"/>
                </a:ext>
              </a:extLst>
            </p:cNvPr>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íśľíḑe">
              <a:extLst>
                <a:ext uri="{FF2B5EF4-FFF2-40B4-BE49-F238E27FC236}">
                  <a16:creationId xmlns:a16="http://schemas.microsoft.com/office/drawing/2014/main" id="{E5DDC520-BA73-482F-BE33-8F782A4407BB}"/>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ïSľide">
              <a:extLst>
                <a:ext uri="{FF2B5EF4-FFF2-40B4-BE49-F238E27FC236}">
                  <a16:creationId xmlns:a16="http://schemas.microsoft.com/office/drawing/2014/main" id="{DA8A5B4A-A1BA-4D38-97F6-AA6185428964}"/>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ís1îḋe">
              <a:extLst>
                <a:ext uri="{FF2B5EF4-FFF2-40B4-BE49-F238E27FC236}">
                  <a16:creationId xmlns:a16="http://schemas.microsoft.com/office/drawing/2014/main" id="{D026C512-7DEE-42D8-9BE9-D67F0D9EC0ED}"/>
                </a:ext>
              </a:extLst>
            </p:cNvPr>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íṧḷíďe">
              <a:extLst>
                <a:ext uri="{FF2B5EF4-FFF2-40B4-BE49-F238E27FC236}">
                  <a16:creationId xmlns:a16="http://schemas.microsoft.com/office/drawing/2014/main" id="{A14E3303-7941-4F0A-97DD-42A33B4079C3}"/>
                </a:ext>
              </a:extLst>
            </p:cNvPr>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iSļîḋe">
              <a:extLst>
                <a:ext uri="{FF2B5EF4-FFF2-40B4-BE49-F238E27FC236}">
                  <a16:creationId xmlns:a16="http://schemas.microsoft.com/office/drawing/2014/main" id="{B510332E-3CC3-4596-858A-BA8DA87854C1}"/>
                </a:ext>
              </a:extLst>
            </p:cNvPr>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ïSľîďê">
              <a:extLst>
                <a:ext uri="{FF2B5EF4-FFF2-40B4-BE49-F238E27FC236}">
                  <a16:creationId xmlns:a16="http://schemas.microsoft.com/office/drawing/2014/main" id="{F63F2663-C778-463F-935C-2882606CD15A}"/>
                </a:ext>
              </a:extLst>
            </p:cNvPr>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îŝḻidé">
              <a:extLst>
                <a:ext uri="{FF2B5EF4-FFF2-40B4-BE49-F238E27FC236}">
                  <a16:creationId xmlns:a16="http://schemas.microsoft.com/office/drawing/2014/main" id="{E1EF85D2-CF30-4A37-8963-BEECB087C878}"/>
                </a:ext>
              </a:extLst>
            </p:cNvPr>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îsḷîḑê">
              <a:extLst>
                <a:ext uri="{FF2B5EF4-FFF2-40B4-BE49-F238E27FC236}">
                  <a16:creationId xmlns:a16="http://schemas.microsoft.com/office/drawing/2014/main" id="{12769054-3323-4DF8-877A-761EC10B901E}"/>
                </a:ext>
              </a:extLst>
            </p:cNvPr>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îśḷíḓé">
              <a:extLst>
                <a:ext uri="{FF2B5EF4-FFF2-40B4-BE49-F238E27FC236}">
                  <a16:creationId xmlns:a16="http://schemas.microsoft.com/office/drawing/2014/main" id="{D34D833E-A035-457B-8EF5-A66098567C4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îşľiḋé">
              <a:extLst>
                <a:ext uri="{FF2B5EF4-FFF2-40B4-BE49-F238E27FC236}">
                  <a16:creationId xmlns:a16="http://schemas.microsoft.com/office/drawing/2014/main" id="{6F4652D9-5434-4224-8865-0C087353CF0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íśḷiḋe">
              <a:extLst>
                <a:ext uri="{FF2B5EF4-FFF2-40B4-BE49-F238E27FC236}">
                  <a16:creationId xmlns:a16="http://schemas.microsoft.com/office/drawing/2014/main" id="{CD5FB39E-3A44-4917-B522-2BB3C22A2FE4}"/>
                </a:ext>
              </a:extLst>
            </p:cNvPr>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îṧliďè">
              <a:extLst>
                <a:ext uri="{FF2B5EF4-FFF2-40B4-BE49-F238E27FC236}">
                  <a16:creationId xmlns:a16="http://schemas.microsoft.com/office/drawing/2014/main" id="{0200FF50-FFA4-42CE-B592-D42613F25730}"/>
                </a:ext>
              </a:extLst>
            </p:cNvPr>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iśḷiḓê">
              <a:extLst>
                <a:ext uri="{FF2B5EF4-FFF2-40B4-BE49-F238E27FC236}">
                  <a16:creationId xmlns:a16="http://schemas.microsoft.com/office/drawing/2014/main" id="{5DF416DA-956A-4D9F-801F-0EFDF3BE9E21}"/>
                </a:ext>
              </a:extLst>
            </p:cNvPr>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îṩľïḓe">
              <a:extLst>
                <a:ext uri="{FF2B5EF4-FFF2-40B4-BE49-F238E27FC236}">
                  <a16:creationId xmlns:a16="http://schemas.microsoft.com/office/drawing/2014/main" id="{9473F847-05C6-4F29-A5B6-1E4E79396DA8}"/>
                </a:ext>
              </a:extLst>
            </p:cNvPr>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íṩlïďê">
              <a:extLst>
                <a:ext uri="{FF2B5EF4-FFF2-40B4-BE49-F238E27FC236}">
                  <a16:creationId xmlns:a16="http://schemas.microsoft.com/office/drawing/2014/main" id="{7C2E95DB-15DA-4ED0-BD68-DA456F33ED34}"/>
                </a:ext>
              </a:extLst>
            </p:cNvPr>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îṩľíḑé">
              <a:extLst>
                <a:ext uri="{FF2B5EF4-FFF2-40B4-BE49-F238E27FC236}">
                  <a16:creationId xmlns:a16="http://schemas.microsoft.com/office/drawing/2014/main" id="{A5FC0B41-BE9E-46CF-8087-869FF4671925}"/>
                </a:ext>
              </a:extLst>
            </p:cNvPr>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ïṡḻîďê">
              <a:extLst>
                <a:ext uri="{FF2B5EF4-FFF2-40B4-BE49-F238E27FC236}">
                  <a16:creationId xmlns:a16="http://schemas.microsoft.com/office/drawing/2014/main" id="{B0A41BA8-6480-4820-9FD7-D1EFEC0B6BE1}"/>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îŝlíḋè">
              <a:extLst>
                <a:ext uri="{FF2B5EF4-FFF2-40B4-BE49-F238E27FC236}">
                  <a16:creationId xmlns:a16="http://schemas.microsoft.com/office/drawing/2014/main" id="{16B874E9-3B4B-4D2B-A640-8E73C14B342B}"/>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ïṣ1îḑê">
              <a:extLst>
                <a:ext uri="{FF2B5EF4-FFF2-40B4-BE49-F238E27FC236}">
                  <a16:creationId xmlns:a16="http://schemas.microsoft.com/office/drawing/2014/main" id="{4B6F8878-4A16-4262-91EE-669A3B00263C}"/>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ṥļïḓê">
              <a:extLst>
                <a:ext uri="{FF2B5EF4-FFF2-40B4-BE49-F238E27FC236}">
                  <a16:creationId xmlns:a16="http://schemas.microsoft.com/office/drawing/2014/main" id="{FD2433F2-7828-420F-A91D-E1C3E5FDC40E}"/>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ïšḻíḑé">
              <a:extLst>
                <a:ext uri="{FF2B5EF4-FFF2-40B4-BE49-F238E27FC236}">
                  <a16:creationId xmlns:a16="http://schemas.microsoft.com/office/drawing/2014/main" id="{715E8A72-B50E-44AB-ACF4-96FF795D0414}"/>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iṧļiḋè">
              <a:extLst>
                <a:ext uri="{FF2B5EF4-FFF2-40B4-BE49-F238E27FC236}">
                  <a16:creationId xmlns:a16="http://schemas.microsoft.com/office/drawing/2014/main" id="{E2C01D72-753F-4B81-BA6A-B835639EAEA8}"/>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ïšļîḋe">
              <a:extLst>
                <a:ext uri="{FF2B5EF4-FFF2-40B4-BE49-F238E27FC236}">
                  <a16:creationId xmlns:a16="http://schemas.microsoft.com/office/drawing/2014/main" id="{E969106D-284E-48E7-94CA-D27ECC8E98BA}"/>
                </a:ext>
              </a:extLst>
            </p:cNvPr>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îslïdè">
              <a:extLst>
                <a:ext uri="{FF2B5EF4-FFF2-40B4-BE49-F238E27FC236}">
                  <a16:creationId xmlns:a16="http://schemas.microsoft.com/office/drawing/2014/main" id="{1B0EA1C6-6AC1-4EA2-958B-2EF3C80CD0CC}"/>
                </a:ext>
              </a:extLst>
            </p:cNvPr>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ïṧḻîḍe">
              <a:extLst>
                <a:ext uri="{FF2B5EF4-FFF2-40B4-BE49-F238E27FC236}">
                  <a16:creationId xmlns:a16="http://schemas.microsoft.com/office/drawing/2014/main" id="{4A7C0A5F-B984-4A45-A747-35483669314C}"/>
                </a:ext>
              </a:extLst>
            </p:cNvPr>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iSļiḓe">
              <a:extLst>
                <a:ext uri="{FF2B5EF4-FFF2-40B4-BE49-F238E27FC236}">
                  <a16:creationId xmlns:a16="http://schemas.microsoft.com/office/drawing/2014/main" id="{BAF8F4D8-5175-4ECB-AB86-7CBEE038D9AE}"/>
                </a:ext>
              </a:extLst>
            </p:cNvPr>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ś1ïḋè">
              <a:extLst>
                <a:ext uri="{FF2B5EF4-FFF2-40B4-BE49-F238E27FC236}">
                  <a16:creationId xmlns:a16="http://schemas.microsoft.com/office/drawing/2014/main" id="{A81650E2-B47C-469C-8F05-E1B8750844E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ïŝlïďé">
              <a:extLst>
                <a:ext uri="{FF2B5EF4-FFF2-40B4-BE49-F238E27FC236}">
                  <a16:creationId xmlns:a16="http://schemas.microsoft.com/office/drawing/2014/main" id="{9B39C6AE-FFEF-487F-8971-470CC84883D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íśľídé">
              <a:extLst>
                <a:ext uri="{FF2B5EF4-FFF2-40B4-BE49-F238E27FC236}">
                  <a16:creationId xmlns:a16="http://schemas.microsoft.com/office/drawing/2014/main" id="{DEDEA7FA-F249-4E0F-A63E-5E8C9B9EE1FA}"/>
                </a:ext>
              </a:extLst>
            </p:cNvPr>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îSḷîḑé">
              <a:extLst>
                <a:ext uri="{FF2B5EF4-FFF2-40B4-BE49-F238E27FC236}">
                  <a16:creationId xmlns:a16="http://schemas.microsoft.com/office/drawing/2014/main" id="{DFAECF52-0FA7-4648-AE09-D270931E3ED5}"/>
                </a:ext>
              </a:extLst>
            </p:cNvPr>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îṥľîďe">
              <a:extLst>
                <a:ext uri="{FF2B5EF4-FFF2-40B4-BE49-F238E27FC236}">
                  <a16:creationId xmlns:a16="http://schemas.microsoft.com/office/drawing/2014/main" id="{1E5FA649-AFBD-4C86-9989-EAC38BB06A56}"/>
                </a:ext>
              </a:extLst>
            </p:cNvPr>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îŝ1íḓê">
              <a:extLst>
                <a:ext uri="{FF2B5EF4-FFF2-40B4-BE49-F238E27FC236}">
                  <a16:creationId xmlns:a16="http://schemas.microsoft.com/office/drawing/2014/main" id="{D02A4A0A-231D-4D71-B303-110CEB05FD50}"/>
                </a:ext>
              </a:extLst>
            </p:cNvPr>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ïšḻïďè">
              <a:extLst>
                <a:ext uri="{FF2B5EF4-FFF2-40B4-BE49-F238E27FC236}">
                  <a16:creationId xmlns:a16="http://schemas.microsoft.com/office/drawing/2014/main" id="{A4E165F3-E907-4BAE-8473-06BAFE9F29FB}"/>
                </a:ext>
              </a:extLst>
            </p:cNvPr>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ïşḻide">
              <a:extLst>
                <a:ext uri="{FF2B5EF4-FFF2-40B4-BE49-F238E27FC236}">
                  <a16:creationId xmlns:a16="http://schemas.microsoft.com/office/drawing/2014/main" id="{93DD1429-F1AC-4189-AED0-02DC150DB130}"/>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îŝ1iḑê">
              <a:extLst>
                <a:ext uri="{FF2B5EF4-FFF2-40B4-BE49-F238E27FC236}">
                  <a16:creationId xmlns:a16="http://schemas.microsoft.com/office/drawing/2014/main" id="{1A4203DF-01CF-4E8B-83D4-28DCE40969BD}"/>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iṡḷídê">
              <a:extLst>
                <a:ext uri="{FF2B5EF4-FFF2-40B4-BE49-F238E27FC236}">
                  <a16:creationId xmlns:a16="http://schemas.microsoft.com/office/drawing/2014/main" id="{2E00B8F1-EA20-46FA-B243-E5A5FFBCEE7E}"/>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iśḷide">
              <a:extLst>
                <a:ext uri="{FF2B5EF4-FFF2-40B4-BE49-F238E27FC236}">
                  <a16:creationId xmlns:a16="http://schemas.microsoft.com/office/drawing/2014/main" id="{35BC9830-8DB2-4F99-9C83-CFCA4EBC97E3}"/>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îşļîḍe">
              <a:extLst>
                <a:ext uri="{FF2B5EF4-FFF2-40B4-BE49-F238E27FC236}">
                  <a16:creationId xmlns:a16="http://schemas.microsoft.com/office/drawing/2014/main" id="{CC02AD8E-CB6C-4EE0-8734-5FE5A7A16205}"/>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ïṧ1îḑé">
              <a:extLst>
                <a:ext uri="{FF2B5EF4-FFF2-40B4-BE49-F238E27FC236}">
                  <a16:creationId xmlns:a16="http://schemas.microsoft.com/office/drawing/2014/main" id="{55E24061-48F0-4990-B335-05554D56167E}"/>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ïṥľíďè">
              <a:extLst>
                <a:ext uri="{FF2B5EF4-FFF2-40B4-BE49-F238E27FC236}">
                  <a16:creationId xmlns:a16="http://schemas.microsoft.com/office/drawing/2014/main" id="{A003055F-67DD-459E-9DF4-3DD13E88E631}"/>
                </a:ext>
              </a:extLst>
            </p:cNvPr>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iŝ1iḋè">
              <a:extLst>
                <a:ext uri="{FF2B5EF4-FFF2-40B4-BE49-F238E27FC236}">
                  <a16:creationId xmlns:a16="http://schemas.microsoft.com/office/drawing/2014/main" id="{4A1FD969-E3C8-42D7-A783-7F4AAA2983ED}"/>
                </a:ext>
              </a:extLst>
            </p:cNvPr>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iṥḷiḓé">
              <a:extLst>
                <a:ext uri="{FF2B5EF4-FFF2-40B4-BE49-F238E27FC236}">
                  <a16:creationId xmlns:a16="http://schemas.microsoft.com/office/drawing/2014/main" id="{77BE119A-7183-4536-8544-C67995CB2F79}"/>
                </a:ext>
              </a:extLst>
            </p:cNvPr>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îšḻïḍe">
              <a:extLst>
                <a:ext uri="{FF2B5EF4-FFF2-40B4-BE49-F238E27FC236}">
                  <a16:creationId xmlns:a16="http://schemas.microsoft.com/office/drawing/2014/main" id="{66C85E77-AB49-4A47-BA4F-293510410BDF}"/>
                </a:ext>
              </a:extLst>
            </p:cNvPr>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î$lïḋê">
              <a:extLst>
                <a:ext uri="{FF2B5EF4-FFF2-40B4-BE49-F238E27FC236}">
                  <a16:creationId xmlns:a16="http://schemas.microsoft.com/office/drawing/2014/main" id="{C4EF1EF0-0C3C-4623-BEFC-9EC3964CB00C}"/>
                </a:ext>
              </a:extLst>
            </p:cNvPr>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îŝḻíḑé">
              <a:extLst>
                <a:ext uri="{FF2B5EF4-FFF2-40B4-BE49-F238E27FC236}">
                  <a16:creationId xmlns:a16="http://schemas.microsoft.com/office/drawing/2014/main" id="{9FF3C58B-7C75-4611-A2EA-1C935B68C861}"/>
                </a:ext>
              </a:extLst>
            </p:cNvPr>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íṧľíďè">
              <a:extLst>
                <a:ext uri="{FF2B5EF4-FFF2-40B4-BE49-F238E27FC236}">
                  <a16:creationId xmlns:a16="http://schemas.microsoft.com/office/drawing/2014/main" id="{380118CD-8D71-4484-A656-C779E32C5C67}"/>
                </a:ext>
              </a:extLst>
            </p:cNvPr>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iṡḷiḍê">
              <a:extLst>
                <a:ext uri="{FF2B5EF4-FFF2-40B4-BE49-F238E27FC236}">
                  <a16:creationId xmlns:a16="http://schemas.microsoft.com/office/drawing/2014/main" id="{F9F64E36-7EDC-4669-A981-11DE9C627FB0}"/>
                </a:ext>
              </a:extLst>
            </p:cNvPr>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íŝ1íďé">
              <a:extLst>
                <a:ext uri="{FF2B5EF4-FFF2-40B4-BE49-F238E27FC236}">
                  <a16:creationId xmlns:a16="http://schemas.microsoft.com/office/drawing/2014/main" id="{3D6E84A0-B95A-4128-BB5F-886AC73E6663}"/>
                </a:ext>
              </a:extLst>
            </p:cNvPr>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îş1iḓé">
              <a:extLst>
                <a:ext uri="{FF2B5EF4-FFF2-40B4-BE49-F238E27FC236}">
                  <a16:creationId xmlns:a16="http://schemas.microsoft.com/office/drawing/2014/main" id="{768A639D-7845-468D-A2D2-ECAE0F73315D}"/>
                </a:ext>
              </a:extLst>
            </p:cNvPr>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ïṡľiḑè">
              <a:extLst>
                <a:ext uri="{FF2B5EF4-FFF2-40B4-BE49-F238E27FC236}">
                  <a16:creationId xmlns:a16="http://schemas.microsoft.com/office/drawing/2014/main" id="{33539ADE-692C-405D-8CF3-F39470A510D7}"/>
                </a:ext>
              </a:extLst>
            </p:cNvPr>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îṧḻíḑê">
              <a:extLst>
                <a:ext uri="{FF2B5EF4-FFF2-40B4-BE49-F238E27FC236}">
                  <a16:creationId xmlns:a16="http://schemas.microsoft.com/office/drawing/2014/main" id="{DD081F6D-809B-4351-9454-DEB75EB2ADD9}"/>
                </a:ext>
              </a:extLst>
            </p:cNvPr>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í$ḻíḓe">
              <a:extLst>
                <a:ext uri="{FF2B5EF4-FFF2-40B4-BE49-F238E27FC236}">
                  <a16:creationId xmlns:a16="http://schemas.microsoft.com/office/drawing/2014/main" id="{1634C63E-528F-45B6-9FF7-E73D87B0FE81}"/>
                </a:ext>
              </a:extLst>
            </p:cNvPr>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íṩḷíḑé">
              <a:extLst>
                <a:ext uri="{FF2B5EF4-FFF2-40B4-BE49-F238E27FC236}">
                  <a16:creationId xmlns:a16="http://schemas.microsoft.com/office/drawing/2014/main" id="{46667B3A-B9A6-4BDB-A292-21238A57FD03}"/>
                </a:ext>
              </a:extLst>
            </p:cNvPr>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îśḻiḑé">
              <a:extLst>
                <a:ext uri="{FF2B5EF4-FFF2-40B4-BE49-F238E27FC236}">
                  <a16:creationId xmlns:a16="http://schemas.microsoft.com/office/drawing/2014/main" id="{3D8EA36E-66F6-4096-9065-C0CD8304AC4B}"/>
                </a:ext>
              </a:extLst>
            </p:cNvPr>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î$ḻîḍé">
              <a:extLst>
                <a:ext uri="{FF2B5EF4-FFF2-40B4-BE49-F238E27FC236}">
                  <a16:creationId xmlns:a16="http://schemas.microsoft.com/office/drawing/2014/main" id="{EEEA27A2-FB51-4DCF-BB1F-82724A9F0F5D}"/>
                </a:ext>
              </a:extLst>
            </p:cNvPr>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išḻíḑé">
              <a:extLst>
                <a:ext uri="{FF2B5EF4-FFF2-40B4-BE49-F238E27FC236}">
                  <a16:creationId xmlns:a16="http://schemas.microsoft.com/office/drawing/2014/main" id="{DDC1E8CD-6A23-4DE3-BF01-94826672B758}"/>
                </a:ext>
              </a:extLst>
            </p:cNvPr>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ïS1idé">
              <a:extLst>
                <a:ext uri="{FF2B5EF4-FFF2-40B4-BE49-F238E27FC236}">
                  <a16:creationId xmlns:a16="http://schemas.microsoft.com/office/drawing/2014/main" id="{D7625493-A7DA-48C7-962E-D84A9B87B10B}"/>
                </a:ext>
              </a:extLst>
            </p:cNvPr>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îslïḓè">
              <a:extLst>
                <a:ext uri="{FF2B5EF4-FFF2-40B4-BE49-F238E27FC236}">
                  <a16:creationId xmlns:a16="http://schemas.microsoft.com/office/drawing/2014/main" id="{3617BE03-4F27-40DD-BCB5-A0DB8AF13949}"/>
                </a:ext>
              </a:extLst>
            </p:cNvPr>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ïṣḻïḑe">
              <a:extLst>
                <a:ext uri="{FF2B5EF4-FFF2-40B4-BE49-F238E27FC236}">
                  <a16:creationId xmlns:a16="http://schemas.microsoft.com/office/drawing/2014/main" id="{1294B7BD-F1AD-4F31-AFAF-04BEE3FDE19C}"/>
                </a:ext>
              </a:extLst>
            </p:cNvPr>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îṡliḓè">
              <a:extLst>
                <a:ext uri="{FF2B5EF4-FFF2-40B4-BE49-F238E27FC236}">
                  <a16:creationId xmlns:a16="http://schemas.microsoft.com/office/drawing/2014/main" id="{2D3E3A18-F398-4E8F-BE15-0B9AD033086F}"/>
                </a:ext>
              </a:extLst>
            </p:cNvPr>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ïṣḷíḍê">
              <a:extLst>
                <a:ext uri="{FF2B5EF4-FFF2-40B4-BE49-F238E27FC236}">
                  <a16:creationId xmlns:a16="http://schemas.microsoft.com/office/drawing/2014/main" id="{2526AB53-02D6-4780-BCFB-2330DA57DBA0}"/>
                </a:ext>
              </a:extLst>
            </p:cNvPr>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chemeClr val="accent2"/>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18" name="组合 117">
            <a:extLst>
              <a:ext uri="{FF2B5EF4-FFF2-40B4-BE49-F238E27FC236}">
                <a16:creationId xmlns:a16="http://schemas.microsoft.com/office/drawing/2014/main" id="{CFA666DD-0ABD-4F0E-A2A7-FA0FBD328ECD}"/>
              </a:ext>
            </a:extLst>
          </p:cNvPr>
          <p:cNvGrpSpPr/>
          <p:nvPr/>
        </p:nvGrpSpPr>
        <p:grpSpPr>
          <a:xfrm>
            <a:off x="8437330" y="4277667"/>
            <a:ext cx="3079888" cy="1446333"/>
            <a:chOff x="8437330" y="4277667"/>
            <a:chExt cx="3079888" cy="1446333"/>
          </a:xfrm>
        </p:grpSpPr>
        <p:sp>
          <p:nvSpPr>
            <p:cNvPr id="12" name="isḻiḍè">
              <a:extLst>
                <a:ext uri="{FF2B5EF4-FFF2-40B4-BE49-F238E27FC236}">
                  <a16:creationId xmlns:a16="http://schemas.microsoft.com/office/drawing/2014/main" id="{034DA557-B2B6-4AEF-8709-9CDA2F9CE878}"/>
                </a:ext>
              </a:extLst>
            </p:cNvPr>
            <p:cNvSpPr txBox="1"/>
            <p:nvPr/>
          </p:nvSpPr>
          <p:spPr>
            <a:xfrm>
              <a:off x="8437330" y="4277667"/>
              <a:ext cx="3079888" cy="492493"/>
            </a:xfrm>
            <a:prstGeom prst="rect">
              <a:avLst/>
            </a:prstGeom>
          </p:spPr>
          <p:txBody>
            <a:bodyPr vert="horz" wrap="none" lIns="90000" tIns="46800" rIns="90000" bIns="46800" anchor="ctr">
              <a:normAutofit/>
            </a:bodyPr>
            <a:lstStyle/>
            <a:p>
              <a:pPr algn="ctr"/>
              <a:r>
                <a:rPr lang="zh-CN" altLang="en-US" sz="2000" b="1" dirty="0"/>
                <a:t>新概念</a:t>
              </a:r>
            </a:p>
          </p:txBody>
        </p:sp>
        <p:sp>
          <p:nvSpPr>
            <p:cNvPr id="13" name="îṣliḍè">
              <a:extLst>
                <a:ext uri="{FF2B5EF4-FFF2-40B4-BE49-F238E27FC236}">
                  <a16:creationId xmlns:a16="http://schemas.microsoft.com/office/drawing/2014/main" id="{CEFDA441-480C-4D83-93CB-2B1AD3AA2A20}"/>
                </a:ext>
              </a:extLst>
            </p:cNvPr>
            <p:cNvSpPr txBox="1"/>
            <p:nvPr/>
          </p:nvSpPr>
          <p:spPr>
            <a:xfrm>
              <a:off x="8483092"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在演变过程中还提出了一些新的概念</a:t>
              </a:r>
              <a:r>
                <a:rPr lang="zh-CN" altLang="en-US" sz="1100" dirty="0"/>
                <a:t>。</a:t>
              </a:r>
              <a:endParaRPr lang="en-US" altLang="zh-CN" sz="1100" dirty="0"/>
            </a:p>
          </p:txBody>
        </p:sp>
      </p:grpSp>
      <p:cxnSp>
        <p:nvCxnSpPr>
          <p:cNvPr id="9" name="直接连接符 8">
            <a:extLst>
              <a:ext uri="{FF2B5EF4-FFF2-40B4-BE49-F238E27FC236}">
                <a16:creationId xmlns:a16="http://schemas.microsoft.com/office/drawing/2014/main" id="{0D704083-120B-41DD-8369-CBF36D51F2ED}"/>
              </a:ext>
            </a:extLst>
          </p:cNvPr>
          <p:cNvCxnSpPr/>
          <p:nvPr/>
        </p:nvCxnSpPr>
        <p:spPr>
          <a:xfrm>
            <a:off x="4071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0EE66F-201C-4DED-A077-0AA415D0D050}"/>
              </a:ext>
            </a:extLst>
          </p:cNvPr>
          <p:cNvCxnSpPr/>
          <p:nvPr/>
        </p:nvCxnSpPr>
        <p:spPr>
          <a:xfrm>
            <a:off x="8076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47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6"/>
                                        </p:tgtEl>
                                        <p:attrNameLst>
                                          <p:attrName>style.visibility</p:attrName>
                                        </p:attrNameLst>
                                      </p:cBhvr>
                                      <p:to>
                                        <p:strVal val="visible"/>
                                      </p:to>
                                    </p:set>
                                    <p:anim calcmode="lin" valueType="num">
                                      <p:cBhvr>
                                        <p:cTn id="14" dur="500" fill="hold"/>
                                        <p:tgtEl>
                                          <p:spTgt spid="116"/>
                                        </p:tgtEl>
                                        <p:attrNameLst>
                                          <p:attrName>ppt_w</p:attrName>
                                        </p:attrNameLst>
                                      </p:cBhvr>
                                      <p:tavLst>
                                        <p:tav tm="0">
                                          <p:val>
                                            <p:fltVal val="0"/>
                                          </p:val>
                                        </p:tav>
                                        <p:tav tm="100000">
                                          <p:val>
                                            <p:strVal val="#ppt_w"/>
                                          </p:val>
                                        </p:tav>
                                      </p:tavLst>
                                    </p:anim>
                                    <p:anim calcmode="lin" valueType="num">
                                      <p:cBhvr>
                                        <p:cTn id="15" dur="500" fill="hold"/>
                                        <p:tgtEl>
                                          <p:spTgt spid="116"/>
                                        </p:tgtEl>
                                        <p:attrNameLst>
                                          <p:attrName>ppt_h</p:attrName>
                                        </p:attrNameLst>
                                      </p:cBhvr>
                                      <p:tavLst>
                                        <p:tav tm="0">
                                          <p:val>
                                            <p:fltVal val="0"/>
                                          </p:val>
                                        </p:tav>
                                        <p:tav tm="100000">
                                          <p:val>
                                            <p:strVal val="#ppt_h"/>
                                          </p:val>
                                        </p:tav>
                                      </p:tavLst>
                                    </p:anim>
                                    <p:animEffect transition="in" filter="fad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Effect transition="in" filter="fade">
                                      <p:cBhvr>
                                        <p:cTn id="2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的结构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ŝļidé">
              <a:extLst>
                <a:ext uri="{FF2B5EF4-FFF2-40B4-BE49-F238E27FC236}">
                  <a16:creationId xmlns:a16="http://schemas.microsoft.com/office/drawing/2014/main" id="{06175A46-BBA9-4184-8DC4-E5A8703A45C5}"/>
                </a:ext>
              </a:extLst>
            </p:cNvPr>
            <p:cNvGrpSpPr/>
            <p:nvPr/>
          </p:nvGrpSpPr>
          <p:grpSpPr>
            <a:xfrm>
              <a:off x="6411000" y="1356666"/>
              <a:ext cx="1933578" cy="1993257"/>
              <a:chOff x="736745" y="1356666"/>
              <a:chExt cx="1933578" cy="1993257"/>
            </a:xfrm>
          </p:grpSpPr>
          <p:sp>
            <p:nvSpPr>
              <p:cNvPr id="29" name="ïṩ1iḓê">
                <a:extLst>
                  <a:ext uri="{FF2B5EF4-FFF2-40B4-BE49-F238E27FC236}">
                    <a16:creationId xmlns:a16="http://schemas.microsoft.com/office/drawing/2014/main" id="{79225B41-442D-4C4E-8BFF-78457083D7A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0" name="ïṡlïďé">
                <a:extLst>
                  <a:ext uri="{FF2B5EF4-FFF2-40B4-BE49-F238E27FC236}">
                    <a16:creationId xmlns:a16="http://schemas.microsoft.com/office/drawing/2014/main" id="{FCA396D9-B7B0-4690-861F-2281188352F6}"/>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ïṧḻíḑè">
                <a:extLst>
                  <a:ext uri="{FF2B5EF4-FFF2-40B4-BE49-F238E27FC236}">
                    <a16:creationId xmlns:a16="http://schemas.microsoft.com/office/drawing/2014/main" id="{30352750-2C9C-416B-BB24-4455E70EFB7C}"/>
                  </a:ext>
                </a:extLst>
              </p:cNvPr>
              <p:cNvGrpSpPr/>
              <p:nvPr/>
            </p:nvGrpSpPr>
            <p:grpSpPr>
              <a:xfrm>
                <a:off x="1936034" y="1356666"/>
                <a:ext cx="675000" cy="675005"/>
                <a:chOff x="7209746" y="4153276"/>
                <a:chExt cx="675000" cy="675005"/>
              </a:xfrm>
            </p:grpSpPr>
            <p:sp>
              <p:nvSpPr>
                <p:cNvPr id="32" name="î$ḻiďê">
                  <a:extLst>
                    <a:ext uri="{FF2B5EF4-FFF2-40B4-BE49-F238E27FC236}">
                      <a16:creationId xmlns:a16="http://schemas.microsoft.com/office/drawing/2014/main" id="{A7514CD2-3857-420A-8886-DF54844A0BC2}"/>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33" name="ïṥļïḋê">
                  <a:extLst>
                    <a:ext uri="{FF2B5EF4-FFF2-40B4-BE49-F238E27FC236}">
                      <a16:creationId xmlns:a16="http://schemas.microsoft.com/office/drawing/2014/main" id="{B3A717FE-45EE-46FE-AED6-DDD8350626C4}"/>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7" name="iśliḍè">
              <a:extLst>
                <a:ext uri="{FF2B5EF4-FFF2-40B4-BE49-F238E27FC236}">
                  <a16:creationId xmlns:a16="http://schemas.microsoft.com/office/drawing/2014/main" id="{C9062EA8-F34E-455A-B546-B3E78B070B2D}"/>
                </a:ext>
              </a:extLst>
            </p:cNvPr>
            <p:cNvGrpSpPr/>
            <p:nvPr/>
          </p:nvGrpSpPr>
          <p:grpSpPr>
            <a:xfrm>
              <a:off x="6411000" y="4014000"/>
              <a:ext cx="1933578" cy="1993257"/>
              <a:chOff x="736745" y="1356666"/>
              <a:chExt cx="1933578" cy="1993257"/>
            </a:xfrm>
          </p:grpSpPr>
          <p:sp>
            <p:nvSpPr>
              <p:cNvPr id="24" name="îśľîďê">
                <a:extLst>
                  <a:ext uri="{FF2B5EF4-FFF2-40B4-BE49-F238E27FC236}">
                    <a16:creationId xmlns:a16="http://schemas.microsoft.com/office/drawing/2014/main" id="{14F1D6B0-BEB6-47AC-AD6F-D0DFACDEE9D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5" name="işľíďè">
                <a:extLst>
                  <a:ext uri="{FF2B5EF4-FFF2-40B4-BE49-F238E27FC236}">
                    <a16:creationId xmlns:a16="http://schemas.microsoft.com/office/drawing/2014/main" id="{F0128008-ECF9-4D37-9EE2-55AAC346FAAE}"/>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6" name="ïşľíḋê">
                <a:extLst>
                  <a:ext uri="{FF2B5EF4-FFF2-40B4-BE49-F238E27FC236}">
                    <a16:creationId xmlns:a16="http://schemas.microsoft.com/office/drawing/2014/main" id="{57453E1A-558F-4157-BD14-E2AEDA2EC620}"/>
                  </a:ext>
                </a:extLst>
              </p:cNvPr>
              <p:cNvGrpSpPr/>
              <p:nvPr/>
            </p:nvGrpSpPr>
            <p:grpSpPr>
              <a:xfrm>
                <a:off x="1936034" y="1356666"/>
                <a:ext cx="675000" cy="675005"/>
                <a:chOff x="7209746" y="4153276"/>
                <a:chExt cx="675000" cy="675005"/>
              </a:xfrm>
            </p:grpSpPr>
            <p:sp>
              <p:nvSpPr>
                <p:cNvPr id="27" name="iśḷíḓê">
                  <a:extLst>
                    <a:ext uri="{FF2B5EF4-FFF2-40B4-BE49-F238E27FC236}">
                      <a16:creationId xmlns:a16="http://schemas.microsoft.com/office/drawing/2014/main" id="{81DE6EC0-1C8D-487B-9193-7A319EB9C4FB}"/>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8" name="îśľîḓê">
                  <a:extLst>
                    <a:ext uri="{FF2B5EF4-FFF2-40B4-BE49-F238E27FC236}">
                      <a16:creationId xmlns:a16="http://schemas.microsoft.com/office/drawing/2014/main" id="{BB0D259D-1B09-41A2-BE8D-1FAE83D67192}"/>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8" name="íṧľiḓê">
              <a:extLst>
                <a:ext uri="{FF2B5EF4-FFF2-40B4-BE49-F238E27FC236}">
                  <a16:creationId xmlns:a16="http://schemas.microsoft.com/office/drawing/2014/main" id="{6E31D0E6-C199-4B84-9342-634A7E10590C}"/>
                </a:ext>
              </a:extLst>
            </p:cNvPr>
            <p:cNvGrpSpPr/>
            <p:nvPr/>
          </p:nvGrpSpPr>
          <p:grpSpPr>
            <a:xfrm>
              <a:off x="736745" y="2607313"/>
              <a:ext cx="5267105" cy="2075204"/>
              <a:chOff x="736745" y="1275545"/>
              <a:chExt cx="5267105" cy="2075204"/>
            </a:xfrm>
          </p:grpSpPr>
          <p:grpSp>
            <p:nvGrpSpPr>
              <p:cNvPr id="15" name="i$ḻíḋè">
                <a:extLst>
                  <a:ext uri="{FF2B5EF4-FFF2-40B4-BE49-F238E27FC236}">
                    <a16:creationId xmlns:a16="http://schemas.microsoft.com/office/drawing/2014/main" id="{7C912425-2202-4128-954B-C1246E8638D2}"/>
                  </a:ext>
                </a:extLst>
              </p:cNvPr>
              <p:cNvGrpSpPr/>
              <p:nvPr/>
            </p:nvGrpSpPr>
            <p:grpSpPr>
              <a:xfrm>
                <a:off x="736745" y="1356666"/>
                <a:ext cx="1933578" cy="1993257"/>
                <a:chOff x="736745" y="1356666"/>
                <a:chExt cx="1933578" cy="1993257"/>
              </a:xfrm>
            </p:grpSpPr>
            <p:sp>
              <p:nvSpPr>
                <p:cNvPr id="19" name="işlîdè">
                  <a:extLst>
                    <a:ext uri="{FF2B5EF4-FFF2-40B4-BE49-F238E27FC236}">
                      <a16:creationId xmlns:a16="http://schemas.microsoft.com/office/drawing/2014/main" id="{76DA8A3A-2BED-44F8-A45D-535C32D782BE}"/>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0" name="íṧlíḑè">
                  <a:extLst>
                    <a:ext uri="{FF2B5EF4-FFF2-40B4-BE49-F238E27FC236}">
                      <a16:creationId xmlns:a16="http://schemas.microsoft.com/office/drawing/2014/main" id="{CFC29A73-14DF-4528-B725-A07FC2354D01}"/>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5"/>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1" name="îšļiḋe">
                  <a:extLst>
                    <a:ext uri="{FF2B5EF4-FFF2-40B4-BE49-F238E27FC236}">
                      <a16:creationId xmlns:a16="http://schemas.microsoft.com/office/drawing/2014/main" id="{E0960696-D7A4-4754-BE13-3420EF56387A}"/>
                    </a:ext>
                  </a:extLst>
                </p:cNvPr>
                <p:cNvGrpSpPr/>
                <p:nvPr/>
              </p:nvGrpSpPr>
              <p:grpSpPr>
                <a:xfrm>
                  <a:off x="1936034" y="1356666"/>
                  <a:ext cx="675000" cy="675005"/>
                  <a:chOff x="7209746" y="4153276"/>
                  <a:chExt cx="675000" cy="675005"/>
                </a:xfrm>
              </p:grpSpPr>
              <p:sp>
                <p:nvSpPr>
                  <p:cNvPr id="22" name="íśľíḓê">
                    <a:extLst>
                      <a:ext uri="{FF2B5EF4-FFF2-40B4-BE49-F238E27FC236}">
                        <a16:creationId xmlns:a16="http://schemas.microsoft.com/office/drawing/2014/main" id="{8429431F-4E02-49EB-B0DE-8FFF733AEF04}"/>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3" name="íślîdé">
                    <a:extLst>
                      <a:ext uri="{FF2B5EF4-FFF2-40B4-BE49-F238E27FC236}">
                        <a16:creationId xmlns:a16="http://schemas.microsoft.com/office/drawing/2014/main" id="{DD835C9E-334B-47B4-BBBB-098261B1CEE8}"/>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16" name="íşḻiḍe">
                <a:extLst>
                  <a:ext uri="{FF2B5EF4-FFF2-40B4-BE49-F238E27FC236}">
                    <a16:creationId xmlns:a16="http://schemas.microsoft.com/office/drawing/2014/main" id="{F24FF092-6DC5-411E-84CC-069EE7C2BAE1}"/>
                  </a:ext>
                </a:extLst>
              </p:cNvPr>
              <p:cNvGrpSpPr/>
              <p:nvPr/>
            </p:nvGrpSpPr>
            <p:grpSpPr>
              <a:xfrm>
                <a:off x="2767467" y="1275545"/>
                <a:ext cx="3236383" cy="2075204"/>
                <a:chOff x="2776441" y="1231264"/>
                <a:chExt cx="3236383" cy="2075204"/>
              </a:xfrm>
            </p:grpSpPr>
            <p:sp>
              <p:nvSpPr>
                <p:cNvPr id="17" name="iṩḷîḋê">
                  <a:extLst>
                    <a:ext uri="{FF2B5EF4-FFF2-40B4-BE49-F238E27FC236}">
                      <a16:creationId xmlns:a16="http://schemas.microsoft.com/office/drawing/2014/main" id="{074C4A15-84D8-491A-9EF6-99C04D21D2D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1"/>
                      </a:solidFill>
                    </a:rPr>
                    <a:t>事物</a:t>
                  </a:r>
                  <a:endParaRPr lang="en-US" altLang="zh-CN" b="1" dirty="0">
                    <a:solidFill>
                      <a:schemeClr val="accent1"/>
                    </a:solidFill>
                  </a:endParaRPr>
                </a:p>
              </p:txBody>
            </p:sp>
            <p:sp>
              <p:nvSpPr>
                <p:cNvPr id="18" name="íşļîḍê">
                  <a:extLst>
                    <a:ext uri="{FF2B5EF4-FFF2-40B4-BE49-F238E27FC236}">
                      <a16:creationId xmlns:a16="http://schemas.microsoft.com/office/drawing/2014/main" id="{94AA66DB-C105-4232-847F-B30F8613C7EB}"/>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en-US" sz="1600" dirty="0"/>
                    <a:t>事物是</a:t>
                  </a:r>
                  <a:r>
                    <a:rPr lang="en-US" altLang="zh-CN" sz="1600" dirty="0"/>
                    <a:t>UML</a:t>
                  </a:r>
                  <a:r>
                    <a:rPr lang="zh-CN" altLang="en-US" sz="1600" dirty="0"/>
                    <a:t>中重要的组成部分。</a:t>
                  </a:r>
                  <a:endParaRPr lang="en-US" altLang="zh-CN" sz="1600" dirty="0"/>
                </a:p>
              </p:txBody>
            </p:sp>
          </p:grpSp>
        </p:grpSp>
        <p:grpSp>
          <p:nvGrpSpPr>
            <p:cNvPr id="9" name="iŝ1íḑé">
              <a:extLst>
                <a:ext uri="{FF2B5EF4-FFF2-40B4-BE49-F238E27FC236}">
                  <a16:creationId xmlns:a16="http://schemas.microsoft.com/office/drawing/2014/main" id="{2081F4EE-27CF-4D16-9D8E-4DF2A1E411D3}"/>
                </a:ext>
              </a:extLst>
            </p:cNvPr>
            <p:cNvGrpSpPr/>
            <p:nvPr/>
          </p:nvGrpSpPr>
          <p:grpSpPr>
            <a:xfrm>
              <a:off x="8441722" y="1275545"/>
              <a:ext cx="3236383" cy="2075204"/>
              <a:chOff x="2776441" y="1231264"/>
              <a:chExt cx="3236383" cy="2075204"/>
            </a:xfrm>
          </p:grpSpPr>
          <p:sp>
            <p:nvSpPr>
              <p:cNvPr id="13" name="îṡḻïďe">
                <a:extLst>
                  <a:ext uri="{FF2B5EF4-FFF2-40B4-BE49-F238E27FC236}">
                    <a16:creationId xmlns:a16="http://schemas.microsoft.com/office/drawing/2014/main" id="{ED8D29B6-2CD0-4E76-9A77-E3F77B74D168}"/>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2"/>
                    </a:solidFill>
                  </a:rPr>
                  <a:t>关系</a:t>
                </a:r>
                <a:endParaRPr lang="en-US" altLang="zh-CN" b="1" dirty="0">
                  <a:solidFill>
                    <a:schemeClr val="accent2"/>
                  </a:solidFill>
                </a:endParaRPr>
              </a:p>
            </p:txBody>
          </p:sp>
          <p:sp>
            <p:nvSpPr>
              <p:cNvPr id="14" name="iṣḷidè">
                <a:extLst>
                  <a:ext uri="{FF2B5EF4-FFF2-40B4-BE49-F238E27FC236}">
                    <a16:creationId xmlns:a16="http://schemas.microsoft.com/office/drawing/2014/main" id="{145B7924-6AA5-44EC-9617-908E696F9833}"/>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zh-CN" sz="1600" dirty="0"/>
                  <a:t>关系把元素紧密联系在一起。</a:t>
                </a:r>
              </a:p>
            </p:txBody>
          </p:sp>
        </p:grpSp>
        <p:grpSp>
          <p:nvGrpSpPr>
            <p:cNvPr id="10" name="isľïḓe">
              <a:extLst>
                <a:ext uri="{FF2B5EF4-FFF2-40B4-BE49-F238E27FC236}">
                  <a16:creationId xmlns:a16="http://schemas.microsoft.com/office/drawing/2014/main" id="{CFE3D588-0039-4331-9981-DAEE19C21B0D}"/>
                </a:ext>
              </a:extLst>
            </p:cNvPr>
            <p:cNvGrpSpPr/>
            <p:nvPr/>
          </p:nvGrpSpPr>
          <p:grpSpPr>
            <a:xfrm>
              <a:off x="8441722" y="4011984"/>
              <a:ext cx="3236383" cy="2075204"/>
              <a:chOff x="2776441" y="1231264"/>
              <a:chExt cx="3236383" cy="2075204"/>
            </a:xfrm>
          </p:grpSpPr>
          <p:sp>
            <p:nvSpPr>
              <p:cNvPr id="11" name="íṩļîḍè">
                <a:extLst>
                  <a:ext uri="{FF2B5EF4-FFF2-40B4-BE49-F238E27FC236}">
                    <a16:creationId xmlns:a16="http://schemas.microsoft.com/office/drawing/2014/main" id="{DF14690B-A2B3-4784-A20F-6F9721C8E8C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3"/>
                    </a:solidFill>
                  </a:rPr>
                  <a:t>图</a:t>
                </a:r>
                <a:endParaRPr lang="en-US" altLang="zh-CN" b="1" dirty="0">
                  <a:solidFill>
                    <a:schemeClr val="accent3"/>
                  </a:solidFill>
                </a:endParaRPr>
              </a:p>
            </p:txBody>
          </p:sp>
          <p:sp>
            <p:nvSpPr>
              <p:cNvPr id="12" name="îṣḷîḑé">
                <a:extLst>
                  <a:ext uri="{FF2B5EF4-FFF2-40B4-BE49-F238E27FC236}">
                    <a16:creationId xmlns:a16="http://schemas.microsoft.com/office/drawing/2014/main" id="{BCBD4F45-310B-4D9D-A7E0-B6A01FA87816}"/>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en-US" sz="1600" dirty="0"/>
                  <a:t>图是很多有相互关系的组。</a:t>
                </a:r>
                <a:endParaRPr lang="en-US" altLang="zh-CN" sz="1600" dirty="0"/>
              </a:p>
            </p:txBody>
          </p:sp>
        </p:grpSp>
      </p:grpSp>
    </p:spTree>
    <p:extLst>
      <p:ext uri="{BB962C8B-B14F-4D97-AF65-F5344CB8AC3E}">
        <p14:creationId xmlns:p14="http://schemas.microsoft.com/office/powerpoint/2010/main" val="471345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2692553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33"/>
                                        </p:tgtEl>
                                      </p:cBhvr>
                                    </p:animEffect>
                                    <p:anim calcmode="lin" valueType="num">
                                      <p:cBhvr>
                                        <p:cTn id="31" dur="1000"/>
                                        <p:tgtEl>
                                          <p:spTgt spid="33"/>
                                        </p:tgtEl>
                                        <p:attrNameLst>
                                          <p:attrName>ppt_x</p:attrName>
                                        </p:attrNameLst>
                                      </p:cBhvr>
                                      <p:tavLst>
                                        <p:tav tm="0">
                                          <p:val>
                                            <p:strVal val="ppt_x"/>
                                          </p:val>
                                        </p:tav>
                                        <p:tav tm="100000">
                                          <p:val>
                                            <p:strVal val="ppt_x"/>
                                          </p:val>
                                        </p:tav>
                                      </p:tavLst>
                                    </p:anim>
                                    <p:anim calcmode="lin" valueType="num">
                                      <p:cBhvr>
                                        <p:cTn id="32" dur="1000"/>
                                        <p:tgtEl>
                                          <p:spTgt spid="33"/>
                                        </p:tgtEl>
                                        <p:attrNameLst>
                                          <p:attrName>ppt_y</p:attrName>
                                        </p:attrNameLst>
                                      </p:cBhvr>
                                      <p:tavLst>
                                        <p:tav tm="0">
                                          <p:val>
                                            <p:strVal val="ppt_y"/>
                                          </p:val>
                                        </p:tav>
                                        <p:tav tm="100000">
                                          <p:val>
                                            <p:strVal val="ppt_y+.1"/>
                                          </p:val>
                                        </p:tav>
                                      </p:tavLst>
                                    </p:anim>
                                    <p:set>
                                      <p:cBhvr>
                                        <p:cTn id="33" dur="1" fill="hold">
                                          <p:stCondLst>
                                            <p:cond delay="999"/>
                                          </p:stCondLst>
                                        </p:cTn>
                                        <p:tgtEl>
                                          <p:spTgt spid="33"/>
                                        </p:tgtEl>
                                        <p:attrNameLst>
                                          <p:attrName>style.visibility</p:attrName>
                                        </p:attrNameLst>
                                      </p:cBhvr>
                                      <p:to>
                                        <p:strVal val="hidden"/>
                                      </p:to>
                                    </p:set>
                                  </p:childTnLst>
                                </p:cTn>
                              </p:par>
                              <p:par>
                                <p:cTn id="34" presetID="42" presetClass="exit" presetSubtype="0" fill="hold" nodeType="withEffect">
                                  <p:stCondLst>
                                    <p:cond delay="0"/>
                                  </p:stCondLst>
                                  <p:childTnLst>
                                    <p:animEffect transition="out" filter="fade">
                                      <p:cBhvr>
                                        <p:cTn id="35" dur="1000"/>
                                        <p:tgtEl>
                                          <p:spTgt spid="34"/>
                                        </p:tgtEl>
                                      </p:cBhvr>
                                    </p:animEffect>
                                    <p:anim calcmode="lin" valueType="num">
                                      <p:cBhvr>
                                        <p:cTn id="36" dur="1000"/>
                                        <p:tgtEl>
                                          <p:spTgt spid="34"/>
                                        </p:tgtEl>
                                        <p:attrNameLst>
                                          <p:attrName>ppt_x</p:attrName>
                                        </p:attrNameLst>
                                      </p:cBhvr>
                                      <p:tavLst>
                                        <p:tav tm="0">
                                          <p:val>
                                            <p:strVal val="ppt_x"/>
                                          </p:val>
                                        </p:tav>
                                        <p:tav tm="100000">
                                          <p:val>
                                            <p:strVal val="ppt_x"/>
                                          </p:val>
                                        </p:tav>
                                      </p:tavLst>
                                    </p:anim>
                                    <p:anim calcmode="lin" valueType="num">
                                      <p:cBhvr>
                                        <p:cTn id="37" dur="1000"/>
                                        <p:tgtEl>
                                          <p:spTgt spid="34"/>
                                        </p:tgtEl>
                                        <p:attrNameLst>
                                          <p:attrName>ppt_y</p:attrName>
                                        </p:attrNameLst>
                                      </p:cBhvr>
                                      <p:tavLst>
                                        <p:tav tm="0">
                                          <p:val>
                                            <p:strVal val="ppt_y"/>
                                          </p:val>
                                        </p:tav>
                                        <p:tav tm="100000">
                                          <p:val>
                                            <p:strVal val="ppt_y+.1"/>
                                          </p:val>
                                        </p:tav>
                                      </p:tavLst>
                                    </p:anim>
                                    <p:set>
                                      <p:cBhvr>
                                        <p:cTn id="38" dur="1" fill="hold">
                                          <p:stCondLst>
                                            <p:cond delay="999"/>
                                          </p:stCondLst>
                                        </p:cTn>
                                        <p:tgtEl>
                                          <p:spTgt spid="34"/>
                                        </p:tgtEl>
                                        <p:attrNameLst>
                                          <p:attrName>style.visibility</p:attrName>
                                        </p:attrNameLst>
                                      </p:cBhvr>
                                      <p:to>
                                        <p:strVal val="hidden"/>
                                      </p:to>
                                    </p:set>
                                  </p:childTnLst>
                                </p:cTn>
                              </p:par>
                              <p:par>
                                <p:cTn id="39" presetID="42" presetClass="exit" presetSubtype="0" fill="hold" nodeType="withEffect">
                                  <p:stCondLst>
                                    <p:cond delay="0"/>
                                  </p:stCondLst>
                                  <p:childTnLst>
                                    <p:animEffect transition="out" filter="fade">
                                      <p:cBhvr>
                                        <p:cTn id="40" dur="1000"/>
                                        <p:tgtEl>
                                          <p:spTgt spid="35"/>
                                        </p:tgtEl>
                                      </p:cBhvr>
                                    </p:animEffect>
                                    <p:anim calcmode="lin" valueType="num">
                                      <p:cBhvr>
                                        <p:cTn id="41" dur="1000"/>
                                        <p:tgtEl>
                                          <p:spTgt spid="35"/>
                                        </p:tgtEl>
                                        <p:attrNameLst>
                                          <p:attrName>ppt_x</p:attrName>
                                        </p:attrNameLst>
                                      </p:cBhvr>
                                      <p:tavLst>
                                        <p:tav tm="0">
                                          <p:val>
                                            <p:strVal val="ppt_x"/>
                                          </p:val>
                                        </p:tav>
                                        <p:tav tm="100000">
                                          <p:val>
                                            <p:strVal val="ppt_x"/>
                                          </p:val>
                                        </p:tav>
                                      </p:tavLst>
                                    </p:anim>
                                    <p:anim calcmode="lin" valueType="num">
                                      <p:cBhvr>
                                        <p:cTn id="42" dur="1000"/>
                                        <p:tgtEl>
                                          <p:spTgt spid="35"/>
                                        </p:tgtEl>
                                        <p:attrNameLst>
                                          <p:attrName>ppt_y</p:attrName>
                                        </p:attrNameLst>
                                      </p:cBhvr>
                                      <p:tavLst>
                                        <p:tav tm="0">
                                          <p:val>
                                            <p:strVal val="ppt_y"/>
                                          </p:val>
                                        </p:tav>
                                        <p:tav tm="100000">
                                          <p:val>
                                            <p:strVal val="ppt_y+.1"/>
                                          </p:val>
                                        </p:tav>
                                      </p:tavLst>
                                    </p:anim>
                                    <p:set>
                                      <p:cBhvr>
                                        <p:cTn id="43" dur="1" fill="hold">
                                          <p:stCondLst>
                                            <p:cond delay="999"/>
                                          </p:stCondLst>
                                        </p:cTn>
                                        <p:tgtEl>
                                          <p:spTgt spid="35"/>
                                        </p:tgtEl>
                                        <p:attrNameLst>
                                          <p:attrName>style.visibility</p:attrName>
                                        </p:attrNameLst>
                                      </p:cBhvr>
                                      <p:to>
                                        <p:strVal val="hidden"/>
                                      </p:to>
                                    </p:set>
                                  </p:childTnLst>
                                </p:cTn>
                              </p:par>
                            </p:childTnLst>
                          </p:cTn>
                        </p:par>
                        <p:par>
                          <p:cTn id="44" fill="hold">
                            <p:stCondLst>
                              <p:cond delay="1000"/>
                            </p:stCondLst>
                            <p:childTnLst>
                              <p:par>
                                <p:cTn id="45" presetID="43" presetClass="path" presetSubtype="0" accel="50000" decel="50000" fill="hold" nodeType="afterEffect">
                                  <p:stCondLst>
                                    <p:cond delay="0"/>
                                  </p:stCondLst>
                                  <p:childTnLst>
                                    <p:animMotion origin="layout" path="M -3.75E-6 1.85185E-6 L 0.16329 1.85185E-6 C 0.23646 1.85185E-6 0.3267 -0.0588 0.3267 -0.10625 L 0.3267 -0.21227 " pathEditMode="relative" rAng="0" ptsTypes="AAAA">
                                      <p:cBhvr>
                                        <p:cTn id="46" dur="2000" fill="hold"/>
                                        <p:tgtEl>
                                          <p:spTgt spid="32"/>
                                        </p:tgtEl>
                                        <p:attrNameLst>
                                          <p:attrName>ppt_x</p:attrName>
                                          <p:attrName>ppt_y</p:attrName>
                                        </p:attrNameLst>
                                      </p:cBhvr>
                                      <p:rCtr x="1632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84706" y="1844824"/>
            <a:ext cx="10555233" cy="3898829"/>
            <a:chOff x="884706" y="1844824"/>
            <a:chExt cx="10555233" cy="3898829"/>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0" name="ísḷïḋê">
              <a:extLst>
                <a:ext uri="{FF2B5EF4-FFF2-40B4-BE49-F238E27FC236}">
                  <a16:creationId xmlns:a16="http://schemas.microsoft.com/office/drawing/2014/main" id="{7966E276-A10A-414C-BC4B-BCBF9A243001}"/>
                </a:ext>
              </a:extLst>
            </p:cNvPr>
            <p:cNvGrpSpPr/>
            <p:nvPr/>
          </p:nvGrpSpPr>
          <p:grpSpPr>
            <a:xfrm rot="16200000">
              <a:off x="4360568" y="3922025"/>
              <a:ext cx="1547259" cy="1949967"/>
              <a:chOff x="1388111" y="2459015"/>
              <a:chExt cx="1219200" cy="1536522"/>
            </a:xfrm>
          </p:grpSpPr>
          <p:sp>
            <p:nvSpPr>
              <p:cNvPr id="32" name="ïṥḷíḍé">
                <a:extLst>
                  <a:ext uri="{FF2B5EF4-FFF2-40B4-BE49-F238E27FC236}">
                    <a16:creationId xmlns:a16="http://schemas.microsoft.com/office/drawing/2014/main" id="{78FB6000-02F0-4FB1-88D9-389BAA98E8F2}"/>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anchor="ctr"/>
              <a:lstStyle/>
              <a:p>
                <a:pPr algn="ctr"/>
                <a:endParaRPr/>
              </a:p>
            </p:txBody>
          </p:sp>
          <p:sp>
            <p:nvSpPr>
              <p:cNvPr id="33" name="îṩlídè">
                <a:extLst>
                  <a:ext uri="{FF2B5EF4-FFF2-40B4-BE49-F238E27FC236}">
                    <a16:creationId xmlns:a16="http://schemas.microsoft.com/office/drawing/2014/main" id="{BDC8FA2A-CA18-4212-92C7-686B035425CA}"/>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3" name="i$ľiḑe">
              <a:extLst>
                <a:ext uri="{FF2B5EF4-FFF2-40B4-BE49-F238E27FC236}">
                  <a16:creationId xmlns:a16="http://schemas.microsoft.com/office/drawing/2014/main" id="{28898681-F961-4EFD-AD15-81FE1DEEFED4}"/>
                </a:ext>
              </a:extLst>
            </p:cNvPr>
            <p:cNvGrpSpPr/>
            <p:nvPr/>
          </p:nvGrpSpPr>
          <p:grpSpPr>
            <a:xfrm rot="5400000" flipH="1">
              <a:off x="6379280" y="3922025"/>
              <a:ext cx="1547259" cy="1949967"/>
              <a:chOff x="1388111" y="2459015"/>
              <a:chExt cx="1219200" cy="1536522"/>
            </a:xfrm>
          </p:grpSpPr>
          <p:sp>
            <p:nvSpPr>
              <p:cNvPr id="26" name="íṣḷïďé">
                <a:extLst>
                  <a:ext uri="{FF2B5EF4-FFF2-40B4-BE49-F238E27FC236}">
                    <a16:creationId xmlns:a16="http://schemas.microsoft.com/office/drawing/2014/main" id="{18AAE027-B871-4A86-BCA6-F16CDBEC9259}"/>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anchor="ctr"/>
              <a:lstStyle/>
              <a:p>
                <a:pPr algn="ctr"/>
                <a:endParaRPr/>
              </a:p>
            </p:txBody>
          </p:sp>
          <p:sp>
            <p:nvSpPr>
              <p:cNvPr id="27" name="îśļîďé">
                <a:extLst>
                  <a:ext uri="{FF2B5EF4-FFF2-40B4-BE49-F238E27FC236}">
                    <a16:creationId xmlns:a16="http://schemas.microsoft.com/office/drawing/2014/main" id="{4E19525F-6923-45FD-B627-EF77F53011AB}"/>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sp>
          <p:nvSpPr>
            <p:cNvPr id="14" name="i$ľíḓe">
              <a:extLst>
                <a:ext uri="{FF2B5EF4-FFF2-40B4-BE49-F238E27FC236}">
                  <a16:creationId xmlns:a16="http://schemas.microsoft.com/office/drawing/2014/main" id="{6FBAFFA7-0CF2-4F99-9503-81095C36547B}"/>
                </a:ext>
              </a:extLst>
            </p:cNvPr>
            <p:cNvSpPr txBox="1"/>
            <p:nvPr/>
          </p:nvSpPr>
          <p:spPr>
            <a:xfrm>
              <a:off x="7079657"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用例</a:t>
              </a:r>
            </a:p>
          </p:txBody>
        </p:sp>
        <p:sp>
          <p:nvSpPr>
            <p:cNvPr id="15" name="iṡ1íḋe">
              <a:extLst>
                <a:ext uri="{FF2B5EF4-FFF2-40B4-BE49-F238E27FC236}">
                  <a16:creationId xmlns:a16="http://schemas.microsoft.com/office/drawing/2014/main" id="{B6F661A3-0099-492E-AF72-129D4C1840F3}"/>
                </a:ext>
              </a:extLst>
            </p:cNvPr>
            <p:cNvSpPr txBox="1"/>
            <p:nvPr/>
          </p:nvSpPr>
          <p:spPr>
            <a:xfrm>
              <a:off x="7079657" y="2136228"/>
              <a:ext cx="4227637" cy="351074"/>
            </a:xfrm>
            <a:prstGeom prst="rect">
              <a:avLst/>
            </a:prstGeom>
          </p:spPr>
          <p:txBody>
            <a:bodyPr vert="horz" wrap="square" lIns="90000" tIns="46800" rIns="90000" bIns="46800" anchor="ctr" anchorCtr="0">
              <a:normAutofit/>
            </a:bodyPr>
            <a:lstStyle/>
            <a:p>
              <a:pPr>
                <a:lnSpc>
                  <a:spcPct val="120000"/>
                </a:lnSpc>
              </a:pPr>
              <a:r>
                <a:rPr lang="zh-CN" altLang="en-US" sz="1100" dirty="0"/>
                <a:t>描述一系列的动作，这些动作是系统对一个特定角色执行的</a:t>
              </a:r>
              <a:endParaRPr lang="en-US" altLang="zh-CN" sz="1100" dirty="0"/>
            </a:p>
          </p:txBody>
        </p:sp>
        <p:sp>
          <p:nvSpPr>
            <p:cNvPr id="16" name="îṧļíḍê">
              <a:extLst>
                <a:ext uri="{FF2B5EF4-FFF2-40B4-BE49-F238E27FC236}">
                  <a16:creationId xmlns:a16="http://schemas.microsoft.com/office/drawing/2014/main" id="{51FB6D0C-A9F4-47CC-A1FA-E1E7839C99D6}"/>
                </a:ext>
              </a:extLst>
            </p:cNvPr>
            <p:cNvSpPr txBox="1"/>
            <p:nvPr/>
          </p:nvSpPr>
          <p:spPr>
            <a:xfrm>
              <a:off x="7079657"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构件</a:t>
              </a:r>
            </a:p>
          </p:txBody>
        </p:sp>
        <p:sp>
          <p:nvSpPr>
            <p:cNvPr id="17" name="ïṩlídé">
              <a:extLst>
                <a:ext uri="{FF2B5EF4-FFF2-40B4-BE49-F238E27FC236}">
                  <a16:creationId xmlns:a16="http://schemas.microsoft.com/office/drawing/2014/main" id="{240C0123-F788-4A46-BE41-D75805FBC7D7}"/>
                </a:ext>
              </a:extLst>
            </p:cNvPr>
            <p:cNvSpPr txBox="1"/>
            <p:nvPr/>
          </p:nvSpPr>
          <p:spPr>
            <a:xfrm>
              <a:off x="7079657" y="3304457"/>
              <a:ext cx="4360282" cy="351074"/>
            </a:xfrm>
            <a:prstGeom prst="rect">
              <a:avLst/>
            </a:prstGeom>
          </p:spPr>
          <p:txBody>
            <a:bodyPr vert="horz" wrap="square" lIns="90000" tIns="46800" rIns="90000" bIns="46800" anchor="ctr" anchorCtr="0">
              <a:normAutofit fontScale="92500"/>
            </a:bodyPr>
            <a:lstStyle/>
            <a:p>
              <a:pPr>
                <a:lnSpc>
                  <a:spcPct val="120000"/>
                </a:lnSpc>
              </a:pPr>
              <a:r>
                <a:rPr lang="zh-CN" altLang="en-US" sz="1100" dirty="0"/>
                <a:t>也称“组件”，是物理上或可替换的系统部分，它实现了一个接口的集合</a:t>
              </a:r>
              <a:endParaRPr lang="en-US" altLang="zh-CN" sz="1100" dirty="0"/>
            </a:p>
          </p:txBody>
        </p:sp>
        <p:sp>
          <p:nvSpPr>
            <p:cNvPr id="18" name="ïṧ1ïďe">
              <a:extLst>
                <a:ext uri="{FF2B5EF4-FFF2-40B4-BE49-F238E27FC236}">
                  <a16:creationId xmlns:a16="http://schemas.microsoft.com/office/drawing/2014/main" id="{5F414767-B7A3-40E8-A0F3-D8BDC3EC4951}"/>
                </a:ext>
              </a:extLst>
            </p:cNvPr>
            <p:cNvSpPr txBox="1"/>
            <p:nvPr/>
          </p:nvSpPr>
          <p:spPr>
            <a:xfrm>
              <a:off x="7079657"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节点</a:t>
              </a:r>
            </a:p>
          </p:txBody>
        </p:sp>
        <p:sp>
          <p:nvSpPr>
            <p:cNvPr id="19" name="ïṥlíḑé">
              <a:extLst>
                <a:ext uri="{FF2B5EF4-FFF2-40B4-BE49-F238E27FC236}">
                  <a16:creationId xmlns:a16="http://schemas.microsoft.com/office/drawing/2014/main" id="{6467B5EB-453F-49E8-AC34-605EB9693554}"/>
                </a:ext>
              </a:extLst>
            </p:cNvPr>
            <p:cNvSpPr txBox="1"/>
            <p:nvPr/>
          </p:nvSpPr>
          <p:spPr>
            <a:xfrm>
              <a:off x="7079657" y="4415119"/>
              <a:ext cx="4227637" cy="351074"/>
            </a:xfrm>
            <a:prstGeom prst="rect">
              <a:avLst/>
            </a:prstGeom>
          </p:spPr>
          <p:txBody>
            <a:bodyPr vert="horz" wrap="square" lIns="90000" tIns="46800" rIns="90000" bIns="46800" anchor="ctr" anchorCtr="0">
              <a:normAutofit/>
            </a:bodyPr>
            <a:lstStyle/>
            <a:p>
              <a:pPr>
                <a:lnSpc>
                  <a:spcPct val="120000"/>
                </a:lnSpc>
              </a:pPr>
              <a:r>
                <a:rPr lang="zh-CN" altLang="en-US" sz="1100" dirty="0"/>
                <a:t>描述实际的软件运行的基础硬件</a:t>
              </a:r>
              <a:endParaRPr lang="en-US" altLang="zh-CN" sz="1100" dirty="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类</a:t>
              </a:r>
            </a:p>
          </p:txBody>
        </p:sp>
        <p:sp>
          <p:nvSpPr>
            <p:cNvPr id="21" name="ísľîḍe">
              <a:extLst>
                <a:ext uri="{FF2B5EF4-FFF2-40B4-BE49-F238E27FC236}">
                  <a16:creationId xmlns:a16="http://schemas.microsoft.com/office/drawing/2014/main" id="{C074034C-E9CC-4224-A94C-4442B30CEB94}"/>
                </a:ext>
              </a:extLst>
            </p:cNvPr>
            <p:cNvSpPr txBox="1"/>
            <p:nvPr/>
          </p:nvSpPr>
          <p:spPr>
            <a:xfrm>
              <a:off x="884706" y="2136228"/>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对一组具有相同属性、操作、关系和语义的对象的抽象</a:t>
              </a:r>
              <a:endParaRPr lang="en-US" altLang="zh-CN" sz="1100" dirty="0"/>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接口</a:t>
              </a:r>
            </a:p>
          </p:txBody>
        </p:sp>
        <p:sp>
          <p:nvSpPr>
            <p:cNvPr id="23" name="íŝ1îḍe">
              <a:extLst>
                <a:ext uri="{FF2B5EF4-FFF2-40B4-BE49-F238E27FC236}">
                  <a16:creationId xmlns:a16="http://schemas.microsoft.com/office/drawing/2014/main" id="{2C9BED08-4D63-4F31-A1F2-1626E8AD7E06}"/>
                </a:ext>
              </a:extLst>
            </p:cNvPr>
            <p:cNvSpPr txBox="1"/>
            <p:nvPr/>
          </p:nvSpPr>
          <p:spPr>
            <a:xfrm>
              <a:off x="884706" y="3275674"/>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类或组件提供特定服务的一组操作的集合</a:t>
              </a:r>
              <a:endParaRPr lang="en-US" altLang="zh-CN" sz="1100" dirty="0"/>
            </a:p>
          </p:txBody>
        </p:sp>
        <p:sp>
          <p:nvSpPr>
            <p:cNvPr id="24" name="iśľïḋé">
              <a:extLst>
                <a:ext uri="{FF2B5EF4-FFF2-40B4-BE49-F238E27FC236}">
                  <a16:creationId xmlns:a16="http://schemas.microsoft.com/office/drawing/2014/main" id="{C63BE63F-3E75-4B5A-8B74-0A150D1B9FAD}"/>
                </a:ext>
              </a:extLst>
            </p:cNvPr>
            <p:cNvSpPr txBox="1"/>
            <p:nvPr/>
          </p:nvSpPr>
          <p:spPr>
            <a:xfrm>
              <a:off x="884706"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协作</a:t>
              </a:r>
            </a:p>
          </p:txBody>
        </p:sp>
        <p:sp>
          <p:nvSpPr>
            <p:cNvPr id="25" name="ïS1ïďê">
              <a:extLst>
                <a:ext uri="{FF2B5EF4-FFF2-40B4-BE49-F238E27FC236}">
                  <a16:creationId xmlns:a16="http://schemas.microsoft.com/office/drawing/2014/main" id="{F06FC89B-D26E-420E-8128-7578FC9300A8}"/>
                </a:ext>
              </a:extLst>
            </p:cNvPr>
            <p:cNvSpPr txBox="1"/>
            <p:nvPr/>
          </p:nvSpPr>
          <p:spPr>
            <a:xfrm>
              <a:off x="884706" y="4415119"/>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描述了一组事务间的相互作用的集合</a:t>
              </a:r>
              <a:endParaRPr lang="en-US" altLang="zh-CN" sz="1100" dirty="0"/>
            </a:p>
          </p:txBody>
        </p:sp>
      </p:grpSp>
      <p:sp>
        <p:nvSpPr>
          <p:cNvPr id="38" name="ïṣľiḑê">
            <a:extLst>
              <a:ext uri="{FF2B5EF4-FFF2-40B4-BE49-F238E27FC236}">
                <a16:creationId xmlns:a16="http://schemas.microsoft.com/office/drawing/2014/main" id="{307E4804-4766-4526-970D-9D62F0DAFE94}"/>
              </a:ext>
            </a:extLst>
          </p:cNvPr>
          <p:cNvSpPr/>
          <p:nvPr/>
        </p:nvSpPr>
        <p:spPr bwMode="auto">
          <a:xfrm>
            <a:off x="2743203" y="1251682"/>
            <a:ext cx="678729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dirty="0"/>
              <a:t>UML</a:t>
            </a:r>
            <a:r>
              <a:rPr lang="zh-CN" altLang="en-US" dirty="0"/>
              <a:t>模型的静态部分，描述概念或物理元素。</a:t>
            </a:r>
            <a:endParaRPr lang="en-US" altLang="zh-CN" dirty="0"/>
          </a:p>
        </p:txBody>
      </p:sp>
    </p:spTree>
    <p:extLst>
      <p:ext uri="{BB962C8B-B14F-4D97-AF65-F5344CB8AC3E}">
        <p14:creationId xmlns:p14="http://schemas.microsoft.com/office/powerpoint/2010/main" val="3176178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349469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4"/>
                                        </p:tgtEl>
                                      </p:cBhvr>
                                    </p:animEffect>
                                    <p:anim calcmode="lin" valueType="num">
                                      <p:cBhvr>
                                        <p:cTn id="12" dur="1000"/>
                                        <p:tgtEl>
                                          <p:spTgt spid="34"/>
                                        </p:tgtEl>
                                        <p:attrNameLst>
                                          <p:attrName>ppt_x</p:attrName>
                                        </p:attrNameLst>
                                      </p:cBhvr>
                                      <p:tavLst>
                                        <p:tav tm="0">
                                          <p:val>
                                            <p:strVal val="ppt_x"/>
                                          </p:val>
                                        </p:tav>
                                        <p:tav tm="100000">
                                          <p:val>
                                            <p:strVal val="ppt_x"/>
                                          </p:val>
                                        </p:tav>
                                      </p:tavLst>
                                    </p:anim>
                                    <p:anim calcmode="lin" valueType="num">
                                      <p:cBhvr>
                                        <p:cTn id="13" dur="1000"/>
                                        <p:tgtEl>
                                          <p:spTgt spid="34"/>
                                        </p:tgtEl>
                                        <p:attrNameLst>
                                          <p:attrName>ppt_y</p:attrName>
                                        </p:attrNameLst>
                                      </p:cBhvr>
                                      <p:tavLst>
                                        <p:tav tm="0">
                                          <p:val>
                                            <p:strVal val="ppt_y"/>
                                          </p:val>
                                        </p:tav>
                                        <p:tav tm="100000">
                                          <p:val>
                                            <p:strVal val="ppt_y+.1"/>
                                          </p:val>
                                        </p:tav>
                                      </p:tavLst>
                                    </p:anim>
                                    <p:set>
                                      <p:cBhvr>
                                        <p:cTn id="14" dur="1" fill="hold">
                                          <p:stCondLst>
                                            <p:cond delay="999"/>
                                          </p:stCondLst>
                                        </p:cTn>
                                        <p:tgtEl>
                                          <p:spTgt spid="3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5"/>
                                        </p:tgtEl>
                                      </p:cBhvr>
                                    </p:animEffect>
                                    <p:anim calcmode="lin" valueType="num">
                                      <p:cBhvr>
                                        <p:cTn id="17" dur="1000"/>
                                        <p:tgtEl>
                                          <p:spTgt spid="35"/>
                                        </p:tgtEl>
                                        <p:attrNameLst>
                                          <p:attrName>ppt_x</p:attrName>
                                        </p:attrNameLst>
                                      </p:cBhvr>
                                      <p:tavLst>
                                        <p:tav tm="0">
                                          <p:val>
                                            <p:strVal val="ppt_x"/>
                                          </p:val>
                                        </p:tav>
                                        <p:tav tm="100000">
                                          <p:val>
                                            <p:strVal val="ppt_x"/>
                                          </p:val>
                                        </p:tav>
                                      </p:tavLst>
                                    </p:anim>
                                    <p:anim calcmode="lin" valueType="num">
                                      <p:cBhvr>
                                        <p:cTn id="18" dur="1000"/>
                                        <p:tgtEl>
                                          <p:spTgt spid="35"/>
                                        </p:tgtEl>
                                        <p:attrNameLst>
                                          <p:attrName>ppt_y</p:attrName>
                                        </p:attrNameLst>
                                      </p:cBhvr>
                                      <p:tavLst>
                                        <p:tav tm="0">
                                          <p:val>
                                            <p:strVal val="ppt_y"/>
                                          </p:val>
                                        </p:tav>
                                        <p:tav tm="100000">
                                          <p:val>
                                            <p:strVal val="ppt_y+.1"/>
                                          </p:val>
                                        </p:tav>
                                      </p:tavLst>
                                    </p:anim>
                                    <p:set>
                                      <p:cBhvr>
                                        <p:cTn id="19" dur="1" fill="hold">
                                          <p:stCondLst>
                                            <p:cond delay="999"/>
                                          </p:stCondLst>
                                        </p:cTn>
                                        <p:tgtEl>
                                          <p:spTgt spid="35"/>
                                        </p:tgtEl>
                                        <p:attrNameLst>
                                          <p:attrName>style.visibility</p:attrName>
                                        </p:attrNameLst>
                                      </p:cBhvr>
                                      <p:to>
                                        <p:strVal val="hidden"/>
                                      </p:to>
                                    </p:set>
                                  </p:childTnLst>
                                </p:cTn>
                              </p:par>
                            </p:childTnLst>
                          </p:cTn>
                        </p:par>
                        <p:par>
                          <p:cTn id="20" fill="hold">
                            <p:stCondLst>
                              <p:cond delay="1000"/>
                            </p:stCondLst>
                            <p:childTnLst>
                              <p:par>
                                <p:cTn id="21" presetID="50" presetClass="path" presetSubtype="0" accel="50000" decel="50000" fill="hold" nodeType="afterEffect">
                                  <p:stCondLst>
                                    <p:cond delay="0"/>
                                  </p:stCondLst>
                                  <p:childTnLst>
                                    <p:animMotion origin="layout" path="M 2.08333E-6 -4.07407E-6 L 0.05364 -4.07407E-6 C 0.07773 -4.07407E-6 0.10755 -0.02824 0.10755 -0.05069 L 0.10755 -0.10138 " pathEditMode="relative" rAng="0" ptsTypes="AAAA">
                                      <p:cBhvr>
                                        <p:cTn id="22" dur="2000" fill="hold"/>
                                        <p:tgtEl>
                                          <p:spTgt spid="33"/>
                                        </p:tgtEl>
                                        <p:attrNameLst>
                                          <p:attrName>ppt_x</p:attrName>
                                          <p:attrName>ppt_y</p:attrName>
                                        </p:attrNameLst>
                                      </p:cBhvr>
                                      <p:rCtr x="5378"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ṣľíḓe">
            <a:extLst>
              <a:ext uri="{FF2B5EF4-FFF2-40B4-BE49-F238E27FC236}">
                <a16:creationId xmlns:a16="http://schemas.microsoft.com/office/drawing/2014/main" id="{3F1094B5-F980-4B17-B55F-BF57908453B7}"/>
              </a:ext>
            </a:extLst>
          </p:cNvPr>
          <p:cNvGrpSpPr/>
          <p:nvPr/>
        </p:nvGrpSpPr>
        <p:grpSpPr>
          <a:xfrm>
            <a:off x="6843524" y="2540904"/>
            <a:ext cx="4634832" cy="1508050"/>
            <a:chOff x="1941336" y="3219803"/>
            <a:chExt cx="5378800" cy="1508050"/>
          </a:xfrm>
        </p:grpSpPr>
        <p:sp>
          <p:nvSpPr>
            <p:cNvPr id="14" name="ïṡḷîdè">
              <a:extLst>
                <a:ext uri="{FF2B5EF4-FFF2-40B4-BE49-F238E27FC236}">
                  <a16:creationId xmlns:a16="http://schemas.microsoft.com/office/drawing/2014/main" id="{570F86B0-CBFE-4F29-B6A4-E465CEF25002}"/>
                </a:ext>
              </a:extLst>
            </p:cNvPr>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zh-CN" altLang="en-US" sz="1200" dirty="0"/>
                <a:t>实现某功能的一组构建事务之间的消息的集合，设计消息、动作序列、链接</a:t>
              </a:r>
              <a:endParaRPr lang="en-US" altLang="zh-CN" sz="1200" dirty="0"/>
            </a:p>
          </p:txBody>
        </p:sp>
        <p:sp>
          <p:nvSpPr>
            <p:cNvPr id="15" name="iS1îḓè">
              <a:extLst>
                <a:ext uri="{FF2B5EF4-FFF2-40B4-BE49-F238E27FC236}">
                  <a16:creationId xmlns:a16="http://schemas.microsoft.com/office/drawing/2014/main" id="{07B33064-DF40-40E3-A423-6990FA88A84F}"/>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a:t>
              </a:r>
              <a:r>
                <a:rPr lang="zh-CN" altLang="en-US" sz="1600" b="1" dirty="0">
                  <a:solidFill>
                    <a:schemeClr val="accent1"/>
                  </a:solidFill>
                </a:rPr>
                <a:t>交互</a:t>
              </a:r>
              <a:endParaRPr lang="en-US" altLang="zh-CN" sz="1600" b="1" dirty="0">
                <a:solidFill>
                  <a:schemeClr val="accent1"/>
                </a:solidFill>
              </a:endParaRPr>
            </a:p>
          </p:txBody>
        </p:sp>
      </p:grpSp>
      <p:grpSp>
        <p:nvGrpSpPr>
          <p:cNvPr id="9" name="ísľîḋé">
            <a:extLst>
              <a:ext uri="{FF2B5EF4-FFF2-40B4-BE49-F238E27FC236}">
                <a16:creationId xmlns:a16="http://schemas.microsoft.com/office/drawing/2014/main" id="{3B737F36-1EED-4F62-8053-1604FEB198B0}"/>
              </a:ext>
            </a:extLst>
          </p:cNvPr>
          <p:cNvGrpSpPr/>
          <p:nvPr/>
        </p:nvGrpSpPr>
        <p:grpSpPr>
          <a:xfrm>
            <a:off x="6843524" y="4296457"/>
            <a:ext cx="4634832" cy="1512168"/>
            <a:chOff x="1941336" y="3219803"/>
            <a:chExt cx="5378800" cy="1512168"/>
          </a:xfrm>
        </p:grpSpPr>
        <p:sp>
          <p:nvSpPr>
            <p:cNvPr id="12" name="îšḻîḋè">
              <a:extLst>
                <a:ext uri="{FF2B5EF4-FFF2-40B4-BE49-F238E27FC236}">
                  <a16:creationId xmlns:a16="http://schemas.microsoft.com/office/drawing/2014/main" id="{53856B9D-D2CC-4546-AE4C-D439AAD1447B}"/>
                </a:ext>
              </a:extLst>
            </p:cNvPr>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zh-CN" altLang="en-US" sz="1200" dirty="0"/>
                <a:t>描述事物或交互在生命周期内响应事件所经历的状态序列</a:t>
              </a:r>
              <a:endParaRPr lang="en-US" altLang="zh-CN" sz="1200" dirty="0"/>
            </a:p>
          </p:txBody>
        </p:sp>
        <p:sp>
          <p:nvSpPr>
            <p:cNvPr id="13" name="ïṡļíḍé">
              <a:extLst>
                <a:ext uri="{FF2B5EF4-FFF2-40B4-BE49-F238E27FC236}">
                  <a16:creationId xmlns:a16="http://schemas.microsoft.com/office/drawing/2014/main" id="{24B78746-36A6-4584-8395-11DBA1077034}"/>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a:t>
              </a:r>
              <a:r>
                <a:rPr lang="zh-CN" altLang="en-US" sz="1600" b="1" dirty="0">
                  <a:solidFill>
                    <a:schemeClr val="accent1"/>
                  </a:solidFill>
                </a:rPr>
                <a:t>状态机</a:t>
              </a:r>
              <a:endParaRPr lang="en-US" altLang="zh-CN" sz="1600" b="1" dirty="0">
                <a:solidFill>
                  <a:schemeClr val="accent1"/>
                </a:solidFill>
              </a:endParaRPr>
            </a:p>
          </p:txBody>
        </p:sp>
      </p:grpSp>
      <p:cxnSp>
        <p:nvCxnSpPr>
          <p:cNvPr id="10" name="直接连接符 9">
            <a:extLst>
              <a:ext uri="{FF2B5EF4-FFF2-40B4-BE49-F238E27FC236}">
                <a16:creationId xmlns:a16="http://schemas.microsoft.com/office/drawing/2014/main" id="{5500BECA-41AD-4164-8EED-3DBD09BCF6BB}"/>
              </a:ext>
            </a:extLst>
          </p:cNvPr>
          <p:cNvCxnSpPr>
            <a:cxnSpLocks/>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1íḍè">
            <a:extLst>
              <a:ext uri="{FF2B5EF4-FFF2-40B4-BE49-F238E27FC236}">
                <a16:creationId xmlns:a16="http://schemas.microsoft.com/office/drawing/2014/main" id="{7B979F57-9FC8-4C69-9654-9E746E2B450C}"/>
              </a:ext>
            </a:extLst>
          </p:cNvPr>
          <p:cNvSpPr txBox="1"/>
          <p:nvPr/>
        </p:nvSpPr>
        <p:spPr>
          <a:xfrm>
            <a:off x="669925" y="3204165"/>
            <a:ext cx="5664863" cy="1909759"/>
          </a:xfrm>
          <a:prstGeom prst="rect">
            <a:avLst/>
          </a:prstGeom>
          <a:noFill/>
        </p:spPr>
        <p:txBody>
          <a:bodyPr wrap="square" lIns="90000" tIns="46800" rIns="90000" bIns="46800" rtlCol="0" anchor="ctr">
            <a:normAutofit/>
          </a:bodyPr>
          <a:lstStyle/>
          <a:p>
            <a:pPr algn="ctr">
              <a:lnSpc>
                <a:spcPct val="150000"/>
              </a:lnSpc>
            </a:pPr>
            <a:r>
              <a:rPr lang="zh-CN" altLang="en-US" sz="1700" b="1" dirty="0"/>
              <a:t>行为事务是</a:t>
            </a:r>
            <a:r>
              <a:rPr lang="en-US" altLang="zh-CN" sz="1700" b="1" dirty="0"/>
              <a:t>UML</a:t>
            </a:r>
            <a:r>
              <a:rPr lang="zh-CN" altLang="en-US" sz="1700" b="1" dirty="0"/>
              <a:t>模型图的动态部分，</a:t>
            </a:r>
            <a:endParaRPr lang="en-US" altLang="zh-CN" sz="1700" b="1" dirty="0"/>
          </a:p>
          <a:p>
            <a:pPr algn="ctr">
              <a:lnSpc>
                <a:spcPct val="150000"/>
              </a:lnSpc>
            </a:pPr>
            <a:r>
              <a:rPr lang="zh-CN" altLang="en-US" sz="1700" b="1" dirty="0"/>
              <a:t>描述跨越空间和时间的行为。</a:t>
            </a:r>
            <a:endParaRPr lang="zh-CN" altLang="en-US" sz="1400" dirty="0"/>
          </a:p>
        </p:txBody>
      </p:sp>
      <p:sp>
        <p:nvSpPr>
          <p:cNvPr id="2" name="标题 1"/>
          <p:cNvSpPr>
            <a:spLocks noGrp="1"/>
          </p:cNvSpPr>
          <p:nvPr>
            <p:ph type="title"/>
          </p:nvPr>
        </p:nvSpPr>
        <p:spPr/>
        <p:txBody>
          <a:bodyPr/>
          <a:lstStyle/>
          <a:p>
            <a:r>
              <a:rPr lang="zh-CN" altLang="en-US" dirty="0">
                <a:solidFill>
                  <a:schemeClr val="bg1"/>
                </a:solidFill>
              </a:rPr>
              <a:t>行为事务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Tree>
    <p:extLst>
      <p:ext uri="{BB962C8B-B14F-4D97-AF65-F5344CB8AC3E}">
        <p14:creationId xmlns:p14="http://schemas.microsoft.com/office/powerpoint/2010/main" val="2927751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2961243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3"/>
                                        </p:tgtEl>
                                      </p:cBhvr>
                                    </p:animEffect>
                                    <p:anim calcmode="lin" valueType="num">
                                      <p:cBhvr>
                                        <p:cTn id="7" dur="1000"/>
                                        <p:tgtEl>
                                          <p:spTgt spid="33"/>
                                        </p:tgtEl>
                                        <p:attrNameLst>
                                          <p:attrName>ppt_x</p:attrName>
                                        </p:attrNameLst>
                                      </p:cBhvr>
                                      <p:tavLst>
                                        <p:tav tm="0">
                                          <p:val>
                                            <p:strVal val="ppt_x"/>
                                          </p:val>
                                        </p:tav>
                                        <p:tav tm="100000">
                                          <p:val>
                                            <p:strVal val="ppt_x"/>
                                          </p:val>
                                        </p:tav>
                                      </p:tavLst>
                                    </p:anim>
                                    <p:anim calcmode="lin" valueType="num">
                                      <p:cBhvr>
                                        <p:cTn id="8" dur="1000"/>
                                        <p:tgtEl>
                                          <p:spTgt spid="33"/>
                                        </p:tgtEl>
                                        <p:attrNameLst>
                                          <p:attrName>ppt_y</p:attrName>
                                        </p:attrNameLst>
                                      </p:cBhvr>
                                      <p:tavLst>
                                        <p:tav tm="0">
                                          <p:val>
                                            <p:strVal val="ppt_y"/>
                                          </p:val>
                                        </p:tav>
                                        <p:tav tm="100000">
                                          <p:val>
                                            <p:strVal val="ppt_y+.1"/>
                                          </p:val>
                                        </p:tav>
                                      </p:tavLst>
                                    </p:anim>
                                    <p:set>
                                      <p:cBhvr>
                                        <p:cTn id="9" dur="1" fill="hold">
                                          <p:stCondLst>
                                            <p:cond delay="999"/>
                                          </p:stCondLst>
                                        </p:cTn>
                                        <p:tgtEl>
                                          <p:spTgt spid="3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2"/>
                                        </p:tgtEl>
                                      </p:cBhvr>
                                    </p:animEffect>
                                    <p:anim calcmode="lin" valueType="num">
                                      <p:cBhvr>
                                        <p:cTn id="12" dur="1000"/>
                                        <p:tgtEl>
                                          <p:spTgt spid="32"/>
                                        </p:tgtEl>
                                        <p:attrNameLst>
                                          <p:attrName>ppt_x</p:attrName>
                                        </p:attrNameLst>
                                      </p:cBhvr>
                                      <p:tavLst>
                                        <p:tav tm="0">
                                          <p:val>
                                            <p:strVal val="ppt_x"/>
                                          </p:val>
                                        </p:tav>
                                        <p:tav tm="100000">
                                          <p:val>
                                            <p:strVal val="ppt_x"/>
                                          </p:val>
                                        </p:tav>
                                      </p:tavLst>
                                    </p:anim>
                                    <p:anim calcmode="lin" valueType="num">
                                      <p:cBhvr>
                                        <p:cTn id="13" dur="1000"/>
                                        <p:tgtEl>
                                          <p:spTgt spid="32"/>
                                        </p:tgtEl>
                                        <p:attrNameLst>
                                          <p:attrName>ppt_y</p:attrName>
                                        </p:attrNameLst>
                                      </p:cBhvr>
                                      <p:tavLst>
                                        <p:tav tm="0">
                                          <p:val>
                                            <p:strVal val="ppt_y"/>
                                          </p:val>
                                        </p:tav>
                                        <p:tav tm="100000">
                                          <p:val>
                                            <p:strVal val="ppt_y+.1"/>
                                          </p:val>
                                        </p:tav>
                                      </p:tavLst>
                                    </p:anim>
                                    <p:set>
                                      <p:cBhvr>
                                        <p:cTn id="14" dur="1" fill="hold">
                                          <p:stCondLst>
                                            <p:cond delay="999"/>
                                          </p:stCondLst>
                                        </p:cTn>
                                        <p:tgtEl>
                                          <p:spTgt spid="32"/>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5"/>
                                        </p:tgtEl>
                                      </p:cBhvr>
                                    </p:animEffect>
                                    <p:anim calcmode="lin" valueType="num">
                                      <p:cBhvr>
                                        <p:cTn id="17" dur="1000"/>
                                        <p:tgtEl>
                                          <p:spTgt spid="35"/>
                                        </p:tgtEl>
                                        <p:attrNameLst>
                                          <p:attrName>ppt_x</p:attrName>
                                        </p:attrNameLst>
                                      </p:cBhvr>
                                      <p:tavLst>
                                        <p:tav tm="0">
                                          <p:val>
                                            <p:strVal val="ppt_x"/>
                                          </p:val>
                                        </p:tav>
                                        <p:tav tm="100000">
                                          <p:val>
                                            <p:strVal val="ppt_x"/>
                                          </p:val>
                                        </p:tav>
                                      </p:tavLst>
                                    </p:anim>
                                    <p:anim calcmode="lin" valueType="num">
                                      <p:cBhvr>
                                        <p:cTn id="18" dur="1000"/>
                                        <p:tgtEl>
                                          <p:spTgt spid="35"/>
                                        </p:tgtEl>
                                        <p:attrNameLst>
                                          <p:attrName>ppt_y</p:attrName>
                                        </p:attrNameLst>
                                      </p:cBhvr>
                                      <p:tavLst>
                                        <p:tav tm="0">
                                          <p:val>
                                            <p:strVal val="ppt_y"/>
                                          </p:val>
                                        </p:tav>
                                        <p:tav tm="100000">
                                          <p:val>
                                            <p:strVal val="ppt_y+.1"/>
                                          </p:val>
                                        </p:tav>
                                      </p:tavLst>
                                    </p:anim>
                                    <p:set>
                                      <p:cBhvr>
                                        <p:cTn id="19" dur="1" fill="hold">
                                          <p:stCondLst>
                                            <p:cond delay="999"/>
                                          </p:stCondLst>
                                        </p:cTn>
                                        <p:tgtEl>
                                          <p:spTgt spid="3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2.08333E-6 1.48148E-6 L -0.06432 1.48148E-6 C -0.09323 1.48148E-6 -0.12864 0.0125 -0.12864 0.02268 L -0.12864 0.04537 " pathEditMode="relative" rAng="0" ptsTypes="AAAA">
                                      <p:cBhvr>
                                        <p:cTn id="23" dur="2000" fill="hold"/>
                                        <p:tgtEl>
                                          <p:spTgt spid="34"/>
                                        </p:tgtEl>
                                        <p:attrNameLst>
                                          <p:attrName>ppt_x</p:attrName>
                                          <p:attrName>ppt_y</p:attrName>
                                        </p:attrNameLst>
                                      </p:cBhvr>
                                      <p:rCtr x="-6432" y="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íṣlíde">
            <a:extLst>
              <a:ext uri="{FF2B5EF4-FFF2-40B4-BE49-F238E27FC236}">
                <a16:creationId xmlns:a16="http://schemas.microsoft.com/office/drawing/2014/main" id="{39340196-E1AA-4B49-976A-BF366BB2B662}"/>
              </a:ext>
            </a:extLst>
          </p:cNvPr>
          <p:cNvSpPr/>
          <p:nvPr/>
        </p:nvSpPr>
        <p:spPr bwMode="auto">
          <a:xfrm>
            <a:off x="6322304" y="205279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什么是</a:t>
            </a:r>
            <a:r>
              <a:rPr lang="en-US" altLang="zh-CN" sz="1100" dirty="0"/>
              <a:t>UML</a:t>
            </a:r>
            <a:r>
              <a:rPr lang="zh-CN" altLang="en-US" sz="1100" dirty="0"/>
              <a:t>、</a:t>
            </a:r>
            <a:r>
              <a:rPr lang="en-US" altLang="zh-CN" sz="1100" dirty="0"/>
              <a:t>UML</a:t>
            </a:r>
            <a:r>
              <a:rPr lang="zh-CN" altLang="en-US" sz="1100" dirty="0"/>
              <a:t>的发展历程</a:t>
            </a:r>
          </a:p>
        </p:txBody>
      </p:sp>
      <p:sp>
        <p:nvSpPr>
          <p:cNvPr id="11" name="íšḻídé">
            <a:extLst>
              <a:ext uri="{FF2B5EF4-FFF2-40B4-BE49-F238E27FC236}">
                <a16:creationId xmlns:a16="http://schemas.microsoft.com/office/drawing/2014/main" id="{4D5C24C6-4DD0-4193-AD42-019C1134797B}"/>
              </a:ext>
            </a:extLst>
          </p:cNvPr>
          <p:cNvSpPr txBox="1"/>
          <p:nvPr/>
        </p:nvSpPr>
        <p:spPr bwMode="auto">
          <a:xfrm>
            <a:off x="6322304" y="170186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zh-CN" altLang="en-US" sz="1800" b="1" dirty="0"/>
              <a:t>简介及历史</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î$lîḓé">
            <a:extLst>
              <a:ext uri="{FF2B5EF4-FFF2-40B4-BE49-F238E27FC236}">
                <a16:creationId xmlns:a16="http://schemas.microsoft.com/office/drawing/2014/main" id="{39340196-E1AA-4B49-976A-BF366BB2B662}"/>
              </a:ext>
            </a:extLst>
          </p:cNvPr>
          <p:cNvSpPr/>
          <p:nvPr/>
        </p:nvSpPr>
        <p:spPr bwMode="auto">
          <a:xfrm>
            <a:off x="6340738" y="2852517"/>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a:t>
            </a:r>
            <a:r>
              <a:rPr lang="zh-CN" altLang="en-US" sz="1100" dirty="0"/>
              <a:t>的三个特点、</a:t>
            </a:r>
            <a:r>
              <a:rPr lang="en-US" altLang="zh-CN" sz="1100" dirty="0"/>
              <a:t>UML</a:t>
            </a:r>
            <a:r>
              <a:rPr lang="zh-CN" altLang="en-US" sz="1100" dirty="0"/>
              <a:t>中的事务及关系</a:t>
            </a:r>
          </a:p>
        </p:txBody>
      </p: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8" y="250158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zh-CN" altLang="en-US" b="1" dirty="0"/>
              <a:t>的特点与结构</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îṡ1ïḑè">
            <a:extLst>
              <a:ext uri="{FF2B5EF4-FFF2-40B4-BE49-F238E27FC236}">
                <a16:creationId xmlns:a16="http://schemas.microsoft.com/office/drawing/2014/main" id="{39340196-E1AA-4B49-976A-BF366BB2B662}"/>
              </a:ext>
            </a:extLst>
          </p:cNvPr>
          <p:cNvSpPr/>
          <p:nvPr/>
        </p:nvSpPr>
        <p:spPr bwMode="auto">
          <a:xfrm>
            <a:off x="6345548" y="3652243"/>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a:t>
            </a:r>
            <a:r>
              <a:rPr lang="zh-CN" altLang="en-US" sz="1100" dirty="0"/>
              <a:t>的</a:t>
            </a:r>
            <a:r>
              <a:rPr lang="en-US" altLang="zh-CN" sz="1100" dirty="0"/>
              <a:t>5</a:t>
            </a:r>
            <a:r>
              <a:rPr lang="zh-CN" altLang="en-US" sz="1100" dirty="0"/>
              <a:t>种视图、</a:t>
            </a:r>
            <a:r>
              <a:rPr lang="en-US" altLang="zh-CN" sz="1100" dirty="0"/>
              <a:t>UML</a:t>
            </a:r>
            <a:r>
              <a:rPr lang="zh-CN" altLang="en-US" sz="1100" dirty="0"/>
              <a:t>描述视图内容的</a:t>
            </a:r>
            <a:r>
              <a:rPr lang="en-US" altLang="zh-CN" sz="1100" dirty="0"/>
              <a:t>9</a:t>
            </a:r>
            <a:r>
              <a:rPr lang="zh-CN" altLang="en-US" sz="1100" dirty="0"/>
              <a:t>种图</a:t>
            </a:r>
          </a:p>
        </p:txBody>
      </p:sp>
      <p:sp>
        <p:nvSpPr>
          <p:cNvPr id="19" name="íṣļîdé">
            <a:extLst>
              <a:ext uri="{FF2B5EF4-FFF2-40B4-BE49-F238E27FC236}">
                <a16:creationId xmlns:a16="http://schemas.microsoft.com/office/drawing/2014/main" id="{4D5C24C6-4DD0-4193-AD42-019C1134797B}"/>
              </a:ext>
            </a:extLst>
          </p:cNvPr>
          <p:cNvSpPr txBox="1"/>
          <p:nvPr/>
        </p:nvSpPr>
        <p:spPr bwMode="auto">
          <a:xfrm>
            <a:off x="6345548" y="330131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dirty="0"/>
              <a:t>UML</a:t>
            </a:r>
            <a:r>
              <a:rPr lang="zh-CN" altLang="en-US" b="1" dirty="0"/>
              <a:t>中的视图与图</a:t>
            </a:r>
            <a:endParaRPr lang="en-US" altLang="zh-CN"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íŝḻîďê">
            <a:extLst>
              <a:ext uri="{FF2B5EF4-FFF2-40B4-BE49-F238E27FC236}">
                <a16:creationId xmlns:a16="http://schemas.microsoft.com/office/drawing/2014/main" id="{39340196-E1AA-4B49-976A-BF366BB2B662}"/>
              </a:ext>
            </a:extLst>
          </p:cNvPr>
          <p:cNvSpPr/>
          <p:nvPr/>
        </p:nvSpPr>
        <p:spPr bwMode="auto">
          <a:xfrm>
            <a:off x="6340738" y="445196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UML2.0</a:t>
            </a:r>
            <a:r>
              <a:rPr lang="zh-CN" altLang="en-US" sz="1100" dirty="0"/>
              <a:t>在可视化建模方面进行了许多改革和创新</a:t>
            </a:r>
          </a:p>
        </p:txBody>
      </p:sp>
      <p:sp>
        <p:nvSpPr>
          <p:cNvPr id="23" name="ísḷïḓe">
            <a:extLst>
              <a:ext uri="{FF2B5EF4-FFF2-40B4-BE49-F238E27FC236}">
                <a16:creationId xmlns:a16="http://schemas.microsoft.com/office/drawing/2014/main" id="{4D5C24C6-4DD0-4193-AD42-019C1134797B}"/>
              </a:ext>
            </a:extLst>
          </p:cNvPr>
          <p:cNvSpPr txBox="1"/>
          <p:nvPr/>
        </p:nvSpPr>
        <p:spPr bwMode="auto">
          <a:xfrm>
            <a:off x="6340738" y="410104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en-US" altLang="zh-CN" b="1" dirty="0"/>
              <a:t>2.0</a:t>
            </a:r>
            <a:r>
              <a:rPr lang="zh-CN" altLang="en-US" b="1" dirty="0"/>
              <a:t>新特性</a:t>
            </a:r>
            <a:endParaRPr lang="en-US" altLang="zh-CN" sz="18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ïṧļïḋe">
            <a:extLst>
              <a:ext uri="{FF2B5EF4-FFF2-40B4-BE49-F238E27FC236}">
                <a16:creationId xmlns:a16="http://schemas.microsoft.com/office/drawing/2014/main" id="{39340196-E1AA-4B49-976A-BF366BB2B662}"/>
              </a:ext>
            </a:extLst>
          </p:cNvPr>
          <p:cNvSpPr/>
          <p:nvPr/>
        </p:nvSpPr>
        <p:spPr bwMode="auto">
          <a:xfrm>
            <a:off x="6346349" y="525169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系统开发的五个阶段</a:t>
            </a:r>
          </a:p>
        </p:txBody>
      </p:sp>
      <p:sp>
        <p:nvSpPr>
          <p:cNvPr id="27" name="işlíḑé">
            <a:extLst>
              <a:ext uri="{FF2B5EF4-FFF2-40B4-BE49-F238E27FC236}">
                <a16:creationId xmlns:a16="http://schemas.microsoft.com/office/drawing/2014/main" id="{4D5C24C6-4DD0-4193-AD42-019C1134797B}"/>
              </a:ext>
            </a:extLst>
          </p:cNvPr>
          <p:cNvSpPr txBox="1"/>
          <p:nvPr/>
        </p:nvSpPr>
        <p:spPr bwMode="auto">
          <a:xfrm>
            <a:off x="6346349" y="490076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系统开发阶段</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分组事物</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273635" y="1529387"/>
            <a:ext cx="4982534" cy="4210389"/>
            <a:chOff x="3493844" y="1623063"/>
            <a:chExt cx="4982534"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745373"/>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771549"/>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rPr>
                <a:t>包：把元素编程组的机制</a:t>
              </a:r>
              <a:endParaRPr kumimoji="0" lang="en-US" altLang="zh-CN" sz="14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3493844" y="3864181"/>
              <a:ext cx="3557812" cy="1046301"/>
            </a:xfrm>
            <a:prstGeom prst="rect">
              <a:avLst/>
            </a:prstGeom>
            <a:noFill/>
          </p:spPr>
          <p:txBody>
            <a:bodyPr wrap="none" lIns="90000" tIns="46800" rIns="90000" bIns="46800" anchor="ctr">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是</a:t>
              </a:r>
              <a:r>
                <a:rPr kumimoji="0" lang="en-US" altLang="zh-CN" b="1" i="0" u="none" strike="noStrike" kern="1200" cap="none" spc="0" normalizeH="0" baseline="0" noProof="0" dirty="0">
                  <a:ln>
                    <a:noFill/>
                  </a:ln>
                  <a:effectLst/>
                  <a:uLnTx/>
                  <a:uFillTx/>
                </a:rPr>
                <a:t>UML</a:t>
              </a:r>
              <a:r>
                <a:rPr kumimoji="0" lang="zh-CN" altLang="en-US" b="1" i="0" u="none" strike="noStrike" kern="1200" cap="none" spc="0" normalizeH="0" baseline="0" noProof="0" dirty="0">
                  <a:ln>
                    <a:noFill/>
                  </a:ln>
                  <a:effectLst/>
                  <a:uLnTx/>
                  <a:uFillTx/>
                </a:rPr>
                <a:t>模型图的组织部分，描述</a:t>
              </a:r>
              <a:endParaRPr kumimoji="0" lang="en-US" altLang="zh-CN" b="1" i="0" u="none" strike="noStrike" kern="1200" cap="none" spc="0" normalizeH="0" baseline="0" noProof="0" dirty="0">
                <a:ln>
                  <a:noFill/>
                </a:ln>
                <a:effectLst/>
                <a:uLnTx/>
                <a:uFillTx/>
              </a:endParaRPr>
            </a:p>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事物</a:t>
              </a:r>
              <a:r>
                <a:rPr lang="zh-CN" altLang="en-US" b="1" dirty="0"/>
                <a:t>的组织结构，主要由包来实现</a:t>
              </a:r>
              <a:endParaRPr kumimoji="0" lang="en-US" altLang="zh-CN"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297689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4024238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3"/>
                                        </p:tgtEl>
                                      </p:cBhvr>
                                    </p:animEffect>
                                    <p:anim calcmode="lin" valueType="num">
                                      <p:cBhvr>
                                        <p:cTn id="12" dur="1000"/>
                                        <p:tgtEl>
                                          <p:spTgt spid="33"/>
                                        </p:tgtEl>
                                        <p:attrNameLst>
                                          <p:attrName>ppt_x</p:attrName>
                                        </p:attrNameLst>
                                      </p:cBhvr>
                                      <p:tavLst>
                                        <p:tav tm="0">
                                          <p:val>
                                            <p:strVal val="ppt_x"/>
                                          </p:val>
                                        </p:tav>
                                        <p:tav tm="100000">
                                          <p:val>
                                            <p:strVal val="ppt_x"/>
                                          </p:val>
                                        </p:tav>
                                      </p:tavLst>
                                    </p:anim>
                                    <p:anim calcmode="lin" valueType="num">
                                      <p:cBhvr>
                                        <p:cTn id="13" dur="1000"/>
                                        <p:tgtEl>
                                          <p:spTgt spid="33"/>
                                        </p:tgtEl>
                                        <p:attrNameLst>
                                          <p:attrName>ppt_y</p:attrName>
                                        </p:attrNameLst>
                                      </p:cBhvr>
                                      <p:tavLst>
                                        <p:tav tm="0">
                                          <p:val>
                                            <p:strVal val="ppt_y"/>
                                          </p:val>
                                        </p:tav>
                                        <p:tav tm="100000">
                                          <p:val>
                                            <p:strVal val="ppt_y+.1"/>
                                          </p:val>
                                        </p:tav>
                                      </p:tavLst>
                                    </p:anim>
                                    <p:set>
                                      <p:cBhvr>
                                        <p:cTn id="14" dur="1" fill="hold">
                                          <p:stCondLst>
                                            <p:cond delay="999"/>
                                          </p:stCondLst>
                                        </p:cTn>
                                        <p:tgtEl>
                                          <p:spTgt spid="33"/>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4"/>
                                        </p:tgtEl>
                                      </p:cBhvr>
                                    </p:animEffect>
                                    <p:anim calcmode="lin" valueType="num">
                                      <p:cBhvr>
                                        <p:cTn id="17" dur="1000"/>
                                        <p:tgtEl>
                                          <p:spTgt spid="34"/>
                                        </p:tgtEl>
                                        <p:attrNameLst>
                                          <p:attrName>ppt_x</p:attrName>
                                        </p:attrNameLst>
                                      </p:cBhvr>
                                      <p:tavLst>
                                        <p:tav tm="0">
                                          <p:val>
                                            <p:strVal val="ppt_x"/>
                                          </p:val>
                                        </p:tav>
                                        <p:tav tm="100000">
                                          <p:val>
                                            <p:strVal val="ppt_x"/>
                                          </p:val>
                                        </p:tav>
                                      </p:tavLst>
                                    </p:anim>
                                    <p:anim calcmode="lin" valueType="num">
                                      <p:cBhvr>
                                        <p:cTn id="18" dur="1000"/>
                                        <p:tgtEl>
                                          <p:spTgt spid="34"/>
                                        </p:tgtEl>
                                        <p:attrNameLst>
                                          <p:attrName>ppt_y</p:attrName>
                                        </p:attrNameLst>
                                      </p:cBhvr>
                                      <p:tavLst>
                                        <p:tav tm="0">
                                          <p:val>
                                            <p:strVal val="ppt_y"/>
                                          </p:val>
                                        </p:tav>
                                        <p:tav tm="100000">
                                          <p:val>
                                            <p:strVal val="ppt_y+.1"/>
                                          </p:val>
                                        </p:tav>
                                      </p:tavLst>
                                    </p:anim>
                                    <p:set>
                                      <p:cBhvr>
                                        <p:cTn id="19" dur="1" fill="hold">
                                          <p:stCondLst>
                                            <p:cond delay="999"/>
                                          </p:stCondLst>
                                        </p:cTn>
                                        <p:tgtEl>
                                          <p:spTgt spid="3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3.75E-6 1.48148E-6 L -0.16133 1.48148E-6 C -0.2336 1.48148E-6 -0.32266 0.04954 -0.32266 0.08981 L -0.32266 0.17963 " pathEditMode="relative" rAng="0" ptsTypes="AAAA">
                                      <p:cBhvr>
                                        <p:cTn id="23" dur="2000" fill="hold"/>
                                        <p:tgtEl>
                                          <p:spTgt spid="35"/>
                                        </p:tgtEl>
                                        <p:attrNameLst>
                                          <p:attrName>ppt_x</p:attrName>
                                          <p:attrName>ppt_y</p:attrName>
                                        </p:attrNameLst>
                                      </p:cBhvr>
                                      <p:rCtr x="-16133" y="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注释事物</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273635" y="1529387"/>
            <a:ext cx="4982534" cy="4210389"/>
            <a:chOff x="3493844" y="1623063"/>
            <a:chExt cx="4982534"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745373"/>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771549"/>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rPr>
                <a:t>注解：对元素进行约束或解释的简单符号</a:t>
              </a:r>
              <a:endParaRPr kumimoji="0" lang="en-US" altLang="zh-CN" sz="14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3493844" y="3864181"/>
              <a:ext cx="3557812" cy="1046301"/>
            </a:xfrm>
            <a:prstGeom prst="rect">
              <a:avLst/>
            </a:prstGeom>
            <a:noFill/>
          </p:spPr>
          <p:txBody>
            <a:bodyPr wrap="none" lIns="90000" tIns="46800" rIns="90000" bIns="46800" anchor="ctr">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是</a:t>
              </a:r>
              <a:r>
                <a:rPr kumimoji="0" lang="en-US" altLang="zh-CN" b="1" i="0" u="none" strike="noStrike" kern="1200" cap="none" spc="0" normalizeH="0" baseline="0" noProof="0" dirty="0">
                  <a:ln>
                    <a:noFill/>
                  </a:ln>
                  <a:effectLst/>
                  <a:uLnTx/>
                  <a:uFillTx/>
                </a:rPr>
                <a:t>UML</a:t>
              </a:r>
              <a:r>
                <a:rPr kumimoji="0" lang="zh-CN" altLang="en-US" b="1" i="0" u="none" strike="noStrike" kern="1200" cap="none" spc="0" normalizeH="0" baseline="0" noProof="0" dirty="0">
                  <a:ln>
                    <a:noFill/>
                  </a:ln>
                  <a:effectLst/>
                  <a:uLnTx/>
                  <a:uFillTx/>
                </a:rPr>
                <a:t>模型的解释部分，</a:t>
              </a:r>
              <a:endParaRPr kumimoji="0" lang="en-US" altLang="zh-CN" b="1" i="0" u="none" strike="noStrike" kern="1200" cap="none" spc="0" normalizeH="0" baseline="0" noProof="0" dirty="0">
                <a:ln>
                  <a:noFill/>
                </a:ln>
                <a:effectLst/>
                <a:uLnTx/>
                <a:uFillTx/>
              </a:endParaRPr>
            </a:p>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用来对模型中元素进行说明，解释</a:t>
              </a:r>
              <a:endParaRPr kumimoji="0" lang="en-US" altLang="zh-CN"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195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中的关系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en-US" altLang="zh-CN" sz="2400" b="1" spc="-20" dirty="0">
                  <a:solidFill>
                    <a:schemeClr val="accent6"/>
                  </a:solidFill>
                </a:rPr>
                <a:t>Text here</a:t>
              </a:r>
              <a:endParaRPr lang="zh-CN" altLang="en-US" sz="2400" b="1" spc="-20" dirty="0">
                <a:solidFill>
                  <a:schemeClr val="accent6"/>
                </a:solidFill>
              </a:endParaRPr>
            </a:p>
          </p:txBody>
        </p: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zh-CN" altLang="en-US" b="1" dirty="0"/>
                <a:t>依赖</a:t>
              </a:r>
              <a:endParaRPr lang="zh-CN" altLang="en-US" sz="1400" b="1" dirty="0"/>
            </a:p>
          </p:txBody>
        </p:sp>
        <p:sp>
          <p:nvSpPr>
            <p:cNvPr id="16" name="îSļíďe"/>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sp>
          <p:nvSpPr>
            <p:cNvPr id="17" name="iṧ1îḋè"/>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zh-CN" altLang="en-US" b="1" dirty="0"/>
                <a:t>关联</a:t>
              </a:r>
              <a:endParaRPr lang="zh-CN" altLang="en-US" sz="1400" b="1" dirty="0"/>
            </a:p>
          </p:txBody>
        </p:sp>
        <p:sp>
          <p:nvSpPr>
            <p:cNvPr id="18" name="îślïďê"/>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zh-CN" altLang="en-US" b="1" dirty="0"/>
                <a:t>泛化</a:t>
              </a:r>
              <a:endParaRPr lang="zh-CN" altLang="en-US" sz="1400" b="1" dirty="0"/>
            </a:p>
          </p:txBody>
        </p:sp>
        <p:sp>
          <p:nvSpPr>
            <p:cNvPr id="20" name="îSḷíḍe"/>
            <p:cNvSpPr txBox="1"/>
            <p:nvPr/>
          </p:nvSpPr>
          <p:spPr>
            <a:xfrm>
              <a:off x="8904312" y="2110628"/>
              <a:ext cx="2625800" cy="823372"/>
            </a:xfrm>
            <a:prstGeom prst="rect">
              <a:avLst/>
            </a:prstGeom>
            <a:ln>
              <a:solidFill>
                <a:schemeClr val="bg1"/>
              </a:solidFill>
            </a:ln>
          </p:spPr>
          <p:txBody>
            <a:bodyPr vert="horz" wrap="square" lIns="90000" tIns="46800" rIns="90000" bIns="46800" anchor="ctr">
              <a:noAutofit/>
            </a:bodyPr>
            <a:lstStyle/>
            <a:p>
              <a:pPr>
                <a:lnSpc>
                  <a:spcPct val="150000"/>
                </a:lnSpc>
                <a:spcBef>
                  <a:spcPct val="0"/>
                </a:spcBef>
              </a:pPr>
              <a:endParaRPr lang="zh-CN" altLang="en-US" sz="1100" dirty="0"/>
            </a:p>
          </p:txBody>
        </p:sp>
        <p:sp>
          <p:nvSpPr>
            <p:cNvPr id="21" name="îs1î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zh-CN" altLang="en-US" b="1" dirty="0"/>
                <a:t>实现</a:t>
              </a:r>
              <a:endParaRPr lang="zh-CN" altLang="en-US" sz="1400" b="1" dirty="0"/>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endParaRPr lang="zh-CN" altLang="en-US" sz="1100" dirty="0"/>
            </a:p>
          </p:txBody>
        </p:sp>
      </p:grpSp>
    </p:spTree>
    <p:extLst>
      <p:ext uri="{BB962C8B-B14F-4D97-AF65-F5344CB8AC3E}">
        <p14:creationId xmlns:p14="http://schemas.microsoft.com/office/powerpoint/2010/main" val="226336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2" name="标题 1"/>
          <p:cNvSpPr>
            <a:spLocks noGrp="1"/>
          </p:cNvSpPr>
          <p:nvPr>
            <p:ph type="title"/>
          </p:nvPr>
        </p:nvSpPr>
        <p:spPr/>
        <p:txBody>
          <a:bodyPr/>
          <a:lstStyle/>
          <a:p>
            <a:r>
              <a:rPr lang="zh-CN" altLang="en-US" dirty="0"/>
              <a:t>依赖</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依赖是两个模型元素间的语义关系，其中一个元素发生变化会影响另一个元素的语义。在图形上，把依赖画成一条可能有方向的虚线，偶尔在其上还带有一个标记。</a:t>
            </a:r>
          </a:p>
        </p:txBody>
      </p:sp>
      <p:pic>
        <p:nvPicPr>
          <p:cNvPr id="8" name="图片 7">
            <a:extLst>
              <a:ext uri="{FF2B5EF4-FFF2-40B4-BE49-F238E27FC236}">
                <a16:creationId xmlns:a16="http://schemas.microsoft.com/office/drawing/2014/main" id="{E5DBD119-F7F5-49A1-96AA-424F765F19F3}"/>
              </a:ext>
            </a:extLst>
          </p:cNvPr>
          <p:cNvPicPr>
            <a:picLocks noChangeAspect="1"/>
          </p:cNvPicPr>
          <p:nvPr/>
        </p:nvPicPr>
        <p:blipFill>
          <a:blip r:embed="rId2"/>
          <a:stretch>
            <a:fillRect/>
          </a:stretch>
        </p:blipFill>
        <p:spPr>
          <a:xfrm>
            <a:off x="6095205" y="3182618"/>
            <a:ext cx="5089962" cy="259692"/>
          </a:xfrm>
          <a:prstGeom prst="rect">
            <a:avLst/>
          </a:prstGeom>
        </p:spPr>
      </p:pic>
    </p:spTree>
    <p:extLst>
      <p:ext uri="{BB962C8B-B14F-4D97-AF65-F5344CB8AC3E}">
        <p14:creationId xmlns:p14="http://schemas.microsoft.com/office/powerpoint/2010/main" val="156979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 name="标题 1"/>
          <p:cNvSpPr>
            <a:spLocks noGrp="1"/>
          </p:cNvSpPr>
          <p:nvPr>
            <p:ph type="title"/>
          </p:nvPr>
        </p:nvSpPr>
        <p:spPr/>
        <p:txBody>
          <a:bodyPr/>
          <a:lstStyle/>
          <a:p>
            <a:r>
              <a:rPr lang="zh-CN" altLang="en-US" dirty="0"/>
              <a:t>关联</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关联指明了一个对象与另一个对象间的关系。在图形上，关联用一条实线表示，它可能有方向，偶尔在其上还有一个标记。</a:t>
            </a:r>
          </a:p>
        </p:txBody>
      </p:sp>
      <p:pic>
        <p:nvPicPr>
          <p:cNvPr id="9" name="图片 8">
            <a:extLst>
              <a:ext uri="{FF2B5EF4-FFF2-40B4-BE49-F238E27FC236}">
                <a16:creationId xmlns:a16="http://schemas.microsoft.com/office/drawing/2014/main" id="{C1A42FC8-CD40-4970-9973-5F15E05FC9DC}"/>
              </a:ext>
            </a:extLst>
          </p:cNvPr>
          <p:cNvPicPr>
            <a:picLocks noChangeAspect="1"/>
          </p:cNvPicPr>
          <p:nvPr/>
        </p:nvPicPr>
        <p:blipFill>
          <a:blip r:embed="rId2"/>
          <a:stretch>
            <a:fillRect/>
          </a:stretch>
        </p:blipFill>
        <p:spPr>
          <a:xfrm>
            <a:off x="6316193" y="3061568"/>
            <a:ext cx="4588811" cy="734863"/>
          </a:xfrm>
          <a:prstGeom prst="rect">
            <a:avLst/>
          </a:prstGeom>
        </p:spPr>
      </p:pic>
    </p:spTree>
    <p:extLst>
      <p:ext uri="{BB962C8B-B14F-4D97-AF65-F5344CB8AC3E}">
        <p14:creationId xmlns:p14="http://schemas.microsoft.com/office/powerpoint/2010/main" val="176186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2" name="标题 1"/>
          <p:cNvSpPr>
            <a:spLocks noGrp="1"/>
          </p:cNvSpPr>
          <p:nvPr>
            <p:ph type="title"/>
          </p:nvPr>
        </p:nvSpPr>
        <p:spPr/>
        <p:txBody>
          <a:bodyPr/>
          <a:lstStyle/>
          <a:p>
            <a:r>
              <a:rPr lang="zh-CN" altLang="en-US" dirty="0"/>
              <a:t>泛化</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泛化是一种一般化</a:t>
            </a:r>
            <a:r>
              <a:rPr lang="en-US" altLang="zh-CN" dirty="0"/>
              <a:t>-</a:t>
            </a:r>
            <a:r>
              <a:rPr lang="zh-CN" altLang="en-US" dirty="0"/>
              <a:t>特殊化的关系，是一般事物和该事物较为特殊的种类之间的关系，子类继承父类的属性和操作，除此之外，子类还添加新的属性和操作。在图形上，把泛化关系画成带有空心箭头的实线。</a:t>
            </a:r>
          </a:p>
        </p:txBody>
      </p:sp>
      <p:pic>
        <p:nvPicPr>
          <p:cNvPr id="9" name="图片 8">
            <a:extLst>
              <a:ext uri="{FF2B5EF4-FFF2-40B4-BE49-F238E27FC236}">
                <a16:creationId xmlns:a16="http://schemas.microsoft.com/office/drawing/2014/main" id="{CA96BA3D-C1D0-416A-9FE2-6DF23033F6E4}"/>
              </a:ext>
            </a:extLst>
          </p:cNvPr>
          <p:cNvPicPr>
            <a:picLocks noChangeAspect="1"/>
          </p:cNvPicPr>
          <p:nvPr/>
        </p:nvPicPr>
        <p:blipFill>
          <a:blip r:embed="rId2"/>
          <a:stretch>
            <a:fillRect/>
          </a:stretch>
        </p:blipFill>
        <p:spPr>
          <a:xfrm>
            <a:off x="6697978" y="3253475"/>
            <a:ext cx="3825242" cy="377668"/>
          </a:xfrm>
          <a:prstGeom prst="rect">
            <a:avLst/>
          </a:prstGeom>
        </p:spPr>
      </p:pic>
    </p:spTree>
    <p:extLst>
      <p:ext uri="{BB962C8B-B14F-4D97-AF65-F5344CB8AC3E}">
        <p14:creationId xmlns:p14="http://schemas.microsoft.com/office/powerpoint/2010/main" val="3538424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2" name="标题 1"/>
          <p:cNvSpPr>
            <a:spLocks noGrp="1"/>
          </p:cNvSpPr>
          <p:nvPr>
            <p:ph type="title"/>
          </p:nvPr>
        </p:nvSpPr>
        <p:spPr/>
        <p:txBody>
          <a:bodyPr/>
          <a:lstStyle/>
          <a:p>
            <a:r>
              <a:rPr lang="zh-CN" altLang="en-US" dirty="0"/>
              <a:t>实现</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4140201"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实现是类之间的语义关系，其中的一个类指定了由另一个类必须执行的约定。在两种地方会遇到实现关系：一种是在接口和实现他们的类或构件之间；另一种是在用例和实现他们的协作之间。在图形上，把实现关系画成一条带有空心箭头的虚线，它是泛化和依赖关系两种图形的结合</a:t>
            </a:r>
          </a:p>
        </p:txBody>
      </p:sp>
      <p:pic>
        <p:nvPicPr>
          <p:cNvPr id="7" name="图片 6">
            <a:extLst>
              <a:ext uri="{FF2B5EF4-FFF2-40B4-BE49-F238E27FC236}">
                <a16:creationId xmlns:a16="http://schemas.microsoft.com/office/drawing/2014/main" id="{26300F11-133A-42FE-9E0D-2DC8D1AFED36}"/>
              </a:ext>
            </a:extLst>
          </p:cNvPr>
          <p:cNvPicPr>
            <a:picLocks noChangeAspect="1"/>
          </p:cNvPicPr>
          <p:nvPr/>
        </p:nvPicPr>
        <p:blipFill>
          <a:blip r:embed="rId2"/>
          <a:stretch>
            <a:fillRect/>
          </a:stretch>
        </p:blipFill>
        <p:spPr>
          <a:xfrm>
            <a:off x="5531180" y="3460799"/>
            <a:ext cx="5941700" cy="347564"/>
          </a:xfrm>
          <a:prstGeom prst="rect">
            <a:avLst/>
          </a:prstGeom>
        </p:spPr>
      </p:pic>
    </p:spTree>
    <p:extLst>
      <p:ext uri="{BB962C8B-B14F-4D97-AF65-F5344CB8AC3E}">
        <p14:creationId xmlns:p14="http://schemas.microsoft.com/office/powerpoint/2010/main" val="729798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中的视图与图</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a:t>
            </a:r>
            <a:r>
              <a:rPr lang="zh-CN" altLang="en-US" dirty="0">
                <a:solidFill>
                  <a:schemeClr val="bg1"/>
                </a:solidFill>
              </a:rPr>
              <a:t>的</a:t>
            </a:r>
            <a:r>
              <a:rPr lang="en-US" altLang="zh-CN" dirty="0">
                <a:solidFill>
                  <a:schemeClr val="bg1"/>
                </a:solidFill>
              </a:rPr>
              <a:t>5</a:t>
            </a:r>
            <a:r>
              <a:rPr lang="zh-CN" altLang="en-US" dirty="0">
                <a:solidFill>
                  <a:schemeClr val="bg1"/>
                </a:solidFill>
              </a:rPr>
              <a:t>种视图</a:t>
            </a:r>
            <a:endParaRPr lang="en-US" altLang="zh-CN" dirty="0">
              <a:solidFill>
                <a:schemeClr val="bg1"/>
              </a:solidFill>
            </a:endParaRPr>
          </a:p>
          <a:p>
            <a:pPr lvl="0">
              <a:lnSpc>
                <a:spcPct val="100000"/>
              </a:lnSpc>
            </a:pPr>
            <a:r>
              <a:rPr lang="en-US" altLang="zh-CN" dirty="0">
                <a:solidFill>
                  <a:schemeClr val="bg1"/>
                </a:solidFill>
              </a:rPr>
              <a:t>UML</a:t>
            </a:r>
            <a:r>
              <a:rPr lang="zh-CN" altLang="en-US" dirty="0">
                <a:solidFill>
                  <a:schemeClr val="bg1"/>
                </a:solidFill>
              </a:rPr>
              <a:t>描述视图内容的</a:t>
            </a:r>
            <a:r>
              <a:rPr lang="en-US" altLang="zh-CN" dirty="0">
                <a:solidFill>
                  <a:schemeClr val="bg1"/>
                </a:solidFill>
              </a:rPr>
              <a:t>9</a:t>
            </a:r>
            <a:r>
              <a:rPr lang="zh-CN" altLang="en-US" dirty="0">
                <a:solidFill>
                  <a:schemeClr val="bg1"/>
                </a:solidFill>
              </a:rPr>
              <a:t>种图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6" name="iṧļíḍè"/>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7" name="í$ļîḍé"/>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8"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1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grpSp>
        <p:nvGrpSpPr>
          <p:cNvPr id="11" name="ïṣḷidè"/>
          <p:cNvGrpSpPr/>
          <p:nvPr/>
        </p:nvGrpSpPr>
        <p:grpSpPr>
          <a:xfrm>
            <a:off x="8986960" y="5223033"/>
            <a:ext cx="2457329" cy="932615"/>
            <a:chOff x="8958505" y="2768758"/>
            <a:chExt cx="2457329" cy="932615"/>
          </a:xfrm>
        </p:grpSpPr>
        <p:sp>
          <p:nvSpPr>
            <p:cNvPr id="24" name="îṡḻïde"/>
            <p:cNvSpPr txBox="1"/>
            <p:nvPr/>
          </p:nvSpPr>
          <p:spPr>
            <a:xfrm>
              <a:off x="8958505" y="3111817"/>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100" dirty="0"/>
                <a:t>显示系统的物理部署</a:t>
              </a:r>
            </a:p>
          </p:txBody>
        </p:sp>
        <p:sp>
          <p:nvSpPr>
            <p:cNvPr id="25" name="îŝḷîde"/>
            <p:cNvSpPr/>
            <p:nvPr/>
          </p:nvSpPr>
          <p:spPr>
            <a:xfrm>
              <a:off x="8958505" y="2768758"/>
              <a:ext cx="2457329" cy="343059"/>
            </a:xfrm>
            <a:prstGeom prst="rect">
              <a:avLst/>
            </a:prstGeom>
          </p:spPr>
          <p:txBody>
            <a:bodyPr wrap="none" lIns="90000" tIns="46800" rIns="90000" bIns="46800" anchor="ctr">
              <a:normAutofit/>
            </a:bodyPr>
            <a:lstStyle/>
            <a:p>
              <a:pPr lvl="0" defTabSz="914378">
                <a:defRPr/>
              </a:pPr>
              <a:r>
                <a:rPr lang="zh-CN" altLang="en-US" sz="1600" b="1" dirty="0"/>
                <a:t>配置视图</a:t>
              </a:r>
            </a:p>
          </p:txBody>
        </p:sp>
      </p:grpSp>
      <p:grpSp>
        <p:nvGrpSpPr>
          <p:cNvPr id="12" name="ïŝļîḍé"/>
          <p:cNvGrpSpPr/>
          <p:nvPr/>
        </p:nvGrpSpPr>
        <p:grpSpPr>
          <a:xfrm>
            <a:off x="628650" y="1093118"/>
            <a:ext cx="2092350" cy="932615"/>
            <a:chOff x="609600" y="3758531"/>
            <a:chExt cx="2092350" cy="932615"/>
          </a:xfrm>
        </p:grpSpPr>
        <p:sp>
          <p:nvSpPr>
            <p:cNvPr id="22" name="iṣḷiḍê"/>
            <p:cNvSpPr txBox="1"/>
            <p:nvPr/>
          </p:nvSpPr>
          <p:spPr>
            <a:xfrm>
              <a:off x="650875" y="4101590"/>
              <a:ext cx="205107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描述一个系统应该具备的功能</a:t>
              </a:r>
            </a:p>
          </p:txBody>
        </p:sp>
        <p:sp>
          <p:nvSpPr>
            <p:cNvPr id="23" name="íṣḷîḓê"/>
            <p:cNvSpPr/>
            <p:nvPr/>
          </p:nvSpPr>
          <p:spPr>
            <a:xfrm>
              <a:off x="609600" y="3758531"/>
              <a:ext cx="2086852" cy="343059"/>
            </a:xfrm>
            <a:prstGeom prst="rect">
              <a:avLst/>
            </a:prstGeom>
          </p:spPr>
          <p:txBody>
            <a:bodyPr wrap="none" lIns="90000" tIns="46800" rIns="90000" bIns="46800" anchor="ctr">
              <a:normAutofit/>
            </a:bodyPr>
            <a:lstStyle/>
            <a:p>
              <a:pPr lvl="0" algn="r" defTabSz="914378">
                <a:defRPr/>
              </a:pPr>
              <a:r>
                <a:rPr lang="zh-CN" altLang="en-US" sz="1600" b="1" dirty="0"/>
                <a:t>用例视图</a:t>
              </a:r>
            </a:p>
          </p:txBody>
        </p:sp>
      </p:grpSp>
      <p:grpSp>
        <p:nvGrpSpPr>
          <p:cNvPr id="13" name="íṥļíďé"/>
          <p:cNvGrpSpPr/>
          <p:nvPr/>
        </p:nvGrpSpPr>
        <p:grpSpPr>
          <a:xfrm>
            <a:off x="3082566" y="5223033"/>
            <a:ext cx="2856050" cy="932615"/>
            <a:chOff x="265124" y="2768758"/>
            <a:chExt cx="2753455" cy="932615"/>
          </a:xfrm>
        </p:grpSpPr>
        <p:sp>
          <p:nvSpPr>
            <p:cNvPr id="20" name="íṣľiďé"/>
            <p:cNvSpPr txBox="1"/>
            <p:nvPr/>
          </p:nvSpPr>
          <p:spPr>
            <a:xfrm>
              <a:off x="265124" y="3111817"/>
              <a:ext cx="275345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描述系统的实现模块及他们之间的依赖关系</a:t>
              </a:r>
            </a:p>
          </p:txBody>
        </p:sp>
        <p:sp>
          <p:nvSpPr>
            <p:cNvPr id="21" name="íṧľíde"/>
            <p:cNvSpPr/>
            <p:nvPr/>
          </p:nvSpPr>
          <p:spPr>
            <a:xfrm>
              <a:off x="610964" y="2768758"/>
              <a:ext cx="2407615" cy="343059"/>
            </a:xfrm>
            <a:prstGeom prst="rect">
              <a:avLst/>
            </a:prstGeom>
          </p:spPr>
          <p:txBody>
            <a:bodyPr wrap="none" lIns="90000" tIns="46800" rIns="90000" bIns="46800" anchor="ctr">
              <a:normAutofit/>
            </a:bodyPr>
            <a:lstStyle/>
            <a:p>
              <a:pPr lvl="0" algn="r" defTabSz="914378">
                <a:defRPr/>
              </a:pPr>
              <a:r>
                <a:rPr lang="zh-CN" altLang="en-US" sz="1600" b="1" dirty="0"/>
                <a:t>组件视图</a:t>
              </a:r>
            </a:p>
          </p:txBody>
        </p:sp>
      </p:grpSp>
      <p:grpSp>
        <p:nvGrpSpPr>
          <p:cNvPr id="14" name="íṩľíḋé"/>
          <p:cNvGrpSpPr/>
          <p:nvPr/>
        </p:nvGrpSpPr>
        <p:grpSpPr>
          <a:xfrm>
            <a:off x="7658101" y="2025733"/>
            <a:ext cx="2730237" cy="932615"/>
            <a:chOff x="9029821" y="3042485"/>
            <a:chExt cx="2621279" cy="932615"/>
          </a:xfrm>
        </p:grpSpPr>
        <p:sp>
          <p:nvSpPr>
            <p:cNvPr id="18" name="îṧļïďè"/>
            <p:cNvSpPr txBox="1"/>
            <p:nvPr/>
          </p:nvSpPr>
          <p:spPr>
            <a:xfrm>
              <a:off x="9029821" y="3385544"/>
              <a:ext cx="262127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100" dirty="0"/>
                <a:t>描述在用例视图中提出的系统功能的实现</a:t>
              </a:r>
            </a:p>
          </p:txBody>
        </p:sp>
        <p:sp>
          <p:nvSpPr>
            <p:cNvPr id="19" name="îsļiḋê"/>
            <p:cNvSpPr/>
            <p:nvPr/>
          </p:nvSpPr>
          <p:spPr>
            <a:xfrm>
              <a:off x="9029821" y="3042485"/>
              <a:ext cx="2457329" cy="343059"/>
            </a:xfrm>
            <a:prstGeom prst="rect">
              <a:avLst/>
            </a:prstGeom>
          </p:spPr>
          <p:txBody>
            <a:bodyPr wrap="none" lIns="90000" tIns="46800" rIns="90000" bIns="46800" anchor="ctr">
              <a:normAutofit/>
            </a:bodyPr>
            <a:lstStyle/>
            <a:p>
              <a:pPr lvl="0" defTabSz="914378">
                <a:defRPr/>
              </a:pPr>
              <a:r>
                <a:rPr lang="zh-CN" altLang="en-US" sz="1600" b="1" dirty="0"/>
                <a:t>逻辑视图</a:t>
              </a:r>
            </a:p>
          </p:txBody>
        </p:sp>
      </p:grpSp>
      <p:grpSp>
        <p:nvGrpSpPr>
          <p:cNvPr id="15" name="íṡļide"/>
          <p:cNvGrpSpPr/>
          <p:nvPr/>
        </p:nvGrpSpPr>
        <p:grpSpPr>
          <a:xfrm>
            <a:off x="1612416" y="3170478"/>
            <a:ext cx="2407615" cy="932615"/>
            <a:chOff x="609599" y="3042485"/>
            <a:chExt cx="2407615" cy="932615"/>
          </a:xfrm>
        </p:grpSpPr>
        <p:sp>
          <p:nvSpPr>
            <p:cNvPr id="16" name="ïśľiḋe"/>
            <p:cNvSpPr txBox="1"/>
            <p:nvPr/>
          </p:nvSpPr>
          <p:spPr>
            <a:xfrm>
              <a:off x="609599" y="3385544"/>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资源的有效利用</a:t>
              </a:r>
              <a:endParaRPr lang="en-US" altLang="zh-CN" sz="1100" dirty="0"/>
            </a:p>
            <a:p>
              <a:pPr algn="r">
                <a:lnSpc>
                  <a:spcPct val="150000"/>
                </a:lnSpc>
                <a:spcBef>
                  <a:spcPct val="0"/>
                </a:spcBef>
              </a:pPr>
              <a:r>
                <a:rPr lang="zh-CN" altLang="en-US" sz="1100" dirty="0"/>
                <a:t>代码的并行执行</a:t>
              </a:r>
              <a:endParaRPr lang="en-US" altLang="zh-CN" sz="1100" dirty="0"/>
            </a:p>
            <a:p>
              <a:pPr algn="r">
                <a:lnSpc>
                  <a:spcPct val="150000"/>
                </a:lnSpc>
                <a:spcBef>
                  <a:spcPct val="0"/>
                </a:spcBef>
              </a:pPr>
              <a:r>
                <a:rPr lang="zh-CN" altLang="en-US" sz="1100" dirty="0"/>
                <a:t>系统环境中异步事件的处理</a:t>
              </a:r>
            </a:p>
          </p:txBody>
        </p:sp>
        <p:sp>
          <p:nvSpPr>
            <p:cNvPr id="17" name="íšļiḋè"/>
            <p:cNvSpPr/>
            <p:nvPr/>
          </p:nvSpPr>
          <p:spPr>
            <a:xfrm>
              <a:off x="609599" y="3042485"/>
              <a:ext cx="2407615" cy="343059"/>
            </a:xfrm>
            <a:prstGeom prst="rect">
              <a:avLst/>
            </a:prstGeom>
          </p:spPr>
          <p:txBody>
            <a:bodyPr wrap="none" lIns="90000" tIns="46800" rIns="90000" bIns="46800" anchor="ctr">
              <a:normAutofit/>
            </a:bodyPr>
            <a:lstStyle/>
            <a:p>
              <a:pPr lvl="0" algn="r" defTabSz="914378">
                <a:defRPr/>
              </a:pPr>
              <a:r>
                <a:rPr lang="zh-CN" altLang="en-US" sz="1600" b="1" dirty="0"/>
                <a:t>并发视图</a:t>
              </a:r>
            </a:p>
          </p:txBody>
        </p:sp>
      </p:grpSp>
      <p:sp>
        <p:nvSpPr>
          <p:cNvPr id="2" name="标题 1"/>
          <p:cNvSpPr>
            <a:spLocks noGrp="1"/>
          </p:cNvSpPr>
          <p:nvPr>
            <p:ph type="title"/>
          </p:nvPr>
        </p:nvSpPr>
        <p:spPr/>
        <p:txBody>
          <a:bodyPr/>
          <a:lstStyle/>
          <a:p>
            <a:r>
              <a:rPr lang="en-US" altLang="zh-CN" dirty="0"/>
              <a:t>UML</a:t>
            </a:r>
            <a:r>
              <a:rPr lang="zh-CN" altLang="en-US" dirty="0"/>
              <a:t>的视图</a:t>
            </a:r>
          </a:p>
        </p:txBody>
      </p:sp>
    </p:spTree>
    <p:extLst>
      <p:ext uri="{BB962C8B-B14F-4D97-AF65-F5344CB8AC3E}">
        <p14:creationId xmlns:p14="http://schemas.microsoft.com/office/powerpoint/2010/main" val="177158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fltVal val="0"/>
                                          </p:val>
                                        </p:tav>
                                        <p:tav tm="100000">
                                          <p:val>
                                            <p:strVal val="#ppt_w"/>
                                          </p:val>
                                        </p:tav>
                                      </p:tavLst>
                                    </p:anim>
                                    <p:anim calcmode="lin" valueType="num">
                                      <p:cBhvr>
                                        <p:cTn id="24" dur="1000" fill="hold"/>
                                        <p:tgtEl>
                                          <p:spTgt spid="15"/>
                                        </p:tgtEl>
                                        <p:attrNameLst>
                                          <p:attrName>ppt_h</p:attrName>
                                        </p:attrNameLst>
                                      </p:cBhvr>
                                      <p:tavLst>
                                        <p:tav tm="0">
                                          <p:val>
                                            <p:fltVal val="0"/>
                                          </p:val>
                                        </p:tav>
                                        <p:tav tm="100000">
                                          <p:val>
                                            <p:strVal val="#ppt_h"/>
                                          </p:val>
                                        </p:tav>
                                      </p:tavLst>
                                    </p:anim>
                                    <p:anim calcmode="lin" valueType="num">
                                      <p:cBhvr>
                                        <p:cTn id="25" dur="1000" fill="hold"/>
                                        <p:tgtEl>
                                          <p:spTgt spid="15"/>
                                        </p:tgtEl>
                                        <p:attrNameLst>
                                          <p:attrName>style.rotation</p:attrName>
                                        </p:attrNameLst>
                                      </p:cBhvr>
                                      <p:tavLst>
                                        <p:tav tm="0">
                                          <p:val>
                                            <p:fltVal val="90"/>
                                          </p:val>
                                        </p:tav>
                                        <p:tav tm="100000">
                                          <p:val>
                                            <p:fltVal val="0"/>
                                          </p:val>
                                        </p:tav>
                                      </p:tavLst>
                                    </p:anim>
                                    <p:animEffect transition="in" filter="fade">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简介及历史</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什么是</a:t>
            </a:r>
            <a:r>
              <a:rPr lang="en-US" altLang="zh-CN" dirty="0">
                <a:solidFill>
                  <a:schemeClr val="bg1"/>
                </a:solidFill>
              </a:rPr>
              <a:t>UML</a:t>
            </a:r>
          </a:p>
          <a:p>
            <a:pPr lvl="0">
              <a:lnSpc>
                <a:spcPct val="100000"/>
              </a:lnSpc>
            </a:pPr>
            <a:r>
              <a:rPr lang="en-US" altLang="zh-CN" dirty="0">
                <a:solidFill>
                  <a:schemeClr val="bg1"/>
                </a:solidFill>
              </a:rPr>
              <a:t>UML</a:t>
            </a:r>
            <a:r>
              <a:rPr lang="zh-CN" altLang="en-US" dirty="0">
                <a:solidFill>
                  <a:schemeClr val="bg1"/>
                </a:solidFill>
              </a:rPr>
              <a:t>的发展历程</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中图的分类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6" name="is1iḋê"/>
          <p:cNvSpPr/>
          <p:nvPr/>
        </p:nvSpPr>
        <p:spPr bwMode="auto">
          <a:xfrm>
            <a:off x="4598291"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iṧľiďè"/>
          <p:cNvSpPr/>
          <p:nvPr/>
        </p:nvSpPr>
        <p:spPr bwMode="auto">
          <a:xfrm>
            <a:off x="4592777"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íṩľiḓe"/>
          <p:cNvSpPr/>
          <p:nvPr/>
        </p:nvSpPr>
        <p:spPr bwMode="auto">
          <a:xfrm>
            <a:off x="3197362"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îṧľiḑé"/>
          <p:cNvSpPr/>
          <p:nvPr/>
        </p:nvSpPr>
        <p:spPr bwMode="auto">
          <a:xfrm>
            <a:off x="3936436"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îs1ïdê"/>
          <p:cNvSpPr/>
          <p:nvPr/>
        </p:nvSpPr>
        <p:spPr bwMode="auto">
          <a:xfrm>
            <a:off x="1683362"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îślíḋe"/>
          <p:cNvSpPr/>
          <p:nvPr/>
        </p:nvSpPr>
        <p:spPr bwMode="auto">
          <a:xfrm>
            <a:off x="5109871"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ï$líḍé"/>
          <p:cNvSpPr/>
          <p:nvPr/>
        </p:nvSpPr>
        <p:spPr bwMode="auto">
          <a:xfrm>
            <a:off x="5054849"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grpSp>
        <p:nvGrpSpPr>
          <p:cNvPr id="15" name="组合 14">
            <a:extLst>
              <a:ext uri="{FF2B5EF4-FFF2-40B4-BE49-F238E27FC236}">
                <a16:creationId xmlns:a16="http://schemas.microsoft.com/office/drawing/2014/main" id="{A4B0ED11-72CD-4AA9-8795-6791F6EBB2E4}"/>
              </a:ext>
            </a:extLst>
          </p:cNvPr>
          <p:cNvGrpSpPr/>
          <p:nvPr/>
        </p:nvGrpSpPr>
        <p:grpSpPr>
          <a:xfrm>
            <a:off x="673099" y="4156679"/>
            <a:ext cx="2656201" cy="1533349"/>
            <a:chOff x="673099" y="4156679"/>
            <a:chExt cx="2656201" cy="1533349"/>
          </a:xfrm>
        </p:grpSpPr>
        <p:sp>
          <p:nvSpPr>
            <p:cNvPr id="13" name="işļiḑè"/>
            <p:cNvSpPr txBox="1"/>
            <p:nvPr/>
          </p:nvSpPr>
          <p:spPr bwMode="auto">
            <a:xfrm>
              <a:off x="673099" y="4156679"/>
              <a:ext cx="2609319" cy="67626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lang="en-US" altLang="zh-CN" b="1" dirty="0">
                  <a:solidFill>
                    <a:srgbClr val="000000"/>
                  </a:solidFill>
                </a:rPr>
                <a:t>UML</a:t>
              </a:r>
              <a:r>
                <a:rPr lang="zh-CN" altLang="en-US" b="1" dirty="0">
                  <a:solidFill>
                    <a:srgbClr val="000000"/>
                  </a:solidFill>
                </a:rPr>
                <a:t>中的图</a:t>
              </a:r>
              <a:endParaRPr lang="en-US" altLang="zh-CN" b="1" dirty="0">
                <a:solidFill>
                  <a:srgbClr val="000000"/>
                </a:solidFill>
              </a:endParaRPr>
            </a:p>
            <a:p>
              <a:pPr marL="0" marR="0" lvl="0" indent="0" algn="ctr" defTabSz="913765" rtl="0" eaLnBrk="1" fontAlgn="auto" latinLnBrk="0" hangingPunct="1">
                <a:lnSpc>
                  <a:spcPct val="100000"/>
                </a:lnSpc>
                <a:spcBef>
                  <a:spcPct val="0"/>
                </a:spcBef>
                <a:spcAft>
                  <a:spcPts val="0"/>
                </a:spcAft>
                <a:buClrTx/>
                <a:buSzTx/>
                <a:buFontTx/>
                <a:buNone/>
                <a:defRPr/>
              </a:pPr>
              <a:r>
                <a:rPr lang="zh-CN" altLang="en-US" b="1" dirty="0">
                  <a:solidFill>
                    <a:srgbClr val="000000"/>
                  </a:solidFill>
                </a:rPr>
                <a:t>可以分为五大类</a:t>
              </a:r>
              <a:endParaRPr lang="en-US" altLang="zh-CN" b="1" dirty="0">
                <a:solidFill>
                  <a:srgbClr val="000000"/>
                </a:solidFill>
              </a:endParaRPr>
            </a:p>
          </p:txBody>
        </p:sp>
        <p:sp>
          <p:nvSpPr>
            <p:cNvPr id="14" name="iSḷiḋé"/>
            <p:cNvSpPr/>
            <p:nvPr/>
          </p:nvSpPr>
          <p:spPr bwMode="auto">
            <a:xfrm>
              <a:off x="673099" y="4823073"/>
              <a:ext cx="265620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50000"/>
                </a:lnSpc>
                <a:defRPr/>
              </a:pPr>
              <a:r>
                <a:rPr lang="zh-CN" altLang="en-US" sz="1200" dirty="0">
                  <a:solidFill>
                    <a:srgbClr val="000000"/>
                  </a:solidFill>
                </a:rPr>
                <a:t>五大类</a:t>
              </a:r>
              <a:r>
                <a:rPr lang="en-US" altLang="zh-CN" sz="1200" dirty="0">
                  <a:solidFill>
                    <a:srgbClr val="000000"/>
                  </a:solidFill>
                </a:rPr>
                <a:t>UML</a:t>
              </a:r>
              <a:r>
                <a:rPr lang="zh-CN" altLang="en-US" sz="1200" dirty="0">
                  <a:solidFill>
                    <a:srgbClr val="000000"/>
                  </a:solidFill>
                </a:rPr>
                <a:t>图中</a:t>
              </a:r>
              <a:endParaRPr lang="en-US" altLang="zh-CN" sz="1200" dirty="0">
                <a:solidFill>
                  <a:srgbClr val="000000"/>
                </a:solidFill>
              </a:endParaRPr>
            </a:p>
            <a:p>
              <a:pPr lvl="0" algn="ctr">
                <a:lnSpc>
                  <a:spcPct val="150000"/>
                </a:lnSpc>
                <a:defRPr/>
              </a:pPr>
              <a:r>
                <a:rPr lang="zh-CN" altLang="en-US" sz="1200" dirty="0">
                  <a:solidFill>
                    <a:srgbClr val="000000"/>
                  </a:solidFill>
                </a:rPr>
                <a:t>包含了</a:t>
              </a:r>
              <a:r>
                <a:rPr lang="en-US" altLang="zh-CN" sz="1200" dirty="0">
                  <a:solidFill>
                    <a:srgbClr val="000000"/>
                  </a:solidFill>
                </a:rPr>
                <a:t>13</a:t>
              </a:r>
              <a:r>
                <a:rPr lang="zh-CN" altLang="en-US" sz="1200" dirty="0">
                  <a:solidFill>
                    <a:srgbClr val="000000"/>
                  </a:solidFill>
                </a:rPr>
                <a:t>种图</a:t>
              </a:r>
            </a:p>
          </p:txBody>
        </p:sp>
      </p:grpSp>
      <p:pic>
        <p:nvPicPr>
          <p:cNvPr id="24" name="图片 23">
            <a:extLst>
              <a:ext uri="{FF2B5EF4-FFF2-40B4-BE49-F238E27FC236}">
                <a16:creationId xmlns:a16="http://schemas.microsoft.com/office/drawing/2014/main" id="{01CFE047-256C-4A1A-9E79-5C994EC175C5}"/>
              </a:ext>
            </a:extLst>
          </p:cNvPr>
          <p:cNvPicPr>
            <a:picLocks noChangeAspect="1"/>
          </p:cNvPicPr>
          <p:nvPr/>
        </p:nvPicPr>
        <p:blipFill>
          <a:blip r:embed="rId2"/>
          <a:stretch>
            <a:fillRect/>
          </a:stretch>
        </p:blipFill>
        <p:spPr>
          <a:xfrm>
            <a:off x="6281026" y="2101300"/>
            <a:ext cx="4685714" cy="2971429"/>
          </a:xfrm>
          <a:prstGeom prst="rect">
            <a:avLst/>
          </a:prstGeom>
        </p:spPr>
      </p:pic>
    </p:spTree>
    <p:extLst>
      <p:ext uri="{BB962C8B-B14F-4D97-AF65-F5344CB8AC3E}">
        <p14:creationId xmlns:p14="http://schemas.microsoft.com/office/powerpoint/2010/main" val="2786908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arn(inVertical)">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2" name="标题 1"/>
          <p:cNvSpPr>
            <a:spLocks noGrp="1"/>
          </p:cNvSpPr>
          <p:nvPr>
            <p:ph type="title"/>
          </p:nvPr>
        </p:nvSpPr>
        <p:spPr/>
        <p:txBody>
          <a:bodyPr/>
          <a:lstStyle/>
          <a:p>
            <a:r>
              <a:rPr lang="zh-CN" altLang="en-US" dirty="0"/>
              <a:t>用例图</a:t>
            </a:r>
          </a:p>
        </p:txBody>
      </p:sp>
      <p:pic>
        <p:nvPicPr>
          <p:cNvPr id="32" name="图片 31">
            <a:extLst>
              <a:ext uri="{FF2B5EF4-FFF2-40B4-BE49-F238E27FC236}">
                <a16:creationId xmlns:a16="http://schemas.microsoft.com/office/drawing/2014/main" id="{69A7CAD4-C13E-41B9-A984-DDA9B4C66739}"/>
              </a:ext>
            </a:extLst>
          </p:cNvPr>
          <p:cNvPicPr>
            <a:picLocks noChangeAspect="1"/>
          </p:cNvPicPr>
          <p:nvPr/>
        </p:nvPicPr>
        <p:blipFill>
          <a:blip r:embed="rId2"/>
          <a:stretch>
            <a:fillRect/>
          </a:stretch>
        </p:blipFill>
        <p:spPr>
          <a:xfrm>
            <a:off x="6568224" y="1562786"/>
            <a:ext cx="4084749" cy="3732425"/>
          </a:xfrm>
          <a:prstGeom prst="rect">
            <a:avLst/>
          </a:prstGeom>
        </p:spPr>
      </p:pic>
      <p:sp>
        <p:nvSpPr>
          <p:cNvPr id="34" name="文本框 33">
            <a:extLst>
              <a:ext uri="{FF2B5EF4-FFF2-40B4-BE49-F238E27FC236}">
                <a16:creationId xmlns:a16="http://schemas.microsoft.com/office/drawing/2014/main" id="{96E8FE01-1B15-4A05-864C-05F85FBC9FD1}"/>
              </a:ext>
            </a:extLst>
          </p:cNvPr>
          <p:cNvSpPr txBox="1"/>
          <p:nvPr/>
        </p:nvSpPr>
        <p:spPr>
          <a:xfrm>
            <a:off x="1869122" y="2266121"/>
            <a:ext cx="2941003"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从用户角度描述系统功能并指出各功能的操作者。用例图是</a:t>
            </a:r>
            <a:r>
              <a:rPr lang="en-US" altLang="zh-CN" dirty="0"/>
              <a:t>UML</a:t>
            </a:r>
            <a:r>
              <a:rPr lang="zh-CN" altLang="en-US" dirty="0"/>
              <a:t>中最简单也是最复杂的一种图。用例图展示了一组用例、参与者以及它们之间的关系，如右图。</a:t>
            </a:r>
          </a:p>
        </p:txBody>
      </p:sp>
    </p:spTree>
    <p:extLst>
      <p:ext uri="{BB962C8B-B14F-4D97-AF65-F5344CB8AC3E}">
        <p14:creationId xmlns:p14="http://schemas.microsoft.com/office/powerpoint/2010/main" val="2054674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inVertical)">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 name="标题 1"/>
          <p:cNvSpPr>
            <a:spLocks noGrp="1"/>
          </p:cNvSpPr>
          <p:nvPr>
            <p:ph type="title"/>
          </p:nvPr>
        </p:nvSpPr>
        <p:spPr/>
        <p:txBody>
          <a:bodyPr/>
          <a:lstStyle/>
          <a:p>
            <a:r>
              <a:rPr lang="zh-CN" altLang="en-US" dirty="0"/>
              <a:t>类图、对象图</a:t>
            </a:r>
          </a:p>
        </p:txBody>
      </p:sp>
      <p:sp>
        <p:nvSpPr>
          <p:cNvPr id="33" name="文本框 32">
            <a:extLst>
              <a:ext uri="{FF2B5EF4-FFF2-40B4-BE49-F238E27FC236}">
                <a16:creationId xmlns:a16="http://schemas.microsoft.com/office/drawing/2014/main" id="{CF2B4F0B-73B7-4310-A760-5F7CB1D74370}"/>
              </a:ext>
            </a:extLst>
          </p:cNvPr>
          <p:cNvSpPr txBox="1"/>
          <p:nvPr/>
        </p:nvSpPr>
        <p:spPr>
          <a:xfrm>
            <a:off x="1613135" y="1499552"/>
            <a:ext cx="3116580" cy="461665"/>
          </a:xfrm>
          <a:prstGeom prst="rect">
            <a:avLst/>
          </a:prstGeom>
          <a:noFill/>
        </p:spPr>
        <p:txBody>
          <a:bodyPr wrap="square" rtlCol="0">
            <a:spAutoFit/>
          </a:bodyPr>
          <a:lstStyle/>
          <a:p>
            <a:pPr algn="ctr"/>
            <a:r>
              <a:rPr lang="zh-CN" altLang="en-US" sz="2400" b="1" dirty="0"/>
              <a:t>类图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869122" y="2074299"/>
            <a:ext cx="2765426" cy="1704954"/>
          </a:xfrm>
          <a:prstGeom prst="rect">
            <a:avLst/>
          </a:prstGeom>
          <a:noFill/>
        </p:spPr>
        <p:txBody>
          <a:bodyPr wrap="square" rtlCol="0">
            <a:spAutoFit/>
          </a:bodyPr>
          <a:lstStyle/>
          <a:p>
            <a:pPr>
              <a:lnSpc>
                <a:spcPct val="150000"/>
              </a:lnSpc>
              <a:spcBef>
                <a:spcPct val="0"/>
              </a:spcBef>
            </a:pPr>
            <a:r>
              <a:rPr lang="en-US" altLang="zh-CN" dirty="0"/>
              <a:t>	</a:t>
            </a:r>
            <a:r>
              <a:rPr lang="zh-CN" altLang="en-US" dirty="0"/>
              <a:t>通过关系和类表示的类图，可以图形化地描述一个系统的设计部分，如右图。</a:t>
            </a:r>
          </a:p>
        </p:txBody>
      </p:sp>
      <p:sp>
        <p:nvSpPr>
          <p:cNvPr id="8" name="文本框 7">
            <a:extLst>
              <a:ext uri="{FF2B5EF4-FFF2-40B4-BE49-F238E27FC236}">
                <a16:creationId xmlns:a16="http://schemas.microsoft.com/office/drawing/2014/main" id="{A1EEF8F3-FAE0-4647-BE5A-4A8AC8ABB5AF}"/>
              </a:ext>
            </a:extLst>
          </p:cNvPr>
          <p:cNvSpPr txBox="1"/>
          <p:nvPr/>
        </p:nvSpPr>
        <p:spPr>
          <a:xfrm>
            <a:off x="1784985" y="3779253"/>
            <a:ext cx="3116580" cy="461665"/>
          </a:xfrm>
          <a:prstGeom prst="rect">
            <a:avLst/>
          </a:prstGeom>
          <a:noFill/>
        </p:spPr>
        <p:txBody>
          <a:bodyPr wrap="square" rtlCol="0">
            <a:spAutoFit/>
          </a:bodyPr>
          <a:lstStyle/>
          <a:p>
            <a:pPr algn="ctr"/>
            <a:r>
              <a:rPr lang="zh-CN" altLang="en-US" sz="2400" b="1" dirty="0"/>
              <a:t>对象图</a:t>
            </a:r>
          </a:p>
        </p:txBody>
      </p:sp>
      <p:sp>
        <p:nvSpPr>
          <p:cNvPr id="9" name="文本框 8">
            <a:extLst>
              <a:ext uri="{FF2B5EF4-FFF2-40B4-BE49-F238E27FC236}">
                <a16:creationId xmlns:a16="http://schemas.microsoft.com/office/drawing/2014/main" id="{73796477-2092-4447-9912-E5D3784020FE}"/>
              </a:ext>
            </a:extLst>
          </p:cNvPr>
          <p:cNvSpPr txBox="1"/>
          <p:nvPr/>
        </p:nvSpPr>
        <p:spPr>
          <a:xfrm>
            <a:off x="1960562" y="4336266"/>
            <a:ext cx="2765426" cy="923330"/>
          </a:xfrm>
          <a:prstGeom prst="rect">
            <a:avLst/>
          </a:prstGeom>
          <a:noFill/>
        </p:spPr>
        <p:txBody>
          <a:bodyPr wrap="square" rtlCol="0">
            <a:spAutoFit/>
          </a:bodyPr>
          <a:lstStyle/>
          <a:p>
            <a:r>
              <a:rPr lang="en-US" altLang="zh-CN" sz="1600" dirty="0"/>
              <a:t>	</a:t>
            </a:r>
            <a:r>
              <a:rPr lang="zh-CN" altLang="en-US" dirty="0"/>
              <a:t>对象图是类图的实例，几乎使用与类图完全相同的标识。</a:t>
            </a:r>
          </a:p>
        </p:txBody>
      </p:sp>
      <p:pic>
        <p:nvPicPr>
          <p:cNvPr id="6" name="图片 5">
            <a:extLst>
              <a:ext uri="{FF2B5EF4-FFF2-40B4-BE49-F238E27FC236}">
                <a16:creationId xmlns:a16="http://schemas.microsoft.com/office/drawing/2014/main" id="{E25B0D93-4779-4590-B25D-8CF89B7317CB}"/>
              </a:ext>
            </a:extLst>
          </p:cNvPr>
          <p:cNvPicPr>
            <a:picLocks noChangeAspect="1"/>
          </p:cNvPicPr>
          <p:nvPr/>
        </p:nvPicPr>
        <p:blipFill>
          <a:blip r:embed="rId2"/>
          <a:stretch>
            <a:fillRect/>
          </a:stretch>
        </p:blipFill>
        <p:spPr>
          <a:xfrm>
            <a:off x="6904281" y="1511538"/>
            <a:ext cx="3418597" cy="4458316"/>
          </a:xfrm>
          <a:prstGeom prst="rect">
            <a:avLst/>
          </a:prstGeom>
        </p:spPr>
      </p:pic>
    </p:spTree>
    <p:extLst>
      <p:ext uri="{BB962C8B-B14F-4D97-AF65-F5344CB8AC3E}">
        <p14:creationId xmlns:p14="http://schemas.microsoft.com/office/powerpoint/2010/main" val="2318435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 name="标题 1"/>
          <p:cNvSpPr>
            <a:spLocks noGrp="1"/>
          </p:cNvSpPr>
          <p:nvPr>
            <p:ph type="title"/>
          </p:nvPr>
        </p:nvSpPr>
        <p:spPr/>
        <p:txBody>
          <a:bodyPr/>
          <a:lstStyle/>
          <a:p>
            <a:r>
              <a:rPr lang="zh-CN" altLang="en-US" dirty="0"/>
              <a:t>状态机图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543051" y="2574355"/>
            <a:ext cx="2765426"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描述一个实体基于事件反应的动态行为，显示了该实体是如何根据当前所处的状态对不同的事件做出反应的。</a:t>
            </a:r>
          </a:p>
        </p:txBody>
      </p:sp>
      <p:pic>
        <p:nvPicPr>
          <p:cNvPr id="5" name="图片 4">
            <a:extLst>
              <a:ext uri="{FF2B5EF4-FFF2-40B4-BE49-F238E27FC236}">
                <a16:creationId xmlns:a16="http://schemas.microsoft.com/office/drawing/2014/main" id="{BA07AF51-4C90-477A-BFB8-3BFD31011F2A}"/>
              </a:ext>
            </a:extLst>
          </p:cNvPr>
          <p:cNvPicPr>
            <a:picLocks noChangeAspect="1"/>
          </p:cNvPicPr>
          <p:nvPr/>
        </p:nvPicPr>
        <p:blipFill>
          <a:blip r:embed="rId2"/>
          <a:stretch>
            <a:fillRect/>
          </a:stretch>
        </p:blipFill>
        <p:spPr>
          <a:xfrm>
            <a:off x="4810125" y="2345496"/>
            <a:ext cx="6727632" cy="2167006"/>
          </a:xfrm>
          <a:prstGeom prst="rect">
            <a:avLst/>
          </a:prstGeom>
        </p:spPr>
      </p:pic>
    </p:spTree>
    <p:extLst>
      <p:ext uri="{BB962C8B-B14F-4D97-AF65-F5344CB8AC3E}">
        <p14:creationId xmlns:p14="http://schemas.microsoft.com/office/powerpoint/2010/main" val="2205795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702078" y="2599605"/>
            <a:ext cx="2765426"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记录了单个操作或方法的逻辑，或单个业务流程的逻辑。描述系统中各种动的执行顺序，通常用户描述一个操作中所要进行的各项活动的执行流程。</a:t>
            </a:r>
          </a:p>
        </p:txBody>
      </p:sp>
      <p:pic>
        <p:nvPicPr>
          <p:cNvPr id="5" name="图片 4">
            <a:extLst>
              <a:ext uri="{FF2B5EF4-FFF2-40B4-BE49-F238E27FC236}">
                <a16:creationId xmlns:a16="http://schemas.microsoft.com/office/drawing/2014/main" id="{793C2494-D0F4-4700-9994-DB93D94E0EC7}"/>
              </a:ext>
            </a:extLst>
          </p:cNvPr>
          <p:cNvPicPr>
            <a:picLocks noChangeAspect="1"/>
          </p:cNvPicPr>
          <p:nvPr/>
        </p:nvPicPr>
        <p:blipFill>
          <a:blip r:embed="rId3"/>
          <a:stretch>
            <a:fillRect/>
          </a:stretch>
        </p:blipFill>
        <p:spPr>
          <a:xfrm>
            <a:off x="6334408" y="2232473"/>
            <a:ext cx="4552381" cy="3685714"/>
          </a:xfrm>
          <a:prstGeom prst="rect">
            <a:avLst/>
          </a:prstGeom>
        </p:spPr>
      </p:pic>
    </p:spTree>
    <p:extLst>
      <p:ext uri="{BB962C8B-B14F-4D97-AF65-F5344CB8AC3E}">
        <p14:creationId xmlns:p14="http://schemas.microsoft.com/office/powerpoint/2010/main" val="3460931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2189095" y="2295938"/>
            <a:ext cx="2765426"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顺序图描述了对象之间动态的交互关系，主要体现对象之间进行消息传递的时间顺序。</a:t>
            </a:r>
            <a:endParaRPr lang="en-US" altLang="zh-CN" dirty="0"/>
          </a:p>
          <a:p>
            <a:pPr>
              <a:lnSpc>
                <a:spcPct val="150000"/>
              </a:lnSpc>
              <a:spcBef>
                <a:spcPct val="0"/>
              </a:spcBef>
            </a:pPr>
            <a:r>
              <a:rPr lang="en-US" altLang="zh-CN" dirty="0"/>
              <a:t>	</a:t>
            </a:r>
            <a:r>
              <a:rPr lang="zh-CN" altLang="en-US" dirty="0"/>
              <a:t>顺序图由一组对象构成，每个对象分别带有一条竖线，它代表时间轴。</a:t>
            </a:r>
            <a:endParaRPr lang="en-US" altLang="zh-CN" dirty="0"/>
          </a:p>
        </p:txBody>
      </p:sp>
      <p:pic>
        <p:nvPicPr>
          <p:cNvPr id="5" name="图片 4">
            <a:extLst>
              <a:ext uri="{FF2B5EF4-FFF2-40B4-BE49-F238E27FC236}">
                <a16:creationId xmlns:a16="http://schemas.microsoft.com/office/drawing/2014/main" id="{2344B258-C50E-4B1D-B581-B947CDB17C91}"/>
              </a:ext>
            </a:extLst>
          </p:cNvPr>
          <p:cNvPicPr>
            <a:picLocks noChangeAspect="1"/>
          </p:cNvPicPr>
          <p:nvPr/>
        </p:nvPicPr>
        <p:blipFill>
          <a:blip r:embed="rId2"/>
          <a:stretch>
            <a:fillRect/>
          </a:stretch>
        </p:blipFill>
        <p:spPr>
          <a:xfrm>
            <a:off x="7134408" y="1661688"/>
            <a:ext cx="2952381" cy="4180952"/>
          </a:xfrm>
          <a:prstGeom prst="rect">
            <a:avLst/>
          </a:prstGeom>
        </p:spPr>
      </p:pic>
    </p:spTree>
    <p:extLst>
      <p:ext uri="{BB962C8B-B14F-4D97-AF65-F5344CB8AC3E}">
        <p14:creationId xmlns:p14="http://schemas.microsoft.com/office/powerpoint/2010/main" val="235032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通信图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814735" y="2551966"/>
            <a:ext cx="3116580" cy="461665"/>
          </a:xfrm>
          <a:prstGeom prst="rect">
            <a:avLst/>
          </a:prstGeom>
          <a:noFill/>
        </p:spPr>
        <p:txBody>
          <a:bodyPr wrap="square" rtlCol="0">
            <a:spAutoFit/>
          </a:bodyPr>
          <a:lstStyle/>
          <a:p>
            <a:pPr algn="ctr"/>
            <a:endParaRPr lang="zh-CN" altLang="en-US" sz="2400" b="1"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702077" y="1730211"/>
            <a:ext cx="3406636"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通信图用于显示组件及其交互关系的空间组织结构，它并不侧重于交互的顺序。通信图显示了交互中各个对象之间的组织交互关系以及对对象彼此知己的链接。</a:t>
            </a:r>
            <a:endParaRPr lang="en-US" altLang="zh-CN" dirty="0"/>
          </a:p>
          <a:p>
            <a:pPr>
              <a:lnSpc>
                <a:spcPct val="150000"/>
              </a:lnSpc>
              <a:spcBef>
                <a:spcPct val="0"/>
              </a:spcBef>
            </a:pPr>
            <a:r>
              <a:rPr lang="en-US" altLang="zh-CN" dirty="0"/>
              <a:t>	</a:t>
            </a:r>
            <a:r>
              <a:rPr lang="zh-CN" altLang="en-US" dirty="0"/>
              <a:t>通信图没有将时间作为一个单独的维度，因此序列号就决定刘小溪级并发线程的顺序</a:t>
            </a:r>
            <a:endParaRPr lang="en-US" altLang="zh-CN" dirty="0"/>
          </a:p>
        </p:txBody>
      </p:sp>
      <p:pic>
        <p:nvPicPr>
          <p:cNvPr id="6" name="图片 5">
            <a:extLst>
              <a:ext uri="{FF2B5EF4-FFF2-40B4-BE49-F238E27FC236}">
                <a16:creationId xmlns:a16="http://schemas.microsoft.com/office/drawing/2014/main" id="{A52D33CB-1EF2-4461-ACD7-A0A204692319}"/>
              </a:ext>
            </a:extLst>
          </p:cNvPr>
          <p:cNvPicPr>
            <a:picLocks noChangeAspect="1"/>
          </p:cNvPicPr>
          <p:nvPr/>
        </p:nvPicPr>
        <p:blipFill>
          <a:blip r:embed="rId2"/>
          <a:stretch>
            <a:fillRect/>
          </a:stretch>
        </p:blipFill>
        <p:spPr>
          <a:xfrm>
            <a:off x="5820123" y="1837878"/>
            <a:ext cx="5580952" cy="3828571"/>
          </a:xfrm>
          <a:prstGeom prst="rect">
            <a:avLst/>
          </a:prstGeom>
        </p:spPr>
      </p:pic>
    </p:spTree>
    <p:extLst>
      <p:ext uri="{BB962C8B-B14F-4D97-AF65-F5344CB8AC3E}">
        <p14:creationId xmlns:p14="http://schemas.microsoft.com/office/powerpoint/2010/main" val="262429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构件图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71600" y="2233116"/>
            <a:ext cx="3438525"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构件图也称组件图，描述代码部件的物理结构及个部件之间的依赖关系。构件图有助于分析和理解部件之间的相互影响程度。从构件图中可以了解各软件组件之间的编译器和运行时依赖关系。使用构件图可以将系统划分为内聚组件并显示代码自身的结构</a:t>
            </a:r>
            <a:endParaRPr lang="en-US" altLang="zh-CN" dirty="0"/>
          </a:p>
        </p:txBody>
      </p:sp>
      <p:pic>
        <p:nvPicPr>
          <p:cNvPr id="5" name="图片 4">
            <a:extLst>
              <a:ext uri="{FF2B5EF4-FFF2-40B4-BE49-F238E27FC236}">
                <a16:creationId xmlns:a16="http://schemas.microsoft.com/office/drawing/2014/main" id="{67819C3D-F4D8-4B62-AB53-BA229B1FC391}"/>
              </a:ext>
            </a:extLst>
          </p:cNvPr>
          <p:cNvPicPr>
            <a:picLocks noChangeAspect="1"/>
          </p:cNvPicPr>
          <p:nvPr/>
        </p:nvPicPr>
        <p:blipFill>
          <a:blip r:embed="rId2"/>
          <a:stretch>
            <a:fillRect/>
          </a:stretch>
        </p:blipFill>
        <p:spPr>
          <a:xfrm>
            <a:off x="5562980" y="2233116"/>
            <a:ext cx="6095238" cy="3038095"/>
          </a:xfrm>
          <a:prstGeom prst="rect">
            <a:avLst/>
          </a:prstGeom>
        </p:spPr>
      </p:pic>
    </p:spTree>
    <p:extLst>
      <p:ext uri="{BB962C8B-B14F-4D97-AF65-F5344CB8AC3E}">
        <p14:creationId xmlns:p14="http://schemas.microsoft.com/office/powerpoint/2010/main" val="62746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950556" y="2136912"/>
            <a:ext cx="2765426"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部署图也称配置图，描述系统中硬件和软件的物理配置情况和系统体系结构。</a:t>
            </a:r>
            <a:endParaRPr lang="en-US" altLang="zh-CN" dirty="0"/>
          </a:p>
          <a:p>
            <a:pPr>
              <a:lnSpc>
                <a:spcPct val="150000"/>
              </a:lnSpc>
              <a:spcBef>
                <a:spcPct val="0"/>
              </a:spcBef>
            </a:pPr>
            <a:r>
              <a:rPr lang="en-US" altLang="zh-CN" dirty="0"/>
              <a:t>	</a:t>
            </a:r>
            <a:r>
              <a:rPr lang="zh-CN" altLang="en-US" dirty="0"/>
              <a:t>在配置图中用节点表示实际的物理设备，并根据他们之间的连接关系，将相应的节点连接起来，并说明其连接方式。</a:t>
            </a:r>
            <a:endParaRPr lang="en-US" altLang="zh-CN" dirty="0"/>
          </a:p>
        </p:txBody>
      </p:sp>
      <p:pic>
        <p:nvPicPr>
          <p:cNvPr id="6" name="图片 5">
            <a:extLst>
              <a:ext uri="{FF2B5EF4-FFF2-40B4-BE49-F238E27FC236}">
                <a16:creationId xmlns:a16="http://schemas.microsoft.com/office/drawing/2014/main" id="{701A9B87-C230-47DE-A0E5-2263270C854E}"/>
              </a:ext>
            </a:extLst>
          </p:cNvPr>
          <p:cNvPicPr>
            <a:picLocks noChangeAspect="1"/>
          </p:cNvPicPr>
          <p:nvPr/>
        </p:nvPicPr>
        <p:blipFill>
          <a:blip r:embed="rId2"/>
          <a:stretch>
            <a:fillRect/>
          </a:stretch>
        </p:blipFill>
        <p:spPr>
          <a:xfrm>
            <a:off x="5286789" y="1752569"/>
            <a:ext cx="6647619" cy="4276190"/>
          </a:xfrm>
          <a:prstGeom prst="rect">
            <a:avLst/>
          </a:prstGeom>
        </p:spPr>
      </p:pic>
    </p:spTree>
    <p:extLst>
      <p:ext uri="{BB962C8B-B14F-4D97-AF65-F5344CB8AC3E}">
        <p14:creationId xmlns:p14="http://schemas.microsoft.com/office/powerpoint/2010/main" val="3713316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UML2.0</a:t>
            </a:r>
            <a:r>
              <a:rPr lang="zh-CN" altLang="en-US" dirty="0">
                <a:solidFill>
                  <a:schemeClr val="bg1"/>
                </a:solidFill>
              </a:rPr>
              <a:t>新特性</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UML2.0</a:t>
            </a:r>
            <a:r>
              <a:rPr lang="zh-CN" altLang="en-US" dirty="0">
                <a:solidFill>
                  <a:schemeClr val="bg1"/>
                </a:solidFill>
              </a:rPr>
              <a:t>在可视化建模方面进行了许多改革和创新</a:t>
            </a:r>
            <a:endParaRPr lang="en-US" altLang="zh-CN"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UML</a:t>
            </a:r>
            <a:r>
              <a:rPr lang="zh-CN" altLang="en-US" dirty="0"/>
              <a:t>（</a:t>
            </a:r>
            <a:r>
              <a:rPr lang="en-US" altLang="zh-CN" dirty="0"/>
              <a:t>Unified Modeling Language</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100" b="1" dirty="0"/>
                  <a:t>组件建模</a:t>
                </a: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400" b="1" dirty="0"/>
                  <a:t>对象建模</a:t>
                </a: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400" b="1" dirty="0"/>
                  <a:t>数据建模</a:t>
                </a: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2000" b="1" dirty="0"/>
                  <a:t>业务建模</a:t>
                </a:r>
                <a:endParaRPr lang="en-US" altLang="zh-CN" sz="2000" b="1" dirty="0"/>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fontScale="62500" lnSpcReduction="20000"/>
          </a:bodyPr>
          <a:lstStyle/>
          <a:p>
            <a:pPr marL="171450" indent="-171450">
              <a:lnSpc>
                <a:spcPct val="150000"/>
              </a:lnSpc>
              <a:buFont typeface="Arial" panose="020B0604020202020204" pitchFamily="34" charset="0"/>
              <a:buChar char="•"/>
            </a:pPr>
            <a:r>
              <a:rPr lang="zh-CN" altLang="en-US" sz="3200" dirty="0"/>
              <a:t>一种用文本、图形和符号的集和来描述现实生活中各类事物、活动及其之间关系的语言</a:t>
            </a: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907281"/>
            <a:ext cx="4273247" cy="1326194"/>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zh-CN" altLang="en-US" sz="2000" dirty="0"/>
              <a:t>一种能够描述问题、描述解决方案、起到沟通作用的语言</a:t>
            </a:r>
            <a:endParaRPr lang="en-US" altLang="zh-CN" sz="2000" dirty="0"/>
          </a:p>
        </p:txBody>
      </p:sp>
    </p:spTree>
    <p:extLst>
      <p:ext uri="{BB962C8B-B14F-4D97-AF65-F5344CB8AC3E}">
        <p14:creationId xmlns:p14="http://schemas.microsoft.com/office/powerpoint/2010/main" val="1900136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新特性</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zh-CN" altLang="en-US" sz="2400" b="1" spc="-20" dirty="0">
                  <a:solidFill>
                    <a:schemeClr val="accent6"/>
                  </a:solidFill>
                </a:rPr>
                <a:t>新特性</a:t>
              </a:r>
            </a:p>
          </p:txBody>
        </p:sp>
        <p:sp>
          <p:nvSpPr>
            <p:cNvPr id="15" name="iṣ1iḓê"/>
            <p:cNvSpPr txBox="1"/>
            <p:nvPr/>
          </p:nvSpPr>
          <p:spPr>
            <a:xfrm>
              <a:off x="669925" y="1902075"/>
              <a:ext cx="2450742" cy="321708"/>
            </a:xfrm>
            <a:prstGeom prst="rect">
              <a:avLst/>
            </a:prstGeom>
          </p:spPr>
          <p:txBody>
            <a:bodyPr vert="horz" wrap="none" lIns="90000" tIns="46800" rIns="90000" bIns="46800" anchor="ctr">
              <a:noAutofit/>
            </a:bodyPr>
            <a:lstStyle/>
            <a:p>
              <a:pPr algn="r">
                <a:spcBef>
                  <a:spcPct val="0"/>
                </a:spcBef>
              </a:pPr>
              <a:r>
                <a:rPr lang="zh-CN" altLang="en-US" sz="1600" b="1" dirty="0"/>
                <a:t>用例图</a:t>
              </a:r>
            </a:p>
          </p:txBody>
        </p:sp>
        <p:sp>
          <p:nvSpPr>
            <p:cNvPr id="17" name="iṧ1îḋè"/>
            <p:cNvSpPr txBox="1"/>
            <p:nvPr/>
          </p:nvSpPr>
          <p:spPr>
            <a:xfrm>
              <a:off x="669925" y="4936849"/>
              <a:ext cx="2625550" cy="321708"/>
            </a:xfrm>
            <a:prstGeom prst="rect">
              <a:avLst/>
            </a:prstGeom>
          </p:spPr>
          <p:txBody>
            <a:bodyPr vert="horz" wrap="none" lIns="90000" tIns="46800" rIns="90000" bIns="46800" anchor="ctr">
              <a:noAutofit/>
            </a:bodyPr>
            <a:lstStyle/>
            <a:p>
              <a:pPr algn="r">
                <a:spcBef>
                  <a:spcPct val="0"/>
                </a:spcBef>
              </a:pPr>
              <a:r>
                <a:rPr lang="zh-CN" altLang="en-US" sz="1600" b="1" dirty="0"/>
                <a:t>顺序图</a:t>
              </a:r>
            </a:p>
          </p:txBody>
        </p:sp>
        <p:sp>
          <p:nvSpPr>
            <p:cNvPr id="19" name="íş1ïḋè"/>
            <p:cNvSpPr txBox="1"/>
            <p:nvPr/>
          </p:nvSpPr>
          <p:spPr>
            <a:xfrm>
              <a:off x="8910446" y="1837024"/>
              <a:ext cx="2627703" cy="321708"/>
            </a:xfrm>
            <a:prstGeom prst="rect">
              <a:avLst/>
            </a:prstGeom>
          </p:spPr>
          <p:txBody>
            <a:bodyPr vert="horz" wrap="none" lIns="90000" tIns="46800" rIns="90000" bIns="46800" anchor="ctr">
              <a:noAutofit/>
            </a:bodyPr>
            <a:lstStyle/>
            <a:p>
              <a:pPr>
                <a:spcBef>
                  <a:spcPct val="0"/>
                </a:spcBef>
              </a:pPr>
              <a:r>
                <a:rPr lang="zh-CN" altLang="en-US" sz="1600" b="1" dirty="0"/>
                <a:t>活动图</a:t>
              </a:r>
            </a:p>
          </p:txBody>
        </p:sp>
        <p:sp>
          <p:nvSpPr>
            <p:cNvPr id="21" name="îs1îďe"/>
            <p:cNvSpPr txBox="1"/>
            <p:nvPr/>
          </p:nvSpPr>
          <p:spPr>
            <a:xfrm>
              <a:off x="8902409" y="4974554"/>
              <a:ext cx="2627703" cy="321708"/>
            </a:xfrm>
            <a:prstGeom prst="rect">
              <a:avLst/>
            </a:prstGeom>
          </p:spPr>
          <p:txBody>
            <a:bodyPr vert="horz" wrap="none" lIns="90000" tIns="46800" rIns="90000" bIns="46800" anchor="ctr">
              <a:noAutofit/>
            </a:bodyPr>
            <a:lstStyle/>
            <a:p>
              <a:pPr>
                <a:spcBef>
                  <a:spcPct val="0"/>
                </a:spcBef>
              </a:pPr>
              <a:r>
                <a:rPr lang="zh-CN" altLang="en-US" sz="1600" b="1" dirty="0"/>
                <a:t>构件图</a:t>
              </a:r>
            </a:p>
          </p:txBody>
        </p:sp>
      </p:grpSp>
    </p:spTree>
    <p:extLst>
      <p:ext uri="{BB962C8B-B14F-4D97-AF65-F5344CB8AC3E}">
        <p14:creationId xmlns:p14="http://schemas.microsoft.com/office/powerpoint/2010/main" val="1633670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814735" y="2313430"/>
            <a:ext cx="3116580" cy="461665"/>
          </a:xfrm>
          <a:prstGeom prst="rect">
            <a:avLst/>
          </a:prstGeom>
          <a:noFill/>
        </p:spPr>
        <p:txBody>
          <a:bodyPr wrap="square" rtlCol="0">
            <a:spAutoFit/>
          </a:bodyPr>
          <a:lstStyle/>
          <a:p>
            <a:pPr algn="ctr"/>
            <a:r>
              <a:rPr lang="zh-CN" altLang="en-US" sz="2400" b="1" dirty="0"/>
              <a:t>交互概览图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990312" y="3190463"/>
            <a:ext cx="2765426"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可以直观的表达一组相关顺序图之间的转向逻辑。</a:t>
            </a:r>
            <a:r>
              <a:rPr lang="en-US" altLang="zh-CN" dirty="0"/>
              <a:t>UML1.x</a:t>
            </a:r>
            <a:r>
              <a:rPr lang="zh-CN" altLang="en-US" dirty="0"/>
              <a:t>通常是通过活动图进行间接表达的。</a:t>
            </a:r>
            <a:endParaRPr lang="en-US" altLang="zh-CN" dirty="0"/>
          </a:p>
        </p:txBody>
      </p:sp>
      <p:pic>
        <p:nvPicPr>
          <p:cNvPr id="5" name="图片 4">
            <a:extLst>
              <a:ext uri="{FF2B5EF4-FFF2-40B4-BE49-F238E27FC236}">
                <a16:creationId xmlns:a16="http://schemas.microsoft.com/office/drawing/2014/main" id="{47CAAEB0-A79F-446F-89DD-7F87220C8BFF}"/>
              </a:ext>
            </a:extLst>
          </p:cNvPr>
          <p:cNvPicPr>
            <a:picLocks noChangeAspect="1"/>
          </p:cNvPicPr>
          <p:nvPr/>
        </p:nvPicPr>
        <p:blipFill>
          <a:blip r:embed="rId2"/>
          <a:stretch>
            <a:fillRect/>
          </a:stretch>
        </p:blipFill>
        <p:spPr>
          <a:xfrm>
            <a:off x="6095205" y="1401617"/>
            <a:ext cx="4552715" cy="4978094"/>
          </a:xfrm>
          <a:prstGeom prst="rect">
            <a:avLst/>
          </a:prstGeom>
        </p:spPr>
      </p:pic>
    </p:spTree>
    <p:extLst>
      <p:ext uri="{BB962C8B-B14F-4D97-AF65-F5344CB8AC3E}">
        <p14:creationId xmlns:p14="http://schemas.microsoft.com/office/powerpoint/2010/main" val="2294104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381102" y="1902505"/>
            <a:ext cx="3116580" cy="461665"/>
          </a:xfrm>
          <a:prstGeom prst="rect">
            <a:avLst/>
          </a:prstGeom>
          <a:noFill/>
        </p:spPr>
        <p:txBody>
          <a:bodyPr wrap="square" rtlCol="0">
            <a:spAutoFit/>
          </a:bodyPr>
          <a:lstStyle/>
          <a:p>
            <a:pPr algn="ctr"/>
            <a:r>
              <a:rPr lang="zh-CN" altLang="en-US" sz="2400" b="1" dirty="0"/>
              <a:t>包图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556679" y="2826592"/>
            <a:ext cx="2765426"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展现模型要素的基本组织单元，以及这些组着单元之间的依赖关系，包括引用关系和扩展关系。在通用建模工具中，一般可以用类图描述包图中的逻辑内容。</a:t>
            </a:r>
            <a:endParaRPr lang="en-US" altLang="zh-CN" dirty="0"/>
          </a:p>
        </p:txBody>
      </p:sp>
      <p:pic>
        <p:nvPicPr>
          <p:cNvPr id="5" name="图片 4">
            <a:extLst>
              <a:ext uri="{FF2B5EF4-FFF2-40B4-BE49-F238E27FC236}">
                <a16:creationId xmlns:a16="http://schemas.microsoft.com/office/drawing/2014/main" id="{4E87EF07-3C0E-4419-8616-972C51652B3E}"/>
              </a:ext>
            </a:extLst>
          </p:cNvPr>
          <p:cNvPicPr>
            <a:picLocks noChangeAspect="1"/>
          </p:cNvPicPr>
          <p:nvPr/>
        </p:nvPicPr>
        <p:blipFill>
          <a:blip r:embed="rId2"/>
          <a:stretch>
            <a:fillRect/>
          </a:stretch>
        </p:blipFill>
        <p:spPr>
          <a:xfrm>
            <a:off x="4755738" y="2691316"/>
            <a:ext cx="7123599" cy="1845581"/>
          </a:xfrm>
          <a:prstGeom prst="rect">
            <a:avLst/>
          </a:prstGeom>
        </p:spPr>
      </p:pic>
    </p:spTree>
    <p:extLst>
      <p:ext uri="{BB962C8B-B14F-4D97-AF65-F5344CB8AC3E}">
        <p14:creationId xmlns:p14="http://schemas.microsoft.com/office/powerpoint/2010/main" val="4227406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249127" y="2334604"/>
            <a:ext cx="3116580" cy="461665"/>
          </a:xfrm>
          <a:prstGeom prst="rect">
            <a:avLst/>
          </a:prstGeom>
          <a:noFill/>
        </p:spPr>
        <p:txBody>
          <a:bodyPr wrap="square" rtlCol="0">
            <a:spAutoFit/>
          </a:bodyPr>
          <a:lstStyle/>
          <a:p>
            <a:pPr algn="ctr"/>
            <a:r>
              <a:rPr lang="zh-CN" altLang="en-US" sz="2400" b="1" dirty="0"/>
              <a:t>组合结构图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424704" y="3211637"/>
            <a:ext cx="2765426"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描述系统中的某一部分的内部内容，包括该部分与系统其他部分的交互点，这种图能够展示该部分内容“内部”参与者的配置情况。</a:t>
            </a:r>
            <a:endParaRPr lang="en-US" altLang="zh-CN" dirty="0"/>
          </a:p>
        </p:txBody>
      </p:sp>
      <p:pic>
        <p:nvPicPr>
          <p:cNvPr id="5" name="图片 4">
            <a:extLst>
              <a:ext uri="{FF2B5EF4-FFF2-40B4-BE49-F238E27FC236}">
                <a16:creationId xmlns:a16="http://schemas.microsoft.com/office/drawing/2014/main" id="{AA6427DD-FFEF-4DA6-A62E-C12D2AF263BF}"/>
              </a:ext>
            </a:extLst>
          </p:cNvPr>
          <p:cNvPicPr>
            <a:picLocks noChangeAspect="1"/>
          </p:cNvPicPr>
          <p:nvPr/>
        </p:nvPicPr>
        <p:blipFill>
          <a:blip r:embed="rId2"/>
          <a:stretch>
            <a:fillRect/>
          </a:stretch>
        </p:blipFill>
        <p:spPr>
          <a:xfrm>
            <a:off x="4931315" y="1978782"/>
            <a:ext cx="6943150" cy="3823764"/>
          </a:xfrm>
          <a:prstGeom prst="rect">
            <a:avLst/>
          </a:prstGeom>
        </p:spPr>
      </p:pic>
    </p:spTree>
    <p:extLst>
      <p:ext uri="{BB962C8B-B14F-4D97-AF65-F5344CB8AC3E}">
        <p14:creationId xmlns:p14="http://schemas.microsoft.com/office/powerpoint/2010/main" val="243411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178734" y="1928089"/>
            <a:ext cx="3116580" cy="461665"/>
          </a:xfrm>
          <a:prstGeom prst="rect">
            <a:avLst/>
          </a:prstGeom>
          <a:noFill/>
        </p:spPr>
        <p:txBody>
          <a:bodyPr wrap="square" rtlCol="0">
            <a:spAutoFit/>
          </a:bodyPr>
          <a:lstStyle/>
          <a:p>
            <a:pPr algn="ctr"/>
            <a:r>
              <a:rPr lang="zh-CN" altLang="en-US" sz="2400" b="1" dirty="0"/>
              <a:t>时间图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354311" y="2805122"/>
            <a:ext cx="2765426"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“时间图”是一种可选的交互图，展示交互过程中的真实时间信息，具体描述对象状态变化的时间点以及维持特定状态的时间段。</a:t>
            </a:r>
            <a:endParaRPr lang="en-US" altLang="zh-CN" dirty="0"/>
          </a:p>
        </p:txBody>
      </p:sp>
      <p:pic>
        <p:nvPicPr>
          <p:cNvPr id="5" name="图片 4">
            <a:extLst>
              <a:ext uri="{FF2B5EF4-FFF2-40B4-BE49-F238E27FC236}">
                <a16:creationId xmlns:a16="http://schemas.microsoft.com/office/drawing/2014/main" id="{BA4D8605-5A03-4D4C-8A30-53FC482A0A5B}"/>
              </a:ext>
            </a:extLst>
          </p:cNvPr>
          <p:cNvPicPr>
            <a:picLocks noChangeAspect="1"/>
          </p:cNvPicPr>
          <p:nvPr/>
        </p:nvPicPr>
        <p:blipFill>
          <a:blip r:embed="rId2"/>
          <a:stretch>
            <a:fillRect/>
          </a:stretch>
        </p:blipFill>
        <p:spPr>
          <a:xfrm>
            <a:off x="4810125" y="1304987"/>
            <a:ext cx="6429375" cy="4659189"/>
          </a:xfrm>
          <a:prstGeom prst="rect">
            <a:avLst/>
          </a:prstGeom>
        </p:spPr>
      </p:pic>
    </p:spTree>
    <p:extLst>
      <p:ext uri="{BB962C8B-B14F-4D97-AF65-F5344CB8AC3E}">
        <p14:creationId xmlns:p14="http://schemas.microsoft.com/office/powerpoint/2010/main" val="1726978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系统开发阶段</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系统开发的五个阶段</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46</a:t>
            </a:fld>
            <a:endParaRPr lang="zh-CN" altLang="en-US" dirty="0"/>
          </a:p>
        </p:txBody>
      </p:sp>
      <p:sp>
        <p:nvSpPr>
          <p:cNvPr id="6" name="iṧļíḍè"/>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7" name="í$ļîḍé"/>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8"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1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sp>
        <p:nvSpPr>
          <p:cNvPr id="21" name="íṧľíde"/>
          <p:cNvSpPr/>
          <p:nvPr/>
        </p:nvSpPr>
        <p:spPr>
          <a:xfrm>
            <a:off x="3529635" y="5282067"/>
            <a:ext cx="2407615" cy="343059"/>
          </a:xfrm>
          <a:prstGeom prst="rect">
            <a:avLst/>
          </a:prstGeom>
        </p:spPr>
        <p:txBody>
          <a:bodyPr wrap="none" lIns="90000" tIns="46800" rIns="90000" bIns="46800" anchor="ctr">
            <a:normAutofit/>
          </a:bodyPr>
          <a:lstStyle/>
          <a:p>
            <a:pPr lvl="0" algn="r" defTabSz="914378">
              <a:defRPr/>
            </a:pPr>
            <a:r>
              <a:rPr lang="zh-CN" altLang="en-US" sz="1600" b="1" dirty="0"/>
              <a:t>程序实现</a:t>
            </a:r>
          </a:p>
        </p:txBody>
      </p:sp>
      <p:sp>
        <p:nvSpPr>
          <p:cNvPr id="19" name="îsļiḋê"/>
          <p:cNvSpPr/>
          <p:nvPr/>
        </p:nvSpPr>
        <p:spPr>
          <a:xfrm>
            <a:off x="7658101" y="2025733"/>
            <a:ext cx="2457329" cy="343059"/>
          </a:xfrm>
          <a:prstGeom prst="rect">
            <a:avLst/>
          </a:prstGeom>
        </p:spPr>
        <p:txBody>
          <a:bodyPr wrap="none" lIns="90000" tIns="46800" rIns="90000" bIns="46800" anchor="ctr">
            <a:normAutofit/>
          </a:bodyPr>
          <a:lstStyle/>
          <a:p>
            <a:pPr lvl="0" defTabSz="914378">
              <a:defRPr/>
            </a:pPr>
            <a:r>
              <a:rPr lang="zh-CN" altLang="en-US" sz="1600" b="1" dirty="0"/>
              <a:t>系统分析</a:t>
            </a:r>
          </a:p>
        </p:txBody>
      </p:sp>
      <p:sp>
        <p:nvSpPr>
          <p:cNvPr id="2" name="标题 1"/>
          <p:cNvSpPr>
            <a:spLocks noGrp="1"/>
          </p:cNvSpPr>
          <p:nvPr>
            <p:ph type="title"/>
          </p:nvPr>
        </p:nvSpPr>
        <p:spPr/>
        <p:txBody>
          <a:bodyPr/>
          <a:lstStyle/>
          <a:p>
            <a:r>
              <a:rPr lang="zh-CN" altLang="en-US" dirty="0"/>
              <a:t>系统开发的为五个阶段</a:t>
            </a:r>
          </a:p>
        </p:txBody>
      </p:sp>
      <p:grpSp>
        <p:nvGrpSpPr>
          <p:cNvPr id="12" name="组合 11">
            <a:extLst>
              <a:ext uri="{FF2B5EF4-FFF2-40B4-BE49-F238E27FC236}">
                <a16:creationId xmlns:a16="http://schemas.microsoft.com/office/drawing/2014/main" id="{7B2CA651-565A-46FE-9FA7-75AF0B685105}"/>
              </a:ext>
            </a:extLst>
          </p:cNvPr>
          <p:cNvGrpSpPr/>
          <p:nvPr/>
        </p:nvGrpSpPr>
        <p:grpSpPr>
          <a:xfrm>
            <a:off x="1612416" y="3170478"/>
            <a:ext cx="2407615" cy="932615"/>
            <a:chOff x="1612416" y="3170478"/>
            <a:chExt cx="2407615" cy="932615"/>
          </a:xfrm>
        </p:grpSpPr>
        <p:sp>
          <p:nvSpPr>
            <p:cNvPr id="17" name="íšļiḋè"/>
            <p:cNvSpPr/>
            <p:nvPr/>
          </p:nvSpPr>
          <p:spPr>
            <a:xfrm>
              <a:off x="1612416" y="3170478"/>
              <a:ext cx="2407615" cy="343059"/>
            </a:xfrm>
            <a:prstGeom prst="rect">
              <a:avLst/>
            </a:prstGeom>
          </p:spPr>
          <p:txBody>
            <a:bodyPr wrap="none" lIns="90000" tIns="46800" rIns="90000" bIns="46800" anchor="ctr">
              <a:normAutofit/>
            </a:bodyPr>
            <a:lstStyle/>
            <a:p>
              <a:pPr lvl="0" algn="r" defTabSz="914378">
                <a:defRPr/>
              </a:pPr>
              <a:r>
                <a:rPr lang="zh-CN" altLang="en-US" sz="1600" b="1" dirty="0"/>
                <a:t>系统设计</a:t>
              </a:r>
            </a:p>
          </p:txBody>
        </p:sp>
        <p:sp>
          <p:nvSpPr>
            <p:cNvPr id="26" name="ïśľiḋe">
              <a:extLst>
                <a:ext uri="{FF2B5EF4-FFF2-40B4-BE49-F238E27FC236}">
                  <a16:creationId xmlns:a16="http://schemas.microsoft.com/office/drawing/2014/main" id="{1239310B-8CFD-4EAE-8B4F-BF0D7F55248E}"/>
                </a:ext>
              </a:extLst>
            </p:cNvPr>
            <p:cNvSpPr txBox="1"/>
            <p:nvPr/>
          </p:nvSpPr>
          <p:spPr>
            <a:xfrm>
              <a:off x="1612416" y="3513537"/>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200" dirty="0"/>
                <a:t>将需求转换为系统的重要过程</a:t>
              </a:r>
            </a:p>
          </p:txBody>
        </p:sp>
      </p:grpSp>
      <p:grpSp>
        <p:nvGrpSpPr>
          <p:cNvPr id="11" name="组合 10">
            <a:extLst>
              <a:ext uri="{FF2B5EF4-FFF2-40B4-BE49-F238E27FC236}">
                <a16:creationId xmlns:a16="http://schemas.microsoft.com/office/drawing/2014/main" id="{8059267A-A31F-4B1B-982C-67B23498B209}"/>
              </a:ext>
            </a:extLst>
          </p:cNvPr>
          <p:cNvGrpSpPr/>
          <p:nvPr/>
        </p:nvGrpSpPr>
        <p:grpSpPr>
          <a:xfrm>
            <a:off x="260973" y="1150264"/>
            <a:ext cx="2407615" cy="920672"/>
            <a:chOff x="260973" y="1150264"/>
            <a:chExt cx="2407615" cy="920672"/>
          </a:xfrm>
        </p:grpSpPr>
        <p:sp>
          <p:nvSpPr>
            <p:cNvPr id="23" name="íṣḷîḓê"/>
            <p:cNvSpPr/>
            <p:nvPr/>
          </p:nvSpPr>
          <p:spPr>
            <a:xfrm>
              <a:off x="575386" y="1150264"/>
              <a:ext cx="2086852" cy="343059"/>
            </a:xfrm>
            <a:prstGeom prst="rect">
              <a:avLst/>
            </a:prstGeom>
          </p:spPr>
          <p:txBody>
            <a:bodyPr wrap="none" lIns="90000" tIns="46800" rIns="90000" bIns="46800" anchor="ctr">
              <a:normAutofit/>
            </a:bodyPr>
            <a:lstStyle/>
            <a:p>
              <a:pPr lvl="0" algn="r" defTabSz="914378">
                <a:defRPr/>
              </a:pPr>
              <a:r>
                <a:rPr lang="zh-CN" altLang="en-US" sz="1600" b="1" dirty="0"/>
                <a:t>需求分析</a:t>
              </a:r>
            </a:p>
          </p:txBody>
        </p:sp>
        <p:sp>
          <p:nvSpPr>
            <p:cNvPr id="27" name="ïśľiḋe">
              <a:extLst>
                <a:ext uri="{FF2B5EF4-FFF2-40B4-BE49-F238E27FC236}">
                  <a16:creationId xmlns:a16="http://schemas.microsoft.com/office/drawing/2014/main" id="{3BEB35BE-EA09-4EA6-AAA3-4DCC5B9796F7}"/>
                </a:ext>
              </a:extLst>
            </p:cNvPr>
            <p:cNvSpPr txBox="1"/>
            <p:nvPr/>
          </p:nvSpPr>
          <p:spPr>
            <a:xfrm>
              <a:off x="260973" y="1481380"/>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200" dirty="0"/>
                <a:t>了解需求，分析可行性、需求</a:t>
              </a:r>
            </a:p>
          </p:txBody>
        </p:sp>
      </p:grpSp>
      <p:grpSp>
        <p:nvGrpSpPr>
          <p:cNvPr id="13" name="组合 12">
            <a:extLst>
              <a:ext uri="{FF2B5EF4-FFF2-40B4-BE49-F238E27FC236}">
                <a16:creationId xmlns:a16="http://schemas.microsoft.com/office/drawing/2014/main" id="{986B1049-C137-4DDB-84D5-D1F55B71C3C3}"/>
              </a:ext>
            </a:extLst>
          </p:cNvPr>
          <p:cNvGrpSpPr/>
          <p:nvPr/>
        </p:nvGrpSpPr>
        <p:grpSpPr>
          <a:xfrm>
            <a:off x="8986957" y="5230140"/>
            <a:ext cx="2457330" cy="922459"/>
            <a:chOff x="8986957" y="5230140"/>
            <a:chExt cx="2457330" cy="922459"/>
          </a:xfrm>
        </p:grpSpPr>
        <p:sp>
          <p:nvSpPr>
            <p:cNvPr id="25" name="îŝḷîde"/>
            <p:cNvSpPr/>
            <p:nvPr/>
          </p:nvSpPr>
          <p:spPr>
            <a:xfrm>
              <a:off x="8986958" y="5230140"/>
              <a:ext cx="2457329" cy="343059"/>
            </a:xfrm>
            <a:prstGeom prst="rect">
              <a:avLst/>
            </a:prstGeom>
          </p:spPr>
          <p:txBody>
            <a:bodyPr wrap="none" lIns="90000" tIns="46800" rIns="90000" bIns="46800" anchor="ctr">
              <a:normAutofit/>
            </a:bodyPr>
            <a:lstStyle/>
            <a:p>
              <a:pPr lvl="0" defTabSz="914378">
                <a:defRPr/>
              </a:pPr>
              <a:r>
                <a:rPr lang="zh-CN" altLang="en-US" sz="1600" b="1" dirty="0"/>
                <a:t>测试阶段</a:t>
              </a:r>
            </a:p>
          </p:txBody>
        </p:sp>
        <p:sp>
          <p:nvSpPr>
            <p:cNvPr id="30" name="îṡḻïde">
              <a:extLst>
                <a:ext uri="{FF2B5EF4-FFF2-40B4-BE49-F238E27FC236}">
                  <a16:creationId xmlns:a16="http://schemas.microsoft.com/office/drawing/2014/main" id="{A4130E52-5EDC-463C-AE4F-D43A34283F4C}"/>
                </a:ext>
              </a:extLst>
            </p:cNvPr>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对实现的程序代码模块进行检测</a:t>
              </a:r>
            </a:p>
          </p:txBody>
        </p:sp>
      </p:grpSp>
    </p:spTree>
    <p:extLst>
      <p:ext uri="{BB962C8B-B14F-4D97-AF65-F5344CB8AC3E}">
        <p14:creationId xmlns:p14="http://schemas.microsoft.com/office/powerpoint/2010/main" val="3666670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decel="100000"/>
                                        <p:tgtEl>
                                          <p:spTgt spid="11"/>
                                        </p:tgtEl>
                                      </p:cBhvr>
                                    </p:animEffect>
                                    <p:anim calcmode="lin" valueType="num">
                                      <p:cBhvr>
                                        <p:cTn id="8" dur="800" decel="100000" fill="hold"/>
                                        <p:tgtEl>
                                          <p:spTgt spid="11"/>
                                        </p:tgtEl>
                                        <p:attrNameLst>
                                          <p:attrName>style.rotation</p:attrName>
                                        </p:attrNameLst>
                                      </p:cBhvr>
                                      <p:tavLst>
                                        <p:tav tm="0">
                                          <p:val>
                                            <p:fltVal val="-90"/>
                                          </p:val>
                                        </p:tav>
                                        <p:tav tm="100000">
                                          <p:val>
                                            <p:fltVal val="0"/>
                                          </p:val>
                                        </p:tav>
                                      </p:tavLst>
                                    </p:anim>
                                    <p:anim calcmode="lin" valueType="num">
                                      <p:cBhvr>
                                        <p:cTn id="9" dur="800" decel="100000" fill="hold"/>
                                        <p:tgtEl>
                                          <p:spTgt spid="11"/>
                                        </p:tgtEl>
                                        <p:attrNameLst>
                                          <p:attrName>ppt_x</p:attrName>
                                        </p:attrNameLst>
                                      </p:cBhvr>
                                      <p:tavLst>
                                        <p:tav tm="0">
                                          <p:val>
                                            <p:strVal val="#ppt_x+0.4"/>
                                          </p:val>
                                        </p:tav>
                                        <p:tav tm="100000">
                                          <p:val>
                                            <p:strVal val="#ppt_x-0.05"/>
                                          </p:val>
                                        </p:tav>
                                      </p:tavLst>
                                    </p:anim>
                                    <p:anim calcmode="lin" valueType="num">
                                      <p:cBhvr>
                                        <p:cTn id="10" dur="800" decel="100000" fill="hold"/>
                                        <p:tgtEl>
                                          <p:spTgt spid="1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800" decel="100000"/>
                                        <p:tgtEl>
                                          <p:spTgt spid="19"/>
                                        </p:tgtEl>
                                      </p:cBhvr>
                                    </p:animEffect>
                                    <p:anim calcmode="lin" valueType="num">
                                      <p:cBhvr>
                                        <p:cTn id="18" dur="800" decel="100000" fill="hold"/>
                                        <p:tgtEl>
                                          <p:spTgt spid="19"/>
                                        </p:tgtEl>
                                        <p:attrNameLst>
                                          <p:attrName>style.rotation</p:attrName>
                                        </p:attrNameLst>
                                      </p:cBhvr>
                                      <p:tavLst>
                                        <p:tav tm="0">
                                          <p:val>
                                            <p:fltVal val="-90"/>
                                          </p:val>
                                        </p:tav>
                                        <p:tav tm="100000">
                                          <p:val>
                                            <p:fltVal val="0"/>
                                          </p:val>
                                        </p:tav>
                                      </p:tavLst>
                                    </p:anim>
                                    <p:anim calcmode="lin" valueType="num">
                                      <p:cBhvr>
                                        <p:cTn id="19" dur="800" decel="100000" fill="hold"/>
                                        <p:tgtEl>
                                          <p:spTgt spid="19"/>
                                        </p:tgtEl>
                                        <p:attrNameLst>
                                          <p:attrName>ppt_x</p:attrName>
                                        </p:attrNameLst>
                                      </p:cBhvr>
                                      <p:tavLst>
                                        <p:tav tm="0">
                                          <p:val>
                                            <p:strVal val="#ppt_x+0.4"/>
                                          </p:val>
                                        </p:tav>
                                        <p:tav tm="100000">
                                          <p:val>
                                            <p:strVal val="#ppt_x-0.05"/>
                                          </p:val>
                                        </p:tav>
                                      </p:tavLst>
                                    </p:anim>
                                    <p:anim calcmode="lin" valueType="num">
                                      <p:cBhvr>
                                        <p:cTn id="20" dur="800" decel="100000" fill="hold"/>
                                        <p:tgtEl>
                                          <p:spTgt spid="19"/>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800" decel="100000"/>
                                        <p:tgtEl>
                                          <p:spTgt spid="12"/>
                                        </p:tgtEl>
                                      </p:cBhvr>
                                    </p:animEffect>
                                    <p:anim calcmode="lin" valueType="num">
                                      <p:cBhvr>
                                        <p:cTn id="28" dur="800" decel="100000" fill="hold"/>
                                        <p:tgtEl>
                                          <p:spTgt spid="12"/>
                                        </p:tgtEl>
                                        <p:attrNameLst>
                                          <p:attrName>style.rotation</p:attrName>
                                        </p:attrNameLst>
                                      </p:cBhvr>
                                      <p:tavLst>
                                        <p:tav tm="0">
                                          <p:val>
                                            <p:fltVal val="-90"/>
                                          </p:val>
                                        </p:tav>
                                        <p:tav tm="100000">
                                          <p:val>
                                            <p:fltVal val="0"/>
                                          </p:val>
                                        </p:tav>
                                      </p:tavLst>
                                    </p:anim>
                                    <p:anim calcmode="lin" valueType="num">
                                      <p:cBhvr>
                                        <p:cTn id="29" dur="800" decel="100000" fill="hold"/>
                                        <p:tgtEl>
                                          <p:spTgt spid="12"/>
                                        </p:tgtEl>
                                        <p:attrNameLst>
                                          <p:attrName>ppt_x</p:attrName>
                                        </p:attrNameLst>
                                      </p:cBhvr>
                                      <p:tavLst>
                                        <p:tav tm="0">
                                          <p:val>
                                            <p:strVal val="#ppt_x+0.4"/>
                                          </p:val>
                                        </p:tav>
                                        <p:tav tm="100000">
                                          <p:val>
                                            <p:strVal val="#ppt_x-0.05"/>
                                          </p:val>
                                        </p:tav>
                                      </p:tavLst>
                                    </p:anim>
                                    <p:anim calcmode="lin" valueType="num">
                                      <p:cBhvr>
                                        <p:cTn id="30" dur="800" decel="100000" fill="hold"/>
                                        <p:tgtEl>
                                          <p:spTgt spid="12"/>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800" decel="100000"/>
                                        <p:tgtEl>
                                          <p:spTgt spid="21"/>
                                        </p:tgtEl>
                                      </p:cBhvr>
                                    </p:animEffect>
                                    <p:anim calcmode="lin" valueType="num">
                                      <p:cBhvr>
                                        <p:cTn id="38" dur="800" decel="100000" fill="hold"/>
                                        <p:tgtEl>
                                          <p:spTgt spid="21"/>
                                        </p:tgtEl>
                                        <p:attrNameLst>
                                          <p:attrName>style.rotation</p:attrName>
                                        </p:attrNameLst>
                                      </p:cBhvr>
                                      <p:tavLst>
                                        <p:tav tm="0">
                                          <p:val>
                                            <p:fltVal val="-90"/>
                                          </p:val>
                                        </p:tav>
                                        <p:tav tm="100000">
                                          <p:val>
                                            <p:fltVal val="0"/>
                                          </p:val>
                                        </p:tav>
                                      </p:tavLst>
                                    </p:anim>
                                    <p:anim calcmode="lin" valueType="num">
                                      <p:cBhvr>
                                        <p:cTn id="39" dur="800" decel="100000" fill="hold"/>
                                        <p:tgtEl>
                                          <p:spTgt spid="21"/>
                                        </p:tgtEl>
                                        <p:attrNameLst>
                                          <p:attrName>ppt_x</p:attrName>
                                        </p:attrNameLst>
                                      </p:cBhvr>
                                      <p:tavLst>
                                        <p:tav tm="0">
                                          <p:val>
                                            <p:strVal val="#ppt_x+0.4"/>
                                          </p:val>
                                        </p:tav>
                                        <p:tav tm="100000">
                                          <p:val>
                                            <p:strVal val="#ppt_x-0.05"/>
                                          </p:val>
                                        </p:tav>
                                      </p:tavLst>
                                    </p:anim>
                                    <p:anim calcmode="lin" valueType="num">
                                      <p:cBhvr>
                                        <p:cTn id="40" dur="800" decel="100000" fill="hold"/>
                                        <p:tgtEl>
                                          <p:spTgt spid="21"/>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800" decel="100000"/>
                                        <p:tgtEl>
                                          <p:spTgt spid="13"/>
                                        </p:tgtEl>
                                      </p:cBhvr>
                                    </p:animEffect>
                                    <p:anim calcmode="lin" valueType="num">
                                      <p:cBhvr>
                                        <p:cTn id="48" dur="800" decel="100000" fill="hold"/>
                                        <p:tgtEl>
                                          <p:spTgt spid="13"/>
                                        </p:tgtEl>
                                        <p:attrNameLst>
                                          <p:attrName>style.rotation</p:attrName>
                                        </p:attrNameLst>
                                      </p:cBhvr>
                                      <p:tavLst>
                                        <p:tav tm="0">
                                          <p:val>
                                            <p:fltVal val="-90"/>
                                          </p:val>
                                        </p:tav>
                                        <p:tav tm="100000">
                                          <p:val>
                                            <p:fltVal val="0"/>
                                          </p:val>
                                        </p:tav>
                                      </p:tavLst>
                                    </p:anim>
                                    <p:anim calcmode="lin" valueType="num">
                                      <p:cBhvr>
                                        <p:cTn id="49" dur="800" decel="100000" fill="hold"/>
                                        <p:tgtEl>
                                          <p:spTgt spid="13"/>
                                        </p:tgtEl>
                                        <p:attrNameLst>
                                          <p:attrName>ppt_x</p:attrName>
                                        </p:attrNameLst>
                                      </p:cBhvr>
                                      <p:tavLst>
                                        <p:tav tm="0">
                                          <p:val>
                                            <p:strVal val="#ppt_x+0.4"/>
                                          </p:val>
                                        </p:tav>
                                        <p:tav tm="100000">
                                          <p:val>
                                            <p:strVal val="#ppt_x-0.05"/>
                                          </p:val>
                                        </p:tav>
                                      </p:tavLst>
                                    </p:anim>
                                    <p:anim calcmode="lin" valueType="num">
                                      <p:cBhvr>
                                        <p:cTn id="50" dur="800" decel="100000" fill="hold"/>
                                        <p:tgtEl>
                                          <p:spTgt spid="13"/>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47</a:t>
            </a:fld>
            <a:endParaRPr lang="zh-CN" altLang="en-US" dirty="0"/>
          </a:p>
        </p:txBody>
      </p:sp>
      <p:grpSp>
        <p:nvGrpSpPr>
          <p:cNvPr id="5"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1451" y="1579981"/>
            <a:ext cx="10839037" cy="3645472"/>
            <a:chOff x="681451" y="1579981"/>
            <a:chExt cx="10839037" cy="3645472"/>
          </a:xfrm>
        </p:grpSpPr>
        <p:sp>
          <p:nvSpPr>
            <p:cNvPr id="6"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ïďè"/>
            <p:cNvSpPr/>
            <p:nvPr/>
          </p:nvSpPr>
          <p:spPr bwMode="auto">
            <a:xfrm>
              <a:off x="681451" y="2059317"/>
              <a:ext cx="570037" cy="468523"/>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tx2"/>
            </a:solidFill>
            <a:ln>
              <a:noFill/>
            </a:ln>
            <a:extLst/>
          </p:spPr>
          <p:txBody>
            <a:bodyPr anchor="ctr"/>
            <a:lstStyle/>
            <a:p>
              <a:pPr algn="ctr"/>
              <a:endParaRPr/>
            </a:p>
          </p:txBody>
        </p:sp>
        <p:sp>
          <p:nvSpPr>
            <p:cNvPr id="12" name="íś1íḍe"/>
            <p:cNvSpPr/>
            <p:nvPr/>
          </p:nvSpPr>
          <p:spPr bwMode="auto">
            <a:xfrm>
              <a:off x="966470" y="3328435"/>
              <a:ext cx="512662" cy="5121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p:spPr>
          <p:txBody>
            <a:bodyPr anchor="ctr"/>
            <a:lstStyle/>
            <a:p>
              <a:pPr algn="ctr"/>
              <a:endParaRPr/>
            </a:p>
          </p:txBody>
        </p:sp>
        <p:sp>
          <p:nvSpPr>
            <p:cNvPr id="13" name="íṡľíďe"/>
            <p:cNvSpPr/>
            <p:nvPr/>
          </p:nvSpPr>
          <p:spPr bwMode="auto">
            <a:xfrm>
              <a:off x="1368648" y="4659768"/>
              <a:ext cx="462071" cy="46121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p:spPr>
          <p:txBody>
            <a:bodyPr anchor="ctr"/>
            <a:lstStyle/>
            <a:p>
              <a:pPr algn="ctr"/>
              <a:endParaRPr/>
            </a:p>
          </p:txBody>
        </p:sp>
        <p:sp>
          <p:nvSpPr>
            <p:cNvPr id="14" name="íśļiḋe"/>
            <p:cNvSpPr txBox="1"/>
            <p:nvPr/>
          </p:nvSpPr>
          <p:spPr>
            <a:xfrm>
              <a:off x="2013820" y="1936117"/>
              <a:ext cx="8987179" cy="709644"/>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en-US" altLang="zh-CN" sz="1200" dirty="0">
                  <a:solidFill>
                    <a:schemeClr val="bg1"/>
                  </a:solidFill>
                </a:rPr>
                <a:t>UML</a:t>
              </a:r>
              <a:r>
                <a:rPr lang="zh-CN" altLang="en-US" sz="1200" dirty="0">
                  <a:solidFill>
                    <a:schemeClr val="bg1"/>
                  </a:solidFill>
                </a:rPr>
                <a:t>是一种语言</a:t>
              </a:r>
            </a:p>
            <a:p>
              <a:pPr indent="-171450" defTabSz="914378">
                <a:lnSpc>
                  <a:spcPct val="150000"/>
                </a:lnSpc>
                <a:buFont typeface="Arial" panose="020B0604020202020204" pitchFamily="34" charset="0"/>
                <a:buChar char="•"/>
                <a:defRPr/>
              </a:pPr>
              <a:r>
                <a:rPr lang="en-US" altLang="zh-CN" sz="1200" dirty="0">
                  <a:solidFill>
                    <a:schemeClr val="bg1"/>
                  </a:solidFill>
                </a:rPr>
                <a:t>UML</a:t>
              </a:r>
              <a:r>
                <a:rPr lang="zh-CN" altLang="en-US" sz="1200" dirty="0">
                  <a:solidFill>
                    <a:schemeClr val="bg1"/>
                  </a:solidFill>
                </a:rPr>
                <a:t>是一种可视化语言</a:t>
              </a:r>
              <a:endParaRPr lang="en-US" altLang="zh-CN" sz="1200" dirty="0">
                <a:solidFill>
                  <a:schemeClr val="bg1"/>
                </a:solidFill>
              </a:endParaRPr>
            </a:p>
          </p:txBody>
        </p:sp>
        <p:sp>
          <p:nvSpPr>
            <p:cNvPr id="15" name="iSḻiďê"/>
            <p:cNvSpPr/>
            <p:nvPr/>
          </p:nvSpPr>
          <p:spPr>
            <a:xfrm>
              <a:off x="2013821" y="1579981"/>
              <a:ext cx="2330544" cy="373948"/>
            </a:xfrm>
            <a:prstGeom prst="rect">
              <a:avLst/>
            </a:prstGeom>
          </p:spPr>
          <p:txBody>
            <a:bodyPr wrap="none" lIns="90000" tIns="46800" rIns="90000" bIns="46800" anchor="ctr">
              <a:noAutofit/>
            </a:bodyPr>
            <a:lstStyle/>
            <a:p>
              <a:pPr lvl="0" defTabSz="914378">
                <a:defRPr/>
              </a:pPr>
              <a:r>
                <a:rPr lang="en-US" altLang="zh-CN" sz="2000" b="1" dirty="0"/>
                <a:t>UML</a:t>
              </a:r>
              <a:endParaRPr lang="zh-CN" altLang="en-US" sz="2000" b="1" dirty="0"/>
            </a:p>
          </p:txBody>
        </p:sp>
        <p:sp>
          <p:nvSpPr>
            <p:cNvPr id="16" name="iṣ1iḍê"/>
            <p:cNvSpPr txBox="1"/>
            <p:nvPr/>
          </p:nvSpPr>
          <p:spPr>
            <a:xfrm>
              <a:off x="2580850" y="3211305"/>
              <a:ext cx="8420149" cy="726874"/>
            </a:xfrm>
            <a:prstGeom prst="rect">
              <a:avLst/>
            </a:prstGeom>
            <a:noFill/>
          </p:spPr>
          <p:txBody>
            <a:bodyPr wrap="square" lIns="90000" tIns="46800" rIns="90000" bIns="46800" anchor="ctr" anchorCtr="0">
              <a:normAutofit fontScale="92500" lnSpcReduction="10000"/>
            </a:bodyPr>
            <a:lstStyle/>
            <a:p>
              <a:pPr indent="-171450" defTabSz="914378">
                <a:lnSpc>
                  <a:spcPct val="150000"/>
                </a:lnSpc>
                <a:buFont typeface="Arial" panose="020B0604020202020204" pitchFamily="34" charset="0"/>
                <a:buChar char="•"/>
                <a:defRPr/>
              </a:pPr>
              <a:r>
                <a:rPr lang="zh-CN" altLang="en-US" sz="1100" dirty="0">
                  <a:solidFill>
                    <a:schemeClr val="bg1"/>
                  </a:solidFill>
                </a:rPr>
                <a:t>元素是</a:t>
              </a:r>
              <a:r>
                <a:rPr lang="en-US" altLang="zh-CN" sz="1100" dirty="0">
                  <a:solidFill>
                    <a:schemeClr val="bg1"/>
                  </a:solidFill>
                </a:rPr>
                <a:t>UML</a:t>
              </a:r>
              <a:r>
                <a:rPr lang="zh-CN" altLang="en-US" sz="1100" dirty="0">
                  <a:solidFill>
                    <a:schemeClr val="bg1"/>
                  </a:solidFill>
                </a:rPr>
                <a:t>中重要的组成部分</a:t>
              </a:r>
              <a:endParaRPr lang="en-US" altLang="zh-CN" sz="1100" dirty="0">
                <a:solidFill>
                  <a:schemeClr val="bg1"/>
                </a:solidFill>
              </a:endParaRPr>
            </a:p>
            <a:p>
              <a:pPr indent="-171450" defTabSz="914378">
                <a:lnSpc>
                  <a:spcPct val="150000"/>
                </a:lnSpc>
                <a:buFont typeface="Arial" panose="020B0604020202020204" pitchFamily="34" charset="0"/>
                <a:buChar char="•"/>
                <a:defRPr/>
              </a:pPr>
              <a:r>
                <a:rPr lang="zh-CN" altLang="en-US" sz="1100" dirty="0">
                  <a:solidFill>
                    <a:schemeClr val="bg1"/>
                  </a:solidFill>
                </a:rPr>
                <a:t>关系把元素紧密联系在一起</a:t>
              </a:r>
              <a:endParaRPr lang="en-US" altLang="zh-CN" sz="1100" dirty="0">
                <a:solidFill>
                  <a:schemeClr val="bg1"/>
                </a:solidFill>
              </a:endParaRPr>
            </a:p>
            <a:p>
              <a:pPr indent="-171450" defTabSz="914378">
                <a:lnSpc>
                  <a:spcPct val="150000"/>
                </a:lnSpc>
                <a:buFont typeface="Arial" panose="020B0604020202020204" pitchFamily="34" charset="0"/>
                <a:buChar char="•"/>
                <a:defRPr/>
              </a:pPr>
              <a:r>
                <a:rPr lang="zh-CN" altLang="en-US" sz="1100" dirty="0">
                  <a:solidFill>
                    <a:schemeClr val="bg1"/>
                  </a:solidFill>
                </a:rPr>
                <a:t>图是很多有相互关系的元素的组</a:t>
              </a:r>
              <a:endParaRPr lang="en-US" altLang="zh-CN" sz="1100" dirty="0">
                <a:solidFill>
                  <a:schemeClr val="bg1"/>
                </a:solidFill>
              </a:endParaRPr>
            </a:p>
          </p:txBody>
        </p:sp>
        <p:sp>
          <p:nvSpPr>
            <p:cNvPr id="17" name="îšḻíďé"/>
            <p:cNvSpPr/>
            <p:nvPr/>
          </p:nvSpPr>
          <p:spPr>
            <a:xfrm>
              <a:off x="2580851" y="2858225"/>
              <a:ext cx="2330544" cy="373948"/>
            </a:xfrm>
            <a:prstGeom prst="rect">
              <a:avLst/>
            </a:prstGeom>
          </p:spPr>
          <p:txBody>
            <a:bodyPr wrap="none" lIns="90000" tIns="46800" rIns="90000" bIns="46800" anchor="ctr">
              <a:noAutofit/>
            </a:bodyPr>
            <a:lstStyle/>
            <a:p>
              <a:pPr lvl="0" defTabSz="914378">
                <a:defRPr/>
              </a:pPr>
              <a:r>
                <a:rPr lang="en-US" altLang="zh-CN" sz="2000" b="1" dirty="0"/>
                <a:t>UML</a:t>
              </a:r>
              <a:r>
                <a:rPr lang="zh-CN" altLang="en-US" sz="2000" b="1" dirty="0"/>
                <a:t>三个组成部分</a:t>
              </a:r>
            </a:p>
          </p:txBody>
        </p:sp>
        <p:sp>
          <p:nvSpPr>
            <p:cNvPr id="18"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zh-CN" altLang="en-US" sz="1200" dirty="0">
                  <a:solidFill>
                    <a:schemeClr val="bg1"/>
                  </a:solidFill>
                </a:rPr>
                <a:t>类、接口、用例、组件、节点、消息、连接、状态、事件、活动等</a:t>
              </a:r>
              <a:endParaRPr lang="en-US" altLang="zh-CN" sz="1200" dirty="0">
                <a:solidFill>
                  <a:schemeClr val="bg1"/>
                </a:solidFill>
              </a:endParaRPr>
            </a:p>
            <a:p>
              <a:pPr indent="-171450" defTabSz="914378">
                <a:lnSpc>
                  <a:spcPct val="150000"/>
                </a:lnSpc>
                <a:buFont typeface="Arial" panose="020B0604020202020204" pitchFamily="34" charset="0"/>
                <a:buChar char="•"/>
                <a:defRPr/>
              </a:pPr>
              <a:r>
                <a:rPr lang="en-US" altLang="zh-CN" sz="1200" dirty="0">
                  <a:solidFill>
                    <a:schemeClr val="bg1"/>
                  </a:solidFill>
                </a:rPr>
                <a:t>5</a:t>
              </a:r>
              <a:r>
                <a:rPr lang="zh-CN" altLang="en-US" sz="1200" dirty="0">
                  <a:solidFill>
                    <a:schemeClr val="bg1"/>
                  </a:solidFill>
                </a:rPr>
                <a:t>大类</a:t>
              </a:r>
              <a:r>
                <a:rPr lang="en-US" altLang="zh-CN" sz="1200" dirty="0">
                  <a:solidFill>
                    <a:schemeClr val="bg1"/>
                  </a:solidFill>
                </a:rPr>
                <a:t>13</a:t>
              </a:r>
              <a:r>
                <a:rPr lang="zh-CN" altLang="en-US" sz="1200" dirty="0">
                  <a:solidFill>
                    <a:schemeClr val="bg1"/>
                  </a:solidFill>
                </a:rPr>
                <a:t>种不同的图</a:t>
              </a:r>
              <a:endParaRPr lang="en-US" altLang="zh-CN" sz="1200" dirty="0">
                <a:solidFill>
                  <a:schemeClr val="bg1"/>
                </a:solidFill>
              </a:endParaRPr>
            </a:p>
          </p:txBody>
        </p:sp>
        <p:sp>
          <p:nvSpPr>
            <p:cNvPr id="19" name="îş1iďe"/>
            <p:cNvSpPr/>
            <p:nvPr/>
          </p:nvSpPr>
          <p:spPr>
            <a:xfrm>
              <a:off x="2878715" y="4130322"/>
              <a:ext cx="2330544" cy="373948"/>
            </a:xfrm>
            <a:prstGeom prst="rect">
              <a:avLst/>
            </a:prstGeom>
          </p:spPr>
          <p:txBody>
            <a:bodyPr wrap="none" lIns="90000" tIns="46800" rIns="90000" bIns="46800" anchor="ctr">
              <a:noAutofit/>
            </a:bodyPr>
            <a:lstStyle/>
            <a:p>
              <a:pPr lvl="0" defTabSz="914378">
                <a:defRPr/>
              </a:pPr>
              <a:r>
                <a:rPr lang="en-US" altLang="zh-CN" sz="2000" b="1" dirty="0"/>
                <a:t>UML</a:t>
              </a:r>
              <a:r>
                <a:rPr lang="zh-CN" altLang="en-US" sz="2000" b="1" dirty="0"/>
                <a:t>元素、图</a:t>
              </a:r>
            </a:p>
          </p:txBody>
        </p:sp>
      </p:grpSp>
    </p:spTree>
    <p:extLst>
      <p:ext uri="{BB962C8B-B14F-4D97-AF65-F5344CB8AC3E}">
        <p14:creationId xmlns:p14="http://schemas.microsoft.com/office/powerpoint/2010/main" val="840656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48</a:t>
            </a:fld>
            <a:endParaRPr lang="zh-CN" altLang="en-US" dirty="0"/>
          </a:p>
        </p:txBody>
      </p:sp>
      <p:cxnSp>
        <p:nvCxnSpPr>
          <p:cNvPr id="12" name="直接连接符 11">
            <a:extLst>
              <a:ext uri="{FF2B5EF4-FFF2-40B4-BE49-F238E27FC236}">
                <a16:creationId xmlns:a16="http://schemas.microsoft.com/office/drawing/2014/main" id="{78A1CD96-AB79-4742-874A-D9E0390E11DA}"/>
              </a:ext>
            </a:extLst>
          </p:cNvPr>
          <p:cNvCxnSpPr/>
          <p:nvPr/>
        </p:nvCxnSpPr>
        <p:spPr>
          <a:xfrm>
            <a:off x="8391000"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sz="2400" dirty="0"/>
              <a:t>Q1</a:t>
            </a:r>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43" name="组合 42">
            <a:extLst>
              <a:ext uri="{FF2B5EF4-FFF2-40B4-BE49-F238E27FC236}">
                <a16:creationId xmlns:a16="http://schemas.microsoft.com/office/drawing/2014/main" id="{340EC254-1098-4000-8FBE-60ABE2CBDB29}"/>
              </a:ext>
            </a:extLst>
          </p:cNvPr>
          <p:cNvGrpSpPr/>
          <p:nvPr/>
        </p:nvGrpSpPr>
        <p:grpSpPr>
          <a:xfrm>
            <a:off x="893821" y="3802496"/>
            <a:ext cx="3227839" cy="1210148"/>
            <a:chOff x="893821" y="3802496"/>
            <a:chExt cx="3227839" cy="1210148"/>
          </a:xfrm>
        </p:grpSpPr>
        <p:sp>
          <p:nvSpPr>
            <p:cNvPr id="35" name="i$ļiḓé">
              <a:extLst>
                <a:ext uri="{FF2B5EF4-FFF2-40B4-BE49-F238E27FC236}">
                  <a16:creationId xmlns:a16="http://schemas.microsoft.com/office/drawing/2014/main" id="{1ACE66BA-022B-4F02-B3CD-9AB6C625AF27}"/>
                </a:ext>
              </a:extLst>
            </p:cNvPr>
            <p:cNvSpPr/>
            <p:nvPr/>
          </p:nvSpPr>
          <p:spPr bwMode="auto">
            <a:xfrm>
              <a:off x="893821" y="4329895"/>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UML</a:t>
              </a:r>
              <a:r>
                <a:rPr lang="zh-CN" altLang="en-US" sz="1100" dirty="0"/>
                <a:t>三个组成部分分别是什么？</a:t>
              </a:r>
            </a:p>
          </p:txBody>
        </p:sp>
        <p:sp>
          <p:nvSpPr>
            <p:cNvPr id="32" name="ísḻïdè">
              <a:extLst>
                <a:ext uri="{FF2B5EF4-FFF2-40B4-BE49-F238E27FC236}">
                  <a16:creationId xmlns:a16="http://schemas.microsoft.com/office/drawing/2014/main" id="{CF289BC5-9FB9-4030-8D35-70D1AF7A751D}"/>
                </a:ext>
              </a:extLst>
            </p:cNvPr>
            <p:cNvSpPr txBox="1"/>
            <p:nvPr/>
          </p:nvSpPr>
          <p:spPr bwMode="auto">
            <a:xfrm>
              <a:off x="903761" y="380249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问题</a:t>
              </a:r>
              <a:r>
                <a:rPr lang="en-US" altLang="zh-CN" sz="2000" b="1" dirty="0"/>
                <a:t>1</a:t>
              </a:r>
              <a:r>
                <a:rPr lang="zh-CN" altLang="en-US" sz="2000" b="1" dirty="0"/>
                <a:t>：</a:t>
              </a:r>
              <a:endParaRPr lang="en-US" altLang="zh-CN" sz="2000" b="1" dirty="0"/>
            </a:p>
          </p:txBody>
        </p:sp>
      </p:grpSp>
      <p:cxnSp>
        <p:nvCxnSpPr>
          <p:cNvPr id="24" name="直接连接符 23">
            <a:extLst>
              <a:ext uri="{FF2B5EF4-FFF2-40B4-BE49-F238E27FC236}">
                <a16:creationId xmlns:a16="http://schemas.microsoft.com/office/drawing/2014/main" id="{DD6A3B41-23A8-42A0-AC34-B720CBFC81D7}"/>
              </a:ext>
            </a:extLst>
          </p:cNvPr>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D6FC9FB8-2F4A-40B5-845B-8808DC48526D}"/>
              </a:ext>
            </a:extLst>
          </p:cNvPr>
          <p:cNvGrpSpPr/>
          <p:nvPr/>
        </p:nvGrpSpPr>
        <p:grpSpPr>
          <a:xfrm>
            <a:off x="8348134" y="3692166"/>
            <a:ext cx="3223774" cy="1326100"/>
            <a:chOff x="8348134" y="3692166"/>
            <a:chExt cx="3223774" cy="1326100"/>
          </a:xfrm>
        </p:grpSpPr>
        <p:sp>
          <p:nvSpPr>
            <p:cNvPr id="36" name="i$1íďé">
              <a:extLst>
                <a:ext uri="{FF2B5EF4-FFF2-40B4-BE49-F238E27FC236}">
                  <a16:creationId xmlns:a16="http://schemas.microsoft.com/office/drawing/2014/main" id="{98BD148B-D0F2-48DA-ABF0-EFC5E948308A}"/>
                </a:ext>
              </a:extLst>
            </p:cNvPr>
            <p:cNvSpPr txBox="1"/>
            <p:nvPr/>
          </p:nvSpPr>
          <p:spPr bwMode="auto">
            <a:xfrm>
              <a:off x="8348134" y="369216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sp>
          <p:nvSpPr>
            <p:cNvPr id="42" name="i$ļiḓé">
              <a:extLst>
                <a:ext uri="{FF2B5EF4-FFF2-40B4-BE49-F238E27FC236}">
                  <a16:creationId xmlns:a16="http://schemas.microsoft.com/office/drawing/2014/main" id="{0AA08E0B-41A6-426C-8E49-D09C8B9A5038}"/>
                </a:ext>
              </a:extLst>
            </p:cNvPr>
            <p:cNvSpPr/>
            <p:nvPr/>
          </p:nvSpPr>
          <p:spPr bwMode="auto">
            <a:xfrm>
              <a:off x="8354009" y="4335517"/>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事物、关系和图</a:t>
              </a:r>
              <a:endParaRPr lang="en-US" altLang="zh-CN" sz="1100" dirty="0"/>
            </a:p>
          </p:txBody>
        </p:sp>
      </p:grpSp>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0" dur="1000" fill="hold"/>
                                        <p:tgtEl>
                                          <p:spTgt spid="4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22" dur="1000" fill="hold"/>
                                        <p:tgtEl>
                                          <p:spTgt spid="4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49</a:t>
            </a:fld>
            <a:endParaRPr lang="zh-CN" altLang="en-US" dirty="0"/>
          </a:p>
        </p:txBody>
      </p:sp>
      <p:grpSp>
        <p:nvGrpSpPr>
          <p:cNvPr id="7" name="îṥḻîde">
            <a:extLst>
              <a:ext uri="{FF2B5EF4-FFF2-40B4-BE49-F238E27FC236}">
                <a16:creationId xmlns:a16="http://schemas.microsoft.com/office/drawing/2014/main" id="{694128F4-6AB1-47A8-B88A-B3F5877B4079}"/>
              </a:ext>
            </a:extLst>
          </p:cNvPr>
          <p:cNvGrpSpPr/>
          <p:nvPr/>
        </p:nvGrpSpPr>
        <p:grpSpPr>
          <a:xfrm>
            <a:off x="8297904" y="2902860"/>
            <a:ext cx="3220995" cy="1405182"/>
            <a:chOff x="8092786" y="1706770"/>
            <a:chExt cx="3426113" cy="1405182"/>
          </a:xfrm>
        </p:grpSpPr>
        <p:sp>
          <p:nvSpPr>
            <p:cNvPr id="37" name="ï$ļïde">
              <a:extLst>
                <a:ext uri="{FF2B5EF4-FFF2-40B4-BE49-F238E27FC236}">
                  <a16:creationId xmlns:a16="http://schemas.microsoft.com/office/drawing/2014/main" id="{1CDE2436-FF4F-436A-ABB0-A9EACDE995D4}"/>
                </a:ext>
              </a:extLst>
            </p:cNvPr>
            <p:cNvSpPr/>
            <p:nvPr/>
          </p:nvSpPr>
          <p:spPr bwMode="auto">
            <a:xfrm>
              <a:off x="8092786" y="2197721"/>
              <a:ext cx="3426113" cy="91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用例图、类图、对象图、状态机图、活动图、顺序图、通信图、构件图、部署图、包图、组合结构图、交互概览图、时间图</a:t>
              </a:r>
              <a:endParaRPr lang="en-US" altLang="zh-CN" sz="1100" dirty="0"/>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8096079" y="170677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1" name="直接连接符 10">
            <a:extLst>
              <a:ext uri="{FF2B5EF4-FFF2-40B4-BE49-F238E27FC236}">
                <a16:creationId xmlns:a16="http://schemas.microsoft.com/office/drawing/2014/main" id="{789C7F20-6C95-4DCC-BCDB-F06A0BF980C4}"/>
              </a:ext>
            </a:extLst>
          </p:cNvPr>
          <p:cNvCxnSpPr/>
          <p:nvPr/>
        </p:nvCxnSpPr>
        <p:spPr>
          <a:xfrm>
            <a:off x="8389410" y="4308042"/>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Q2</a:t>
            </a:r>
          </a:p>
        </p:txBody>
      </p:sp>
      <p:grpSp>
        <p:nvGrpSpPr>
          <p:cNvPr id="19" name="îṣľidè">
            <a:extLst>
              <a:ext uri="{FF2B5EF4-FFF2-40B4-BE49-F238E27FC236}">
                <a16:creationId xmlns:a16="http://schemas.microsoft.com/office/drawing/2014/main" id="{A77985E0-4819-43B7-B0D5-04ED5854CAD9}"/>
              </a:ext>
            </a:extLst>
          </p:cNvPr>
          <p:cNvGrpSpPr/>
          <p:nvPr/>
        </p:nvGrpSpPr>
        <p:grpSpPr>
          <a:xfrm>
            <a:off x="673100" y="2987704"/>
            <a:ext cx="3217899" cy="1173700"/>
            <a:chOff x="8096079" y="1706771"/>
            <a:chExt cx="3422820" cy="1173700"/>
          </a:xfrm>
        </p:grpSpPr>
        <p:sp>
          <p:nvSpPr>
            <p:cNvPr id="29" name="íS1ïḋe">
              <a:extLst>
                <a:ext uri="{FF2B5EF4-FFF2-40B4-BE49-F238E27FC236}">
                  <a16:creationId xmlns:a16="http://schemas.microsoft.com/office/drawing/2014/main" id="{C4442009-072D-4AFD-905A-A1B4A9D03D9D}"/>
                </a:ext>
              </a:extLst>
            </p:cNvPr>
            <p:cNvSpPr/>
            <p:nvPr/>
          </p:nvSpPr>
          <p:spPr bwMode="auto">
            <a:xfrm>
              <a:off x="8096079" y="2197722"/>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UML</a:t>
              </a:r>
              <a:r>
                <a:rPr lang="zh-CN" altLang="en-US" sz="1100" dirty="0"/>
                <a:t>有哪些图？</a:t>
              </a:r>
              <a:endParaRPr lang="en-US" altLang="zh-CN" sz="1100" dirty="0"/>
            </a:p>
            <a:p>
              <a:pPr algn="ctr">
                <a:lnSpc>
                  <a:spcPct val="150000"/>
                </a:lnSpc>
                <a:spcBef>
                  <a:spcPct val="0"/>
                </a:spcBef>
              </a:pPr>
              <a:r>
                <a:rPr lang="zh-CN" altLang="en-US" sz="1100" dirty="0"/>
                <a:t>（说出五种）</a:t>
              </a:r>
            </a:p>
          </p:txBody>
        </p:sp>
        <p:sp>
          <p:nvSpPr>
            <p:cNvPr id="30" name="ïsľîḍe">
              <a:extLst>
                <a:ext uri="{FF2B5EF4-FFF2-40B4-BE49-F238E27FC236}">
                  <a16:creationId xmlns:a16="http://schemas.microsoft.com/office/drawing/2014/main" id="{6C119B99-64F5-4283-A464-000BB3B5ACB3}"/>
                </a:ext>
              </a:extLst>
            </p:cNvPr>
            <p:cNvSpPr txBox="1"/>
            <p:nvPr/>
          </p:nvSpPr>
          <p:spPr bwMode="auto">
            <a:xfrm>
              <a:off x="8096079" y="1706771"/>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问题</a:t>
              </a:r>
              <a:r>
                <a:rPr lang="en-US" altLang="zh-CN" sz="2000" b="1" dirty="0"/>
                <a:t>2</a:t>
              </a:r>
              <a:r>
                <a:rPr lang="zh-CN" altLang="en-US" sz="2000" b="1" dirty="0"/>
                <a:t>：</a:t>
              </a:r>
              <a:endParaRPr lang="en-US" altLang="zh-CN" sz="2000" b="1" dirty="0"/>
            </a:p>
          </p:txBody>
        </p:sp>
      </p:grpSp>
      <p:cxnSp>
        <p:nvCxnSpPr>
          <p:cNvPr id="24" name="直接连接符 23">
            <a:extLst>
              <a:ext uri="{FF2B5EF4-FFF2-40B4-BE49-F238E27FC236}">
                <a16:creationId xmlns:a16="http://schemas.microsoft.com/office/drawing/2014/main" id="{DD6A3B41-23A8-42A0-AC34-B720CBFC81D7}"/>
              </a:ext>
            </a:extLst>
          </p:cNvPr>
          <p:cNvCxnSpPr/>
          <p:nvPr/>
        </p:nvCxnSpPr>
        <p:spPr>
          <a:xfrm>
            <a:off x="763101" y="4197379"/>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93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10" dur="1000" fill="hold"/>
                                        <p:tgtEl>
                                          <p:spTgt spid="1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OMG</a:t>
            </a:r>
            <a:r>
              <a:rPr lang="zh-CN" altLang="en-US" dirty="0"/>
              <a:t>（</a:t>
            </a:r>
            <a:r>
              <a:rPr lang="en-US" altLang="zh-CN" dirty="0"/>
              <a:t> Object Management Group </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OMG</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marL="285750" indent="-285750">
              <a:buFont typeface="Arial" panose="020B0604020202020204" pitchFamily="34" charset="0"/>
              <a:buChar char="•"/>
            </a:pPr>
            <a:r>
              <a:rPr lang="zh-CN" altLang="zh-CN" dirty="0"/>
              <a:t>对象管理组织（英文</a:t>
            </a:r>
            <a:r>
              <a:rPr lang="en-US" altLang="zh-CN" dirty="0"/>
              <a:t>Object Management Group,</a:t>
            </a:r>
            <a:r>
              <a:rPr lang="zh-CN" altLang="zh-CN" dirty="0"/>
              <a:t>缩写为</a:t>
            </a:r>
            <a:r>
              <a:rPr lang="en-US" altLang="zh-CN" dirty="0"/>
              <a:t>OMG</a:t>
            </a:r>
            <a:r>
              <a:rPr lang="zh-CN" altLang="zh-CN" dirty="0"/>
              <a:t>）是一个国际协会，开始的目的是为分布式面向对象系统建立标准，现在致力于建立对程序、系统 和 业务流程的建模标准，以及基于模型的标准。</a:t>
            </a:r>
            <a:endParaRPr lang="en-US"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en-US" altLang="zh-CN" dirty="0"/>
              <a:t>OMG</a:t>
            </a:r>
            <a:r>
              <a:rPr lang="zh-CN" altLang="zh-CN" dirty="0"/>
              <a:t>是一个国际性的非盈利协会。任何组织都可以加入，在缴纳会费后可以参与</a:t>
            </a:r>
            <a:r>
              <a:rPr lang="en-US" altLang="zh-CN" dirty="0"/>
              <a:t>OMG</a:t>
            </a:r>
            <a:r>
              <a:rPr lang="zh-CN" altLang="zh-CN" dirty="0"/>
              <a:t>标准的制定和投票讨论。</a:t>
            </a:r>
            <a:endParaRPr lang="en-US"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en-US" altLang="zh-CN" dirty="0"/>
              <a:t>OMG</a:t>
            </a:r>
            <a:r>
              <a:rPr lang="zh-CN" altLang="zh-CN" dirty="0"/>
              <a:t>只提供标准的详细说明书，并不提供对于标准的实现软件。</a:t>
            </a:r>
            <a:endParaRPr lang="en-US" altLang="zh-CN" dirty="0"/>
          </a:p>
        </p:txBody>
      </p:sp>
      <p:sp>
        <p:nvSpPr>
          <p:cNvPr id="21" name="文本框 20">
            <a:extLst>
              <a:ext uri="{FF2B5EF4-FFF2-40B4-BE49-F238E27FC236}">
                <a16:creationId xmlns:a16="http://schemas.microsoft.com/office/drawing/2014/main" id="{F508EC3D-E153-4469-885A-05003C82C638}"/>
              </a:ext>
            </a:extLst>
          </p:cNvPr>
          <p:cNvSpPr txBox="1"/>
          <p:nvPr/>
        </p:nvSpPr>
        <p:spPr>
          <a:xfrm>
            <a:off x="1907692" y="5800948"/>
            <a:ext cx="8747908" cy="261610"/>
          </a:xfrm>
          <a:prstGeom prst="rect">
            <a:avLst/>
          </a:prstGeom>
          <a:noFill/>
        </p:spPr>
        <p:txBody>
          <a:bodyPr wrap="none" rtlCol="0">
            <a:spAutoFit/>
          </a:bodyPr>
          <a:lstStyle/>
          <a:p>
            <a:r>
              <a:rPr lang="en-US" altLang="zh-CN" sz="1100" dirty="0"/>
              <a:t>(</a:t>
            </a:r>
            <a:r>
              <a:rPr lang="zh-CN" altLang="en-US" sz="1100" dirty="0"/>
              <a:t>资料来自维基百科：</a:t>
            </a:r>
            <a:r>
              <a:rPr lang="en-US" altLang="zh-CN" sz="1100" dirty="0">
                <a:hlinkClick r:id="rId3"/>
              </a:rPr>
              <a:t>https://zh.wikipedia.org/wiki/%E5%AF%B9%E8%B1%A1%E7%AE%A1%E7%90%86%E7%BB%84%E7%BB%87</a:t>
            </a:r>
            <a:r>
              <a:rPr lang="zh-CN" altLang="en-US" sz="1100" dirty="0"/>
              <a:t>）</a:t>
            </a:r>
          </a:p>
        </p:txBody>
      </p:sp>
    </p:spTree>
    <p:extLst>
      <p:ext uri="{BB962C8B-B14F-4D97-AF65-F5344CB8AC3E}">
        <p14:creationId xmlns:p14="http://schemas.microsoft.com/office/powerpoint/2010/main" val="71789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50</a:t>
            </a:fld>
            <a:endParaRPr lang="zh-CN" altLang="en-US" dirty="0"/>
          </a:p>
        </p:txBody>
      </p:sp>
      <p:grpSp>
        <p:nvGrpSpPr>
          <p:cNvPr id="7" name="îṥḻîde">
            <a:extLst>
              <a:ext uri="{FF2B5EF4-FFF2-40B4-BE49-F238E27FC236}">
                <a16:creationId xmlns:a16="http://schemas.microsoft.com/office/drawing/2014/main" id="{694128F4-6AB1-47A8-B88A-B3F5877B4079}"/>
              </a:ext>
            </a:extLst>
          </p:cNvPr>
          <p:cNvGrpSpPr/>
          <p:nvPr/>
        </p:nvGrpSpPr>
        <p:grpSpPr>
          <a:xfrm>
            <a:off x="8144759" y="2411233"/>
            <a:ext cx="3374139" cy="1173700"/>
            <a:chOff x="8096079" y="1130300"/>
            <a:chExt cx="3422820" cy="1173700"/>
          </a:xfrm>
        </p:grpSpPr>
        <p:sp>
          <p:nvSpPr>
            <p:cNvPr id="37" name="ï$ļïde">
              <a:extLst>
                <a:ext uri="{FF2B5EF4-FFF2-40B4-BE49-F238E27FC236}">
                  <a16:creationId xmlns:a16="http://schemas.microsoft.com/office/drawing/2014/main" id="{1CDE2436-FF4F-436A-ABB0-A9EACDE995D4}"/>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事物：构件事物、行为事物、分组事物、注释事物</a:t>
              </a:r>
              <a:endParaRPr lang="en-US" altLang="zh-CN" sz="1100" dirty="0"/>
            </a:p>
            <a:p>
              <a:pPr>
                <a:lnSpc>
                  <a:spcPct val="150000"/>
                </a:lnSpc>
                <a:spcBef>
                  <a:spcPct val="0"/>
                </a:spcBef>
              </a:pPr>
              <a:r>
                <a:rPr lang="zh-CN" altLang="en-US" sz="1100" dirty="0"/>
                <a:t>关系：依赖、关联、泛化、实现</a:t>
              </a:r>
              <a:endParaRPr lang="en-US" altLang="zh-CN" sz="1100" dirty="0"/>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1" name="直接连接符 10">
            <a:extLst>
              <a:ext uri="{FF2B5EF4-FFF2-40B4-BE49-F238E27FC236}">
                <a16:creationId xmlns:a16="http://schemas.microsoft.com/office/drawing/2014/main" id="{789C7F20-6C95-4DCC-BCDB-F06A0BF980C4}"/>
              </a:ext>
            </a:extLst>
          </p:cNvPr>
          <p:cNvCxnSpPr>
            <a:cxnSpLocks/>
          </p:cNvCxnSpPr>
          <p:nvPr/>
        </p:nvCxnSpPr>
        <p:spPr>
          <a:xfrm>
            <a:off x="8239027" y="3620908"/>
            <a:ext cx="328146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Q3</a:t>
            </a:r>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41" name="组合 40">
            <a:extLst>
              <a:ext uri="{FF2B5EF4-FFF2-40B4-BE49-F238E27FC236}">
                <a16:creationId xmlns:a16="http://schemas.microsoft.com/office/drawing/2014/main" id="{8ACE1EF8-5222-411C-9D72-1D8943DC632B}"/>
              </a:ext>
            </a:extLst>
          </p:cNvPr>
          <p:cNvGrpSpPr/>
          <p:nvPr/>
        </p:nvGrpSpPr>
        <p:grpSpPr>
          <a:xfrm>
            <a:off x="669924" y="2382658"/>
            <a:ext cx="3221075" cy="1202275"/>
            <a:chOff x="669924" y="2382658"/>
            <a:chExt cx="3221075" cy="1202275"/>
          </a:xfrm>
        </p:grpSpPr>
        <p:sp>
          <p:nvSpPr>
            <p:cNvPr id="29" name="íS1ïḋe">
              <a:extLst>
                <a:ext uri="{FF2B5EF4-FFF2-40B4-BE49-F238E27FC236}">
                  <a16:creationId xmlns:a16="http://schemas.microsoft.com/office/drawing/2014/main" id="{C4442009-072D-4AFD-905A-A1B4A9D03D9D}"/>
                </a:ext>
              </a:extLst>
            </p:cNvPr>
            <p:cNvSpPr/>
            <p:nvPr/>
          </p:nvSpPr>
          <p:spPr bwMode="auto">
            <a:xfrm>
              <a:off x="673100" y="2902184"/>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UML</a:t>
              </a:r>
              <a:r>
                <a:rPr lang="zh-CN" altLang="en-US" sz="1100" dirty="0"/>
                <a:t>的事物和关系分别有哪些？</a:t>
              </a:r>
            </a:p>
          </p:txBody>
        </p:sp>
        <p:sp>
          <p:nvSpPr>
            <p:cNvPr id="28" name="iśḷiḍè">
              <a:extLst>
                <a:ext uri="{FF2B5EF4-FFF2-40B4-BE49-F238E27FC236}">
                  <a16:creationId xmlns:a16="http://schemas.microsoft.com/office/drawing/2014/main" id="{97980CC7-FA5E-49AC-800C-1BDF57271C39}"/>
                </a:ext>
              </a:extLst>
            </p:cNvPr>
            <p:cNvSpPr txBox="1"/>
            <p:nvPr/>
          </p:nvSpPr>
          <p:spPr bwMode="auto">
            <a:xfrm>
              <a:off x="669924" y="2382658"/>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问题</a:t>
              </a:r>
              <a:r>
                <a:rPr lang="en-US" altLang="zh-CN" sz="2000" b="1" dirty="0"/>
                <a:t>3</a:t>
              </a:r>
              <a:r>
                <a:rPr lang="zh-CN" altLang="en-US" sz="2000" b="1" dirty="0"/>
                <a:t>：</a:t>
              </a:r>
              <a:endParaRPr lang="en-US" altLang="zh-CN" sz="2000" b="1" dirty="0"/>
            </a:p>
          </p:txBody>
        </p:sp>
      </p:grpSp>
      <p:cxnSp>
        <p:nvCxnSpPr>
          <p:cNvPr id="23" name="直接连接符 22">
            <a:extLst>
              <a:ext uri="{FF2B5EF4-FFF2-40B4-BE49-F238E27FC236}">
                <a16:creationId xmlns:a16="http://schemas.microsoft.com/office/drawing/2014/main" id="{FC863C0C-4171-4BF3-B37F-B7E99CA16078}"/>
              </a:ext>
            </a:extLst>
          </p:cNvPr>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904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10" dur="1000" fill="hold"/>
                                        <p:tgtEl>
                                          <p:spTgt spid="4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51</a:t>
            </a:fld>
            <a:endParaRPr lang="zh-CN" altLang="en-US" dirty="0"/>
          </a:p>
        </p:txBody>
      </p:sp>
      <p:grpSp>
        <p:nvGrpSpPr>
          <p:cNvPr id="6" name="iŝḷïďé">
            <a:extLst>
              <a:ext uri="{FF2B5EF4-FFF2-40B4-BE49-F238E27FC236}">
                <a16:creationId xmlns:a16="http://schemas.microsoft.com/office/drawing/2014/main" id="{2B7C9B64-5D30-49ED-B718-3DBDBFD95740}"/>
              </a:ext>
            </a:extLst>
          </p:cNvPr>
          <p:cNvGrpSpPr/>
          <p:nvPr/>
        </p:nvGrpSpPr>
        <p:grpSpPr>
          <a:xfrm>
            <a:off x="8135333" y="1915489"/>
            <a:ext cx="3383566" cy="1173700"/>
            <a:chOff x="8096079" y="1915489"/>
            <a:chExt cx="3422820" cy="1173700"/>
          </a:xfrm>
        </p:grpSpPr>
        <p:sp>
          <p:nvSpPr>
            <p:cNvPr id="39" name="îşḷïḑê">
              <a:extLst>
                <a:ext uri="{FF2B5EF4-FFF2-40B4-BE49-F238E27FC236}">
                  <a16:creationId xmlns:a16="http://schemas.microsoft.com/office/drawing/2014/main" id="{452D8E55-C965-42FF-8AB2-E441AF040875}"/>
                </a:ext>
              </a:extLst>
            </p:cNvPr>
            <p:cNvSpPr/>
            <p:nvPr/>
          </p:nvSpPr>
          <p:spPr bwMode="auto">
            <a:xfrm>
              <a:off x="8096079" y="2406440"/>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静态图：用例图、类图、对象图、构件图、配置图</a:t>
              </a:r>
              <a:endParaRPr lang="en-US" altLang="zh-CN" sz="1100" dirty="0"/>
            </a:p>
            <a:p>
              <a:pPr>
                <a:lnSpc>
                  <a:spcPct val="150000"/>
                </a:lnSpc>
                <a:spcBef>
                  <a:spcPct val="0"/>
                </a:spcBef>
              </a:pPr>
              <a:r>
                <a:rPr lang="zh-CN" altLang="en-US" sz="1100" dirty="0"/>
                <a:t>动态图：状态机图、活动图、顺序图、合作图</a:t>
              </a:r>
              <a:endParaRPr lang="en-US" altLang="zh-CN" sz="1100" dirty="0"/>
            </a:p>
          </p:txBody>
        </p:sp>
        <p:sp>
          <p:nvSpPr>
            <p:cNvPr id="40" name="ï$ḷíḍe">
              <a:extLst>
                <a:ext uri="{FF2B5EF4-FFF2-40B4-BE49-F238E27FC236}">
                  <a16:creationId xmlns:a16="http://schemas.microsoft.com/office/drawing/2014/main" id="{615950E5-60F7-4C8A-A643-20C0A6333CAD}"/>
                </a:ext>
              </a:extLst>
            </p:cNvPr>
            <p:cNvSpPr txBox="1"/>
            <p:nvPr/>
          </p:nvSpPr>
          <p:spPr bwMode="auto">
            <a:xfrm>
              <a:off x="8096079" y="1915489"/>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0" name="直接连接符 9">
            <a:extLst>
              <a:ext uri="{FF2B5EF4-FFF2-40B4-BE49-F238E27FC236}">
                <a16:creationId xmlns:a16="http://schemas.microsoft.com/office/drawing/2014/main" id="{5A41DE12-7112-4A45-B78B-6E3C52EBE7FA}"/>
              </a:ext>
            </a:extLst>
          </p:cNvPr>
          <p:cNvCxnSpPr>
            <a:cxnSpLocks/>
          </p:cNvCxnSpPr>
          <p:nvPr/>
        </p:nvCxnSpPr>
        <p:spPr>
          <a:xfrm>
            <a:off x="8257880" y="3167847"/>
            <a:ext cx="32626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Q4</a:t>
            </a:r>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21" name="íSľiďé">
            <a:extLst>
              <a:ext uri="{FF2B5EF4-FFF2-40B4-BE49-F238E27FC236}">
                <a16:creationId xmlns:a16="http://schemas.microsoft.com/office/drawing/2014/main" id="{02DCBD41-B898-4185-839F-62F62C66CC4D}"/>
              </a:ext>
            </a:extLst>
          </p:cNvPr>
          <p:cNvGrpSpPr/>
          <p:nvPr/>
        </p:nvGrpSpPr>
        <p:grpSpPr>
          <a:xfrm>
            <a:off x="673100" y="1577637"/>
            <a:ext cx="3217899" cy="1590208"/>
            <a:chOff x="8096079" y="-2265163"/>
            <a:chExt cx="3422820" cy="1590208"/>
          </a:xfrm>
        </p:grpSpPr>
        <p:sp>
          <p:nvSpPr>
            <p:cNvPr id="25" name="îṩľiḓe">
              <a:extLst>
                <a:ext uri="{FF2B5EF4-FFF2-40B4-BE49-F238E27FC236}">
                  <a16:creationId xmlns:a16="http://schemas.microsoft.com/office/drawing/2014/main" id="{059AF731-1DBD-4A7F-8C13-343E758EC7AB}"/>
                </a:ext>
              </a:extLst>
            </p:cNvPr>
            <p:cNvSpPr/>
            <p:nvPr/>
          </p:nvSpPr>
          <p:spPr bwMode="auto">
            <a:xfrm>
              <a:off x="8096079" y="-1693624"/>
              <a:ext cx="3422820" cy="101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在下列给出的图中，哪些是静态图哪些是动态图？</a:t>
              </a:r>
              <a:endParaRPr lang="en-US" altLang="zh-CN" sz="1200" dirty="0"/>
            </a:p>
            <a:p>
              <a:pPr>
                <a:lnSpc>
                  <a:spcPct val="150000"/>
                </a:lnSpc>
                <a:spcBef>
                  <a:spcPct val="0"/>
                </a:spcBef>
              </a:pPr>
              <a:r>
                <a:rPr lang="zh-CN" altLang="en-US" sz="1200" dirty="0"/>
                <a:t>       状态机图、用例图、类图、活动图、顺序图、     对象图、构件图、合作图、配置图</a:t>
              </a:r>
            </a:p>
          </p:txBody>
        </p:sp>
        <p:sp>
          <p:nvSpPr>
            <p:cNvPr id="26" name="íśľïḑe">
              <a:extLst>
                <a:ext uri="{FF2B5EF4-FFF2-40B4-BE49-F238E27FC236}">
                  <a16:creationId xmlns:a16="http://schemas.microsoft.com/office/drawing/2014/main" id="{A6915833-8629-46A3-910E-596F65F88155}"/>
                </a:ext>
              </a:extLst>
            </p:cNvPr>
            <p:cNvSpPr txBox="1"/>
            <p:nvPr/>
          </p:nvSpPr>
          <p:spPr bwMode="auto">
            <a:xfrm>
              <a:off x="8096079" y="-2265163"/>
              <a:ext cx="3422820" cy="6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问题</a:t>
              </a:r>
              <a:r>
                <a:rPr lang="en-US" altLang="zh-CN" sz="2000" b="1" dirty="0"/>
                <a:t>4</a:t>
              </a:r>
              <a:r>
                <a:rPr lang="zh-CN" altLang="en-US" sz="2000" b="1" dirty="0"/>
                <a:t>：</a:t>
              </a:r>
              <a:endParaRPr lang="en-US" altLang="zh-CN" sz="2000" b="1" dirty="0"/>
            </a:p>
          </p:txBody>
        </p:sp>
      </p:grpSp>
      <p:cxnSp>
        <p:nvCxnSpPr>
          <p:cNvPr id="22" name="直接连接符 21">
            <a:extLst>
              <a:ext uri="{FF2B5EF4-FFF2-40B4-BE49-F238E27FC236}">
                <a16:creationId xmlns:a16="http://schemas.microsoft.com/office/drawing/2014/main" id="{B7F5B773-40D7-4F76-9EE0-FDB153BE8AF1}"/>
              </a:ext>
            </a:extLst>
          </p:cNvPr>
          <p:cNvCxnSpPr/>
          <p:nvPr/>
        </p:nvCxnSpPr>
        <p:spPr>
          <a:xfrm>
            <a:off x="763101" y="310821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4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0" dur="1000" fill="hold"/>
                                        <p:tgtEl>
                                          <p:spTgt spid="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绩效评定</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52</a:t>
            </a:fld>
            <a:endParaRPr lang="zh-CN" altLang="en-US" dirty="0"/>
          </a:p>
        </p:txBody>
      </p:sp>
      <p:grpSp>
        <p:nvGrpSpPr>
          <p:cNvPr id="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74272" y="1808922"/>
            <a:ext cx="9643455" cy="3786809"/>
            <a:chOff x="2185985" y="2169000"/>
            <a:chExt cx="7820030" cy="3070783"/>
          </a:xfrm>
        </p:grpSpPr>
        <p:cxnSp>
          <p:nvCxnSpPr>
            <p:cNvPr id="6" name="直接连接符 5"/>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8" name="ï$líḓè"/>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dè"/>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ṡḷiḑe"/>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îde"/>
            <p:cNvSpPr/>
            <p:nvPr/>
          </p:nvSpPr>
          <p:spPr>
            <a:xfrm>
              <a:off x="5587998"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ḷïḋè"/>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šḻíḓê"/>
            <p:cNvSpPr/>
            <p:nvPr/>
          </p:nvSpPr>
          <p:spPr bwMode="auto">
            <a:xfrm>
              <a:off x="6964576"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14" name="ïsľîdé"/>
            <p:cNvSpPr/>
            <p:nvPr/>
          </p:nvSpPr>
          <p:spPr bwMode="auto">
            <a:xfrm>
              <a:off x="5771281"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5" name="iŝliḑê"/>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i$ļiḋe"/>
            <p:cNvSpPr/>
            <p:nvPr/>
          </p:nvSpPr>
          <p:spPr bwMode="auto">
            <a:xfrm>
              <a:off x="4577986" y="3385090"/>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íṡ1iďe"/>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nvGrpSpPr>
            <p:cNvPr id="18" name="îṣḻíḋè"/>
            <p:cNvGrpSpPr/>
            <p:nvPr/>
          </p:nvGrpSpPr>
          <p:grpSpPr>
            <a:xfrm>
              <a:off x="7344325" y="4292482"/>
              <a:ext cx="2292764" cy="947301"/>
              <a:chOff x="7266806" y="4292482"/>
              <a:chExt cx="2292764" cy="947301"/>
            </a:xfrm>
          </p:grpSpPr>
          <p:sp>
            <p:nvSpPr>
              <p:cNvPr id="31" name="îŝľídè"/>
              <p:cNvSpPr txBox="1"/>
              <p:nvPr/>
            </p:nvSpPr>
            <p:spPr bwMode="auto">
              <a:xfrm>
                <a:off x="7266806"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刘值成 </a:t>
                </a:r>
                <a:r>
                  <a:rPr lang="en-US" altLang="zh-CN" sz="1600" b="1" dirty="0"/>
                  <a:t>95</a:t>
                </a:r>
                <a:endParaRPr lang="zh-CN" altLang="en-US" sz="1600" b="1" dirty="0">
                  <a:effectLst/>
                </a:endParaRPr>
              </a:p>
            </p:txBody>
          </p:sp>
          <p:sp>
            <p:nvSpPr>
              <p:cNvPr id="32" name="íşḷïḋé"/>
              <p:cNvSpPr txBox="1"/>
              <p:nvPr/>
            </p:nvSpPr>
            <p:spPr bwMode="auto">
              <a:xfrm>
                <a:off x="7266806"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PPT</a:t>
                </a:r>
                <a:r>
                  <a:rPr lang="zh-CN" altLang="en-US" sz="1000" dirty="0"/>
                  <a:t>相关图绘制</a:t>
                </a:r>
                <a:endParaRPr lang="en-US" altLang="zh-CN" sz="1000" dirty="0"/>
              </a:p>
            </p:txBody>
          </p:sp>
        </p:grpSp>
        <p:grpSp>
          <p:nvGrpSpPr>
            <p:cNvPr id="19" name="íṣḷîḓê"/>
            <p:cNvGrpSpPr/>
            <p:nvPr/>
          </p:nvGrpSpPr>
          <p:grpSpPr>
            <a:xfrm>
              <a:off x="4949618" y="4292482"/>
              <a:ext cx="2292764" cy="947301"/>
              <a:chOff x="4888334" y="4292482"/>
              <a:chExt cx="2292764" cy="947301"/>
            </a:xfrm>
          </p:grpSpPr>
          <p:sp>
            <p:nvSpPr>
              <p:cNvPr id="29" name="ïŝḻïḑè"/>
              <p:cNvSpPr txBox="1"/>
              <p:nvPr/>
            </p:nvSpPr>
            <p:spPr bwMode="auto">
              <a:xfrm>
                <a:off x="4888334"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张威杰 </a:t>
                </a:r>
                <a:r>
                  <a:rPr lang="en-US" altLang="zh-CN" sz="1600" b="1" dirty="0"/>
                  <a:t>92</a:t>
                </a:r>
                <a:endParaRPr lang="zh-CN" altLang="en-US" sz="1600" b="1" dirty="0">
                  <a:effectLst/>
                </a:endParaRPr>
              </a:p>
            </p:txBody>
          </p:sp>
          <p:sp>
            <p:nvSpPr>
              <p:cNvPr id="30" name="ïśḻîḓe"/>
              <p:cNvSpPr txBox="1"/>
              <p:nvPr/>
            </p:nvSpPr>
            <p:spPr bwMode="auto">
              <a:xfrm>
                <a:off x="4888334" y="4711048"/>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制作、文字编辑</a:t>
                </a:r>
                <a:endParaRPr lang="en-US" altLang="zh-CN" sz="1000" dirty="0"/>
              </a:p>
            </p:txBody>
          </p:sp>
        </p:grpSp>
        <p:grpSp>
          <p:nvGrpSpPr>
            <p:cNvPr id="20" name="îSļiḍé"/>
            <p:cNvGrpSpPr/>
            <p:nvPr/>
          </p:nvGrpSpPr>
          <p:grpSpPr>
            <a:xfrm>
              <a:off x="2554911" y="4292482"/>
              <a:ext cx="2292764" cy="947301"/>
              <a:chOff x="2496110" y="4292482"/>
              <a:chExt cx="2292764" cy="947301"/>
            </a:xfrm>
          </p:grpSpPr>
          <p:sp>
            <p:nvSpPr>
              <p:cNvPr id="27" name="ïṩļïdè"/>
              <p:cNvSpPr txBox="1"/>
              <p:nvPr/>
            </p:nvSpPr>
            <p:spPr bwMode="auto">
              <a:xfrm>
                <a:off x="2496110"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陈铉文 </a:t>
                </a:r>
                <a:r>
                  <a:rPr lang="en-US" altLang="zh-CN" sz="1600" b="1" dirty="0"/>
                  <a:t>89</a:t>
                </a:r>
                <a:endParaRPr lang="zh-CN" altLang="en-US" sz="1600" b="1" dirty="0">
                  <a:effectLst/>
                </a:endParaRPr>
              </a:p>
            </p:txBody>
          </p:sp>
          <p:sp>
            <p:nvSpPr>
              <p:cNvPr id="28" name="ïšlidè"/>
              <p:cNvSpPr txBox="1"/>
              <p:nvPr/>
            </p:nvSpPr>
            <p:spPr bwMode="auto">
              <a:xfrm>
                <a:off x="2496110" y="4711048"/>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模板寻找、</a:t>
                </a:r>
                <a:r>
                  <a:rPr lang="en-US" altLang="zh-CN" sz="1000" dirty="0"/>
                  <a:t>PPT</a:t>
                </a:r>
                <a:r>
                  <a:rPr lang="zh-CN" altLang="en-US" sz="1000" dirty="0"/>
                  <a:t>制作</a:t>
                </a:r>
                <a:endParaRPr lang="en-US" altLang="zh-CN" sz="1000" dirty="0"/>
              </a:p>
            </p:txBody>
          </p:sp>
        </p:grpSp>
        <p:grpSp>
          <p:nvGrpSpPr>
            <p:cNvPr id="21" name="iš1iḓè"/>
            <p:cNvGrpSpPr/>
            <p:nvPr/>
          </p:nvGrpSpPr>
          <p:grpSpPr>
            <a:xfrm>
              <a:off x="6181708" y="2169000"/>
              <a:ext cx="2292764" cy="947301"/>
              <a:chOff x="6120424" y="2169000"/>
              <a:chExt cx="2292764" cy="947301"/>
            </a:xfrm>
          </p:grpSpPr>
          <p:sp>
            <p:nvSpPr>
              <p:cNvPr id="25" name="iṣḷïḓé"/>
              <p:cNvSpPr txBox="1"/>
              <p:nvPr/>
            </p:nvSpPr>
            <p:spPr bwMode="auto">
              <a:xfrm>
                <a:off x="6120424" y="2169000"/>
                <a:ext cx="2292764" cy="418566"/>
              </a:xfrm>
              <a:prstGeom prst="rect">
                <a:avLst/>
              </a:prstGeom>
              <a:noFill/>
              <a:extLst/>
            </p:spPr>
            <p:txBody>
              <a:bodyPr wrap="none" lIns="90000" tIns="46800" rIns="90000" bIns="46800">
                <a:normAutofit/>
              </a:bodyPr>
              <a:lstStyle/>
              <a:p>
                <a:pPr algn="ctr" latinLnBrk="0"/>
                <a:r>
                  <a:rPr lang="zh-CN" altLang="en-US" sz="1600" b="1" dirty="0">
                    <a:effectLst/>
                  </a:rPr>
                  <a:t>章奇妙  </a:t>
                </a:r>
                <a:r>
                  <a:rPr lang="en-US" altLang="zh-CN" sz="1600" b="1" dirty="0"/>
                  <a:t>93</a:t>
                </a:r>
                <a:endParaRPr lang="zh-CN" altLang="en-US" sz="1600" b="1" dirty="0">
                  <a:effectLst/>
                </a:endParaRPr>
              </a:p>
            </p:txBody>
          </p:sp>
          <p:sp>
            <p:nvSpPr>
              <p:cNvPr id="26" name="ísḻiḍé"/>
              <p:cNvSpPr txBox="1"/>
              <p:nvPr/>
            </p:nvSpPr>
            <p:spPr bwMode="auto">
              <a:xfrm>
                <a:off x="6120424" y="2587566"/>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制作、文字编辑</a:t>
                </a:r>
                <a:endParaRPr lang="en-US" altLang="zh-CN" sz="1000" dirty="0"/>
              </a:p>
            </p:txBody>
          </p:sp>
        </p:grpSp>
        <p:grpSp>
          <p:nvGrpSpPr>
            <p:cNvPr id="22" name="íSḷîḓe"/>
            <p:cNvGrpSpPr/>
            <p:nvPr/>
          </p:nvGrpSpPr>
          <p:grpSpPr>
            <a:xfrm>
              <a:off x="3748206" y="2169000"/>
              <a:ext cx="2292764" cy="947301"/>
              <a:chOff x="3791744" y="2169000"/>
              <a:chExt cx="2292764" cy="947301"/>
            </a:xfrm>
          </p:grpSpPr>
          <p:sp>
            <p:nvSpPr>
              <p:cNvPr id="23" name="iṥḻîḋé"/>
              <p:cNvSpPr txBox="1"/>
              <p:nvPr/>
            </p:nvSpPr>
            <p:spPr bwMode="auto">
              <a:xfrm>
                <a:off x="3791744" y="2169000"/>
                <a:ext cx="2292764" cy="418566"/>
              </a:xfrm>
              <a:prstGeom prst="rect">
                <a:avLst/>
              </a:prstGeom>
              <a:noFill/>
              <a:extLst/>
            </p:spPr>
            <p:txBody>
              <a:bodyPr wrap="none" lIns="90000" tIns="46800" rIns="90000" bIns="46800">
                <a:normAutofit/>
              </a:bodyPr>
              <a:lstStyle/>
              <a:p>
                <a:pPr algn="ctr" latinLnBrk="0"/>
                <a:r>
                  <a:rPr lang="zh-CN" altLang="en-US" sz="1600" b="1" dirty="0">
                    <a:effectLst/>
                  </a:rPr>
                  <a:t>于坤 </a:t>
                </a:r>
                <a:r>
                  <a:rPr lang="en-US" altLang="zh-CN" sz="1600" b="1" dirty="0"/>
                  <a:t>91</a:t>
                </a:r>
                <a:r>
                  <a:rPr lang="zh-CN" altLang="en-US" sz="1600" b="1" dirty="0">
                    <a:effectLst/>
                  </a:rPr>
                  <a:t> </a:t>
                </a:r>
              </a:p>
            </p:txBody>
          </p:sp>
          <p:sp>
            <p:nvSpPr>
              <p:cNvPr id="24" name="íšḻíḑé"/>
              <p:cNvSpPr txBox="1"/>
              <p:nvPr/>
            </p:nvSpPr>
            <p:spPr bwMode="auto">
              <a:xfrm>
                <a:off x="3791744" y="2587566"/>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制作、相关资料查找</a:t>
                </a:r>
                <a:endParaRPr lang="en-US" altLang="zh-CN" sz="1000" dirty="0"/>
              </a:p>
            </p:txBody>
          </p:sp>
        </p:grpSp>
      </p:grpSp>
    </p:spTree>
    <p:extLst>
      <p:ext uri="{BB962C8B-B14F-4D97-AF65-F5344CB8AC3E}">
        <p14:creationId xmlns:p14="http://schemas.microsoft.com/office/powerpoint/2010/main" val="3428736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823C-058B-4537-AC0C-FF72FD526CB8}"/>
              </a:ext>
            </a:extLst>
          </p:cNvPr>
          <p:cNvSpPr>
            <a:spLocks noGrp="1"/>
          </p:cNvSpPr>
          <p:nvPr>
            <p:ph type="title"/>
          </p:nvPr>
        </p:nvSpPr>
        <p:spPr/>
        <p:txBody>
          <a:bodyPr/>
          <a:lstStyle/>
          <a:p>
            <a:r>
              <a:rPr lang="zh-CN" altLang="en-US" dirty="0"/>
              <a:t>参考资料</a:t>
            </a:r>
          </a:p>
        </p:txBody>
      </p:sp>
      <p:sp>
        <p:nvSpPr>
          <p:cNvPr id="3" name="页脚占位符 2">
            <a:extLst>
              <a:ext uri="{FF2B5EF4-FFF2-40B4-BE49-F238E27FC236}">
                <a16:creationId xmlns:a16="http://schemas.microsoft.com/office/drawing/2014/main" id="{03001E5C-AA30-4C2B-932E-2CD98FC1488F}"/>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3617D4E-D366-4E0F-91D0-0D0714250B73}"/>
              </a:ext>
            </a:extLst>
          </p:cNvPr>
          <p:cNvSpPr>
            <a:spLocks noGrp="1"/>
          </p:cNvSpPr>
          <p:nvPr>
            <p:ph type="sldNum" sz="quarter" idx="12"/>
          </p:nvPr>
        </p:nvSpPr>
        <p:spPr/>
        <p:txBody>
          <a:bodyPr/>
          <a:lstStyle/>
          <a:p>
            <a:fld id="{5DD3DB80-B894-403A-B48E-6FDC1A72010E}" type="slidenum">
              <a:rPr lang="zh-CN" altLang="en-US" smtClean="0"/>
              <a:pPr/>
              <a:t>53</a:t>
            </a:fld>
            <a:endParaRPr lang="zh-CN" altLang="en-US" dirty="0"/>
          </a:p>
        </p:txBody>
      </p:sp>
      <p:sp>
        <p:nvSpPr>
          <p:cNvPr id="5" name="文本框 4">
            <a:extLst>
              <a:ext uri="{FF2B5EF4-FFF2-40B4-BE49-F238E27FC236}">
                <a16:creationId xmlns:a16="http://schemas.microsoft.com/office/drawing/2014/main" id="{C24108BF-DCC3-4FD0-9B49-2CC483C5735A}"/>
              </a:ext>
            </a:extLst>
          </p:cNvPr>
          <p:cNvSpPr txBox="1"/>
          <p:nvPr/>
        </p:nvSpPr>
        <p:spPr>
          <a:xfrm>
            <a:off x="842799" y="1620078"/>
            <a:ext cx="10506402" cy="2215991"/>
          </a:xfrm>
          <a:prstGeom prst="rect">
            <a:avLst/>
          </a:prstGeom>
          <a:noFill/>
        </p:spPr>
        <p:txBody>
          <a:bodyPr wrap="none" rtlCol="0">
            <a:spAutoFit/>
          </a:bodyPr>
          <a:lstStyle/>
          <a:p>
            <a:r>
              <a:rPr lang="zh-CN" altLang="zh-CN" dirty="0"/>
              <a:t>《</a:t>
            </a:r>
            <a:r>
              <a:rPr lang="en-US" altLang="zh-CN" dirty="0"/>
              <a:t>UML</a:t>
            </a:r>
            <a:r>
              <a:rPr lang="zh-CN" altLang="zh-CN" dirty="0"/>
              <a:t>用户指南》 人民邮电出版社 </a:t>
            </a:r>
            <a:r>
              <a:rPr lang="en-US" altLang="zh-CN" dirty="0"/>
              <a:t>Grady </a:t>
            </a:r>
            <a:r>
              <a:rPr lang="en-US" altLang="zh-CN" dirty="0" err="1"/>
              <a:t>Booch</a:t>
            </a:r>
            <a:r>
              <a:rPr lang="en-US" altLang="zh-CN" dirty="0"/>
              <a:t>, James Rumbaugh, Ivar Jacobson</a:t>
            </a:r>
            <a:r>
              <a:rPr lang="zh-CN" altLang="zh-CN" dirty="0"/>
              <a:t>著</a:t>
            </a:r>
            <a:endParaRPr lang="en-US" altLang="zh-CN" dirty="0"/>
          </a:p>
          <a:p>
            <a:r>
              <a:rPr lang="zh-CN" altLang="zh-CN" dirty="0"/>
              <a:t> 邵维忠 麻志毅 马浩海 刘辉 译</a:t>
            </a:r>
            <a:r>
              <a:rPr lang="en-US" altLang="zh-CN" dirty="0"/>
              <a:t> 2013</a:t>
            </a:r>
            <a:r>
              <a:rPr lang="zh-CN" altLang="zh-CN" dirty="0"/>
              <a:t>年</a:t>
            </a:r>
            <a:r>
              <a:rPr lang="en-US" altLang="zh-CN" dirty="0"/>
              <a:t>1</a:t>
            </a:r>
            <a:r>
              <a:rPr lang="zh-CN" altLang="zh-CN" dirty="0"/>
              <a:t>月第</a:t>
            </a:r>
            <a:r>
              <a:rPr lang="en-US" altLang="zh-CN" dirty="0"/>
              <a:t>1</a:t>
            </a:r>
            <a:r>
              <a:rPr lang="zh-CN" altLang="zh-CN" dirty="0"/>
              <a:t>版</a:t>
            </a:r>
            <a:endParaRPr lang="en-US" altLang="zh-CN" dirty="0"/>
          </a:p>
          <a:p>
            <a:endParaRPr lang="zh-CN" altLang="zh-CN" dirty="0"/>
          </a:p>
          <a:p>
            <a:r>
              <a:rPr lang="zh-CN" altLang="zh-CN" dirty="0"/>
              <a:t>《</a:t>
            </a:r>
            <a:r>
              <a:rPr lang="en-US" altLang="zh-CN" dirty="0"/>
              <a:t>UML2</a:t>
            </a:r>
            <a:r>
              <a:rPr lang="zh-CN" altLang="zh-CN" dirty="0"/>
              <a:t>基础、建模与设计教程》 清华大学出版社 杨弘平等</a:t>
            </a:r>
            <a:r>
              <a:rPr lang="en-US" altLang="zh-CN" dirty="0"/>
              <a:t> 2015</a:t>
            </a:r>
            <a:r>
              <a:rPr lang="zh-CN" altLang="zh-CN" dirty="0"/>
              <a:t>年</a:t>
            </a:r>
            <a:r>
              <a:rPr lang="en-US" altLang="zh-CN" dirty="0"/>
              <a:t>10</a:t>
            </a:r>
            <a:r>
              <a:rPr lang="zh-CN" altLang="zh-CN" dirty="0"/>
              <a:t>月第</a:t>
            </a:r>
            <a:r>
              <a:rPr lang="en-US" altLang="zh-CN" dirty="0"/>
              <a:t>1</a:t>
            </a:r>
            <a:r>
              <a:rPr lang="zh-CN" altLang="zh-CN" dirty="0"/>
              <a:t>版</a:t>
            </a:r>
          </a:p>
          <a:p>
            <a:endParaRPr lang="en-US" altLang="zh-CN" sz="1600" dirty="0"/>
          </a:p>
          <a:p>
            <a:endParaRPr lang="en-US" altLang="zh-CN" sz="1600" dirty="0"/>
          </a:p>
          <a:p>
            <a:r>
              <a:rPr lang="en-US" altLang="zh-CN" dirty="0"/>
              <a:t>OMG</a:t>
            </a:r>
            <a:r>
              <a:rPr lang="zh-CN" altLang="en-US" dirty="0"/>
              <a:t>组织</a:t>
            </a:r>
            <a:endParaRPr lang="en-US" altLang="zh-CN" dirty="0"/>
          </a:p>
          <a:p>
            <a:r>
              <a:rPr lang="en-US" altLang="zh-CN" sz="1600" dirty="0"/>
              <a:t>https://zh.wikipedia.org/wiki/%E5%AF%B9%E8%B1%A1%E7%AE%A1%E7%90%86%E7%BB%84%E7%BB%87</a:t>
            </a:r>
            <a:endParaRPr lang="zh-CN" altLang="en-US" sz="1600" dirty="0"/>
          </a:p>
        </p:txBody>
      </p:sp>
    </p:spTree>
    <p:extLst>
      <p:ext uri="{BB962C8B-B14F-4D97-AF65-F5344CB8AC3E}">
        <p14:creationId xmlns:p14="http://schemas.microsoft.com/office/powerpoint/2010/main" val="3301961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normAutofit/>
          </a:bodyPr>
          <a:lstStyle/>
          <a:p>
            <a:pPr algn="ctr"/>
            <a:r>
              <a:rPr lang="en-US" altLang="zh-CN" sz="4000" dirty="0"/>
              <a:t>Thanks.</a:t>
            </a:r>
            <a:endParaRPr lang="zh-CN" altLang="en-US" sz="4000" b="0" dirty="0"/>
          </a:p>
        </p:txBody>
      </p:sp>
      <p:sp>
        <p:nvSpPr>
          <p:cNvPr id="8" name="文本占位符 6">
            <a:extLst>
              <a:ext uri="{FF2B5EF4-FFF2-40B4-BE49-F238E27FC236}">
                <a16:creationId xmlns:a16="http://schemas.microsoft.com/office/drawing/2014/main" id="{8F8D2D50-13E9-49F3-ACF9-EBF81F773B93}"/>
              </a:ext>
            </a:extLst>
          </p:cNvPr>
          <p:cNvSpPr>
            <a:spLocks noGrp="1"/>
          </p:cNvSpPr>
          <p:nvPr>
            <p:ph type="body" sz="quarter" idx="18"/>
          </p:nvPr>
        </p:nvSpPr>
        <p:spPr>
          <a:xfrm>
            <a:off x="3235323" y="2990675"/>
            <a:ext cx="5426076" cy="310871"/>
          </a:xfrm>
        </p:spPr>
        <p:txBody>
          <a:bodyPr>
            <a:normAutofit/>
          </a:bodyPr>
          <a:lstStyle/>
          <a:p>
            <a:pPr algn="ctr"/>
            <a:r>
              <a:rPr lang="en-US" altLang="zh-CN" dirty="0"/>
              <a:t>PRD2018-G01</a:t>
            </a:r>
            <a:endParaRPr lang="en-US" altLang="en-US"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zh-CN" altLang="en-US" dirty="0"/>
              <a:t>制作人：陈铉文</a:t>
            </a:r>
            <a:endParaRPr lang="en-US" altLang="zh-CN"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中的发展历程</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zh-CN" altLang="en-US" sz="2400" b="1" spc="-20" dirty="0">
                <a:solidFill>
                  <a:schemeClr val="accent6"/>
                </a:solidFill>
              </a:rPr>
              <a:t>“方法大战“</a:t>
            </a:r>
          </a:p>
        </p:txBody>
      </p:sp>
      <p:grpSp>
        <p:nvGrpSpPr>
          <p:cNvPr id="26" name="组合 25">
            <a:extLst>
              <a:ext uri="{FF2B5EF4-FFF2-40B4-BE49-F238E27FC236}">
                <a16:creationId xmlns:a16="http://schemas.microsoft.com/office/drawing/2014/main" id="{1444B757-FE07-4082-83FC-91280510671A}"/>
              </a:ext>
            </a:extLst>
          </p:cNvPr>
          <p:cNvGrpSpPr/>
          <p:nvPr/>
        </p:nvGrpSpPr>
        <p:grpSpPr>
          <a:xfrm>
            <a:off x="7874951" y="4582625"/>
            <a:ext cx="3655161" cy="1180089"/>
            <a:chOff x="7874951" y="4582625"/>
            <a:chExt cx="3655161" cy="1180089"/>
          </a:xfrm>
        </p:grpSpPr>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21" name="îs1î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en-US" altLang="zh-CN" sz="2000" b="1" dirty="0"/>
                <a:t>Coad/Yourdon</a:t>
              </a:r>
              <a:endParaRPr lang="zh-CN" altLang="en-US" sz="2000" b="1" dirty="0"/>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1400" dirty="0"/>
                <a:t>OOA/OOD</a:t>
              </a:r>
              <a:endParaRPr lang="zh-CN" altLang="en-US" sz="1400" dirty="0"/>
            </a:p>
          </p:txBody>
        </p:sp>
      </p:grpSp>
      <p:grpSp>
        <p:nvGrpSpPr>
          <p:cNvPr id="27" name="组合 26">
            <a:extLst>
              <a:ext uri="{FF2B5EF4-FFF2-40B4-BE49-F238E27FC236}">
                <a16:creationId xmlns:a16="http://schemas.microsoft.com/office/drawing/2014/main" id="{5A90B77F-1927-4D78-8561-0956F14BC99D}"/>
              </a:ext>
            </a:extLst>
          </p:cNvPr>
          <p:cNvGrpSpPr/>
          <p:nvPr/>
        </p:nvGrpSpPr>
        <p:grpSpPr>
          <a:xfrm>
            <a:off x="669925" y="1817232"/>
            <a:ext cx="3660475" cy="1116768"/>
            <a:chOff x="669925" y="1817232"/>
            <a:chExt cx="3660475" cy="1116768"/>
          </a:xfrm>
        </p:grpSpPr>
        <p:grpSp>
          <p:nvGrpSpPr>
            <p:cNvPr id="23" name="组合 22">
              <a:extLst>
                <a:ext uri="{FF2B5EF4-FFF2-40B4-BE49-F238E27FC236}">
                  <a16:creationId xmlns:a16="http://schemas.microsoft.com/office/drawing/2014/main" id="{72C20E02-1360-40D4-9414-6C1BBD80EB9B}"/>
                </a:ext>
              </a:extLst>
            </p:cNvPr>
            <p:cNvGrpSpPr/>
            <p:nvPr/>
          </p:nvGrpSpPr>
          <p:grpSpPr>
            <a:xfrm>
              <a:off x="669925" y="1817232"/>
              <a:ext cx="3660475" cy="1116768"/>
              <a:chOff x="669925" y="1817232"/>
              <a:chExt cx="3660475" cy="1116768"/>
            </a:xfrm>
          </p:grpSpPr>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en-US" altLang="zh-CN" sz="2000" b="1" dirty="0" err="1"/>
                  <a:t>Booch</a:t>
                </a:r>
                <a:endParaRPr lang="zh-CN" altLang="en-US" sz="2000" b="1" dirty="0"/>
              </a:p>
            </p:txBody>
          </p:sp>
          <p:sp>
            <p:nvSpPr>
              <p:cNvPr id="16" name="îSļíďe"/>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endParaRPr lang="en-US" altLang="zh-CN" sz="1100" dirty="0"/>
              </a:p>
            </p:txBody>
          </p:sp>
        </p:grpSp>
        <p:sp>
          <p:nvSpPr>
            <p:cNvPr id="5" name="文本框 4">
              <a:extLst>
                <a:ext uri="{FF2B5EF4-FFF2-40B4-BE49-F238E27FC236}">
                  <a16:creationId xmlns:a16="http://schemas.microsoft.com/office/drawing/2014/main" id="{287D7007-0967-4384-899B-861320127C47}"/>
                </a:ext>
              </a:extLst>
            </p:cNvPr>
            <p:cNvSpPr txBox="1"/>
            <p:nvPr/>
          </p:nvSpPr>
          <p:spPr>
            <a:xfrm>
              <a:off x="2025910" y="2464060"/>
              <a:ext cx="1090363" cy="375552"/>
            </a:xfrm>
            <a:prstGeom prst="rect">
              <a:avLst/>
            </a:prstGeom>
            <a:noFill/>
          </p:spPr>
          <p:txBody>
            <a:bodyPr wrap="none" rtlCol="0">
              <a:spAutoFit/>
            </a:bodyPr>
            <a:lstStyle/>
            <a:p>
              <a:pPr algn="r">
                <a:lnSpc>
                  <a:spcPct val="150000"/>
                </a:lnSpc>
                <a:spcBef>
                  <a:spcPct val="0"/>
                </a:spcBef>
              </a:pPr>
              <a:r>
                <a:rPr lang="en-US" altLang="zh-CN" sz="1400" dirty="0"/>
                <a:t>Booch1993</a:t>
              </a:r>
              <a:endParaRPr lang="zh-CN" altLang="en-US" sz="1400" dirty="0"/>
            </a:p>
          </p:txBody>
        </p:sp>
      </p:grpSp>
      <p:grpSp>
        <p:nvGrpSpPr>
          <p:cNvPr id="30" name="组合 29">
            <a:extLst>
              <a:ext uri="{FF2B5EF4-FFF2-40B4-BE49-F238E27FC236}">
                <a16:creationId xmlns:a16="http://schemas.microsoft.com/office/drawing/2014/main" id="{84D79AAD-9076-43F3-94E2-96F2917E3A02}"/>
              </a:ext>
            </a:extLst>
          </p:cNvPr>
          <p:cNvGrpSpPr/>
          <p:nvPr/>
        </p:nvGrpSpPr>
        <p:grpSpPr>
          <a:xfrm>
            <a:off x="7816958" y="1742754"/>
            <a:ext cx="3754276" cy="1191246"/>
            <a:chOff x="7816958" y="1742754"/>
            <a:chExt cx="3754276" cy="1191246"/>
          </a:xfrm>
        </p:grpSpPr>
        <p:grpSp>
          <p:nvGrpSpPr>
            <p:cNvPr id="25" name="组合 24">
              <a:extLst>
                <a:ext uri="{FF2B5EF4-FFF2-40B4-BE49-F238E27FC236}">
                  <a16:creationId xmlns:a16="http://schemas.microsoft.com/office/drawing/2014/main" id="{CB7963F2-423C-4A51-8595-77015F5E016F}"/>
                </a:ext>
              </a:extLst>
            </p:cNvPr>
            <p:cNvGrpSpPr/>
            <p:nvPr/>
          </p:nvGrpSpPr>
          <p:grpSpPr>
            <a:xfrm>
              <a:off x="7816958" y="1742754"/>
              <a:ext cx="3721191" cy="1191246"/>
              <a:chOff x="7816958" y="1742754"/>
              <a:chExt cx="3721191" cy="1191246"/>
            </a:xfrm>
          </p:grpSpPr>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en-US" altLang="zh-CN" sz="2000" b="1" dirty="0"/>
                  <a:t>Rumbaugh</a:t>
                </a:r>
                <a:endParaRPr lang="zh-CN" altLang="en-US" sz="1600" b="1" dirty="0"/>
              </a:p>
            </p:txBody>
          </p:sp>
          <p:sp>
            <p:nvSpPr>
              <p:cNvPr id="20" name="îSḷíḍe"/>
              <p:cNvSpPr txBox="1"/>
              <p:nvPr/>
            </p:nvSpPr>
            <p:spPr>
              <a:xfrm>
                <a:off x="8904312" y="2110628"/>
                <a:ext cx="2625800" cy="823372"/>
              </a:xfrm>
              <a:prstGeom prst="rect">
                <a:avLst/>
              </a:prstGeom>
            </p:spPr>
            <p:txBody>
              <a:bodyPr vert="horz" wrap="square" lIns="90000" tIns="46800" rIns="90000" bIns="46800" anchor="ctr">
                <a:noAutofit/>
              </a:bodyPr>
              <a:lstStyle/>
              <a:p>
                <a:pPr>
                  <a:lnSpc>
                    <a:spcPct val="150000"/>
                  </a:lnSpc>
                  <a:spcBef>
                    <a:spcPct val="0"/>
                  </a:spcBef>
                </a:pPr>
                <a:endParaRPr lang="zh-CN" altLang="en-US" sz="1100" dirty="0"/>
              </a:p>
            </p:txBody>
          </p:sp>
        </p:grpSp>
        <p:sp>
          <p:nvSpPr>
            <p:cNvPr id="29" name="îṡ1îďè">
              <a:extLst>
                <a:ext uri="{FF2B5EF4-FFF2-40B4-BE49-F238E27FC236}">
                  <a16:creationId xmlns:a16="http://schemas.microsoft.com/office/drawing/2014/main" id="{92EBF45E-A1BC-4559-B772-A361E3C93955}"/>
                </a:ext>
              </a:extLst>
            </p:cNvPr>
            <p:cNvSpPr txBox="1"/>
            <p:nvPr/>
          </p:nvSpPr>
          <p:spPr>
            <a:xfrm>
              <a:off x="8945434" y="2139318"/>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1400" dirty="0"/>
                <a:t>OMT</a:t>
              </a:r>
              <a:endParaRPr lang="zh-CN" altLang="en-US" sz="1400" dirty="0"/>
            </a:p>
          </p:txBody>
        </p:sp>
      </p:grpSp>
      <p:grpSp>
        <p:nvGrpSpPr>
          <p:cNvPr id="34" name="组合 33">
            <a:extLst>
              <a:ext uri="{FF2B5EF4-FFF2-40B4-BE49-F238E27FC236}">
                <a16:creationId xmlns:a16="http://schemas.microsoft.com/office/drawing/2014/main" id="{B8B00260-8E54-4754-87D2-1DA22DFAA38B}"/>
              </a:ext>
            </a:extLst>
          </p:cNvPr>
          <p:cNvGrpSpPr/>
          <p:nvPr/>
        </p:nvGrpSpPr>
        <p:grpSpPr>
          <a:xfrm>
            <a:off x="669924" y="4582625"/>
            <a:ext cx="3660475" cy="1291050"/>
            <a:chOff x="669924" y="4582625"/>
            <a:chExt cx="3660475" cy="1291050"/>
          </a:xfrm>
        </p:grpSpPr>
        <p:grpSp>
          <p:nvGrpSpPr>
            <p:cNvPr id="24" name="组合 23">
              <a:extLst>
                <a:ext uri="{FF2B5EF4-FFF2-40B4-BE49-F238E27FC236}">
                  <a16:creationId xmlns:a16="http://schemas.microsoft.com/office/drawing/2014/main" id="{D6C5DC86-F381-478B-B056-AD69593354B7}"/>
                </a:ext>
              </a:extLst>
            </p:cNvPr>
            <p:cNvGrpSpPr/>
            <p:nvPr/>
          </p:nvGrpSpPr>
          <p:grpSpPr>
            <a:xfrm>
              <a:off x="669925" y="4582625"/>
              <a:ext cx="3660474" cy="1180089"/>
              <a:chOff x="669925" y="4582625"/>
              <a:chExt cx="3660474" cy="1180089"/>
            </a:xfrm>
          </p:grpSpPr>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7" name="iṧ1îḋè"/>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en-US" altLang="zh-CN" sz="2000" b="1" dirty="0"/>
                  <a:t>Jacobson</a:t>
                </a:r>
                <a:endParaRPr lang="zh-CN" altLang="en-US" sz="2000" b="1" dirty="0"/>
              </a:p>
            </p:txBody>
          </p:sp>
          <p:sp>
            <p:nvSpPr>
              <p:cNvPr id="18" name="îślïďê"/>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grpSp>
        <p:sp>
          <p:nvSpPr>
            <p:cNvPr id="31" name="îṡ1îďè">
              <a:extLst>
                <a:ext uri="{FF2B5EF4-FFF2-40B4-BE49-F238E27FC236}">
                  <a16:creationId xmlns:a16="http://schemas.microsoft.com/office/drawing/2014/main" id="{797B1F1B-36DC-4BAB-A5C4-1096A46532F0}"/>
                </a:ext>
              </a:extLst>
            </p:cNvPr>
            <p:cNvSpPr txBox="1"/>
            <p:nvPr/>
          </p:nvSpPr>
          <p:spPr>
            <a:xfrm>
              <a:off x="669924" y="5151731"/>
              <a:ext cx="2625800" cy="721944"/>
            </a:xfrm>
            <a:prstGeom prst="rect">
              <a:avLst/>
            </a:prstGeom>
          </p:spPr>
          <p:txBody>
            <a:bodyPr vert="horz" wrap="square" lIns="90000" tIns="46800" rIns="90000" bIns="46800" anchor="ctr">
              <a:noAutofit/>
            </a:bodyPr>
            <a:lstStyle/>
            <a:p>
              <a:pPr algn="r">
                <a:lnSpc>
                  <a:spcPct val="150000"/>
                </a:lnSpc>
                <a:spcBef>
                  <a:spcPct val="0"/>
                </a:spcBef>
              </a:pPr>
              <a:r>
                <a:rPr lang="en-US" altLang="zh-CN" sz="1400" dirty="0"/>
                <a:t>OOSE</a:t>
              </a:r>
              <a:endParaRPr lang="zh-CN" altLang="en-US" sz="1400" dirty="0"/>
            </a:p>
          </p:txBody>
        </p:sp>
      </p:grpSp>
    </p:spTree>
    <p:extLst>
      <p:ext uri="{BB962C8B-B14F-4D97-AF65-F5344CB8AC3E}">
        <p14:creationId xmlns:p14="http://schemas.microsoft.com/office/powerpoint/2010/main" val="272598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dirty="0"/>
              <a:t>Booch1993</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Booch1993</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a:t>
            </a:r>
            <a:r>
              <a:rPr lang="zh-CN" altLang="en-US" dirty="0"/>
              <a:t>面向对象软件工程的概念最早由</a:t>
            </a:r>
            <a:r>
              <a:rPr lang="en-US" altLang="zh-CN" dirty="0" err="1"/>
              <a:t>Booch</a:t>
            </a:r>
            <a:r>
              <a:rPr lang="zh-CN" altLang="en-US" dirty="0"/>
              <a:t>提出，</a:t>
            </a:r>
            <a:r>
              <a:rPr lang="zh-CN" altLang="zh-CN" dirty="0"/>
              <a:t>他是面向对象最早的倡导者之一</a:t>
            </a:r>
            <a:r>
              <a:rPr lang="zh-CN" altLang="en-US" dirty="0"/>
              <a:t>。</a:t>
            </a:r>
            <a:endParaRPr lang="en-US" altLang="zh-CN" dirty="0"/>
          </a:p>
        </p:txBody>
      </p:sp>
    </p:spTree>
    <p:extLst>
      <p:ext uri="{BB962C8B-B14F-4D97-AF65-F5344CB8AC3E}">
        <p14:creationId xmlns:p14="http://schemas.microsoft.com/office/powerpoint/2010/main" val="3257769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OMT</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OMT</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65057"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Rumbaugh</a:t>
            </a:r>
            <a:r>
              <a:rPr lang="zh-CN" altLang="en-US" dirty="0"/>
              <a:t>等人提出了面向对象的建模技术（</a:t>
            </a:r>
            <a:r>
              <a:rPr lang="en-US" altLang="zh-CN" dirty="0"/>
              <a:t>OMT</a:t>
            </a:r>
            <a:r>
              <a:rPr lang="zh-CN" altLang="en-US" dirty="0"/>
              <a:t>）方法，</a:t>
            </a:r>
            <a:r>
              <a:rPr lang="zh-CN" altLang="zh-CN" dirty="0"/>
              <a:t>采用了面向对象的概念，并引入各种独立与语言的表示符</a:t>
            </a:r>
            <a:r>
              <a:rPr lang="zh-CN" altLang="en-US" dirty="0"/>
              <a:t>，这种方法用对象模型、动态模型、功能模型和用例模型共同完成对整个系统的建模，所定义的概念和符号可用于付按揭开发的分析设计和实现全过程，软件开发人员在开发过程的不同阶段不需要进行概念和符号的转换。</a:t>
            </a:r>
          </a:p>
        </p:txBody>
      </p:sp>
    </p:spTree>
    <p:extLst>
      <p:ext uri="{BB962C8B-B14F-4D97-AF65-F5344CB8AC3E}">
        <p14:creationId xmlns:p14="http://schemas.microsoft.com/office/powerpoint/2010/main" val="389905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OOSE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OOSE</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Jacobson</a:t>
            </a:r>
            <a:r>
              <a:rPr lang="zh-CN" altLang="en-US" dirty="0"/>
              <a:t>于</a:t>
            </a:r>
            <a:r>
              <a:rPr lang="en-US" altLang="zh-CN" dirty="0"/>
              <a:t>1994</a:t>
            </a:r>
            <a:r>
              <a:rPr lang="zh-CN" altLang="en-US" dirty="0"/>
              <a:t>年提出了</a:t>
            </a:r>
            <a:r>
              <a:rPr lang="en-US" altLang="zh-CN" dirty="0"/>
              <a:t>OOSE</a:t>
            </a:r>
            <a:r>
              <a:rPr lang="zh-CN" altLang="en-US" dirty="0"/>
              <a:t>方法，其最大的特点是面向用例（</a:t>
            </a:r>
            <a:r>
              <a:rPr lang="en-US" altLang="zh-CN" dirty="0"/>
              <a:t>Use-Case</a:t>
            </a:r>
            <a:r>
              <a:rPr lang="zh-CN" altLang="en-US" dirty="0"/>
              <a:t>），并在用例的描述中引入了外部角色的概念。</a:t>
            </a:r>
          </a:p>
        </p:txBody>
      </p:sp>
    </p:spTree>
    <p:extLst>
      <p:ext uri="{BB962C8B-B14F-4D97-AF65-F5344CB8AC3E}">
        <p14:creationId xmlns:p14="http://schemas.microsoft.com/office/powerpoint/2010/main" val="2760315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11.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12.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ags/tag13.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2.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3.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4.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5.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6.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7.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8.xml><?xml version="1.0" encoding="utf-8"?>
<p:tagLst xmlns:a="http://schemas.openxmlformats.org/drawingml/2006/main" xmlns:r="http://schemas.openxmlformats.org/officeDocument/2006/relationships" xmlns:p="http://schemas.openxmlformats.org/presentationml/2006/main">
  <p:tag name="ISLIDE.DIAGRAM" val="b15d545d-6a15-46b3-895f-c24e208876c5"/>
</p:tagLst>
</file>

<file path=ppt/tags/tag9.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2175</TotalTime>
  <Words>1529</Words>
  <Application>Microsoft Office PowerPoint</Application>
  <PresentationFormat>宽屏</PresentationFormat>
  <Paragraphs>405</Paragraphs>
  <Slides>54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宋体</vt:lpstr>
      <vt:lpstr>微软雅黑</vt:lpstr>
      <vt:lpstr>Arial</vt:lpstr>
      <vt:lpstr>Calibri</vt:lpstr>
      <vt:lpstr>Impact</vt:lpstr>
      <vt:lpstr>主题5</vt:lpstr>
      <vt:lpstr>UML2基础、建模与设计教程</vt:lpstr>
      <vt:lpstr>PowerPoint 演示文稿</vt:lpstr>
      <vt:lpstr>UML简介及历史</vt:lpstr>
      <vt:lpstr>什么是UML（Unified Modeling Language）</vt:lpstr>
      <vt:lpstr>OMG（ Object Management Group ）</vt:lpstr>
      <vt:lpstr>UML中的发展历程</vt:lpstr>
      <vt:lpstr>Booch1993</vt:lpstr>
      <vt:lpstr>OMT</vt:lpstr>
      <vt:lpstr>OOSE</vt:lpstr>
      <vt:lpstr>OOA/OOD</vt:lpstr>
      <vt:lpstr>UML中的发展历程</vt:lpstr>
      <vt:lpstr>UML的特点与结构</vt:lpstr>
      <vt:lpstr>UML的特点</vt:lpstr>
      <vt:lpstr>UML的结构</vt:lpstr>
      <vt:lpstr>UML中的事务</vt:lpstr>
      <vt:lpstr>构建事务</vt:lpstr>
      <vt:lpstr>UML中的事务</vt:lpstr>
      <vt:lpstr>行为事务</vt:lpstr>
      <vt:lpstr>UML中的事务</vt:lpstr>
      <vt:lpstr>分组事物</vt:lpstr>
      <vt:lpstr>UML中的事务</vt:lpstr>
      <vt:lpstr>注释事物</vt:lpstr>
      <vt:lpstr>UML中的关系</vt:lpstr>
      <vt:lpstr>依赖</vt:lpstr>
      <vt:lpstr>关联</vt:lpstr>
      <vt:lpstr>泛化</vt:lpstr>
      <vt:lpstr>实现</vt:lpstr>
      <vt:lpstr>UML中的视图与图</vt:lpstr>
      <vt:lpstr>UML的视图</vt:lpstr>
      <vt:lpstr>UML中图的分类</vt:lpstr>
      <vt:lpstr>用例图</vt:lpstr>
      <vt:lpstr>类图、对象图</vt:lpstr>
      <vt:lpstr>状态机图</vt:lpstr>
      <vt:lpstr>活动图</vt:lpstr>
      <vt:lpstr>顺序图</vt:lpstr>
      <vt:lpstr>通信图</vt:lpstr>
      <vt:lpstr>构件图</vt:lpstr>
      <vt:lpstr>部署图</vt:lpstr>
      <vt:lpstr>UML2.0新特性</vt:lpstr>
      <vt:lpstr>UML2.0新特性</vt:lpstr>
      <vt:lpstr>UML2.0中的新图</vt:lpstr>
      <vt:lpstr>UML2.0中的新图</vt:lpstr>
      <vt:lpstr>UML2.0中的新图</vt:lpstr>
      <vt:lpstr>UML2.0中的新图</vt:lpstr>
      <vt:lpstr>系统开发阶段</vt:lpstr>
      <vt:lpstr>系统开发的为五个阶段</vt:lpstr>
      <vt:lpstr>小结</vt:lpstr>
      <vt:lpstr>QUESTION</vt:lpstr>
      <vt:lpstr>QUESTION</vt:lpstr>
      <vt:lpstr>QUESTION</vt:lpstr>
      <vt:lpstr>QUESTION</vt:lpstr>
      <vt:lpstr>绩效评定</vt:lpstr>
      <vt:lpstr>参考资料</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 XuanWem</cp:lastModifiedBy>
  <cp:revision>91</cp:revision>
  <cp:lastPrinted>2018-04-24T16:00:00Z</cp:lastPrinted>
  <dcterms:created xsi:type="dcterms:W3CDTF">2018-04-24T16:00:00Z</dcterms:created>
  <dcterms:modified xsi:type="dcterms:W3CDTF">2018-10-19T11:42:28Z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