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4.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5.xml" ContentType="application/vnd.openxmlformats-officedocument.themeOverride+xml"/>
  <Override PartName="/ppt/tags/tag2.xml" ContentType="application/vnd.openxmlformats-officedocument.presentationml.tags+xml"/>
  <Override PartName="/ppt/theme/themeOverride6.xml" ContentType="application/vnd.openxmlformats-officedocument.themeOverride+xml"/>
  <Override PartName="/ppt/tags/tag3.xml" ContentType="application/vnd.openxmlformats-officedocument.presentationml.tags+xml"/>
  <Override PartName="/ppt/notesSlides/notesSlide33.xml" ContentType="application/vnd.openxmlformats-officedocument.presentationml.notesSl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66" r:id="rId3"/>
    <p:sldId id="258" r:id="rId4"/>
    <p:sldId id="303" r:id="rId5"/>
    <p:sldId id="332" r:id="rId6"/>
    <p:sldId id="304" r:id="rId7"/>
    <p:sldId id="308" r:id="rId8"/>
    <p:sldId id="310" r:id="rId9"/>
    <p:sldId id="267" r:id="rId10"/>
    <p:sldId id="305" r:id="rId11"/>
    <p:sldId id="306" r:id="rId12"/>
    <p:sldId id="309" r:id="rId13"/>
    <p:sldId id="311" r:id="rId14"/>
    <p:sldId id="312" r:id="rId15"/>
    <p:sldId id="333" r:id="rId16"/>
    <p:sldId id="271" r:id="rId17"/>
    <p:sldId id="313" r:id="rId18"/>
    <p:sldId id="320" r:id="rId19"/>
    <p:sldId id="314" r:id="rId20"/>
    <p:sldId id="316" r:id="rId21"/>
    <p:sldId id="315" r:id="rId22"/>
    <p:sldId id="318" r:id="rId23"/>
    <p:sldId id="319" r:id="rId24"/>
    <p:sldId id="321" r:id="rId25"/>
    <p:sldId id="322" r:id="rId26"/>
    <p:sldId id="323" r:id="rId27"/>
    <p:sldId id="334" r:id="rId28"/>
    <p:sldId id="277" r:id="rId29"/>
    <p:sldId id="324" r:id="rId30"/>
    <p:sldId id="325" r:id="rId31"/>
    <p:sldId id="326" r:id="rId32"/>
    <p:sldId id="328" r:id="rId33"/>
    <p:sldId id="329" r:id="rId34"/>
    <p:sldId id="335" r:id="rId35"/>
    <p:sldId id="331" r:id="rId36"/>
    <p:sldId id="282" r:id="rId37"/>
    <p:sldId id="289" r:id="rId38"/>
    <p:sldId id="288" r:id="rId39"/>
    <p:sldId id="283" r:id="rId40"/>
    <p:sldId id="261"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2" autoAdjust="0"/>
    <p:restoredTop sz="80942" autoAdjust="0"/>
  </p:normalViewPr>
  <p:slideViewPr>
    <p:cSldViewPr snapToGrid="0">
      <p:cViewPr>
        <p:scale>
          <a:sx n="75" d="100"/>
          <a:sy n="75" d="100"/>
        </p:scale>
        <p:origin x="2016" y="546"/>
      </p:cViewPr>
      <p:guideLst/>
    </p:cSldViewPr>
  </p:slideViewPr>
  <p:notesTextViewPr>
    <p:cViewPr>
      <p:scale>
        <a:sx n="3" d="2"/>
        <a:sy n="3" d="2"/>
      </p:scale>
      <p:origin x="0" y="0"/>
    </p:cViewPr>
  </p:notesTextViewPr>
  <p:sorterViewPr>
    <p:cViewPr>
      <p:scale>
        <a:sx n="125" d="100"/>
        <a:sy n="125" d="100"/>
      </p:scale>
      <p:origin x="0" y="-164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我们通常会把类图和对象图放在一起讲。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对象是类的实例</a:t>
            </a:r>
            <a:endParaRPr lang="en-US" altLang="zh-CN" dirty="0"/>
          </a:p>
          <a:p>
            <a:r>
              <a:rPr lang="zh-CN" altLang="en-US" dirty="0"/>
              <a:t>类是对一组具有相同属性、操作、关系和语意的对象的抽象。</a:t>
            </a:r>
            <a:endParaRPr lang="en-US" altLang="zh-CN" dirty="0"/>
          </a:p>
          <a:p>
            <a:r>
              <a:rPr lang="zh-CN" altLang="en-US" dirty="0"/>
              <a:t>对象指的是一个单独的、可确认的物体、单元或实体，它可以是具体的也可以是抽象的。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2879603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为对象建模，要遵循如下策略</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13</a:t>
            </a:fld>
            <a:endParaRPr lang="zh-CN" altLang="en-US"/>
          </a:p>
        </p:txBody>
      </p:sp>
    </p:spTree>
    <p:extLst>
      <p:ext uri="{BB962C8B-B14F-4D97-AF65-F5344CB8AC3E}">
        <p14:creationId xmlns:p14="http://schemas.microsoft.com/office/powerpoint/2010/main" val="506747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为对象图进行逆向工程，要遵循如下策略</a:t>
            </a:r>
            <a:endParaRPr lang="en-US" altLang="zh-CN" dirty="0"/>
          </a:p>
          <a:p>
            <a:r>
              <a:rPr lang="zh-CN" altLang="en-US" sz="1200" b="0" i="0" u="none" strike="noStrike" kern="1200" dirty="0">
                <a:solidFill>
                  <a:schemeClr val="tx1"/>
                </a:solidFill>
                <a:effectLst/>
                <a:latin typeface="+mn-lt"/>
                <a:ea typeface="+mn-ea"/>
                <a:cs typeface="+mn-cs"/>
              </a:rPr>
              <a:t>代码走查是一种非正式的代码评审技术，它通常在编码完成之后由代码的作者向一组同事来讲解他自己编写的代码，由同事来给出意见。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14</a:t>
            </a:fld>
            <a:endParaRPr lang="zh-CN" altLang="en-US"/>
          </a:p>
        </p:txBody>
      </p:sp>
    </p:spTree>
    <p:extLst>
      <p:ext uri="{BB962C8B-B14F-4D97-AF65-F5344CB8AC3E}">
        <p14:creationId xmlns:p14="http://schemas.microsoft.com/office/powerpoint/2010/main" val="238495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新宋体" panose="02010609030101010101" pitchFamily="49" charset="-122"/>
                <a:ea typeface="新宋体" panose="02010609030101010101" pitchFamily="49" charset="-122"/>
              </a:rPr>
              <a:t>对象图使用于模型的设计</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对源代码进行分析和说明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对造型复杂的数据结构的理解</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从实用的角度了解系统</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优点：能够直观理解出系统运行时的实时状态</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缺点：工作量大，比较复杂</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FF0000"/>
                </a:solidFill>
                <a:latin typeface="新宋体" panose="02010609030101010101" pitchFamily="49" charset="-122"/>
                <a:ea typeface="新宋体" panose="02010609030101010101" pitchFamily="49" charset="-122"/>
              </a:rPr>
              <a:t>对象图反映了部分存在于运行系统中的具体的或原型的对象</a:t>
            </a:r>
            <a:endParaRPr lang="en-US" altLang="zh-CN" dirty="0">
              <a:solidFill>
                <a:srgbClr val="FF0000"/>
              </a:solidFill>
              <a:latin typeface="新宋体" panose="02010609030101010101" pitchFamily="49" charset="-122"/>
              <a:ea typeface="新宋体" panose="02010609030101010101" pitchFamily="49" charset="-122"/>
            </a:endParaRPr>
          </a:p>
          <a:p>
            <a:endParaRPr lang="en-US" altLang="zh-CN" dirty="0"/>
          </a:p>
          <a:p>
            <a:r>
              <a:rPr lang="zh-CN" altLang="en-US" dirty="0"/>
              <a:t>对于所有的系统（微小系统除外）会存在几百几千个对象，明显这是不能完全描述出来的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3069616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构件图是用于对系统的物理方面建模使用的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16</a:t>
            </a:fld>
            <a:endParaRPr lang="zh-CN" altLang="en-US"/>
          </a:p>
        </p:txBody>
      </p:sp>
    </p:spTree>
    <p:extLst>
      <p:ext uri="{BB962C8B-B14F-4D97-AF65-F5344CB8AC3E}">
        <p14:creationId xmlns:p14="http://schemas.microsoft.com/office/powerpoint/2010/main" val="2131812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一个组件是一个多个类的实现一样，工件（如果它是可执行的）是一个组件的实现。</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开发过程中一个项目有些代码是可以重复利用的</a:t>
            </a: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17</a:t>
            </a:fld>
            <a:endParaRPr lang="zh-CN" altLang="en-US"/>
          </a:p>
        </p:txBody>
      </p:sp>
    </p:spTree>
    <p:extLst>
      <p:ext uri="{BB962C8B-B14F-4D97-AF65-F5344CB8AC3E}">
        <p14:creationId xmlns:p14="http://schemas.microsoft.com/office/powerpoint/2010/main" val="294871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18</a:t>
            </a:fld>
            <a:endParaRPr lang="zh-CN" altLang="en-US"/>
          </a:p>
        </p:txBody>
      </p:sp>
    </p:spTree>
    <p:extLst>
      <p:ext uri="{BB962C8B-B14F-4D97-AF65-F5344CB8AC3E}">
        <p14:creationId xmlns:p14="http://schemas.microsoft.com/office/powerpoint/2010/main" val="2593238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19</a:t>
            </a:fld>
            <a:endParaRPr lang="zh-CN" altLang="en-US"/>
          </a:p>
        </p:txBody>
      </p:sp>
    </p:spTree>
    <p:extLst>
      <p:ext uri="{BB962C8B-B14F-4D97-AF65-F5344CB8AC3E}">
        <p14:creationId xmlns:p14="http://schemas.microsoft.com/office/powerpoint/2010/main" val="1115982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如系统包含哪几个子系统，包括哪些类 包 构件</a:t>
            </a: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20</a:t>
            </a:fld>
            <a:endParaRPr lang="zh-CN" altLang="en-US"/>
          </a:p>
        </p:txBody>
      </p:sp>
    </p:spTree>
    <p:extLst>
      <p:ext uri="{BB962C8B-B14F-4D97-AF65-F5344CB8AC3E}">
        <p14:creationId xmlns:p14="http://schemas.microsoft.com/office/powerpoint/2010/main" val="392584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21</a:t>
            </a:fld>
            <a:endParaRPr lang="zh-CN" altLang="en-US"/>
          </a:p>
        </p:txBody>
      </p:sp>
    </p:spTree>
    <p:extLst>
      <p:ext uri="{BB962C8B-B14F-4D97-AF65-F5344CB8AC3E}">
        <p14:creationId xmlns:p14="http://schemas.microsoft.com/office/powerpoint/2010/main" val="1058616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每个构件定义了两组接口，构件为接口提供了功能实现部分</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端口是</a:t>
            </a:r>
            <a:r>
              <a:rPr lang="en-US" altLang="zh-CN" sz="1200" dirty="0">
                <a:latin typeface="新宋体" panose="02010609030101010101" pitchFamily="49" charset="-122"/>
                <a:ea typeface="新宋体" panose="02010609030101010101" pitchFamily="49" charset="-122"/>
              </a:rPr>
              <a:t>UML2.0</a:t>
            </a:r>
            <a:r>
              <a:rPr lang="zh-CN" altLang="en-US" sz="1200" dirty="0">
                <a:latin typeface="新宋体" panose="02010609030101010101" pitchFamily="49" charset="-122"/>
                <a:ea typeface="新宋体" panose="02010609030101010101" pitchFamily="49" charset="-122"/>
              </a:rPr>
              <a:t>引进的概念</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构件在与内部和外部环境交互都要通过端口</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封装构件对外窗口，增加构建的封装性和可替代性</a:t>
            </a:r>
            <a:endParaRPr lang="en-US" altLang="zh-CN" sz="1200"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端口是对构件的总体行为的申明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构件的实现要保证它的全部供接口的全部操作被实现</a:t>
            </a: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22</a:t>
            </a:fld>
            <a:endParaRPr lang="zh-CN" altLang="en-US"/>
          </a:p>
        </p:txBody>
      </p:sp>
    </p:spTree>
    <p:extLst>
      <p:ext uri="{BB962C8B-B14F-4D97-AF65-F5344CB8AC3E}">
        <p14:creationId xmlns:p14="http://schemas.microsoft.com/office/powerpoint/2010/main" val="45914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我们通常会把类图和对象图放在一起讲。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对象是类的实例</a:t>
            </a:r>
            <a:endParaRPr lang="en-US" altLang="zh-CN" dirty="0"/>
          </a:p>
          <a:p>
            <a:r>
              <a:rPr lang="zh-CN" altLang="en-US" dirty="0"/>
              <a:t>类是对一组具有相同属性、操作、关系和语意的对象的抽象。</a:t>
            </a:r>
            <a:endParaRPr lang="en-US" altLang="zh-CN" dirty="0"/>
          </a:p>
          <a:p>
            <a:r>
              <a:rPr lang="zh-CN" altLang="en-US" dirty="0"/>
              <a:t>对象指的是一个单独的、可确认的物体、单元或实体，它可以是具体的也可以是抽象的。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5</a:t>
            </a:fld>
            <a:endParaRPr lang="zh-CN" altLang="en-US"/>
          </a:p>
        </p:txBody>
      </p:sp>
    </p:spTree>
    <p:extLst>
      <p:ext uri="{BB962C8B-B14F-4D97-AF65-F5344CB8AC3E}">
        <p14:creationId xmlns:p14="http://schemas.microsoft.com/office/powerpoint/2010/main" val="1737251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实施组件是构成一个可执行系统必要和充分的组件，如动态链接库（</a:t>
            </a:r>
            <a:r>
              <a:rPr lang="en-US" altLang="zh-CN" dirty="0"/>
              <a:t>DLL</a:t>
            </a:r>
            <a:r>
              <a:rPr lang="zh-CN" altLang="en-US" dirty="0"/>
              <a:t>）、二进制可执行体（</a:t>
            </a:r>
            <a:r>
              <a:rPr lang="en-US" altLang="zh-CN" dirty="0"/>
              <a:t>EXE</a:t>
            </a:r>
            <a:r>
              <a:rPr lang="zh-CN" altLang="en-US" dirty="0"/>
              <a:t>）、</a:t>
            </a:r>
            <a:r>
              <a:rPr lang="en-US" altLang="zh-CN" dirty="0"/>
              <a:t>ActiveX</a:t>
            </a:r>
            <a:r>
              <a:rPr lang="zh-CN" altLang="en-US" dirty="0"/>
              <a:t>控件和</a:t>
            </a:r>
            <a:r>
              <a:rPr lang="en-US" altLang="zh-CN" dirty="0"/>
              <a:t>JavaBean</a:t>
            </a:r>
            <a:r>
              <a:rPr lang="zh-CN" altLang="en-US" dirty="0"/>
              <a:t>组件</a:t>
            </a:r>
            <a:endParaRPr lang="en-US" altLang="zh-CN" dirty="0"/>
          </a:p>
          <a:p>
            <a:r>
              <a:rPr lang="zh-CN" altLang="en-US" dirty="0"/>
              <a:t>主要是开发过程的产物，包括创建实施组件的源代码文件及数据文件，这些组件并不是直接的参加可执行系统，而是开发过程中的工作产品，用于产生可执行系统</a:t>
            </a:r>
            <a:endParaRPr lang="en-US" altLang="zh-CN" dirty="0"/>
          </a:p>
          <a:p>
            <a:r>
              <a:rPr lang="zh-CN" altLang="en-US" dirty="0"/>
              <a:t>作为一个正在执行的系统的结果而被创建的，如由</a:t>
            </a:r>
            <a:r>
              <a:rPr lang="en-US" altLang="zh-CN" dirty="0"/>
              <a:t>DLL</a:t>
            </a:r>
            <a:r>
              <a:rPr lang="zh-CN" altLang="en-US" dirty="0"/>
              <a:t>实例化形成的</a:t>
            </a:r>
            <a:r>
              <a:rPr lang="en-US" altLang="zh-CN" dirty="0"/>
              <a:t>COM+</a:t>
            </a:r>
            <a:r>
              <a:rPr lang="zh-CN" altLang="en-US" dirty="0"/>
              <a:t>对象</a:t>
            </a: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23</a:t>
            </a:fld>
            <a:endParaRPr lang="zh-CN" altLang="en-US"/>
          </a:p>
        </p:txBody>
      </p:sp>
    </p:spTree>
    <p:extLst>
      <p:ext uri="{BB962C8B-B14F-4D97-AF65-F5344CB8AC3E}">
        <p14:creationId xmlns:p14="http://schemas.microsoft.com/office/powerpoint/2010/main" val="3928748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接口与实现接口的组件之间用一条带空心三角形箭头的虚线连接，箭头指向接口</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24</a:t>
            </a:fld>
            <a:endParaRPr lang="zh-CN" altLang="en-US"/>
          </a:p>
        </p:txBody>
      </p:sp>
    </p:spTree>
    <p:extLst>
      <p:ext uri="{BB962C8B-B14F-4D97-AF65-F5344CB8AC3E}">
        <p14:creationId xmlns:p14="http://schemas.microsoft.com/office/powerpoint/2010/main" val="17862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25</a:t>
            </a:fld>
            <a:endParaRPr lang="zh-CN" altLang="en-US"/>
          </a:p>
        </p:txBody>
      </p:sp>
    </p:spTree>
    <p:extLst>
      <p:ext uri="{BB962C8B-B14F-4D97-AF65-F5344CB8AC3E}">
        <p14:creationId xmlns:p14="http://schemas.microsoft.com/office/powerpoint/2010/main" val="2043616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构件图是用来反映代码的物理结构，我们可以从构件图中了解个软件组件之间的编译器和运行时依赖关系。</a:t>
            </a:r>
            <a:endParaRPr lang="en-US" altLang="zh-CN" dirty="0"/>
          </a:p>
          <a:p>
            <a:r>
              <a:rPr lang="zh-CN" altLang="en-US" dirty="0"/>
              <a:t>构件图用来对系统的静态实现视图建模</a:t>
            </a:r>
            <a:endParaRPr lang="en-US" altLang="zh-CN" dirty="0"/>
          </a:p>
          <a:p>
            <a:endParaRPr lang="en-US" altLang="zh-CN" dirty="0"/>
          </a:p>
          <a:p>
            <a:r>
              <a:rPr lang="en-US" altLang="zh-CN" dirty="0"/>
              <a:t>1.</a:t>
            </a:r>
            <a:r>
              <a:rPr lang="zh-CN" altLang="en-US" dirty="0"/>
              <a:t>找出一组相关的源代码的集合，把他们建模成组件，如果系统较大，用包进行分组，通过约束表示源代码信息，用依赖关系表示文件编译间的依赖关系。</a:t>
            </a:r>
            <a:endParaRPr lang="en-US" altLang="zh-CN" dirty="0"/>
          </a:p>
          <a:p>
            <a:r>
              <a:rPr lang="en-US" altLang="zh-CN" dirty="0"/>
              <a:t>2.</a:t>
            </a:r>
            <a:r>
              <a:rPr lang="zh-CN" altLang="en-US" dirty="0"/>
              <a:t>识别想建模的构件的集合，考虑集合中各构件的不同类型，对每个构件分析他们的关系。</a:t>
            </a:r>
            <a:endParaRPr lang="en-US" altLang="zh-CN" dirty="0"/>
          </a:p>
          <a:p>
            <a:r>
              <a:rPr lang="en-US" altLang="zh-CN" dirty="0"/>
              <a:t>3.</a:t>
            </a:r>
            <a:r>
              <a:rPr lang="zh-CN" altLang="en-US" dirty="0"/>
              <a:t>可以把物理数据库看作模式在比特世界中的具体实现，物理数据库表示了信息在关系型数据库进行存储。</a:t>
            </a:r>
            <a:endParaRPr lang="en-US" altLang="zh-CN" dirty="0"/>
          </a:p>
          <a:p>
            <a:r>
              <a:rPr lang="en-US" altLang="zh-CN" dirty="0"/>
              <a:t>4.</a:t>
            </a:r>
            <a:r>
              <a:rPr lang="zh-CN" altLang="en-US" dirty="0"/>
              <a:t>某些系统是相对静态的或动态的，可以将构件图与行为建模的</a:t>
            </a:r>
            <a:r>
              <a:rPr lang="en-US" altLang="zh-CN" dirty="0"/>
              <a:t>UML</a:t>
            </a:r>
            <a:r>
              <a:rPr lang="zh-CN" altLang="en-US" dirty="0"/>
              <a:t>的一些图结合起来表示这类系统</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26</a:t>
            </a:fld>
            <a:endParaRPr lang="zh-CN" altLang="en-US"/>
          </a:p>
        </p:txBody>
      </p:sp>
    </p:spTree>
    <p:extLst>
      <p:ext uri="{BB962C8B-B14F-4D97-AF65-F5344CB8AC3E}">
        <p14:creationId xmlns:p14="http://schemas.microsoft.com/office/powerpoint/2010/main" val="971831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27</a:t>
            </a:fld>
            <a:endParaRPr lang="zh-CN" altLang="en-US"/>
          </a:p>
        </p:txBody>
      </p:sp>
    </p:spTree>
    <p:extLst>
      <p:ext uri="{BB962C8B-B14F-4D97-AF65-F5344CB8AC3E}">
        <p14:creationId xmlns:p14="http://schemas.microsoft.com/office/powerpoint/2010/main" val="3767412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a:t>
            </a:r>
            <a:r>
              <a:rPr lang="en-US" altLang="zh-CN" dirty="0"/>
              <a:t>UML2.0</a:t>
            </a:r>
            <a:r>
              <a:rPr lang="zh-CN" altLang="en-US" dirty="0"/>
              <a:t>新图</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28</a:t>
            </a:fld>
            <a:endParaRPr lang="zh-CN" altLang="en-US"/>
          </a:p>
        </p:txBody>
      </p:sp>
    </p:spTree>
    <p:extLst>
      <p:ext uri="{BB962C8B-B14F-4D97-AF65-F5344CB8AC3E}">
        <p14:creationId xmlns:p14="http://schemas.microsoft.com/office/powerpoint/2010/main" val="948987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包的存在只是为了帮助组织模型的元素</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29</a:t>
            </a:fld>
            <a:endParaRPr lang="zh-CN" altLang="en-US"/>
          </a:p>
        </p:txBody>
      </p:sp>
    </p:spTree>
    <p:extLst>
      <p:ext uri="{BB962C8B-B14F-4D97-AF65-F5344CB8AC3E}">
        <p14:creationId xmlns:p14="http://schemas.microsoft.com/office/powerpoint/2010/main" val="1190919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包的图标是一个带标签的文件夹</a:t>
            </a:r>
            <a:endParaRPr lang="en-US" altLang="zh-CN" dirty="0"/>
          </a:p>
          <a:p>
            <a:r>
              <a:rPr lang="zh-CN" altLang="en-US" dirty="0"/>
              <a:t>引入：一个包中的类可以被另一个指定包（以及嵌套于其中的那些包）中的类引用 是依赖关系的一种，需要在依赖线上增加一个</a:t>
            </a:r>
            <a:r>
              <a:rPr lang="en-US" altLang="zh-CN" dirty="0"/>
              <a:t>import</a:t>
            </a:r>
            <a:r>
              <a:rPr lang="zh-CN" altLang="en-US" dirty="0"/>
              <a:t>的衍型，包之间一般依赖关系都属于引入关系</a:t>
            </a:r>
            <a:endParaRPr lang="en-US" altLang="zh-CN" dirty="0"/>
          </a:p>
          <a:p>
            <a:r>
              <a:rPr lang="zh-CN" altLang="en-US" dirty="0"/>
              <a:t>泛化：一个包继承了另一个包的全部内容，同时又增加了自己的内容</a:t>
            </a:r>
            <a:endParaRPr lang="en-US" altLang="zh-CN" dirty="0"/>
          </a:p>
          <a:p>
            <a:r>
              <a:rPr lang="zh-CN" altLang="en-US" dirty="0"/>
              <a:t>嵌套：一个包中可以包含若干个子包，构成包的嵌套层次结构</a:t>
            </a:r>
            <a:endParaRPr lang="en-US" altLang="zh-CN" dirty="0"/>
          </a:p>
          <a:p>
            <a:r>
              <a:rPr lang="zh-CN" altLang="en-US" dirty="0"/>
              <a:t>引入引出 包的公共部分被称为它的引出（</a:t>
            </a:r>
            <a:r>
              <a:rPr lang="en-US" altLang="zh-CN" dirty="0"/>
              <a:t>expert</a:t>
            </a:r>
            <a:r>
              <a:rPr lang="zh-CN" altLang="en-US" dirty="0"/>
              <a:t>），该部分对于其他可以见到该包的包是可见的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30</a:t>
            </a:fld>
            <a:endParaRPr lang="zh-CN" altLang="en-US"/>
          </a:p>
        </p:txBody>
      </p:sp>
    </p:spTree>
    <p:extLst>
      <p:ext uri="{BB962C8B-B14F-4D97-AF65-F5344CB8AC3E}">
        <p14:creationId xmlns:p14="http://schemas.microsoft.com/office/powerpoint/2010/main" val="1787068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包名可以由任何数目的字母，数字和某些标点符号除外，如冒号，并可以延续为几行</a:t>
            </a:r>
            <a:endParaRPr lang="en-US" altLang="zh-CN" dirty="0"/>
          </a:p>
          <a:p>
            <a:r>
              <a:rPr lang="zh-CN" altLang="en-US" dirty="0"/>
              <a:t>实用中，包名可以是模型词汇中的短分组名词或名词短语</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31</a:t>
            </a:fld>
            <a:endParaRPr lang="zh-CN" altLang="en-US"/>
          </a:p>
        </p:txBody>
      </p:sp>
    </p:spTree>
    <p:extLst>
      <p:ext uri="{BB962C8B-B14F-4D97-AF65-F5344CB8AC3E}">
        <p14:creationId xmlns:p14="http://schemas.microsoft.com/office/powerpoint/2010/main" val="3417959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一个包中不能有两个重名的类，但在两个包中是允许的，但最好避免这种情况，对每一个元素都唯一的命名</a:t>
            </a:r>
            <a:endParaRPr lang="en-US" altLang="zh-CN" dirty="0"/>
          </a:p>
          <a:p>
            <a:r>
              <a:rPr lang="zh-CN" altLang="en-US" dirty="0"/>
              <a:t>一般来说，两三层的嵌套差不多是可管理的极限</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32</a:t>
            </a:fld>
            <a:endParaRPr lang="zh-CN" altLang="en-US"/>
          </a:p>
        </p:txBody>
      </p:sp>
    </p:spTree>
    <p:extLst>
      <p:ext uri="{BB962C8B-B14F-4D97-AF65-F5344CB8AC3E}">
        <p14:creationId xmlns:p14="http://schemas.microsoft.com/office/powerpoint/2010/main" val="134954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6</a:t>
            </a:fld>
            <a:endParaRPr lang="zh-CN" altLang="en-US"/>
          </a:p>
        </p:txBody>
      </p:sp>
    </p:spTree>
    <p:extLst>
      <p:ext uri="{BB962C8B-B14F-4D97-AF65-F5344CB8AC3E}">
        <p14:creationId xmlns:p14="http://schemas.microsoft.com/office/powerpoint/2010/main" val="4127385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包有拥有的元素通常是公共的</a:t>
            </a:r>
            <a:endParaRPr lang="en-US" altLang="zh-CN" dirty="0"/>
          </a:p>
          <a:p>
            <a:r>
              <a:rPr lang="zh-CN" altLang="en-US" dirty="0"/>
              <a:t>包的是另一个可见性类别。在这种上下文中是一个专门的技术术语。</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33</a:t>
            </a:fld>
            <a:endParaRPr lang="zh-CN" altLang="en-US"/>
          </a:p>
        </p:txBody>
      </p:sp>
    </p:spTree>
    <p:extLst>
      <p:ext uri="{BB962C8B-B14F-4D97-AF65-F5344CB8AC3E}">
        <p14:creationId xmlns:p14="http://schemas.microsoft.com/office/powerpoint/2010/main" val="2189317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公共部分我们称为它的引出（</a:t>
            </a:r>
            <a:r>
              <a:rPr lang="en-US" altLang="zh-CN" dirty="0"/>
              <a:t>export</a:t>
            </a:r>
            <a:r>
              <a:rPr lang="zh-CN" altLang="en-US" dirty="0"/>
              <a:t>）</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34</a:t>
            </a:fld>
            <a:endParaRPr lang="zh-CN" altLang="en-US"/>
          </a:p>
        </p:txBody>
      </p:sp>
    </p:spTree>
    <p:extLst>
      <p:ext uri="{BB962C8B-B14F-4D97-AF65-F5344CB8AC3E}">
        <p14:creationId xmlns:p14="http://schemas.microsoft.com/office/powerpoint/2010/main" val="452778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新宋体" panose="02010609030101010101" pitchFamily="49" charset="-122"/>
                <a:ea typeface="新宋体" panose="02010609030101010101" pitchFamily="49" charset="-122"/>
              </a:rPr>
              <a:t>如果是一个小型的系统，那就不需要包，所有的抽象可以放在一个包里面</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包的存在只是为了帮助组织模型的元素，如果在实际系统中有些抽象表明他们本身就是对象，就不要拥抱，而要用诸如类或者构件这样的建模元素。</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如果不确定，就隐藏该元素</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通常包括设计视图、交互式图、实现视图、部署视图、用况视图</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35</a:t>
            </a:fld>
            <a:endParaRPr lang="zh-CN" altLang="en-US"/>
          </a:p>
        </p:txBody>
      </p:sp>
    </p:spTree>
    <p:extLst>
      <p:ext uri="{BB962C8B-B14F-4D97-AF65-F5344CB8AC3E}">
        <p14:creationId xmlns:p14="http://schemas.microsoft.com/office/powerpoint/2010/main" val="2417845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39</a:t>
            </a:fld>
            <a:endParaRPr lang="zh-CN" altLang="en-US"/>
          </a:p>
        </p:txBody>
      </p:sp>
    </p:spTree>
    <p:extLst>
      <p:ext uri="{BB962C8B-B14F-4D97-AF65-F5344CB8AC3E}">
        <p14:creationId xmlns:p14="http://schemas.microsoft.com/office/powerpoint/2010/main" val="350974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7</a:t>
            </a:fld>
            <a:endParaRPr lang="zh-CN" altLang="en-US"/>
          </a:p>
        </p:txBody>
      </p:sp>
    </p:spTree>
    <p:extLst>
      <p:ext uri="{BB962C8B-B14F-4D97-AF65-F5344CB8AC3E}">
        <p14:creationId xmlns:p14="http://schemas.microsoft.com/office/powerpoint/2010/main" val="2082706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3365815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对象 对象名：类名 匿名对象 ：类名</a:t>
            </a:r>
            <a:endParaRPr lang="en-US" altLang="zh-CN" dirty="0"/>
          </a:p>
          <a:p>
            <a:r>
              <a:rPr lang="zh-CN" altLang="en-US" dirty="0"/>
              <a:t>对象可以没有属性</a:t>
            </a:r>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9</a:t>
            </a:fld>
            <a:endParaRPr lang="zh-CN" altLang="en-US"/>
          </a:p>
        </p:txBody>
      </p:sp>
    </p:spTree>
    <p:extLst>
      <p:ext uri="{BB962C8B-B14F-4D97-AF65-F5344CB8AC3E}">
        <p14:creationId xmlns:p14="http://schemas.microsoft.com/office/powerpoint/2010/main" val="71833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对象 对象名：类名 匿名对象 ：类名</a:t>
            </a:r>
            <a:endParaRPr lang="en-US" altLang="zh-CN" dirty="0"/>
          </a:p>
          <a:p>
            <a:r>
              <a:rPr lang="zh-CN" altLang="en-US" dirty="0"/>
              <a:t>对象名可以是由任何数目的字母、数字和标点符号（像冒号这样的符号除外，它用于分割实例名和它的抽象名）</a:t>
            </a:r>
            <a:endParaRPr lang="en-US" altLang="zh-CN" dirty="0"/>
          </a:p>
          <a:p>
            <a:r>
              <a:rPr lang="zh-CN" altLang="en-US" dirty="0"/>
              <a:t>术语“对象”和“实例”在很大程度上是同义的，因此在大多数情况下二者可以互相使用。</a:t>
            </a:r>
            <a:endParaRPr lang="en-US" altLang="zh-CN" dirty="0"/>
          </a:p>
          <a:p>
            <a:endParaRPr lang="en-US" altLang="zh-CN" dirty="0"/>
          </a:p>
          <a:p>
            <a:r>
              <a:rPr lang="zh-CN" altLang="en-US" dirty="0"/>
              <a:t>简单名不关心对象属于什么类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394801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所有的对象都是实例，但是有些实例不是对象，例如关联的实例是链而不是对象</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11</a:t>
            </a:fld>
            <a:endParaRPr lang="zh-CN" altLang="en-US"/>
          </a:p>
        </p:txBody>
      </p:sp>
    </p:spTree>
    <p:extLst>
      <p:ext uri="{BB962C8B-B14F-4D97-AF65-F5344CB8AC3E}">
        <p14:creationId xmlns:p14="http://schemas.microsoft.com/office/powerpoint/2010/main" val="347300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一个对象可以同时处于几个状态</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衍型看做元类型</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一种定义其他类型的类型</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，因为每一个衍型将创建一个相当于</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元模型中新类的等价物。当对节点或类这样的元素简历衍型时，实际上是通过创建类似于已有的构造快的新构造块来扩展</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，但新构造块有自己的新的特性、语义和表示法。</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58636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2018/12/11</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2018/12/11</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2018/12/11</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Object_diagram" TargetMode="Externa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3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2">
            <a:extLst>
              <a:ext uri="{FF2B5EF4-FFF2-40B4-BE49-F238E27FC236}">
                <a16:creationId xmlns:a16="http://schemas.microsoft.com/office/drawing/2014/main" id="{4B79E060-0054-451C-BFDD-026246C6D892}"/>
              </a:ext>
            </a:extLst>
          </p:cNvPr>
          <p:cNvSpPr>
            <a:spLocks noGrp="1"/>
          </p:cNvSpPr>
          <p:nvPr>
            <p:ph type="body" sz="quarter" idx="10"/>
          </p:nvPr>
        </p:nvSpPr>
        <p:spPr>
          <a:xfrm>
            <a:off x="7624991" y="2680703"/>
            <a:ext cx="5891633" cy="1729606"/>
          </a:xfrm>
        </p:spPr>
        <p:txBody>
          <a:bodyPr/>
          <a:lstStyle/>
          <a:p>
            <a:r>
              <a:rPr lang="en-US" altLang="zh-CN" sz="3200" dirty="0"/>
              <a:t>BY-PRD-2018-G01</a:t>
            </a:r>
          </a:p>
        </p:txBody>
      </p:sp>
      <p:sp>
        <p:nvSpPr>
          <p:cNvPr id="17" name="文本占位符 5">
            <a:extLst>
              <a:ext uri="{FF2B5EF4-FFF2-40B4-BE49-F238E27FC236}">
                <a16:creationId xmlns:a16="http://schemas.microsoft.com/office/drawing/2014/main" id="{071915EA-BAC2-4B88-9AA3-B1CADA430F3E}"/>
              </a:ext>
            </a:extLst>
          </p:cNvPr>
          <p:cNvSpPr txBox="1">
            <a:spLocks/>
          </p:cNvSpPr>
          <p:nvPr/>
        </p:nvSpPr>
        <p:spPr>
          <a:xfrm>
            <a:off x="8683819" y="3926575"/>
            <a:ext cx="4832805"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bg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500" dirty="0"/>
              <a:t>组长：陈铉文</a:t>
            </a:r>
            <a:endParaRPr lang="en-US" altLang="zh-CN" sz="1500" dirty="0"/>
          </a:p>
        </p:txBody>
      </p:sp>
      <p:sp>
        <p:nvSpPr>
          <p:cNvPr id="18" name="文本占位符 6">
            <a:extLst>
              <a:ext uri="{FF2B5EF4-FFF2-40B4-BE49-F238E27FC236}">
                <a16:creationId xmlns:a16="http://schemas.microsoft.com/office/drawing/2014/main" id="{FE685719-9956-454C-A7F2-04F73616AD8F}"/>
              </a:ext>
            </a:extLst>
          </p:cNvPr>
          <p:cNvSpPr>
            <a:spLocks noGrp="1"/>
          </p:cNvSpPr>
          <p:nvPr>
            <p:ph type="body" sz="quarter" idx="11"/>
          </p:nvPr>
        </p:nvSpPr>
        <p:spPr>
          <a:xfrm>
            <a:off x="8683820" y="4262174"/>
            <a:ext cx="4832805" cy="296271"/>
          </a:xfrm>
        </p:spPr>
        <p:txBody>
          <a:bodyPr/>
          <a:lstStyle/>
          <a:p>
            <a:r>
              <a:rPr lang="zh-CN" altLang="en-US" dirty="0"/>
              <a:t>组员：刘值成、张威杰、于坤、章奇妙</a:t>
            </a:r>
            <a:endParaRPr lang="en-US" altLang="en-US" dirty="0"/>
          </a:p>
        </p:txBody>
      </p:sp>
      <p:sp>
        <p:nvSpPr>
          <p:cNvPr id="19" name="标题 3">
            <a:extLst>
              <a:ext uri="{FF2B5EF4-FFF2-40B4-BE49-F238E27FC236}">
                <a16:creationId xmlns:a16="http://schemas.microsoft.com/office/drawing/2014/main" id="{09ACFFBD-9ABE-49C5-A56B-EB77A7C4E37A}"/>
              </a:ext>
            </a:extLst>
          </p:cNvPr>
          <p:cNvSpPr>
            <a:spLocks noGrp="1"/>
          </p:cNvSpPr>
          <p:nvPr>
            <p:ph type="ctrTitle"/>
          </p:nvPr>
        </p:nvSpPr>
        <p:spPr>
          <a:xfrm>
            <a:off x="7066191" y="491766"/>
            <a:ext cx="5265509" cy="2644074"/>
          </a:xfrm>
        </p:spPr>
        <p:txBody>
          <a:bodyPr>
            <a:noAutofit/>
          </a:bodyPr>
          <a:lstStyle/>
          <a:p>
            <a:r>
              <a:rPr lang="en-US" altLang="zh-CN" sz="6000" dirty="0"/>
              <a:t>UML</a:t>
            </a:r>
            <a:r>
              <a:rPr lang="zh-CN" altLang="en-US" sz="6000" dirty="0"/>
              <a:t>基础</a:t>
            </a:r>
            <a:r>
              <a:rPr lang="en-US" altLang="zh-CN" sz="6000" dirty="0"/>
              <a:t>III</a:t>
            </a:r>
            <a:br>
              <a:rPr lang="en-US" altLang="zh-CN" sz="6000" dirty="0"/>
            </a:br>
            <a:r>
              <a:rPr lang="en-US" altLang="zh-CN" sz="6000" dirty="0"/>
              <a:t>	</a:t>
            </a:r>
            <a:r>
              <a:rPr lang="zh-CN" altLang="en-US" sz="3200" dirty="0"/>
              <a:t>对象图、构件图、包图</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56" name="标题 48">
            <a:extLst>
              <a:ext uri="{FF2B5EF4-FFF2-40B4-BE49-F238E27FC236}">
                <a16:creationId xmlns:a16="http://schemas.microsoft.com/office/drawing/2014/main" id="{BB0FFF1D-0DF2-404C-A52D-00B04FDE86B2}"/>
              </a:ext>
            </a:extLst>
          </p:cNvPr>
          <p:cNvSpPr txBox="1">
            <a:spLocks/>
          </p:cNvSpPr>
          <p:nvPr/>
        </p:nvSpPr>
        <p:spPr>
          <a:xfrm>
            <a:off x="580172" y="3135675"/>
            <a:ext cx="1312715" cy="397771"/>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具名对象</a:t>
            </a:r>
          </a:p>
        </p:txBody>
      </p:sp>
      <p:sp>
        <p:nvSpPr>
          <p:cNvPr id="10" name="标题 48">
            <a:extLst>
              <a:ext uri="{FF2B5EF4-FFF2-40B4-BE49-F238E27FC236}">
                <a16:creationId xmlns:a16="http://schemas.microsoft.com/office/drawing/2014/main" id="{18A158C1-A6E4-4C2E-9FAB-D2B12B79B26A}"/>
              </a:ext>
            </a:extLst>
          </p:cNvPr>
          <p:cNvSpPr txBox="1">
            <a:spLocks/>
          </p:cNvSpPr>
          <p:nvPr/>
        </p:nvSpPr>
        <p:spPr>
          <a:xfrm>
            <a:off x="629918" y="5839309"/>
            <a:ext cx="1312715" cy="397771"/>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匿名对象</a:t>
            </a:r>
          </a:p>
        </p:txBody>
      </p:sp>
      <p:cxnSp>
        <p:nvCxnSpPr>
          <p:cNvPr id="3" name="连接符: 肘形 2">
            <a:extLst>
              <a:ext uri="{FF2B5EF4-FFF2-40B4-BE49-F238E27FC236}">
                <a16:creationId xmlns:a16="http://schemas.microsoft.com/office/drawing/2014/main" id="{D05CF269-2F13-4CC7-A283-B00FBFEF3D63}"/>
              </a:ext>
            </a:extLst>
          </p:cNvPr>
          <p:cNvCxnSpPr>
            <a:cxnSpLocks/>
            <a:stCxn id="56" idx="1"/>
            <a:endCxn id="10" idx="1"/>
          </p:cNvCxnSpPr>
          <p:nvPr/>
        </p:nvCxnSpPr>
        <p:spPr>
          <a:xfrm rot="10800000" flipH="1" flipV="1">
            <a:off x="580172" y="3334561"/>
            <a:ext cx="49746" cy="2703634"/>
          </a:xfrm>
          <a:prstGeom prst="bentConnector3">
            <a:avLst>
              <a:gd name="adj1" fmla="val -459534"/>
            </a:avLst>
          </a:prstGeom>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717B83B3-132F-42D7-90BB-64B640B5A9A9}"/>
              </a:ext>
            </a:extLst>
          </p:cNvPr>
          <p:cNvPicPr>
            <a:picLocks noChangeAspect="1"/>
          </p:cNvPicPr>
          <p:nvPr/>
        </p:nvPicPr>
        <p:blipFill>
          <a:blip r:embed="rId3"/>
          <a:stretch>
            <a:fillRect/>
          </a:stretch>
        </p:blipFill>
        <p:spPr>
          <a:xfrm>
            <a:off x="3051959" y="1172338"/>
            <a:ext cx="1442628" cy="885824"/>
          </a:xfrm>
          <a:prstGeom prst="rect">
            <a:avLst/>
          </a:prstGeom>
        </p:spPr>
      </p:pic>
      <p:pic>
        <p:nvPicPr>
          <p:cNvPr id="14" name="图片 13">
            <a:extLst>
              <a:ext uri="{FF2B5EF4-FFF2-40B4-BE49-F238E27FC236}">
                <a16:creationId xmlns:a16="http://schemas.microsoft.com/office/drawing/2014/main" id="{274C5F30-2889-434C-B42A-4F2749876AE1}"/>
              </a:ext>
            </a:extLst>
          </p:cNvPr>
          <p:cNvPicPr>
            <a:picLocks noChangeAspect="1"/>
          </p:cNvPicPr>
          <p:nvPr/>
        </p:nvPicPr>
        <p:blipFill>
          <a:blip r:embed="rId4"/>
          <a:stretch>
            <a:fillRect/>
          </a:stretch>
        </p:blipFill>
        <p:spPr>
          <a:xfrm>
            <a:off x="3051959" y="3458062"/>
            <a:ext cx="1442628" cy="885824"/>
          </a:xfrm>
          <a:prstGeom prst="rect">
            <a:avLst/>
          </a:prstGeom>
        </p:spPr>
      </p:pic>
      <p:cxnSp>
        <p:nvCxnSpPr>
          <p:cNvPr id="16" name="连接符: 肘形 15">
            <a:extLst>
              <a:ext uri="{FF2B5EF4-FFF2-40B4-BE49-F238E27FC236}">
                <a16:creationId xmlns:a16="http://schemas.microsoft.com/office/drawing/2014/main" id="{C85FEFD2-FF86-44EC-A608-529849ECAD70}"/>
              </a:ext>
            </a:extLst>
          </p:cNvPr>
          <p:cNvCxnSpPr>
            <a:cxnSpLocks/>
            <a:stCxn id="13" idx="1"/>
            <a:endCxn id="22" idx="1"/>
          </p:cNvCxnSpPr>
          <p:nvPr/>
        </p:nvCxnSpPr>
        <p:spPr>
          <a:xfrm rot="10800000" flipV="1">
            <a:off x="3033663" y="1615250"/>
            <a:ext cx="18297" cy="1142862"/>
          </a:xfrm>
          <a:prstGeom prst="bentConnector3">
            <a:avLst>
              <a:gd name="adj1" fmla="val 2737591"/>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0EAF1EDE-316C-423F-A4B6-24B5D92FE4E2}"/>
              </a:ext>
            </a:extLst>
          </p:cNvPr>
          <p:cNvCxnSpPr>
            <a:cxnSpLocks/>
            <a:stCxn id="56" idx="3"/>
          </p:cNvCxnSpPr>
          <p:nvPr/>
        </p:nvCxnSpPr>
        <p:spPr>
          <a:xfrm flipV="1">
            <a:off x="1892887" y="3334560"/>
            <a:ext cx="656639" cy="1"/>
          </a:xfrm>
          <a:prstGeom prst="line">
            <a:avLst/>
          </a:prstGeom>
        </p:spPr>
        <p:style>
          <a:lnRef idx="1">
            <a:schemeClr val="dk1"/>
          </a:lnRef>
          <a:fillRef idx="0">
            <a:schemeClr val="dk1"/>
          </a:fillRef>
          <a:effectRef idx="0">
            <a:schemeClr val="dk1"/>
          </a:effectRef>
          <a:fontRef idx="minor">
            <a:schemeClr val="tx1"/>
          </a:fontRef>
        </p:style>
      </p:cxnSp>
      <p:pic>
        <p:nvPicPr>
          <p:cNvPr id="22" name="图片 21">
            <a:extLst>
              <a:ext uri="{FF2B5EF4-FFF2-40B4-BE49-F238E27FC236}">
                <a16:creationId xmlns:a16="http://schemas.microsoft.com/office/drawing/2014/main" id="{E886BED3-CA81-40E6-98DC-31AE44E80322}"/>
              </a:ext>
            </a:extLst>
          </p:cNvPr>
          <p:cNvPicPr>
            <a:picLocks noChangeAspect="1"/>
          </p:cNvPicPr>
          <p:nvPr/>
        </p:nvPicPr>
        <p:blipFill>
          <a:blip r:embed="rId5"/>
          <a:stretch>
            <a:fillRect/>
          </a:stretch>
        </p:blipFill>
        <p:spPr>
          <a:xfrm>
            <a:off x="3033662" y="2306448"/>
            <a:ext cx="1442628" cy="903328"/>
          </a:xfrm>
          <a:prstGeom prst="rect">
            <a:avLst/>
          </a:prstGeom>
        </p:spPr>
      </p:pic>
      <p:cxnSp>
        <p:nvCxnSpPr>
          <p:cNvPr id="34" name="直接连接符 33">
            <a:extLst>
              <a:ext uri="{FF2B5EF4-FFF2-40B4-BE49-F238E27FC236}">
                <a16:creationId xmlns:a16="http://schemas.microsoft.com/office/drawing/2014/main" id="{40961C34-56C6-439B-B18D-C4594FC0E600}"/>
              </a:ext>
            </a:extLst>
          </p:cNvPr>
          <p:cNvCxnSpPr>
            <a:cxnSpLocks/>
            <a:stCxn id="10" idx="3"/>
            <a:endCxn id="40" idx="1"/>
          </p:cNvCxnSpPr>
          <p:nvPr/>
        </p:nvCxnSpPr>
        <p:spPr>
          <a:xfrm flipV="1">
            <a:off x="1942633" y="6038194"/>
            <a:ext cx="1109326" cy="1"/>
          </a:xfrm>
          <a:prstGeom prst="line">
            <a:avLst/>
          </a:prstGeom>
        </p:spPr>
        <p:style>
          <a:lnRef idx="1">
            <a:schemeClr val="dk1"/>
          </a:lnRef>
          <a:fillRef idx="0">
            <a:schemeClr val="dk1"/>
          </a:fillRef>
          <a:effectRef idx="0">
            <a:schemeClr val="dk1"/>
          </a:effectRef>
          <a:fontRef idx="minor">
            <a:schemeClr val="tx1"/>
          </a:fontRef>
        </p:style>
      </p:cxnSp>
      <p:pic>
        <p:nvPicPr>
          <p:cNvPr id="40" name="图片 39">
            <a:extLst>
              <a:ext uri="{FF2B5EF4-FFF2-40B4-BE49-F238E27FC236}">
                <a16:creationId xmlns:a16="http://schemas.microsoft.com/office/drawing/2014/main" id="{78B515FE-C886-4554-8D40-0E593C0713A5}"/>
              </a:ext>
            </a:extLst>
          </p:cNvPr>
          <p:cNvPicPr>
            <a:picLocks noChangeAspect="1"/>
          </p:cNvPicPr>
          <p:nvPr/>
        </p:nvPicPr>
        <p:blipFill>
          <a:blip r:embed="rId6"/>
          <a:stretch>
            <a:fillRect/>
          </a:stretch>
        </p:blipFill>
        <p:spPr>
          <a:xfrm>
            <a:off x="3051959" y="5607548"/>
            <a:ext cx="1446118" cy="861291"/>
          </a:xfrm>
          <a:prstGeom prst="rect">
            <a:avLst/>
          </a:prstGeom>
        </p:spPr>
      </p:pic>
      <p:sp>
        <p:nvSpPr>
          <p:cNvPr id="5" name="L 形 4">
            <a:extLst>
              <a:ext uri="{FF2B5EF4-FFF2-40B4-BE49-F238E27FC236}">
                <a16:creationId xmlns:a16="http://schemas.microsoft.com/office/drawing/2014/main" id="{54B78AC3-EBB1-406D-9EE0-4D8BBD1888BB}"/>
              </a:ext>
            </a:extLst>
          </p:cNvPr>
          <p:cNvSpPr/>
          <p:nvPr/>
        </p:nvSpPr>
        <p:spPr>
          <a:xfrm>
            <a:off x="3230051" y="1319520"/>
            <a:ext cx="980979" cy="2680980"/>
          </a:xfrm>
          <a:prstGeom prst="corner">
            <a:avLst>
              <a:gd name="adj1" fmla="val 162428"/>
              <a:gd name="adj2" fmla="val 5776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7" name="矩形 6">
            <a:extLst>
              <a:ext uri="{FF2B5EF4-FFF2-40B4-BE49-F238E27FC236}">
                <a16:creationId xmlns:a16="http://schemas.microsoft.com/office/drawing/2014/main" id="{2B7C59EE-75B1-4CE2-A2AA-AE5371250CBF}"/>
              </a:ext>
            </a:extLst>
          </p:cNvPr>
          <p:cNvSpPr/>
          <p:nvPr/>
        </p:nvSpPr>
        <p:spPr>
          <a:xfrm>
            <a:off x="4476290" y="2676554"/>
            <a:ext cx="2646878" cy="369332"/>
          </a:xfrm>
          <a:prstGeom prst="rect">
            <a:avLst/>
          </a:prstGeom>
        </p:spPr>
        <p:txBody>
          <a:bodyPr wrap="none">
            <a:spAutoFit/>
          </a:bodyPr>
          <a:lstStyle/>
          <a:p>
            <a:r>
              <a:rPr lang="zh-CN" altLang="en-US" dirty="0">
                <a:solidFill>
                  <a:srgbClr val="FF0000"/>
                </a:solidFill>
              </a:rPr>
              <a:t>简单名（</a:t>
            </a:r>
            <a:r>
              <a:rPr lang="en-US" altLang="zh-CN" dirty="0">
                <a:solidFill>
                  <a:srgbClr val="FF0000"/>
                </a:solidFill>
              </a:rPr>
              <a:t>simple name</a:t>
            </a:r>
            <a:r>
              <a:rPr lang="zh-CN" altLang="en-US" dirty="0">
                <a:solidFill>
                  <a:srgbClr val="FF0000"/>
                </a:solidFill>
              </a:rPr>
              <a:t>）</a:t>
            </a:r>
          </a:p>
        </p:txBody>
      </p:sp>
      <p:sp>
        <p:nvSpPr>
          <p:cNvPr id="20" name="文本框 19">
            <a:extLst>
              <a:ext uri="{FF2B5EF4-FFF2-40B4-BE49-F238E27FC236}">
                <a16:creationId xmlns:a16="http://schemas.microsoft.com/office/drawing/2014/main" id="{34BDE2D8-7040-47C8-8D14-078912752E7C}"/>
              </a:ext>
            </a:extLst>
          </p:cNvPr>
          <p:cNvSpPr txBox="1"/>
          <p:nvPr/>
        </p:nvSpPr>
        <p:spPr>
          <a:xfrm>
            <a:off x="6970707" y="2245370"/>
            <a:ext cx="5056774" cy="2031325"/>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当我们显式地为对象命名时，是在真正的给出一个能由人使用的名称，如果在给定的语境中对象是明显的，我们也可以简单地给出对象名。</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    其中，路径名是以抽象所在的包名为前缀的抽象名</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如果不知道与对象相联系的抽象，则至少要给它一个明确的名称。</a:t>
            </a:r>
            <a:endParaRPr lang="en-US" altLang="zh-CN" dirty="0">
              <a:solidFill>
                <a:srgbClr val="FF0000"/>
              </a:solidFill>
              <a:latin typeface="新宋体" panose="02010609030101010101" pitchFamily="49" charset="-122"/>
              <a:ea typeface="新宋体" panose="02010609030101010101" pitchFamily="49" charset="-122"/>
            </a:endParaRPr>
          </a:p>
        </p:txBody>
      </p:sp>
      <p:pic>
        <p:nvPicPr>
          <p:cNvPr id="8" name="图片 7">
            <a:extLst>
              <a:ext uri="{FF2B5EF4-FFF2-40B4-BE49-F238E27FC236}">
                <a16:creationId xmlns:a16="http://schemas.microsoft.com/office/drawing/2014/main" id="{BFA7C491-5367-47CE-A281-EFFDF68C2EAB}"/>
              </a:ext>
            </a:extLst>
          </p:cNvPr>
          <p:cNvPicPr>
            <a:picLocks noChangeAspect="1"/>
          </p:cNvPicPr>
          <p:nvPr/>
        </p:nvPicPr>
        <p:blipFill>
          <a:blip r:embed="rId7"/>
          <a:stretch>
            <a:fillRect/>
          </a:stretch>
        </p:blipFill>
        <p:spPr>
          <a:xfrm>
            <a:off x="3033662" y="4592172"/>
            <a:ext cx="1914525" cy="581025"/>
          </a:xfrm>
          <a:prstGeom prst="rect">
            <a:avLst/>
          </a:prstGeom>
        </p:spPr>
      </p:pic>
      <p:sp>
        <p:nvSpPr>
          <p:cNvPr id="23" name="矩形 22">
            <a:extLst>
              <a:ext uri="{FF2B5EF4-FFF2-40B4-BE49-F238E27FC236}">
                <a16:creationId xmlns:a16="http://schemas.microsoft.com/office/drawing/2014/main" id="{EF0340BA-48C7-4F6E-921B-206AD73CD8C6}"/>
              </a:ext>
            </a:extLst>
          </p:cNvPr>
          <p:cNvSpPr/>
          <p:nvPr/>
        </p:nvSpPr>
        <p:spPr>
          <a:xfrm>
            <a:off x="5114187" y="4698018"/>
            <a:ext cx="2428870" cy="369332"/>
          </a:xfrm>
          <a:prstGeom prst="rect">
            <a:avLst/>
          </a:prstGeom>
        </p:spPr>
        <p:txBody>
          <a:bodyPr wrap="none">
            <a:spAutoFit/>
          </a:bodyPr>
          <a:lstStyle/>
          <a:p>
            <a:r>
              <a:rPr lang="zh-CN" altLang="en-US" dirty="0">
                <a:solidFill>
                  <a:srgbClr val="FF0000"/>
                </a:solidFill>
              </a:rPr>
              <a:t>路径名（</a:t>
            </a:r>
            <a:r>
              <a:rPr lang="en-US" altLang="zh-CN" dirty="0">
                <a:solidFill>
                  <a:srgbClr val="FF0000"/>
                </a:solidFill>
              </a:rPr>
              <a:t>path name</a:t>
            </a:r>
            <a:r>
              <a:rPr lang="zh-CN" altLang="en-US" dirty="0">
                <a:solidFill>
                  <a:srgbClr val="FF0000"/>
                </a:solidFill>
              </a:rPr>
              <a:t>）</a:t>
            </a:r>
          </a:p>
        </p:txBody>
      </p:sp>
      <p:cxnSp>
        <p:nvCxnSpPr>
          <p:cNvPr id="15" name="连接符: 肘形 14">
            <a:extLst>
              <a:ext uri="{FF2B5EF4-FFF2-40B4-BE49-F238E27FC236}">
                <a16:creationId xmlns:a16="http://schemas.microsoft.com/office/drawing/2014/main" id="{1D601F14-99C0-4487-AC00-AB3DF698DFD1}"/>
              </a:ext>
            </a:extLst>
          </p:cNvPr>
          <p:cNvCxnSpPr>
            <a:cxnSpLocks/>
            <a:endCxn id="8" idx="1"/>
          </p:cNvCxnSpPr>
          <p:nvPr/>
        </p:nvCxnSpPr>
        <p:spPr>
          <a:xfrm rot="16200000" flipH="1">
            <a:off x="2213841" y="4062864"/>
            <a:ext cx="1155508" cy="484134"/>
          </a:xfrm>
          <a:prstGeom prst="bentConnector2">
            <a:avLst/>
          </a:prstGeom>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924A2AF8-22F1-4F91-BC52-46646320C667}"/>
              </a:ext>
            </a:extLst>
          </p:cNvPr>
          <p:cNvSpPr txBox="1"/>
          <p:nvPr/>
        </p:nvSpPr>
        <p:spPr>
          <a:xfrm>
            <a:off x="6970707" y="5313750"/>
            <a:ext cx="5056774"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很多情况下，只有对象所在的计算机知道该对象的实际名称，在这种情况下，可以给出一个匿名对象。</a:t>
            </a:r>
            <a:endParaRPr lang="en-US" altLang="zh-CN" dirty="0">
              <a:latin typeface="新宋体" panose="02010609030101010101" pitchFamily="49" charset="-122"/>
              <a:ea typeface="新宋体" panose="02010609030101010101" pitchFamily="49" charset="-122"/>
            </a:endParaRPr>
          </a:p>
        </p:txBody>
      </p:sp>
      <p:sp>
        <p:nvSpPr>
          <p:cNvPr id="38" name="文本框 37">
            <a:extLst>
              <a:ext uri="{FF2B5EF4-FFF2-40B4-BE49-F238E27FC236}">
                <a16:creationId xmlns:a16="http://schemas.microsoft.com/office/drawing/2014/main" id="{1919AE0E-D18E-44DC-A877-567D3AA80F5E}"/>
              </a:ext>
            </a:extLst>
          </p:cNvPr>
          <p:cNvSpPr txBox="1"/>
          <p:nvPr/>
        </p:nvSpPr>
        <p:spPr>
          <a:xfrm>
            <a:off x="6970707" y="1355684"/>
            <a:ext cx="5056774"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对象的名称和类型形成一个串，对于一个对象，要在整个串下画一条下划线</a:t>
            </a:r>
            <a:endParaRPr lang="en-US" altLang="zh-CN" dirty="0">
              <a:solidFill>
                <a:srgbClr val="FF0000"/>
              </a:solidFill>
              <a:latin typeface="新宋体" panose="02010609030101010101" pitchFamily="49" charset="-122"/>
              <a:ea typeface="新宋体" panose="02010609030101010101" pitchFamily="49" charset="-122"/>
            </a:endParaRPr>
          </a:p>
        </p:txBody>
      </p:sp>
      <p:cxnSp>
        <p:nvCxnSpPr>
          <p:cNvPr id="44" name="连接符: 肘形 43">
            <a:extLst>
              <a:ext uri="{FF2B5EF4-FFF2-40B4-BE49-F238E27FC236}">
                <a16:creationId xmlns:a16="http://schemas.microsoft.com/office/drawing/2014/main" id="{00F7DE5F-78D1-4E90-B045-20DDED860987}"/>
              </a:ext>
            </a:extLst>
          </p:cNvPr>
          <p:cNvCxnSpPr>
            <a:cxnSpLocks/>
            <a:endCxn id="14" idx="1"/>
          </p:cNvCxnSpPr>
          <p:nvPr/>
        </p:nvCxnSpPr>
        <p:spPr>
          <a:xfrm rot="16200000" flipH="1">
            <a:off x="2197318" y="3046333"/>
            <a:ext cx="1206850" cy="502432"/>
          </a:xfrm>
          <a:prstGeom prst="bentConnector2">
            <a:avLst/>
          </a:prstGeom>
        </p:spPr>
        <p:style>
          <a:lnRef idx="1">
            <a:schemeClr val="dk1"/>
          </a:lnRef>
          <a:fillRef idx="0">
            <a:schemeClr val="dk1"/>
          </a:fillRef>
          <a:effectRef idx="0">
            <a:schemeClr val="dk1"/>
          </a:effectRef>
          <a:fontRef idx="minor">
            <a:schemeClr val="tx1"/>
          </a:fontRef>
        </p:style>
      </p:cxnSp>
      <p:pic>
        <p:nvPicPr>
          <p:cNvPr id="2" name="图片 1">
            <a:extLst>
              <a:ext uri="{FF2B5EF4-FFF2-40B4-BE49-F238E27FC236}">
                <a16:creationId xmlns:a16="http://schemas.microsoft.com/office/drawing/2014/main" id="{B33F63FD-C0F9-46A4-B8F6-0F4A8D5EE356}"/>
              </a:ext>
            </a:extLst>
          </p:cNvPr>
          <p:cNvPicPr>
            <a:picLocks noChangeAspect="1"/>
          </p:cNvPicPr>
          <p:nvPr/>
        </p:nvPicPr>
        <p:blipFill>
          <a:blip r:embed="rId8"/>
          <a:stretch>
            <a:fillRect/>
          </a:stretch>
        </p:blipFill>
        <p:spPr>
          <a:xfrm>
            <a:off x="7868285" y="4773146"/>
            <a:ext cx="1962150" cy="219075"/>
          </a:xfrm>
          <a:prstGeom prst="rect">
            <a:avLst/>
          </a:prstGeom>
        </p:spPr>
      </p:pic>
    </p:spTree>
    <p:extLst>
      <p:ext uri="{BB962C8B-B14F-4D97-AF65-F5344CB8AC3E}">
        <p14:creationId xmlns:p14="http://schemas.microsoft.com/office/powerpoint/2010/main" val="11899576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38" name="文本框 37">
            <a:extLst>
              <a:ext uri="{FF2B5EF4-FFF2-40B4-BE49-F238E27FC236}">
                <a16:creationId xmlns:a16="http://schemas.microsoft.com/office/drawing/2014/main" id="{1919AE0E-D18E-44DC-A877-567D3AA80F5E}"/>
              </a:ext>
            </a:extLst>
          </p:cNvPr>
          <p:cNvSpPr txBox="1"/>
          <p:nvPr/>
        </p:nvSpPr>
        <p:spPr>
          <a:xfrm>
            <a:off x="6484977" y="2967333"/>
            <a:ext cx="5294850" cy="1200329"/>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关联的实例称为链，链是对象之间的语意联系，链和关联一样，是一条直线，但链连接的是对象。两个对象之间有链存在的情况下，一个对象就能向另一个对象发送</a:t>
            </a:r>
            <a:r>
              <a:rPr lang="zh-CN" altLang="en-US" dirty="0">
                <a:solidFill>
                  <a:srgbClr val="FF0000"/>
                </a:solidFill>
                <a:latin typeface="新宋体" panose="02010609030101010101" pitchFamily="49" charset="-122"/>
                <a:ea typeface="新宋体" panose="02010609030101010101" pitchFamily="49" charset="-122"/>
              </a:rPr>
              <a:t>消息</a:t>
            </a:r>
            <a:r>
              <a:rPr lang="zh-CN" altLang="en-US" dirty="0">
                <a:latin typeface="新宋体" panose="02010609030101010101" pitchFamily="49" charset="-122"/>
                <a:ea typeface="新宋体" panose="02010609030101010101" pitchFamily="49" charset="-122"/>
              </a:rPr>
              <a:t>。</a:t>
            </a:r>
            <a:endParaRPr lang="en-US" altLang="zh-CN" dirty="0">
              <a:solidFill>
                <a:srgbClr val="FF0000"/>
              </a:solidFill>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EDB1D47C-88D2-455D-9EE1-F0C83C046B66}"/>
              </a:ext>
            </a:extLst>
          </p:cNvPr>
          <p:cNvPicPr>
            <a:picLocks noChangeAspect="1"/>
          </p:cNvPicPr>
          <p:nvPr/>
        </p:nvPicPr>
        <p:blipFill>
          <a:blip r:embed="rId3"/>
          <a:stretch>
            <a:fillRect/>
          </a:stretch>
        </p:blipFill>
        <p:spPr>
          <a:xfrm>
            <a:off x="886411" y="2793592"/>
            <a:ext cx="4482925" cy="1547813"/>
          </a:xfrm>
          <a:prstGeom prst="rect">
            <a:avLst/>
          </a:prstGeom>
        </p:spPr>
      </p:pic>
    </p:spTree>
    <p:extLst>
      <p:ext uri="{BB962C8B-B14F-4D97-AF65-F5344CB8AC3E}">
        <p14:creationId xmlns:p14="http://schemas.microsoft.com/office/powerpoint/2010/main" val="20949159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对象图的扩展</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38" name="文本框 37">
            <a:extLst>
              <a:ext uri="{FF2B5EF4-FFF2-40B4-BE49-F238E27FC236}">
                <a16:creationId xmlns:a16="http://schemas.microsoft.com/office/drawing/2014/main" id="{1919AE0E-D18E-44DC-A877-567D3AA80F5E}"/>
              </a:ext>
            </a:extLst>
          </p:cNvPr>
          <p:cNvSpPr txBox="1"/>
          <p:nvPr/>
        </p:nvSpPr>
        <p:spPr>
          <a:xfrm>
            <a:off x="6164765" y="2173457"/>
            <a:ext cx="5294850"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对象是有状态的，它是由对象的所有性质加上每个性质的当前的取值组成，对象的状态是动态的</a:t>
            </a:r>
            <a:endParaRPr lang="en-US" altLang="zh-CN" dirty="0">
              <a:solidFill>
                <a:srgbClr val="FF0000"/>
              </a:solidFill>
              <a:latin typeface="新宋体" panose="02010609030101010101" pitchFamily="49" charset="-122"/>
              <a:ea typeface="新宋体" panose="02010609030101010101" pitchFamily="49" charset="-122"/>
            </a:endParaRPr>
          </a:p>
        </p:txBody>
      </p:sp>
      <p:sp>
        <p:nvSpPr>
          <p:cNvPr id="26" name="文本框 25">
            <a:extLst>
              <a:ext uri="{FF2B5EF4-FFF2-40B4-BE49-F238E27FC236}">
                <a16:creationId xmlns:a16="http://schemas.microsoft.com/office/drawing/2014/main" id="{6A07C011-20F1-4D76-9C4B-E056ED60CCD6}"/>
              </a:ext>
            </a:extLst>
          </p:cNvPr>
          <p:cNvSpPr txBox="1"/>
          <p:nvPr/>
        </p:nvSpPr>
        <p:spPr>
          <a:xfrm>
            <a:off x="6225637" y="4203182"/>
            <a:ext cx="5294850" cy="1200329"/>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a:t>
            </a:r>
            <a:r>
              <a:rPr lang="en-US" altLang="zh-CN" dirty="0">
                <a:latin typeface="新宋体" panose="02010609030101010101" pitchFamily="49" charset="-122"/>
                <a:ea typeface="新宋体" panose="02010609030101010101" pitchFamily="49" charset="-122"/>
              </a:rPr>
              <a:t>UML</a:t>
            </a:r>
            <a:r>
              <a:rPr lang="zh-CN" altLang="en-US" dirty="0">
                <a:latin typeface="新宋体" panose="02010609030101010101" pitchFamily="49" charset="-122"/>
                <a:ea typeface="新宋体" panose="02010609030101010101" pitchFamily="49" charset="-122"/>
              </a:rPr>
              <a:t>中的所有扩展机制都可应用到对象上，但是通常不直接地将实例衍型化，也不给出实例的标记值，对象的衍型和标记值可从它的抽象中所定义的衍型和标记值中派生出来</a:t>
            </a:r>
            <a:endParaRPr lang="en-US" altLang="zh-CN" dirty="0">
              <a:solidFill>
                <a:srgbClr val="FF0000"/>
              </a:solidFill>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7664C97B-F1EC-48C7-A81F-BFB488EE6789}"/>
              </a:ext>
            </a:extLst>
          </p:cNvPr>
          <p:cNvPicPr>
            <a:picLocks noChangeAspect="1"/>
          </p:cNvPicPr>
          <p:nvPr/>
        </p:nvPicPr>
        <p:blipFill>
          <a:blip r:embed="rId3"/>
          <a:stretch>
            <a:fillRect/>
          </a:stretch>
        </p:blipFill>
        <p:spPr>
          <a:xfrm>
            <a:off x="1571579" y="2008488"/>
            <a:ext cx="2960760" cy="1622600"/>
          </a:xfrm>
          <a:prstGeom prst="rect">
            <a:avLst/>
          </a:prstGeom>
        </p:spPr>
      </p:pic>
      <p:pic>
        <p:nvPicPr>
          <p:cNvPr id="5" name="图片 4">
            <a:extLst>
              <a:ext uri="{FF2B5EF4-FFF2-40B4-BE49-F238E27FC236}">
                <a16:creationId xmlns:a16="http://schemas.microsoft.com/office/drawing/2014/main" id="{C7874443-5410-44A7-9794-32D8143735A8}"/>
              </a:ext>
            </a:extLst>
          </p:cNvPr>
          <p:cNvPicPr>
            <a:picLocks noChangeAspect="1"/>
          </p:cNvPicPr>
          <p:nvPr/>
        </p:nvPicPr>
        <p:blipFill>
          <a:blip r:embed="rId4"/>
          <a:stretch>
            <a:fillRect/>
          </a:stretch>
        </p:blipFill>
        <p:spPr>
          <a:xfrm>
            <a:off x="1999446" y="4203361"/>
            <a:ext cx="2105025" cy="1200150"/>
          </a:xfrm>
          <a:prstGeom prst="rect">
            <a:avLst/>
          </a:prstGeom>
        </p:spPr>
      </p:pic>
      <p:sp>
        <p:nvSpPr>
          <p:cNvPr id="9" name="文本框 8">
            <a:extLst>
              <a:ext uri="{FF2B5EF4-FFF2-40B4-BE49-F238E27FC236}">
                <a16:creationId xmlns:a16="http://schemas.microsoft.com/office/drawing/2014/main" id="{78F061BF-8130-4C87-9F10-D5BD82A06466}"/>
              </a:ext>
            </a:extLst>
          </p:cNvPr>
          <p:cNvSpPr txBox="1"/>
          <p:nvPr/>
        </p:nvSpPr>
        <p:spPr>
          <a:xfrm>
            <a:off x="3994933" y="1510991"/>
            <a:ext cx="1224767"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显式状态</a:t>
            </a:r>
            <a:endParaRPr lang="en-US" altLang="zh-CN"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000550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zh-CN" altLang="en-US" dirty="0"/>
              <a:t>对对象结构建模</a:t>
            </a:r>
          </a:p>
        </p:txBody>
      </p:sp>
      <p:sp>
        <p:nvSpPr>
          <p:cNvPr id="17" name="文本框 16">
            <a:extLst>
              <a:ext uri="{FF2B5EF4-FFF2-40B4-BE49-F238E27FC236}">
                <a16:creationId xmlns:a16="http://schemas.microsoft.com/office/drawing/2014/main" id="{49BEC3A5-BB1E-43D1-927D-5A57ED8D1C57}"/>
              </a:ext>
            </a:extLst>
          </p:cNvPr>
          <p:cNvSpPr txBox="1"/>
          <p:nvPr/>
        </p:nvSpPr>
        <p:spPr>
          <a:xfrm>
            <a:off x="1208026" y="1545567"/>
            <a:ext cx="9775947" cy="3766865"/>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对象图用于对复杂的数据结构建模特别有用</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识别想为之建模的机制。机制描述了正建模的系统部分的某些功能或行为，它由一组类、接口和其他事物的交互产生。</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创建协作来描述机制</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对于每个机制，识别参与协作的类、接口和其他元素，也要识别这些事物之间的关系。</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考虑贯穿这个机制的一个脚本。在某一时刻冻结该脚本，描绘参与这个机制的各个对象。</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为了理解脚本，按需要显露出每个这样的对象的状态和属性值。</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6.</a:t>
            </a:r>
            <a:r>
              <a:rPr lang="zh-CN" altLang="en-US" dirty="0">
                <a:latin typeface="新宋体" panose="02010609030101010101" pitchFamily="49" charset="-122"/>
                <a:ea typeface="新宋体" panose="02010609030101010101" pitchFamily="49" charset="-122"/>
              </a:rPr>
              <a:t>同样地，显露出这些对象之间的链，它代表这些对象之间关联的实例。</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8124530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14</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zh-CN" altLang="en-US" dirty="0"/>
              <a:t>逆向工程</a:t>
            </a:r>
          </a:p>
        </p:txBody>
      </p:sp>
      <p:sp>
        <p:nvSpPr>
          <p:cNvPr id="22" name="文本框 21">
            <a:extLst>
              <a:ext uri="{FF2B5EF4-FFF2-40B4-BE49-F238E27FC236}">
                <a16:creationId xmlns:a16="http://schemas.microsoft.com/office/drawing/2014/main" id="{E1BB12E3-9729-4D7E-A05A-15BAF7FCBEF0}"/>
              </a:ext>
            </a:extLst>
          </p:cNvPr>
          <p:cNvSpPr txBox="1"/>
          <p:nvPr/>
        </p:nvSpPr>
        <p:spPr>
          <a:xfrm>
            <a:off x="1208027" y="1545567"/>
            <a:ext cx="9947654" cy="4182363"/>
          </a:xfrm>
          <a:prstGeom prst="rect">
            <a:avLst/>
          </a:prstGeom>
          <a:noFill/>
        </p:spPr>
        <p:txBody>
          <a:bodyPr wrap="square" rtlCol="0">
            <a:spAutoFit/>
          </a:bodyPr>
          <a:lstStyle/>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选择要进行逆向工程的目标。通常将语境设为一个操作的内部，或者与一个特定类的实例相关。</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通过使用工具或简单的走查脚本，在特定的时刻停止执行。</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识别出在该语境中相互协作的一组感兴趣的对象，并在对象图中表示他们。</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按照理解语义的需要，显露这些对象的状态。</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按照理解语义的需要，识别这些对象之间存在的链。</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6.</a:t>
            </a:r>
            <a:r>
              <a:rPr lang="zh-CN" altLang="en-US" dirty="0">
                <a:latin typeface="新宋体" panose="02010609030101010101" pitchFamily="49" charset="-122"/>
                <a:ea typeface="新宋体" panose="02010609030101010101" pitchFamily="49" charset="-122"/>
              </a:rPr>
              <a:t>若最终的图过于复杂，则要修剪它</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通过删除有需要回答的关于脚本的问题务无密切关系的对象来实现。如图过于简化，若把某些感兴趣的对象的邻居扩充进来，并更深入地显露除各对象的状态。</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7.</a:t>
            </a:r>
            <a:r>
              <a:rPr lang="zh-CN" altLang="en-US" dirty="0">
                <a:latin typeface="新宋体" panose="02010609030101010101" pitchFamily="49" charset="-122"/>
                <a:ea typeface="新宋体" panose="02010609030101010101" pitchFamily="49" charset="-122"/>
              </a:rPr>
              <a:t>通常，必须手工地添加或标记目标代码中非显式的结构。丢失的信息提供了隐含在最终的代码中的设计意图。</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8040335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15</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en-US" altLang="zh-CN" dirty="0"/>
              <a:t>Q&amp;A</a:t>
            </a:r>
            <a:endParaRPr lang="zh-CN" altLang="en-US" dirty="0"/>
          </a:p>
        </p:txBody>
      </p:sp>
      <p:sp>
        <p:nvSpPr>
          <p:cNvPr id="22" name="文本框 21">
            <a:extLst>
              <a:ext uri="{FF2B5EF4-FFF2-40B4-BE49-F238E27FC236}">
                <a16:creationId xmlns:a16="http://schemas.microsoft.com/office/drawing/2014/main" id="{E1BB12E3-9729-4D7E-A05A-15BAF7FCBEF0}"/>
              </a:ext>
            </a:extLst>
          </p:cNvPr>
          <p:cNvSpPr txBox="1"/>
          <p:nvPr/>
        </p:nvSpPr>
        <p:spPr>
          <a:xfrm>
            <a:off x="1208027" y="1545567"/>
            <a:ext cx="6186309" cy="442878"/>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请说明对象图的使用场景以及它的优缺点</a:t>
            </a:r>
            <a:endParaRPr lang="en-US" altLang="zh-CN" dirty="0">
              <a:latin typeface="新宋体" panose="02010609030101010101" pitchFamily="49" charset="-122"/>
              <a:ea typeface="新宋体" panose="02010609030101010101" pitchFamily="49" charset="-122"/>
            </a:endParaRPr>
          </a:p>
        </p:txBody>
      </p:sp>
      <p:sp>
        <p:nvSpPr>
          <p:cNvPr id="5" name="文本框 4">
            <a:extLst>
              <a:ext uri="{FF2B5EF4-FFF2-40B4-BE49-F238E27FC236}">
                <a16:creationId xmlns:a16="http://schemas.microsoft.com/office/drawing/2014/main" id="{44B78603-11FB-4902-9461-CE415E81BD0B}"/>
              </a:ext>
            </a:extLst>
          </p:cNvPr>
          <p:cNvSpPr txBox="1"/>
          <p:nvPr/>
        </p:nvSpPr>
        <p:spPr>
          <a:xfrm>
            <a:off x="1208027" y="2062434"/>
            <a:ext cx="6186309" cy="2935868"/>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对象图使用于模型的设计</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对源代码进行分析和说明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对造型复杂的数据结构的理解</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从实用的角度了解系统</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优点：能够直观理解出系统运行时的实时状态</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缺点：工作量大，比较复杂</a:t>
            </a:r>
            <a:endParaRPr lang="en-US" altLang="zh-CN" dirty="0">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24345042-874F-49EB-ACD9-8B52C19C6CB1}"/>
              </a:ext>
            </a:extLst>
          </p:cNvPr>
          <p:cNvSpPr/>
          <p:nvPr/>
        </p:nvSpPr>
        <p:spPr>
          <a:xfrm>
            <a:off x="1208027" y="5072291"/>
            <a:ext cx="6186309" cy="442878"/>
          </a:xfrm>
          <a:prstGeom prst="rect">
            <a:avLst/>
          </a:prstGeom>
        </p:spPr>
        <p:txBody>
          <a:bodyPr wrap="square">
            <a:spAutoFit/>
          </a:bodyPr>
          <a:lstStyle/>
          <a:p>
            <a:pPr>
              <a:lnSpc>
                <a:spcPct val="150000"/>
              </a:lnSpc>
            </a:pPr>
            <a:r>
              <a:rPr lang="zh-CN" altLang="en-US" dirty="0">
                <a:solidFill>
                  <a:srgbClr val="FF0000"/>
                </a:solidFill>
                <a:latin typeface="新宋体" panose="02010609030101010101" pitchFamily="49" charset="-122"/>
                <a:ea typeface="新宋体" panose="02010609030101010101" pitchFamily="49" charset="-122"/>
              </a:rPr>
              <a:t>对象图反映了部分存在于运行系统中的具体的或原型的对象</a:t>
            </a:r>
            <a:endParaRPr lang="en-US" altLang="zh-CN"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3923511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85699" y="2599681"/>
            <a:ext cx="2543752" cy="895350"/>
          </a:xfrm>
        </p:spPr>
        <p:txBody>
          <a:bodyPr>
            <a:normAutofit/>
          </a:bodyPr>
          <a:lstStyle/>
          <a:p>
            <a:r>
              <a:rPr lang="zh-CN" altLang="en-US" sz="5400" dirty="0">
                <a:solidFill>
                  <a:schemeClr val="bg1"/>
                </a:solidFill>
              </a:rPr>
              <a:t>构件图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17</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335881" y="2002899"/>
            <a:ext cx="9520237" cy="3093154"/>
          </a:xfrm>
          <a:prstGeom prst="rect">
            <a:avLst/>
          </a:prstGeom>
          <a:noFill/>
        </p:spPr>
        <p:txBody>
          <a:bodyPr wrap="square" rtlCol="0">
            <a:spAutoFit/>
          </a:bodyPr>
          <a:lstStyle/>
          <a:p>
            <a:pPr>
              <a:lnSpc>
                <a:spcPct val="150000"/>
              </a:lnSpc>
            </a:pPr>
            <a:r>
              <a:rPr lang="zh-CN" altLang="en-US" sz="2400"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现代软件开发是基于组件的，这种开发方式对</a:t>
            </a:r>
            <a:r>
              <a:rPr lang="zh-CN" altLang="en-US" dirty="0">
                <a:solidFill>
                  <a:srgbClr val="FF0000"/>
                </a:solidFill>
                <a:latin typeface="新宋体" panose="02010609030101010101" pitchFamily="49" charset="-122"/>
                <a:ea typeface="新宋体" panose="02010609030101010101" pitchFamily="49" charset="-122"/>
              </a:rPr>
              <a:t>群组开发</a:t>
            </a:r>
            <a:r>
              <a:rPr lang="zh-CN" altLang="en-US" dirty="0">
                <a:latin typeface="新宋体" panose="02010609030101010101" pitchFamily="49" charset="-122"/>
                <a:ea typeface="新宋体" panose="02010609030101010101" pitchFamily="49" charset="-122"/>
              </a:rPr>
              <a:t>尤为重要。因此，可以使用构件图来可视化物理组件及他们之间的关系，并描述其构造细节。</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如果在开发一个系统中所构造的组件能够在开发另一个系统中被</a:t>
            </a:r>
            <a:r>
              <a:rPr lang="zh-CN" altLang="en-US" dirty="0">
                <a:solidFill>
                  <a:srgbClr val="FF0000"/>
                </a:solidFill>
                <a:latin typeface="新宋体" panose="02010609030101010101" pitchFamily="49" charset="-122"/>
                <a:ea typeface="新宋体" panose="02010609030101010101" pitchFamily="49" charset="-122"/>
              </a:rPr>
              <a:t>复用</a:t>
            </a:r>
            <a:r>
              <a:rPr lang="zh-CN" altLang="en-US" dirty="0">
                <a:latin typeface="新宋体" panose="02010609030101010101" pitchFamily="49" charset="-122"/>
                <a:ea typeface="新宋体" panose="02010609030101010101" pitchFamily="49" charset="-122"/>
              </a:rPr>
              <a:t>，那么就越有利于获得这种竞争利益。建立组件模型的工作上花费一些努力有助于复用。</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软件组件是软件系统的一个</a:t>
            </a:r>
            <a:r>
              <a:rPr lang="zh-CN" altLang="en-US" dirty="0">
                <a:solidFill>
                  <a:srgbClr val="FF0000"/>
                </a:solidFill>
                <a:latin typeface="新宋体" panose="02010609030101010101" pitchFamily="49" charset="-122"/>
                <a:ea typeface="新宋体" panose="02010609030101010101" pitchFamily="49" charset="-122"/>
              </a:rPr>
              <a:t>物理单元</a:t>
            </a:r>
            <a:r>
              <a:rPr lang="zh-CN" altLang="en-US" dirty="0">
                <a:latin typeface="新宋体" panose="02010609030101010101" pitchFamily="49" charset="-122"/>
                <a:ea typeface="新宋体" panose="02010609030101010101" pitchFamily="49" charset="-122"/>
              </a:rPr>
              <a:t>。组件提供和其它组件之间的接口。在</a:t>
            </a:r>
            <a:r>
              <a:rPr lang="en-US" altLang="zh-CN" dirty="0">
                <a:latin typeface="新宋体" panose="02010609030101010101" pitchFamily="49" charset="-122"/>
                <a:ea typeface="新宋体" panose="02010609030101010101" pitchFamily="49" charset="-122"/>
              </a:rPr>
              <a:t>UML1.x</a:t>
            </a:r>
            <a:r>
              <a:rPr lang="zh-CN" altLang="en-US" dirty="0">
                <a:latin typeface="新宋体" panose="02010609030101010101" pitchFamily="49" charset="-122"/>
                <a:ea typeface="新宋体" panose="02010609030101010101" pitchFamily="49" charset="-122"/>
              </a:rPr>
              <a:t>中，数据文件、表格、可执行文件、文档和动态链接库等都被定义为组件。</a:t>
            </a:r>
            <a:endParaRPr lang="en-US" altLang="zh-CN" dirty="0">
              <a:latin typeface="新宋体" panose="02010609030101010101" pitchFamily="49" charset="-122"/>
              <a:ea typeface="新宋体" panose="02010609030101010101" pitchFamily="49" charset="-122"/>
            </a:endParaRPr>
          </a:p>
          <a:p>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4873286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组件和类的异同</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cxnSp>
        <p:nvCxnSpPr>
          <p:cNvPr id="8" name="直接连接符 7">
            <a:extLst>
              <a:ext uri="{FF2B5EF4-FFF2-40B4-BE49-F238E27FC236}">
                <a16:creationId xmlns:a16="http://schemas.microsoft.com/office/drawing/2014/main" id="{6B791D1D-D081-43F0-9837-95D93CAF8733}"/>
              </a:ext>
            </a:extLst>
          </p:cNvPr>
          <p:cNvCxnSpPr/>
          <p:nvPr/>
        </p:nvCxnSpPr>
        <p:spPr>
          <a:xfrm>
            <a:off x="1282315" y="2603641"/>
            <a:ext cx="96257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E97E8A22-A98C-4F15-B559-9245775B628D}"/>
              </a:ext>
            </a:extLst>
          </p:cNvPr>
          <p:cNvCxnSpPr/>
          <p:nvPr/>
        </p:nvCxnSpPr>
        <p:spPr>
          <a:xfrm>
            <a:off x="1282315" y="3129667"/>
            <a:ext cx="9625780" cy="0"/>
          </a:xfrm>
          <a:prstGeom prst="line">
            <a:avLst/>
          </a:prstGeom>
          <a:ln w="9525"/>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30D61A62-9752-4D5A-A7FF-412970ADECE8}"/>
              </a:ext>
            </a:extLst>
          </p:cNvPr>
          <p:cNvCxnSpPr/>
          <p:nvPr/>
        </p:nvCxnSpPr>
        <p:spPr>
          <a:xfrm>
            <a:off x="1308484" y="5149178"/>
            <a:ext cx="9625780" cy="0"/>
          </a:xfrm>
          <a:prstGeom prst="line">
            <a:avLst/>
          </a:prstGeom>
          <a:ln w="9525"/>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78BCFE77-D3B6-4ADA-935C-78756CB12954}"/>
              </a:ext>
            </a:extLst>
          </p:cNvPr>
          <p:cNvSpPr txBox="1"/>
          <p:nvPr/>
        </p:nvSpPr>
        <p:spPr>
          <a:xfrm>
            <a:off x="3237140" y="2639667"/>
            <a:ext cx="903238"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类图</a:t>
            </a:r>
            <a:endParaRPr lang="en-US" altLang="zh-CN" sz="2400" dirty="0">
              <a:latin typeface="新宋体" panose="02010609030101010101" pitchFamily="49" charset="-122"/>
              <a:ea typeface="新宋体" panose="02010609030101010101" pitchFamily="49" charset="-122"/>
            </a:endParaRPr>
          </a:p>
        </p:txBody>
      </p:sp>
      <p:sp>
        <p:nvSpPr>
          <p:cNvPr id="12" name="文本框 11">
            <a:extLst>
              <a:ext uri="{FF2B5EF4-FFF2-40B4-BE49-F238E27FC236}">
                <a16:creationId xmlns:a16="http://schemas.microsoft.com/office/drawing/2014/main" id="{94AE9ABD-0969-48DA-9FDA-7D3D1E374F14}"/>
              </a:ext>
            </a:extLst>
          </p:cNvPr>
          <p:cNvSpPr txBox="1"/>
          <p:nvPr/>
        </p:nvSpPr>
        <p:spPr>
          <a:xfrm>
            <a:off x="7913493" y="2661515"/>
            <a:ext cx="1151734"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构件图</a:t>
            </a:r>
            <a:endParaRPr lang="en-US" altLang="zh-CN" sz="2400" dirty="0">
              <a:latin typeface="新宋体" panose="02010609030101010101" pitchFamily="49" charset="-122"/>
              <a:ea typeface="新宋体" panose="02010609030101010101" pitchFamily="49" charset="-122"/>
            </a:endParaRPr>
          </a:p>
        </p:txBody>
      </p:sp>
      <p:sp>
        <p:nvSpPr>
          <p:cNvPr id="13" name="文本框 12">
            <a:extLst>
              <a:ext uri="{FF2B5EF4-FFF2-40B4-BE49-F238E27FC236}">
                <a16:creationId xmlns:a16="http://schemas.microsoft.com/office/drawing/2014/main" id="{C8F2D201-5FA2-424F-86CC-04B4D9C80258}"/>
              </a:ext>
            </a:extLst>
          </p:cNvPr>
          <p:cNvSpPr txBox="1"/>
          <p:nvPr/>
        </p:nvSpPr>
        <p:spPr>
          <a:xfrm>
            <a:off x="1311810" y="3161847"/>
            <a:ext cx="478831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表示抽象逻辑，不可以存在于实际运行的计算机上</a:t>
            </a:r>
            <a:endParaRPr lang="en-US" altLang="zh-CN" dirty="0">
              <a:latin typeface="新宋体" panose="02010609030101010101" pitchFamily="49" charset="-122"/>
              <a:ea typeface="新宋体" panose="02010609030101010101" pitchFamily="49" charset="-122"/>
            </a:endParaRPr>
          </a:p>
        </p:txBody>
      </p:sp>
      <p:sp>
        <p:nvSpPr>
          <p:cNvPr id="14" name="文本框 13">
            <a:extLst>
              <a:ext uri="{FF2B5EF4-FFF2-40B4-BE49-F238E27FC236}">
                <a16:creationId xmlns:a16="http://schemas.microsoft.com/office/drawing/2014/main" id="{AAB49BB2-06C1-4C55-B680-ADAD97286267}"/>
              </a:ext>
            </a:extLst>
          </p:cNvPr>
          <p:cNvSpPr txBox="1"/>
          <p:nvPr/>
        </p:nvSpPr>
        <p:spPr>
          <a:xfrm>
            <a:off x="1308484" y="3837739"/>
            <a:ext cx="478672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是逻辑上的概念，是逻辑模块</a:t>
            </a:r>
            <a:endParaRPr lang="en-US" altLang="zh-CN" dirty="0">
              <a:latin typeface="新宋体" panose="02010609030101010101" pitchFamily="49" charset="-122"/>
              <a:ea typeface="新宋体" panose="02010609030101010101" pitchFamily="49" charset="-122"/>
            </a:endParaRPr>
          </a:p>
        </p:txBody>
      </p:sp>
      <p:sp>
        <p:nvSpPr>
          <p:cNvPr id="18" name="文本框 17">
            <a:extLst>
              <a:ext uri="{FF2B5EF4-FFF2-40B4-BE49-F238E27FC236}">
                <a16:creationId xmlns:a16="http://schemas.microsoft.com/office/drawing/2014/main" id="{973C3272-995A-4B4A-B59A-AA959E04F2AF}"/>
              </a:ext>
            </a:extLst>
          </p:cNvPr>
          <p:cNvSpPr txBox="1"/>
          <p:nvPr/>
        </p:nvSpPr>
        <p:spPr>
          <a:xfrm>
            <a:off x="6100121" y="3161577"/>
            <a:ext cx="478831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表示计算机中的物理抽象，可以在实际运行的计算机上</a:t>
            </a:r>
            <a:endParaRPr lang="en-US" altLang="zh-CN" dirty="0">
              <a:latin typeface="新宋体" panose="02010609030101010101" pitchFamily="49" charset="-122"/>
              <a:ea typeface="新宋体" panose="02010609030101010101" pitchFamily="49" charset="-122"/>
            </a:endParaRPr>
          </a:p>
        </p:txBody>
      </p:sp>
      <p:sp>
        <p:nvSpPr>
          <p:cNvPr id="19" name="文本框 18">
            <a:extLst>
              <a:ext uri="{FF2B5EF4-FFF2-40B4-BE49-F238E27FC236}">
                <a16:creationId xmlns:a16="http://schemas.microsoft.com/office/drawing/2014/main" id="{AF63DB8C-D439-443E-A93F-F41DAB7CF960}"/>
              </a:ext>
            </a:extLst>
          </p:cNvPr>
          <p:cNvSpPr txBox="1"/>
          <p:nvPr/>
        </p:nvSpPr>
        <p:spPr>
          <a:xfrm>
            <a:off x="6095205" y="3839817"/>
            <a:ext cx="478831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表示的是物理模块，是一组其他逻辑元素的物理实现</a:t>
            </a:r>
            <a:endParaRPr lang="en-US" altLang="zh-CN" dirty="0">
              <a:latin typeface="新宋体" panose="02010609030101010101" pitchFamily="49" charset="-122"/>
              <a:ea typeface="新宋体" panose="02010609030101010101" pitchFamily="49" charset="-122"/>
            </a:endParaRPr>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93005"/>
            <a:ext cx="9162341" cy="858377"/>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    构件图和类图都有名称；都可以实现一组接口；都可以参与依赖、泛化和关联关系；度都可以被嵌套；都可以有实例；都可以参与交互。</a:t>
            </a:r>
            <a:endParaRPr lang="en-US" altLang="zh-CN" dirty="0">
              <a:latin typeface="新宋体" panose="02010609030101010101" pitchFamily="49" charset="-122"/>
              <a:ea typeface="新宋体" panose="02010609030101010101" pitchFamily="49" charset="-122"/>
            </a:endParaRPr>
          </a:p>
        </p:txBody>
      </p:sp>
      <p:sp>
        <p:nvSpPr>
          <p:cNvPr id="24" name="文本框 23">
            <a:extLst>
              <a:ext uri="{FF2B5EF4-FFF2-40B4-BE49-F238E27FC236}">
                <a16:creationId xmlns:a16="http://schemas.microsoft.com/office/drawing/2014/main" id="{AF5EC45F-C05F-45F0-B6CD-6A9794F4B129}"/>
              </a:ext>
            </a:extLst>
          </p:cNvPr>
          <p:cNvSpPr txBox="1"/>
          <p:nvPr/>
        </p:nvSpPr>
        <p:spPr>
          <a:xfrm>
            <a:off x="1295398" y="4541417"/>
            <a:ext cx="478672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可以直接拥有属性和操作</a:t>
            </a:r>
            <a:endParaRPr lang="en-US" altLang="zh-CN" dirty="0">
              <a:latin typeface="新宋体" panose="02010609030101010101" pitchFamily="49" charset="-122"/>
              <a:ea typeface="新宋体" panose="02010609030101010101" pitchFamily="49" charset="-122"/>
            </a:endParaRPr>
          </a:p>
        </p:txBody>
      </p:sp>
      <p:sp>
        <p:nvSpPr>
          <p:cNvPr id="25" name="文本框 24">
            <a:extLst>
              <a:ext uri="{FF2B5EF4-FFF2-40B4-BE49-F238E27FC236}">
                <a16:creationId xmlns:a16="http://schemas.microsoft.com/office/drawing/2014/main" id="{72FCC487-5296-41C4-BD23-C498AEFE59A6}"/>
              </a:ext>
            </a:extLst>
          </p:cNvPr>
          <p:cNvSpPr txBox="1"/>
          <p:nvPr/>
        </p:nvSpPr>
        <p:spPr>
          <a:xfrm>
            <a:off x="6121374" y="4541417"/>
            <a:ext cx="478672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一般通过接口来进行操作</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7346936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1796185" cy="648690"/>
          </a:xfrm>
        </p:spPr>
        <p:txBody>
          <a:bodyPr>
            <a:normAutofit/>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sp>
        <p:nvSpPr>
          <p:cNvPr id="3" name="矩形 2">
            <a:extLst>
              <a:ext uri="{FF2B5EF4-FFF2-40B4-BE49-F238E27FC236}">
                <a16:creationId xmlns:a16="http://schemas.microsoft.com/office/drawing/2014/main" id="{C05F8F10-C3A8-4E7A-BB80-EC40D580048C}"/>
              </a:ext>
            </a:extLst>
          </p:cNvPr>
          <p:cNvSpPr/>
          <p:nvPr/>
        </p:nvSpPr>
        <p:spPr>
          <a:xfrm>
            <a:off x="1918745" y="2040186"/>
            <a:ext cx="8354509" cy="1689373"/>
          </a:xfrm>
          <a:prstGeom prst="rect">
            <a:avLst/>
          </a:prstGeom>
        </p:spPr>
        <p:txBody>
          <a:bodyPr wrap="square">
            <a:spAutoFit/>
          </a:bodyPr>
          <a:lstStyle/>
          <a:p>
            <a:pPr>
              <a:lnSpc>
                <a:spcPct val="150000"/>
              </a:lnSpc>
            </a:pPr>
            <a:r>
              <a:rPr lang="zh-CN" altLang="en-US" dirty="0">
                <a:latin typeface="新宋体" panose="02010609030101010101" pitchFamily="49" charset="-122"/>
                <a:ea typeface="新宋体" panose="02010609030101010101" pitchFamily="49" charset="-122"/>
              </a:rPr>
              <a:t>    构件图（</a:t>
            </a:r>
            <a:r>
              <a:rPr lang="en-US" altLang="zh-CN" dirty="0">
                <a:latin typeface="新宋体" panose="02010609030101010101" pitchFamily="49" charset="-122"/>
                <a:ea typeface="新宋体" panose="02010609030101010101" pitchFamily="49" charset="-122"/>
              </a:rPr>
              <a:t>Component Diagram</a:t>
            </a:r>
            <a:r>
              <a:rPr lang="zh-CN" altLang="en-US" dirty="0">
                <a:latin typeface="新宋体" panose="02010609030101010101" pitchFamily="49" charset="-122"/>
                <a:ea typeface="新宋体" panose="02010609030101010101" pitchFamily="49" charset="-122"/>
              </a:rPr>
              <a:t>）是对面对象系统的物理方面建模时使用的两种图之一（另一种图是部署图），用于描述软件组件及组件之间的组织和依赖关系。</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构件图提供当前模型的物理视图，对系统的静态实现视图建模。</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一个构件图可以表示一个系统全部或部分的构件体系。</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3861674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37417" y="1804525"/>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775750"/>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6340738" y="1774733"/>
            <a:ext cx="1355464"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对象图</a:t>
            </a:r>
            <a:endParaRPr lang="en-US" altLang="zh-CN" sz="32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604251"/>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57547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40737" y="2575476"/>
            <a:ext cx="1422138"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构件图</a:t>
            </a:r>
            <a:endParaRPr lang="en-US" altLang="zh-CN" sz="32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340397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337520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6367557" y="3375202"/>
            <a:ext cx="1328644"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包图</a:t>
            </a:r>
            <a:endParaRPr lang="en-US" altLang="zh-CN" sz="32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5637417" y="4203703"/>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p:nvPr/>
        </p:nvCxnSpPr>
        <p:spPr>
          <a:xfrm>
            <a:off x="6254317" y="417492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6367555" y="4136591"/>
            <a:ext cx="1803136" cy="5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参考文献</a:t>
            </a:r>
            <a:endParaRPr lang="en-US" altLang="zh-CN" sz="32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37417" y="5003429"/>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259928" y="4974654"/>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6367555" y="5021033"/>
            <a:ext cx="2168995"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分工和绩效</a:t>
            </a:r>
            <a:endParaRPr lang="en-US" altLang="zh-CN" sz="32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577705" y="1938721"/>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8800" b="1" dirty="0">
                <a:solidFill>
                  <a:schemeClr val="accent1"/>
                </a:solidFill>
              </a:rPr>
              <a:t>目录</a:t>
            </a:r>
            <a:endParaRPr lang="en-US" altLang="zh-CN" sz="8800" b="1" dirty="0">
              <a:solidFill>
                <a:schemeClr val="accent1"/>
              </a:solidFill>
            </a:endParaRPr>
          </a:p>
        </p:txBody>
      </p:sp>
    </p:spTree>
    <p:extLst>
      <p:ext uri="{BB962C8B-B14F-4D97-AF65-F5344CB8AC3E}">
        <p14:creationId xmlns:p14="http://schemas.microsoft.com/office/powerpoint/2010/main" val="25863676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用途</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166235" y="1621497"/>
            <a:ext cx="6006090" cy="4182363"/>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构件图有利于：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）帮助客户在理解最终的系统结构</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）使开发工作有一个明确的目标</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）帮助开发组的其他人员理解系统</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）复用软件组件</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构件图的目的：</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使开发人员能够从整体上了解系统的所有物理部件</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使我们知道如何对构件进行打包，以便最终交付给客户</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显示被开发系统所包含的构件之间的依赖关系</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1623548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详述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166234" y="1459530"/>
            <a:ext cx="9321801" cy="3351367"/>
          </a:xfrm>
          <a:prstGeom prst="rect">
            <a:avLst/>
          </a:prstGeom>
          <a:noFill/>
        </p:spPr>
        <p:txBody>
          <a:bodyPr wrap="square" rtlCol="0">
            <a:spAutoFit/>
          </a:bodyPr>
          <a:lstStyle/>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当处理组件的时候，必须处理组件的接口。</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类的接口和软件实体（组件）的接口是相同的概念，提供服务的组件呈现了一个提供的接口（</a:t>
            </a:r>
            <a:r>
              <a:rPr lang="en-US" altLang="zh-CN" dirty="0">
                <a:latin typeface="新宋体" panose="02010609030101010101" pitchFamily="49" charset="-122"/>
                <a:ea typeface="新宋体" panose="02010609030101010101" pitchFamily="49" charset="-122"/>
              </a:rPr>
              <a:t>Provided Interface</a:t>
            </a:r>
            <a:r>
              <a:rPr lang="zh-CN" altLang="en-US" dirty="0">
                <a:latin typeface="新宋体" panose="02010609030101010101" pitchFamily="49" charset="-122"/>
                <a:ea typeface="新宋体" panose="02010609030101010101" pitchFamily="49" charset="-122"/>
              </a:rPr>
              <a:t>），访问服务的组件使用了所需的接口（</a:t>
            </a:r>
            <a:r>
              <a:rPr lang="en-US" altLang="zh-CN" dirty="0">
                <a:latin typeface="新宋体" panose="02010609030101010101" pitchFamily="49" charset="-122"/>
                <a:ea typeface="新宋体" panose="02010609030101010101" pitchFamily="49" charset="-122"/>
              </a:rPr>
              <a:t>Required Interface</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操作在被定义后只能通过组件的接口来使用组件</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组件和组件的接口之间的关系也叫做实现。</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一个组件可以访问另一个组件中所定义的服务</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6.</a:t>
            </a:r>
            <a:r>
              <a:rPr lang="zh-CN" altLang="en-US" dirty="0">
                <a:latin typeface="新宋体" panose="02010609030101010101" pitchFamily="49" charset="-122"/>
                <a:ea typeface="新宋体" panose="02010609030101010101" pitchFamily="49" charset="-122"/>
              </a:rPr>
              <a:t>构件图用于静态建模，是表示组件类型的组织及各种组件之间依赖关系的图。构件图通过对组件建依赖关系的描述来估计对系统组件的修改给系统可能带来的影响</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1133694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1304019" cy="648690"/>
          </a:xfrm>
        </p:spPr>
        <p:txBody>
          <a:bodyPr>
            <a:normAutofit/>
          </a:bodyPr>
          <a:lstStyle/>
          <a:p>
            <a:r>
              <a:rPr lang="zh-CN" altLang="en-US" dirty="0"/>
              <a:t>组件图</a:t>
            </a:r>
          </a:p>
        </p:txBody>
      </p:sp>
      <p:sp>
        <p:nvSpPr>
          <p:cNvPr id="4" name="灯片编号占位符 3"/>
          <p:cNvSpPr>
            <a:spLocks noGrp="1"/>
          </p:cNvSpPr>
          <p:nvPr>
            <p:ph type="sldNum" sz="quarter" idx="12"/>
          </p:nvPr>
        </p:nvSpPr>
        <p:spPr>
          <a:xfrm>
            <a:off x="8610599" y="6137272"/>
            <a:ext cx="2909888" cy="206381"/>
          </a:xfrm>
        </p:spPr>
        <p:txBody>
          <a:bodyPr/>
          <a:lstStyle/>
          <a:p>
            <a:fld id="{5DD3DB80-B894-403A-B48E-6FDC1A72010E}" type="slidenum">
              <a:rPr lang="zh-CN" altLang="en-US" smtClean="0"/>
              <a:pPr/>
              <a:t>22</a:t>
            </a:fld>
            <a:endParaRPr lang="zh-CN" altLang="en-US" dirty="0"/>
          </a:p>
        </p:txBody>
      </p:sp>
      <p:pic>
        <p:nvPicPr>
          <p:cNvPr id="5" name="图片 4">
            <a:extLst>
              <a:ext uri="{FF2B5EF4-FFF2-40B4-BE49-F238E27FC236}">
                <a16:creationId xmlns:a16="http://schemas.microsoft.com/office/drawing/2014/main" id="{22FBECE9-F531-4073-A4D8-7807DBEE6278}"/>
              </a:ext>
            </a:extLst>
          </p:cNvPr>
          <p:cNvPicPr>
            <a:picLocks noChangeAspect="1"/>
          </p:cNvPicPr>
          <p:nvPr/>
        </p:nvPicPr>
        <p:blipFill>
          <a:blip r:embed="rId3"/>
          <a:stretch>
            <a:fillRect/>
          </a:stretch>
        </p:blipFill>
        <p:spPr>
          <a:xfrm>
            <a:off x="636361" y="1776978"/>
            <a:ext cx="6467475" cy="3505200"/>
          </a:xfrm>
          <a:prstGeom prst="rect">
            <a:avLst/>
          </a:prstGeom>
        </p:spPr>
      </p:pic>
      <p:sp>
        <p:nvSpPr>
          <p:cNvPr id="6" name="矩形 5">
            <a:extLst>
              <a:ext uri="{FF2B5EF4-FFF2-40B4-BE49-F238E27FC236}">
                <a16:creationId xmlns:a16="http://schemas.microsoft.com/office/drawing/2014/main" id="{1EDE9EFD-B2B5-44DD-A4AD-17E7C386531D}"/>
              </a:ext>
            </a:extLst>
          </p:cNvPr>
          <p:cNvSpPr/>
          <p:nvPr/>
        </p:nvSpPr>
        <p:spPr>
          <a:xfrm>
            <a:off x="7218358" y="1099038"/>
            <a:ext cx="3772009" cy="3508653"/>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构件图的元素包括</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组件（</a:t>
            </a:r>
            <a:r>
              <a:rPr lang="en-US" altLang="zh-CN" dirty="0">
                <a:latin typeface="新宋体" panose="02010609030101010101" pitchFamily="49" charset="-122"/>
                <a:ea typeface="新宋体" panose="02010609030101010101" pitchFamily="49" charset="-122"/>
              </a:rPr>
              <a:t>Component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接口（</a:t>
            </a:r>
            <a:r>
              <a:rPr lang="en-US" altLang="zh-CN" dirty="0">
                <a:latin typeface="新宋体" panose="02010609030101010101" pitchFamily="49" charset="-122"/>
                <a:ea typeface="新宋体" panose="02010609030101010101" pitchFamily="49" charset="-122"/>
              </a:rPr>
              <a:t>Interface</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关系（</a:t>
            </a:r>
            <a:r>
              <a:rPr lang="en-US" altLang="zh-CN" dirty="0">
                <a:latin typeface="新宋体" panose="02010609030101010101" pitchFamily="49" charset="-122"/>
                <a:ea typeface="新宋体" panose="02010609030101010101" pitchFamily="49" charset="-122"/>
              </a:rPr>
              <a:t>Relationship</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sz="2400" dirty="0">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FD167903-743B-4F89-A90F-FCD19ED5DA3B}"/>
              </a:ext>
            </a:extLst>
          </p:cNvPr>
          <p:cNvSpPr/>
          <p:nvPr/>
        </p:nvSpPr>
        <p:spPr>
          <a:xfrm>
            <a:off x="7218358" y="4630090"/>
            <a:ext cx="3111143" cy="2031325"/>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包（</a:t>
            </a:r>
            <a:r>
              <a:rPr lang="en-US" altLang="zh-CN" dirty="0">
                <a:latin typeface="新宋体" panose="02010609030101010101" pitchFamily="49" charset="-122"/>
                <a:ea typeface="新宋体" panose="02010609030101010101" pitchFamily="49" charset="-122"/>
              </a:rPr>
              <a:t>Package</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子系统（</a:t>
            </a:r>
            <a:r>
              <a:rPr lang="en-US" altLang="zh-CN" dirty="0">
                <a:latin typeface="新宋体" panose="02010609030101010101" pitchFamily="49" charset="-122"/>
                <a:ea typeface="新宋体" panose="02010609030101010101" pitchFamily="49" charset="-122"/>
              </a:rPr>
              <a:t>Subsystem</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端口（</a:t>
            </a:r>
            <a:r>
              <a:rPr lang="en-US" altLang="zh-CN" dirty="0">
                <a:latin typeface="新宋体" panose="02010609030101010101" pitchFamily="49" charset="-122"/>
                <a:ea typeface="新宋体" panose="02010609030101010101" pitchFamily="49" charset="-122"/>
              </a:rPr>
              <a:t>port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p:txBody>
      </p:sp>
      <p:pic>
        <p:nvPicPr>
          <p:cNvPr id="7" name="图片 6">
            <a:extLst>
              <a:ext uri="{FF2B5EF4-FFF2-40B4-BE49-F238E27FC236}">
                <a16:creationId xmlns:a16="http://schemas.microsoft.com/office/drawing/2014/main" id="{DBE7C890-AC6F-43CB-9740-439F26C57492}"/>
              </a:ext>
            </a:extLst>
          </p:cNvPr>
          <p:cNvPicPr>
            <a:picLocks noChangeAspect="1"/>
          </p:cNvPicPr>
          <p:nvPr/>
        </p:nvPicPr>
        <p:blipFill>
          <a:blip r:embed="rId4"/>
          <a:stretch>
            <a:fillRect/>
          </a:stretch>
        </p:blipFill>
        <p:spPr>
          <a:xfrm>
            <a:off x="9771485" y="1394129"/>
            <a:ext cx="1345160" cy="871046"/>
          </a:xfrm>
          <a:prstGeom prst="rect">
            <a:avLst/>
          </a:prstGeom>
        </p:spPr>
      </p:pic>
      <p:pic>
        <p:nvPicPr>
          <p:cNvPr id="8" name="图片 7">
            <a:extLst>
              <a:ext uri="{FF2B5EF4-FFF2-40B4-BE49-F238E27FC236}">
                <a16:creationId xmlns:a16="http://schemas.microsoft.com/office/drawing/2014/main" id="{4888AF72-60B9-446F-871A-3DDBDC80989B}"/>
              </a:ext>
            </a:extLst>
          </p:cNvPr>
          <p:cNvPicPr>
            <a:picLocks noChangeAspect="1"/>
          </p:cNvPicPr>
          <p:nvPr/>
        </p:nvPicPr>
        <p:blipFill>
          <a:blip r:embed="rId5"/>
          <a:stretch>
            <a:fillRect/>
          </a:stretch>
        </p:blipFill>
        <p:spPr>
          <a:xfrm>
            <a:off x="9737690" y="2513015"/>
            <a:ext cx="1419225" cy="990600"/>
          </a:xfrm>
          <a:prstGeom prst="rect">
            <a:avLst/>
          </a:prstGeom>
        </p:spPr>
      </p:pic>
      <p:pic>
        <p:nvPicPr>
          <p:cNvPr id="9" name="图片 8">
            <a:extLst>
              <a:ext uri="{FF2B5EF4-FFF2-40B4-BE49-F238E27FC236}">
                <a16:creationId xmlns:a16="http://schemas.microsoft.com/office/drawing/2014/main" id="{171FB328-E4DD-4A64-892A-5BA02B348243}"/>
              </a:ext>
            </a:extLst>
          </p:cNvPr>
          <p:cNvPicPr>
            <a:picLocks noChangeAspect="1"/>
          </p:cNvPicPr>
          <p:nvPr/>
        </p:nvPicPr>
        <p:blipFill>
          <a:blip r:embed="rId6"/>
          <a:stretch>
            <a:fillRect/>
          </a:stretch>
        </p:blipFill>
        <p:spPr>
          <a:xfrm>
            <a:off x="9744991" y="3751456"/>
            <a:ext cx="1395711" cy="515533"/>
          </a:xfrm>
          <a:prstGeom prst="rect">
            <a:avLst/>
          </a:prstGeom>
        </p:spPr>
      </p:pic>
      <p:pic>
        <p:nvPicPr>
          <p:cNvPr id="10" name="图片 9">
            <a:extLst>
              <a:ext uri="{FF2B5EF4-FFF2-40B4-BE49-F238E27FC236}">
                <a16:creationId xmlns:a16="http://schemas.microsoft.com/office/drawing/2014/main" id="{65E4BCE6-F852-4773-9C44-901AAEF9CFC0}"/>
              </a:ext>
            </a:extLst>
          </p:cNvPr>
          <p:cNvPicPr>
            <a:picLocks noChangeAspect="1"/>
          </p:cNvPicPr>
          <p:nvPr/>
        </p:nvPicPr>
        <p:blipFill>
          <a:blip r:embed="rId7"/>
          <a:stretch>
            <a:fillRect/>
          </a:stretch>
        </p:blipFill>
        <p:spPr>
          <a:xfrm>
            <a:off x="9689789" y="4496917"/>
            <a:ext cx="1530899" cy="773593"/>
          </a:xfrm>
          <a:prstGeom prst="rect">
            <a:avLst/>
          </a:prstGeom>
        </p:spPr>
      </p:pic>
      <p:pic>
        <p:nvPicPr>
          <p:cNvPr id="11" name="图片 10">
            <a:extLst>
              <a:ext uri="{FF2B5EF4-FFF2-40B4-BE49-F238E27FC236}">
                <a16:creationId xmlns:a16="http://schemas.microsoft.com/office/drawing/2014/main" id="{5160607B-4644-49FB-942A-F0774C78F922}"/>
              </a:ext>
            </a:extLst>
          </p:cNvPr>
          <p:cNvPicPr>
            <a:picLocks noChangeAspect="1"/>
          </p:cNvPicPr>
          <p:nvPr/>
        </p:nvPicPr>
        <p:blipFill>
          <a:blip r:embed="rId8"/>
          <a:stretch>
            <a:fillRect/>
          </a:stretch>
        </p:blipFill>
        <p:spPr>
          <a:xfrm>
            <a:off x="9725483" y="5466997"/>
            <a:ext cx="1409700" cy="781050"/>
          </a:xfrm>
          <a:prstGeom prst="rect">
            <a:avLst/>
          </a:prstGeom>
        </p:spPr>
      </p:pic>
      <p:pic>
        <p:nvPicPr>
          <p:cNvPr id="12" name="图片 11">
            <a:extLst>
              <a:ext uri="{FF2B5EF4-FFF2-40B4-BE49-F238E27FC236}">
                <a16:creationId xmlns:a16="http://schemas.microsoft.com/office/drawing/2014/main" id="{8D28DE5C-0B35-41B1-80D4-7CC96CB94532}"/>
              </a:ext>
            </a:extLst>
          </p:cNvPr>
          <p:cNvPicPr>
            <a:picLocks noChangeAspect="1"/>
          </p:cNvPicPr>
          <p:nvPr/>
        </p:nvPicPr>
        <p:blipFill>
          <a:blip r:embed="rId9"/>
          <a:stretch>
            <a:fillRect/>
          </a:stretch>
        </p:blipFill>
        <p:spPr>
          <a:xfrm>
            <a:off x="10311270" y="6378709"/>
            <a:ext cx="238125" cy="247650"/>
          </a:xfrm>
          <a:prstGeom prst="rect">
            <a:avLst/>
          </a:prstGeom>
        </p:spPr>
      </p:pic>
    </p:spTree>
    <p:extLst>
      <p:ext uri="{BB962C8B-B14F-4D97-AF65-F5344CB8AC3E}">
        <p14:creationId xmlns:p14="http://schemas.microsoft.com/office/powerpoint/2010/main" val="34885445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p:txBody>
          <a:bodyPr/>
          <a:lstStyle/>
          <a:p>
            <a:r>
              <a:rPr lang="zh-CN" altLang="en-US" dirty="0"/>
              <a:t>组件类型</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6" name="矩形 5">
            <a:extLst>
              <a:ext uri="{FF2B5EF4-FFF2-40B4-BE49-F238E27FC236}">
                <a16:creationId xmlns:a16="http://schemas.microsoft.com/office/drawing/2014/main" id="{743101C2-92CB-4CDA-9753-14A088D758B4}"/>
              </a:ext>
            </a:extLst>
          </p:cNvPr>
          <p:cNvSpPr/>
          <p:nvPr/>
        </p:nvSpPr>
        <p:spPr>
          <a:xfrm>
            <a:off x="782317" y="1028700"/>
            <a:ext cx="8143969" cy="5844357"/>
          </a:xfrm>
          <a:prstGeom prst="rect">
            <a:avLst/>
          </a:prstGeom>
        </p:spPr>
        <p:txBody>
          <a:bodyPr wrap="square">
            <a:spAutoFit/>
          </a:bodyPr>
          <a:lstStyle/>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部署组件（实施组件）（</a:t>
            </a:r>
            <a:r>
              <a:rPr lang="en-US" altLang="zh-CN" dirty="0">
                <a:latin typeface="新宋体" panose="02010609030101010101" pitchFamily="49" charset="-122"/>
                <a:ea typeface="新宋体" panose="02010609030101010101" pitchFamily="49" charset="-122"/>
              </a:rPr>
              <a:t>Deployment Component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工作产品组件（</a:t>
            </a:r>
            <a:r>
              <a:rPr lang="en-US" altLang="zh-CN" dirty="0">
                <a:latin typeface="新宋体" panose="02010609030101010101" pitchFamily="49" charset="-122"/>
                <a:ea typeface="新宋体" panose="02010609030101010101" pitchFamily="49" charset="-122"/>
              </a:rPr>
              <a:t>Work Product Component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执行组件（</a:t>
            </a:r>
            <a:r>
              <a:rPr lang="en-US" altLang="zh-CN" dirty="0">
                <a:latin typeface="新宋体" panose="02010609030101010101" pitchFamily="49" charset="-122"/>
                <a:ea typeface="新宋体" panose="02010609030101010101" pitchFamily="49" charset="-122"/>
              </a:rPr>
              <a:t>Execution Component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实施组件是构成一个可执行系统</a:t>
            </a:r>
            <a:r>
              <a:rPr lang="zh-CN" altLang="en-US" dirty="0">
                <a:solidFill>
                  <a:srgbClr val="FF0000"/>
                </a:solidFill>
                <a:latin typeface="新宋体" panose="02010609030101010101" pitchFamily="49" charset="-122"/>
                <a:ea typeface="新宋体" panose="02010609030101010101" pitchFamily="49" charset="-122"/>
              </a:rPr>
              <a:t>必要和充分的组件</a:t>
            </a:r>
            <a:r>
              <a:rPr lang="zh-CN" altLang="en-US" dirty="0">
                <a:latin typeface="新宋体" panose="02010609030101010101" pitchFamily="49" charset="-122"/>
                <a:ea typeface="新宋体" panose="02010609030101010101" pitchFamily="49" charset="-122"/>
              </a:rPr>
              <a:t>，如动态链接库（</a:t>
            </a:r>
            <a:r>
              <a:rPr lang="en-US" altLang="zh-CN" dirty="0">
                <a:latin typeface="新宋体" panose="02010609030101010101" pitchFamily="49" charset="-122"/>
                <a:ea typeface="新宋体" panose="02010609030101010101" pitchFamily="49" charset="-122"/>
              </a:rPr>
              <a:t>DLL</a:t>
            </a:r>
            <a:r>
              <a:rPr lang="zh-CN" altLang="en-US" dirty="0">
                <a:latin typeface="新宋体" panose="02010609030101010101" pitchFamily="49" charset="-122"/>
                <a:ea typeface="新宋体" panose="02010609030101010101" pitchFamily="49" charset="-122"/>
              </a:rPr>
              <a:t>）、二进制可执行体（</a:t>
            </a:r>
            <a:r>
              <a:rPr lang="en-US" altLang="zh-CN" dirty="0">
                <a:latin typeface="新宋体" panose="02010609030101010101" pitchFamily="49" charset="-122"/>
                <a:ea typeface="新宋体" panose="02010609030101010101" pitchFamily="49" charset="-122"/>
              </a:rPr>
              <a:t>EXE</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ActiveX</a:t>
            </a:r>
            <a:r>
              <a:rPr lang="zh-CN" altLang="en-US" dirty="0">
                <a:latin typeface="新宋体" panose="02010609030101010101" pitchFamily="49" charset="-122"/>
                <a:ea typeface="新宋体" panose="02010609030101010101" pitchFamily="49" charset="-122"/>
              </a:rPr>
              <a:t>控件和</a:t>
            </a:r>
            <a:r>
              <a:rPr lang="en-US" altLang="zh-CN" dirty="0">
                <a:latin typeface="新宋体" panose="02010609030101010101" pitchFamily="49" charset="-122"/>
                <a:ea typeface="新宋体" panose="02010609030101010101" pitchFamily="49" charset="-122"/>
              </a:rPr>
              <a:t>JavaBean</a:t>
            </a:r>
            <a:r>
              <a:rPr lang="zh-CN" altLang="en-US" dirty="0">
                <a:latin typeface="新宋体" panose="02010609030101010101" pitchFamily="49" charset="-122"/>
                <a:ea typeface="新宋体" panose="02010609030101010101" pitchFamily="49" charset="-122"/>
              </a:rPr>
              <a:t>组件。</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工作产品组件主要是</a:t>
            </a:r>
            <a:r>
              <a:rPr lang="zh-CN" altLang="en-US" dirty="0">
                <a:solidFill>
                  <a:srgbClr val="FF0000"/>
                </a:solidFill>
                <a:latin typeface="新宋体" panose="02010609030101010101" pitchFamily="49" charset="-122"/>
                <a:ea typeface="新宋体" panose="02010609030101010101" pitchFamily="49" charset="-122"/>
              </a:rPr>
              <a:t>开发过程的产物</a:t>
            </a:r>
            <a:r>
              <a:rPr lang="zh-CN" altLang="en-US" dirty="0">
                <a:latin typeface="新宋体" panose="02010609030101010101" pitchFamily="49" charset="-122"/>
                <a:ea typeface="新宋体" panose="02010609030101010101" pitchFamily="49" charset="-122"/>
              </a:rPr>
              <a:t>，包括创建实施组件的源代码文件及数据文件，这些组件并不是直接的参加可执行系统，而是开发过程中的工作产品，用于产生可执行系统。</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执行组件作为一个正在执行的系统的结果而被创建的，如由</a:t>
            </a:r>
            <a:r>
              <a:rPr lang="en-US" altLang="zh-CN" dirty="0">
                <a:latin typeface="新宋体" panose="02010609030101010101" pitchFamily="49" charset="-122"/>
                <a:ea typeface="新宋体" panose="02010609030101010101" pitchFamily="49" charset="-122"/>
              </a:rPr>
              <a:t>DLL</a:t>
            </a:r>
            <a:r>
              <a:rPr lang="zh-CN" altLang="en-US" dirty="0">
                <a:latin typeface="新宋体" panose="02010609030101010101" pitchFamily="49" charset="-122"/>
                <a:ea typeface="新宋体" panose="02010609030101010101" pitchFamily="49" charset="-122"/>
              </a:rPr>
              <a:t>实例化形成的</a:t>
            </a:r>
            <a:r>
              <a:rPr lang="en-US" altLang="zh-CN" dirty="0">
                <a:latin typeface="新宋体" panose="02010609030101010101" pitchFamily="49" charset="-122"/>
                <a:ea typeface="新宋体" panose="02010609030101010101" pitchFamily="49" charset="-122"/>
              </a:rPr>
              <a:t>COM+</a:t>
            </a:r>
            <a:r>
              <a:rPr lang="zh-CN" altLang="en-US" dirty="0">
                <a:latin typeface="新宋体" panose="02010609030101010101" pitchFamily="49" charset="-122"/>
                <a:ea typeface="新宋体" panose="02010609030101010101" pitchFamily="49" charset="-122"/>
              </a:rPr>
              <a:t>对象。</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UML2.0</a:t>
            </a:r>
            <a:r>
              <a:rPr lang="zh-CN" altLang="en-US" dirty="0">
                <a:latin typeface="新宋体" panose="02010609030101010101" pitchFamily="49" charset="-122"/>
                <a:ea typeface="新宋体" panose="02010609030101010101" pitchFamily="49" charset="-122"/>
              </a:rPr>
              <a:t>则统称它们为</a:t>
            </a:r>
            <a:r>
              <a:rPr lang="zh-CN" altLang="en-US" dirty="0">
                <a:solidFill>
                  <a:srgbClr val="FF0000"/>
                </a:solidFill>
                <a:latin typeface="新宋体" panose="02010609030101010101" pitchFamily="49" charset="-122"/>
                <a:ea typeface="新宋体" panose="02010609030101010101" pitchFamily="49" charset="-122"/>
              </a:rPr>
              <a:t>工件（</a:t>
            </a:r>
            <a:r>
              <a:rPr lang="en-US" altLang="zh-CN" dirty="0">
                <a:solidFill>
                  <a:srgbClr val="FF0000"/>
                </a:solidFill>
                <a:latin typeface="新宋体" panose="02010609030101010101" pitchFamily="49" charset="-122"/>
                <a:ea typeface="新宋体" panose="02010609030101010101" pitchFamily="49" charset="-122"/>
              </a:rPr>
              <a:t>Artifact</a:t>
            </a:r>
            <a:r>
              <a:rPr lang="zh-CN" altLang="en-US" dirty="0">
                <a:solidFill>
                  <a:srgbClr val="FF0000"/>
                </a:solidFill>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也就是系统使用或产生的一段信息。组件定义了一个系统的功能。</a:t>
            </a:r>
          </a:p>
        </p:txBody>
      </p:sp>
      <p:pic>
        <p:nvPicPr>
          <p:cNvPr id="7" name="图片 6">
            <a:extLst>
              <a:ext uri="{FF2B5EF4-FFF2-40B4-BE49-F238E27FC236}">
                <a16:creationId xmlns:a16="http://schemas.microsoft.com/office/drawing/2014/main" id="{5FC7D2DC-2D28-4EF8-B460-6443F90DE13F}"/>
              </a:ext>
            </a:extLst>
          </p:cNvPr>
          <p:cNvPicPr>
            <a:picLocks noChangeAspect="1"/>
          </p:cNvPicPr>
          <p:nvPr/>
        </p:nvPicPr>
        <p:blipFill>
          <a:blip r:embed="rId3"/>
          <a:stretch>
            <a:fillRect/>
          </a:stretch>
        </p:blipFill>
        <p:spPr>
          <a:xfrm>
            <a:off x="9759723" y="1973829"/>
            <a:ext cx="1345160" cy="871046"/>
          </a:xfrm>
          <a:prstGeom prst="rect">
            <a:avLst/>
          </a:prstGeom>
        </p:spPr>
      </p:pic>
    </p:spTree>
    <p:extLst>
      <p:ext uri="{BB962C8B-B14F-4D97-AF65-F5344CB8AC3E}">
        <p14:creationId xmlns:p14="http://schemas.microsoft.com/office/powerpoint/2010/main" val="35354159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接口</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46838"/>
            <a:ext cx="9162341"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接口是一组用于描述类或组件的一个服务的操作，是一个被命名的操作的集合，它不描述任何结构（因此不包含任何属性），也不描述任何实现（因此不包括任何实现操作的方法）。每个接口都有唯一的名称。</a:t>
            </a:r>
            <a:endParaRPr lang="en-US" altLang="zh-CN"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2A768C6A-FDCA-411B-926B-24FEEC1C3F13}"/>
              </a:ext>
            </a:extLst>
          </p:cNvPr>
          <p:cNvSpPr txBox="1"/>
          <p:nvPr/>
        </p:nvSpPr>
        <p:spPr>
          <a:xfrm>
            <a:off x="1312605" y="2617598"/>
            <a:ext cx="6806160" cy="1754326"/>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接口分为两种：</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导出接口（</a:t>
            </a:r>
            <a:r>
              <a:rPr lang="en-US" altLang="zh-CN" dirty="0">
                <a:latin typeface="新宋体" panose="02010609030101010101" pitchFamily="49" charset="-122"/>
                <a:ea typeface="新宋体" panose="02010609030101010101" pitchFamily="49" charset="-122"/>
              </a:rPr>
              <a:t>Expert Interface</a:t>
            </a:r>
            <a:r>
              <a:rPr lang="zh-CN" altLang="en-US" dirty="0">
                <a:latin typeface="新宋体" panose="02010609030101010101" pitchFamily="49" charset="-122"/>
                <a:ea typeface="新宋体" panose="02010609030101010101" pitchFamily="49" charset="-122"/>
              </a:rPr>
              <a:t>）：为其他组件提供服务的接口，一个组件可以有多个导出接口</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导入接口（</a:t>
            </a:r>
            <a:r>
              <a:rPr lang="en-US" altLang="zh-CN" dirty="0">
                <a:latin typeface="新宋体" panose="02010609030101010101" pitchFamily="49" charset="-122"/>
                <a:ea typeface="新宋体" panose="02010609030101010101" pitchFamily="49" charset="-122"/>
              </a:rPr>
              <a:t>Import Interface</a:t>
            </a:r>
            <a:r>
              <a:rPr lang="zh-CN" altLang="en-US" dirty="0">
                <a:latin typeface="新宋体" panose="02010609030101010101" pitchFamily="49" charset="-122"/>
                <a:ea typeface="新宋体" panose="02010609030101010101" pitchFamily="49" charset="-122"/>
              </a:rPr>
              <a:t>）：在组件中所用到的其他组件所提供的接口，称为导入接口，一个组件可以有多个导入接口。</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DF3A3ED2-DC1F-44D3-BED7-7A41AAEA8BFB}"/>
              </a:ext>
            </a:extLst>
          </p:cNvPr>
          <p:cNvSpPr txBox="1"/>
          <p:nvPr/>
        </p:nvSpPr>
        <p:spPr>
          <a:xfrm>
            <a:off x="1312605" y="4487832"/>
            <a:ext cx="6806160"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接口也有两种表示法：一种是矩形表示法，一种是圆圈表示法</a:t>
            </a:r>
            <a:endParaRPr lang="en-US" altLang="zh-CN"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74B0C4A9-F48A-44C6-9833-903042DF0BCE}"/>
              </a:ext>
            </a:extLst>
          </p:cNvPr>
          <p:cNvPicPr>
            <a:picLocks noChangeAspect="1"/>
          </p:cNvPicPr>
          <p:nvPr/>
        </p:nvPicPr>
        <p:blipFill>
          <a:blip r:embed="rId3"/>
          <a:stretch>
            <a:fillRect/>
          </a:stretch>
        </p:blipFill>
        <p:spPr>
          <a:xfrm>
            <a:off x="8726551" y="2171731"/>
            <a:ext cx="2638425" cy="1485900"/>
          </a:xfrm>
          <a:prstGeom prst="rect">
            <a:avLst/>
          </a:prstGeom>
        </p:spPr>
      </p:pic>
      <p:sp>
        <p:nvSpPr>
          <p:cNvPr id="6" name="矩形 5">
            <a:extLst>
              <a:ext uri="{FF2B5EF4-FFF2-40B4-BE49-F238E27FC236}">
                <a16:creationId xmlns:a16="http://schemas.microsoft.com/office/drawing/2014/main" id="{75890DEA-BA24-4393-9C87-BBA400F3F68D}"/>
              </a:ext>
            </a:extLst>
          </p:cNvPr>
          <p:cNvSpPr/>
          <p:nvPr/>
        </p:nvSpPr>
        <p:spPr>
          <a:xfrm>
            <a:off x="9376350" y="3711370"/>
            <a:ext cx="1338828"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矩形表示法</a:t>
            </a:r>
            <a:endParaRPr lang="zh-CN" altLang="en-US" dirty="0"/>
          </a:p>
        </p:txBody>
      </p:sp>
      <p:sp>
        <p:nvSpPr>
          <p:cNvPr id="15" name="矩形 14">
            <a:extLst>
              <a:ext uri="{FF2B5EF4-FFF2-40B4-BE49-F238E27FC236}">
                <a16:creationId xmlns:a16="http://schemas.microsoft.com/office/drawing/2014/main" id="{D490653E-10B9-45BE-9097-473B74F31FC0}"/>
              </a:ext>
            </a:extLst>
          </p:cNvPr>
          <p:cNvSpPr/>
          <p:nvPr/>
        </p:nvSpPr>
        <p:spPr>
          <a:xfrm>
            <a:off x="9396129" y="5909814"/>
            <a:ext cx="1338828"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圆圈表示法</a:t>
            </a:r>
            <a:endParaRPr lang="zh-CN" altLang="en-US" dirty="0"/>
          </a:p>
        </p:txBody>
      </p:sp>
      <p:pic>
        <p:nvPicPr>
          <p:cNvPr id="26" name="图片 25">
            <a:extLst>
              <a:ext uri="{FF2B5EF4-FFF2-40B4-BE49-F238E27FC236}">
                <a16:creationId xmlns:a16="http://schemas.microsoft.com/office/drawing/2014/main" id="{865D5281-1594-4837-BAD2-7843CD24645F}"/>
              </a:ext>
            </a:extLst>
          </p:cNvPr>
          <p:cNvPicPr>
            <a:picLocks noChangeAspect="1"/>
          </p:cNvPicPr>
          <p:nvPr/>
        </p:nvPicPr>
        <p:blipFill>
          <a:blip r:embed="rId4"/>
          <a:stretch>
            <a:fillRect/>
          </a:stretch>
        </p:blipFill>
        <p:spPr>
          <a:xfrm>
            <a:off x="9384356" y="4143733"/>
            <a:ext cx="1395711" cy="515533"/>
          </a:xfrm>
          <a:prstGeom prst="rect">
            <a:avLst/>
          </a:prstGeom>
        </p:spPr>
      </p:pic>
      <p:pic>
        <p:nvPicPr>
          <p:cNvPr id="20" name="图片 19">
            <a:extLst>
              <a:ext uri="{FF2B5EF4-FFF2-40B4-BE49-F238E27FC236}">
                <a16:creationId xmlns:a16="http://schemas.microsoft.com/office/drawing/2014/main" id="{682BA5FF-5A5D-4FA2-ADE5-FD80B7FF57EA}"/>
              </a:ext>
            </a:extLst>
          </p:cNvPr>
          <p:cNvPicPr>
            <a:picLocks noChangeAspect="1"/>
          </p:cNvPicPr>
          <p:nvPr/>
        </p:nvPicPr>
        <p:blipFill>
          <a:blip r:embed="rId5"/>
          <a:stretch>
            <a:fillRect/>
          </a:stretch>
        </p:blipFill>
        <p:spPr>
          <a:xfrm>
            <a:off x="8644847" y="4667655"/>
            <a:ext cx="2876550" cy="1057275"/>
          </a:xfrm>
          <a:prstGeom prst="rect">
            <a:avLst/>
          </a:prstGeom>
        </p:spPr>
      </p:pic>
    </p:spTree>
    <p:extLst>
      <p:ext uri="{BB962C8B-B14F-4D97-AF65-F5344CB8AC3E}">
        <p14:creationId xmlns:p14="http://schemas.microsoft.com/office/powerpoint/2010/main" val="3546856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关系</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93005"/>
            <a:ext cx="916234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关系是事物之间的联系，在面向对象的建模中，最重要关系的是依赖、泛化关联和实现，但构件图中使用最多的是依赖和实现关系。</a:t>
            </a:r>
            <a:endParaRPr lang="en-US" altLang="zh-CN" dirty="0">
              <a:latin typeface="新宋体" panose="02010609030101010101" pitchFamily="49" charset="-122"/>
              <a:ea typeface="新宋体" panose="02010609030101010101" pitchFamily="49" charset="-122"/>
            </a:endParaRPr>
          </a:p>
        </p:txBody>
      </p:sp>
      <p:sp>
        <p:nvSpPr>
          <p:cNvPr id="12" name="文本框 11">
            <a:extLst>
              <a:ext uri="{FF2B5EF4-FFF2-40B4-BE49-F238E27FC236}">
                <a16:creationId xmlns:a16="http://schemas.microsoft.com/office/drawing/2014/main" id="{BE721ED4-AB79-432C-8CDE-611FF92E7807}"/>
              </a:ext>
            </a:extLst>
          </p:cNvPr>
          <p:cNvSpPr txBox="1"/>
          <p:nvPr/>
        </p:nvSpPr>
        <p:spPr>
          <a:xfrm>
            <a:off x="7080714" y="2676156"/>
            <a:ext cx="3819106"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依赖关系是组件依赖外部提供的服务（由组件到接口）。</a:t>
            </a:r>
            <a:endParaRPr lang="en-US" altLang="zh-CN" dirty="0">
              <a:latin typeface="新宋体" panose="02010609030101010101" pitchFamily="49" charset="-122"/>
              <a:ea typeface="新宋体" panose="02010609030101010101" pitchFamily="49" charset="-122"/>
            </a:endParaRPr>
          </a:p>
        </p:txBody>
      </p:sp>
      <p:sp>
        <p:nvSpPr>
          <p:cNvPr id="14" name="文本框 13">
            <a:extLst>
              <a:ext uri="{FF2B5EF4-FFF2-40B4-BE49-F238E27FC236}">
                <a16:creationId xmlns:a16="http://schemas.microsoft.com/office/drawing/2014/main" id="{9A27D562-2446-4C9E-8853-CC11A4769424}"/>
              </a:ext>
            </a:extLst>
          </p:cNvPr>
          <p:cNvSpPr txBox="1"/>
          <p:nvPr/>
        </p:nvSpPr>
        <p:spPr>
          <a:xfrm>
            <a:off x="7060289" y="4243103"/>
            <a:ext cx="3819106"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实现关系是指组件向外提供的服务。实现关系多用于组件和接口之间，组件可以实现接口。</a:t>
            </a:r>
            <a:endParaRPr lang="en-US" altLang="zh-CN" dirty="0">
              <a:latin typeface="新宋体" panose="02010609030101010101" pitchFamily="49" charset="-122"/>
              <a:ea typeface="新宋体" panose="02010609030101010101" pitchFamily="49" charset="-122"/>
            </a:endParaRPr>
          </a:p>
        </p:txBody>
      </p:sp>
      <p:pic>
        <p:nvPicPr>
          <p:cNvPr id="18" name="图片 17">
            <a:extLst>
              <a:ext uri="{FF2B5EF4-FFF2-40B4-BE49-F238E27FC236}">
                <a16:creationId xmlns:a16="http://schemas.microsoft.com/office/drawing/2014/main" id="{5D5D151F-DD3F-4586-BC68-D35E1321334D}"/>
              </a:ext>
            </a:extLst>
          </p:cNvPr>
          <p:cNvPicPr>
            <a:picLocks noChangeAspect="1"/>
          </p:cNvPicPr>
          <p:nvPr/>
        </p:nvPicPr>
        <p:blipFill>
          <a:blip r:embed="rId3"/>
          <a:stretch>
            <a:fillRect/>
          </a:stretch>
        </p:blipFill>
        <p:spPr>
          <a:xfrm>
            <a:off x="1312604" y="4622218"/>
            <a:ext cx="3486218" cy="1281358"/>
          </a:xfrm>
          <a:prstGeom prst="rect">
            <a:avLst/>
          </a:prstGeom>
        </p:spPr>
      </p:pic>
      <p:pic>
        <p:nvPicPr>
          <p:cNvPr id="5" name="图片 4">
            <a:extLst>
              <a:ext uri="{FF2B5EF4-FFF2-40B4-BE49-F238E27FC236}">
                <a16:creationId xmlns:a16="http://schemas.microsoft.com/office/drawing/2014/main" id="{382C2C81-E1D6-4A17-A88C-F25BB5579F1D}"/>
              </a:ext>
            </a:extLst>
          </p:cNvPr>
          <p:cNvPicPr>
            <a:picLocks noChangeAspect="1"/>
          </p:cNvPicPr>
          <p:nvPr/>
        </p:nvPicPr>
        <p:blipFill>
          <a:blip r:embed="rId4"/>
          <a:stretch>
            <a:fillRect/>
          </a:stretch>
        </p:blipFill>
        <p:spPr>
          <a:xfrm>
            <a:off x="1869851" y="2139336"/>
            <a:ext cx="2168750" cy="2194880"/>
          </a:xfrm>
          <a:prstGeom prst="rect">
            <a:avLst/>
          </a:prstGeom>
        </p:spPr>
      </p:pic>
    </p:spTree>
    <p:extLst>
      <p:ext uri="{BB962C8B-B14F-4D97-AF65-F5344CB8AC3E}">
        <p14:creationId xmlns:p14="http://schemas.microsoft.com/office/powerpoint/2010/main" val="3541965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建模</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9" name="文本框 8">
            <a:extLst>
              <a:ext uri="{FF2B5EF4-FFF2-40B4-BE49-F238E27FC236}">
                <a16:creationId xmlns:a16="http://schemas.microsoft.com/office/drawing/2014/main" id="{7CF7718E-86E5-4338-9424-0E48D06C7506}"/>
              </a:ext>
            </a:extLst>
          </p:cNvPr>
          <p:cNvSpPr txBox="1"/>
          <p:nvPr/>
        </p:nvSpPr>
        <p:spPr>
          <a:xfrm>
            <a:off x="753052" y="1575469"/>
            <a:ext cx="3819106" cy="1477328"/>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建模的过程：</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对系统中的组件建模</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定义相关组件提供的接口</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对它们间的关系建模</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对建模的结果进行精化和细化</a:t>
            </a:r>
            <a:endParaRPr lang="en-US" altLang="zh-CN" dirty="0">
              <a:latin typeface="新宋体" panose="02010609030101010101" pitchFamily="49" charset="-122"/>
              <a:ea typeface="新宋体" panose="02010609030101010101" pitchFamily="49" charset="-122"/>
            </a:endParaRPr>
          </a:p>
        </p:txBody>
      </p:sp>
      <p:sp>
        <p:nvSpPr>
          <p:cNvPr id="10" name="文本框 9">
            <a:extLst>
              <a:ext uri="{FF2B5EF4-FFF2-40B4-BE49-F238E27FC236}">
                <a16:creationId xmlns:a16="http://schemas.microsoft.com/office/drawing/2014/main" id="{07B44748-B981-4840-82FE-0BE432DE077C}"/>
              </a:ext>
            </a:extLst>
          </p:cNvPr>
          <p:cNvSpPr txBox="1"/>
          <p:nvPr/>
        </p:nvSpPr>
        <p:spPr>
          <a:xfrm>
            <a:off x="753052" y="3599566"/>
            <a:ext cx="3819106" cy="1477328"/>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建模的几种方式：</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对源代码建模</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对可执行体的发布建模</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对物理数据库建模</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对可适应的系统建模</a:t>
            </a:r>
            <a:endParaRPr lang="en-US" altLang="zh-CN"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ABD2D1FE-CE06-40DB-801E-7B084FDF7662}"/>
              </a:ext>
            </a:extLst>
          </p:cNvPr>
          <p:cNvPicPr>
            <a:picLocks noChangeAspect="1"/>
          </p:cNvPicPr>
          <p:nvPr/>
        </p:nvPicPr>
        <p:blipFill>
          <a:blip r:embed="rId3"/>
          <a:stretch>
            <a:fillRect/>
          </a:stretch>
        </p:blipFill>
        <p:spPr>
          <a:xfrm>
            <a:off x="4142419" y="1575469"/>
            <a:ext cx="7378068" cy="3861017"/>
          </a:xfrm>
          <a:prstGeom prst="rect">
            <a:avLst/>
          </a:prstGeom>
        </p:spPr>
      </p:pic>
    </p:spTree>
    <p:extLst>
      <p:ext uri="{BB962C8B-B14F-4D97-AF65-F5344CB8AC3E}">
        <p14:creationId xmlns:p14="http://schemas.microsoft.com/office/powerpoint/2010/main" val="23059416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27</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en-US" altLang="zh-CN" dirty="0"/>
              <a:t>Q&amp;A</a:t>
            </a:r>
            <a:endParaRPr lang="zh-CN" altLang="en-US" dirty="0"/>
          </a:p>
        </p:txBody>
      </p:sp>
      <p:sp>
        <p:nvSpPr>
          <p:cNvPr id="22" name="文本框 21">
            <a:extLst>
              <a:ext uri="{FF2B5EF4-FFF2-40B4-BE49-F238E27FC236}">
                <a16:creationId xmlns:a16="http://schemas.microsoft.com/office/drawing/2014/main" id="{E1BB12E3-9729-4D7E-A05A-15BAF7FCBEF0}"/>
              </a:ext>
            </a:extLst>
          </p:cNvPr>
          <p:cNvSpPr txBox="1"/>
          <p:nvPr/>
        </p:nvSpPr>
        <p:spPr>
          <a:xfrm>
            <a:off x="669925" y="1532867"/>
            <a:ext cx="6186309" cy="442878"/>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请说明端口和接口的区别</a:t>
            </a:r>
            <a:endParaRPr lang="en-US" altLang="zh-CN" dirty="0">
              <a:latin typeface="新宋体" panose="02010609030101010101" pitchFamily="49" charset="-122"/>
              <a:ea typeface="新宋体" panose="02010609030101010101" pitchFamily="49" charset="-122"/>
            </a:endParaRPr>
          </a:p>
        </p:txBody>
      </p:sp>
      <p:sp>
        <p:nvSpPr>
          <p:cNvPr id="5" name="文本框 4">
            <a:extLst>
              <a:ext uri="{FF2B5EF4-FFF2-40B4-BE49-F238E27FC236}">
                <a16:creationId xmlns:a16="http://schemas.microsoft.com/office/drawing/2014/main" id="{44B78603-11FB-4902-9461-CE415E81BD0B}"/>
              </a:ext>
            </a:extLst>
          </p:cNvPr>
          <p:cNvSpPr txBox="1"/>
          <p:nvPr/>
        </p:nvSpPr>
        <p:spPr>
          <a:xfrm>
            <a:off x="669925" y="2049734"/>
            <a:ext cx="6186309" cy="2104872"/>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接口是用于指明类或者构件的一组服务。</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用于部署独立于位置，且可替换的系统及服务。</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端口允许把构件的接口划分成离散的并可以独立使用的包。</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接口没有个体标识，但是端口有。</a:t>
            </a:r>
            <a:endParaRPr lang="en-US" altLang="zh-CN" dirty="0">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24345042-874F-49EB-ACD9-8B52C19C6CB1}"/>
              </a:ext>
            </a:extLst>
          </p:cNvPr>
          <p:cNvSpPr/>
          <p:nvPr/>
        </p:nvSpPr>
        <p:spPr>
          <a:xfrm>
            <a:off x="669925" y="5059591"/>
            <a:ext cx="6186309" cy="858377"/>
          </a:xfrm>
          <a:prstGeom prst="rect">
            <a:avLst/>
          </a:prstGeom>
        </p:spPr>
        <p:txBody>
          <a:bodyPr wrap="square">
            <a:spAutoFit/>
          </a:bodyPr>
          <a:lstStyle/>
          <a:p>
            <a:pPr>
              <a:lnSpc>
                <a:spcPct val="150000"/>
              </a:lnSpc>
            </a:pPr>
            <a:r>
              <a:rPr lang="zh-CN" altLang="en-US" dirty="0">
                <a:solidFill>
                  <a:srgbClr val="FF0000"/>
                </a:solidFill>
                <a:latin typeface="新宋体" panose="02010609030101010101" pitchFamily="49" charset="-122"/>
                <a:ea typeface="新宋体" panose="02010609030101010101" pitchFamily="49" charset="-122"/>
              </a:rPr>
              <a:t>端口提供的封装性和独立性更大程度上保证了构建的封装性和可替换性</a:t>
            </a:r>
            <a:endParaRPr lang="en-US" altLang="zh-CN" dirty="0">
              <a:solidFill>
                <a:srgbClr val="FF0000"/>
              </a:solidFill>
              <a:latin typeface="新宋体" panose="02010609030101010101" pitchFamily="49" charset="-122"/>
              <a:ea typeface="新宋体" panose="02010609030101010101" pitchFamily="49" charset="-122"/>
            </a:endParaRPr>
          </a:p>
        </p:txBody>
      </p:sp>
      <p:pic>
        <p:nvPicPr>
          <p:cNvPr id="7" name="图片 6">
            <a:extLst>
              <a:ext uri="{FF2B5EF4-FFF2-40B4-BE49-F238E27FC236}">
                <a16:creationId xmlns:a16="http://schemas.microsoft.com/office/drawing/2014/main" id="{AC19171E-C629-4452-BFA3-7CD3B4FEA601}"/>
              </a:ext>
            </a:extLst>
          </p:cNvPr>
          <p:cNvPicPr>
            <a:picLocks noChangeAspect="1"/>
          </p:cNvPicPr>
          <p:nvPr/>
        </p:nvPicPr>
        <p:blipFill>
          <a:blip r:embed="rId3"/>
          <a:stretch>
            <a:fillRect/>
          </a:stretch>
        </p:blipFill>
        <p:spPr>
          <a:xfrm>
            <a:off x="6718301" y="1532867"/>
            <a:ext cx="5029196" cy="2725692"/>
          </a:xfrm>
          <a:prstGeom prst="rect">
            <a:avLst/>
          </a:prstGeom>
        </p:spPr>
      </p:pic>
    </p:spTree>
    <p:extLst>
      <p:ext uri="{BB962C8B-B14F-4D97-AF65-F5344CB8AC3E}">
        <p14:creationId xmlns:p14="http://schemas.microsoft.com/office/powerpoint/2010/main" val="22434081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标题 4">
            <a:extLst>
              <a:ext uri="{FF2B5EF4-FFF2-40B4-BE49-F238E27FC236}">
                <a16:creationId xmlns:a16="http://schemas.microsoft.com/office/drawing/2014/main" id="{4EF2EC56-4170-4868-8733-70286FAB7F80}"/>
              </a:ext>
            </a:extLst>
          </p:cNvPr>
          <p:cNvSpPr>
            <a:spLocks noGrp="1"/>
          </p:cNvSpPr>
          <p:nvPr>
            <p:ph type="title"/>
          </p:nvPr>
        </p:nvSpPr>
        <p:spPr>
          <a:xfrm>
            <a:off x="4485699" y="2599681"/>
            <a:ext cx="1610301" cy="895350"/>
          </a:xfrm>
        </p:spPr>
        <p:txBody>
          <a:bodyPr>
            <a:normAutofit/>
          </a:bodyPr>
          <a:lstStyle/>
          <a:p>
            <a:r>
              <a:rPr lang="zh-CN" altLang="en-US" sz="5400" dirty="0">
                <a:solidFill>
                  <a:schemeClr val="bg1"/>
                </a:solidFill>
              </a:rPr>
              <a:t>包图</a:t>
            </a:r>
          </a:p>
        </p:txBody>
      </p:sp>
    </p:spTree>
    <p:extLst>
      <p:ext uri="{BB962C8B-B14F-4D97-AF65-F5344CB8AC3E}">
        <p14:creationId xmlns:p14="http://schemas.microsoft.com/office/powerpoint/2010/main" val="33349579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定义</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834159" y="2169043"/>
            <a:ext cx="7101722" cy="1689373"/>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包是一种把元素组织到一起的通用机制，有助于我们理解系统。</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包是一个命名空间，也是一个元素。</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包可以包含在其他命名空间中。</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包可以拥有其他包或与其他包合并，它的元素可以导入包命名空间中。</a:t>
            </a:r>
            <a:endParaRPr lang="en-US" altLang="zh-CN" dirty="0">
              <a:latin typeface="新宋体" panose="02010609030101010101" pitchFamily="49" charset="-122"/>
              <a:ea typeface="新宋体" panose="02010609030101010101" pitchFamily="49" charset="-122"/>
            </a:endParaRPr>
          </a:p>
        </p:txBody>
      </p:sp>
      <p:pic>
        <p:nvPicPr>
          <p:cNvPr id="6" name="图片 5">
            <a:extLst>
              <a:ext uri="{FF2B5EF4-FFF2-40B4-BE49-F238E27FC236}">
                <a16:creationId xmlns:a16="http://schemas.microsoft.com/office/drawing/2014/main" id="{794299EA-2132-464A-AF1A-B94F535141D2}"/>
              </a:ext>
            </a:extLst>
          </p:cNvPr>
          <p:cNvPicPr>
            <a:picLocks noChangeAspect="1"/>
          </p:cNvPicPr>
          <p:nvPr/>
        </p:nvPicPr>
        <p:blipFill>
          <a:blip r:embed="rId3"/>
          <a:stretch>
            <a:fillRect/>
          </a:stretch>
        </p:blipFill>
        <p:spPr>
          <a:xfrm>
            <a:off x="8500341" y="2548731"/>
            <a:ext cx="2857500" cy="723900"/>
          </a:xfrm>
          <a:prstGeom prst="rect">
            <a:avLst/>
          </a:prstGeom>
        </p:spPr>
      </p:pic>
      <p:sp>
        <p:nvSpPr>
          <p:cNvPr id="11" name="文本框 10">
            <a:extLst>
              <a:ext uri="{FF2B5EF4-FFF2-40B4-BE49-F238E27FC236}">
                <a16:creationId xmlns:a16="http://schemas.microsoft.com/office/drawing/2014/main" id="{4C455474-7B80-464E-B8BA-89A8BADF1A35}"/>
              </a:ext>
            </a:extLst>
          </p:cNvPr>
          <p:cNvSpPr txBox="1"/>
          <p:nvPr/>
        </p:nvSpPr>
        <p:spPr>
          <a:xfrm>
            <a:off x="834159" y="3858416"/>
            <a:ext cx="9918813"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类和包有非常重要的区别：类是对于事物的抽象，包是用于组织模型中的事物的机制。</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5170604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624520" y="2599681"/>
            <a:ext cx="2324677" cy="895350"/>
          </a:xfrm>
        </p:spPr>
        <p:txBody>
          <a:bodyPr>
            <a:noAutofit/>
          </a:bodyPr>
          <a:lstStyle/>
          <a:p>
            <a:pPr>
              <a:lnSpc>
                <a:spcPct val="100000"/>
              </a:lnSpc>
            </a:pPr>
            <a:r>
              <a:rPr lang="zh-CN" altLang="en-US" sz="5400" dirty="0">
                <a:solidFill>
                  <a:schemeClr val="bg1"/>
                </a:solidFill>
              </a:rPr>
              <a:t>对象图</a:t>
            </a:r>
            <a:endParaRPr lang="en-US" altLang="zh-CN" sz="5400" dirty="0">
              <a:solidFill>
                <a:schemeClr val="bg1"/>
              </a:solidFill>
            </a:endParaRP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定义</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矩形 4">
            <a:extLst>
              <a:ext uri="{FF2B5EF4-FFF2-40B4-BE49-F238E27FC236}">
                <a16:creationId xmlns:a16="http://schemas.microsoft.com/office/drawing/2014/main" id="{B87064C4-3543-4E6E-A733-4ECC4E5DF050}"/>
              </a:ext>
            </a:extLst>
          </p:cNvPr>
          <p:cNvSpPr/>
          <p:nvPr/>
        </p:nvSpPr>
        <p:spPr>
          <a:xfrm>
            <a:off x="919020" y="1544397"/>
            <a:ext cx="3647152"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包图用于描述包与包之间的关系。</a:t>
            </a:r>
            <a:endParaRPr lang="en-US" altLang="zh-CN"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D1489FE7-A879-4714-8B86-D0D52000227D}"/>
              </a:ext>
            </a:extLst>
          </p:cNvPr>
          <p:cNvPicPr>
            <a:picLocks noChangeAspect="1"/>
          </p:cNvPicPr>
          <p:nvPr/>
        </p:nvPicPr>
        <p:blipFill>
          <a:blip r:embed="rId3"/>
          <a:stretch>
            <a:fillRect/>
          </a:stretch>
        </p:blipFill>
        <p:spPr>
          <a:xfrm>
            <a:off x="9725889" y="1343121"/>
            <a:ext cx="1547091" cy="1031394"/>
          </a:xfrm>
          <a:prstGeom prst="rect">
            <a:avLst/>
          </a:prstGeom>
        </p:spPr>
      </p:pic>
      <p:sp>
        <p:nvSpPr>
          <p:cNvPr id="7" name="矩形 6">
            <a:extLst>
              <a:ext uri="{FF2B5EF4-FFF2-40B4-BE49-F238E27FC236}">
                <a16:creationId xmlns:a16="http://schemas.microsoft.com/office/drawing/2014/main" id="{FB7346B5-1BA5-4E1F-B0D0-3CBE2FCEB390}"/>
              </a:ext>
            </a:extLst>
          </p:cNvPr>
          <p:cNvSpPr/>
          <p:nvPr/>
        </p:nvSpPr>
        <p:spPr>
          <a:xfrm>
            <a:off x="919020" y="2189849"/>
            <a:ext cx="5262979"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这些关系包括：引入关系，泛化关系，嵌套关系。</a:t>
            </a:r>
            <a:endParaRPr lang="en-US" altLang="zh-CN" dirty="0">
              <a:latin typeface="新宋体" panose="02010609030101010101" pitchFamily="49" charset="-122"/>
              <a:ea typeface="新宋体" panose="02010609030101010101" pitchFamily="49" charset="-122"/>
            </a:endParaRPr>
          </a:p>
        </p:txBody>
      </p:sp>
      <p:sp>
        <p:nvSpPr>
          <p:cNvPr id="8" name="矩形 7">
            <a:extLst>
              <a:ext uri="{FF2B5EF4-FFF2-40B4-BE49-F238E27FC236}">
                <a16:creationId xmlns:a16="http://schemas.microsoft.com/office/drawing/2014/main" id="{D006A4F6-5CFE-4C1A-940B-71BB6BF62B94}"/>
              </a:ext>
            </a:extLst>
          </p:cNvPr>
          <p:cNvSpPr/>
          <p:nvPr/>
        </p:nvSpPr>
        <p:spPr>
          <a:xfrm>
            <a:off x="10291685" y="2374515"/>
            <a:ext cx="415498"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包</a:t>
            </a:r>
            <a:endParaRPr lang="en-US" altLang="zh-CN" dirty="0">
              <a:latin typeface="新宋体" panose="02010609030101010101" pitchFamily="49" charset="-122"/>
              <a:ea typeface="新宋体" panose="02010609030101010101" pitchFamily="49" charset="-122"/>
            </a:endParaRPr>
          </a:p>
        </p:txBody>
      </p:sp>
      <p:pic>
        <p:nvPicPr>
          <p:cNvPr id="6" name="图片 5">
            <a:extLst>
              <a:ext uri="{FF2B5EF4-FFF2-40B4-BE49-F238E27FC236}">
                <a16:creationId xmlns:a16="http://schemas.microsoft.com/office/drawing/2014/main" id="{4B20CB3D-44A5-49B0-A99B-45A23E9B468C}"/>
              </a:ext>
            </a:extLst>
          </p:cNvPr>
          <p:cNvPicPr>
            <a:picLocks noChangeAspect="1"/>
          </p:cNvPicPr>
          <p:nvPr/>
        </p:nvPicPr>
        <p:blipFill>
          <a:blip r:embed="rId4"/>
          <a:stretch>
            <a:fillRect/>
          </a:stretch>
        </p:blipFill>
        <p:spPr>
          <a:xfrm>
            <a:off x="452437" y="3342553"/>
            <a:ext cx="3971925" cy="2352675"/>
          </a:xfrm>
          <a:prstGeom prst="rect">
            <a:avLst/>
          </a:prstGeom>
        </p:spPr>
      </p:pic>
      <p:sp>
        <p:nvSpPr>
          <p:cNvPr id="9" name="矩形 8">
            <a:extLst>
              <a:ext uri="{FF2B5EF4-FFF2-40B4-BE49-F238E27FC236}">
                <a16:creationId xmlns:a16="http://schemas.microsoft.com/office/drawing/2014/main" id="{E5E2BAF3-4705-457D-A275-5918F6D2825C}"/>
              </a:ext>
            </a:extLst>
          </p:cNvPr>
          <p:cNvSpPr/>
          <p:nvPr/>
        </p:nvSpPr>
        <p:spPr>
          <a:xfrm>
            <a:off x="1884401" y="5871131"/>
            <a:ext cx="1107996"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引入关系</a:t>
            </a:r>
            <a:endParaRPr lang="zh-CN" altLang="en-US" dirty="0"/>
          </a:p>
        </p:txBody>
      </p:sp>
      <p:pic>
        <p:nvPicPr>
          <p:cNvPr id="10" name="图片 9">
            <a:extLst>
              <a:ext uri="{FF2B5EF4-FFF2-40B4-BE49-F238E27FC236}">
                <a16:creationId xmlns:a16="http://schemas.microsoft.com/office/drawing/2014/main" id="{BCBE8A97-FB61-4622-BD4F-AEAA8C24C0B5}"/>
              </a:ext>
            </a:extLst>
          </p:cNvPr>
          <p:cNvPicPr>
            <a:picLocks noChangeAspect="1"/>
          </p:cNvPicPr>
          <p:nvPr/>
        </p:nvPicPr>
        <p:blipFill>
          <a:blip r:embed="rId5"/>
          <a:stretch>
            <a:fillRect/>
          </a:stretch>
        </p:blipFill>
        <p:spPr>
          <a:xfrm>
            <a:off x="4998893" y="2998148"/>
            <a:ext cx="1579211" cy="2697080"/>
          </a:xfrm>
          <a:prstGeom prst="rect">
            <a:avLst/>
          </a:prstGeom>
        </p:spPr>
      </p:pic>
      <p:sp>
        <p:nvSpPr>
          <p:cNvPr id="11" name="矩形 10">
            <a:extLst>
              <a:ext uri="{FF2B5EF4-FFF2-40B4-BE49-F238E27FC236}">
                <a16:creationId xmlns:a16="http://schemas.microsoft.com/office/drawing/2014/main" id="{5C477971-D5F3-4E3D-AE13-F1860E02EB1D}"/>
              </a:ext>
            </a:extLst>
          </p:cNvPr>
          <p:cNvSpPr/>
          <p:nvPr/>
        </p:nvSpPr>
        <p:spPr>
          <a:xfrm>
            <a:off x="5234500" y="5886407"/>
            <a:ext cx="1107996"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泛化关系</a:t>
            </a:r>
            <a:endParaRPr lang="zh-CN" altLang="en-US" dirty="0"/>
          </a:p>
        </p:txBody>
      </p:sp>
      <p:sp>
        <p:nvSpPr>
          <p:cNvPr id="14" name="矩形 13">
            <a:extLst>
              <a:ext uri="{FF2B5EF4-FFF2-40B4-BE49-F238E27FC236}">
                <a16:creationId xmlns:a16="http://schemas.microsoft.com/office/drawing/2014/main" id="{475C268D-BE16-4A71-87F0-C03F90FCA92E}"/>
              </a:ext>
            </a:extLst>
          </p:cNvPr>
          <p:cNvSpPr/>
          <p:nvPr/>
        </p:nvSpPr>
        <p:spPr>
          <a:xfrm>
            <a:off x="8918742" y="5871131"/>
            <a:ext cx="1107996"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嵌套关系</a:t>
            </a:r>
            <a:endParaRPr lang="zh-CN" altLang="en-US" dirty="0"/>
          </a:p>
        </p:txBody>
      </p:sp>
      <p:pic>
        <p:nvPicPr>
          <p:cNvPr id="15" name="图片 14">
            <a:extLst>
              <a:ext uri="{FF2B5EF4-FFF2-40B4-BE49-F238E27FC236}">
                <a16:creationId xmlns:a16="http://schemas.microsoft.com/office/drawing/2014/main" id="{815BC7BF-10BF-485D-B357-8F442E0BEA07}"/>
              </a:ext>
            </a:extLst>
          </p:cNvPr>
          <p:cNvPicPr>
            <a:picLocks noChangeAspect="1"/>
          </p:cNvPicPr>
          <p:nvPr/>
        </p:nvPicPr>
        <p:blipFill>
          <a:blip r:embed="rId6"/>
          <a:stretch>
            <a:fillRect/>
          </a:stretch>
        </p:blipFill>
        <p:spPr>
          <a:xfrm>
            <a:off x="7334850" y="2991990"/>
            <a:ext cx="4275780" cy="2600036"/>
          </a:xfrm>
          <a:prstGeom prst="rect">
            <a:avLst/>
          </a:prstGeom>
        </p:spPr>
      </p:pic>
    </p:spTree>
    <p:extLst>
      <p:ext uri="{BB962C8B-B14F-4D97-AF65-F5344CB8AC3E}">
        <p14:creationId xmlns:p14="http://schemas.microsoft.com/office/powerpoint/2010/main" val="4999106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命名</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93005"/>
            <a:ext cx="9918813"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和对象图中的对象相同似，包也有简单名（</a:t>
            </a:r>
            <a:r>
              <a:rPr lang="en-US" altLang="zh-CN" dirty="0">
                <a:latin typeface="新宋体" panose="02010609030101010101" pitchFamily="49" charset="-122"/>
                <a:ea typeface="新宋体" panose="02010609030101010101" pitchFamily="49" charset="-122"/>
              </a:rPr>
              <a:t>simple name</a:t>
            </a:r>
            <a:r>
              <a:rPr lang="zh-CN" altLang="en-US" dirty="0">
                <a:latin typeface="新宋体" panose="02010609030101010101" pitchFamily="49" charset="-122"/>
                <a:ea typeface="新宋体" panose="02010609030101010101" pitchFamily="49" charset="-122"/>
              </a:rPr>
              <a:t>）和限定名（</a:t>
            </a:r>
            <a:r>
              <a:rPr lang="en-US" altLang="zh-CN" dirty="0">
                <a:latin typeface="新宋体" panose="02010609030101010101" pitchFamily="49" charset="-122"/>
                <a:ea typeface="新宋体" panose="02010609030101010101" pitchFamily="49" charset="-122"/>
              </a:rPr>
              <a:t>qualified name</a:t>
            </a:r>
            <a:r>
              <a:rPr lang="zh-CN" altLang="en-US" dirty="0">
                <a:latin typeface="新宋体" panose="02010609030101010101" pitchFamily="49" charset="-122"/>
                <a:ea typeface="新宋体" panose="02010609030101010101" pitchFamily="49" charset="-122"/>
              </a:rPr>
              <a:t>）的区别</a:t>
            </a:r>
            <a:endParaRPr lang="en-US" altLang="zh-CN"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C1087D1F-909A-4699-89EC-E20C9EA400BE}"/>
              </a:ext>
            </a:extLst>
          </p:cNvPr>
          <p:cNvPicPr>
            <a:picLocks noChangeAspect="1"/>
          </p:cNvPicPr>
          <p:nvPr/>
        </p:nvPicPr>
        <p:blipFill>
          <a:blip r:embed="rId3"/>
          <a:stretch>
            <a:fillRect/>
          </a:stretch>
        </p:blipFill>
        <p:spPr>
          <a:xfrm>
            <a:off x="7342620" y="2986881"/>
            <a:ext cx="1847850" cy="1295400"/>
          </a:xfrm>
          <a:prstGeom prst="rect">
            <a:avLst/>
          </a:prstGeom>
        </p:spPr>
      </p:pic>
      <p:pic>
        <p:nvPicPr>
          <p:cNvPr id="6" name="图片 5">
            <a:extLst>
              <a:ext uri="{FF2B5EF4-FFF2-40B4-BE49-F238E27FC236}">
                <a16:creationId xmlns:a16="http://schemas.microsoft.com/office/drawing/2014/main" id="{C4552251-E43B-4D7E-9C32-BA0B04CDC1F6}"/>
              </a:ext>
            </a:extLst>
          </p:cNvPr>
          <p:cNvPicPr>
            <a:picLocks noChangeAspect="1"/>
          </p:cNvPicPr>
          <p:nvPr/>
        </p:nvPicPr>
        <p:blipFill>
          <a:blip r:embed="rId4"/>
          <a:stretch>
            <a:fillRect/>
          </a:stretch>
        </p:blipFill>
        <p:spPr>
          <a:xfrm>
            <a:off x="2386157" y="3032224"/>
            <a:ext cx="1986072" cy="1250057"/>
          </a:xfrm>
          <a:prstGeom prst="rect">
            <a:avLst/>
          </a:prstGeom>
        </p:spPr>
      </p:pic>
      <p:sp>
        <p:nvSpPr>
          <p:cNvPr id="7" name="矩形 6">
            <a:extLst>
              <a:ext uri="{FF2B5EF4-FFF2-40B4-BE49-F238E27FC236}">
                <a16:creationId xmlns:a16="http://schemas.microsoft.com/office/drawing/2014/main" id="{6FD844F4-7D60-4958-9E6B-AEB8EEF604A3}"/>
              </a:ext>
            </a:extLst>
          </p:cNvPr>
          <p:cNvSpPr/>
          <p:nvPr/>
        </p:nvSpPr>
        <p:spPr>
          <a:xfrm>
            <a:off x="2940611" y="4546662"/>
            <a:ext cx="877163"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简单名</a:t>
            </a:r>
            <a:endParaRPr lang="zh-CN" altLang="en-US" dirty="0"/>
          </a:p>
        </p:txBody>
      </p:sp>
      <p:sp>
        <p:nvSpPr>
          <p:cNvPr id="8" name="矩形 7">
            <a:extLst>
              <a:ext uri="{FF2B5EF4-FFF2-40B4-BE49-F238E27FC236}">
                <a16:creationId xmlns:a16="http://schemas.microsoft.com/office/drawing/2014/main" id="{89009FFA-4823-41A3-BC95-9A5831D56E20}"/>
              </a:ext>
            </a:extLst>
          </p:cNvPr>
          <p:cNvSpPr/>
          <p:nvPr/>
        </p:nvSpPr>
        <p:spPr>
          <a:xfrm>
            <a:off x="7827964" y="4546662"/>
            <a:ext cx="877163"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限定名</a:t>
            </a:r>
            <a:endParaRPr lang="zh-CN" altLang="en-US" dirty="0"/>
          </a:p>
        </p:txBody>
      </p:sp>
      <p:sp>
        <p:nvSpPr>
          <p:cNvPr id="10" name="矩形 9">
            <a:extLst>
              <a:ext uri="{FF2B5EF4-FFF2-40B4-BE49-F238E27FC236}">
                <a16:creationId xmlns:a16="http://schemas.microsoft.com/office/drawing/2014/main" id="{0B0215B9-DD3C-4317-8391-ABF630B278F8}"/>
              </a:ext>
            </a:extLst>
          </p:cNvPr>
          <p:cNvSpPr/>
          <p:nvPr/>
        </p:nvSpPr>
        <p:spPr>
          <a:xfrm>
            <a:off x="5981304" y="5076706"/>
            <a:ext cx="4570482"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以包所位于的外围包的名称作为前缀的包名</a:t>
            </a:r>
            <a:endParaRPr lang="zh-CN" altLang="en-US" dirty="0"/>
          </a:p>
        </p:txBody>
      </p:sp>
      <p:sp>
        <p:nvSpPr>
          <p:cNvPr id="11" name="矩形 10">
            <a:extLst>
              <a:ext uri="{FF2B5EF4-FFF2-40B4-BE49-F238E27FC236}">
                <a16:creationId xmlns:a16="http://schemas.microsoft.com/office/drawing/2014/main" id="{0AE94818-FA31-4D41-820C-1759D061AAC5}"/>
              </a:ext>
            </a:extLst>
          </p:cNvPr>
          <p:cNvSpPr/>
          <p:nvPr/>
        </p:nvSpPr>
        <p:spPr>
          <a:xfrm>
            <a:off x="9626961" y="3429000"/>
            <a:ext cx="2031325"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外围包名：：包名</a:t>
            </a:r>
            <a:endParaRPr lang="zh-CN" altLang="en-US" dirty="0"/>
          </a:p>
        </p:txBody>
      </p:sp>
    </p:spTree>
    <p:extLst>
      <p:ext uri="{BB962C8B-B14F-4D97-AF65-F5344CB8AC3E}">
        <p14:creationId xmlns:p14="http://schemas.microsoft.com/office/powerpoint/2010/main" val="16829638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命名</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7078523" y="1628685"/>
            <a:ext cx="4305243" cy="1200329"/>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a:t>
            </a:r>
            <a:r>
              <a:rPr lang="en-US" altLang="zh-CN" dirty="0">
                <a:latin typeface="新宋体" panose="02010609030101010101" pitchFamily="49" charset="-122"/>
                <a:ea typeface="新宋体" panose="02010609030101010101" pitchFamily="49" charset="-122"/>
              </a:rPr>
              <a:t> UML</a:t>
            </a:r>
            <a:r>
              <a:rPr lang="zh-CN" altLang="en-US" dirty="0">
                <a:latin typeface="新宋体" panose="02010609030101010101" pitchFamily="49" charset="-122"/>
                <a:ea typeface="新宋体" panose="02010609030101010101" pitchFamily="49" charset="-122"/>
              </a:rPr>
              <a:t>假定在模型中有一个匿名的根包。</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    包可以拥有其他元素，这些元素可以是类、接口、构件、结点、协作、用况和图，甚至可以是其他包。</a:t>
            </a:r>
            <a:endParaRPr lang="en-US" altLang="zh-CN"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87161432-CD37-4F43-ABFD-0F96D71ACF62}"/>
              </a:ext>
            </a:extLst>
          </p:cNvPr>
          <p:cNvPicPr>
            <a:picLocks noChangeAspect="1"/>
          </p:cNvPicPr>
          <p:nvPr/>
        </p:nvPicPr>
        <p:blipFill>
          <a:blip r:embed="rId3"/>
          <a:stretch>
            <a:fillRect/>
          </a:stretch>
        </p:blipFill>
        <p:spPr>
          <a:xfrm>
            <a:off x="4923188" y="3237221"/>
            <a:ext cx="2800350" cy="1933575"/>
          </a:xfrm>
          <a:prstGeom prst="rect">
            <a:avLst/>
          </a:prstGeom>
        </p:spPr>
      </p:pic>
      <p:pic>
        <p:nvPicPr>
          <p:cNvPr id="9" name="图片 8">
            <a:extLst>
              <a:ext uri="{FF2B5EF4-FFF2-40B4-BE49-F238E27FC236}">
                <a16:creationId xmlns:a16="http://schemas.microsoft.com/office/drawing/2014/main" id="{0ACB6DDC-D7E4-4EC6-B3A1-E59E81055DF0}"/>
              </a:ext>
            </a:extLst>
          </p:cNvPr>
          <p:cNvPicPr>
            <a:picLocks noChangeAspect="1"/>
          </p:cNvPicPr>
          <p:nvPr/>
        </p:nvPicPr>
        <p:blipFill>
          <a:blip r:embed="rId4"/>
          <a:stretch>
            <a:fillRect/>
          </a:stretch>
        </p:blipFill>
        <p:spPr>
          <a:xfrm>
            <a:off x="8610599" y="3429000"/>
            <a:ext cx="1819275" cy="1400175"/>
          </a:xfrm>
          <a:prstGeom prst="rect">
            <a:avLst/>
          </a:prstGeom>
        </p:spPr>
      </p:pic>
      <p:pic>
        <p:nvPicPr>
          <p:cNvPr id="11" name="图片 10">
            <a:extLst>
              <a:ext uri="{FF2B5EF4-FFF2-40B4-BE49-F238E27FC236}">
                <a16:creationId xmlns:a16="http://schemas.microsoft.com/office/drawing/2014/main" id="{8EF14650-7598-41D6-8EA9-B0C51E9E68C6}"/>
              </a:ext>
            </a:extLst>
          </p:cNvPr>
          <p:cNvPicPr>
            <a:picLocks noChangeAspect="1"/>
          </p:cNvPicPr>
          <p:nvPr/>
        </p:nvPicPr>
        <p:blipFill>
          <a:blip r:embed="rId5"/>
          <a:stretch>
            <a:fillRect/>
          </a:stretch>
        </p:blipFill>
        <p:spPr>
          <a:xfrm>
            <a:off x="431511" y="3713471"/>
            <a:ext cx="3829050" cy="1457325"/>
          </a:xfrm>
          <a:prstGeom prst="rect">
            <a:avLst/>
          </a:prstGeom>
        </p:spPr>
      </p:pic>
      <p:pic>
        <p:nvPicPr>
          <p:cNvPr id="13" name="图片 12">
            <a:extLst>
              <a:ext uri="{FF2B5EF4-FFF2-40B4-BE49-F238E27FC236}">
                <a16:creationId xmlns:a16="http://schemas.microsoft.com/office/drawing/2014/main" id="{2B10AF35-6079-432C-96A1-6A09799D4ED2}"/>
              </a:ext>
            </a:extLst>
          </p:cNvPr>
          <p:cNvPicPr>
            <a:picLocks noChangeAspect="1"/>
          </p:cNvPicPr>
          <p:nvPr/>
        </p:nvPicPr>
        <p:blipFill>
          <a:blip r:embed="rId6"/>
          <a:stretch>
            <a:fillRect/>
          </a:stretch>
        </p:blipFill>
        <p:spPr>
          <a:xfrm>
            <a:off x="1251671" y="2602835"/>
            <a:ext cx="2197985" cy="1024192"/>
          </a:xfrm>
          <a:prstGeom prst="rect">
            <a:avLst/>
          </a:prstGeom>
        </p:spPr>
      </p:pic>
      <p:sp>
        <p:nvSpPr>
          <p:cNvPr id="5" name="文本框 4">
            <a:extLst>
              <a:ext uri="{FF2B5EF4-FFF2-40B4-BE49-F238E27FC236}">
                <a16:creationId xmlns:a16="http://schemas.microsoft.com/office/drawing/2014/main" id="{B235D2AE-94F3-4CCF-8B97-F8FF735EC6E1}"/>
              </a:ext>
            </a:extLst>
          </p:cNvPr>
          <p:cNvSpPr txBox="1"/>
          <p:nvPr/>
        </p:nvSpPr>
        <p:spPr>
          <a:xfrm>
            <a:off x="8758876" y="4283074"/>
            <a:ext cx="1819274" cy="2400657"/>
          </a:xfrm>
          <a:prstGeom prst="rect">
            <a:avLst/>
          </a:prstGeom>
          <a:noFill/>
        </p:spPr>
        <p:txBody>
          <a:bodyPr wrap="square" rtlCol="0">
            <a:spAutoFit/>
          </a:bodyPr>
          <a:lstStyle/>
          <a:p>
            <a:r>
              <a:rPr lang="en-US" altLang="zh-CN" sz="15000" dirty="0">
                <a:solidFill>
                  <a:srgbClr val="FF0000"/>
                </a:solidFill>
              </a:rPr>
              <a:t>×</a:t>
            </a:r>
            <a:endParaRPr lang="zh-CN" altLang="en-US" sz="15000" dirty="0">
              <a:solidFill>
                <a:srgbClr val="FF0000"/>
              </a:solidFill>
            </a:endParaRPr>
          </a:p>
        </p:txBody>
      </p:sp>
    </p:spTree>
    <p:extLst>
      <p:ext uri="{BB962C8B-B14F-4D97-AF65-F5344CB8AC3E}">
        <p14:creationId xmlns:p14="http://schemas.microsoft.com/office/powerpoint/2010/main" val="282586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可见性</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998569" y="1506360"/>
            <a:ext cx="5568486"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包可以控制包所拥有的元素的可见性</a:t>
            </a:r>
            <a:endParaRPr lang="en-US" altLang="zh-CN"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BD9E965C-F13A-441C-BE82-91CA84C42C50}"/>
              </a:ext>
            </a:extLst>
          </p:cNvPr>
          <p:cNvPicPr>
            <a:picLocks noChangeAspect="1"/>
          </p:cNvPicPr>
          <p:nvPr/>
        </p:nvPicPr>
        <p:blipFill>
          <a:blip r:embed="rId3"/>
          <a:stretch>
            <a:fillRect/>
          </a:stretch>
        </p:blipFill>
        <p:spPr>
          <a:xfrm>
            <a:off x="7875680" y="1618261"/>
            <a:ext cx="3079578" cy="3621478"/>
          </a:xfrm>
          <a:prstGeom prst="rect">
            <a:avLst/>
          </a:prstGeom>
        </p:spPr>
      </p:pic>
      <p:sp>
        <p:nvSpPr>
          <p:cNvPr id="14" name="文本框 13">
            <a:extLst>
              <a:ext uri="{FF2B5EF4-FFF2-40B4-BE49-F238E27FC236}">
                <a16:creationId xmlns:a16="http://schemas.microsoft.com/office/drawing/2014/main" id="{EF580741-472B-42FF-8923-817F712DFC5E}"/>
              </a:ext>
            </a:extLst>
          </p:cNvPr>
          <p:cNvSpPr txBox="1"/>
          <p:nvPr/>
        </p:nvSpPr>
        <p:spPr>
          <a:xfrm>
            <a:off x="998568" y="2490627"/>
            <a:ext cx="4580195" cy="369332"/>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为前缀表示该元素是公共（</a:t>
            </a:r>
            <a:r>
              <a:rPr lang="en-US" altLang="zh-CN" dirty="0">
                <a:latin typeface="新宋体" panose="02010609030101010101" pitchFamily="49" charset="-122"/>
                <a:ea typeface="新宋体" panose="02010609030101010101" pitchFamily="49" charset="-122"/>
              </a:rPr>
              <a:t>public</a:t>
            </a:r>
            <a:r>
              <a:rPr lang="zh-CN" altLang="en-US" dirty="0">
                <a:latin typeface="新宋体" panose="02010609030101010101" pitchFamily="49" charset="-122"/>
                <a:ea typeface="新宋体" panose="02010609030101010101" pitchFamily="49" charset="-122"/>
              </a:rPr>
              <a:t>）元素</a:t>
            </a:r>
            <a:endParaRPr lang="en-US" altLang="zh-CN" dirty="0">
              <a:latin typeface="新宋体" panose="02010609030101010101" pitchFamily="49" charset="-122"/>
              <a:ea typeface="新宋体" panose="02010609030101010101" pitchFamily="49" charset="-122"/>
            </a:endParaRPr>
          </a:p>
        </p:txBody>
      </p:sp>
      <p:sp>
        <p:nvSpPr>
          <p:cNvPr id="15" name="文本框 14">
            <a:extLst>
              <a:ext uri="{FF2B5EF4-FFF2-40B4-BE49-F238E27FC236}">
                <a16:creationId xmlns:a16="http://schemas.microsoft.com/office/drawing/2014/main" id="{49A47C0F-8526-4D41-979D-5DE9A1D21DE7}"/>
              </a:ext>
            </a:extLst>
          </p:cNvPr>
          <p:cNvSpPr txBox="1"/>
          <p:nvPr/>
        </p:nvSpPr>
        <p:spPr>
          <a:xfrm>
            <a:off x="998568" y="3080583"/>
            <a:ext cx="5254450" cy="646331"/>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为前缀表示该元素是受保护的（</a:t>
            </a:r>
            <a:r>
              <a:rPr lang="en-US" altLang="zh-CN" dirty="0">
                <a:latin typeface="新宋体" panose="02010609030101010101" pitchFamily="49" charset="-122"/>
                <a:ea typeface="新宋体" panose="02010609030101010101" pitchFamily="49" charset="-122"/>
              </a:rPr>
              <a:t>protected</a:t>
            </a:r>
            <a:r>
              <a:rPr lang="zh-CN" altLang="en-US" dirty="0">
                <a:latin typeface="新宋体" panose="02010609030101010101" pitchFamily="49" charset="-122"/>
                <a:ea typeface="新宋体" panose="02010609030101010101" pitchFamily="49" charset="-122"/>
              </a:rPr>
              <a:t>）元素，仅对这个包的继承的包可见</a:t>
            </a:r>
            <a:endParaRPr lang="en-US" altLang="zh-CN"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DC68465A-E27C-4E17-A26A-2807C1F7F080}"/>
              </a:ext>
            </a:extLst>
          </p:cNvPr>
          <p:cNvSpPr txBox="1"/>
          <p:nvPr/>
        </p:nvSpPr>
        <p:spPr>
          <a:xfrm>
            <a:off x="998568" y="3952554"/>
            <a:ext cx="5254450" cy="646331"/>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为前缀表示该元素是私有的（</a:t>
            </a:r>
            <a:r>
              <a:rPr lang="en-US" altLang="zh-CN" dirty="0">
                <a:latin typeface="新宋体" panose="02010609030101010101" pitchFamily="49" charset="-122"/>
                <a:ea typeface="新宋体" panose="02010609030101010101" pitchFamily="49" charset="-122"/>
              </a:rPr>
              <a:t>private</a:t>
            </a:r>
            <a:r>
              <a:rPr lang="zh-CN" altLang="en-US" dirty="0">
                <a:latin typeface="新宋体" panose="02010609030101010101" pitchFamily="49" charset="-122"/>
                <a:ea typeface="新宋体" panose="02010609030101010101" pitchFamily="49" charset="-122"/>
              </a:rPr>
              <a:t>）元素，私有的元素在这个包外部完全不可见</a:t>
            </a:r>
            <a:endParaRPr lang="en-US" altLang="zh-CN" dirty="0">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D5B42F16-132F-4647-94A2-BAEE8C1B94A8}"/>
              </a:ext>
            </a:extLst>
          </p:cNvPr>
          <p:cNvSpPr txBox="1"/>
          <p:nvPr/>
        </p:nvSpPr>
        <p:spPr>
          <a:xfrm>
            <a:off x="998568" y="4824525"/>
            <a:ext cx="5568486" cy="646331"/>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为前缀表示该元素为</a:t>
            </a:r>
            <a:r>
              <a:rPr lang="zh-CN" altLang="en-US" dirty="0">
                <a:solidFill>
                  <a:srgbClr val="FF0000"/>
                </a:solidFill>
                <a:latin typeface="新宋体" panose="02010609030101010101" pitchFamily="49" charset="-122"/>
                <a:ea typeface="新宋体" panose="02010609030101010101" pitchFamily="49" charset="-122"/>
              </a:rPr>
              <a:t>包的（</a:t>
            </a:r>
            <a:r>
              <a:rPr lang="en-US" altLang="zh-CN" dirty="0">
                <a:solidFill>
                  <a:srgbClr val="FF0000"/>
                </a:solidFill>
                <a:latin typeface="新宋体" panose="02010609030101010101" pitchFamily="49" charset="-122"/>
                <a:ea typeface="新宋体" panose="02010609030101010101" pitchFamily="49" charset="-122"/>
              </a:rPr>
              <a:t>package</a:t>
            </a:r>
            <a:r>
              <a:rPr lang="zh-CN" altLang="en-US" dirty="0">
                <a:solidFill>
                  <a:srgbClr val="FF0000"/>
                </a:solidFill>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元素，仅在包中对其他元素可见</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5860057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引入和引出</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669924" y="1620857"/>
            <a:ext cx="3717269" cy="4182363"/>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    若一个系统中有几百个并列的类，对于之间的复杂关系网没有任何限制，我们就需要用到某种受控的包装机制来组织抽象。</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如果一个包引入了另一个包，通过简单名就可以对被引入包中的公共元素进行访问，若没有引入，必须通过限定名才可以访问公共元素。</a:t>
            </a:r>
            <a:endParaRPr lang="en-US" altLang="zh-CN" dirty="0">
              <a:latin typeface="新宋体" panose="02010609030101010101" pitchFamily="49" charset="-122"/>
              <a:ea typeface="新宋体" panose="02010609030101010101" pitchFamily="49" charset="-122"/>
            </a:endParaRPr>
          </a:p>
        </p:txBody>
      </p:sp>
      <p:pic>
        <p:nvPicPr>
          <p:cNvPr id="10" name="图片 9">
            <a:extLst>
              <a:ext uri="{FF2B5EF4-FFF2-40B4-BE49-F238E27FC236}">
                <a16:creationId xmlns:a16="http://schemas.microsoft.com/office/drawing/2014/main" id="{F422A7F4-C629-47E0-BB32-F2AF733D9A9B}"/>
              </a:ext>
            </a:extLst>
          </p:cNvPr>
          <p:cNvPicPr>
            <a:picLocks noChangeAspect="1"/>
          </p:cNvPicPr>
          <p:nvPr/>
        </p:nvPicPr>
        <p:blipFill>
          <a:blip r:embed="rId3"/>
          <a:stretch>
            <a:fillRect/>
          </a:stretch>
        </p:blipFill>
        <p:spPr>
          <a:xfrm>
            <a:off x="9124783" y="2521305"/>
            <a:ext cx="2228299" cy="2620403"/>
          </a:xfrm>
          <a:prstGeom prst="rect">
            <a:avLst/>
          </a:prstGeom>
        </p:spPr>
      </p:pic>
      <p:pic>
        <p:nvPicPr>
          <p:cNvPr id="11" name="图片 10">
            <a:extLst>
              <a:ext uri="{FF2B5EF4-FFF2-40B4-BE49-F238E27FC236}">
                <a16:creationId xmlns:a16="http://schemas.microsoft.com/office/drawing/2014/main" id="{A51C8901-E60A-4111-A83D-9B461239344F}"/>
              </a:ext>
            </a:extLst>
          </p:cNvPr>
          <p:cNvPicPr>
            <a:picLocks noChangeAspect="1"/>
          </p:cNvPicPr>
          <p:nvPr/>
        </p:nvPicPr>
        <p:blipFill>
          <a:blip r:embed="rId4"/>
          <a:stretch>
            <a:fillRect/>
          </a:stretch>
        </p:blipFill>
        <p:spPr>
          <a:xfrm>
            <a:off x="4934348" y="2655168"/>
            <a:ext cx="3971925" cy="2352675"/>
          </a:xfrm>
          <a:prstGeom prst="rect">
            <a:avLst/>
          </a:prstGeom>
        </p:spPr>
      </p:pic>
    </p:spTree>
    <p:extLst>
      <p:ext uri="{BB962C8B-B14F-4D97-AF65-F5344CB8AC3E}">
        <p14:creationId xmlns:p14="http://schemas.microsoft.com/office/powerpoint/2010/main" val="2535242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建模</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998568" y="1506360"/>
            <a:ext cx="9918813"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使用包的最常见的目的就是把建模元素组织成能作为一个集合进行命名和处理的组。</a:t>
            </a:r>
            <a:endParaRPr lang="en-US" altLang="zh-CN" dirty="0">
              <a:latin typeface="新宋体" panose="02010609030101010101" pitchFamily="49" charset="-122"/>
              <a:ea typeface="新宋体" panose="02010609030101010101" pitchFamily="49" charset="-122"/>
            </a:endParaRPr>
          </a:p>
        </p:txBody>
      </p:sp>
      <p:sp>
        <p:nvSpPr>
          <p:cNvPr id="11" name="文本框 10">
            <a:extLst>
              <a:ext uri="{FF2B5EF4-FFF2-40B4-BE49-F238E27FC236}">
                <a16:creationId xmlns:a16="http://schemas.microsoft.com/office/drawing/2014/main" id="{5BCDDE59-CCB7-4EB8-8ECB-6B3F4B6448DC}"/>
              </a:ext>
            </a:extLst>
          </p:cNvPr>
          <p:cNvSpPr txBox="1"/>
          <p:nvPr/>
        </p:nvSpPr>
        <p:spPr>
          <a:xfrm>
            <a:off x="1201768" y="1987617"/>
            <a:ext cx="3544403" cy="473636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对成组的元素建模：大多数情况下我们用包组合基本种类相同的元素。并用</a:t>
            </a:r>
            <a:r>
              <a:rPr lang="en-US" altLang="zh-CN" dirty="0">
                <a:latin typeface="新宋体" panose="02010609030101010101" pitchFamily="49" charset="-122"/>
                <a:ea typeface="新宋体" panose="02010609030101010101" pitchFamily="49" charset="-122"/>
              </a:rPr>
              <a:t>UML</a:t>
            </a:r>
            <a:r>
              <a:rPr lang="zh-CN" altLang="en-US" dirty="0">
                <a:latin typeface="新宋体" panose="02010609030101010101" pitchFamily="49" charset="-122"/>
                <a:ea typeface="新宋体" panose="02010609030101010101" pitchFamily="49" charset="-122"/>
              </a:rPr>
              <a:t>的引入依赖控制包之间的访问。</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找出一组概念或语义上相互接</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近的元素所定义的子块。</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把他们围在一个包中。</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判断这些元素的可见性。</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用引入依赖显式的连接建立在</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其他包之上的包。</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用泛化把特殊包连接到他们的</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较一般的包。</a:t>
            </a:r>
            <a:endParaRPr lang="en-US" altLang="zh-CN" dirty="0">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6B6DCDFD-1162-44FD-A8C0-B7B59C12A8FD}"/>
              </a:ext>
            </a:extLst>
          </p:cNvPr>
          <p:cNvSpPr/>
          <p:nvPr/>
        </p:nvSpPr>
        <p:spPr>
          <a:xfrm>
            <a:off x="6918365" y="1987617"/>
            <a:ext cx="3384467" cy="3905364"/>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   对体系结构视图建模：当考虑软件系统体系结构的不同视图时，我们可以用包对体系结构的视图建模。</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识别出语境中一组有重要作用的体系结构视图。</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把这些语义充分必要的元素和图放到合适的包中。</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如果有必要，再把这些元素组合到各自的包中。</a:t>
            </a:r>
          </a:p>
        </p:txBody>
      </p:sp>
    </p:spTree>
    <p:extLst>
      <p:ext uri="{BB962C8B-B14F-4D97-AF65-F5344CB8AC3E}">
        <p14:creationId xmlns:p14="http://schemas.microsoft.com/office/powerpoint/2010/main" val="20183171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76173" y="2599681"/>
            <a:ext cx="3010477" cy="895350"/>
          </a:xfrm>
        </p:spPr>
        <p:txBody>
          <a:bodyPr>
            <a:normAutofit/>
          </a:bodyPr>
          <a:lstStyle/>
          <a:p>
            <a:r>
              <a:rPr lang="zh-CN" altLang="en-US" sz="5400" dirty="0">
                <a:solidFill>
                  <a:schemeClr val="bg1"/>
                </a:solidFill>
              </a:rPr>
              <a:t>参考文献</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586421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12192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fontScale="92500" lnSpcReduction="10000"/>
            </a:bodyPr>
            <a:lstStyle/>
            <a:p>
              <a:pPr>
                <a:lnSpc>
                  <a:spcPct val="150000"/>
                </a:lnSpc>
              </a:pPr>
              <a:r>
                <a:rPr lang="en-US" altLang="zh-CN" sz="2000" b="1" dirty="0"/>
                <a:t>[1].《UML2</a:t>
              </a:r>
              <a:r>
                <a:rPr lang="zh-CN" altLang="en-US" sz="2000" b="1" dirty="0"/>
                <a:t>基础、建模与设计教程</a:t>
              </a:r>
              <a:r>
                <a:rPr lang="en-US" altLang="zh-CN" sz="2000" b="1" dirty="0"/>
                <a:t>》</a:t>
              </a:r>
            </a:p>
            <a:p>
              <a:pPr latinLnBrk="1"/>
              <a:r>
                <a:rPr lang="en-US" altLang="zh-CN" sz="2000" b="1" dirty="0"/>
                <a:t>		————</a:t>
              </a:r>
              <a:r>
                <a:rPr lang="zh-CN" altLang="en-US" sz="2000" b="1" dirty="0"/>
                <a:t>作者：杨弘平 等编著  出版社：清华大学出版社 出版时间：</a:t>
              </a:r>
              <a:r>
                <a:rPr lang="en-US" altLang="zh-CN" sz="2000" b="1" dirty="0"/>
                <a:t>2015-10-01 00:00:00 ISBN</a:t>
              </a:r>
              <a:r>
                <a:rPr lang="zh-CN" altLang="en-US" sz="2000" b="1" dirty="0"/>
                <a:t>：</a:t>
              </a:r>
              <a:r>
                <a:rPr lang="en-US" altLang="zh-CN" sz="2000" b="1" dirty="0"/>
                <a:t>9787302404491</a:t>
              </a:r>
            </a:p>
            <a:p>
              <a:pPr>
                <a:lnSpc>
                  <a:spcPct val="150000"/>
                </a:lnSpc>
              </a:pPr>
              <a:r>
                <a:rPr lang="en-US" sz="2000" b="1" dirty="0"/>
                <a:t>[2].</a:t>
              </a:r>
              <a:r>
                <a:rPr lang="en-US" altLang="zh-CN" sz="2000" b="1" dirty="0"/>
                <a:t>《UML</a:t>
              </a:r>
              <a:r>
                <a:rPr lang="zh-CN" altLang="en-US" sz="2000" b="1" dirty="0"/>
                <a:t>用户指南</a:t>
              </a:r>
              <a:r>
                <a:rPr lang="en-US" altLang="zh-CN" sz="2000" b="1" dirty="0"/>
                <a:t>》</a:t>
              </a:r>
              <a:r>
                <a:rPr lang="zh-CN" altLang="en-US" sz="2000" b="1" dirty="0"/>
                <a:t>（第二版</a:t>
              </a:r>
              <a:r>
                <a:rPr lang="en-US" altLang="zh-CN" sz="2000" b="1" dirty="0"/>
                <a:t>·</a:t>
              </a:r>
              <a:r>
                <a:rPr lang="zh-CN" altLang="en-US" sz="2000" b="1" dirty="0"/>
                <a:t>修订版）</a:t>
              </a:r>
              <a:endParaRPr lang="en-US" altLang="zh-CN" sz="2000" b="1" dirty="0"/>
            </a:p>
            <a:p>
              <a:pPr>
                <a:lnSpc>
                  <a:spcPct val="150000"/>
                </a:lnSpc>
              </a:pPr>
              <a:r>
                <a:rPr lang="en-US" sz="2000" b="1" dirty="0"/>
                <a:t>		</a:t>
              </a:r>
              <a:r>
                <a:rPr lang="en-US" altLang="zh-CN" sz="2000" b="1" dirty="0"/>
                <a:t>————</a:t>
              </a:r>
              <a:r>
                <a:rPr lang="zh-CN" altLang="en-US" sz="2000" b="1" dirty="0"/>
                <a:t>作者</a:t>
              </a:r>
              <a:r>
                <a:rPr lang="en-US" altLang="zh-CN" sz="2000" b="1" dirty="0"/>
                <a:t>:</a:t>
              </a:r>
              <a:r>
                <a:rPr lang="zh-CN" altLang="en-US" sz="2000" b="1" dirty="0"/>
                <a:t>（美）布奇 等著，邵维忠 等译  出版社</a:t>
              </a:r>
              <a:r>
                <a:rPr lang="en-US" altLang="zh-CN" sz="2000" b="1" dirty="0"/>
                <a:t>:</a:t>
              </a:r>
              <a:r>
                <a:rPr lang="zh-CN" altLang="en-US" sz="2000" b="1" dirty="0"/>
                <a:t>人民邮电出版社  出版时间</a:t>
              </a:r>
              <a:r>
                <a:rPr lang="en-US" altLang="zh-CN" sz="2000" b="1" dirty="0"/>
                <a:t>:2013</a:t>
              </a:r>
              <a:r>
                <a:rPr lang="zh-CN" altLang="en-US" sz="2000" b="1" dirty="0"/>
                <a:t>年</a:t>
              </a:r>
              <a:r>
                <a:rPr lang="en-US" altLang="zh-CN" sz="2000" b="1" dirty="0"/>
                <a:t>01</a:t>
              </a:r>
              <a:r>
                <a:rPr lang="zh-CN" altLang="en-US" sz="2000" b="1" dirty="0"/>
                <a:t>月  </a:t>
              </a:r>
              <a:r>
                <a:rPr lang="en-US" altLang="zh-CN" sz="2000" b="1" dirty="0"/>
                <a:t>ISBN</a:t>
              </a:r>
              <a:r>
                <a:rPr lang="zh-CN" altLang="en-US" sz="2000" b="1" dirty="0"/>
                <a:t>：</a:t>
              </a:r>
              <a:r>
                <a:rPr lang="en-US" altLang="zh-CN" sz="2000" b="1" dirty="0"/>
                <a:t>9787115296443</a:t>
              </a:r>
            </a:p>
            <a:p>
              <a:pPr>
                <a:lnSpc>
                  <a:spcPct val="150000"/>
                </a:lnSpc>
              </a:pPr>
              <a:endParaRPr lang="en-US" altLang="zh-CN" sz="2000" b="1" dirty="0"/>
            </a:p>
            <a:p>
              <a:pPr>
                <a:lnSpc>
                  <a:spcPct val="150000"/>
                </a:lnSpc>
              </a:pPr>
              <a:r>
                <a:rPr lang="en-US" altLang="zh-CN" sz="2000" b="1" dirty="0"/>
                <a:t>[3].</a:t>
              </a:r>
              <a:r>
                <a:rPr lang="zh-CN" altLang="en-US" sz="2000" b="1" dirty="0"/>
                <a:t>维基百科 对象图</a:t>
              </a:r>
              <a:r>
                <a:rPr lang="en-US" altLang="zh-CN" sz="2000" b="1" dirty="0"/>
                <a:t>——</a:t>
              </a:r>
              <a:r>
                <a:rPr lang="en-US" altLang="zh-CN" sz="2000" b="1" dirty="0">
                  <a:hlinkClick r:id="rId3"/>
                </a:rPr>
                <a:t>https://en.wikipedia.org/wiki/Object_diagram</a:t>
              </a:r>
              <a:r>
                <a:rPr lang="en-US" altLang="zh-CN" sz="2000" b="1" dirty="0"/>
                <a:t>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17:45:28</a:t>
              </a:r>
            </a:p>
            <a:p>
              <a:pPr>
                <a:lnSpc>
                  <a:spcPct val="150000"/>
                </a:lnSpc>
              </a:pPr>
              <a:r>
                <a:rPr lang="en-US" altLang="zh-CN" sz="2000" b="1" dirty="0"/>
                <a:t>[4].</a:t>
              </a:r>
              <a:r>
                <a:rPr lang="en-US" altLang="zh-CN" sz="2000" dirty="0"/>
                <a:t> </a:t>
              </a:r>
              <a:r>
                <a:rPr lang="zh-CN" altLang="en-US" sz="2000" b="1" dirty="0"/>
                <a:t>维基百科 构件图</a:t>
              </a:r>
              <a:r>
                <a:rPr lang="en-US" altLang="zh-CN" sz="2000" b="1" dirty="0"/>
                <a:t>——https://en.wikipedia.org/wiki/Component_diagram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18:52:26</a:t>
              </a:r>
            </a:p>
            <a:p>
              <a:pPr>
                <a:lnSpc>
                  <a:spcPct val="150000"/>
                </a:lnSpc>
              </a:pPr>
              <a:r>
                <a:rPr lang="en-US" altLang="zh-CN" sz="2000" b="1" dirty="0"/>
                <a:t>[5].</a:t>
              </a:r>
              <a:r>
                <a:rPr lang="en-US" altLang="zh-CN" sz="2000" dirty="0"/>
                <a:t> </a:t>
              </a:r>
              <a:r>
                <a:rPr lang="zh-CN" altLang="en-US" sz="2000" b="1" dirty="0"/>
                <a:t>维基百科 包图</a:t>
              </a:r>
              <a:r>
                <a:rPr lang="en-US" altLang="zh-CN" sz="2000" b="1" dirty="0"/>
                <a:t>——https://en.wikipedia.org/wiki/Package_diagram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20:13:36   </a:t>
              </a:r>
            </a:p>
            <a:p>
              <a:pPr>
                <a:lnSpc>
                  <a:spcPct val="150000"/>
                </a:lnSpc>
              </a:pPr>
              <a:r>
                <a:rPr lang="zh-CN" altLang="en-US" sz="2000" b="1" dirty="0"/>
                <a:t>备注：资料源引</a:t>
              </a:r>
              <a:r>
                <a:rPr lang="en-US" altLang="zh-CN" sz="2000" b="1" dirty="0"/>
                <a:t>2018.12.5 </a:t>
              </a:r>
              <a:r>
                <a:rPr lang="zh-CN" altLang="en-US" sz="2000" b="1" dirty="0"/>
                <a:t>日之前版本</a:t>
              </a:r>
              <a:endParaRPr lang="en-US" sz="2000" b="1" dirty="0"/>
            </a:p>
          </p:txBody>
        </p:sp>
      </p:grpSp>
      <p:sp>
        <p:nvSpPr>
          <p:cNvPr id="2" name="标题 1"/>
          <p:cNvSpPr>
            <a:spLocks noGrp="1"/>
          </p:cNvSpPr>
          <p:nvPr>
            <p:ph type="title"/>
          </p:nvPr>
        </p:nvSpPr>
        <p:spPr>
          <a:xfrm>
            <a:off x="2026443" y="51364"/>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7215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algn="ctr">
                <a:defRPr/>
              </a:pPr>
              <a:endParaRPr lang="en-US" altLang="zh-CN" sz="1600" dirty="0"/>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lang="en-US" altLang="zh-CN" sz="2800" b="1" dirty="0"/>
            </a:p>
          </p:txBody>
        </p:sp>
      </p:grpSp>
    </p:spTree>
    <p:extLst>
      <p:ext uri="{BB962C8B-B14F-4D97-AF65-F5344CB8AC3E}">
        <p14:creationId xmlns:p14="http://schemas.microsoft.com/office/powerpoint/2010/main" val="37648170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标题 4">
            <a:extLst>
              <a:ext uri="{FF2B5EF4-FFF2-40B4-BE49-F238E27FC236}">
                <a16:creationId xmlns:a16="http://schemas.microsoft.com/office/drawing/2014/main" id="{AC0533CC-0B5A-4FED-AA96-1AF7CF5F6A94}"/>
              </a:ext>
            </a:extLst>
          </p:cNvPr>
          <p:cNvSpPr>
            <a:spLocks noGrp="1"/>
          </p:cNvSpPr>
          <p:nvPr>
            <p:ph type="title"/>
          </p:nvPr>
        </p:nvSpPr>
        <p:spPr>
          <a:xfrm>
            <a:off x="4476173" y="2599681"/>
            <a:ext cx="3324802" cy="895350"/>
          </a:xfrm>
        </p:spPr>
        <p:txBody>
          <a:bodyPr>
            <a:normAutofit fontScale="90000"/>
          </a:bodyPr>
          <a:lstStyle/>
          <a:p>
            <a:r>
              <a:rPr lang="zh-CN" altLang="en-US" sz="5400" dirty="0">
                <a:solidFill>
                  <a:schemeClr val="bg1"/>
                </a:solidFill>
              </a:rPr>
              <a:t>分工和绩效</a:t>
            </a:r>
          </a:p>
        </p:txBody>
      </p:sp>
    </p:spTree>
    <p:extLst>
      <p:ext uri="{BB962C8B-B14F-4D97-AF65-F5344CB8AC3E}">
        <p14:creationId xmlns:p14="http://schemas.microsoft.com/office/powerpoint/2010/main" val="5706596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39</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06711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1542517"/>
            </a:xfrm>
            <a:prstGeom prst="rect">
              <a:avLst/>
            </a:prstGeom>
            <a:noFill/>
          </p:spPr>
          <p:txBody>
            <a:bodyPr wrap="square">
              <a:normAutofit/>
            </a:bodyPr>
            <a:lstStyle/>
            <a:p>
              <a:pPr algn="ctr"/>
              <a:r>
                <a:rPr lang="zh-CN" altLang="en-US" sz="2000" dirty="0">
                  <a:solidFill>
                    <a:schemeClr val="bg1"/>
                  </a:solidFill>
                </a:rPr>
                <a:t>对象图绘制</a:t>
              </a:r>
              <a:endParaRPr lang="en-US" sz="20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a:bodyPr>
            <a:lstStyle/>
            <a:p>
              <a:pPr algn="ctr"/>
              <a:endParaRPr lang="en-US" sz="2400"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a:bodyPr>
            <a:lstStyle/>
            <a:p>
              <a:pPr algn="ctr"/>
              <a:endParaRPr lang="en-US" sz="2400"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4"/>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62500" lnSpcReduction="20000"/>
            </a:bodyPr>
            <a:lstStyle/>
            <a:p>
              <a:pPr algn="ctr"/>
              <a:endParaRPr lang="en-US" sz="2400"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lnSpcReduction="10000"/>
            </a:bodyPr>
            <a:lstStyle/>
            <a:p>
              <a:pPr algn="ctr"/>
              <a:endParaRPr lang="en-US" sz="1300"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834668" y="136191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于    坤</a:t>
              </a:r>
              <a:endParaRPr lang="en-US" sz="2400" dirty="0">
                <a:solidFill>
                  <a:schemeClr val="bg1"/>
                </a:solidFill>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55000" lnSpcReduction="20000"/>
            </a:bodyPr>
            <a:lstStyle/>
            <a:p>
              <a:pPr algn="ctr"/>
              <a:endParaRPr lang="en-US" sz="2400"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2" y="1343949"/>
              <a:ext cx="689169" cy="304680"/>
            </a:xfrm>
            <a:prstGeom prst="rect">
              <a:avLst/>
            </a:prstGeom>
            <a:noFill/>
          </p:spPr>
          <p:txBody>
            <a:bodyPr wrap="none" anchor="ctr">
              <a:prstTxWarp prst="textPlain">
                <a:avLst/>
              </a:prstTxWarp>
              <a:normAutofit fontScale="70000" lnSpcReduction="20000"/>
            </a:bodyPr>
            <a:lstStyle/>
            <a:p>
              <a:pPr algn="ct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zh-CN" altLang="en-US"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10187371" y="135567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章奇妙</a:t>
            </a:r>
            <a:endParaRPr lang="en-US" altLang="zh-CN" sz="2400" dirty="0">
              <a:solidFill>
                <a:schemeClr val="bg1"/>
              </a:solidFill>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8093016" y="134394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刘值成</a:t>
            </a:r>
            <a:endParaRPr lang="en-US" altLang="zh-CN" sz="2400" dirty="0">
              <a:solidFill>
                <a:schemeClr val="bg1"/>
              </a:solidFill>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3506365" y="136911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陈铉文</a:t>
            </a:r>
            <a:endParaRPr lang="en-US" altLang="zh-CN" sz="2400" dirty="0">
              <a:solidFill>
                <a:schemeClr val="bg1"/>
              </a:solidFill>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1209472" y="1369120"/>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张威杰</a:t>
            </a:r>
            <a:endParaRPr lang="en-US" altLang="zh-CN" sz="2400" dirty="0">
              <a:solidFill>
                <a:schemeClr val="bg1"/>
              </a:solidFill>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1018897" y="4424105"/>
            <a:ext cx="1231900" cy="461665"/>
          </a:xfrm>
          <a:prstGeom prst="rect">
            <a:avLst/>
          </a:prstGeom>
          <a:noFill/>
        </p:spPr>
        <p:txBody>
          <a:bodyPr wrap="square">
            <a:normAutofit/>
          </a:bodyPr>
          <a:lstStyle/>
          <a:p>
            <a:pPr algn="ctr"/>
            <a:r>
              <a:rPr lang="en-US" sz="2400" dirty="0">
                <a:solidFill>
                  <a:schemeClr val="bg1"/>
                </a:solidFill>
              </a:rPr>
              <a:t>88</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3297721" y="1801203"/>
            <a:ext cx="1231900" cy="1542517"/>
          </a:xfrm>
          <a:prstGeom prst="rect">
            <a:avLst/>
          </a:prstGeom>
          <a:noFill/>
        </p:spPr>
        <p:txBody>
          <a:bodyPr wrap="square">
            <a:normAutofit/>
          </a:bodyPr>
          <a:lstStyle/>
          <a:p>
            <a:pPr algn="ctr"/>
            <a:r>
              <a:rPr lang="zh-CN" altLang="en-US" sz="2000" dirty="0">
                <a:solidFill>
                  <a:schemeClr val="bg1"/>
                </a:solidFill>
              </a:rPr>
              <a:t>构件图绘制</a:t>
            </a:r>
            <a:endParaRPr lang="en-US" sz="20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5637402" y="3699096"/>
            <a:ext cx="1231900" cy="461665"/>
          </a:xfrm>
          <a:prstGeom prst="rect">
            <a:avLst/>
          </a:prstGeom>
          <a:noFill/>
        </p:spPr>
        <p:txBody>
          <a:bodyPr wrap="square">
            <a:normAutofit/>
          </a:bodyPr>
          <a:lstStyle/>
          <a:p>
            <a:pPr algn="ctr"/>
            <a:r>
              <a:rPr lang="en-US" sz="2400" dirty="0">
                <a:solidFill>
                  <a:schemeClr val="bg1"/>
                </a:solidFill>
              </a:rPr>
              <a:t>84</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5663102" y="1739175"/>
            <a:ext cx="1231900" cy="1542517"/>
          </a:xfrm>
          <a:prstGeom prst="rect">
            <a:avLst/>
          </a:prstGeom>
          <a:noFill/>
        </p:spPr>
        <p:txBody>
          <a:bodyPr wrap="square">
            <a:normAutofit/>
          </a:bodyPr>
          <a:lstStyle/>
          <a:p>
            <a:pPr algn="ctr"/>
            <a:r>
              <a:rPr lang="zh-CN" altLang="en-US" sz="2000" dirty="0">
                <a:solidFill>
                  <a:schemeClr val="bg1"/>
                </a:solidFill>
              </a:rPr>
              <a:t>资料查找和整合</a:t>
            </a:r>
            <a:endParaRPr lang="en-US" sz="20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3287993" y="3803883"/>
            <a:ext cx="1231900" cy="461665"/>
          </a:xfrm>
          <a:prstGeom prst="rect">
            <a:avLst/>
          </a:prstGeom>
          <a:noFill/>
        </p:spPr>
        <p:txBody>
          <a:bodyPr wrap="square">
            <a:normAutofit/>
          </a:bodyPr>
          <a:lstStyle/>
          <a:p>
            <a:pPr algn="ctr"/>
            <a:r>
              <a:rPr lang="en-US" sz="2400" dirty="0">
                <a:solidFill>
                  <a:schemeClr val="bg1"/>
                </a:solidFill>
              </a:rPr>
              <a:t>86</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7914997" y="4250556"/>
            <a:ext cx="1231900" cy="461665"/>
          </a:xfrm>
          <a:prstGeom prst="rect">
            <a:avLst/>
          </a:prstGeom>
          <a:noFill/>
        </p:spPr>
        <p:txBody>
          <a:bodyPr wrap="square">
            <a:normAutofit/>
          </a:bodyPr>
          <a:lstStyle/>
          <a:p>
            <a:pPr algn="ctr"/>
            <a:r>
              <a:rPr lang="en-US" sz="2400" dirty="0">
                <a:solidFill>
                  <a:schemeClr val="bg1"/>
                </a:solidFill>
              </a:rPr>
              <a:t>87</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7895121" y="1982005"/>
            <a:ext cx="1231900" cy="1542517"/>
          </a:xfrm>
          <a:prstGeom prst="rect">
            <a:avLst/>
          </a:prstGeom>
          <a:noFill/>
        </p:spPr>
        <p:txBody>
          <a:bodyPr wrap="square">
            <a:normAutofit/>
          </a:bodyPr>
          <a:lstStyle/>
          <a:p>
            <a:pPr algn="ctr"/>
            <a:r>
              <a:rPr lang="zh-CN" altLang="en-US" sz="2000" dirty="0">
                <a:solidFill>
                  <a:schemeClr val="bg1"/>
                </a:solidFill>
              </a:rPr>
              <a:t>包图绘制</a:t>
            </a:r>
            <a:endParaRPr lang="en-US" sz="20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9997797" y="1775086"/>
            <a:ext cx="1231900" cy="1542517"/>
          </a:xfrm>
          <a:prstGeom prst="rect">
            <a:avLst/>
          </a:prstGeom>
          <a:noFill/>
        </p:spPr>
        <p:txBody>
          <a:bodyPr wrap="square">
            <a:normAutofit/>
          </a:bodyPr>
          <a:lstStyle/>
          <a:p>
            <a:pPr algn="ctr"/>
            <a:r>
              <a:rPr lang="zh-CN" altLang="en-US" sz="2000" dirty="0">
                <a:solidFill>
                  <a:schemeClr val="bg1"/>
                </a:solidFill>
              </a:rPr>
              <a:t>三种图资料查找</a:t>
            </a:r>
            <a:endParaRPr lang="en-US" sz="20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9997797" y="3572642"/>
            <a:ext cx="1231900" cy="461665"/>
          </a:xfrm>
          <a:prstGeom prst="rect">
            <a:avLst/>
          </a:prstGeom>
          <a:noFill/>
        </p:spPr>
        <p:txBody>
          <a:bodyPr wrap="square">
            <a:normAutofit/>
          </a:bodyPr>
          <a:lstStyle/>
          <a:p>
            <a:pPr algn="ctr"/>
            <a:r>
              <a:rPr lang="en-US" sz="2400" dirty="0">
                <a:solidFill>
                  <a:schemeClr val="bg1"/>
                </a:solidFill>
              </a:rPr>
              <a:t>90</a:t>
            </a:r>
          </a:p>
        </p:txBody>
      </p:sp>
    </p:spTree>
    <p:extLst>
      <p:ext uri="{BB962C8B-B14F-4D97-AF65-F5344CB8AC3E}">
        <p14:creationId xmlns:p14="http://schemas.microsoft.com/office/powerpoint/2010/main" val="7628501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290160" y="1905506"/>
            <a:ext cx="9611679" cy="1200329"/>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对象图（</a:t>
            </a:r>
            <a:r>
              <a:rPr lang="en-US" altLang="zh-CN" sz="2400" dirty="0">
                <a:latin typeface="新宋体" panose="02010609030101010101" pitchFamily="49" charset="-122"/>
                <a:ea typeface="新宋体" panose="02010609030101010101" pitchFamily="49" charset="-122"/>
              </a:rPr>
              <a:t>object diagram</a:t>
            </a:r>
            <a:r>
              <a:rPr lang="zh-CN" altLang="en-US" sz="2400" dirty="0">
                <a:latin typeface="新宋体" panose="02010609030101010101" pitchFamily="49" charset="-122"/>
                <a:ea typeface="新宋体" panose="02010609030101010101" pitchFamily="49" charset="-122"/>
              </a:rPr>
              <a:t>）是由对象（</a:t>
            </a:r>
            <a:r>
              <a:rPr lang="en-US" altLang="zh-CN" sz="2400" dirty="0">
                <a:latin typeface="新宋体" panose="02010609030101010101" pitchFamily="49" charset="-122"/>
                <a:ea typeface="新宋体" panose="02010609030101010101" pitchFamily="49" charset="-122"/>
              </a:rPr>
              <a:t>object</a:t>
            </a:r>
            <a:r>
              <a:rPr lang="zh-CN" altLang="en-US" sz="2400" dirty="0">
                <a:latin typeface="新宋体" panose="02010609030101010101" pitchFamily="49" charset="-122"/>
                <a:ea typeface="新宋体" panose="02010609030101010101" pitchFamily="49" charset="-122"/>
              </a:rPr>
              <a:t>）和链（</a:t>
            </a:r>
            <a:r>
              <a:rPr lang="en-US" altLang="zh-CN" sz="2400" dirty="0">
                <a:latin typeface="新宋体" panose="02010609030101010101" pitchFamily="49" charset="-122"/>
                <a:ea typeface="新宋体" panose="02010609030101010101" pitchFamily="49" charset="-122"/>
              </a:rPr>
              <a:t>link</a:t>
            </a:r>
            <a:r>
              <a:rPr lang="zh-CN" altLang="en-US" sz="2400" dirty="0">
                <a:latin typeface="新宋体" panose="02010609030101010101" pitchFamily="49" charset="-122"/>
                <a:ea typeface="新宋体" panose="02010609030101010101" pitchFamily="49" charset="-122"/>
              </a:rPr>
              <a:t>）组成的，描述的是参与交互的更对象在交互过程中某一时刻的状态，可以被看作是类图在某一时刻的</a:t>
            </a:r>
            <a:r>
              <a:rPr lang="zh-CN" altLang="en-US" sz="2400" dirty="0">
                <a:solidFill>
                  <a:srgbClr val="FF0000"/>
                </a:solidFill>
                <a:latin typeface="新宋体" panose="02010609030101010101" pitchFamily="49" charset="-122"/>
                <a:ea typeface="新宋体" panose="02010609030101010101" pitchFamily="49" charset="-122"/>
              </a:rPr>
              <a:t>实例</a:t>
            </a:r>
            <a:r>
              <a:rPr lang="zh-CN" altLang="en-US" sz="2400" dirty="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6489412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dirty="0"/>
              <a:t>Thanks.</a:t>
            </a:r>
            <a:br>
              <a:rPr lang="en-US" altLang="zh-CN" dirty="0"/>
            </a:br>
            <a:r>
              <a:rPr lang="en-US" altLang="zh-CN" sz="2400" b="0" dirty="0"/>
              <a:t>And Your Slogan Here.</a:t>
            </a:r>
            <a:endParaRPr lang="zh-CN" altLang="en-US" b="0" dirty="0"/>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290160" y="1407666"/>
            <a:ext cx="9611679" cy="2308324"/>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人们经常会把对象和类的概念混淆，区别如下：</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对象是一个存在于时间和空间的具体实体，而类只是一个抽象，是                 </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对象的“本质”</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类是共享一个公用结构和一个公共行为对象集合</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类是静态的，对象是动态的；类是一般化，对象是个性化；类是定</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义，对象是实例；类是抽象，对象是具体。</a:t>
            </a:r>
            <a:endParaRPr lang="en-US" altLang="zh-CN" sz="2400"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844E91CB-840F-4FF7-BF09-93601FB64471}"/>
              </a:ext>
            </a:extLst>
          </p:cNvPr>
          <p:cNvPicPr>
            <a:picLocks noChangeAspect="1"/>
          </p:cNvPicPr>
          <p:nvPr/>
        </p:nvPicPr>
        <p:blipFill>
          <a:blip r:embed="rId3"/>
          <a:stretch>
            <a:fillRect/>
          </a:stretch>
        </p:blipFill>
        <p:spPr>
          <a:xfrm>
            <a:off x="1662545" y="4140676"/>
            <a:ext cx="3638550" cy="1847850"/>
          </a:xfrm>
          <a:prstGeom prst="rect">
            <a:avLst/>
          </a:prstGeom>
        </p:spPr>
      </p:pic>
      <p:pic>
        <p:nvPicPr>
          <p:cNvPr id="5" name="图片 4">
            <a:extLst>
              <a:ext uri="{FF2B5EF4-FFF2-40B4-BE49-F238E27FC236}">
                <a16:creationId xmlns:a16="http://schemas.microsoft.com/office/drawing/2014/main" id="{ED01E8FE-68AF-4673-9D3A-94A484A59F59}"/>
              </a:ext>
            </a:extLst>
          </p:cNvPr>
          <p:cNvPicPr>
            <a:picLocks noChangeAspect="1"/>
          </p:cNvPicPr>
          <p:nvPr/>
        </p:nvPicPr>
        <p:blipFill>
          <a:blip r:embed="rId4"/>
          <a:stretch>
            <a:fillRect/>
          </a:stretch>
        </p:blipFill>
        <p:spPr>
          <a:xfrm>
            <a:off x="6690360" y="4435475"/>
            <a:ext cx="3505200" cy="933450"/>
          </a:xfrm>
          <a:prstGeom prst="rect">
            <a:avLst/>
          </a:prstGeom>
        </p:spPr>
      </p:pic>
    </p:spTree>
    <p:extLst>
      <p:ext uri="{BB962C8B-B14F-4D97-AF65-F5344CB8AC3E}">
        <p14:creationId xmlns:p14="http://schemas.microsoft.com/office/powerpoint/2010/main" val="27692142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fontScale="90000"/>
          </a:bodyPr>
          <a:lstStyle/>
          <a:p>
            <a:r>
              <a:rPr lang="zh-CN" altLang="en-US" dirty="0"/>
              <a:t>类图和对象图的区别</a:t>
            </a:r>
          </a:p>
        </p:txBody>
      </p:sp>
      <p:cxnSp>
        <p:nvCxnSpPr>
          <p:cNvPr id="3" name="直接连接符 2">
            <a:extLst>
              <a:ext uri="{FF2B5EF4-FFF2-40B4-BE49-F238E27FC236}">
                <a16:creationId xmlns:a16="http://schemas.microsoft.com/office/drawing/2014/main" id="{1DDD3D41-B72E-480C-84CA-5C6B18F8EBBD}"/>
              </a:ext>
            </a:extLst>
          </p:cNvPr>
          <p:cNvCxnSpPr/>
          <p:nvPr/>
        </p:nvCxnSpPr>
        <p:spPr>
          <a:xfrm>
            <a:off x="1278194" y="1661652"/>
            <a:ext cx="96257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B2FAA503-E4D9-45EC-9AC8-CD211173FF84}"/>
              </a:ext>
            </a:extLst>
          </p:cNvPr>
          <p:cNvCxnSpPr/>
          <p:nvPr/>
        </p:nvCxnSpPr>
        <p:spPr>
          <a:xfrm>
            <a:off x="1278194" y="2187678"/>
            <a:ext cx="9625780" cy="0"/>
          </a:xfrm>
          <a:prstGeom prst="line">
            <a:avLst/>
          </a:prstGeom>
          <a:ln w="9525"/>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846CE4E-FB37-4177-9C1D-9B9292B5C7E7}"/>
              </a:ext>
            </a:extLst>
          </p:cNvPr>
          <p:cNvCxnSpPr/>
          <p:nvPr/>
        </p:nvCxnSpPr>
        <p:spPr>
          <a:xfrm>
            <a:off x="1278194" y="5958350"/>
            <a:ext cx="9625780" cy="0"/>
          </a:xfrm>
          <a:prstGeom prst="line">
            <a:avLst/>
          </a:prstGeom>
          <a:ln w="9525"/>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CCB2344-F195-4A6B-9ED4-3CD1301FAD75}"/>
              </a:ext>
            </a:extLst>
          </p:cNvPr>
          <p:cNvSpPr txBox="1"/>
          <p:nvPr/>
        </p:nvSpPr>
        <p:spPr>
          <a:xfrm>
            <a:off x="3233019" y="1697678"/>
            <a:ext cx="903238"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类图</a:t>
            </a:r>
            <a:endParaRPr lang="en-US" altLang="zh-CN" sz="2400" dirty="0">
              <a:latin typeface="新宋体" panose="02010609030101010101" pitchFamily="49" charset="-122"/>
              <a:ea typeface="新宋体" panose="02010609030101010101" pitchFamily="49" charset="-122"/>
            </a:endParaRPr>
          </a:p>
        </p:txBody>
      </p:sp>
      <p:sp>
        <p:nvSpPr>
          <p:cNvPr id="15" name="文本框 14">
            <a:extLst>
              <a:ext uri="{FF2B5EF4-FFF2-40B4-BE49-F238E27FC236}">
                <a16:creationId xmlns:a16="http://schemas.microsoft.com/office/drawing/2014/main" id="{62FAF86D-57BC-4C31-93B0-3BD0F37519F0}"/>
              </a:ext>
            </a:extLst>
          </p:cNvPr>
          <p:cNvSpPr txBox="1"/>
          <p:nvPr/>
        </p:nvSpPr>
        <p:spPr>
          <a:xfrm>
            <a:off x="7909372" y="1719526"/>
            <a:ext cx="1151734"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对象图</a:t>
            </a:r>
            <a:endParaRPr lang="en-US" altLang="zh-CN" sz="2400"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B38D7125-0688-47E4-A378-B7D73D7111AC}"/>
              </a:ext>
            </a:extLst>
          </p:cNvPr>
          <p:cNvSpPr txBox="1"/>
          <p:nvPr/>
        </p:nvSpPr>
        <p:spPr>
          <a:xfrm>
            <a:off x="1307689" y="2219858"/>
            <a:ext cx="478831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类具有三个分栏：名称、属性和</a:t>
            </a:r>
            <a:r>
              <a:rPr lang="zh-CN" altLang="en-US" dirty="0">
                <a:solidFill>
                  <a:srgbClr val="FF0000"/>
                </a:solidFill>
                <a:latin typeface="新宋体" panose="02010609030101010101" pitchFamily="49" charset="-122"/>
                <a:ea typeface="新宋体" panose="02010609030101010101" pitchFamily="49" charset="-122"/>
              </a:rPr>
              <a:t>操作</a:t>
            </a:r>
            <a:endParaRPr lang="en-US" altLang="zh-CN" dirty="0">
              <a:solidFill>
                <a:srgbClr val="FF0000"/>
              </a:solidFill>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49BEC3A5-BB1E-43D1-927D-5A57ED8D1C57}"/>
              </a:ext>
            </a:extLst>
          </p:cNvPr>
          <p:cNvSpPr txBox="1"/>
          <p:nvPr/>
        </p:nvSpPr>
        <p:spPr>
          <a:xfrm>
            <a:off x="1307689" y="2621369"/>
            <a:ext cx="2969343"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在类的名称分栏中只有类名</a:t>
            </a:r>
            <a:endParaRPr lang="en-US" altLang="zh-CN" dirty="0">
              <a:latin typeface="新宋体" panose="02010609030101010101" pitchFamily="49" charset="-122"/>
              <a:ea typeface="新宋体" panose="02010609030101010101" pitchFamily="49" charset="-122"/>
            </a:endParaRPr>
          </a:p>
        </p:txBody>
      </p:sp>
      <p:sp>
        <p:nvSpPr>
          <p:cNvPr id="19" name="文本框 18">
            <a:extLst>
              <a:ext uri="{FF2B5EF4-FFF2-40B4-BE49-F238E27FC236}">
                <a16:creationId xmlns:a16="http://schemas.microsoft.com/office/drawing/2014/main" id="{9FC3F022-65D5-40F3-8BE9-D7EBA6BEE0C8}"/>
              </a:ext>
            </a:extLst>
          </p:cNvPr>
          <p:cNvSpPr txBox="1"/>
          <p:nvPr/>
        </p:nvSpPr>
        <p:spPr>
          <a:xfrm>
            <a:off x="1307689" y="3424391"/>
            <a:ext cx="387391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类的属性分栏定义了所有属性的特征</a:t>
            </a:r>
            <a:endParaRPr lang="en-US" altLang="zh-CN" dirty="0">
              <a:latin typeface="新宋体" panose="02010609030101010101" pitchFamily="49" charset="-122"/>
              <a:ea typeface="新宋体" panose="02010609030101010101" pitchFamily="49" charset="-122"/>
            </a:endParaRPr>
          </a:p>
        </p:txBody>
      </p:sp>
      <p:sp>
        <p:nvSpPr>
          <p:cNvPr id="20" name="文本框 19">
            <a:extLst>
              <a:ext uri="{FF2B5EF4-FFF2-40B4-BE49-F238E27FC236}">
                <a16:creationId xmlns:a16="http://schemas.microsoft.com/office/drawing/2014/main" id="{B1EC84A8-3A11-4B67-AC3C-17EB077B5D2C}"/>
              </a:ext>
            </a:extLst>
          </p:cNvPr>
          <p:cNvSpPr txBox="1"/>
          <p:nvPr/>
        </p:nvSpPr>
        <p:spPr>
          <a:xfrm>
            <a:off x="1278194" y="4047536"/>
            <a:ext cx="1858296"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类中列出了操作</a:t>
            </a:r>
            <a:endParaRPr lang="en-US" altLang="zh-CN" dirty="0">
              <a:latin typeface="新宋体" panose="02010609030101010101" pitchFamily="49" charset="-122"/>
              <a:ea typeface="新宋体" panose="02010609030101010101" pitchFamily="49" charset="-122"/>
            </a:endParaRPr>
          </a:p>
        </p:txBody>
      </p:sp>
      <p:sp>
        <p:nvSpPr>
          <p:cNvPr id="21" name="文本框 20">
            <a:extLst>
              <a:ext uri="{FF2B5EF4-FFF2-40B4-BE49-F238E27FC236}">
                <a16:creationId xmlns:a16="http://schemas.microsoft.com/office/drawing/2014/main" id="{0921ECD1-14D5-4F97-B6B8-9363923A22FF}"/>
              </a:ext>
            </a:extLst>
          </p:cNvPr>
          <p:cNvSpPr txBox="1"/>
          <p:nvPr/>
        </p:nvSpPr>
        <p:spPr>
          <a:xfrm>
            <a:off x="1278194" y="4633128"/>
            <a:ext cx="4812889"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类使用关联连接、关联使用名称、角色、多重性及约束等特征定义。类代表猜的是对对象的分类所以必须说明可以参与关联的对象的数目</a:t>
            </a:r>
            <a:endParaRPr lang="en-US" altLang="zh-CN" dirty="0">
              <a:latin typeface="新宋体" panose="02010609030101010101" pitchFamily="49" charset="-122"/>
              <a:ea typeface="新宋体" panose="02010609030101010101" pitchFamily="49" charset="-122"/>
            </a:endParaRPr>
          </a:p>
        </p:txBody>
      </p:sp>
      <p:sp>
        <p:nvSpPr>
          <p:cNvPr id="23" name="文本框 22">
            <a:extLst>
              <a:ext uri="{FF2B5EF4-FFF2-40B4-BE49-F238E27FC236}">
                <a16:creationId xmlns:a16="http://schemas.microsoft.com/office/drawing/2014/main" id="{6E4081BC-59E0-4236-9865-F4C9FD5413A1}"/>
              </a:ext>
            </a:extLst>
          </p:cNvPr>
          <p:cNvSpPr txBox="1"/>
          <p:nvPr/>
        </p:nvSpPr>
        <p:spPr>
          <a:xfrm>
            <a:off x="6096000" y="2219588"/>
            <a:ext cx="478831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对象只有两个分栏：名称和属性</a:t>
            </a:r>
            <a:endParaRPr lang="en-US" altLang="zh-CN" dirty="0">
              <a:latin typeface="新宋体" panose="02010609030101010101" pitchFamily="49" charset="-122"/>
              <a:ea typeface="新宋体" panose="02010609030101010101" pitchFamily="49" charset="-122"/>
            </a:endParaRPr>
          </a:p>
        </p:txBody>
      </p:sp>
      <p:sp>
        <p:nvSpPr>
          <p:cNvPr id="24" name="文本框 23">
            <a:extLst>
              <a:ext uri="{FF2B5EF4-FFF2-40B4-BE49-F238E27FC236}">
                <a16:creationId xmlns:a16="http://schemas.microsoft.com/office/drawing/2014/main" id="{799E6304-4E15-4100-B923-F2A8FF37AED6}"/>
              </a:ext>
            </a:extLst>
          </p:cNvPr>
          <p:cNvSpPr txBox="1"/>
          <p:nvPr/>
        </p:nvSpPr>
        <p:spPr>
          <a:xfrm>
            <a:off x="6091084" y="2621369"/>
            <a:ext cx="478831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对象的名称形式为“对象名：类名”，</a:t>
            </a:r>
            <a:r>
              <a:rPr lang="zh-CN" altLang="en-US" dirty="0">
                <a:solidFill>
                  <a:srgbClr val="FF0000"/>
                </a:solidFill>
                <a:latin typeface="新宋体" panose="02010609030101010101" pitchFamily="49" charset="-122"/>
                <a:ea typeface="新宋体" panose="02010609030101010101" pitchFamily="49" charset="-122"/>
              </a:rPr>
              <a:t>匿名对象</a:t>
            </a:r>
            <a:r>
              <a:rPr lang="zh-CN" altLang="en-US" dirty="0">
                <a:latin typeface="新宋体" panose="02010609030101010101" pitchFamily="49" charset="-122"/>
                <a:ea typeface="新宋体" panose="02010609030101010101" pitchFamily="49" charset="-122"/>
              </a:rPr>
              <a:t>的名称形式为“</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类名”</a:t>
            </a:r>
            <a:endParaRPr lang="en-US" altLang="zh-CN" dirty="0">
              <a:latin typeface="新宋体" panose="02010609030101010101" pitchFamily="49" charset="-122"/>
              <a:ea typeface="新宋体" panose="02010609030101010101" pitchFamily="49" charset="-122"/>
            </a:endParaRPr>
          </a:p>
        </p:txBody>
      </p:sp>
      <p:sp>
        <p:nvSpPr>
          <p:cNvPr id="25" name="文本框 24">
            <a:extLst>
              <a:ext uri="{FF2B5EF4-FFF2-40B4-BE49-F238E27FC236}">
                <a16:creationId xmlns:a16="http://schemas.microsoft.com/office/drawing/2014/main" id="{7D4E3DB6-EA2D-4458-85C4-CCF030251EA2}"/>
              </a:ext>
            </a:extLst>
          </p:cNvPr>
          <p:cNvSpPr txBox="1"/>
          <p:nvPr/>
        </p:nvSpPr>
        <p:spPr>
          <a:xfrm>
            <a:off x="6091083" y="3432571"/>
            <a:ext cx="4812889"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对象则只定义了属性的</a:t>
            </a:r>
            <a:r>
              <a:rPr lang="zh-CN" altLang="en-US" dirty="0">
                <a:solidFill>
                  <a:srgbClr val="FF0000"/>
                </a:solidFill>
                <a:latin typeface="新宋体" panose="02010609030101010101" pitchFamily="49" charset="-122"/>
                <a:ea typeface="新宋体" panose="02010609030101010101" pitchFamily="49" charset="-122"/>
              </a:rPr>
              <a:t>当前值</a:t>
            </a:r>
            <a:r>
              <a:rPr lang="zh-CN" altLang="en-US" dirty="0">
                <a:latin typeface="新宋体" panose="02010609030101010101" pitchFamily="49" charset="-122"/>
                <a:ea typeface="新宋体" panose="02010609030101010101" pitchFamily="49" charset="-122"/>
              </a:rPr>
              <a:t>，以便用于测试用例</a:t>
            </a:r>
            <a:endParaRPr lang="en-US" altLang="zh-CN" dirty="0">
              <a:latin typeface="新宋体" panose="02010609030101010101" pitchFamily="49" charset="-122"/>
              <a:ea typeface="新宋体" panose="02010609030101010101" pitchFamily="49" charset="-122"/>
            </a:endParaRPr>
          </a:p>
        </p:txBody>
      </p:sp>
      <p:sp>
        <p:nvSpPr>
          <p:cNvPr id="26" name="文本框 25">
            <a:extLst>
              <a:ext uri="{FF2B5EF4-FFF2-40B4-BE49-F238E27FC236}">
                <a16:creationId xmlns:a16="http://schemas.microsoft.com/office/drawing/2014/main" id="{87FF6C7C-629D-486C-B458-5A3C8D128A8B}"/>
              </a:ext>
            </a:extLst>
          </p:cNvPr>
          <p:cNvSpPr txBox="1"/>
          <p:nvPr/>
        </p:nvSpPr>
        <p:spPr>
          <a:xfrm>
            <a:off x="6091083" y="4009983"/>
            <a:ext cx="4788312"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对象图中不包括操作，因为对于属于同一个类的对象而言，其操作是相同的</a:t>
            </a:r>
            <a:endParaRPr lang="en-US" altLang="zh-CN" dirty="0">
              <a:latin typeface="新宋体" panose="02010609030101010101" pitchFamily="49" charset="-122"/>
              <a:ea typeface="新宋体" panose="02010609030101010101" pitchFamily="49" charset="-122"/>
            </a:endParaRPr>
          </a:p>
        </p:txBody>
      </p:sp>
      <p:sp>
        <p:nvSpPr>
          <p:cNvPr id="27" name="文本框 26">
            <a:extLst>
              <a:ext uri="{FF2B5EF4-FFF2-40B4-BE49-F238E27FC236}">
                <a16:creationId xmlns:a16="http://schemas.microsoft.com/office/drawing/2014/main" id="{BD7A7CF9-D7D6-4EDD-8AA1-B6B0F184F942}"/>
              </a:ext>
            </a:extLst>
          </p:cNvPr>
          <p:cNvSpPr txBox="1"/>
          <p:nvPr/>
        </p:nvSpPr>
        <p:spPr>
          <a:xfrm>
            <a:off x="6091084" y="4633128"/>
            <a:ext cx="4788312"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对象使用链连接，链拥有名称、角色，但是没有</a:t>
            </a:r>
            <a:r>
              <a:rPr lang="zh-CN" altLang="en-US" dirty="0">
                <a:solidFill>
                  <a:srgbClr val="FF0000"/>
                </a:solidFill>
                <a:latin typeface="新宋体" panose="02010609030101010101" pitchFamily="49" charset="-122"/>
                <a:ea typeface="新宋体" panose="02010609030101010101" pitchFamily="49" charset="-122"/>
              </a:rPr>
              <a:t>多重性</a:t>
            </a:r>
            <a:r>
              <a:rPr lang="zh-CN" altLang="en-US" dirty="0">
                <a:latin typeface="新宋体" panose="02010609030101010101" pitchFamily="49" charset="-122"/>
                <a:ea typeface="新宋体" panose="02010609030101010101" pitchFamily="49" charset="-122"/>
              </a:rPr>
              <a:t>。对象代表的是单独的实体，所有的链都是一对一的，因此</a:t>
            </a:r>
            <a:r>
              <a:rPr lang="zh-CN" altLang="en-US" dirty="0">
                <a:solidFill>
                  <a:srgbClr val="FF0000"/>
                </a:solidFill>
                <a:latin typeface="新宋体" panose="02010609030101010101" pitchFamily="49" charset="-122"/>
                <a:ea typeface="新宋体" panose="02010609030101010101" pitchFamily="49" charset="-122"/>
              </a:rPr>
              <a:t>不涉及多重性</a:t>
            </a:r>
            <a:endParaRPr lang="en-US" altLang="zh-CN"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0362357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368510" y="2459504"/>
            <a:ext cx="9454979" cy="2308324"/>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在</a:t>
            </a:r>
            <a:r>
              <a:rPr lang="en-US" altLang="zh-CN" sz="2400" dirty="0">
                <a:latin typeface="新宋体" panose="02010609030101010101" pitchFamily="49" charset="-122"/>
                <a:ea typeface="新宋体" panose="02010609030101010101" pitchFamily="49" charset="-122"/>
              </a:rPr>
              <a:t>UML</a:t>
            </a:r>
            <a:r>
              <a:rPr lang="zh-CN" altLang="en-US" sz="2400" dirty="0">
                <a:latin typeface="新宋体" panose="02010609030101010101" pitchFamily="49" charset="-122"/>
                <a:ea typeface="新宋体" panose="02010609030101010101" pitchFamily="49" charset="-122"/>
              </a:rPr>
              <a:t>中，我们使用类图和对象图来可视化系统构造块的</a:t>
            </a:r>
            <a:r>
              <a:rPr lang="zh-CN" altLang="en-US" sz="2400" dirty="0">
                <a:solidFill>
                  <a:srgbClr val="FF0000"/>
                </a:solidFill>
                <a:latin typeface="新宋体" panose="02010609030101010101" pitchFamily="49" charset="-122"/>
                <a:ea typeface="新宋体" panose="02010609030101010101" pitchFamily="49" charset="-122"/>
              </a:rPr>
              <a:t>静态方面</a:t>
            </a:r>
            <a:r>
              <a:rPr lang="zh-CN" altLang="en-US" sz="2400" dirty="0">
                <a:latin typeface="新宋体" panose="02010609030101010101" pitchFamily="49" charset="-122"/>
                <a:ea typeface="新宋体" panose="02010609030101010101" pitchFamily="49" charset="-122"/>
              </a:rPr>
              <a:t>。对系统的静态设计视图或静态交互视图建模。区别的是，对象图着眼于现实或原型化的实例。</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对象图包含一组类图中事物的实例。因此，对象图</a:t>
            </a:r>
            <a:r>
              <a:rPr lang="zh-CN" altLang="en-US" sz="2400" dirty="0">
                <a:solidFill>
                  <a:srgbClr val="FF0000"/>
                </a:solidFill>
                <a:latin typeface="新宋体" panose="02010609030101010101" pitchFamily="49" charset="-122"/>
                <a:ea typeface="新宋体" panose="02010609030101010101" pitchFamily="49" charset="-122"/>
              </a:rPr>
              <a:t>表达了交互的静态部分</a:t>
            </a:r>
            <a:r>
              <a:rPr lang="zh-CN" altLang="en-US" sz="2400" dirty="0">
                <a:latin typeface="新宋体" panose="02010609030101010101" pitchFamily="49" charset="-122"/>
                <a:ea typeface="新宋体" panose="02010609030101010101" pitchFamily="49" charset="-122"/>
              </a:rPr>
              <a:t>，它由协作的对象组成，但不包含在对象之间传递的任何消息，对象图表示冻结了的系统运动的某一时刻。</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0015472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用途</a:t>
            </a:r>
          </a:p>
        </p:txBody>
      </p:sp>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8</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368510" y="1675090"/>
            <a:ext cx="9454979" cy="4154984"/>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对象图的目的</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）正向和逆向工程的建模</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）一个系统的对象间的关系</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）一个交互的静态视图</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）从具体的角度来了解对象的行为和他们的关系</a:t>
            </a:r>
            <a:endParaRPr lang="en-US" altLang="zh-CN" sz="2400" dirty="0">
              <a:latin typeface="新宋体" panose="02010609030101010101" pitchFamily="49" charset="-122"/>
              <a:ea typeface="新宋体" panose="02010609030101010101" pitchFamily="49" charset="-122"/>
            </a:endParaRPr>
          </a:p>
          <a:p>
            <a:endParaRPr lang="zh-CN" altLang="en-US" sz="2400" dirty="0">
              <a:latin typeface="新宋体" panose="02010609030101010101" pitchFamily="49" charset="-122"/>
              <a:ea typeface="新宋体" panose="02010609030101010101" pitchFamily="49" charset="-122"/>
            </a:endParaRPr>
          </a:p>
          <a:p>
            <a:r>
              <a:rPr lang="zh-CN" altLang="en-US" sz="2400" b="1" dirty="0">
                <a:latin typeface="新宋体" panose="02010609030101010101" pitchFamily="49" charset="-122"/>
                <a:ea typeface="新宋体" panose="02010609030101010101" pitchFamily="49" charset="-122"/>
              </a:rPr>
              <a:t>对象图的适用范围</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）一个系统的原型</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）逆向工程</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）造型复杂的数据结构</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）从实用的角度了解系统</a:t>
            </a:r>
          </a:p>
        </p:txBody>
      </p:sp>
    </p:spTree>
    <p:extLst>
      <p:ext uri="{BB962C8B-B14F-4D97-AF65-F5344CB8AC3E}">
        <p14:creationId xmlns:p14="http://schemas.microsoft.com/office/powerpoint/2010/main" val="19293478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pic>
        <p:nvPicPr>
          <p:cNvPr id="51" name="图片 50">
            <a:extLst>
              <a:ext uri="{FF2B5EF4-FFF2-40B4-BE49-F238E27FC236}">
                <a16:creationId xmlns:a16="http://schemas.microsoft.com/office/drawing/2014/main" id="{ACA8B165-D37C-4D40-BE4F-58703BBB96CC}"/>
              </a:ext>
            </a:extLst>
          </p:cNvPr>
          <p:cNvPicPr>
            <a:picLocks noChangeAspect="1"/>
          </p:cNvPicPr>
          <p:nvPr/>
        </p:nvPicPr>
        <p:blipFill>
          <a:blip r:embed="rId3"/>
          <a:stretch>
            <a:fillRect/>
          </a:stretch>
        </p:blipFill>
        <p:spPr>
          <a:xfrm>
            <a:off x="10242117" y="2054633"/>
            <a:ext cx="1633707" cy="1076172"/>
          </a:xfrm>
          <a:prstGeom prst="rect">
            <a:avLst/>
          </a:prstGeom>
        </p:spPr>
      </p:pic>
      <p:sp>
        <p:nvSpPr>
          <p:cNvPr id="52" name="标题 48">
            <a:extLst>
              <a:ext uri="{FF2B5EF4-FFF2-40B4-BE49-F238E27FC236}">
                <a16:creationId xmlns:a16="http://schemas.microsoft.com/office/drawing/2014/main" id="{30409B32-6468-4D2A-B01B-49D767C14F7A}"/>
              </a:ext>
            </a:extLst>
          </p:cNvPr>
          <p:cNvSpPr txBox="1">
            <a:spLocks/>
          </p:cNvSpPr>
          <p:nvPr/>
        </p:nvSpPr>
        <p:spPr>
          <a:xfrm>
            <a:off x="9622195" y="1198921"/>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56" name="标题 48">
            <a:extLst>
              <a:ext uri="{FF2B5EF4-FFF2-40B4-BE49-F238E27FC236}">
                <a16:creationId xmlns:a16="http://schemas.microsoft.com/office/drawing/2014/main" id="{BB0FFF1D-0DF2-404C-A52D-00B04FDE86B2}"/>
              </a:ext>
            </a:extLst>
          </p:cNvPr>
          <p:cNvSpPr txBox="1">
            <a:spLocks/>
          </p:cNvSpPr>
          <p:nvPr/>
        </p:nvSpPr>
        <p:spPr>
          <a:xfrm>
            <a:off x="9405709" y="2309938"/>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对象</a:t>
            </a:r>
          </a:p>
        </p:txBody>
      </p:sp>
      <p:sp>
        <p:nvSpPr>
          <p:cNvPr id="57" name="标题 48">
            <a:extLst>
              <a:ext uri="{FF2B5EF4-FFF2-40B4-BE49-F238E27FC236}">
                <a16:creationId xmlns:a16="http://schemas.microsoft.com/office/drawing/2014/main" id="{95F71BA4-414E-4B5F-AE64-62348054A35F}"/>
              </a:ext>
            </a:extLst>
          </p:cNvPr>
          <p:cNvSpPr txBox="1">
            <a:spLocks/>
          </p:cNvSpPr>
          <p:nvPr/>
        </p:nvSpPr>
        <p:spPr>
          <a:xfrm>
            <a:off x="9540671" y="3822606"/>
            <a:ext cx="524872"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链</a:t>
            </a:r>
          </a:p>
        </p:txBody>
      </p:sp>
      <p:pic>
        <p:nvPicPr>
          <p:cNvPr id="2" name="图片 1">
            <a:extLst>
              <a:ext uri="{FF2B5EF4-FFF2-40B4-BE49-F238E27FC236}">
                <a16:creationId xmlns:a16="http://schemas.microsoft.com/office/drawing/2014/main" id="{CD6F6C1E-C32E-46C7-90CE-59C27FECB64D}"/>
              </a:ext>
            </a:extLst>
          </p:cNvPr>
          <p:cNvPicPr>
            <a:picLocks noChangeAspect="1"/>
          </p:cNvPicPr>
          <p:nvPr/>
        </p:nvPicPr>
        <p:blipFill>
          <a:blip r:embed="rId4"/>
          <a:stretch>
            <a:fillRect/>
          </a:stretch>
        </p:blipFill>
        <p:spPr>
          <a:xfrm>
            <a:off x="669925" y="1354748"/>
            <a:ext cx="8321644" cy="4778766"/>
          </a:xfrm>
          <a:prstGeom prst="rect">
            <a:avLst/>
          </a:prstGeom>
        </p:spPr>
      </p:pic>
      <p:pic>
        <p:nvPicPr>
          <p:cNvPr id="3" name="图片 2">
            <a:extLst>
              <a:ext uri="{FF2B5EF4-FFF2-40B4-BE49-F238E27FC236}">
                <a16:creationId xmlns:a16="http://schemas.microsoft.com/office/drawing/2014/main" id="{08279067-2E06-4588-B05A-DD2BAA01B2FB}"/>
              </a:ext>
            </a:extLst>
          </p:cNvPr>
          <p:cNvPicPr>
            <a:picLocks noChangeAspect="1"/>
          </p:cNvPicPr>
          <p:nvPr/>
        </p:nvPicPr>
        <p:blipFill>
          <a:blip r:embed="rId5"/>
          <a:stretch>
            <a:fillRect/>
          </a:stretch>
        </p:blipFill>
        <p:spPr>
          <a:xfrm>
            <a:off x="10263632" y="3616778"/>
            <a:ext cx="1590675" cy="1009650"/>
          </a:xfrm>
          <a:prstGeom prst="rect">
            <a:avLst/>
          </a:prstGeom>
        </p:spPr>
      </p:pic>
    </p:spTree>
    <p:extLst>
      <p:ext uri="{BB962C8B-B14F-4D97-AF65-F5344CB8AC3E}">
        <p14:creationId xmlns:p14="http://schemas.microsoft.com/office/powerpoint/2010/main" val="1807574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2.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3.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1985</TotalTime>
  <Words>4471</Words>
  <Application>Microsoft Office PowerPoint</Application>
  <PresentationFormat>宽屏</PresentationFormat>
  <Paragraphs>425</Paragraphs>
  <Slides>40</Slides>
  <Notes>33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新宋体</vt:lpstr>
      <vt:lpstr>Arial</vt:lpstr>
      <vt:lpstr>Calibri</vt:lpstr>
      <vt:lpstr>Impact</vt:lpstr>
      <vt:lpstr>主题5</vt:lpstr>
      <vt:lpstr>UML基础III  对象图、构件图、包图</vt:lpstr>
      <vt:lpstr>PowerPoint 演示文稿</vt:lpstr>
      <vt:lpstr>对象图</vt:lpstr>
      <vt:lpstr>定义</vt:lpstr>
      <vt:lpstr>定义</vt:lpstr>
      <vt:lpstr>类图和对象图的区别</vt:lpstr>
      <vt:lpstr>定义</vt:lpstr>
      <vt:lpstr>用途</vt:lpstr>
      <vt:lpstr>对象图的介绍</vt:lpstr>
      <vt:lpstr>对象图的介绍</vt:lpstr>
      <vt:lpstr>对象图的介绍</vt:lpstr>
      <vt:lpstr>对象图的扩展</vt:lpstr>
      <vt:lpstr>对对象结构建模</vt:lpstr>
      <vt:lpstr>逆向工程</vt:lpstr>
      <vt:lpstr>Q&amp;A</vt:lpstr>
      <vt:lpstr>构件图</vt:lpstr>
      <vt:lpstr>定义</vt:lpstr>
      <vt:lpstr>组件和类的异同</vt:lpstr>
      <vt:lpstr>定义</vt:lpstr>
      <vt:lpstr>用途</vt:lpstr>
      <vt:lpstr>详述</vt:lpstr>
      <vt:lpstr>组件图</vt:lpstr>
      <vt:lpstr>组件类型</vt:lpstr>
      <vt:lpstr>接口</vt:lpstr>
      <vt:lpstr>关系</vt:lpstr>
      <vt:lpstr>建模</vt:lpstr>
      <vt:lpstr>Q&amp;A</vt:lpstr>
      <vt:lpstr>包图</vt:lpstr>
      <vt:lpstr>定义</vt:lpstr>
      <vt:lpstr>定义</vt:lpstr>
      <vt:lpstr>命名</vt:lpstr>
      <vt:lpstr>命名</vt:lpstr>
      <vt:lpstr>可见性</vt:lpstr>
      <vt:lpstr>引入和引出</vt:lpstr>
      <vt:lpstr>建模</vt:lpstr>
      <vt:lpstr>参考文献</vt:lpstr>
      <vt:lpstr>参考文献</vt:lpstr>
      <vt:lpstr>分工和绩效</vt:lpstr>
      <vt:lpstr>分工及绩效</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YUKUN</cp:lastModifiedBy>
  <cp:revision>106</cp:revision>
  <cp:lastPrinted>2018-04-24T16:00:00Z</cp:lastPrinted>
  <dcterms:created xsi:type="dcterms:W3CDTF">2018-04-24T16:00:00Z</dcterms:created>
  <dcterms:modified xsi:type="dcterms:W3CDTF">2018-12-11T07:26:24Z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