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84" r:id="rId2"/>
    <p:sldId id="364" r:id="rId3"/>
    <p:sldId id="365" r:id="rId4"/>
    <p:sldId id="367" r:id="rId5"/>
    <p:sldId id="368" r:id="rId6"/>
    <p:sldId id="369" r:id="rId7"/>
    <p:sldId id="376" r:id="rId8"/>
    <p:sldId id="372" r:id="rId9"/>
    <p:sldId id="373" r:id="rId10"/>
    <p:sldId id="377" r:id="rId11"/>
    <p:sldId id="374" r:id="rId12"/>
    <p:sldId id="370" r:id="rId13"/>
    <p:sldId id="28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B71DD"/>
    <a:srgbClr val="00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76002" autoAdjust="0"/>
  </p:normalViewPr>
  <p:slideViewPr>
    <p:cSldViewPr>
      <p:cViewPr varScale="1">
        <p:scale>
          <a:sx n="87" d="100"/>
          <a:sy n="87" d="100"/>
        </p:scale>
        <p:origin x="20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汪 洋" userId="e3900b88d2e2fa24" providerId="LiveId" clId="{08E35D9F-0ED0-4B74-84B9-464F39BBA6A7}"/>
    <pc:docChg chg="addSld delSld modSld sldOrd">
      <pc:chgData name="汪 洋" userId="e3900b88d2e2fa24" providerId="LiveId" clId="{08E35D9F-0ED0-4B74-84B9-464F39BBA6A7}" dt="2020-09-07T13:55:50.100" v="428"/>
      <pc:docMkLst>
        <pc:docMk/>
      </pc:docMkLst>
      <pc:sldChg chg="modSp mod ord">
        <pc:chgData name="汪 洋" userId="e3900b88d2e2fa24" providerId="LiveId" clId="{08E35D9F-0ED0-4B74-84B9-464F39BBA6A7}" dt="2020-09-07T13:51:32.158" v="413"/>
        <pc:sldMkLst>
          <pc:docMk/>
          <pc:sldMk cId="1307204450" sldId="284"/>
        </pc:sldMkLst>
        <pc:spChg chg="mod">
          <ac:chgData name="汪 洋" userId="e3900b88d2e2fa24" providerId="LiveId" clId="{08E35D9F-0ED0-4B74-84B9-464F39BBA6A7}" dt="2020-09-07T13:39:29.684" v="5" actId="20577"/>
          <ac:spMkLst>
            <pc:docMk/>
            <pc:sldMk cId="1307204450" sldId="284"/>
            <ac:spMk id="10" creationId="{00000000-0000-0000-0000-000000000000}"/>
          </ac:spMkLst>
        </pc:spChg>
      </pc:sldChg>
      <pc:sldChg chg="del">
        <pc:chgData name="汪 洋" userId="e3900b88d2e2fa24" providerId="LiveId" clId="{08E35D9F-0ED0-4B74-84B9-464F39BBA6A7}" dt="2020-09-07T13:39:50.326" v="7" actId="47"/>
        <pc:sldMkLst>
          <pc:docMk/>
          <pc:sldMk cId="2074537963" sldId="291"/>
        </pc:sldMkLst>
      </pc:sldChg>
      <pc:sldChg chg="modSp add mod">
        <pc:chgData name="汪 洋" userId="e3900b88d2e2fa24" providerId="LiveId" clId="{08E35D9F-0ED0-4B74-84B9-464F39BBA6A7}" dt="2020-09-07T13:55:50.100" v="428"/>
        <pc:sldMkLst>
          <pc:docMk/>
          <pc:sldMk cId="211448655" sldId="321"/>
        </pc:sldMkLst>
        <pc:spChg chg="mod">
          <ac:chgData name="汪 洋" userId="e3900b88d2e2fa24" providerId="LiveId" clId="{08E35D9F-0ED0-4B74-84B9-464F39BBA6A7}" dt="2020-09-07T13:55:50.100" v="428"/>
          <ac:spMkLst>
            <pc:docMk/>
            <pc:sldMk cId="211448655" sldId="321"/>
            <ac:spMk id="2" creationId="{0445E3D5-3376-48D4-83C5-8A6EC8592AFB}"/>
          </ac:spMkLst>
        </pc:spChg>
        <pc:spChg chg="mod">
          <ac:chgData name="汪 洋" userId="e3900b88d2e2fa24" providerId="LiveId" clId="{08E35D9F-0ED0-4B74-84B9-464F39BBA6A7}" dt="2020-09-07T13:40:02.249" v="18" actId="20577"/>
          <ac:spMkLst>
            <pc:docMk/>
            <pc:sldMk cId="211448655" sldId="32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EE9C6-1DBA-44A5-AEFE-F4337DC359F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E31C4-AB86-4844-B75B-FC06F64CF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3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75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3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6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6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04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0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77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0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74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2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8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3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8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0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56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6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2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9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2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3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99592" y="95238"/>
            <a:ext cx="8136904" cy="5300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780928"/>
            <a:ext cx="7811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第三讲 影像坐标系的处理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917EF0-B6FA-4A41-AA73-F0DAE5338A9A}"/>
              </a:ext>
            </a:extLst>
          </p:cNvPr>
          <p:cNvSpPr txBox="1"/>
          <p:nvPr/>
        </p:nvSpPr>
        <p:spPr>
          <a:xfrm>
            <a:off x="10993" y="148804"/>
            <a:ext cx="4878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遥感概论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必修课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2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27"/>
    </mc:Choice>
    <mc:Fallback xmlns="">
      <p:transition spd="slow" advTm="436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5C8AD9-8D4D-BEB4-E462-9F66566C3134}"/>
              </a:ext>
            </a:extLst>
          </p:cNvPr>
          <p:cNvSpPr txBox="1"/>
          <p:nvPr/>
        </p:nvSpPr>
        <p:spPr>
          <a:xfrm>
            <a:off x="464740" y="1052736"/>
            <a:ext cx="8214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）再定义一个</a:t>
            </a:r>
            <a:r>
              <a:rPr lang="en-US" altLang="zh-CN" sz="2200" dirty="0"/>
              <a:t>CGCS 2000</a:t>
            </a:r>
            <a:r>
              <a:rPr lang="zh-CN" altLang="en-US" sz="2200" dirty="0"/>
              <a:t>坐标系，方法跟之前的也一样，在</a:t>
            </a:r>
            <a:r>
              <a:rPr lang="en-US" altLang="zh-CN" sz="2200" dirty="0"/>
              <a:t>Map-&gt;Customized Map Projections</a:t>
            </a:r>
            <a:r>
              <a:rPr lang="zh-CN" altLang="en-US" sz="2200" dirty="0"/>
              <a:t>，输入</a:t>
            </a:r>
            <a:r>
              <a:rPr lang="en-US" altLang="zh-CN" sz="2200" dirty="0"/>
              <a:t>CGCS 2000</a:t>
            </a:r>
            <a:r>
              <a:rPr lang="zh-CN" altLang="en-US" sz="2200" dirty="0"/>
              <a:t>的参数如下：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5FCBFD-42B6-181B-FC31-6788E7E5C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521" y="1916832"/>
            <a:ext cx="3540958" cy="34951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81240B-C48A-792F-9A5C-679D8AD5EBC1}"/>
              </a:ext>
            </a:extLst>
          </p:cNvPr>
          <p:cNvSpPr txBox="1"/>
          <p:nvPr/>
        </p:nvSpPr>
        <p:spPr>
          <a:xfrm>
            <a:off x="464740" y="5589820"/>
            <a:ext cx="101559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然后添加到列表，保存，就可以在</a:t>
            </a:r>
            <a:r>
              <a:rPr lang="en-US" altLang="zh-CN" sz="2200" dirty="0"/>
              <a:t>map.proj.txt</a:t>
            </a:r>
            <a:r>
              <a:rPr lang="zh-CN" altLang="en-US" sz="2200" dirty="0"/>
              <a:t>文件下进行查看了。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C46549-F7AB-EE31-6AEF-1909396CE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67" y="6198526"/>
            <a:ext cx="8476190" cy="266667"/>
          </a:xfrm>
          <a:prstGeom prst="rect">
            <a:avLst/>
          </a:prstGeom>
        </p:spPr>
      </p:pic>
      <p:sp>
        <p:nvSpPr>
          <p:cNvPr id="10" name="标题 3">
            <a:extLst>
              <a:ext uri="{FF2B5EF4-FFF2-40B4-BE49-F238E27FC236}">
                <a16:creationId xmlns:a16="http://schemas.microsoft.com/office/drawing/2014/main" id="{53649A0A-C5B3-08F9-A604-572A10BE072D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EVI</a:t>
            </a:r>
            <a:r>
              <a:rPr lang="zh-CN" altLang="en-US" dirty="0">
                <a:solidFill>
                  <a:schemeClr val="tx1"/>
                </a:solidFill>
              </a:rPr>
              <a:t>上机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6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272546-7669-A90D-C4C7-238A55277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99" y="3206567"/>
            <a:ext cx="2866667" cy="186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F28852-2350-4485-7F69-072BEDFC04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496"/>
          <a:stretch/>
        </p:blipFill>
        <p:spPr>
          <a:xfrm>
            <a:off x="642808" y="4458948"/>
            <a:ext cx="2601336" cy="12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8EC3DF-8235-26E5-2C38-311DBEA4C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180" y="3019116"/>
            <a:ext cx="2024102" cy="35142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3FE19C0-7928-9082-27B3-67231A3B7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058" y="3219109"/>
            <a:ext cx="2571672" cy="341347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D15ED83-D0E9-D892-AE85-9B64A462BF2D}"/>
              </a:ext>
            </a:extLst>
          </p:cNvPr>
          <p:cNvSpPr txBox="1"/>
          <p:nvPr/>
        </p:nvSpPr>
        <p:spPr>
          <a:xfrm>
            <a:off x="642808" y="1072316"/>
            <a:ext cx="802884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/>
              <a:t>（</a:t>
            </a:r>
            <a:r>
              <a:rPr lang="en-US" altLang="zh-CN" sz="2200" dirty="0"/>
              <a:t>5</a:t>
            </a:r>
            <a:r>
              <a:rPr lang="zh-CN" altLang="en-US" sz="2200" dirty="0"/>
              <a:t>）打开“f49e011021.img”，打开</a:t>
            </a:r>
            <a:r>
              <a:rPr lang="en-US" altLang="zh-CN" sz="2200" dirty="0"/>
              <a:t>Map Info</a:t>
            </a:r>
            <a:r>
              <a:rPr lang="zh-CN" altLang="en-US" sz="2200" dirty="0"/>
              <a:t>的信息，可以看到其丢失了投影坐标系。由于已知该投影坐标系为北京</a:t>
            </a:r>
            <a:r>
              <a:rPr lang="en-US" altLang="zh-CN" sz="2200" dirty="0"/>
              <a:t>54</a:t>
            </a:r>
            <a:r>
              <a:rPr lang="zh-CN" altLang="en-US" sz="2200" dirty="0"/>
              <a:t>坐标系，右键打开</a:t>
            </a:r>
            <a:r>
              <a:rPr lang="en-US" altLang="zh-CN" sz="2200" dirty="0"/>
              <a:t>Map Info-&gt;Edit Map Information</a:t>
            </a:r>
            <a:r>
              <a:rPr lang="zh-CN" altLang="en-US" sz="2200" dirty="0"/>
              <a:t>，选择</a:t>
            </a:r>
            <a:r>
              <a:rPr lang="en-US" altLang="zh-CN" sz="2200" dirty="0"/>
              <a:t>Change Projection</a:t>
            </a:r>
            <a:r>
              <a:rPr lang="zh-CN" altLang="en-US" sz="2200" dirty="0"/>
              <a:t>，这里可以看到之前定义的北京</a:t>
            </a:r>
            <a:r>
              <a:rPr lang="en-US" altLang="zh-CN" sz="2200" dirty="0"/>
              <a:t>54</a:t>
            </a:r>
            <a:r>
              <a:rPr lang="zh-CN" altLang="en-US" sz="2200" dirty="0"/>
              <a:t>坐标系。点击</a:t>
            </a:r>
            <a:r>
              <a:rPr lang="en-US" altLang="zh-CN" sz="2200" dirty="0"/>
              <a:t>OK</a:t>
            </a:r>
            <a:r>
              <a:rPr lang="zh-CN" altLang="en-US" sz="2200" dirty="0"/>
              <a:t>之后，其</a:t>
            </a:r>
            <a:r>
              <a:rPr lang="en-US" altLang="zh-CN" sz="2200" dirty="0"/>
              <a:t>Map Info</a:t>
            </a:r>
            <a:r>
              <a:rPr lang="zh-CN" altLang="en-US" sz="2200" dirty="0"/>
              <a:t>参数都会自动更新，头文件信息也会更新，如下：</a:t>
            </a:r>
          </a:p>
          <a:p>
            <a:br>
              <a:rPr lang="zh-CN" altLang="en-US" sz="2200" dirty="0"/>
            </a:br>
            <a:endParaRPr lang="zh-CN" altLang="en-US" sz="2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72C2A6-506B-B2A1-74CD-2158AD3677C2}"/>
              </a:ext>
            </a:extLst>
          </p:cNvPr>
          <p:cNvCxnSpPr/>
          <p:nvPr/>
        </p:nvCxnSpPr>
        <p:spPr>
          <a:xfrm>
            <a:off x="3131840" y="4293096"/>
            <a:ext cx="36004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标题 3">
            <a:extLst>
              <a:ext uri="{FF2B5EF4-FFF2-40B4-BE49-F238E27FC236}">
                <a16:creationId xmlns:a16="http://schemas.microsoft.com/office/drawing/2014/main" id="{E0995D94-5BAE-3EC5-A660-9AF97A28380D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EVI</a:t>
            </a:r>
            <a:r>
              <a:rPr lang="zh-CN" altLang="en-US" dirty="0">
                <a:solidFill>
                  <a:schemeClr val="tx1"/>
                </a:solidFill>
              </a:rPr>
              <a:t>上机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D6FAE5-2317-C222-80E0-14FEE082D4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472" y="5423064"/>
            <a:ext cx="2885714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0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AAA45DF-38D3-4752-92A9-0450E3C4B719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EVI</a:t>
            </a:r>
            <a:r>
              <a:rPr lang="zh-CN" altLang="en-US" dirty="0">
                <a:solidFill>
                  <a:schemeClr val="tx1"/>
                </a:solidFill>
              </a:rPr>
              <a:t>上机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CBDD2D4-14AB-4A48-9250-07D80791E0DF}"/>
              </a:ext>
            </a:extLst>
          </p:cNvPr>
          <p:cNvSpPr txBox="1">
            <a:spLocks/>
          </p:cNvSpPr>
          <p:nvPr/>
        </p:nvSpPr>
        <p:spPr>
          <a:xfrm>
            <a:off x="683568" y="1268760"/>
            <a:ext cx="8064896" cy="50018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/>
              <a:t>添加椭球体</a:t>
            </a:r>
            <a:endParaRPr lang="en-US" altLang="zh-CN" sz="2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/>
              <a:t>添加基准面</a:t>
            </a:r>
            <a:endParaRPr lang="en-US" altLang="zh-CN" sz="2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/>
              <a:t>定义坐标系</a:t>
            </a:r>
            <a:endParaRPr lang="en-US" altLang="zh-CN" sz="22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2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9285F6-A87A-4E97-A5EB-7785866440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80012" y="908720"/>
            <a:ext cx="4176464" cy="42995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C66233-C837-4750-9233-7ADD2E02C5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79912" y="2564904"/>
            <a:ext cx="4257275" cy="39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8DA463-9EAB-43F0-B3F4-FE635B29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1" y="2047682"/>
            <a:ext cx="833553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2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AAA45DF-38D3-4752-92A9-0450E3C4B719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、自定义坐标系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2F36695-E9BB-4A0F-A4D5-C08E25C83EBB}"/>
              </a:ext>
            </a:extLst>
          </p:cNvPr>
          <p:cNvSpPr txBox="1">
            <a:spLocks/>
          </p:cNvSpPr>
          <p:nvPr/>
        </p:nvSpPr>
        <p:spPr>
          <a:xfrm>
            <a:off x="395536" y="1196752"/>
            <a:ext cx="8352928" cy="50018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常用到的地图坐标系有</a:t>
            </a:r>
            <a:r>
              <a:rPr lang="en-US" altLang="zh-CN" dirty="0"/>
              <a:t>2</a:t>
            </a:r>
            <a:r>
              <a:rPr lang="zh-CN" altLang="zh-CN" dirty="0"/>
              <a:t>种，即</a:t>
            </a:r>
            <a:r>
              <a:rPr lang="zh-CN" altLang="zh-CN" dirty="0">
                <a:solidFill>
                  <a:srgbClr val="FF0000"/>
                </a:solidFill>
              </a:rPr>
              <a:t>地理坐标系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投影坐标系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pic>
        <p:nvPicPr>
          <p:cNvPr id="7" name="Picture 2" descr="Earth">
            <a:extLst>
              <a:ext uri="{FF2B5EF4-FFF2-40B4-BE49-F238E27FC236}">
                <a16:creationId xmlns:a16="http://schemas.microsoft.com/office/drawing/2014/main" id="{580EE359-CDCC-43F4-88BB-E142A5B66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6912"/>
            <a:ext cx="2436270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637B628-022C-4046-98EF-2F5A42A06307}"/>
              </a:ext>
            </a:extLst>
          </p:cNvPr>
          <p:cNvSpPr/>
          <p:nvPr/>
        </p:nvSpPr>
        <p:spPr>
          <a:xfrm>
            <a:off x="446058" y="2564904"/>
            <a:ext cx="562862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地理坐标系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（球面坐标系）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以经纬度为单位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的地球坐标系统，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个重要部分，即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地球椭球体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spheroid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大地基准面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datum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ts val="1200"/>
              </a:spcBef>
              <a:buFont typeface="Arial" charset="0"/>
              <a:buChar char="–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大地基准面指目前参考椭球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WGS84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参考椭球间的相对位置关系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个平移，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个旋转，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个缩放），可以用其中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个或者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来描述它们之间的关系，每个椭球体都对应一个或多个大地基准面。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73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AAA45DF-38D3-4752-92A9-0450E3C4B719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、自定义坐标系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BC3EB20-D7EB-422B-AF9D-AA632BE7CD37}"/>
              </a:ext>
            </a:extLst>
          </p:cNvPr>
          <p:cNvSpPr txBox="1">
            <a:spLocks/>
          </p:cNvSpPr>
          <p:nvPr/>
        </p:nvSpPr>
        <p:spPr>
          <a:xfrm>
            <a:off x="323528" y="1196752"/>
            <a:ext cx="4464496" cy="50018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dirty="0">
                <a:solidFill>
                  <a:srgbClr val="FF0000"/>
                </a:solidFill>
              </a:rPr>
              <a:t>投影坐标系</a:t>
            </a:r>
            <a:r>
              <a:rPr lang="zh-CN" altLang="zh-CN" sz="2800" dirty="0"/>
              <a:t>是利用一定的数学法则把地球表面上的经纬线网表示到平面上，属于</a:t>
            </a:r>
            <a:r>
              <a:rPr lang="zh-CN" altLang="zh-CN" sz="2800" dirty="0">
                <a:solidFill>
                  <a:srgbClr val="FF0000"/>
                </a:solidFill>
              </a:rPr>
              <a:t>平面坐标系</a:t>
            </a:r>
            <a:r>
              <a:rPr lang="zh-CN" altLang="zh-CN" sz="2800" dirty="0"/>
              <a:t>。数学法则指的是投影类型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目前我国普遍采用的是</a:t>
            </a:r>
            <a:r>
              <a:rPr lang="zh-CN" altLang="zh-CN" sz="2800" dirty="0">
                <a:solidFill>
                  <a:srgbClr val="FF0000"/>
                </a:solidFill>
              </a:rPr>
              <a:t>高斯——克吕格投影</a:t>
            </a:r>
            <a:r>
              <a:rPr lang="zh-CN" altLang="zh-CN" sz="2800" dirty="0"/>
              <a:t>（圆柱等角投影），在英美国家称为横轴墨卡托投影（</a:t>
            </a:r>
            <a:r>
              <a:rPr lang="en-US" altLang="zh-CN" sz="2800" dirty="0"/>
              <a:t>Transverse Mercator</a:t>
            </a:r>
            <a:r>
              <a:rPr lang="zh-CN" altLang="zh-CN" sz="2800" dirty="0"/>
              <a:t>）。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10" name="Picture 2" descr="投影">
            <a:extLst>
              <a:ext uri="{FF2B5EF4-FFF2-40B4-BE49-F238E27FC236}">
                <a16:creationId xmlns:a16="http://schemas.microsoft.com/office/drawing/2014/main" id="{629B07FF-8C03-4DD4-8914-1D18E5D8B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0" t="7057" r="10841" b="5968"/>
          <a:stretch/>
        </p:blipFill>
        <p:spPr bwMode="auto">
          <a:xfrm>
            <a:off x="5148064" y="956255"/>
            <a:ext cx="3744416" cy="31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高斯投影1">
            <a:extLst>
              <a:ext uri="{FF2B5EF4-FFF2-40B4-BE49-F238E27FC236}">
                <a16:creationId xmlns:a16="http://schemas.microsoft.com/office/drawing/2014/main" id="{686B32CF-AB10-4F59-A6BC-47BD2F237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155" y="4131109"/>
            <a:ext cx="37433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A1A3D2A-3BE6-4B7F-8E7F-03C6EC22B971}"/>
              </a:ext>
            </a:extLst>
          </p:cNvPr>
          <p:cNvSpPr/>
          <p:nvPr/>
        </p:nvSpPr>
        <p:spPr>
          <a:xfrm>
            <a:off x="5220072" y="6112251"/>
            <a:ext cx="2231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/>
              <a:t>高斯—克吕格投影示意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887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AAA45DF-38D3-4752-92A9-0450E3C4B719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、自定义坐标系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A743E85-A6A3-4AA1-A6F2-0B30980B6A38}"/>
              </a:ext>
            </a:extLst>
          </p:cNvPr>
          <p:cNvSpPr txBox="1">
            <a:spLocks/>
          </p:cNvSpPr>
          <p:nvPr/>
        </p:nvSpPr>
        <p:spPr>
          <a:xfrm>
            <a:off x="683568" y="1268760"/>
            <a:ext cx="8064896" cy="50018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000" dirty="0"/>
              <a:t>北京</a:t>
            </a:r>
            <a:r>
              <a:rPr lang="en-US" altLang="zh-CN" sz="2000" dirty="0"/>
              <a:t>54</a:t>
            </a:r>
            <a:r>
              <a:rPr lang="zh-CN" altLang="zh-CN" sz="2000" dirty="0"/>
              <a:t>或者西安</a:t>
            </a:r>
            <a:r>
              <a:rPr lang="en-US" altLang="zh-CN" sz="2000" dirty="0"/>
              <a:t>80</a:t>
            </a:r>
            <a:r>
              <a:rPr lang="zh-CN" altLang="zh-CN" sz="2000" dirty="0"/>
              <a:t>坐标系是投影直角坐标系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zh-CN" sz="2000" dirty="0"/>
              <a:t>北京</a:t>
            </a:r>
            <a:r>
              <a:rPr lang="en-US" altLang="zh-CN" sz="2000" dirty="0"/>
              <a:t>54</a:t>
            </a:r>
            <a:r>
              <a:rPr lang="zh-CN" altLang="zh-CN" sz="2000" dirty="0"/>
              <a:t>坐标系、西安</a:t>
            </a:r>
            <a:r>
              <a:rPr lang="en-US" altLang="zh-CN" sz="2000" dirty="0"/>
              <a:t>80</a:t>
            </a:r>
            <a:r>
              <a:rPr lang="zh-CN" altLang="zh-CN" sz="2000" dirty="0"/>
              <a:t>坐标系实际上指的是我国的两个大地基准面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zh-CN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E35915D-63F3-40E1-99BC-350BEE335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308154"/>
              </p:ext>
            </p:extLst>
          </p:nvPr>
        </p:nvGraphicFramePr>
        <p:xfrm>
          <a:off x="971600" y="1772816"/>
          <a:ext cx="7416824" cy="155286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1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6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坐标名称</a:t>
                      </a:r>
                      <a:endParaRPr lang="zh-CN" sz="1600" b="1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投影类型</a:t>
                      </a:r>
                      <a:endParaRPr lang="zh-CN" sz="1600" b="1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椭球体</a:t>
                      </a:r>
                      <a:endParaRPr lang="zh-CN" sz="1600" b="1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基准面</a:t>
                      </a:r>
                      <a:endParaRPr lang="zh-CN" sz="1600" b="1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北京</a:t>
                      </a:r>
                      <a:r>
                        <a:rPr lang="en-US" sz="1600" b="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54</a:t>
                      </a:r>
                      <a:endParaRPr lang="zh-CN" sz="1600" b="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Gauss Kruger</a:t>
                      </a:r>
                      <a:r>
                        <a:rPr lang="zh-CN" sz="1600" b="0" kern="100" dirty="0">
                          <a:effectLst/>
                        </a:rPr>
                        <a:t>（</a:t>
                      </a:r>
                      <a:r>
                        <a:rPr lang="en-US" sz="1600" b="0" kern="100" dirty="0">
                          <a:effectLst/>
                        </a:rPr>
                        <a:t>Transverse Mercator</a:t>
                      </a:r>
                      <a:r>
                        <a:rPr lang="zh-CN" sz="1600" b="0" kern="100" dirty="0">
                          <a:effectLst/>
                        </a:rPr>
                        <a:t>）</a:t>
                      </a:r>
                      <a:endParaRPr lang="zh-CN" sz="1600" b="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</a:rPr>
                        <a:t>Krasovsky</a:t>
                      </a:r>
                      <a:endParaRPr lang="zh-CN" sz="1600" b="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D_Beijing_1954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西安</a:t>
                      </a:r>
                      <a:r>
                        <a:rPr lang="en-US" sz="1600" b="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80</a:t>
                      </a:r>
                      <a:endParaRPr lang="zh-CN" sz="1600" b="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Gauss Kruger</a:t>
                      </a:r>
                      <a:r>
                        <a:rPr lang="zh-CN" sz="1600" b="0" kern="100" dirty="0">
                          <a:effectLst/>
                        </a:rPr>
                        <a:t>（</a:t>
                      </a:r>
                      <a:r>
                        <a:rPr lang="en-US" sz="1600" b="0" kern="100" dirty="0">
                          <a:effectLst/>
                        </a:rPr>
                        <a:t>Transverse Mercator</a:t>
                      </a:r>
                      <a:r>
                        <a:rPr lang="zh-CN" sz="1600" b="0" kern="100" dirty="0">
                          <a:effectLst/>
                        </a:rPr>
                        <a:t>）</a:t>
                      </a:r>
                      <a:endParaRPr lang="zh-CN" sz="1600" b="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Xian_1980</a:t>
                      </a:r>
                      <a:endParaRPr lang="zh-CN" sz="1600" b="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D_Xian_1980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2000</a:t>
                      </a:r>
                      <a:r>
                        <a:rPr lang="zh-CN" altLang="en-US" sz="1600" b="0" kern="100" dirty="0">
                          <a:effectLst/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坐标系</a:t>
                      </a:r>
                      <a:endParaRPr lang="zh-CN" sz="1600" b="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effectLst/>
                        </a:rPr>
                        <a:t>Gauss Kruger</a:t>
                      </a:r>
                      <a:r>
                        <a:rPr lang="zh-CN" altLang="zh-CN" sz="1600" b="0" kern="100" dirty="0">
                          <a:effectLst/>
                        </a:rPr>
                        <a:t>（</a:t>
                      </a:r>
                      <a:r>
                        <a:rPr lang="en-US" altLang="zh-CN" sz="1600" b="0" kern="100" dirty="0">
                          <a:effectLst/>
                        </a:rPr>
                        <a:t>Transverse Mercator</a:t>
                      </a:r>
                      <a:r>
                        <a:rPr lang="zh-CN" altLang="zh-CN" sz="1600" b="0" kern="100" dirty="0">
                          <a:effectLst/>
                        </a:rPr>
                        <a:t>）</a:t>
                      </a:r>
                      <a:endParaRPr lang="zh-CN" altLang="zh-CN" sz="1600" b="0" kern="100" dirty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effectLst/>
                          <a:latin typeface="Calibri"/>
                          <a:ea typeface="SimSun"/>
                          <a:cs typeface="Times New Roman"/>
                        </a:rPr>
                        <a:t>CGCS2000</a:t>
                      </a:r>
                      <a:endParaRPr lang="zh-CN" sz="1600" b="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D_China_2000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97DFD78-2519-4E62-BE49-7112EB3B7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95557"/>
              </p:ext>
            </p:extLst>
          </p:nvPr>
        </p:nvGraphicFramePr>
        <p:xfrm>
          <a:off x="971600" y="4077072"/>
          <a:ext cx="7416824" cy="189021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椭球体名称</a:t>
                      </a:r>
                      <a:endParaRPr lang="zh-CN" sz="1600" b="1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年代</a:t>
                      </a:r>
                      <a:endParaRPr lang="zh-CN" sz="1600" b="1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长半轴（米）</a:t>
                      </a:r>
                      <a:endParaRPr lang="zh-CN" sz="1600" b="1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短半轴（米）</a:t>
                      </a:r>
                      <a:endParaRPr lang="zh-CN" sz="1600" b="1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扁率</a:t>
                      </a:r>
                      <a:endParaRPr lang="zh-CN" sz="1600" b="1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WGS84</a:t>
                      </a:r>
                      <a:endParaRPr lang="zh-CN" sz="16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1984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6378137.0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6356752.3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298.257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克拉索夫斯基（</a:t>
                      </a:r>
                      <a:r>
                        <a:rPr lang="en-US" sz="1600" kern="100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Krasovsky</a:t>
                      </a:r>
                      <a:r>
                        <a:rPr lang="zh-CN" sz="1600" kern="10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）</a:t>
                      </a:r>
                      <a:endParaRPr lang="zh-CN" sz="16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1940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6378245.0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6356863.0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298.3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Xian_1980</a:t>
                      </a:r>
                      <a:endParaRPr lang="zh-CN" sz="1600" kern="100" dirty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1980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600" kern="100" dirty="0">
                          <a:effectLst/>
                        </a:rPr>
                        <a:t>6378140.0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600" kern="100" dirty="0">
                          <a:effectLst/>
                        </a:rPr>
                        <a:t>6356755.3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298.257</a:t>
                      </a:r>
                      <a:endParaRPr lang="zh-CN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CGCS2000(CRS80)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6378137.0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6356752.3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298.257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2F897011-B0A5-4409-8A06-19F78F4FEEC7}"/>
              </a:ext>
            </a:extLst>
          </p:cNvPr>
          <p:cNvSpPr txBox="1"/>
          <p:nvPr/>
        </p:nvSpPr>
        <p:spPr>
          <a:xfrm>
            <a:off x="2051720" y="6253020"/>
            <a:ext cx="4958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注：西安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坐标系椭球体由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IAG-75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Xian_1980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46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AAA45DF-38D3-4752-92A9-0450E3C4B719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、自定义坐标系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A5D4AC2-E1E7-4492-B317-DBDE79AD6CC4}"/>
              </a:ext>
            </a:extLst>
          </p:cNvPr>
          <p:cNvSpPr txBox="1">
            <a:spLocks/>
          </p:cNvSpPr>
          <p:nvPr/>
        </p:nvSpPr>
        <p:spPr>
          <a:xfrm>
            <a:off x="683568" y="1268760"/>
            <a:ext cx="8064896" cy="50018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>
                <a:solidFill>
                  <a:srgbClr val="FF0000"/>
                </a:solidFill>
              </a:rPr>
              <a:t>2000</a:t>
            </a:r>
            <a:r>
              <a:rPr lang="zh-CN" altLang="zh-CN" sz="2200" dirty="0">
                <a:solidFill>
                  <a:srgbClr val="FF0000"/>
                </a:solidFill>
              </a:rPr>
              <a:t>国家大地坐标系</a:t>
            </a:r>
            <a:r>
              <a:rPr lang="zh-CN" altLang="en-US" sz="2200" dirty="0">
                <a:solidFill>
                  <a:srgbClr val="FF0000"/>
                </a:solidFill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</a:rPr>
              <a:t>CGCS2000</a:t>
            </a:r>
            <a:r>
              <a:rPr lang="zh-CN" altLang="en-US" sz="2200" dirty="0">
                <a:solidFill>
                  <a:srgbClr val="FF0000"/>
                </a:solidFill>
              </a:rPr>
              <a:t>）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/>
              <a:t>China Geodetic Coordinate System 2000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/>
              <a:t>CGCS2000</a:t>
            </a:r>
            <a:r>
              <a:rPr lang="zh-CN" altLang="zh-CN" sz="2200" dirty="0"/>
              <a:t>是全球地心坐标系在我国的具体体现，其原点为包括海洋和大气的整个地球的质量中心，</a:t>
            </a:r>
            <a:r>
              <a:rPr lang="en-US" altLang="zh-CN" sz="2200" dirty="0">
                <a:solidFill>
                  <a:srgbClr val="FF0000"/>
                </a:solidFill>
              </a:rPr>
              <a:t>CGCS2000</a:t>
            </a:r>
            <a:r>
              <a:rPr lang="zh-CN" altLang="zh-CN" sz="2200" dirty="0">
                <a:solidFill>
                  <a:srgbClr val="FF0000"/>
                </a:solidFill>
              </a:rPr>
              <a:t>是我国当前最新的国家大地坐标系</a:t>
            </a:r>
            <a:r>
              <a:rPr lang="zh-CN" altLang="zh-CN" sz="2200" dirty="0"/>
              <a:t>。</a:t>
            </a:r>
            <a:endParaRPr lang="en-US" altLang="zh-CN" sz="2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/>
              <a:t>采用的椭球体参数：</a:t>
            </a:r>
            <a:endParaRPr lang="en-US" altLang="zh-CN" sz="22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长半轴</a:t>
            </a:r>
            <a:r>
              <a:rPr lang="en-US" altLang="zh-CN" sz="2000" dirty="0"/>
              <a:t>		a=6378137m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扁率</a:t>
            </a:r>
            <a:r>
              <a:rPr lang="en-US" altLang="zh-CN" sz="2000" dirty="0"/>
              <a:t>		f=1/298.257222101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地心引力常数</a:t>
            </a:r>
            <a:r>
              <a:rPr lang="en-US" altLang="zh-CN" sz="2000" dirty="0"/>
              <a:t>	GM=3.986004418×1014m3s-2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自转角速度</a:t>
            </a:r>
            <a:r>
              <a:rPr lang="en-US" altLang="zh-CN" sz="2000" dirty="0"/>
              <a:t>	</a:t>
            </a:r>
            <a:r>
              <a:rPr lang="el-GR" altLang="zh-CN" sz="2000" dirty="0"/>
              <a:t>ω=7.292</a:t>
            </a:r>
            <a:r>
              <a:rPr lang="en-US" altLang="zh-CN" sz="2000" dirty="0"/>
              <a:t>l15×10-5rad s-1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319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AAA45DF-38D3-4752-92A9-0450E3C4B719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EVI</a:t>
            </a:r>
            <a:r>
              <a:rPr lang="zh-CN" altLang="en-US" dirty="0">
                <a:solidFill>
                  <a:schemeClr val="tx1"/>
                </a:solidFill>
              </a:rPr>
              <a:t>上机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EADA1CC-CB3E-4FA1-9C50-B3B08CE28966}"/>
              </a:ext>
            </a:extLst>
          </p:cNvPr>
          <p:cNvSpPr txBox="1">
            <a:spLocks/>
          </p:cNvSpPr>
          <p:nvPr/>
        </p:nvSpPr>
        <p:spPr>
          <a:xfrm>
            <a:off x="683568" y="1268760"/>
            <a:ext cx="8064896" cy="50018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200"/>
              <a:t>坐标定义文件</a:t>
            </a:r>
            <a:r>
              <a:rPr lang="zh-CN" altLang="en-US" sz="2200"/>
              <a:t>：</a:t>
            </a:r>
            <a:endParaRPr lang="en-US" altLang="zh-CN" sz="220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…\Exelis\ENVIXX\classic\map_proj</a:t>
            </a:r>
            <a:r>
              <a:rPr lang="zh-CN" altLang="zh-CN"/>
              <a:t>文件夹下</a:t>
            </a:r>
            <a:endParaRPr lang="en-US" altLang="zh-CN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zh-CN"/>
              <a:t>三个文件记录了坐标信息：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ellipse.txt    </a:t>
            </a:r>
            <a:r>
              <a:rPr lang="zh-CN" altLang="zh-CN"/>
              <a:t>椭球体参数文件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datum.txt      </a:t>
            </a:r>
            <a:r>
              <a:rPr lang="zh-CN" altLang="zh-CN"/>
              <a:t>基准面参数文件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map_proj.txt   </a:t>
            </a:r>
            <a:r>
              <a:rPr lang="zh-CN" altLang="zh-CN"/>
              <a:t>坐标系参数文件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197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A39494-9174-8AA3-B382-24756368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708" b="15756"/>
          <a:stretch/>
        </p:blipFill>
        <p:spPr>
          <a:xfrm>
            <a:off x="3506545" y="3861048"/>
            <a:ext cx="3835549" cy="23983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84FE47-A7B4-62AE-57A8-CE96A253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0612" t="-1945" r="20612" b="1945"/>
          <a:stretch/>
        </p:blipFill>
        <p:spPr>
          <a:xfrm>
            <a:off x="5540189" y="3861048"/>
            <a:ext cx="3603811" cy="24711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B381FD-3162-1B95-655F-3BB51D08181F}"/>
              </a:ext>
            </a:extLst>
          </p:cNvPr>
          <p:cNvSpPr txBox="1"/>
          <p:nvPr/>
        </p:nvSpPr>
        <p:spPr>
          <a:xfrm>
            <a:off x="378957" y="980728"/>
            <a:ext cx="838608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）打开安装路径下的</a:t>
            </a:r>
            <a:r>
              <a:rPr lang="en-US" altLang="zh-CN" sz="2200" dirty="0"/>
              <a:t>classic-&gt;</a:t>
            </a:r>
            <a:r>
              <a:rPr lang="en-US" altLang="zh-CN" sz="2200" dirty="0" err="1"/>
              <a:t>map_proj</a:t>
            </a:r>
            <a:r>
              <a:rPr lang="en-US" altLang="zh-CN" sz="2200" dirty="0"/>
              <a:t>.</a:t>
            </a:r>
            <a:r>
              <a:rPr lang="zh-CN" altLang="en-US" sz="2200" dirty="0"/>
              <a:t>可以看到有四个文本文件，需要用到的是</a:t>
            </a:r>
            <a:r>
              <a:rPr lang="en-US" altLang="zh-CN" sz="2200" dirty="0"/>
              <a:t>datum.txt</a:t>
            </a:r>
            <a:r>
              <a:rPr lang="zh-CN" altLang="en-US" sz="2200" dirty="0"/>
              <a:t>（基准面）和</a:t>
            </a:r>
            <a:r>
              <a:rPr lang="en-US" altLang="zh-CN" sz="2200" dirty="0"/>
              <a:t>ellipse.txt</a:t>
            </a:r>
            <a:r>
              <a:rPr lang="zh-CN" altLang="en-US" sz="2200" dirty="0"/>
              <a:t>（椭球体），其中有很多默认的椭球体和基准面。但里面没有国内坐标系的基准面和椭球体的信息，所以需手动添加上去。打开“自定义坐标参数</a:t>
            </a:r>
            <a:r>
              <a:rPr lang="en-US" altLang="zh-CN" sz="2200" dirty="0"/>
              <a:t>.txt</a:t>
            </a:r>
            <a:r>
              <a:rPr lang="zh-CN" altLang="en-US" sz="2200" dirty="0"/>
              <a:t>”，接着将椭球体和基准面的信息各自拷贝到如前所述的</a:t>
            </a:r>
            <a:r>
              <a:rPr lang="en-US" altLang="zh-CN" sz="2200" dirty="0" err="1"/>
              <a:t>map_proj</a:t>
            </a:r>
            <a:r>
              <a:rPr lang="zh-CN" altLang="en-US" sz="2200" dirty="0"/>
              <a:t>中的</a:t>
            </a:r>
            <a:r>
              <a:rPr lang="en-US" altLang="zh-CN" sz="2200" dirty="0"/>
              <a:t>ellipse</a:t>
            </a:r>
            <a:r>
              <a:rPr lang="zh-CN" altLang="en-US" sz="2200" dirty="0"/>
              <a:t>和</a:t>
            </a:r>
            <a:r>
              <a:rPr lang="en-US" altLang="zh-CN" sz="2200" dirty="0"/>
              <a:t>datum</a:t>
            </a:r>
            <a:r>
              <a:rPr lang="zh-CN" altLang="en-US" sz="2200" dirty="0"/>
              <a:t>文本文件中，保存。如下：</a:t>
            </a:r>
          </a:p>
          <a:p>
            <a:br>
              <a:rPr lang="zh-CN" altLang="en-US" dirty="0"/>
            </a:br>
            <a:endParaRPr lang="zh-CN" altLang="en-US" b="0" i="0" dirty="0">
              <a:solidFill>
                <a:srgbClr val="191B1F"/>
              </a:solidFill>
              <a:effectLst/>
              <a:latin typeface="-apple-system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866946-C95A-9C36-F931-E2EB654A47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4919"/>
          <a:stretch/>
        </p:blipFill>
        <p:spPr>
          <a:xfrm>
            <a:off x="547375" y="3237654"/>
            <a:ext cx="2790752" cy="1780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EE6920-40C0-1459-D03E-AA7DB6225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13" y="5060204"/>
            <a:ext cx="2893132" cy="1512144"/>
          </a:xfrm>
          <a:prstGeom prst="rect">
            <a:avLst/>
          </a:prstGeom>
        </p:spPr>
      </p:pic>
      <p:sp>
        <p:nvSpPr>
          <p:cNvPr id="12" name="标题 3">
            <a:extLst>
              <a:ext uri="{FF2B5EF4-FFF2-40B4-BE49-F238E27FC236}">
                <a16:creationId xmlns:a16="http://schemas.microsoft.com/office/drawing/2014/main" id="{6B49E25B-2520-73D6-7888-0CC8F85CB100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EVI</a:t>
            </a:r>
            <a:r>
              <a:rPr lang="zh-CN" altLang="en-US" dirty="0">
                <a:solidFill>
                  <a:schemeClr val="tx1"/>
                </a:solidFill>
              </a:rPr>
              <a:t>上机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4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C52619-A903-FC4F-407A-53CD4043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869665"/>
            <a:ext cx="2313155" cy="3427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151282-1FFF-1B5F-5F1E-2216A79EAFD9}"/>
              </a:ext>
            </a:extLst>
          </p:cNvPr>
          <p:cNvSpPr txBox="1"/>
          <p:nvPr/>
        </p:nvSpPr>
        <p:spPr>
          <a:xfrm>
            <a:off x="395536" y="976750"/>
            <a:ext cx="85689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）重新打开</a:t>
            </a:r>
            <a:r>
              <a:rPr lang="en-US" altLang="zh-CN" sz="2200" dirty="0"/>
              <a:t>ENVI Classic 5.6</a:t>
            </a:r>
            <a:r>
              <a:rPr lang="zh-CN" altLang="en-US" sz="2200" dirty="0"/>
              <a:t>，在</a:t>
            </a:r>
            <a:r>
              <a:rPr lang="en-US" altLang="zh-CN" sz="2200" dirty="0"/>
              <a:t>Map</a:t>
            </a:r>
            <a:r>
              <a:rPr lang="zh-CN" altLang="en-US" sz="2200" dirty="0"/>
              <a:t>下找到</a:t>
            </a:r>
            <a:r>
              <a:rPr lang="en-US" altLang="zh-CN" sz="2200" dirty="0"/>
              <a:t>Customize Map Projections</a:t>
            </a:r>
            <a:r>
              <a:rPr lang="zh-CN" altLang="en-US" sz="2200" dirty="0"/>
              <a:t>，接着定义一个投影名称，定义一个</a:t>
            </a:r>
            <a:r>
              <a:rPr lang="en-US" altLang="zh-CN" sz="2200" dirty="0"/>
              <a:t>6</a:t>
            </a:r>
            <a:r>
              <a:rPr lang="zh-CN" altLang="en-US" sz="2200" dirty="0"/>
              <a:t>度分带</a:t>
            </a:r>
            <a:r>
              <a:rPr lang="en-US" altLang="zh-CN" sz="2200" dirty="0"/>
              <a:t>20</a:t>
            </a:r>
            <a:r>
              <a:rPr lang="zh-CN" altLang="en-US" sz="2200" dirty="0"/>
              <a:t>带的北京</a:t>
            </a:r>
            <a:r>
              <a:rPr lang="en-US" altLang="zh-CN" sz="2200" dirty="0"/>
              <a:t>54</a:t>
            </a:r>
            <a:r>
              <a:rPr lang="zh-CN" altLang="en-US" sz="2200" dirty="0"/>
              <a:t>坐标系</a:t>
            </a:r>
            <a:r>
              <a:rPr lang="en-US" altLang="zh-CN" sz="2200" dirty="0"/>
              <a:t>,</a:t>
            </a:r>
            <a:r>
              <a:rPr lang="zh-CN" altLang="en-US" sz="2200" dirty="0"/>
              <a:t>选择</a:t>
            </a:r>
            <a:r>
              <a:rPr lang="en-US" altLang="zh-CN" sz="2200" dirty="0"/>
              <a:t>TM</a:t>
            </a:r>
            <a:r>
              <a:rPr lang="zh-CN" altLang="en-US" sz="2200" dirty="0"/>
              <a:t>投影，选择</a:t>
            </a:r>
            <a:r>
              <a:rPr lang="en-US" altLang="zh-CN" sz="2200" dirty="0"/>
              <a:t>D_Beijing_1954</a:t>
            </a:r>
            <a:r>
              <a:rPr lang="zh-CN" altLang="en-US" sz="2200" dirty="0"/>
              <a:t>基准面，设置东偏参数</a:t>
            </a:r>
            <a:r>
              <a:rPr lang="en-US" altLang="zh-CN" sz="2200" dirty="0"/>
              <a:t>500000</a:t>
            </a:r>
            <a:r>
              <a:rPr lang="zh-CN" altLang="en-US" sz="2200" dirty="0"/>
              <a:t>米，北偏参数为</a:t>
            </a:r>
            <a:r>
              <a:rPr lang="en-US" altLang="zh-CN" sz="2200" dirty="0"/>
              <a:t>0.00</a:t>
            </a:r>
            <a:r>
              <a:rPr lang="zh-CN" altLang="en-US" sz="2200" dirty="0"/>
              <a:t>，中央纬度</a:t>
            </a:r>
            <a:r>
              <a:rPr lang="en-US" altLang="zh-CN" sz="2200" dirty="0"/>
              <a:t>0.00</a:t>
            </a:r>
            <a:r>
              <a:rPr lang="zh-CN" altLang="en-US" sz="2200" dirty="0"/>
              <a:t>，中央经度</a:t>
            </a:r>
            <a:r>
              <a:rPr lang="en-US" altLang="zh-CN" sz="2200" dirty="0"/>
              <a:t>117</a:t>
            </a:r>
            <a:r>
              <a:rPr lang="zh-CN" altLang="en-US" sz="2200" dirty="0"/>
              <a:t>，转换参数为</a:t>
            </a:r>
            <a:r>
              <a:rPr lang="en-US" altLang="zh-CN" sz="2200" dirty="0"/>
              <a:t>1</a:t>
            </a:r>
            <a:r>
              <a:rPr lang="zh-CN" altLang="en-US" sz="2200" dirty="0"/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19E082-F9EA-3362-449B-CF972E4DC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13957"/>
            <a:ext cx="4025095" cy="3939089"/>
          </a:xfrm>
          <a:prstGeom prst="rect">
            <a:avLst/>
          </a:prstGeom>
        </p:spPr>
      </p:pic>
      <p:sp>
        <p:nvSpPr>
          <p:cNvPr id="9" name="标题 3">
            <a:extLst>
              <a:ext uri="{FF2B5EF4-FFF2-40B4-BE49-F238E27FC236}">
                <a16:creationId xmlns:a16="http://schemas.microsoft.com/office/drawing/2014/main" id="{5148DBE3-1AEE-CFAA-0CC7-917200BCB805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EVI</a:t>
            </a:r>
            <a:r>
              <a:rPr lang="zh-CN" altLang="en-US" dirty="0">
                <a:solidFill>
                  <a:schemeClr val="tx1"/>
                </a:solidFill>
              </a:rPr>
              <a:t>上机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8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8E62AE-77A1-A308-9C90-8B7D4FB6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485471"/>
            <a:ext cx="3051220" cy="10443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EB668D-961E-B905-9334-DC90BB59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508" y="2997499"/>
            <a:ext cx="2924367" cy="19129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80FB90-522D-D287-C357-7A55B1FF0CED}"/>
              </a:ext>
            </a:extLst>
          </p:cNvPr>
          <p:cNvSpPr txBox="1"/>
          <p:nvPr/>
        </p:nvSpPr>
        <p:spPr>
          <a:xfrm>
            <a:off x="521804" y="949318"/>
            <a:ext cx="810039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）参数设置好之后，对其添加到列表，在</a:t>
            </a:r>
            <a:r>
              <a:rPr lang="en-US" altLang="zh-CN" sz="2200" dirty="0"/>
              <a:t>Projection-&gt;Add New Projection</a:t>
            </a:r>
            <a:r>
              <a:rPr lang="zh-CN" altLang="en-US" sz="2200" dirty="0"/>
              <a:t>设置。成功之后就可以在这次的</a:t>
            </a:r>
            <a:r>
              <a:rPr lang="en-US" altLang="zh-CN" sz="2200" dirty="0"/>
              <a:t>ENVI</a:t>
            </a:r>
            <a:r>
              <a:rPr lang="zh-CN" altLang="en-US" sz="2200" dirty="0"/>
              <a:t>中使用，但是下次启动的时候就没有了，它不会自动保留。而要对它进行保留的话，则需要在</a:t>
            </a:r>
            <a:r>
              <a:rPr lang="en-US" altLang="zh-CN" sz="2200" dirty="0"/>
              <a:t>File-&gt;Save Projections</a:t>
            </a:r>
            <a:r>
              <a:rPr lang="zh-CN" altLang="en-US" sz="2200" dirty="0"/>
              <a:t>中保存，它保存的路径就是之前所述的</a:t>
            </a:r>
            <a:r>
              <a:rPr lang="en-US" altLang="zh-CN" sz="2200" dirty="0"/>
              <a:t>map_proj.txt</a:t>
            </a:r>
            <a:r>
              <a:rPr lang="zh-CN" altLang="en-US" sz="2200" dirty="0"/>
              <a:t>，点击</a:t>
            </a:r>
            <a:r>
              <a:rPr lang="en-US" altLang="zh-CN" sz="2200" dirty="0"/>
              <a:t>OK</a:t>
            </a:r>
            <a:r>
              <a:rPr lang="zh-CN" altLang="en-US" sz="2200" dirty="0"/>
              <a:t>进行保存，如下图所示：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2DD8E3-3BCC-2BB2-4C6C-706AEF088670}"/>
              </a:ext>
            </a:extLst>
          </p:cNvPr>
          <p:cNvSpPr txBox="1"/>
          <p:nvPr/>
        </p:nvSpPr>
        <p:spPr>
          <a:xfrm>
            <a:off x="863588" y="5242694"/>
            <a:ext cx="74168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在该路径下可以找到刚才添加到的数据，如下：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AD474C0-44E0-E1FB-EECC-D97C0F4C4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88" y="5882018"/>
            <a:ext cx="7854098" cy="247652"/>
          </a:xfrm>
          <a:prstGeom prst="rect">
            <a:avLst/>
          </a:prstGeom>
        </p:spPr>
      </p:pic>
      <p:sp>
        <p:nvSpPr>
          <p:cNvPr id="16" name="标题 3">
            <a:extLst>
              <a:ext uri="{FF2B5EF4-FFF2-40B4-BE49-F238E27FC236}">
                <a16:creationId xmlns:a16="http://schemas.microsoft.com/office/drawing/2014/main" id="{00C897CC-6346-37BA-5CFF-0B5EC543771C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EVI</a:t>
            </a:r>
            <a:r>
              <a:rPr lang="zh-CN" altLang="en-US" dirty="0">
                <a:solidFill>
                  <a:schemeClr val="tx1"/>
                </a:solidFill>
              </a:rPr>
              <a:t>上机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47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8646</TotalTime>
  <Words>953</Words>
  <Application>Microsoft Office PowerPoint</Application>
  <PresentationFormat>全屏显示(4:3)</PresentationFormat>
  <Paragraphs>105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-apple-system</vt:lpstr>
      <vt:lpstr>宋体</vt:lpstr>
      <vt:lpstr>微软雅黑</vt:lpstr>
      <vt:lpstr>Arial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Shang</dc:creator>
  <cp:lastModifiedBy>春雨 赖</cp:lastModifiedBy>
  <cp:revision>444</cp:revision>
  <dcterms:created xsi:type="dcterms:W3CDTF">2015-11-30T10:41:40Z</dcterms:created>
  <dcterms:modified xsi:type="dcterms:W3CDTF">2024-09-19T07:07:51Z</dcterms:modified>
</cp:coreProperties>
</file>