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84" r:id="rId2"/>
    <p:sldId id="364" r:id="rId3"/>
    <p:sldId id="363" r:id="rId4"/>
    <p:sldId id="375" r:id="rId5"/>
    <p:sldId id="378" r:id="rId6"/>
    <p:sldId id="379" r:id="rId7"/>
    <p:sldId id="380" r:id="rId8"/>
    <p:sldId id="381" r:id="rId9"/>
    <p:sldId id="382" r:id="rId10"/>
    <p:sldId id="371" r:id="rId11"/>
    <p:sldId id="372" r:id="rId12"/>
    <p:sldId id="373" r:id="rId13"/>
    <p:sldId id="376" r:id="rId14"/>
    <p:sldId id="377" r:id="rId15"/>
    <p:sldId id="374" r:id="rId16"/>
    <p:sldId id="28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B71DD"/>
    <a:srgbClr val="00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962" autoAdjust="0"/>
  </p:normalViewPr>
  <p:slideViewPr>
    <p:cSldViewPr>
      <p:cViewPr varScale="1">
        <p:scale>
          <a:sx n="71" d="100"/>
          <a:sy n="71" d="100"/>
        </p:scale>
        <p:origin x="5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汪 洋" userId="e3900b88d2e2fa24" providerId="LiveId" clId="{08E35D9F-0ED0-4B74-84B9-464F39BBA6A7}"/>
    <pc:docChg chg="addSld delSld modSld sldOrd">
      <pc:chgData name="汪 洋" userId="e3900b88d2e2fa24" providerId="LiveId" clId="{08E35D9F-0ED0-4B74-84B9-464F39BBA6A7}" dt="2020-09-07T13:55:50.100" v="428"/>
      <pc:docMkLst>
        <pc:docMk/>
      </pc:docMkLst>
      <pc:sldChg chg="modSp mod ord">
        <pc:chgData name="汪 洋" userId="e3900b88d2e2fa24" providerId="LiveId" clId="{08E35D9F-0ED0-4B74-84B9-464F39BBA6A7}" dt="2020-09-07T13:51:32.158" v="413"/>
        <pc:sldMkLst>
          <pc:docMk/>
          <pc:sldMk cId="1307204450" sldId="284"/>
        </pc:sldMkLst>
        <pc:spChg chg="mod">
          <ac:chgData name="汪 洋" userId="e3900b88d2e2fa24" providerId="LiveId" clId="{08E35D9F-0ED0-4B74-84B9-464F39BBA6A7}" dt="2020-09-07T13:39:29.684" v="5" actId="20577"/>
          <ac:spMkLst>
            <pc:docMk/>
            <pc:sldMk cId="1307204450" sldId="284"/>
            <ac:spMk id="10" creationId="{00000000-0000-0000-0000-000000000000}"/>
          </ac:spMkLst>
        </pc:spChg>
      </pc:sldChg>
      <pc:sldChg chg="del">
        <pc:chgData name="汪 洋" userId="e3900b88d2e2fa24" providerId="LiveId" clId="{08E35D9F-0ED0-4B74-84B9-464F39BBA6A7}" dt="2020-09-07T13:39:50.326" v="7" actId="47"/>
        <pc:sldMkLst>
          <pc:docMk/>
          <pc:sldMk cId="2074537963" sldId="291"/>
        </pc:sldMkLst>
      </pc:sldChg>
      <pc:sldChg chg="modSp add mod">
        <pc:chgData name="汪 洋" userId="e3900b88d2e2fa24" providerId="LiveId" clId="{08E35D9F-0ED0-4B74-84B9-464F39BBA6A7}" dt="2020-09-07T13:55:50.100" v="428"/>
        <pc:sldMkLst>
          <pc:docMk/>
          <pc:sldMk cId="211448655" sldId="321"/>
        </pc:sldMkLst>
        <pc:spChg chg="mod">
          <ac:chgData name="汪 洋" userId="e3900b88d2e2fa24" providerId="LiveId" clId="{08E35D9F-0ED0-4B74-84B9-464F39BBA6A7}" dt="2020-09-07T13:55:50.100" v="428"/>
          <ac:spMkLst>
            <pc:docMk/>
            <pc:sldMk cId="211448655" sldId="321"/>
            <ac:spMk id="2" creationId="{0445E3D5-3376-48D4-83C5-8A6EC8592AFB}"/>
          </ac:spMkLst>
        </pc:spChg>
        <pc:spChg chg="mod">
          <ac:chgData name="汪 洋" userId="e3900b88d2e2fa24" providerId="LiveId" clId="{08E35D9F-0ED0-4B74-84B9-464F39BBA6A7}" dt="2020-09-07T13:40:02.249" v="18" actId="20577"/>
          <ac:spMkLst>
            <pc:docMk/>
            <pc:sldMk cId="211448655" sldId="321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EE9C6-1DBA-44A5-AEFE-F4337DC359FA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E31C4-AB86-4844-B75B-FC06F64CF4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3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75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18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1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1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467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1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6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04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06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裁剪图像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1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6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4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E31C4-AB86-4844-B75B-FC06F64CF4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8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3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0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6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2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4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2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99592" y="95238"/>
            <a:ext cx="8136904" cy="5300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B213-29A1-4175-8A84-123ECF56377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F9D3C-14D7-41D4-BB4C-662DDA52ED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80928"/>
            <a:ext cx="7811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 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遥感影像处理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：裁剪与镶嵌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917EF0-B6FA-4A41-AA73-F0DAE5338A9A}"/>
              </a:ext>
            </a:extLst>
          </p:cNvPr>
          <p:cNvSpPr txBox="1"/>
          <p:nvPr/>
        </p:nvSpPr>
        <p:spPr>
          <a:xfrm>
            <a:off x="10993" y="148804"/>
            <a:ext cx="4878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遥感概论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必修课</a:t>
            </a:r>
            <a:r>
              <a:rPr lang="en-US" altLang="zh-CN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20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27"/>
    </mc:Choice>
    <mc:Fallback xmlns="">
      <p:transition spd="slow" advTm="436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、本节收获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B0EF95C4-2B5A-4374-A180-7180CE084DFF}"/>
              </a:ext>
            </a:extLst>
          </p:cNvPr>
          <p:cNvSpPr txBox="1">
            <a:spLocks/>
          </p:cNvSpPr>
          <p:nvPr/>
        </p:nvSpPr>
        <p:spPr>
          <a:xfrm>
            <a:off x="500063" y="1340768"/>
            <a:ext cx="8104385" cy="4449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dirty="0"/>
              <a:t>掌握图像裁剪的基本方法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学习了规则裁剪、和不同情况下的不规则图像裁剪的流程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学习了</a:t>
            </a:r>
            <a:r>
              <a:rPr lang="en-US" altLang="zh-CN" dirty="0"/>
              <a:t>ENVI</a:t>
            </a:r>
            <a:r>
              <a:rPr lang="zh-CN" altLang="zh-CN" dirty="0"/>
              <a:t>中</a:t>
            </a:r>
            <a:r>
              <a:rPr lang="zh-CN" altLang="en-US" dirty="0"/>
              <a:t>图像裁剪的工具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Open/Save As/Spatial Subset</a:t>
            </a:r>
            <a:endParaRPr lang="zh-CN" altLang="en-US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Toolbox/Regions of Interest/Subset Data from ROIs</a:t>
            </a:r>
          </a:p>
        </p:txBody>
      </p:sp>
    </p:spTree>
    <p:extLst>
      <p:ext uri="{BB962C8B-B14F-4D97-AF65-F5344CB8AC3E}">
        <p14:creationId xmlns:p14="http://schemas.microsoft.com/office/powerpoint/2010/main" val="284084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、图像镶嵌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3F89B292-1E52-4E2A-831E-384087ADE351}"/>
              </a:ext>
            </a:extLst>
          </p:cNvPr>
          <p:cNvSpPr txBox="1">
            <a:spLocks/>
          </p:cNvSpPr>
          <p:nvPr/>
        </p:nvSpPr>
        <p:spPr>
          <a:xfrm>
            <a:off x="500063" y="1340768"/>
            <a:ext cx="8104385" cy="4449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zh-CN" altLang="zh-CN" sz="2800"/>
              <a:t>图像镶嵌，指在一定数学基础控制下把多景相邻遥感图像拼接成一个大范围、无缝的图像的过程。</a:t>
            </a:r>
          </a:p>
          <a:p>
            <a:pPr algn="just">
              <a:spcAft>
                <a:spcPts val="600"/>
              </a:spcAft>
            </a:pPr>
            <a:r>
              <a:rPr lang="en-US" altLang="zh-CN" sz="2800"/>
              <a:t>ENVI</a:t>
            </a:r>
            <a:r>
              <a:rPr lang="zh-CN" altLang="zh-CN" sz="2800"/>
              <a:t>的图像镶嵌功能可提供交互式的方式，将有地理坐标或没有地理坐标的多幅图像合并，生成一幅单一的合成图像。最新</a:t>
            </a:r>
            <a:r>
              <a:rPr lang="en-US" altLang="zh-CN" sz="2800"/>
              <a:t>ENVI</a:t>
            </a:r>
            <a:r>
              <a:rPr lang="zh-CN" altLang="zh-CN" sz="2800"/>
              <a:t>提供了全新的影像无缝镶嵌工具</a:t>
            </a:r>
            <a:r>
              <a:rPr lang="en-US" altLang="zh-CN" sz="2800"/>
              <a:t>Seamless Mosaic</a:t>
            </a:r>
            <a:r>
              <a:rPr lang="zh-CN" altLang="zh-CN" sz="2800"/>
              <a:t>，所有功能集成在一个流程化的界面。</a:t>
            </a:r>
            <a:endParaRPr lang="en-US" altLang="zh-CN" sz="2800"/>
          </a:p>
          <a:p>
            <a:pPr algn="just">
              <a:spcAft>
                <a:spcPts val="600"/>
              </a:spcAft>
            </a:pPr>
            <a:r>
              <a:rPr lang="zh-CN" altLang="zh-CN" sz="2800"/>
              <a:t>本课程以两幅影像，简单的学习</a:t>
            </a:r>
            <a:r>
              <a:rPr lang="en-US" altLang="zh-CN" sz="2800"/>
              <a:t>Seamless Mosaic</a:t>
            </a:r>
            <a:r>
              <a:rPr lang="zh-CN" altLang="zh-CN" sz="2800"/>
              <a:t>工具的使用。</a:t>
            </a:r>
          </a:p>
          <a:p>
            <a:pPr algn="just">
              <a:spcAft>
                <a:spcPts val="60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507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、图像镶嵌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30621C23-B8C0-4E33-9F79-F4D7AAFC9C05}"/>
              </a:ext>
            </a:extLst>
          </p:cNvPr>
          <p:cNvSpPr txBox="1">
            <a:spLocks/>
          </p:cNvSpPr>
          <p:nvPr/>
        </p:nvSpPr>
        <p:spPr>
          <a:xfrm>
            <a:off x="500063" y="1340768"/>
            <a:ext cx="8104385" cy="4449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数据：</a:t>
            </a:r>
            <a:endParaRPr lang="en-US" altLang="zh-CN" sz="2800" dirty="0"/>
          </a:p>
          <a:p>
            <a:pPr lvl="1"/>
            <a:r>
              <a:rPr lang="zh-CN" altLang="en-US" sz="2400" dirty="0"/>
              <a:t>两个有地理坐标的</a:t>
            </a:r>
            <a:r>
              <a:rPr lang="en-US" altLang="zh-CN" sz="2400" dirty="0"/>
              <a:t>TM</a:t>
            </a:r>
            <a:r>
              <a:rPr lang="zh-CN" altLang="en-US" sz="2400" dirty="0"/>
              <a:t>图像文件</a:t>
            </a:r>
            <a:endParaRPr lang="en-US" altLang="zh-CN" sz="2400" dirty="0"/>
          </a:p>
          <a:p>
            <a:r>
              <a:rPr lang="zh-CN" altLang="en-US" sz="2800" dirty="0"/>
              <a:t>内容：利用</a:t>
            </a:r>
            <a:r>
              <a:rPr lang="en-US" altLang="zh-CN" sz="2800" dirty="0"/>
              <a:t>Mosaicking</a:t>
            </a:r>
            <a:r>
              <a:rPr lang="zh-CN" altLang="en-US" sz="2800" dirty="0"/>
              <a:t>工具进行图像镶嵌</a:t>
            </a:r>
            <a:endParaRPr lang="en-US" altLang="zh-CN" sz="2800" dirty="0"/>
          </a:p>
          <a:p>
            <a:r>
              <a:rPr lang="zh-CN" altLang="en-US" sz="2800" dirty="0"/>
              <a:t>工具：</a:t>
            </a:r>
            <a:r>
              <a:rPr lang="en-US" altLang="zh-CN" sz="2800" dirty="0"/>
              <a:t>Mosaicking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F0F318-4036-41D4-A837-0DA92D20822A}"/>
              </a:ext>
            </a:extLst>
          </p:cNvPr>
          <p:cNvSpPr/>
          <p:nvPr/>
        </p:nvSpPr>
        <p:spPr>
          <a:xfrm>
            <a:off x="2401318" y="3953087"/>
            <a:ext cx="4572000" cy="875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遥感概论上机</a:t>
            </a:r>
            <a:r>
              <a:rPr lang="en-US" altLang="zh-CN" dirty="0"/>
              <a:t>4-</a:t>
            </a:r>
            <a:r>
              <a:rPr lang="zh-CN" altLang="en-US" dirty="0"/>
              <a:t>遥感影像处理</a:t>
            </a:r>
            <a:r>
              <a:rPr lang="en-US" altLang="zh-CN" dirty="0"/>
              <a:t>1-</a:t>
            </a:r>
            <a:r>
              <a:rPr lang="zh-CN" altLang="en-US" dirty="0"/>
              <a:t>图像镶嵌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操作手册</a:t>
            </a:r>
            <a:r>
              <a:rPr lang="en-US" altLang="zh-CN" dirty="0"/>
              <a:t>(ESRI</a:t>
            </a:r>
            <a:r>
              <a:rPr lang="zh-CN" altLang="en-US" dirty="0"/>
              <a:t>素材</a:t>
            </a:r>
            <a:r>
              <a:rPr lang="en-US" altLang="zh-CN" dirty="0"/>
              <a:t>).pdf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7126C6-47DC-4FD2-BAF0-833CE1D1BC12}"/>
              </a:ext>
            </a:extLst>
          </p:cNvPr>
          <p:cNvSpPr/>
          <p:nvPr/>
        </p:nvSpPr>
        <p:spPr>
          <a:xfrm>
            <a:off x="2411760" y="5079291"/>
            <a:ext cx="4572000" cy="875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遥感概论上机</a:t>
            </a:r>
            <a:r>
              <a:rPr lang="en-US" altLang="zh-CN" dirty="0"/>
              <a:t>4-</a:t>
            </a:r>
            <a:r>
              <a:rPr lang="zh-CN" altLang="en-US" dirty="0"/>
              <a:t>遥感影像处理</a:t>
            </a:r>
            <a:r>
              <a:rPr lang="en-US" altLang="zh-CN" dirty="0"/>
              <a:t>1-</a:t>
            </a:r>
            <a:r>
              <a:rPr lang="zh-CN" altLang="en-US" dirty="0"/>
              <a:t>图像镶嵌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操作视频</a:t>
            </a:r>
            <a:r>
              <a:rPr lang="en-US" altLang="zh-CN" dirty="0"/>
              <a:t>(ESRI</a:t>
            </a:r>
            <a:r>
              <a:rPr lang="zh-CN" altLang="en-US" dirty="0"/>
              <a:t>素材</a:t>
            </a:r>
            <a:r>
              <a:rPr lang="en-US" altLang="zh-CN" dirty="0"/>
              <a:t>).mp4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89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9BAF8006-1215-40EA-994E-4804B28E45F5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、图像镶嵌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DE3B0421-A9A8-5513-FDEE-A01373CF3A47}"/>
              </a:ext>
            </a:extLst>
          </p:cNvPr>
          <p:cNvSpPr txBox="1">
            <a:spLocks/>
          </p:cNvSpPr>
          <p:nvPr/>
        </p:nvSpPr>
        <p:spPr>
          <a:xfrm>
            <a:off x="318785" y="1020947"/>
            <a:ext cx="6984776" cy="39623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、有地理参考的图像镶嵌</a:t>
            </a:r>
            <a:endParaRPr lang="en-US" altLang="zh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95CAA1-A7A9-9F1A-FDE5-9704329A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162" y="3660383"/>
            <a:ext cx="2323269" cy="30809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E6F356-82F2-3816-A11F-6C297C772D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4" t="5378" b="10211"/>
          <a:stretch/>
        </p:blipFill>
        <p:spPr>
          <a:xfrm>
            <a:off x="6879589" y="4424973"/>
            <a:ext cx="1807665" cy="1118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9558DB-286F-294D-5973-1A7A8702EA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065"/>
          <a:stretch/>
        </p:blipFill>
        <p:spPr>
          <a:xfrm>
            <a:off x="445484" y="4502371"/>
            <a:ext cx="3023078" cy="9637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9E199A-57F6-EF8E-50DF-25E128FDA900}"/>
              </a:ext>
            </a:extLst>
          </p:cNvPr>
          <p:cNvSpPr txBox="1"/>
          <p:nvPr/>
        </p:nvSpPr>
        <p:spPr>
          <a:xfrm>
            <a:off x="3523141" y="4799559"/>
            <a:ext cx="57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096BED-2B6A-3C6E-D585-0464B400989B}"/>
              </a:ext>
            </a:extLst>
          </p:cNvPr>
          <p:cNvSpPr txBox="1"/>
          <p:nvPr/>
        </p:nvSpPr>
        <p:spPr>
          <a:xfrm>
            <a:off x="6357312" y="4799559"/>
            <a:ext cx="57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DF5052-9200-CD6A-0A8E-855A694E738F}"/>
              </a:ext>
            </a:extLst>
          </p:cNvPr>
          <p:cNvSpPr txBox="1"/>
          <p:nvPr/>
        </p:nvSpPr>
        <p:spPr>
          <a:xfrm>
            <a:off x="436480" y="1448975"/>
            <a:ext cx="84604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）启动图像镶嵌工具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选择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map→mosaicking→Georeferrnced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打开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 based mosaic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对话框。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）加载镶嵌图像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在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mosaic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对话框中，选择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import→import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files,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选择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mosaic1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mosaic2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镶嵌文件导入。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）在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mosaic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对话框中，选择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File→Apply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，输出图像。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04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9BAF8006-1215-40EA-994E-4804B28E45F5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、图像镶嵌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DE3B0421-A9A8-5513-FDEE-A01373CF3A47}"/>
              </a:ext>
            </a:extLst>
          </p:cNvPr>
          <p:cNvSpPr txBox="1">
            <a:spLocks/>
          </p:cNvSpPr>
          <p:nvPr/>
        </p:nvSpPr>
        <p:spPr>
          <a:xfrm>
            <a:off x="500063" y="1340768"/>
            <a:ext cx="8104385" cy="53285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624FF9-8D44-5BEA-6963-A58114159CE6}"/>
              </a:ext>
            </a:extLst>
          </p:cNvPr>
          <p:cNvSpPr txBox="1"/>
          <p:nvPr/>
        </p:nvSpPr>
        <p:spPr>
          <a:xfrm>
            <a:off x="415199" y="1401788"/>
            <a:ext cx="860784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）、（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）同上一操作，选择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map→mosaicking→Pixed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Based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）调整图像位置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在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“X size”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“Y size”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中输入像素值，或通过按住鼠标左键，拖拽所选图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像到所需的位置。（若镶嵌区域大小不合适，选择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options→change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mosaic size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，重新设置。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)</a:t>
            </a:r>
            <a:endParaRPr lang="zh-CN" altLang="en-US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）输出结果。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974465-F513-A117-EFEF-551A8332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99" y="4163749"/>
            <a:ext cx="1600000" cy="14285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C075F0-032E-29EC-5C2F-4CB472076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83" y="2964406"/>
            <a:ext cx="2465800" cy="33937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5D2826-FC13-47EE-B2DA-4A4F3EDE3C7A}"/>
              </a:ext>
            </a:extLst>
          </p:cNvPr>
          <p:cNvSpPr txBox="1"/>
          <p:nvPr/>
        </p:nvSpPr>
        <p:spPr>
          <a:xfrm>
            <a:off x="6403312" y="64032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鼠标拖拽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6B205C-308B-F74B-9732-3C034C965428}"/>
              </a:ext>
            </a:extLst>
          </p:cNvPr>
          <p:cNvSpPr txBox="1"/>
          <p:nvPr/>
        </p:nvSpPr>
        <p:spPr>
          <a:xfrm>
            <a:off x="1493293" y="6330244"/>
            <a:ext cx="5400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输入像素值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EF4709-20D2-E4DD-23A9-2E8ADA2EBABE}"/>
              </a:ext>
            </a:extLst>
          </p:cNvPr>
          <p:cNvSpPr txBox="1"/>
          <p:nvPr/>
        </p:nvSpPr>
        <p:spPr>
          <a:xfrm>
            <a:off x="4788024" y="4641664"/>
            <a:ext cx="509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或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D446DF4-E909-7310-FB32-EA3BA8015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643" y="3429000"/>
            <a:ext cx="2145237" cy="28584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1472E4A-9ABE-E569-61AC-EE62ECAE5AB2}"/>
              </a:ext>
            </a:extLst>
          </p:cNvPr>
          <p:cNvSpPr txBox="1"/>
          <p:nvPr/>
        </p:nvSpPr>
        <p:spPr>
          <a:xfrm>
            <a:off x="284459" y="964400"/>
            <a:ext cx="5446394" cy="40011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zh-CN" dirty="0"/>
              <a:t>2</a:t>
            </a:r>
            <a:r>
              <a:rPr lang="zh-CN" altLang="en-US" dirty="0"/>
              <a:t>、基于像素的图像镶嵌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76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、本节收获</a:t>
            </a: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5DECBAB1-CA81-4E82-85C7-5FEF5EE600D4}"/>
              </a:ext>
            </a:extLst>
          </p:cNvPr>
          <p:cNvSpPr txBox="1">
            <a:spLocks/>
          </p:cNvSpPr>
          <p:nvPr/>
        </p:nvSpPr>
        <p:spPr>
          <a:xfrm>
            <a:off x="500063" y="1340768"/>
            <a:ext cx="8104385" cy="4449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en-US" dirty="0"/>
              <a:t>掌握了图像镶嵌的基本方法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学习了两种影像</a:t>
            </a:r>
            <a:r>
              <a:rPr lang="en-US" altLang="zh-CN" dirty="0"/>
              <a:t> Mosaicking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4142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8DA463-9EAB-43F0-B3F4-FE635B29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" y="2047682"/>
            <a:ext cx="833553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2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、图像裁剪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E44F4B69-A11A-43B8-BBDA-938DE445BC3C}"/>
              </a:ext>
            </a:extLst>
          </p:cNvPr>
          <p:cNvSpPr txBox="1">
            <a:spLocks/>
          </p:cNvSpPr>
          <p:nvPr/>
        </p:nvSpPr>
        <p:spPr>
          <a:xfrm>
            <a:off x="500063" y="1340768"/>
            <a:ext cx="8104385" cy="44496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zh-CN" altLang="zh-CN" sz="2400" dirty="0"/>
              <a:t>图像裁剪的目的是将研究之外的区域去除。常用的方法是按照行政区划边界或者自然区划边界进行头像裁剪；在基础数据生产中个，还经常要进行标准分幅裁剪。</a:t>
            </a:r>
            <a:endParaRPr lang="en-US" altLang="zh-CN" sz="2400" dirty="0"/>
          </a:p>
          <a:p>
            <a:pPr>
              <a:spcAft>
                <a:spcPts val="600"/>
              </a:spcAft>
            </a:pPr>
            <a:r>
              <a:rPr lang="en-US" altLang="zh-CN" sz="2400" dirty="0"/>
              <a:t>ENVI</a:t>
            </a:r>
            <a:r>
              <a:rPr lang="zh-CN" altLang="zh-CN" sz="2400" dirty="0"/>
              <a:t>的图像裁剪过程，可分为规则裁剪和不规裁剪。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zh-CN" sz="2000" dirty="0"/>
              <a:t>规则分幅裁剪，是指裁剪图像的边界范围是一个矩形，这个矩形范围获取途径包括：行列号、左上角和右下角两点坐标、图像文件、</a:t>
            </a:r>
            <a:r>
              <a:rPr lang="en-US" altLang="zh-CN" sz="2000" dirty="0"/>
              <a:t>ROI/</a:t>
            </a:r>
            <a:r>
              <a:rPr lang="zh-CN" altLang="zh-CN" sz="2000" dirty="0"/>
              <a:t>矢量文件。</a:t>
            </a:r>
            <a:endParaRPr lang="en-US" altLang="zh-CN" sz="2000" dirty="0"/>
          </a:p>
          <a:p>
            <a:pPr lvl="1">
              <a:spcAft>
                <a:spcPts val="600"/>
              </a:spcAft>
            </a:pPr>
            <a:r>
              <a:rPr lang="zh-CN" altLang="zh-CN" sz="2000" dirty="0"/>
              <a:t>不规则分幅裁剪，是指裁剪图像的边界范围是一个任意多边形。任意多边形可以是事先生成的一个完整的闭合多边形区域，可以是一个手工绘制的</a:t>
            </a:r>
            <a:r>
              <a:rPr lang="en-US" altLang="zh-CN" sz="2000" dirty="0"/>
              <a:t>ROI</a:t>
            </a:r>
            <a:r>
              <a:rPr lang="zh-CN" altLang="zh-CN" sz="2000" dirty="0"/>
              <a:t>（感兴趣区）多边形，也可以是</a:t>
            </a:r>
            <a:r>
              <a:rPr lang="en-US" altLang="zh-CN" sz="2000" dirty="0"/>
              <a:t>ENVI</a:t>
            </a:r>
            <a:r>
              <a:rPr lang="zh-CN" altLang="zh-CN" sz="2000" dirty="0"/>
              <a:t>支持的矢量文件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973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AAA45DF-38D3-4752-92A9-0450E3C4B719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、图像裁剪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C1ECF5A5-BC75-438F-9920-0A6BF6D44335}"/>
              </a:ext>
            </a:extLst>
          </p:cNvPr>
          <p:cNvSpPr txBox="1">
            <a:spLocks/>
          </p:cNvSpPr>
          <p:nvPr/>
        </p:nvSpPr>
        <p:spPr>
          <a:xfrm>
            <a:off x="500063" y="1340768"/>
            <a:ext cx="8104385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数据</a:t>
            </a:r>
            <a:endParaRPr lang="en-US" altLang="zh-CN" sz="2800" dirty="0"/>
          </a:p>
          <a:p>
            <a:pPr lvl="1"/>
            <a:r>
              <a:rPr lang="en-US" altLang="zh-CN" sz="2400" dirty="0"/>
              <a:t>TM</a:t>
            </a:r>
            <a:r>
              <a:rPr lang="zh-CN" altLang="en-US" sz="2400" dirty="0"/>
              <a:t>影像数据</a:t>
            </a:r>
            <a:endParaRPr lang="en-US" altLang="zh-CN" sz="2400" dirty="0"/>
          </a:p>
          <a:p>
            <a:pPr lvl="1"/>
            <a:r>
              <a:rPr lang="en-US" altLang="zh-CN" sz="2400" dirty="0"/>
              <a:t>Shapefile </a:t>
            </a:r>
            <a:r>
              <a:rPr lang="zh-CN" altLang="en-US" sz="2400" dirty="0"/>
              <a:t>矢量数据</a:t>
            </a:r>
            <a:endParaRPr lang="en-US" altLang="zh-CN" sz="2400" dirty="0"/>
          </a:p>
          <a:p>
            <a:r>
              <a:rPr lang="zh-CN" altLang="en-US" sz="2800" dirty="0"/>
              <a:t>内容</a:t>
            </a:r>
            <a:endParaRPr lang="en-US" altLang="zh-CN" sz="2800" dirty="0"/>
          </a:p>
          <a:p>
            <a:pPr lvl="1"/>
            <a:r>
              <a:rPr lang="zh-CN" altLang="en-US" sz="2400" dirty="0"/>
              <a:t>规则图像裁剪</a:t>
            </a:r>
            <a:endParaRPr lang="en-US" altLang="zh-CN" sz="2400" dirty="0"/>
          </a:p>
          <a:p>
            <a:pPr lvl="1"/>
            <a:r>
              <a:rPr lang="zh-CN" altLang="en-US" sz="2400" dirty="0"/>
              <a:t>不规则图像裁剪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 （</a:t>
            </a:r>
            <a:r>
              <a:rPr lang="en-US" altLang="zh-CN" sz="2400" dirty="0"/>
              <a:t>1</a:t>
            </a:r>
            <a:r>
              <a:rPr lang="zh-CN" altLang="en-US" sz="2400" dirty="0"/>
              <a:t>）手动交互绘制裁剪区域裁剪图像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 （</a:t>
            </a:r>
            <a:r>
              <a:rPr lang="en-US" altLang="zh-CN" sz="2400" dirty="0"/>
              <a:t>2</a:t>
            </a:r>
            <a:r>
              <a:rPr lang="zh-CN" altLang="en-US" sz="2400" dirty="0"/>
              <a:t>）外面矢量文件裁剪图像</a:t>
            </a:r>
            <a:endParaRPr lang="en-US" altLang="zh-CN" sz="2400" dirty="0"/>
          </a:p>
          <a:p>
            <a:r>
              <a:rPr lang="zh-CN" altLang="en-US" sz="2800" dirty="0"/>
              <a:t>工具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400" dirty="0"/>
              <a:t>/Regions of Interest/Subset Data from ROIs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9CFC79-444B-4BFD-A7FA-9B1B8CAEE00F}"/>
              </a:ext>
            </a:extLst>
          </p:cNvPr>
          <p:cNvSpPr/>
          <p:nvPr/>
        </p:nvSpPr>
        <p:spPr>
          <a:xfrm>
            <a:off x="4355976" y="1067569"/>
            <a:ext cx="4572000" cy="875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遥感概论上机</a:t>
            </a:r>
            <a:r>
              <a:rPr lang="en-US" altLang="zh-CN" dirty="0"/>
              <a:t>4-</a:t>
            </a:r>
            <a:r>
              <a:rPr lang="zh-CN" altLang="en-US" dirty="0"/>
              <a:t>遥感影像处理</a:t>
            </a:r>
            <a:r>
              <a:rPr lang="en-US" altLang="zh-CN" dirty="0"/>
              <a:t>1-</a:t>
            </a:r>
            <a:r>
              <a:rPr lang="zh-CN" altLang="en-US" dirty="0"/>
              <a:t>图像裁剪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操作手册</a:t>
            </a:r>
            <a:r>
              <a:rPr lang="en-US" altLang="zh-CN" dirty="0"/>
              <a:t>(ESRI</a:t>
            </a:r>
            <a:r>
              <a:rPr lang="zh-CN" altLang="en-US" dirty="0"/>
              <a:t>素材</a:t>
            </a:r>
            <a:r>
              <a:rPr lang="en-US" altLang="zh-CN" dirty="0"/>
              <a:t>).pdf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E7AB7B-74D3-47C2-A530-A6059A22DC02}"/>
              </a:ext>
            </a:extLst>
          </p:cNvPr>
          <p:cNvSpPr/>
          <p:nvPr/>
        </p:nvSpPr>
        <p:spPr>
          <a:xfrm>
            <a:off x="4366418" y="2193773"/>
            <a:ext cx="4572000" cy="875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遥感概论上机</a:t>
            </a:r>
            <a:r>
              <a:rPr lang="en-US" altLang="zh-CN" dirty="0"/>
              <a:t>4-</a:t>
            </a:r>
            <a:r>
              <a:rPr lang="zh-CN" altLang="en-US" dirty="0"/>
              <a:t>遥感影像处理</a:t>
            </a:r>
            <a:r>
              <a:rPr lang="en-US" altLang="zh-CN" dirty="0"/>
              <a:t>1-</a:t>
            </a:r>
            <a:r>
              <a:rPr lang="zh-CN" altLang="en-US" dirty="0"/>
              <a:t>图像裁剪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操作视频</a:t>
            </a:r>
            <a:r>
              <a:rPr lang="en-US" altLang="zh-CN" dirty="0"/>
              <a:t>(ESRI</a:t>
            </a:r>
            <a:r>
              <a:rPr lang="zh-CN" altLang="en-US" dirty="0"/>
              <a:t>素材</a:t>
            </a:r>
            <a:r>
              <a:rPr lang="en-US" altLang="zh-CN" dirty="0"/>
              <a:t>).mp4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90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716BD7D2-AE1E-6E95-B766-3599FD46B7A2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、图像裁剪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96EE1D3C-4F27-BE5C-C769-983FFF50ADC8}"/>
              </a:ext>
            </a:extLst>
          </p:cNvPr>
          <p:cNvSpPr txBox="1">
            <a:spLocks/>
          </p:cNvSpPr>
          <p:nvPr/>
        </p:nvSpPr>
        <p:spPr>
          <a:xfrm>
            <a:off x="448891" y="1052736"/>
            <a:ext cx="8104385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zh-CN" altLang="en-US" b="1" dirty="0"/>
              <a:t>规则图像裁剪</a:t>
            </a:r>
            <a:endParaRPr lang="en-US" altLang="zh-CN" b="1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A4279E-D0C2-6F90-4B44-516341A99CC4}"/>
              </a:ext>
            </a:extLst>
          </p:cNvPr>
          <p:cNvSpPr txBox="1"/>
          <p:nvPr/>
        </p:nvSpPr>
        <p:spPr>
          <a:xfrm>
            <a:off x="255996" y="1753996"/>
            <a:ext cx="810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）打开裁剪图像</a:t>
            </a:r>
            <a:r>
              <a:rPr lang="en-US" altLang="zh-CN" sz="2000" dirty="0"/>
              <a:t>Beijing_TM.dat</a:t>
            </a:r>
            <a:r>
              <a:rPr lang="zh-CN" altLang="en-US" sz="2000" dirty="0"/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）主菜单中，选择</a:t>
            </a:r>
            <a:r>
              <a:rPr lang="en-US" altLang="zh-CN" sz="2000" dirty="0" err="1"/>
              <a:t>file→save</a:t>
            </a:r>
            <a:r>
              <a:rPr lang="en-US" altLang="zh-CN" sz="2000" dirty="0"/>
              <a:t> file </a:t>
            </a:r>
            <a:r>
              <a:rPr lang="en-US" altLang="zh-CN" sz="2000" dirty="0" err="1"/>
              <a:t>as→ENVI</a:t>
            </a:r>
            <a:r>
              <a:rPr lang="en-US" altLang="zh-CN" sz="2000" dirty="0"/>
              <a:t> standard</a:t>
            </a:r>
            <a:r>
              <a:rPr lang="zh-CN" altLang="en-US" sz="2000" dirty="0"/>
              <a:t>，在弹出对话框中，   </a:t>
            </a:r>
            <a:endParaRPr lang="en-US" altLang="zh-CN" sz="2000" dirty="0"/>
          </a:p>
          <a:p>
            <a:pPr>
              <a:spcBef>
                <a:spcPct val="20000"/>
              </a:spcBef>
            </a:pPr>
            <a:r>
              <a:rPr lang="en-US" altLang="zh-CN" sz="2000" dirty="0"/>
              <a:t>           </a:t>
            </a:r>
            <a:r>
              <a:rPr lang="zh-CN" altLang="en-US" sz="2000" dirty="0"/>
              <a:t>单击</a:t>
            </a:r>
            <a:r>
              <a:rPr lang="en-US" altLang="zh-CN" sz="2000" dirty="0"/>
              <a:t>import file</a:t>
            </a:r>
            <a:r>
              <a:rPr lang="zh-CN" altLang="en-US" sz="2000" dirty="0"/>
              <a:t>按钮，再在弹出对话框中，</a:t>
            </a:r>
            <a:r>
              <a:rPr lang="zh-CN" altLang="en-US" sz="2000" dirty="0">
                <a:effectLst/>
              </a:rPr>
              <a:t>单击</a:t>
            </a:r>
            <a:r>
              <a:rPr lang="en-US" altLang="zh-CN" sz="2000" dirty="0">
                <a:effectLst/>
              </a:rPr>
              <a:t>spatial subset</a:t>
            </a:r>
            <a:r>
              <a:rPr lang="zh-CN" altLang="en-US" sz="2000" dirty="0">
                <a:effectLst/>
              </a:rPr>
              <a:t>按钮</a:t>
            </a:r>
            <a:endParaRPr lang="en-US" altLang="zh-CN" sz="2000" dirty="0">
              <a:effectLst/>
            </a:endParaRPr>
          </a:p>
          <a:p>
            <a:pPr>
              <a:spcBef>
                <a:spcPct val="20000"/>
              </a:spcBef>
            </a:pPr>
            <a:r>
              <a:rPr lang="en-US" altLang="zh-CN" sz="2000" dirty="0"/>
              <a:t>           </a:t>
            </a:r>
            <a:r>
              <a:rPr lang="zh-CN" altLang="en-US" sz="2000" dirty="0">
                <a:effectLst/>
              </a:rPr>
              <a:t>进行裁剪范围设置。</a:t>
            </a:r>
            <a:endParaRPr lang="en-US" altLang="zh-CN" sz="2000" dirty="0">
              <a:effectLst/>
            </a:endParaRPr>
          </a:p>
          <a:p>
            <a:pPr>
              <a:spcBef>
                <a:spcPct val="20000"/>
              </a:spcBef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）输出图像。</a:t>
            </a:r>
            <a:endParaRPr lang="en-US" altLang="zh-CN" sz="2000" dirty="0"/>
          </a:p>
          <a:p>
            <a:pPr>
              <a:spcBef>
                <a:spcPct val="20000"/>
              </a:spcBef>
            </a:pP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4DB299C-FBA9-73A2-B277-E05D88FB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12" y="4058332"/>
            <a:ext cx="1889095" cy="23879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5DE9C3E-9682-1B22-C65B-1E78C05363A1}"/>
              </a:ext>
            </a:extLst>
          </p:cNvPr>
          <p:cNvSpPr txBox="1"/>
          <p:nvPr/>
        </p:nvSpPr>
        <p:spPr>
          <a:xfrm>
            <a:off x="2629028" y="50383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EBCC1D-3C57-DDF1-7942-05327549B01A}"/>
              </a:ext>
            </a:extLst>
          </p:cNvPr>
          <p:cNvSpPr txBox="1"/>
          <p:nvPr/>
        </p:nvSpPr>
        <p:spPr>
          <a:xfrm>
            <a:off x="6708888" y="51800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348916D-C1F3-B51A-9E7A-5D4B8810D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38" y="3885828"/>
            <a:ext cx="2044563" cy="256048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423FCC-216B-FB83-AA0A-C2FD2C798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877" y="3910537"/>
            <a:ext cx="3476230" cy="25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4EF2E5-E15E-69D3-12FA-0F068F6E7D72}"/>
              </a:ext>
            </a:extLst>
          </p:cNvPr>
          <p:cNvSpPr txBox="1">
            <a:spLocks/>
          </p:cNvSpPr>
          <p:nvPr/>
        </p:nvSpPr>
        <p:spPr>
          <a:xfrm>
            <a:off x="313415" y="1053268"/>
            <a:ext cx="8248401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zh-CN" altLang="en-US" b="1" dirty="0"/>
              <a:t>不规则图像裁剪</a:t>
            </a: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9B68CC-A881-58F1-F4C1-7EFB7E29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446" y="3918520"/>
            <a:ext cx="2376264" cy="24786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F0CA90-D60E-B5F9-A1B1-B3BC4D553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194"/>
          <a:stretch/>
        </p:blipFill>
        <p:spPr>
          <a:xfrm>
            <a:off x="5433625" y="3924200"/>
            <a:ext cx="2679263" cy="247868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A82893-222B-EB6A-0878-0ACEB1DEE198}"/>
              </a:ext>
            </a:extLst>
          </p:cNvPr>
          <p:cNvSpPr txBox="1"/>
          <p:nvPr/>
        </p:nvSpPr>
        <p:spPr>
          <a:xfrm>
            <a:off x="4139952" y="49182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14" name="标题 3">
            <a:extLst>
              <a:ext uri="{FF2B5EF4-FFF2-40B4-BE49-F238E27FC236}">
                <a16:creationId xmlns:a16="http://schemas.microsoft.com/office/drawing/2014/main" id="{E0166394-4964-18D1-EC84-7C887196F6A1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、图像裁剪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2F3619-BD29-78EC-E1E5-37910BB41B75}"/>
              </a:ext>
            </a:extLst>
          </p:cNvPr>
          <p:cNvSpPr txBox="1"/>
          <p:nvPr/>
        </p:nvSpPr>
        <p:spPr>
          <a:xfrm>
            <a:off x="621192" y="2190309"/>
            <a:ext cx="790161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）打开图像</a:t>
            </a:r>
            <a:endParaRPr lang="en-US" altLang="zh-CN" sz="2000" dirty="0"/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）选择</a:t>
            </a:r>
            <a:r>
              <a:rPr lang="en-US" altLang="zh-CN" sz="2000" dirty="0" err="1"/>
              <a:t>Overlay→Region</a:t>
            </a:r>
            <a:r>
              <a:rPr lang="en-US" altLang="zh-CN" sz="2000" dirty="0"/>
              <a:t> of interest</a:t>
            </a:r>
            <a:r>
              <a:rPr lang="zh-CN" altLang="en-US" sz="2000" dirty="0"/>
              <a:t>，</a:t>
            </a:r>
            <a:r>
              <a:rPr lang="zh-CN" altLang="en-US" sz="2000" dirty="0">
                <a:effectLst/>
              </a:rPr>
              <a:t>单击</a:t>
            </a:r>
            <a:r>
              <a:rPr lang="en-US" altLang="zh-CN" sz="2000" dirty="0" err="1">
                <a:effectLst/>
              </a:rPr>
              <a:t>ROI_Type→Polyon</a:t>
            </a:r>
            <a:r>
              <a:rPr lang="zh-CN" altLang="en-US" sz="2000" dirty="0">
                <a:effectLst/>
              </a:rPr>
              <a:t>。</a:t>
            </a:r>
            <a:endParaRPr lang="en-US" altLang="zh-CN" sz="2000" dirty="0"/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）绘制窗口可选择</a:t>
            </a:r>
            <a:r>
              <a:rPr lang="en-US" altLang="zh-CN" sz="2000" dirty="0"/>
              <a:t>image</a:t>
            </a:r>
            <a:r>
              <a:rPr lang="zh-CN" altLang="en-US" sz="2000" dirty="0"/>
              <a:t>等，绘制一个多边形，</a:t>
            </a:r>
            <a:endParaRPr lang="en-US" altLang="zh-CN" sz="2000" dirty="0"/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/>
              <a:t>           </a:t>
            </a:r>
            <a:r>
              <a:rPr lang="zh-CN" altLang="en-US" sz="2000" dirty="0"/>
              <a:t>绘制完成点击右键结束。根据需求可以绘制若干个多边形。</a:t>
            </a:r>
            <a:endParaRPr lang="en-US" altLang="zh-CN" sz="20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B72E2EC-7931-C152-2D47-AF848FEBF2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91" b="56249"/>
          <a:stretch/>
        </p:blipFill>
        <p:spPr>
          <a:xfrm>
            <a:off x="4629312" y="4195422"/>
            <a:ext cx="2376264" cy="72279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99FB712-ACED-7E5E-4E20-A04925B57763}"/>
              </a:ext>
            </a:extLst>
          </p:cNvPr>
          <p:cNvSpPr txBox="1"/>
          <p:nvPr/>
        </p:nvSpPr>
        <p:spPr>
          <a:xfrm>
            <a:off x="6283077" y="6417927"/>
            <a:ext cx="485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绘制完成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A387D5-0605-8569-5B74-510E180795F0}"/>
              </a:ext>
            </a:extLst>
          </p:cNvPr>
          <p:cNvSpPr txBox="1"/>
          <p:nvPr/>
        </p:nvSpPr>
        <p:spPr>
          <a:xfrm>
            <a:off x="2008741" y="6397209"/>
            <a:ext cx="485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绘制窗口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C7C33E-AC87-FBC9-3F82-BFA11FBCF7DC}"/>
              </a:ext>
            </a:extLst>
          </p:cNvPr>
          <p:cNvSpPr txBox="1"/>
          <p:nvPr/>
        </p:nvSpPr>
        <p:spPr>
          <a:xfrm>
            <a:off x="486807" y="1770154"/>
            <a:ext cx="5570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/>
              <a:t>1</a:t>
            </a:r>
            <a:r>
              <a:rPr lang="zh-CN" altLang="en-US" sz="1800" b="1" dirty="0"/>
              <a:t>、手动交互绘制裁剪区域裁剪图像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24964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935DD87-DEF2-D65D-FE69-6D27A891D220}"/>
              </a:ext>
            </a:extLst>
          </p:cNvPr>
          <p:cNvSpPr txBox="1">
            <a:spLocks/>
          </p:cNvSpPr>
          <p:nvPr/>
        </p:nvSpPr>
        <p:spPr>
          <a:xfrm>
            <a:off x="447799" y="1412776"/>
            <a:ext cx="8248401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主菜单中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Basic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tools→Subset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data via ROIS,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选择裁剪图像。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	Spatial subset data via ROIs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对话框中，选择绘制的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ROIS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设置以下参数：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mask pixels outside of ROI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Yes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；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                              mask background value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）选择输出路径及文件名，裁剪图像。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109597-2FBC-360C-1DE5-F97C6AD5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05" y="3697147"/>
            <a:ext cx="3319263" cy="24448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421A7B-B029-171B-22CA-CE4671D6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399" y="3274833"/>
            <a:ext cx="2378947" cy="299406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0AFE20-6203-73CC-EA54-98956081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577" y="2976903"/>
            <a:ext cx="2083270" cy="32919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C23056-F5A3-EDFD-8AC4-B72DF1A32846}"/>
              </a:ext>
            </a:extLst>
          </p:cNvPr>
          <p:cNvSpPr txBox="1"/>
          <p:nvPr/>
        </p:nvSpPr>
        <p:spPr>
          <a:xfrm>
            <a:off x="3675168" y="468387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5C0EB9-F197-AB1B-7AE4-8F537A20611D}"/>
              </a:ext>
            </a:extLst>
          </p:cNvPr>
          <p:cNvSpPr txBox="1"/>
          <p:nvPr/>
        </p:nvSpPr>
        <p:spPr>
          <a:xfrm>
            <a:off x="6380870" y="47349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16" name="标题 3">
            <a:extLst>
              <a:ext uri="{FF2B5EF4-FFF2-40B4-BE49-F238E27FC236}">
                <a16:creationId xmlns:a16="http://schemas.microsoft.com/office/drawing/2014/main" id="{0EDCF107-CE5A-9280-0B87-032DF26DD318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、图像裁剪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EAD8D6-4A5A-AEA5-FACD-6165F4E3BE1F}"/>
              </a:ext>
            </a:extLst>
          </p:cNvPr>
          <p:cNvSpPr txBox="1"/>
          <p:nvPr/>
        </p:nvSpPr>
        <p:spPr>
          <a:xfrm>
            <a:off x="4598277" y="6372036"/>
            <a:ext cx="560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设置参数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CBFA27-03B4-B7D4-1C72-AA44BC8B43A5}"/>
              </a:ext>
            </a:extLst>
          </p:cNvPr>
          <p:cNvSpPr txBox="1"/>
          <p:nvPr/>
        </p:nvSpPr>
        <p:spPr>
          <a:xfrm>
            <a:off x="7164288" y="6383378"/>
            <a:ext cx="485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裁剪后图像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C38B2B1-B7C1-340B-16B2-53B652CE7430}"/>
              </a:ext>
            </a:extLst>
          </p:cNvPr>
          <p:cNvSpPr txBox="1"/>
          <p:nvPr/>
        </p:nvSpPr>
        <p:spPr>
          <a:xfrm>
            <a:off x="1031309" y="6319706"/>
            <a:ext cx="2064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选择裁剪图像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50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C2A074-DA2B-D70F-A28B-288B77336092}"/>
              </a:ext>
            </a:extLst>
          </p:cNvPr>
          <p:cNvSpPr txBox="1">
            <a:spLocks/>
          </p:cNvSpPr>
          <p:nvPr/>
        </p:nvSpPr>
        <p:spPr>
          <a:xfrm>
            <a:off x="447799" y="908720"/>
            <a:ext cx="8248401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zh-CN" altLang="en-US" b="1" dirty="0"/>
              <a:t>不规则图像裁剪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23F8F5-3751-29F4-BC9E-04E6023D1856}"/>
              </a:ext>
            </a:extLst>
          </p:cNvPr>
          <p:cNvSpPr txBox="1"/>
          <p:nvPr/>
        </p:nvSpPr>
        <p:spPr>
          <a:xfrm>
            <a:off x="3098386" y="1893570"/>
            <a:ext cx="55470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）选择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File→Open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vector file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，打开外部的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shapefile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矢量文件，投影参数不变，选择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导入的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memory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）在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Available vector list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对话框中，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选择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File→Export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layer to ROI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在弹出的对话框中选择裁剪图像</a:t>
            </a:r>
            <a:r>
              <a: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sz="1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B38BCA-2BDF-81C9-1957-4F3EE3F78B91}"/>
              </a:ext>
            </a:extLst>
          </p:cNvPr>
          <p:cNvSpPr txBox="1"/>
          <p:nvPr/>
        </p:nvSpPr>
        <p:spPr>
          <a:xfrm>
            <a:off x="2820884" y="5218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3C732F-C015-57FF-FCE9-300786449652}"/>
              </a:ext>
            </a:extLst>
          </p:cNvPr>
          <p:cNvSpPr txBox="1"/>
          <p:nvPr/>
        </p:nvSpPr>
        <p:spPr>
          <a:xfrm>
            <a:off x="5386487" y="5218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dirty="0"/>
          </a:p>
        </p:txBody>
      </p:sp>
      <p:sp>
        <p:nvSpPr>
          <p:cNvPr id="10" name="标题 3">
            <a:extLst>
              <a:ext uri="{FF2B5EF4-FFF2-40B4-BE49-F238E27FC236}">
                <a16:creationId xmlns:a16="http://schemas.microsoft.com/office/drawing/2014/main" id="{0CBEF49F-1BFB-96CA-F551-4AF5FC0B383B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、图像裁剪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8D730C-0A03-E334-7465-323D99E6C389}"/>
              </a:ext>
            </a:extLst>
          </p:cNvPr>
          <p:cNvSpPr txBox="1"/>
          <p:nvPr/>
        </p:nvSpPr>
        <p:spPr>
          <a:xfrm>
            <a:off x="2843738" y="1499908"/>
            <a:ext cx="497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1800" b="1" dirty="0"/>
              <a:t>2</a:t>
            </a:r>
            <a:r>
              <a:rPr lang="zh-CN" altLang="en-US" sz="1800" b="1" dirty="0"/>
              <a:t>、外面矢量文件裁剪图像</a:t>
            </a:r>
            <a:endParaRPr lang="en-US" altLang="zh-CN" sz="18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AB1A7D-7F6B-DB63-1B8F-5E5930B72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15699"/>
            <a:ext cx="2363620" cy="52373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28374EA-AD74-E4D7-D103-FE377416A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884" y="4102667"/>
            <a:ext cx="1973690" cy="267381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34C5F99-59DA-D46C-5509-CB3C3074B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174" y="4266281"/>
            <a:ext cx="3088226" cy="23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4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462947D-A73D-FF04-F4E3-452F07858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" y="4180674"/>
            <a:ext cx="3376219" cy="17015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E6F1B98-5505-F44D-1E4F-0A9F95A1BC5F}"/>
              </a:ext>
            </a:extLst>
          </p:cNvPr>
          <p:cNvSpPr txBox="1"/>
          <p:nvPr/>
        </p:nvSpPr>
        <p:spPr>
          <a:xfrm>
            <a:off x="107504" y="1144359"/>
            <a:ext cx="8136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）在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Export EVF layer to ROI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选择对话框中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选择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Convert all record of an EVF layer to one ROI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9483EC-B535-8C09-3E9F-AECD9672ABD9}"/>
              </a:ext>
            </a:extLst>
          </p:cNvPr>
          <p:cNvSpPr txBox="1"/>
          <p:nvPr/>
        </p:nvSpPr>
        <p:spPr>
          <a:xfrm>
            <a:off x="3584527" y="4873039"/>
            <a:ext cx="57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→</a:t>
            </a:r>
            <a:endParaRPr lang="zh-CN" altLang="en-US" b="1" dirty="0"/>
          </a:p>
        </p:txBody>
      </p:sp>
      <p:sp>
        <p:nvSpPr>
          <p:cNvPr id="17" name="标题 3">
            <a:extLst>
              <a:ext uri="{FF2B5EF4-FFF2-40B4-BE49-F238E27FC236}">
                <a16:creationId xmlns:a16="http://schemas.microsoft.com/office/drawing/2014/main" id="{01947D71-B6EF-8959-6084-0ED44CA2F0F2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、图像裁剪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502479-C930-8E99-2E7D-74420B1ADABC}"/>
              </a:ext>
            </a:extLst>
          </p:cNvPr>
          <p:cNvSpPr txBox="1"/>
          <p:nvPr/>
        </p:nvSpPr>
        <p:spPr>
          <a:xfrm>
            <a:off x="99274" y="1964099"/>
            <a:ext cx="887874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）主菜单中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Basic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tools→Subset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data via ROIS,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选择裁剪图像。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在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Spatial subset data via ROIs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对话框中，选择绘制的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ROIS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设置以下参数：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mask pixels outside of ROI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Yes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；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                                       mask background value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F44D21-CA59-70CF-E438-C723AEC3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62" y="3676828"/>
            <a:ext cx="3623427" cy="26902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63555A-286A-6760-986B-220E0155B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811" y="2902817"/>
            <a:ext cx="2768156" cy="36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3">
            <a:extLst>
              <a:ext uri="{FF2B5EF4-FFF2-40B4-BE49-F238E27FC236}">
                <a16:creationId xmlns:a16="http://schemas.microsoft.com/office/drawing/2014/main" id="{01947D71-B6EF-8959-6084-0ED44CA2F0F2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8460432" cy="5830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、图像裁剪</a:t>
            </a:r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练习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11EA17-B035-E340-C762-050B2A698812}"/>
              </a:ext>
            </a:extLst>
          </p:cNvPr>
          <p:cNvSpPr txBox="1"/>
          <p:nvPr/>
        </p:nvSpPr>
        <p:spPr>
          <a:xfrm>
            <a:off x="4139952" y="6372036"/>
            <a:ext cx="485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裁剪后图像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502479-C930-8E99-2E7D-74420B1ADABC}"/>
              </a:ext>
            </a:extLst>
          </p:cNvPr>
          <p:cNvSpPr txBox="1"/>
          <p:nvPr/>
        </p:nvSpPr>
        <p:spPr>
          <a:xfrm>
            <a:off x="107504" y="1203429"/>
            <a:ext cx="6116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5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）选择输出路径及文件名，裁剪图像。</a:t>
            </a:r>
            <a:endParaRPr lang="en-US" altLang="zh-CN" sz="20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B57A60-8E7A-0808-FC14-C394A6C0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857" y="1843831"/>
            <a:ext cx="5714286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0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1126</Words>
  <Application>Microsoft Office PowerPoint</Application>
  <PresentationFormat>全屏显示(4:3)</PresentationFormat>
  <Paragraphs>129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Rong Shang</dc:creator>
  <cp:lastModifiedBy>春雨 赖</cp:lastModifiedBy>
  <cp:revision>450</cp:revision>
  <dcterms:created xsi:type="dcterms:W3CDTF">2015-11-30T10:41:40Z</dcterms:created>
  <dcterms:modified xsi:type="dcterms:W3CDTF">2024-09-28T02:25:53Z</dcterms:modified>
</cp:coreProperties>
</file>