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4" r:id="rId3"/>
    <p:sldId id="372" r:id="rId5"/>
    <p:sldId id="376" r:id="rId6"/>
    <p:sldId id="373" r:id="rId7"/>
    <p:sldId id="383" r:id="rId8"/>
    <p:sldId id="385" r:id="rId9"/>
    <p:sldId id="377" r:id="rId10"/>
    <p:sldId id="381" r:id="rId11"/>
    <p:sldId id="382" r:id="rId12"/>
    <p:sldId id="374" r:id="rId13"/>
    <p:sldId id="289" r:id="rId14"/>
  </p:sldIdLst>
  <p:sldSz cx="9144000" cy="6858000" type="screen4x3"/>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4B71DD"/>
    <a:srgbClr val="0099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5" autoAdjust="0"/>
    <p:restoredTop sz="76002" autoAdjust="0"/>
  </p:normalViewPr>
  <p:slideViewPr>
    <p:cSldViewPr showGuides="1">
      <p:cViewPr varScale="1">
        <p:scale>
          <a:sx n="51" d="100"/>
          <a:sy n="51" d="100"/>
        </p:scale>
        <p:origin x="1674" y="42"/>
      </p:cViewPr>
      <p:guideLst>
        <p:guide orient="horz" pos="2160"/>
        <p:guide pos="28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gs" Target="tags/tag15.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9EE9C6-1DBA-44A5-AEFE-F4337DC359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0E31C4-AB86-4844-B75B-FC06F64CF4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aseline="0" dirty="0"/>
          </a:p>
        </p:txBody>
      </p:sp>
      <p:sp>
        <p:nvSpPr>
          <p:cNvPr id="4" name="灯片编号占位符 3"/>
          <p:cNvSpPr>
            <a:spLocks noGrp="1"/>
          </p:cNvSpPr>
          <p:nvPr>
            <p:ph type="sldNum" sz="quarter" idx="10"/>
          </p:nvPr>
        </p:nvSpPr>
        <p:spPr/>
        <p:txBody>
          <a:bodyPr/>
          <a:lstStyle/>
          <a:p>
            <a:fld id="{FB0E31C4-AB86-4844-B75B-FC06F64CF47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0E31C4-AB86-4844-B75B-FC06F64CF47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p>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8" name="页脚占位符 7"/>
          <p:cNvSpPr>
            <a:spLocks noGrp="1"/>
          </p:cNvSpPr>
          <p:nvPr>
            <p:ph type="ftr" sz="quarter" idx="11"/>
          </p:nvPr>
        </p:nvSpPr>
        <p:spPr/>
        <p:txBody>
          <a:bodyPr/>
          <a:lstStyle/>
          <a:p>
            <a:endParaRPr lang="zh-CN" altLang="en-US">
              <a:solidFill>
                <a:prstClr val="black">
                  <a:tint val="75000"/>
                </a:prstClr>
              </a:solidFill>
            </a:endParaRPr>
          </a:p>
        </p:txBody>
      </p:sp>
      <p:sp>
        <p:nvSpPr>
          <p:cNvPr id="9" name="灯片编号占位符 8"/>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页脚占位符 3"/>
          <p:cNvSpPr>
            <a:spLocks noGrp="1"/>
          </p:cNvSpPr>
          <p:nvPr>
            <p:ph type="ftr" sz="quarter" idx="11"/>
          </p:nvPr>
        </p:nvSpPr>
        <p:spPr/>
        <p:txBody>
          <a:bodyPr/>
          <a:lstStyle/>
          <a:p>
            <a:endParaRPr lang="zh-CN" altLang="en-US">
              <a:solidFill>
                <a:prstClr val="black">
                  <a:tint val="75000"/>
                </a:prstClr>
              </a:solidFill>
            </a:endParaRPr>
          </a:p>
        </p:txBody>
      </p:sp>
      <p:sp>
        <p:nvSpPr>
          <p:cNvPr id="5" name="灯片编号占位符 4"/>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3" name="页脚占位符 2"/>
          <p:cNvSpPr>
            <a:spLocks noGrp="1"/>
          </p:cNvSpPr>
          <p:nvPr>
            <p:ph type="ftr" sz="quarter" idx="11"/>
          </p:nvPr>
        </p:nvSpPr>
        <p:spPr/>
        <p:txBody>
          <a:bodyPr/>
          <a:lstStyle/>
          <a:p>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6" name="页脚占位符 5"/>
          <p:cNvSpPr>
            <a:spLocks noGrp="1"/>
          </p:cNvSpPr>
          <p:nvPr>
            <p:ph type="ftr" sz="quarter" idx="11"/>
          </p:nvPr>
        </p:nvSpPr>
        <p:spPr/>
        <p:txBody>
          <a:bodyPr/>
          <a:lstStyle/>
          <a:p>
            <a:endParaRPr lang="zh-CN" altLang="en-US">
              <a:solidFill>
                <a:prstClr val="black">
                  <a:tint val="75000"/>
                </a:prstClr>
              </a:solidFill>
            </a:endParaRPr>
          </a:p>
        </p:txBody>
      </p:sp>
      <p:sp>
        <p:nvSpPr>
          <p:cNvPr id="7" name="灯片编号占位符 6"/>
          <p:cNvSpPr>
            <a:spLocks noGrp="1"/>
          </p:cNvSpPr>
          <p:nvPr>
            <p:ph type="sldNum" sz="quarter" idx="12"/>
          </p:nvPr>
        </p:nvSpPr>
        <p:spPr/>
        <p:txBody>
          <a:body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99592" y="95238"/>
            <a:ext cx="8136904" cy="530077"/>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CDB213-29A1-4175-8A84-123ECF563776}" type="datetimeFigureOut">
              <a:rPr lang="zh-CN" altLang="en-US" smtClean="0">
                <a:solidFill>
                  <a:prstClr val="black">
                    <a:tint val="75000"/>
                  </a:prstClr>
                </a:solidFill>
              </a:rPr>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2F9D3C-14D7-41D4-BB4C-662DDA52ED6D}" type="slidenum">
              <a:rPr lang="zh-CN" altLang="en-US" smtClean="0">
                <a:solidFill>
                  <a:prstClr val="black">
                    <a:tint val="75000"/>
                  </a:prstClr>
                </a:solidFill>
              </a:rPr>
            </a:fld>
            <a:endParaRPr lang="zh-CN" alt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tags" Target="../tags/tag3.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7.xml"/><Relationship Id="rId7" Type="http://schemas.openxmlformats.org/officeDocument/2006/relationships/image" Target="../media/image6.png"/><Relationship Id="rId6" Type="http://schemas.openxmlformats.org/officeDocument/2006/relationships/tags" Target="../tags/tag7.xml"/><Relationship Id="rId5" Type="http://schemas.openxmlformats.org/officeDocument/2006/relationships/image" Target="../media/image5.png"/><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7.xml"/><Relationship Id="rId8" Type="http://schemas.openxmlformats.org/officeDocument/2006/relationships/slideLayout" Target="../slideLayouts/slideLayout7.xml"/><Relationship Id="rId7" Type="http://schemas.openxmlformats.org/officeDocument/2006/relationships/tags" Target="../tags/tag11.xml"/><Relationship Id="rId6" Type="http://schemas.openxmlformats.org/officeDocument/2006/relationships/image" Target="../media/image9.png"/><Relationship Id="rId5" Type="http://schemas.openxmlformats.org/officeDocument/2006/relationships/tags" Target="../tags/tag10.xml"/><Relationship Id="rId4" Type="http://schemas.openxmlformats.org/officeDocument/2006/relationships/image" Target="../media/image8.png"/><Relationship Id="rId3" Type="http://schemas.openxmlformats.org/officeDocument/2006/relationships/tags" Target="../tags/tag9.xml"/><Relationship Id="rId2" Type="http://schemas.openxmlformats.org/officeDocument/2006/relationships/image" Target="../media/image7.png"/><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tags" Target="../tags/tag14.xml"/><Relationship Id="rId3" Type="http://schemas.openxmlformats.org/officeDocument/2006/relationships/image" Target="../media/image10.png"/><Relationship Id="rId2" Type="http://schemas.openxmlformats.org/officeDocument/2006/relationships/tags" Target="../tags/tag13.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27584" y="2780928"/>
            <a:ext cx="7811268" cy="1569660"/>
          </a:xfrm>
          <a:prstGeom prst="rect">
            <a:avLst/>
          </a:prstGeom>
          <a:noFill/>
        </p:spPr>
        <p:txBody>
          <a:bodyPr wrap="square" rtlCol="0">
            <a:spAutoFit/>
          </a:bodyPr>
          <a:lstStyle/>
          <a:p>
            <a:pPr algn="ctr"/>
            <a:r>
              <a:rPr lang="zh-CN" altLang="en-US" sz="4800" b="1" dirty="0">
                <a:solidFill>
                  <a:schemeClr val="bg1"/>
                </a:solidFill>
                <a:latin typeface="微软雅黑" panose="020B0503020204020204" pitchFamily="34" charset="-122"/>
                <a:ea typeface="微软雅黑" panose="020B0503020204020204" pitchFamily="34" charset="-122"/>
              </a:rPr>
              <a:t>第五讲 遥感影像处理</a:t>
            </a:r>
            <a:r>
              <a:rPr lang="en-US" altLang="zh-CN" sz="4800" b="1" dirty="0">
                <a:solidFill>
                  <a:schemeClr val="bg1"/>
                </a:solidFill>
                <a:latin typeface="微软雅黑" panose="020B0503020204020204" pitchFamily="34" charset="-122"/>
                <a:ea typeface="微软雅黑" panose="020B0503020204020204" pitchFamily="34" charset="-122"/>
              </a:rPr>
              <a:t>2</a:t>
            </a:r>
            <a:r>
              <a:rPr lang="zh-CN" altLang="en-US" sz="4800" b="1" dirty="0">
                <a:solidFill>
                  <a:schemeClr val="bg1"/>
                </a:solidFill>
                <a:latin typeface="微软雅黑" panose="020B0503020204020204" pitchFamily="34" charset="-122"/>
                <a:ea typeface="微软雅黑" panose="020B0503020204020204" pitchFamily="34" charset="-122"/>
              </a:rPr>
              <a:t>：数据融合</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10993" y="148804"/>
            <a:ext cx="4878259" cy="584775"/>
          </a:xfrm>
          <a:prstGeom prst="rect">
            <a:avLst/>
          </a:prstGeom>
          <a:noFill/>
        </p:spPr>
        <p:txBody>
          <a:bodyPr wrap="none" rtlCol="0">
            <a:spAutoFit/>
          </a:bodyPr>
          <a:lstStyle/>
          <a:p>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遥感概论</a:t>
            </a:r>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必修课</a:t>
            </a:r>
            <a:r>
              <a:rPr lang="en-US" altLang="zh-CN" sz="3200" b="1" dirty="0">
                <a:solidFill>
                  <a:schemeClr val="bg1">
                    <a:lumMod val="50000"/>
                  </a:schemeClr>
                </a:solidFill>
                <a:latin typeface="微软雅黑" panose="020B0503020204020204" pitchFamily="34" charset="-122"/>
                <a:ea typeface="微软雅黑" panose="020B0503020204020204" pitchFamily="34" charset="-122"/>
              </a:rPr>
              <a:t>-</a:t>
            </a:r>
            <a:r>
              <a:rPr lang="zh-CN" altLang="en-US" sz="3200" b="1" dirty="0">
                <a:solidFill>
                  <a:schemeClr val="bg1">
                    <a:lumMod val="50000"/>
                  </a:schemeClr>
                </a:solidFill>
                <a:latin typeface="微软雅黑" panose="020B0503020204020204" pitchFamily="34" charset="-122"/>
                <a:ea typeface="微软雅黑" panose="020B0503020204020204" pitchFamily="34" charset="-122"/>
              </a:rPr>
              <a:t>上机</a:t>
            </a:r>
            <a:endParaRPr lang="zh-CN" altLang="en-US" sz="3200" b="1" dirty="0">
              <a:solidFill>
                <a:schemeClr val="bg1">
                  <a:lumMod val="50000"/>
                </a:schemeClr>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43627"/>
    </mc:Choice>
    <mc:Fallback>
      <p:transition spd="slow" advTm="4362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3</a:t>
            </a:r>
            <a:r>
              <a:rPr lang="zh-CN" altLang="en-US" dirty="0">
                <a:solidFill>
                  <a:schemeClr val="tx1"/>
                </a:solidFill>
              </a:rPr>
              <a:t>、本节收获</a:t>
            </a:r>
            <a:endParaRPr lang="zh-CN" altLang="en-US" dirty="0">
              <a:solidFill>
                <a:schemeClr val="tx1"/>
              </a:solidFill>
            </a:endParaRPr>
          </a:p>
        </p:txBody>
      </p:sp>
      <p:sp>
        <p:nvSpPr>
          <p:cNvPr id="4" name="内容占位符 1"/>
          <p:cNvSpPr txBox="1"/>
          <p:nvPr/>
        </p:nvSpPr>
        <p:spPr>
          <a:xfrm>
            <a:off x="500063" y="1340768"/>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zh-CN" altLang="en-US" sz="2800"/>
              <a:t>掌握图像融合的基本方法和流程</a:t>
            </a:r>
            <a:endParaRPr lang="en-US" altLang="zh-CN" sz="2800"/>
          </a:p>
          <a:p>
            <a:pPr>
              <a:spcAft>
                <a:spcPts val="600"/>
              </a:spcAft>
            </a:pPr>
            <a:r>
              <a:rPr lang="zh-CN" altLang="en-US" sz="2800"/>
              <a:t>学习了</a:t>
            </a:r>
            <a:r>
              <a:rPr lang="en-US" altLang="zh-CN" sz="2800"/>
              <a:t>Gram-Schmidt Pan Sharpening</a:t>
            </a:r>
            <a:r>
              <a:rPr lang="zh-CN" altLang="zh-CN" sz="2800"/>
              <a:t>融合方法</a:t>
            </a:r>
            <a:endParaRPr lang="en-US" altLang="zh-CN" sz="2800"/>
          </a:p>
          <a:p>
            <a:pPr>
              <a:spcAft>
                <a:spcPts val="600"/>
              </a:spcAft>
            </a:pPr>
            <a:r>
              <a:rPr lang="zh-CN" altLang="en-US" sz="2800"/>
              <a:t>学习了</a:t>
            </a:r>
            <a:r>
              <a:rPr lang="en-US" altLang="zh-CN" sz="2800"/>
              <a:t>NNDiffuse </a:t>
            </a:r>
            <a:r>
              <a:rPr lang="zh-CN" altLang="zh-CN" sz="2800"/>
              <a:t>图像融合工具</a:t>
            </a:r>
            <a:endParaRPr lang="en-US" altLang="zh-CN" sz="2800"/>
          </a:p>
          <a:p>
            <a:pPr>
              <a:spcAft>
                <a:spcPts val="600"/>
              </a:spcAft>
            </a:pPr>
            <a:r>
              <a:rPr lang="zh-CN" altLang="en-US" sz="2800"/>
              <a:t>学习了不同传感器、相同传感器图像的融合</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4231" y="2047682"/>
            <a:ext cx="8335538" cy="27626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1</a:t>
            </a:r>
            <a:r>
              <a:rPr lang="zh-CN" altLang="en-US" dirty="0">
                <a:solidFill>
                  <a:schemeClr val="tx1"/>
                </a:solidFill>
              </a:rPr>
              <a:t>、图像融合</a:t>
            </a:r>
            <a:endParaRPr lang="zh-CN" altLang="en-US" dirty="0">
              <a:solidFill>
                <a:schemeClr val="tx1"/>
              </a:solidFill>
            </a:endParaRPr>
          </a:p>
        </p:txBody>
      </p:sp>
      <p:sp>
        <p:nvSpPr>
          <p:cNvPr id="6" name="内容占位符 1"/>
          <p:cNvSpPr txBox="1"/>
          <p:nvPr/>
        </p:nvSpPr>
        <p:spPr>
          <a:xfrm>
            <a:off x="500063" y="1340768"/>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600"/>
              </a:spcAft>
            </a:pPr>
            <a:r>
              <a:rPr lang="zh-CN" altLang="zh-CN" sz="2800" dirty="0"/>
              <a:t>图像融合，是将</a:t>
            </a:r>
            <a:r>
              <a:rPr lang="zh-CN" altLang="zh-CN" sz="2800" dirty="0">
                <a:solidFill>
                  <a:srgbClr val="FF0000"/>
                </a:solidFill>
              </a:rPr>
              <a:t>低分辨率</a:t>
            </a:r>
            <a:r>
              <a:rPr lang="zh-CN" altLang="zh-CN" sz="2800" dirty="0"/>
              <a:t>的多光谱影像与</a:t>
            </a:r>
            <a:r>
              <a:rPr lang="zh-CN" altLang="zh-CN" sz="2800" dirty="0">
                <a:solidFill>
                  <a:srgbClr val="FF0000"/>
                </a:solidFill>
              </a:rPr>
              <a:t>高分辨率</a:t>
            </a:r>
            <a:r>
              <a:rPr lang="zh-CN" altLang="zh-CN" sz="2800" dirty="0"/>
              <a:t>的单波段影像重采样生成一副高分辨率多光谱影像遥感的图像处理技术，使得处理后的影像</a:t>
            </a:r>
            <a:r>
              <a:rPr lang="zh-CN" altLang="zh-CN" sz="2800" dirty="0">
                <a:solidFill>
                  <a:srgbClr val="FF0000"/>
                </a:solidFill>
              </a:rPr>
              <a:t>既有较高的空间分辨率，又具有多光谱特征</a:t>
            </a:r>
            <a:r>
              <a:rPr lang="zh-CN" altLang="zh-CN" sz="2800" dirty="0"/>
              <a:t>。</a:t>
            </a:r>
            <a:endParaRPr lang="en-US" altLang="zh-CN" sz="2800" dirty="0"/>
          </a:p>
          <a:p>
            <a:pPr>
              <a:spcAft>
                <a:spcPts val="600"/>
              </a:spcAft>
            </a:pPr>
            <a:r>
              <a:rPr lang="zh-CN" altLang="zh-CN" sz="2800" dirty="0"/>
              <a:t>图像融合除了要求</a:t>
            </a:r>
            <a:r>
              <a:rPr lang="zh-CN" altLang="zh-CN" sz="2800" dirty="0">
                <a:solidFill>
                  <a:srgbClr val="FF0000"/>
                </a:solidFill>
              </a:rPr>
              <a:t>融合图像精确配准</a:t>
            </a:r>
            <a:r>
              <a:rPr lang="zh-CN" altLang="zh-CN" sz="2800" dirty="0"/>
              <a:t>外，</a:t>
            </a:r>
            <a:r>
              <a:rPr lang="zh-CN" altLang="zh-CN" sz="2800" dirty="0">
                <a:solidFill>
                  <a:srgbClr val="FF0000"/>
                </a:solidFill>
              </a:rPr>
              <a:t>融合方法</a:t>
            </a:r>
            <a:r>
              <a:rPr lang="zh-CN" altLang="zh-CN" sz="2800" dirty="0"/>
              <a:t>的选择也非常重要，同样的融合方法在用在不同影像中，得到的结果往往会不一样。</a:t>
            </a:r>
            <a:endParaRPr lang="zh-CN" altLang="zh-C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1</a:t>
            </a:r>
            <a:r>
              <a:rPr lang="zh-CN" altLang="en-US" dirty="0">
                <a:solidFill>
                  <a:schemeClr val="tx1"/>
                </a:solidFill>
              </a:rPr>
              <a:t>、图像融合</a:t>
            </a:r>
            <a:endParaRPr lang="zh-CN" altLang="en-US" dirty="0">
              <a:solidFill>
                <a:schemeClr val="tx1"/>
              </a:solidFill>
            </a:endParaRPr>
          </a:p>
        </p:txBody>
      </p:sp>
      <p:graphicFrame>
        <p:nvGraphicFramePr>
          <p:cNvPr id="4" name="内容占位符 4"/>
          <p:cNvGraphicFramePr/>
          <p:nvPr/>
        </p:nvGraphicFramePr>
        <p:xfrm>
          <a:off x="107504" y="1052736"/>
          <a:ext cx="8928992" cy="5516880"/>
        </p:xfrm>
        <a:graphic>
          <a:graphicData uri="http://schemas.openxmlformats.org/drawingml/2006/table">
            <a:tbl>
              <a:tblPr>
                <a:tableStyleId>{22838BEF-8BB2-4498-84A7-C5851F593DF1}</a:tableStyleId>
              </a:tblPr>
              <a:tblGrid>
                <a:gridCol w="2091293"/>
                <a:gridCol w="6837699"/>
              </a:tblGrid>
              <a:tr h="282575">
                <a:tc>
                  <a:txBody>
                    <a:bodyPr/>
                    <a:lstStyle/>
                    <a:p>
                      <a:pPr indent="127000" algn="ctr">
                        <a:lnSpc>
                          <a:spcPct val="150000"/>
                        </a:lnSpc>
                        <a:spcAft>
                          <a:spcPts val="0"/>
                        </a:spcAft>
                      </a:pPr>
                      <a:r>
                        <a:rPr lang="zh-CN" sz="1800" b="1" kern="100" dirty="0">
                          <a:effectLst/>
                        </a:rPr>
                        <a:t>融合方法</a:t>
                      </a:r>
                      <a:endParaRPr lang="zh-CN" sz="1800" b="1" kern="100" dirty="0">
                        <a:effectLst/>
                        <a:latin typeface="Calibri" panose="020F0502020204030204"/>
                        <a:ea typeface="宋体" panose="02010600030101010101" pitchFamily="2" charset="-122"/>
                        <a:cs typeface="Times New Roman" panose="02020603050405020304"/>
                      </a:endParaRPr>
                    </a:p>
                  </a:txBody>
                  <a:tcPr marL="76425" marR="76425" marT="0" marB="0"/>
                </a:tc>
                <a:tc>
                  <a:txBody>
                    <a:bodyPr/>
                    <a:lstStyle/>
                    <a:p>
                      <a:pPr indent="127000" algn="ctr">
                        <a:lnSpc>
                          <a:spcPct val="150000"/>
                        </a:lnSpc>
                        <a:spcAft>
                          <a:spcPts val="0"/>
                        </a:spcAft>
                      </a:pPr>
                      <a:r>
                        <a:rPr lang="zh-CN" sz="1800" b="1" kern="100" dirty="0">
                          <a:effectLst/>
                        </a:rPr>
                        <a:t>适用范围</a:t>
                      </a:r>
                      <a:endParaRPr lang="zh-CN" sz="1800" b="1" kern="100" dirty="0">
                        <a:effectLst/>
                        <a:latin typeface="Calibri" panose="020F0502020204030204"/>
                        <a:ea typeface="宋体" panose="02010600030101010101" pitchFamily="2" charset="-122"/>
                        <a:cs typeface="Times New Roman" panose="02020603050405020304"/>
                      </a:endParaRPr>
                    </a:p>
                  </a:txBody>
                  <a:tcPr marL="76425" marR="76425" marT="0" marB="0"/>
                </a:tc>
              </a:tr>
              <a:tr h="407035">
                <a:tc>
                  <a:txBody>
                    <a:bodyPr/>
                    <a:lstStyle/>
                    <a:p>
                      <a:pPr indent="0" algn="ctr">
                        <a:lnSpc>
                          <a:spcPct val="150000"/>
                        </a:lnSpc>
                        <a:spcAft>
                          <a:spcPts val="0"/>
                        </a:spcAft>
                      </a:pPr>
                      <a:r>
                        <a:rPr lang="en-US" sz="1800" kern="100" dirty="0">
                          <a:effectLst/>
                        </a:rPr>
                        <a:t>IHS</a:t>
                      </a:r>
                      <a:r>
                        <a:rPr lang="zh-CN" sz="1800" kern="100" dirty="0">
                          <a:effectLst/>
                        </a:rPr>
                        <a:t>变换 </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nchor="ctr"/>
                </a:tc>
                <a:tc>
                  <a:txBody>
                    <a:bodyPr/>
                    <a:lstStyle/>
                    <a:p>
                      <a:pPr indent="127000" algn="l">
                        <a:lnSpc>
                          <a:spcPct val="150000"/>
                        </a:lnSpc>
                        <a:spcAft>
                          <a:spcPts val="0"/>
                        </a:spcAft>
                      </a:pPr>
                      <a:r>
                        <a:rPr lang="zh-CN" sz="1800" kern="100" dirty="0">
                          <a:effectLst/>
                        </a:rPr>
                        <a:t>纹理改善，</a:t>
                      </a:r>
                      <a:r>
                        <a:rPr lang="zh-CN" sz="1800" kern="100" dirty="0">
                          <a:solidFill>
                            <a:srgbClr val="FF0000"/>
                          </a:solidFill>
                          <a:effectLst/>
                        </a:rPr>
                        <a:t>空间保持较好</a:t>
                      </a:r>
                      <a:r>
                        <a:rPr lang="zh-CN" sz="1800" kern="100" dirty="0">
                          <a:effectLst/>
                        </a:rPr>
                        <a:t>。</a:t>
                      </a:r>
                      <a:r>
                        <a:rPr lang="zh-CN" sz="1800" kern="100" dirty="0">
                          <a:solidFill>
                            <a:srgbClr val="FF0000"/>
                          </a:solidFill>
                          <a:effectLst/>
                        </a:rPr>
                        <a:t>光谱信息损失较大大</a:t>
                      </a:r>
                      <a:r>
                        <a:rPr lang="zh-CN" sz="1800" kern="100" dirty="0">
                          <a:effectLst/>
                        </a:rPr>
                        <a:t>，</a:t>
                      </a:r>
                      <a:r>
                        <a:rPr lang="zh-CN" sz="1800" kern="100" dirty="0">
                          <a:solidFill>
                            <a:srgbClr val="FF0000"/>
                          </a:solidFill>
                          <a:effectLst/>
                        </a:rPr>
                        <a:t>受波段限制</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tc>
              </a:tr>
              <a:tr h="407035">
                <a:tc>
                  <a:txBody>
                    <a:bodyPr/>
                    <a:lstStyle/>
                    <a:p>
                      <a:pPr indent="0" algn="ctr">
                        <a:lnSpc>
                          <a:spcPct val="150000"/>
                        </a:lnSpc>
                        <a:spcAft>
                          <a:spcPts val="0"/>
                        </a:spcAft>
                      </a:pPr>
                      <a:r>
                        <a:rPr lang="en-US" sz="1800" kern="100" dirty="0" err="1">
                          <a:effectLst/>
                        </a:rPr>
                        <a:t>Brovey</a:t>
                      </a:r>
                      <a:r>
                        <a:rPr lang="zh-CN" sz="1800" kern="100" dirty="0">
                          <a:effectLst/>
                        </a:rPr>
                        <a:t>变换</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nchor="ctr"/>
                </a:tc>
                <a:tc>
                  <a:txBody>
                    <a:bodyPr/>
                    <a:lstStyle/>
                    <a:p>
                      <a:pPr indent="127000" algn="l">
                        <a:lnSpc>
                          <a:spcPct val="150000"/>
                        </a:lnSpc>
                        <a:spcAft>
                          <a:spcPts val="0"/>
                        </a:spcAft>
                      </a:pPr>
                      <a:r>
                        <a:rPr lang="zh-CN" sz="1800" kern="100" dirty="0">
                          <a:effectLst/>
                        </a:rPr>
                        <a:t>光谱信息保持较好，</a:t>
                      </a:r>
                      <a:r>
                        <a:rPr lang="zh-CN" sz="1800" kern="100" dirty="0">
                          <a:solidFill>
                            <a:srgbClr val="FF0000"/>
                          </a:solidFill>
                          <a:effectLst/>
                        </a:rPr>
                        <a:t>受波段限制</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tc>
              </a:tr>
              <a:tr h="300355">
                <a:tc>
                  <a:txBody>
                    <a:bodyPr/>
                    <a:lstStyle/>
                    <a:p>
                      <a:pPr indent="0" algn="ctr">
                        <a:lnSpc>
                          <a:spcPct val="150000"/>
                        </a:lnSpc>
                        <a:spcAft>
                          <a:spcPts val="0"/>
                        </a:spcAft>
                      </a:pPr>
                      <a:r>
                        <a:rPr lang="zh-CN" sz="1800" kern="100" dirty="0">
                          <a:effectLst/>
                        </a:rPr>
                        <a:t>乘积运算（</a:t>
                      </a:r>
                      <a:r>
                        <a:rPr lang="en-US" sz="1800" kern="100" dirty="0">
                          <a:effectLst/>
                        </a:rPr>
                        <a:t>CN</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nchor="ctr"/>
                </a:tc>
                <a:tc>
                  <a:txBody>
                    <a:bodyPr/>
                    <a:lstStyle/>
                    <a:p>
                      <a:pPr indent="127000" algn="l">
                        <a:lnSpc>
                          <a:spcPct val="150000"/>
                        </a:lnSpc>
                        <a:spcAft>
                          <a:spcPts val="0"/>
                        </a:spcAft>
                      </a:pPr>
                      <a:r>
                        <a:rPr lang="zh-CN" sz="1800" kern="100" dirty="0">
                          <a:solidFill>
                            <a:srgbClr val="FF0000"/>
                          </a:solidFill>
                          <a:effectLst/>
                        </a:rPr>
                        <a:t>对大的地貌类型效果好</a:t>
                      </a:r>
                      <a:r>
                        <a:rPr lang="zh-CN" sz="1800" kern="100" dirty="0">
                          <a:effectLst/>
                        </a:rPr>
                        <a:t>，同时可用于多光谱与高光谱的融合。</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tc>
              </a:tr>
              <a:tr h="315595">
                <a:tc>
                  <a:txBody>
                    <a:bodyPr/>
                    <a:lstStyle/>
                    <a:p>
                      <a:pPr indent="0" algn="ctr">
                        <a:lnSpc>
                          <a:spcPct val="150000"/>
                        </a:lnSpc>
                        <a:spcAft>
                          <a:spcPts val="0"/>
                        </a:spcAft>
                      </a:pPr>
                      <a:r>
                        <a:rPr lang="en-US" sz="1800" kern="100" dirty="0">
                          <a:effectLst/>
                        </a:rPr>
                        <a:t>PCA</a:t>
                      </a:r>
                      <a:r>
                        <a:rPr lang="zh-CN" sz="1800" kern="100" dirty="0">
                          <a:effectLst/>
                        </a:rPr>
                        <a:t>变换</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nchor="ctr"/>
                </a:tc>
                <a:tc>
                  <a:txBody>
                    <a:bodyPr/>
                    <a:lstStyle/>
                    <a:p>
                      <a:pPr indent="127000" algn="l">
                        <a:lnSpc>
                          <a:spcPct val="150000"/>
                        </a:lnSpc>
                        <a:spcAft>
                          <a:spcPts val="0"/>
                        </a:spcAft>
                      </a:pPr>
                      <a:r>
                        <a:rPr lang="zh-CN" sz="1800" kern="100" dirty="0">
                          <a:effectLst/>
                        </a:rPr>
                        <a:t>无波段限制，光谱保持好。第一主成分信息高度集中，</a:t>
                      </a:r>
                      <a:r>
                        <a:rPr lang="zh-CN" sz="1800" kern="100" dirty="0">
                          <a:solidFill>
                            <a:srgbClr val="FF0000"/>
                          </a:solidFill>
                          <a:effectLst/>
                        </a:rPr>
                        <a:t>色调发生较大变化</a:t>
                      </a:r>
                      <a:r>
                        <a:rPr lang="zh-CN" sz="1800" kern="1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tc>
              </a:tr>
              <a:tr h="447675">
                <a:tc>
                  <a:txBody>
                    <a:bodyPr/>
                    <a:lstStyle/>
                    <a:p>
                      <a:pPr indent="0" algn="ctr">
                        <a:lnSpc>
                          <a:spcPct val="150000"/>
                        </a:lnSpc>
                        <a:spcAft>
                          <a:spcPts val="0"/>
                        </a:spcAft>
                      </a:pPr>
                      <a:r>
                        <a:rPr lang="en-US" altLang="zh-CN" sz="1800" kern="1200" dirty="0">
                          <a:effectLst/>
                        </a:rPr>
                        <a:t>Gram-</a:t>
                      </a:r>
                      <a:r>
                        <a:rPr lang="en-US" altLang="zh-CN" sz="1800" kern="1200" dirty="0" err="1">
                          <a:effectLst/>
                        </a:rPr>
                        <a:t>schmidt</a:t>
                      </a:r>
                      <a:r>
                        <a:rPr lang="en-US" altLang="zh-CN" sz="1800" kern="1200" dirty="0">
                          <a:effectLst/>
                        </a:rPr>
                        <a:t> Pan Sharpening</a:t>
                      </a:r>
                      <a:r>
                        <a:rPr lang="zh-CN" altLang="zh-CN" sz="1800" kern="1200" dirty="0">
                          <a:effectLst/>
                        </a:rPr>
                        <a:t>（</a:t>
                      </a:r>
                      <a:r>
                        <a:rPr lang="en-US" altLang="zh-CN" sz="1800" kern="1200" dirty="0">
                          <a:effectLst/>
                        </a:rPr>
                        <a:t>GS</a:t>
                      </a:r>
                      <a:r>
                        <a:rPr lang="zh-CN" altLang="zh-CN" sz="1800" kern="1200" dirty="0">
                          <a:effectLst/>
                        </a:rPr>
                        <a:t>）</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nchor="ctr"/>
                </a:tc>
                <a:tc>
                  <a:txBody>
                    <a:bodyPr/>
                    <a:lstStyle/>
                    <a:p>
                      <a:pPr indent="127000" algn="l">
                        <a:lnSpc>
                          <a:spcPct val="150000"/>
                        </a:lnSpc>
                        <a:spcAft>
                          <a:spcPts val="0"/>
                        </a:spcAft>
                      </a:pPr>
                      <a:r>
                        <a:rPr lang="zh-CN" sz="1800" kern="100" dirty="0">
                          <a:effectLst/>
                        </a:rPr>
                        <a:t>改进了</a:t>
                      </a:r>
                      <a:r>
                        <a:rPr lang="en-US" sz="1800" kern="100" dirty="0">
                          <a:effectLst/>
                        </a:rPr>
                        <a:t>PCA</a:t>
                      </a:r>
                      <a:r>
                        <a:rPr lang="zh-CN" sz="1800" kern="100" dirty="0">
                          <a:effectLst/>
                        </a:rPr>
                        <a:t>中信息过分集中的问题，不受波段限制，较好的保持空间纹理信息，尤其</a:t>
                      </a:r>
                      <a:r>
                        <a:rPr lang="zh-CN" sz="1800" kern="100" dirty="0">
                          <a:solidFill>
                            <a:srgbClr val="FF0000"/>
                          </a:solidFill>
                          <a:effectLst/>
                        </a:rPr>
                        <a:t>能高保真保持光谱特征</a:t>
                      </a:r>
                      <a:r>
                        <a:rPr lang="zh-CN" sz="1800" kern="100" dirty="0">
                          <a:effectLst/>
                        </a:rPr>
                        <a:t>。专为最新高空间分辨率影像设计，能较好保持影像的纹理和光谱信息。</a:t>
                      </a:r>
                      <a:endParaRPr lang="zh-CN" sz="1800" kern="100" dirty="0">
                        <a:effectLst/>
                        <a:latin typeface="Calibri" panose="020F0502020204030204"/>
                        <a:ea typeface="宋体" panose="02010600030101010101" pitchFamily="2" charset="-122"/>
                        <a:cs typeface="Times New Roman" panose="02020603050405020304"/>
                      </a:endParaRPr>
                    </a:p>
                  </a:txBody>
                  <a:tcPr marL="76425" marR="76425" marT="0" marB="0"/>
                </a:tc>
              </a:tr>
              <a:tr h="447675">
                <a:tc>
                  <a:txBody>
                    <a:bodyPr/>
                    <a:lstStyle/>
                    <a:p>
                      <a:pPr indent="0" algn="ctr">
                        <a:lnSpc>
                          <a:spcPct val="150000"/>
                        </a:lnSpc>
                        <a:spcAft>
                          <a:spcPts val="0"/>
                        </a:spcAft>
                      </a:pPr>
                      <a:r>
                        <a:rPr lang="en-US" sz="1800" kern="100" dirty="0" err="1">
                          <a:effectLst/>
                        </a:rPr>
                        <a:t>NNDiffuse</a:t>
                      </a:r>
                      <a:r>
                        <a:rPr lang="en-US" sz="1800" kern="100" dirty="0">
                          <a:effectLst/>
                        </a:rPr>
                        <a:t> pan sharpening</a:t>
                      </a:r>
                      <a:r>
                        <a:rPr lang="zh-CN" sz="1800" kern="100" dirty="0">
                          <a:effectLst/>
                        </a:rPr>
                        <a:t>（</a:t>
                      </a:r>
                      <a:r>
                        <a:rPr lang="en-US" sz="1800" kern="100" dirty="0">
                          <a:effectLst/>
                        </a:rPr>
                        <a:t>NND</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c>
                  <a:txBody>
                    <a:bodyPr/>
                    <a:lstStyle/>
                    <a:p>
                      <a:pPr indent="304800" algn="just">
                        <a:lnSpc>
                          <a:spcPct val="150000"/>
                        </a:lnSpc>
                        <a:spcAft>
                          <a:spcPts val="0"/>
                        </a:spcAft>
                      </a:pPr>
                      <a:r>
                        <a:rPr lang="en-US" sz="1800" kern="100" dirty="0">
                          <a:effectLst/>
                        </a:rPr>
                        <a:t>Nearest Neighbor Diffusion (</a:t>
                      </a:r>
                      <a:r>
                        <a:rPr lang="en-US" sz="1800" kern="100" dirty="0" err="1">
                          <a:effectLst/>
                        </a:rPr>
                        <a:t>NNDiffuse</a:t>
                      </a:r>
                      <a:r>
                        <a:rPr lang="en-US" sz="1800" kern="100" dirty="0">
                          <a:effectLst/>
                        </a:rPr>
                        <a:t>) pan sharpening</a:t>
                      </a:r>
                      <a:r>
                        <a:rPr lang="zh-CN" sz="1800" kern="100" dirty="0">
                          <a:effectLst/>
                        </a:rPr>
                        <a:t>算法，输入图像支持标准地理和投影坐标系统、具备</a:t>
                      </a:r>
                      <a:r>
                        <a:rPr lang="en-US" sz="1800" kern="100" dirty="0">
                          <a:effectLst/>
                        </a:rPr>
                        <a:t>RPC</a:t>
                      </a:r>
                      <a:r>
                        <a:rPr lang="zh-CN" sz="1800" kern="100" dirty="0">
                          <a:effectLst/>
                        </a:rPr>
                        <a:t>信息和基于像元位置（无空间坐标系）几种地理信息元数据类型；支持多线程计算，能进行高性能处理。</a:t>
                      </a:r>
                      <a:r>
                        <a:rPr lang="zh-CN" sz="1800" kern="100" dirty="0">
                          <a:solidFill>
                            <a:srgbClr val="FF0000"/>
                          </a:solidFill>
                          <a:effectLst/>
                        </a:rPr>
                        <a:t>融合结果对于色彩、纹理和光谱信息，均能得到很好保留</a:t>
                      </a:r>
                      <a:r>
                        <a:rPr lang="zh-CN" sz="1800" kern="100" dirty="0">
                          <a:effectLst/>
                        </a:rPr>
                        <a:t>。</a:t>
                      </a:r>
                      <a:endParaRPr lang="zh-CN" sz="18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、图像融合</a:t>
            </a:r>
            <a:r>
              <a:rPr lang="en-US" altLang="zh-CN" dirty="0">
                <a:solidFill>
                  <a:schemeClr val="tx1"/>
                </a:solidFill>
              </a:rPr>
              <a:t>——</a:t>
            </a:r>
            <a:r>
              <a:rPr lang="zh-CN" altLang="en-US" dirty="0">
                <a:solidFill>
                  <a:schemeClr val="tx1"/>
                </a:solidFill>
              </a:rPr>
              <a:t>练习</a:t>
            </a:r>
            <a:r>
              <a:rPr lang="en-US" altLang="zh-CN" dirty="0">
                <a:solidFill>
                  <a:schemeClr val="tx1"/>
                </a:solidFill>
              </a:rPr>
              <a:t>6</a:t>
            </a:r>
            <a:endParaRPr lang="zh-CN" altLang="en-US" dirty="0">
              <a:solidFill>
                <a:schemeClr val="tx1"/>
              </a:solidFill>
            </a:endParaRPr>
          </a:p>
        </p:txBody>
      </p:sp>
      <p:sp>
        <p:nvSpPr>
          <p:cNvPr id="4" name="内容占位符 1"/>
          <p:cNvSpPr txBox="1"/>
          <p:nvPr/>
        </p:nvSpPr>
        <p:spPr>
          <a:xfrm>
            <a:off x="539552" y="1772816"/>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a:t>数据：</a:t>
            </a:r>
            <a:endParaRPr lang="en-US" altLang="zh-CN" sz="2400" dirty="0"/>
          </a:p>
          <a:p>
            <a:pPr lvl="1">
              <a:lnSpc>
                <a:spcPct val="150000"/>
              </a:lnSpc>
            </a:pPr>
            <a:r>
              <a:rPr lang="da-DK" altLang="zh-CN" sz="2400" dirty="0"/>
              <a:t>SPOT4 </a:t>
            </a:r>
            <a:r>
              <a:rPr lang="zh-CN" altLang="da-DK" sz="2400" dirty="0"/>
              <a:t>的</a:t>
            </a:r>
            <a:r>
              <a:rPr lang="da-DK" altLang="zh-CN" sz="2400" dirty="0"/>
              <a:t>10</a:t>
            </a:r>
            <a:r>
              <a:rPr lang="zh-CN" altLang="da-DK" sz="2400" dirty="0"/>
              <a:t>米全色波段</a:t>
            </a:r>
            <a:endParaRPr lang="en-US" altLang="zh-CN" sz="2400" dirty="0"/>
          </a:p>
          <a:p>
            <a:pPr lvl="1">
              <a:lnSpc>
                <a:spcPct val="150000"/>
              </a:lnSpc>
            </a:pPr>
            <a:r>
              <a:rPr lang="da-DK" altLang="zh-CN" sz="2400" dirty="0"/>
              <a:t>Landsat TM 30m</a:t>
            </a:r>
            <a:r>
              <a:rPr lang="zh-CN" altLang="en-US" sz="2400" dirty="0"/>
              <a:t>多光谱波段</a:t>
            </a:r>
            <a:endParaRPr lang="da-DK" altLang="zh-CN" sz="2400" dirty="0"/>
          </a:p>
          <a:p>
            <a:pPr>
              <a:lnSpc>
                <a:spcPct val="150000"/>
              </a:lnSpc>
            </a:pPr>
            <a:r>
              <a:rPr lang="zh-CN" altLang="en-US" sz="2400" dirty="0"/>
              <a:t>内容：图像融合处理</a:t>
            </a:r>
            <a:endParaRPr lang="en-US" altLang="zh-CN" sz="2400" dirty="0"/>
          </a:p>
          <a:p>
            <a:pPr>
              <a:lnSpc>
                <a:spcPct val="150000"/>
              </a:lnSpc>
            </a:pPr>
            <a:r>
              <a:rPr lang="zh-CN" altLang="en-US" sz="2400" dirty="0"/>
              <a:t>工具：</a:t>
            </a:r>
            <a:r>
              <a:rPr lang="en-US" altLang="zh-CN" sz="2400" dirty="0"/>
              <a:t>/Image Sharpening/</a:t>
            </a:r>
            <a:r>
              <a:rPr lang="en-US" altLang="zh-CN" sz="2400" dirty="0" err="1"/>
              <a:t>NNDiffuse</a:t>
            </a:r>
            <a:r>
              <a:rPr lang="en-US" altLang="zh-CN" sz="2400" dirty="0"/>
              <a:t> Pan Sharpening</a:t>
            </a:r>
            <a:endParaRPr lang="en-US" altLang="zh-CN" sz="2400" dirty="0"/>
          </a:p>
        </p:txBody>
      </p:sp>
      <p:sp>
        <p:nvSpPr>
          <p:cNvPr id="9" name="矩形 8"/>
          <p:cNvSpPr/>
          <p:nvPr/>
        </p:nvSpPr>
        <p:spPr>
          <a:xfrm>
            <a:off x="510916" y="5275274"/>
            <a:ext cx="3728780" cy="875881"/>
          </a:xfrm>
          <a:prstGeom prst="rect">
            <a:avLst/>
          </a:prstGeom>
          <a:solidFill>
            <a:schemeClr val="bg1">
              <a:lumMod val="95000"/>
            </a:schemeClr>
          </a:solidFill>
        </p:spPr>
        <p:txBody>
          <a:bodyPr wrap="square">
            <a:spAutoFit/>
          </a:bodyPr>
          <a:lstStyle/>
          <a:p>
            <a:pPr algn="ctr">
              <a:lnSpc>
                <a:spcPct val="150000"/>
              </a:lnSpc>
            </a:pPr>
            <a:r>
              <a:rPr lang="zh-CN" altLang="en-US" dirty="0"/>
              <a:t>遥感概论上机</a:t>
            </a:r>
            <a:r>
              <a:rPr lang="en-US" altLang="zh-CN" dirty="0"/>
              <a:t>5-</a:t>
            </a:r>
            <a:r>
              <a:rPr lang="zh-CN" altLang="en-US" dirty="0"/>
              <a:t>遥感影像处理</a:t>
            </a:r>
            <a:r>
              <a:rPr lang="en-US" altLang="zh-CN" dirty="0"/>
              <a:t>2-</a:t>
            </a:r>
            <a:r>
              <a:rPr lang="zh-CN" altLang="en-US" dirty="0"/>
              <a:t>图像融合</a:t>
            </a:r>
            <a:r>
              <a:rPr lang="en-US" altLang="zh-CN" dirty="0"/>
              <a:t>-</a:t>
            </a:r>
            <a:r>
              <a:rPr lang="zh-CN" altLang="en-US" dirty="0">
                <a:solidFill>
                  <a:srgbClr val="FF0000"/>
                </a:solidFill>
              </a:rPr>
              <a:t>操作手册</a:t>
            </a:r>
            <a:r>
              <a:rPr lang="en-US" altLang="zh-CN" dirty="0"/>
              <a:t>(ESRI</a:t>
            </a:r>
            <a:r>
              <a:rPr lang="zh-CN" altLang="en-US" dirty="0"/>
              <a:t>素材</a:t>
            </a:r>
            <a:r>
              <a:rPr lang="en-US" altLang="zh-CN" dirty="0"/>
              <a:t>).pdf</a:t>
            </a:r>
            <a:endParaRPr lang="zh-CN" altLang="en-US" dirty="0"/>
          </a:p>
        </p:txBody>
      </p:sp>
      <p:sp>
        <p:nvSpPr>
          <p:cNvPr id="10" name="矩形 9"/>
          <p:cNvSpPr/>
          <p:nvPr/>
        </p:nvSpPr>
        <p:spPr>
          <a:xfrm>
            <a:off x="5006443" y="5275274"/>
            <a:ext cx="3696261" cy="875881"/>
          </a:xfrm>
          <a:prstGeom prst="rect">
            <a:avLst/>
          </a:prstGeom>
          <a:solidFill>
            <a:schemeClr val="bg1">
              <a:lumMod val="95000"/>
            </a:schemeClr>
          </a:solidFill>
        </p:spPr>
        <p:txBody>
          <a:bodyPr wrap="square">
            <a:spAutoFit/>
          </a:bodyPr>
          <a:lstStyle/>
          <a:p>
            <a:pPr algn="ctr">
              <a:lnSpc>
                <a:spcPct val="150000"/>
              </a:lnSpc>
            </a:pPr>
            <a:r>
              <a:rPr lang="zh-CN" altLang="en-US" dirty="0"/>
              <a:t>遥感概论上机</a:t>
            </a:r>
            <a:r>
              <a:rPr lang="en-US" altLang="zh-CN" dirty="0"/>
              <a:t>5-</a:t>
            </a:r>
            <a:r>
              <a:rPr lang="zh-CN" altLang="en-US" dirty="0"/>
              <a:t>遥感影像处理</a:t>
            </a:r>
            <a:r>
              <a:rPr lang="en-US" altLang="zh-CN" dirty="0"/>
              <a:t>2-</a:t>
            </a:r>
            <a:r>
              <a:rPr lang="zh-CN" altLang="en-US" dirty="0"/>
              <a:t>图像融合</a:t>
            </a:r>
            <a:r>
              <a:rPr lang="en-US" altLang="zh-CN" dirty="0"/>
              <a:t>-</a:t>
            </a:r>
            <a:r>
              <a:rPr lang="zh-CN" altLang="en-US" dirty="0">
                <a:solidFill>
                  <a:srgbClr val="FF0000"/>
                </a:solidFill>
              </a:rPr>
              <a:t>操作视频</a:t>
            </a:r>
            <a:r>
              <a:rPr lang="en-US" altLang="zh-CN" dirty="0"/>
              <a:t>(ESRI</a:t>
            </a:r>
            <a:r>
              <a:rPr lang="zh-CN" altLang="en-US" dirty="0"/>
              <a:t>素材</a:t>
            </a:r>
            <a:r>
              <a:rPr lang="en-US" altLang="zh-CN" dirty="0"/>
              <a:t>).</a:t>
            </a:r>
            <a:r>
              <a:rPr lang="en-US" altLang="zh-CN" dirty="0" err="1"/>
              <a:t>wmv</a:t>
            </a:r>
            <a:endParaRPr lang="zh-CN" altLang="en-US" dirty="0"/>
          </a:p>
        </p:txBody>
      </p:sp>
      <p:sp>
        <p:nvSpPr>
          <p:cNvPr id="2" name="矩形 1"/>
          <p:cNvSpPr/>
          <p:nvPr/>
        </p:nvSpPr>
        <p:spPr>
          <a:xfrm>
            <a:off x="251520" y="1061675"/>
            <a:ext cx="4572000" cy="523220"/>
          </a:xfrm>
          <a:prstGeom prst="rect">
            <a:avLst/>
          </a:prstGeom>
        </p:spPr>
        <p:txBody>
          <a:bodyPr>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不同传感器的融合</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611505" y="1124585"/>
            <a:ext cx="8159115" cy="3244215"/>
          </a:xfrm>
          <a:prstGeom prst="rect">
            <a:avLst/>
          </a:prstGeom>
          <a:noFill/>
        </p:spPr>
        <p:txBody>
          <a:bodyPr wrap="square" rtlCol="0" anchor="t">
            <a:noAutofit/>
          </a:bodyPr>
          <a:p>
            <a:pPr algn="l">
              <a:buClrTx/>
              <a:buSzTx/>
              <a:buNone/>
            </a:pPr>
            <a:r>
              <a:rPr lang="en-US" altLang="zh-CN" sz="2000" dirty="0"/>
              <a:t>1</a:t>
            </a:r>
            <a:r>
              <a:rPr lang="zh-CN" altLang="en-US" sz="2000" dirty="0"/>
              <a:t>、选择 File &gt; Open，将 SPOT4 数据 bldr_sp.img 和 Landsat TM 数据 TM-30m.img 分别打开。    </a:t>
            </a:r>
            <a:endParaRPr lang="zh-CN" altLang="en-US" sz="2000" dirty="0"/>
          </a:p>
          <a:p>
            <a:pPr algn="l">
              <a:buClrTx/>
              <a:buSzTx/>
              <a:buNone/>
            </a:pPr>
            <a:endParaRPr lang="zh-CN" altLang="en-US" sz="2000" dirty="0"/>
          </a:p>
          <a:p>
            <a:pPr algn="l">
              <a:buClrTx/>
              <a:buSzTx/>
              <a:buNone/>
            </a:pPr>
            <a:r>
              <a:rPr lang="en-US" altLang="zh-CN" sz="2000" dirty="0"/>
              <a:t>2</a:t>
            </a:r>
            <a:r>
              <a:rPr lang="zh-CN" altLang="en-US" sz="2000" dirty="0"/>
              <a:t>、在Toolbox中，</a:t>
            </a:r>
            <a:r>
              <a:rPr lang="zh-CN" altLang="en-US" sz="2000" dirty="0">
                <a:sym typeface="+mn-ea"/>
              </a:rPr>
              <a:t>在 Toolbox 中，打开  Image Sharpening </a:t>
            </a:r>
            <a:r>
              <a:rPr lang="zh-CN" altLang="en-US" sz="2000" dirty="0">
                <a:sym typeface="+mn-ea"/>
              </a:rPr>
              <a:t> </a:t>
            </a:r>
            <a:r>
              <a:rPr lang="en-US" altLang="zh-CN" sz="2000" dirty="0" err="1">
                <a:sym typeface="+mn-ea"/>
              </a:rPr>
              <a:t>→ </a:t>
            </a:r>
            <a:r>
              <a:rPr lang="zh-CN" altLang="en-US" sz="2000" dirty="0"/>
              <a:t>NNDiffuse Pan Sharpening，分别选择</a:t>
            </a:r>
            <a:r>
              <a:rPr lang="en-US" altLang="zh-CN" sz="2000" dirty="0"/>
              <a:t>TM</a:t>
            </a:r>
            <a:r>
              <a:rPr lang="zh-CN" altLang="en-US" sz="2000" dirty="0"/>
              <a:t>影像（</a:t>
            </a:r>
            <a:r>
              <a:rPr lang="en-US" altLang="zh-CN" sz="2000" dirty="0"/>
              <a:t>Low</a:t>
            </a:r>
            <a:r>
              <a:rPr lang="zh-CN" altLang="en-US" sz="2000" dirty="0"/>
              <a:t>）和</a:t>
            </a:r>
            <a:r>
              <a:rPr lang="en-US" altLang="zh-CN" sz="2000" dirty="0"/>
              <a:t>SOPOT</a:t>
            </a:r>
            <a:r>
              <a:rPr lang="zh-CN" altLang="en-US" sz="2000" dirty="0"/>
              <a:t>影像（</a:t>
            </a:r>
            <a:r>
              <a:rPr lang="en-US" altLang="zh-CN" sz="2000" dirty="0">
                <a:sym typeface="+mn-ea"/>
              </a:rPr>
              <a:t>High</a:t>
            </a:r>
            <a:r>
              <a:rPr lang="zh-CN" altLang="en-US" sz="2000" dirty="0"/>
              <a:t>）。</a:t>
            </a:r>
            <a:endParaRPr lang="zh-CN" altLang="en-US" sz="2000" dirty="0"/>
          </a:p>
          <a:p>
            <a:pPr algn="l">
              <a:buClrTx/>
              <a:buSzTx/>
              <a:buNone/>
            </a:pPr>
            <a:endParaRPr lang="zh-CN" altLang="en-US" sz="2000" dirty="0"/>
          </a:p>
          <a:p>
            <a:pPr algn="l">
              <a:buClrTx/>
              <a:buSzTx/>
              <a:buNone/>
            </a:pPr>
            <a:r>
              <a:rPr lang="en-US" altLang="zh-CN" sz="2000" dirty="0"/>
              <a:t>3</a:t>
            </a:r>
            <a:r>
              <a:rPr lang="zh-CN" altLang="en-US" sz="2000" dirty="0"/>
              <a:t>、  输入的全色影像分辨率要求是多光谱的整数倍关系，如果不是则需要设置Pixel Size Ratio参数。（查看元数据可确定两幅图像分辨率呈</a:t>
            </a:r>
            <a:r>
              <a:rPr lang="zh-CN" altLang="en-US" sz="2000" dirty="0"/>
              <a:t>倍数关系）</a:t>
            </a:r>
            <a:endParaRPr lang="zh-CN" altLang="en-US" sz="2000" dirty="0"/>
          </a:p>
          <a:p>
            <a:pPr algn="l">
              <a:buClrTx/>
              <a:buSzTx/>
              <a:buNone/>
            </a:pPr>
            <a:endParaRPr lang="zh-CN" altLang="en-US" sz="2000" dirty="0"/>
          </a:p>
          <a:p>
            <a:pPr algn="l">
              <a:buClrTx/>
              <a:buSzTx/>
              <a:buNone/>
            </a:pPr>
            <a:r>
              <a:rPr lang="en-US" altLang="zh-CN" sz="2000" dirty="0"/>
              <a:t>4</a:t>
            </a:r>
            <a:r>
              <a:rPr lang="zh-CN" altLang="en-US" sz="2000" dirty="0"/>
              <a:t>、选择输出路径和文件名，单击ok执行处理</a:t>
            </a:r>
            <a:r>
              <a:rPr lang="zh-CN" altLang="en-US"/>
              <a:t>。</a:t>
            </a:r>
            <a:endParaRPr lang="zh-CN" altLang="en-US"/>
          </a:p>
        </p:txBody>
      </p:sp>
      <p:pic>
        <p:nvPicPr>
          <p:cNvPr id="3" name="图片 2"/>
          <p:cNvPicPr>
            <a:picLocks noChangeAspect="1"/>
          </p:cNvPicPr>
          <p:nvPr>
            <p:custDataLst>
              <p:tags r:id="rId1"/>
            </p:custDataLst>
          </p:nvPr>
        </p:nvPicPr>
        <p:blipFill>
          <a:blip r:embed="rId2"/>
          <a:srcRect b="27393"/>
          <a:stretch>
            <a:fillRect/>
          </a:stretch>
        </p:blipFill>
        <p:spPr>
          <a:xfrm>
            <a:off x="2699385" y="4580890"/>
            <a:ext cx="3658870" cy="2188845"/>
          </a:xfrm>
          <a:prstGeom prst="rect">
            <a:avLst/>
          </a:prstGeom>
        </p:spPr>
      </p:pic>
      <p:sp>
        <p:nvSpPr>
          <p:cNvPr id="11" name="标题 3"/>
          <p:cNvSpPr txBox="1"/>
          <p:nvPr>
            <p:custDataLst>
              <p:tags r:id="rId3"/>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、练习</a:t>
            </a:r>
            <a:r>
              <a:rPr lang="en-US" altLang="zh-CN" dirty="0">
                <a:solidFill>
                  <a:schemeClr val="tx1"/>
                </a:solidFill>
              </a:rPr>
              <a:t>6</a:t>
            </a:r>
            <a:r>
              <a:rPr lang="zh-CN" altLang="en-US" dirty="0">
                <a:solidFill>
                  <a:schemeClr val="tx1"/>
                </a:solidFill>
              </a:rPr>
              <a:t>——</a:t>
            </a:r>
            <a:r>
              <a:rPr lang="zh-CN" altLang="en-US" dirty="0">
                <a:solidFill>
                  <a:schemeClr val="tx1"/>
                </a:solidFill>
                <a:sym typeface="+mn-ea"/>
              </a:rPr>
              <a:t>不同传感器的融合</a:t>
            </a:r>
            <a:endParaRPr lang="zh-CN" altLang="en-US"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4283710" y="5229225"/>
            <a:ext cx="4354195" cy="357505"/>
          </a:xfrm>
          <a:prstGeom prst="rect">
            <a:avLst/>
          </a:prstGeom>
          <a:noFill/>
        </p:spPr>
        <p:txBody>
          <a:bodyPr wrap="square" rtlCol="0" anchor="t">
            <a:noAutofit/>
          </a:bodyPr>
          <a:p>
            <a:r>
              <a:rPr lang="en-US" altLang="zh-CN" sz="2000" dirty="0" err="1">
                <a:sym typeface="+mn-ea"/>
              </a:rPr>
              <a:t>→</a:t>
            </a:r>
            <a:endParaRPr lang="en-US" altLang="zh-CN" sz="2000" dirty="0" err="1">
              <a:sym typeface="+mn-ea"/>
            </a:endParaRPr>
          </a:p>
        </p:txBody>
      </p:sp>
      <p:sp>
        <p:nvSpPr>
          <p:cNvPr id="9" name="文本框 8"/>
          <p:cNvSpPr txBox="1"/>
          <p:nvPr/>
        </p:nvSpPr>
        <p:spPr>
          <a:xfrm>
            <a:off x="683260" y="980440"/>
            <a:ext cx="7954010" cy="2105660"/>
          </a:xfrm>
          <a:prstGeom prst="rect">
            <a:avLst/>
          </a:prstGeom>
          <a:noFill/>
        </p:spPr>
        <p:txBody>
          <a:bodyPr wrap="square" rtlCol="0" anchor="t">
            <a:noAutofit/>
          </a:bodyPr>
          <a:p>
            <a:r>
              <a:rPr lang="en-US" altLang="zh-CN" sz="2000" dirty="0">
                <a:sym typeface="+mn-ea"/>
              </a:rPr>
              <a:t>5</a:t>
            </a:r>
            <a:r>
              <a:rPr lang="zh-CN" altLang="en-US" sz="2000" dirty="0">
                <a:sym typeface="+mn-ea"/>
              </a:rPr>
              <a:t>、右击图层，点击浏览元数据，可以看到多光谱图像的分辨率从</a:t>
            </a:r>
            <a:r>
              <a:rPr lang="en-US" altLang="zh-CN" sz="2000" dirty="0">
                <a:sym typeface="+mn-ea"/>
              </a:rPr>
              <a:t>30</a:t>
            </a:r>
            <a:r>
              <a:rPr lang="zh-CN" altLang="en-US" sz="2000" dirty="0">
                <a:sym typeface="+mn-ea"/>
              </a:rPr>
              <a:t>m</a:t>
            </a:r>
            <a:endParaRPr lang="zh-CN" altLang="en-US" sz="2000" dirty="0">
              <a:sym typeface="+mn-ea"/>
            </a:endParaRPr>
          </a:p>
          <a:p>
            <a:r>
              <a:rPr lang="zh-CN" altLang="en-US" sz="2000" dirty="0">
                <a:sym typeface="+mn-ea"/>
              </a:rPr>
              <a:t> </a:t>
            </a:r>
            <a:r>
              <a:rPr lang="en-US" altLang="zh-CN" sz="2000" dirty="0">
                <a:sym typeface="+mn-ea"/>
              </a:rPr>
              <a:t>      </a:t>
            </a:r>
            <a:r>
              <a:rPr lang="zh-CN" altLang="en-US" sz="2000" dirty="0">
                <a:sym typeface="+mn-ea"/>
              </a:rPr>
              <a:t>提高到</a:t>
            </a:r>
            <a:r>
              <a:rPr lang="en-US" altLang="zh-CN" sz="2000" dirty="0">
                <a:sym typeface="+mn-ea"/>
              </a:rPr>
              <a:t>10</a:t>
            </a:r>
            <a:r>
              <a:rPr lang="zh-CN" altLang="en-US" sz="2000" dirty="0">
                <a:sym typeface="+mn-ea"/>
              </a:rPr>
              <a:t>m。</a:t>
            </a:r>
            <a:endParaRPr lang="zh-CN" altLang="en-US">
              <a:sym typeface="+mn-ea"/>
            </a:endParaRPr>
          </a:p>
        </p:txBody>
      </p:sp>
      <p:sp>
        <p:nvSpPr>
          <p:cNvPr id="11" name="标题 3"/>
          <p:cNvSpPr txBox="1"/>
          <p:nvPr>
            <p:custDataLst>
              <p:tags r:id="rId1"/>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、练习</a:t>
            </a:r>
            <a:r>
              <a:rPr lang="en-US" altLang="zh-CN" dirty="0">
                <a:solidFill>
                  <a:schemeClr val="tx1"/>
                </a:solidFill>
              </a:rPr>
              <a:t>7</a:t>
            </a:r>
            <a:r>
              <a:rPr lang="zh-CN" altLang="en-US" dirty="0">
                <a:solidFill>
                  <a:schemeClr val="tx1"/>
                </a:solidFill>
              </a:rPr>
              <a:t>——</a:t>
            </a:r>
            <a:r>
              <a:rPr lang="zh-CN" altLang="en-US" dirty="0">
                <a:solidFill>
                  <a:schemeClr val="tx1"/>
                </a:solidFill>
                <a:sym typeface="+mn-ea"/>
              </a:rPr>
              <a:t>相同传感器的融合</a:t>
            </a:r>
            <a:endParaRPr lang="zh-CN" altLang="en-US" dirty="0">
              <a:solidFill>
                <a:schemeClr val="tx1"/>
              </a:solidFill>
              <a:latin typeface="黑体" panose="02010609060101010101" pitchFamily="49" charset="-122"/>
              <a:ea typeface="黑体" panose="02010609060101010101" pitchFamily="49" charset="-122"/>
              <a:sym typeface="+mn-ea"/>
            </a:endParaRPr>
          </a:p>
        </p:txBody>
      </p:sp>
      <p:pic>
        <p:nvPicPr>
          <p:cNvPr id="17" name="图片 16"/>
          <p:cNvPicPr>
            <a:picLocks noChangeAspect="1"/>
          </p:cNvPicPr>
          <p:nvPr>
            <p:custDataLst>
              <p:tags r:id="rId2"/>
            </p:custDataLst>
          </p:nvPr>
        </p:nvPicPr>
        <p:blipFill>
          <a:blip r:embed="rId3"/>
          <a:stretch>
            <a:fillRect/>
          </a:stretch>
        </p:blipFill>
        <p:spPr>
          <a:xfrm>
            <a:off x="2843530" y="1557020"/>
            <a:ext cx="2580005" cy="2510155"/>
          </a:xfrm>
          <a:prstGeom prst="rect">
            <a:avLst/>
          </a:prstGeom>
        </p:spPr>
      </p:pic>
      <p:pic>
        <p:nvPicPr>
          <p:cNvPr id="2" name="图片 1"/>
          <p:cNvPicPr>
            <a:picLocks noChangeAspect="1"/>
          </p:cNvPicPr>
          <p:nvPr>
            <p:custDataLst>
              <p:tags r:id="rId4"/>
            </p:custDataLst>
          </p:nvPr>
        </p:nvPicPr>
        <p:blipFill>
          <a:blip r:embed="rId5"/>
          <a:srcRect l="850"/>
          <a:stretch>
            <a:fillRect/>
          </a:stretch>
        </p:blipFill>
        <p:spPr>
          <a:xfrm>
            <a:off x="4859655" y="4149090"/>
            <a:ext cx="3777615" cy="2179320"/>
          </a:xfrm>
          <a:prstGeom prst="rect">
            <a:avLst/>
          </a:prstGeom>
        </p:spPr>
      </p:pic>
      <p:pic>
        <p:nvPicPr>
          <p:cNvPr id="3" name="图片 2"/>
          <p:cNvPicPr>
            <a:picLocks noChangeAspect="1"/>
          </p:cNvPicPr>
          <p:nvPr>
            <p:custDataLst>
              <p:tags r:id="rId6"/>
            </p:custDataLst>
          </p:nvPr>
        </p:nvPicPr>
        <p:blipFill>
          <a:blip r:embed="rId7"/>
          <a:stretch>
            <a:fillRect/>
          </a:stretch>
        </p:blipFill>
        <p:spPr>
          <a:xfrm>
            <a:off x="395605" y="4179570"/>
            <a:ext cx="3794760" cy="21488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3"/>
          <p:cNvSpPr txBox="1"/>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、图像融合</a:t>
            </a:r>
            <a:r>
              <a:rPr lang="en-US" altLang="zh-CN" dirty="0">
                <a:solidFill>
                  <a:schemeClr val="tx1"/>
                </a:solidFill>
              </a:rPr>
              <a:t>——</a:t>
            </a:r>
            <a:r>
              <a:rPr lang="zh-CN" altLang="en-US" dirty="0">
                <a:solidFill>
                  <a:schemeClr val="tx1"/>
                </a:solidFill>
              </a:rPr>
              <a:t>练习</a:t>
            </a:r>
            <a:r>
              <a:rPr lang="en-US" altLang="zh-CN">
                <a:solidFill>
                  <a:schemeClr val="tx1"/>
                </a:solidFill>
              </a:rPr>
              <a:t>7</a:t>
            </a:r>
            <a:endParaRPr lang="zh-CN" altLang="en-US" dirty="0">
              <a:solidFill>
                <a:schemeClr val="tx1"/>
              </a:solidFill>
            </a:endParaRPr>
          </a:p>
        </p:txBody>
      </p:sp>
      <p:sp>
        <p:nvSpPr>
          <p:cNvPr id="4" name="内容占位符 1"/>
          <p:cNvSpPr txBox="1"/>
          <p:nvPr/>
        </p:nvSpPr>
        <p:spPr>
          <a:xfrm>
            <a:off x="539552" y="1772816"/>
            <a:ext cx="8104385" cy="44496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400" dirty="0"/>
              <a:t>数据：</a:t>
            </a:r>
            <a:endParaRPr lang="en-US" altLang="zh-CN" sz="2400" dirty="0"/>
          </a:p>
          <a:p>
            <a:pPr lvl="1">
              <a:lnSpc>
                <a:spcPct val="150000"/>
              </a:lnSpc>
            </a:pPr>
            <a:r>
              <a:rPr lang="en-US" altLang="zh-CN" sz="2400" dirty="0" err="1"/>
              <a:t>QuickBird</a:t>
            </a:r>
            <a:r>
              <a:rPr lang="zh-CN" altLang="en-US" sz="2400" dirty="0"/>
              <a:t>全色图像</a:t>
            </a:r>
            <a:endParaRPr lang="zh-CN" altLang="en-US" sz="2400" dirty="0"/>
          </a:p>
          <a:p>
            <a:pPr lvl="1">
              <a:lnSpc>
                <a:spcPct val="150000"/>
              </a:lnSpc>
            </a:pPr>
            <a:r>
              <a:rPr lang="en-US" altLang="zh-CN" sz="2400" dirty="0" err="1"/>
              <a:t>QuickBird</a:t>
            </a:r>
            <a:r>
              <a:rPr lang="zh-CN" altLang="en-US" sz="2400" dirty="0"/>
              <a:t>多光谱图像</a:t>
            </a:r>
            <a:endParaRPr lang="da-DK" altLang="zh-CN" sz="2400" dirty="0"/>
          </a:p>
          <a:p>
            <a:pPr>
              <a:lnSpc>
                <a:spcPct val="150000"/>
              </a:lnSpc>
            </a:pPr>
            <a:r>
              <a:rPr lang="zh-CN" altLang="en-US" sz="2400" dirty="0"/>
              <a:t>内容：图像融合处理</a:t>
            </a:r>
            <a:endParaRPr lang="en-US" altLang="zh-CN" sz="2400" dirty="0"/>
          </a:p>
          <a:p>
            <a:pPr>
              <a:lnSpc>
                <a:spcPct val="150000"/>
              </a:lnSpc>
            </a:pPr>
            <a:r>
              <a:rPr lang="zh-CN" altLang="en-US" sz="2400" dirty="0"/>
              <a:t>工具：</a:t>
            </a:r>
            <a:r>
              <a:rPr lang="en-US" altLang="zh-CN" sz="2400" dirty="0"/>
              <a:t>/ Image Sharpening /Gram-Schmidt Pan Sharpening</a:t>
            </a:r>
            <a:endParaRPr lang="en-US" altLang="zh-CN" sz="2400" dirty="0"/>
          </a:p>
        </p:txBody>
      </p:sp>
      <p:sp>
        <p:nvSpPr>
          <p:cNvPr id="9" name="矩形 8"/>
          <p:cNvSpPr/>
          <p:nvPr/>
        </p:nvSpPr>
        <p:spPr>
          <a:xfrm>
            <a:off x="510916" y="5275274"/>
            <a:ext cx="3728780" cy="875881"/>
          </a:xfrm>
          <a:prstGeom prst="rect">
            <a:avLst/>
          </a:prstGeom>
          <a:solidFill>
            <a:schemeClr val="bg1">
              <a:lumMod val="95000"/>
            </a:schemeClr>
          </a:solidFill>
        </p:spPr>
        <p:txBody>
          <a:bodyPr wrap="square">
            <a:spAutoFit/>
          </a:bodyPr>
          <a:lstStyle/>
          <a:p>
            <a:pPr algn="ctr">
              <a:lnSpc>
                <a:spcPct val="150000"/>
              </a:lnSpc>
            </a:pPr>
            <a:r>
              <a:rPr lang="zh-CN" altLang="en-US" dirty="0"/>
              <a:t>遥感概论上机</a:t>
            </a:r>
            <a:r>
              <a:rPr lang="en-US" altLang="zh-CN" dirty="0"/>
              <a:t>5-</a:t>
            </a:r>
            <a:r>
              <a:rPr lang="zh-CN" altLang="en-US" dirty="0"/>
              <a:t>遥感影像处理</a:t>
            </a:r>
            <a:r>
              <a:rPr lang="en-US" altLang="zh-CN" dirty="0"/>
              <a:t>2-</a:t>
            </a:r>
            <a:r>
              <a:rPr lang="zh-CN" altLang="en-US" dirty="0"/>
              <a:t>图像融合</a:t>
            </a:r>
            <a:r>
              <a:rPr lang="en-US" altLang="zh-CN" dirty="0"/>
              <a:t>-</a:t>
            </a:r>
            <a:r>
              <a:rPr lang="zh-CN" altLang="en-US" dirty="0">
                <a:solidFill>
                  <a:srgbClr val="FF0000"/>
                </a:solidFill>
              </a:rPr>
              <a:t>操作手册</a:t>
            </a:r>
            <a:r>
              <a:rPr lang="en-US" altLang="zh-CN" dirty="0"/>
              <a:t>(ESRI</a:t>
            </a:r>
            <a:r>
              <a:rPr lang="zh-CN" altLang="en-US" dirty="0"/>
              <a:t>素材</a:t>
            </a:r>
            <a:r>
              <a:rPr lang="en-US" altLang="zh-CN" dirty="0"/>
              <a:t>).pdf</a:t>
            </a:r>
            <a:endParaRPr lang="zh-CN" altLang="en-US" dirty="0"/>
          </a:p>
        </p:txBody>
      </p:sp>
      <p:sp>
        <p:nvSpPr>
          <p:cNvPr id="10" name="矩形 9"/>
          <p:cNvSpPr/>
          <p:nvPr/>
        </p:nvSpPr>
        <p:spPr>
          <a:xfrm>
            <a:off x="5006443" y="5275274"/>
            <a:ext cx="3696261" cy="875881"/>
          </a:xfrm>
          <a:prstGeom prst="rect">
            <a:avLst/>
          </a:prstGeom>
          <a:solidFill>
            <a:schemeClr val="bg1">
              <a:lumMod val="95000"/>
            </a:schemeClr>
          </a:solidFill>
        </p:spPr>
        <p:txBody>
          <a:bodyPr wrap="square">
            <a:spAutoFit/>
          </a:bodyPr>
          <a:lstStyle/>
          <a:p>
            <a:pPr algn="ctr">
              <a:lnSpc>
                <a:spcPct val="150000"/>
              </a:lnSpc>
            </a:pPr>
            <a:r>
              <a:rPr lang="zh-CN" altLang="en-US" dirty="0"/>
              <a:t>遥感概论上机</a:t>
            </a:r>
            <a:r>
              <a:rPr lang="en-US" altLang="zh-CN" dirty="0"/>
              <a:t>5-</a:t>
            </a:r>
            <a:r>
              <a:rPr lang="zh-CN" altLang="en-US" dirty="0"/>
              <a:t>遥感影像处理</a:t>
            </a:r>
            <a:r>
              <a:rPr lang="en-US" altLang="zh-CN" dirty="0"/>
              <a:t>2-</a:t>
            </a:r>
            <a:r>
              <a:rPr lang="zh-CN" altLang="en-US" dirty="0"/>
              <a:t>图像融合</a:t>
            </a:r>
            <a:r>
              <a:rPr lang="en-US" altLang="zh-CN" dirty="0"/>
              <a:t>-</a:t>
            </a:r>
            <a:r>
              <a:rPr lang="zh-CN" altLang="en-US" dirty="0">
                <a:solidFill>
                  <a:srgbClr val="FF0000"/>
                </a:solidFill>
              </a:rPr>
              <a:t>操作视频</a:t>
            </a:r>
            <a:r>
              <a:rPr lang="en-US" altLang="zh-CN" dirty="0"/>
              <a:t>(ESRI</a:t>
            </a:r>
            <a:r>
              <a:rPr lang="zh-CN" altLang="en-US" dirty="0"/>
              <a:t>素材</a:t>
            </a:r>
            <a:r>
              <a:rPr lang="en-US" altLang="zh-CN" dirty="0"/>
              <a:t>).</a:t>
            </a:r>
            <a:r>
              <a:rPr lang="en-US" altLang="zh-CN" dirty="0" err="1"/>
              <a:t>wmv</a:t>
            </a:r>
            <a:endParaRPr lang="zh-CN" altLang="en-US" dirty="0"/>
          </a:p>
        </p:txBody>
      </p:sp>
      <p:sp>
        <p:nvSpPr>
          <p:cNvPr id="2" name="矩形 1"/>
          <p:cNvSpPr/>
          <p:nvPr/>
        </p:nvSpPr>
        <p:spPr>
          <a:xfrm>
            <a:off x="251520" y="1061675"/>
            <a:ext cx="4572000" cy="523220"/>
          </a:xfrm>
          <a:prstGeom prst="rect">
            <a:avLst/>
          </a:prstGeom>
        </p:spPr>
        <p:txBody>
          <a:bodyPr>
            <a:spAutoFit/>
          </a:bodyPr>
          <a:lstStyle/>
          <a:p>
            <a:pPr marL="342900" indent="-342900">
              <a:buFont typeface="Wingdings" panose="05000000000000000000" pitchFamily="2" charset="2"/>
              <a:buChar char="Ø"/>
            </a:pPr>
            <a:r>
              <a:rPr lang="zh-CN" altLang="en-US" sz="2800" dirty="0">
                <a:latin typeface="黑体" panose="02010609060101010101" pitchFamily="49" charset="-122"/>
                <a:ea typeface="黑体" panose="02010609060101010101" pitchFamily="49" charset="-122"/>
              </a:rPr>
              <a:t>相同传感器的融合</a:t>
            </a:r>
            <a:endParaRPr lang="en-US" altLang="zh-CN" sz="2800"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755650" y="908685"/>
            <a:ext cx="7860030" cy="4492625"/>
          </a:xfrm>
          <a:prstGeom prst="rect">
            <a:avLst/>
          </a:prstGeom>
          <a:noFill/>
        </p:spPr>
        <p:txBody>
          <a:bodyPr wrap="square" rtlCol="0" anchor="t">
            <a:spAutoFit/>
          </a:bodyPr>
          <a:p>
            <a:r>
              <a:rPr lang="zh-CN" altLang="en-US" sz="2000" dirty="0"/>
              <a:t>1.选择 File </a:t>
            </a:r>
            <a:r>
              <a:rPr lang="en-US" altLang="zh-CN" sz="2000" dirty="0" err="1">
                <a:sym typeface="+mn-ea"/>
              </a:rPr>
              <a:t>→ </a:t>
            </a:r>
            <a:r>
              <a:rPr lang="zh-CN" altLang="en-US" sz="2000" dirty="0"/>
              <a:t>Open，打开影像文件qb_boulder_msi.img 和 </a:t>
            </a:r>
            <a:r>
              <a:rPr lang="en-US" altLang="zh-CN" sz="2000" dirty="0"/>
              <a:t> </a:t>
            </a:r>
            <a:endParaRPr lang="en-US" altLang="zh-CN" sz="2000" dirty="0"/>
          </a:p>
          <a:p>
            <a:r>
              <a:rPr lang="en-US" altLang="zh-CN" sz="2000" dirty="0"/>
              <a:t>   </a:t>
            </a:r>
            <a:r>
              <a:rPr lang="zh-CN" altLang="en-US" sz="2000" dirty="0"/>
              <a:t>qb_boulder_pan.img。</a:t>
            </a:r>
            <a:endParaRPr lang="zh-CN" altLang="en-US" sz="2000" dirty="0"/>
          </a:p>
          <a:p>
            <a:endParaRPr lang="zh-CN" altLang="en-US" sz="2000" dirty="0"/>
          </a:p>
          <a:p>
            <a:r>
              <a:rPr lang="zh-CN" altLang="en-US" sz="2000" dirty="0"/>
              <a:t>2.在 Toolbox 中，打开  Image Sharpening </a:t>
            </a:r>
            <a:r>
              <a:rPr lang="zh-CN" altLang="en-US" sz="2000" dirty="0">
                <a:sym typeface="+mn-ea"/>
              </a:rPr>
              <a:t> </a:t>
            </a:r>
            <a:r>
              <a:rPr lang="en-US" altLang="zh-CN" sz="2000" dirty="0" err="1">
                <a:sym typeface="+mn-ea"/>
              </a:rPr>
              <a:t>→ </a:t>
            </a:r>
            <a:r>
              <a:rPr lang="zh-CN" altLang="en-US" sz="2000" dirty="0"/>
              <a:t>Gram-Schmidt Pan </a:t>
            </a:r>
            <a:r>
              <a:rPr lang="en-US" altLang="zh-CN" sz="2000" dirty="0"/>
              <a:t>  </a:t>
            </a:r>
            <a:endParaRPr lang="en-US" altLang="zh-CN" sz="2000" dirty="0"/>
          </a:p>
          <a:p>
            <a:r>
              <a:rPr lang="en-US" altLang="zh-CN" sz="2000" dirty="0"/>
              <a:t>   </a:t>
            </a:r>
            <a:r>
              <a:rPr lang="zh-CN" altLang="en-US" sz="2000" dirty="0"/>
              <a:t>Sharpening，在文件选择框中分别选择 </a:t>
            </a:r>
            <a:r>
              <a:rPr sz="2000" dirty="0"/>
              <a:t>qb_boulder_msi.img 作为低分</a:t>
            </a:r>
            <a:endParaRPr sz="2000" dirty="0"/>
          </a:p>
          <a:p>
            <a:r>
              <a:rPr sz="2000" dirty="0"/>
              <a:t> </a:t>
            </a:r>
            <a:r>
              <a:rPr lang="en-US" sz="2000" dirty="0"/>
              <a:t>  </a:t>
            </a:r>
            <a:r>
              <a:rPr sz="2000" dirty="0"/>
              <a:t>辨率影像（ Low Spatial ）和qb_boulder_pan.img 作为高分辨率影像</a:t>
            </a:r>
            <a:r>
              <a:rPr lang="zh-CN" altLang="en-US" sz="2000" dirty="0"/>
              <a:t>（High Spatial），单击 OK。</a:t>
            </a:r>
            <a:endParaRPr lang="zh-CN" altLang="en-US" sz="2000" dirty="0"/>
          </a:p>
          <a:p>
            <a:endParaRPr lang="zh-CN" altLang="en-US" sz="2000" dirty="0"/>
          </a:p>
          <a:p>
            <a:endParaRPr lang="zh-CN" altLang="en-US"/>
          </a:p>
          <a:p>
            <a:endParaRPr lang="zh-CN" altLang="en-US"/>
          </a:p>
          <a:p>
            <a:endParaRPr lang="zh-CN" altLang="en-US"/>
          </a:p>
          <a:p>
            <a:endParaRPr lang="zh-CN" altLang="en-US"/>
          </a:p>
          <a:p>
            <a:endParaRPr lang="zh-CN" altLang="en-US"/>
          </a:p>
          <a:p>
            <a:r>
              <a:rPr lang="en-US" altLang="zh-CN"/>
              <a:t>3</a:t>
            </a:r>
            <a:r>
              <a:rPr lang="zh-CN" altLang="en-US"/>
              <a:t>、在 Pan Sharpening Parameters 面板中，设置如下参数，选择输出路径及文</a:t>
            </a:r>
            <a:endParaRPr lang="zh-CN" altLang="en-US"/>
          </a:p>
          <a:p>
            <a:r>
              <a:rPr lang="zh-CN" altLang="en-US"/>
              <a:t> </a:t>
            </a:r>
            <a:r>
              <a:rPr lang="en-US" altLang="zh-CN"/>
              <a:t>      </a:t>
            </a:r>
            <a:r>
              <a:rPr lang="zh-CN" altLang="en-US"/>
              <a:t>件名，单击 OK 执行融合处理。</a:t>
            </a:r>
            <a:r>
              <a:rPr lang="en-US" altLang="zh-CN"/>
              <a:t>  </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3131820" y="5373370"/>
            <a:ext cx="3131820" cy="1333500"/>
          </a:xfrm>
          <a:prstGeom prst="rect">
            <a:avLst/>
          </a:prstGeom>
        </p:spPr>
      </p:pic>
      <p:pic>
        <p:nvPicPr>
          <p:cNvPr id="7" name="图片 6"/>
          <p:cNvPicPr>
            <a:picLocks noChangeAspect="1"/>
          </p:cNvPicPr>
          <p:nvPr>
            <p:custDataLst>
              <p:tags r:id="rId3"/>
            </p:custDataLst>
          </p:nvPr>
        </p:nvPicPr>
        <p:blipFill>
          <a:blip r:embed="rId4"/>
          <a:srcRect t="5742"/>
          <a:stretch>
            <a:fillRect/>
          </a:stretch>
        </p:blipFill>
        <p:spPr>
          <a:xfrm>
            <a:off x="1115695" y="3140710"/>
            <a:ext cx="3276600" cy="1177925"/>
          </a:xfrm>
          <a:prstGeom prst="rect">
            <a:avLst/>
          </a:prstGeom>
        </p:spPr>
      </p:pic>
      <p:pic>
        <p:nvPicPr>
          <p:cNvPr id="8" name="图片 7"/>
          <p:cNvPicPr>
            <a:picLocks noChangeAspect="1"/>
          </p:cNvPicPr>
          <p:nvPr>
            <p:custDataLst>
              <p:tags r:id="rId5"/>
            </p:custDataLst>
          </p:nvPr>
        </p:nvPicPr>
        <p:blipFill>
          <a:blip r:embed="rId6"/>
          <a:srcRect b="14063"/>
          <a:stretch>
            <a:fillRect/>
          </a:stretch>
        </p:blipFill>
        <p:spPr>
          <a:xfrm>
            <a:off x="4859655" y="3140710"/>
            <a:ext cx="2858135" cy="1177925"/>
          </a:xfrm>
          <a:prstGeom prst="rect">
            <a:avLst/>
          </a:prstGeom>
        </p:spPr>
      </p:pic>
      <p:sp>
        <p:nvSpPr>
          <p:cNvPr id="10" name="标题 3"/>
          <p:cNvSpPr txBox="1"/>
          <p:nvPr>
            <p:custDataLst>
              <p:tags r:id="rId7"/>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、练习</a:t>
            </a:r>
            <a:r>
              <a:rPr lang="en-US" altLang="zh-CN" dirty="0">
                <a:solidFill>
                  <a:schemeClr val="tx1"/>
                </a:solidFill>
              </a:rPr>
              <a:t>7</a:t>
            </a:r>
            <a:r>
              <a:rPr lang="zh-CN" altLang="en-US" dirty="0">
                <a:solidFill>
                  <a:schemeClr val="tx1"/>
                </a:solidFill>
              </a:rPr>
              <a:t>——</a:t>
            </a:r>
            <a:r>
              <a:rPr lang="zh-CN" altLang="en-US" dirty="0">
                <a:solidFill>
                  <a:schemeClr val="tx1"/>
                </a:solidFill>
                <a:sym typeface="+mn-ea"/>
              </a:rPr>
              <a:t>相同传感器的融合</a:t>
            </a:r>
            <a:endParaRPr lang="zh-CN" altLang="en-US" dirty="0">
              <a:solidFill>
                <a:schemeClr val="tx1"/>
              </a:solidFill>
              <a:latin typeface="黑体" panose="02010609060101010101" pitchFamily="49" charset="-122"/>
              <a:ea typeface="黑体" panose="02010609060101010101" pitchFamily="49"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文本框 7"/>
          <p:cNvSpPr txBox="1"/>
          <p:nvPr/>
        </p:nvSpPr>
        <p:spPr>
          <a:xfrm>
            <a:off x="4355465" y="3500755"/>
            <a:ext cx="4354195" cy="357505"/>
          </a:xfrm>
          <a:prstGeom prst="rect">
            <a:avLst/>
          </a:prstGeom>
          <a:noFill/>
        </p:spPr>
        <p:txBody>
          <a:bodyPr wrap="square" rtlCol="0" anchor="t">
            <a:noAutofit/>
          </a:bodyPr>
          <a:p>
            <a:r>
              <a:rPr lang="en-US" altLang="zh-CN" sz="2000" dirty="0" err="1">
                <a:sym typeface="+mn-ea"/>
              </a:rPr>
              <a:t>→</a:t>
            </a:r>
            <a:endParaRPr lang="en-US" altLang="zh-CN" sz="2000" dirty="0" err="1">
              <a:sym typeface="+mn-ea"/>
            </a:endParaRPr>
          </a:p>
        </p:txBody>
      </p:sp>
      <p:sp>
        <p:nvSpPr>
          <p:cNvPr id="9" name="文本框 8"/>
          <p:cNvSpPr txBox="1"/>
          <p:nvPr/>
        </p:nvSpPr>
        <p:spPr>
          <a:xfrm>
            <a:off x="683260" y="1268730"/>
            <a:ext cx="7954010" cy="2105660"/>
          </a:xfrm>
          <a:prstGeom prst="rect">
            <a:avLst/>
          </a:prstGeom>
          <a:noFill/>
        </p:spPr>
        <p:txBody>
          <a:bodyPr wrap="square" rtlCol="0" anchor="t">
            <a:noAutofit/>
          </a:bodyPr>
          <a:p>
            <a:r>
              <a:rPr lang="zh-CN" altLang="en-US" sz="2000" dirty="0">
                <a:sym typeface="+mn-ea"/>
              </a:rPr>
              <a:t>4、右击图层，点击浏览元数据，可以看到多光谱图像的分辨率从2.8m</a:t>
            </a:r>
            <a:endParaRPr lang="zh-CN" altLang="en-US" sz="2000" dirty="0">
              <a:sym typeface="+mn-ea"/>
            </a:endParaRPr>
          </a:p>
          <a:p>
            <a:r>
              <a:rPr lang="zh-CN" altLang="en-US" sz="2000" dirty="0">
                <a:sym typeface="+mn-ea"/>
              </a:rPr>
              <a:t> </a:t>
            </a:r>
            <a:r>
              <a:rPr lang="en-US" altLang="zh-CN" sz="2000" dirty="0">
                <a:sym typeface="+mn-ea"/>
              </a:rPr>
              <a:t>      </a:t>
            </a:r>
            <a:r>
              <a:rPr lang="zh-CN" altLang="en-US" sz="2000" dirty="0">
                <a:sym typeface="+mn-ea"/>
              </a:rPr>
              <a:t>提高到0.7m。</a:t>
            </a:r>
            <a:endParaRPr lang="zh-CN" altLang="en-US">
              <a:sym typeface="+mn-ea"/>
            </a:endParaRPr>
          </a:p>
        </p:txBody>
      </p:sp>
      <p:sp>
        <p:nvSpPr>
          <p:cNvPr id="11" name="标题 3"/>
          <p:cNvSpPr txBox="1"/>
          <p:nvPr>
            <p:custDataLst>
              <p:tags r:id="rId1"/>
            </p:custDataLst>
          </p:nvPr>
        </p:nvSpPr>
        <p:spPr>
          <a:xfrm>
            <a:off x="683568" y="116632"/>
            <a:ext cx="8460432" cy="583092"/>
          </a:xfrm>
          <a:prstGeom prst="rect">
            <a:avLst/>
          </a:prstGeom>
        </p:spPr>
        <p:txBody>
          <a:bodyPr/>
          <a:lstStyle>
            <a:lvl1pPr algn="l" defTabSz="914400" rtl="0" eaLnBrk="1" latinLnBrk="0" hangingPunct="1">
              <a:spcBef>
                <a:spcPct val="0"/>
              </a:spcBef>
              <a:buNone/>
              <a:defRPr sz="3200" b="1" kern="1200">
                <a:solidFill>
                  <a:srgbClr val="0070C0"/>
                </a:solidFill>
                <a:latin typeface="微软雅黑" panose="020B0503020204020204" pitchFamily="34" charset="-122"/>
                <a:ea typeface="微软雅黑" panose="020B0503020204020204" pitchFamily="34" charset="-122"/>
                <a:cs typeface="+mj-cs"/>
              </a:defRPr>
            </a:lvl1pPr>
          </a:lstStyle>
          <a:p>
            <a:r>
              <a:rPr lang="en-US" altLang="zh-CN" dirty="0">
                <a:solidFill>
                  <a:schemeClr val="tx1"/>
                </a:solidFill>
              </a:rPr>
              <a:t>2</a:t>
            </a:r>
            <a:r>
              <a:rPr lang="zh-CN" altLang="en-US" dirty="0">
                <a:solidFill>
                  <a:schemeClr val="tx1"/>
                </a:solidFill>
              </a:rPr>
              <a:t>、练习</a:t>
            </a:r>
            <a:r>
              <a:rPr lang="en-US" altLang="zh-CN" dirty="0">
                <a:solidFill>
                  <a:schemeClr val="tx1"/>
                </a:solidFill>
              </a:rPr>
              <a:t>7</a:t>
            </a:r>
            <a:r>
              <a:rPr lang="zh-CN" altLang="en-US" dirty="0">
                <a:solidFill>
                  <a:schemeClr val="tx1"/>
                </a:solidFill>
              </a:rPr>
              <a:t>——</a:t>
            </a:r>
            <a:r>
              <a:rPr lang="zh-CN" altLang="en-US" dirty="0">
                <a:solidFill>
                  <a:schemeClr val="tx1"/>
                </a:solidFill>
                <a:sym typeface="+mn-ea"/>
              </a:rPr>
              <a:t>相同传感器的融合</a:t>
            </a:r>
            <a:endParaRPr lang="zh-CN" altLang="en-US" dirty="0">
              <a:solidFill>
                <a:schemeClr val="tx1"/>
              </a:solidFill>
              <a:latin typeface="黑体" panose="02010609060101010101" pitchFamily="49" charset="-122"/>
              <a:ea typeface="黑体" panose="02010609060101010101" pitchFamily="49" charset="-122"/>
              <a:sym typeface="+mn-ea"/>
            </a:endParaRPr>
          </a:p>
        </p:txBody>
      </p:sp>
      <p:pic>
        <p:nvPicPr>
          <p:cNvPr id="12" name="图片 11"/>
          <p:cNvPicPr>
            <a:picLocks noChangeAspect="1"/>
          </p:cNvPicPr>
          <p:nvPr>
            <p:custDataLst>
              <p:tags r:id="rId2"/>
            </p:custDataLst>
          </p:nvPr>
        </p:nvPicPr>
        <p:blipFill>
          <a:blip r:embed="rId3"/>
          <a:srcRect r="8020" b="15321"/>
          <a:stretch>
            <a:fillRect/>
          </a:stretch>
        </p:blipFill>
        <p:spPr>
          <a:xfrm>
            <a:off x="4859655" y="2564765"/>
            <a:ext cx="4148455" cy="2113915"/>
          </a:xfrm>
          <a:prstGeom prst="rect">
            <a:avLst/>
          </a:prstGeom>
        </p:spPr>
      </p:pic>
      <p:pic>
        <p:nvPicPr>
          <p:cNvPr id="13" name="图片 12"/>
          <p:cNvPicPr>
            <a:picLocks noChangeAspect="1"/>
          </p:cNvPicPr>
          <p:nvPr>
            <p:custDataLst>
              <p:tags r:id="rId4"/>
            </p:custDataLst>
          </p:nvPr>
        </p:nvPicPr>
        <p:blipFill>
          <a:blip r:embed="rId5"/>
          <a:srcRect l="1715"/>
          <a:stretch>
            <a:fillRect/>
          </a:stretch>
        </p:blipFill>
        <p:spPr>
          <a:xfrm>
            <a:off x="179070" y="2564765"/>
            <a:ext cx="4111625" cy="2095500"/>
          </a:xfrm>
          <a:prstGeom prst="rect">
            <a:avLst/>
          </a:prstGeom>
        </p:spPr>
      </p:pic>
    </p:spTree>
  </p:cSld>
  <p:clrMapOvr>
    <a:masterClrMapping/>
  </p:clrMapOvr>
</p:sld>
</file>

<file path=ppt/tags/tag1.xml><?xml version="1.0" encoding="utf-8"?>
<p:tagLst xmlns:p="http://schemas.openxmlformats.org/presentationml/2006/main">
  <p:tag name="TIMING" val="|43.1"/>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commondata" val="eyJoZGlkIjoiOWU0MDE1ZTgxMGZlZDQ2N2E0YzExZjdjNzJkZmU1YzI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1817</Words>
  <Application>WPS 演示</Application>
  <PresentationFormat>全屏显示(4:3)</PresentationFormat>
  <Paragraphs>115</Paragraphs>
  <Slides>11</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宋体</vt:lpstr>
      <vt:lpstr>Wingdings</vt:lpstr>
      <vt:lpstr>微软雅黑</vt:lpstr>
      <vt:lpstr>Calibri</vt:lpstr>
      <vt:lpstr>Times New Roman</vt:lpstr>
      <vt:lpstr>Calibri</vt:lpstr>
      <vt:lpstr>Times New Roman</vt:lpstr>
      <vt:lpstr>黑体</vt:lpstr>
      <vt:lpstr>Arial Unicode MS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Rong Shang</dc:creator>
  <cp:lastModifiedBy>抱抱</cp:lastModifiedBy>
  <cp:revision>471</cp:revision>
  <dcterms:created xsi:type="dcterms:W3CDTF">2015-11-30T10:41:00Z</dcterms:created>
  <dcterms:modified xsi:type="dcterms:W3CDTF">2023-11-23T12:25:52Z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9ECDB6B68D1F45669773A2E9496E4C3E_12</vt:lpwstr>
  </property>
  <property fmtid="{D5CDD505-2E9C-101B-9397-08002B2CF9AE}" pid="3" name="KSOProductBuildVer">
    <vt:lpwstr>2052-12.1.0.15712</vt:lpwstr>
  </property>
</Properties>
</file>