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4" r:id="rId2"/>
    <p:sldId id="375" r:id="rId3"/>
    <p:sldId id="372" r:id="rId4"/>
    <p:sldId id="373" r:id="rId5"/>
    <p:sldId id="376" r:id="rId6"/>
    <p:sldId id="378" r:id="rId7"/>
    <p:sldId id="379" r:id="rId8"/>
    <p:sldId id="383" r:id="rId9"/>
    <p:sldId id="384" r:id="rId10"/>
    <p:sldId id="385" r:id="rId11"/>
    <p:sldId id="374" r:id="rId12"/>
    <p:sldId id="289" r:id="rId13"/>
  </p:sldIdLst>
  <p:sldSz cx="9144000" cy="6858000" type="screen4x3"/>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userDrawn="1">
          <p15:clr>
            <a:srgbClr val="A4A3A4"/>
          </p15:clr>
        </p15:guide>
        <p15:guide id="2" pos="2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B71DD"/>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76002" autoAdjust="0"/>
  </p:normalViewPr>
  <p:slideViewPr>
    <p:cSldViewPr showGuides="1">
      <p:cViewPr varScale="1">
        <p:scale>
          <a:sx n="84" d="100"/>
          <a:sy n="84" d="100"/>
        </p:scale>
        <p:origin x="2118" y="78"/>
      </p:cViewPr>
      <p:guideLst>
        <p:guide orient="horz" pos="2130"/>
        <p:guide pos="29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EE9C6-1DBA-44A5-AEFE-F4337DC359FA}"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0E31C4-AB86-4844-B75B-FC06F64CF4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FB0E31C4-AB86-4844-B75B-FC06F64CF47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95238"/>
            <a:ext cx="8136904" cy="530077"/>
          </a:xfrm>
          <a:prstGeom prst="rect">
            <a:avLst/>
          </a:prstGeom>
        </p:spPr>
        <p:txBody>
          <a:bodyPr vert="horz" lIns="91440" tIns="45720" rIns="91440" bIns="45720" rtlCol="0" anchor="ctr">
            <a:no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DB213-29A1-4175-8A84-123ECF563776}" type="datetimeFigureOut">
              <a:rPr lang="zh-CN" altLang="en-US" smtClean="0">
                <a:solidFill>
                  <a:prstClr val="black">
                    <a:tint val="75000"/>
                  </a:prstClr>
                </a:solidFill>
              </a:rPr>
              <a:t>2024/10/17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F9D3C-14D7-41D4-BB4C-662DDA52ED6D}"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4.png"/><Relationship Id="rId5" Type="http://schemas.openxmlformats.org/officeDocument/2006/relationships/tags" Target="../tags/tag10.xml"/><Relationship Id="rId10" Type="http://schemas.openxmlformats.org/officeDocument/2006/relationships/image" Target="../media/image13.png"/><Relationship Id="rId4" Type="http://schemas.openxmlformats.org/officeDocument/2006/relationships/tags" Target="../tags/tag9.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780928"/>
            <a:ext cx="7811268" cy="1569660"/>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第六讲 遥感影像处理</a:t>
            </a:r>
            <a:r>
              <a:rPr lang="en-US" altLang="zh-CN" sz="4800" b="1" dirty="0">
                <a:solidFill>
                  <a:schemeClr val="bg1"/>
                </a:solidFill>
                <a:latin typeface="微软雅黑" panose="020B0503020204020204" pitchFamily="34" charset="-122"/>
                <a:ea typeface="微软雅黑" panose="020B0503020204020204" pitchFamily="34" charset="-122"/>
              </a:rPr>
              <a:t>3</a:t>
            </a:r>
            <a:r>
              <a:rPr lang="zh-CN" altLang="en-US" sz="4800" b="1" dirty="0">
                <a:solidFill>
                  <a:schemeClr val="bg1"/>
                </a:solidFill>
                <a:latin typeface="微软雅黑" panose="020B0503020204020204" pitchFamily="34" charset="-122"/>
                <a:ea typeface="微软雅黑" panose="020B0503020204020204" pitchFamily="34" charset="-122"/>
              </a:rPr>
              <a:t>：几何校正</a:t>
            </a:r>
          </a:p>
        </p:txBody>
      </p:sp>
      <p:sp>
        <p:nvSpPr>
          <p:cNvPr id="3" name="文本框 2"/>
          <p:cNvSpPr txBox="1"/>
          <p:nvPr/>
        </p:nvSpPr>
        <p:spPr>
          <a:xfrm>
            <a:off x="10993" y="148804"/>
            <a:ext cx="4878259" cy="584775"/>
          </a:xfrm>
          <a:prstGeom prst="rect">
            <a:avLst/>
          </a:prstGeom>
          <a:noFill/>
        </p:spPr>
        <p:txBody>
          <a:bodyPr wrap="none" rtlCol="0">
            <a:spAutoFit/>
          </a:bodyPr>
          <a:lstStyle/>
          <a:p>
            <a:r>
              <a:rPr lang="en-US" altLang="zh-CN" sz="3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遥感概论</a:t>
            </a:r>
            <a:r>
              <a:rPr lang="en-US" altLang="zh-CN" sz="3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必修课</a:t>
            </a:r>
            <a:r>
              <a:rPr lang="en-US" altLang="zh-CN" sz="3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上机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627"/>
    </mc:Choice>
    <mc:Fallback xmlns="">
      <p:transition spd="slow" advTm="436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D91B47-60E3-AFA7-3176-FC2AF2F86DB5}"/>
              </a:ext>
            </a:extLst>
          </p:cNvPr>
          <p:cNvSpPr txBox="1"/>
          <p:nvPr/>
        </p:nvSpPr>
        <p:spPr>
          <a:xfrm>
            <a:off x="827583" y="1430610"/>
            <a:ext cx="7727525" cy="14246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dirty="0"/>
              <a:t>基于GLT的几何校正最后的效果显示图需要在工具箱中选择Geoference by sensor</a:t>
            </a:r>
            <a:r>
              <a:rPr lang="en-US" altLang="zh-CN" sz="2000" dirty="0"/>
              <a:t> &gt; </a:t>
            </a:r>
            <a:r>
              <a:rPr lang="zh-CN" altLang="en-US" sz="2000" dirty="0"/>
              <a:t>Geoference from GLT，再在对话框中依次选择输出的glt文件和EV_Ref SB文件，最后输出。</a:t>
            </a:r>
          </a:p>
        </p:txBody>
      </p:sp>
      <p:sp>
        <p:nvSpPr>
          <p:cNvPr id="4" name="标题 3">
            <a:extLst>
              <a:ext uri="{FF2B5EF4-FFF2-40B4-BE49-F238E27FC236}">
                <a16:creationId xmlns:a16="http://schemas.microsoft.com/office/drawing/2014/main" id="{5A003679-013D-A03E-5F0A-81EE94EFD3AA}"/>
              </a:ext>
            </a:extLst>
          </p:cNvPr>
          <p:cNvSpPr txBox="1"/>
          <p:nvPr>
            <p:custDataLst>
              <p:tags r:id="rId1"/>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5" name="矩形 4">
            <a:extLst>
              <a:ext uri="{FF2B5EF4-FFF2-40B4-BE49-F238E27FC236}">
                <a16:creationId xmlns:a16="http://schemas.microsoft.com/office/drawing/2014/main" id="{826D84E8-286E-773F-8BE6-00125A5E2B62}"/>
              </a:ext>
            </a:extLst>
          </p:cNvPr>
          <p:cNvSpPr/>
          <p:nvPr>
            <p:custDataLst>
              <p:tags r:id="rId2"/>
            </p:custDataLst>
          </p:nvPr>
        </p:nvSpPr>
        <p:spPr>
          <a:xfrm>
            <a:off x="238185" y="908640"/>
            <a:ext cx="8568952" cy="521970"/>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）基于 </a:t>
            </a:r>
            <a:r>
              <a:rPr lang="en-US" altLang="zh-CN" sz="2800" dirty="0">
                <a:latin typeface="黑体" panose="02010609060101010101" pitchFamily="49" charset="-122"/>
                <a:ea typeface="黑体" panose="02010609060101010101" pitchFamily="49" charset="-122"/>
              </a:rPr>
              <a:t>GLT </a:t>
            </a:r>
            <a:r>
              <a:rPr lang="zh-CN" altLang="en-US" sz="2800" dirty="0">
                <a:latin typeface="黑体" panose="02010609060101010101" pitchFamily="49" charset="-122"/>
                <a:ea typeface="黑体" panose="02010609060101010101" pitchFamily="49" charset="-122"/>
              </a:rPr>
              <a:t>方法的国产卫星影像几何校正</a:t>
            </a:r>
          </a:p>
        </p:txBody>
      </p:sp>
      <p:pic>
        <p:nvPicPr>
          <p:cNvPr id="7" name="图片 6">
            <a:extLst>
              <a:ext uri="{FF2B5EF4-FFF2-40B4-BE49-F238E27FC236}">
                <a16:creationId xmlns:a16="http://schemas.microsoft.com/office/drawing/2014/main" id="{11E766C9-CB72-D4F8-01EC-4C70160C0613}"/>
              </a:ext>
            </a:extLst>
          </p:cNvPr>
          <p:cNvPicPr>
            <a:picLocks noChangeAspect="1"/>
          </p:cNvPicPr>
          <p:nvPr/>
        </p:nvPicPr>
        <p:blipFill>
          <a:blip r:embed="rId4"/>
          <a:stretch>
            <a:fillRect/>
          </a:stretch>
        </p:blipFill>
        <p:spPr>
          <a:xfrm>
            <a:off x="238185" y="3002485"/>
            <a:ext cx="4050263" cy="3077592"/>
          </a:xfrm>
          <a:prstGeom prst="rect">
            <a:avLst/>
          </a:prstGeom>
        </p:spPr>
      </p:pic>
      <p:pic>
        <p:nvPicPr>
          <p:cNvPr id="9" name="图片 8">
            <a:extLst>
              <a:ext uri="{FF2B5EF4-FFF2-40B4-BE49-F238E27FC236}">
                <a16:creationId xmlns:a16="http://schemas.microsoft.com/office/drawing/2014/main" id="{A65B51BF-3EC5-61E2-16CE-2DC0AE8E86A1}"/>
              </a:ext>
            </a:extLst>
          </p:cNvPr>
          <p:cNvPicPr>
            <a:picLocks noChangeAspect="1"/>
          </p:cNvPicPr>
          <p:nvPr/>
        </p:nvPicPr>
        <p:blipFill>
          <a:blip r:embed="rId5"/>
          <a:stretch>
            <a:fillRect/>
          </a:stretch>
        </p:blipFill>
        <p:spPr>
          <a:xfrm>
            <a:off x="1735013" y="3573016"/>
            <a:ext cx="3905088" cy="2899337"/>
          </a:xfrm>
          <a:prstGeom prst="rect">
            <a:avLst/>
          </a:prstGeom>
        </p:spPr>
      </p:pic>
      <p:pic>
        <p:nvPicPr>
          <p:cNvPr id="11" name="图片 10">
            <a:extLst>
              <a:ext uri="{FF2B5EF4-FFF2-40B4-BE49-F238E27FC236}">
                <a16:creationId xmlns:a16="http://schemas.microsoft.com/office/drawing/2014/main" id="{C22AF9DF-0D8B-134D-1D24-C0D199B35348}"/>
              </a:ext>
            </a:extLst>
          </p:cNvPr>
          <p:cNvPicPr>
            <a:picLocks noChangeAspect="1"/>
          </p:cNvPicPr>
          <p:nvPr/>
        </p:nvPicPr>
        <p:blipFill>
          <a:blip r:embed="rId6"/>
          <a:stretch>
            <a:fillRect/>
          </a:stretch>
        </p:blipFill>
        <p:spPr>
          <a:xfrm>
            <a:off x="3687557" y="4369939"/>
            <a:ext cx="2923809" cy="2371429"/>
          </a:xfrm>
          <a:prstGeom prst="rect">
            <a:avLst/>
          </a:prstGeom>
        </p:spPr>
      </p:pic>
      <p:pic>
        <p:nvPicPr>
          <p:cNvPr id="6" name="图片 5">
            <a:extLst>
              <a:ext uri="{FF2B5EF4-FFF2-40B4-BE49-F238E27FC236}">
                <a16:creationId xmlns:a16="http://schemas.microsoft.com/office/drawing/2014/main" id="{50AAE468-241A-4C2A-04D7-D2B8E47CB3D1}"/>
              </a:ext>
            </a:extLst>
          </p:cNvPr>
          <p:cNvPicPr>
            <a:picLocks noChangeAspect="1"/>
          </p:cNvPicPr>
          <p:nvPr/>
        </p:nvPicPr>
        <p:blipFill>
          <a:blip r:embed="rId7"/>
          <a:stretch>
            <a:fillRect/>
          </a:stretch>
        </p:blipFill>
        <p:spPr>
          <a:xfrm>
            <a:off x="6264514" y="3530382"/>
            <a:ext cx="2656262" cy="1897008"/>
          </a:xfrm>
          <a:prstGeom prst="rect">
            <a:avLst/>
          </a:prstGeom>
        </p:spPr>
      </p:pic>
    </p:spTree>
    <p:extLst>
      <p:ext uri="{BB962C8B-B14F-4D97-AF65-F5344CB8AC3E}">
        <p14:creationId xmlns:p14="http://schemas.microsoft.com/office/powerpoint/2010/main" val="363625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3</a:t>
            </a:r>
            <a:r>
              <a:rPr lang="zh-CN" altLang="en-US" dirty="0">
                <a:solidFill>
                  <a:schemeClr val="tx1"/>
                </a:solidFill>
              </a:rPr>
              <a:t>、本节收获</a:t>
            </a:r>
          </a:p>
        </p:txBody>
      </p:sp>
      <p:sp>
        <p:nvSpPr>
          <p:cNvPr id="4" name="内容占位符 1"/>
          <p:cNvSpPr txBox="1"/>
          <p:nvPr/>
        </p:nvSpPr>
        <p:spPr>
          <a:xfrm>
            <a:off x="500063" y="1340768"/>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zh-CN" altLang="en-US" sz="2800" dirty="0"/>
              <a:t>了解低分辨率卫星影像技术校正方法</a:t>
            </a:r>
          </a:p>
          <a:p>
            <a:pPr>
              <a:spcAft>
                <a:spcPts val="600"/>
              </a:spcAft>
            </a:pPr>
            <a:r>
              <a:rPr lang="zh-CN" altLang="en-US" sz="2800" dirty="0"/>
              <a:t>学习了</a:t>
            </a:r>
            <a:r>
              <a:rPr lang="en-US" altLang="zh-CN" sz="2800" dirty="0"/>
              <a:t>MODIS</a:t>
            </a:r>
            <a:r>
              <a:rPr lang="zh-CN" altLang="en-US" sz="2800" dirty="0"/>
              <a:t>、</a:t>
            </a:r>
            <a:r>
              <a:rPr lang="en-US" altLang="zh-CN" sz="2800" dirty="0"/>
              <a:t>ENVISAT</a:t>
            </a:r>
            <a:r>
              <a:rPr lang="zh-CN" altLang="en-US" sz="2800" dirty="0"/>
              <a:t>等中低分辨率数据的几何校正</a:t>
            </a:r>
          </a:p>
          <a:p>
            <a:pPr>
              <a:spcAft>
                <a:spcPts val="600"/>
              </a:spcAft>
            </a:pPr>
            <a:r>
              <a:rPr lang="zh-CN" altLang="en-US" sz="2800" dirty="0"/>
              <a:t>学习了基于</a:t>
            </a:r>
            <a:r>
              <a:rPr lang="en-US" altLang="zh-CN" sz="2800" dirty="0"/>
              <a:t>GLT</a:t>
            </a:r>
            <a:r>
              <a:rPr lang="zh-CN" altLang="en-US" sz="2800" dirty="0"/>
              <a:t>几何校正方法。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31" y="2047682"/>
            <a:ext cx="8335538" cy="27626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1</a:t>
            </a:r>
            <a:r>
              <a:rPr lang="zh-CN" altLang="en-US" dirty="0">
                <a:solidFill>
                  <a:schemeClr val="tx1"/>
                </a:solidFill>
              </a:rPr>
              <a:t>、几何校正</a:t>
            </a:r>
          </a:p>
        </p:txBody>
      </p:sp>
      <p:sp>
        <p:nvSpPr>
          <p:cNvPr id="6" name="内容占位符 1"/>
          <p:cNvSpPr txBox="1"/>
          <p:nvPr/>
        </p:nvSpPr>
        <p:spPr>
          <a:xfrm>
            <a:off x="233772" y="1124744"/>
            <a:ext cx="8676456" cy="52519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Aft>
                <a:spcPts val="600"/>
              </a:spcAft>
            </a:pPr>
            <a:r>
              <a:rPr lang="zh-CN" altLang="en-US" sz="2400" dirty="0"/>
              <a:t>图像的几何形变一般分为两大类：</a:t>
            </a:r>
            <a:r>
              <a:rPr lang="zh-CN" altLang="en-US" sz="2400" dirty="0">
                <a:solidFill>
                  <a:srgbClr val="FF0000"/>
                </a:solidFill>
              </a:rPr>
              <a:t>系统性</a:t>
            </a:r>
            <a:r>
              <a:rPr lang="zh-CN" altLang="en-US" sz="2400" dirty="0"/>
              <a:t>和</a:t>
            </a:r>
            <a:r>
              <a:rPr lang="zh-CN" altLang="en-US" sz="2400" dirty="0">
                <a:solidFill>
                  <a:srgbClr val="FF0000"/>
                </a:solidFill>
              </a:rPr>
              <a:t>非系统性</a:t>
            </a:r>
            <a:r>
              <a:rPr lang="zh-CN" altLang="en-US" sz="2400" dirty="0"/>
              <a:t>。系统性几何形变一般是由传感器本身引起的，</a:t>
            </a:r>
            <a:r>
              <a:rPr lang="zh-CN" altLang="en-US" sz="2400" dirty="0">
                <a:solidFill>
                  <a:srgbClr val="FF0000"/>
                </a:solidFill>
              </a:rPr>
              <a:t>有规律可循、具有可预测性</a:t>
            </a:r>
            <a:r>
              <a:rPr lang="zh-CN" altLang="en-US" sz="2400" dirty="0"/>
              <a:t>，可以用传感器模型来校正，卫星地面接收站已经完成了这项工作；非系统性几何形变是</a:t>
            </a:r>
            <a:r>
              <a:rPr lang="zh-CN" altLang="en-US" sz="2400" dirty="0">
                <a:solidFill>
                  <a:srgbClr val="FF0000"/>
                </a:solidFill>
              </a:rPr>
              <a:t>不规律的</a:t>
            </a:r>
            <a:r>
              <a:rPr lang="zh-CN" altLang="en-US" sz="2400" dirty="0"/>
              <a:t>，引起它的缘由可以是传感器平台本身的高度、姿势等，也可以是地球曲率及空气折射的变化、地形变化等。</a:t>
            </a:r>
          </a:p>
          <a:p>
            <a:pPr>
              <a:lnSpc>
                <a:spcPct val="150000"/>
              </a:lnSpc>
              <a:spcAft>
                <a:spcPts val="600"/>
              </a:spcAft>
            </a:pPr>
            <a:r>
              <a:rPr lang="zh-CN" altLang="en-US" sz="2400" dirty="0"/>
              <a:t>几何校正，是利用地面控制点和几何校正数学模型来矫正非系统性因素产生的误差，将图像投影到平面上使其符合地图投影系统的过程。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1</a:t>
            </a:r>
            <a:r>
              <a:rPr lang="zh-CN" altLang="en-US" dirty="0">
                <a:solidFill>
                  <a:schemeClr val="tx1"/>
                </a:solidFill>
              </a:rPr>
              <a:t>、几何校正</a:t>
            </a:r>
          </a:p>
        </p:txBody>
      </p:sp>
      <p:sp>
        <p:nvSpPr>
          <p:cNvPr id="6" name="内容占位符 1"/>
          <p:cNvSpPr txBox="1"/>
          <p:nvPr/>
        </p:nvSpPr>
        <p:spPr>
          <a:xfrm>
            <a:off x="519807" y="1830242"/>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zh-CN" altLang="en-US" sz="2800" dirty="0"/>
              <a:t>不同的数据需要使用</a:t>
            </a:r>
            <a:r>
              <a:rPr lang="zh-CN" altLang="en-US" sz="2800" dirty="0">
                <a:solidFill>
                  <a:srgbClr val="FF0000"/>
                </a:solidFill>
              </a:rPr>
              <a:t>不同的几何校正方法</a:t>
            </a:r>
            <a:r>
              <a:rPr lang="zh-CN" altLang="en-US" sz="2800" dirty="0"/>
              <a:t>，对于重返周期短、空间分辨率较低的卫星数据，如</a:t>
            </a:r>
            <a:r>
              <a:rPr lang="en-US" altLang="zh-CN" sz="2800" dirty="0"/>
              <a:t>AVHRR</a:t>
            </a:r>
            <a:r>
              <a:rPr lang="zh-CN" altLang="en-US" sz="2800" dirty="0"/>
              <a:t>、</a:t>
            </a:r>
            <a:r>
              <a:rPr lang="en-US" altLang="zh-CN" sz="2800" dirty="0"/>
              <a:t>MODIS</a:t>
            </a:r>
            <a:r>
              <a:rPr lang="zh-CN" altLang="en-US" sz="2800" dirty="0"/>
              <a:t>、</a:t>
            </a:r>
            <a:r>
              <a:rPr lang="en-US" altLang="zh-CN" sz="2800" dirty="0" err="1"/>
              <a:t>SeaWiFS</a:t>
            </a:r>
            <a:r>
              <a:rPr lang="zh-CN" altLang="en-US" sz="2800" dirty="0"/>
              <a:t>等，地面控制点的选择有相当的难度。这时，可以利用卫星传感器</a:t>
            </a:r>
            <a:r>
              <a:rPr lang="zh-CN" altLang="en-US" sz="2800" dirty="0">
                <a:solidFill>
                  <a:srgbClr val="FF0000"/>
                </a:solidFill>
              </a:rPr>
              <a:t>自带的地理定位文件进行几何校正</a:t>
            </a:r>
            <a:r>
              <a:rPr lang="zh-CN" altLang="en-US" sz="2800" dirty="0"/>
              <a:t>，校正精度主要受地理定位文件的影响。</a:t>
            </a:r>
          </a:p>
        </p:txBody>
      </p:sp>
      <p:sp>
        <p:nvSpPr>
          <p:cNvPr id="2" name="矩形 1"/>
          <p:cNvSpPr/>
          <p:nvPr/>
        </p:nvSpPr>
        <p:spPr>
          <a:xfrm>
            <a:off x="251520" y="1124744"/>
            <a:ext cx="531427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基于自带定位信息的几何校正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4" name="内容占位符 1"/>
          <p:cNvSpPr txBox="1"/>
          <p:nvPr/>
        </p:nvSpPr>
        <p:spPr>
          <a:xfrm>
            <a:off x="539552" y="1772816"/>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a:t>数据：</a:t>
            </a:r>
            <a:endParaRPr lang="en-US" altLang="zh-CN" sz="2400" dirty="0"/>
          </a:p>
          <a:p>
            <a:pPr lvl="1">
              <a:lnSpc>
                <a:spcPct val="150000"/>
              </a:lnSpc>
            </a:pPr>
            <a:r>
              <a:rPr lang="en-US" altLang="zh-CN" sz="2400" dirty="0"/>
              <a:t>MODIS Level 1B</a:t>
            </a:r>
            <a:r>
              <a:rPr lang="zh-CN" altLang="en-US" sz="2400" dirty="0"/>
              <a:t>级数据</a:t>
            </a:r>
          </a:p>
          <a:p>
            <a:pPr lvl="1">
              <a:lnSpc>
                <a:spcPct val="150000"/>
              </a:lnSpc>
            </a:pPr>
            <a:r>
              <a:rPr lang="en-US" altLang="zh-CN" sz="2400" dirty="0"/>
              <a:t>ENVISAT</a:t>
            </a:r>
            <a:r>
              <a:rPr lang="zh-CN" altLang="en-US" sz="2400" dirty="0"/>
              <a:t>的</a:t>
            </a:r>
            <a:r>
              <a:rPr lang="en-US" altLang="zh-CN" sz="2400" dirty="0"/>
              <a:t>ASAR</a:t>
            </a:r>
            <a:r>
              <a:rPr lang="zh-CN" altLang="en-US" sz="2400" dirty="0"/>
              <a:t>数据</a:t>
            </a:r>
          </a:p>
          <a:p>
            <a:pPr lvl="1">
              <a:lnSpc>
                <a:spcPct val="150000"/>
              </a:lnSpc>
            </a:pPr>
            <a:r>
              <a:rPr lang="zh-CN" altLang="en-US" sz="2400" dirty="0"/>
              <a:t>风云三号</a:t>
            </a:r>
            <a:r>
              <a:rPr lang="en-US" altLang="zh-CN" sz="2400" dirty="0"/>
              <a:t>VIRR</a:t>
            </a:r>
            <a:r>
              <a:rPr lang="zh-CN" altLang="en-US" sz="2400" dirty="0"/>
              <a:t>数据</a:t>
            </a:r>
          </a:p>
          <a:p>
            <a:pPr>
              <a:lnSpc>
                <a:spcPct val="150000"/>
              </a:lnSpc>
            </a:pPr>
            <a:r>
              <a:rPr lang="zh-CN" altLang="en-US" sz="2400" dirty="0"/>
              <a:t>内容：基于自带定位信息的几何校正</a:t>
            </a:r>
            <a:endParaRPr lang="en-US" altLang="zh-CN" sz="2400" dirty="0"/>
          </a:p>
          <a:p>
            <a:pPr>
              <a:lnSpc>
                <a:spcPct val="150000"/>
              </a:lnSpc>
            </a:pPr>
            <a:r>
              <a:rPr lang="zh-CN" altLang="en-US" sz="2400" dirty="0"/>
              <a:t>工具：</a:t>
            </a:r>
            <a:endParaRPr lang="en-US" altLang="zh-CN" sz="2400" dirty="0"/>
          </a:p>
          <a:p>
            <a:pPr lvl="1">
              <a:lnSpc>
                <a:spcPct val="150000"/>
              </a:lnSpc>
            </a:pPr>
            <a:r>
              <a:rPr lang="en-US" altLang="zh-CN" sz="2000" dirty="0"/>
              <a:t>Geometric Correction /</a:t>
            </a:r>
            <a:r>
              <a:rPr lang="en-US" altLang="zh-CN" sz="2000" dirty="0" err="1"/>
              <a:t>Georeference</a:t>
            </a:r>
            <a:r>
              <a:rPr lang="en-US" altLang="zh-CN" sz="2000" dirty="0"/>
              <a:t> by Sensor/</a:t>
            </a:r>
          </a:p>
          <a:p>
            <a:pPr lvl="1">
              <a:lnSpc>
                <a:spcPct val="150000"/>
              </a:lnSpc>
            </a:pPr>
            <a:r>
              <a:rPr lang="en-US" altLang="zh-CN" sz="2000" dirty="0"/>
              <a:t>/Geometric Correction/</a:t>
            </a:r>
            <a:r>
              <a:rPr lang="en-US" altLang="zh-CN" sz="2000" dirty="0" err="1"/>
              <a:t>Georeference</a:t>
            </a:r>
            <a:r>
              <a:rPr lang="en-US" altLang="zh-CN" sz="2000" dirty="0"/>
              <a:t> from GLT</a:t>
            </a:r>
          </a:p>
          <a:p>
            <a:pPr>
              <a:lnSpc>
                <a:spcPct val="150000"/>
              </a:lnSpc>
            </a:pPr>
            <a:endParaRPr lang="en-US" altLang="zh-CN" sz="2400" dirty="0"/>
          </a:p>
        </p:txBody>
      </p:sp>
      <p:sp>
        <p:nvSpPr>
          <p:cNvPr id="2" name="矩形 1"/>
          <p:cNvSpPr/>
          <p:nvPr/>
        </p:nvSpPr>
        <p:spPr>
          <a:xfrm>
            <a:off x="251520" y="1061675"/>
            <a:ext cx="5760640" cy="523220"/>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基于自带定位信息的几何校正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2" name="矩形 1"/>
          <p:cNvSpPr/>
          <p:nvPr/>
        </p:nvSpPr>
        <p:spPr>
          <a:xfrm>
            <a:off x="251520" y="1061675"/>
            <a:ext cx="5760640" cy="954107"/>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MODIS </a:t>
            </a:r>
            <a:r>
              <a:rPr lang="zh-CN" altLang="en-US" sz="2800" dirty="0">
                <a:latin typeface="黑体" panose="02010609060101010101" pitchFamily="49" charset="-122"/>
                <a:ea typeface="黑体" panose="02010609060101010101" pitchFamily="49" charset="-122"/>
              </a:rPr>
              <a:t>数据几何校正</a:t>
            </a:r>
          </a:p>
          <a:p>
            <a:pPr marL="342900" indent="-342900">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611560" y="1556787"/>
            <a:ext cx="7992888" cy="332295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打开数据：主 菜 单 </a:t>
            </a:r>
            <a:r>
              <a:rPr lang="en-US" altLang="zh-CN" sz="2000" dirty="0"/>
              <a:t>File &gt; Open AS &gt; </a:t>
            </a:r>
            <a:r>
              <a:rPr lang="en-US" altLang="zh-CN" sz="2000" dirty="0">
                <a:sym typeface="+mn-ea"/>
              </a:rPr>
              <a:t>Optical Sensors &gt; </a:t>
            </a:r>
            <a:r>
              <a:rPr lang="en-US" altLang="zh-CN" sz="2000" dirty="0"/>
              <a:t>EOS &gt; MODIS </a:t>
            </a:r>
            <a:r>
              <a:rPr lang="zh-CN" altLang="en-US" sz="2000" dirty="0"/>
              <a:t>， 选 择 “</a:t>
            </a:r>
            <a:r>
              <a:rPr lang="en-US" altLang="zh-CN" sz="2000" dirty="0"/>
              <a:t>MOD021KM.A2013185.0245.005.2013185094144.hdf </a:t>
            </a:r>
            <a:r>
              <a:rPr lang="zh-CN" altLang="en-US" sz="2000" dirty="0"/>
              <a:t>”；</a:t>
            </a:r>
            <a:endParaRPr lang="en-US" altLang="zh-CN" sz="2000" dirty="0"/>
          </a:p>
          <a:p>
            <a:pPr marL="285750" indent="-285750">
              <a:lnSpc>
                <a:spcPct val="150000"/>
              </a:lnSpc>
              <a:buFont typeface="Arial" panose="020B0604020202020204" pitchFamily="34" charset="0"/>
              <a:buChar char="•"/>
            </a:pPr>
            <a:r>
              <a:rPr lang="zh-CN" altLang="en-US" sz="2000" dirty="0"/>
              <a:t>选择校正模型：在 </a:t>
            </a:r>
            <a:r>
              <a:rPr lang="en-US" altLang="zh-CN" sz="2000" dirty="0"/>
              <a:t>Toolbox </a:t>
            </a:r>
            <a:r>
              <a:rPr lang="zh-CN" altLang="en-US" sz="2000" dirty="0"/>
              <a:t>中，打开 </a:t>
            </a:r>
            <a:r>
              <a:rPr lang="en-US" altLang="zh-CN" sz="2000" dirty="0"/>
              <a:t>Geometric Correction /</a:t>
            </a:r>
            <a:r>
              <a:rPr lang="en-US" altLang="zh-CN" sz="2000" dirty="0" err="1"/>
              <a:t>Georeference</a:t>
            </a:r>
            <a:r>
              <a:rPr lang="en-US" altLang="zh-CN" sz="2000" dirty="0"/>
              <a:t> by Sensor/ </a:t>
            </a:r>
            <a:r>
              <a:rPr lang="en-US" altLang="zh-CN" sz="2000" dirty="0" err="1"/>
              <a:t>Georeference</a:t>
            </a:r>
            <a:r>
              <a:rPr lang="en-US" altLang="zh-CN" sz="2000" dirty="0"/>
              <a:t> MODIS</a:t>
            </a:r>
            <a:r>
              <a:rPr lang="zh-CN" altLang="en-US" sz="2000" dirty="0"/>
              <a:t>，点击</a:t>
            </a:r>
            <a:r>
              <a:rPr lang="en-US" altLang="zh-CN" sz="2000" dirty="0"/>
              <a:t>OK</a:t>
            </a:r>
            <a:r>
              <a:rPr lang="zh-CN" altLang="en-US" sz="2000" dirty="0"/>
              <a:t>。</a:t>
            </a:r>
            <a:endParaRPr lang="en-US" altLang="zh-CN" sz="2000" dirty="0"/>
          </a:p>
          <a:p>
            <a:pPr marL="285750" indent="-285750">
              <a:lnSpc>
                <a:spcPct val="150000"/>
              </a:lnSpc>
              <a:buFont typeface="Arial" panose="020B0604020202020204" pitchFamily="34" charset="0"/>
              <a:buChar char="•"/>
            </a:pPr>
            <a:r>
              <a:rPr lang="zh-CN" altLang="en-US" sz="2000" dirty="0"/>
              <a:t>选择输出路径。</a:t>
            </a:r>
            <a:endParaRPr lang="en-US" altLang="zh-CN" sz="2000" dirty="0"/>
          </a:p>
          <a:p>
            <a:pPr indent="0">
              <a:lnSpc>
                <a:spcPct val="150000"/>
              </a:lnSpc>
              <a:buFont typeface="Arial" panose="020B0604020202020204" pitchFamily="34" charset="0"/>
              <a:buNone/>
            </a:pPr>
            <a:endParaRPr lang="zh-CN" altLang="en-US" sz="2000" dirty="0"/>
          </a:p>
          <a:p>
            <a:pPr>
              <a:lnSpc>
                <a:spcPct val="150000"/>
              </a:lnSpc>
            </a:pPr>
            <a:endParaRPr lang="zh-CN" altLang="en-US" sz="2000" dirty="0"/>
          </a:p>
        </p:txBody>
      </p:sp>
      <p:pic>
        <p:nvPicPr>
          <p:cNvPr id="8" name="图片 7">
            <a:extLst>
              <a:ext uri="{FF2B5EF4-FFF2-40B4-BE49-F238E27FC236}">
                <a16:creationId xmlns:a16="http://schemas.microsoft.com/office/drawing/2014/main" id="{CF1BCEB5-F6D9-C477-F37A-30C712A1C99B}"/>
              </a:ext>
            </a:extLst>
          </p:cNvPr>
          <p:cNvPicPr>
            <a:picLocks noChangeAspect="1"/>
          </p:cNvPicPr>
          <p:nvPr/>
        </p:nvPicPr>
        <p:blipFill>
          <a:blip r:embed="rId3"/>
          <a:stretch>
            <a:fillRect/>
          </a:stretch>
        </p:blipFill>
        <p:spPr>
          <a:xfrm>
            <a:off x="288266" y="4034790"/>
            <a:ext cx="3411463" cy="2532845"/>
          </a:xfrm>
          <a:prstGeom prst="rect">
            <a:avLst/>
          </a:prstGeom>
        </p:spPr>
      </p:pic>
      <p:pic>
        <p:nvPicPr>
          <p:cNvPr id="12" name="图片 11">
            <a:extLst>
              <a:ext uri="{FF2B5EF4-FFF2-40B4-BE49-F238E27FC236}">
                <a16:creationId xmlns:a16="http://schemas.microsoft.com/office/drawing/2014/main" id="{FB1FB577-D5A5-22CD-EF7B-7DFC40A679DA}"/>
              </a:ext>
            </a:extLst>
          </p:cNvPr>
          <p:cNvPicPr>
            <a:picLocks noChangeAspect="1"/>
          </p:cNvPicPr>
          <p:nvPr/>
        </p:nvPicPr>
        <p:blipFill>
          <a:blip r:embed="rId4"/>
          <a:stretch>
            <a:fillRect/>
          </a:stretch>
        </p:blipFill>
        <p:spPr>
          <a:xfrm>
            <a:off x="5773877" y="3582079"/>
            <a:ext cx="3241212" cy="2520280"/>
          </a:xfrm>
          <a:prstGeom prst="rect">
            <a:avLst/>
          </a:prstGeom>
        </p:spPr>
      </p:pic>
      <p:pic>
        <p:nvPicPr>
          <p:cNvPr id="15" name="图片 14">
            <a:extLst>
              <a:ext uri="{FF2B5EF4-FFF2-40B4-BE49-F238E27FC236}">
                <a16:creationId xmlns:a16="http://schemas.microsoft.com/office/drawing/2014/main" id="{957F45F3-2B9F-DFCA-9177-7E37DFDF8DBA}"/>
              </a:ext>
            </a:extLst>
          </p:cNvPr>
          <p:cNvPicPr>
            <a:picLocks noChangeAspect="1"/>
          </p:cNvPicPr>
          <p:nvPr/>
        </p:nvPicPr>
        <p:blipFill>
          <a:blip r:embed="rId5"/>
          <a:stretch>
            <a:fillRect/>
          </a:stretch>
        </p:blipFill>
        <p:spPr>
          <a:xfrm>
            <a:off x="3699729" y="3498855"/>
            <a:ext cx="2074148" cy="3225745"/>
          </a:xfrm>
          <a:prstGeom prst="rect">
            <a:avLst/>
          </a:prstGeom>
        </p:spPr>
      </p:pic>
      <p:pic>
        <p:nvPicPr>
          <p:cNvPr id="3" name="图片 2">
            <a:extLst>
              <a:ext uri="{FF2B5EF4-FFF2-40B4-BE49-F238E27FC236}">
                <a16:creationId xmlns:a16="http://schemas.microsoft.com/office/drawing/2014/main" id="{97A4293A-AFAC-958C-5318-9E2D3B2F8AA8}"/>
              </a:ext>
            </a:extLst>
          </p:cNvPr>
          <p:cNvPicPr>
            <a:picLocks noChangeAspect="1"/>
          </p:cNvPicPr>
          <p:nvPr/>
        </p:nvPicPr>
        <p:blipFill>
          <a:blip r:embed="rId6" cstate="print">
            <a:extLst>
              <a:ext uri="{28A0092B-C50C-407E-A947-70E740481C1C}">
                <a14:useLocalDpi xmlns:a14="http://schemas.microsoft.com/office/drawing/2010/main" val="0"/>
              </a:ext>
            </a:extLst>
          </a:blip>
          <a:srcRect l="28098" r="14484"/>
          <a:stretch/>
        </p:blipFill>
        <p:spPr>
          <a:xfrm>
            <a:off x="7085990" y="4984417"/>
            <a:ext cx="1889188" cy="17569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2" name="矩形 1"/>
          <p:cNvSpPr/>
          <p:nvPr/>
        </p:nvSpPr>
        <p:spPr>
          <a:xfrm>
            <a:off x="251520" y="1061675"/>
            <a:ext cx="5760640" cy="954107"/>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ASAR </a:t>
            </a:r>
            <a:r>
              <a:rPr lang="zh-CN" altLang="en-US" sz="2800" dirty="0">
                <a:latin typeface="黑体" panose="02010609060101010101" pitchFamily="49" charset="-122"/>
                <a:ea typeface="黑体" panose="02010609060101010101" pitchFamily="49" charset="-122"/>
              </a:rPr>
              <a:t>数据几何校正</a:t>
            </a:r>
          </a:p>
          <a:p>
            <a:pPr marL="342900" indent="-342900">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611560" y="1628542"/>
            <a:ext cx="8280920" cy="188628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打开数据：主 菜 单 </a:t>
            </a:r>
            <a:r>
              <a:rPr lang="en-US" altLang="zh-CN" sz="2000" dirty="0"/>
              <a:t>File &gt; Open As &gt; Optical Sensors </a:t>
            </a:r>
            <a:r>
              <a:rPr lang="en-US" altLang="zh-CN" sz="2000" dirty="0">
                <a:sym typeface="+mn-ea"/>
              </a:rPr>
              <a:t>&gt; European Space Agency &gt;  </a:t>
            </a:r>
            <a:r>
              <a:rPr lang="en-US" altLang="zh-CN" sz="2000" dirty="0" err="1"/>
              <a:t>ENVIsat</a:t>
            </a:r>
            <a:r>
              <a:rPr lang="en-US" altLang="zh-CN" sz="2000" dirty="0"/>
              <a:t> ASAR</a:t>
            </a:r>
            <a:r>
              <a:rPr lang="zh-CN" altLang="en-US" sz="2000" dirty="0"/>
              <a:t>， 选 择 “</a:t>
            </a:r>
            <a:r>
              <a:rPr lang="en-US" altLang="zh-CN" sz="2000" dirty="0"/>
              <a:t>ASA_IMP..._0457.N1</a:t>
            </a:r>
            <a:r>
              <a:rPr lang="zh-CN" altLang="en-US" sz="2000" dirty="0"/>
              <a:t>”；</a:t>
            </a:r>
            <a:endParaRPr lang="en-US" altLang="zh-CN" sz="2000" dirty="0"/>
          </a:p>
          <a:p>
            <a:pPr marL="285750" indent="-285750">
              <a:lnSpc>
                <a:spcPct val="150000"/>
              </a:lnSpc>
              <a:buFont typeface="Arial" panose="020B0604020202020204" pitchFamily="34" charset="0"/>
              <a:buChar char="•"/>
            </a:pPr>
            <a:r>
              <a:rPr lang="zh-CN" altLang="en-US" sz="2000" dirty="0"/>
              <a:t>选择校正模型：在 </a:t>
            </a:r>
            <a:r>
              <a:rPr lang="en-US" altLang="zh-CN" sz="2000" dirty="0"/>
              <a:t>Toolbox </a:t>
            </a:r>
            <a:r>
              <a:rPr lang="zh-CN" altLang="en-US" sz="2000" dirty="0"/>
              <a:t>中，打开 </a:t>
            </a:r>
            <a:r>
              <a:rPr lang="en-US" altLang="zh-CN" sz="2000" dirty="0"/>
              <a:t>Geometric Correction &gt; </a:t>
            </a:r>
            <a:r>
              <a:rPr lang="en-US" altLang="zh-CN" sz="2000" dirty="0" err="1"/>
              <a:t>Georeference</a:t>
            </a:r>
            <a:r>
              <a:rPr lang="en-US" altLang="zh-CN" sz="2000" dirty="0"/>
              <a:t> by Sensor &gt; </a:t>
            </a:r>
            <a:r>
              <a:rPr lang="en-US" altLang="zh-CN" sz="2000" dirty="0" err="1"/>
              <a:t>Georeference</a:t>
            </a:r>
            <a:r>
              <a:rPr lang="en-US" altLang="zh-CN" sz="2000" dirty="0"/>
              <a:t> ASAR</a:t>
            </a:r>
            <a:r>
              <a:rPr lang="zh-CN" altLang="en-US" sz="2000" dirty="0"/>
              <a:t>，设置如下参数及输出路径</a:t>
            </a:r>
          </a:p>
        </p:txBody>
      </p:sp>
      <p:pic>
        <p:nvPicPr>
          <p:cNvPr id="4" name="图片 3"/>
          <p:cNvPicPr>
            <a:picLocks noChangeAspect="1"/>
          </p:cNvPicPr>
          <p:nvPr>
            <p:custDataLst>
              <p:tags r:id="rId1"/>
            </p:custDataLst>
          </p:nvPr>
        </p:nvPicPr>
        <p:blipFill>
          <a:blip r:embed="rId4"/>
          <a:stretch>
            <a:fillRect/>
          </a:stretch>
        </p:blipFill>
        <p:spPr>
          <a:xfrm>
            <a:off x="2879561" y="3542325"/>
            <a:ext cx="4068445" cy="3124835"/>
          </a:xfrm>
          <a:prstGeom prst="rect">
            <a:avLst/>
          </a:prstGeom>
        </p:spPr>
      </p:pic>
      <p:pic>
        <p:nvPicPr>
          <p:cNvPr id="8" name="图片 7">
            <a:extLst>
              <a:ext uri="{FF2B5EF4-FFF2-40B4-BE49-F238E27FC236}">
                <a16:creationId xmlns:a16="http://schemas.microsoft.com/office/drawing/2014/main" id="{979D288D-505C-220F-C382-6E6F9A8B59E6}"/>
              </a:ext>
            </a:extLst>
          </p:cNvPr>
          <p:cNvPicPr>
            <a:picLocks noChangeAspect="1"/>
          </p:cNvPicPr>
          <p:nvPr/>
        </p:nvPicPr>
        <p:blipFill>
          <a:blip r:embed="rId5"/>
          <a:stretch>
            <a:fillRect/>
          </a:stretch>
        </p:blipFill>
        <p:spPr>
          <a:xfrm>
            <a:off x="251520" y="3476657"/>
            <a:ext cx="2382735" cy="3256172"/>
          </a:xfrm>
          <a:prstGeom prst="rect">
            <a:avLst/>
          </a:prstGeom>
        </p:spPr>
      </p:pic>
      <p:pic>
        <p:nvPicPr>
          <p:cNvPr id="7" name="图片 6">
            <a:extLst>
              <a:ext uri="{FF2B5EF4-FFF2-40B4-BE49-F238E27FC236}">
                <a16:creationId xmlns:a16="http://schemas.microsoft.com/office/drawing/2014/main" id="{57CCD32C-ABC3-6C31-1447-3D227449FAE6}"/>
              </a:ext>
            </a:extLst>
          </p:cNvPr>
          <p:cNvPicPr>
            <a:picLocks noChangeAspect="1"/>
          </p:cNvPicPr>
          <p:nvPr/>
        </p:nvPicPr>
        <p:blipFill>
          <a:blip r:embed="rId6" cstate="print">
            <a:extLst>
              <a:ext uri="{28A0092B-C50C-407E-A947-70E740481C1C}">
                <a14:useLocalDpi xmlns:a14="http://schemas.microsoft.com/office/drawing/2010/main" val="0"/>
              </a:ext>
            </a:extLst>
          </a:blip>
          <a:srcRect l="32977" r="11828"/>
          <a:stretch/>
        </p:blipFill>
        <p:spPr>
          <a:xfrm>
            <a:off x="6588224" y="4436750"/>
            <a:ext cx="2111082" cy="20721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2" name="矩形 1"/>
          <p:cNvSpPr/>
          <p:nvPr/>
        </p:nvSpPr>
        <p:spPr>
          <a:xfrm>
            <a:off x="238185" y="908640"/>
            <a:ext cx="8568952" cy="954107"/>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）基于 </a:t>
            </a:r>
            <a:r>
              <a:rPr lang="en-US" altLang="zh-CN" sz="2800" dirty="0">
                <a:latin typeface="黑体" panose="02010609060101010101" pitchFamily="49" charset="-122"/>
                <a:ea typeface="黑体" panose="02010609060101010101" pitchFamily="49" charset="-122"/>
              </a:rPr>
              <a:t>GLT </a:t>
            </a:r>
            <a:r>
              <a:rPr lang="zh-CN" altLang="en-US" sz="2800" dirty="0">
                <a:latin typeface="黑体" panose="02010609060101010101" pitchFamily="49" charset="-122"/>
                <a:ea typeface="黑体" panose="02010609060101010101" pitchFamily="49" charset="-122"/>
              </a:rPr>
              <a:t>方法的国产卫星影像几何校正</a:t>
            </a:r>
          </a:p>
          <a:p>
            <a:pPr marL="342900" indent="-342900">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467415" y="1367557"/>
            <a:ext cx="8208912" cy="19380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打开数据：</a:t>
            </a:r>
            <a:r>
              <a:rPr lang="en-US" altLang="zh-CN" sz="2000" dirty="0"/>
              <a:t>File &gt; Open</a:t>
            </a:r>
            <a:r>
              <a:rPr lang="zh-CN" altLang="en-US" sz="2000" dirty="0"/>
              <a:t>，选择文件后缀是</a:t>
            </a:r>
            <a:r>
              <a:rPr lang="en-US" altLang="zh-CN" sz="2000" dirty="0"/>
              <a:t>.he5 </a:t>
            </a:r>
            <a:r>
              <a:rPr lang="zh-CN" altLang="en-US" sz="2000" dirty="0"/>
              <a:t>的文件， 进入 </a:t>
            </a:r>
            <a:r>
              <a:rPr lang="en-US" altLang="zh-CN" sz="2000" dirty="0"/>
              <a:t>Select HDF5 Datasets </a:t>
            </a:r>
            <a:r>
              <a:rPr lang="zh-CN" altLang="en-US" sz="2000" dirty="0"/>
              <a:t>面板；</a:t>
            </a:r>
            <a:r>
              <a:rPr lang="en-US" altLang="zh-CN" sz="2000" dirty="0"/>
              <a:t>选择图像数据EV_RefSB，点击中间的加载箭头，将所选数据加载到右边的列表中，单击右下角Open Rasters，打开图像。</a:t>
            </a:r>
            <a:endParaRPr sz="2000" dirty="0"/>
          </a:p>
          <a:p>
            <a:pPr indent="0">
              <a:lnSpc>
                <a:spcPct val="150000"/>
              </a:lnSpc>
              <a:buFont typeface="Arial" panose="020B0604020202020204" pitchFamily="34" charset="0"/>
              <a:buNone/>
            </a:pPr>
            <a:endParaRPr lang="zh-CN" altLang="en-US" sz="2000" dirty="0"/>
          </a:p>
        </p:txBody>
      </p:sp>
      <p:pic>
        <p:nvPicPr>
          <p:cNvPr id="4" name="图片 3">
            <a:extLst>
              <a:ext uri="{FF2B5EF4-FFF2-40B4-BE49-F238E27FC236}">
                <a16:creationId xmlns:a16="http://schemas.microsoft.com/office/drawing/2014/main" id="{5BA0E372-1650-7B9E-043B-4D8BC6A089B3}"/>
              </a:ext>
            </a:extLst>
          </p:cNvPr>
          <p:cNvPicPr>
            <a:picLocks noChangeAspect="1"/>
          </p:cNvPicPr>
          <p:nvPr/>
        </p:nvPicPr>
        <p:blipFill>
          <a:blip r:embed="rId3"/>
          <a:stretch>
            <a:fillRect/>
          </a:stretch>
        </p:blipFill>
        <p:spPr>
          <a:xfrm>
            <a:off x="2699792" y="2831246"/>
            <a:ext cx="4467119" cy="39101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160" y="1412875"/>
            <a:ext cx="7495540" cy="55308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sz="2000">
                <a:sym typeface="+mn-ea"/>
              </a:rPr>
              <a:t> 相同方法，同时将定位文件（Latitude和Longitude）打开。</a:t>
            </a:r>
            <a:endParaRPr lang="zh-CN" altLang="en-US" sz="2000" dirty="0">
              <a:sym typeface="+mn-ea"/>
            </a:endParaRPr>
          </a:p>
        </p:txBody>
      </p:sp>
      <p:sp>
        <p:nvSpPr>
          <p:cNvPr id="8" name="标题 3"/>
          <p:cNvSpPr txBox="1"/>
          <p:nvPr>
            <p:custDataLst>
              <p:tags r:id="rId1"/>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9" name="矩形 8"/>
          <p:cNvSpPr/>
          <p:nvPr>
            <p:custDataLst>
              <p:tags r:id="rId2"/>
            </p:custDataLst>
          </p:nvPr>
        </p:nvSpPr>
        <p:spPr>
          <a:xfrm>
            <a:off x="238185" y="908640"/>
            <a:ext cx="8568952" cy="521970"/>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）基于 </a:t>
            </a:r>
            <a:r>
              <a:rPr lang="en-US" altLang="zh-CN" sz="2800" dirty="0">
                <a:latin typeface="黑体" panose="02010609060101010101" pitchFamily="49" charset="-122"/>
                <a:ea typeface="黑体" panose="02010609060101010101" pitchFamily="49" charset="-122"/>
              </a:rPr>
              <a:t>GLT </a:t>
            </a:r>
            <a:r>
              <a:rPr lang="zh-CN" altLang="en-US" sz="2800" dirty="0">
                <a:latin typeface="黑体" panose="02010609060101010101" pitchFamily="49" charset="-122"/>
                <a:ea typeface="黑体" panose="02010609060101010101" pitchFamily="49" charset="-122"/>
              </a:rPr>
              <a:t>方法的国产卫星影像几何校正</a:t>
            </a:r>
          </a:p>
        </p:txBody>
      </p:sp>
      <p:pic>
        <p:nvPicPr>
          <p:cNvPr id="4" name="图片 3">
            <a:extLst>
              <a:ext uri="{FF2B5EF4-FFF2-40B4-BE49-F238E27FC236}">
                <a16:creationId xmlns:a16="http://schemas.microsoft.com/office/drawing/2014/main" id="{479930BE-B33B-F4A8-133B-E28E4D212E00}"/>
              </a:ext>
            </a:extLst>
          </p:cNvPr>
          <p:cNvPicPr>
            <a:picLocks noChangeAspect="1"/>
          </p:cNvPicPr>
          <p:nvPr/>
        </p:nvPicPr>
        <p:blipFill>
          <a:blip r:embed="rId5"/>
          <a:stretch>
            <a:fillRect/>
          </a:stretch>
        </p:blipFill>
        <p:spPr>
          <a:xfrm>
            <a:off x="2065575" y="2204864"/>
            <a:ext cx="5012849" cy="4387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405" y="1430655"/>
            <a:ext cx="7495540" cy="147637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000" dirty="0">
                <a:sym typeface="+mn-ea"/>
              </a:rPr>
              <a:t>生成 </a:t>
            </a:r>
            <a:r>
              <a:rPr lang="en-US" altLang="zh-CN" sz="2000" dirty="0">
                <a:sym typeface="+mn-ea"/>
              </a:rPr>
              <a:t>GLT </a:t>
            </a:r>
            <a:r>
              <a:rPr lang="zh-CN" altLang="en-US" sz="2000" dirty="0">
                <a:sym typeface="+mn-ea"/>
              </a:rPr>
              <a:t>文件：</a:t>
            </a:r>
            <a:r>
              <a:rPr lang="en-US" altLang="zh-CN" sz="2000" dirty="0">
                <a:sym typeface="+mn-ea"/>
              </a:rPr>
              <a:t>Geometric Correction</a:t>
            </a:r>
            <a:r>
              <a:rPr lang="en-US" altLang="zh-CN" sz="2000" dirty="0"/>
              <a:t> &gt; </a:t>
            </a:r>
            <a:r>
              <a:rPr lang="en-US" altLang="zh-CN" sz="2000" dirty="0">
                <a:sym typeface="+mn-ea"/>
              </a:rPr>
              <a:t>Build GLT</a:t>
            </a:r>
            <a:r>
              <a:rPr lang="zh-CN" altLang="en-US" sz="2000" dirty="0">
                <a:sym typeface="+mn-ea"/>
              </a:rPr>
              <a:t>中</a:t>
            </a:r>
            <a:r>
              <a:rPr lang="en-US" altLang="zh-CN" sz="2000" dirty="0">
                <a:sym typeface="+mn-ea"/>
              </a:rPr>
              <a:t>X </a:t>
            </a:r>
            <a:r>
              <a:rPr lang="zh-CN" altLang="en-US" sz="2000" dirty="0">
                <a:sym typeface="+mn-ea"/>
              </a:rPr>
              <a:t>选 </a:t>
            </a:r>
            <a:r>
              <a:rPr lang="en-US" altLang="zh-CN" sz="2000" dirty="0">
                <a:sym typeface="+mn-ea"/>
              </a:rPr>
              <a:t>longitude</a:t>
            </a:r>
            <a:r>
              <a:rPr lang="zh-CN" altLang="en-US" sz="2000" dirty="0">
                <a:sym typeface="+mn-ea"/>
              </a:rPr>
              <a:t>， </a:t>
            </a:r>
            <a:r>
              <a:rPr lang="en-US" altLang="zh-CN" sz="2000" dirty="0">
                <a:sym typeface="+mn-ea"/>
              </a:rPr>
              <a:t>Y </a:t>
            </a:r>
            <a:r>
              <a:rPr lang="zh-CN" altLang="en-US" sz="2000" dirty="0">
                <a:sym typeface="+mn-ea"/>
              </a:rPr>
              <a:t>选</a:t>
            </a:r>
            <a:r>
              <a:rPr lang="en-US" altLang="zh-CN" sz="2000" dirty="0">
                <a:sym typeface="+mn-ea"/>
              </a:rPr>
              <a:t>latitude </a:t>
            </a:r>
            <a:r>
              <a:rPr lang="zh-CN" altLang="en-US" sz="2000" dirty="0">
                <a:sym typeface="+mn-ea"/>
              </a:rPr>
              <a:t>，点击</a:t>
            </a:r>
            <a:r>
              <a:rPr lang="en-US" altLang="zh-CN" sz="2000" dirty="0">
                <a:sym typeface="+mn-ea"/>
              </a:rPr>
              <a:t>ok</a:t>
            </a:r>
            <a:r>
              <a:rPr lang="zh-CN" altLang="en-US" sz="2000" dirty="0">
                <a:sym typeface="+mn-ea"/>
              </a:rPr>
              <a:t>；在下一个窗口选择 </a:t>
            </a:r>
            <a:r>
              <a:rPr lang="en-US" altLang="zh-CN" sz="2000" dirty="0">
                <a:sym typeface="+mn-ea"/>
              </a:rPr>
              <a:t>Geographic Lat/Lon</a:t>
            </a:r>
            <a:r>
              <a:rPr lang="zh-CN" altLang="en-US" sz="2000" dirty="0">
                <a:sym typeface="+mn-ea"/>
              </a:rPr>
              <a:t>， </a:t>
            </a:r>
            <a:r>
              <a:rPr lang="en-US" altLang="zh-CN" sz="2000" dirty="0">
                <a:sym typeface="+mn-ea"/>
              </a:rPr>
              <a:t>WGS-84</a:t>
            </a:r>
            <a:r>
              <a:rPr lang="zh-CN" altLang="en-US" sz="2000" dirty="0">
                <a:sym typeface="+mn-ea"/>
              </a:rPr>
              <a:t>；旋转角度为 </a:t>
            </a:r>
            <a:r>
              <a:rPr lang="en-US" altLang="zh-CN" sz="2000" dirty="0">
                <a:sym typeface="+mn-ea"/>
              </a:rPr>
              <a:t>0</a:t>
            </a:r>
            <a:r>
              <a:rPr lang="zh-CN" altLang="en-US" sz="2000" dirty="0">
                <a:sym typeface="+mn-ea"/>
              </a:rPr>
              <a:t>。</a:t>
            </a:r>
          </a:p>
        </p:txBody>
      </p:sp>
      <p:sp>
        <p:nvSpPr>
          <p:cNvPr id="8" name="标题 3"/>
          <p:cNvSpPr txBox="1"/>
          <p:nvPr>
            <p:custDataLst>
              <p:tags r:id="rId1"/>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、几何校正</a:t>
            </a:r>
            <a:r>
              <a:rPr lang="en-US" altLang="zh-CN" dirty="0">
                <a:solidFill>
                  <a:schemeClr val="tx1"/>
                </a:solidFill>
              </a:rPr>
              <a:t>——</a:t>
            </a:r>
            <a:r>
              <a:rPr lang="zh-CN" altLang="en-US" dirty="0">
                <a:solidFill>
                  <a:schemeClr val="tx1"/>
                </a:solidFill>
              </a:rPr>
              <a:t>练习</a:t>
            </a:r>
            <a:r>
              <a:rPr lang="en-US" altLang="zh-CN" dirty="0">
                <a:solidFill>
                  <a:schemeClr val="tx1"/>
                </a:solidFill>
              </a:rPr>
              <a:t>8</a:t>
            </a:r>
            <a:endParaRPr lang="zh-CN" altLang="en-US" dirty="0">
              <a:solidFill>
                <a:schemeClr val="tx1"/>
              </a:solidFill>
            </a:endParaRPr>
          </a:p>
        </p:txBody>
      </p:sp>
      <p:sp>
        <p:nvSpPr>
          <p:cNvPr id="9" name="矩形 8"/>
          <p:cNvSpPr/>
          <p:nvPr>
            <p:custDataLst>
              <p:tags r:id="rId2"/>
            </p:custDataLst>
          </p:nvPr>
        </p:nvSpPr>
        <p:spPr>
          <a:xfrm>
            <a:off x="238185" y="908640"/>
            <a:ext cx="8568952" cy="521970"/>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）基于 </a:t>
            </a:r>
            <a:r>
              <a:rPr lang="en-US" altLang="zh-CN" sz="2800" dirty="0">
                <a:latin typeface="黑体" panose="02010609060101010101" pitchFamily="49" charset="-122"/>
                <a:ea typeface="黑体" panose="02010609060101010101" pitchFamily="49" charset="-122"/>
              </a:rPr>
              <a:t>GLT </a:t>
            </a:r>
            <a:r>
              <a:rPr lang="zh-CN" altLang="en-US" sz="2800" dirty="0">
                <a:latin typeface="黑体" panose="02010609060101010101" pitchFamily="49" charset="-122"/>
                <a:ea typeface="黑体" panose="02010609060101010101" pitchFamily="49" charset="-122"/>
              </a:rPr>
              <a:t>方法的国产卫星影像几何校正</a:t>
            </a:r>
          </a:p>
        </p:txBody>
      </p:sp>
      <p:pic>
        <p:nvPicPr>
          <p:cNvPr id="3" name="图片 2"/>
          <p:cNvPicPr>
            <a:picLocks noChangeAspect="1"/>
          </p:cNvPicPr>
          <p:nvPr>
            <p:custDataLst>
              <p:tags r:id="rId3"/>
            </p:custDataLst>
          </p:nvPr>
        </p:nvPicPr>
        <p:blipFill>
          <a:blip r:embed="rId9"/>
          <a:srcRect r="5838"/>
          <a:stretch>
            <a:fillRect/>
          </a:stretch>
        </p:blipFill>
        <p:spPr>
          <a:xfrm>
            <a:off x="395536" y="3386548"/>
            <a:ext cx="2827020" cy="1074420"/>
          </a:xfrm>
          <a:prstGeom prst="rect">
            <a:avLst/>
          </a:prstGeom>
        </p:spPr>
      </p:pic>
      <p:pic>
        <p:nvPicPr>
          <p:cNvPr id="10" name="图片 9"/>
          <p:cNvPicPr>
            <a:picLocks noChangeAspect="1"/>
          </p:cNvPicPr>
          <p:nvPr>
            <p:custDataLst>
              <p:tags r:id="rId4"/>
            </p:custDataLst>
          </p:nvPr>
        </p:nvPicPr>
        <p:blipFill>
          <a:blip r:embed="rId10"/>
          <a:stretch>
            <a:fillRect/>
          </a:stretch>
        </p:blipFill>
        <p:spPr>
          <a:xfrm>
            <a:off x="395536" y="4460968"/>
            <a:ext cx="2827020" cy="1066800"/>
          </a:xfrm>
          <a:prstGeom prst="rect">
            <a:avLst/>
          </a:prstGeom>
        </p:spPr>
      </p:pic>
      <p:pic>
        <p:nvPicPr>
          <p:cNvPr id="11" name="图片 10"/>
          <p:cNvPicPr>
            <a:picLocks noChangeAspect="1"/>
          </p:cNvPicPr>
          <p:nvPr>
            <p:custDataLst>
              <p:tags r:id="rId5"/>
            </p:custDataLst>
          </p:nvPr>
        </p:nvPicPr>
        <p:blipFill>
          <a:blip r:embed="rId11"/>
          <a:stretch>
            <a:fillRect/>
          </a:stretch>
        </p:blipFill>
        <p:spPr>
          <a:xfrm>
            <a:off x="3482975" y="2907030"/>
            <a:ext cx="2362200" cy="3762375"/>
          </a:xfrm>
          <a:prstGeom prst="rect">
            <a:avLst/>
          </a:prstGeom>
        </p:spPr>
      </p:pic>
      <p:pic>
        <p:nvPicPr>
          <p:cNvPr id="12" name="图片 11"/>
          <p:cNvPicPr>
            <a:picLocks noChangeAspect="1"/>
          </p:cNvPicPr>
          <p:nvPr>
            <p:custDataLst>
              <p:tags r:id="rId6"/>
            </p:custDataLst>
          </p:nvPr>
        </p:nvPicPr>
        <p:blipFill>
          <a:blip r:embed="rId12"/>
          <a:stretch>
            <a:fillRect/>
          </a:stretch>
        </p:blipFill>
        <p:spPr>
          <a:xfrm>
            <a:off x="6012180" y="3573145"/>
            <a:ext cx="2955925" cy="22758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U0MDE1ZTgxMGZlZDQ2N2E0YzExZjdjNzJkZmU1Yz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639</Words>
  <Application>Microsoft Office PowerPoint</Application>
  <PresentationFormat>全屏显示(4:3)</PresentationFormat>
  <Paragraphs>51</Paragraphs>
  <Slides>12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黑体</vt:lpstr>
      <vt:lpstr>微软雅黑</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Shang</dc:creator>
  <cp:lastModifiedBy>春雨 赖</cp:lastModifiedBy>
  <cp:revision>524</cp:revision>
  <dcterms:created xsi:type="dcterms:W3CDTF">2015-11-30T10:41:00Z</dcterms:created>
  <dcterms:modified xsi:type="dcterms:W3CDTF">2024-10-17T09:04:23Z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AB7ED81BB39446BD90137E6FC5C515AE_12</vt:lpwstr>
  </property>
  <property fmtid="{D5CDD505-2E9C-101B-9397-08002B2CF9AE}" pid="3" name="KSOProductBuildVer">
    <vt:lpwstr>2052-12.1.0.15712</vt:lpwstr>
  </property>
</Properties>
</file>