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84" r:id="rId2"/>
    <p:sldId id="375" r:id="rId3"/>
    <p:sldId id="391" r:id="rId4"/>
    <p:sldId id="388" r:id="rId5"/>
    <p:sldId id="373" r:id="rId6"/>
    <p:sldId id="376" r:id="rId7"/>
    <p:sldId id="386" r:id="rId8"/>
    <p:sldId id="378" r:id="rId9"/>
    <p:sldId id="393" r:id="rId10"/>
    <p:sldId id="374" r:id="rId11"/>
    <p:sldId id="289" r:id="rId12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0" userDrawn="1">
          <p15:clr>
            <a:srgbClr val="A4A3A4"/>
          </p15:clr>
        </p15:guide>
        <p15:guide id="2" pos="29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B71DD"/>
    <a:srgbClr val="0099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6002" autoAdjust="0"/>
  </p:normalViewPr>
  <p:slideViewPr>
    <p:cSldViewPr showGuides="1">
      <p:cViewPr varScale="1">
        <p:scale>
          <a:sx n="62" d="100"/>
          <a:sy n="62" d="100"/>
        </p:scale>
        <p:origin x="1626" y="66"/>
      </p:cViewPr>
      <p:guideLst>
        <p:guide orient="horz" pos="2130"/>
        <p:guide pos="29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EE9C6-1DBA-44A5-AEFE-F4337DC359FA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E31C4-AB86-4844-B75B-FC06F64CF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E31C4-AB86-4844-B75B-FC06F64CF47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E31C4-AB86-4844-B75B-FC06F64CF47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E31C4-AB86-4844-B75B-FC06F64CF47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F1EAC-6512-6657-A718-5D3AAA874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52394C7-38B0-7AC9-08E2-C827CE56F6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6A36010-8B16-0D9D-26F9-E2426F22A1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B29DEC-EC5D-62E0-7A3D-AC99D69BB5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E31C4-AB86-4844-B75B-FC06F64CF4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875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D4F5B-FCFF-2FD7-F613-E6CE3B3F1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42DEAB1-3C0C-4445-E7F8-D9C4A1A317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4CE459C-5254-93D8-D560-7FE75491B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FD92E-D54E-42BE-F368-320C872D4F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E31C4-AB86-4844-B75B-FC06F64CF4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886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E31C4-AB86-4844-B75B-FC06F64CF47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E31C4-AB86-4844-B75B-FC06F64CF47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46F34-872F-E852-1D78-DCE5EA4EB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96038FE-0F42-E468-9460-0B49D40678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3840E15-7C06-2BBE-0649-E1BBC9AE7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19AAFD-A813-DA28-D6DA-0D702A640C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E31C4-AB86-4844-B75B-FC06F64CF4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62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E31C4-AB86-4844-B75B-FC06F64CF47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60FA4-1685-D72B-0AD9-9104C57BA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785BFF9-0706-2FA3-4896-93F5EE5943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2C27FD1-C7C4-A665-F3C3-F46F5677FF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BA21F7-CEBA-FD3C-A381-E66E4EF999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E31C4-AB86-4844-B75B-FC06F64CF4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17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B213-29A1-4175-8A84-123ECF56377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2024/10/24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D3C-14D7-41D4-BB4C-662DDA52ED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B213-29A1-4175-8A84-123ECF56377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2024/10/24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D3C-14D7-41D4-BB4C-662DDA52ED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B213-29A1-4175-8A84-123ECF56377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2024/10/24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D3C-14D7-41D4-BB4C-662DDA52ED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B213-29A1-4175-8A84-123ECF56377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2024/10/24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D3C-14D7-41D4-BB4C-662DDA52ED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B213-29A1-4175-8A84-123ECF56377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2024/10/24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D3C-14D7-41D4-BB4C-662DDA52ED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B213-29A1-4175-8A84-123ECF56377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2024/10/24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D3C-14D7-41D4-BB4C-662DDA52ED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B213-29A1-4175-8A84-123ECF56377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2024/10/24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D3C-14D7-41D4-BB4C-662DDA52ED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B213-29A1-4175-8A84-123ECF56377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2024/10/24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D3C-14D7-41D4-BB4C-662DDA52ED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B213-29A1-4175-8A84-123ECF56377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2024/10/24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D3C-14D7-41D4-BB4C-662DDA52ED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B213-29A1-4175-8A84-123ECF56377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2024/10/24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D3C-14D7-41D4-BB4C-662DDA52ED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B213-29A1-4175-8A84-123ECF56377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2024/10/24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D3C-14D7-41D4-BB4C-662DDA52ED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99592" y="95238"/>
            <a:ext cx="8136904" cy="5300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DB213-29A1-4175-8A84-123ECF56377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2024/10/24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F9D3C-14D7-41D4-BB4C-662DDA52ED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0070C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2780928"/>
            <a:ext cx="78112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第七讲 遥感影像处理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：波段运算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993" y="148804"/>
            <a:ext cx="4878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遥感概论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必修课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上机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627"/>
    </mc:Choice>
    <mc:Fallback xmlns="">
      <p:transition spd="slow" advTm="4362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683568" y="116632"/>
            <a:ext cx="8460432" cy="5830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、波段运算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练习</a:t>
            </a:r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500063" y="1340768"/>
            <a:ext cx="8104385" cy="44496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zh-CN" altLang="en-US" sz="2800" dirty="0"/>
              <a:t>本节收获</a:t>
            </a:r>
            <a:endParaRPr lang="en-US" altLang="zh-CN" sz="2800" dirty="0"/>
          </a:p>
          <a:p>
            <a:pPr>
              <a:spcAft>
                <a:spcPts val="600"/>
              </a:spcAft>
            </a:pPr>
            <a:r>
              <a:rPr lang="zh-CN" altLang="en-US" sz="2800" dirty="0"/>
              <a:t>了解实用的波段运算工具</a:t>
            </a:r>
          </a:p>
          <a:p>
            <a:pPr>
              <a:spcAft>
                <a:spcPts val="600"/>
              </a:spcAft>
            </a:pPr>
            <a:r>
              <a:rPr lang="zh-CN" altLang="en-US" sz="2800" dirty="0"/>
              <a:t>学习了对图像简单的加、减、乘、除运算</a:t>
            </a:r>
          </a:p>
          <a:p>
            <a:pPr>
              <a:spcAft>
                <a:spcPts val="600"/>
              </a:spcAft>
            </a:pPr>
            <a:endParaRPr lang="en-US" altLang="zh-CN" sz="2800" dirty="0"/>
          </a:p>
          <a:p>
            <a:pPr marL="0" indent="0">
              <a:spcAft>
                <a:spcPts val="600"/>
              </a:spcAft>
              <a:buNone/>
            </a:pPr>
            <a:r>
              <a:rPr lang="zh-CN" altLang="en-US" sz="2800" dirty="0"/>
              <a:t>要求：</a:t>
            </a:r>
          </a:p>
          <a:p>
            <a:pPr>
              <a:spcAft>
                <a:spcPts val="600"/>
              </a:spcAft>
            </a:pPr>
            <a:r>
              <a:rPr lang="zh-CN" altLang="en-US" sz="2800" dirty="0"/>
              <a:t>输出</a:t>
            </a:r>
            <a:r>
              <a:rPr lang="zh-CN" altLang="en-US" sz="2800" dirty="0">
                <a:solidFill>
                  <a:srgbClr val="FF0000"/>
                </a:solidFill>
              </a:rPr>
              <a:t>两种不同波段运算</a:t>
            </a:r>
            <a:r>
              <a:rPr lang="zh-CN" altLang="en-US" sz="2800" dirty="0"/>
              <a:t>的结果图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31" y="2047682"/>
            <a:ext cx="8335538" cy="27626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683568" y="116632"/>
            <a:ext cx="8460432" cy="5830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、波段运算</a:t>
            </a:r>
          </a:p>
        </p:txBody>
      </p:sp>
      <p:sp>
        <p:nvSpPr>
          <p:cNvPr id="6" name="内容占位符 1"/>
          <p:cNvSpPr txBox="1"/>
          <p:nvPr/>
        </p:nvSpPr>
        <p:spPr>
          <a:xfrm>
            <a:off x="233772" y="1124744"/>
            <a:ext cx="8676456" cy="52519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概述：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altLang="zh-CN" sz="2400" dirty="0" err="1"/>
              <a:t>BandMath</a:t>
            </a:r>
            <a:r>
              <a:rPr lang="zh-CN" altLang="en-US" sz="2400" dirty="0"/>
              <a:t>是一个灵活的图像处理工具，其中许多功能是无法在其它的图像处理系统中获得的。由于每个用户都有独特的需求，利用此工具用户自己定义处理算法，应用到在</a:t>
            </a:r>
            <a:r>
              <a:rPr lang="en-US" altLang="zh-CN" sz="2400" dirty="0"/>
              <a:t>ENVI</a:t>
            </a:r>
            <a:r>
              <a:rPr lang="zh-CN" altLang="en-US" sz="2400" dirty="0"/>
              <a:t>打开的波段或整个图像中，用户可以根据需要自定义简单或复杂的处理程序。例如：可以对图像进行简单加、减、乘、除运算，或使用</a:t>
            </a:r>
            <a:r>
              <a:rPr lang="en-US" altLang="zh-CN" sz="2400" dirty="0"/>
              <a:t>IDL</a:t>
            </a:r>
            <a:r>
              <a:rPr lang="zh-CN" altLang="en-US" sz="2400" dirty="0"/>
              <a:t>编写更复杂的处理运算功能。波段运算实质是</a:t>
            </a:r>
            <a:r>
              <a:rPr lang="zh-CN" altLang="en-US" sz="2400" dirty="0">
                <a:solidFill>
                  <a:srgbClr val="FF0000"/>
                </a:solidFill>
              </a:rPr>
              <a:t>对每个像素点对应的像素值</a:t>
            </a:r>
            <a:r>
              <a:rPr lang="zh-CN" altLang="en-US" sz="2400" dirty="0"/>
              <a:t>进行</a:t>
            </a:r>
            <a:r>
              <a:rPr lang="zh-CN" altLang="en-US" sz="2400" dirty="0">
                <a:solidFill>
                  <a:srgbClr val="FF0000"/>
                </a:solidFill>
              </a:rPr>
              <a:t>数学运算</a:t>
            </a:r>
            <a:r>
              <a:rPr lang="zh-CN" altLang="en-US" sz="2400" dirty="0"/>
              <a:t>。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658CB-85CE-5946-5A16-924BCACD9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35DF20E0-1DF9-1968-8517-E05F0E7CA23D}"/>
              </a:ext>
            </a:extLst>
          </p:cNvPr>
          <p:cNvSpPr txBox="1"/>
          <p:nvPr/>
        </p:nvSpPr>
        <p:spPr>
          <a:xfrm>
            <a:off x="683568" y="116632"/>
            <a:ext cx="8460432" cy="5830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、波段运算</a:t>
            </a: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C7AD5877-0DCD-3119-EE1F-B4DD95A62D0D}"/>
              </a:ext>
            </a:extLst>
          </p:cNvPr>
          <p:cNvSpPr txBox="1"/>
          <p:nvPr/>
        </p:nvSpPr>
        <p:spPr>
          <a:xfrm>
            <a:off x="233772" y="908720"/>
            <a:ext cx="8676456" cy="52519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波段运算的基本要求如下：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、必须符合</a:t>
            </a:r>
            <a:r>
              <a:rPr lang="en-US" altLang="zh-CN" sz="2400" dirty="0"/>
              <a:t>IDL</a:t>
            </a:r>
            <a:r>
              <a:rPr lang="zh-CN" altLang="en-US" sz="2400" dirty="0"/>
              <a:t>语言书写波段运算表达式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2000" dirty="0"/>
              <a:t>波段运算表达式必须是</a:t>
            </a:r>
            <a:r>
              <a:rPr lang="en-US" altLang="zh-CN" sz="2000" dirty="0"/>
              <a:t>IDL </a:t>
            </a:r>
            <a:r>
              <a:rPr lang="zh-CN" altLang="en-US" sz="2000" dirty="0"/>
              <a:t>语句：定义处理算法或波段运算表达式符合</a:t>
            </a:r>
            <a:r>
              <a:rPr lang="en-US" altLang="zh-CN" sz="2000" dirty="0"/>
              <a:t>IDL </a:t>
            </a:r>
            <a:r>
              <a:rPr lang="zh-CN" altLang="en-US" sz="2000" dirty="0"/>
              <a:t>语句的语法。简单的波段运算表达式不需要</a:t>
            </a:r>
            <a:r>
              <a:rPr lang="en-US" altLang="zh-CN" sz="2000" dirty="0"/>
              <a:t>IDL </a:t>
            </a:r>
            <a:r>
              <a:rPr lang="zh-CN" altLang="en-US" sz="2000" dirty="0"/>
              <a:t>的先验知识，若要执行复杂的运算，则要在波段运算中涉及</a:t>
            </a:r>
            <a:r>
              <a:rPr lang="en-US" altLang="zh-CN" sz="2000" dirty="0"/>
              <a:t>IDL </a:t>
            </a:r>
            <a:r>
              <a:rPr lang="zh-CN" altLang="en-US" sz="2000" dirty="0"/>
              <a:t>知识。</a:t>
            </a:r>
            <a:endParaRPr lang="en-US" altLang="zh-CN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、所有输入波段必须具有相同的空间大小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2000" dirty="0"/>
              <a:t>由于波段运算表达式是根据</a:t>
            </a:r>
            <a:r>
              <a:rPr lang="en-US" altLang="zh-CN" sz="2000" dirty="0"/>
              <a:t>pixel-for-pixel</a:t>
            </a:r>
            <a:r>
              <a:rPr lang="zh-CN" altLang="en-US" sz="2000" dirty="0"/>
              <a:t>原理作用于波段的，因此输入波段在</a:t>
            </a:r>
            <a:r>
              <a:rPr lang="zh-CN" altLang="en-US" sz="2000" dirty="0">
                <a:solidFill>
                  <a:srgbClr val="FF0000"/>
                </a:solidFill>
              </a:rPr>
              <a:t>行列数和像元大小必须相同</a:t>
            </a:r>
            <a:r>
              <a:rPr lang="zh-CN" altLang="en-US" sz="2000" dirty="0"/>
              <a:t>。对于有地理坐标的数据，如果覆盖区域一样，但是由于像元大小不一样使得行列数不一致，在进行波段运算前，可以使用</a:t>
            </a:r>
            <a:r>
              <a:rPr lang="en-US" altLang="zh-CN" sz="2000" dirty="0"/>
              <a:t>Toolbox</a:t>
            </a:r>
            <a:r>
              <a:rPr lang="zh-CN" altLang="en-US" sz="2000" dirty="0"/>
              <a:t>工具箱</a:t>
            </a:r>
            <a:r>
              <a:rPr lang="en-US" altLang="zh-CN" sz="2000" dirty="0"/>
              <a:t>/Raster Management/Layer Stacking</a:t>
            </a:r>
            <a:r>
              <a:rPr lang="zh-CN" altLang="en-US" sz="2000" dirty="0"/>
              <a:t>功能对图像进行调整。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zh-CN" altLang="en-US" sz="200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6329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B5F35-099B-E179-FA54-3E2AE9065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8BDE65A-7303-C680-C233-A2C4877AF5B2}"/>
              </a:ext>
            </a:extLst>
          </p:cNvPr>
          <p:cNvSpPr txBox="1"/>
          <p:nvPr/>
        </p:nvSpPr>
        <p:spPr>
          <a:xfrm>
            <a:off x="683568" y="116632"/>
            <a:ext cx="8460432" cy="5830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、波段运算</a:t>
            </a: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79774DE5-1D19-AB24-ACCD-4272FFBA55B8}"/>
              </a:ext>
            </a:extLst>
          </p:cNvPr>
          <p:cNvSpPr txBox="1"/>
          <p:nvPr/>
        </p:nvSpPr>
        <p:spPr>
          <a:xfrm>
            <a:off x="233772" y="980728"/>
            <a:ext cx="8676456" cy="52519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、表达式中的所有变量都必须用</a:t>
            </a:r>
            <a:r>
              <a:rPr lang="en-US" altLang="zh-CN" sz="2400" dirty="0"/>
              <a:t>Bn</a:t>
            </a:r>
            <a:r>
              <a:rPr lang="zh-CN" altLang="en-US" sz="2400" dirty="0"/>
              <a:t>（或</a:t>
            </a:r>
            <a:r>
              <a:rPr lang="en-US" altLang="zh-CN" sz="2400" dirty="0"/>
              <a:t>bn</a:t>
            </a:r>
            <a:r>
              <a:rPr lang="zh-CN" altLang="en-US" sz="2400" dirty="0"/>
              <a:t>）命名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2000" dirty="0"/>
              <a:t>表达式中代表输入波段的变量</a:t>
            </a:r>
            <a:r>
              <a:rPr lang="zh-CN" altLang="en-US" sz="2000" dirty="0">
                <a:solidFill>
                  <a:srgbClr val="FF0000"/>
                </a:solidFill>
              </a:rPr>
              <a:t>必须以字母“</a:t>
            </a:r>
            <a:r>
              <a:rPr lang="en-US" altLang="zh-CN" sz="2000" dirty="0">
                <a:solidFill>
                  <a:srgbClr val="FF0000"/>
                </a:solidFill>
              </a:rPr>
              <a:t>b”</a:t>
            </a:r>
            <a:r>
              <a:rPr lang="zh-CN" altLang="en-US" sz="2000" dirty="0">
                <a:solidFill>
                  <a:srgbClr val="FF0000"/>
                </a:solidFill>
              </a:rPr>
              <a:t>或“</a:t>
            </a:r>
            <a:r>
              <a:rPr lang="en-US" altLang="zh-CN" sz="2000" dirty="0">
                <a:solidFill>
                  <a:srgbClr val="FF0000"/>
                </a:solidFill>
              </a:rPr>
              <a:t>B”</a:t>
            </a:r>
            <a:r>
              <a:rPr lang="zh-CN" altLang="en-US" sz="2000" dirty="0">
                <a:solidFill>
                  <a:srgbClr val="FF0000"/>
                </a:solidFill>
              </a:rPr>
              <a:t>开头</a:t>
            </a:r>
            <a:r>
              <a:rPr lang="zh-CN" altLang="en-US" sz="2000" dirty="0"/>
              <a:t>，后跟</a:t>
            </a:r>
            <a:r>
              <a:rPr lang="en-US" altLang="zh-CN" sz="2000" dirty="0"/>
              <a:t>5</a:t>
            </a:r>
            <a:r>
              <a:rPr lang="zh-CN" altLang="en-US" sz="2000" dirty="0"/>
              <a:t>位以内的数字。例如，对</a:t>
            </a:r>
            <a:r>
              <a:rPr lang="en-US" altLang="zh-CN" sz="2000" dirty="0"/>
              <a:t>3</a:t>
            </a:r>
            <a:r>
              <a:rPr lang="zh-CN" altLang="en-US" sz="2000" dirty="0"/>
              <a:t>个波段进行求和运算的有效表达式可以用以下</a:t>
            </a:r>
            <a:r>
              <a:rPr lang="en-US" altLang="zh-CN" sz="2000" dirty="0"/>
              <a:t>3</a:t>
            </a:r>
            <a:r>
              <a:rPr lang="zh-CN" altLang="en-US" sz="2000" dirty="0"/>
              <a:t>种方式书写：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zh-CN" sz="2000" dirty="0"/>
              <a:t>                   b1 + b2 + b3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zh-CN" sz="2000" dirty="0"/>
              <a:t>                   B1 + B11 + B111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zh-CN" sz="2000" dirty="0"/>
              <a:t>                   B1 + b2 + B3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、结果波段必须与输入波段的空间大小相同</a:t>
            </a:r>
            <a:endParaRPr lang="en-US" altLang="zh-CN" sz="240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2000" dirty="0"/>
              <a:t>波段运算表达式所生成的结果必须在行列数方面与输入波段相同。例如，如果输入表达式为</a:t>
            </a:r>
            <a:r>
              <a:rPr lang="en-US" altLang="zh-CN" sz="2000" dirty="0"/>
              <a:t>MAX(b1)</a:t>
            </a:r>
            <a:r>
              <a:rPr lang="zh-CN" altLang="en-US" sz="2000" dirty="0"/>
              <a:t>，将不能生成正确结果，因为表达式输出值为一个数，与输入波段的行列数不一致。</a:t>
            </a:r>
          </a:p>
        </p:txBody>
      </p:sp>
    </p:spTree>
    <p:extLst>
      <p:ext uri="{BB962C8B-B14F-4D97-AF65-F5344CB8AC3E}">
        <p14:creationId xmlns:p14="http://schemas.microsoft.com/office/powerpoint/2010/main" val="174667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683568" y="116632"/>
            <a:ext cx="8460432" cy="5830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、波段运算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练习</a:t>
            </a:r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539552" y="1772816"/>
            <a:ext cx="8104385" cy="44496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数据：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…\ Program Files\</a:t>
            </a:r>
            <a:r>
              <a:rPr lang="en-US" altLang="zh-CN" sz="2400" dirty="0" err="1"/>
              <a:t>Exelis</a:t>
            </a:r>
            <a:r>
              <a:rPr lang="en-US" altLang="zh-CN" sz="2400" dirty="0"/>
              <a:t>\ENVI6\classic\data\</a:t>
            </a:r>
            <a:r>
              <a:rPr lang="en-US" altLang="zh-CN" sz="2400" dirty="0" err="1"/>
              <a:t>can_tmr.img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内容：波段运算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工具：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Toolbox / Band Algebra / Band Math</a:t>
            </a:r>
            <a:endParaRPr lang="en-US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251520" y="1061675"/>
            <a:ext cx="5760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波段运算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683568" y="116632"/>
            <a:ext cx="8460432" cy="5830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、波段运算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练习</a:t>
            </a:r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5556" y="836712"/>
            <a:ext cx="7992888" cy="3276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选择菜单</a:t>
            </a:r>
            <a:r>
              <a:rPr lang="en-US" altLang="zh-CN" sz="2000" dirty="0"/>
              <a:t>File &gt; Open</a:t>
            </a:r>
            <a:r>
              <a:rPr lang="zh-CN" altLang="en-US" sz="2000" dirty="0"/>
              <a:t>，打开数据</a:t>
            </a:r>
            <a:r>
              <a:rPr lang="en-US" altLang="zh-CN" sz="2000" dirty="0"/>
              <a:t>“</a:t>
            </a:r>
            <a:r>
              <a:rPr lang="en-US" altLang="zh-CN" sz="2000" dirty="0" err="1"/>
              <a:t>can_tmr.img</a:t>
            </a:r>
            <a:r>
              <a:rPr lang="en-US" altLang="zh-CN" sz="2000" dirty="0"/>
              <a:t>”</a:t>
            </a:r>
            <a:r>
              <a:rPr lang="zh-CN" altLang="en-US" sz="2000" dirty="0"/>
              <a:t> ；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启动</a:t>
            </a:r>
            <a:r>
              <a:rPr lang="en-US" altLang="zh-CN" sz="2000" dirty="0"/>
              <a:t>Band Math</a:t>
            </a:r>
            <a:r>
              <a:rPr lang="zh-CN" altLang="en-US" sz="2000" dirty="0"/>
              <a:t>工具，路径为</a:t>
            </a:r>
            <a:r>
              <a:rPr lang="en-US" altLang="zh-CN" sz="2000" dirty="0"/>
              <a:t>Toolbox/ Band Algebra /Band Math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在</a:t>
            </a:r>
            <a:r>
              <a:rPr lang="en-US" altLang="zh-CN" sz="2000" dirty="0"/>
              <a:t>Band Math</a:t>
            </a:r>
            <a:r>
              <a:rPr lang="zh-CN" altLang="en-US" sz="2000" dirty="0"/>
              <a:t>面板，在</a:t>
            </a:r>
            <a:r>
              <a:rPr lang="en-US" altLang="zh-CN" sz="2000" dirty="0"/>
              <a:t>Enter an expression</a:t>
            </a:r>
            <a:r>
              <a:rPr lang="zh-CN" altLang="en-US" sz="2000" dirty="0"/>
              <a:t>文本框中输入运算表达式：</a:t>
            </a:r>
            <a:r>
              <a:rPr lang="en-US" altLang="zh-CN" sz="2000" dirty="0"/>
              <a:t>b1+b2+b3</a:t>
            </a:r>
            <a:r>
              <a:rPr lang="zh-CN" altLang="en-US" sz="2000" dirty="0"/>
              <a:t>，点击</a:t>
            </a:r>
            <a:r>
              <a:rPr lang="en-US" altLang="zh-CN" sz="2000" dirty="0"/>
              <a:t>Add to List</a:t>
            </a:r>
            <a:r>
              <a:rPr lang="zh-CN" altLang="en-US" sz="2000" dirty="0"/>
              <a:t>按钮，将表达式添加到</a:t>
            </a:r>
            <a:r>
              <a:rPr lang="en-US" altLang="zh-CN" sz="2000" dirty="0"/>
              <a:t>Previous Band Math Expression</a:t>
            </a:r>
            <a:r>
              <a:rPr lang="zh-CN" altLang="en-US" sz="2000" dirty="0"/>
              <a:t>列表中（变量名必须以字符 “</a:t>
            </a:r>
            <a:r>
              <a:rPr lang="en-US" altLang="zh-CN" sz="2000" dirty="0"/>
              <a:t>b” </a:t>
            </a:r>
            <a:r>
              <a:rPr lang="zh-CN" altLang="en-US" sz="2000" dirty="0"/>
              <a:t>或 “</a:t>
            </a:r>
            <a:r>
              <a:rPr lang="en-US" altLang="zh-CN" sz="2000" dirty="0"/>
              <a:t>B” </a:t>
            </a:r>
            <a:r>
              <a:rPr lang="zh-CN" altLang="en-US" sz="2000" dirty="0"/>
              <a:t>开头）；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注：如果表达式存在语法错误，将不能被添加到列表中，如下图所示。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C45106A-FC88-9201-1955-D50F439D8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717032"/>
            <a:ext cx="2908359" cy="302433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8745BD1-F372-A77B-71D8-698AA8F16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011" y="4676819"/>
            <a:ext cx="3057143" cy="11047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FDA1E-563D-85A2-3FE5-5520CA537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11FED90E-950B-5929-7414-45C312AFA08F}"/>
              </a:ext>
            </a:extLst>
          </p:cNvPr>
          <p:cNvSpPr txBox="1"/>
          <p:nvPr/>
        </p:nvSpPr>
        <p:spPr>
          <a:xfrm>
            <a:off x="683568" y="116632"/>
            <a:ext cx="8460432" cy="5830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、波段运算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练习</a:t>
            </a:r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694B350-6B34-C9C8-A50F-20FF331D43BC}"/>
              </a:ext>
            </a:extLst>
          </p:cNvPr>
          <p:cNvSpPr/>
          <p:nvPr/>
        </p:nvSpPr>
        <p:spPr>
          <a:xfrm>
            <a:off x="473674" y="789837"/>
            <a:ext cx="4674389" cy="6041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在</a:t>
            </a:r>
            <a:r>
              <a:rPr lang="en-US" altLang="zh-CN" sz="2000" dirty="0"/>
              <a:t>Band Math</a:t>
            </a:r>
            <a:r>
              <a:rPr lang="zh-CN" altLang="en-US" sz="2000" dirty="0"/>
              <a:t>面板中，选中添加的</a:t>
            </a:r>
            <a:r>
              <a:rPr lang="en-US" altLang="zh-CN" sz="2000" dirty="0"/>
              <a:t>"b1+b2+b3"</a:t>
            </a:r>
            <a:r>
              <a:rPr lang="zh-CN" altLang="en-US" sz="2000" dirty="0"/>
              <a:t>，点击</a:t>
            </a:r>
            <a:r>
              <a:rPr lang="en-US" altLang="zh-CN" sz="2000" dirty="0"/>
              <a:t>OK</a:t>
            </a:r>
            <a:r>
              <a:rPr lang="zh-CN" altLang="en-US" sz="2000" dirty="0"/>
              <a:t>按钮，打开</a:t>
            </a:r>
            <a:r>
              <a:rPr lang="en-US" altLang="zh-CN" sz="2000" dirty="0"/>
              <a:t>Variables to Bands Pairings</a:t>
            </a:r>
            <a:r>
              <a:rPr lang="zh-CN" altLang="en-US" sz="2000" dirty="0"/>
              <a:t>对话框（如图），为运算表达式中各个变量赋图像文件或者图像波段；；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在</a:t>
            </a:r>
            <a:r>
              <a:rPr lang="en-US" altLang="zh-CN" sz="2000" dirty="0"/>
              <a:t>Variables to Bands Pairings</a:t>
            </a:r>
            <a:r>
              <a:rPr lang="zh-CN" altLang="en-US" sz="2000" dirty="0"/>
              <a:t>对话框中，</a:t>
            </a:r>
            <a:r>
              <a:rPr lang="en-US" altLang="zh-CN" sz="2000" dirty="0"/>
              <a:t>Variables used in expression</a:t>
            </a:r>
            <a:r>
              <a:rPr lang="zh-CN" altLang="en-US" sz="2000" dirty="0"/>
              <a:t>列表框中选择变量</a:t>
            </a:r>
            <a:r>
              <a:rPr lang="en-US" altLang="zh-CN" sz="2000" dirty="0"/>
              <a:t>b1</a:t>
            </a:r>
            <a:r>
              <a:rPr lang="zh-CN" altLang="en-US" sz="2000" dirty="0"/>
              <a:t>，单击</a:t>
            </a:r>
            <a:r>
              <a:rPr lang="en-US" altLang="zh-CN" sz="2000" dirty="0"/>
              <a:t>Available Bands List</a:t>
            </a:r>
            <a:r>
              <a:rPr lang="zh-CN" altLang="en-US" sz="2000" dirty="0"/>
              <a:t>中的</a:t>
            </a:r>
            <a:r>
              <a:rPr lang="en-US" altLang="zh-CN" sz="2000" dirty="0"/>
              <a:t>"TM Band 1 (0.4850)"</a:t>
            </a:r>
            <a:r>
              <a:rPr lang="zh-CN" altLang="en-US" sz="2000" dirty="0"/>
              <a:t>。然后用同样的方法为</a:t>
            </a:r>
            <a:r>
              <a:rPr lang="en-US" altLang="zh-CN" sz="2000" dirty="0"/>
              <a:t>b2</a:t>
            </a:r>
            <a:r>
              <a:rPr lang="zh-CN" altLang="en-US" sz="2000" dirty="0"/>
              <a:t>和</a:t>
            </a:r>
            <a:r>
              <a:rPr lang="en-US" altLang="zh-CN" sz="2000" dirty="0"/>
              <a:t>b3</a:t>
            </a:r>
            <a:r>
              <a:rPr lang="zh-CN" altLang="en-US" sz="2000" dirty="0"/>
              <a:t>指定为</a:t>
            </a:r>
            <a:r>
              <a:rPr lang="en-US" altLang="zh-CN" sz="2000" dirty="0"/>
              <a:t>"TM Band 2"</a:t>
            </a:r>
            <a:r>
              <a:rPr lang="zh-CN" altLang="en-US" sz="2000" dirty="0"/>
              <a:t>和</a:t>
            </a:r>
            <a:r>
              <a:rPr lang="en-US" altLang="zh-CN" sz="2000" dirty="0"/>
              <a:t>"TM Band 3"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222222"/>
                </a:solidFill>
                <a:effectLst/>
                <a:latin typeface="Helvetica Neue"/>
              </a:rPr>
              <a:t>选择文件名及路径保存结果，单击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Helvetica Neue"/>
              </a:rPr>
              <a:t>OK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Helvetica Neue"/>
              </a:rPr>
              <a:t>按钮执行运算。</a:t>
            </a: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A05C3F-CD1A-4753-687E-C838F1534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052736"/>
            <a:ext cx="3438095" cy="5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71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683568" y="116632"/>
            <a:ext cx="8460432" cy="5830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、波段运算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练习</a:t>
            </a:r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8386" y="1113920"/>
            <a:ext cx="8280920" cy="1424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222222"/>
                </a:solidFill>
                <a:effectLst/>
                <a:latin typeface="Helvetica Neue"/>
              </a:rPr>
              <a:t>此时可以将输入和输出文件加载到视图中，然后点击工具栏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Helvetica Neue"/>
              </a:rPr>
              <a:t>Cursor Value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Helvetica Neue"/>
              </a:rPr>
              <a:t>       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222222"/>
                </a:solidFill>
                <a:effectLst/>
                <a:latin typeface="Helvetica Neue"/>
              </a:rPr>
              <a:t>图标获取当前鼠标位置的像元值，如图所示。</a:t>
            </a:r>
            <a:endParaRPr lang="zh-CN" altLang="en-US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8BC80CD-D327-47D0-9965-54460A458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7" y="1576312"/>
            <a:ext cx="398314" cy="46120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A4DDC91-9260-1900-56A2-E48D2D6E5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428" y="2952737"/>
            <a:ext cx="2457143" cy="31047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F1BFB-8E07-BFAA-F91B-8BAC72615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72CEBD84-C780-10B4-CB19-D24276F3331E}"/>
              </a:ext>
            </a:extLst>
          </p:cNvPr>
          <p:cNvSpPr txBox="1"/>
          <p:nvPr/>
        </p:nvSpPr>
        <p:spPr>
          <a:xfrm>
            <a:off x="683568" y="116632"/>
            <a:ext cx="8460432" cy="5830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、波段运算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练习</a:t>
            </a:r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3EC5C7-1471-CDEF-B194-C34635F7881B}"/>
              </a:ext>
            </a:extLst>
          </p:cNvPr>
          <p:cNvSpPr/>
          <p:nvPr/>
        </p:nvSpPr>
        <p:spPr>
          <a:xfrm>
            <a:off x="265483" y="862265"/>
            <a:ext cx="8280920" cy="1886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222222"/>
                </a:solidFill>
                <a:effectLst/>
                <a:latin typeface="Helvetica Neue"/>
              </a:rPr>
              <a:t>进行波段除法运算时，可能会出现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Helvetica Neue"/>
              </a:rPr>
              <a:t>data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Helvetica Neue"/>
              </a:rPr>
              <a:t>值为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Helvetica Neue"/>
              </a:rPr>
              <a:t>1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Helvetica Neue"/>
              </a:rPr>
              <a:t>或者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Helvetica Neue"/>
              </a:rPr>
              <a:t>0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Helvetica Neue"/>
              </a:rPr>
              <a:t>的结果，这是因为：</a:t>
            </a:r>
            <a:endParaRPr lang="en-US" altLang="zh-CN" sz="2000" b="0" i="0" dirty="0">
              <a:solidFill>
                <a:srgbClr val="222222"/>
              </a:solidFill>
              <a:effectLst/>
              <a:latin typeface="Helvetica Neue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222222"/>
                </a:solidFill>
                <a:effectLst/>
                <a:latin typeface="Helvetica Neue"/>
              </a:rPr>
              <a:t>    当对整型数据波段进行除法运算时，运算结果不是被向上或向下取整，    </a:t>
            </a:r>
            <a:endParaRPr lang="en-US" altLang="zh-CN" sz="2000" b="0" i="0" dirty="0">
              <a:solidFill>
                <a:srgbClr val="222222"/>
              </a:solidFill>
              <a:effectLst/>
              <a:latin typeface="Helvetica Neue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222222"/>
                </a:solidFill>
                <a:latin typeface="Helvetica Neue"/>
              </a:rPr>
              <a:t>    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Helvetica Neue"/>
              </a:rPr>
              <a:t>而是直接被简单地舍去（小数点后面的数据被舍弃）。要避免这种情</a:t>
            </a:r>
            <a:endParaRPr lang="en-US" altLang="zh-CN" sz="2000" b="0" i="0" dirty="0">
              <a:solidFill>
                <a:srgbClr val="222222"/>
              </a:solidFill>
              <a:effectLst/>
              <a:latin typeface="Helvetica Neue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222222"/>
                </a:solidFill>
                <a:latin typeface="Helvetica Neue"/>
              </a:rPr>
              <a:t>    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Helvetica Neue"/>
              </a:rPr>
              <a:t>况发生，通常将数据类型转换为浮点型：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Helvetica Neue"/>
              </a:rPr>
              <a:t>b1 / float(b2)</a:t>
            </a:r>
            <a:r>
              <a:rPr lang="zh-CN" altLang="en-US" sz="2000" dirty="0">
                <a:solidFill>
                  <a:srgbClr val="222222"/>
                </a:solidFill>
                <a:latin typeface="Helvetica Neue"/>
              </a:rPr>
              <a:t>。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CFC17E-71EA-B795-3EE9-F926B7D8E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33" y="2825532"/>
            <a:ext cx="2802191" cy="29123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94388F-B555-D66A-7985-CD37607AA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646" y="3493666"/>
            <a:ext cx="3076190" cy="32952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C6CC9BE-18BA-BF79-4D38-C205E8C757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462" y="2873068"/>
            <a:ext cx="3076189" cy="318791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E6110E7-095C-BF50-1547-DE1A043280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8353" y="3646047"/>
            <a:ext cx="3085714" cy="3142857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AF12C640-1DF5-8A30-778A-99F54A0D4CF9}"/>
              </a:ext>
            </a:extLst>
          </p:cNvPr>
          <p:cNvSpPr/>
          <p:nvPr/>
        </p:nvSpPr>
        <p:spPr>
          <a:xfrm>
            <a:off x="4355976" y="4725144"/>
            <a:ext cx="327665" cy="21602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2758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WU0MDE1ZTgxMGZlZDQ2N2E0YzExZjdjNzJkZmU1Yz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1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871</Words>
  <Application>Microsoft Office PowerPoint</Application>
  <PresentationFormat>全屏显示(4:3)</PresentationFormat>
  <Paragraphs>60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Helvetica Neue</vt:lpstr>
      <vt:lpstr>黑体</vt:lpstr>
      <vt:lpstr>微软雅黑</vt:lpstr>
      <vt:lpstr>Arial</vt:lpstr>
      <vt:lpstr>Calibri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Rong Shang</dc:creator>
  <cp:lastModifiedBy>春雨 赖</cp:lastModifiedBy>
  <cp:revision>527</cp:revision>
  <dcterms:created xsi:type="dcterms:W3CDTF">2015-11-30T10:41:00Z</dcterms:created>
  <dcterms:modified xsi:type="dcterms:W3CDTF">2024-10-24T07:16:44Z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AB7ED81BB39446BD90137E6FC5C515AE_12</vt:lpwstr>
  </property>
  <property fmtid="{D5CDD505-2E9C-101B-9397-08002B2CF9AE}" pid="3" name="KSOProductBuildVer">
    <vt:lpwstr>2052-12.1.0.15712</vt:lpwstr>
  </property>
</Properties>
</file>