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0" r:id="rId5"/>
    <p:sldMasterId id="2147483706" r:id="rId6"/>
    <p:sldMasterId id="2147483675" r:id="rId7"/>
    <p:sldMasterId id="2147483663" r:id="rId8"/>
  </p:sldMasterIdLst>
  <p:notesMasterIdLst>
    <p:notesMasterId r:id="rId37"/>
  </p:notesMasterIdLst>
  <p:handoutMasterIdLst>
    <p:handoutMasterId r:id="rId38"/>
  </p:handoutMasterIdLst>
  <p:sldIdLst>
    <p:sldId id="265" r:id="rId9"/>
    <p:sldId id="310" r:id="rId10"/>
    <p:sldId id="354" r:id="rId11"/>
    <p:sldId id="353" r:id="rId12"/>
    <p:sldId id="316" r:id="rId13"/>
    <p:sldId id="355" r:id="rId14"/>
    <p:sldId id="356" r:id="rId15"/>
    <p:sldId id="351" r:id="rId16"/>
    <p:sldId id="358" r:id="rId17"/>
    <p:sldId id="363" r:id="rId18"/>
    <p:sldId id="377" r:id="rId19"/>
    <p:sldId id="352" r:id="rId20"/>
    <p:sldId id="360" r:id="rId21"/>
    <p:sldId id="376" r:id="rId22"/>
    <p:sldId id="374" r:id="rId23"/>
    <p:sldId id="365" r:id="rId24"/>
    <p:sldId id="375" r:id="rId25"/>
    <p:sldId id="367" r:id="rId26"/>
    <p:sldId id="327" r:id="rId27"/>
    <p:sldId id="328" r:id="rId28"/>
    <p:sldId id="370" r:id="rId29"/>
    <p:sldId id="371" r:id="rId30"/>
    <p:sldId id="372" r:id="rId31"/>
    <p:sldId id="336" r:id="rId32"/>
    <p:sldId id="368" r:id="rId33"/>
    <p:sldId id="362" r:id="rId34"/>
    <p:sldId id="343" r:id="rId35"/>
    <p:sldId id="369" r:id="rId36"/>
  </p:sldIdLst>
  <p:sldSz cx="12188825" cy="6858000"/>
  <p:notesSz cx="6858000" cy="9144000"/>
  <p:custDataLst>
    <p:tags r:id="rId39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322" autoAdjust="0"/>
  </p:normalViewPr>
  <p:slideViewPr>
    <p:cSldViewPr showGuides="1">
      <p:cViewPr varScale="1">
        <p:scale>
          <a:sx n="69" d="100"/>
          <a:sy n="69" d="100"/>
        </p:scale>
        <p:origin x="524" y="6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gs" Target="tags/tag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2023/3/21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52913906-A3B5-4682-9A39-DA47335F4EB1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5" name="标题 12"/>
          <p:cNvSpPr txBox="1">
            <a:spLocks/>
          </p:cNvSpPr>
          <p:nvPr userDrawn="1"/>
        </p:nvSpPr>
        <p:spPr>
          <a:xfrm>
            <a:off x="693812" y="14543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内容占位符 13"/>
          <p:cNvSpPr>
            <a:spLocks noGrp="1"/>
          </p:cNvSpPr>
          <p:nvPr>
            <p:ph idx="11"/>
          </p:nvPr>
        </p:nvSpPr>
        <p:spPr>
          <a:xfrm>
            <a:off x="1125860" y="1988840"/>
            <a:ext cx="9134391" cy="4114801"/>
          </a:xfrm>
        </p:spPr>
        <p:txBody>
          <a:bodyPr rtlCol="0"/>
          <a:lstStyle/>
          <a:p>
            <a:endParaRPr lang="zh-CN" altLang="en-US" dirty="0"/>
          </a:p>
        </p:txBody>
      </p:sp>
      <p:sp>
        <p:nvSpPr>
          <p:cNvPr id="8" name="标题 12"/>
          <p:cNvSpPr>
            <a:spLocks noGrp="1"/>
          </p:cNvSpPr>
          <p:nvPr>
            <p:ph type="title"/>
          </p:nvPr>
        </p:nvSpPr>
        <p:spPr>
          <a:xfrm>
            <a:off x="837828" y="100502"/>
            <a:ext cx="9144001" cy="13716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 flipV="1">
            <a:off x="0" y="1472101"/>
            <a:ext cx="51583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32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633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035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676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705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1899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8317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5498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901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255" y="315914"/>
            <a:ext cx="7774608" cy="592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4255" y="1219673"/>
            <a:ext cx="10940317" cy="50006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E715D26E-08BF-4DE2-869C-895AF7546EB5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 flipV="1">
            <a:off x="0" y="1144813"/>
            <a:ext cx="5256584" cy="74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24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52913906-A3B5-4682-9A39-DA47335F4EB1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5" name="标题 12"/>
          <p:cNvSpPr txBox="1">
            <a:spLocks/>
          </p:cNvSpPr>
          <p:nvPr userDrawn="1"/>
        </p:nvSpPr>
        <p:spPr>
          <a:xfrm>
            <a:off x="693812" y="14543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内容占位符 13"/>
          <p:cNvSpPr>
            <a:spLocks noGrp="1"/>
          </p:cNvSpPr>
          <p:nvPr>
            <p:ph idx="11"/>
          </p:nvPr>
        </p:nvSpPr>
        <p:spPr>
          <a:xfrm>
            <a:off x="1522413" y="1904999"/>
            <a:ext cx="9134391" cy="4114801"/>
          </a:xfrm>
        </p:spPr>
        <p:txBody>
          <a:bodyPr rtlCol="0"/>
          <a:lstStyle/>
          <a:p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 flipV="1">
            <a:off x="117748" y="1511072"/>
            <a:ext cx="590465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2"/>
          <p:cNvSpPr>
            <a:spLocks noGrp="1"/>
          </p:cNvSpPr>
          <p:nvPr>
            <p:ph type="title"/>
          </p:nvPr>
        </p:nvSpPr>
        <p:spPr>
          <a:xfrm>
            <a:off x="837828" y="100502"/>
            <a:ext cx="9144001" cy="1371600"/>
          </a:xfrm>
        </p:spPr>
        <p:txBody>
          <a:bodyPr rtlCol="0"/>
          <a:lstStyle/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394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 flipV="1">
            <a:off x="117748" y="1511072"/>
            <a:ext cx="590465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024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42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87464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5821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1262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262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530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644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67209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388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255" y="315914"/>
            <a:ext cx="7774608" cy="592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4255" y="1219673"/>
            <a:ext cx="10940317" cy="50006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E715D26E-08BF-4DE2-869C-895AF7546EB5}" type="slidenum">
              <a:rPr lang="en-US" altLang="zh-CN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9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52913906-A3B5-4682-9A39-DA47335F4EB1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5" name="标题 12"/>
          <p:cNvSpPr txBox="1">
            <a:spLocks/>
          </p:cNvSpPr>
          <p:nvPr userDrawn="1"/>
        </p:nvSpPr>
        <p:spPr>
          <a:xfrm>
            <a:off x="693812" y="14543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内容占位符 13"/>
          <p:cNvSpPr>
            <a:spLocks noGrp="1"/>
          </p:cNvSpPr>
          <p:nvPr>
            <p:ph idx="11"/>
          </p:nvPr>
        </p:nvSpPr>
        <p:spPr>
          <a:xfrm>
            <a:off x="1522413" y="1904999"/>
            <a:ext cx="9134391" cy="4114801"/>
          </a:xfrm>
        </p:spPr>
        <p:txBody>
          <a:bodyPr rtlCol="0"/>
          <a:lstStyle/>
          <a:p>
            <a:endParaRPr lang="zh-CN" altLang="en-US" dirty="0"/>
          </a:p>
        </p:txBody>
      </p:sp>
      <p:sp>
        <p:nvSpPr>
          <p:cNvPr id="8" name="标题 12"/>
          <p:cNvSpPr>
            <a:spLocks noGrp="1"/>
          </p:cNvSpPr>
          <p:nvPr>
            <p:ph type="title"/>
          </p:nvPr>
        </p:nvSpPr>
        <p:spPr>
          <a:xfrm>
            <a:off x="837828" y="100502"/>
            <a:ext cx="9144001" cy="1371600"/>
          </a:xfrm>
        </p:spPr>
        <p:txBody>
          <a:bodyPr rtlCol="0"/>
          <a:lstStyle/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 flipV="1">
            <a:off x="0" y="1507778"/>
            <a:ext cx="465425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5318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024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58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37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0452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942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1503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53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9310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1603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C847F5-93BF-420F-8B65-846E937E9C1A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8975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377329-BC83-4AA4-8C27-9230F654D81D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176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255" y="315914"/>
            <a:ext cx="7774608" cy="592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4255" y="1219673"/>
            <a:ext cx="10940317" cy="5000625"/>
          </a:xfrm>
        </p:spPr>
        <p:txBody>
          <a:bodyPr/>
          <a:lstStyle/>
          <a:p>
            <a:r>
              <a:rPr lang="zh-CN" altLang="en-US" dirty="0"/>
              <a:t>单击图标添加表格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E715D26E-08BF-4DE2-869C-895AF7546EB5}" type="slidenum">
              <a:rPr lang="en-US" altLang="zh-CN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4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52913906-A3B5-4682-9A39-DA47335F4EB1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5" name="标题 12"/>
          <p:cNvSpPr txBox="1">
            <a:spLocks/>
          </p:cNvSpPr>
          <p:nvPr userDrawn="1"/>
        </p:nvSpPr>
        <p:spPr>
          <a:xfrm>
            <a:off x="693812" y="14543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内容占位符 13"/>
          <p:cNvSpPr>
            <a:spLocks noGrp="1"/>
          </p:cNvSpPr>
          <p:nvPr>
            <p:ph idx="11"/>
          </p:nvPr>
        </p:nvSpPr>
        <p:spPr>
          <a:xfrm>
            <a:off x="1522413" y="1904999"/>
            <a:ext cx="9134391" cy="4114801"/>
          </a:xfrm>
        </p:spPr>
        <p:txBody>
          <a:bodyPr rtlCol="0"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8" name="标题 12"/>
          <p:cNvSpPr>
            <a:spLocks noGrp="1"/>
          </p:cNvSpPr>
          <p:nvPr>
            <p:ph type="title"/>
          </p:nvPr>
        </p:nvSpPr>
        <p:spPr>
          <a:xfrm>
            <a:off x="837828" y="100502"/>
            <a:ext cx="9144001" cy="1371600"/>
          </a:xfrm>
        </p:spPr>
        <p:txBody>
          <a:bodyPr rtlCol="0">
            <a:normAutofit/>
          </a:bodyPr>
          <a:lstStyle>
            <a:lvl1pPr>
              <a:defRPr sz="3200" baseline="0">
                <a:latin typeface="+mj-lt"/>
                <a:ea typeface="黑体" panose="02010609060101010101" pitchFamily="49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 flipV="1">
            <a:off x="0" y="1597955"/>
            <a:ext cx="40781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707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52913906-A3B5-4682-9A39-DA47335F4EB1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5" name="标题 12"/>
          <p:cNvSpPr txBox="1">
            <a:spLocks/>
          </p:cNvSpPr>
          <p:nvPr userDrawn="1"/>
        </p:nvSpPr>
        <p:spPr>
          <a:xfrm>
            <a:off x="693812" y="14543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内容占位符 13"/>
          <p:cNvSpPr>
            <a:spLocks noGrp="1"/>
          </p:cNvSpPr>
          <p:nvPr>
            <p:ph idx="11"/>
          </p:nvPr>
        </p:nvSpPr>
        <p:spPr>
          <a:xfrm>
            <a:off x="1522413" y="1904999"/>
            <a:ext cx="9134391" cy="4114801"/>
          </a:xfrm>
        </p:spPr>
        <p:txBody>
          <a:bodyPr rtlCol="0"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8" name="标题 12"/>
          <p:cNvSpPr>
            <a:spLocks noGrp="1"/>
          </p:cNvSpPr>
          <p:nvPr>
            <p:ph type="title"/>
          </p:nvPr>
        </p:nvSpPr>
        <p:spPr>
          <a:xfrm>
            <a:off x="837828" y="100502"/>
            <a:ext cx="9144001" cy="1371600"/>
          </a:xfrm>
        </p:spPr>
        <p:txBody>
          <a:bodyPr rtlCol="0">
            <a:normAutofit/>
          </a:bodyPr>
          <a:lstStyle>
            <a:lvl1pPr>
              <a:defRPr sz="3200" baseline="0">
                <a:latin typeface="+mj-lt"/>
                <a:ea typeface="黑体" panose="02010609060101010101" pitchFamily="49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 flipV="1">
            <a:off x="0" y="1568816"/>
            <a:ext cx="5256584" cy="74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716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52913906-A3B5-4682-9A39-DA47335F4EB1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5" name="标题 12"/>
          <p:cNvSpPr txBox="1">
            <a:spLocks/>
          </p:cNvSpPr>
          <p:nvPr userDrawn="1"/>
        </p:nvSpPr>
        <p:spPr>
          <a:xfrm>
            <a:off x="693812" y="14543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内容占位符 13"/>
          <p:cNvSpPr>
            <a:spLocks noGrp="1"/>
          </p:cNvSpPr>
          <p:nvPr>
            <p:ph idx="11"/>
          </p:nvPr>
        </p:nvSpPr>
        <p:spPr>
          <a:xfrm>
            <a:off x="1522413" y="1904999"/>
            <a:ext cx="9134391" cy="4114801"/>
          </a:xfrm>
        </p:spPr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 flipV="1">
            <a:off x="0" y="1516247"/>
            <a:ext cx="559035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2"/>
          <p:cNvSpPr>
            <a:spLocks noGrp="1"/>
          </p:cNvSpPr>
          <p:nvPr>
            <p:ph type="title"/>
          </p:nvPr>
        </p:nvSpPr>
        <p:spPr>
          <a:xfrm>
            <a:off x="837828" y="100502"/>
            <a:ext cx="9144001" cy="1371600"/>
          </a:xfrm>
        </p:spPr>
        <p:txBody>
          <a:bodyPr rtlCol="0">
            <a:normAutofit/>
          </a:bodyPr>
          <a:lstStyle>
            <a:lvl1pPr>
              <a:defRPr sz="3200" baseline="0">
                <a:latin typeface="+mj-lt"/>
                <a:ea typeface="黑体" panose="02010609060101010101" pitchFamily="49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747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61150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08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08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7505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44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24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24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4252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659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24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6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62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16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160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47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4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BB1F61-C412-4D7C-8881-587417A7B600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681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69916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181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745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313" y="365125"/>
            <a:ext cx="262731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2713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427-6367-4CF2-BD67-D14D0F542F40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5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B3E930-C3B3-4585-8A26-00F140A7FB77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6EF46F-E0E0-460C-B765-9380271A0BA1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7821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7" r:id="rId6"/>
    <p:sldLayoutId id="2147483698" r:id="rId7"/>
    <p:sldLayoutId id="2147483700" r:id="rId8"/>
    <p:sldLayoutId id="2147483702" r:id="rId9"/>
    <p:sldLayoutId id="2147483703" r:id="rId10"/>
    <p:sldLayoutId id="214748370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792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2023/3/21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2801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722" r:id="rId13"/>
    <p:sldLayoutId id="2147483705" r:id="rId14"/>
    <p:sldLayoutId id="2147483688" r:id="rId15"/>
    <p:sldLayoutId id="214748368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8427-6367-4CF2-BD67-D14D0F542F40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9269-BB8D-47BB-AF01-3735CEB01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08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629598" cy="2895600"/>
          </a:xfrm>
        </p:spPr>
        <p:txBody>
          <a:bodyPr rtlCol="0">
            <a:norm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4800">
                <a:latin typeface="黑体" panose="02010609060101010101" pitchFamily="49" charset="-122"/>
                <a:ea typeface="黑体" panose="02010609060101010101" pitchFamily="49" charset="-122"/>
              </a:rPr>
              <a:t>三 专题地图编制</a:t>
            </a:r>
            <a:endParaRPr 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125860" y="1988840"/>
            <a:ext cx="9134391" cy="453650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数据符号化</a:t>
            </a:r>
            <a:endParaRPr lang="en-US" altLang="zh-CN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ArcMap	</a:t>
            </a:r>
          </a:p>
          <a:p>
            <a:pPr lvl="1">
              <a:lnSpc>
                <a:spcPct val="145000"/>
              </a:lnSpc>
            </a:pPr>
            <a:r>
              <a:rPr lang="zh-CN" altLang="en-US" dirty="0"/>
              <a:t>数据加载，</a:t>
            </a:r>
            <a:r>
              <a:rPr lang="zh-CN" altLang="en-US" b="1" dirty="0">
                <a:solidFill>
                  <a:srgbClr val="FF0000"/>
                </a:solidFill>
              </a:rPr>
              <a:t>图层顺序从上层到下层分别</a:t>
            </a:r>
            <a:r>
              <a:rPr lang="zh-CN" altLang="en-US" dirty="0"/>
              <a:t>是：县政府（点）、高速公路、地铁轻轨、铁路、道路、水系、岛、绿地、县界和区界。</a:t>
            </a:r>
            <a:endParaRPr lang="en-US" altLang="zh-CN" dirty="0"/>
          </a:p>
          <a:p>
            <a:pPr lvl="1">
              <a:lnSpc>
                <a:spcPct val="145000"/>
              </a:lnSpc>
            </a:pPr>
            <a:r>
              <a:rPr lang="zh-CN" altLang="en-US" dirty="0"/>
              <a:t>符号化地铁线图层要素：打开</a:t>
            </a:r>
            <a:r>
              <a:rPr lang="en-US" altLang="zh-CN" dirty="0"/>
              <a:t>【</a:t>
            </a:r>
            <a:r>
              <a:rPr lang="zh-CN" altLang="en-US" dirty="0"/>
              <a:t>符号选择器</a:t>
            </a:r>
            <a:r>
              <a:rPr lang="en-US" altLang="zh-CN" dirty="0"/>
              <a:t>】</a:t>
            </a:r>
            <a:r>
              <a:rPr lang="zh-CN" altLang="en-US" dirty="0"/>
              <a:t>对话框，点击</a:t>
            </a:r>
            <a:r>
              <a:rPr lang="en-US" altLang="zh-CN" dirty="0"/>
              <a:t>【</a:t>
            </a:r>
            <a:r>
              <a:rPr lang="zh-CN" altLang="en-US" dirty="0"/>
              <a:t>编辑符号</a:t>
            </a:r>
            <a:r>
              <a:rPr lang="en-US" altLang="zh-CN" dirty="0"/>
              <a:t>】</a:t>
            </a:r>
            <a:r>
              <a:rPr lang="zh-CN" altLang="en-US" dirty="0"/>
              <a:t>，对地铁符号进行编辑，设置为</a:t>
            </a:r>
            <a:r>
              <a:rPr lang="zh-CN" altLang="en-US" dirty="0">
                <a:solidFill>
                  <a:srgbClr val="FF0000"/>
                </a:solidFill>
              </a:rPr>
              <a:t>边缘为黑色的橙色</a:t>
            </a:r>
            <a:r>
              <a:rPr lang="zh-CN" altLang="en-US" dirty="0"/>
              <a:t>线条。</a:t>
            </a:r>
            <a:endParaRPr lang="en-US" altLang="zh-CN" dirty="0"/>
          </a:p>
          <a:p>
            <a:pPr lvl="1">
              <a:lnSpc>
                <a:spcPct val="145000"/>
              </a:lnSpc>
            </a:pPr>
            <a:r>
              <a:rPr lang="zh-CN" altLang="en-US" dirty="0"/>
              <a:t>符号化高速公路线图层：打开</a:t>
            </a:r>
            <a:r>
              <a:rPr lang="en-US" altLang="zh-CN" dirty="0"/>
              <a:t>【</a:t>
            </a:r>
            <a:r>
              <a:rPr lang="zh-CN" altLang="en-US" dirty="0"/>
              <a:t>符号选择器</a:t>
            </a:r>
            <a:r>
              <a:rPr lang="en-US" altLang="zh-CN" dirty="0"/>
              <a:t>】</a:t>
            </a:r>
            <a:r>
              <a:rPr lang="zh-CN" altLang="en-US" dirty="0"/>
              <a:t>对话框，点击</a:t>
            </a:r>
            <a:r>
              <a:rPr lang="en-US" altLang="zh-CN" dirty="0"/>
              <a:t>【</a:t>
            </a:r>
            <a:r>
              <a:rPr lang="zh-CN" altLang="en-US" dirty="0"/>
              <a:t>编辑符号</a:t>
            </a:r>
            <a:r>
              <a:rPr lang="en-US" altLang="zh-CN" dirty="0"/>
              <a:t>】</a:t>
            </a:r>
            <a:r>
              <a:rPr lang="zh-CN" altLang="en-US" dirty="0"/>
              <a:t>，对高速公路符号进行编辑，设置为底色为</a:t>
            </a:r>
            <a:r>
              <a:rPr lang="zh-CN" altLang="en-US" dirty="0">
                <a:solidFill>
                  <a:srgbClr val="FF0000"/>
                </a:solidFill>
              </a:rPr>
              <a:t>黄色的平行三线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45000"/>
              </a:lnSpc>
            </a:pPr>
            <a:r>
              <a:rPr lang="zh-CN" altLang="en-US" dirty="0"/>
              <a:t>符号化铁路线图层：打开</a:t>
            </a:r>
            <a:r>
              <a:rPr lang="en-US" altLang="zh-CN" dirty="0"/>
              <a:t>【</a:t>
            </a:r>
            <a:r>
              <a:rPr lang="zh-CN" altLang="en-US" dirty="0"/>
              <a:t>符号选择器</a:t>
            </a:r>
            <a:r>
              <a:rPr lang="en-US" altLang="zh-CN" dirty="0"/>
              <a:t>】</a:t>
            </a:r>
            <a:r>
              <a:rPr lang="zh-CN" altLang="en-US" dirty="0"/>
              <a:t>对话框，点击</a:t>
            </a:r>
            <a:r>
              <a:rPr lang="en-US" altLang="zh-CN" dirty="0"/>
              <a:t>【</a:t>
            </a:r>
            <a:r>
              <a:rPr lang="zh-CN" altLang="en-US" dirty="0"/>
              <a:t>编辑符号</a:t>
            </a:r>
            <a:r>
              <a:rPr lang="en-US" altLang="zh-CN" dirty="0"/>
              <a:t>】</a:t>
            </a:r>
            <a:r>
              <a:rPr lang="zh-CN" altLang="en-US" dirty="0"/>
              <a:t>，对铁路符号进行编辑，设置为</a:t>
            </a:r>
            <a:r>
              <a:rPr lang="zh-CN" altLang="en-US" dirty="0">
                <a:solidFill>
                  <a:srgbClr val="FF0000"/>
                </a:solidFill>
              </a:rPr>
              <a:t>黑白相间的条纹状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45000"/>
              </a:lnSpc>
            </a:pPr>
            <a:r>
              <a:rPr lang="zh-CN" altLang="en-US" dirty="0"/>
              <a:t>符号化重点大学：打开</a:t>
            </a:r>
            <a:r>
              <a:rPr lang="en-US" altLang="zh-CN" dirty="0"/>
              <a:t>【</a:t>
            </a:r>
            <a:r>
              <a:rPr lang="zh-CN" altLang="en-US" dirty="0"/>
              <a:t>符号选择器</a:t>
            </a:r>
            <a:r>
              <a:rPr lang="en-US" altLang="zh-CN" dirty="0"/>
              <a:t>】</a:t>
            </a:r>
            <a:r>
              <a:rPr lang="zh-CN" altLang="en-US" dirty="0"/>
              <a:t>对话框，点击</a:t>
            </a:r>
            <a:r>
              <a:rPr lang="en-US" altLang="zh-CN" dirty="0"/>
              <a:t>【</a:t>
            </a:r>
            <a:r>
              <a:rPr lang="zh-CN" altLang="en-US" dirty="0"/>
              <a:t>编辑符号</a:t>
            </a:r>
            <a:r>
              <a:rPr lang="en-US" altLang="zh-CN" dirty="0"/>
              <a:t>】</a:t>
            </a:r>
            <a:r>
              <a:rPr lang="zh-CN" altLang="en-US" dirty="0"/>
              <a:t>，对重点大学进行编辑，设置为</a:t>
            </a:r>
            <a:r>
              <a:rPr lang="zh-CN" altLang="en-US" dirty="0">
                <a:solidFill>
                  <a:srgbClr val="FF0000"/>
                </a:solidFill>
              </a:rPr>
              <a:t>红色领带夹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4.1</a:t>
            </a:r>
            <a:r>
              <a:rPr lang="zh-CN" altLang="en-US" sz="2800" dirty="0"/>
              <a:t>南京部分地区行政区划图制作步骤</a:t>
            </a:r>
          </a:p>
        </p:txBody>
      </p:sp>
    </p:spTree>
    <p:extLst>
      <p:ext uri="{BB962C8B-B14F-4D97-AF65-F5344CB8AC3E}">
        <p14:creationId xmlns:p14="http://schemas.microsoft.com/office/powerpoint/2010/main" val="160651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南京部分地区行政区划图制作步骤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38" y="2098290"/>
            <a:ext cx="3751841" cy="37960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095" y="2080009"/>
            <a:ext cx="3551467" cy="3790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89500" y="5981525"/>
            <a:ext cx="918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地铁                                                                                      铁路                                                                    高速 </a:t>
            </a:r>
            <a:r>
              <a:rPr lang="zh-CN" altLang="en-US" dirty="0"/>
              <a:t>                                                            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4128970" y="3244334"/>
            <a:ext cx="3930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4.1</a:t>
            </a:r>
            <a:r>
              <a:rPr lang="zh-CN" altLang="en-US" dirty="0"/>
              <a:t>南京部分地区行政区划图制作步骤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265" y="2098290"/>
            <a:ext cx="4124325" cy="37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8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125861" y="1988840"/>
            <a:ext cx="4752528" cy="411480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数据符号化</a:t>
            </a:r>
            <a:endParaRPr lang="en-US" altLang="zh-CN" dirty="0"/>
          </a:p>
          <a:p>
            <a:pPr lvl="1"/>
            <a:r>
              <a:rPr lang="zh-CN" altLang="en-US" dirty="0"/>
              <a:t>符号化岛、水系、绿地、县界、</a:t>
            </a:r>
            <a:r>
              <a:rPr lang="zh-CN" altLang="en-US" dirty="0">
                <a:solidFill>
                  <a:srgbClr val="FF0000"/>
                </a:solidFill>
              </a:rPr>
              <a:t>区界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水系填充为蓝色，绿地填充为绿色，岛为</a:t>
            </a:r>
            <a:r>
              <a:rPr lang="en-US" altLang="zh-CN" dirty="0">
                <a:solidFill>
                  <a:srgbClr val="FF0000"/>
                </a:solidFill>
              </a:rPr>
              <a:t>RGB</a:t>
            </a:r>
            <a:r>
              <a:rPr lang="zh-CN" altLang="en-US" dirty="0">
                <a:solidFill>
                  <a:srgbClr val="FF0000"/>
                </a:solidFill>
              </a:rPr>
              <a:t>值（</a:t>
            </a:r>
            <a:r>
              <a:rPr lang="en-US" altLang="zh-CN" dirty="0">
                <a:solidFill>
                  <a:srgbClr val="FF0000"/>
                </a:solidFill>
              </a:rPr>
              <a:t>248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248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248</a:t>
            </a:r>
            <a:r>
              <a:rPr lang="zh-CN" altLang="en-US" dirty="0">
                <a:solidFill>
                  <a:srgbClr val="FF0000"/>
                </a:solidFill>
              </a:rPr>
              <a:t>）；轮廓线设置为无边框。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125000"/>
              </a:lnSpc>
            </a:pPr>
            <a:r>
              <a:rPr lang="zh-CN" altLang="en-US" dirty="0"/>
              <a:t>打开县界</a:t>
            </a:r>
            <a:r>
              <a:rPr lang="en-US" altLang="zh-CN" dirty="0"/>
              <a:t>【</a:t>
            </a:r>
            <a:r>
              <a:rPr lang="zh-CN" altLang="en-US" dirty="0"/>
              <a:t>符号选择器</a:t>
            </a:r>
            <a:r>
              <a:rPr lang="en-US" altLang="zh-CN" dirty="0"/>
              <a:t>】</a:t>
            </a:r>
            <a:r>
              <a:rPr lang="zh-CN" altLang="en-US" dirty="0"/>
              <a:t>对话框，</a:t>
            </a:r>
            <a:r>
              <a:rPr lang="zh-CN" altLang="en-US" dirty="0">
                <a:solidFill>
                  <a:srgbClr val="FF0000"/>
                </a:solidFill>
              </a:rPr>
              <a:t>设置相应的轮廓线，图层填充为</a:t>
            </a:r>
            <a:r>
              <a:rPr lang="en-US" altLang="zh-CN" dirty="0">
                <a:solidFill>
                  <a:srgbClr val="FF0000"/>
                </a:solidFill>
              </a:rPr>
              <a:t>RGB</a:t>
            </a:r>
            <a:r>
              <a:rPr lang="zh-CN" altLang="en-US" dirty="0">
                <a:solidFill>
                  <a:srgbClr val="FF0000"/>
                </a:solidFill>
              </a:rPr>
              <a:t>值（</a:t>
            </a:r>
            <a:r>
              <a:rPr lang="en-US" altLang="zh-CN" dirty="0">
                <a:solidFill>
                  <a:srgbClr val="FF0000"/>
                </a:solidFill>
              </a:rPr>
              <a:t>248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248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248</a:t>
            </a:r>
            <a:r>
              <a:rPr lang="zh-CN" altLang="en-US" dirty="0">
                <a:solidFill>
                  <a:srgbClr val="FF0000"/>
                </a:solidFill>
              </a:rPr>
              <a:t>） ；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125000"/>
              </a:lnSpc>
            </a:pPr>
            <a:r>
              <a:rPr lang="zh-CN" altLang="en-US" dirty="0"/>
              <a:t>打区界</a:t>
            </a:r>
            <a:r>
              <a:rPr lang="en-US" altLang="zh-CN" dirty="0"/>
              <a:t>【</a:t>
            </a:r>
            <a:r>
              <a:rPr lang="zh-CN" altLang="en-US" dirty="0"/>
              <a:t>符号选择器</a:t>
            </a:r>
            <a:r>
              <a:rPr lang="en-US" altLang="zh-CN" dirty="0"/>
              <a:t>】</a:t>
            </a:r>
            <a:r>
              <a:rPr lang="zh-CN" altLang="en-US" dirty="0"/>
              <a:t>对话框，</a:t>
            </a:r>
            <a:r>
              <a:rPr lang="zh-CN" altLang="en-US" dirty="0">
                <a:solidFill>
                  <a:srgbClr val="FF0000"/>
                </a:solidFill>
              </a:rPr>
              <a:t>设置相应的轮廓，图层填充为</a:t>
            </a:r>
            <a:r>
              <a:rPr lang="en-US" altLang="zh-CN" dirty="0">
                <a:solidFill>
                  <a:srgbClr val="FF0000"/>
                </a:solidFill>
              </a:rPr>
              <a:t>RGB</a:t>
            </a:r>
            <a:r>
              <a:rPr lang="zh-CN" altLang="en-US" dirty="0">
                <a:solidFill>
                  <a:srgbClr val="FF0000"/>
                </a:solidFill>
              </a:rPr>
              <a:t>值（</a:t>
            </a:r>
            <a:r>
              <a:rPr lang="en-US" altLang="zh-CN" dirty="0">
                <a:solidFill>
                  <a:srgbClr val="FF0000"/>
                </a:solidFill>
              </a:rPr>
              <a:t>248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248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248</a:t>
            </a:r>
            <a:r>
              <a:rPr lang="zh-CN" altLang="en-US" dirty="0">
                <a:solidFill>
                  <a:srgbClr val="FF0000"/>
                </a:solidFill>
              </a:rPr>
              <a:t>） 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231775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4.1</a:t>
            </a:r>
            <a:r>
              <a:rPr lang="zh-CN" altLang="en-US" sz="2800" dirty="0"/>
              <a:t>南京部分地区行政区划图制作步骤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2" y="1469249"/>
            <a:ext cx="4016193" cy="26798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96" y="4229075"/>
            <a:ext cx="2736304" cy="25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7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223838" lvl="1" indent="-223838">
              <a:spcBef>
                <a:spcPts val="1800"/>
              </a:spcBef>
            </a:pPr>
            <a:r>
              <a:rPr lang="zh-CN" altLang="en-US" dirty="0"/>
              <a:t>标注</a:t>
            </a:r>
            <a:endParaRPr lang="en-US" altLang="zh-CN" dirty="0"/>
          </a:p>
          <a:p>
            <a:pPr marL="442913" lvl="2" indent="-223838">
              <a:spcBef>
                <a:spcPts val="1800"/>
              </a:spcBef>
            </a:pPr>
            <a:r>
              <a:rPr lang="zh-CN" altLang="en-US" dirty="0"/>
              <a:t>图层上按右键打开</a:t>
            </a:r>
            <a:r>
              <a:rPr lang="en-US" altLang="zh-CN" dirty="0"/>
              <a:t>【</a:t>
            </a:r>
            <a:r>
              <a:rPr lang="zh-CN" altLang="en-US" dirty="0"/>
              <a:t>图层属性</a:t>
            </a:r>
            <a:r>
              <a:rPr lang="en-US" altLang="zh-CN" dirty="0"/>
              <a:t>】</a:t>
            </a:r>
            <a:r>
              <a:rPr lang="zh-CN" altLang="en-US" dirty="0"/>
              <a:t>对话框，在</a:t>
            </a:r>
            <a:r>
              <a:rPr lang="en-US" altLang="zh-CN" dirty="0"/>
              <a:t>【</a:t>
            </a:r>
            <a:r>
              <a:rPr lang="zh-CN" altLang="en-US" dirty="0"/>
              <a:t>注记</a:t>
            </a:r>
            <a:r>
              <a:rPr lang="en-US" altLang="zh-CN" dirty="0"/>
              <a:t>】</a:t>
            </a:r>
            <a:r>
              <a:rPr lang="zh-CN" altLang="en-US" dirty="0"/>
              <a:t>中选择</a:t>
            </a:r>
            <a:r>
              <a:rPr lang="en-US" altLang="zh-CN" dirty="0"/>
              <a:t>【</a:t>
            </a:r>
            <a:r>
              <a:rPr lang="zh-CN" altLang="en-US" dirty="0"/>
              <a:t>标注此图层要素</a:t>
            </a:r>
            <a:r>
              <a:rPr lang="en-US" altLang="zh-CN" dirty="0"/>
              <a:t>】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标注市政府：自动标注（楷体，</a:t>
            </a:r>
            <a:r>
              <a:rPr lang="en-US" altLang="zh-CN" dirty="0"/>
              <a:t>14</a:t>
            </a:r>
            <a:r>
              <a:rPr lang="zh-CN" altLang="en-US" dirty="0"/>
              <a:t>，将标注放在符号上部）</a:t>
            </a:r>
            <a:endParaRPr lang="en-US" altLang="zh-CN" dirty="0"/>
          </a:p>
          <a:p>
            <a:pPr lvl="1"/>
            <a:r>
              <a:rPr lang="zh-CN" altLang="en-US" dirty="0"/>
              <a:t>标注区县政府：自动标注（宋体，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标注地铁：自动标注地铁（</a:t>
            </a:r>
            <a:r>
              <a:rPr lang="en-US" altLang="zh-CN" dirty="0"/>
              <a:t>Country 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标注河流：手动标注长江（双线河，宋体，斜体，</a:t>
            </a:r>
            <a:r>
              <a:rPr lang="en-US" altLang="zh-CN" dirty="0"/>
              <a:t>16</a:t>
            </a:r>
            <a:r>
              <a:rPr lang="zh-CN" altLang="en-US" dirty="0"/>
              <a:t>号，字体纵向，使用曲线注记放置）。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4.1</a:t>
            </a:r>
            <a:r>
              <a:rPr lang="zh-CN" altLang="en-US" sz="2800" dirty="0"/>
              <a:t>南京部分地区行政区划图制作步骤</a:t>
            </a:r>
          </a:p>
        </p:txBody>
      </p:sp>
    </p:spTree>
    <p:extLst>
      <p:ext uri="{BB962C8B-B14F-4D97-AF65-F5344CB8AC3E}">
        <p14:creationId xmlns:p14="http://schemas.microsoft.com/office/powerpoint/2010/main" val="263573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南京部分地区行政区划图制作步骤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99" y="1700808"/>
            <a:ext cx="9188152" cy="494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9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绘制坐标网格</a:t>
            </a:r>
            <a:endParaRPr lang="en-US" altLang="zh-CN" dirty="0"/>
          </a:p>
          <a:p>
            <a:pPr lvl="1"/>
            <a:r>
              <a:rPr lang="zh-CN" altLang="en-US" dirty="0"/>
              <a:t>采用索引参考格网，使用默认设置。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南京部分地区行政区划图制作步骤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055" y="2295112"/>
            <a:ext cx="3209925" cy="4533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740" y="2257012"/>
            <a:ext cx="3257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62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地图整饰：</a:t>
            </a:r>
            <a:endParaRPr lang="en-US" altLang="zh-CN" dirty="0"/>
          </a:p>
          <a:p>
            <a:pPr lvl="1"/>
            <a:r>
              <a:rPr lang="zh-CN" altLang="en-US" dirty="0"/>
              <a:t>单击</a:t>
            </a:r>
            <a:r>
              <a:rPr lang="en-US" altLang="zh-CN" dirty="0"/>
              <a:t>【</a:t>
            </a:r>
            <a:r>
              <a:rPr lang="zh-CN" altLang="en-US" dirty="0"/>
              <a:t>插入</a:t>
            </a:r>
            <a:r>
              <a:rPr lang="en-US" altLang="zh-CN" dirty="0"/>
              <a:t>】</a:t>
            </a:r>
            <a:r>
              <a:rPr lang="zh-CN" altLang="en-US" dirty="0"/>
              <a:t>下的</a:t>
            </a:r>
            <a:r>
              <a:rPr lang="en-US" altLang="zh-CN" dirty="0"/>
              <a:t>【</a:t>
            </a:r>
            <a:r>
              <a:rPr lang="zh-CN" altLang="en-US" dirty="0"/>
              <a:t>图例</a:t>
            </a:r>
            <a:r>
              <a:rPr lang="en-US" altLang="zh-CN" dirty="0"/>
              <a:t>】</a:t>
            </a:r>
            <a:r>
              <a:rPr lang="zh-CN" altLang="en-US" dirty="0"/>
              <a:t>命令，打开</a:t>
            </a:r>
            <a:r>
              <a:rPr lang="en-US" altLang="zh-CN" dirty="0"/>
              <a:t>【</a:t>
            </a:r>
            <a:r>
              <a:rPr lang="zh-CN" altLang="en-US" dirty="0"/>
              <a:t>图例向导</a:t>
            </a:r>
            <a:r>
              <a:rPr lang="en-US" altLang="zh-CN" dirty="0"/>
              <a:t>】</a:t>
            </a:r>
            <a:r>
              <a:rPr lang="zh-CN" altLang="en-US" dirty="0"/>
              <a:t>对话框，选择需要放在图例中的字段，编辑图例。</a:t>
            </a:r>
            <a:endParaRPr lang="en-US" altLang="zh-CN" dirty="0"/>
          </a:p>
          <a:p>
            <a:pPr lvl="1"/>
            <a:r>
              <a:rPr lang="zh-CN" altLang="en-US" dirty="0"/>
              <a:t>单击</a:t>
            </a:r>
            <a:r>
              <a:rPr lang="en-US" altLang="zh-CN" dirty="0"/>
              <a:t>【</a:t>
            </a:r>
            <a:r>
              <a:rPr lang="zh-CN" altLang="en-US" dirty="0"/>
              <a:t>插入</a:t>
            </a:r>
            <a:r>
              <a:rPr lang="en-US" altLang="zh-CN" dirty="0"/>
              <a:t>】</a:t>
            </a:r>
            <a:r>
              <a:rPr lang="zh-CN" altLang="en-US" dirty="0"/>
              <a:t>下的</a:t>
            </a:r>
            <a:r>
              <a:rPr lang="en-US" altLang="zh-CN" dirty="0"/>
              <a:t>【</a:t>
            </a:r>
            <a:r>
              <a:rPr lang="zh-CN" altLang="en-US" dirty="0"/>
              <a:t>指北针</a:t>
            </a:r>
            <a:r>
              <a:rPr lang="en-US" altLang="zh-CN" dirty="0"/>
              <a:t>】</a:t>
            </a:r>
            <a:r>
              <a:rPr lang="zh-CN" altLang="en-US" dirty="0"/>
              <a:t>命令，打开</a:t>
            </a:r>
            <a:r>
              <a:rPr lang="en-US" altLang="zh-CN" dirty="0"/>
              <a:t>【</a:t>
            </a:r>
            <a:r>
              <a:rPr lang="zh-CN" altLang="en-US" dirty="0"/>
              <a:t>指北针选择器</a:t>
            </a:r>
            <a:r>
              <a:rPr lang="en-US" altLang="zh-CN" dirty="0"/>
              <a:t>】</a:t>
            </a:r>
            <a:r>
              <a:rPr lang="zh-CN" altLang="en-US" dirty="0"/>
              <a:t>对话框，选择适合的指北针。</a:t>
            </a:r>
            <a:endParaRPr lang="en-US" altLang="zh-CN" dirty="0"/>
          </a:p>
          <a:p>
            <a:pPr lvl="1"/>
            <a:r>
              <a:rPr lang="zh-CN" altLang="en-US" dirty="0"/>
              <a:t>单击</a:t>
            </a:r>
            <a:r>
              <a:rPr lang="en-US" altLang="zh-CN" dirty="0"/>
              <a:t>【</a:t>
            </a:r>
            <a:r>
              <a:rPr lang="zh-CN" altLang="en-US" dirty="0"/>
              <a:t>插入</a:t>
            </a:r>
            <a:r>
              <a:rPr lang="en-US" altLang="zh-CN" dirty="0"/>
              <a:t>】</a:t>
            </a:r>
            <a:r>
              <a:rPr lang="zh-CN" altLang="en-US" dirty="0"/>
              <a:t>下的</a:t>
            </a:r>
            <a:r>
              <a:rPr lang="en-US" altLang="zh-CN" dirty="0"/>
              <a:t>【</a:t>
            </a:r>
            <a:r>
              <a:rPr lang="zh-CN" altLang="en-US" dirty="0"/>
              <a:t>比例尺</a:t>
            </a:r>
            <a:r>
              <a:rPr lang="en-US" altLang="zh-CN" dirty="0"/>
              <a:t>】</a:t>
            </a:r>
            <a:r>
              <a:rPr lang="zh-CN" altLang="en-US" dirty="0"/>
              <a:t>命令，选择符合要求的比例尺。</a:t>
            </a:r>
            <a:endParaRPr lang="en-US" altLang="zh-CN" dirty="0"/>
          </a:p>
          <a:p>
            <a:pPr lvl="1"/>
            <a:r>
              <a:rPr lang="zh-CN" altLang="en-US" dirty="0"/>
              <a:t>对整饰要素的大小、位置进行调整。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4.1</a:t>
            </a:r>
            <a:r>
              <a:rPr lang="zh-CN" altLang="en-US" sz="2800" dirty="0"/>
              <a:t>南京部分地区行政区划图制作步骤</a:t>
            </a:r>
          </a:p>
        </p:txBody>
      </p:sp>
    </p:spTree>
    <p:extLst>
      <p:ext uri="{BB962C8B-B14F-4D97-AF65-F5344CB8AC3E}">
        <p14:creationId xmlns:p14="http://schemas.microsoft.com/office/powerpoint/2010/main" val="56538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</a:t>
            </a:r>
            <a:r>
              <a:rPr lang="zh-CN" altLang="en-US" dirty="0"/>
              <a:t>南京部分地区行政区划图制作步骤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220" y="1628800"/>
            <a:ext cx="4706069" cy="592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03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布局设计</a:t>
            </a:r>
            <a:endParaRPr lang="en-US" altLang="zh-CN" dirty="0"/>
          </a:p>
          <a:p>
            <a:pPr lvl="1"/>
            <a:r>
              <a:rPr lang="zh-CN" altLang="en-US" dirty="0"/>
              <a:t>地图模板</a:t>
            </a:r>
            <a:endParaRPr lang="en-US" altLang="zh-CN" dirty="0"/>
          </a:p>
          <a:p>
            <a:pPr lvl="1"/>
            <a:r>
              <a:rPr lang="zh-CN" altLang="en-US" dirty="0"/>
              <a:t>图面尺寸</a:t>
            </a:r>
            <a:endParaRPr lang="en-US" altLang="zh-CN" dirty="0"/>
          </a:p>
          <a:p>
            <a:pPr lvl="1"/>
            <a:r>
              <a:rPr lang="zh-CN" altLang="en-US" dirty="0"/>
              <a:t>图框和底色设置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23177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4.2</a:t>
            </a:r>
            <a:r>
              <a:rPr lang="zh-CN" altLang="en-US" sz="2800" dirty="0"/>
              <a:t>洪濑土地利用现状图制作步骤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00" y="1722630"/>
            <a:ext cx="5816310" cy="44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25" y="1687723"/>
            <a:ext cx="4167859" cy="45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00" y="1915803"/>
            <a:ext cx="5713907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47" y="1722630"/>
            <a:ext cx="4054849" cy="463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301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添加数据</a:t>
            </a:r>
            <a:endParaRPr lang="en-US" altLang="zh-CN" dirty="0"/>
          </a:p>
          <a:p>
            <a:r>
              <a:rPr lang="zh-CN" altLang="en-US" dirty="0"/>
              <a:t>复制地图数据框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en-US" altLang="zh-CN" dirty="0"/>
              <a:t>4.2</a:t>
            </a:r>
            <a:r>
              <a:rPr lang="zh-CN" altLang="en-US" dirty="0"/>
              <a:t>洪濑土地利用现状图制作步骤</a:t>
            </a: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2276872"/>
            <a:ext cx="6858000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81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693812" y="145435"/>
            <a:ext cx="9144001" cy="1371600"/>
          </a:xfrm>
        </p:spPr>
        <p:txBody>
          <a:bodyPr rtlCol="0"/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主要内容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实验背景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 flipV="1">
            <a:off x="117748" y="1511072"/>
            <a:ext cx="5904656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数据符号化</a:t>
            </a:r>
          </a:p>
        </p:txBody>
      </p:sp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en-US" dirty="0"/>
            </a:br>
            <a:r>
              <a:rPr lang="en-US" altLang="zh-CN" dirty="0"/>
              <a:t>4.2</a:t>
            </a:r>
            <a:r>
              <a:rPr lang="zh-CN" altLang="en-US" dirty="0"/>
              <a:t>洪濑土地利用现状图制作步骤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1" y="1785938"/>
            <a:ext cx="44291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744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b="1" kern="0" dirty="0"/>
              <a:t>设置总图数据框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洪濑土地利用现状图制作步骤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11" y="1772816"/>
            <a:ext cx="6880646" cy="4536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0032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坐标网格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洪濑土地利用现状图制作步骤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0075" y="1772816"/>
            <a:ext cx="6377349" cy="48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63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插入图例</a:t>
            </a:r>
            <a:endParaRPr lang="en-US" altLang="zh-CN" dirty="0"/>
          </a:p>
          <a:p>
            <a:r>
              <a:rPr lang="zh-CN" altLang="en-US" dirty="0"/>
              <a:t>编辑图例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洪濑土地利用现状图制作步骤</a:t>
            </a:r>
          </a:p>
        </p:txBody>
      </p:sp>
    </p:spTree>
    <p:extLst>
      <p:ext uri="{BB962C8B-B14F-4D97-AF65-F5344CB8AC3E}">
        <p14:creationId xmlns:p14="http://schemas.microsoft.com/office/powerpoint/2010/main" val="3486694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289" y="1628800"/>
            <a:ext cx="6049962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洪濑土地利用现状图制作步骤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插入比例尺</a:t>
            </a:r>
          </a:p>
        </p:txBody>
      </p:sp>
    </p:spTree>
    <p:extLst>
      <p:ext uri="{BB962C8B-B14F-4D97-AF65-F5344CB8AC3E}">
        <p14:creationId xmlns:p14="http://schemas.microsoft.com/office/powerpoint/2010/main" val="56754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插入指北针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</a:t>
            </a:r>
            <a:r>
              <a:rPr lang="zh-CN" altLang="en-US" dirty="0"/>
              <a:t>洪濑土地利用现状图制作步骤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41" y="2492896"/>
            <a:ext cx="48006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2492896"/>
            <a:ext cx="369443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506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4.2</a:t>
            </a:r>
            <a:r>
              <a:rPr lang="zh-CN" altLang="en-US"/>
              <a:t>洪</a:t>
            </a:r>
            <a:r>
              <a:rPr lang="zh-CN" altLang="en-US" dirty="0"/>
              <a:t>濑土地利用现状图制作步骤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1960266"/>
            <a:ext cx="2801938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292" y="1938834"/>
            <a:ext cx="305752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90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Grp="1" noChangeAspect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1884" y="28900"/>
            <a:ext cx="8207375" cy="6538912"/>
          </a:xfrm>
        </p:spPr>
      </p:pic>
    </p:spTree>
    <p:extLst>
      <p:ext uri="{BB962C8B-B14F-4D97-AF65-F5344CB8AC3E}">
        <p14:creationId xmlns:p14="http://schemas.microsoft.com/office/powerpoint/2010/main" val="121534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837828" y="1628800"/>
            <a:ext cx="9505056" cy="511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1800" b="1" dirty="0"/>
              <a:t>                                      </a:t>
            </a:r>
            <a:endParaRPr lang="en-US" altLang="zh-CN" sz="2600" b="1" dirty="0"/>
          </a:p>
          <a:p>
            <a:r>
              <a:rPr lang="zh-CN" altLang="en-US" b="1" dirty="0"/>
              <a:t>实验类型：验证性实验</a:t>
            </a:r>
          </a:p>
          <a:p>
            <a:r>
              <a:rPr lang="zh-CN" altLang="en-US" b="1" dirty="0"/>
              <a:t>实验目的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>
              <a:lnSpc>
                <a:spcPct val="160000"/>
              </a:lnSpc>
            </a:pPr>
            <a:r>
              <a:rPr lang="en-US" altLang="zh-CN" sz="2400" b="1" dirty="0">
                <a:sym typeface="Wingdings" panose="05000000000000000000" pitchFamily="2" charset="2"/>
              </a:rPr>
              <a:t>(1) </a:t>
            </a:r>
            <a:r>
              <a:rPr lang="zh-CN" altLang="en-US" sz="2400" dirty="0"/>
              <a:t>通过制作行政区划图，了解符号化、标注、格网绘制及地图整饰的意义；掌握基本的符号化方法、自动标注、地图整饰和输出；对数字地图制作有初步的认识。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en-US" altLang="zh-CN" sz="2400" dirty="0"/>
              <a:t>(2) </a:t>
            </a:r>
            <a:r>
              <a:rPr lang="zh-CN" altLang="en-US" sz="2400" dirty="0"/>
              <a:t>通过制作土地利用现状图，了解并掌握土地利用相关专题地图的符号化过程，掌握 符号库的调用与制作，掌握地图副图的制作。</a:t>
            </a:r>
            <a:endParaRPr lang="en-US" altLang="zh-CN" sz="2400" dirty="0"/>
          </a:p>
          <a:p>
            <a:r>
              <a:rPr lang="zh-CN" altLang="en-US" b="1" dirty="0"/>
              <a:t>实验数据</a:t>
            </a:r>
            <a:r>
              <a:rPr lang="en-US" altLang="zh-CN" b="1" dirty="0"/>
              <a:t>:</a:t>
            </a:r>
          </a:p>
          <a:p>
            <a:r>
              <a:rPr lang="zh-CN" altLang="en-US" b="1" dirty="0"/>
              <a:t>实验内容</a:t>
            </a:r>
            <a:r>
              <a:rPr lang="en-US" altLang="zh-CN" b="1" dirty="0"/>
              <a:t>:</a:t>
            </a:r>
          </a:p>
          <a:p>
            <a:r>
              <a:rPr lang="zh-CN" altLang="en-US" b="1" dirty="0"/>
              <a:t>实验步骤：</a:t>
            </a:r>
            <a:endParaRPr lang="en-US" altLang="zh-CN" b="1" dirty="0"/>
          </a:p>
          <a:p>
            <a:r>
              <a:rPr lang="zh-CN" altLang="en-US" b="1" dirty="0"/>
              <a:t>实验结果：</a:t>
            </a:r>
            <a:endParaRPr lang="en-US" altLang="zh-CN" b="1" dirty="0"/>
          </a:p>
          <a:p>
            <a:r>
              <a:rPr lang="zh-CN" altLang="en-US" b="1" dirty="0"/>
              <a:t>实验心得：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</a:p>
        </p:txBody>
      </p:sp>
    </p:spTree>
    <p:extLst>
      <p:ext uri="{BB962C8B-B14F-4D97-AF65-F5344CB8AC3E}">
        <p14:creationId xmlns:p14="http://schemas.microsoft.com/office/powerpoint/2010/main" val="412411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053852" y="1772816"/>
            <a:ext cx="10369152" cy="46085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专题地图是突出地表示一种或几种自然现象和社会经济现象的地图，行政区划图表示各级行政区域的划分，反映政府对国界、省界等的标准绘制以及行政区域命名及各类地名的正确表示，是最常用的地图之一。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确定一幅地图包含的数据之后，下一步就是确定地图要素的表示方法，即符号化。它是根据数据的属性特征、地图用途、制图比例尺来确定地图要素的表示方法。符号化决定了地图将传递怎样的内容。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地图注记是一幅完整地图的有机组成部分，用来说明图形符号无法表达的定量或定性特征，如道路地名、城镇名称等。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坐标格网是地图重要的组成要素，它反映应地图的坐标系统或者地图投影信息。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一副完整的地图还包含与地理数据相关的一系列辅助要素，如地名、图例、比例尺、指北针。</a:t>
            </a: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实验背景</a:t>
            </a:r>
          </a:p>
        </p:txBody>
      </p:sp>
    </p:spTree>
    <p:extLst>
      <p:ext uri="{BB962C8B-B14F-4D97-AF65-F5344CB8AC3E}">
        <p14:creationId xmlns:p14="http://schemas.microsoft.com/office/powerpoint/2010/main" val="57652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通过制作行政区划图，了解符号化、标注、格网绘制及地图整饰的意义；掌握基本的符号化方法、自动标注、地图整饰和输出；对数字地图制作有初步的认识。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通过制作土地利用现状图，了解并掌握土地利用相关专题地图的符号化过程，掌握符号库的调用与制作，掌握地图副图的制作。</a:t>
            </a:r>
            <a:endParaRPr lang="en-US" altLang="zh-CN" dirty="0"/>
          </a:p>
          <a:p>
            <a:pPr lvl="1"/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实验目的</a:t>
            </a:r>
          </a:p>
        </p:txBody>
      </p:sp>
    </p:spTree>
    <p:extLst>
      <p:ext uri="{BB962C8B-B14F-4D97-AF65-F5344CB8AC3E}">
        <p14:creationId xmlns:p14="http://schemas.microsoft.com/office/powerpoint/2010/main" val="232769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3100" dirty="0"/>
              <a:t>通过实验掌握</a:t>
            </a:r>
            <a:r>
              <a:rPr lang="en-US" altLang="zh-CN" sz="3100" dirty="0"/>
              <a:t>ArcGIS</a:t>
            </a:r>
            <a:r>
              <a:rPr lang="zh-CN" altLang="en-US" sz="3100" dirty="0"/>
              <a:t>符号化库的管理</a:t>
            </a:r>
            <a:endParaRPr lang="en-US" altLang="zh-CN" sz="3100" dirty="0"/>
          </a:p>
          <a:p>
            <a:pPr lvl="1"/>
            <a:r>
              <a:rPr lang="zh-CN" altLang="en-US" sz="2200" dirty="0"/>
              <a:t>符号制作</a:t>
            </a:r>
            <a:endParaRPr lang="en-US" altLang="zh-CN" sz="2200" dirty="0"/>
          </a:p>
          <a:p>
            <a:pPr lvl="1"/>
            <a:r>
              <a:rPr lang="zh-CN" altLang="en-US" sz="2200" dirty="0"/>
              <a:t>符号库的管理与共享</a:t>
            </a:r>
            <a:endParaRPr lang="en-US" altLang="zh-CN" sz="2200" dirty="0"/>
          </a:p>
          <a:p>
            <a:r>
              <a:rPr lang="zh-CN" altLang="en-US" sz="3100" dirty="0"/>
              <a:t>通过实验掌握</a:t>
            </a:r>
            <a:r>
              <a:rPr lang="en-US" altLang="zh-CN" sz="3100" dirty="0"/>
              <a:t>ArcGIS</a:t>
            </a:r>
            <a:r>
              <a:rPr lang="zh-CN" altLang="en-US" sz="3100" dirty="0"/>
              <a:t>的标注</a:t>
            </a:r>
            <a:endParaRPr lang="en-US" altLang="zh-CN" sz="3100" dirty="0"/>
          </a:p>
          <a:p>
            <a:pPr lvl="1"/>
            <a:r>
              <a:rPr lang="zh-CN" altLang="en-US" sz="2200" dirty="0"/>
              <a:t>了解标注引擎的作用</a:t>
            </a:r>
            <a:endParaRPr lang="en-US" altLang="zh-CN" sz="2200" dirty="0"/>
          </a:p>
          <a:p>
            <a:pPr lvl="1"/>
            <a:r>
              <a:rPr lang="zh-CN" altLang="en-US" sz="2200" dirty="0"/>
              <a:t>掌握地图标注的基本方法</a:t>
            </a:r>
            <a:endParaRPr lang="en-US" altLang="zh-CN" sz="2200" dirty="0"/>
          </a:p>
          <a:p>
            <a:pPr lvl="1"/>
            <a:r>
              <a:rPr lang="zh-CN" altLang="en-US" sz="2200" dirty="0"/>
              <a:t>学习如何更好地标注地图</a:t>
            </a:r>
            <a:endParaRPr lang="en-US" altLang="zh-CN" sz="2200" dirty="0"/>
          </a:p>
          <a:p>
            <a:r>
              <a:rPr lang="zh-CN" altLang="en-US" sz="3100" dirty="0"/>
              <a:t>专题地图制作</a:t>
            </a:r>
            <a:endParaRPr lang="en-US" altLang="zh-CN" sz="3100" dirty="0"/>
          </a:p>
          <a:p>
            <a:pPr lvl="1"/>
            <a:r>
              <a:rPr lang="zh-CN" altLang="en-US" sz="2200" dirty="0"/>
              <a:t>掌握专题地图制作的符号化过程</a:t>
            </a:r>
            <a:endParaRPr lang="en-US" altLang="zh-CN" sz="2200" dirty="0"/>
          </a:p>
          <a:p>
            <a:pPr lvl="1"/>
            <a:r>
              <a:rPr lang="zh-CN" altLang="en-US" sz="2200" dirty="0"/>
              <a:t>掌握专题地图的地图布局及整饰</a:t>
            </a:r>
            <a:endParaRPr lang="en-US" altLang="zh-CN" sz="2200" dirty="0"/>
          </a:p>
          <a:p>
            <a:pPr lvl="1"/>
            <a:r>
              <a:rPr lang="zh-CN" altLang="en-US" sz="2200" dirty="0"/>
              <a:t>掌握专题地图制作的方法</a:t>
            </a:r>
            <a:endParaRPr lang="en-US" altLang="zh-CN" sz="2200" dirty="0"/>
          </a:p>
          <a:p>
            <a:pPr lvl="1"/>
            <a:endParaRPr lang="en-US" altLang="zh-CN" sz="2000" b="1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实验目的</a:t>
            </a:r>
          </a:p>
        </p:txBody>
      </p:sp>
    </p:spTree>
    <p:extLst>
      <p:ext uri="{BB962C8B-B14F-4D97-AF65-F5344CB8AC3E}">
        <p14:creationId xmlns:p14="http://schemas.microsoft.com/office/powerpoint/2010/main" val="123721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南京部分地区行政区划图制作内容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数据的符号化显示</a:t>
            </a:r>
            <a:endParaRPr lang="en-US" altLang="zh-CN" dirty="0"/>
          </a:p>
          <a:p>
            <a:pPr lvl="2"/>
            <a:r>
              <a:rPr lang="zh-CN" altLang="en-US" dirty="0"/>
              <a:t>加载南京市的区县；</a:t>
            </a:r>
            <a:endParaRPr lang="en-US" altLang="zh-CN" dirty="0"/>
          </a:p>
          <a:p>
            <a:pPr lvl="2"/>
            <a:r>
              <a:rPr lang="zh-CN" altLang="en-US" dirty="0"/>
              <a:t>对高速公路、地铁轻轨和铁路分别设计线符号并进行表达；</a:t>
            </a:r>
            <a:endParaRPr lang="en-US" altLang="zh-CN" dirty="0"/>
          </a:p>
          <a:p>
            <a:pPr lvl="2"/>
            <a:r>
              <a:rPr lang="zh-CN" altLang="en-US" dirty="0"/>
              <a:t>对重点大学进行符号化表达</a:t>
            </a:r>
            <a:endParaRPr lang="en-US" altLang="zh-CN" dirty="0"/>
          </a:p>
          <a:p>
            <a:pPr lvl="1"/>
            <a:r>
              <a:rPr lang="zh-CN" altLang="en-US" dirty="0"/>
              <a:t>标注</a:t>
            </a:r>
            <a:endParaRPr lang="en-US" altLang="zh-CN" dirty="0"/>
          </a:p>
          <a:p>
            <a:pPr lvl="2"/>
            <a:r>
              <a:rPr lang="zh-CN" altLang="en-US" dirty="0"/>
              <a:t>对南京市区、市政府、县政府、地铁、道路、河流（长江）分别进行手动或自动标注</a:t>
            </a:r>
            <a:endParaRPr lang="en-US" altLang="zh-CN" dirty="0"/>
          </a:p>
          <a:p>
            <a:pPr lvl="1"/>
            <a:r>
              <a:rPr lang="zh-CN" altLang="en-US" dirty="0"/>
              <a:t>绘制坐标网格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添加地图整饰要素</a:t>
            </a:r>
            <a:endParaRPr lang="en-US" altLang="zh-CN" dirty="0"/>
          </a:p>
          <a:p>
            <a:pPr lvl="2"/>
            <a:r>
              <a:rPr lang="zh-CN" altLang="en-US" dirty="0"/>
              <a:t>添加图例</a:t>
            </a:r>
            <a:endParaRPr lang="en-US" altLang="zh-CN" dirty="0"/>
          </a:p>
          <a:p>
            <a:pPr lvl="2"/>
            <a:r>
              <a:rPr lang="zh-CN" altLang="en-US" dirty="0"/>
              <a:t>添加指北针</a:t>
            </a:r>
            <a:endParaRPr lang="en-US" altLang="zh-CN" dirty="0"/>
          </a:p>
          <a:p>
            <a:pPr lvl="2"/>
            <a:r>
              <a:rPr lang="zh-CN" altLang="en-US" dirty="0"/>
              <a:t>添加比例尺</a:t>
            </a:r>
            <a:endParaRPr lang="en-US" altLang="zh-CN" dirty="0"/>
          </a:p>
          <a:p>
            <a:pPr lvl="2"/>
            <a:r>
              <a:rPr lang="zh-CN" altLang="en-US" dirty="0"/>
              <a:t>添加图名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417871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洪濑镇土地利用现状图制作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数据符号化</a:t>
            </a:r>
            <a:endParaRPr lang="en-US" altLang="zh-CN" dirty="0"/>
          </a:p>
          <a:p>
            <a:pPr lvl="2"/>
            <a:r>
              <a:rPr lang="zh-CN" altLang="en-US" dirty="0"/>
              <a:t>调用外源的符号库</a:t>
            </a:r>
            <a:r>
              <a:rPr lang="en-US" altLang="zh-CN" dirty="0"/>
              <a:t>style</a:t>
            </a:r>
          </a:p>
          <a:p>
            <a:pPr lvl="2"/>
            <a:r>
              <a:rPr lang="zh-CN" altLang="en-US" dirty="0"/>
              <a:t>根据底图规定进行先择合适的填充符号并进行符号化</a:t>
            </a:r>
            <a:endParaRPr lang="en-US" altLang="zh-CN" dirty="0"/>
          </a:p>
          <a:p>
            <a:pPr lvl="1"/>
            <a:r>
              <a:rPr lang="zh-CN" altLang="en-US" dirty="0"/>
              <a:t>绘制坐标网格</a:t>
            </a:r>
            <a:r>
              <a:rPr lang="en-US" altLang="zh-CN" dirty="0"/>
              <a:t>(</a:t>
            </a:r>
            <a:r>
              <a:rPr lang="zh-CN" altLang="en-US" dirty="0"/>
              <a:t>采用方里网格）</a:t>
            </a:r>
            <a:endParaRPr lang="en-US" altLang="zh-CN" dirty="0"/>
          </a:p>
          <a:p>
            <a:pPr lvl="1"/>
            <a:r>
              <a:rPr lang="zh-CN" altLang="en-US" dirty="0"/>
              <a:t>添加图幅整饰要素</a:t>
            </a:r>
            <a:endParaRPr lang="en-US" altLang="zh-CN" dirty="0"/>
          </a:p>
          <a:p>
            <a:pPr lvl="2"/>
            <a:r>
              <a:rPr lang="zh-CN" altLang="en-US" dirty="0"/>
              <a:t>添加图例</a:t>
            </a:r>
            <a:endParaRPr lang="en-US" altLang="zh-CN" dirty="0"/>
          </a:p>
          <a:p>
            <a:pPr lvl="2"/>
            <a:r>
              <a:rPr lang="zh-CN" altLang="en-US" dirty="0"/>
              <a:t>添加指北针</a:t>
            </a:r>
            <a:endParaRPr lang="en-US" altLang="zh-CN" dirty="0"/>
          </a:p>
          <a:p>
            <a:pPr lvl="2"/>
            <a:r>
              <a:rPr lang="zh-CN" altLang="en-US" dirty="0"/>
              <a:t>添加比例尺</a:t>
            </a:r>
            <a:endParaRPr lang="en-US" altLang="zh-CN" dirty="0"/>
          </a:p>
          <a:p>
            <a:pPr lvl="2"/>
            <a:r>
              <a:rPr lang="zh-CN" altLang="en-US" dirty="0"/>
              <a:t>添加图名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32233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南京部分地区行政区划图制作步骤</a:t>
            </a:r>
            <a:endParaRPr lang="en-US" altLang="zh-CN" dirty="0"/>
          </a:p>
          <a:p>
            <a:r>
              <a:rPr lang="en-US" altLang="zh-CN" dirty="0"/>
              <a:t>4.2 </a:t>
            </a:r>
            <a:r>
              <a:rPr lang="zh-CN" altLang="en-US" dirty="0"/>
              <a:t>洪濑镇土地利用现状图制作步骤</a:t>
            </a:r>
            <a:endParaRPr lang="en-US" altLang="zh-CN" dirty="0"/>
          </a:p>
          <a:p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实验步骤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1917948" y="3284984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</a:rPr>
              <a:t>布局设计</a:t>
            </a:r>
            <a:endParaRPr lang="en-US" altLang="zh-CN"/>
          </a:p>
          <a:p>
            <a:r>
              <a:rPr lang="zh-CN" altLang="en-US"/>
              <a:t>数据符号化</a:t>
            </a:r>
            <a:endParaRPr lang="en-US" altLang="zh-CN"/>
          </a:p>
          <a:p>
            <a:r>
              <a:rPr lang="zh-CN" altLang="en-US"/>
              <a:t>标注</a:t>
            </a:r>
            <a:endParaRPr lang="en-US" altLang="zh-CN"/>
          </a:p>
          <a:p>
            <a:r>
              <a:rPr lang="zh-CN" altLang="en-US"/>
              <a:t>坐标网格</a:t>
            </a:r>
            <a:endParaRPr lang="en-US" altLang="zh-CN"/>
          </a:p>
          <a:p>
            <a:r>
              <a:rPr lang="zh-CN" altLang="en-US"/>
              <a:t>地图整饰</a:t>
            </a:r>
            <a:endParaRPr lang="en-US" altLang="zh-CN"/>
          </a:p>
          <a:p>
            <a:r>
              <a:rPr lang="zh-CN" altLang="en-US">
                <a:latin typeface="宋体" panose="02010600030101010101" pitchFamily="2" charset="-122"/>
              </a:rPr>
              <a:t>地图输出</a:t>
            </a:r>
            <a:endParaRPr lang="en-US" altLang="zh-CN">
              <a:latin typeface="宋体" panose="02010600030101010101" pitchFamily="2" charset="-122"/>
            </a:endParaRPr>
          </a:p>
          <a:p>
            <a:endParaRPr lang="en-US" altLang="zh-CN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349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布局设计</a:t>
            </a:r>
            <a:endParaRPr lang="en-US" altLang="zh-CN" dirty="0"/>
          </a:p>
          <a:p>
            <a:pPr lvl="1"/>
            <a:r>
              <a:rPr lang="zh-CN" altLang="en-US" dirty="0"/>
              <a:t>地图模板</a:t>
            </a:r>
            <a:endParaRPr lang="en-US" altLang="zh-CN" dirty="0"/>
          </a:p>
          <a:p>
            <a:pPr lvl="1"/>
            <a:r>
              <a:rPr lang="zh-CN" altLang="en-US" dirty="0"/>
              <a:t>图面尺寸</a:t>
            </a:r>
            <a:endParaRPr lang="en-US" altLang="zh-CN" dirty="0"/>
          </a:p>
          <a:p>
            <a:pPr lvl="1"/>
            <a:r>
              <a:rPr lang="zh-CN" altLang="en-US" dirty="0"/>
              <a:t>图框和底色设置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23177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4.1</a:t>
            </a:r>
            <a:r>
              <a:rPr lang="zh-CN" altLang="en-US" sz="2800" dirty="0"/>
              <a:t>南京部分地区行政区划图制作步骤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000" y="1722630"/>
            <a:ext cx="5816310" cy="449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25" y="1687723"/>
            <a:ext cx="4167859" cy="45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00" y="1915803"/>
            <a:ext cx="5713907" cy="443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47" y="1722630"/>
            <a:ext cx="4054849" cy="463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619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2_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3.xml><?xml version="1.0" encoding="utf-8"?>
<a:theme xmlns:a="http://schemas.openxmlformats.org/drawingml/2006/main" name="3_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4.xml><?xml version="1.0" encoding="utf-8"?>
<a:theme xmlns:a="http://schemas.openxmlformats.org/drawingml/2006/main" name="1_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5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蓝色数字隧道业务演示文稿（宽屏）</Template>
  <TotalTime>0</TotalTime>
  <Words>1227</Words>
  <Application>Microsoft Office PowerPoint</Application>
  <PresentationFormat>自定义</PresentationFormat>
  <Paragraphs>146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等线</vt:lpstr>
      <vt:lpstr>等线 Light</vt:lpstr>
      <vt:lpstr>黑体</vt:lpstr>
      <vt:lpstr>宋体</vt:lpstr>
      <vt:lpstr>微软雅黑</vt:lpstr>
      <vt:lpstr>Arial</vt:lpstr>
      <vt:lpstr>Corbel</vt:lpstr>
      <vt:lpstr>Wingdings</vt:lpstr>
      <vt:lpstr>数字蓝色隧道 16x9</vt:lpstr>
      <vt:lpstr>2_数字蓝色隧道 16x9</vt:lpstr>
      <vt:lpstr>3_数字蓝色隧道 16x9</vt:lpstr>
      <vt:lpstr>1_数字蓝色隧道 16x9</vt:lpstr>
      <vt:lpstr>自定义设计方案</vt:lpstr>
      <vt:lpstr>实验三 专题地图编制</vt:lpstr>
      <vt:lpstr>主要内容</vt:lpstr>
      <vt:lpstr>1.实验背景</vt:lpstr>
      <vt:lpstr>2.实验目的</vt:lpstr>
      <vt:lpstr>2.实验目的</vt:lpstr>
      <vt:lpstr>3.实验内容</vt:lpstr>
      <vt:lpstr>3.实验内容</vt:lpstr>
      <vt:lpstr>4.实验步骤</vt:lpstr>
      <vt:lpstr>4.1南京部分地区行政区划图制作步骤</vt:lpstr>
      <vt:lpstr>4.1南京部分地区行政区划图制作步骤</vt:lpstr>
      <vt:lpstr>4.1南京部分地区行政区划图制作步骤</vt:lpstr>
      <vt:lpstr>4.1南京部分地区行政区划图制作步骤</vt:lpstr>
      <vt:lpstr>4.1南京部分地区行政区划图制作步骤</vt:lpstr>
      <vt:lpstr>4.1南京部分地区行政区划图制作步骤</vt:lpstr>
      <vt:lpstr>4.1南京部分地区行政区划图制作步骤</vt:lpstr>
      <vt:lpstr>4.1南京部分地区行政区划图制作步骤</vt:lpstr>
      <vt:lpstr>4.1南京部分地区行政区划图制作步骤</vt:lpstr>
      <vt:lpstr>4.2洪濑土地利用现状图制作步骤</vt:lpstr>
      <vt:lpstr> 4.2洪濑土地利用现状图制作步骤</vt:lpstr>
      <vt:lpstr> 4.2洪濑土地利用现状图制作步骤</vt:lpstr>
      <vt:lpstr>4.2洪濑土地利用现状图制作步骤</vt:lpstr>
      <vt:lpstr>4.2洪濑土地利用现状图制作步骤</vt:lpstr>
      <vt:lpstr>4.2洪濑土地利用现状图制作步骤</vt:lpstr>
      <vt:lpstr>4.2洪濑土地利用现状图制作步骤</vt:lpstr>
      <vt:lpstr>4.2洪濑土地利用现状图制作步骤</vt:lpstr>
      <vt:lpstr>4.2洪濑土地利用现状图制作步骤</vt:lpstr>
      <vt:lpstr>PowerPoint 演示文稿</vt:lpstr>
      <vt:lpstr>5.实验报告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2021-09-14T09:00:52Z</dcterms:created>
  <dcterms:modified xsi:type="dcterms:W3CDTF">2023-03-21T02:00:35Z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