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857" r:id="rId5"/>
    <p:sldId id="858" r:id="rId6"/>
    <p:sldId id="859" r:id="rId7"/>
    <p:sldId id="860" r:id="rId8"/>
    <p:sldId id="861" r:id="rId9"/>
    <p:sldId id="862" r:id="rId10"/>
    <p:sldId id="880" r:id="rId11"/>
    <p:sldId id="881" r:id="rId12"/>
    <p:sldId id="882" r:id="rId13"/>
    <p:sldId id="873" r:id="rId14"/>
    <p:sldId id="874" r:id="rId15"/>
    <p:sldId id="875" r:id="rId16"/>
    <p:sldId id="876" r:id="rId17"/>
    <p:sldId id="877" r:id="rId18"/>
    <p:sldId id="878" r:id="rId19"/>
    <p:sldId id="879" r:id="rId20"/>
  </p:sldIdLst>
  <p:sldSz cx="12188825" cy="6858000"/>
  <p:notesSz cx="6858000" cy="9144000"/>
  <p:custDataLst>
    <p:tags r:id="rId23"/>
  </p:custDataLst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3" autoAdjust="0"/>
    <p:restoredTop sz="88235" autoAdjust="0"/>
  </p:normalViewPr>
  <p:slideViewPr>
    <p:cSldViewPr showGuides="1">
      <p:cViewPr varScale="1">
        <p:scale>
          <a:sx n="52" d="100"/>
          <a:sy n="52" d="100"/>
        </p:scale>
        <p:origin x="1156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A56E6107-4F70-4432-81A1-E9329BDC8361}" type="datetime1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2025/5/19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pPr algn="r" rtl="0"/>
              <a:t>‹#›</a:t>
            </a:fld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60B032-84D0-4C37-BA11-143E54573B20}" type="datetime1">
              <a:rPr lang="zh-CN" altLang="en-US" smtClean="0"/>
              <a:pPr/>
              <a:t>2025/5/19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F93199CD-3E1B-4AE6-990F-76F925F5EA9F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1ED343-1598-48D0-9BD1-825A2D3A9E02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220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单击以编辑母版副标题样式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255" y="315914"/>
            <a:ext cx="7774608" cy="5921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4255" y="1219673"/>
            <a:ext cx="10940317" cy="5000625"/>
          </a:xfrm>
        </p:spPr>
        <p:txBody>
          <a:bodyPr/>
          <a:lstStyle/>
          <a:p>
            <a:r>
              <a:rPr lang="zh-CN" altLang="en-US"/>
              <a:t>单击图标添加表格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E715D26E-08BF-4DE2-869C-895AF7546EB5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6" name="矩形 5"/>
          <p:cNvSpPr/>
          <p:nvPr userDrawn="1"/>
        </p:nvSpPr>
        <p:spPr>
          <a:xfrm flipV="1">
            <a:off x="0" y="1144813"/>
            <a:ext cx="5256584" cy="74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67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/>
            </a:lvl6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590CACB-45F2-4467-AFEF-2FAF076B81D1}" type="datetime1">
              <a:rPr lang="zh-CN" altLang="en-US" smtClean="0"/>
              <a:pPr/>
              <a:t>2025/5/19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B5F8077-0E3A-4E2F-B75E-22C62A81D703}" type="datetime1">
              <a:rPr lang="zh-CN" altLang="en-US" smtClean="0"/>
              <a:pPr/>
              <a:t>2025/5/19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 rtlCol="0">
            <a:normAutofit/>
          </a:bodyPr>
          <a:lstStyle>
            <a:lvl1pPr algn="l" rtl="0"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algn="l" rtl="0"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l" rtl="0"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l" rtl="0"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7CC0278-CB38-4147-A3E5-29E0B37DAE13}" type="datetime1">
              <a:rPr lang="zh-CN" altLang="en-US" smtClean="0"/>
              <a:pPr/>
              <a:t>2025/5/19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rtlCol="0" anchor="ctr">
            <a:noAutofit/>
          </a:bodyPr>
          <a:lstStyle>
            <a:lvl1pPr marL="0" indent="0" algn="l" rtl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1600"/>
            </a:lvl6pPr>
            <a:lvl7pPr algn="l" rtl="0">
              <a:defRPr sz="1600"/>
            </a:lvl7pPr>
            <a:lvl8pPr algn="l" rtl="0">
              <a:defRPr sz="1600"/>
            </a:lvl8pPr>
            <a:lvl9pPr algn="l" rtl="0">
              <a:defRPr sz="1600"/>
            </a:lvl9pPr>
          </a:lstStyle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  <a:endParaRPr lang="zh-CN" altLang="en-US" noProof="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E3F0142-28F1-4EAE-A000-8206DFCC5E82}" type="datetime1">
              <a:rPr lang="zh-CN" altLang="en-US" smtClean="0"/>
              <a:pPr/>
              <a:t>2025/5/19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469E5D7-6C97-4873-B82C-4B22B2F17496}" type="datetime1">
              <a:rPr lang="zh-CN" altLang="en-US" smtClean="0"/>
              <a:pPr/>
              <a:t>2025/5/19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en-US" altLang="zh-CN" noProof="0" smtClean="0"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581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图表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 hasCustomPrompt="1"/>
          </p:nvPr>
        </p:nvSpPr>
        <p:spPr>
          <a:xfrm>
            <a:off x="1125860" y="1988840"/>
            <a:ext cx="9134391" cy="4114801"/>
          </a:xfrm>
        </p:spPr>
        <p:txBody>
          <a:bodyPr rtlCol="0">
            <a:normAutofit/>
          </a:bodyPr>
          <a:lstStyle>
            <a:lvl1pPr marL="223838" indent="-223838"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 sz="2800" b="1">
                <a:solidFill>
                  <a:schemeClr val="bg1"/>
                </a:solidFill>
              </a:defRPr>
            </a:lvl1pPr>
            <a:lvl2pPr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buSzPct val="115000"/>
              <a:defRPr sz="2400" baseline="0">
                <a:solidFill>
                  <a:schemeClr val="bg1"/>
                </a:solidFill>
              </a:defRPr>
            </a:lvl2pPr>
            <a:lvl3pPr>
              <a:lnSpc>
                <a:spcPct val="125000"/>
              </a:lnSpc>
              <a:spcBef>
                <a:spcPts val="600"/>
              </a:spcBef>
              <a:buClr>
                <a:srgbClr val="C00000"/>
              </a:buClr>
              <a:defRPr sz="2000">
                <a:solidFill>
                  <a:schemeClr val="bg1"/>
                </a:solidFill>
              </a:defRPr>
            </a:lvl3pPr>
          </a:lstStyle>
          <a:p>
            <a:r>
              <a:rPr lang="en-US" altLang="zh-CN" dirty="0"/>
              <a:t> 11</a:t>
            </a:r>
          </a:p>
          <a:p>
            <a:pPr lvl="1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</a:p>
          <a:p>
            <a:pPr lvl="1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 hasCustomPrompt="1"/>
          </p:nvPr>
        </p:nvSpPr>
        <p:spPr>
          <a:xfrm>
            <a:off x="837828" y="100502"/>
            <a:ext cx="9144001" cy="1371600"/>
          </a:xfrm>
        </p:spPr>
        <p:txBody>
          <a:bodyPr rtlCol="0">
            <a:normAutofit/>
          </a:bodyPr>
          <a:lstStyle>
            <a:lvl1pPr marL="0" indent="0">
              <a:buNone/>
              <a:defRPr sz="3200" b="1" baseline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shui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1472101"/>
            <a:ext cx="51583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23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645255" y="6288088"/>
            <a:ext cx="1919317" cy="19685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Page </a:t>
            </a:r>
            <a:r>
              <a:rPr lang="de-DE">
                <a:sym typeface="MS UI Gothic" pitchFamily="34" charset="-128"/>
              </a:rPr>
              <a:t></a:t>
            </a:r>
            <a:r>
              <a:rPr lang="de-DE"/>
              <a:t> </a:t>
            </a:r>
            <a:fld id="{52913906-A3B5-4682-9A39-DA47335F4EB1}" type="slidenum">
              <a:rPr lang="en-US" altLang="zh-CN"/>
              <a:pPr/>
              <a:t>‹#›</a:t>
            </a:fld>
            <a:endParaRPr lang="en-US"/>
          </a:p>
        </p:txBody>
      </p:sp>
      <p:sp>
        <p:nvSpPr>
          <p:cNvPr id="5" name="标题 12"/>
          <p:cNvSpPr txBox="1">
            <a:spLocks/>
          </p:cNvSpPr>
          <p:nvPr userDrawn="1"/>
        </p:nvSpPr>
        <p:spPr>
          <a:xfrm>
            <a:off x="693812" y="145435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1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内容占位符 13"/>
          <p:cNvSpPr>
            <a:spLocks noGrp="1"/>
          </p:cNvSpPr>
          <p:nvPr>
            <p:ph idx="11" hasCustomPrompt="1"/>
          </p:nvPr>
        </p:nvSpPr>
        <p:spPr>
          <a:xfrm>
            <a:off x="1125860" y="1988840"/>
            <a:ext cx="9134391" cy="4114801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r>
              <a:rPr lang="en-US" altLang="zh-CN" dirty="0"/>
              <a:t>11</a:t>
            </a:r>
          </a:p>
          <a:p>
            <a:pPr lvl="1"/>
            <a:r>
              <a:rPr lang="en-US" altLang="zh-CN" dirty="0"/>
              <a:t>11</a:t>
            </a:r>
          </a:p>
          <a:p>
            <a:pPr lvl="2"/>
            <a:r>
              <a:rPr lang="en-US" altLang="zh-CN" dirty="0"/>
              <a:t>11	</a:t>
            </a:r>
            <a:endParaRPr lang="zh-CN" altLang="en-US" dirty="0"/>
          </a:p>
        </p:txBody>
      </p:sp>
      <p:sp>
        <p:nvSpPr>
          <p:cNvPr id="8" name="标题 12"/>
          <p:cNvSpPr>
            <a:spLocks noGrp="1"/>
          </p:cNvSpPr>
          <p:nvPr>
            <p:ph type="title"/>
          </p:nvPr>
        </p:nvSpPr>
        <p:spPr>
          <a:xfrm>
            <a:off x="837828" y="100502"/>
            <a:ext cx="9144001" cy="1371600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marL="571500" indent="-571500">
              <a:buFont typeface="Wingdings" panose="05000000000000000000" pitchFamily="2" charset="2"/>
              <a:buChar char="p"/>
            </a:pP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1472101"/>
            <a:ext cx="51583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514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C63F3C3-2912-4537-AF96-286DDB4356FC}" type="datetime1">
              <a:rPr lang="zh-CN" altLang="en-US" smtClean="0"/>
              <a:pPr/>
              <a:t>2025/5/19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0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A013F82-EE5E-44EE-A61D-E31C6657F26F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726" r:id="rId7"/>
    <p:sldLayoutId id="2147483728" r:id="rId8"/>
    <p:sldLayoutId id="2147483729" r:id="rId9"/>
    <p:sldLayoutId id="2147483730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9133654" cy="2895600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实验</a:t>
            </a:r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六</a:t>
            </a:r>
            <a:r>
              <a:rPr lang="zh-CN" altLang="en-US" sz="4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构建模型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57285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125860" y="1988840"/>
            <a:ext cx="7920880" cy="48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在模型构建器中，一个模型中只能使用一个迭代器，为了实现多重循环，可利用模型的嵌套实现在一个模型中放置多个迭代器。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先对外部的工作空间进行迭代，迭代到对应的工作空间后，再对其存储的要素类进行迭代。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en-US" altLang="zh-CN" dirty="0"/>
              <a:t>【</a:t>
            </a:r>
            <a:r>
              <a:rPr lang="zh-CN" altLang="en-US" dirty="0"/>
              <a:t>模型</a:t>
            </a:r>
            <a:r>
              <a:rPr lang="en-US" altLang="zh-CN" dirty="0"/>
              <a:t>】</a:t>
            </a:r>
            <a:r>
              <a:rPr lang="zh-CN" altLang="en-US" dirty="0"/>
              <a:t>，重命名为“迭代要素类”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将</a:t>
            </a:r>
            <a:r>
              <a:rPr lang="en-US" altLang="zh-CN" dirty="0"/>
              <a:t>【</a:t>
            </a:r>
            <a:r>
              <a:rPr lang="zh-CN" altLang="en-US" dirty="0"/>
              <a:t>数据管理工具</a:t>
            </a:r>
            <a:r>
              <a:rPr lang="en-US" altLang="zh-CN" dirty="0"/>
              <a:t>】|【</a:t>
            </a:r>
            <a:r>
              <a:rPr lang="zh-CN" altLang="en-US" dirty="0"/>
              <a:t>字段</a:t>
            </a:r>
            <a:r>
              <a:rPr lang="en-US" altLang="zh-CN" dirty="0"/>
              <a:t>】</a:t>
            </a:r>
            <a:r>
              <a:rPr lang="zh-CN" altLang="en-US" dirty="0"/>
              <a:t>工具集下的</a:t>
            </a:r>
            <a:r>
              <a:rPr lang="en-US" altLang="zh-CN" dirty="0"/>
              <a:t>【</a:t>
            </a:r>
            <a:r>
              <a:rPr lang="zh-CN" altLang="en-US" dirty="0"/>
              <a:t>添加字段</a:t>
            </a:r>
            <a:r>
              <a:rPr lang="en-US" altLang="zh-CN" dirty="0"/>
              <a:t>】</a:t>
            </a:r>
            <a:r>
              <a:rPr lang="zh-CN" altLang="en-US" dirty="0"/>
              <a:t>工具托人模型窗口中。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在模型窗口空白处，选择</a:t>
            </a:r>
            <a:r>
              <a:rPr lang="en-US" altLang="zh-CN" dirty="0"/>
              <a:t>【</a:t>
            </a:r>
            <a:r>
              <a:rPr lang="zh-CN" altLang="en-US" dirty="0"/>
              <a:t>迭代器</a:t>
            </a:r>
            <a:r>
              <a:rPr lang="en-US" altLang="zh-CN" dirty="0"/>
              <a:t>】|【</a:t>
            </a:r>
            <a:r>
              <a:rPr lang="zh-CN" altLang="en-US" dirty="0"/>
              <a:t>要素类</a:t>
            </a:r>
            <a:r>
              <a:rPr lang="en-US" altLang="zh-CN" dirty="0"/>
              <a:t>】</a:t>
            </a:r>
            <a:r>
              <a:rPr lang="zh-CN" altLang="en-US" dirty="0"/>
              <a:t>，将</a:t>
            </a:r>
            <a:r>
              <a:rPr lang="en-US" altLang="zh-CN" dirty="0"/>
              <a:t>【</a:t>
            </a:r>
            <a:r>
              <a:rPr lang="zh-CN" altLang="en-US" dirty="0"/>
              <a:t>迭代要素类</a:t>
            </a:r>
            <a:r>
              <a:rPr lang="en-US" altLang="zh-CN" dirty="0"/>
              <a:t>】</a:t>
            </a:r>
            <a:r>
              <a:rPr lang="zh-CN" altLang="en-US" dirty="0"/>
              <a:t>迭代器加入模型窗口。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双循环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724" y="2348880"/>
            <a:ext cx="3851002" cy="30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9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23838" lvl="1" indent="-223838">
              <a:spcBef>
                <a:spcPts val="1800"/>
              </a:spcBef>
            </a:pPr>
            <a:r>
              <a:rPr lang="zh-CN" altLang="en-US" dirty="0"/>
              <a:t>连接要素类模型变量与</a:t>
            </a:r>
            <a:r>
              <a:rPr lang="en-US" altLang="zh-CN" dirty="0"/>
              <a:t>【</a:t>
            </a:r>
            <a:r>
              <a:rPr lang="zh-CN" altLang="en-US" dirty="0"/>
              <a:t>添加字段</a:t>
            </a:r>
            <a:r>
              <a:rPr lang="en-US" altLang="zh-CN" dirty="0"/>
              <a:t>】</a:t>
            </a:r>
            <a:r>
              <a:rPr lang="zh-CN" altLang="en-US" dirty="0"/>
              <a:t>相连，弹出输入选项表。</a:t>
            </a:r>
            <a:endParaRPr lang="en-US" altLang="zh-CN" dirty="0"/>
          </a:p>
          <a:p>
            <a:pPr marL="223838" lvl="1" indent="-223838">
              <a:spcBef>
                <a:spcPts val="1800"/>
              </a:spcBef>
            </a:pP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双循环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76" y="2631976"/>
            <a:ext cx="3209524" cy="296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93" y="2649488"/>
            <a:ext cx="6800000" cy="2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50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单击“迭代要素类”，获取变量为“工作空间”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双循环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08" y="2636912"/>
            <a:ext cx="72580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在“工作空间及要素数据集”及“输出要素”变量上单击右键，选择模型参数化，完成</a:t>
            </a:r>
            <a:r>
              <a:rPr lang="zh-CN" altLang="en-US" b="1" dirty="0">
                <a:solidFill>
                  <a:srgbClr val="FF0000"/>
                </a:solidFill>
              </a:rPr>
              <a:t>迭代要素类的模型工具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双循环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12" y="3212976"/>
            <a:ext cx="10436610" cy="39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07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右键单击</a:t>
            </a:r>
            <a:r>
              <a:rPr lang="en-US" altLang="zh-CN" dirty="0"/>
              <a:t>【</a:t>
            </a:r>
            <a:r>
              <a:rPr lang="zh-CN" altLang="en-US" dirty="0"/>
              <a:t>工具箱</a:t>
            </a:r>
            <a:r>
              <a:rPr lang="en-US" altLang="zh-CN" dirty="0"/>
              <a:t>】</a:t>
            </a:r>
            <a:r>
              <a:rPr lang="zh-CN" altLang="en-US" dirty="0"/>
              <a:t>，在新建命令中选择</a:t>
            </a:r>
            <a:r>
              <a:rPr lang="en-US" altLang="zh-CN" dirty="0"/>
              <a:t>【</a:t>
            </a:r>
            <a:r>
              <a:rPr lang="zh-CN" altLang="en-US" dirty="0"/>
              <a:t>模型</a:t>
            </a:r>
            <a:r>
              <a:rPr lang="en-US" altLang="zh-CN" dirty="0"/>
              <a:t>】</a:t>
            </a:r>
            <a:r>
              <a:rPr lang="zh-CN" altLang="en-US" dirty="0"/>
              <a:t>命令，生成新模型，并重命名为“双循环”。</a:t>
            </a:r>
            <a:endParaRPr lang="en-US" altLang="zh-CN" dirty="0"/>
          </a:p>
          <a:p>
            <a:pPr marL="223838" lvl="1" indent="-223838"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将已创建的迭代要素类模型工具拖到模型窗口；在模型窗口空白处，选择</a:t>
            </a:r>
            <a:r>
              <a:rPr lang="en-US" altLang="zh-CN" dirty="0"/>
              <a:t>【</a:t>
            </a:r>
            <a:r>
              <a:rPr lang="zh-CN" altLang="en-US" dirty="0"/>
              <a:t>迭代器</a:t>
            </a:r>
            <a:r>
              <a:rPr lang="en-US" altLang="zh-CN" dirty="0"/>
              <a:t>】|【</a:t>
            </a:r>
            <a:r>
              <a:rPr lang="zh-CN" altLang="en-US" dirty="0"/>
              <a:t>工作空间</a:t>
            </a:r>
            <a:r>
              <a:rPr lang="en-US" altLang="zh-CN" dirty="0"/>
              <a:t>】</a:t>
            </a:r>
            <a:r>
              <a:rPr lang="zh-CN" altLang="en-US" dirty="0"/>
              <a:t>，将</a:t>
            </a:r>
            <a:r>
              <a:rPr lang="en-US" altLang="zh-CN" dirty="0"/>
              <a:t>【</a:t>
            </a:r>
            <a:r>
              <a:rPr lang="zh-CN" altLang="en-US" dirty="0"/>
              <a:t>迭代工作空间</a:t>
            </a:r>
            <a:r>
              <a:rPr lang="en-US" altLang="zh-CN" dirty="0"/>
              <a:t>】</a:t>
            </a:r>
            <a:r>
              <a:rPr lang="zh-CN" altLang="en-US" dirty="0"/>
              <a:t>迭代器加入模型窗口。</a:t>
            </a:r>
            <a:endParaRPr lang="en-US" altLang="zh-CN" dirty="0"/>
          </a:p>
          <a:p>
            <a:pPr marL="223838" lvl="1" indent="-223838">
              <a:spcBef>
                <a:spcPts val="1800"/>
              </a:spcBef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双循环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132" y="4365104"/>
            <a:ext cx="7632848" cy="277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06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223838" lvl="1" indent="-223838"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将</a:t>
            </a:r>
            <a:r>
              <a:rPr lang="en-US" altLang="zh-CN" dirty="0"/>
              <a:t>【</a:t>
            </a:r>
            <a:r>
              <a:rPr lang="zh-CN" altLang="en-US" dirty="0"/>
              <a:t>迭代工作空间</a:t>
            </a:r>
            <a:r>
              <a:rPr lang="en-US" altLang="zh-CN" dirty="0"/>
              <a:t>】</a:t>
            </a:r>
            <a:r>
              <a:rPr lang="zh-CN" altLang="en-US" dirty="0"/>
              <a:t>的输出变量与创建的</a:t>
            </a:r>
            <a:r>
              <a:rPr lang="en-US" altLang="zh-CN" dirty="0"/>
              <a:t>【</a:t>
            </a:r>
            <a:r>
              <a:rPr lang="zh-CN" altLang="en-US" dirty="0"/>
              <a:t>迭代要素类</a:t>
            </a:r>
            <a:r>
              <a:rPr lang="en-US" altLang="zh-CN" dirty="0"/>
              <a:t>】</a:t>
            </a:r>
            <a:r>
              <a:rPr lang="zh-CN" altLang="en-US" dirty="0"/>
              <a:t>模型工具连接起来。</a:t>
            </a:r>
            <a:endParaRPr lang="en-US" altLang="zh-CN" dirty="0"/>
          </a:p>
          <a:p>
            <a:pPr marL="223838" lvl="1" indent="-223838">
              <a:lnSpc>
                <a:spcPct val="130000"/>
              </a:lnSpc>
              <a:spcBef>
                <a:spcPts val="1800"/>
              </a:spcBef>
            </a:pPr>
            <a:r>
              <a:rPr lang="zh-CN" altLang="en-US" dirty="0"/>
              <a:t>在弹出的菜单选项中选择</a:t>
            </a:r>
            <a:r>
              <a:rPr lang="en-US" altLang="zh-CN" dirty="0"/>
              <a:t>【</a:t>
            </a:r>
            <a:r>
              <a:rPr lang="zh-CN" altLang="en-US" dirty="0"/>
              <a:t>工作空间或要素数据集。选择</a:t>
            </a:r>
            <a:r>
              <a:rPr lang="en-US" altLang="zh-CN" dirty="0"/>
              <a:t>【</a:t>
            </a:r>
            <a:r>
              <a:rPr lang="zh-CN" altLang="en-US" dirty="0"/>
              <a:t>模型</a:t>
            </a:r>
            <a:r>
              <a:rPr lang="en-US" altLang="zh-CN" dirty="0"/>
              <a:t>】</a:t>
            </a:r>
            <a:r>
              <a:rPr lang="zh-CN" altLang="en-US" dirty="0"/>
              <a:t>保存，点击运行按钮，可运行上述构建的嵌套。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zh-CN" altLang="en-US" dirty="0"/>
              <a:t>双循环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3096"/>
            <a:ext cx="1192103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1125860" y="1700808"/>
            <a:ext cx="10009112" cy="4968552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zh-CN" altLang="en-US" sz="11200" dirty="0"/>
              <a:t>                        </a:t>
            </a:r>
            <a:r>
              <a:rPr lang="zh-CN" altLang="en-US" sz="9800" b="1" dirty="0"/>
              <a:t>实验六    </a:t>
            </a:r>
            <a:r>
              <a:rPr lang="zh-CN" altLang="en-US" sz="9800" b="1" dirty="0">
                <a:latin typeface="黑体" panose="02010609060101010101" pitchFamily="49" charset="-122"/>
                <a:ea typeface="黑体" panose="02010609060101010101" pitchFamily="49" charset="-122"/>
              </a:rPr>
              <a:t>构建模型</a:t>
            </a:r>
            <a:endParaRPr lang="en-US" altLang="zh-CN" sz="9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8600" dirty="0"/>
              <a:t>实验目的：通过综合数据处理的实例，练习一个复杂模型的建立过程，熟练河掌握</a:t>
            </a:r>
            <a:r>
              <a:rPr lang="en-US" altLang="zh-CN" sz="8600" dirty="0"/>
              <a:t>ArcGIS</a:t>
            </a:r>
            <a:r>
              <a:rPr lang="zh-CN" altLang="en-US" sz="8600" dirty="0"/>
              <a:t>图解建模的全过程。掌握模型的迭代器、双循环模型的构建</a:t>
            </a:r>
            <a:endParaRPr lang="en-US" altLang="zh-CN" sz="8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8600" dirty="0"/>
              <a:t>实验内容</a:t>
            </a:r>
            <a:r>
              <a:rPr lang="en-US" altLang="zh-CN" sz="8600" dirty="0">
                <a:sym typeface="Wingdings" panose="05000000000000000000" pitchFamily="2" charset="2"/>
              </a:rPr>
              <a:t>: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8600" dirty="0"/>
              <a:t>实验数据：</a:t>
            </a:r>
            <a:endParaRPr lang="en-US" altLang="zh-CN" sz="8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8600" dirty="0"/>
              <a:t>实验步骤：</a:t>
            </a:r>
            <a:endParaRPr lang="en-US" altLang="zh-CN" sz="86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8600" dirty="0"/>
              <a:t>实验结果：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实验报告</a:t>
            </a:r>
          </a:p>
        </p:txBody>
      </p:sp>
    </p:spTree>
    <p:extLst>
      <p:ext uri="{BB962C8B-B14F-4D97-AF65-F5344CB8AC3E}">
        <p14:creationId xmlns:p14="http://schemas.microsoft.com/office/powerpoint/2010/main" val="3018702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实验目的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实验内容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实验步骤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实验报告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en-US" altLang="zh-CN" dirty="0">
              <a:solidFill>
                <a:schemeClr val="bg2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cs typeface="Arial" pitchFamily="34" charset="0"/>
            </a:endParaRP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p"/>
            </a:pPr>
            <a:r>
              <a:rPr lang="zh-CN" altLang="en-US" sz="3200" b="1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itchFamily="34" charset="0"/>
              </a:rPr>
              <a:t>主要内容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022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完成河网提取及流域分割过程的模型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通过综合数据处理的实例，练习一个复杂模型的建立过程，熟练掌握</a:t>
            </a:r>
            <a:r>
              <a:rPr lang="en-US" altLang="zh-CN" dirty="0"/>
              <a:t>ArcGIS</a:t>
            </a:r>
            <a:r>
              <a:rPr lang="zh-CN" altLang="en-US" dirty="0"/>
              <a:t>图解建模的全过程。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掌握模型的迭代器、双循环模型的构建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实验目的</a:t>
            </a:r>
          </a:p>
        </p:txBody>
      </p:sp>
    </p:spTree>
    <p:extLst>
      <p:ext uri="{BB962C8B-B14F-4D97-AF65-F5344CB8AC3E}">
        <p14:creationId xmlns:p14="http://schemas.microsoft.com/office/powerpoint/2010/main" val="84770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在已有</a:t>
            </a:r>
            <a:r>
              <a:rPr lang="en-US" altLang="zh-CN" dirty="0"/>
              <a:t>DEM</a:t>
            </a:r>
            <a:r>
              <a:rPr lang="zh-CN" altLang="en-US" dirty="0"/>
              <a:t>的基础上，构建河网提取的过程模型。</a:t>
            </a:r>
            <a:endParaRPr lang="en-US" altLang="zh-CN" dirty="0"/>
          </a:p>
          <a:p>
            <a:pPr>
              <a:lnSpc>
                <a:spcPct val="130000"/>
              </a:lnSpc>
            </a:pPr>
            <a:r>
              <a:rPr lang="zh-CN" altLang="en-US" dirty="0"/>
              <a:t>构建一个工作空间与要素类的双循环嵌套模型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实验内容</a:t>
            </a:r>
          </a:p>
        </p:txBody>
      </p:sp>
    </p:spTree>
    <p:extLst>
      <p:ext uri="{BB962C8B-B14F-4D97-AF65-F5344CB8AC3E}">
        <p14:creationId xmlns:p14="http://schemas.microsoft.com/office/powerpoint/2010/main" val="109681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altLang="zh-CN" sz="2800" dirty="0"/>
              <a:t>3.1 </a:t>
            </a:r>
            <a:r>
              <a:rPr lang="zh-CN" altLang="en-US" sz="2800" dirty="0"/>
              <a:t>河网提取及流域分割实验步骤</a:t>
            </a:r>
            <a:endParaRPr lang="en-US" altLang="zh-CN" sz="2800" dirty="0"/>
          </a:p>
          <a:p>
            <a:r>
              <a:rPr lang="en-US" altLang="zh-CN" sz="2800" dirty="0"/>
              <a:t>3.2  </a:t>
            </a:r>
            <a:r>
              <a:rPr lang="zh-CN" altLang="en-US" sz="2800" dirty="0"/>
              <a:t>双循环实验步骤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实验步骤</a:t>
            </a:r>
          </a:p>
        </p:txBody>
      </p:sp>
    </p:spTree>
    <p:extLst>
      <p:ext uri="{BB962C8B-B14F-4D97-AF65-F5344CB8AC3E}">
        <p14:creationId xmlns:p14="http://schemas.microsoft.com/office/powerpoint/2010/main" val="26272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zh-CN" altLang="en-US" dirty="0"/>
              <a:t>打开</a:t>
            </a:r>
            <a:r>
              <a:rPr lang="en-US" altLang="zh-CN" dirty="0"/>
              <a:t>ArcMap,</a:t>
            </a:r>
            <a:r>
              <a:rPr lang="zh-CN" altLang="en-US" dirty="0"/>
              <a:t>单击目录文件夹，选择</a:t>
            </a:r>
            <a:r>
              <a:rPr lang="en-US" altLang="zh-CN" dirty="0"/>
              <a:t>【</a:t>
            </a:r>
            <a:r>
              <a:rPr lang="zh-CN" altLang="en-US" dirty="0"/>
              <a:t>新建</a:t>
            </a:r>
            <a:r>
              <a:rPr lang="en-US" altLang="zh-CN" dirty="0"/>
              <a:t>】</a:t>
            </a:r>
            <a:r>
              <a:rPr lang="zh-CN" altLang="en-US" dirty="0"/>
              <a:t>命令下的</a:t>
            </a:r>
            <a:r>
              <a:rPr lang="en-US" altLang="zh-CN" dirty="0"/>
              <a:t>【</a:t>
            </a:r>
            <a:r>
              <a:rPr lang="zh-CN" altLang="en-US" dirty="0"/>
              <a:t>工具箱</a:t>
            </a:r>
            <a:r>
              <a:rPr lang="en-US" altLang="zh-CN" dirty="0"/>
              <a:t>】</a:t>
            </a:r>
            <a:r>
              <a:rPr lang="zh-CN" altLang="en-US" dirty="0"/>
              <a:t>选项，生成一个</a:t>
            </a:r>
            <a:r>
              <a:rPr lang="en-US" altLang="zh-CN" dirty="0"/>
              <a:t>【</a:t>
            </a:r>
            <a:r>
              <a:rPr lang="zh-CN" altLang="en-US" dirty="0"/>
              <a:t>工具箱</a:t>
            </a:r>
            <a:r>
              <a:rPr lang="en-US" altLang="zh-CN" dirty="0"/>
              <a:t>】</a:t>
            </a:r>
            <a:r>
              <a:rPr lang="zh-CN" altLang="en-US" dirty="0"/>
              <a:t>，在</a:t>
            </a:r>
            <a:r>
              <a:rPr lang="en-US" altLang="zh-CN" dirty="0"/>
              <a:t>【</a:t>
            </a:r>
            <a:r>
              <a:rPr lang="zh-CN" altLang="en-US" dirty="0"/>
              <a:t>新建</a:t>
            </a:r>
            <a:r>
              <a:rPr lang="en-US" altLang="zh-CN" dirty="0"/>
              <a:t>】</a:t>
            </a:r>
            <a:r>
              <a:rPr lang="zh-CN" altLang="en-US" dirty="0"/>
              <a:t>子菜单中选择</a:t>
            </a:r>
            <a:r>
              <a:rPr lang="en-US" altLang="zh-CN" dirty="0"/>
              <a:t>【</a:t>
            </a:r>
            <a:r>
              <a:rPr lang="zh-CN" altLang="en-US" dirty="0"/>
              <a:t>模型</a:t>
            </a:r>
            <a:r>
              <a:rPr lang="en-US" altLang="zh-CN" dirty="0"/>
              <a:t>】</a:t>
            </a:r>
            <a:r>
              <a:rPr lang="zh-CN" altLang="en-US" dirty="0"/>
              <a:t>命令，生成一个新的模型。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3.1 </a:t>
            </a:r>
            <a:r>
              <a:rPr lang="zh-CN" altLang="en-US" sz="2800" dirty="0"/>
              <a:t>河网提取及流域分割实验步骤</a:t>
            </a:r>
          </a:p>
        </p:txBody>
      </p:sp>
    </p:spTree>
    <p:extLst>
      <p:ext uri="{BB962C8B-B14F-4D97-AF65-F5344CB8AC3E}">
        <p14:creationId xmlns:p14="http://schemas.microsoft.com/office/powerpoint/2010/main" val="272473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河网提取及流域分割实验步骤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B6FDF57-B6F0-5021-A792-4F0CC730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44824"/>
            <a:ext cx="12555900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5998DFC-60AF-ACB5-DE94-606BC58F2133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621804" y="1844824"/>
            <a:ext cx="9134475" cy="293673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A1A7DA04-69A6-C02E-D5B9-FFC0C809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河网提取及流域分割实验步骤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996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66980F7-1554-13CE-E408-CB38E3658A8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1125538" y="2399830"/>
            <a:ext cx="9134475" cy="3293416"/>
          </a:xfr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84541F9B-FEF0-6EA4-5D0B-8D3712344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河网提取及流域分割实验步骤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43147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数字蓝色隧道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873_TF02895261_TF02895261" id="{EE27DA37-0F8A-4E11-8B73-6D0B41DF3A3E}" vid="{4EC9EAAD-1DF4-4620-874C-40135A46AC23}"/>
    </a:ext>
  </a:extLst>
</a:theme>
</file>

<file path=ppt/theme/theme2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documentManagement/typ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蓝色数字隧道业务演示文稿（宽屏）</Template>
  <TotalTime>0</TotalTime>
  <Words>540</Words>
  <Application>Microsoft Office PowerPoint</Application>
  <PresentationFormat>自定义</PresentationFormat>
  <Paragraphs>48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MS UI Gothic</vt:lpstr>
      <vt:lpstr>黑体</vt:lpstr>
      <vt:lpstr>微软雅黑</vt:lpstr>
      <vt:lpstr>Arial</vt:lpstr>
      <vt:lpstr>Wingdings</vt:lpstr>
      <vt:lpstr>数字蓝色隧道 16x9</vt:lpstr>
      <vt:lpstr>实验六 构建模型</vt:lpstr>
      <vt:lpstr>主要内容</vt:lpstr>
      <vt:lpstr>1.实验目的</vt:lpstr>
      <vt:lpstr>2.实验内容</vt:lpstr>
      <vt:lpstr>3.实验步骤</vt:lpstr>
      <vt:lpstr>3.1 河网提取及流域分割实验步骤</vt:lpstr>
      <vt:lpstr>3.1 河网提取及流域分割实验步骤</vt:lpstr>
      <vt:lpstr>3.1 河网提取及流域分割实验步骤</vt:lpstr>
      <vt:lpstr>3.1 河网提取及流域分割实验步骤</vt:lpstr>
      <vt:lpstr>3.2 双循环</vt:lpstr>
      <vt:lpstr>3.2 双循环</vt:lpstr>
      <vt:lpstr>3.2 双循环</vt:lpstr>
      <vt:lpstr>3.2 双循环</vt:lpstr>
      <vt:lpstr>3.2 双循环</vt:lpstr>
      <vt:lpstr>3.2 双循环</vt:lpstr>
      <vt:lpstr>4.实验报告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2021-09-14T09:00:52Z</dcterms:created>
  <dcterms:modified xsi:type="dcterms:W3CDTF">2025-05-19T08:56:42Z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