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2" r:id="rId4"/>
    <p:sldId id="273" r:id="rId5"/>
    <p:sldId id="271" r:id="rId6"/>
    <p:sldId id="274" r:id="rId7"/>
    <p:sldId id="283" r:id="rId8"/>
    <p:sldId id="275" r:id="rId9"/>
    <p:sldId id="282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33" autoAdjust="0"/>
    <p:restoredTop sz="69347" autoAdjust="0"/>
  </p:normalViewPr>
  <p:slideViewPr>
    <p:cSldViewPr snapToGrid="0">
      <p:cViewPr varScale="1">
        <p:scale>
          <a:sx n="59" d="100"/>
          <a:sy n="59" d="100"/>
        </p:scale>
        <p:origin x="124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3EE1E94-C107-4DA8-B501-7E0E1B314970}" type="datetimeFigureOut">
              <a:rPr lang="zh-CN" altLang="en-US"/>
              <a:pPr>
                <a:defRPr/>
              </a:pPr>
              <a:t>2019/11/19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FA0BEA3-5E81-4C2C-AE0C-1F236D9082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843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7AAEC4-B8A1-458C-825B-CE9D75E28045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/>
              <a:t>介绍各个操作键的名称及功能</a:t>
            </a:r>
          </a:p>
        </p:txBody>
      </p:sp>
      <p:sp>
        <p:nvSpPr>
          <p:cNvPr id="2150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DF585B-05E6-4C1A-95B4-FC6BCF06FAB4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按数字显示 </a:t>
            </a:r>
            <a:r>
              <a:rPr lang="en-US" altLang="zh-CN" dirty="0"/>
              <a:t>X </a:t>
            </a:r>
            <a:r>
              <a:rPr lang="zh-CN" altLang="en-US" dirty="0"/>
              <a:t>轴</a:t>
            </a:r>
            <a:r>
              <a:rPr lang="en-US" altLang="zh-CN" dirty="0"/>
              <a:t>(</a:t>
            </a:r>
            <a:r>
              <a:rPr lang="zh-CN" altLang="en-US" dirty="0"/>
              <a:t>横轴</a:t>
            </a:r>
            <a:r>
              <a:rPr lang="en-US" altLang="zh-CN" dirty="0"/>
              <a:t>)</a:t>
            </a:r>
            <a:r>
              <a:rPr lang="zh-CN" altLang="en-US" dirty="0"/>
              <a:t>和 </a:t>
            </a:r>
            <a:r>
              <a:rPr lang="en-US" altLang="zh-CN" dirty="0"/>
              <a:t>Y </a:t>
            </a:r>
            <a:r>
              <a:rPr lang="zh-CN" altLang="en-US" dirty="0"/>
              <a:t>轴</a:t>
            </a:r>
            <a:r>
              <a:rPr lang="en-US" altLang="zh-CN" dirty="0"/>
              <a:t>(</a:t>
            </a:r>
            <a:r>
              <a:rPr lang="zh-CN" altLang="en-US" dirty="0"/>
              <a:t>竖轴</a:t>
            </a:r>
            <a:r>
              <a:rPr lang="en-US" altLang="zh-CN" dirty="0"/>
              <a:t>)</a:t>
            </a:r>
            <a:r>
              <a:rPr lang="zh-CN" altLang="en-US" dirty="0"/>
              <a:t>方向的倾角数字，显示“补偿超限”则需人工整平仪器，旋转基座脚螺旋，直到“补偿超限”字样消失。</a:t>
            </a:r>
            <a:endParaRPr lang="en-US" altLang="zh-CN" dirty="0"/>
          </a:p>
          <a:p>
            <a:r>
              <a:rPr lang="zh-CN" altLang="en-US" dirty="0"/>
              <a:t>仪器的倾斜可以用数字的形式显示出来，依此可以进行仪器的精确整平，倾斜的补偿范围为</a:t>
            </a:r>
            <a:r>
              <a:rPr lang="en-US" altLang="zh-CN" dirty="0"/>
              <a:t>±3.5′</a:t>
            </a:r>
            <a:r>
              <a:rPr lang="zh-CN" altLang="en-US" dirty="0"/>
              <a:t>。若屏幕中显示的角度值超过</a:t>
            </a:r>
            <a:r>
              <a:rPr lang="en-US" altLang="zh-CN" dirty="0"/>
              <a:t>±3.5′</a:t>
            </a:r>
            <a:r>
              <a:rPr lang="zh-CN" altLang="en-US" dirty="0"/>
              <a:t>，表示需手工整平仪器。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FA0BEA3-5E81-4C2C-AE0C-1F236D90824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78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水平角显示模式的切换：在状态屏幕下按配置，进入设置模式屏幕。选择“</a:t>
            </a:r>
            <a:r>
              <a:rPr lang="en-US" altLang="zh-CN" dirty="0"/>
              <a:t>6</a:t>
            </a:r>
            <a:r>
              <a:rPr lang="zh-CN" altLang="en-US" dirty="0"/>
              <a:t>、键功能配置”后按 </a:t>
            </a:r>
            <a:r>
              <a:rPr lang="en-US" altLang="zh-CN" dirty="0"/>
              <a:t>ENT </a:t>
            </a:r>
            <a:r>
              <a:rPr lang="zh-CN" altLang="en-US" dirty="0"/>
              <a:t>或者直接按 </a:t>
            </a:r>
            <a:r>
              <a:rPr lang="en-US" altLang="zh-CN" dirty="0"/>
              <a:t>6 </a:t>
            </a:r>
            <a:r>
              <a:rPr lang="zh-CN" altLang="en-US" dirty="0"/>
              <a:t>进入键功能定义菜单屏幕。选择“</a:t>
            </a:r>
            <a:r>
              <a:rPr lang="en-US" altLang="zh-CN" dirty="0"/>
              <a:t>1</a:t>
            </a:r>
            <a:r>
              <a:rPr lang="zh-CN" altLang="en-US" dirty="0"/>
              <a:t>、键功能分配”后按</a:t>
            </a:r>
            <a:r>
              <a:rPr lang="en-US" altLang="zh-CN" dirty="0"/>
              <a:t>ENT (</a:t>
            </a:r>
            <a:r>
              <a:rPr lang="zh-CN" altLang="en-US" dirty="0"/>
              <a:t>或直接按数字键 </a:t>
            </a:r>
            <a:r>
              <a:rPr lang="en-US" altLang="zh-CN" dirty="0"/>
              <a:t>1),</a:t>
            </a:r>
            <a:r>
              <a:rPr lang="zh-CN" altLang="en-US" dirty="0"/>
              <a:t>进入键功能分配屏幕。将左角（或右角）定义到键上。按右角，水平角显示由右角</a:t>
            </a:r>
            <a:r>
              <a:rPr lang="en-US" altLang="zh-CN" dirty="0"/>
              <a:t>[HAR]</a:t>
            </a:r>
            <a:r>
              <a:rPr lang="zh-CN" altLang="en-US" dirty="0"/>
              <a:t>形式转换成左角</a:t>
            </a:r>
            <a:r>
              <a:rPr lang="en-US" altLang="zh-CN" dirty="0"/>
              <a:t>[HAL]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zh-CN" dirty="0"/>
              <a:t>测量竖直角时，只要照准目标就可以实时从显示屏上读取竖直角。</a:t>
            </a:r>
            <a:endParaRPr lang="en-US" altLang="zh-CN" dirty="0"/>
          </a:p>
          <a:p>
            <a:pPr>
              <a:spcBef>
                <a:spcPct val="0"/>
              </a:spcBef>
            </a:pPr>
            <a:r>
              <a:rPr lang="zh-CN" altLang="en-US" dirty="0"/>
              <a:t>垂角格式默认以“天顶零”模式，可通过更改仪器参数的方式（</a:t>
            </a:r>
            <a:r>
              <a:rPr lang="en-US" altLang="zh-CN" dirty="0"/>
              <a:t>【ESC】</a:t>
            </a:r>
            <a:r>
              <a:rPr lang="zh-CN" altLang="en-US" dirty="0"/>
              <a:t>→</a:t>
            </a:r>
            <a:r>
              <a:rPr lang="en-US" altLang="zh-CN" dirty="0"/>
              <a:t>【</a:t>
            </a:r>
            <a:r>
              <a:rPr lang="zh-CN" altLang="en-US" dirty="0"/>
              <a:t>配置</a:t>
            </a:r>
            <a:r>
              <a:rPr lang="en-US" altLang="zh-CN" dirty="0"/>
              <a:t>】</a:t>
            </a:r>
            <a:r>
              <a:rPr lang="zh-CN" altLang="en-US" dirty="0"/>
              <a:t>→</a:t>
            </a:r>
            <a:r>
              <a:rPr lang="en-US" altLang="zh-CN" dirty="0"/>
              <a:t>【</a:t>
            </a:r>
            <a:r>
              <a:rPr lang="zh-CN" altLang="en-US" dirty="0"/>
              <a:t>改变仪器观测条件</a:t>
            </a:r>
            <a:r>
              <a:rPr lang="en-US" altLang="zh-CN" dirty="0"/>
              <a:t>】</a:t>
            </a:r>
            <a:r>
              <a:rPr lang="zh-CN" altLang="en-US" dirty="0"/>
              <a:t>中的观测条件设置→垂角格式）进行更改</a:t>
            </a:r>
            <a:endParaRPr lang="zh-CN" altLang="zh-CN" dirty="0"/>
          </a:p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457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FA263D1-EEC1-4245-A02F-BE9D52504A7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26627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4EC33AC-A6DD-40EF-A709-BFDF0E2F6C0E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2A747-0F73-4C19-8E9F-8E923E7EF4A6}" type="datetimeFigureOut">
              <a:rPr lang="zh-CN" altLang="en-US"/>
              <a:pPr>
                <a:defRPr/>
              </a:pPr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1EAE4-F99E-48D5-B417-FA947D5DF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0B9DA-FAD1-4407-9D87-7125BA5C530B}" type="datetimeFigureOut">
              <a:rPr lang="zh-CN" altLang="en-US"/>
              <a:pPr>
                <a:defRPr/>
              </a:pPr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323A3-DE3A-4CA4-86A1-AA24B125A1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9A066-F964-4A60-9CB1-236B527C22E3}" type="datetimeFigureOut">
              <a:rPr lang="zh-CN" altLang="en-US"/>
              <a:pPr>
                <a:defRPr/>
              </a:pPr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D3CC3-0F67-4551-908A-2129B3D2C5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38B2E-B401-4B17-94A8-E218BB1C3658}" type="datetimeFigureOut">
              <a:rPr lang="zh-CN" altLang="en-US"/>
              <a:pPr>
                <a:defRPr/>
              </a:pPr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2A8741-3F33-47C8-B409-B40F0975EE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ED16F-3F04-478D-B88D-553F608A7ED1}" type="datetimeFigureOut">
              <a:rPr lang="zh-CN" altLang="en-US"/>
              <a:pPr>
                <a:defRPr/>
              </a:pPr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5B6AD-FCAB-4290-B4C9-1B574E65BB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C92A0-5876-4D89-892A-DE72D4242134}" type="datetimeFigureOut">
              <a:rPr lang="zh-CN" altLang="en-US"/>
              <a:pPr>
                <a:defRPr/>
              </a:pPr>
              <a:t>2019/11/19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1A8CA-8017-4C9D-B206-1EFA862B5F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CFF3E-23AE-426D-B2BA-102E24AEA9F8}" type="datetimeFigureOut">
              <a:rPr lang="zh-CN" altLang="en-US"/>
              <a:pPr>
                <a:defRPr/>
              </a:pPr>
              <a:t>2019/11/19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E03FD-FEB9-453D-8ABA-81F2C66A72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729B1-CCAD-4694-BB2C-A383D16216F2}" type="datetimeFigureOut">
              <a:rPr lang="zh-CN" altLang="en-US"/>
              <a:pPr>
                <a:defRPr/>
              </a:pPr>
              <a:t>2019/11/19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58ED6-B461-43AB-9064-FDDD54D3D6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DDDF4-B6BC-41E3-8D8B-2649DF140ACF}" type="datetimeFigureOut">
              <a:rPr lang="zh-CN" altLang="en-US"/>
              <a:pPr>
                <a:defRPr/>
              </a:pPr>
              <a:t>2019/11/19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9B10D-376D-4CB5-97DD-E4D04657D3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AAD8F-1AEE-42C4-9879-50BD44B14880}" type="datetimeFigureOut">
              <a:rPr lang="zh-CN" altLang="en-US"/>
              <a:pPr>
                <a:defRPr/>
              </a:pPr>
              <a:t>2019/11/19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42C17-2447-4B42-95BD-DFD5CD8AA8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E580-E1EA-4758-9C51-2AF2D0870CBD}" type="datetimeFigureOut">
              <a:rPr lang="zh-CN" altLang="en-US"/>
              <a:pPr>
                <a:defRPr/>
              </a:pPr>
              <a:t>2019/11/19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136ECC-F60F-4454-86C2-6D9F594A01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48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385CCBF-A5AE-4BE5-904A-4A095B6FBA38}" type="datetimeFigureOut">
              <a:rPr lang="zh-CN" altLang="en-US"/>
              <a:pPr>
                <a:defRPr/>
              </a:pPr>
              <a:t>2019/11/19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C80C613-D08C-4484-87BC-E0802894E3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itchFamily="2" charset="-122"/>
          <a:ea typeface="等线 Light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mp"/><Relationship Id="rId5" Type="http://schemas.openxmlformats.org/officeDocument/2006/relationships/image" Target="../media/image17.tmp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科力达</a:t>
            </a:r>
            <a:r>
              <a:rPr lang="en-US" altLang="zh-CN"/>
              <a:t>KTS-442</a:t>
            </a:r>
            <a:r>
              <a:rPr lang="zh-CN" altLang="en-US"/>
              <a:t>全站仪认识与测距测角</a:t>
            </a:r>
          </a:p>
        </p:txBody>
      </p:sp>
      <p:sp>
        <p:nvSpPr>
          <p:cNvPr id="1433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仪器设备</a:t>
            </a: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/>
          <a:srcRect l="3979" t="3169" r="4568" b="1151"/>
          <a:stretch>
            <a:fillRect/>
          </a:stretch>
        </p:blipFill>
        <p:spPr bwMode="auto">
          <a:xfrm>
            <a:off x="4505325" y="2501900"/>
            <a:ext cx="188595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 l="17033" t="4507" r="18919" b="13803"/>
          <a:stretch>
            <a:fillRect/>
          </a:stretch>
        </p:blipFill>
        <p:spPr bwMode="auto">
          <a:xfrm>
            <a:off x="6665913" y="1709738"/>
            <a:ext cx="143192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12125" y="0"/>
            <a:ext cx="2401888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90" name="矩形 3"/>
          <p:cNvSpPr>
            <a:spLocks noChangeArrowheads="1"/>
          </p:cNvSpPr>
          <p:nvPr/>
        </p:nvSpPr>
        <p:spPr bwMode="auto">
          <a:xfrm>
            <a:off x="8256588" y="5373688"/>
            <a:ext cx="2536825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等线" pitchFamily="2" charset="-122"/>
                <a:ea typeface="等线" pitchFamily="2" charset="-122"/>
              </a:rPr>
              <a:t>棱镜－－</a:t>
            </a:r>
            <a:r>
              <a:rPr lang="en-US" altLang="zh-CN" sz="2800" b="1">
                <a:latin typeface="等线" pitchFamily="2" charset="-122"/>
                <a:ea typeface="等线" pitchFamily="2" charset="-122"/>
              </a:rPr>
              <a:t>prism</a:t>
            </a:r>
            <a:endParaRPr lang="zh-CN" altLang="en-US" sz="2800" b="1"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16391" name="图片 9"/>
          <p:cNvPicPr>
            <a:picLocks noChangeAspect="1" noChangeArrowheads="1"/>
          </p:cNvPicPr>
          <p:nvPr/>
        </p:nvPicPr>
        <p:blipFill>
          <a:blip r:embed="rId5"/>
          <a:srcRect l="19034" r="15372"/>
          <a:stretch>
            <a:fillRect/>
          </a:stretch>
        </p:blipFill>
        <p:spPr bwMode="auto">
          <a:xfrm>
            <a:off x="1117600" y="1690688"/>
            <a:ext cx="2416175" cy="414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科力达</a:t>
            </a:r>
            <a:r>
              <a:rPr lang="en-US" altLang="zh-CN"/>
              <a:t>KTS-442</a:t>
            </a:r>
            <a:r>
              <a:rPr lang="zh-CN" altLang="en-US"/>
              <a:t>全站仪部件名称及功能</a:t>
            </a:r>
          </a:p>
        </p:txBody>
      </p:sp>
      <p:sp>
        <p:nvSpPr>
          <p:cNvPr id="1741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411" name="图片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7438" y="1825625"/>
            <a:ext cx="4194175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图片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92800" y="1825625"/>
            <a:ext cx="4641850" cy="477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06437"/>
          </a:xfrm>
        </p:spPr>
        <p:txBody>
          <a:bodyPr/>
          <a:lstStyle/>
          <a:p>
            <a:r>
              <a:rPr lang="zh-CN" altLang="en-US"/>
              <a:t>操作面板及功能键</a:t>
            </a:r>
          </a:p>
        </p:txBody>
      </p:sp>
      <p:pic>
        <p:nvPicPr>
          <p:cNvPr id="1037" name="图片 13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3206" y="1332706"/>
            <a:ext cx="7243763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40C50F93-BBB0-4B4F-9542-44CBB909576B}"/>
              </a:ext>
            </a:extLst>
          </p:cNvPr>
          <p:cNvGrpSpPr/>
          <p:nvPr/>
        </p:nvGrpSpPr>
        <p:grpSpPr>
          <a:xfrm>
            <a:off x="9013825" y="3275013"/>
            <a:ext cx="2901950" cy="2359025"/>
            <a:chOff x="9013825" y="3275013"/>
            <a:chExt cx="2901950" cy="2359025"/>
          </a:xfrm>
        </p:grpSpPr>
        <p:sp>
          <p:nvSpPr>
            <p:cNvPr id="136" name="Rectangle 6"/>
            <p:cNvSpPr>
              <a:spLocks noChangeArrowheads="1"/>
            </p:cNvSpPr>
            <p:nvPr/>
          </p:nvSpPr>
          <p:spPr bwMode="auto">
            <a:xfrm>
              <a:off x="9013825" y="3275013"/>
              <a:ext cx="2895600" cy="23590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  <a:p>
              <a:endParaRPr lang="zh-CN" altLang="zh-CN"/>
            </a:p>
            <a:p>
              <a:endParaRPr lang="zh-CN" altLang="zh-CN"/>
            </a:p>
            <a:p>
              <a:endParaRPr lang="zh-CN" altLang="zh-CN"/>
            </a:p>
            <a:p>
              <a:endParaRPr lang="zh-CN" altLang="zh-CN"/>
            </a:p>
            <a:p>
              <a:endParaRPr lang="zh-CN" altLang="zh-CN"/>
            </a:p>
            <a:p>
              <a:endParaRPr lang="zh-CN" altLang="zh-CN"/>
            </a:p>
            <a:p>
              <a:endParaRPr lang="zh-CN" altLang="zh-CN"/>
            </a:p>
          </p:txBody>
        </p:sp>
        <p:sp>
          <p:nvSpPr>
            <p:cNvPr id="139" name="Text Box 9"/>
            <p:cNvSpPr txBox="1">
              <a:spLocks noChangeArrowheads="1"/>
            </p:cNvSpPr>
            <p:nvPr/>
          </p:nvSpPr>
          <p:spPr bwMode="auto">
            <a:xfrm>
              <a:off x="9775825" y="5253038"/>
              <a:ext cx="6096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zh-CN" sz="1600" b="1"/>
                <a:t>后交</a:t>
              </a:r>
            </a:p>
          </p:txBody>
        </p:sp>
        <p:sp>
          <p:nvSpPr>
            <p:cNvPr id="140" name="Text Box 10"/>
            <p:cNvSpPr txBox="1">
              <a:spLocks noChangeArrowheads="1"/>
            </p:cNvSpPr>
            <p:nvPr/>
          </p:nvSpPr>
          <p:spPr bwMode="auto">
            <a:xfrm>
              <a:off x="9090025" y="5253038"/>
              <a:ext cx="60007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对边</a:t>
              </a:r>
            </a:p>
          </p:txBody>
        </p:sp>
        <p:sp>
          <p:nvSpPr>
            <p:cNvPr id="141" name="Text Box 11"/>
            <p:cNvSpPr txBox="1">
              <a:spLocks noChangeArrowheads="1"/>
            </p:cNvSpPr>
            <p:nvPr/>
          </p:nvSpPr>
          <p:spPr bwMode="auto">
            <a:xfrm>
              <a:off x="10461625" y="5253038"/>
              <a:ext cx="60007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菜单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1147425" y="5253038"/>
              <a:ext cx="60960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zh-CN" sz="1600" b="1"/>
                <a:t>高度</a:t>
              </a:r>
            </a:p>
          </p:txBody>
        </p:sp>
        <p:sp>
          <p:nvSpPr>
            <p:cNvPr id="158" name="Text Box 13"/>
            <p:cNvSpPr txBox="1">
              <a:spLocks noChangeArrowheads="1"/>
            </p:cNvSpPr>
            <p:nvPr/>
          </p:nvSpPr>
          <p:spPr bwMode="auto">
            <a:xfrm>
              <a:off x="11299825" y="4872038"/>
              <a:ext cx="473075" cy="376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b="1"/>
                <a:t>P3</a:t>
              </a:r>
            </a:p>
          </p:txBody>
        </p:sp>
        <p:sp>
          <p:nvSpPr>
            <p:cNvPr id="185" name="AutoShape 41"/>
            <p:cNvSpPr>
              <a:spLocks noChangeArrowheads="1"/>
            </p:cNvSpPr>
            <p:nvPr/>
          </p:nvSpPr>
          <p:spPr bwMode="auto">
            <a:xfrm flipV="1">
              <a:off x="11528425" y="4262438"/>
              <a:ext cx="144463" cy="144462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zh-CN" altLang="zh-CN"/>
            </a:p>
          </p:txBody>
        </p:sp>
        <p:sp>
          <p:nvSpPr>
            <p:cNvPr id="187" name="Rectangle 43"/>
            <p:cNvSpPr>
              <a:spLocks noChangeArrowheads="1"/>
            </p:cNvSpPr>
            <p:nvPr/>
          </p:nvSpPr>
          <p:spPr bwMode="auto">
            <a:xfrm>
              <a:off x="11528425" y="4414838"/>
              <a:ext cx="144463" cy="2873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0" name="Text Box 46"/>
            <p:cNvSpPr txBox="1">
              <a:spLocks noChangeArrowheads="1"/>
            </p:cNvSpPr>
            <p:nvPr/>
          </p:nvSpPr>
          <p:spPr bwMode="auto">
            <a:xfrm>
              <a:off x="11604625" y="41862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/>
                <a:t>5</a:t>
              </a:r>
            </a:p>
          </p:txBody>
        </p:sp>
        <p:sp>
          <p:nvSpPr>
            <p:cNvPr id="192" name="Text Box 48"/>
            <p:cNvSpPr txBox="1">
              <a:spLocks noChangeArrowheads="1"/>
            </p:cNvSpPr>
            <p:nvPr/>
          </p:nvSpPr>
          <p:spPr bwMode="auto">
            <a:xfrm>
              <a:off x="11452225" y="380523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/>
                <a:t>0</a:t>
              </a:r>
            </a:p>
          </p:txBody>
        </p:sp>
        <p:sp>
          <p:nvSpPr>
            <p:cNvPr id="193" name="Text Box 49"/>
            <p:cNvSpPr txBox="1">
              <a:spLocks noChangeArrowheads="1"/>
            </p:cNvSpPr>
            <p:nvPr/>
          </p:nvSpPr>
          <p:spPr bwMode="auto">
            <a:xfrm>
              <a:off x="11376025" y="3348038"/>
              <a:ext cx="514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/>
                <a:t>-30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6D5C011-5A12-477F-ACCD-7DA1A5E3BC45}"/>
              </a:ext>
            </a:extLst>
          </p:cNvPr>
          <p:cNvGrpSpPr/>
          <p:nvPr/>
        </p:nvGrpSpPr>
        <p:grpSpPr>
          <a:xfrm>
            <a:off x="8604250" y="2724150"/>
            <a:ext cx="2673350" cy="2447925"/>
            <a:chOff x="8838009" y="538146"/>
            <a:chExt cx="2673350" cy="2447925"/>
          </a:xfrm>
        </p:grpSpPr>
        <p:sp>
          <p:nvSpPr>
            <p:cNvPr id="137" name="Rectangle 7"/>
            <p:cNvSpPr>
              <a:spLocks noChangeArrowheads="1"/>
            </p:cNvSpPr>
            <p:nvPr/>
          </p:nvSpPr>
          <p:spPr bwMode="auto">
            <a:xfrm>
              <a:off x="8838009" y="538146"/>
              <a:ext cx="2654300" cy="24479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59" name="Text Box 14"/>
            <p:cNvSpPr txBox="1">
              <a:spLocks noChangeArrowheads="1"/>
            </p:cNvSpPr>
            <p:nvPr/>
          </p:nvSpPr>
          <p:spPr bwMode="auto">
            <a:xfrm>
              <a:off x="10843022" y="2554271"/>
              <a:ext cx="603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记录</a:t>
              </a:r>
            </a:p>
          </p:txBody>
        </p:sp>
        <p:sp>
          <p:nvSpPr>
            <p:cNvPr id="160" name="Text Box 15"/>
            <p:cNvSpPr txBox="1">
              <a:spLocks noChangeArrowheads="1"/>
            </p:cNvSpPr>
            <p:nvPr/>
          </p:nvSpPr>
          <p:spPr bwMode="auto">
            <a:xfrm>
              <a:off x="10195322" y="2554271"/>
              <a:ext cx="603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放样</a:t>
              </a:r>
            </a:p>
          </p:txBody>
        </p:sp>
        <p:sp>
          <p:nvSpPr>
            <p:cNvPr id="161" name="Text Box 16"/>
            <p:cNvSpPr txBox="1">
              <a:spLocks noChangeArrowheads="1"/>
            </p:cNvSpPr>
            <p:nvPr/>
          </p:nvSpPr>
          <p:spPr bwMode="auto">
            <a:xfrm>
              <a:off x="9547622" y="2554271"/>
              <a:ext cx="603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坐标</a:t>
              </a:r>
            </a:p>
          </p:txBody>
        </p:sp>
        <p:sp>
          <p:nvSpPr>
            <p:cNvPr id="162" name="Text Box 17"/>
            <p:cNvSpPr txBox="1">
              <a:spLocks noChangeArrowheads="1"/>
            </p:cNvSpPr>
            <p:nvPr/>
          </p:nvSpPr>
          <p:spPr bwMode="auto">
            <a:xfrm>
              <a:off x="8899922" y="2554271"/>
              <a:ext cx="603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置零</a:t>
              </a:r>
            </a:p>
          </p:txBody>
        </p:sp>
        <p:sp>
          <p:nvSpPr>
            <p:cNvPr id="163" name="Text Box 18"/>
            <p:cNvSpPr txBox="1">
              <a:spLocks noChangeArrowheads="1"/>
            </p:cNvSpPr>
            <p:nvPr/>
          </p:nvSpPr>
          <p:spPr bwMode="auto">
            <a:xfrm>
              <a:off x="10916047" y="2195496"/>
              <a:ext cx="473075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b="1"/>
                <a:t>P2</a:t>
              </a:r>
            </a:p>
          </p:txBody>
        </p:sp>
        <p:sp>
          <p:nvSpPr>
            <p:cNvPr id="182" name="Text Box 38"/>
            <p:cNvSpPr txBox="1">
              <a:spLocks noChangeArrowheads="1"/>
            </p:cNvSpPr>
            <p:nvPr/>
          </p:nvSpPr>
          <p:spPr bwMode="auto">
            <a:xfrm>
              <a:off x="10987484" y="538146"/>
              <a:ext cx="514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/>
                <a:t>-30</a:t>
              </a:r>
            </a:p>
          </p:txBody>
        </p:sp>
        <p:sp>
          <p:nvSpPr>
            <p:cNvPr id="183" name="Text Box 39"/>
            <p:cNvSpPr txBox="1">
              <a:spLocks noChangeArrowheads="1"/>
            </p:cNvSpPr>
            <p:nvPr/>
          </p:nvSpPr>
          <p:spPr bwMode="auto">
            <a:xfrm>
              <a:off x="11058922" y="898509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/>
                <a:t>0</a:t>
              </a:r>
            </a:p>
          </p:txBody>
        </p:sp>
        <p:sp>
          <p:nvSpPr>
            <p:cNvPr id="186" name="AutoShape 42"/>
            <p:cNvSpPr>
              <a:spLocks noChangeArrowheads="1"/>
            </p:cNvSpPr>
            <p:nvPr/>
          </p:nvSpPr>
          <p:spPr bwMode="auto">
            <a:xfrm flipV="1">
              <a:off x="11131947" y="1330309"/>
              <a:ext cx="144462" cy="144462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8" name="Rectangle 44"/>
            <p:cNvSpPr>
              <a:spLocks noChangeArrowheads="1"/>
            </p:cNvSpPr>
            <p:nvPr/>
          </p:nvSpPr>
          <p:spPr bwMode="auto">
            <a:xfrm>
              <a:off x="11131947" y="1474771"/>
              <a:ext cx="144462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89" name="Text Box 45"/>
            <p:cNvSpPr txBox="1">
              <a:spLocks noChangeArrowheads="1"/>
            </p:cNvSpPr>
            <p:nvPr/>
          </p:nvSpPr>
          <p:spPr bwMode="auto">
            <a:xfrm>
              <a:off x="11200209" y="1187434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zh-CN"/>
                <a:t>5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4906CC-126E-4CD1-BE38-D0CC3EF7CDFA}"/>
              </a:ext>
            </a:extLst>
          </p:cNvPr>
          <p:cNvGrpSpPr/>
          <p:nvPr/>
        </p:nvGrpSpPr>
        <p:grpSpPr>
          <a:xfrm>
            <a:off x="7907734" y="2200275"/>
            <a:ext cx="2709863" cy="2447925"/>
            <a:chOff x="5242321" y="1226928"/>
            <a:chExt cx="2709863" cy="2447925"/>
          </a:xfrm>
        </p:grpSpPr>
        <p:graphicFrame>
          <p:nvGraphicFramePr>
            <p:cNvPr id="103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5625476"/>
                </p:ext>
              </p:extLst>
            </p:nvPr>
          </p:nvGraphicFramePr>
          <p:xfrm>
            <a:off x="7394971" y="2833478"/>
            <a:ext cx="1905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" r:id="rId5" imgW="192084" imgH="192084" progId="Equation.3">
                    <p:embed/>
                  </p:oleObj>
                </mc:Choice>
                <mc:Fallback>
                  <p:oleObj r:id="rId5" imgW="192084" imgH="192084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4971" y="2833478"/>
                          <a:ext cx="190500" cy="190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" name="Rectangle 8"/>
            <p:cNvSpPr>
              <a:spLocks noChangeArrowheads="1"/>
            </p:cNvSpPr>
            <p:nvPr/>
          </p:nvSpPr>
          <p:spPr bwMode="auto">
            <a:xfrm>
              <a:off x="5242321" y="1226928"/>
              <a:ext cx="2665413" cy="2447925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64" name="Text Box 19"/>
            <p:cNvSpPr txBox="1">
              <a:spLocks noChangeArrowheads="1"/>
            </p:cNvSpPr>
            <p:nvPr/>
          </p:nvSpPr>
          <p:spPr bwMode="auto">
            <a:xfrm>
              <a:off x="7353696" y="2873165"/>
              <a:ext cx="473075" cy="376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b="1"/>
                <a:t>P1</a:t>
              </a:r>
            </a:p>
          </p:txBody>
        </p:sp>
        <p:sp>
          <p:nvSpPr>
            <p:cNvPr id="165" name="Text Box 20"/>
            <p:cNvSpPr txBox="1">
              <a:spLocks noChangeArrowheads="1"/>
            </p:cNvSpPr>
            <p:nvPr/>
          </p:nvSpPr>
          <p:spPr bwMode="auto">
            <a:xfrm>
              <a:off x="7282259" y="3233528"/>
              <a:ext cx="603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参数</a:t>
              </a:r>
            </a:p>
          </p:txBody>
        </p:sp>
        <p:sp>
          <p:nvSpPr>
            <p:cNvPr id="166" name="Text Box 21"/>
            <p:cNvSpPr txBox="1">
              <a:spLocks noChangeArrowheads="1"/>
            </p:cNvSpPr>
            <p:nvPr/>
          </p:nvSpPr>
          <p:spPr bwMode="auto">
            <a:xfrm>
              <a:off x="6632971" y="3233528"/>
              <a:ext cx="603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置角</a:t>
              </a:r>
            </a:p>
          </p:txBody>
        </p:sp>
        <p:sp>
          <p:nvSpPr>
            <p:cNvPr id="167" name="Text Box 22"/>
            <p:cNvSpPr txBox="1">
              <a:spLocks noChangeArrowheads="1"/>
            </p:cNvSpPr>
            <p:nvPr/>
          </p:nvSpPr>
          <p:spPr bwMode="auto">
            <a:xfrm>
              <a:off x="5985271" y="3233528"/>
              <a:ext cx="603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切换</a:t>
              </a:r>
            </a:p>
          </p:txBody>
        </p:sp>
        <p:sp>
          <p:nvSpPr>
            <p:cNvPr id="168" name="Text Box 23"/>
            <p:cNvSpPr txBox="1">
              <a:spLocks noChangeArrowheads="1"/>
            </p:cNvSpPr>
            <p:nvPr/>
          </p:nvSpPr>
          <p:spPr bwMode="auto">
            <a:xfrm>
              <a:off x="5337571" y="3233528"/>
              <a:ext cx="603250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斜距</a:t>
              </a:r>
            </a:p>
          </p:txBody>
        </p:sp>
        <p:graphicFrame>
          <p:nvGraphicFramePr>
            <p:cNvPr id="16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02793802"/>
                </p:ext>
              </p:extLst>
            </p:nvPr>
          </p:nvGraphicFramePr>
          <p:xfrm>
            <a:off x="5337571" y="1649203"/>
            <a:ext cx="287338" cy="360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1" r:id="rId7" imgW="192084" imgH="192084" progId="Equation.3">
                    <p:embed/>
                  </p:oleObj>
                </mc:Choice>
                <mc:Fallback>
                  <p:oleObj r:id="rId7" imgW="192084" imgH="192084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7571" y="1649203"/>
                          <a:ext cx="287338" cy="360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0" name="AutoShape 26"/>
            <p:cNvSpPr>
              <a:spLocks noChangeArrowheads="1"/>
            </p:cNvSpPr>
            <p:nvPr/>
          </p:nvSpPr>
          <p:spPr bwMode="auto">
            <a:xfrm flipV="1">
              <a:off x="7569596" y="2081003"/>
              <a:ext cx="144463" cy="144462"/>
            </a:xfrm>
            <a:prstGeom prst="flowChartManualOperat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71" name="Text Box 27"/>
            <p:cNvSpPr txBox="1">
              <a:spLocks noChangeArrowheads="1"/>
            </p:cNvSpPr>
            <p:nvPr/>
          </p:nvSpPr>
          <p:spPr bwMode="auto">
            <a:xfrm>
              <a:off x="7498159" y="1649203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/>
                <a:t>0</a:t>
              </a:r>
            </a:p>
          </p:txBody>
        </p:sp>
        <p:sp>
          <p:nvSpPr>
            <p:cNvPr id="172" name="Text Box 28"/>
            <p:cNvSpPr txBox="1">
              <a:spLocks noChangeArrowheads="1"/>
            </p:cNvSpPr>
            <p:nvPr/>
          </p:nvSpPr>
          <p:spPr bwMode="auto">
            <a:xfrm>
              <a:off x="7353696" y="1288840"/>
              <a:ext cx="5143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/>
                <a:t>-30</a:t>
              </a:r>
            </a:p>
          </p:txBody>
        </p:sp>
        <p:sp>
          <p:nvSpPr>
            <p:cNvPr id="173" name="Text Box 29"/>
            <p:cNvSpPr txBox="1">
              <a:spLocks noChangeArrowheads="1"/>
            </p:cNvSpPr>
            <p:nvPr/>
          </p:nvSpPr>
          <p:spPr bwMode="auto">
            <a:xfrm>
              <a:off x="5264546" y="1288840"/>
              <a:ext cx="5905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/>
                <a:t>测量</a:t>
              </a:r>
            </a:p>
          </p:txBody>
        </p:sp>
        <p:sp>
          <p:nvSpPr>
            <p:cNvPr id="174" name="Text Box 30"/>
            <p:cNvSpPr txBox="1">
              <a:spLocks noChangeArrowheads="1"/>
            </p:cNvSpPr>
            <p:nvPr/>
          </p:nvSpPr>
          <p:spPr bwMode="auto">
            <a:xfrm>
              <a:off x="6705996" y="1288840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b="1"/>
                <a:t>PC</a:t>
              </a:r>
            </a:p>
          </p:txBody>
        </p:sp>
        <p:sp>
          <p:nvSpPr>
            <p:cNvPr id="175" name="Text Box 31"/>
            <p:cNvSpPr txBox="1">
              <a:spLocks noChangeArrowheads="1"/>
            </p:cNvSpPr>
            <p:nvPr/>
          </p:nvSpPr>
          <p:spPr bwMode="auto">
            <a:xfrm>
              <a:off x="6632971" y="1649203"/>
              <a:ext cx="6238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PPM</a:t>
              </a:r>
            </a:p>
          </p:txBody>
        </p:sp>
        <p:sp>
          <p:nvSpPr>
            <p:cNvPr id="176" name="Text Box 32"/>
            <p:cNvSpPr txBox="1">
              <a:spLocks noChangeArrowheads="1"/>
            </p:cNvSpPr>
            <p:nvPr/>
          </p:nvSpPr>
          <p:spPr bwMode="auto">
            <a:xfrm>
              <a:off x="5337571" y="2081003"/>
              <a:ext cx="3190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S</a:t>
              </a:r>
            </a:p>
          </p:txBody>
        </p:sp>
        <p:sp>
          <p:nvSpPr>
            <p:cNvPr id="177" name="Text Box 33"/>
            <p:cNvSpPr txBox="1">
              <a:spLocks noChangeArrowheads="1"/>
            </p:cNvSpPr>
            <p:nvPr/>
          </p:nvSpPr>
          <p:spPr bwMode="auto">
            <a:xfrm>
              <a:off x="6129734" y="2081003"/>
              <a:ext cx="11557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11.3742 m</a:t>
              </a:r>
            </a:p>
          </p:txBody>
        </p:sp>
        <p:sp>
          <p:nvSpPr>
            <p:cNvPr id="178" name="Text Box 34"/>
            <p:cNvSpPr txBox="1">
              <a:spLocks noChangeArrowheads="1"/>
            </p:cNvSpPr>
            <p:nvPr/>
          </p:nvSpPr>
          <p:spPr bwMode="auto">
            <a:xfrm>
              <a:off x="5264546" y="2441365"/>
              <a:ext cx="4540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ZA</a:t>
              </a:r>
            </a:p>
          </p:txBody>
        </p:sp>
        <p:sp>
          <p:nvSpPr>
            <p:cNvPr id="179" name="Text Box 35"/>
            <p:cNvSpPr txBox="1">
              <a:spLocks noChangeArrowheads="1"/>
            </p:cNvSpPr>
            <p:nvPr/>
          </p:nvSpPr>
          <p:spPr bwMode="auto">
            <a:xfrm>
              <a:off x="5913834" y="2441365"/>
              <a:ext cx="15843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zh-CN" sz="1600" b="1"/>
                <a:t>92°36</a:t>
              </a:r>
              <a:r>
                <a:rPr lang="zh-CN" altLang="zh-CN" sz="1400" b="1"/>
                <a:t>′</a:t>
              </a:r>
              <a:r>
                <a:rPr lang="zh-CN" altLang="zh-CN" sz="1600" b="1"/>
                <a:t>25</a:t>
              </a:r>
              <a:r>
                <a:rPr lang="zh-CN" altLang="zh-CN" sz="1400" b="1"/>
                <a:t>″</a:t>
              </a:r>
            </a:p>
          </p:txBody>
        </p:sp>
        <p:sp>
          <p:nvSpPr>
            <p:cNvPr id="180" name="Text Box 36"/>
            <p:cNvSpPr txBox="1">
              <a:spLocks noChangeArrowheads="1"/>
            </p:cNvSpPr>
            <p:nvPr/>
          </p:nvSpPr>
          <p:spPr bwMode="auto">
            <a:xfrm>
              <a:off x="5264546" y="2801728"/>
              <a:ext cx="622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HAR</a:t>
              </a:r>
            </a:p>
          </p:txBody>
        </p:sp>
        <p:sp>
          <p:nvSpPr>
            <p:cNvPr id="181" name="Text Box 37"/>
            <p:cNvSpPr txBox="1">
              <a:spLocks noChangeArrowheads="1"/>
            </p:cNvSpPr>
            <p:nvPr/>
          </p:nvSpPr>
          <p:spPr bwMode="auto">
            <a:xfrm>
              <a:off x="5840809" y="2801728"/>
              <a:ext cx="15335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 sz="1600" b="1"/>
                <a:t>120°30</a:t>
              </a:r>
              <a:r>
                <a:rPr lang="zh-CN" altLang="zh-CN" sz="1400" b="1"/>
                <a:t>′</a:t>
              </a:r>
              <a:r>
                <a:rPr lang="zh-CN" altLang="zh-CN" sz="1600" b="1"/>
                <a:t>10</a:t>
              </a:r>
              <a:r>
                <a:rPr lang="zh-CN" altLang="zh-CN" sz="1400" b="1"/>
                <a:t>″</a:t>
              </a:r>
            </a:p>
          </p:txBody>
        </p:sp>
        <p:sp>
          <p:nvSpPr>
            <p:cNvPr id="184" name="Rectangle 40"/>
            <p:cNvSpPr>
              <a:spLocks noChangeArrowheads="1"/>
            </p:cNvSpPr>
            <p:nvPr/>
          </p:nvSpPr>
          <p:spPr bwMode="auto">
            <a:xfrm>
              <a:off x="7569596" y="2225465"/>
              <a:ext cx="144463" cy="287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/>
            </a:p>
          </p:txBody>
        </p:sp>
        <p:sp>
          <p:nvSpPr>
            <p:cNvPr id="191" name="Text Box 47"/>
            <p:cNvSpPr txBox="1">
              <a:spLocks noChangeArrowheads="1"/>
            </p:cNvSpPr>
            <p:nvPr/>
          </p:nvSpPr>
          <p:spPr bwMode="auto">
            <a:xfrm>
              <a:off x="7641034" y="200956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zh-CN"/>
                <a:t>5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仪器安置与参数设置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978400" cy="4351338"/>
          </a:xfrm>
        </p:spPr>
        <p:txBody>
          <a:bodyPr rtlCol="0">
            <a:normAutofit lnSpcReduction="10000"/>
          </a:bodyPr>
          <a:lstStyle/>
          <a:p>
            <a:pPr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仪器安置</a:t>
            </a:r>
            <a:endParaRPr lang="en-US" altLang="zh-CN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连接仪器→装上电池→开机</a:t>
            </a:r>
            <a:endParaRPr lang="en-US" altLang="zh-CN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对中与整平：打开激光对中器的激光→粗平→精平</a:t>
            </a:r>
            <a:endParaRPr lang="en-US" altLang="zh-CN" dirty="0"/>
          </a:p>
          <a:p>
            <a:pPr lvl="1"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fontAlgn="auto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设置仪器参数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反射目标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大气改正参数值</a:t>
            </a:r>
            <a:endParaRPr lang="en-US" altLang="zh-CN" dirty="0"/>
          </a:p>
          <a:p>
            <a:pPr lvl="1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棱镜常数</a:t>
            </a:r>
          </a:p>
        </p:txBody>
      </p:sp>
      <p:pic>
        <p:nvPicPr>
          <p:cNvPr id="22531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6588" y="1296988"/>
            <a:ext cx="2176462" cy="126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图片 4"/>
          <p:cNvPicPr>
            <a:picLocks noChangeAspect="1" noChangeArrowheads="1"/>
          </p:cNvPicPr>
          <p:nvPr/>
        </p:nvPicPr>
        <p:blipFill>
          <a:blip r:embed="rId4"/>
          <a:srcRect l="19034" r="15372"/>
          <a:stretch>
            <a:fillRect/>
          </a:stretch>
        </p:blipFill>
        <p:spPr bwMode="auto">
          <a:xfrm>
            <a:off x="8164513" y="76200"/>
            <a:ext cx="1554162" cy="2316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图片 5"/>
          <p:cNvPicPr>
            <a:picLocks noChangeAspect="1"/>
          </p:cNvPicPr>
          <p:nvPr/>
        </p:nvPicPr>
        <p:blipFill>
          <a:blip r:embed="rId5"/>
          <a:srcRect r="50000"/>
          <a:stretch>
            <a:fillRect/>
          </a:stretch>
        </p:blipFill>
        <p:spPr bwMode="auto">
          <a:xfrm>
            <a:off x="10372725" y="514350"/>
            <a:ext cx="9810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>
            <a:cxnSpLocks/>
          </p:cNvCxnSpPr>
          <p:nvPr/>
        </p:nvCxnSpPr>
        <p:spPr>
          <a:xfrm flipH="1" flipV="1">
            <a:off x="7893050" y="1296988"/>
            <a:ext cx="442913" cy="19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cxnSpLocks/>
          </p:cNvCxnSpPr>
          <p:nvPr/>
        </p:nvCxnSpPr>
        <p:spPr>
          <a:xfrm flipH="1">
            <a:off x="7824788" y="1690688"/>
            <a:ext cx="511175" cy="86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6" idx="1"/>
          </p:cNvCxnSpPr>
          <p:nvPr/>
        </p:nvCxnSpPr>
        <p:spPr>
          <a:xfrm flipV="1">
            <a:off x="8955088" y="900113"/>
            <a:ext cx="1417637" cy="58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537" name="图片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89613" y="2762250"/>
            <a:ext cx="2370137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8" name="矩形 13"/>
          <p:cNvSpPr>
            <a:spLocks noChangeArrowheads="1"/>
          </p:cNvSpPr>
          <p:nvPr/>
        </p:nvSpPr>
        <p:spPr bwMode="auto">
          <a:xfrm>
            <a:off x="5613400" y="4135438"/>
            <a:ext cx="272256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激光对中与激光指向界面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（按</a:t>
            </a:r>
            <a:r>
              <a:rPr lang="zh-CN" altLang="zh-CN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“</a:t>
            </a:r>
            <a:r>
              <a:rPr lang="en-US" altLang="zh-CN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  <a:cs typeface="Times New Roman" pitchFamily="18" charset="0"/>
              </a:rPr>
              <a:t>SFT</a:t>
            </a:r>
            <a:r>
              <a:rPr lang="zh-CN" altLang="zh-CN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”</a:t>
            </a:r>
            <a:r>
              <a:rPr lang="en-US" altLang="zh-CN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+</a:t>
            </a:r>
            <a:r>
              <a:rPr lang="zh-CN" altLang="zh-CN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“</a:t>
            </a:r>
            <a:r>
              <a:rPr lang="en-US" altLang="zh-CN" dirty="0">
                <a:solidFill>
                  <a:srgbClr val="C00000"/>
                </a:solidFill>
                <a:latin typeface="等线" pitchFamily="2" charset="-122"/>
                <a:ea typeface="等线" pitchFamily="2" charset="-122"/>
                <a:cs typeface="Times New Roman" pitchFamily="18" charset="0"/>
              </a:rPr>
              <a:t>+/-</a:t>
            </a:r>
            <a:r>
              <a:rPr lang="zh-CN" altLang="zh-CN" dirty="0">
                <a:latin typeface="等线" pitchFamily="2" charset="-122"/>
                <a:ea typeface="等线" pitchFamily="2" charset="-122"/>
                <a:cs typeface="Times New Roman" pitchFamily="18" charset="0"/>
              </a:rPr>
              <a:t>”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</a:t>
            </a:r>
            <a:endParaRPr lang="zh-CN" altLang="en-US" dirty="0">
              <a:latin typeface="等线" pitchFamily="2" charset="-122"/>
              <a:ea typeface="等线" pitchFamily="2" charset="-122"/>
            </a:endParaRPr>
          </a:p>
        </p:txBody>
      </p:sp>
      <p:pic>
        <p:nvPicPr>
          <p:cNvPr id="22539" name="图片 1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977313" y="2762250"/>
            <a:ext cx="2163762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0" name="矩形 18"/>
          <p:cNvSpPr>
            <a:spLocks noChangeArrowheads="1"/>
          </p:cNvSpPr>
          <p:nvPr/>
        </p:nvSpPr>
        <p:spPr bwMode="auto">
          <a:xfrm>
            <a:off x="9307513" y="4135438"/>
            <a:ext cx="19240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倾斜补偿界面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按“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SFT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”+“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键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dirty="0">
              <a:latin typeface="等线" pitchFamily="2" charset="-122"/>
              <a:ea typeface="等线" pitchFamily="2" charset="-122"/>
              <a:cs typeface="Times New Roman" pitchFamily="18" charset="0"/>
            </a:endParaRPr>
          </a:p>
        </p:txBody>
      </p:sp>
      <p:sp>
        <p:nvSpPr>
          <p:cNvPr id="22542" name="矩形 20"/>
          <p:cNvSpPr>
            <a:spLocks noChangeArrowheads="1"/>
          </p:cNvSpPr>
          <p:nvPr/>
        </p:nvSpPr>
        <p:spPr bwMode="auto">
          <a:xfrm>
            <a:off x="5608638" y="6173788"/>
            <a:ext cx="24923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zh-CN">
                <a:latin typeface="Times New Roman" pitchFamily="18" charset="0"/>
                <a:cs typeface="Times New Roman" pitchFamily="18" charset="0"/>
              </a:rPr>
              <a:t>距离测量参数设置屏幕</a:t>
            </a:r>
            <a:endParaRPr lang="en-US" altLang="zh-CN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>
              <a:latin typeface="等线" pitchFamily="2" charset="-122"/>
              <a:ea typeface="等线" pitchFamily="2" charset="-122"/>
              <a:cs typeface="Times New Roman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EBE2B84-4FF1-41DA-9816-BB9E2B775E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9613" y="4781550"/>
            <a:ext cx="2238375" cy="12287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946653-5A91-4562-9BE5-ADC26CA14D9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594" y="4934251"/>
            <a:ext cx="2958691" cy="10511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>
          <a:xfrm>
            <a:off x="0" y="394873"/>
            <a:ext cx="10515600" cy="1325563"/>
          </a:xfrm>
        </p:spPr>
        <p:txBody>
          <a:bodyPr/>
          <a:lstStyle/>
          <a:p>
            <a:r>
              <a:rPr lang="zh-CN" altLang="en-US" dirty="0"/>
              <a:t>水平测角测量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/>
              <a:t>第一种方式：</a:t>
            </a:r>
            <a:endParaRPr lang="en-US" altLang="zh-CN" dirty="0"/>
          </a:p>
          <a:p>
            <a:pPr marL="914400" lvl="1" indent="-457200">
              <a:lnSpc>
                <a:spcPct val="110000"/>
              </a:lnSpc>
              <a:buFontTx/>
              <a:buAutoNum type="circleNumDbPlain"/>
            </a:pPr>
            <a:r>
              <a:rPr lang="zh-CN" altLang="en-US" dirty="0">
                <a:highlight>
                  <a:srgbClr val="FFFF00"/>
                </a:highlight>
              </a:rPr>
              <a:t>照准第一个方向</a:t>
            </a:r>
            <a:r>
              <a:rPr lang="zh-CN" altLang="en-US" dirty="0"/>
              <a:t>，在测量模式第</a:t>
            </a:r>
            <a:r>
              <a:rPr lang="en-US" altLang="zh-CN" dirty="0"/>
              <a:t>1</a:t>
            </a:r>
            <a:r>
              <a:rPr lang="zh-CN" altLang="en-US" dirty="0"/>
              <a:t>页按下</a:t>
            </a:r>
            <a:r>
              <a:rPr lang="en-US" altLang="zh-CN" dirty="0"/>
              <a:t>【FNC】</a:t>
            </a:r>
            <a:r>
              <a:rPr lang="zh-CN" altLang="en-US" dirty="0"/>
              <a:t>键，进入第二页菜单；按</a:t>
            </a:r>
            <a:r>
              <a:rPr lang="en-US" altLang="zh-CN" dirty="0"/>
              <a:t>【F1】</a:t>
            </a:r>
            <a:r>
              <a:rPr lang="zh-CN" altLang="en-US" dirty="0"/>
              <a:t>置零键</a:t>
            </a:r>
            <a:r>
              <a:rPr lang="en-US" altLang="zh-CN" dirty="0"/>
              <a:t>2</a:t>
            </a:r>
            <a:r>
              <a:rPr lang="zh-CN" altLang="en-US" dirty="0"/>
              <a:t>次，将该方向</a:t>
            </a:r>
            <a:r>
              <a:rPr lang="zh-CN" altLang="en-US" dirty="0">
                <a:highlight>
                  <a:srgbClr val="FFFF00"/>
                </a:highlight>
              </a:rPr>
              <a:t>置零</a:t>
            </a:r>
            <a:r>
              <a:rPr lang="zh-CN" altLang="en-US" dirty="0"/>
              <a:t>；</a:t>
            </a:r>
          </a:p>
          <a:p>
            <a:pPr marL="914400" lvl="1" indent="-457200">
              <a:lnSpc>
                <a:spcPct val="110000"/>
              </a:lnSpc>
              <a:buFontTx/>
              <a:buAutoNum type="circleNumDbPlain"/>
            </a:pPr>
            <a:r>
              <a:rPr lang="zh-CN" altLang="en-US" dirty="0"/>
              <a:t>照准第二个方向，屏幕直接显示该水平角</a:t>
            </a:r>
            <a:r>
              <a:rPr lang="en-US" altLang="zh-CN" dirty="0"/>
              <a:t>HAR</a:t>
            </a:r>
            <a:r>
              <a:rPr lang="zh-CN" altLang="en-US" dirty="0"/>
              <a:t>或</a:t>
            </a:r>
            <a:r>
              <a:rPr lang="en-US" altLang="zh-CN" dirty="0"/>
              <a:t>HAL</a:t>
            </a:r>
            <a:r>
              <a:rPr lang="zh-CN" altLang="en-US" dirty="0"/>
              <a:t>。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第二种方式：</a:t>
            </a:r>
            <a:endParaRPr lang="en-US" altLang="zh-CN" dirty="0"/>
          </a:p>
          <a:p>
            <a:pPr marL="914400" lvl="1" indent="-457200">
              <a:lnSpc>
                <a:spcPct val="110000"/>
              </a:lnSpc>
              <a:buFontTx/>
              <a:buAutoNum type="circleNumDbPlain"/>
            </a:pPr>
            <a:r>
              <a:rPr lang="zh-CN" altLang="zh-CN" dirty="0"/>
              <a:t>照准第一个目标点，读取该方向的方向值</a:t>
            </a:r>
            <a:r>
              <a:rPr lang="en-US" altLang="zh-CN" dirty="0"/>
              <a:t>HAR</a:t>
            </a:r>
            <a:r>
              <a:rPr lang="zh-CN" altLang="zh-CN" dirty="0"/>
              <a:t>或</a:t>
            </a:r>
            <a:r>
              <a:rPr lang="en-US" altLang="zh-CN" dirty="0"/>
              <a:t>HAL</a:t>
            </a:r>
            <a:r>
              <a:rPr lang="zh-CN" altLang="en-US" dirty="0"/>
              <a:t>；</a:t>
            </a:r>
            <a:endParaRPr lang="zh-CN" altLang="zh-CN" dirty="0"/>
          </a:p>
          <a:p>
            <a:pPr marL="914400" lvl="1" indent="-457200">
              <a:lnSpc>
                <a:spcPct val="110000"/>
              </a:lnSpc>
              <a:buFontTx/>
              <a:buAutoNum type="circleNumDbPlain"/>
            </a:pPr>
            <a:r>
              <a:rPr lang="zh-CN" altLang="zh-CN" dirty="0"/>
              <a:t>照准第二个方向，读取第二方向的方向值</a:t>
            </a:r>
            <a:r>
              <a:rPr lang="en-US" altLang="zh-CN" dirty="0"/>
              <a:t>HAR</a:t>
            </a:r>
            <a:r>
              <a:rPr lang="zh-CN" altLang="zh-CN" dirty="0"/>
              <a:t>或</a:t>
            </a:r>
            <a:r>
              <a:rPr lang="en-US" altLang="zh-CN" dirty="0"/>
              <a:t>HAL</a:t>
            </a:r>
            <a:r>
              <a:rPr lang="zh-CN" altLang="zh-CN" dirty="0"/>
              <a:t>，减去第一个方向的方向值</a:t>
            </a:r>
            <a:r>
              <a:rPr lang="zh-CN" altLang="en-US" dirty="0"/>
              <a:t>。</a:t>
            </a:r>
          </a:p>
        </p:txBody>
      </p:sp>
      <p:pic>
        <p:nvPicPr>
          <p:cNvPr id="23555" name="图片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3734" y="610786"/>
            <a:ext cx="2370137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3" descr="全站仪测量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1665" y="273321"/>
            <a:ext cx="3418582" cy="19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2"/>
          <p:cNvSpPr>
            <a:spLocks/>
          </p:cNvSpPr>
          <p:nvPr/>
        </p:nvSpPr>
        <p:spPr bwMode="auto">
          <a:xfrm>
            <a:off x="398463" y="5546725"/>
            <a:ext cx="10515600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charset="0"/>
              <a:buChar char="•"/>
            </a:pPr>
            <a:r>
              <a:rPr lang="zh-CN" altLang="en-US" sz="2800" dirty="0">
                <a:latin typeface="等线" pitchFamily="2" charset="-122"/>
                <a:ea typeface="等线" pitchFamily="2" charset="-122"/>
              </a:rPr>
              <a:t>水平角有左角（逆时针）</a:t>
            </a:r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HAL</a:t>
            </a:r>
            <a:r>
              <a:rPr lang="zh-CN" altLang="en-US" sz="2800" dirty="0">
                <a:latin typeface="等线" pitchFamily="2" charset="-122"/>
                <a:ea typeface="等线" pitchFamily="2" charset="-122"/>
              </a:rPr>
              <a:t>和右角（顺时针）</a:t>
            </a:r>
            <a:r>
              <a:rPr lang="en-US" altLang="zh-CN" sz="2800" dirty="0">
                <a:latin typeface="等线" pitchFamily="2" charset="-122"/>
                <a:ea typeface="等线" pitchFamily="2" charset="-122"/>
              </a:rPr>
              <a:t>HAR</a:t>
            </a:r>
            <a:r>
              <a:rPr lang="zh-CN" altLang="en-US" sz="2800" dirty="0">
                <a:latin typeface="等线" pitchFamily="2" charset="-122"/>
                <a:ea typeface="等线" pitchFamily="2" charset="-122"/>
              </a:rPr>
              <a:t>两种显示。</a:t>
            </a:r>
          </a:p>
        </p:txBody>
      </p:sp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920D4E65-1200-4C6B-B5C1-03D6A38307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681" y="611945"/>
            <a:ext cx="2806463" cy="15917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625273-CF44-4350-82BA-AE77A11E7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305" y="2904590"/>
            <a:ext cx="2825839" cy="15917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E32EA-0E32-436E-9422-F27D42C9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竖直角测量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F6EFB-B590-4FE4-830B-B64ADADE682C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838200" y="1696983"/>
            <a:ext cx="5759684" cy="475937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zh-CN" dirty="0"/>
              <a:t>测量竖直角时，只要照准目标就可以实时从显示屏上读取竖直角。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垂角格式默认以“天顶零”模式，可通过更改仪器参数的方式（</a:t>
            </a:r>
            <a:r>
              <a:rPr lang="en-US" altLang="zh-CN" dirty="0"/>
              <a:t>【ESC】</a:t>
            </a:r>
            <a:r>
              <a:rPr lang="zh-CN" altLang="en-US" dirty="0"/>
              <a:t>→</a:t>
            </a:r>
            <a:r>
              <a:rPr lang="en-US" altLang="zh-CN" dirty="0"/>
              <a:t>【</a:t>
            </a:r>
            <a:r>
              <a:rPr lang="zh-CN" altLang="en-US" dirty="0"/>
              <a:t>配置</a:t>
            </a:r>
            <a:r>
              <a:rPr lang="en-US" altLang="zh-CN" dirty="0"/>
              <a:t>】</a:t>
            </a:r>
            <a:r>
              <a:rPr lang="zh-CN" altLang="en-US" dirty="0"/>
              <a:t>→</a:t>
            </a:r>
            <a:r>
              <a:rPr lang="en-US" altLang="zh-CN" dirty="0"/>
              <a:t>【</a:t>
            </a:r>
            <a:r>
              <a:rPr lang="zh-CN" altLang="en-US" dirty="0"/>
              <a:t>改变仪器观测条件</a:t>
            </a:r>
            <a:r>
              <a:rPr lang="en-US" altLang="zh-CN" dirty="0"/>
              <a:t>】</a:t>
            </a:r>
            <a:r>
              <a:rPr lang="zh-CN" altLang="en-US" dirty="0"/>
              <a:t>中的观测条件设置→垂角格式）进行更改</a:t>
            </a:r>
            <a:endParaRPr lang="zh-CN" altLang="zh-CN" dirty="0"/>
          </a:p>
          <a:p>
            <a:endParaRPr lang="zh-CN" altLang="en-US" dirty="0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8FEF2DC-A25E-4891-8044-0E8A454AE0A0}"/>
              </a:ext>
            </a:extLst>
          </p:cNvPr>
          <p:cNvGrpSpPr/>
          <p:nvPr/>
        </p:nvGrpSpPr>
        <p:grpSpPr>
          <a:xfrm>
            <a:off x="6693133" y="0"/>
            <a:ext cx="5498867" cy="3881200"/>
            <a:chOff x="6488871" y="401639"/>
            <a:chExt cx="5498867" cy="3881200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891B608-A6ED-45F1-9ACF-68350D5DD835}"/>
                </a:ext>
              </a:extLst>
            </p:cNvPr>
            <p:cNvSpPr/>
            <p:nvPr/>
          </p:nvSpPr>
          <p:spPr>
            <a:xfrm>
              <a:off x="6488871" y="401639"/>
              <a:ext cx="5498867" cy="38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4A06407-8A95-4331-BD3B-C43876F6B359}"/>
                </a:ext>
              </a:extLst>
            </p:cNvPr>
            <p:cNvGrpSpPr/>
            <p:nvPr/>
          </p:nvGrpSpPr>
          <p:grpSpPr>
            <a:xfrm>
              <a:off x="6488871" y="504589"/>
              <a:ext cx="5353050" cy="3778250"/>
              <a:chOff x="1853371" y="1784114"/>
              <a:chExt cx="5353050" cy="3778250"/>
            </a:xfrm>
          </p:grpSpPr>
          <p:sp>
            <p:nvSpPr>
              <p:cNvPr id="5" name="Oval 5">
                <a:extLst>
                  <a:ext uri="{FF2B5EF4-FFF2-40B4-BE49-F238E27FC236}">
                    <a16:creationId xmlns:a16="http://schemas.microsoft.com/office/drawing/2014/main" id="{8A172A7C-5CAB-466C-B196-CE1F20017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171" y="2984264"/>
                <a:ext cx="1314450" cy="139065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" name="Line 6">
                <a:extLst>
                  <a:ext uri="{FF2B5EF4-FFF2-40B4-BE49-F238E27FC236}">
                    <a16:creationId xmlns:a16="http://schemas.microsoft.com/office/drawing/2014/main" id="{266670B4-C10A-4603-AE17-9F3925355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4921" y="2317514"/>
                <a:ext cx="0" cy="2705100"/>
              </a:xfrm>
              <a:prstGeom prst="line">
                <a:avLst/>
              </a:prstGeom>
              <a:noFill/>
              <a:ln w="12700">
                <a:solidFill>
                  <a:srgbClr val="FF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7FF5A679-F1E3-48BF-97E2-7609BD7BC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4371" y="2158764"/>
                <a:ext cx="914400" cy="425450"/>
              </a:xfrm>
              <a:custGeom>
                <a:avLst/>
                <a:gdLst>
                  <a:gd name="T0" fmla="*/ 0 w 1440"/>
                  <a:gd name="T1" fmla="*/ 0 h 670"/>
                  <a:gd name="T2" fmla="*/ 0 w 1440"/>
                  <a:gd name="T3" fmla="*/ 0 h 670"/>
                  <a:gd name="T4" fmla="*/ 0 w 1440"/>
                  <a:gd name="T5" fmla="*/ 0 h 670"/>
                  <a:gd name="T6" fmla="*/ 0 w 1440"/>
                  <a:gd name="T7" fmla="*/ 0 h 670"/>
                  <a:gd name="T8" fmla="*/ 0 w 1440"/>
                  <a:gd name="T9" fmla="*/ 0 h 670"/>
                  <a:gd name="T10" fmla="*/ 0 w 1440"/>
                  <a:gd name="T11" fmla="*/ 0 h 670"/>
                  <a:gd name="T12" fmla="*/ 0 w 1440"/>
                  <a:gd name="T13" fmla="*/ 0 h 670"/>
                  <a:gd name="T14" fmla="*/ 0 w 1440"/>
                  <a:gd name="T15" fmla="*/ 0 h 67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40" h="670">
                    <a:moveTo>
                      <a:pt x="0" y="670"/>
                    </a:moveTo>
                    <a:cubicBezTo>
                      <a:pt x="95" y="622"/>
                      <a:pt x="190" y="575"/>
                      <a:pt x="270" y="490"/>
                    </a:cubicBezTo>
                    <a:cubicBezTo>
                      <a:pt x="350" y="405"/>
                      <a:pt x="425" y="240"/>
                      <a:pt x="480" y="160"/>
                    </a:cubicBezTo>
                    <a:cubicBezTo>
                      <a:pt x="535" y="80"/>
                      <a:pt x="540" y="20"/>
                      <a:pt x="600" y="10"/>
                    </a:cubicBezTo>
                    <a:cubicBezTo>
                      <a:pt x="660" y="0"/>
                      <a:pt x="780" y="55"/>
                      <a:pt x="840" y="100"/>
                    </a:cubicBezTo>
                    <a:cubicBezTo>
                      <a:pt x="900" y="145"/>
                      <a:pt x="900" y="215"/>
                      <a:pt x="960" y="280"/>
                    </a:cubicBezTo>
                    <a:cubicBezTo>
                      <a:pt x="1020" y="345"/>
                      <a:pt x="1120" y="430"/>
                      <a:pt x="1200" y="490"/>
                    </a:cubicBezTo>
                    <a:cubicBezTo>
                      <a:pt x="1280" y="550"/>
                      <a:pt x="1360" y="595"/>
                      <a:pt x="1440" y="640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990AF966-102D-421B-9F2F-93215AC98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9146" y="2217502"/>
                <a:ext cx="271463" cy="357188"/>
              </a:xfrm>
              <a:custGeom>
                <a:avLst/>
                <a:gdLst>
                  <a:gd name="T0" fmla="*/ 0 w 428"/>
                  <a:gd name="T1" fmla="*/ 0 h 562"/>
                  <a:gd name="T2" fmla="*/ 0 w 428"/>
                  <a:gd name="T3" fmla="*/ 0 h 562"/>
                  <a:gd name="T4" fmla="*/ 0 w 428"/>
                  <a:gd name="T5" fmla="*/ 0 h 562"/>
                  <a:gd name="T6" fmla="*/ 0 w 428"/>
                  <a:gd name="T7" fmla="*/ 0 h 562"/>
                  <a:gd name="T8" fmla="*/ 0 w 428"/>
                  <a:gd name="T9" fmla="*/ 0 h 562"/>
                  <a:gd name="T10" fmla="*/ 0 w 428"/>
                  <a:gd name="T11" fmla="*/ 0 h 56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562">
                    <a:moveTo>
                      <a:pt x="0" y="562"/>
                    </a:moveTo>
                    <a:cubicBezTo>
                      <a:pt x="55" y="524"/>
                      <a:pt x="111" y="487"/>
                      <a:pt x="150" y="450"/>
                    </a:cubicBezTo>
                    <a:cubicBezTo>
                      <a:pt x="189" y="413"/>
                      <a:pt x="207" y="379"/>
                      <a:pt x="233" y="337"/>
                    </a:cubicBezTo>
                    <a:cubicBezTo>
                      <a:pt x="259" y="295"/>
                      <a:pt x="284" y="237"/>
                      <a:pt x="308" y="195"/>
                    </a:cubicBezTo>
                    <a:cubicBezTo>
                      <a:pt x="332" y="153"/>
                      <a:pt x="355" y="114"/>
                      <a:pt x="375" y="82"/>
                    </a:cubicBezTo>
                    <a:cubicBezTo>
                      <a:pt x="395" y="50"/>
                      <a:pt x="417" y="13"/>
                      <a:pt x="428" y="0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766D12CB-8FF5-475D-928E-2998EF71E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0596" y="2298464"/>
                <a:ext cx="100013" cy="190500"/>
              </a:xfrm>
              <a:custGeom>
                <a:avLst/>
                <a:gdLst>
                  <a:gd name="T0" fmla="*/ 0 w 158"/>
                  <a:gd name="T1" fmla="*/ 0 h 300"/>
                  <a:gd name="T2" fmla="*/ 0 w 158"/>
                  <a:gd name="T3" fmla="*/ 0 h 300"/>
                  <a:gd name="T4" fmla="*/ 0 w 158"/>
                  <a:gd name="T5" fmla="*/ 0 h 300"/>
                  <a:gd name="T6" fmla="*/ 0 w 158"/>
                  <a:gd name="T7" fmla="*/ 0 h 300"/>
                  <a:gd name="T8" fmla="*/ 0 w 158"/>
                  <a:gd name="T9" fmla="*/ 0 h 3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58" h="300">
                    <a:moveTo>
                      <a:pt x="158" y="0"/>
                    </a:moveTo>
                    <a:cubicBezTo>
                      <a:pt x="136" y="33"/>
                      <a:pt x="115" y="66"/>
                      <a:pt x="98" y="98"/>
                    </a:cubicBezTo>
                    <a:cubicBezTo>
                      <a:pt x="81" y="130"/>
                      <a:pt x="65" y="169"/>
                      <a:pt x="53" y="195"/>
                    </a:cubicBezTo>
                    <a:cubicBezTo>
                      <a:pt x="41" y="221"/>
                      <a:pt x="32" y="238"/>
                      <a:pt x="23" y="255"/>
                    </a:cubicBezTo>
                    <a:cubicBezTo>
                      <a:pt x="14" y="272"/>
                      <a:pt x="7" y="286"/>
                      <a:pt x="0" y="300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B7DEE600-A7BE-440F-BD41-44838570A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1096" y="2217502"/>
                <a:ext cx="300038" cy="295275"/>
              </a:xfrm>
              <a:custGeom>
                <a:avLst/>
                <a:gdLst>
                  <a:gd name="T0" fmla="*/ 0 w 473"/>
                  <a:gd name="T1" fmla="*/ 0 h 465"/>
                  <a:gd name="T2" fmla="*/ 0 w 473"/>
                  <a:gd name="T3" fmla="*/ 0 h 465"/>
                  <a:gd name="T4" fmla="*/ 0 w 473"/>
                  <a:gd name="T5" fmla="*/ 0 h 465"/>
                  <a:gd name="T6" fmla="*/ 0 w 473"/>
                  <a:gd name="T7" fmla="*/ 0 h 465"/>
                  <a:gd name="T8" fmla="*/ 0 w 473"/>
                  <a:gd name="T9" fmla="*/ 0 h 465"/>
                  <a:gd name="T10" fmla="*/ 0 w 473"/>
                  <a:gd name="T11" fmla="*/ 0 h 46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3" h="465">
                    <a:moveTo>
                      <a:pt x="0" y="0"/>
                    </a:moveTo>
                    <a:cubicBezTo>
                      <a:pt x="36" y="14"/>
                      <a:pt x="73" y="28"/>
                      <a:pt x="98" y="52"/>
                    </a:cubicBezTo>
                    <a:cubicBezTo>
                      <a:pt x="123" y="76"/>
                      <a:pt x="116" y="93"/>
                      <a:pt x="150" y="142"/>
                    </a:cubicBezTo>
                    <a:cubicBezTo>
                      <a:pt x="184" y="191"/>
                      <a:pt x="256" y="299"/>
                      <a:pt x="300" y="345"/>
                    </a:cubicBezTo>
                    <a:cubicBezTo>
                      <a:pt x="344" y="391"/>
                      <a:pt x="384" y="400"/>
                      <a:pt x="413" y="420"/>
                    </a:cubicBezTo>
                    <a:cubicBezTo>
                      <a:pt x="442" y="440"/>
                      <a:pt x="457" y="452"/>
                      <a:pt x="473" y="465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1DC5AE95-AF8A-4930-B1CA-89F7556B61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1096" y="2312752"/>
                <a:ext cx="152400" cy="166688"/>
              </a:xfrm>
              <a:custGeom>
                <a:avLst/>
                <a:gdLst>
                  <a:gd name="T0" fmla="*/ 0 w 240"/>
                  <a:gd name="T1" fmla="*/ 0 h 262"/>
                  <a:gd name="T2" fmla="*/ 0 w 240"/>
                  <a:gd name="T3" fmla="*/ 0 h 262"/>
                  <a:gd name="T4" fmla="*/ 0 w 240"/>
                  <a:gd name="T5" fmla="*/ 0 h 262"/>
                  <a:gd name="T6" fmla="*/ 0 w 240"/>
                  <a:gd name="T7" fmla="*/ 0 h 26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40" h="262">
                    <a:moveTo>
                      <a:pt x="0" y="0"/>
                    </a:moveTo>
                    <a:cubicBezTo>
                      <a:pt x="49" y="35"/>
                      <a:pt x="98" y="70"/>
                      <a:pt x="128" y="105"/>
                    </a:cubicBezTo>
                    <a:cubicBezTo>
                      <a:pt x="158" y="140"/>
                      <a:pt x="161" y="184"/>
                      <a:pt x="180" y="210"/>
                    </a:cubicBezTo>
                    <a:cubicBezTo>
                      <a:pt x="199" y="236"/>
                      <a:pt x="219" y="249"/>
                      <a:pt x="240" y="262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DD09EDB7-96E7-4854-8648-212F379C8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77759" y="2250839"/>
                <a:ext cx="228600" cy="242888"/>
              </a:xfrm>
              <a:custGeom>
                <a:avLst/>
                <a:gdLst>
                  <a:gd name="T0" fmla="*/ 0 w 360"/>
                  <a:gd name="T1" fmla="*/ 0 h 383"/>
                  <a:gd name="T2" fmla="*/ 0 w 360"/>
                  <a:gd name="T3" fmla="*/ 0 h 383"/>
                  <a:gd name="T4" fmla="*/ 0 w 360"/>
                  <a:gd name="T5" fmla="*/ 0 h 383"/>
                  <a:gd name="T6" fmla="*/ 0 w 360"/>
                  <a:gd name="T7" fmla="*/ 0 h 383"/>
                  <a:gd name="T8" fmla="*/ 0 w 360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60" h="383">
                    <a:moveTo>
                      <a:pt x="0" y="0"/>
                    </a:moveTo>
                    <a:cubicBezTo>
                      <a:pt x="29" y="4"/>
                      <a:pt x="58" y="9"/>
                      <a:pt x="90" y="38"/>
                    </a:cubicBezTo>
                    <a:cubicBezTo>
                      <a:pt x="122" y="67"/>
                      <a:pt x="163" y="132"/>
                      <a:pt x="195" y="173"/>
                    </a:cubicBezTo>
                    <a:cubicBezTo>
                      <a:pt x="227" y="214"/>
                      <a:pt x="258" y="250"/>
                      <a:pt x="285" y="285"/>
                    </a:cubicBezTo>
                    <a:cubicBezTo>
                      <a:pt x="312" y="320"/>
                      <a:pt x="336" y="351"/>
                      <a:pt x="360" y="383"/>
                    </a:cubicBezTo>
                  </a:path>
                </a:pathLst>
              </a:custGeom>
              <a:noFill/>
              <a:ln w="3810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198F54FF-2D6D-4B44-A7DB-515E18C90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3946" y="1798402"/>
                <a:ext cx="15875" cy="36195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4BC6EB6D-5810-4ED4-B3C0-FB028AB3B6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24921" y="1793639"/>
                <a:ext cx="3633788" cy="1895475"/>
              </a:xfrm>
              <a:prstGeom prst="line">
                <a:avLst/>
              </a:prstGeom>
              <a:noFill/>
              <a:ln w="349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A8DDFB69-F762-43F3-8A48-8923BC39C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3371" y="3689114"/>
                <a:ext cx="5353050" cy="0"/>
              </a:xfrm>
              <a:prstGeom prst="line">
                <a:avLst/>
              </a:prstGeom>
              <a:noFill/>
              <a:ln w="31750">
                <a:solidFill>
                  <a:srgbClr val="FF7C8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28">
                <a:extLst>
                  <a:ext uri="{FF2B5EF4-FFF2-40B4-BE49-F238E27FC236}">
                    <a16:creationId xmlns:a16="http://schemas.microsoft.com/office/drawing/2014/main" id="{A49ADA9E-B40C-4965-8DB3-E8610C0A9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7896" y="3193814"/>
                <a:ext cx="109538" cy="490538"/>
              </a:xfrm>
              <a:custGeom>
                <a:avLst/>
                <a:gdLst>
                  <a:gd name="T0" fmla="*/ 0 w 173"/>
                  <a:gd name="T1" fmla="*/ 0 h 773"/>
                  <a:gd name="T2" fmla="*/ 0 w 173"/>
                  <a:gd name="T3" fmla="*/ 0 h 773"/>
                  <a:gd name="T4" fmla="*/ 0 w 173"/>
                  <a:gd name="T5" fmla="*/ 0 h 773"/>
                  <a:gd name="T6" fmla="*/ 0 w 173"/>
                  <a:gd name="T7" fmla="*/ 0 h 773"/>
                  <a:gd name="T8" fmla="*/ 0 w 173"/>
                  <a:gd name="T9" fmla="*/ 0 h 77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3" h="773">
                    <a:moveTo>
                      <a:pt x="0" y="0"/>
                    </a:moveTo>
                    <a:cubicBezTo>
                      <a:pt x="30" y="72"/>
                      <a:pt x="61" y="144"/>
                      <a:pt x="83" y="210"/>
                    </a:cubicBezTo>
                    <a:cubicBezTo>
                      <a:pt x="105" y="276"/>
                      <a:pt x="121" y="327"/>
                      <a:pt x="135" y="398"/>
                    </a:cubicBezTo>
                    <a:cubicBezTo>
                      <a:pt x="149" y="469"/>
                      <a:pt x="159" y="576"/>
                      <a:pt x="165" y="638"/>
                    </a:cubicBezTo>
                    <a:cubicBezTo>
                      <a:pt x="171" y="700"/>
                      <a:pt x="172" y="736"/>
                      <a:pt x="173" y="773"/>
                    </a:cubicBez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30">
                <a:extLst>
                  <a:ext uri="{FF2B5EF4-FFF2-40B4-BE49-F238E27FC236}">
                    <a16:creationId xmlns:a16="http://schemas.microsoft.com/office/drawing/2014/main" id="{77456382-F776-4309-8FCC-710110B97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159" y="2409589"/>
                <a:ext cx="1095375" cy="703263"/>
              </a:xfrm>
              <a:custGeom>
                <a:avLst/>
                <a:gdLst>
                  <a:gd name="T0" fmla="*/ 0 w 1725"/>
                  <a:gd name="T1" fmla="*/ 0 h 1107"/>
                  <a:gd name="T2" fmla="*/ 0 w 1725"/>
                  <a:gd name="T3" fmla="*/ 0 h 1107"/>
                  <a:gd name="T4" fmla="*/ 0 w 1725"/>
                  <a:gd name="T5" fmla="*/ 0 h 1107"/>
                  <a:gd name="T6" fmla="*/ 0 w 1725"/>
                  <a:gd name="T7" fmla="*/ 0 h 1107"/>
                  <a:gd name="T8" fmla="*/ 0 w 1725"/>
                  <a:gd name="T9" fmla="*/ 0 h 1107"/>
                  <a:gd name="T10" fmla="*/ 0 w 1725"/>
                  <a:gd name="T11" fmla="*/ 0 h 1107"/>
                  <a:gd name="T12" fmla="*/ 0 w 1725"/>
                  <a:gd name="T13" fmla="*/ 0 h 110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1725" h="1107">
                    <a:moveTo>
                      <a:pt x="0" y="4"/>
                    </a:moveTo>
                    <a:cubicBezTo>
                      <a:pt x="87" y="2"/>
                      <a:pt x="175" y="0"/>
                      <a:pt x="292" y="19"/>
                    </a:cubicBezTo>
                    <a:cubicBezTo>
                      <a:pt x="409" y="38"/>
                      <a:pt x="574" y="67"/>
                      <a:pt x="705" y="117"/>
                    </a:cubicBezTo>
                    <a:cubicBezTo>
                      <a:pt x="836" y="167"/>
                      <a:pt x="968" y="242"/>
                      <a:pt x="1080" y="319"/>
                    </a:cubicBezTo>
                    <a:cubicBezTo>
                      <a:pt x="1192" y="396"/>
                      <a:pt x="1290" y="487"/>
                      <a:pt x="1380" y="582"/>
                    </a:cubicBezTo>
                    <a:cubicBezTo>
                      <a:pt x="1470" y="677"/>
                      <a:pt x="1563" y="802"/>
                      <a:pt x="1620" y="889"/>
                    </a:cubicBezTo>
                    <a:cubicBezTo>
                      <a:pt x="1677" y="976"/>
                      <a:pt x="1701" y="1041"/>
                      <a:pt x="1725" y="1107"/>
                    </a:cubicBezTo>
                  </a:path>
                </a:pathLst>
              </a:custGeom>
              <a:noFill/>
              <a:ln w="28575" cmpd="sng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AutoShape 31">
                <a:extLst>
                  <a:ext uri="{FF2B5EF4-FFF2-40B4-BE49-F238E27FC236}">
                    <a16:creationId xmlns:a16="http://schemas.microsoft.com/office/drawing/2014/main" id="{5CA5BAA5-DCE3-450E-81FA-0088E90421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9206782">
                <a:off x="3858384" y="2979502"/>
                <a:ext cx="61913" cy="157163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2" name="AutoShape 32">
                <a:extLst>
                  <a:ext uri="{FF2B5EF4-FFF2-40B4-BE49-F238E27FC236}">
                    <a16:creationId xmlns:a16="http://schemas.microsoft.com/office/drawing/2014/main" id="{56BF76E1-5F1B-42BB-86D9-BB958332E8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16101">
                <a:off x="3761546" y="3208102"/>
                <a:ext cx="63500" cy="157163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" name="Oval 36">
                <a:extLst>
                  <a:ext uri="{FF2B5EF4-FFF2-40B4-BE49-F238E27FC236}">
                    <a16:creationId xmlns:a16="http://schemas.microsoft.com/office/drawing/2014/main" id="{EB78588D-55A1-4539-897A-88AD93926D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0634" y="3665302"/>
                <a:ext cx="33338" cy="3810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7" name="Rectangle 37">
                <a:extLst>
                  <a:ext uri="{FF2B5EF4-FFF2-40B4-BE49-F238E27FC236}">
                    <a16:creationId xmlns:a16="http://schemas.microsoft.com/office/drawing/2014/main" id="{9C1A9D93-2BDC-402A-8CE5-782E9E3B2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2971" y="1784114"/>
                <a:ext cx="796925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天顶</a:t>
                </a:r>
              </a:p>
            </p:txBody>
          </p:sp>
          <p:sp>
            <p:nvSpPr>
              <p:cNvPr id="38" name="Rectangle 38">
                <a:extLst>
                  <a:ext uri="{FF2B5EF4-FFF2-40B4-BE49-F238E27FC236}">
                    <a16:creationId xmlns:a16="http://schemas.microsoft.com/office/drawing/2014/main" id="{27C8B25A-E7C7-45D0-A262-5A7BED80A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3971" y="4374914"/>
                <a:ext cx="457200" cy="11874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铅垂线</a:t>
                </a:r>
                <a:endParaRPr kumimoji="1"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Rectangle 39">
                <a:extLst>
                  <a:ext uri="{FF2B5EF4-FFF2-40B4-BE49-F238E27FC236}">
                    <a16:creationId xmlns:a16="http://schemas.microsoft.com/office/drawing/2014/main" id="{2D8615BC-60BB-4861-AB3A-DA0DF672A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0371" y="3231914"/>
                <a:ext cx="11033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水平线</a:t>
                </a:r>
                <a:endParaRPr kumimoji="1"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40">
                <a:extLst>
                  <a:ext uri="{FF2B5EF4-FFF2-40B4-BE49-F238E27FC236}">
                    <a16:creationId xmlns:a16="http://schemas.microsoft.com/office/drawing/2014/main" id="{B5D91795-4ED2-4558-BF0C-542F3B42A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3971" y="1784114"/>
                <a:ext cx="404813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42" name="Rectangle 42">
                <a:extLst>
                  <a:ext uri="{FF2B5EF4-FFF2-40B4-BE49-F238E27FC236}">
                    <a16:creationId xmlns:a16="http://schemas.microsoft.com/office/drawing/2014/main" id="{0D0577AF-F74A-44A1-8559-C268F4281A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971" y="1842852"/>
                <a:ext cx="1841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zh-CN" sz="18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Rectangle 43">
                <a:extLst>
                  <a:ext uri="{FF2B5EF4-FFF2-40B4-BE49-F238E27FC236}">
                    <a16:creationId xmlns:a16="http://schemas.microsoft.com/office/drawing/2014/main" id="{06B8F65F-C95F-4760-973C-0C63DB325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9171" y="3612914"/>
                <a:ext cx="38735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44" name="Rectangle 44">
                <a:extLst>
                  <a:ext uri="{FF2B5EF4-FFF2-40B4-BE49-F238E27FC236}">
                    <a16:creationId xmlns:a16="http://schemas.microsoft.com/office/drawing/2014/main" id="{1D8EE59C-B381-4B21-8672-3BA35E511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7771" y="3003314"/>
                <a:ext cx="5270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0°</a:t>
                </a:r>
              </a:p>
            </p:txBody>
          </p:sp>
          <p:sp>
            <p:nvSpPr>
              <p:cNvPr id="45" name="Rectangle 45">
                <a:extLst>
                  <a:ext uri="{FF2B5EF4-FFF2-40B4-BE49-F238E27FC236}">
                    <a16:creationId xmlns:a16="http://schemas.microsoft.com/office/drawing/2014/main" id="{C99A708D-FE35-4C44-AF3F-FACCB71C2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771" y="3384314"/>
                <a:ext cx="69850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90 </a:t>
                </a:r>
                <a:r>
                  <a:rPr kumimoji="1" lang="en-US" altLang="zh-CN" sz="1800" b="0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°</a:t>
                </a:r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id="{86A0FDF6-3486-4503-ADF7-4A00E525DE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7771" y="3993914"/>
                <a:ext cx="7556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180°</a:t>
                </a:r>
              </a:p>
            </p:txBody>
          </p:sp>
          <p:sp>
            <p:nvSpPr>
              <p:cNvPr id="47" name="Rectangle 47">
                <a:extLst>
                  <a:ext uri="{FF2B5EF4-FFF2-40B4-BE49-F238E27FC236}">
                    <a16:creationId xmlns:a16="http://schemas.microsoft.com/office/drawing/2014/main" id="{7AE13294-8814-404E-8119-262B65BE7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1971" y="3384314"/>
                <a:ext cx="755650" cy="3667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270°</a:t>
                </a:r>
              </a:p>
            </p:txBody>
          </p:sp>
          <p:sp>
            <p:nvSpPr>
              <p:cNvPr id="48" name="AutoShape 48">
                <a:extLst>
                  <a:ext uri="{FF2B5EF4-FFF2-40B4-BE49-F238E27FC236}">
                    <a16:creationId xmlns:a16="http://schemas.microsoft.com/office/drawing/2014/main" id="{1E869CC1-EF9B-4296-A69F-707AEF4AA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7771" y="4374914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49" name="AutoShape 49">
                <a:extLst>
                  <a:ext uri="{FF2B5EF4-FFF2-40B4-BE49-F238E27FC236}">
                    <a16:creationId xmlns:a16="http://schemas.microsoft.com/office/drawing/2014/main" id="{358F004C-B1AE-49F0-A016-25A572CFB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53571" y="3612914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0" name="AutoShape 50">
                <a:extLst>
                  <a:ext uri="{FF2B5EF4-FFF2-40B4-BE49-F238E27FC236}">
                    <a16:creationId xmlns:a16="http://schemas.microsoft.com/office/drawing/2014/main" id="{62E70818-733D-4CDA-84F6-2CCF1E299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>
                <a:off x="2767771" y="2850914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1" name="AutoShape 51">
                <a:extLst>
                  <a:ext uri="{FF2B5EF4-FFF2-40B4-BE49-F238E27FC236}">
                    <a16:creationId xmlns:a16="http://schemas.microsoft.com/office/drawing/2014/main" id="{88EECBF5-BF31-4B45-9492-F4020CCDA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005771" y="3612914"/>
                <a:ext cx="152400" cy="152400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2" name="Rectangle 52">
                <a:extLst>
                  <a:ext uri="{FF2B5EF4-FFF2-40B4-BE49-F238E27FC236}">
                    <a16:creationId xmlns:a16="http://schemas.microsoft.com/office/drawing/2014/main" id="{987816B4-ECDD-471D-B8FD-8E65DA7C8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5146" y="2211152"/>
                <a:ext cx="5159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kumimoji="1" lang="en-US" altLang="zh-CN" sz="2400" b="0" baseline="-25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kumimoji="1" lang="en-US" altLang="zh-CN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4" name="Rectangle 54">
                <a:extLst>
                  <a:ext uri="{FF2B5EF4-FFF2-40B4-BE49-F238E27FC236}">
                    <a16:creationId xmlns:a16="http://schemas.microsoft.com/office/drawing/2014/main" id="{1786F36C-4E92-4D38-826A-AFA792D9A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0446" y="3095389"/>
                <a:ext cx="477838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60066"/>
                  </a:buClr>
                  <a:buSzPct val="60000"/>
                  <a:buFont typeface="Wingdings" panose="05000000000000000000" pitchFamily="2" charset="2"/>
                  <a:buChar char="n"/>
                  <a:defRPr sz="32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FFCC"/>
                  </a:buClr>
                  <a:buSzPct val="50000"/>
                  <a:buFont typeface="Wingdings" panose="05000000000000000000" pitchFamily="2" charset="2"/>
                  <a:buChar char="n"/>
                  <a:defRPr sz="24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bg1"/>
                    </a:solidFill>
                    <a:latin typeface="Tahoma" panose="020B060403050404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</a:t>
                </a:r>
                <a:r>
                  <a:rPr kumimoji="1" lang="en-US" altLang="zh-CN" sz="2400" b="0" baseline="-2500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</a:p>
            </p:txBody>
          </p:sp>
        </p:grpSp>
      </p:grpSp>
      <p:pic>
        <p:nvPicPr>
          <p:cNvPr id="61" name="图片 60" descr="图片包含 文字&#10;&#10;描述已自动生成">
            <a:extLst>
              <a:ext uri="{FF2B5EF4-FFF2-40B4-BE49-F238E27FC236}">
                <a16:creationId xmlns:a16="http://schemas.microsoft.com/office/drawing/2014/main" id="{548F0D4D-E251-4767-839C-9B732790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544" y="4877170"/>
            <a:ext cx="3078747" cy="1783235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:a16="http://schemas.microsoft.com/office/drawing/2014/main" id="{AE1583E8-D90C-42CE-A5F9-E6F1F6CCC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58" y="4880612"/>
            <a:ext cx="3055885" cy="1722269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E28A16E9-209E-48F3-A5A3-4D72AA71C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452" y="4877170"/>
            <a:ext cx="3093988" cy="1699407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41BA5FA0-FCE4-4D02-87B5-2503719B9E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452" y="3036258"/>
            <a:ext cx="3071126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05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测距</a:t>
            </a:r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r>
              <a:rPr lang="zh-CN" altLang="en-US"/>
              <a:t>照准目标，在基本测量型下按 </a:t>
            </a:r>
            <a:r>
              <a:rPr lang="en-US" altLang="zh-CN"/>
              <a:t>【F1】</a:t>
            </a:r>
            <a:r>
              <a:rPr lang="zh-CN" altLang="en-US"/>
              <a:t>斜距（或平距）键，开始测距，并显示测距结果（可按</a:t>
            </a:r>
            <a:r>
              <a:rPr lang="en-US" altLang="zh-CN"/>
              <a:t>【F2】</a:t>
            </a:r>
            <a:r>
              <a:rPr lang="zh-CN" altLang="en-US"/>
              <a:t>键，切换不同的显示内容）。</a:t>
            </a:r>
          </a:p>
        </p:txBody>
      </p:sp>
      <p:pic>
        <p:nvPicPr>
          <p:cNvPr id="25603" name="Picture 3" descr="全站仪测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69125" y="0"/>
            <a:ext cx="3989388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图片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6038" y="365125"/>
            <a:ext cx="2370137" cy="159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5" name="图片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63950" y="3244850"/>
            <a:ext cx="5300663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关机收仪器</a:t>
            </a:r>
          </a:p>
        </p:txBody>
      </p:sp>
      <p:sp>
        <p:nvSpPr>
          <p:cNvPr id="27650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关机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取下电池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卸下仪器、装箱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收起三脚架</a:t>
            </a:r>
          </a:p>
        </p:txBody>
      </p:sp>
      <p:sp>
        <p:nvSpPr>
          <p:cNvPr id="27651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/>
              <a:t>具体操作步骤可发送：</a:t>
            </a:r>
            <a:r>
              <a:rPr lang="en-US" altLang="zh-CN"/>
              <a:t>1236</a:t>
            </a:r>
            <a:r>
              <a:rPr lang="zh-CN" altLang="en-US"/>
              <a:t>到微信公众平台获取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687</Words>
  <Application>Microsoft Office PowerPoint</Application>
  <PresentationFormat>宽屏</PresentationFormat>
  <Paragraphs>100</Paragraphs>
  <Slides>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宋体</vt:lpstr>
      <vt:lpstr>Arial</vt:lpstr>
      <vt:lpstr>Tahoma</vt:lpstr>
      <vt:lpstr>Times New Roman</vt:lpstr>
      <vt:lpstr>Office 主题​​</vt:lpstr>
      <vt:lpstr>Equation.3</vt:lpstr>
      <vt:lpstr>科力达KTS-442全站仪认识与测距测角</vt:lpstr>
      <vt:lpstr>仪器设备</vt:lpstr>
      <vt:lpstr>科力达KTS-442全站仪部件名称及功能</vt:lpstr>
      <vt:lpstr>操作面板及功能键</vt:lpstr>
      <vt:lpstr>仪器安置与参数设置</vt:lpstr>
      <vt:lpstr>水平测角测量</vt:lpstr>
      <vt:lpstr>竖直角测量</vt:lpstr>
      <vt:lpstr>测距</vt:lpstr>
      <vt:lpstr>关机收仪器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科力达KTS-442全站仪认识与测距测角</dc:title>
  <dc:creator>hwl</dc:creator>
  <cp:lastModifiedBy>hwl</cp:lastModifiedBy>
  <cp:revision>53</cp:revision>
  <dcterms:created xsi:type="dcterms:W3CDTF">2019-05-07T14:10:00Z</dcterms:created>
  <dcterms:modified xsi:type="dcterms:W3CDTF">2019-11-19T01:57:11Z</dcterms:modified>
</cp:coreProperties>
</file>