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69" r:id="rId3"/>
    <p:sldId id="270" r:id="rId4"/>
    <p:sldId id="273" r:id="rId5"/>
    <p:sldId id="277" r:id="rId6"/>
    <p:sldId id="271" r:id="rId7"/>
    <p:sldId id="287" r:id="rId8"/>
    <p:sldId id="288" r:id="rId9"/>
    <p:sldId id="292" r:id="rId10"/>
    <p:sldId id="293" r:id="rId11"/>
    <p:sldId id="294" r:id="rId12"/>
    <p:sldId id="295" r:id="rId13"/>
    <p:sldId id="297" r:id="rId14"/>
    <p:sldId id="306" r:id="rId15"/>
    <p:sldId id="298" r:id="rId16"/>
    <p:sldId id="308" r:id="rId17"/>
    <p:sldId id="309" r:id="rId18"/>
    <p:sldId id="299" r:id="rId19"/>
    <p:sldId id="310" r:id="rId20"/>
    <p:sldId id="334" r:id="rId21"/>
    <p:sldId id="291" r:id="rId22"/>
    <p:sldId id="325" r:id="rId23"/>
    <p:sldId id="327" r:id="rId24"/>
    <p:sldId id="326" r:id="rId25"/>
    <p:sldId id="328" r:id="rId26"/>
    <p:sldId id="329" r:id="rId27"/>
    <p:sldId id="332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08" autoAdjust="0"/>
  </p:normalViewPr>
  <p:slideViewPr>
    <p:cSldViewPr>
      <p:cViewPr varScale="1">
        <p:scale>
          <a:sx n="61" d="100"/>
          <a:sy n="61" d="100"/>
        </p:scale>
        <p:origin x="149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3E10A22-A87C-4D5C-9676-F3BB2490E1A4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C5FCC62-40BE-48D4-95AB-D5608B4823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0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A4C8EA3-36BF-4524-9A44-026FF40659AB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5126EB-9F43-4AF9-824D-8AB3F8258C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56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介绍各个操作键的名称及功能</a:t>
            </a: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EA34EA-EDA2-4879-AD1E-C2C5F181BDD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901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9AAB33-4395-4CDB-8DDF-5AE7DD10C84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结束方位角设置返回坐标测量菜单屏幕。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5126EB-9F43-4AF9-824D-8AB3F8258C6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4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结束方位角设置返回坐标测量菜单屏幕。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5126EB-9F43-4AF9-824D-8AB3F8258C6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5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42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54DCD2-604A-42FE-A488-8BA6C630A72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013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B843EA-3D99-46CB-BA1D-70339B6A2D2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034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894B3-32A6-4C46-99F8-7DFBE2B5932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054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B8B2E0-88CA-4F92-B2D2-744E1DCCA2A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慢速的波特率：</a:t>
            </a:r>
            <a:r>
              <a:rPr lang="en-US" altLang="zh-CN"/>
              <a:t>57600</a:t>
            </a:r>
            <a:endParaRPr lang="zh-CN" altLang="en-US"/>
          </a:p>
        </p:txBody>
      </p:sp>
      <p:sp>
        <p:nvSpPr>
          <p:cNvPr id="1075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1228C4-CB6D-4697-9309-3D89989623F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cass</a:t>
            </a:r>
            <a:r>
              <a:rPr lang="zh-CN" altLang="zh-CN"/>
              <a:t>坐标数据文件，其格式为：</a:t>
            </a:r>
          </a:p>
          <a:p>
            <a:pPr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zh-CN"/>
              <a:t>点点名，</a:t>
            </a:r>
            <a:r>
              <a:rPr lang="en-US" altLang="zh-CN"/>
              <a:t>1</a:t>
            </a:r>
            <a:r>
              <a:rPr lang="zh-CN" altLang="zh-CN"/>
              <a:t>点编码，</a:t>
            </a:r>
            <a:r>
              <a:rPr lang="en-US" altLang="zh-CN"/>
              <a:t>1</a:t>
            </a:r>
            <a:r>
              <a:rPr lang="zh-CN" altLang="zh-CN"/>
              <a:t>点</a:t>
            </a:r>
            <a:r>
              <a:rPr lang="en-US" altLang="zh-CN"/>
              <a:t>Y</a:t>
            </a:r>
            <a:r>
              <a:rPr lang="zh-CN" altLang="zh-CN"/>
              <a:t>（东）坐标，</a:t>
            </a:r>
            <a:r>
              <a:rPr lang="en-US" altLang="zh-CN"/>
              <a:t>1</a:t>
            </a:r>
            <a:r>
              <a:rPr lang="zh-CN" altLang="zh-CN"/>
              <a:t>点</a:t>
            </a:r>
            <a:r>
              <a:rPr lang="en-US" altLang="zh-CN"/>
              <a:t>X</a:t>
            </a:r>
            <a:r>
              <a:rPr lang="zh-CN" altLang="zh-CN"/>
              <a:t>（北）坐标，</a:t>
            </a:r>
            <a:r>
              <a:rPr lang="en-US" altLang="zh-CN"/>
              <a:t>1</a:t>
            </a:r>
            <a:r>
              <a:rPr lang="zh-CN" altLang="zh-CN"/>
              <a:t>点高程</a:t>
            </a:r>
          </a:p>
          <a:p>
            <a:pPr>
              <a:spcBef>
                <a:spcPct val="0"/>
              </a:spcBef>
            </a:pPr>
            <a:r>
              <a:rPr lang="en-US" altLang="zh-CN"/>
              <a:t>…</a:t>
            </a:r>
            <a:endParaRPr lang="zh-CN" altLang="zh-CN"/>
          </a:p>
          <a:p>
            <a:pPr>
              <a:spcBef>
                <a:spcPct val="0"/>
              </a:spcBef>
            </a:pPr>
            <a:r>
              <a:rPr lang="en-US" altLang="zh-CN"/>
              <a:t>N</a:t>
            </a:r>
            <a:r>
              <a:rPr lang="zh-CN" altLang="zh-CN"/>
              <a:t>点点名，</a:t>
            </a:r>
            <a:r>
              <a:rPr lang="en-US" altLang="zh-CN"/>
              <a:t>N</a:t>
            </a:r>
            <a:r>
              <a:rPr lang="zh-CN" altLang="zh-CN"/>
              <a:t>点编码，</a:t>
            </a:r>
            <a:r>
              <a:rPr lang="en-US" altLang="zh-CN"/>
              <a:t>N</a:t>
            </a:r>
            <a:r>
              <a:rPr lang="zh-CN" altLang="zh-CN"/>
              <a:t>点</a:t>
            </a:r>
            <a:r>
              <a:rPr lang="en-US" altLang="zh-CN"/>
              <a:t>Y</a:t>
            </a:r>
            <a:r>
              <a:rPr lang="zh-CN" altLang="zh-CN"/>
              <a:t>（东）坐标，</a:t>
            </a:r>
            <a:r>
              <a:rPr lang="en-US" altLang="zh-CN"/>
              <a:t>N</a:t>
            </a:r>
            <a:r>
              <a:rPr lang="zh-CN" altLang="zh-CN"/>
              <a:t>点</a:t>
            </a:r>
            <a:r>
              <a:rPr lang="en-US" altLang="zh-CN"/>
              <a:t>X</a:t>
            </a:r>
            <a:r>
              <a:rPr lang="zh-CN" altLang="zh-CN"/>
              <a:t>（北）坐标，</a:t>
            </a:r>
            <a:r>
              <a:rPr lang="en-US" altLang="zh-CN"/>
              <a:t>N</a:t>
            </a:r>
            <a:r>
              <a:rPr lang="zh-CN" altLang="zh-CN"/>
              <a:t>点高程</a:t>
            </a:r>
          </a:p>
          <a:p>
            <a:pPr>
              <a:spcBef>
                <a:spcPct val="0"/>
              </a:spcBef>
            </a:pPr>
            <a:r>
              <a:rPr lang="en-US" altLang="zh-CN"/>
              <a:t>  </a:t>
            </a:r>
            <a:endParaRPr lang="zh-CN" altLang="zh-CN"/>
          </a:p>
          <a:p>
            <a:pPr>
              <a:spcBef>
                <a:spcPct val="0"/>
              </a:spcBef>
            </a:pPr>
            <a:r>
              <a:rPr lang="zh-CN" altLang="zh-CN" b="1"/>
              <a:t>说明：</a:t>
            </a:r>
            <a:endParaRPr lang="zh-CN" altLang="zh-CN"/>
          </a:p>
          <a:p>
            <a:pPr>
              <a:spcBef>
                <a:spcPct val="0"/>
              </a:spcBef>
            </a:pPr>
            <a:r>
              <a:rPr lang="zh-CN" altLang="zh-CN"/>
              <a:t>①文件内每一行代表一个点；</a:t>
            </a:r>
          </a:p>
          <a:p>
            <a:pPr>
              <a:spcBef>
                <a:spcPct val="0"/>
              </a:spcBef>
            </a:pPr>
            <a:r>
              <a:rPr lang="zh-CN" altLang="zh-CN"/>
              <a:t>②每个点</a:t>
            </a:r>
            <a:r>
              <a:rPr lang="en-US" altLang="zh-CN"/>
              <a:t>Y</a:t>
            </a:r>
            <a:r>
              <a:rPr lang="zh-CN" altLang="zh-CN"/>
              <a:t>（东）坐标、</a:t>
            </a:r>
            <a:r>
              <a:rPr lang="en-US" altLang="zh-CN"/>
              <a:t>X</a:t>
            </a:r>
            <a:r>
              <a:rPr lang="zh-CN" altLang="zh-CN"/>
              <a:t>（北）坐标、高程的单位均是“米”；</a:t>
            </a:r>
          </a:p>
          <a:p>
            <a:pPr>
              <a:spcBef>
                <a:spcPct val="0"/>
              </a:spcBef>
            </a:pPr>
            <a:r>
              <a:rPr lang="zh-CN" altLang="zh-CN"/>
              <a:t>③编码内不能含有逗号，即使编码为空，其后的逗号也不能省略。</a:t>
            </a:r>
          </a:p>
          <a:p>
            <a:pPr>
              <a:spcBef>
                <a:spcPct val="0"/>
              </a:spcBef>
            </a:pPr>
            <a:r>
              <a:rPr lang="zh-CN" altLang="zh-CN"/>
              <a:t>④所有的逗号不能在全角方式下输入。</a:t>
            </a:r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095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A10801-24BF-4C56-97A6-E181885D8EF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16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7E259B-B886-49D4-8B0D-93312DEB5FA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按数字显示 </a:t>
            </a:r>
            <a:r>
              <a:rPr lang="en-US" altLang="zh-CN" dirty="0"/>
              <a:t>X </a:t>
            </a:r>
            <a:r>
              <a:rPr lang="zh-CN" altLang="en-US" dirty="0"/>
              <a:t>轴</a:t>
            </a:r>
            <a:r>
              <a:rPr lang="en-US" altLang="zh-CN" dirty="0"/>
              <a:t>(</a:t>
            </a:r>
            <a:r>
              <a:rPr lang="zh-CN" altLang="en-US" dirty="0"/>
              <a:t>横轴</a:t>
            </a:r>
            <a:r>
              <a:rPr lang="en-US" altLang="zh-CN" dirty="0"/>
              <a:t>)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轴</a:t>
            </a:r>
            <a:r>
              <a:rPr lang="en-US" altLang="zh-CN" dirty="0"/>
              <a:t>(</a:t>
            </a:r>
            <a:r>
              <a:rPr lang="zh-CN" altLang="en-US" dirty="0"/>
              <a:t>竖轴</a:t>
            </a:r>
            <a:r>
              <a:rPr lang="en-US" altLang="zh-CN" dirty="0"/>
              <a:t>)</a:t>
            </a:r>
            <a:r>
              <a:rPr lang="zh-CN" altLang="en-US" dirty="0"/>
              <a:t>方向的倾角数字，显示“补偿超限”则需人工整平仪器，旋转基座脚螺旋，直到“补偿超限”字样消失。</a:t>
            </a:r>
            <a:endParaRPr lang="en-US" altLang="zh-CN" dirty="0"/>
          </a:p>
          <a:p>
            <a:r>
              <a:rPr lang="zh-CN" altLang="en-US" dirty="0"/>
              <a:t>仪器的倾斜可以用数字的形式显示出来，依此可以进行仪器的精确整平，倾斜的补偿范围为</a:t>
            </a:r>
            <a:r>
              <a:rPr lang="en-US" altLang="zh-CN" dirty="0"/>
              <a:t>±3.5′</a:t>
            </a:r>
            <a:r>
              <a:rPr lang="zh-CN" altLang="en-US" dirty="0"/>
              <a:t>。若屏幕中显示的角度值超过</a:t>
            </a:r>
            <a:r>
              <a:rPr lang="en-US" altLang="zh-CN" dirty="0"/>
              <a:t>±3.5′</a:t>
            </a:r>
            <a:r>
              <a:rPr lang="zh-CN" altLang="en-US" dirty="0"/>
              <a:t>，表示需手工整平仪器。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A0BEA3-5E81-4C2C-AE0C-1F236D90824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78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9472E0-7724-4360-91DD-635132EC67C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776B18-36FF-44C1-ABAA-269D3634ED6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DE09F3-FF5B-4D16-B708-72582EFFEF1A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如图，将全站仪安置在已知点</a:t>
            </a:r>
            <a:r>
              <a:rPr lang="en-US" altLang="zh-CN"/>
              <a:t>A</a:t>
            </a:r>
            <a:r>
              <a:rPr lang="zh-CN" altLang="en-US"/>
              <a:t>，棱镜设置在待定点</a:t>
            </a:r>
            <a:r>
              <a:rPr lang="en-US" altLang="zh-CN"/>
              <a:t>P</a:t>
            </a:r>
            <a:r>
              <a:rPr lang="zh-CN" altLang="en-US"/>
              <a:t>，输入</a:t>
            </a:r>
            <a:r>
              <a:rPr lang="en-US" altLang="zh-CN"/>
              <a:t>A</a:t>
            </a:r>
            <a:r>
              <a:rPr lang="zh-CN" altLang="en-US"/>
              <a:t>点已知坐标及仪器高和棱镜高后，先后视已知点</a:t>
            </a:r>
            <a:r>
              <a:rPr lang="en-US" altLang="zh-CN"/>
              <a:t>B</a:t>
            </a:r>
            <a:r>
              <a:rPr lang="zh-CN" altLang="en-US"/>
              <a:t>并输入</a:t>
            </a:r>
            <a:r>
              <a:rPr lang="en-US" altLang="zh-CN"/>
              <a:t>B</a:t>
            </a:r>
            <a:r>
              <a:rPr lang="zh-CN" altLang="en-US"/>
              <a:t>点坐标（后视已知点是为了设置方向位角）然后瞄准</a:t>
            </a:r>
            <a:r>
              <a:rPr lang="en-US" altLang="zh-CN"/>
              <a:t>P</a:t>
            </a:r>
            <a:r>
              <a:rPr lang="zh-CN" altLang="en-US"/>
              <a:t>点处棱镜并进行观测，仪器即可显示待定</a:t>
            </a:r>
            <a:r>
              <a:rPr lang="en-US" altLang="zh-CN"/>
              <a:t>P</a:t>
            </a:r>
            <a:r>
              <a:rPr lang="zh-CN" altLang="en-US"/>
              <a:t>的三维坐标。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C2ADDD-C52F-44CE-BB06-84836900494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1C4CB7-6DE4-45E1-AB4F-834AD0DF374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err="1"/>
              <a:t>Disk:A</a:t>
            </a:r>
            <a:r>
              <a:rPr lang="en-US" altLang="zh-CN" dirty="0"/>
              <a:t>  </a:t>
            </a:r>
            <a:r>
              <a:rPr lang="zh-CN" altLang="en-US" dirty="0"/>
              <a:t>表示本地磁盘 </a:t>
            </a:r>
          </a:p>
          <a:p>
            <a:pPr>
              <a:spcBef>
                <a:spcPct val="0"/>
              </a:spcBef>
            </a:pPr>
            <a:r>
              <a:rPr lang="en-US" altLang="zh-CN" dirty="0" err="1"/>
              <a:t>Disk:B</a:t>
            </a:r>
            <a:r>
              <a:rPr lang="en-US" altLang="zh-CN" dirty="0"/>
              <a:t>  </a:t>
            </a:r>
            <a:r>
              <a:rPr lang="zh-CN" altLang="en-US" dirty="0"/>
              <a:t>表示</a:t>
            </a:r>
            <a:r>
              <a:rPr lang="en-US" altLang="zh-CN" dirty="0"/>
              <a:t>SD </a:t>
            </a:r>
            <a:r>
              <a:rPr lang="zh-CN" altLang="en-US" dirty="0"/>
              <a:t>卡所带的移动磁盘</a:t>
            </a:r>
            <a:endParaRPr lang="en-US" altLang="zh-CN" dirty="0"/>
          </a:p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在记录数据之前，应选取记录数据以及调用数据的工作文件。调用数据工作文件中的坐标数据可以被调用；下列数据可记录到工作文件中：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·</a:t>
            </a:r>
            <a:r>
              <a:rPr lang="zh-CN" altLang="en-US" dirty="0"/>
              <a:t>观测数据 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·</a:t>
            </a:r>
            <a:r>
              <a:rPr lang="zh-CN" altLang="en-US" dirty="0"/>
              <a:t>测站数据 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·</a:t>
            </a:r>
            <a:r>
              <a:rPr lang="zh-CN" altLang="en-US" dirty="0"/>
              <a:t>注释数据</a:t>
            </a:r>
            <a:endParaRPr lang="en-US" altLang="zh-CN" dirty="0"/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7D0F50-FE7A-4B9E-822A-9D0A5E1F2D6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测站数据记录</a:t>
            </a:r>
            <a:endParaRPr lang="en-US" altLang="zh-CN" dirty="0"/>
          </a:p>
          <a:p>
            <a:r>
              <a:rPr lang="zh-CN" altLang="en-US" dirty="0"/>
              <a:t>变换数据项：▲  ▼ </a:t>
            </a:r>
            <a:endParaRPr lang="en-US" altLang="zh-CN" dirty="0"/>
          </a:p>
          <a:p>
            <a:r>
              <a:rPr lang="zh-CN" altLang="en-US" dirty="0"/>
              <a:t>时间：下午 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33</a:t>
            </a:r>
            <a:r>
              <a:rPr lang="zh-CN" altLang="en-US" dirty="0"/>
              <a:t>：</a:t>
            </a:r>
            <a:r>
              <a:rPr lang="en-US" altLang="zh-CN" dirty="0"/>
              <a:t>37        </a:t>
            </a:r>
            <a:r>
              <a:rPr lang="zh-CN" altLang="en-US" dirty="0"/>
              <a:t>输入 </a:t>
            </a:r>
            <a:r>
              <a:rPr lang="en-US" altLang="zh-CN" dirty="0"/>
              <a:t>153337 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日期：</a:t>
            </a:r>
            <a:r>
              <a:rPr lang="en-US" altLang="zh-CN" dirty="0"/>
              <a:t>2009 </a:t>
            </a:r>
            <a:r>
              <a:rPr lang="zh-CN" altLang="en-US" dirty="0"/>
              <a:t>年 </a:t>
            </a:r>
            <a:r>
              <a:rPr lang="en-US" altLang="zh-CN" dirty="0"/>
              <a:t>9 </a:t>
            </a:r>
            <a:r>
              <a:rPr lang="zh-CN" altLang="en-US" dirty="0"/>
              <a:t>月 </a:t>
            </a:r>
            <a:r>
              <a:rPr lang="en-US" altLang="zh-CN" dirty="0"/>
              <a:t>15 </a:t>
            </a:r>
            <a:r>
              <a:rPr lang="zh-CN" altLang="en-US" dirty="0"/>
              <a:t>日      输入 </a:t>
            </a:r>
            <a:r>
              <a:rPr lang="en-US" altLang="zh-CN" dirty="0"/>
              <a:t>20090915</a:t>
            </a:r>
          </a:p>
          <a:p>
            <a:endParaRPr lang="en-US" altLang="zh-CN" dirty="0"/>
          </a:p>
          <a:p>
            <a:r>
              <a:rPr lang="zh-CN" altLang="en-US" dirty="0"/>
              <a:t>天气：按◀▶ 选择</a:t>
            </a:r>
            <a:r>
              <a:rPr lang="en-US" altLang="zh-CN" dirty="0"/>
              <a:t>(</a:t>
            </a:r>
            <a:r>
              <a:rPr lang="zh-CN" altLang="en-US" dirty="0"/>
              <a:t>晴天、阴天、小雨、雨天、下雪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风力：按◀▶选择</a:t>
            </a:r>
            <a:r>
              <a:rPr lang="en-US" altLang="zh-CN" dirty="0"/>
              <a:t>(</a:t>
            </a:r>
            <a:r>
              <a:rPr lang="zh-CN" altLang="en-US" dirty="0"/>
              <a:t>无风、微风、小风、强风、暴风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模式：按◀▶选择</a:t>
            </a:r>
            <a:r>
              <a:rPr lang="en-US" altLang="zh-CN" dirty="0"/>
              <a:t>(</a:t>
            </a:r>
            <a:r>
              <a:rPr lang="zh-CN" altLang="en-US" dirty="0"/>
              <a:t>重复测量、</a:t>
            </a:r>
            <a:r>
              <a:rPr lang="en-US" altLang="zh-CN" dirty="0"/>
              <a:t>N </a:t>
            </a:r>
            <a:r>
              <a:rPr lang="zh-CN" altLang="en-US" dirty="0"/>
              <a:t>次精测 </a:t>
            </a:r>
            <a:r>
              <a:rPr lang="en-US" altLang="zh-CN" dirty="0"/>
              <a:t>=  </a:t>
            </a:r>
            <a:r>
              <a:rPr lang="zh-CN" altLang="en-US" dirty="0"/>
              <a:t>在此输入测量的次数、单次精测、跟踪 测量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将气象改正数设为零：按 </a:t>
            </a:r>
            <a:r>
              <a:rPr lang="en-US" altLang="zh-CN" dirty="0"/>
              <a:t>0PPM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5126EB-9F43-4AF9-824D-8AB3F8258C6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81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9DD28-C6FA-4F8E-B805-BD10A2B682A3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21CC9-5586-4BDB-95F2-C5DD8F8140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FF9B7-F321-4C6C-AEF4-5AEA44B0D118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F7A9A-E355-46C4-A33C-B5ACF3C100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9BA3-EC48-43BF-BAD7-EE0C50E3BFC1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A68CD-7769-4E69-9086-B2C656590F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4305301" y="0"/>
            <a:ext cx="1344084" cy="99695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>
                <a:solidFill>
                  <a:srgbClr val="99FF99"/>
                </a:solidFill>
                <a:latin typeface="Arial" pitchFamily="34" charset="0"/>
                <a:ea typeface="华文行楷" pitchFamily="2" charset="-122"/>
              </a:rPr>
              <a:t>现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75885" y="909638"/>
            <a:ext cx="4610100" cy="5040312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2544234" y="493713"/>
            <a:ext cx="1344084" cy="99695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>
                <a:solidFill>
                  <a:srgbClr val="99FF99"/>
                </a:solidFill>
                <a:latin typeface="Arial" pitchFamily="34" charset="0"/>
                <a:ea typeface="华文行楷" pitchFamily="2" charset="-122"/>
              </a:rPr>
              <a:t>代</a:t>
            </a: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41401" y="1495425"/>
            <a:ext cx="1344084" cy="99695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>
                <a:solidFill>
                  <a:srgbClr val="99FF99"/>
                </a:solidFill>
                <a:latin typeface="Arial" pitchFamily="34" charset="0"/>
                <a:ea typeface="华文行楷" pitchFamily="2" charset="-122"/>
              </a:rPr>
              <a:t>普</a:t>
            </a: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14867" y="3006725"/>
            <a:ext cx="1344084" cy="99695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>
                <a:solidFill>
                  <a:srgbClr val="99FF99"/>
                </a:solidFill>
                <a:latin typeface="Arial" pitchFamily="34" charset="0"/>
                <a:ea typeface="华文行楷" pitchFamily="2" charset="-122"/>
              </a:rPr>
              <a:t>通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990601" y="4303713"/>
            <a:ext cx="1344084" cy="99695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>
                <a:solidFill>
                  <a:srgbClr val="99FF99"/>
                </a:solidFill>
                <a:latin typeface="Arial" pitchFamily="34" charset="0"/>
                <a:ea typeface="华文行楷" pitchFamily="2" charset="-122"/>
              </a:rPr>
              <a:t>测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351617" y="5300663"/>
            <a:ext cx="1344083" cy="99695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>
                <a:solidFill>
                  <a:srgbClr val="99FF99"/>
                </a:solidFill>
                <a:latin typeface="Arial" pitchFamily="34" charset="0"/>
                <a:ea typeface="华文行楷" pitchFamily="2" charset="-122"/>
              </a:rPr>
              <a:t>量</a:t>
            </a: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271434" y="5876925"/>
            <a:ext cx="1344084" cy="99695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>
                <a:solidFill>
                  <a:srgbClr val="99FF99"/>
                </a:solidFill>
                <a:ea typeface="华文行楷" pitchFamily="2" charset="-122"/>
              </a:rPr>
              <a:t>学</a:t>
            </a: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239184" y="5805488"/>
            <a:ext cx="1056216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8591552" y="51577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11089217" y="33337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7920567" y="1125538"/>
            <a:ext cx="719667" cy="620712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431801" y="188913"/>
            <a:ext cx="768351" cy="836612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1007534" y="263683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6000751" y="4437063"/>
            <a:ext cx="719667" cy="620712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10033001" y="1628775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5808134" y="1628775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7247468" y="188913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4847167" y="4797426"/>
            <a:ext cx="768351" cy="504825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767647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68801" y="2614614"/>
            <a:ext cx="7463367" cy="14620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  <a:ea typeface="+mn-ea"/>
              </a:defRPr>
            </a:lvl1pPr>
          </a:lstStyle>
          <a:p>
            <a:pPr>
              <a:defRPr/>
            </a:pPr>
            <a:fld id="{4F17F30B-B443-4549-9246-EC8702FE3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07570DE8-A517-4383-AF28-4A8A2CE124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8DBA0D3-69AB-4BD0-9D9F-EB5FA6C749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0151" y="1773238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83351" y="1773238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5A479798-7772-43C3-ACD2-60FF49F16A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7D077571-A52A-4A99-A11D-087CBFC474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DCD12623-83CF-4666-9B4D-6D048D3BB2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B501FB90-D2C7-47A0-A1CA-EAFBCA485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E9778460-A252-4758-9B84-EB3BB9CA53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7EE5C-4598-4D54-A264-D90ED12F880C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84818-3D5A-466E-8B7F-AEDE7BA263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F87EEE5A-2905-415B-854E-C2C8497BA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8361310F-858A-4825-84B3-8B2234747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45601" y="115888"/>
            <a:ext cx="2679700" cy="5772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00152" y="115888"/>
            <a:ext cx="7842249" cy="5772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783A9EC8-9932-4587-86FC-CDCC9200B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115888"/>
            <a:ext cx="10390716" cy="1198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00151" y="1773238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483351" y="1773238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483351" y="3906838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2AA48C83-6167-4279-A336-94F3EF441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115888"/>
            <a:ext cx="10390716" cy="1198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00151" y="1773238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83351" y="1773238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B3416F51-7947-4ABF-9135-F79C4E136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115888"/>
            <a:ext cx="10390716" cy="1198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0151" y="1773238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483351" y="1773238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483351" y="3906838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8F614E5D-08B1-428E-93E4-5B8E07105C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534585" y="115888"/>
            <a:ext cx="10390716" cy="1198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00151" y="1773238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483351" y="1773238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200151" y="3906838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83351" y="3906838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C71DC5A7-00D3-489A-8842-FA192CA0DE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115888"/>
            <a:ext cx="10390716" cy="1198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0151" y="1773238"/>
            <a:ext cx="103632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151" y="3906838"/>
            <a:ext cx="103632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FB4DF7FF-7382-498A-9051-20DE34B8B4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1F7FF-5059-4F17-8BE2-19E4D9B7D252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6BF1-9A65-4FC2-8E2E-72F5C23495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9D159-1272-438B-81EB-8A627C259031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68166-61E3-4E38-B40D-599FBDAF9F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F0682-D772-4236-9E44-E42674716D57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16609-5E8B-484E-B44D-FD94FF2B49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102A6-9916-4DF9-B419-28E8C05AF5EF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4390E-6834-4C72-861A-920BE1E99E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7EF3C-F180-426F-A794-EBFFED8C4BBD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1DD95-F294-4F99-B80C-BFE4C8CD50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22C58-12F7-4B05-A5C5-E3DEADB70825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50898-6EDD-4CC4-ADD3-04512328A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37530-D580-4F2B-9DF8-055984654C41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1F1E4-CCF8-40CC-AF93-2B25B33238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EB006C-24DC-4733-9006-67B0EF545EA2}" type="datetimeFigureOut">
              <a:rPr lang="zh-CN" altLang="en-US"/>
              <a:pPr>
                <a:defRPr/>
              </a:pPr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EC2318-4D01-4D65-AD22-42C681DF2D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14" r:id="rId3"/>
    <p:sldLayoutId id="2147483713" r:id="rId4"/>
    <p:sldLayoutId id="2147483712" r:id="rId5"/>
    <p:sldLayoutId id="2147483711" r:id="rId6"/>
    <p:sldLayoutId id="2147483710" r:id="rId7"/>
    <p:sldLayoutId id="2147483709" r:id="rId8"/>
    <p:sldLayoutId id="2147483708" r:id="rId9"/>
    <p:sldLayoutId id="2147483707" r:id="rId10"/>
    <p:sldLayoutId id="214748370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华文细黑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/>
          <a:ea typeface="华文细黑"/>
          <a:cs typeface="华文细黑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/>
          <a:ea typeface="华文细黑"/>
          <a:cs typeface="华文细黑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/>
          <a:ea typeface="华文细黑"/>
          <a:cs typeface="华文细黑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/>
          <a:ea typeface="华文细黑"/>
          <a:cs typeface="华文细黑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/>
          <a:ea typeface="华文细黑"/>
          <a:cs typeface="华文细黑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/>
          <a:ea typeface="华文细黑"/>
          <a:cs typeface="华文细黑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/>
          <a:ea typeface="华文细黑"/>
          <a:cs typeface="华文细黑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/>
          <a:ea typeface="华文细黑"/>
          <a:cs typeface="华文细黑"/>
        </a:defRPr>
      </a:lvl9pPr>
    </p:titleStyle>
    <p:bodyStyle>
      <a:lvl1pPr marL="342900" indent="-342900" algn="l" rtl="0" fontAlgn="base">
        <a:spcBef>
          <a:spcPct val="20000"/>
        </a:spcBef>
        <a:spcAft>
          <a:spcPts val="600"/>
        </a:spcAft>
        <a:buFont typeface="Arial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/>
        </a:defRPr>
      </a:lvl1pPr>
      <a:lvl2pPr marL="742950" indent="-285750" algn="l" rtl="0" fontAlgn="base">
        <a:spcBef>
          <a:spcPct val="20000"/>
        </a:spcBef>
        <a:spcAft>
          <a:spcPts val="600"/>
        </a:spcAft>
        <a:buFont typeface="Arial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/>
        </a:defRPr>
      </a:lvl2pPr>
      <a:lvl3pPr marL="1143000" indent="-228600" algn="l" rtl="0" fontAlgn="base">
        <a:spcBef>
          <a:spcPct val="20000"/>
        </a:spcBef>
        <a:spcAft>
          <a:spcPts val="600"/>
        </a:spcAft>
        <a:buFont typeface="Arial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/>
        </a:defRPr>
      </a:lvl3pPr>
      <a:lvl4pPr marL="1600200" indent="-228600" algn="l" rtl="0" fontAlgn="base">
        <a:spcBef>
          <a:spcPct val="20000"/>
        </a:spcBef>
        <a:spcAft>
          <a:spcPts val="600"/>
        </a:spcAft>
        <a:buFont typeface="Arial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/>
        </a:defRPr>
      </a:lvl4pPr>
      <a:lvl5pPr marL="2057400" indent="-228600" algn="l" rtl="0" fontAlgn="base">
        <a:spcBef>
          <a:spcPct val="20000"/>
        </a:spcBef>
        <a:spcAft>
          <a:spcPts val="600"/>
        </a:spcAft>
        <a:buFont typeface="Arial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2"/>
          <p:cNvSpPr>
            <a:spLocks noChangeArrowheads="1"/>
          </p:cNvSpPr>
          <p:nvPr/>
        </p:nvSpPr>
        <p:spPr bwMode="auto">
          <a:xfrm>
            <a:off x="334434" y="188914"/>
            <a:ext cx="960967" cy="1152525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029" name="AutoShape 3"/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030" name="AutoShape 4"/>
          <p:cNvSpPr>
            <a:spLocks noChangeArrowheads="1"/>
          </p:cNvSpPr>
          <p:nvPr/>
        </p:nvSpPr>
        <p:spPr bwMode="auto">
          <a:xfrm>
            <a:off x="1488018" y="11969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0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115888"/>
            <a:ext cx="10390716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773238"/>
            <a:ext cx="1122891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D764E79-A04E-4ED4-88D2-B6666EBBCF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1" name="Rectangle 25"/>
          <p:cNvSpPr>
            <a:spLocks noChangeArrowheads="1"/>
          </p:cNvSpPr>
          <p:nvPr/>
        </p:nvSpPr>
        <p:spPr bwMode="auto">
          <a:xfrm>
            <a:off x="46568" y="1485901"/>
            <a:ext cx="119528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052" name="AutoShape 27"/>
          <p:cNvSpPr>
            <a:spLocks noChangeArrowheads="1"/>
          </p:cNvSpPr>
          <p:nvPr/>
        </p:nvSpPr>
        <p:spPr bwMode="auto">
          <a:xfrm>
            <a:off x="1583267" y="1"/>
            <a:ext cx="10081684" cy="549275"/>
          </a:xfrm>
          <a:prstGeom prst="ribbon">
            <a:avLst>
              <a:gd name="adj1" fmla="val 9537"/>
              <a:gd name="adj2" fmla="val 67213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000" dirty="0">
              <a:solidFill>
                <a:srgbClr val="FFFF66"/>
              </a:solidFill>
              <a:ea typeface="华文行楷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幼圆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  <a:cs typeface="幼圆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  <a:cs typeface="幼圆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  <a:cs typeface="幼圆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  <a:cs typeface="幼圆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3200">
          <a:solidFill>
            <a:schemeClr val="bg1"/>
          </a:solidFill>
          <a:latin typeface="+mn-lt"/>
          <a:ea typeface="+mn-ea"/>
          <a:cs typeface="华文细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b="1">
          <a:solidFill>
            <a:schemeClr val="bg1"/>
          </a:solidFill>
          <a:latin typeface="+mn-lt"/>
          <a:ea typeface="+mn-ea"/>
          <a:cs typeface="华文细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66FF"/>
        </a:buClr>
        <a:buSzPct val="50000"/>
        <a:buFont typeface="Wingdings" pitchFamily="2" charset="2"/>
        <a:buChar char="n"/>
        <a:defRPr sz="2400" b="1">
          <a:solidFill>
            <a:schemeClr val="bg1"/>
          </a:solidFill>
          <a:latin typeface="+mn-lt"/>
          <a:ea typeface="+mn-ea"/>
          <a:cs typeface="华文细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bg1"/>
          </a:solidFill>
          <a:latin typeface="+mn-lt"/>
          <a:ea typeface="+mn-ea"/>
          <a:cs typeface="华文细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bg1"/>
          </a:solidFill>
          <a:latin typeface="+mn-lt"/>
          <a:ea typeface="+mn-ea"/>
          <a:cs typeface="华文细黑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png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4.wdp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ctrTitle"/>
          </p:nvPr>
        </p:nvSpPr>
        <p:spPr>
          <a:xfrm>
            <a:off x="1703512" y="2130426"/>
            <a:ext cx="8856984" cy="1470025"/>
          </a:xfrm>
        </p:spPr>
        <p:txBody>
          <a:bodyPr/>
          <a:lstStyle/>
          <a:p>
            <a:r>
              <a:rPr lang="zh-CN" altLang="en-US" dirty="0">
                <a:latin typeface="华文细黑"/>
                <a:ea typeface="华文细黑"/>
              </a:rPr>
              <a:t>科力达</a:t>
            </a:r>
            <a:r>
              <a:rPr lang="en-US" altLang="zh-CN" dirty="0">
                <a:latin typeface="华文细黑"/>
                <a:ea typeface="华文细黑"/>
              </a:rPr>
              <a:t>KTS-442</a:t>
            </a:r>
            <a:r>
              <a:rPr lang="zh-CN" altLang="en-US" dirty="0">
                <a:latin typeface="华文细黑"/>
                <a:ea typeface="华文细黑"/>
              </a:rPr>
              <a:t>全站仪坐标测量操作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buFont typeface="Arial" panose="020B0604020202020204" pitchFamily="34" charset="0"/>
              <a:buNone/>
              <a:defRPr/>
            </a:pPr>
            <a:endParaRPr lang="zh-CN" altLang="en-US" dirty="0"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FFCC00"/>
                </a:solidFill>
              </a:rPr>
              <a:t>三维坐标测量原理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2279650" y="1628776"/>
            <a:ext cx="4622800" cy="588963"/>
          </a:xfrm>
        </p:spPr>
        <p:txBody>
          <a:bodyPr/>
          <a:lstStyle/>
          <a:p>
            <a:pPr marL="514350" indent="-514350" eaLnBrk="1" hangingPunct="1">
              <a:buClr>
                <a:srgbClr val="FFFF66"/>
              </a:buClr>
              <a:buFont typeface="幼圆"/>
              <a:buAutoNum type="circleNumDbPlain" startAt="3"/>
            </a:pPr>
            <a:r>
              <a:rPr lang="zh-CN" altLang="en-US" sz="2800"/>
              <a:t>平面位置测量原理：</a:t>
            </a:r>
            <a:endParaRPr lang="en-US" altLang="zh-CN" sz="2800"/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5994400" y="3505200"/>
            <a:ext cx="762000" cy="2743200"/>
            <a:chOff x="2592" y="2592"/>
            <a:chExt cx="480" cy="1728"/>
          </a:xfrm>
        </p:grpSpPr>
        <p:grpSp>
          <p:nvGrpSpPr>
            <p:cNvPr id="77887" name="Group 4"/>
            <p:cNvGrpSpPr>
              <a:grpSpLocks/>
            </p:cNvGrpSpPr>
            <p:nvPr/>
          </p:nvGrpSpPr>
          <p:grpSpPr bwMode="auto">
            <a:xfrm>
              <a:off x="2592" y="3174"/>
              <a:ext cx="480" cy="1146"/>
              <a:chOff x="2825" y="1128"/>
              <a:chExt cx="1266" cy="2376"/>
            </a:xfrm>
          </p:grpSpPr>
          <p:sp>
            <p:nvSpPr>
              <p:cNvPr id="77895" name="Freeform 5"/>
              <p:cNvSpPr>
                <a:spLocks/>
              </p:cNvSpPr>
              <p:nvPr/>
            </p:nvSpPr>
            <p:spPr bwMode="auto">
              <a:xfrm>
                <a:off x="3369" y="1227"/>
                <a:ext cx="206" cy="2141"/>
              </a:xfrm>
              <a:custGeom>
                <a:avLst/>
                <a:gdLst>
                  <a:gd name="T0" fmla="*/ 0 w 273"/>
                  <a:gd name="T1" fmla="*/ 0 h 2318"/>
                  <a:gd name="T2" fmla="*/ 117 w 273"/>
                  <a:gd name="T3" fmla="*/ 0 h 2318"/>
                  <a:gd name="T4" fmla="*/ 106 w 273"/>
                  <a:gd name="T5" fmla="*/ 107 h 2318"/>
                  <a:gd name="T6" fmla="*/ 82 w 273"/>
                  <a:gd name="T7" fmla="*/ 1602 h 2318"/>
                  <a:gd name="T8" fmla="*/ 70 w 273"/>
                  <a:gd name="T9" fmla="*/ 1827 h 2318"/>
                  <a:gd name="T10" fmla="*/ 59 w 273"/>
                  <a:gd name="T11" fmla="*/ 1591 h 2318"/>
                  <a:gd name="T12" fmla="*/ 6 w 273"/>
                  <a:gd name="T13" fmla="*/ 139 h 2318"/>
                  <a:gd name="T14" fmla="*/ 0 w 273"/>
                  <a:gd name="T15" fmla="*/ 0 h 231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3"/>
                  <a:gd name="T25" fmla="*/ 0 h 2318"/>
                  <a:gd name="T26" fmla="*/ 273 w 273"/>
                  <a:gd name="T27" fmla="*/ 2318 h 231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3" h="2318">
                    <a:moveTo>
                      <a:pt x="0" y="0"/>
                    </a:moveTo>
                    <a:lnTo>
                      <a:pt x="273" y="0"/>
                    </a:lnTo>
                    <a:lnTo>
                      <a:pt x="245" y="136"/>
                    </a:lnTo>
                    <a:lnTo>
                      <a:pt x="191" y="2032"/>
                    </a:lnTo>
                    <a:lnTo>
                      <a:pt x="163" y="2318"/>
                    </a:lnTo>
                    <a:lnTo>
                      <a:pt x="136" y="2018"/>
                    </a:lnTo>
                    <a:lnTo>
                      <a:pt x="13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6" name="Freeform 6"/>
              <p:cNvSpPr>
                <a:spLocks/>
              </p:cNvSpPr>
              <p:nvPr/>
            </p:nvSpPr>
            <p:spPr bwMode="auto">
              <a:xfrm>
                <a:off x="3532" y="1227"/>
                <a:ext cx="559" cy="2277"/>
              </a:xfrm>
              <a:custGeom>
                <a:avLst/>
                <a:gdLst>
                  <a:gd name="T0" fmla="*/ 82 w 723"/>
                  <a:gd name="T1" fmla="*/ 0 h 2713"/>
                  <a:gd name="T2" fmla="*/ 302 w 723"/>
                  <a:gd name="T3" fmla="*/ 1378 h 2713"/>
                  <a:gd name="T4" fmla="*/ 334 w 723"/>
                  <a:gd name="T5" fmla="*/ 1370 h 2713"/>
                  <a:gd name="T6" fmla="*/ 322 w 723"/>
                  <a:gd name="T7" fmla="*/ 1484 h 2713"/>
                  <a:gd name="T8" fmla="*/ 315 w 723"/>
                  <a:gd name="T9" fmla="*/ 1604 h 2713"/>
                  <a:gd name="T10" fmla="*/ 290 w 723"/>
                  <a:gd name="T11" fmla="*/ 1523 h 2713"/>
                  <a:gd name="T12" fmla="*/ 0 w 723"/>
                  <a:gd name="T13" fmla="*/ 16 h 2713"/>
                  <a:gd name="T14" fmla="*/ 82 w 723"/>
                  <a:gd name="T15" fmla="*/ 0 h 27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3"/>
                  <a:gd name="T25" fmla="*/ 0 h 2713"/>
                  <a:gd name="T26" fmla="*/ 723 w 723"/>
                  <a:gd name="T27" fmla="*/ 2713 h 27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3" h="2713">
                    <a:moveTo>
                      <a:pt x="177" y="0"/>
                    </a:moveTo>
                    <a:lnTo>
                      <a:pt x="655" y="2331"/>
                    </a:lnTo>
                    <a:lnTo>
                      <a:pt x="723" y="2318"/>
                    </a:lnTo>
                    <a:lnTo>
                      <a:pt x="696" y="2509"/>
                    </a:lnTo>
                    <a:lnTo>
                      <a:pt x="682" y="2713"/>
                    </a:lnTo>
                    <a:lnTo>
                      <a:pt x="627" y="2577"/>
                    </a:lnTo>
                    <a:lnTo>
                      <a:pt x="0" y="27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7" name="Freeform 7"/>
              <p:cNvSpPr>
                <a:spLocks/>
              </p:cNvSpPr>
              <p:nvPr/>
            </p:nvSpPr>
            <p:spPr bwMode="auto">
              <a:xfrm>
                <a:off x="2825" y="1214"/>
                <a:ext cx="599" cy="2290"/>
              </a:xfrm>
              <a:custGeom>
                <a:avLst/>
                <a:gdLst>
                  <a:gd name="T0" fmla="*/ 312 w 722"/>
                  <a:gd name="T1" fmla="*/ 0 h 2713"/>
                  <a:gd name="T2" fmla="*/ 38 w 722"/>
                  <a:gd name="T3" fmla="*/ 1402 h 2713"/>
                  <a:gd name="T4" fmla="*/ 0 w 722"/>
                  <a:gd name="T5" fmla="*/ 1394 h 2713"/>
                  <a:gd name="T6" fmla="*/ 15 w 722"/>
                  <a:gd name="T7" fmla="*/ 1509 h 2713"/>
                  <a:gd name="T8" fmla="*/ 23 w 722"/>
                  <a:gd name="T9" fmla="*/ 1632 h 2713"/>
                  <a:gd name="T10" fmla="*/ 55 w 722"/>
                  <a:gd name="T11" fmla="*/ 1550 h 2713"/>
                  <a:gd name="T12" fmla="*/ 412 w 722"/>
                  <a:gd name="T13" fmla="*/ 8 h 2713"/>
                  <a:gd name="T14" fmla="*/ 312 w 722"/>
                  <a:gd name="T15" fmla="*/ 0 h 27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2"/>
                  <a:gd name="T25" fmla="*/ 0 h 2713"/>
                  <a:gd name="T26" fmla="*/ 722 w 722"/>
                  <a:gd name="T27" fmla="*/ 2713 h 27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2" h="2713">
                    <a:moveTo>
                      <a:pt x="546" y="0"/>
                    </a:moveTo>
                    <a:lnTo>
                      <a:pt x="68" y="2331"/>
                    </a:lnTo>
                    <a:lnTo>
                      <a:pt x="0" y="2318"/>
                    </a:lnTo>
                    <a:lnTo>
                      <a:pt x="27" y="2509"/>
                    </a:lnTo>
                    <a:lnTo>
                      <a:pt x="41" y="2713"/>
                    </a:lnTo>
                    <a:lnTo>
                      <a:pt x="96" y="2577"/>
                    </a:lnTo>
                    <a:lnTo>
                      <a:pt x="722" y="14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8" name="Rectangle 8"/>
              <p:cNvSpPr>
                <a:spLocks noChangeArrowheads="1"/>
              </p:cNvSpPr>
              <p:nvPr/>
            </p:nvSpPr>
            <p:spPr bwMode="auto">
              <a:xfrm>
                <a:off x="3243" y="1128"/>
                <a:ext cx="449" cy="136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</p:grpSp>
        <p:grpSp>
          <p:nvGrpSpPr>
            <p:cNvPr id="77888" name="Group 9"/>
            <p:cNvGrpSpPr>
              <a:grpSpLocks/>
            </p:cNvGrpSpPr>
            <p:nvPr/>
          </p:nvGrpSpPr>
          <p:grpSpPr bwMode="auto">
            <a:xfrm>
              <a:off x="2688" y="2592"/>
              <a:ext cx="288" cy="576"/>
              <a:chOff x="3216" y="1344"/>
              <a:chExt cx="1728" cy="1878"/>
            </a:xfrm>
          </p:grpSpPr>
          <p:sp>
            <p:nvSpPr>
              <p:cNvPr id="77889" name="Freeform 10"/>
              <p:cNvSpPr>
                <a:spLocks/>
              </p:cNvSpPr>
              <p:nvPr/>
            </p:nvSpPr>
            <p:spPr bwMode="auto">
              <a:xfrm rot="10227154">
                <a:off x="3290" y="1534"/>
                <a:ext cx="1606" cy="493"/>
              </a:xfrm>
              <a:custGeom>
                <a:avLst/>
                <a:gdLst>
                  <a:gd name="T0" fmla="*/ 0 w 666"/>
                  <a:gd name="T1" fmla="*/ 0 h 248"/>
                  <a:gd name="T2" fmla="*/ 1628 w 666"/>
                  <a:gd name="T3" fmla="*/ 0 h 248"/>
                  <a:gd name="T4" fmla="*/ 3308 w 666"/>
                  <a:gd name="T5" fmla="*/ 487 h 248"/>
                  <a:gd name="T6" fmla="*/ 8664 w 666"/>
                  <a:gd name="T7" fmla="*/ 487 h 248"/>
                  <a:gd name="T8" fmla="*/ 8664 w 666"/>
                  <a:gd name="T9" fmla="*/ 708 h 248"/>
                  <a:gd name="T10" fmla="*/ 9339 w 666"/>
                  <a:gd name="T11" fmla="*/ 708 h 248"/>
                  <a:gd name="T12" fmla="*/ 9339 w 666"/>
                  <a:gd name="T13" fmla="*/ 1288 h 248"/>
                  <a:gd name="T14" fmla="*/ 8664 w 666"/>
                  <a:gd name="T15" fmla="*/ 1288 h 248"/>
                  <a:gd name="T16" fmla="*/ 8664 w 666"/>
                  <a:gd name="T17" fmla="*/ 1477 h 248"/>
                  <a:gd name="T18" fmla="*/ 3280 w 666"/>
                  <a:gd name="T19" fmla="*/ 1477 h 248"/>
                  <a:gd name="T20" fmla="*/ 1599 w 666"/>
                  <a:gd name="T21" fmla="*/ 1948 h 248"/>
                  <a:gd name="T22" fmla="*/ 0 w 666"/>
                  <a:gd name="T23" fmla="*/ 1948 h 248"/>
                  <a:gd name="T24" fmla="*/ 0 w 666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66"/>
                  <a:gd name="T40" fmla="*/ 0 h 248"/>
                  <a:gd name="T41" fmla="*/ 666 w 666"/>
                  <a:gd name="T42" fmla="*/ 248 h 24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66" h="248">
                    <a:moveTo>
                      <a:pt x="0" y="0"/>
                    </a:moveTo>
                    <a:lnTo>
                      <a:pt x="116" y="0"/>
                    </a:lnTo>
                    <a:lnTo>
                      <a:pt x="236" y="62"/>
                    </a:lnTo>
                    <a:lnTo>
                      <a:pt x="618" y="62"/>
                    </a:lnTo>
                    <a:lnTo>
                      <a:pt x="618" y="90"/>
                    </a:lnTo>
                    <a:lnTo>
                      <a:pt x="666" y="90"/>
                    </a:lnTo>
                    <a:lnTo>
                      <a:pt x="666" y="164"/>
                    </a:lnTo>
                    <a:lnTo>
                      <a:pt x="618" y="164"/>
                    </a:lnTo>
                    <a:lnTo>
                      <a:pt x="618" y="188"/>
                    </a:lnTo>
                    <a:lnTo>
                      <a:pt x="234" y="188"/>
                    </a:lnTo>
                    <a:lnTo>
                      <a:pt x="114" y="248"/>
                    </a:lnTo>
                    <a:lnTo>
                      <a:pt x="0" y="2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66"/>
              </a:solidFill>
              <a:ln w="3175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utoShape 11"/>
              <p:cNvSpPr>
                <a:spLocks noChangeArrowheads="1"/>
              </p:cNvSpPr>
              <p:nvPr/>
            </p:nvSpPr>
            <p:spPr bwMode="auto">
              <a:xfrm>
                <a:off x="3684" y="1344"/>
                <a:ext cx="813" cy="1188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  <p:sp>
            <p:nvSpPr>
              <p:cNvPr id="77891" name="AutoShape 12"/>
              <p:cNvSpPr>
                <a:spLocks noChangeArrowheads="1"/>
              </p:cNvSpPr>
              <p:nvPr/>
            </p:nvSpPr>
            <p:spPr bwMode="auto">
              <a:xfrm flipV="1">
                <a:off x="3216" y="2298"/>
                <a:ext cx="1728" cy="495"/>
              </a:xfrm>
              <a:custGeom>
                <a:avLst/>
                <a:gdLst>
                  <a:gd name="T0" fmla="*/ 10 w 21600"/>
                  <a:gd name="T1" fmla="*/ 0 h 21600"/>
                  <a:gd name="T2" fmla="*/ 6 w 21600"/>
                  <a:gd name="T3" fmla="*/ 0 h 21600"/>
                  <a:gd name="T4" fmla="*/ 1 w 21600"/>
                  <a:gd name="T5" fmla="*/ 0 h 21600"/>
                  <a:gd name="T6" fmla="*/ 6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95 h 21600"/>
                  <a:gd name="T14" fmla="*/ 17100 w 21600"/>
                  <a:gd name="T15" fmla="*/ 1710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2" name="Oval 13"/>
              <p:cNvSpPr>
                <a:spLocks noChangeArrowheads="1"/>
              </p:cNvSpPr>
              <p:nvPr/>
            </p:nvSpPr>
            <p:spPr bwMode="auto">
              <a:xfrm>
                <a:off x="3493" y="1388"/>
                <a:ext cx="1126" cy="772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  <p:sp>
            <p:nvSpPr>
              <p:cNvPr id="77893" name="Rectangle 14"/>
              <p:cNvSpPr>
                <a:spLocks noChangeArrowheads="1"/>
              </p:cNvSpPr>
              <p:nvPr/>
            </p:nvSpPr>
            <p:spPr bwMode="auto">
              <a:xfrm>
                <a:off x="3552" y="2976"/>
                <a:ext cx="1156" cy="24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  <p:sp>
            <p:nvSpPr>
              <p:cNvPr id="77894" name="AutoShape 15"/>
              <p:cNvSpPr>
                <a:spLocks noChangeArrowheads="1"/>
              </p:cNvSpPr>
              <p:nvPr/>
            </p:nvSpPr>
            <p:spPr bwMode="auto">
              <a:xfrm>
                <a:off x="3216" y="2784"/>
                <a:ext cx="1728" cy="192"/>
              </a:xfrm>
              <a:prstGeom prst="flowChartProcess">
                <a:avLst/>
              </a:prstGeom>
              <a:solidFill>
                <a:srgbClr val="FFFF66"/>
              </a:solidFill>
              <a:ln w="9525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</p:grpSp>
      </p:grpSp>
      <p:sp>
        <p:nvSpPr>
          <p:cNvPr id="77828" name="Freeform 16"/>
          <p:cNvSpPr>
            <a:spLocks/>
          </p:cNvSpPr>
          <p:nvPr/>
        </p:nvSpPr>
        <p:spPr bwMode="auto">
          <a:xfrm>
            <a:off x="5232400" y="6172201"/>
            <a:ext cx="2006600" cy="93663"/>
          </a:xfrm>
          <a:custGeom>
            <a:avLst/>
            <a:gdLst>
              <a:gd name="T0" fmla="*/ 0 w 1264"/>
              <a:gd name="T1" fmla="*/ 2147483647 h 59"/>
              <a:gd name="T2" fmla="*/ 2147483647 w 1264"/>
              <a:gd name="T3" fmla="*/ 2147483647 h 59"/>
              <a:gd name="T4" fmla="*/ 2147483647 w 1264"/>
              <a:gd name="T5" fmla="*/ 2147483647 h 59"/>
              <a:gd name="T6" fmla="*/ 2147483647 w 1264"/>
              <a:gd name="T7" fmla="*/ 2147483647 h 59"/>
              <a:gd name="T8" fmla="*/ 2147483647 w 1264"/>
              <a:gd name="T9" fmla="*/ 2147483647 h 59"/>
              <a:gd name="T10" fmla="*/ 2147483647 w 1264"/>
              <a:gd name="T11" fmla="*/ 2147483647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64"/>
              <a:gd name="T19" fmla="*/ 0 h 59"/>
              <a:gd name="T20" fmla="*/ 1264 w 1264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64" h="59">
                <a:moveTo>
                  <a:pt x="0" y="45"/>
                </a:moveTo>
                <a:cubicBezTo>
                  <a:pt x="300" y="34"/>
                  <a:pt x="586" y="39"/>
                  <a:pt x="885" y="59"/>
                </a:cubicBezTo>
                <a:cubicBezTo>
                  <a:pt x="908" y="54"/>
                  <a:pt x="933" y="53"/>
                  <a:pt x="955" y="45"/>
                </a:cubicBezTo>
                <a:cubicBezTo>
                  <a:pt x="971" y="39"/>
                  <a:pt x="980" y="18"/>
                  <a:pt x="997" y="17"/>
                </a:cubicBezTo>
                <a:cubicBezTo>
                  <a:pt x="1067" y="13"/>
                  <a:pt x="1138" y="26"/>
                  <a:pt x="1208" y="31"/>
                </a:cubicBezTo>
                <a:cubicBezTo>
                  <a:pt x="1254" y="0"/>
                  <a:pt x="1233" y="3"/>
                  <a:pt x="1264" y="3"/>
                </a:cubicBezTo>
              </a:path>
            </a:pathLst>
          </a:custGeom>
          <a:noFill/>
          <a:ln w="76200" cmpd="sng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29" name="AutoShape 17"/>
          <p:cNvSpPr>
            <a:spLocks noChangeArrowheads="1"/>
          </p:cNvSpPr>
          <p:nvPr/>
        </p:nvSpPr>
        <p:spPr bwMode="auto">
          <a:xfrm>
            <a:off x="6299200" y="6019800"/>
            <a:ext cx="152400" cy="304800"/>
          </a:xfrm>
          <a:prstGeom prst="flowChartMagneticDisk">
            <a:avLst/>
          </a:prstGeom>
          <a:solidFill>
            <a:srgbClr val="FFCC99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  <a:latin typeface="Tahoma" pitchFamily="34" charset="0"/>
              <a:ea typeface="华文细黑"/>
              <a:cs typeface="华文细黑"/>
            </a:endParaRPr>
          </a:p>
        </p:txBody>
      </p:sp>
      <p:grpSp>
        <p:nvGrpSpPr>
          <p:cNvPr id="77830" name="Group 18"/>
          <p:cNvGrpSpPr>
            <a:grpSpLocks/>
          </p:cNvGrpSpPr>
          <p:nvPr/>
        </p:nvGrpSpPr>
        <p:grpSpPr bwMode="auto">
          <a:xfrm>
            <a:off x="9880600" y="2895600"/>
            <a:ext cx="228600" cy="1143000"/>
            <a:chOff x="4656" y="1536"/>
            <a:chExt cx="144" cy="1296"/>
          </a:xfrm>
        </p:grpSpPr>
        <p:sp>
          <p:nvSpPr>
            <p:cNvPr id="77885" name="AutoShape 19"/>
            <p:cNvSpPr>
              <a:spLocks noChangeArrowheads="1"/>
            </p:cNvSpPr>
            <p:nvPr/>
          </p:nvSpPr>
          <p:spPr bwMode="auto">
            <a:xfrm>
              <a:off x="4704" y="1680"/>
              <a:ext cx="48" cy="115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ahoma" pitchFamily="34" charset="0"/>
                <a:ea typeface="华文细黑"/>
                <a:cs typeface="华文细黑"/>
              </a:endParaRPr>
            </a:p>
          </p:txBody>
        </p:sp>
        <p:sp>
          <p:nvSpPr>
            <p:cNvPr id="77886" name="AutoShape 20"/>
            <p:cNvSpPr>
              <a:spLocks noChangeArrowheads="1"/>
            </p:cNvSpPr>
            <p:nvPr/>
          </p:nvSpPr>
          <p:spPr bwMode="auto">
            <a:xfrm>
              <a:off x="4656" y="1536"/>
              <a:ext cx="144" cy="14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FF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ahoma" pitchFamily="34" charset="0"/>
                <a:ea typeface="华文细黑"/>
                <a:cs typeface="华文细黑"/>
              </a:endParaRPr>
            </a:p>
          </p:txBody>
        </p:sp>
      </p:grpSp>
      <p:sp>
        <p:nvSpPr>
          <p:cNvPr id="77831" name="Freeform 21"/>
          <p:cNvSpPr>
            <a:spLocks/>
          </p:cNvSpPr>
          <p:nvPr/>
        </p:nvSpPr>
        <p:spPr bwMode="auto">
          <a:xfrm>
            <a:off x="7204076" y="4037013"/>
            <a:ext cx="3635375" cy="2208212"/>
          </a:xfrm>
          <a:custGeom>
            <a:avLst/>
            <a:gdLst>
              <a:gd name="T0" fmla="*/ 0 w 2290"/>
              <a:gd name="T1" fmla="*/ 2147483647 h 1391"/>
              <a:gd name="T2" fmla="*/ 2147483647 w 2290"/>
              <a:gd name="T3" fmla="*/ 2147483647 h 1391"/>
              <a:gd name="T4" fmla="*/ 2147483647 w 2290"/>
              <a:gd name="T5" fmla="*/ 2147483647 h 1391"/>
              <a:gd name="T6" fmla="*/ 2147483647 w 2290"/>
              <a:gd name="T7" fmla="*/ 2147483647 h 1391"/>
              <a:gd name="T8" fmla="*/ 2147483647 w 2290"/>
              <a:gd name="T9" fmla="*/ 2147483647 h 1391"/>
              <a:gd name="T10" fmla="*/ 2147483647 w 2290"/>
              <a:gd name="T11" fmla="*/ 2147483647 h 1391"/>
              <a:gd name="T12" fmla="*/ 2147483647 w 2290"/>
              <a:gd name="T13" fmla="*/ 2147483647 h 1391"/>
              <a:gd name="T14" fmla="*/ 2147483647 w 2290"/>
              <a:gd name="T15" fmla="*/ 2147483647 h 1391"/>
              <a:gd name="T16" fmla="*/ 2147483647 w 2290"/>
              <a:gd name="T17" fmla="*/ 2147483647 h 1391"/>
              <a:gd name="T18" fmla="*/ 2147483647 w 2290"/>
              <a:gd name="T19" fmla="*/ 2147483647 h 1391"/>
              <a:gd name="T20" fmla="*/ 2147483647 w 2290"/>
              <a:gd name="T21" fmla="*/ 2147483647 h 1391"/>
              <a:gd name="T22" fmla="*/ 2147483647 w 2290"/>
              <a:gd name="T23" fmla="*/ 2147483647 h 1391"/>
              <a:gd name="T24" fmla="*/ 2147483647 w 2290"/>
              <a:gd name="T25" fmla="*/ 2147483647 h 1391"/>
              <a:gd name="T26" fmla="*/ 2147483647 w 2290"/>
              <a:gd name="T27" fmla="*/ 2147483647 h 1391"/>
              <a:gd name="T28" fmla="*/ 2147483647 w 2290"/>
              <a:gd name="T29" fmla="*/ 2147483647 h 1391"/>
              <a:gd name="T30" fmla="*/ 2147483647 w 2290"/>
              <a:gd name="T31" fmla="*/ 2147483647 h 1391"/>
              <a:gd name="T32" fmla="*/ 2147483647 w 2290"/>
              <a:gd name="T33" fmla="*/ 2147483647 h 1391"/>
              <a:gd name="T34" fmla="*/ 2147483647 w 2290"/>
              <a:gd name="T35" fmla="*/ 2147483647 h 1391"/>
              <a:gd name="T36" fmla="*/ 2147483647 w 2290"/>
              <a:gd name="T37" fmla="*/ 2147483647 h 1391"/>
              <a:gd name="T38" fmla="*/ 2147483647 w 2290"/>
              <a:gd name="T39" fmla="*/ 2147483647 h 1391"/>
              <a:gd name="T40" fmla="*/ 2147483647 w 2290"/>
              <a:gd name="T41" fmla="*/ 0 h 1391"/>
              <a:gd name="T42" fmla="*/ 2147483647 w 2290"/>
              <a:gd name="T43" fmla="*/ 2147483647 h 1391"/>
              <a:gd name="T44" fmla="*/ 2147483647 w 2290"/>
              <a:gd name="T45" fmla="*/ 2147483647 h 1391"/>
              <a:gd name="T46" fmla="*/ 2147483647 w 2290"/>
              <a:gd name="T47" fmla="*/ 2147483647 h 1391"/>
              <a:gd name="T48" fmla="*/ 2147483647 w 2290"/>
              <a:gd name="T49" fmla="*/ 2147483647 h 1391"/>
              <a:gd name="T50" fmla="*/ 2147483647 w 2290"/>
              <a:gd name="T51" fmla="*/ 2147483647 h 139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290"/>
              <a:gd name="T79" fmla="*/ 0 h 1391"/>
              <a:gd name="T80" fmla="*/ 2290 w 2290"/>
              <a:gd name="T81" fmla="*/ 1391 h 139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290" h="1391">
                <a:moveTo>
                  <a:pt x="0" y="1391"/>
                </a:moveTo>
                <a:cubicBezTo>
                  <a:pt x="38" y="1275"/>
                  <a:pt x="63" y="1273"/>
                  <a:pt x="127" y="1180"/>
                </a:cubicBezTo>
                <a:cubicBezTo>
                  <a:pt x="136" y="1152"/>
                  <a:pt x="148" y="1125"/>
                  <a:pt x="155" y="1096"/>
                </a:cubicBezTo>
                <a:cubicBezTo>
                  <a:pt x="164" y="1058"/>
                  <a:pt x="151" y="1005"/>
                  <a:pt x="183" y="983"/>
                </a:cubicBezTo>
                <a:cubicBezTo>
                  <a:pt x="197" y="974"/>
                  <a:pt x="211" y="964"/>
                  <a:pt x="225" y="955"/>
                </a:cubicBezTo>
                <a:cubicBezTo>
                  <a:pt x="250" y="881"/>
                  <a:pt x="223" y="941"/>
                  <a:pt x="281" y="871"/>
                </a:cubicBezTo>
                <a:cubicBezTo>
                  <a:pt x="339" y="801"/>
                  <a:pt x="376" y="745"/>
                  <a:pt x="464" y="716"/>
                </a:cubicBezTo>
                <a:cubicBezTo>
                  <a:pt x="558" y="721"/>
                  <a:pt x="652" y="719"/>
                  <a:pt x="745" y="730"/>
                </a:cubicBezTo>
                <a:cubicBezTo>
                  <a:pt x="826" y="739"/>
                  <a:pt x="904" y="795"/>
                  <a:pt x="984" y="815"/>
                </a:cubicBezTo>
                <a:cubicBezTo>
                  <a:pt x="1108" y="805"/>
                  <a:pt x="1192" y="826"/>
                  <a:pt x="1265" y="716"/>
                </a:cubicBezTo>
                <a:cubicBezTo>
                  <a:pt x="1284" y="688"/>
                  <a:pt x="1302" y="660"/>
                  <a:pt x="1321" y="632"/>
                </a:cubicBezTo>
                <a:cubicBezTo>
                  <a:pt x="1330" y="618"/>
                  <a:pt x="1349" y="590"/>
                  <a:pt x="1349" y="590"/>
                </a:cubicBezTo>
                <a:cubicBezTo>
                  <a:pt x="1354" y="571"/>
                  <a:pt x="1351" y="549"/>
                  <a:pt x="1363" y="534"/>
                </a:cubicBezTo>
                <a:cubicBezTo>
                  <a:pt x="1372" y="522"/>
                  <a:pt x="1390" y="523"/>
                  <a:pt x="1405" y="520"/>
                </a:cubicBezTo>
                <a:cubicBezTo>
                  <a:pt x="1653" y="475"/>
                  <a:pt x="1420" y="530"/>
                  <a:pt x="1574" y="492"/>
                </a:cubicBezTo>
                <a:cubicBezTo>
                  <a:pt x="1589" y="446"/>
                  <a:pt x="1617" y="412"/>
                  <a:pt x="1630" y="365"/>
                </a:cubicBezTo>
                <a:cubicBezTo>
                  <a:pt x="1635" y="346"/>
                  <a:pt x="1640" y="328"/>
                  <a:pt x="1644" y="309"/>
                </a:cubicBezTo>
                <a:cubicBezTo>
                  <a:pt x="1649" y="286"/>
                  <a:pt x="1652" y="262"/>
                  <a:pt x="1658" y="239"/>
                </a:cubicBezTo>
                <a:cubicBezTo>
                  <a:pt x="1677" y="171"/>
                  <a:pt x="1701" y="119"/>
                  <a:pt x="1728" y="56"/>
                </a:cubicBezTo>
                <a:cubicBezTo>
                  <a:pt x="1734" y="42"/>
                  <a:pt x="1732" y="24"/>
                  <a:pt x="1742" y="14"/>
                </a:cubicBezTo>
                <a:cubicBezTo>
                  <a:pt x="1752" y="4"/>
                  <a:pt x="1770" y="5"/>
                  <a:pt x="1784" y="0"/>
                </a:cubicBezTo>
                <a:cubicBezTo>
                  <a:pt x="1873" y="10"/>
                  <a:pt x="1928" y="22"/>
                  <a:pt x="2009" y="42"/>
                </a:cubicBezTo>
                <a:cubicBezTo>
                  <a:pt x="2094" y="106"/>
                  <a:pt x="2042" y="69"/>
                  <a:pt x="2150" y="140"/>
                </a:cubicBezTo>
                <a:cubicBezTo>
                  <a:pt x="2164" y="149"/>
                  <a:pt x="2192" y="168"/>
                  <a:pt x="2192" y="168"/>
                </a:cubicBezTo>
                <a:cubicBezTo>
                  <a:pt x="2231" y="247"/>
                  <a:pt x="2241" y="336"/>
                  <a:pt x="2262" y="421"/>
                </a:cubicBezTo>
                <a:cubicBezTo>
                  <a:pt x="2278" y="600"/>
                  <a:pt x="2290" y="726"/>
                  <a:pt x="2290" y="913"/>
                </a:cubicBezTo>
              </a:path>
            </a:pathLst>
          </a:custGeom>
          <a:solidFill>
            <a:schemeClr val="accent1"/>
          </a:solidFill>
          <a:ln w="76200" cmpd="sng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2" name="Line 22"/>
          <p:cNvSpPr>
            <a:spLocks noChangeShapeType="1"/>
          </p:cNvSpPr>
          <p:nvPr/>
        </p:nvSpPr>
        <p:spPr bwMode="auto">
          <a:xfrm flipV="1">
            <a:off x="6527800" y="2971800"/>
            <a:ext cx="33528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3" name="Rectangle 23"/>
          <p:cNvSpPr>
            <a:spLocks noChangeArrowheads="1"/>
          </p:cNvSpPr>
          <p:nvPr/>
        </p:nvSpPr>
        <p:spPr bwMode="auto">
          <a:xfrm>
            <a:off x="6832601" y="5486401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华文细黑"/>
                <a:cs typeface="华文细黑"/>
              </a:rPr>
              <a:t>A</a:t>
            </a:r>
          </a:p>
        </p:txBody>
      </p:sp>
      <p:sp>
        <p:nvSpPr>
          <p:cNvPr id="77834" name="Rectangle 24"/>
          <p:cNvSpPr>
            <a:spLocks noChangeArrowheads="1"/>
          </p:cNvSpPr>
          <p:nvPr/>
        </p:nvSpPr>
        <p:spPr bwMode="auto">
          <a:xfrm>
            <a:off x="10033000" y="3505201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华文细黑"/>
                <a:cs typeface="华文细黑"/>
              </a:rPr>
              <a:t>P</a:t>
            </a:r>
          </a:p>
        </p:txBody>
      </p:sp>
      <p:grpSp>
        <p:nvGrpSpPr>
          <p:cNvPr id="77835" name="Group 25"/>
          <p:cNvGrpSpPr>
            <a:grpSpLocks/>
          </p:cNvGrpSpPr>
          <p:nvPr/>
        </p:nvGrpSpPr>
        <p:grpSpPr bwMode="auto">
          <a:xfrm>
            <a:off x="6902450" y="1295400"/>
            <a:ext cx="228600" cy="1143000"/>
            <a:chOff x="4656" y="1536"/>
            <a:chExt cx="144" cy="1296"/>
          </a:xfrm>
        </p:grpSpPr>
        <p:sp>
          <p:nvSpPr>
            <p:cNvPr id="77883" name="AutoShape 26"/>
            <p:cNvSpPr>
              <a:spLocks noChangeArrowheads="1"/>
            </p:cNvSpPr>
            <p:nvPr/>
          </p:nvSpPr>
          <p:spPr bwMode="auto">
            <a:xfrm>
              <a:off x="4704" y="1680"/>
              <a:ext cx="48" cy="115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ahoma" pitchFamily="34" charset="0"/>
                <a:ea typeface="华文细黑"/>
                <a:cs typeface="华文细黑"/>
              </a:endParaRPr>
            </a:p>
          </p:txBody>
        </p:sp>
        <p:sp>
          <p:nvSpPr>
            <p:cNvPr id="77884" name="AutoShape 27"/>
            <p:cNvSpPr>
              <a:spLocks noChangeArrowheads="1"/>
            </p:cNvSpPr>
            <p:nvPr/>
          </p:nvSpPr>
          <p:spPr bwMode="auto">
            <a:xfrm>
              <a:off x="4656" y="1536"/>
              <a:ext cx="144" cy="14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FF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ahoma" pitchFamily="34" charset="0"/>
                <a:ea typeface="华文细黑"/>
                <a:cs typeface="华文细黑"/>
              </a:endParaRPr>
            </a:p>
          </p:txBody>
        </p:sp>
      </p:grpSp>
      <p:sp>
        <p:nvSpPr>
          <p:cNvPr id="77836" name="Line 28"/>
          <p:cNvSpPr>
            <a:spLocks noChangeShapeType="1"/>
          </p:cNvSpPr>
          <p:nvPr/>
        </p:nvSpPr>
        <p:spPr bwMode="auto">
          <a:xfrm flipV="1">
            <a:off x="6299200" y="1422400"/>
            <a:ext cx="679450" cy="21590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7" name="Freeform 29"/>
          <p:cNvSpPr>
            <a:spLocks/>
          </p:cNvSpPr>
          <p:nvPr/>
        </p:nvSpPr>
        <p:spPr bwMode="auto">
          <a:xfrm flipV="1">
            <a:off x="6673850" y="2286000"/>
            <a:ext cx="3022600" cy="420688"/>
          </a:xfrm>
          <a:custGeom>
            <a:avLst/>
            <a:gdLst>
              <a:gd name="T0" fmla="*/ 0 w 2206"/>
              <a:gd name="T1" fmla="*/ 2147483647 h 334"/>
              <a:gd name="T2" fmla="*/ 2147483647 w 2206"/>
              <a:gd name="T3" fmla="*/ 2147483647 h 334"/>
              <a:gd name="T4" fmla="*/ 2147483647 w 2206"/>
              <a:gd name="T5" fmla="*/ 2147483647 h 334"/>
              <a:gd name="T6" fmla="*/ 2147483647 w 2206"/>
              <a:gd name="T7" fmla="*/ 2147483647 h 334"/>
              <a:gd name="T8" fmla="*/ 2147483647 w 2206"/>
              <a:gd name="T9" fmla="*/ 2147483647 h 334"/>
              <a:gd name="T10" fmla="*/ 2147483647 w 2206"/>
              <a:gd name="T11" fmla="*/ 2147483647 h 334"/>
              <a:gd name="T12" fmla="*/ 2147483647 w 2206"/>
              <a:gd name="T13" fmla="*/ 2147483647 h 334"/>
              <a:gd name="T14" fmla="*/ 2147483647 w 2206"/>
              <a:gd name="T15" fmla="*/ 2147483647 h 334"/>
              <a:gd name="T16" fmla="*/ 2147483647 w 2206"/>
              <a:gd name="T17" fmla="*/ 2147483647 h 334"/>
              <a:gd name="T18" fmla="*/ 2147483647 w 2206"/>
              <a:gd name="T19" fmla="*/ 2147483647 h 334"/>
              <a:gd name="T20" fmla="*/ 2147483647 w 2206"/>
              <a:gd name="T21" fmla="*/ 0 h 3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06"/>
              <a:gd name="T34" fmla="*/ 0 h 334"/>
              <a:gd name="T35" fmla="*/ 2206 w 2206"/>
              <a:gd name="T36" fmla="*/ 334 h 3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06" h="334">
                <a:moveTo>
                  <a:pt x="0" y="98"/>
                </a:moveTo>
                <a:cubicBezTo>
                  <a:pt x="57" y="135"/>
                  <a:pt x="127" y="131"/>
                  <a:pt x="183" y="168"/>
                </a:cubicBezTo>
                <a:cubicBezTo>
                  <a:pt x="216" y="190"/>
                  <a:pt x="245" y="220"/>
                  <a:pt x="281" y="238"/>
                </a:cubicBezTo>
                <a:cubicBezTo>
                  <a:pt x="411" y="304"/>
                  <a:pt x="604" y="289"/>
                  <a:pt x="731" y="295"/>
                </a:cubicBezTo>
                <a:cubicBezTo>
                  <a:pt x="964" y="334"/>
                  <a:pt x="1484" y="271"/>
                  <a:pt x="1574" y="267"/>
                </a:cubicBezTo>
                <a:cubicBezTo>
                  <a:pt x="1593" y="262"/>
                  <a:pt x="1612" y="258"/>
                  <a:pt x="1630" y="252"/>
                </a:cubicBezTo>
                <a:cubicBezTo>
                  <a:pt x="1658" y="243"/>
                  <a:pt x="1714" y="224"/>
                  <a:pt x="1714" y="224"/>
                </a:cubicBezTo>
                <a:cubicBezTo>
                  <a:pt x="1733" y="210"/>
                  <a:pt x="1754" y="199"/>
                  <a:pt x="1771" y="182"/>
                </a:cubicBezTo>
                <a:cubicBezTo>
                  <a:pt x="1783" y="170"/>
                  <a:pt x="1783" y="145"/>
                  <a:pt x="1799" y="140"/>
                </a:cubicBezTo>
                <a:cubicBezTo>
                  <a:pt x="1848" y="125"/>
                  <a:pt x="1902" y="131"/>
                  <a:pt x="1953" y="126"/>
                </a:cubicBezTo>
                <a:cubicBezTo>
                  <a:pt x="2029" y="101"/>
                  <a:pt x="2168" y="76"/>
                  <a:pt x="2206" y="0"/>
                </a:cubicBezTo>
              </a:path>
            </a:pathLst>
          </a:custGeom>
          <a:solidFill>
            <a:schemeClr val="accent1"/>
          </a:solidFill>
          <a:ln w="57150" cmpd="sng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8" name="Rectangle 30"/>
          <p:cNvSpPr>
            <a:spLocks noChangeArrowheads="1"/>
          </p:cNvSpPr>
          <p:nvPr/>
        </p:nvSpPr>
        <p:spPr bwMode="auto">
          <a:xfrm>
            <a:off x="7359650" y="1752601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华文细黑"/>
                <a:cs typeface="华文细黑"/>
              </a:rPr>
              <a:t>B</a:t>
            </a:r>
          </a:p>
        </p:txBody>
      </p:sp>
      <p:sp>
        <p:nvSpPr>
          <p:cNvPr id="77839" name="Text Box 36"/>
          <p:cNvSpPr txBox="1">
            <a:spLocks noChangeArrowheads="1"/>
          </p:cNvSpPr>
          <p:nvPr/>
        </p:nvSpPr>
        <p:spPr bwMode="auto">
          <a:xfrm>
            <a:off x="5791201" y="6308726"/>
            <a:ext cx="1655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X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A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,Y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A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,H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A</a:t>
            </a:r>
          </a:p>
        </p:txBody>
      </p:sp>
      <p:sp>
        <p:nvSpPr>
          <p:cNvPr id="77840" name="Text Box 37"/>
          <p:cNvSpPr txBox="1">
            <a:spLocks noChangeArrowheads="1"/>
          </p:cNvSpPr>
          <p:nvPr/>
        </p:nvSpPr>
        <p:spPr bwMode="auto">
          <a:xfrm>
            <a:off x="6572251" y="2555876"/>
            <a:ext cx="1655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X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B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,Y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B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,H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B</a:t>
            </a:r>
          </a:p>
        </p:txBody>
      </p:sp>
      <p:sp>
        <p:nvSpPr>
          <p:cNvPr id="77841" name="Oval 38"/>
          <p:cNvSpPr>
            <a:spLocks noChangeArrowheads="1"/>
          </p:cNvSpPr>
          <p:nvPr/>
        </p:nvSpPr>
        <p:spPr bwMode="auto">
          <a:xfrm>
            <a:off x="6931026" y="2349501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  <a:latin typeface="Tahoma" pitchFamily="34" charset="0"/>
              <a:ea typeface="华文细黑"/>
              <a:cs typeface="华文细黑"/>
            </a:endParaRPr>
          </a:p>
        </p:txBody>
      </p:sp>
      <p:sp>
        <p:nvSpPr>
          <p:cNvPr id="77842" name="Oval 39"/>
          <p:cNvSpPr>
            <a:spLocks noChangeArrowheads="1"/>
          </p:cNvSpPr>
          <p:nvPr/>
        </p:nvSpPr>
        <p:spPr bwMode="auto">
          <a:xfrm>
            <a:off x="9967914" y="4005264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  <a:latin typeface="Tahoma" pitchFamily="34" charset="0"/>
              <a:ea typeface="华文细黑"/>
              <a:cs typeface="华文细黑"/>
            </a:endParaRPr>
          </a:p>
        </p:txBody>
      </p:sp>
      <p:grpSp>
        <p:nvGrpSpPr>
          <p:cNvPr id="77843" name="组合 8"/>
          <p:cNvGrpSpPr>
            <a:grpSpLocks/>
          </p:cNvGrpSpPr>
          <p:nvPr/>
        </p:nvGrpSpPr>
        <p:grpSpPr bwMode="auto">
          <a:xfrm>
            <a:off x="5359400" y="3714750"/>
            <a:ext cx="939800" cy="2457450"/>
            <a:chOff x="3834904" y="3714567"/>
            <a:chExt cx="939800" cy="2457633"/>
          </a:xfrm>
        </p:grpSpPr>
        <p:cxnSp>
          <p:nvCxnSpPr>
            <p:cNvPr id="77880" name="直接连接符 2"/>
            <p:cNvCxnSpPr>
              <a:cxnSpLocks noChangeShapeType="1"/>
              <a:stCxn id="77829" idx="2"/>
            </p:cNvCxnSpPr>
            <p:nvPr/>
          </p:nvCxnSpPr>
          <p:spPr bwMode="auto">
            <a:xfrm flipH="1">
              <a:off x="3834904" y="6172200"/>
              <a:ext cx="939800" cy="0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77881" name="直接连接符 4"/>
            <p:cNvCxnSpPr>
              <a:cxnSpLocks noChangeShapeType="1"/>
              <a:stCxn id="77892" idx="2"/>
            </p:cNvCxnSpPr>
            <p:nvPr/>
          </p:nvCxnSpPr>
          <p:spPr bwMode="auto">
            <a:xfrm flipH="1">
              <a:off x="3834904" y="3714567"/>
              <a:ext cx="860690" cy="0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77882" name="直接箭头连接符 6"/>
            <p:cNvCxnSpPr>
              <a:cxnSpLocks noChangeShapeType="1"/>
            </p:cNvCxnSpPr>
            <p:nvPr/>
          </p:nvCxnSpPr>
          <p:spPr bwMode="auto">
            <a:xfrm flipV="1">
              <a:off x="4304804" y="3717732"/>
              <a:ext cx="33338" cy="2454468"/>
            </a:xfrm>
            <a:prstGeom prst="straightConnector1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 type="arrow" w="med" len="med"/>
            </a:ln>
          </p:spPr>
        </p:cxnSp>
      </p:grpSp>
      <p:sp>
        <p:nvSpPr>
          <p:cNvPr id="77844" name="TextBox 9"/>
          <p:cNvSpPr txBox="1">
            <a:spLocks noChangeArrowheads="1"/>
          </p:cNvSpPr>
          <p:nvPr/>
        </p:nvSpPr>
        <p:spPr bwMode="auto">
          <a:xfrm>
            <a:off x="5549900" y="4494213"/>
            <a:ext cx="4016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ahoma" pitchFamily="34" charset="0"/>
              </a:rPr>
              <a:t>i</a:t>
            </a:r>
            <a:endParaRPr lang="zh-CN" alt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grpSp>
        <p:nvGrpSpPr>
          <p:cNvPr id="77845" name="组合 40"/>
          <p:cNvGrpSpPr>
            <a:grpSpLocks/>
          </p:cNvGrpSpPr>
          <p:nvPr/>
        </p:nvGrpSpPr>
        <p:grpSpPr bwMode="auto">
          <a:xfrm>
            <a:off x="9150350" y="3005138"/>
            <a:ext cx="939800" cy="1071562"/>
            <a:chOff x="3834904" y="3714568"/>
            <a:chExt cx="939800" cy="2457632"/>
          </a:xfrm>
        </p:grpSpPr>
        <p:cxnSp>
          <p:nvCxnSpPr>
            <p:cNvPr id="77877" name="直接连接符 2"/>
            <p:cNvCxnSpPr>
              <a:cxnSpLocks noChangeShapeType="1"/>
            </p:cNvCxnSpPr>
            <p:nvPr/>
          </p:nvCxnSpPr>
          <p:spPr bwMode="auto">
            <a:xfrm flipH="1">
              <a:off x="3834904" y="6172200"/>
              <a:ext cx="939800" cy="0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77878" name="直接连接符 4"/>
            <p:cNvCxnSpPr>
              <a:cxnSpLocks noChangeShapeType="1"/>
            </p:cNvCxnSpPr>
            <p:nvPr/>
          </p:nvCxnSpPr>
          <p:spPr bwMode="auto">
            <a:xfrm flipH="1">
              <a:off x="3834904" y="3714568"/>
              <a:ext cx="860690" cy="0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77879" name="直接箭头连接符 6"/>
            <p:cNvCxnSpPr>
              <a:cxnSpLocks noChangeShapeType="1"/>
            </p:cNvCxnSpPr>
            <p:nvPr/>
          </p:nvCxnSpPr>
          <p:spPr bwMode="auto">
            <a:xfrm flipV="1">
              <a:off x="4304804" y="3717732"/>
              <a:ext cx="33338" cy="2454468"/>
            </a:xfrm>
            <a:prstGeom prst="straightConnector1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 type="arrow" w="med" len="med"/>
            </a:ln>
          </p:spPr>
        </p:cxnSp>
      </p:grpSp>
      <p:sp>
        <p:nvSpPr>
          <p:cNvPr id="77846" name="TextBox 44"/>
          <p:cNvSpPr txBox="1">
            <a:spLocks noChangeArrowheads="1"/>
          </p:cNvSpPr>
          <p:nvPr/>
        </p:nvSpPr>
        <p:spPr bwMode="auto">
          <a:xfrm>
            <a:off x="9609139" y="3076576"/>
            <a:ext cx="401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sz="24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47" name="Text Box 36"/>
          <p:cNvSpPr txBox="1">
            <a:spLocks noChangeArrowheads="1"/>
          </p:cNvSpPr>
          <p:nvPr/>
        </p:nvSpPr>
        <p:spPr bwMode="auto">
          <a:xfrm>
            <a:off x="8734425" y="4076701"/>
            <a:ext cx="11064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X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p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,Y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p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,H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p</a:t>
            </a:r>
          </a:p>
        </p:txBody>
      </p:sp>
      <p:cxnSp>
        <p:nvCxnSpPr>
          <p:cNvPr id="62" name="直接箭头连接符 61"/>
          <p:cNvCxnSpPr>
            <a:cxnSpLocks noChangeShapeType="1"/>
            <a:stCxn id="77832" idx="0"/>
            <a:endCxn id="77885" idx="1"/>
          </p:cNvCxnSpPr>
          <p:nvPr/>
        </p:nvCxnSpPr>
        <p:spPr bwMode="auto">
          <a:xfrm flipV="1">
            <a:off x="6527800" y="3530600"/>
            <a:ext cx="3429000" cy="50800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312988" y="1916114"/>
            <a:ext cx="3351213" cy="2625725"/>
            <a:chOff x="794265" y="2315880"/>
            <a:chExt cx="3351694" cy="2625288"/>
          </a:xfrm>
        </p:grpSpPr>
        <p:grpSp>
          <p:nvGrpSpPr>
            <p:cNvPr id="77869" name="组合 13"/>
            <p:cNvGrpSpPr>
              <a:grpSpLocks/>
            </p:cNvGrpSpPr>
            <p:nvPr/>
          </p:nvGrpSpPr>
          <p:grpSpPr bwMode="auto">
            <a:xfrm>
              <a:off x="794265" y="2656856"/>
              <a:ext cx="3273679" cy="2284312"/>
              <a:chOff x="4106633" y="3276600"/>
              <a:chExt cx="3273679" cy="2284312"/>
            </a:xfrm>
          </p:grpSpPr>
          <p:sp>
            <p:nvSpPr>
              <p:cNvPr id="77873" name="矩形 2"/>
              <p:cNvSpPr>
                <a:spLocks noChangeArrowheads="1"/>
              </p:cNvSpPr>
              <p:nvPr/>
            </p:nvSpPr>
            <p:spPr bwMode="auto">
              <a:xfrm>
                <a:off x="5347933" y="4294705"/>
                <a:ext cx="381891" cy="46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altLang="zh-CN" sz="2400" b="1">
                    <a:solidFill>
                      <a:srgbClr val="FFFF00"/>
                    </a:solidFill>
                    <a:latin typeface="Tahoma" pitchFamily="34" charset="0"/>
                  </a:rPr>
                  <a:t>β</a:t>
                </a:r>
                <a:endParaRPr lang="zh-CN" altLang="en-US" sz="2400" b="1">
                  <a:solidFill>
                    <a:srgbClr val="FFFF00"/>
                  </a:solidFill>
                  <a:latin typeface="Tahoma" pitchFamily="34" charset="0"/>
                </a:endParaRPr>
              </a:p>
            </p:txBody>
          </p:sp>
          <p:sp>
            <p:nvSpPr>
              <p:cNvPr id="52" name="弧形 51"/>
              <p:cNvSpPr/>
              <p:nvPr/>
            </p:nvSpPr>
            <p:spPr bwMode="auto">
              <a:xfrm rot="4883635">
                <a:off x="4289381" y="4352810"/>
                <a:ext cx="1025354" cy="1390850"/>
              </a:xfrm>
              <a:prstGeom prst="arc">
                <a:avLst>
                  <a:gd name="adj1" fmla="val 12188297"/>
                  <a:gd name="adj2" fmla="val 16283560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srgbClr val="000000"/>
                  </a:solidFill>
                  <a:latin typeface="+mn-lt"/>
                  <a:ea typeface="宋体" pitchFamily="2" charset="-122"/>
                </a:endParaRPr>
              </a:p>
            </p:txBody>
          </p:sp>
          <p:cxnSp>
            <p:nvCxnSpPr>
              <p:cNvPr id="77875" name="直接箭头连接符 5"/>
              <p:cNvCxnSpPr>
                <a:cxnSpLocks noChangeShapeType="1"/>
                <a:stCxn id="52" idx="1"/>
              </p:cNvCxnSpPr>
              <p:nvPr/>
            </p:nvCxnSpPr>
            <p:spPr bwMode="auto">
              <a:xfrm flipV="1">
                <a:off x="4801959" y="3276600"/>
                <a:ext cx="430441" cy="1771550"/>
              </a:xfrm>
              <a:prstGeom prst="straightConnector1">
                <a:avLst/>
              </a:prstGeom>
              <a:noFill/>
              <a:ln w="28575" algn="ctr">
                <a:solidFill>
                  <a:srgbClr val="FFFF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77876" name="直接箭头连接符 54"/>
              <p:cNvCxnSpPr>
                <a:cxnSpLocks noChangeShapeType="1"/>
                <a:stCxn id="52" idx="1"/>
              </p:cNvCxnSpPr>
              <p:nvPr/>
            </p:nvCxnSpPr>
            <p:spPr bwMode="auto">
              <a:xfrm flipV="1">
                <a:off x="4801959" y="4725194"/>
                <a:ext cx="2578353" cy="322956"/>
              </a:xfrm>
              <a:prstGeom prst="straightConnector1">
                <a:avLst/>
              </a:prstGeom>
              <a:noFill/>
              <a:ln w="28575" algn="ctr">
                <a:solidFill>
                  <a:srgbClr val="FFFF00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77870" name="Rectangle 23"/>
            <p:cNvSpPr>
              <a:spLocks noChangeArrowheads="1"/>
            </p:cNvSpPr>
            <p:nvPr/>
          </p:nvSpPr>
          <p:spPr bwMode="auto">
            <a:xfrm>
              <a:off x="1048266" y="4234656"/>
              <a:ext cx="4413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FFFF"/>
                  </a:solidFill>
                  <a:latin typeface="Times New Roman" pitchFamily="18" charset="0"/>
                  <a:ea typeface="华文细黑"/>
                  <a:cs typeface="华文细黑"/>
                </a:rPr>
                <a:t>A</a:t>
              </a:r>
            </a:p>
          </p:txBody>
        </p:sp>
        <p:sp>
          <p:nvSpPr>
            <p:cNvPr id="77871" name="Rectangle 30"/>
            <p:cNvSpPr>
              <a:spLocks noChangeArrowheads="1"/>
            </p:cNvSpPr>
            <p:nvPr/>
          </p:nvSpPr>
          <p:spPr bwMode="auto">
            <a:xfrm>
              <a:off x="1991292" y="2315880"/>
              <a:ext cx="4206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FFFF"/>
                  </a:solidFill>
                  <a:latin typeface="Times New Roman" pitchFamily="18" charset="0"/>
                  <a:ea typeface="华文细黑"/>
                  <a:cs typeface="华文细黑"/>
                </a:rPr>
                <a:t>B</a:t>
              </a:r>
            </a:p>
          </p:txBody>
        </p:sp>
        <p:sp>
          <p:nvSpPr>
            <p:cNvPr id="77872" name="Rectangle 24"/>
            <p:cNvSpPr>
              <a:spLocks noChangeArrowheads="1"/>
            </p:cNvSpPr>
            <p:nvPr/>
          </p:nvSpPr>
          <p:spPr bwMode="auto">
            <a:xfrm>
              <a:off x="3763371" y="3642955"/>
              <a:ext cx="3825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FFFF"/>
                  </a:solidFill>
                  <a:latin typeface="Times New Roman" pitchFamily="18" charset="0"/>
                  <a:ea typeface="华文细黑"/>
                  <a:cs typeface="华文细黑"/>
                </a:rPr>
                <a:t>P</a:t>
              </a:r>
            </a:p>
          </p:txBody>
        </p: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428039" y="2774951"/>
            <a:ext cx="585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Tahoma" pitchFamily="34" charset="0"/>
              </a:rPr>
              <a:t>D</a:t>
            </a:r>
            <a:r>
              <a:rPr lang="zh-CN" altLang="en-US" sz="2400" b="1">
                <a:solidFill>
                  <a:srgbClr val="FFFF00"/>
                </a:solidFill>
                <a:latin typeface="Tahoma" pitchFamily="34" charset="0"/>
              </a:rPr>
              <a:t>ʹ</a:t>
            </a:r>
            <a:endParaRPr lang="zh-CN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845051" y="3057526"/>
            <a:ext cx="3923333" cy="1025525"/>
            <a:chOff x="3320485" y="3056774"/>
            <a:chExt cx="3924334" cy="1025525"/>
          </a:xfrm>
        </p:grpSpPr>
        <p:sp>
          <p:nvSpPr>
            <p:cNvPr id="77867" name="矩形 49"/>
            <p:cNvSpPr>
              <a:spLocks noChangeArrowheads="1"/>
            </p:cNvSpPr>
            <p:nvPr/>
          </p:nvSpPr>
          <p:spPr bwMode="auto">
            <a:xfrm>
              <a:off x="6888540" y="3182350"/>
              <a:ext cx="35627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FF00"/>
                  </a:solidFill>
                  <a:latin typeface="Arial Unicode MS"/>
                  <a:ea typeface="Arial Unicode MS"/>
                  <a:cs typeface="Arial Unicode MS"/>
                </a:rPr>
                <a:t>v</a:t>
              </a:r>
              <a:endParaRPr lang="zh-CN" altLang="en-US" sz="2400" b="1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71" name="弧形 70"/>
            <p:cNvSpPr/>
            <p:nvPr/>
          </p:nvSpPr>
          <p:spPr bwMode="auto">
            <a:xfrm rot="5125463">
              <a:off x="4567915" y="1809344"/>
              <a:ext cx="1025525" cy="3520386"/>
            </a:xfrm>
            <a:prstGeom prst="arc">
              <a:avLst>
                <a:gd name="adj1" fmla="val 15796834"/>
                <a:gd name="adj2" fmla="val 16432253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>
                <a:solidFill>
                  <a:srgbClr val="000000"/>
                </a:solidFill>
                <a:latin typeface="+mn-lt"/>
                <a:ea typeface="宋体" pitchFamily="2" charset="-122"/>
              </a:endParaRPr>
            </a:p>
          </p:txBody>
        </p:sp>
      </p:grp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8256588" y="3573464"/>
            <a:ext cx="417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Tahoma" pitchFamily="34" charset="0"/>
              </a:rPr>
              <a:t>D</a:t>
            </a:r>
            <a:endParaRPr lang="zh-CN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1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66260" y="4260023"/>
            <a:ext cx="2666141" cy="46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rgbClr val="FFFF0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75" name="TextBox 7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66260" y="5231502"/>
            <a:ext cx="3097693" cy="830997"/>
          </a:xfrm>
          <a:prstGeom prst="rect">
            <a:avLst/>
          </a:prstGeom>
          <a:blipFill rotWithShape="1">
            <a:blip r:embed="rId4"/>
            <a:stretch>
              <a:fillRect l="-392" b="-13669"/>
            </a:stretch>
          </a:blipFill>
          <a:ln>
            <a:solidFill>
              <a:srgbClr val="FFFF0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76" name="TextBox 7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66260" y="5988804"/>
            <a:ext cx="3428141" cy="830997"/>
          </a:xfrm>
          <a:prstGeom prst="rect">
            <a:avLst/>
          </a:prstGeom>
          <a:blipFill rotWithShape="1">
            <a:blip r:embed="rId5"/>
            <a:stretch>
              <a:fillRect l="-355" b="-13669"/>
            </a:stretch>
          </a:blipFill>
          <a:ln>
            <a:solidFill>
              <a:srgbClr val="FFFF0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78" name="TextBox 7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66260" y="4725195"/>
            <a:ext cx="2666141" cy="461665"/>
          </a:xfrm>
          <a:prstGeom prst="rect">
            <a:avLst/>
          </a:prstGeom>
          <a:blipFill rotWithShape="1">
            <a:blip r:embed="rId6"/>
            <a:stretch>
              <a:fillRect b="-17949"/>
            </a:stretch>
          </a:blipFill>
          <a:ln>
            <a:solidFill>
              <a:srgbClr val="FFFF0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566988" y="2011364"/>
            <a:ext cx="442912" cy="2084387"/>
            <a:chOff x="1042259" y="2012156"/>
            <a:chExt cx="444352" cy="2083009"/>
          </a:xfrm>
        </p:grpSpPr>
        <p:cxnSp>
          <p:nvCxnSpPr>
            <p:cNvPr id="77865" name="直接箭头连接符 22"/>
            <p:cNvCxnSpPr>
              <a:cxnSpLocks noChangeShapeType="1"/>
              <a:stCxn id="77870" idx="3"/>
            </p:cNvCxnSpPr>
            <p:nvPr/>
          </p:nvCxnSpPr>
          <p:spPr bwMode="auto">
            <a:xfrm flipV="1">
              <a:off x="1483584" y="2257808"/>
              <a:ext cx="0" cy="1837357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sp>
          <p:nvSpPr>
            <p:cNvPr id="77866" name="Rectangle 24"/>
            <p:cNvSpPr>
              <a:spLocks noChangeArrowheads="1"/>
            </p:cNvSpPr>
            <p:nvPr/>
          </p:nvSpPr>
          <p:spPr bwMode="auto">
            <a:xfrm>
              <a:off x="1042259" y="2012156"/>
              <a:ext cx="4443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FFFF"/>
                  </a:solidFill>
                  <a:latin typeface="Times New Roman" pitchFamily="18" charset="0"/>
                  <a:ea typeface="华文细黑"/>
                  <a:cs typeface="华文细黑"/>
                </a:rPr>
                <a:t>N</a:t>
              </a: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2309813" y="2376489"/>
            <a:ext cx="1420812" cy="2492375"/>
            <a:chOff x="786572" y="2375881"/>
            <a:chExt cx="1420226" cy="2493279"/>
          </a:xfrm>
        </p:grpSpPr>
        <p:sp>
          <p:nvSpPr>
            <p:cNvPr id="24" name="矩形 2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387180" y="2375881"/>
              <a:ext cx="623248" cy="369332"/>
            </a:xfrm>
            <a:prstGeom prst="rect">
              <a:avLst/>
            </a:prstGeom>
            <a:blipFill rotWithShape="1">
              <a:blip r:embed="rId7"/>
              <a:stretch>
                <a:fillRect b="-3333"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  <a:ea typeface="+mn-ea"/>
                </a:rPr>
                <a:t> </a:t>
              </a:r>
            </a:p>
          </p:txBody>
        </p:sp>
        <p:sp>
          <p:nvSpPr>
            <p:cNvPr id="25" name="弧形 24"/>
            <p:cNvSpPr/>
            <p:nvPr/>
          </p:nvSpPr>
          <p:spPr bwMode="auto">
            <a:xfrm>
              <a:off x="786572" y="2795133"/>
              <a:ext cx="1420226" cy="2074027"/>
            </a:xfrm>
            <a:prstGeom prst="arc">
              <a:avLst>
                <a:gd name="adj1" fmla="val 16200000"/>
                <a:gd name="adj2" fmla="val 17066218"/>
              </a:avLst>
            </a:prstGeom>
            <a:solidFill>
              <a:schemeClr val="accent3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>
                <a:solidFill>
                  <a:srgbClr val="000000"/>
                </a:solidFill>
                <a:latin typeface="+mn-lt"/>
                <a:ea typeface="宋体" pitchFamily="2" charset="-122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968500" y="2401888"/>
            <a:ext cx="2605088" cy="2487612"/>
            <a:chOff x="444210" y="2401250"/>
            <a:chExt cx="2606134" cy="2488923"/>
          </a:xfrm>
        </p:grpSpPr>
        <p:sp>
          <p:nvSpPr>
            <p:cNvPr id="28" name="弧形 27"/>
            <p:cNvSpPr/>
            <p:nvPr/>
          </p:nvSpPr>
          <p:spPr bwMode="auto">
            <a:xfrm rot="21249363">
              <a:off x="444210" y="2401250"/>
              <a:ext cx="2320269" cy="2488923"/>
            </a:xfrm>
            <a:prstGeom prst="arc">
              <a:avLst>
                <a:gd name="adj1" fmla="val 16199999"/>
                <a:gd name="adj2" fmla="val 850147"/>
              </a:avLst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>
                <a:solidFill>
                  <a:srgbClr val="000000"/>
                </a:solidFill>
                <a:latin typeface="+mn-lt"/>
                <a:ea typeface="宋体" pitchFamily="2" charset="-122"/>
              </a:endParaRPr>
            </a:p>
          </p:txBody>
        </p:sp>
        <p:sp>
          <p:nvSpPr>
            <p:cNvPr id="29" name="矩形 2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32483" y="2405102"/>
              <a:ext cx="617861" cy="369332"/>
            </a:xfrm>
            <a:prstGeom prst="rect">
              <a:avLst/>
            </a:prstGeom>
            <a:blipFill rotWithShape="1">
              <a:blip r:embed="rId8"/>
              <a:stretch>
                <a:fillRect b="-3333"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  <a:ea typeface="+mn-ea"/>
                </a:rPr>
                <a:t> </a:t>
              </a:r>
            </a:p>
          </p:txBody>
        </p:sp>
      </p:grpSp>
      <p:sp>
        <p:nvSpPr>
          <p:cNvPr id="77" name="七边形 76"/>
          <p:cNvSpPr/>
          <p:nvPr/>
        </p:nvSpPr>
        <p:spPr bwMode="auto">
          <a:xfrm>
            <a:off x="9229726" y="596900"/>
            <a:ext cx="1222375" cy="698500"/>
          </a:xfrm>
          <a:prstGeom prst="heptago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回顾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FFCC00"/>
                </a:solidFill>
              </a:rPr>
              <a:t>三维坐标测量原理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>
          <a:xfrm>
            <a:off x="2409825" y="1760538"/>
            <a:ext cx="4622800" cy="588962"/>
          </a:xfrm>
        </p:spPr>
        <p:txBody>
          <a:bodyPr/>
          <a:lstStyle/>
          <a:p>
            <a:pPr marL="514350" indent="-514350" eaLnBrk="1" hangingPunct="1">
              <a:buClr>
                <a:srgbClr val="FFFF66"/>
              </a:buClr>
              <a:buFont typeface="幼圆"/>
              <a:buAutoNum type="circleNumDbPlain" startAt="4"/>
            </a:pPr>
            <a:r>
              <a:rPr lang="zh-CN" altLang="en-US" sz="2800"/>
              <a:t>高程测量原理：</a:t>
            </a:r>
            <a:endParaRPr lang="en-US" altLang="zh-CN" sz="2800"/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94400" y="3505200"/>
            <a:ext cx="762000" cy="2743200"/>
            <a:chOff x="2592" y="2592"/>
            <a:chExt cx="480" cy="1728"/>
          </a:xfrm>
        </p:grpSpPr>
        <p:grpSp>
          <p:nvGrpSpPr>
            <p:cNvPr id="79923" name="Group 4"/>
            <p:cNvGrpSpPr>
              <a:grpSpLocks/>
            </p:cNvGrpSpPr>
            <p:nvPr/>
          </p:nvGrpSpPr>
          <p:grpSpPr bwMode="auto">
            <a:xfrm>
              <a:off x="2592" y="3174"/>
              <a:ext cx="480" cy="1146"/>
              <a:chOff x="2825" y="1128"/>
              <a:chExt cx="1266" cy="2376"/>
            </a:xfrm>
          </p:grpSpPr>
          <p:sp>
            <p:nvSpPr>
              <p:cNvPr id="79931" name="Freeform 5"/>
              <p:cNvSpPr>
                <a:spLocks/>
              </p:cNvSpPr>
              <p:nvPr/>
            </p:nvSpPr>
            <p:spPr bwMode="auto">
              <a:xfrm>
                <a:off x="3369" y="1227"/>
                <a:ext cx="206" cy="2141"/>
              </a:xfrm>
              <a:custGeom>
                <a:avLst/>
                <a:gdLst>
                  <a:gd name="T0" fmla="*/ 0 w 273"/>
                  <a:gd name="T1" fmla="*/ 0 h 2318"/>
                  <a:gd name="T2" fmla="*/ 117 w 273"/>
                  <a:gd name="T3" fmla="*/ 0 h 2318"/>
                  <a:gd name="T4" fmla="*/ 106 w 273"/>
                  <a:gd name="T5" fmla="*/ 107 h 2318"/>
                  <a:gd name="T6" fmla="*/ 82 w 273"/>
                  <a:gd name="T7" fmla="*/ 1602 h 2318"/>
                  <a:gd name="T8" fmla="*/ 70 w 273"/>
                  <a:gd name="T9" fmla="*/ 1827 h 2318"/>
                  <a:gd name="T10" fmla="*/ 59 w 273"/>
                  <a:gd name="T11" fmla="*/ 1591 h 2318"/>
                  <a:gd name="T12" fmla="*/ 6 w 273"/>
                  <a:gd name="T13" fmla="*/ 139 h 2318"/>
                  <a:gd name="T14" fmla="*/ 0 w 273"/>
                  <a:gd name="T15" fmla="*/ 0 h 231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3"/>
                  <a:gd name="T25" fmla="*/ 0 h 2318"/>
                  <a:gd name="T26" fmla="*/ 273 w 273"/>
                  <a:gd name="T27" fmla="*/ 2318 h 231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3" h="2318">
                    <a:moveTo>
                      <a:pt x="0" y="0"/>
                    </a:moveTo>
                    <a:lnTo>
                      <a:pt x="273" y="0"/>
                    </a:lnTo>
                    <a:lnTo>
                      <a:pt x="245" y="136"/>
                    </a:lnTo>
                    <a:lnTo>
                      <a:pt x="191" y="2032"/>
                    </a:lnTo>
                    <a:lnTo>
                      <a:pt x="163" y="2318"/>
                    </a:lnTo>
                    <a:lnTo>
                      <a:pt x="136" y="2018"/>
                    </a:lnTo>
                    <a:lnTo>
                      <a:pt x="13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2" name="Freeform 6"/>
              <p:cNvSpPr>
                <a:spLocks/>
              </p:cNvSpPr>
              <p:nvPr/>
            </p:nvSpPr>
            <p:spPr bwMode="auto">
              <a:xfrm>
                <a:off x="3532" y="1227"/>
                <a:ext cx="559" cy="2277"/>
              </a:xfrm>
              <a:custGeom>
                <a:avLst/>
                <a:gdLst>
                  <a:gd name="T0" fmla="*/ 82 w 723"/>
                  <a:gd name="T1" fmla="*/ 0 h 2713"/>
                  <a:gd name="T2" fmla="*/ 302 w 723"/>
                  <a:gd name="T3" fmla="*/ 1378 h 2713"/>
                  <a:gd name="T4" fmla="*/ 334 w 723"/>
                  <a:gd name="T5" fmla="*/ 1370 h 2713"/>
                  <a:gd name="T6" fmla="*/ 322 w 723"/>
                  <a:gd name="T7" fmla="*/ 1484 h 2713"/>
                  <a:gd name="T8" fmla="*/ 315 w 723"/>
                  <a:gd name="T9" fmla="*/ 1604 h 2713"/>
                  <a:gd name="T10" fmla="*/ 290 w 723"/>
                  <a:gd name="T11" fmla="*/ 1523 h 2713"/>
                  <a:gd name="T12" fmla="*/ 0 w 723"/>
                  <a:gd name="T13" fmla="*/ 16 h 2713"/>
                  <a:gd name="T14" fmla="*/ 82 w 723"/>
                  <a:gd name="T15" fmla="*/ 0 h 27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3"/>
                  <a:gd name="T25" fmla="*/ 0 h 2713"/>
                  <a:gd name="T26" fmla="*/ 723 w 723"/>
                  <a:gd name="T27" fmla="*/ 2713 h 27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3" h="2713">
                    <a:moveTo>
                      <a:pt x="177" y="0"/>
                    </a:moveTo>
                    <a:lnTo>
                      <a:pt x="655" y="2331"/>
                    </a:lnTo>
                    <a:lnTo>
                      <a:pt x="723" y="2318"/>
                    </a:lnTo>
                    <a:lnTo>
                      <a:pt x="696" y="2509"/>
                    </a:lnTo>
                    <a:lnTo>
                      <a:pt x="682" y="2713"/>
                    </a:lnTo>
                    <a:lnTo>
                      <a:pt x="627" y="2577"/>
                    </a:lnTo>
                    <a:lnTo>
                      <a:pt x="0" y="27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3" name="Freeform 7"/>
              <p:cNvSpPr>
                <a:spLocks/>
              </p:cNvSpPr>
              <p:nvPr/>
            </p:nvSpPr>
            <p:spPr bwMode="auto">
              <a:xfrm>
                <a:off x="2825" y="1214"/>
                <a:ext cx="599" cy="2290"/>
              </a:xfrm>
              <a:custGeom>
                <a:avLst/>
                <a:gdLst>
                  <a:gd name="T0" fmla="*/ 312 w 722"/>
                  <a:gd name="T1" fmla="*/ 0 h 2713"/>
                  <a:gd name="T2" fmla="*/ 38 w 722"/>
                  <a:gd name="T3" fmla="*/ 1402 h 2713"/>
                  <a:gd name="T4" fmla="*/ 0 w 722"/>
                  <a:gd name="T5" fmla="*/ 1394 h 2713"/>
                  <a:gd name="T6" fmla="*/ 15 w 722"/>
                  <a:gd name="T7" fmla="*/ 1509 h 2713"/>
                  <a:gd name="T8" fmla="*/ 23 w 722"/>
                  <a:gd name="T9" fmla="*/ 1632 h 2713"/>
                  <a:gd name="T10" fmla="*/ 55 w 722"/>
                  <a:gd name="T11" fmla="*/ 1550 h 2713"/>
                  <a:gd name="T12" fmla="*/ 412 w 722"/>
                  <a:gd name="T13" fmla="*/ 8 h 2713"/>
                  <a:gd name="T14" fmla="*/ 312 w 722"/>
                  <a:gd name="T15" fmla="*/ 0 h 27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2"/>
                  <a:gd name="T25" fmla="*/ 0 h 2713"/>
                  <a:gd name="T26" fmla="*/ 722 w 722"/>
                  <a:gd name="T27" fmla="*/ 2713 h 27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2" h="2713">
                    <a:moveTo>
                      <a:pt x="546" y="0"/>
                    </a:moveTo>
                    <a:lnTo>
                      <a:pt x="68" y="2331"/>
                    </a:lnTo>
                    <a:lnTo>
                      <a:pt x="0" y="2318"/>
                    </a:lnTo>
                    <a:lnTo>
                      <a:pt x="27" y="2509"/>
                    </a:lnTo>
                    <a:lnTo>
                      <a:pt x="41" y="2713"/>
                    </a:lnTo>
                    <a:lnTo>
                      <a:pt x="96" y="2577"/>
                    </a:lnTo>
                    <a:lnTo>
                      <a:pt x="722" y="14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4" name="Rectangle 8"/>
              <p:cNvSpPr>
                <a:spLocks noChangeArrowheads="1"/>
              </p:cNvSpPr>
              <p:nvPr/>
            </p:nvSpPr>
            <p:spPr bwMode="auto">
              <a:xfrm>
                <a:off x="3243" y="1128"/>
                <a:ext cx="449" cy="136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</p:grpSp>
        <p:grpSp>
          <p:nvGrpSpPr>
            <p:cNvPr id="79924" name="Group 9"/>
            <p:cNvGrpSpPr>
              <a:grpSpLocks/>
            </p:cNvGrpSpPr>
            <p:nvPr/>
          </p:nvGrpSpPr>
          <p:grpSpPr bwMode="auto">
            <a:xfrm>
              <a:off x="2688" y="2592"/>
              <a:ext cx="288" cy="576"/>
              <a:chOff x="3216" y="1344"/>
              <a:chExt cx="1728" cy="1878"/>
            </a:xfrm>
          </p:grpSpPr>
          <p:sp>
            <p:nvSpPr>
              <p:cNvPr id="79925" name="Freeform 10"/>
              <p:cNvSpPr>
                <a:spLocks/>
              </p:cNvSpPr>
              <p:nvPr/>
            </p:nvSpPr>
            <p:spPr bwMode="auto">
              <a:xfrm rot="10227154">
                <a:off x="3290" y="1534"/>
                <a:ext cx="1606" cy="493"/>
              </a:xfrm>
              <a:custGeom>
                <a:avLst/>
                <a:gdLst>
                  <a:gd name="T0" fmla="*/ 0 w 666"/>
                  <a:gd name="T1" fmla="*/ 0 h 248"/>
                  <a:gd name="T2" fmla="*/ 1628 w 666"/>
                  <a:gd name="T3" fmla="*/ 0 h 248"/>
                  <a:gd name="T4" fmla="*/ 3308 w 666"/>
                  <a:gd name="T5" fmla="*/ 487 h 248"/>
                  <a:gd name="T6" fmla="*/ 8664 w 666"/>
                  <a:gd name="T7" fmla="*/ 487 h 248"/>
                  <a:gd name="T8" fmla="*/ 8664 w 666"/>
                  <a:gd name="T9" fmla="*/ 708 h 248"/>
                  <a:gd name="T10" fmla="*/ 9339 w 666"/>
                  <a:gd name="T11" fmla="*/ 708 h 248"/>
                  <a:gd name="T12" fmla="*/ 9339 w 666"/>
                  <a:gd name="T13" fmla="*/ 1288 h 248"/>
                  <a:gd name="T14" fmla="*/ 8664 w 666"/>
                  <a:gd name="T15" fmla="*/ 1288 h 248"/>
                  <a:gd name="T16" fmla="*/ 8664 w 666"/>
                  <a:gd name="T17" fmla="*/ 1477 h 248"/>
                  <a:gd name="T18" fmla="*/ 3280 w 666"/>
                  <a:gd name="T19" fmla="*/ 1477 h 248"/>
                  <a:gd name="T20" fmla="*/ 1599 w 666"/>
                  <a:gd name="T21" fmla="*/ 1948 h 248"/>
                  <a:gd name="T22" fmla="*/ 0 w 666"/>
                  <a:gd name="T23" fmla="*/ 1948 h 248"/>
                  <a:gd name="T24" fmla="*/ 0 w 666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66"/>
                  <a:gd name="T40" fmla="*/ 0 h 248"/>
                  <a:gd name="T41" fmla="*/ 666 w 666"/>
                  <a:gd name="T42" fmla="*/ 248 h 24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66" h="248">
                    <a:moveTo>
                      <a:pt x="0" y="0"/>
                    </a:moveTo>
                    <a:lnTo>
                      <a:pt x="116" y="0"/>
                    </a:lnTo>
                    <a:lnTo>
                      <a:pt x="236" y="62"/>
                    </a:lnTo>
                    <a:lnTo>
                      <a:pt x="618" y="62"/>
                    </a:lnTo>
                    <a:lnTo>
                      <a:pt x="618" y="90"/>
                    </a:lnTo>
                    <a:lnTo>
                      <a:pt x="666" y="90"/>
                    </a:lnTo>
                    <a:lnTo>
                      <a:pt x="666" y="164"/>
                    </a:lnTo>
                    <a:lnTo>
                      <a:pt x="618" y="164"/>
                    </a:lnTo>
                    <a:lnTo>
                      <a:pt x="618" y="188"/>
                    </a:lnTo>
                    <a:lnTo>
                      <a:pt x="234" y="188"/>
                    </a:lnTo>
                    <a:lnTo>
                      <a:pt x="114" y="248"/>
                    </a:lnTo>
                    <a:lnTo>
                      <a:pt x="0" y="2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66"/>
              </a:solidFill>
              <a:ln w="3175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6" name="AutoShape 11"/>
              <p:cNvSpPr>
                <a:spLocks noChangeArrowheads="1"/>
              </p:cNvSpPr>
              <p:nvPr/>
            </p:nvSpPr>
            <p:spPr bwMode="auto">
              <a:xfrm>
                <a:off x="3684" y="1344"/>
                <a:ext cx="813" cy="1188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  <p:sp>
            <p:nvSpPr>
              <p:cNvPr id="79927" name="AutoShape 12"/>
              <p:cNvSpPr>
                <a:spLocks noChangeArrowheads="1"/>
              </p:cNvSpPr>
              <p:nvPr/>
            </p:nvSpPr>
            <p:spPr bwMode="auto">
              <a:xfrm flipV="1">
                <a:off x="3216" y="2298"/>
                <a:ext cx="1728" cy="495"/>
              </a:xfrm>
              <a:custGeom>
                <a:avLst/>
                <a:gdLst>
                  <a:gd name="T0" fmla="*/ 10 w 21600"/>
                  <a:gd name="T1" fmla="*/ 0 h 21600"/>
                  <a:gd name="T2" fmla="*/ 6 w 21600"/>
                  <a:gd name="T3" fmla="*/ 0 h 21600"/>
                  <a:gd name="T4" fmla="*/ 1 w 21600"/>
                  <a:gd name="T5" fmla="*/ 0 h 21600"/>
                  <a:gd name="T6" fmla="*/ 6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95 h 21600"/>
                  <a:gd name="T14" fmla="*/ 17100 w 21600"/>
                  <a:gd name="T15" fmla="*/ 1710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8" name="Oval 13"/>
              <p:cNvSpPr>
                <a:spLocks noChangeArrowheads="1"/>
              </p:cNvSpPr>
              <p:nvPr/>
            </p:nvSpPr>
            <p:spPr bwMode="auto">
              <a:xfrm>
                <a:off x="3493" y="1388"/>
                <a:ext cx="1126" cy="772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  <p:sp>
            <p:nvSpPr>
              <p:cNvPr id="79929" name="Rectangle 14"/>
              <p:cNvSpPr>
                <a:spLocks noChangeArrowheads="1"/>
              </p:cNvSpPr>
              <p:nvPr/>
            </p:nvSpPr>
            <p:spPr bwMode="auto">
              <a:xfrm>
                <a:off x="3552" y="2976"/>
                <a:ext cx="1156" cy="24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  <p:sp>
            <p:nvSpPr>
              <p:cNvPr id="79930" name="AutoShape 15"/>
              <p:cNvSpPr>
                <a:spLocks noChangeArrowheads="1"/>
              </p:cNvSpPr>
              <p:nvPr/>
            </p:nvSpPr>
            <p:spPr bwMode="auto">
              <a:xfrm>
                <a:off x="3216" y="2784"/>
                <a:ext cx="1728" cy="192"/>
              </a:xfrm>
              <a:prstGeom prst="flowChartProcess">
                <a:avLst/>
              </a:prstGeom>
              <a:solidFill>
                <a:srgbClr val="FFFF66"/>
              </a:solidFill>
              <a:ln w="9525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</p:grpSp>
      </p:grpSp>
      <p:sp>
        <p:nvSpPr>
          <p:cNvPr id="79876" name="Freeform 16"/>
          <p:cNvSpPr>
            <a:spLocks/>
          </p:cNvSpPr>
          <p:nvPr/>
        </p:nvSpPr>
        <p:spPr bwMode="auto">
          <a:xfrm>
            <a:off x="5232400" y="6172201"/>
            <a:ext cx="2006600" cy="93663"/>
          </a:xfrm>
          <a:custGeom>
            <a:avLst/>
            <a:gdLst>
              <a:gd name="T0" fmla="*/ 0 w 1264"/>
              <a:gd name="T1" fmla="*/ 2147483647 h 59"/>
              <a:gd name="T2" fmla="*/ 2147483647 w 1264"/>
              <a:gd name="T3" fmla="*/ 2147483647 h 59"/>
              <a:gd name="T4" fmla="*/ 2147483647 w 1264"/>
              <a:gd name="T5" fmla="*/ 2147483647 h 59"/>
              <a:gd name="T6" fmla="*/ 2147483647 w 1264"/>
              <a:gd name="T7" fmla="*/ 2147483647 h 59"/>
              <a:gd name="T8" fmla="*/ 2147483647 w 1264"/>
              <a:gd name="T9" fmla="*/ 2147483647 h 59"/>
              <a:gd name="T10" fmla="*/ 2147483647 w 1264"/>
              <a:gd name="T11" fmla="*/ 2147483647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64"/>
              <a:gd name="T19" fmla="*/ 0 h 59"/>
              <a:gd name="T20" fmla="*/ 1264 w 1264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64" h="59">
                <a:moveTo>
                  <a:pt x="0" y="45"/>
                </a:moveTo>
                <a:cubicBezTo>
                  <a:pt x="300" y="34"/>
                  <a:pt x="586" y="39"/>
                  <a:pt x="885" y="59"/>
                </a:cubicBezTo>
                <a:cubicBezTo>
                  <a:pt x="908" y="54"/>
                  <a:pt x="933" y="53"/>
                  <a:pt x="955" y="45"/>
                </a:cubicBezTo>
                <a:cubicBezTo>
                  <a:pt x="971" y="39"/>
                  <a:pt x="980" y="18"/>
                  <a:pt x="997" y="17"/>
                </a:cubicBezTo>
                <a:cubicBezTo>
                  <a:pt x="1067" y="13"/>
                  <a:pt x="1138" y="26"/>
                  <a:pt x="1208" y="31"/>
                </a:cubicBezTo>
                <a:cubicBezTo>
                  <a:pt x="1254" y="0"/>
                  <a:pt x="1233" y="3"/>
                  <a:pt x="1264" y="3"/>
                </a:cubicBezTo>
              </a:path>
            </a:pathLst>
          </a:custGeom>
          <a:noFill/>
          <a:ln w="76200" cmpd="sng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77" name="AutoShape 17"/>
          <p:cNvSpPr>
            <a:spLocks noChangeArrowheads="1"/>
          </p:cNvSpPr>
          <p:nvPr/>
        </p:nvSpPr>
        <p:spPr bwMode="auto">
          <a:xfrm>
            <a:off x="6299200" y="6019800"/>
            <a:ext cx="152400" cy="304800"/>
          </a:xfrm>
          <a:prstGeom prst="flowChartMagneticDisk">
            <a:avLst/>
          </a:prstGeom>
          <a:solidFill>
            <a:srgbClr val="FFCC99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  <a:latin typeface="Tahoma" pitchFamily="34" charset="0"/>
              <a:ea typeface="华文细黑"/>
              <a:cs typeface="华文细黑"/>
            </a:endParaRPr>
          </a:p>
        </p:txBody>
      </p:sp>
      <p:grpSp>
        <p:nvGrpSpPr>
          <p:cNvPr id="79878" name="Group 18"/>
          <p:cNvGrpSpPr>
            <a:grpSpLocks/>
          </p:cNvGrpSpPr>
          <p:nvPr/>
        </p:nvGrpSpPr>
        <p:grpSpPr bwMode="auto">
          <a:xfrm>
            <a:off x="9880600" y="2895600"/>
            <a:ext cx="228600" cy="1143000"/>
            <a:chOff x="4656" y="1536"/>
            <a:chExt cx="144" cy="1296"/>
          </a:xfrm>
        </p:grpSpPr>
        <p:sp>
          <p:nvSpPr>
            <p:cNvPr id="79921" name="AutoShape 19"/>
            <p:cNvSpPr>
              <a:spLocks noChangeArrowheads="1"/>
            </p:cNvSpPr>
            <p:nvPr/>
          </p:nvSpPr>
          <p:spPr bwMode="auto">
            <a:xfrm>
              <a:off x="4704" y="1680"/>
              <a:ext cx="48" cy="115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ahoma" pitchFamily="34" charset="0"/>
                <a:ea typeface="华文细黑"/>
                <a:cs typeface="华文细黑"/>
              </a:endParaRPr>
            </a:p>
          </p:txBody>
        </p:sp>
        <p:sp>
          <p:nvSpPr>
            <p:cNvPr id="79922" name="AutoShape 20"/>
            <p:cNvSpPr>
              <a:spLocks noChangeArrowheads="1"/>
            </p:cNvSpPr>
            <p:nvPr/>
          </p:nvSpPr>
          <p:spPr bwMode="auto">
            <a:xfrm>
              <a:off x="4656" y="1536"/>
              <a:ext cx="144" cy="14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FF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ahoma" pitchFamily="34" charset="0"/>
                <a:ea typeface="华文细黑"/>
                <a:cs typeface="华文细黑"/>
              </a:endParaRPr>
            </a:p>
          </p:txBody>
        </p:sp>
      </p:grpSp>
      <p:sp>
        <p:nvSpPr>
          <p:cNvPr id="79879" name="Freeform 21"/>
          <p:cNvSpPr>
            <a:spLocks/>
          </p:cNvSpPr>
          <p:nvPr/>
        </p:nvSpPr>
        <p:spPr bwMode="auto">
          <a:xfrm>
            <a:off x="7204076" y="4037013"/>
            <a:ext cx="3635375" cy="2208212"/>
          </a:xfrm>
          <a:custGeom>
            <a:avLst/>
            <a:gdLst>
              <a:gd name="T0" fmla="*/ 0 w 2290"/>
              <a:gd name="T1" fmla="*/ 2147483647 h 1391"/>
              <a:gd name="T2" fmla="*/ 2147483647 w 2290"/>
              <a:gd name="T3" fmla="*/ 2147483647 h 1391"/>
              <a:gd name="T4" fmla="*/ 2147483647 w 2290"/>
              <a:gd name="T5" fmla="*/ 2147483647 h 1391"/>
              <a:gd name="T6" fmla="*/ 2147483647 w 2290"/>
              <a:gd name="T7" fmla="*/ 2147483647 h 1391"/>
              <a:gd name="T8" fmla="*/ 2147483647 w 2290"/>
              <a:gd name="T9" fmla="*/ 2147483647 h 1391"/>
              <a:gd name="T10" fmla="*/ 2147483647 w 2290"/>
              <a:gd name="T11" fmla="*/ 2147483647 h 1391"/>
              <a:gd name="T12" fmla="*/ 2147483647 w 2290"/>
              <a:gd name="T13" fmla="*/ 2147483647 h 1391"/>
              <a:gd name="T14" fmla="*/ 2147483647 w 2290"/>
              <a:gd name="T15" fmla="*/ 2147483647 h 1391"/>
              <a:gd name="T16" fmla="*/ 2147483647 w 2290"/>
              <a:gd name="T17" fmla="*/ 2147483647 h 1391"/>
              <a:gd name="T18" fmla="*/ 2147483647 w 2290"/>
              <a:gd name="T19" fmla="*/ 2147483647 h 1391"/>
              <a:gd name="T20" fmla="*/ 2147483647 w 2290"/>
              <a:gd name="T21" fmla="*/ 2147483647 h 1391"/>
              <a:gd name="T22" fmla="*/ 2147483647 w 2290"/>
              <a:gd name="T23" fmla="*/ 2147483647 h 1391"/>
              <a:gd name="T24" fmla="*/ 2147483647 w 2290"/>
              <a:gd name="T25" fmla="*/ 2147483647 h 1391"/>
              <a:gd name="T26" fmla="*/ 2147483647 w 2290"/>
              <a:gd name="T27" fmla="*/ 2147483647 h 1391"/>
              <a:gd name="T28" fmla="*/ 2147483647 w 2290"/>
              <a:gd name="T29" fmla="*/ 2147483647 h 1391"/>
              <a:gd name="T30" fmla="*/ 2147483647 w 2290"/>
              <a:gd name="T31" fmla="*/ 2147483647 h 1391"/>
              <a:gd name="T32" fmla="*/ 2147483647 w 2290"/>
              <a:gd name="T33" fmla="*/ 2147483647 h 1391"/>
              <a:gd name="T34" fmla="*/ 2147483647 w 2290"/>
              <a:gd name="T35" fmla="*/ 2147483647 h 1391"/>
              <a:gd name="T36" fmla="*/ 2147483647 w 2290"/>
              <a:gd name="T37" fmla="*/ 2147483647 h 1391"/>
              <a:gd name="T38" fmla="*/ 2147483647 w 2290"/>
              <a:gd name="T39" fmla="*/ 2147483647 h 1391"/>
              <a:gd name="T40" fmla="*/ 2147483647 w 2290"/>
              <a:gd name="T41" fmla="*/ 0 h 1391"/>
              <a:gd name="T42" fmla="*/ 2147483647 w 2290"/>
              <a:gd name="T43" fmla="*/ 2147483647 h 1391"/>
              <a:gd name="T44" fmla="*/ 2147483647 w 2290"/>
              <a:gd name="T45" fmla="*/ 2147483647 h 1391"/>
              <a:gd name="T46" fmla="*/ 2147483647 w 2290"/>
              <a:gd name="T47" fmla="*/ 2147483647 h 1391"/>
              <a:gd name="T48" fmla="*/ 2147483647 w 2290"/>
              <a:gd name="T49" fmla="*/ 2147483647 h 1391"/>
              <a:gd name="T50" fmla="*/ 2147483647 w 2290"/>
              <a:gd name="T51" fmla="*/ 2147483647 h 139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290"/>
              <a:gd name="T79" fmla="*/ 0 h 1391"/>
              <a:gd name="T80" fmla="*/ 2290 w 2290"/>
              <a:gd name="T81" fmla="*/ 1391 h 139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290" h="1391">
                <a:moveTo>
                  <a:pt x="0" y="1391"/>
                </a:moveTo>
                <a:cubicBezTo>
                  <a:pt x="38" y="1275"/>
                  <a:pt x="63" y="1273"/>
                  <a:pt x="127" y="1180"/>
                </a:cubicBezTo>
                <a:cubicBezTo>
                  <a:pt x="136" y="1152"/>
                  <a:pt x="148" y="1125"/>
                  <a:pt x="155" y="1096"/>
                </a:cubicBezTo>
                <a:cubicBezTo>
                  <a:pt x="164" y="1058"/>
                  <a:pt x="151" y="1005"/>
                  <a:pt x="183" y="983"/>
                </a:cubicBezTo>
                <a:cubicBezTo>
                  <a:pt x="197" y="974"/>
                  <a:pt x="211" y="964"/>
                  <a:pt x="225" y="955"/>
                </a:cubicBezTo>
                <a:cubicBezTo>
                  <a:pt x="250" y="881"/>
                  <a:pt x="223" y="941"/>
                  <a:pt x="281" y="871"/>
                </a:cubicBezTo>
                <a:cubicBezTo>
                  <a:pt x="339" y="801"/>
                  <a:pt x="376" y="745"/>
                  <a:pt x="464" y="716"/>
                </a:cubicBezTo>
                <a:cubicBezTo>
                  <a:pt x="558" y="721"/>
                  <a:pt x="652" y="719"/>
                  <a:pt x="745" y="730"/>
                </a:cubicBezTo>
                <a:cubicBezTo>
                  <a:pt x="826" y="739"/>
                  <a:pt x="904" y="795"/>
                  <a:pt x="984" y="815"/>
                </a:cubicBezTo>
                <a:cubicBezTo>
                  <a:pt x="1108" y="805"/>
                  <a:pt x="1192" y="826"/>
                  <a:pt x="1265" y="716"/>
                </a:cubicBezTo>
                <a:cubicBezTo>
                  <a:pt x="1284" y="688"/>
                  <a:pt x="1302" y="660"/>
                  <a:pt x="1321" y="632"/>
                </a:cubicBezTo>
                <a:cubicBezTo>
                  <a:pt x="1330" y="618"/>
                  <a:pt x="1349" y="590"/>
                  <a:pt x="1349" y="590"/>
                </a:cubicBezTo>
                <a:cubicBezTo>
                  <a:pt x="1354" y="571"/>
                  <a:pt x="1351" y="549"/>
                  <a:pt x="1363" y="534"/>
                </a:cubicBezTo>
                <a:cubicBezTo>
                  <a:pt x="1372" y="522"/>
                  <a:pt x="1390" y="523"/>
                  <a:pt x="1405" y="520"/>
                </a:cubicBezTo>
                <a:cubicBezTo>
                  <a:pt x="1653" y="475"/>
                  <a:pt x="1420" y="530"/>
                  <a:pt x="1574" y="492"/>
                </a:cubicBezTo>
                <a:cubicBezTo>
                  <a:pt x="1589" y="446"/>
                  <a:pt x="1617" y="412"/>
                  <a:pt x="1630" y="365"/>
                </a:cubicBezTo>
                <a:cubicBezTo>
                  <a:pt x="1635" y="346"/>
                  <a:pt x="1640" y="328"/>
                  <a:pt x="1644" y="309"/>
                </a:cubicBezTo>
                <a:cubicBezTo>
                  <a:pt x="1649" y="286"/>
                  <a:pt x="1652" y="262"/>
                  <a:pt x="1658" y="239"/>
                </a:cubicBezTo>
                <a:cubicBezTo>
                  <a:pt x="1677" y="171"/>
                  <a:pt x="1701" y="119"/>
                  <a:pt x="1728" y="56"/>
                </a:cubicBezTo>
                <a:cubicBezTo>
                  <a:pt x="1734" y="42"/>
                  <a:pt x="1732" y="24"/>
                  <a:pt x="1742" y="14"/>
                </a:cubicBezTo>
                <a:cubicBezTo>
                  <a:pt x="1752" y="4"/>
                  <a:pt x="1770" y="5"/>
                  <a:pt x="1784" y="0"/>
                </a:cubicBezTo>
                <a:cubicBezTo>
                  <a:pt x="1873" y="10"/>
                  <a:pt x="1928" y="22"/>
                  <a:pt x="2009" y="42"/>
                </a:cubicBezTo>
                <a:cubicBezTo>
                  <a:pt x="2094" y="106"/>
                  <a:pt x="2042" y="69"/>
                  <a:pt x="2150" y="140"/>
                </a:cubicBezTo>
                <a:cubicBezTo>
                  <a:pt x="2164" y="149"/>
                  <a:pt x="2192" y="168"/>
                  <a:pt x="2192" y="168"/>
                </a:cubicBezTo>
                <a:cubicBezTo>
                  <a:pt x="2231" y="247"/>
                  <a:pt x="2241" y="336"/>
                  <a:pt x="2262" y="421"/>
                </a:cubicBezTo>
                <a:cubicBezTo>
                  <a:pt x="2278" y="600"/>
                  <a:pt x="2290" y="726"/>
                  <a:pt x="2290" y="913"/>
                </a:cubicBezTo>
              </a:path>
            </a:pathLst>
          </a:custGeom>
          <a:solidFill>
            <a:schemeClr val="accent1"/>
          </a:solidFill>
          <a:ln w="76200" cmpd="sng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0" name="Line 22"/>
          <p:cNvSpPr>
            <a:spLocks noChangeShapeType="1"/>
          </p:cNvSpPr>
          <p:nvPr/>
        </p:nvSpPr>
        <p:spPr bwMode="auto">
          <a:xfrm flipV="1">
            <a:off x="6527800" y="2971800"/>
            <a:ext cx="33528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1" name="Rectangle 23"/>
          <p:cNvSpPr>
            <a:spLocks noChangeArrowheads="1"/>
          </p:cNvSpPr>
          <p:nvPr/>
        </p:nvSpPr>
        <p:spPr bwMode="auto">
          <a:xfrm>
            <a:off x="6832601" y="5486401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华文细黑"/>
                <a:cs typeface="华文细黑"/>
              </a:rPr>
              <a:t>A</a:t>
            </a:r>
          </a:p>
        </p:txBody>
      </p:sp>
      <p:sp>
        <p:nvSpPr>
          <p:cNvPr id="79882" name="Rectangle 24"/>
          <p:cNvSpPr>
            <a:spLocks noChangeArrowheads="1"/>
          </p:cNvSpPr>
          <p:nvPr/>
        </p:nvSpPr>
        <p:spPr bwMode="auto">
          <a:xfrm>
            <a:off x="10033000" y="3505201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华文细黑"/>
                <a:cs typeface="华文细黑"/>
              </a:rPr>
              <a:t>P</a:t>
            </a:r>
          </a:p>
        </p:txBody>
      </p:sp>
      <p:grpSp>
        <p:nvGrpSpPr>
          <p:cNvPr id="79883" name="Group 25"/>
          <p:cNvGrpSpPr>
            <a:grpSpLocks/>
          </p:cNvGrpSpPr>
          <p:nvPr/>
        </p:nvGrpSpPr>
        <p:grpSpPr bwMode="auto">
          <a:xfrm>
            <a:off x="6902450" y="1295400"/>
            <a:ext cx="228600" cy="1143000"/>
            <a:chOff x="4656" y="1536"/>
            <a:chExt cx="144" cy="1296"/>
          </a:xfrm>
        </p:grpSpPr>
        <p:sp>
          <p:nvSpPr>
            <p:cNvPr id="79919" name="AutoShape 26"/>
            <p:cNvSpPr>
              <a:spLocks noChangeArrowheads="1"/>
            </p:cNvSpPr>
            <p:nvPr/>
          </p:nvSpPr>
          <p:spPr bwMode="auto">
            <a:xfrm>
              <a:off x="4704" y="1680"/>
              <a:ext cx="48" cy="115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ahoma" pitchFamily="34" charset="0"/>
                <a:ea typeface="华文细黑"/>
                <a:cs typeface="华文细黑"/>
              </a:endParaRPr>
            </a:p>
          </p:txBody>
        </p:sp>
        <p:sp>
          <p:nvSpPr>
            <p:cNvPr id="79920" name="AutoShape 27"/>
            <p:cNvSpPr>
              <a:spLocks noChangeArrowheads="1"/>
            </p:cNvSpPr>
            <p:nvPr/>
          </p:nvSpPr>
          <p:spPr bwMode="auto">
            <a:xfrm>
              <a:off x="4656" y="1536"/>
              <a:ext cx="144" cy="14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FF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ahoma" pitchFamily="34" charset="0"/>
                <a:ea typeface="华文细黑"/>
                <a:cs typeface="华文细黑"/>
              </a:endParaRPr>
            </a:p>
          </p:txBody>
        </p:sp>
      </p:grpSp>
      <p:sp>
        <p:nvSpPr>
          <p:cNvPr id="79884" name="Line 28"/>
          <p:cNvSpPr>
            <a:spLocks noChangeShapeType="1"/>
          </p:cNvSpPr>
          <p:nvPr/>
        </p:nvSpPr>
        <p:spPr bwMode="auto">
          <a:xfrm flipV="1">
            <a:off x="6299200" y="1422400"/>
            <a:ext cx="679450" cy="21590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5" name="Freeform 29"/>
          <p:cNvSpPr>
            <a:spLocks/>
          </p:cNvSpPr>
          <p:nvPr/>
        </p:nvSpPr>
        <p:spPr bwMode="auto">
          <a:xfrm flipV="1">
            <a:off x="6673850" y="2286000"/>
            <a:ext cx="3022600" cy="420688"/>
          </a:xfrm>
          <a:custGeom>
            <a:avLst/>
            <a:gdLst>
              <a:gd name="T0" fmla="*/ 0 w 2206"/>
              <a:gd name="T1" fmla="*/ 2147483647 h 334"/>
              <a:gd name="T2" fmla="*/ 2147483647 w 2206"/>
              <a:gd name="T3" fmla="*/ 2147483647 h 334"/>
              <a:gd name="T4" fmla="*/ 2147483647 w 2206"/>
              <a:gd name="T5" fmla="*/ 2147483647 h 334"/>
              <a:gd name="T6" fmla="*/ 2147483647 w 2206"/>
              <a:gd name="T7" fmla="*/ 2147483647 h 334"/>
              <a:gd name="T8" fmla="*/ 2147483647 w 2206"/>
              <a:gd name="T9" fmla="*/ 2147483647 h 334"/>
              <a:gd name="T10" fmla="*/ 2147483647 w 2206"/>
              <a:gd name="T11" fmla="*/ 2147483647 h 334"/>
              <a:gd name="T12" fmla="*/ 2147483647 w 2206"/>
              <a:gd name="T13" fmla="*/ 2147483647 h 334"/>
              <a:gd name="T14" fmla="*/ 2147483647 w 2206"/>
              <a:gd name="T15" fmla="*/ 2147483647 h 334"/>
              <a:gd name="T16" fmla="*/ 2147483647 w 2206"/>
              <a:gd name="T17" fmla="*/ 2147483647 h 334"/>
              <a:gd name="T18" fmla="*/ 2147483647 w 2206"/>
              <a:gd name="T19" fmla="*/ 2147483647 h 334"/>
              <a:gd name="T20" fmla="*/ 2147483647 w 2206"/>
              <a:gd name="T21" fmla="*/ 0 h 3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06"/>
              <a:gd name="T34" fmla="*/ 0 h 334"/>
              <a:gd name="T35" fmla="*/ 2206 w 2206"/>
              <a:gd name="T36" fmla="*/ 334 h 3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06" h="334">
                <a:moveTo>
                  <a:pt x="0" y="98"/>
                </a:moveTo>
                <a:cubicBezTo>
                  <a:pt x="57" y="135"/>
                  <a:pt x="127" y="131"/>
                  <a:pt x="183" y="168"/>
                </a:cubicBezTo>
                <a:cubicBezTo>
                  <a:pt x="216" y="190"/>
                  <a:pt x="245" y="220"/>
                  <a:pt x="281" y="238"/>
                </a:cubicBezTo>
                <a:cubicBezTo>
                  <a:pt x="411" y="304"/>
                  <a:pt x="604" y="289"/>
                  <a:pt x="731" y="295"/>
                </a:cubicBezTo>
                <a:cubicBezTo>
                  <a:pt x="964" y="334"/>
                  <a:pt x="1484" y="271"/>
                  <a:pt x="1574" y="267"/>
                </a:cubicBezTo>
                <a:cubicBezTo>
                  <a:pt x="1593" y="262"/>
                  <a:pt x="1612" y="258"/>
                  <a:pt x="1630" y="252"/>
                </a:cubicBezTo>
                <a:cubicBezTo>
                  <a:pt x="1658" y="243"/>
                  <a:pt x="1714" y="224"/>
                  <a:pt x="1714" y="224"/>
                </a:cubicBezTo>
                <a:cubicBezTo>
                  <a:pt x="1733" y="210"/>
                  <a:pt x="1754" y="199"/>
                  <a:pt x="1771" y="182"/>
                </a:cubicBezTo>
                <a:cubicBezTo>
                  <a:pt x="1783" y="170"/>
                  <a:pt x="1783" y="145"/>
                  <a:pt x="1799" y="140"/>
                </a:cubicBezTo>
                <a:cubicBezTo>
                  <a:pt x="1848" y="125"/>
                  <a:pt x="1902" y="131"/>
                  <a:pt x="1953" y="126"/>
                </a:cubicBezTo>
                <a:cubicBezTo>
                  <a:pt x="2029" y="101"/>
                  <a:pt x="2168" y="76"/>
                  <a:pt x="2206" y="0"/>
                </a:cubicBezTo>
              </a:path>
            </a:pathLst>
          </a:custGeom>
          <a:solidFill>
            <a:schemeClr val="accent1"/>
          </a:solidFill>
          <a:ln w="57150" cmpd="sng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6" name="Rectangle 30"/>
          <p:cNvSpPr>
            <a:spLocks noChangeArrowheads="1"/>
          </p:cNvSpPr>
          <p:nvPr/>
        </p:nvSpPr>
        <p:spPr bwMode="auto">
          <a:xfrm>
            <a:off x="7359650" y="1752601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华文细黑"/>
                <a:cs typeface="华文细黑"/>
              </a:rPr>
              <a:t>B</a:t>
            </a:r>
          </a:p>
        </p:txBody>
      </p:sp>
      <p:sp>
        <p:nvSpPr>
          <p:cNvPr id="79887" name="Text Box 36"/>
          <p:cNvSpPr txBox="1">
            <a:spLocks noChangeArrowheads="1"/>
          </p:cNvSpPr>
          <p:nvPr/>
        </p:nvSpPr>
        <p:spPr bwMode="auto">
          <a:xfrm>
            <a:off x="5791201" y="6308726"/>
            <a:ext cx="1655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X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A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,Y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A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,H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A</a:t>
            </a:r>
          </a:p>
        </p:txBody>
      </p:sp>
      <p:sp>
        <p:nvSpPr>
          <p:cNvPr id="79888" name="Text Box 37"/>
          <p:cNvSpPr txBox="1">
            <a:spLocks noChangeArrowheads="1"/>
          </p:cNvSpPr>
          <p:nvPr/>
        </p:nvSpPr>
        <p:spPr bwMode="auto">
          <a:xfrm>
            <a:off x="6572251" y="2555876"/>
            <a:ext cx="1655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X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B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,Y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B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,H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B</a:t>
            </a:r>
          </a:p>
        </p:txBody>
      </p:sp>
      <p:sp>
        <p:nvSpPr>
          <p:cNvPr id="79889" name="Oval 38"/>
          <p:cNvSpPr>
            <a:spLocks noChangeArrowheads="1"/>
          </p:cNvSpPr>
          <p:nvPr/>
        </p:nvSpPr>
        <p:spPr bwMode="auto">
          <a:xfrm>
            <a:off x="6931026" y="2349501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  <a:latin typeface="Tahoma" pitchFamily="34" charset="0"/>
              <a:ea typeface="华文细黑"/>
              <a:cs typeface="华文细黑"/>
            </a:endParaRPr>
          </a:p>
        </p:txBody>
      </p:sp>
      <p:sp>
        <p:nvSpPr>
          <p:cNvPr id="79890" name="Oval 39"/>
          <p:cNvSpPr>
            <a:spLocks noChangeArrowheads="1"/>
          </p:cNvSpPr>
          <p:nvPr/>
        </p:nvSpPr>
        <p:spPr bwMode="auto">
          <a:xfrm>
            <a:off x="9967914" y="4005264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  <a:latin typeface="Tahoma" pitchFamily="34" charset="0"/>
              <a:ea typeface="华文细黑"/>
              <a:cs typeface="华文细黑"/>
            </a:endParaRPr>
          </a:p>
        </p:txBody>
      </p:sp>
      <p:grpSp>
        <p:nvGrpSpPr>
          <p:cNvPr id="79891" name="组合 8"/>
          <p:cNvGrpSpPr>
            <a:grpSpLocks/>
          </p:cNvGrpSpPr>
          <p:nvPr/>
        </p:nvGrpSpPr>
        <p:grpSpPr bwMode="auto">
          <a:xfrm>
            <a:off x="5359400" y="3581400"/>
            <a:ext cx="939800" cy="2590800"/>
            <a:chOff x="3834904" y="3714567"/>
            <a:chExt cx="939800" cy="2457633"/>
          </a:xfrm>
        </p:grpSpPr>
        <p:cxnSp>
          <p:nvCxnSpPr>
            <p:cNvPr id="79916" name="直接连接符 2"/>
            <p:cNvCxnSpPr>
              <a:cxnSpLocks noChangeShapeType="1"/>
              <a:stCxn id="79877" idx="2"/>
            </p:cNvCxnSpPr>
            <p:nvPr/>
          </p:nvCxnSpPr>
          <p:spPr bwMode="auto">
            <a:xfrm flipH="1">
              <a:off x="3834904" y="6172200"/>
              <a:ext cx="939800" cy="0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79917" name="直接连接符 4"/>
            <p:cNvCxnSpPr>
              <a:cxnSpLocks noChangeShapeType="1"/>
              <a:stCxn id="79928" idx="2"/>
            </p:cNvCxnSpPr>
            <p:nvPr/>
          </p:nvCxnSpPr>
          <p:spPr bwMode="auto">
            <a:xfrm flipH="1">
              <a:off x="3834904" y="3714567"/>
              <a:ext cx="860690" cy="0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79918" name="直接箭头连接符 6"/>
            <p:cNvCxnSpPr>
              <a:cxnSpLocks noChangeShapeType="1"/>
            </p:cNvCxnSpPr>
            <p:nvPr/>
          </p:nvCxnSpPr>
          <p:spPr bwMode="auto">
            <a:xfrm flipV="1">
              <a:off x="4304804" y="3717732"/>
              <a:ext cx="33338" cy="2454468"/>
            </a:xfrm>
            <a:prstGeom prst="straightConnector1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 type="arrow" w="med" len="med"/>
            </a:ln>
          </p:spPr>
        </p:cxnSp>
      </p:grpSp>
      <p:sp>
        <p:nvSpPr>
          <p:cNvPr id="79892" name="TextBox 9"/>
          <p:cNvSpPr txBox="1">
            <a:spLocks noChangeArrowheads="1"/>
          </p:cNvSpPr>
          <p:nvPr/>
        </p:nvSpPr>
        <p:spPr bwMode="auto">
          <a:xfrm>
            <a:off x="5549900" y="4494213"/>
            <a:ext cx="4016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ahoma" pitchFamily="34" charset="0"/>
              </a:rPr>
              <a:t>i</a:t>
            </a:r>
            <a:endParaRPr lang="zh-CN" alt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grpSp>
        <p:nvGrpSpPr>
          <p:cNvPr id="79893" name="组合 40"/>
          <p:cNvGrpSpPr>
            <a:grpSpLocks/>
          </p:cNvGrpSpPr>
          <p:nvPr/>
        </p:nvGrpSpPr>
        <p:grpSpPr bwMode="auto">
          <a:xfrm>
            <a:off x="9150350" y="3005138"/>
            <a:ext cx="939800" cy="1071562"/>
            <a:chOff x="3834904" y="3714568"/>
            <a:chExt cx="939800" cy="2457632"/>
          </a:xfrm>
        </p:grpSpPr>
        <p:cxnSp>
          <p:nvCxnSpPr>
            <p:cNvPr id="79913" name="直接连接符 2"/>
            <p:cNvCxnSpPr>
              <a:cxnSpLocks noChangeShapeType="1"/>
            </p:cNvCxnSpPr>
            <p:nvPr/>
          </p:nvCxnSpPr>
          <p:spPr bwMode="auto">
            <a:xfrm flipH="1">
              <a:off x="3834904" y="6172200"/>
              <a:ext cx="939800" cy="0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79914" name="直接连接符 4"/>
            <p:cNvCxnSpPr>
              <a:cxnSpLocks noChangeShapeType="1"/>
            </p:cNvCxnSpPr>
            <p:nvPr/>
          </p:nvCxnSpPr>
          <p:spPr bwMode="auto">
            <a:xfrm flipH="1">
              <a:off x="3834904" y="3714568"/>
              <a:ext cx="860690" cy="0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79915" name="直接箭头连接符 6"/>
            <p:cNvCxnSpPr>
              <a:cxnSpLocks noChangeShapeType="1"/>
            </p:cNvCxnSpPr>
            <p:nvPr/>
          </p:nvCxnSpPr>
          <p:spPr bwMode="auto">
            <a:xfrm flipV="1">
              <a:off x="4304804" y="3717732"/>
              <a:ext cx="33338" cy="2454468"/>
            </a:xfrm>
            <a:prstGeom prst="straightConnector1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 type="arrow" w="med" len="med"/>
            </a:ln>
          </p:spPr>
        </p:cxnSp>
      </p:grpSp>
      <p:sp>
        <p:nvSpPr>
          <p:cNvPr id="79894" name="TextBox 44"/>
          <p:cNvSpPr txBox="1">
            <a:spLocks noChangeArrowheads="1"/>
          </p:cNvSpPr>
          <p:nvPr/>
        </p:nvSpPr>
        <p:spPr bwMode="auto">
          <a:xfrm>
            <a:off x="9555164" y="3270251"/>
            <a:ext cx="401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sz="24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895" name="Text Box 36"/>
          <p:cNvSpPr txBox="1">
            <a:spLocks noChangeArrowheads="1"/>
          </p:cNvSpPr>
          <p:nvPr/>
        </p:nvSpPr>
        <p:spPr bwMode="auto">
          <a:xfrm>
            <a:off x="8734425" y="4076701"/>
            <a:ext cx="11064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X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p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,Y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p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,H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p</a:t>
            </a:r>
          </a:p>
        </p:txBody>
      </p:sp>
      <p:sp>
        <p:nvSpPr>
          <p:cNvPr id="48" name="AutoShape 34"/>
          <p:cNvSpPr>
            <a:spLocks noChangeArrowheads="1"/>
          </p:cNvSpPr>
          <p:nvPr/>
        </p:nvSpPr>
        <p:spPr bwMode="auto">
          <a:xfrm>
            <a:off x="10199688" y="6381751"/>
            <a:ext cx="431800" cy="404813"/>
          </a:xfrm>
          <a:prstGeom prst="leftArrow">
            <a:avLst>
              <a:gd name="adj1" fmla="val 50000"/>
              <a:gd name="adj2" fmla="val 26667"/>
            </a:avLst>
          </a:prstGeom>
          <a:gradFill rotWithShape="1">
            <a:gsLst>
              <a:gs pos="0">
                <a:schemeClr val="bg1"/>
              </a:gs>
              <a:gs pos="50000">
                <a:srgbClr val="FFFF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79897" name="直接箭头连接符 61"/>
          <p:cNvCxnSpPr>
            <a:cxnSpLocks noChangeShapeType="1"/>
            <a:stCxn id="79880" idx="0"/>
            <a:endCxn id="79921" idx="1"/>
          </p:cNvCxnSpPr>
          <p:nvPr/>
        </p:nvCxnSpPr>
        <p:spPr bwMode="auto">
          <a:xfrm flipV="1">
            <a:off x="6527800" y="3530600"/>
            <a:ext cx="3429000" cy="50800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428039" y="2774951"/>
            <a:ext cx="585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Tahoma" pitchFamily="34" charset="0"/>
              </a:rPr>
              <a:t>D</a:t>
            </a:r>
            <a:r>
              <a:rPr lang="zh-CN" altLang="en-US" sz="2400" b="1">
                <a:solidFill>
                  <a:srgbClr val="FFFF00"/>
                </a:solidFill>
                <a:latin typeface="Tahoma" pitchFamily="34" charset="0"/>
              </a:rPr>
              <a:t>ʹ</a:t>
            </a:r>
            <a:endParaRPr lang="zh-CN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845051" y="3057526"/>
            <a:ext cx="3923333" cy="1025525"/>
            <a:chOff x="3320485" y="3056774"/>
            <a:chExt cx="3924334" cy="1025525"/>
          </a:xfrm>
        </p:grpSpPr>
        <p:sp>
          <p:nvSpPr>
            <p:cNvPr id="79911" name="矩形 49"/>
            <p:cNvSpPr>
              <a:spLocks noChangeArrowheads="1"/>
            </p:cNvSpPr>
            <p:nvPr/>
          </p:nvSpPr>
          <p:spPr bwMode="auto">
            <a:xfrm>
              <a:off x="6888540" y="3182350"/>
              <a:ext cx="35627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FF00"/>
                  </a:solidFill>
                  <a:latin typeface="Arial Unicode MS"/>
                  <a:ea typeface="Arial Unicode MS"/>
                  <a:cs typeface="Arial Unicode MS"/>
                </a:rPr>
                <a:t>v</a:t>
              </a:r>
              <a:endParaRPr lang="zh-CN" altLang="en-US" sz="2400" b="1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71" name="弧形 70"/>
            <p:cNvSpPr/>
            <p:nvPr/>
          </p:nvSpPr>
          <p:spPr bwMode="auto">
            <a:xfrm rot="5125463">
              <a:off x="4567915" y="1809344"/>
              <a:ext cx="1025525" cy="3520386"/>
            </a:xfrm>
            <a:prstGeom prst="arc">
              <a:avLst>
                <a:gd name="adj1" fmla="val 15796834"/>
                <a:gd name="adj2" fmla="val 16432253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>
                <a:solidFill>
                  <a:srgbClr val="000000"/>
                </a:solidFill>
                <a:latin typeface="+mn-lt"/>
                <a:ea typeface="宋体" pitchFamily="2" charset="-122"/>
              </a:endParaRPr>
            </a:p>
          </p:txBody>
        </p:sp>
      </p:grpSp>
      <p:cxnSp>
        <p:nvCxnSpPr>
          <p:cNvPr id="79900" name="直接连接符 3"/>
          <p:cNvCxnSpPr>
            <a:cxnSpLocks noChangeShapeType="1"/>
          </p:cNvCxnSpPr>
          <p:nvPr/>
        </p:nvCxnSpPr>
        <p:spPr bwMode="auto">
          <a:xfrm flipH="1">
            <a:off x="4151313" y="4076700"/>
            <a:ext cx="5257800" cy="1428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79901" name="直接箭头连接符 6"/>
          <p:cNvCxnSpPr>
            <a:cxnSpLocks noChangeShapeType="1"/>
            <a:stCxn id="79877" idx="2"/>
          </p:cNvCxnSpPr>
          <p:nvPr/>
        </p:nvCxnSpPr>
        <p:spPr bwMode="auto">
          <a:xfrm flipH="1">
            <a:off x="4151314" y="6172200"/>
            <a:ext cx="2147887" cy="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79902" name="直接箭头连接符 10"/>
          <p:cNvCxnSpPr>
            <a:cxnSpLocks noChangeShapeType="1"/>
          </p:cNvCxnSpPr>
          <p:nvPr/>
        </p:nvCxnSpPr>
        <p:spPr bwMode="auto">
          <a:xfrm flipV="1">
            <a:off x="4808538" y="4090988"/>
            <a:ext cx="0" cy="2081212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79903" name="TextBox 11"/>
          <p:cNvSpPr txBox="1">
            <a:spLocks noChangeArrowheads="1"/>
          </p:cNvSpPr>
          <p:nvPr/>
        </p:nvSpPr>
        <p:spPr bwMode="auto">
          <a:xfrm>
            <a:off x="4367214" y="4956176"/>
            <a:ext cx="720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FFFF"/>
                </a:solidFill>
                <a:latin typeface="Tahoma" pitchFamily="34" charset="0"/>
              </a:rPr>
              <a:t>h</a:t>
            </a:r>
            <a:r>
              <a:rPr lang="en-US" altLang="zh-CN" sz="2400" b="1" baseline="-25000">
                <a:solidFill>
                  <a:srgbClr val="FFFFFF"/>
                </a:solidFill>
                <a:latin typeface="Tahoma" pitchFamily="34" charset="0"/>
              </a:rPr>
              <a:t>AP</a:t>
            </a:r>
            <a:endParaRPr lang="zh-CN" altLang="en-US" sz="2400" b="1" baseline="-2500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79904" name="Text Box 36"/>
          <p:cNvSpPr txBox="1">
            <a:spLocks noChangeArrowheads="1"/>
          </p:cNvSpPr>
          <p:nvPr/>
        </p:nvSpPr>
        <p:spPr bwMode="auto">
          <a:xfrm>
            <a:off x="2566988" y="2349501"/>
            <a:ext cx="26590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H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p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= H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A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 + </a:t>
            </a:r>
            <a:r>
              <a:rPr lang="en-US" altLang="zh-CN" sz="2400" b="1">
                <a:solidFill>
                  <a:srgbClr val="FFFFFF"/>
                </a:solidFill>
                <a:latin typeface="Tahoma" pitchFamily="34" charset="0"/>
              </a:rPr>
              <a:t>h</a:t>
            </a:r>
            <a:r>
              <a:rPr lang="en-US" altLang="zh-CN" sz="2400" b="1" baseline="-25000">
                <a:solidFill>
                  <a:srgbClr val="FFFFFF"/>
                </a:solidFill>
                <a:latin typeface="Tahoma" pitchFamily="34" charset="0"/>
              </a:rPr>
              <a:t>AP</a:t>
            </a:r>
            <a:endParaRPr lang="zh-CN" altLang="en-US" sz="2400" b="1" baseline="-25000">
              <a:solidFill>
                <a:srgbClr val="FFFFFF"/>
              </a:solidFill>
              <a:latin typeface="Tahoma" pitchFamily="34" charset="0"/>
            </a:endParaRPr>
          </a:p>
        </p:txBody>
      </p:sp>
      <p:cxnSp>
        <p:nvCxnSpPr>
          <p:cNvPr id="79905" name="直接箭头连接符 14"/>
          <p:cNvCxnSpPr>
            <a:cxnSpLocks noChangeShapeType="1"/>
            <a:stCxn id="79877" idx="2"/>
          </p:cNvCxnSpPr>
          <p:nvPr/>
        </p:nvCxnSpPr>
        <p:spPr bwMode="auto">
          <a:xfrm>
            <a:off x="6299200" y="6172200"/>
            <a:ext cx="4332288" cy="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86" name="TextBox 8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56607" y="2996953"/>
            <a:ext cx="3383930" cy="461665"/>
          </a:xfrm>
          <a:prstGeom prst="rect">
            <a:avLst/>
          </a:prstGeom>
          <a:blipFill rotWithShape="1">
            <a:blip r:embed="rId3"/>
            <a:stretch>
              <a:fillRect b="-6494"/>
            </a:stretch>
          </a:blipFill>
          <a:ln>
            <a:solidFill>
              <a:srgbClr val="FFFF0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87" name="TextBox 8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51585" y="3501009"/>
            <a:ext cx="3300053" cy="461665"/>
          </a:xfrm>
          <a:prstGeom prst="rect">
            <a:avLst/>
          </a:prstGeom>
          <a:blipFill rotWithShape="1">
            <a:blip r:embed="rId4"/>
            <a:stretch>
              <a:fillRect l="-737" t="-10256" b="-25641"/>
            </a:stretch>
          </a:blipFill>
          <a:ln>
            <a:solidFill>
              <a:srgbClr val="FFFF0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79908" name="右大括号 1"/>
          <p:cNvSpPr>
            <a:spLocks/>
          </p:cNvSpPr>
          <p:nvPr/>
        </p:nvSpPr>
        <p:spPr bwMode="auto">
          <a:xfrm>
            <a:off x="10067925" y="3033714"/>
            <a:ext cx="215900" cy="504825"/>
          </a:xfrm>
          <a:prstGeom prst="rightBrace">
            <a:avLst>
              <a:gd name="adj1" fmla="val 8325"/>
              <a:gd name="adj2" fmla="val 50000"/>
            </a:avLst>
          </a:prstGeom>
          <a:noFill/>
          <a:ln w="28575" algn="ctr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" name="TextBox 6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56608" y="5561290"/>
            <a:ext cx="2155217" cy="830997"/>
          </a:xfrm>
          <a:prstGeom prst="rect">
            <a:avLst/>
          </a:prstGeom>
          <a:blipFill rotWithShape="1">
            <a:blip r:embed="rId5"/>
            <a:stretch>
              <a:fillRect l="-845" b="-12950"/>
            </a:stretch>
          </a:blipFill>
          <a:ln>
            <a:solidFill>
              <a:srgbClr val="FFFF0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63" name="七边形 62"/>
          <p:cNvSpPr/>
          <p:nvPr/>
        </p:nvSpPr>
        <p:spPr bwMode="auto">
          <a:xfrm>
            <a:off x="9229726" y="596900"/>
            <a:ext cx="1222375" cy="698500"/>
          </a:xfrm>
          <a:prstGeom prst="heptago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回顾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科力达</a:t>
            </a:r>
            <a:r>
              <a:rPr lang="en-US" altLang="zh-CN" dirty="0"/>
              <a:t>KTS-442</a:t>
            </a:r>
            <a:r>
              <a:rPr lang="zh-CN" altLang="en-US" dirty="0"/>
              <a:t>坐标测量操作</a:t>
            </a:r>
          </a:p>
        </p:txBody>
      </p:sp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xfrm>
            <a:off x="1774825" y="1773238"/>
            <a:ext cx="8421688" cy="704431"/>
          </a:xfrm>
        </p:spPr>
        <p:txBody>
          <a:bodyPr/>
          <a:lstStyle/>
          <a:p>
            <a:r>
              <a:rPr lang="zh-CN" altLang="en-US" dirty="0">
                <a:highlight>
                  <a:srgbClr val="000080"/>
                </a:highlight>
              </a:rPr>
              <a:t>新建工作文件</a:t>
            </a:r>
            <a:r>
              <a:rPr lang="zh-CN" altLang="en-US" dirty="0"/>
              <a:t>→建站→定向→测量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075" name="图片 1">
            <a:extLst>
              <a:ext uri="{FF2B5EF4-FFF2-40B4-BE49-F238E27FC236}">
                <a16:creationId xmlns:a16="http://schemas.microsoft.com/office/drawing/2014/main" id="{82531953-5725-4B82-A98C-A3E6AC8A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50" y="2676320"/>
            <a:ext cx="2083150" cy="133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1A6E3E3-7C71-442D-9F8A-BB540602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2676320"/>
            <a:ext cx="2083150" cy="133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AB1EC289-7C24-49B9-AED7-16EB0292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23" y="2676320"/>
            <a:ext cx="2073009" cy="13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51E7C4E-D5EF-4C66-966D-E8C4F514D995}"/>
              </a:ext>
            </a:extLst>
          </p:cNvPr>
          <p:cNvGrpSpPr/>
          <p:nvPr/>
        </p:nvGrpSpPr>
        <p:grpSpPr>
          <a:xfrm>
            <a:off x="2792685" y="3059668"/>
            <a:ext cx="927051" cy="369332"/>
            <a:chOff x="2792685" y="3059668"/>
            <a:chExt cx="927051" cy="369332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9A1A6CAE-F07A-4730-B136-269892602D8A}"/>
                </a:ext>
              </a:extLst>
            </p:cNvPr>
            <p:cNvCxnSpPr/>
            <p:nvPr/>
          </p:nvCxnSpPr>
          <p:spPr bwMode="auto">
            <a:xfrm>
              <a:off x="2792685" y="3429000"/>
              <a:ext cx="92705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F7F431C-88A2-42D7-B4AB-2172B6DD2A2A}"/>
                </a:ext>
              </a:extLst>
            </p:cNvPr>
            <p:cNvSpPr txBox="1"/>
            <p:nvPr/>
          </p:nvSpPr>
          <p:spPr>
            <a:xfrm>
              <a:off x="2872202" y="305966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highlight>
                    <a:srgbClr val="000080"/>
                  </a:highlight>
                </a:rPr>
                <a:t>ESC</a:t>
              </a:r>
              <a:endParaRPr lang="zh-CN" altLang="en-US" dirty="0">
                <a:solidFill>
                  <a:srgbClr val="FFFFFF"/>
                </a:solidFill>
                <a:highlight>
                  <a:srgbClr val="000080"/>
                </a:highlight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00E7D6E-0EA1-4F5B-875E-EE589AB5C191}"/>
              </a:ext>
            </a:extLst>
          </p:cNvPr>
          <p:cNvGrpSpPr/>
          <p:nvPr/>
        </p:nvGrpSpPr>
        <p:grpSpPr>
          <a:xfrm>
            <a:off x="5809579" y="3003273"/>
            <a:ext cx="927051" cy="369332"/>
            <a:chOff x="5809579" y="3003273"/>
            <a:chExt cx="927051" cy="369332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1C511B8-F2BC-4306-94AD-4E14BC220F12}"/>
                </a:ext>
              </a:extLst>
            </p:cNvPr>
            <p:cNvCxnSpPr/>
            <p:nvPr/>
          </p:nvCxnSpPr>
          <p:spPr bwMode="auto">
            <a:xfrm>
              <a:off x="5809579" y="3372605"/>
              <a:ext cx="92705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F2DEAB5-0F05-4C1A-9E83-E4AA39E6C94D}"/>
                </a:ext>
              </a:extLst>
            </p:cNvPr>
            <p:cNvSpPr txBox="1"/>
            <p:nvPr/>
          </p:nvSpPr>
          <p:spPr>
            <a:xfrm>
              <a:off x="5889095" y="3003273"/>
              <a:ext cx="840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highlight>
                    <a:srgbClr val="000080"/>
                  </a:highlight>
                </a:rPr>
                <a:t>F3</a:t>
              </a:r>
              <a:endParaRPr lang="zh-CN" altLang="en-US" dirty="0">
                <a:solidFill>
                  <a:srgbClr val="FFFFFF"/>
                </a:solidFill>
                <a:highlight>
                  <a:srgbClr val="000080"/>
                </a:highlight>
              </a:endParaRPr>
            </a:p>
          </p:txBody>
        </p:sp>
      </p:grpSp>
      <p:pic>
        <p:nvPicPr>
          <p:cNvPr id="3081" name="图片 1">
            <a:extLst>
              <a:ext uri="{FF2B5EF4-FFF2-40B4-BE49-F238E27FC236}">
                <a16:creationId xmlns:a16="http://schemas.microsoft.com/office/drawing/2014/main" id="{40388781-5531-4BA5-810D-F258A987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019" y="2675585"/>
            <a:ext cx="2391296" cy="133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4BB7749-6233-4572-BE5B-B30AFB2F9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315" y="4620656"/>
            <a:ext cx="2463195" cy="140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A953F99D-19D3-468E-A37F-455861B0F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68" y="4620656"/>
            <a:ext cx="2701268" cy="140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B9036A2-7EBE-4FAE-9782-D499C29C7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201" y="4620656"/>
            <a:ext cx="2083150" cy="145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E282570F-2B53-496B-9C08-1557E9E7C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4620656"/>
            <a:ext cx="2499776" cy="145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7471067-9707-4155-A0A3-A45547438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52" y="5679511"/>
            <a:ext cx="2083149" cy="117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536820B-962E-4D90-894E-66EC2C80BAAD}"/>
              </a:ext>
            </a:extLst>
          </p:cNvPr>
          <p:cNvGrpSpPr/>
          <p:nvPr/>
        </p:nvGrpSpPr>
        <p:grpSpPr>
          <a:xfrm>
            <a:off x="8805578" y="3153922"/>
            <a:ext cx="648442" cy="369332"/>
            <a:chOff x="8805578" y="3153922"/>
            <a:chExt cx="648442" cy="369332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9901500F-7BD4-41DD-BF47-19E053C3D606}"/>
                </a:ext>
              </a:extLst>
            </p:cNvPr>
            <p:cNvCxnSpPr/>
            <p:nvPr/>
          </p:nvCxnSpPr>
          <p:spPr bwMode="auto">
            <a:xfrm>
              <a:off x="8805578" y="3523254"/>
              <a:ext cx="64844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A367C65-1C76-4A4D-908B-ECDD957034A5}"/>
                </a:ext>
              </a:extLst>
            </p:cNvPr>
            <p:cNvSpPr txBox="1"/>
            <p:nvPr/>
          </p:nvSpPr>
          <p:spPr>
            <a:xfrm>
              <a:off x="8823025" y="3153922"/>
              <a:ext cx="576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highlight>
                    <a:srgbClr val="000080"/>
                  </a:highlight>
                </a:rPr>
                <a:t>1</a:t>
              </a:r>
              <a:endParaRPr lang="zh-CN" altLang="en-US" dirty="0">
                <a:solidFill>
                  <a:srgbClr val="FFFFFF"/>
                </a:solidFill>
                <a:highlight>
                  <a:srgbClr val="000080"/>
                </a:highlight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604304D-9F43-4692-B392-972DD43C8893}"/>
              </a:ext>
            </a:extLst>
          </p:cNvPr>
          <p:cNvGrpSpPr/>
          <p:nvPr/>
        </p:nvGrpSpPr>
        <p:grpSpPr>
          <a:xfrm>
            <a:off x="10630913" y="4010262"/>
            <a:ext cx="331660" cy="610394"/>
            <a:chOff x="10630913" y="4010262"/>
            <a:chExt cx="331660" cy="610394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9760E98-E298-4F5D-B313-399C59BF4E75}"/>
                </a:ext>
              </a:extLst>
            </p:cNvPr>
            <p:cNvCxnSpPr>
              <a:cxnSpLocks/>
              <a:stCxn id="3081" idx="2"/>
              <a:endCxn id="3080" idx="0"/>
            </p:cNvCxnSpPr>
            <p:nvPr/>
          </p:nvCxnSpPr>
          <p:spPr bwMode="auto">
            <a:xfrm flipH="1">
              <a:off x="10630913" y="4010262"/>
              <a:ext cx="18754" cy="6103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EEC7E8-C0A2-4D51-BD38-0B469BA1CF8D}"/>
                </a:ext>
              </a:extLst>
            </p:cNvPr>
            <p:cNvSpPr txBox="1"/>
            <p:nvPr/>
          </p:nvSpPr>
          <p:spPr>
            <a:xfrm>
              <a:off x="10649667" y="4130793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highlight>
                    <a:srgbClr val="000080"/>
                  </a:highlight>
                </a:defRPr>
              </a:lvl1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9339B5-AB3F-494F-BC7B-321F5302BD44}"/>
              </a:ext>
            </a:extLst>
          </p:cNvPr>
          <p:cNvGrpSpPr/>
          <p:nvPr/>
        </p:nvGrpSpPr>
        <p:grpSpPr>
          <a:xfrm>
            <a:off x="8954801" y="5055847"/>
            <a:ext cx="499218" cy="369332"/>
            <a:chOff x="8954801" y="5055847"/>
            <a:chExt cx="499218" cy="369332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F459F9D-F869-4A64-8A0E-5A7632591641}"/>
                </a:ext>
              </a:extLst>
            </p:cNvPr>
            <p:cNvCxnSpPr>
              <a:stCxn id="3080" idx="1"/>
              <a:endCxn id="3079" idx="3"/>
            </p:cNvCxnSpPr>
            <p:nvPr/>
          </p:nvCxnSpPr>
          <p:spPr bwMode="auto">
            <a:xfrm flipH="1" flipV="1">
              <a:off x="8958436" y="5324766"/>
              <a:ext cx="440879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BA1AADA-773C-4EC3-9A43-31B5D2B3A83E}"/>
                </a:ext>
              </a:extLst>
            </p:cNvPr>
            <p:cNvSpPr txBox="1"/>
            <p:nvPr/>
          </p:nvSpPr>
          <p:spPr>
            <a:xfrm>
              <a:off x="8954801" y="5055847"/>
              <a:ext cx="49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highlight>
                    <a:srgbClr val="000080"/>
                  </a:highlight>
                </a:rPr>
                <a:t>F1</a:t>
              </a:r>
              <a:endParaRPr lang="zh-CN" altLang="en-US" dirty="0">
                <a:solidFill>
                  <a:srgbClr val="FFFFFF"/>
                </a:solidFill>
                <a:highlight>
                  <a:srgbClr val="000080"/>
                </a:highlight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67733D0-69CA-4142-BCA6-35D2A9D383A5}"/>
              </a:ext>
            </a:extLst>
          </p:cNvPr>
          <p:cNvSpPr/>
          <p:nvPr/>
        </p:nvSpPr>
        <p:spPr>
          <a:xfrm>
            <a:off x="2202758" y="6408547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altLang="zh-CN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ESC</a:t>
            </a:r>
            <a:r>
              <a:rPr lang="zh-CN" altLang="zh-CN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en-US" altLang="zh-CN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altLang="zh-CN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ESC</a:t>
            </a:r>
            <a:r>
              <a:rPr lang="zh-CN" altLang="zh-CN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en-US" altLang="zh-CN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altLang="zh-CN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【测量】返回测量屏幕。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0E24122-528A-4E41-85B8-28224B87922A}"/>
              </a:ext>
            </a:extLst>
          </p:cNvPr>
          <p:cNvGrpSpPr/>
          <p:nvPr/>
        </p:nvGrpSpPr>
        <p:grpSpPr>
          <a:xfrm>
            <a:off x="5805678" y="5025106"/>
            <a:ext cx="499218" cy="369332"/>
            <a:chOff x="8954801" y="5055847"/>
            <a:chExt cx="499218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3BA0E61-9BF5-4796-9B3A-5305DA2B6827}"/>
                </a:ext>
              </a:extLst>
            </p:cNvPr>
            <p:cNvCxnSpPr/>
            <p:nvPr/>
          </p:nvCxnSpPr>
          <p:spPr bwMode="auto">
            <a:xfrm flipH="1" flipV="1">
              <a:off x="8958436" y="5324766"/>
              <a:ext cx="440879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BF63976-6DB1-4630-A4D1-8428880D6059}"/>
                </a:ext>
              </a:extLst>
            </p:cNvPr>
            <p:cNvSpPr txBox="1"/>
            <p:nvPr/>
          </p:nvSpPr>
          <p:spPr>
            <a:xfrm>
              <a:off x="8954801" y="5055847"/>
              <a:ext cx="49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highlight>
                    <a:srgbClr val="000080"/>
                  </a:highlight>
                </a:rPr>
                <a:t>F4</a:t>
              </a:r>
              <a:endParaRPr lang="zh-CN" altLang="en-US" dirty="0">
                <a:solidFill>
                  <a:srgbClr val="FFFFFF"/>
                </a:solidFill>
                <a:highlight>
                  <a:srgbClr val="000080"/>
                </a:highlight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5E04889-EB56-412A-AE33-27A6DCF4EBF7}"/>
              </a:ext>
            </a:extLst>
          </p:cNvPr>
          <p:cNvGrpSpPr/>
          <p:nvPr/>
        </p:nvGrpSpPr>
        <p:grpSpPr>
          <a:xfrm>
            <a:off x="3256210" y="5131438"/>
            <a:ext cx="499218" cy="646331"/>
            <a:chOff x="8954801" y="5055847"/>
            <a:chExt cx="499218" cy="646331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0E9CBFC-4AEE-4FE6-B885-725A1889933C}"/>
                </a:ext>
              </a:extLst>
            </p:cNvPr>
            <p:cNvCxnSpPr/>
            <p:nvPr/>
          </p:nvCxnSpPr>
          <p:spPr bwMode="auto">
            <a:xfrm flipH="1" flipV="1">
              <a:off x="8958436" y="5324766"/>
              <a:ext cx="440879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C9C58FA-0F41-46FF-9A99-775190423B45}"/>
                </a:ext>
              </a:extLst>
            </p:cNvPr>
            <p:cNvSpPr txBox="1"/>
            <p:nvPr/>
          </p:nvSpPr>
          <p:spPr>
            <a:xfrm>
              <a:off x="8954801" y="5055847"/>
              <a:ext cx="499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highlight>
                    <a:srgbClr val="000080"/>
                  </a:highlight>
                </a:rPr>
                <a:t>F4</a:t>
              </a:r>
            </a:p>
            <a:p>
              <a:pPr algn="ctr"/>
              <a:r>
                <a:rPr lang="en-US" altLang="zh-CN" dirty="0">
                  <a:solidFill>
                    <a:srgbClr val="FFFFFF"/>
                  </a:solidFill>
                  <a:highlight>
                    <a:srgbClr val="000080"/>
                  </a:highlight>
                </a:rPr>
                <a:t>F1</a:t>
              </a:r>
              <a:endParaRPr lang="zh-CN" altLang="en-US" dirty="0">
                <a:solidFill>
                  <a:srgbClr val="FFFFFF"/>
                </a:solidFill>
                <a:highlight>
                  <a:srgbClr val="000080"/>
                </a:highlight>
              </a:endParaRPr>
            </a:p>
          </p:txBody>
        </p:sp>
      </p:grp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B63042B-8715-429F-9780-BD10942805F1}"/>
              </a:ext>
            </a:extLst>
          </p:cNvPr>
          <p:cNvCxnSpPr>
            <a:stCxn id="3077" idx="1"/>
          </p:cNvCxnSpPr>
          <p:nvPr/>
        </p:nvCxnSpPr>
        <p:spPr bwMode="auto">
          <a:xfrm rot="10800000" flipV="1">
            <a:off x="479376" y="5347335"/>
            <a:ext cx="288032" cy="33217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579C3EA-5830-44BC-8D93-45E9EE00897E}"/>
              </a:ext>
            </a:extLst>
          </p:cNvPr>
          <p:cNvSpPr/>
          <p:nvPr/>
        </p:nvSpPr>
        <p:spPr>
          <a:xfrm>
            <a:off x="0" y="6335460"/>
            <a:ext cx="1959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solidFill>
                  <a:srgbClr val="C00000"/>
                </a:solidFill>
              </a:rPr>
              <a:t>按</a:t>
            </a:r>
            <a:r>
              <a:rPr lang="en-US" altLang="zh-CN" sz="1400" dirty="0">
                <a:solidFill>
                  <a:srgbClr val="C00000"/>
                </a:solidFill>
                <a:highlight>
                  <a:srgbClr val="C0C0C0"/>
                </a:highlight>
              </a:rPr>
              <a:t>SFT</a:t>
            </a:r>
            <a:r>
              <a:rPr lang="zh-CN" altLang="zh-CN" sz="1400" dirty="0">
                <a:solidFill>
                  <a:srgbClr val="C00000"/>
                </a:solidFill>
              </a:rPr>
              <a:t>键</a:t>
            </a:r>
            <a:r>
              <a:rPr lang="zh-CN" altLang="en-US" sz="1400" dirty="0">
                <a:solidFill>
                  <a:srgbClr val="C00000"/>
                </a:solidFill>
              </a:rPr>
              <a:t>切数字与字母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7D303D7-6F9D-4C14-ADEB-914E6D989C21}"/>
              </a:ext>
            </a:extLst>
          </p:cNvPr>
          <p:cNvSpPr txBox="1"/>
          <p:nvPr/>
        </p:nvSpPr>
        <p:spPr>
          <a:xfrm>
            <a:off x="389018" y="500353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highlight>
                  <a:srgbClr val="000080"/>
                </a:highlight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A0733E-83AD-4E77-A079-221D63E2B729}"/>
              </a:ext>
            </a:extLst>
          </p:cNvPr>
          <p:cNvSpPr/>
          <p:nvPr/>
        </p:nvSpPr>
        <p:spPr>
          <a:xfrm>
            <a:off x="6689199" y="431545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如果有插存储卡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C06158-9942-42FA-91C9-77492253D9F5}"/>
              </a:ext>
            </a:extLst>
          </p:cNvPr>
          <p:cNvSpPr/>
          <p:nvPr/>
        </p:nvSpPr>
        <p:spPr>
          <a:xfrm>
            <a:off x="6406019" y="5917162"/>
            <a:ext cx="2417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</a:rPr>
              <a:t>Disk:A</a:t>
            </a:r>
            <a:r>
              <a:rPr lang="en-US" altLang="zh-CN" dirty="0">
                <a:solidFill>
                  <a:srgbClr val="FFFF00"/>
                </a:solidFill>
              </a:rPr>
              <a:t>  </a:t>
            </a:r>
            <a:r>
              <a:rPr lang="zh-CN" altLang="en-US" dirty="0">
                <a:solidFill>
                  <a:srgbClr val="FFFF00"/>
                </a:solidFill>
              </a:rPr>
              <a:t>表示本地磁盘 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Disk:B</a:t>
            </a:r>
            <a:r>
              <a:rPr lang="en-US" altLang="zh-CN" dirty="0">
                <a:solidFill>
                  <a:srgbClr val="FFFF00"/>
                </a:solidFill>
              </a:rPr>
              <a:t>  </a:t>
            </a:r>
            <a:r>
              <a:rPr lang="zh-CN" altLang="en-US" dirty="0">
                <a:solidFill>
                  <a:srgbClr val="FFFF00"/>
                </a:solidFill>
              </a:rPr>
              <a:t>表示</a:t>
            </a:r>
            <a:r>
              <a:rPr lang="en-US" altLang="zh-CN" dirty="0">
                <a:solidFill>
                  <a:srgbClr val="FFFF00"/>
                </a:solidFill>
              </a:rPr>
              <a:t>SD </a:t>
            </a:r>
            <a:r>
              <a:rPr lang="zh-CN" altLang="en-US" dirty="0">
                <a:solidFill>
                  <a:srgbClr val="FFFF00"/>
                </a:solidFill>
              </a:rPr>
              <a:t>卡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建站（ 设站）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772816"/>
            <a:ext cx="8421688" cy="1198562"/>
          </a:xfrm>
        </p:spPr>
        <p:txBody>
          <a:bodyPr/>
          <a:lstStyle/>
          <a:p>
            <a:pPr marL="0" indent="-317500"/>
            <a:r>
              <a:rPr lang="zh-CN" altLang="en-US" dirty="0"/>
              <a:t>目的：获取测站点的坐标与仪器高</a:t>
            </a:r>
            <a:endParaRPr lang="en-US" altLang="zh-CN" dirty="0"/>
          </a:p>
          <a:p>
            <a:pPr marL="0" indent="-317500"/>
            <a:r>
              <a:rPr lang="zh-CN" altLang="en-US" dirty="0"/>
              <a:t>操作方法：</a:t>
            </a:r>
            <a:endParaRPr lang="en-US" altLang="zh-CN" dirty="0"/>
          </a:p>
          <a:p>
            <a:pPr marL="800100" lvl="2" indent="-317500"/>
            <a:endParaRPr lang="en-US" altLang="zh-CN" b="0" dirty="0"/>
          </a:p>
          <a:p>
            <a:pPr marL="0" indent="-317500"/>
            <a:endParaRPr lang="zh-CN" altLang="en-US" dirty="0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411D821E-9158-4431-9B14-707E74F1E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2996952"/>
            <a:ext cx="272120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BC0DB7E0-AA16-4CB9-87D0-C9E720A05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36" y="2996952"/>
            <a:ext cx="246074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61CBC322-D498-4486-B561-B2FDF4A0FBA6}"/>
              </a:ext>
            </a:extLst>
          </p:cNvPr>
          <p:cNvGrpSpPr/>
          <p:nvPr/>
        </p:nvGrpSpPr>
        <p:grpSpPr>
          <a:xfrm>
            <a:off x="3179676" y="3218155"/>
            <a:ext cx="1139116" cy="727736"/>
            <a:chOff x="3179676" y="3218155"/>
            <a:chExt cx="1139116" cy="727736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1990AB0-941E-4859-ACF0-72CB31486C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75720" y="3501008"/>
              <a:ext cx="0" cy="44488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B46CAF5-156A-4E01-9CE0-0C397D2AC2EE}"/>
                </a:ext>
              </a:extLst>
            </p:cNvPr>
            <p:cNvSpPr txBox="1"/>
            <p:nvPr/>
          </p:nvSpPr>
          <p:spPr>
            <a:xfrm>
              <a:off x="3179676" y="321815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highlight>
                    <a:srgbClr val="000080"/>
                  </a:highlight>
                </a:defRPr>
              </a:lvl1pPr>
            </a:lstStyle>
            <a:p>
              <a:r>
                <a:rPr lang="en-US" altLang="zh-CN" dirty="0"/>
                <a:t>FNC</a:t>
              </a:r>
              <a:endParaRPr lang="zh-CN" altLang="en-US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9F5EAEB-7D02-4741-A1B8-F75AFA2F51AB}"/>
                </a:ext>
              </a:extLst>
            </p:cNvPr>
            <p:cNvGrpSpPr/>
            <p:nvPr/>
          </p:nvGrpSpPr>
          <p:grpSpPr>
            <a:xfrm>
              <a:off x="3590793" y="3576559"/>
              <a:ext cx="727999" cy="369332"/>
              <a:chOff x="2792685" y="3059668"/>
              <a:chExt cx="927051" cy="369332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85BD6DC4-9498-4FCE-99A9-9675FD25EBB4}"/>
                  </a:ext>
                </a:extLst>
              </p:cNvPr>
              <p:cNvCxnSpPr/>
              <p:nvPr/>
            </p:nvCxnSpPr>
            <p:spPr bwMode="auto">
              <a:xfrm>
                <a:off x="2792685" y="3429000"/>
                <a:ext cx="927051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46616-E602-4639-A4A7-D20403008891}"/>
                  </a:ext>
                </a:extLst>
              </p:cNvPr>
              <p:cNvSpPr txBox="1"/>
              <p:nvPr/>
            </p:nvSpPr>
            <p:spPr>
              <a:xfrm>
                <a:off x="2872201" y="3059668"/>
                <a:ext cx="578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FF"/>
                    </a:solidFill>
                    <a:highlight>
                      <a:srgbClr val="000080"/>
                    </a:highlight>
                  </a:rPr>
                  <a:t>F2</a:t>
                </a:r>
                <a:endParaRPr lang="zh-CN" altLang="en-US" dirty="0">
                  <a:solidFill>
                    <a:srgbClr val="FFFFFF"/>
                  </a:solidFill>
                  <a:highlight>
                    <a:srgbClr val="000080"/>
                  </a:highlight>
                </a:endParaRPr>
              </a:p>
            </p:txBody>
          </p:sp>
        </p:grpSp>
      </p:grpSp>
      <p:pic>
        <p:nvPicPr>
          <p:cNvPr id="4100" name="图片 1">
            <a:extLst>
              <a:ext uri="{FF2B5EF4-FFF2-40B4-BE49-F238E27FC236}">
                <a16:creationId xmlns:a16="http://schemas.microsoft.com/office/drawing/2014/main" id="{9548CF01-6DA7-4192-A559-3EE78669E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138" y="2996431"/>
            <a:ext cx="238151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2FD2510-5A57-4A5B-AA8E-31474B1F0F55}"/>
              </a:ext>
            </a:extLst>
          </p:cNvPr>
          <p:cNvGrpSpPr/>
          <p:nvPr/>
        </p:nvGrpSpPr>
        <p:grpSpPr>
          <a:xfrm>
            <a:off x="6858136" y="3429000"/>
            <a:ext cx="648442" cy="369332"/>
            <a:chOff x="8805578" y="3153922"/>
            <a:chExt cx="648442" cy="369332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EA656E8-29A6-4A2D-AB74-B75EF6CFC5D0}"/>
                </a:ext>
              </a:extLst>
            </p:cNvPr>
            <p:cNvCxnSpPr/>
            <p:nvPr/>
          </p:nvCxnSpPr>
          <p:spPr bwMode="auto">
            <a:xfrm>
              <a:off x="8805578" y="3523254"/>
              <a:ext cx="64844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D6BC32-651D-4F02-9DCE-A8E1159E2ACA}"/>
                </a:ext>
              </a:extLst>
            </p:cNvPr>
            <p:cNvSpPr txBox="1"/>
            <p:nvPr/>
          </p:nvSpPr>
          <p:spPr>
            <a:xfrm>
              <a:off x="8823025" y="3153922"/>
              <a:ext cx="576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highlight>
                    <a:srgbClr val="000080"/>
                  </a:highlight>
                </a:rPr>
                <a:t>2</a:t>
              </a:r>
              <a:endParaRPr lang="zh-CN" altLang="en-US" dirty="0">
                <a:solidFill>
                  <a:srgbClr val="FFFFFF"/>
                </a:solidFill>
                <a:highlight>
                  <a:srgbClr val="000080"/>
                </a:highlight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D5763B5-B142-4F94-A62B-F7D8F3BE40B9}"/>
              </a:ext>
            </a:extLst>
          </p:cNvPr>
          <p:cNvSpPr txBox="1"/>
          <p:nvPr/>
        </p:nvSpPr>
        <p:spPr>
          <a:xfrm>
            <a:off x="10155636" y="283789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N0</a:t>
            </a:r>
            <a:r>
              <a:rPr lang="zh-CN" altLang="en-US" dirty="0">
                <a:solidFill>
                  <a:srgbClr val="FFFF00"/>
                </a:solidFill>
              </a:rPr>
              <a:t>为纵坐标</a:t>
            </a:r>
            <a:r>
              <a:rPr lang="en-US" altLang="zh-CN" dirty="0">
                <a:solidFill>
                  <a:srgbClr val="FFFF00"/>
                </a:solidFill>
              </a:rPr>
              <a:t>x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E0</a:t>
            </a:r>
            <a:r>
              <a:rPr lang="zh-CN" altLang="en-US" dirty="0">
                <a:solidFill>
                  <a:srgbClr val="FFFF00"/>
                </a:solidFill>
              </a:rPr>
              <a:t>为横坐标</a:t>
            </a:r>
            <a:r>
              <a:rPr lang="en-US" altLang="zh-CN" dirty="0">
                <a:solidFill>
                  <a:srgbClr val="FFFF00"/>
                </a:solidFill>
              </a:rPr>
              <a:t>y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Z0</a:t>
            </a:r>
            <a:r>
              <a:rPr lang="zh-CN" altLang="en-US" dirty="0">
                <a:solidFill>
                  <a:srgbClr val="FFFF00"/>
                </a:solidFill>
              </a:rPr>
              <a:t>为高程</a:t>
            </a:r>
            <a:r>
              <a:rPr lang="en-US" altLang="zh-CN" dirty="0">
                <a:solidFill>
                  <a:srgbClr val="FFFF00"/>
                </a:solidFill>
              </a:rPr>
              <a:t>h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CD25F2B1-EA91-46C5-9A37-D2A890F2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50" y="5040895"/>
            <a:ext cx="2867065" cy="160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C228C500-9BF2-4E52-8528-D54027FC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834" y="5035282"/>
            <a:ext cx="2721202" cy="158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305CF90-6071-4F33-B367-93D58A74F1B1}"/>
              </a:ext>
            </a:extLst>
          </p:cNvPr>
          <p:cNvSpPr/>
          <p:nvPr/>
        </p:nvSpPr>
        <p:spPr bwMode="auto">
          <a:xfrm>
            <a:off x="2135575" y="4920404"/>
            <a:ext cx="6336686" cy="1820963"/>
          </a:xfrm>
          <a:prstGeom prst="rect">
            <a:avLst/>
          </a:pr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77EBA3CD-8B59-4A74-930D-F6CD38E5A65A}"/>
              </a:ext>
            </a:extLst>
          </p:cNvPr>
          <p:cNvCxnSpPr>
            <a:cxnSpLocks/>
            <a:stCxn id="4100" idx="2"/>
            <a:endCxn id="2" idx="0"/>
          </p:cNvCxnSpPr>
          <p:nvPr/>
        </p:nvCxnSpPr>
        <p:spPr bwMode="auto">
          <a:xfrm rot="5400000">
            <a:off x="6745997" y="2922505"/>
            <a:ext cx="555821" cy="3439977"/>
          </a:xfrm>
          <a:prstGeom prst="bentConnector3">
            <a:avLst>
              <a:gd name="adj1" fmla="val 59015"/>
            </a:avLst>
          </a:prstGeom>
          <a:ln>
            <a:prstDash val="sys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B280E9E-06DD-4689-9649-F94669F72A2E}"/>
              </a:ext>
            </a:extLst>
          </p:cNvPr>
          <p:cNvCxnSpPr>
            <a:stCxn id="2050" idx="1"/>
          </p:cNvCxnSpPr>
          <p:nvPr/>
        </p:nvCxnSpPr>
        <p:spPr bwMode="auto">
          <a:xfrm flipH="1">
            <a:off x="5015880" y="5843673"/>
            <a:ext cx="42617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定向方法</a:t>
            </a: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1774825" y="1773239"/>
            <a:ext cx="8421688" cy="4968875"/>
          </a:xfrm>
        </p:spPr>
        <p:txBody>
          <a:bodyPr/>
          <a:lstStyle/>
          <a:p>
            <a:r>
              <a:rPr lang="zh-CN" altLang="en-US"/>
              <a:t>目的：获得视线方位角</a:t>
            </a:r>
            <a:endParaRPr lang="en-US" altLang="zh-CN"/>
          </a:p>
          <a:p>
            <a:r>
              <a:rPr lang="zh-CN" altLang="zh-CN"/>
              <a:t>方法一：</a:t>
            </a:r>
            <a:r>
              <a:rPr lang="zh-CN" altLang="en-US"/>
              <a:t>通过后视点坐标定向</a:t>
            </a:r>
            <a:endParaRPr lang="en-US" altLang="zh-CN"/>
          </a:p>
          <a:p>
            <a:pPr lvl="1">
              <a:lnSpc>
                <a:spcPct val="130000"/>
              </a:lnSpc>
            </a:pPr>
            <a:r>
              <a:rPr lang="zh-CN" altLang="en-US" b="0"/>
              <a:t>思路：</a:t>
            </a:r>
            <a:r>
              <a:rPr lang="zh-CN" altLang="zh-CN" b="0"/>
              <a:t>设置测站点结束之后</a:t>
            </a:r>
            <a:r>
              <a:rPr lang="en-US" altLang="zh-CN" b="0">
                <a:sym typeface="Wingdings" pitchFamily="2" charset="2"/>
              </a:rPr>
              <a:t></a:t>
            </a:r>
            <a:r>
              <a:rPr lang="zh-CN" altLang="zh-CN" b="0"/>
              <a:t>设置后视点</a:t>
            </a:r>
            <a:r>
              <a:rPr lang="en-US" altLang="zh-CN" b="0">
                <a:sym typeface="Wingdings" pitchFamily="2" charset="2"/>
              </a:rPr>
              <a:t></a:t>
            </a:r>
            <a:r>
              <a:rPr lang="zh-CN" altLang="zh-CN" b="0"/>
              <a:t>输入或调取后视点信息</a:t>
            </a:r>
            <a:r>
              <a:rPr lang="en-US" altLang="zh-CN" b="0">
                <a:sym typeface="Wingdings" pitchFamily="2" charset="2"/>
              </a:rPr>
              <a:t></a:t>
            </a:r>
            <a:r>
              <a:rPr lang="zh-CN" altLang="en-US" b="0">
                <a:sym typeface="Wingdings" pitchFamily="2" charset="2"/>
              </a:rPr>
              <a:t>仪器依据测站点坐标与后视点坐标计算出方位角</a:t>
            </a:r>
            <a:endParaRPr lang="en-US" altLang="zh-CN" b="0">
              <a:sym typeface="Wingdings" pitchFamily="2" charset="2"/>
            </a:endParaRPr>
          </a:p>
          <a:p>
            <a:pPr>
              <a:lnSpc>
                <a:spcPct val="130000"/>
              </a:lnSpc>
            </a:pPr>
            <a:r>
              <a:rPr lang="zh-CN" altLang="zh-CN"/>
              <a:t>方法二：</a:t>
            </a:r>
            <a:r>
              <a:rPr lang="zh-CN" altLang="en-US"/>
              <a:t>通过后视点方位角定向</a:t>
            </a:r>
            <a:endParaRPr lang="en-US" altLang="zh-CN"/>
          </a:p>
          <a:p>
            <a:pPr lvl="1">
              <a:lnSpc>
                <a:spcPct val="130000"/>
              </a:lnSpc>
            </a:pPr>
            <a:r>
              <a:rPr lang="zh-CN" altLang="en-US" b="0"/>
              <a:t>思路：</a:t>
            </a:r>
            <a:r>
              <a:rPr lang="zh-CN" altLang="zh-CN" b="0"/>
              <a:t>设置测站点结束之后</a:t>
            </a:r>
            <a:r>
              <a:rPr lang="en-US" altLang="zh-CN" b="0">
                <a:sym typeface="Wingdings" pitchFamily="2" charset="2"/>
              </a:rPr>
              <a:t></a:t>
            </a:r>
            <a:r>
              <a:rPr lang="zh-CN" altLang="en-US" b="0">
                <a:sym typeface="Wingdings" pitchFamily="2" charset="2"/>
              </a:rPr>
              <a:t>输入测站点到后视点的</a:t>
            </a:r>
            <a:r>
              <a:rPr lang="zh-CN" altLang="zh-CN" b="0"/>
              <a:t>方位角</a:t>
            </a:r>
            <a:endParaRPr lang="zh-CN" altLang="en-US" b="0"/>
          </a:p>
        </p:txBody>
      </p:sp>
      <p:grpSp>
        <p:nvGrpSpPr>
          <p:cNvPr id="89091" name="组合 45"/>
          <p:cNvGrpSpPr>
            <a:grpSpLocks/>
          </p:cNvGrpSpPr>
          <p:nvPr/>
        </p:nvGrpSpPr>
        <p:grpSpPr bwMode="auto">
          <a:xfrm>
            <a:off x="6864350" y="-26988"/>
            <a:ext cx="3695700" cy="3008313"/>
            <a:chOff x="4756762" y="204685"/>
            <a:chExt cx="3695742" cy="3008291"/>
          </a:xfrm>
        </p:grpSpPr>
        <p:grpSp>
          <p:nvGrpSpPr>
            <p:cNvPr id="89092" name="组合 46"/>
            <p:cNvGrpSpPr>
              <a:grpSpLocks/>
            </p:cNvGrpSpPr>
            <p:nvPr/>
          </p:nvGrpSpPr>
          <p:grpSpPr bwMode="auto">
            <a:xfrm>
              <a:off x="5101254" y="239635"/>
              <a:ext cx="3351250" cy="2625682"/>
              <a:chOff x="794709" y="2315880"/>
              <a:chExt cx="3351250" cy="2625682"/>
            </a:xfrm>
          </p:grpSpPr>
          <p:grpSp>
            <p:nvGrpSpPr>
              <p:cNvPr id="89101" name="组合 55"/>
              <p:cNvGrpSpPr>
                <a:grpSpLocks/>
              </p:cNvGrpSpPr>
              <p:nvPr/>
            </p:nvGrpSpPr>
            <p:grpSpPr bwMode="auto">
              <a:xfrm>
                <a:off x="794709" y="2656856"/>
                <a:ext cx="3273235" cy="2284706"/>
                <a:chOff x="4107077" y="3276600"/>
                <a:chExt cx="3273235" cy="2284706"/>
              </a:xfrm>
            </p:grpSpPr>
            <p:sp>
              <p:nvSpPr>
                <p:cNvPr id="89105" name="矩形 59"/>
                <p:cNvSpPr>
                  <a:spLocks noChangeArrowheads="1"/>
                </p:cNvSpPr>
                <p:nvPr/>
              </p:nvSpPr>
              <p:spPr bwMode="auto">
                <a:xfrm>
                  <a:off x="5347933" y="4294705"/>
                  <a:ext cx="381840" cy="4616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l-GR" altLang="zh-CN" sz="2400" b="1">
                      <a:solidFill>
                        <a:srgbClr val="FFFF00"/>
                      </a:solidFill>
                      <a:latin typeface="Tahoma" pitchFamily="34" charset="0"/>
                    </a:rPr>
                    <a:t>β</a:t>
                  </a:r>
                  <a:endParaRPr lang="zh-CN" altLang="en-US" sz="2400" b="1">
                    <a:solidFill>
                      <a:srgbClr val="FFFF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61" name="弧形 60"/>
                <p:cNvSpPr/>
                <p:nvPr/>
              </p:nvSpPr>
              <p:spPr bwMode="auto">
                <a:xfrm rot="4883635">
                  <a:off x="4289651" y="4353215"/>
                  <a:ext cx="1025517" cy="1390666"/>
                </a:xfrm>
                <a:prstGeom prst="arc">
                  <a:avLst>
                    <a:gd name="adj1" fmla="val 12188297"/>
                    <a:gd name="adj2" fmla="val 16283560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>
                    <a:solidFill>
                      <a:srgbClr val="000000"/>
                    </a:solidFill>
                    <a:latin typeface="+mn-lt"/>
                    <a:ea typeface="宋体" pitchFamily="2" charset="-122"/>
                  </a:endParaRPr>
                </a:p>
              </p:txBody>
            </p:sp>
            <p:cxnSp>
              <p:nvCxnSpPr>
                <p:cNvPr id="89107" name="直接箭头连接符 61"/>
                <p:cNvCxnSpPr>
                  <a:cxnSpLocks noChangeShapeType="1"/>
                  <a:stCxn id="61" idx="1"/>
                </p:cNvCxnSpPr>
                <p:nvPr/>
              </p:nvCxnSpPr>
              <p:spPr bwMode="auto">
                <a:xfrm flipV="1">
                  <a:off x="4801959" y="3276600"/>
                  <a:ext cx="430441" cy="1771550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FFFF00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89108" name="直接箭头连接符 62"/>
                <p:cNvCxnSpPr>
                  <a:cxnSpLocks noChangeShapeType="1"/>
                  <a:stCxn id="61" idx="1"/>
                </p:cNvCxnSpPr>
                <p:nvPr/>
              </p:nvCxnSpPr>
              <p:spPr bwMode="auto">
                <a:xfrm flipV="1">
                  <a:off x="4801959" y="4725194"/>
                  <a:ext cx="2578353" cy="322956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FFFF00"/>
                  </a:solidFill>
                  <a:round/>
                  <a:headEnd/>
                  <a:tailEnd type="arrow" w="med" len="med"/>
                </a:ln>
              </p:spPr>
            </p:cxnSp>
          </p:grpSp>
          <p:sp>
            <p:nvSpPr>
              <p:cNvPr id="89102" name="Rectangle 23"/>
              <p:cNvSpPr>
                <a:spLocks noChangeArrowheads="1"/>
              </p:cNvSpPr>
              <p:nvPr/>
            </p:nvSpPr>
            <p:spPr bwMode="auto">
              <a:xfrm>
                <a:off x="1048266" y="4234656"/>
                <a:ext cx="441325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FFFFFF"/>
                    </a:solidFill>
                    <a:latin typeface="Times New Roman" pitchFamily="18" charset="0"/>
                    <a:ea typeface="华文细黑"/>
                    <a:cs typeface="华文细黑"/>
                  </a:rPr>
                  <a:t>A</a:t>
                </a:r>
              </a:p>
            </p:txBody>
          </p:sp>
          <p:sp>
            <p:nvSpPr>
              <p:cNvPr id="89103" name="Rectangle 30"/>
              <p:cNvSpPr>
                <a:spLocks noChangeArrowheads="1"/>
              </p:cNvSpPr>
              <p:nvPr/>
            </p:nvSpPr>
            <p:spPr bwMode="auto">
              <a:xfrm>
                <a:off x="1991292" y="2315880"/>
                <a:ext cx="420688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FFFFFF"/>
                    </a:solidFill>
                    <a:latin typeface="Times New Roman" pitchFamily="18" charset="0"/>
                    <a:ea typeface="华文细黑"/>
                    <a:cs typeface="华文细黑"/>
                  </a:rPr>
                  <a:t>B</a:t>
                </a:r>
              </a:p>
            </p:txBody>
          </p:sp>
          <p:sp>
            <p:nvSpPr>
              <p:cNvPr id="89104" name="Rectangle 24"/>
              <p:cNvSpPr>
                <a:spLocks noChangeArrowheads="1"/>
              </p:cNvSpPr>
              <p:nvPr/>
            </p:nvSpPr>
            <p:spPr bwMode="auto">
              <a:xfrm>
                <a:off x="3763371" y="3642955"/>
                <a:ext cx="382588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FFFFFF"/>
                    </a:solidFill>
                    <a:latin typeface="Times New Roman" pitchFamily="18" charset="0"/>
                    <a:ea typeface="华文细黑"/>
                    <a:cs typeface="华文细黑"/>
                  </a:rPr>
                  <a:t>P</a:t>
                </a:r>
              </a:p>
            </p:txBody>
          </p:sp>
        </p:grpSp>
        <p:cxnSp>
          <p:nvCxnSpPr>
            <p:cNvPr id="89093" name="直接箭头连接符 47"/>
            <p:cNvCxnSpPr>
              <a:cxnSpLocks noChangeShapeType="1"/>
              <a:stCxn id="89102" idx="3"/>
            </p:cNvCxnSpPr>
            <p:nvPr/>
          </p:nvCxnSpPr>
          <p:spPr bwMode="auto">
            <a:xfrm flipV="1">
              <a:off x="5799163" y="322107"/>
              <a:ext cx="0" cy="1837357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sp>
          <p:nvSpPr>
            <p:cNvPr id="89094" name="Rectangle 24"/>
            <p:cNvSpPr>
              <a:spLocks noChangeArrowheads="1"/>
            </p:cNvSpPr>
            <p:nvPr/>
          </p:nvSpPr>
          <p:spPr bwMode="auto">
            <a:xfrm>
              <a:off x="5255380" y="204685"/>
              <a:ext cx="4443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FFFF"/>
                  </a:solidFill>
                  <a:latin typeface="Times New Roman" pitchFamily="18" charset="0"/>
                  <a:ea typeface="华文细黑"/>
                  <a:cs typeface="华文细黑"/>
                </a:rPr>
                <a:t>N</a:t>
              </a:r>
            </a:p>
          </p:txBody>
        </p:sp>
        <p:grpSp>
          <p:nvGrpSpPr>
            <p:cNvPr id="89095" name="组合 49"/>
            <p:cNvGrpSpPr>
              <a:grpSpLocks/>
            </p:cNvGrpSpPr>
            <p:nvPr/>
          </p:nvGrpSpPr>
          <p:grpSpPr bwMode="auto">
            <a:xfrm>
              <a:off x="5099124" y="698684"/>
              <a:ext cx="1420226" cy="2493279"/>
              <a:chOff x="786572" y="2375881"/>
              <a:chExt cx="1420226" cy="2493279"/>
            </a:xfrm>
          </p:grpSpPr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180" y="2375881"/>
                <a:ext cx="62324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>
                    <a:noFill/>
                    <a:latin typeface="+mn-lt"/>
                    <a:ea typeface="+mn-ea"/>
                  </a:rPr>
                  <a:t> </a:t>
                </a:r>
              </a:p>
            </p:txBody>
          </p:sp>
          <p:sp>
            <p:nvSpPr>
              <p:cNvPr id="55" name="弧形 54"/>
              <p:cNvSpPr/>
              <p:nvPr/>
            </p:nvSpPr>
            <p:spPr bwMode="auto">
              <a:xfrm>
                <a:off x="787114" y="2796276"/>
                <a:ext cx="1419241" cy="2073260"/>
              </a:xfrm>
              <a:prstGeom prst="arc">
                <a:avLst>
                  <a:gd name="adj1" fmla="val 16200000"/>
                  <a:gd name="adj2" fmla="val 17066218"/>
                </a:avLst>
              </a:prstGeom>
              <a:solidFill>
                <a:schemeClr val="accent3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srgbClr val="000000"/>
                  </a:solidFill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89096" name="组合 50"/>
            <p:cNvGrpSpPr>
              <a:grpSpLocks/>
            </p:cNvGrpSpPr>
            <p:nvPr/>
          </p:nvGrpSpPr>
          <p:grpSpPr bwMode="auto">
            <a:xfrm>
              <a:off x="4756762" y="724053"/>
              <a:ext cx="2606134" cy="2488923"/>
              <a:chOff x="444210" y="2401250"/>
              <a:chExt cx="2606134" cy="2488923"/>
            </a:xfrm>
          </p:grpSpPr>
          <p:sp>
            <p:nvSpPr>
              <p:cNvPr id="52" name="弧形 51"/>
              <p:cNvSpPr/>
              <p:nvPr/>
            </p:nvSpPr>
            <p:spPr bwMode="auto">
              <a:xfrm rot="21249363">
                <a:off x="444210" y="2400991"/>
                <a:ext cx="2320952" cy="2489182"/>
              </a:xfrm>
              <a:prstGeom prst="arc">
                <a:avLst>
                  <a:gd name="adj1" fmla="val 16199999"/>
                  <a:gd name="adj2" fmla="val 850147"/>
                </a:avLst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srgbClr val="000000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483" y="2405102"/>
                <a:ext cx="61786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>
                    <a:noFill/>
                    <a:latin typeface="+mn-lt"/>
                    <a:ea typeface="+mn-ea"/>
                  </a:rPr>
                  <a:t> </a:t>
                </a:r>
              </a:p>
            </p:txBody>
          </p:sp>
        </p:grpSp>
      </p:grp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KTS-442</a:t>
            </a:r>
            <a:r>
              <a:rPr lang="zh-CN" altLang="en-US" dirty="0"/>
              <a:t>定向操作</a:t>
            </a:r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>
          <a:xfrm>
            <a:off x="119336" y="1772816"/>
            <a:ext cx="9144000" cy="5300662"/>
          </a:xfrm>
        </p:spPr>
        <p:txBody>
          <a:bodyPr/>
          <a:lstStyle/>
          <a:p>
            <a:r>
              <a:rPr lang="zh-CN" altLang="zh-CN" dirty="0"/>
              <a:t>方法一：</a:t>
            </a:r>
            <a:r>
              <a:rPr lang="zh-CN" altLang="en-US" dirty="0"/>
              <a:t>坐标定后视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b="0" dirty="0"/>
              <a:t>在</a:t>
            </a:r>
            <a:r>
              <a:rPr lang="zh-CN" altLang="en-US" b="0" dirty="0">
                <a:solidFill>
                  <a:srgbClr val="FFFF00"/>
                </a:solidFill>
              </a:rPr>
              <a:t>坐标测量</a:t>
            </a:r>
            <a:r>
              <a:rPr lang="zh-CN" altLang="en-US" b="0" dirty="0"/>
              <a:t>菜单屏幕下用▲▼选取“</a:t>
            </a:r>
            <a:r>
              <a:rPr lang="en-US" altLang="zh-CN" b="0" dirty="0"/>
              <a:t>3</a:t>
            </a:r>
            <a:r>
              <a:rPr lang="zh-CN" altLang="en-US" b="0" dirty="0"/>
              <a:t>、设置后视”后按 </a:t>
            </a:r>
            <a:r>
              <a:rPr lang="en-US" altLang="zh-CN" b="0" dirty="0"/>
              <a:t>ENT(</a:t>
            </a:r>
            <a:r>
              <a:rPr lang="zh-CN" altLang="en-US" b="0" dirty="0"/>
              <a:t>或直接按数字键 </a:t>
            </a:r>
            <a:r>
              <a:rPr lang="en-US" altLang="zh-CN" b="0" dirty="0"/>
              <a:t>3)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1E94F9-FCD2-4759-AD55-FC5C601FD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658" y="0"/>
            <a:ext cx="4210050" cy="228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D6BB29-4A66-4DB3-BA31-D71D203E0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560" y="4730452"/>
            <a:ext cx="3368040" cy="182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DA89FE-CAEF-4FB2-B531-897EBB82A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870" y="4661872"/>
            <a:ext cx="3390900" cy="18973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D19497-FB9D-4108-BF8A-25297D6EA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84" y="4692352"/>
            <a:ext cx="3383280" cy="1905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3EBC6A9-6450-4B2E-98EC-64FA2B6557C8}"/>
              </a:ext>
            </a:extLst>
          </p:cNvPr>
          <p:cNvCxnSpPr>
            <a:stCxn id="3" idx="2"/>
          </p:cNvCxnSpPr>
          <p:nvPr/>
        </p:nvCxnSpPr>
        <p:spPr bwMode="auto">
          <a:xfrm>
            <a:off x="10008683" y="2286000"/>
            <a:ext cx="47757" cy="240635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DA2260E-18D3-4D06-8720-8ED6DDA88AE6}"/>
              </a:ext>
            </a:extLst>
          </p:cNvPr>
          <p:cNvSpPr txBox="1"/>
          <p:nvPr/>
        </p:nvSpPr>
        <p:spPr>
          <a:xfrm>
            <a:off x="10056440" y="305010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highlight>
                  <a:srgbClr val="000080"/>
                </a:highlight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D25CF3-8F21-4022-91D4-2A0DD441522B}"/>
              </a:ext>
            </a:extLst>
          </p:cNvPr>
          <p:cNvSpPr/>
          <p:nvPr/>
        </p:nvSpPr>
        <p:spPr bwMode="auto">
          <a:xfrm>
            <a:off x="7392144" y="6165304"/>
            <a:ext cx="720080" cy="4320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947936-8425-493F-ABBE-8F8EB25E50E5}"/>
              </a:ext>
            </a:extLst>
          </p:cNvPr>
          <p:cNvGrpSpPr/>
          <p:nvPr/>
        </p:nvGrpSpPr>
        <p:grpSpPr>
          <a:xfrm>
            <a:off x="3934664" y="5360296"/>
            <a:ext cx="915206" cy="516975"/>
            <a:chOff x="8954801" y="5055847"/>
            <a:chExt cx="499218" cy="369332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F5166D4-269B-40D8-9406-7FE16D1E2982}"/>
                </a:ext>
              </a:extLst>
            </p:cNvPr>
            <p:cNvCxnSpPr/>
            <p:nvPr/>
          </p:nvCxnSpPr>
          <p:spPr bwMode="auto">
            <a:xfrm flipH="1" flipV="1">
              <a:off x="8958436" y="5324766"/>
              <a:ext cx="440879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93CD425-0A35-4E9C-A63E-C703686C3E5E}"/>
                </a:ext>
              </a:extLst>
            </p:cNvPr>
            <p:cNvSpPr txBox="1"/>
            <p:nvPr/>
          </p:nvSpPr>
          <p:spPr>
            <a:xfrm>
              <a:off x="8954801" y="5055847"/>
              <a:ext cx="49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highlight>
                    <a:srgbClr val="000080"/>
                  </a:highlight>
                </a:rPr>
                <a:t>F4</a:t>
              </a:r>
              <a:endParaRPr lang="zh-CN" altLang="en-US" dirty="0">
                <a:solidFill>
                  <a:srgbClr val="FFFFFF"/>
                </a:solidFill>
                <a:highlight>
                  <a:srgbClr val="000080"/>
                </a:highlight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1F3AF3D-2BB4-4880-89FB-E1E10516F98A}"/>
              </a:ext>
            </a:extLst>
          </p:cNvPr>
          <p:cNvGrpSpPr/>
          <p:nvPr/>
        </p:nvGrpSpPr>
        <p:grpSpPr>
          <a:xfrm>
            <a:off x="8196678" y="5312763"/>
            <a:ext cx="515882" cy="376423"/>
            <a:chOff x="8954801" y="5055847"/>
            <a:chExt cx="499218" cy="268920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E241583-1E75-44D8-8C36-7F10E1DF6A51}"/>
                </a:ext>
              </a:extLst>
            </p:cNvPr>
            <p:cNvCxnSpPr/>
            <p:nvPr/>
          </p:nvCxnSpPr>
          <p:spPr bwMode="auto">
            <a:xfrm flipH="1" flipV="1">
              <a:off x="8958436" y="5324766"/>
              <a:ext cx="440879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80E093E-9E91-43E7-88D2-80E0DE180D42}"/>
                </a:ext>
              </a:extLst>
            </p:cNvPr>
            <p:cNvSpPr txBox="1"/>
            <p:nvPr/>
          </p:nvSpPr>
          <p:spPr>
            <a:xfrm>
              <a:off x="8954801" y="5055847"/>
              <a:ext cx="499218" cy="263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highlight>
                    <a:srgbClr val="000080"/>
                  </a:highlight>
                </a:rPr>
                <a:t>2</a:t>
              </a:r>
              <a:endParaRPr lang="zh-CN" altLang="en-US" dirty="0">
                <a:solidFill>
                  <a:srgbClr val="FFFFFF"/>
                </a:solidFill>
                <a:highlight>
                  <a:srgbClr val="000080"/>
                </a:highlight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定向操作方法二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792409"/>
            <a:ext cx="8421688" cy="4968875"/>
          </a:xfrm>
        </p:spPr>
        <p:txBody>
          <a:bodyPr/>
          <a:lstStyle/>
          <a:p>
            <a:r>
              <a:rPr lang="zh-CN" altLang="zh-CN" dirty="0"/>
              <a:t>方法二：</a:t>
            </a:r>
            <a:r>
              <a:rPr lang="zh-CN" altLang="en-US" dirty="0"/>
              <a:t>通过给定后视点方位角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C079B0-3B0E-4C8A-9407-71E2F6DB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462" y="3951600"/>
            <a:ext cx="3398520" cy="1844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51E08C-2D22-4FAD-9422-C63894BE4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614" y="0"/>
            <a:ext cx="4210050" cy="2286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A0365E8-95A5-4BDA-B8D5-82B306E43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807" y="3884537"/>
            <a:ext cx="3390900" cy="18745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D97E77-3E42-48D6-BCB1-A1AB85270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9" y="3730620"/>
            <a:ext cx="3360420" cy="2286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4B471CB-BD68-4C4F-B773-94C85B97B2B8}"/>
              </a:ext>
            </a:extLst>
          </p:cNvPr>
          <p:cNvGrpSpPr/>
          <p:nvPr/>
        </p:nvGrpSpPr>
        <p:grpSpPr>
          <a:xfrm>
            <a:off x="3666243" y="4563309"/>
            <a:ext cx="915206" cy="516975"/>
            <a:chOff x="8954801" y="5055847"/>
            <a:chExt cx="499218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E5A903B-6E2C-4DCE-A538-32654FA8CD6B}"/>
                </a:ext>
              </a:extLst>
            </p:cNvPr>
            <p:cNvCxnSpPr/>
            <p:nvPr/>
          </p:nvCxnSpPr>
          <p:spPr bwMode="auto">
            <a:xfrm flipH="1" flipV="1">
              <a:off x="8958436" y="5324766"/>
              <a:ext cx="440879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C17A0FE-D174-4C21-837B-A0529DA070D7}"/>
                </a:ext>
              </a:extLst>
            </p:cNvPr>
            <p:cNvSpPr txBox="1"/>
            <p:nvPr/>
          </p:nvSpPr>
          <p:spPr>
            <a:xfrm>
              <a:off x="8954801" y="5055847"/>
              <a:ext cx="49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highlight>
                    <a:srgbClr val="000080"/>
                  </a:highlight>
                </a:rPr>
                <a:t>F4</a:t>
              </a:r>
              <a:endParaRPr lang="zh-CN" altLang="en-US" dirty="0">
                <a:solidFill>
                  <a:srgbClr val="FFFFFF"/>
                </a:solidFill>
                <a:highlight>
                  <a:srgbClr val="000080"/>
                </a:highlight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BE4BB8F-DF50-409B-AC71-52C1462DF196}"/>
              </a:ext>
            </a:extLst>
          </p:cNvPr>
          <p:cNvGrpSpPr/>
          <p:nvPr/>
        </p:nvGrpSpPr>
        <p:grpSpPr>
          <a:xfrm>
            <a:off x="8155065" y="4497197"/>
            <a:ext cx="515882" cy="376423"/>
            <a:chOff x="8954801" y="5055847"/>
            <a:chExt cx="499218" cy="268920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AE6F093-0C47-4CEE-9805-461D5E04B539}"/>
                </a:ext>
              </a:extLst>
            </p:cNvPr>
            <p:cNvCxnSpPr/>
            <p:nvPr/>
          </p:nvCxnSpPr>
          <p:spPr bwMode="auto">
            <a:xfrm flipH="1" flipV="1">
              <a:off x="8958436" y="5324766"/>
              <a:ext cx="440879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2834ECC-EEC0-4CAB-94E2-69E32BC42C21}"/>
                </a:ext>
              </a:extLst>
            </p:cNvPr>
            <p:cNvSpPr txBox="1"/>
            <p:nvPr/>
          </p:nvSpPr>
          <p:spPr>
            <a:xfrm>
              <a:off x="8954801" y="5055847"/>
              <a:ext cx="499218" cy="263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highlight>
                    <a:srgbClr val="000080"/>
                  </a:highlight>
                </a:rPr>
                <a:t>1</a:t>
              </a:r>
              <a:endParaRPr lang="zh-CN" altLang="en-US" dirty="0">
                <a:solidFill>
                  <a:srgbClr val="FFFFFF"/>
                </a:solidFill>
                <a:highlight>
                  <a:srgbClr val="000080"/>
                </a:highlight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1A99093-5504-4FCB-AA96-DD194CF32408}"/>
              </a:ext>
            </a:extLst>
          </p:cNvPr>
          <p:cNvGrpSpPr/>
          <p:nvPr/>
        </p:nvGrpSpPr>
        <p:grpSpPr>
          <a:xfrm>
            <a:off x="10152358" y="2346072"/>
            <a:ext cx="408137" cy="1605528"/>
            <a:chOff x="10630913" y="4010262"/>
            <a:chExt cx="331660" cy="610394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19E95D5-EC49-47BD-B043-0165D347C1A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630913" y="4010262"/>
              <a:ext cx="18754" cy="6103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3C5B56A-F1C9-4E0A-965D-B0B18E264A8E}"/>
                </a:ext>
              </a:extLst>
            </p:cNvPr>
            <p:cNvSpPr txBox="1"/>
            <p:nvPr/>
          </p:nvSpPr>
          <p:spPr>
            <a:xfrm>
              <a:off x="10649667" y="4130793"/>
              <a:ext cx="312906" cy="140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highlight>
                    <a:srgbClr val="000080"/>
                  </a:highlight>
                </a:defRPr>
              </a:lvl1pPr>
            </a:lstStyle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坐标测量操作</a:t>
            </a:r>
          </a:p>
        </p:txBody>
      </p:sp>
      <p:sp>
        <p:nvSpPr>
          <p:cNvPr id="93186" name="内容占位符 2"/>
          <p:cNvSpPr>
            <a:spLocks noGrp="1"/>
          </p:cNvSpPr>
          <p:nvPr>
            <p:ph idx="1"/>
          </p:nvPr>
        </p:nvSpPr>
        <p:spPr>
          <a:xfrm>
            <a:off x="1774825" y="1628775"/>
            <a:ext cx="8421688" cy="2808288"/>
          </a:xfrm>
        </p:spPr>
        <p:txBody>
          <a:bodyPr/>
          <a:lstStyle/>
          <a:p>
            <a:pPr lvl="1"/>
            <a:r>
              <a:rPr lang="zh-CN" altLang="zh-CN" b="0" dirty="0"/>
              <a:t>方法：</a:t>
            </a:r>
            <a:endParaRPr lang="zh-CN" altLang="en-US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C69748-2086-4F59-AC77-3FF89D32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242" y="88312"/>
            <a:ext cx="4210050" cy="2286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A91E75B-14D8-4221-B27B-A79DAD1FF12D}"/>
              </a:ext>
            </a:extLst>
          </p:cNvPr>
          <p:cNvGrpSpPr/>
          <p:nvPr/>
        </p:nvGrpSpPr>
        <p:grpSpPr>
          <a:xfrm>
            <a:off x="10152356" y="2346072"/>
            <a:ext cx="408132" cy="938912"/>
            <a:chOff x="10630913" y="4010262"/>
            <a:chExt cx="331656" cy="610394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8BCC6CD-FD40-44BA-A07F-49E2621B6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630913" y="4010262"/>
              <a:ext cx="18754" cy="6103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DA64B1B-0F74-4EA6-9D43-BF8214CDFE41}"/>
                </a:ext>
              </a:extLst>
            </p:cNvPr>
            <p:cNvSpPr txBox="1"/>
            <p:nvPr/>
          </p:nvSpPr>
          <p:spPr>
            <a:xfrm>
              <a:off x="10649663" y="4130793"/>
              <a:ext cx="312906" cy="240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highlight>
                    <a:srgbClr val="000080"/>
                  </a:highlight>
                </a:defRPr>
              </a:lvl1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9F4E4E9-4F96-4175-8563-FC9DBCEFC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238" y="3345911"/>
            <a:ext cx="3352800" cy="18592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3CE50FF-9985-4EF4-BE30-DE2877990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333" y="3369219"/>
            <a:ext cx="3345180" cy="192024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904D57-06F7-4E53-A52F-7A7204D0A1F3}"/>
              </a:ext>
            </a:extLst>
          </p:cNvPr>
          <p:cNvGrpSpPr/>
          <p:nvPr/>
        </p:nvGrpSpPr>
        <p:grpSpPr>
          <a:xfrm>
            <a:off x="7725585" y="4002630"/>
            <a:ext cx="940723" cy="376423"/>
            <a:chOff x="8954801" y="5055847"/>
            <a:chExt cx="499218" cy="268920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2D0A4AC-FB3D-4BAF-BB79-C634B05FEA04}"/>
                </a:ext>
              </a:extLst>
            </p:cNvPr>
            <p:cNvCxnSpPr/>
            <p:nvPr/>
          </p:nvCxnSpPr>
          <p:spPr bwMode="auto">
            <a:xfrm flipH="1" flipV="1">
              <a:off x="8958436" y="5324766"/>
              <a:ext cx="440879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9A60123-F482-4CAC-A28C-4B5DA58FF7EA}"/>
                </a:ext>
              </a:extLst>
            </p:cNvPr>
            <p:cNvSpPr txBox="1"/>
            <p:nvPr/>
          </p:nvSpPr>
          <p:spPr>
            <a:xfrm>
              <a:off x="8954801" y="5055847"/>
              <a:ext cx="499218" cy="263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rgbClr val="FFFFFF"/>
                </a:solidFill>
                <a:highlight>
                  <a:srgbClr val="000080"/>
                </a:highlight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FE73BFB-3E5A-4778-8DAD-FF968056E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5" y="3425511"/>
            <a:ext cx="3352800" cy="188976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E9B79249-4743-4E03-A96C-23E2F6B8E032}"/>
              </a:ext>
            </a:extLst>
          </p:cNvPr>
          <p:cNvGrpSpPr/>
          <p:nvPr/>
        </p:nvGrpSpPr>
        <p:grpSpPr>
          <a:xfrm>
            <a:off x="3468605" y="4024204"/>
            <a:ext cx="940723" cy="646331"/>
            <a:chOff x="8954801" y="5055847"/>
            <a:chExt cx="499218" cy="461745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C19458B-FF38-4E04-99DC-D07F01246123}"/>
                </a:ext>
              </a:extLst>
            </p:cNvPr>
            <p:cNvCxnSpPr/>
            <p:nvPr/>
          </p:nvCxnSpPr>
          <p:spPr bwMode="auto">
            <a:xfrm flipH="1" flipV="1">
              <a:off x="8958436" y="5324766"/>
              <a:ext cx="440879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7CD261-EAAD-48B0-9E99-0D6DD6763D02}"/>
                </a:ext>
              </a:extLst>
            </p:cNvPr>
            <p:cNvSpPr txBox="1"/>
            <p:nvPr/>
          </p:nvSpPr>
          <p:spPr>
            <a:xfrm>
              <a:off x="8954801" y="5055847"/>
              <a:ext cx="499218" cy="46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highlight>
                    <a:srgbClr val="000080"/>
                  </a:highlight>
                </a:rPr>
                <a:t>F1</a:t>
              </a:r>
            </a:p>
            <a:p>
              <a:pPr algn="ctr"/>
              <a:r>
                <a:rPr lang="zh-CN" altLang="en-US" dirty="0">
                  <a:solidFill>
                    <a:srgbClr val="FFFFFF"/>
                  </a:solidFill>
                  <a:highlight>
                    <a:srgbClr val="000080"/>
                  </a:highlight>
                </a:rPr>
                <a:t>记录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坐标测量总结</a:t>
            </a:r>
          </a:p>
        </p:txBody>
      </p:sp>
      <p:sp>
        <p:nvSpPr>
          <p:cNvPr id="97282" name="内容占位符 2"/>
          <p:cNvSpPr>
            <a:spLocks noGrp="1"/>
          </p:cNvSpPr>
          <p:nvPr>
            <p:ph idx="1"/>
          </p:nvPr>
        </p:nvSpPr>
        <p:spPr>
          <a:xfrm>
            <a:off x="1774825" y="1773239"/>
            <a:ext cx="8421688" cy="4751387"/>
          </a:xfrm>
        </p:spPr>
        <p:txBody>
          <a:bodyPr/>
          <a:lstStyle/>
          <a:p>
            <a:r>
              <a:rPr lang="zh-CN" altLang="en-US" dirty="0"/>
              <a:t>步骤：建站（输入测站坐标、仪器高</a:t>
            </a:r>
            <a:r>
              <a:rPr lang="zh-CN" altLang="en-US" dirty="0">
                <a:highlight>
                  <a:srgbClr val="000080"/>
                </a:highlight>
              </a:rPr>
              <a:t>与目标高</a:t>
            </a:r>
            <a:r>
              <a:rPr lang="zh-CN" altLang="en-US" dirty="0"/>
              <a:t>）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定向（通过给定定向点坐标或方位角）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测量（存储时需给定测点点名并可修改棱镜高度）</a:t>
            </a:r>
            <a:endParaRPr lang="en-US" altLang="zh-CN" dirty="0">
              <a:sym typeface="Wingdings" pitchFamily="2" charset="2"/>
            </a:endParaRP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注意：在一个测站上，只需建站和定向一次，可进行多个点的坐标测量。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坐标测量实验要求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、新建测量文件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、通过输入的方式输入测站点坐标</a:t>
            </a:r>
            <a:endParaRPr lang="en-US" altLang="zh-CN" dirty="0"/>
          </a:p>
          <a:p>
            <a:pPr lvl="1"/>
            <a:r>
              <a:rPr lang="zh-CN" altLang="en-US" dirty="0"/>
              <a:t>如：点名：</a:t>
            </a:r>
            <a:r>
              <a:rPr lang="en-US" altLang="zh-CN" dirty="0"/>
              <a:t>ST1</a:t>
            </a:r>
            <a:r>
              <a:rPr lang="zh-CN" altLang="en-US" dirty="0"/>
              <a:t>，</a:t>
            </a:r>
            <a:r>
              <a:rPr lang="en-US" altLang="zh-CN" dirty="0"/>
              <a:t>X=500</a:t>
            </a:r>
            <a:r>
              <a:rPr lang="zh-CN" altLang="en-US" dirty="0"/>
              <a:t>，</a:t>
            </a:r>
            <a:r>
              <a:rPr lang="en-US" altLang="zh-CN" dirty="0"/>
              <a:t>Y=1000</a:t>
            </a:r>
            <a:r>
              <a:rPr lang="zh-CN" altLang="en-US" dirty="0"/>
              <a:t>，</a:t>
            </a:r>
            <a:r>
              <a:rPr lang="en-US" altLang="zh-CN" dirty="0"/>
              <a:t>h=8.12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、通过输入已知方位角的方式进行后视点定向</a:t>
            </a:r>
            <a:endParaRPr lang="en-US" altLang="zh-CN" dirty="0"/>
          </a:p>
          <a:p>
            <a:pPr lvl="1"/>
            <a:r>
              <a:rPr lang="zh-CN" altLang="en-US" dirty="0"/>
              <a:t>如：大概瞄准北方向，输入</a:t>
            </a:r>
            <a:r>
              <a:rPr lang="en-US" altLang="zh-CN" dirty="0"/>
              <a:t>0°0′0″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、开始进行地物点坐标测量</a:t>
            </a:r>
            <a:endParaRPr lang="en-US" altLang="zh-CN" dirty="0"/>
          </a:p>
          <a:p>
            <a:pPr lvl="1"/>
            <a:r>
              <a:rPr lang="zh-CN" altLang="en-US" dirty="0"/>
              <a:t>要求测一个相对完整的地物（</a:t>
            </a:r>
            <a:r>
              <a:rPr lang="en-US" altLang="zh-CN" dirty="0"/>
              <a:t>4-5</a:t>
            </a:r>
            <a:r>
              <a:rPr lang="zh-CN" altLang="en-US" dirty="0"/>
              <a:t>个点）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935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609600" y="291165"/>
            <a:ext cx="10972800" cy="1143000"/>
          </a:xfrm>
        </p:spPr>
        <p:txBody>
          <a:bodyPr/>
          <a:lstStyle/>
          <a:p>
            <a:r>
              <a:rPr lang="zh-CN" altLang="en-US">
                <a:latin typeface="华文细黑"/>
                <a:ea typeface="华文细黑"/>
              </a:rPr>
              <a:t>仪器设备</a:t>
            </a:r>
          </a:p>
        </p:txBody>
      </p:sp>
      <p:sp>
        <p:nvSpPr>
          <p:cNvPr id="50183" name="矩形 3"/>
          <p:cNvSpPr>
            <a:spLocks noChangeArrowheads="1"/>
          </p:cNvSpPr>
          <p:nvPr/>
        </p:nvSpPr>
        <p:spPr bwMode="auto">
          <a:xfrm>
            <a:off x="7680434" y="5886154"/>
            <a:ext cx="24701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Calibri" pitchFamily="34" charset="0"/>
              </a:rPr>
              <a:t>棱镜－－</a:t>
            </a:r>
            <a:r>
              <a:rPr lang="en-US" altLang="zh-CN" sz="2800" b="1" dirty="0">
                <a:latin typeface="Calibri" pitchFamily="34" charset="0"/>
              </a:rPr>
              <a:t>prism</a:t>
            </a:r>
            <a:endParaRPr lang="zh-CN" altLang="en-US" sz="2800" b="1" dirty="0">
              <a:latin typeface="Calibri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05132C-9969-49AD-9F74-84AA55D5721A}"/>
              </a:ext>
            </a:extLst>
          </p:cNvPr>
          <p:cNvGrpSpPr/>
          <p:nvPr/>
        </p:nvGrpSpPr>
        <p:grpSpPr>
          <a:xfrm>
            <a:off x="1295319" y="1296459"/>
            <a:ext cx="3501926" cy="5257800"/>
            <a:chOff x="2322081" y="2151376"/>
            <a:chExt cx="2523317" cy="478988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1B8DC5D-B436-44A7-B45E-B55D7636D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7661" l="5200" r="93800">
                          <a14:foregroundMark x1="42000" y1="3509" x2="50400" y2="4532"/>
                          <a14:foregroundMark x1="79000" y1="58041" x2="82600" y2="68567"/>
                          <a14:foregroundMark x1="46800" y1="2339" x2="49200" y2="877"/>
                          <a14:foregroundMark x1="88800" y1="81871" x2="93600" y2="88304"/>
                          <a14:foregroundMark x1="93600" y1="88304" x2="93800" y2="90789"/>
                          <a14:foregroundMark x1="11400" y1="82310" x2="6400" y2="92105"/>
                          <a14:foregroundMark x1="6600" y1="94591" x2="5200" y2="97807"/>
                          <a14:foregroundMark x1="49000" y1="0" x2="49000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081" y="3489359"/>
              <a:ext cx="2523317" cy="3451897"/>
            </a:xfrm>
            <a:prstGeom prst="rect">
              <a:avLst/>
            </a:prstGeom>
          </p:spPr>
        </p:pic>
        <p:pic>
          <p:nvPicPr>
            <p:cNvPr id="5017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071664" y="2151376"/>
              <a:ext cx="875885" cy="1500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BC8CC1-3BE0-49CD-B637-C3C1AF530F45}"/>
              </a:ext>
            </a:extLst>
          </p:cNvPr>
          <p:cNvGrpSpPr/>
          <p:nvPr/>
        </p:nvGrpSpPr>
        <p:grpSpPr>
          <a:xfrm>
            <a:off x="7987893" y="1642402"/>
            <a:ext cx="1418710" cy="4243752"/>
            <a:chOff x="7635428" y="1642402"/>
            <a:chExt cx="1418710" cy="424375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3690021-2491-4C31-B1FB-F6EF58136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681" b="94370" l="9524" r="92857">
                          <a14:foregroundMark x1="56548" y1="2949" x2="56548" y2="13405"/>
                          <a14:foregroundMark x1="47619" y1="88204" x2="48214" y2="94638"/>
                          <a14:foregroundMark x1="87500" y1="68901" x2="88690" y2="74799"/>
                          <a14:foregroundMark x1="28637" y1="30027" x2="27976" y2="31099"/>
                          <a14:foregroundMark x1="33929" y1="21448" x2="28637" y2="30027"/>
                          <a14:foregroundMark x1="27976" y1="31099" x2="27976" y2="31099"/>
                          <a14:foregroundMark x1="27381" y1="36461" x2="27976" y2="32708"/>
                          <a14:foregroundMark x1="36310" y1="14477" x2="33929" y2="21448"/>
                          <a14:foregroundMark x1="39286" y1="12601" x2="36905" y2="12601"/>
                          <a14:foregroundMark x1="32738" y1="23324" x2="35119" y2="18231"/>
                          <a14:foregroundMark x1="25000" y1="38606" x2="29167" y2="32172"/>
                          <a14:foregroundMark x1="11905" y1="65416" x2="9524" y2="65416"/>
                          <a14:foregroundMark x1="10714" y1="69973" x2="9524" y2="68365"/>
                          <a14:foregroundMark x1="63095" y1="78284" x2="61905" y2="78820"/>
                          <a14:foregroundMark x1="92857" y1="69973" x2="91071" y2="70509"/>
                          <a14:backgroundMark x1="61310" y1="18767" x2="61310" y2="18767"/>
                          <a14:backgroundMark x1="27976" y1="30027" x2="27976" y2="30027"/>
                          <a14:backgroundMark x1="0" y1="268" x2="0" y2="2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9" t="3010" r="152" b="1677"/>
            <a:stretch/>
          </p:blipFill>
          <p:spPr>
            <a:xfrm>
              <a:off x="7635428" y="2709107"/>
              <a:ext cx="1418710" cy="317704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678A8E7-4FB3-40F1-80E5-3C7DF74FB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916" b="89880" l="10000" r="90000">
                          <a14:foregroundMark x1="35750" y1="9157" x2="40750" y2="8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51" r="16255" b="7153"/>
            <a:stretch/>
          </p:blipFill>
          <p:spPr>
            <a:xfrm>
              <a:off x="7962565" y="1642402"/>
              <a:ext cx="820055" cy="1158388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C934BBC-3588-4DA3-82AE-0566B853C8B2}"/>
              </a:ext>
            </a:extLst>
          </p:cNvPr>
          <p:cNvGrpSpPr/>
          <p:nvPr/>
        </p:nvGrpSpPr>
        <p:grpSpPr>
          <a:xfrm>
            <a:off x="6096000" y="1885577"/>
            <a:ext cx="980471" cy="3480204"/>
            <a:chOff x="5264352" y="3282633"/>
            <a:chExt cx="803296" cy="285131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357A365-A283-4D82-9F20-F5D47D81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681" b="95442" l="9353" r="94964">
                          <a14:foregroundMark x1="51079" y1="2681" x2="49640" y2="5630"/>
                          <a14:foregroundMark x1="55396" y1="93834" x2="57554" y2="90080"/>
                          <a14:foregroundMark x1="95683" y1="81769" x2="93525" y2="80429"/>
                          <a14:foregroundMark x1="9353" y1="85523" x2="9353" y2="82574"/>
                          <a14:foregroundMark x1="55396" y1="95442" x2="55396" y2="954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352" y="4000409"/>
              <a:ext cx="795073" cy="213354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CE818A1-1037-4706-94C0-441A107F1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916" b="89880" l="10000" r="90000">
                          <a14:foregroundMark x1="35750" y1="9157" x2="40750" y2="8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51" r="16255" b="34323"/>
            <a:stretch/>
          </p:blipFill>
          <p:spPr>
            <a:xfrm>
              <a:off x="5272575" y="3282633"/>
              <a:ext cx="795073" cy="794439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A78D0FF-6800-4497-B658-B40EF6998625}"/>
              </a:ext>
            </a:extLst>
          </p:cNvPr>
          <p:cNvGrpSpPr/>
          <p:nvPr/>
        </p:nvGrpSpPr>
        <p:grpSpPr>
          <a:xfrm>
            <a:off x="9941328" y="1772816"/>
            <a:ext cx="1457692" cy="4280103"/>
            <a:chOff x="9788528" y="1720511"/>
            <a:chExt cx="1418710" cy="4165642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C3390DC7-5077-4CFA-8E1D-CE6DE59F01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681" b="94370" l="9524" r="92857">
                          <a14:foregroundMark x1="56548" y1="2949" x2="56548" y2="13405"/>
                          <a14:foregroundMark x1="47619" y1="88204" x2="48214" y2="94638"/>
                          <a14:foregroundMark x1="87500" y1="68901" x2="88690" y2="74799"/>
                          <a14:foregroundMark x1="28637" y1="30027" x2="27976" y2="31099"/>
                          <a14:foregroundMark x1="33929" y1="21448" x2="28637" y2="30027"/>
                          <a14:foregroundMark x1="27976" y1="31099" x2="27976" y2="31099"/>
                          <a14:foregroundMark x1="27381" y1="36461" x2="27976" y2="32708"/>
                          <a14:foregroundMark x1="36310" y1="14477" x2="33929" y2="21448"/>
                          <a14:foregroundMark x1="39286" y1="12601" x2="36905" y2="12601"/>
                          <a14:foregroundMark x1="32738" y1="23324" x2="35119" y2="18231"/>
                          <a14:foregroundMark x1="25000" y1="38606" x2="29167" y2="32172"/>
                          <a14:foregroundMark x1="11905" y1="65416" x2="9524" y2="65416"/>
                          <a14:foregroundMark x1="10714" y1="69973" x2="9524" y2="68365"/>
                          <a14:foregroundMark x1="63095" y1="78284" x2="61905" y2="78820"/>
                          <a14:foregroundMark x1="92857" y1="69973" x2="91071" y2="70509"/>
                          <a14:backgroundMark x1="61310" y1="18767" x2="61310" y2="18767"/>
                          <a14:backgroundMark x1="27976" y1="30027" x2="27976" y2="30027"/>
                          <a14:backgroundMark x1="0" y1="268" x2="0" y2="2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9" t="3010" r="152" b="1677"/>
            <a:stretch/>
          </p:blipFill>
          <p:spPr>
            <a:xfrm>
              <a:off x="9788528" y="2709106"/>
              <a:ext cx="1418710" cy="317704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701909C-1841-482E-8236-0C3D52547C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4237" b="98729" l="9398" r="89850">
                          <a14:foregroundMark x1="48496" y1="4661" x2="48872" y2="11864"/>
                          <a14:foregroundMark x1="54887" y1="85169" x2="48496" y2="987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24" r="19108"/>
            <a:stretch/>
          </p:blipFill>
          <p:spPr>
            <a:xfrm>
              <a:off x="10128448" y="1720511"/>
              <a:ext cx="738367" cy="1002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细黑"/>
                <a:ea typeface="华文细黑"/>
              </a:rPr>
              <a:t>数据的导入、导出</a:t>
            </a:r>
          </a:p>
        </p:txBody>
      </p:sp>
      <p:sp>
        <p:nvSpPr>
          <p:cNvPr id="1003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/>
                <a:ea typeface="微软雅黑"/>
              </a:rPr>
              <a:t>安装驱动程序</a:t>
            </a:r>
            <a:endParaRPr lang="en-US" altLang="zh-CN">
              <a:latin typeface="微软雅黑"/>
              <a:ea typeface="微软雅黑"/>
            </a:endParaRPr>
          </a:p>
          <a:p>
            <a:r>
              <a:rPr lang="zh-CN" altLang="en-US">
                <a:latin typeface="微软雅黑"/>
                <a:ea typeface="微软雅黑"/>
              </a:rPr>
              <a:t>连接数据线</a:t>
            </a:r>
            <a:endParaRPr lang="en-US" altLang="zh-CN">
              <a:latin typeface="微软雅黑"/>
              <a:ea typeface="微软雅黑"/>
            </a:endParaRPr>
          </a:p>
          <a:p>
            <a:r>
              <a:rPr lang="zh-CN" altLang="en-US">
                <a:latin typeface="微软雅黑"/>
                <a:ea typeface="微软雅黑"/>
              </a:rPr>
              <a:t>数据导出</a:t>
            </a:r>
            <a:endParaRPr lang="en-US" altLang="zh-CN">
              <a:latin typeface="微软雅黑"/>
              <a:ea typeface="微软雅黑"/>
            </a:endParaRPr>
          </a:p>
          <a:p>
            <a:r>
              <a:rPr lang="zh-CN" altLang="en-US">
                <a:latin typeface="微软雅黑"/>
                <a:ea typeface="微软雅黑"/>
              </a:rPr>
              <a:t>数据导入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0" y="4238626"/>
            <a:ext cx="48577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细黑"/>
                <a:ea typeface="华文细黑"/>
              </a:rPr>
              <a:t>安装驱动程序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41438"/>
            <a:ext cx="8229600" cy="5256212"/>
          </a:xfrm>
        </p:spPr>
        <p:txBody>
          <a:bodyPr rtlCol="0">
            <a:normAutofit fontScale="92500" lnSpcReduction="10000"/>
          </a:bodyPr>
          <a:lstStyle/>
          <a:p>
            <a:pPr fontAlgn="auto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cs"/>
              </a:rPr>
              <a:t>安装驱动程序：</a:t>
            </a:r>
            <a:r>
              <a:rPr lang="en-US" altLang="zh-CN" dirty="0">
                <a:cs typeface="+mn-cs"/>
              </a:rPr>
              <a:t>CP210x_VCP_Win_XP_S2K3_Vista_7.EXE</a:t>
            </a:r>
          </a:p>
          <a:p>
            <a:pPr fontAlgn="auto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cs"/>
              </a:rPr>
              <a:t>数据线</a:t>
            </a:r>
            <a:r>
              <a:rPr lang="en-US" altLang="zh-CN" dirty="0">
                <a:cs typeface="+mn-cs"/>
              </a:rPr>
              <a:t>USB</a:t>
            </a:r>
            <a:r>
              <a:rPr lang="zh-CN" altLang="en-US" dirty="0">
                <a:cs typeface="+mn-cs"/>
              </a:rPr>
              <a:t>端插入电脑</a:t>
            </a:r>
            <a:r>
              <a:rPr lang="en-US" altLang="zh-CN" dirty="0">
                <a:cs typeface="+mn-cs"/>
              </a:rPr>
              <a:t>USB</a:t>
            </a:r>
            <a:r>
              <a:rPr lang="zh-CN" altLang="en-US" dirty="0">
                <a:cs typeface="+mn-cs"/>
              </a:rPr>
              <a:t>口</a:t>
            </a:r>
            <a:endParaRPr lang="en-US" altLang="zh-CN" dirty="0">
              <a:cs typeface="+mn-cs"/>
            </a:endParaRPr>
          </a:p>
          <a:p>
            <a:pPr fontAlgn="auto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cs"/>
            </a:endParaRPr>
          </a:p>
          <a:p>
            <a:pPr fontAlgn="auto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cs"/>
            </a:endParaRPr>
          </a:p>
          <a:p>
            <a:pPr fontAlgn="auto">
              <a:buFont typeface="Arial" panose="020B0604020202020204" pitchFamily="34" charset="0"/>
              <a:buChar char="•"/>
              <a:defRPr/>
            </a:pPr>
            <a:r>
              <a:rPr lang="zh-CN" altLang="zh-CN" dirty="0">
                <a:cs typeface="+mn-cs"/>
              </a:rPr>
              <a:t>电脑设备管理器“端口（</a:t>
            </a:r>
            <a:r>
              <a:rPr lang="en-US" altLang="zh-CN" dirty="0">
                <a:cs typeface="+mn-cs"/>
              </a:rPr>
              <a:t>COM</a:t>
            </a:r>
            <a:r>
              <a:rPr lang="zh-CN" altLang="zh-CN" dirty="0">
                <a:cs typeface="+mn-cs"/>
              </a:rPr>
              <a:t>和</a:t>
            </a:r>
            <a:r>
              <a:rPr lang="en-US" altLang="zh-CN" dirty="0">
                <a:cs typeface="+mn-cs"/>
              </a:rPr>
              <a:t>LPT</a:t>
            </a:r>
            <a:r>
              <a:rPr lang="zh-CN" altLang="zh-CN" dirty="0">
                <a:cs typeface="+mn-cs"/>
              </a:rPr>
              <a:t>）”</a:t>
            </a:r>
            <a:r>
              <a:rPr lang="zh-CN" altLang="en-US" dirty="0">
                <a:cs typeface="+mn-cs"/>
              </a:rPr>
              <a:t>：</a:t>
            </a:r>
            <a:r>
              <a:rPr lang="zh-CN" altLang="zh-CN" dirty="0">
                <a:cs typeface="+mn-cs"/>
              </a:rPr>
              <a:t>“</a:t>
            </a:r>
            <a:r>
              <a:rPr lang="en-US" altLang="zh-CN" dirty="0">
                <a:cs typeface="+mn-cs"/>
              </a:rPr>
              <a:t>Silicon Labs CP210x USB to UART Bridge(COM</a:t>
            </a:r>
            <a:r>
              <a:rPr lang="en-US" altLang="zh-CN" dirty="0">
                <a:solidFill>
                  <a:srgbClr val="FF0000"/>
                </a:solidFill>
                <a:cs typeface="+mn-cs"/>
              </a:rPr>
              <a:t>3</a:t>
            </a:r>
            <a:r>
              <a:rPr lang="en-US" altLang="zh-CN" dirty="0">
                <a:cs typeface="+mn-cs"/>
              </a:rPr>
              <a:t>)</a:t>
            </a:r>
            <a:r>
              <a:rPr lang="zh-CN" altLang="zh-CN" dirty="0">
                <a:cs typeface="+mn-cs"/>
              </a:rPr>
              <a:t>”</a:t>
            </a:r>
            <a:endParaRPr lang="zh-CN" altLang="en-US" dirty="0">
              <a:cs typeface="+mn-cs"/>
            </a:endParaRPr>
          </a:p>
        </p:txBody>
      </p:sp>
      <p:pic>
        <p:nvPicPr>
          <p:cNvPr id="102404" name="图片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6226" y="3136900"/>
            <a:ext cx="5148263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85114" y="1"/>
            <a:ext cx="2782887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细黑"/>
                <a:ea typeface="华文细黑"/>
              </a:rPr>
              <a:t>连接数据线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157288"/>
          </a:xfrm>
        </p:spPr>
        <p:txBody>
          <a:bodyPr rtlCol="0">
            <a:normAutofit fontScale="92500" lnSpcReduction="10000"/>
          </a:bodyPr>
          <a:lstStyle/>
          <a:p>
            <a:pPr fontAlgn="auto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cs"/>
              </a:rPr>
              <a:t>给仪器装上电池，将传输线的另外一头（</a:t>
            </a:r>
            <a:r>
              <a:rPr lang="en-US" altLang="zh-CN" dirty="0">
                <a:cs typeface="+mn-cs"/>
              </a:rPr>
              <a:t>6</a:t>
            </a:r>
            <a:r>
              <a:rPr lang="zh-CN" altLang="en-US" dirty="0">
                <a:cs typeface="+mn-cs"/>
              </a:rPr>
              <a:t>芯头）插入仪器</a:t>
            </a:r>
          </a:p>
        </p:txBody>
      </p:sp>
      <p:pic>
        <p:nvPicPr>
          <p:cNvPr id="1044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8914" y="2757489"/>
            <a:ext cx="67341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8526" y="2089150"/>
            <a:ext cx="68103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细黑"/>
                <a:ea typeface="华文细黑"/>
              </a:rPr>
              <a:t>从仪器导出数据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2876"/>
            <a:ext cx="8229600" cy="5184775"/>
          </a:xfrm>
        </p:spPr>
        <p:txBody>
          <a:bodyPr rtlCol="0">
            <a:normAutofit fontScale="92500" lnSpcReduction="20000"/>
          </a:bodyPr>
          <a:lstStyle/>
          <a:p>
            <a:pPr fontAlgn="auto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cs"/>
              </a:rPr>
              <a:t>程序</a:t>
            </a:r>
            <a:r>
              <a:rPr lang="zh-CN" altLang="zh-CN" dirty="0">
                <a:cs typeface="+mn-cs"/>
              </a:rPr>
              <a:t>软件</a:t>
            </a:r>
            <a:r>
              <a:rPr lang="zh-CN" altLang="en-US" dirty="0">
                <a:cs typeface="+mn-cs"/>
              </a:rPr>
              <a:t>：</a:t>
            </a:r>
            <a:r>
              <a:rPr lang="en-US" altLang="zh-CN" dirty="0">
                <a:cs typeface="+mn-cs"/>
              </a:rPr>
              <a:t>PC_PORT_121020.exe</a:t>
            </a:r>
          </a:p>
          <a:p>
            <a:pPr fontAlgn="auto">
              <a:buFont typeface="Arial" panose="020B0604020202020204" pitchFamily="34" charset="0"/>
              <a:buChar char="•"/>
              <a:defRPr/>
            </a:pPr>
            <a:r>
              <a:rPr lang="zh-CN" altLang="zh-CN" dirty="0">
                <a:cs typeface="+mn-cs"/>
              </a:rPr>
              <a:t>电脑设置：运行</a:t>
            </a:r>
            <a:r>
              <a:rPr lang="zh-CN" altLang="en-US" dirty="0">
                <a:cs typeface="+mn-cs"/>
              </a:rPr>
              <a:t>程序</a:t>
            </a:r>
            <a:r>
              <a:rPr lang="zh-CN" altLang="zh-CN" dirty="0">
                <a:cs typeface="+mn-cs"/>
              </a:rPr>
              <a:t>软件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选择串口号</a:t>
            </a:r>
            <a:r>
              <a:rPr lang="zh-CN" altLang="en-US" dirty="0">
                <a:cs typeface="+mn-cs"/>
              </a:rPr>
              <a:t>（</a:t>
            </a:r>
            <a:r>
              <a:rPr lang="zh-CN" altLang="zh-CN" dirty="0">
                <a:cs typeface="+mn-cs"/>
              </a:rPr>
              <a:t>与驱动显示的串口号一致</a:t>
            </a:r>
            <a:r>
              <a:rPr lang="zh-CN" altLang="en-US" dirty="0">
                <a:cs typeface="+mn-cs"/>
              </a:rPr>
              <a:t>）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选择正确的波特率</a:t>
            </a:r>
            <a:r>
              <a:rPr lang="zh-CN" altLang="en-US" dirty="0">
                <a:cs typeface="+mn-cs"/>
              </a:rPr>
              <a:t>（</a:t>
            </a:r>
            <a:r>
              <a:rPr lang="zh-CN" altLang="zh-CN" dirty="0">
                <a:cs typeface="+mn-cs"/>
              </a:rPr>
              <a:t>与仪器上的波特率一致</a:t>
            </a:r>
            <a:r>
              <a:rPr lang="zh-CN" altLang="en-US" dirty="0">
                <a:cs typeface="+mn-cs"/>
              </a:rPr>
              <a:t>）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设置完毕之后，点“接收”</a:t>
            </a:r>
            <a:endParaRPr lang="en-US" altLang="zh-CN" dirty="0">
              <a:cs typeface="+mn-cs"/>
            </a:endParaRPr>
          </a:p>
          <a:p>
            <a:pPr fontAlgn="auto">
              <a:buFont typeface="Arial" panose="020B0604020202020204" pitchFamily="34" charset="0"/>
              <a:buChar char="•"/>
              <a:defRPr/>
            </a:pPr>
            <a:r>
              <a:rPr lang="zh-CN" altLang="zh-CN" dirty="0">
                <a:cs typeface="+mn-cs"/>
              </a:rPr>
              <a:t>仪器设置</a:t>
            </a:r>
            <a:r>
              <a:rPr lang="en-US" altLang="zh-CN" dirty="0">
                <a:cs typeface="+mn-cs"/>
              </a:rPr>
              <a:t>:MENU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文件管理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文件导出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en-US" dirty="0">
                <a:cs typeface="+mn-cs"/>
                <a:sym typeface="Wingdings"/>
              </a:rPr>
              <a:t>导出到 </a:t>
            </a:r>
            <a:r>
              <a:rPr lang="en-US" altLang="zh-CN" dirty="0">
                <a:cs typeface="+mn-cs"/>
                <a:sym typeface="Wingdings"/>
              </a:rPr>
              <a:t>PC </a:t>
            </a:r>
            <a:r>
              <a:rPr lang="zh-CN" altLang="en-US" dirty="0">
                <a:cs typeface="+mn-cs"/>
                <a:sym typeface="Wingdings"/>
              </a:rPr>
              <a:t>机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通过“慢速”或“快速”按钮，选择与电脑一致的波特率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点击文件，选取需要导出的文件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点“导出”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文件导出完成</a:t>
            </a:r>
            <a:endParaRPr lang="zh-CN" altLang="en-US" dirty="0">
              <a:cs typeface="+mn-cs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1739" y="2133600"/>
            <a:ext cx="43529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58200" y="765175"/>
            <a:ext cx="1790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细黑"/>
                <a:ea typeface="华文细黑"/>
              </a:rPr>
              <a:t>从软件导出数据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2988"/>
          </a:xfrm>
        </p:spPr>
        <p:txBody>
          <a:bodyPr rtlCol="0">
            <a:normAutofit fontScale="92500" lnSpcReduction="10000"/>
          </a:bodyPr>
          <a:lstStyle/>
          <a:p>
            <a:pPr fontAlgn="auto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cs"/>
              </a:rPr>
              <a:t>导出坐标到</a:t>
            </a:r>
            <a:r>
              <a:rPr lang="zh-CN" altLang="zh-CN" dirty="0">
                <a:cs typeface="+mn-cs"/>
              </a:rPr>
              <a:t>南方</a:t>
            </a:r>
            <a:r>
              <a:rPr lang="en-US" altLang="zh-CN" dirty="0">
                <a:cs typeface="+mn-cs"/>
              </a:rPr>
              <a:t>CASS</a:t>
            </a:r>
            <a:r>
              <a:rPr lang="zh-CN" altLang="zh-CN" dirty="0">
                <a:cs typeface="+mn-cs"/>
              </a:rPr>
              <a:t>软件</a:t>
            </a:r>
            <a:endParaRPr lang="en-US" altLang="zh-CN" dirty="0">
              <a:cs typeface="+mn-cs"/>
            </a:endParaRPr>
          </a:p>
          <a:p>
            <a:pPr lvl="1" fontAlgn="auto">
              <a:buFont typeface="Arial" panose="020B0604020202020204" pitchFamily="34" charset="0"/>
              <a:buChar char="–"/>
              <a:defRPr/>
            </a:pPr>
            <a:r>
              <a:rPr lang="zh-CN" altLang="zh-CN" dirty="0">
                <a:cs typeface="+mn-cs"/>
              </a:rPr>
              <a:t>点名，编码，</a:t>
            </a:r>
            <a:r>
              <a:rPr lang="en-US" altLang="zh-CN" dirty="0">
                <a:cs typeface="+mn-cs"/>
              </a:rPr>
              <a:t>Y</a:t>
            </a:r>
            <a:r>
              <a:rPr lang="zh-CN" altLang="zh-CN" dirty="0">
                <a:cs typeface="+mn-cs"/>
              </a:rPr>
              <a:t>（东）坐标，</a:t>
            </a:r>
            <a:r>
              <a:rPr lang="en-US" altLang="zh-CN" dirty="0">
                <a:cs typeface="+mn-cs"/>
              </a:rPr>
              <a:t>X</a:t>
            </a:r>
            <a:r>
              <a:rPr lang="zh-CN" altLang="zh-CN" dirty="0">
                <a:cs typeface="+mn-cs"/>
              </a:rPr>
              <a:t>（北）坐标，高程</a:t>
            </a:r>
            <a:endParaRPr lang="en-US" altLang="zh-CN" dirty="0">
              <a:cs typeface="+mn-cs"/>
            </a:endParaRPr>
          </a:p>
          <a:p>
            <a:pPr fontAlgn="auto">
              <a:buFont typeface="Arial" panose="020B0604020202020204" pitchFamily="34" charset="0"/>
              <a:buChar char="•"/>
              <a:defRPr/>
            </a:pPr>
            <a:r>
              <a:rPr lang="zh-CN" altLang="zh-CN" dirty="0">
                <a:cs typeface="+mn-cs"/>
              </a:rPr>
              <a:t>操作方法：传输软件上的“导出”按钮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选择坐标格式</a:t>
            </a:r>
            <a:r>
              <a:rPr lang="en-US" altLang="zh-CN" dirty="0">
                <a:cs typeface="+mn-cs"/>
              </a:rPr>
              <a:t>: </a:t>
            </a:r>
            <a:r>
              <a:rPr lang="zh-CN" altLang="en-US" dirty="0">
                <a:cs typeface="+mn-cs"/>
              </a:rPr>
              <a:t>“</a:t>
            </a:r>
            <a:r>
              <a:rPr lang="en-US" altLang="zh-CN" dirty="0">
                <a:cs typeface="+mn-cs"/>
              </a:rPr>
              <a:t>4</a:t>
            </a:r>
            <a:r>
              <a:rPr lang="zh-CN" altLang="en-US" dirty="0">
                <a:cs typeface="+mn-cs"/>
              </a:rPr>
              <a:t>）</a:t>
            </a:r>
            <a:r>
              <a:rPr lang="en-US" altLang="zh-CN" b="1" dirty="0">
                <a:cs typeface="+mn-cs"/>
              </a:rPr>
              <a:t>PT ,P0,Y,X,Z</a:t>
            </a:r>
            <a:r>
              <a:rPr lang="zh-CN" altLang="en-US" dirty="0">
                <a:cs typeface="+mn-cs"/>
              </a:rPr>
              <a:t>”，</a:t>
            </a:r>
            <a:r>
              <a:rPr lang="en-US" altLang="zh-CN" dirty="0">
                <a:cs typeface="+mn-cs"/>
              </a:rPr>
              <a:t>PT</a:t>
            </a:r>
            <a:r>
              <a:rPr lang="zh-CN" altLang="zh-CN" dirty="0">
                <a:cs typeface="+mn-cs"/>
              </a:rPr>
              <a:t>表示点号；</a:t>
            </a:r>
            <a:r>
              <a:rPr lang="en-US" altLang="zh-CN" dirty="0">
                <a:cs typeface="+mn-cs"/>
              </a:rPr>
              <a:t>P0</a:t>
            </a:r>
            <a:r>
              <a:rPr lang="zh-CN" altLang="zh-CN" dirty="0">
                <a:cs typeface="+mn-cs"/>
              </a:rPr>
              <a:t>表示编码信息；</a:t>
            </a:r>
            <a:r>
              <a:rPr lang="en-US" altLang="zh-CN" dirty="0">
                <a:cs typeface="+mn-cs"/>
              </a:rPr>
              <a:t>y</a:t>
            </a:r>
            <a:r>
              <a:rPr lang="zh-CN" altLang="zh-CN" dirty="0">
                <a:cs typeface="+mn-cs"/>
              </a:rPr>
              <a:t>表示</a:t>
            </a:r>
            <a:r>
              <a:rPr lang="en-US" altLang="zh-CN" dirty="0">
                <a:cs typeface="+mn-cs"/>
              </a:rPr>
              <a:t>E(</a:t>
            </a:r>
            <a:r>
              <a:rPr lang="zh-CN" altLang="en-US" dirty="0">
                <a:cs typeface="+mn-cs"/>
              </a:rPr>
              <a:t>东</a:t>
            </a:r>
            <a:r>
              <a:rPr lang="en-US" altLang="zh-CN" dirty="0">
                <a:cs typeface="+mn-cs"/>
              </a:rPr>
              <a:t>)</a:t>
            </a:r>
            <a:r>
              <a:rPr lang="zh-CN" altLang="zh-CN" dirty="0">
                <a:cs typeface="+mn-cs"/>
              </a:rPr>
              <a:t>坐标；</a:t>
            </a:r>
            <a:r>
              <a:rPr lang="en-US" altLang="zh-CN" dirty="0">
                <a:cs typeface="+mn-cs"/>
              </a:rPr>
              <a:t>x</a:t>
            </a:r>
            <a:r>
              <a:rPr lang="zh-CN" altLang="zh-CN" dirty="0">
                <a:cs typeface="+mn-cs"/>
              </a:rPr>
              <a:t>表示</a:t>
            </a:r>
            <a:r>
              <a:rPr lang="en-US" altLang="zh-CN" dirty="0">
                <a:cs typeface="+mn-cs"/>
              </a:rPr>
              <a:t>N</a:t>
            </a:r>
            <a:r>
              <a:rPr lang="zh-CN" altLang="en-US" dirty="0">
                <a:cs typeface="+mn-cs"/>
              </a:rPr>
              <a:t>（北）</a:t>
            </a:r>
            <a:r>
              <a:rPr lang="zh-CN" altLang="zh-CN" dirty="0">
                <a:cs typeface="+mn-cs"/>
              </a:rPr>
              <a:t>坐标；</a:t>
            </a:r>
            <a:r>
              <a:rPr lang="en-US" altLang="zh-CN" dirty="0">
                <a:cs typeface="+mn-cs"/>
              </a:rPr>
              <a:t>z</a:t>
            </a:r>
            <a:r>
              <a:rPr lang="zh-CN" altLang="zh-CN" dirty="0">
                <a:cs typeface="+mn-cs"/>
              </a:rPr>
              <a:t>表示高程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导出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选择导出数据格式：</a:t>
            </a:r>
            <a:r>
              <a:rPr lang="en-US" altLang="zh-CN" dirty="0">
                <a:cs typeface="+mn-cs"/>
              </a:rPr>
              <a:t>CASS</a:t>
            </a:r>
            <a:r>
              <a:rPr lang="zh-CN" altLang="zh-CN" dirty="0">
                <a:cs typeface="+mn-cs"/>
              </a:rPr>
              <a:t>格式可以直接在南方</a:t>
            </a:r>
            <a:r>
              <a:rPr lang="en-US" altLang="zh-CN" dirty="0">
                <a:cs typeface="+mn-cs"/>
              </a:rPr>
              <a:t>CASS</a:t>
            </a:r>
            <a:r>
              <a:rPr lang="zh-CN" altLang="zh-CN" dirty="0">
                <a:cs typeface="+mn-cs"/>
              </a:rPr>
              <a:t>软件中打开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保存</a:t>
            </a:r>
            <a:endParaRPr lang="zh-CN" altLang="en-US" dirty="0"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latin typeface="华文细黑"/>
                <a:ea typeface="华文细黑"/>
              </a:rPr>
              <a:t>数据导入</a:t>
            </a:r>
            <a:endParaRPr lang="zh-CN" altLang="en-US">
              <a:latin typeface="华文细黑"/>
              <a:ea typeface="华文细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032000"/>
            <a:ext cx="8229600" cy="4852988"/>
          </a:xfrm>
        </p:spPr>
        <p:txBody>
          <a:bodyPr rtlCol="0">
            <a:normAutofit fontScale="92500" lnSpcReduction="10000"/>
          </a:bodyPr>
          <a:lstStyle/>
          <a:p>
            <a:pPr fontAlgn="auto">
              <a:buFont typeface="Arial" panose="020B0604020202020204" pitchFamily="34" charset="0"/>
              <a:buChar char="•"/>
              <a:defRPr/>
            </a:pPr>
            <a:r>
              <a:rPr lang="zh-CN" altLang="zh-CN" b="1" dirty="0">
                <a:cs typeface="+mn-cs"/>
              </a:rPr>
              <a:t>电脑操作</a:t>
            </a:r>
            <a:r>
              <a:rPr lang="zh-CN" altLang="zh-CN" dirty="0">
                <a:cs typeface="+mn-cs"/>
              </a:rPr>
              <a:t>：打开数据传输软件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文件传输选择</a:t>
            </a:r>
            <a:r>
              <a:rPr lang="en-US" altLang="zh-CN" dirty="0">
                <a:cs typeface="+mn-cs"/>
              </a:rPr>
              <a:t>”</a:t>
            </a:r>
            <a:r>
              <a:rPr lang="zh-CN" altLang="zh-CN" dirty="0">
                <a:cs typeface="+mn-cs"/>
              </a:rPr>
              <a:t>坐标文件</a:t>
            </a:r>
            <a:r>
              <a:rPr lang="en-US" altLang="zh-CN" dirty="0">
                <a:cs typeface="+mn-cs"/>
              </a:rPr>
              <a:t>”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导入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选择坐标格式</a:t>
            </a:r>
            <a:r>
              <a:rPr lang="zh-CN" altLang="en-US" dirty="0">
                <a:cs typeface="+mn-cs"/>
              </a:rPr>
              <a:t>与分隔符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en-US" dirty="0">
                <a:cs typeface="+mn-cs"/>
                <a:sym typeface="Wingdings"/>
              </a:rPr>
              <a:t>导入（</a:t>
            </a:r>
            <a:r>
              <a:rPr lang="zh-CN" altLang="zh-CN" dirty="0">
                <a:cs typeface="+mn-cs"/>
              </a:rPr>
              <a:t>选择编辑好的坐标文件</a:t>
            </a:r>
            <a:r>
              <a:rPr lang="zh-CN" altLang="en-US" dirty="0">
                <a:cs typeface="+mn-cs"/>
              </a:rPr>
              <a:t>）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选择正确的串口号和波特率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发送</a:t>
            </a:r>
          </a:p>
          <a:p>
            <a:pPr fontAlgn="auto">
              <a:buFont typeface="Arial" panose="020B0604020202020204" pitchFamily="34" charset="0"/>
              <a:buChar char="•"/>
              <a:defRPr/>
            </a:pPr>
            <a:r>
              <a:rPr lang="zh-CN" altLang="zh-CN" b="1" dirty="0">
                <a:cs typeface="+mn-cs"/>
              </a:rPr>
              <a:t>仪器操作</a:t>
            </a:r>
            <a:r>
              <a:rPr lang="zh-CN" altLang="zh-CN" dirty="0">
                <a:cs typeface="+mn-cs"/>
              </a:rPr>
              <a:t>：</a:t>
            </a:r>
            <a:r>
              <a:rPr lang="en-US" altLang="zh-CN" dirty="0">
                <a:cs typeface="+mn-cs"/>
              </a:rPr>
              <a:t>MENU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文件管理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文件导入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将仪器的波特率设置为电脑波特率一致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选择需要导入数据的文件：数据只能导入到坐标文件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导出</a:t>
            </a:r>
            <a:r>
              <a:rPr lang="en-US" altLang="zh-CN" dirty="0">
                <a:cs typeface="+mn-cs"/>
                <a:sym typeface="Wingdings"/>
              </a:rPr>
              <a:t></a:t>
            </a:r>
            <a:r>
              <a:rPr lang="zh-CN" altLang="zh-CN" dirty="0">
                <a:cs typeface="+mn-cs"/>
              </a:rPr>
              <a:t>数据导入完成</a:t>
            </a:r>
            <a:endParaRPr lang="zh-CN" altLang="en-US" dirty="0">
              <a:cs typeface="+mn-cs"/>
            </a:endParaRP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0689" y="804864"/>
            <a:ext cx="13811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1" y="-52388"/>
            <a:ext cx="3063875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华文细黑"/>
              <a:ea typeface="华文细黑"/>
            </a:endParaRPr>
          </a:p>
        </p:txBody>
      </p:sp>
      <p:sp>
        <p:nvSpPr>
          <p:cNvPr id="1126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微软雅黑"/>
              <a:ea typeface="微软雅黑"/>
            </a:endParaRPr>
          </a:p>
        </p:txBody>
      </p:sp>
      <p:pic>
        <p:nvPicPr>
          <p:cNvPr id="1126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25401"/>
            <a:ext cx="719137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2526" y="5057775"/>
            <a:ext cx="31337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操作面板及功能键</a:t>
            </a: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C77C484C-BB29-42FF-996F-A98C0C02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352" y="1444623"/>
            <a:ext cx="7243763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39B4FECB-A09E-4D2E-8856-ABB56B3C7ABF}"/>
              </a:ext>
            </a:extLst>
          </p:cNvPr>
          <p:cNvGrpSpPr/>
          <p:nvPr/>
        </p:nvGrpSpPr>
        <p:grpSpPr>
          <a:xfrm>
            <a:off x="9023970" y="3386931"/>
            <a:ext cx="2901950" cy="2359025"/>
            <a:chOff x="9013825" y="3275013"/>
            <a:chExt cx="2901950" cy="2359025"/>
          </a:xfrm>
        </p:grpSpPr>
        <p:sp>
          <p:nvSpPr>
            <p:cNvPr id="136" name="Rectangle 6">
              <a:extLst>
                <a:ext uri="{FF2B5EF4-FFF2-40B4-BE49-F238E27FC236}">
                  <a16:creationId xmlns:a16="http://schemas.microsoft.com/office/drawing/2014/main" id="{7D0A2D98-80C7-49D9-A5E6-1B7D5FC9C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825" y="3275013"/>
              <a:ext cx="2895600" cy="2359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  <a:p>
              <a:endParaRPr lang="zh-CN" altLang="zh-CN"/>
            </a:p>
            <a:p>
              <a:endParaRPr lang="zh-CN" altLang="zh-CN"/>
            </a:p>
            <a:p>
              <a:endParaRPr lang="zh-CN" altLang="zh-CN"/>
            </a:p>
            <a:p>
              <a:endParaRPr lang="zh-CN" altLang="zh-CN"/>
            </a:p>
            <a:p>
              <a:endParaRPr lang="zh-CN" altLang="zh-CN"/>
            </a:p>
            <a:p>
              <a:endParaRPr lang="zh-CN" altLang="zh-CN"/>
            </a:p>
            <a:p>
              <a:endParaRPr lang="zh-CN" altLang="zh-CN"/>
            </a:p>
          </p:txBody>
        </p:sp>
        <p:sp>
          <p:nvSpPr>
            <p:cNvPr id="137" name="Text Box 9">
              <a:extLst>
                <a:ext uri="{FF2B5EF4-FFF2-40B4-BE49-F238E27FC236}">
                  <a16:creationId xmlns:a16="http://schemas.microsoft.com/office/drawing/2014/main" id="{62F8FE17-DF79-47CA-AAFC-24916DE34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825" y="5253038"/>
              <a:ext cx="6096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zh-CN" sz="1600" b="1"/>
                <a:t>后交</a:t>
              </a:r>
            </a:p>
          </p:txBody>
        </p:sp>
        <p:sp>
          <p:nvSpPr>
            <p:cNvPr id="138" name="Text Box 10">
              <a:extLst>
                <a:ext uri="{FF2B5EF4-FFF2-40B4-BE49-F238E27FC236}">
                  <a16:creationId xmlns:a16="http://schemas.microsoft.com/office/drawing/2014/main" id="{5CF2B6BE-C922-4B9E-AEF7-9A4B53E3E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0025" y="5253038"/>
              <a:ext cx="60007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对边</a:t>
              </a:r>
            </a:p>
          </p:txBody>
        </p:sp>
        <p:sp>
          <p:nvSpPr>
            <p:cNvPr id="139" name="Text Box 11">
              <a:extLst>
                <a:ext uri="{FF2B5EF4-FFF2-40B4-BE49-F238E27FC236}">
                  <a16:creationId xmlns:a16="http://schemas.microsoft.com/office/drawing/2014/main" id="{922E98F3-BFDC-44BC-AC25-466A54676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1625" y="5253038"/>
              <a:ext cx="60007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菜单</a:t>
              </a:r>
            </a:p>
          </p:txBody>
        </p:sp>
        <p:sp>
          <p:nvSpPr>
            <p:cNvPr id="140" name="Text Box 12">
              <a:extLst>
                <a:ext uri="{FF2B5EF4-FFF2-40B4-BE49-F238E27FC236}">
                  <a16:creationId xmlns:a16="http://schemas.microsoft.com/office/drawing/2014/main" id="{EAC17ACB-B893-4393-8925-4E861E63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7425" y="5253038"/>
              <a:ext cx="6096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zh-CN" sz="1600" b="1"/>
                <a:t>高度</a:t>
              </a:r>
            </a:p>
          </p:txBody>
        </p:sp>
        <p:sp>
          <p:nvSpPr>
            <p:cNvPr id="141" name="Text Box 13">
              <a:extLst>
                <a:ext uri="{FF2B5EF4-FFF2-40B4-BE49-F238E27FC236}">
                  <a16:creationId xmlns:a16="http://schemas.microsoft.com/office/drawing/2014/main" id="{D400EDAF-F50E-443E-9E04-27D6F1F2A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9825" y="4872038"/>
              <a:ext cx="473075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b="1"/>
                <a:t>P3</a:t>
              </a:r>
            </a:p>
          </p:txBody>
        </p:sp>
        <p:sp>
          <p:nvSpPr>
            <p:cNvPr id="142" name="AutoShape 41">
              <a:extLst>
                <a:ext uri="{FF2B5EF4-FFF2-40B4-BE49-F238E27FC236}">
                  <a16:creationId xmlns:a16="http://schemas.microsoft.com/office/drawing/2014/main" id="{9E7AA774-89FA-468C-BE57-5C40331014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528425" y="4262438"/>
              <a:ext cx="144463" cy="144462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zh-CN"/>
            </a:p>
          </p:txBody>
        </p:sp>
        <p:sp>
          <p:nvSpPr>
            <p:cNvPr id="143" name="Rectangle 43">
              <a:extLst>
                <a:ext uri="{FF2B5EF4-FFF2-40B4-BE49-F238E27FC236}">
                  <a16:creationId xmlns:a16="http://schemas.microsoft.com/office/drawing/2014/main" id="{97939C61-0B12-42AF-91C4-4DDE8F7F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8425" y="4414838"/>
              <a:ext cx="144463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5" name="Text Box 46">
              <a:extLst>
                <a:ext uri="{FF2B5EF4-FFF2-40B4-BE49-F238E27FC236}">
                  <a16:creationId xmlns:a16="http://schemas.microsoft.com/office/drawing/2014/main" id="{5FE35DCE-5358-481F-9F5A-13AD28D1A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04625" y="41862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5</a:t>
              </a:r>
            </a:p>
          </p:txBody>
        </p:sp>
        <p:sp>
          <p:nvSpPr>
            <p:cNvPr id="151" name="Text Box 48">
              <a:extLst>
                <a:ext uri="{FF2B5EF4-FFF2-40B4-BE49-F238E27FC236}">
                  <a16:creationId xmlns:a16="http://schemas.microsoft.com/office/drawing/2014/main" id="{482D63A5-21A3-4987-926D-19CC3F55F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2225" y="38052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0</a:t>
              </a:r>
            </a:p>
          </p:txBody>
        </p:sp>
        <p:sp>
          <p:nvSpPr>
            <p:cNvPr id="154" name="Text Box 49">
              <a:extLst>
                <a:ext uri="{FF2B5EF4-FFF2-40B4-BE49-F238E27FC236}">
                  <a16:creationId xmlns:a16="http://schemas.microsoft.com/office/drawing/2014/main" id="{0808CAF3-8BA0-4A43-9266-9C3103A91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76025" y="3348038"/>
              <a:ext cx="514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-30</a:t>
              </a:r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A7BF1110-142D-4031-8D4F-FFE1CC858C6D}"/>
              </a:ext>
            </a:extLst>
          </p:cNvPr>
          <p:cNvGrpSpPr/>
          <p:nvPr/>
        </p:nvGrpSpPr>
        <p:grpSpPr>
          <a:xfrm>
            <a:off x="8614395" y="2836068"/>
            <a:ext cx="2673350" cy="2447925"/>
            <a:chOff x="8838009" y="538146"/>
            <a:chExt cx="2673350" cy="2447925"/>
          </a:xfrm>
        </p:grpSpPr>
        <p:sp>
          <p:nvSpPr>
            <p:cNvPr id="156" name="Rectangle 7">
              <a:extLst>
                <a:ext uri="{FF2B5EF4-FFF2-40B4-BE49-F238E27FC236}">
                  <a16:creationId xmlns:a16="http://schemas.microsoft.com/office/drawing/2014/main" id="{B9E053A0-2F4F-4402-869A-A3F584F1E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8009" y="538146"/>
              <a:ext cx="2654300" cy="24479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7" name="Text Box 14">
              <a:extLst>
                <a:ext uri="{FF2B5EF4-FFF2-40B4-BE49-F238E27FC236}">
                  <a16:creationId xmlns:a16="http://schemas.microsoft.com/office/drawing/2014/main" id="{DDF6AD25-A60E-491D-AC64-199B11729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3022" y="2554271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记录</a:t>
              </a:r>
            </a:p>
          </p:txBody>
        </p:sp>
        <p:sp>
          <p:nvSpPr>
            <p:cNvPr id="158" name="Text Box 15">
              <a:extLst>
                <a:ext uri="{FF2B5EF4-FFF2-40B4-BE49-F238E27FC236}">
                  <a16:creationId xmlns:a16="http://schemas.microsoft.com/office/drawing/2014/main" id="{F6FB5705-3D7E-4BE2-8DCC-BE117B26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5322" y="2554271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放样</a:t>
              </a:r>
            </a:p>
          </p:txBody>
        </p:sp>
        <p:sp>
          <p:nvSpPr>
            <p:cNvPr id="159" name="Text Box 16">
              <a:extLst>
                <a:ext uri="{FF2B5EF4-FFF2-40B4-BE49-F238E27FC236}">
                  <a16:creationId xmlns:a16="http://schemas.microsoft.com/office/drawing/2014/main" id="{0E396268-8FA9-45FC-8335-E0352F179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7622" y="2554271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坐标</a:t>
              </a:r>
            </a:p>
          </p:txBody>
        </p:sp>
        <p:sp>
          <p:nvSpPr>
            <p:cNvPr id="160" name="Text Box 17">
              <a:extLst>
                <a:ext uri="{FF2B5EF4-FFF2-40B4-BE49-F238E27FC236}">
                  <a16:creationId xmlns:a16="http://schemas.microsoft.com/office/drawing/2014/main" id="{8F590DEF-65DE-4131-B44E-BFF64C9B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9922" y="2554271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置零</a:t>
              </a:r>
            </a:p>
          </p:txBody>
        </p:sp>
        <p:sp>
          <p:nvSpPr>
            <p:cNvPr id="161" name="Text Box 18">
              <a:extLst>
                <a:ext uri="{FF2B5EF4-FFF2-40B4-BE49-F238E27FC236}">
                  <a16:creationId xmlns:a16="http://schemas.microsoft.com/office/drawing/2014/main" id="{033096FA-76E1-455C-AB36-FA5DA26D1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6047" y="2195496"/>
              <a:ext cx="473075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b="1"/>
                <a:t>P2</a:t>
              </a:r>
            </a:p>
          </p:txBody>
        </p:sp>
        <p:sp>
          <p:nvSpPr>
            <p:cNvPr id="162" name="Text Box 38">
              <a:extLst>
                <a:ext uri="{FF2B5EF4-FFF2-40B4-BE49-F238E27FC236}">
                  <a16:creationId xmlns:a16="http://schemas.microsoft.com/office/drawing/2014/main" id="{DEC72A6D-FE3E-49C7-992D-02C111E6C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7484" y="538146"/>
              <a:ext cx="514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-30</a:t>
              </a:r>
            </a:p>
          </p:txBody>
        </p:sp>
        <p:sp>
          <p:nvSpPr>
            <p:cNvPr id="163" name="Text Box 39">
              <a:extLst>
                <a:ext uri="{FF2B5EF4-FFF2-40B4-BE49-F238E27FC236}">
                  <a16:creationId xmlns:a16="http://schemas.microsoft.com/office/drawing/2014/main" id="{B9ECF797-6336-484A-BDC8-3B3179A74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8922" y="898509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0</a:t>
              </a:r>
            </a:p>
          </p:txBody>
        </p:sp>
        <p:sp>
          <p:nvSpPr>
            <p:cNvPr id="164" name="AutoShape 42">
              <a:extLst>
                <a:ext uri="{FF2B5EF4-FFF2-40B4-BE49-F238E27FC236}">
                  <a16:creationId xmlns:a16="http://schemas.microsoft.com/office/drawing/2014/main" id="{D11A77DC-5E37-43BC-8E1E-A196F85E3AF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131947" y="1330309"/>
              <a:ext cx="144462" cy="144462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Rectangle 44">
              <a:extLst>
                <a:ext uri="{FF2B5EF4-FFF2-40B4-BE49-F238E27FC236}">
                  <a16:creationId xmlns:a16="http://schemas.microsoft.com/office/drawing/2014/main" id="{27103521-C3BB-48C7-ADF0-4F3666992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1947" y="1474771"/>
              <a:ext cx="144462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6" name="Text Box 45">
              <a:extLst>
                <a:ext uri="{FF2B5EF4-FFF2-40B4-BE49-F238E27FC236}">
                  <a16:creationId xmlns:a16="http://schemas.microsoft.com/office/drawing/2014/main" id="{8749BC8B-2E1E-4568-B608-27B7CCBEB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0209" y="1187434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zh-CN"/>
                <a:t>5</a:t>
              </a: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E30A9CCF-6397-4865-9FF4-045416AD3C95}"/>
              </a:ext>
            </a:extLst>
          </p:cNvPr>
          <p:cNvGrpSpPr/>
          <p:nvPr/>
        </p:nvGrpSpPr>
        <p:grpSpPr>
          <a:xfrm>
            <a:off x="7917880" y="2312193"/>
            <a:ext cx="2709863" cy="2447925"/>
            <a:chOff x="5242321" y="1226928"/>
            <a:chExt cx="2709863" cy="2447925"/>
          </a:xfrm>
        </p:grpSpPr>
        <p:graphicFrame>
          <p:nvGraphicFramePr>
            <p:cNvPr id="168" name="Object 10">
              <a:extLst>
                <a:ext uri="{FF2B5EF4-FFF2-40B4-BE49-F238E27FC236}">
                  <a16:creationId xmlns:a16="http://schemas.microsoft.com/office/drawing/2014/main" id="{1CDA02F3-2F9B-4447-A3BD-D8AD4A6A6C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0663577"/>
                </p:ext>
              </p:extLst>
            </p:nvPr>
          </p:nvGraphicFramePr>
          <p:xfrm>
            <a:off x="7394971" y="2833478"/>
            <a:ext cx="1905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" r:id="rId5" imgW="192084" imgH="192084" progId="Equation.3">
                    <p:embed/>
                  </p:oleObj>
                </mc:Choice>
                <mc:Fallback>
                  <p:oleObj r:id="rId5" imgW="192084" imgH="192084" progId="Equation.3">
                    <p:embed/>
                    <p:pic>
                      <p:nvPicPr>
                        <p:cNvPr id="103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4971" y="2833478"/>
                          <a:ext cx="190500" cy="19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" name="Rectangle 8">
              <a:extLst>
                <a:ext uri="{FF2B5EF4-FFF2-40B4-BE49-F238E27FC236}">
                  <a16:creationId xmlns:a16="http://schemas.microsoft.com/office/drawing/2014/main" id="{333AAD4A-57F2-4158-B4E5-5BAA14803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321" y="1226928"/>
              <a:ext cx="2665413" cy="24479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0" name="Text Box 19">
              <a:extLst>
                <a:ext uri="{FF2B5EF4-FFF2-40B4-BE49-F238E27FC236}">
                  <a16:creationId xmlns:a16="http://schemas.microsoft.com/office/drawing/2014/main" id="{53C1B5FB-1A5F-4233-B3F8-AC6CCA07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3696" y="2873165"/>
              <a:ext cx="473075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b="1"/>
                <a:t>P1</a:t>
              </a:r>
            </a:p>
          </p:txBody>
        </p:sp>
        <p:sp>
          <p:nvSpPr>
            <p:cNvPr id="171" name="Text Box 20">
              <a:extLst>
                <a:ext uri="{FF2B5EF4-FFF2-40B4-BE49-F238E27FC236}">
                  <a16:creationId xmlns:a16="http://schemas.microsoft.com/office/drawing/2014/main" id="{F2EBA083-D669-4E28-B512-C2C340ACC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2259" y="3233528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参数</a:t>
              </a:r>
            </a:p>
          </p:txBody>
        </p:sp>
        <p:sp>
          <p:nvSpPr>
            <p:cNvPr id="172" name="Text Box 21">
              <a:extLst>
                <a:ext uri="{FF2B5EF4-FFF2-40B4-BE49-F238E27FC236}">
                  <a16:creationId xmlns:a16="http://schemas.microsoft.com/office/drawing/2014/main" id="{C52219A6-2093-42AF-B963-AECCC847F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971" y="3233528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置角</a:t>
              </a:r>
            </a:p>
          </p:txBody>
        </p:sp>
        <p:sp>
          <p:nvSpPr>
            <p:cNvPr id="173" name="Text Box 22">
              <a:extLst>
                <a:ext uri="{FF2B5EF4-FFF2-40B4-BE49-F238E27FC236}">
                  <a16:creationId xmlns:a16="http://schemas.microsoft.com/office/drawing/2014/main" id="{5D230B23-B2EA-4F94-AF8B-F24FB45A8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5271" y="3233528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切换</a:t>
              </a:r>
            </a:p>
          </p:txBody>
        </p:sp>
        <p:sp>
          <p:nvSpPr>
            <p:cNvPr id="174" name="Text Box 23">
              <a:extLst>
                <a:ext uri="{FF2B5EF4-FFF2-40B4-BE49-F238E27FC236}">
                  <a16:creationId xmlns:a16="http://schemas.microsoft.com/office/drawing/2014/main" id="{EE67383D-1D29-4DFA-AFAC-EE8B600DC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7571" y="3233528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斜距</a:t>
              </a:r>
            </a:p>
          </p:txBody>
        </p:sp>
        <p:graphicFrame>
          <p:nvGraphicFramePr>
            <p:cNvPr id="175" name="Object 11">
              <a:extLst>
                <a:ext uri="{FF2B5EF4-FFF2-40B4-BE49-F238E27FC236}">
                  <a16:creationId xmlns:a16="http://schemas.microsoft.com/office/drawing/2014/main" id="{F749D60D-78B2-4EC7-84FB-3F07A938C1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2089607"/>
                </p:ext>
              </p:extLst>
            </p:nvPr>
          </p:nvGraphicFramePr>
          <p:xfrm>
            <a:off x="5337571" y="1649203"/>
            <a:ext cx="287338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" r:id="rId7" imgW="192084" imgH="192084" progId="Equation.3">
                    <p:embed/>
                  </p:oleObj>
                </mc:Choice>
                <mc:Fallback>
                  <p:oleObj r:id="rId7" imgW="192084" imgH="192084" progId="Equation.3">
                    <p:embed/>
                    <p:pic>
                      <p:nvPicPr>
                        <p:cNvPr id="16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571" y="1649203"/>
                          <a:ext cx="287338" cy="360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" name="AutoShape 26">
              <a:extLst>
                <a:ext uri="{FF2B5EF4-FFF2-40B4-BE49-F238E27FC236}">
                  <a16:creationId xmlns:a16="http://schemas.microsoft.com/office/drawing/2014/main" id="{1738CBFE-DD22-42FE-B94D-A8FF07FE33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569596" y="2081003"/>
              <a:ext cx="144463" cy="144462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7" name="Text Box 27">
              <a:extLst>
                <a:ext uri="{FF2B5EF4-FFF2-40B4-BE49-F238E27FC236}">
                  <a16:creationId xmlns:a16="http://schemas.microsoft.com/office/drawing/2014/main" id="{F50AE834-F02C-44E1-BF64-6214ECE2C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8159" y="164920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0</a:t>
              </a:r>
            </a:p>
          </p:txBody>
        </p:sp>
        <p:sp>
          <p:nvSpPr>
            <p:cNvPr id="178" name="Text Box 28">
              <a:extLst>
                <a:ext uri="{FF2B5EF4-FFF2-40B4-BE49-F238E27FC236}">
                  <a16:creationId xmlns:a16="http://schemas.microsoft.com/office/drawing/2014/main" id="{77065104-A972-4C1A-BA29-6E5F6359F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3696" y="1288840"/>
              <a:ext cx="514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-30</a:t>
              </a:r>
            </a:p>
          </p:txBody>
        </p:sp>
        <p:sp>
          <p:nvSpPr>
            <p:cNvPr id="179" name="Text Box 29">
              <a:extLst>
                <a:ext uri="{FF2B5EF4-FFF2-40B4-BE49-F238E27FC236}">
                  <a16:creationId xmlns:a16="http://schemas.microsoft.com/office/drawing/2014/main" id="{8307D1E6-9BEA-4F2C-AC6D-4DD5413A8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546" y="1288840"/>
              <a:ext cx="5905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/>
                <a:t>测量</a:t>
              </a:r>
            </a:p>
          </p:txBody>
        </p:sp>
        <p:sp>
          <p:nvSpPr>
            <p:cNvPr id="180" name="Text Box 30">
              <a:extLst>
                <a:ext uri="{FF2B5EF4-FFF2-40B4-BE49-F238E27FC236}">
                  <a16:creationId xmlns:a16="http://schemas.microsoft.com/office/drawing/2014/main" id="{89A26BBD-BE2E-4E7C-9CB5-4068137E3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996" y="1288840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b="1"/>
                <a:t>PC</a:t>
              </a:r>
            </a:p>
          </p:txBody>
        </p:sp>
        <p:sp>
          <p:nvSpPr>
            <p:cNvPr id="181" name="Text Box 31">
              <a:extLst>
                <a:ext uri="{FF2B5EF4-FFF2-40B4-BE49-F238E27FC236}">
                  <a16:creationId xmlns:a16="http://schemas.microsoft.com/office/drawing/2014/main" id="{5CDF3BD6-9CC2-40E1-B9B3-E5BC562A2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971" y="1649203"/>
              <a:ext cx="6238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PPM</a:t>
              </a:r>
            </a:p>
          </p:txBody>
        </p:sp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1137B391-159B-46E7-B66E-E3FACDD41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7571" y="2081003"/>
              <a:ext cx="3190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S</a:t>
              </a: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id="{C7345BEA-32DC-4187-AF6F-73B20AD76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734" y="2081003"/>
              <a:ext cx="11557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11.3742 m</a:t>
              </a:r>
            </a:p>
          </p:txBody>
        </p:sp>
        <p:sp>
          <p:nvSpPr>
            <p:cNvPr id="184" name="Text Box 34">
              <a:extLst>
                <a:ext uri="{FF2B5EF4-FFF2-40B4-BE49-F238E27FC236}">
                  <a16:creationId xmlns:a16="http://schemas.microsoft.com/office/drawing/2014/main" id="{5CFD40DF-B131-41A9-843C-CE8EE15BB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546" y="2441365"/>
              <a:ext cx="4540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ZA</a:t>
              </a:r>
            </a:p>
          </p:txBody>
        </p:sp>
        <p:sp>
          <p:nvSpPr>
            <p:cNvPr id="185" name="Text Box 35">
              <a:extLst>
                <a:ext uri="{FF2B5EF4-FFF2-40B4-BE49-F238E27FC236}">
                  <a16:creationId xmlns:a16="http://schemas.microsoft.com/office/drawing/2014/main" id="{404C8BC3-40CE-4983-A65C-7AB4C9C52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3834" y="2441365"/>
              <a:ext cx="15843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zh-CN" sz="1600" b="1"/>
                <a:t>92°36</a:t>
              </a:r>
              <a:r>
                <a:rPr lang="zh-CN" altLang="zh-CN" sz="1400" b="1"/>
                <a:t>′</a:t>
              </a:r>
              <a:r>
                <a:rPr lang="zh-CN" altLang="zh-CN" sz="1600" b="1"/>
                <a:t>25</a:t>
              </a:r>
              <a:r>
                <a:rPr lang="zh-CN" altLang="zh-CN" sz="1400" b="1"/>
                <a:t>″</a:t>
              </a:r>
            </a:p>
          </p:txBody>
        </p:sp>
        <p:sp>
          <p:nvSpPr>
            <p:cNvPr id="186" name="Text Box 36">
              <a:extLst>
                <a:ext uri="{FF2B5EF4-FFF2-40B4-BE49-F238E27FC236}">
                  <a16:creationId xmlns:a16="http://schemas.microsoft.com/office/drawing/2014/main" id="{7001C881-7CFF-47E9-98CB-8C8372C8B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546" y="2801728"/>
              <a:ext cx="622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HAR</a:t>
              </a:r>
            </a:p>
          </p:txBody>
        </p:sp>
        <p:sp>
          <p:nvSpPr>
            <p:cNvPr id="187" name="Text Box 37">
              <a:extLst>
                <a:ext uri="{FF2B5EF4-FFF2-40B4-BE49-F238E27FC236}">
                  <a16:creationId xmlns:a16="http://schemas.microsoft.com/office/drawing/2014/main" id="{41945D8D-36B0-4215-96C2-E32ABF64F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0809" y="2801728"/>
              <a:ext cx="1317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120°30</a:t>
              </a:r>
              <a:r>
                <a:rPr lang="zh-CN" altLang="zh-CN" sz="1400" b="1"/>
                <a:t>′</a:t>
              </a:r>
              <a:r>
                <a:rPr lang="zh-CN" altLang="zh-CN" sz="1600" b="1"/>
                <a:t>10</a:t>
              </a:r>
              <a:r>
                <a:rPr lang="zh-CN" altLang="zh-CN" sz="1400" b="1"/>
                <a:t>″</a:t>
              </a:r>
            </a:p>
          </p:txBody>
        </p:sp>
        <p:sp>
          <p:nvSpPr>
            <p:cNvPr id="188" name="Rectangle 40">
              <a:extLst>
                <a:ext uri="{FF2B5EF4-FFF2-40B4-BE49-F238E27FC236}">
                  <a16:creationId xmlns:a16="http://schemas.microsoft.com/office/drawing/2014/main" id="{3F13C34D-1961-4651-8576-799A46FE6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596" y="2225465"/>
              <a:ext cx="144463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9" name="Text Box 47">
              <a:extLst>
                <a:ext uri="{FF2B5EF4-FFF2-40B4-BE49-F238E27FC236}">
                  <a16:creationId xmlns:a16="http://schemas.microsoft.com/office/drawing/2014/main" id="{4FBDBD44-5080-4116-BF12-12F9531D6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1034" y="200956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5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细黑"/>
                <a:ea typeface="华文细黑"/>
              </a:rPr>
              <a:t>基本使用步骤</a:t>
            </a: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微软雅黑"/>
              <a:buChar char="↓"/>
            </a:pPr>
            <a:r>
              <a:rPr lang="zh-CN" altLang="en-US" dirty="0">
                <a:latin typeface="微软雅黑"/>
                <a:ea typeface="微软雅黑"/>
              </a:rPr>
              <a:t>仪器安置与参数设置</a:t>
            </a:r>
            <a:endParaRPr lang="en-US" altLang="zh-CN" dirty="0">
              <a:latin typeface="微软雅黑"/>
              <a:ea typeface="微软雅黑"/>
            </a:endParaRPr>
          </a:p>
          <a:p>
            <a:pPr>
              <a:buFont typeface="微软雅黑"/>
              <a:buChar char="↓"/>
            </a:pPr>
            <a:r>
              <a:rPr lang="zh-CN" altLang="en-US" dirty="0">
                <a:latin typeface="微软雅黑"/>
                <a:ea typeface="微软雅黑"/>
              </a:rPr>
              <a:t>坐标测量</a:t>
            </a:r>
            <a:endParaRPr lang="en-US" altLang="zh-CN" dirty="0">
              <a:latin typeface="微软雅黑"/>
              <a:ea typeface="微软雅黑"/>
            </a:endParaRPr>
          </a:p>
          <a:p>
            <a:pPr>
              <a:buFont typeface="微软雅黑"/>
              <a:buChar char="↓"/>
            </a:pPr>
            <a:r>
              <a:rPr lang="zh-CN" altLang="en-US" dirty="0">
                <a:latin typeface="微软雅黑"/>
                <a:ea typeface="微软雅黑"/>
              </a:rPr>
              <a:t>关机</a:t>
            </a:r>
            <a:endParaRPr lang="en-US" altLang="zh-CN" dirty="0">
              <a:latin typeface="微软雅黑"/>
              <a:ea typeface="微软雅黑"/>
            </a:endParaRPr>
          </a:p>
          <a:p>
            <a:pPr>
              <a:buFont typeface="微软雅黑"/>
              <a:buChar char="↓"/>
            </a:pPr>
            <a:r>
              <a:rPr lang="zh-CN" altLang="en-US" dirty="0">
                <a:latin typeface="微软雅黑"/>
                <a:ea typeface="微软雅黑"/>
              </a:rPr>
              <a:t>收仪器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26363" cy="1143000"/>
          </a:xfrm>
        </p:spPr>
        <p:txBody>
          <a:bodyPr/>
          <a:lstStyle/>
          <a:p>
            <a:r>
              <a:rPr lang="zh-CN" altLang="en-US" dirty="0"/>
              <a:t>仪器安置与参数设置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78400" cy="4351338"/>
          </a:xfrm>
        </p:spPr>
        <p:txBody>
          <a:bodyPr rtlCol="0">
            <a:normAutofit fontScale="850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仪器安置</a:t>
            </a:r>
            <a:endParaRPr lang="en-US" altLang="zh-CN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连接仪器→装上电池→开机</a:t>
            </a:r>
            <a:endParaRPr lang="en-US" altLang="zh-CN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对中与整平：打开激光对中器的激光→粗平→精平</a:t>
            </a:r>
            <a:endParaRPr lang="en-US" altLang="zh-CN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设置仪器参数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反射目标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大气改正参数值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棱镜常数</a:t>
            </a:r>
          </a:p>
        </p:txBody>
      </p:sp>
      <p:pic>
        <p:nvPicPr>
          <p:cNvPr id="22531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6588" y="1296988"/>
            <a:ext cx="21764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图片 4"/>
          <p:cNvPicPr>
            <a:picLocks noChangeAspect="1" noChangeArrowheads="1"/>
          </p:cNvPicPr>
          <p:nvPr/>
        </p:nvPicPr>
        <p:blipFill>
          <a:blip r:embed="rId4"/>
          <a:srcRect l="19034" r="15372"/>
          <a:stretch>
            <a:fillRect/>
          </a:stretch>
        </p:blipFill>
        <p:spPr bwMode="auto">
          <a:xfrm>
            <a:off x="8164513" y="76200"/>
            <a:ext cx="1554162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图片 5"/>
          <p:cNvPicPr>
            <a:picLocks noChangeAspect="1"/>
          </p:cNvPicPr>
          <p:nvPr/>
        </p:nvPicPr>
        <p:blipFill>
          <a:blip r:embed="rId5"/>
          <a:srcRect r="50000"/>
          <a:stretch>
            <a:fillRect/>
          </a:stretch>
        </p:blipFill>
        <p:spPr bwMode="auto">
          <a:xfrm>
            <a:off x="10372725" y="514350"/>
            <a:ext cx="9810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>
            <a:cxnSpLocks/>
          </p:cNvCxnSpPr>
          <p:nvPr/>
        </p:nvCxnSpPr>
        <p:spPr>
          <a:xfrm flipH="1" flipV="1">
            <a:off x="7893050" y="1296988"/>
            <a:ext cx="442913" cy="19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 flipH="1">
            <a:off x="7824788" y="1690688"/>
            <a:ext cx="511175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1"/>
          </p:cNvCxnSpPr>
          <p:nvPr/>
        </p:nvCxnSpPr>
        <p:spPr>
          <a:xfrm flipV="1">
            <a:off x="8955088" y="900113"/>
            <a:ext cx="1417637" cy="58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7" name="图片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9613" y="2762250"/>
            <a:ext cx="2370137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矩形 13"/>
          <p:cNvSpPr>
            <a:spLocks noChangeArrowheads="1"/>
          </p:cNvSpPr>
          <p:nvPr/>
        </p:nvSpPr>
        <p:spPr bwMode="auto">
          <a:xfrm>
            <a:off x="5613400" y="4135438"/>
            <a:ext cx="2722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激光对中与激光指向界面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（按</a:t>
            </a:r>
            <a:r>
              <a:rPr lang="zh-CN" altLang="zh-CN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“</a:t>
            </a:r>
            <a:r>
              <a:rPr lang="en-US" altLang="zh-CN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Times New Roman" pitchFamily="18" charset="0"/>
              </a:rPr>
              <a:t>SFT</a:t>
            </a:r>
            <a:r>
              <a:rPr lang="zh-CN" altLang="zh-CN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”</a:t>
            </a:r>
            <a:r>
              <a:rPr lang="en-US" altLang="zh-CN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+</a:t>
            </a:r>
            <a:r>
              <a:rPr lang="zh-CN" altLang="zh-CN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“</a:t>
            </a:r>
            <a:r>
              <a:rPr lang="en-US" altLang="zh-CN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Times New Roman" pitchFamily="18" charset="0"/>
              </a:rPr>
              <a:t>+/-</a:t>
            </a:r>
            <a:r>
              <a:rPr lang="zh-CN" altLang="zh-CN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”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22539" name="图片 1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977313" y="2762250"/>
            <a:ext cx="2163762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0" name="矩形 18"/>
          <p:cNvSpPr>
            <a:spLocks noChangeArrowheads="1"/>
          </p:cNvSpPr>
          <p:nvPr/>
        </p:nvSpPr>
        <p:spPr bwMode="auto">
          <a:xfrm>
            <a:off x="9307513" y="4135438"/>
            <a:ext cx="19240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倾斜补偿界面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按“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SFT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”+“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等线" pitchFamily="2" charset="-122"/>
              <a:ea typeface="等线" pitchFamily="2" charset="-122"/>
              <a:cs typeface="Times New Roman" pitchFamily="18" charset="0"/>
            </a:endParaRPr>
          </a:p>
        </p:txBody>
      </p:sp>
      <p:sp>
        <p:nvSpPr>
          <p:cNvPr id="22542" name="矩形 20"/>
          <p:cNvSpPr>
            <a:spLocks noChangeArrowheads="1"/>
          </p:cNvSpPr>
          <p:nvPr/>
        </p:nvSpPr>
        <p:spPr bwMode="auto">
          <a:xfrm>
            <a:off x="5608638" y="6173788"/>
            <a:ext cx="2492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距离测量</a:t>
            </a:r>
            <a:r>
              <a:rPr lang="zh-CN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设置屏幕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dirty="0">
              <a:latin typeface="等线" pitchFamily="2" charset="-122"/>
              <a:ea typeface="等线" pitchFamily="2" charset="-122"/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BE2B84-4FF1-41DA-9816-BB9E2B775E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9613" y="4781550"/>
            <a:ext cx="2238375" cy="1228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6653-5A91-4562-9BE5-ADC26CA14D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94" y="4934251"/>
            <a:ext cx="2958691" cy="10511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华文细黑"/>
                <a:ea typeface="华文细黑"/>
              </a:rPr>
              <a:t>字符和数字的输入方法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1463" y="1268414"/>
            <a:ext cx="6138862" cy="2154237"/>
          </a:xfrm>
        </p:spPr>
        <p:txBody>
          <a:bodyPr rtlCol="0">
            <a:normAutofit/>
          </a:bodyPr>
          <a:lstStyle/>
          <a:p>
            <a:pPr fontAlgn="auto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cs"/>
              </a:rPr>
              <a:t>通过数字字符键输入，</a:t>
            </a:r>
            <a:r>
              <a:rPr lang="zh-CN" altLang="zh-CN" dirty="0"/>
              <a:t>按</a:t>
            </a:r>
            <a:r>
              <a:rPr lang="en-US" altLang="zh-CN" dirty="0">
                <a:highlight>
                  <a:srgbClr val="C0C0C0"/>
                </a:highlight>
              </a:rPr>
              <a:t>SFT</a:t>
            </a:r>
            <a:r>
              <a:rPr lang="zh-CN" altLang="zh-CN" dirty="0"/>
              <a:t>键</a:t>
            </a:r>
            <a:r>
              <a:rPr lang="zh-CN" altLang="en-US" dirty="0">
                <a:cs typeface="+mn-cs"/>
              </a:rPr>
              <a:t>切换数字与字母</a:t>
            </a:r>
            <a:endParaRPr lang="en-US" altLang="zh-CN" dirty="0">
              <a:cs typeface="+mn-cs"/>
            </a:endParaRPr>
          </a:p>
          <a:p>
            <a:pPr fontAlgn="auto">
              <a:buFont typeface="Arial" panose="020B0604020202020204" pitchFamily="34" charset="0"/>
              <a:buChar char="•"/>
              <a:defRPr/>
            </a:pPr>
            <a:endParaRPr lang="zh-CN" altLang="en-US" dirty="0"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2A874F-6316-4924-B136-5C777E17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89" y="274638"/>
            <a:ext cx="1325995" cy="286536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749BA9-E83C-43D7-9661-FF9D8C32E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95" y="2637717"/>
            <a:ext cx="6480869" cy="422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A04900-A989-43AF-85C6-1AAED77E5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439" y="3284984"/>
            <a:ext cx="3048000" cy="1066800"/>
          </a:xfrm>
          <a:prstGeom prst="rect">
            <a:avLst/>
          </a:prstGeom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72F8069-F7FA-4DAA-91C4-AA042BABF138}"/>
              </a:ext>
            </a:extLst>
          </p:cNvPr>
          <p:cNvSpPr/>
          <p:nvPr/>
        </p:nvSpPr>
        <p:spPr>
          <a:xfrm>
            <a:off x="8688288" y="3933056"/>
            <a:ext cx="576064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20638"/>
            <a:ext cx="19685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细黑"/>
                <a:ea typeface="华文细黑"/>
              </a:rPr>
              <a:t>照准棱镜方法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1981200" y="1268413"/>
            <a:ext cx="8229600" cy="2736850"/>
          </a:xfrm>
        </p:spPr>
        <p:txBody>
          <a:bodyPr/>
          <a:lstStyle/>
          <a:p>
            <a:r>
              <a:rPr lang="zh-CN" altLang="en-US">
                <a:latin typeface="微软雅黑"/>
                <a:ea typeface="微软雅黑"/>
              </a:rPr>
              <a:t>粗瞄（照准望远镜</a:t>
            </a:r>
            <a:r>
              <a:rPr lang="en-US" altLang="zh-CN">
                <a:latin typeface="微软雅黑"/>
                <a:ea typeface="微软雅黑"/>
              </a:rPr>
              <a:t>/</a:t>
            </a:r>
            <a:r>
              <a:rPr lang="zh-CN" altLang="en-US">
                <a:latin typeface="微软雅黑"/>
                <a:ea typeface="微软雅黑"/>
              </a:rPr>
              <a:t>粗瞄准器）</a:t>
            </a:r>
            <a:endParaRPr lang="en-US" altLang="zh-CN">
              <a:latin typeface="微软雅黑"/>
              <a:ea typeface="微软雅黑"/>
            </a:endParaRPr>
          </a:p>
          <a:p>
            <a:pPr lvl="2"/>
            <a:r>
              <a:rPr lang="zh-CN" altLang="en-US">
                <a:latin typeface="微软雅黑"/>
                <a:ea typeface="微软雅黑"/>
              </a:rPr>
              <a:t>松开水平与竖直制动螺旋→调节目镜使十字丝清晰→照准望远镜对准棱镜</a:t>
            </a:r>
            <a:endParaRPr lang="en-US" altLang="zh-CN">
              <a:latin typeface="微软雅黑"/>
              <a:ea typeface="微软雅黑"/>
            </a:endParaRPr>
          </a:p>
          <a:p>
            <a:r>
              <a:rPr lang="zh-CN" altLang="en-US">
                <a:latin typeface="微软雅黑"/>
                <a:ea typeface="微软雅黑"/>
              </a:rPr>
              <a:t>精确瞄准</a:t>
            </a:r>
          </a:p>
        </p:txBody>
      </p:sp>
      <p:sp>
        <p:nvSpPr>
          <p:cNvPr id="65544" name="内容占位符 2"/>
          <p:cNvSpPr txBox="1">
            <a:spLocks/>
          </p:cNvSpPr>
          <p:nvPr/>
        </p:nvSpPr>
        <p:spPr bwMode="auto">
          <a:xfrm>
            <a:off x="1631951" y="3883026"/>
            <a:ext cx="3825875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400">
                <a:latin typeface="微软雅黑"/>
                <a:ea typeface="微软雅黑"/>
                <a:cs typeface="微软雅黑"/>
              </a:rPr>
              <a:t>调节目镜调焦螺旋使目标清晰，调节水平与竖直微动螺旋使十字丝精确对准棱镜中心</a:t>
            </a: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9217026" y="836613"/>
            <a:ext cx="485775" cy="495300"/>
            <a:chOff x="4175" y="2016"/>
            <a:chExt cx="671" cy="624"/>
          </a:xfrm>
        </p:grpSpPr>
        <p:sp>
          <p:nvSpPr>
            <p:cNvPr id="65549" name="Line 12"/>
            <p:cNvSpPr>
              <a:spLocks noChangeShapeType="1"/>
            </p:cNvSpPr>
            <p:nvPr/>
          </p:nvSpPr>
          <p:spPr bwMode="auto">
            <a:xfrm flipV="1">
              <a:off x="4175" y="2255"/>
              <a:ext cx="671" cy="19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4224" y="2064"/>
              <a:ext cx="432" cy="52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 flipH="1">
              <a:off x="4368" y="2016"/>
              <a:ext cx="240" cy="62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8642350" y="179388"/>
            <a:ext cx="1600200" cy="1676400"/>
            <a:chOff x="3360" y="1152"/>
            <a:chExt cx="2208" cy="2112"/>
          </a:xfrm>
        </p:grpSpPr>
        <p:sp>
          <p:nvSpPr>
            <p:cNvPr id="65547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11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Line 18"/>
            <p:cNvSpPr>
              <a:spLocks noChangeShapeType="1"/>
            </p:cNvSpPr>
            <p:nvPr/>
          </p:nvSpPr>
          <p:spPr bwMode="auto">
            <a:xfrm>
              <a:off x="3360" y="2352"/>
              <a:ext cx="220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F89DE89-71BE-46C6-BCC2-3F0E0D96D6BE}"/>
              </a:ext>
            </a:extLst>
          </p:cNvPr>
          <p:cNvGrpSpPr/>
          <p:nvPr/>
        </p:nvGrpSpPr>
        <p:grpSpPr>
          <a:xfrm>
            <a:off x="10954355" y="1770453"/>
            <a:ext cx="980471" cy="3480204"/>
            <a:chOff x="5264352" y="3282633"/>
            <a:chExt cx="803296" cy="285131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DB751BE-8C2B-469B-BDCC-2DDA7430F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81" b="95442" l="9353" r="94964">
                          <a14:foregroundMark x1="51079" y1="2681" x2="49640" y2="5630"/>
                          <a14:foregroundMark x1="55396" y1="93834" x2="57554" y2="90080"/>
                          <a14:foregroundMark x1="95683" y1="81769" x2="93525" y2="80429"/>
                          <a14:foregroundMark x1="9353" y1="85523" x2="9353" y2="82574"/>
                          <a14:foregroundMark x1="55396" y1="95442" x2="55396" y2="954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352" y="4000409"/>
              <a:ext cx="795073" cy="213354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701D8E0-8F19-4EFC-A57A-E9EC4FC41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916" b="89880" l="10000" r="90000">
                          <a14:foregroundMark x1="35750" y1="9157" x2="40750" y2="8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51" r="16255" b="34323"/>
            <a:stretch/>
          </p:blipFill>
          <p:spPr>
            <a:xfrm>
              <a:off x="5272575" y="3282633"/>
              <a:ext cx="795073" cy="794439"/>
            </a:xfrm>
            <a:prstGeom prst="rect">
              <a:avLst/>
            </a:prstGeom>
          </p:spPr>
        </p:pic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7002864-31CE-45DE-A24D-AEDDC1DFA1B1}"/>
              </a:ext>
            </a:extLst>
          </p:cNvPr>
          <p:cNvCxnSpPr/>
          <p:nvPr/>
        </p:nvCxnSpPr>
        <p:spPr>
          <a:xfrm flipV="1">
            <a:off x="7317192" y="2255283"/>
            <a:ext cx="4122380" cy="1173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17C4A89-76E5-4FBE-85AC-B063FD3A7B35}"/>
              </a:ext>
            </a:extLst>
          </p:cNvPr>
          <p:cNvGrpSpPr/>
          <p:nvPr/>
        </p:nvGrpSpPr>
        <p:grpSpPr>
          <a:xfrm>
            <a:off x="6104151" y="2967444"/>
            <a:ext cx="2577536" cy="3869918"/>
            <a:chOff x="2322081" y="2151376"/>
            <a:chExt cx="2523317" cy="478988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8F79454-A1D0-4184-B5B0-396DE0743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7661" l="5200" r="93800">
                          <a14:foregroundMark x1="42000" y1="3509" x2="50400" y2="4532"/>
                          <a14:foregroundMark x1="79000" y1="58041" x2="82600" y2="68567"/>
                          <a14:foregroundMark x1="46800" y1="2339" x2="49200" y2="877"/>
                          <a14:foregroundMark x1="88800" y1="81871" x2="93600" y2="88304"/>
                          <a14:foregroundMark x1="93600" y1="88304" x2="93800" y2="90789"/>
                          <a14:foregroundMark x1="11400" y1="82310" x2="6400" y2="92105"/>
                          <a14:foregroundMark x1="6600" y1="94591" x2="5200" y2="97807"/>
                          <a14:foregroundMark x1="49000" y1="0" x2="49000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081" y="3489359"/>
              <a:ext cx="2523317" cy="3451897"/>
            </a:xfrm>
            <a:prstGeom prst="rect">
              <a:avLst/>
            </a:prstGeom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A75651D4-60E4-477C-B7DD-ADDA23A8A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071664" y="2151376"/>
              <a:ext cx="875885" cy="1500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坐标测量</a:t>
            </a:r>
          </a:p>
        </p:txBody>
      </p:sp>
      <p:sp>
        <p:nvSpPr>
          <p:cNvPr id="74754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坐标测量原理（回顾）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科力达</a:t>
            </a:r>
            <a:r>
              <a:rPr lang="en-US" altLang="zh-CN" dirty="0"/>
              <a:t>KTS-442</a:t>
            </a:r>
            <a:r>
              <a:rPr lang="zh-CN" altLang="en-US" dirty="0"/>
              <a:t>坐标测量操作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FFCC00"/>
                </a:solidFill>
              </a:rPr>
              <a:t>三维坐标测量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idx="1"/>
          </p:nvPr>
        </p:nvSpPr>
        <p:spPr>
          <a:xfrm>
            <a:off x="1703388" y="1916113"/>
            <a:ext cx="3816350" cy="3225800"/>
          </a:xfrm>
        </p:spPr>
        <p:txBody>
          <a:bodyPr/>
          <a:lstStyle/>
          <a:p>
            <a:pPr marL="514350" indent="-514350" eaLnBrk="1" hangingPunct="1">
              <a:buClr>
                <a:srgbClr val="FFFF66"/>
              </a:buClr>
              <a:buFont typeface="幼圆"/>
              <a:buAutoNum type="circleNumDbPlain"/>
            </a:pPr>
            <a:r>
              <a:rPr lang="zh-CN" altLang="en-US" sz="2800" b="1" dirty="0"/>
              <a:t>定义：根据测站点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与定向点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的已知数据，及全站仪的测角、测距功能，测量出未知点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的三维坐标。</a:t>
            </a:r>
            <a:endParaRPr lang="en-US" altLang="zh-CN" sz="2800" b="1" dirty="0"/>
          </a:p>
        </p:txBody>
      </p:sp>
      <p:grpSp>
        <p:nvGrpSpPr>
          <p:cNvPr id="254979" name="Group 3"/>
          <p:cNvGrpSpPr>
            <a:grpSpLocks/>
          </p:cNvGrpSpPr>
          <p:nvPr/>
        </p:nvGrpSpPr>
        <p:grpSpPr bwMode="auto">
          <a:xfrm>
            <a:off x="5994400" y="3505200"/>
            <a:ext cx="762000" cy="2743200"/>
            <a:chOff x="2592" y="2592"/>
            <a:chExt cx="480" cy="1728"/>
          </a:xfrm>
        </p:grpSpPr>
        <p:grpSp>
          <p:nvGrpSpPr>
            <p:cNvPr id="75812" name="Group 4"/>
            <p:cNvGrpSpPr>
              <a:grpSpLocks/>
            </p:cNvGrpSpPr>
            <p:nvPr/>
          </p:nvGrpSpPr>
          <p:grpSpPr bwMode="auto">
            <a:xfrm>
              <a:off x="2592" y="3174"/>
              <a:ext cx="480" cy="1146"/>
              <a:chOff x="2825" y="1128"/>
              <a:chExt cx="1266" cy="2376"/>
            </a:xfrm>
          </p:grpSpPr>
          <p:sp>
            <p:nvSpPr>
              <p:cNvPr id="75820" name="Freeform 5"/>
              <p:cNvSpPr>
                <a:spLocks/>
              </p:cNvSpPr>
              <p:nvPr/>
            </p:nvSpPr>
            <p:spPr bwMode="auto">
              <a:xfrm>
                <a:off x="3369" y="1227"/>
                <a:ext cx="206" cy="2141"/>
              </a:xfrm>
              <a:custGeom>
                <a:avLst/>
                <a:gdLst>
                  <a:gd name="T0" fmla="*/ 0 w 273"/>
                  <a:gd name="T1" fmla="*/ 0 h 2318"/>
                  <a:gd name="T2" fmla="*/ 117 w 273"/>
                  <a:gd name="T3" fmla="*/ 0 h 2318"/>
                  <a:gd name="T4" fmla="*/ 106 w 273"/>
                  <a:gd name="T5" fmla="*/ 107 h 2318"/>
                  <a:gd name="T6" fmla="*/ 82 w 273"/>
                  <a:gd name="T7" fmla="*/ 1602 h 2318"/>
                  <a:gd name="T8" fmla="*/ 70 w 273"/>
                  <a:gd name="T9" fmla="*/ 1827 h 2318"/>
                  <a:gd name="T10" fmla="*/ 59 w 273"/>
                  <a:gd name="T11" fmla="*/ 1591 h 2318"/>
                  <a:gd name="T12" fmla="*/ 6 w 273"/>
                  <a:gd name="T13" fmla="*/ 139 h 2318"/>
                  <a:gd name="T14" fmla="*/ 0 w 273"/>
                  <a:gd name="T15" fmla="*/ 0 h 231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3"/>
                  <a:gd name="T25" fmla="*/ 0 h 2318"/>
                  <a:gd name="T26" fmla="*/ 273 w 273"/>
                  <a:gd name="T27" fmla="*/ 2318 h 231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3" h="2318">
                    <a:moveTo>
                      <a:pt x="0" y="0"/>
                    </a:moveTo>
                    <a:lnTo>
                      <a:pt x="273" y="0"/>
                    </a:lnTo>
                    <a:lnTo>
                      <a:pt x="245" y="136"/>
                    </a:lnTo>
                    <a:lnTo>
                      <a:pt x="191" y="2032"/>
                    </a:lnTo>
                    <a:lnTo>
                      <a:pt x="163" y="2318"/>
                    </a:lnTo>
                    <a:lnTo>
                      <a:pt x="136" y="2018"/>
                    </a:lnTo>
                    <a:lnTo>
                      <a:pt x="13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1" name="Freeform 6"/>
              <p:cNvSpPr>
                <a:spLocks/>
              </p:cNvSpPr>
              <p:nvPr/>
            </p:nvSpPr>
            <p:spPr bwMode="auto">
              <a:xfrm>
                <a:off x="3532" y="1227"/>
                <a:ext cx="559" cy="2277"/>
              </a:xfrm>
              <a:custGeom>
                <a:avLst/>
                <a:gdLst>
                  <a:gd name="T0" fmla="*/ 82 w 723"/>
                  <a:gd name="T1" fmla="*/ 0 h 2713"/>
                  <a:gd name="T2" fmla="*/ 302 w 723"/>
                  <a:gd name="T3" fmla="*/ 1378 h 2713"/>
                  <a:gd name="T4" fmla="*/ 334 w 723"/>
                  <a:gd name="T5" fmla="*/ 1370 h 2713"/>
                  <a:gd name="T6" fmla="*/ 322 w 723"/>
                  <a:gd name="T7" fmla="*/ 1484 h 2713"/>
                  <a:gd name="T8" fmla="*/ 315 w 723"/>
                  <a:gd name="T9" fmla="*/ 1604 h 2713"/>
                  <a:gd name="T10" fmla="*/ 290 w 723"/>
                  <a:gd name="T11" fmla="*/ 1523 h 2713"/>
                  <a:gd name="T12" fmla="*/ 0 w 723"/>
                  <a:gd name="T13" fmla="*/ 16 h 2713"/>
                  <a:gd name="T14" fmla="*/ 82 w 723"/>
                  <a:gd name="T15" fmla="*/ 0 h 27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3"/>
                  <a:gd name="T25" fmla="*/ 0 h 2713"/>
                  <a:gd name="T26" fmla="*/ 723 w 723"/>
                  <a:gd name="T27" fmla="*/ 2713 h 27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3" h="2713">
                    <a:moveTo>
                      <a:pt x="177" y="0"/>
                    </a:moveTo>
                    <a:lnTo>
                      <a:pt x="655" y="2331"/>
                    </a:lnTo>
                    <a:lnTo>
                      <a:pt x="723" y="2318"/>
                    </a:lnTo>
                    <a:lnTo>
                      <a:pt x="696" y="2509"/>
                    </a:lnTo>
                    <a:lnTo>
                      <a:pt x="682" y="2713"/>
                    </a:lnTo>
                    <a:lnTo>
                      <a:pt x="627" y="2577"/>
                    </a:lnTo>
                    <a:lnTo>
                      <a:pt x="0" y="27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2" name="Freeform 7"/>
              <p:cNvSpPr>
                <a:spLocks/>
              </p:cNvSpPr>
              <p:nvPr/>
            </p:nvSpPr>
            <p:spPr bwMode="auto">
              <a:xfrm>
                <a:off x="2825" y="1214"/>
                <a:ext cx="599" cy="2290"/>
              </a:xfrm>
              <a:custGeom>
                <a:avLst/>
                <a:gdLst>
                  <a:gd name="T0" fmla="*/ 312 w 722"/>
                  <a:gd name="T1" fmla="*/ 0 h 2713"/>
                  <a:gd name="T2" fmla="*/ 38 w 722"/>
                  <a:gd name="T3" fmla="*/ 1402 h 2713"/>
                  <a:gd name="T4" fmla="*/ 0 w 722"/>
                  <a:gd name="T5" fmla="*/ 1394 h 2713"/>
                  <a:gd name="T6" fmla="*/ 15 w 722"/>
                  <a:gd name="T7" fmla="*/ 1509 h 2713"/>
                  <a:gd name="T8" fmla="*/ 23 w 722"/>
                  <a:gd name="T9" fmla="*/ 1632 h 2713"/>
                  <a:gd name="T10" fmla="*/ 55 w 722"/>
                  <a:gd name="T11" fmla="*/ 1550 h 2713"/>
                  <a:gd name="T12" fmla="*/ 412 w 722"/>
                  <a:gd name="T13" fmla="*/ 8 h 2713"/>
                  <a:gd name="T14" fmla="*/ 312 w 722"/>
                  <a:gd name="T15" fmla="*/ 0 h 27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2"/>
                  <a:gd name="T25" fmla="*/ 0 h 2713"/>
                  <a:gd name="T26" fmla="*/ 722 w 722"/>
                  <a:gd name="T27" fmla="*/ 2713 h 271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2" h="2713">
                    <a:moveTo>
                      <a:pt x="546" y="0"/>
                    </a:moveTo>
                    <a:lnTo>
                      <a:pt x="68" y="2331"/>
                    </a:lnTo>
                    <a:lnTo>
                      <a:pt x="0" y="2318"/>
                    </a:lnTo>
                    <a:lnTo>
                      <a:pt x="27" y="2509"/>
                    </a:lnTo>
                    <a:lnTo>
                      <a:pt x="41" y="2713"/>
                    </a:lnTo>
                    <a:lnTo>
                      <a:pt x="96" y="2577"/>
                    </a:lnTo>
                    <a:lnTo>
                      <a:pt x="722" y="14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3" name="Rectangle 8"/>
              <p:cNvSpPr>
                <a:spLocks noChangeArrowheads="1"/>
              </p:cNvSpPr>
              <p:nvPr/>
            </p:nvSpPr>
            <p:spPr bwMode="auto">
              <a:xfrm>
                <a:off x="3243" y="1128"/>
                <a:ext cx="449" cy="136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</p:grpSp>
        <p:grpSp>
          <p:nvGrpSpPr>
            <p:cNvPr id="75813" name="Group 9"/>
            <p:cNvGrpSpPr>
              <a:grpSpLocks/>
            </p:cNvGrpSpPr>
            <p:nvPr/>
          </p:nvGrpSpPr>
          <p:grpSpPr bwMode="auto">
            <a:xfrm>
              <a:off x="2688" y="2592"/>
              <a:ext cx="288" cy="576"/>
              <a:chOff x="3216" y="1344"/>
              <a:chExt cx="1728" cy="1878"/>
            </a:xfrm>
          </p:grpSpPr>
          <p:sp>
            <p:nvSpPr>
              <p:cNvPr id="75814" name="Freeform 10"/>
              <p:cNvSpPr>
                <a:spLocks/>
              </p:cNvSpPr>
              <p:nvPr/>
            </p:nvSpPr>
            <p:spPr bwMode="auto">
              <a:xfrm rot="10227154">
                <a:off x="3290" y="1534"/>
                <a:ext cx="1606" cy="493"/>
              </a:xfrm>
              <a:custGeom>
                <a:avLst/>
                <a:gdLst>
                  <a:gd name="T0" fmla="*/ 0 w 666"/>
                  <a:gd name="T1" fmla="*/ 0 h 248"/>
                  <a:gd name="T2" fmla="*/ 1628 w 666"/>
                  <a:gd name="T3" fmla="*/ 0 h 248"/>
                  <a:gd name="T4" fmla="*/ 3308 w 666"/>
                  <a:gd name="T5" fmla="*/ 487 h 248"/>
                  <a:gd name="T6" fmla="*/ 8664 w 666"/>
                  <a:gd name="T7" fmla="*/ 487 h 248"/>
                  <a:gd name="T8" fmla="*/ 8664 w 666"/>
                  <a:gd name="T9" fmla="*/ 708 h 248"/>
                  <a:gd name="T10" fmla="*/ 9339 w 666"/>
                  <a:gd name="T11" fmla="*/ 708 h 248"/>
                  <a:gd name="T12" fmla="*/ 9339 w 666"/>
                  <a:gd name="T13" fmla="*/ 1288 h 248"/>
                  <a:gd name="T14" fmla="*/ 8664 w 666"/>
                  <a:gd name="T15" fmla="*/ 1288 h 248"/>
                  <a:gd name="T16" fmla="*/ 8664 w 666"/>
                  <a:gd name="T17" fmla="*/ 1477 h 248"/>
                  <a:gd name="T18" fmla="*/ 3280 w 666"/>
                  <a:gd name="T19" fmla="*/ 1477 h 248"/>
                  <a:gd name="T20" fmla="*/ 1599 w 666"/>
                  <a:gd name="T21" fmla="*/ 1948 h 248"/>
                  <a:gd name="T22" fmla="*/ 0 w 666"/>
                  <a:gd name="T23" fmla="*/ 1948 h 248"/>
                  <a:gd name="T24" fmla="*/ 0 w 666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66"/>
                  <a:gd name="T40" fmla="*/ 0 h 248"/>
                  <a:gd name="T41" fmla="*/ 666 w 666"/>
                  <a:gd name="T42" fmla="*/ 248 h 24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66" h="248">
                    <a:moveTo>
                      <a:pt x="0" y="0"/>
                    </a:moveTo>
                    <a:lnTo>
                      <a:pt x="116" y="0"/>
                    </a:lnTo>
                    <a:lnTo>
                      <a:pt x="236" y="62"/>
                    </a:lnTo>
                    <a:lnTo>
                      <a:pt x="618" y="62"/>
                    </a:lnTo>
                    <a:lnTo>
                      <a:pt x="618" y="90"/>
                    </a:lnTo>
                    <a:lnTo>
                      <a:pt x="666" y="90"/>
                    </a:lnTo>
                    <a:lnTo>
                      <a:pt x="666" y="164"/>
                    </a:lnTo>
                    <a:lnTo>
                      <a:pt x="618" y="164"/>
                    </a:lnTo>
                    <a:lnTo>
                      <a:pt x="618" y="188"/>
                    </a:lnTo>
                    <a:lnTo>
                      <a:pt x="234" y="188"/>
                    </a:lnTo>
                    <a:lnTo>
                      <a:pt x="114" y="248"/>
                    </a:lnTo>
                    <a:lnTo>
                      <a:pt x="0" y="2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66"/>
              </a:solidFill>
              <a:ln w="3175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5" name="AutoShape 11"/>
              <p:cNvSpPr>
                <a:spLocks noChangeArrowheads="1"/>
              </p:cNvSpPr>
              <p:nvPr/>
            </p:nvSpPr>
            <p:spPr bwMode="auto">
              <a:xfrm>
                <a:off x="3684" y="1344"/>
                <a:ext cx="813" cy="1188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  <p:sp>
            <p:nvSpPr>
              <p:cNvPr id="75816" name="AutoShape 12"/>
              <p:cNvSpPr>
                <a:spLocks noChangeArrowheads="1"/>
              </p:cNvSpPr>
              <p:nvPr/>
            </p:nvSpPr>
            <p:spPr bwMode="auto">
              <a:xfrm flipV="1">
                <a:off x="3216" y="2298"/>
                <a:ext cx="1728" cy="495"/>
              </a:xfrm>
              <a:custGeom>
                <a:avLst/>
                <a:gdLst>
                  <a:gd name="T0" fmla="*/ 10 w 21600"/>
                  <a:gd name="T1" fmla="*/ 0 h 21600"/>
                  <a:gd name="T2" fmla="*/ 6 w 21600"/>
                  <a:gd name="T3" fmla="*/ 0 h 21600"/>
                  <a:gd name="T4" fmla="*/ 1 w 21600"/>
                  <a:gd name="T5" fmla="*/ 0 h 21600"/>
                  <a:gd name="T6" fmla="*/ 6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95 h 21600"/>
                  <a:gd name="T14" fmla="*/ 17100 w 21600"/>
                  <a:gd name="T15" fmla="*/ 1710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7" name="Oval 13"/>
              <p:cNvSpPr>
                <a:spLocks noChangeArrowheads="1"/>
              </p:cNvSpPr>
              <p:nvPr/>
            </p:nvSpPr>
            <p:spPr bwMode="auto">
              <a:xfrm>
                <a:off x="3493" y="1388"/>
                <a:ext cx="1126" cy="772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  <p:sp>
            <p:nvSpPr>
              <p:cNvPr id="75818" name="Rectangle 14"/>
              <p:cNvSpPr>
                <a:spLocks noChangeArrowheads="1"/>
              </p:cNvSpPr>
              <p:nvPr/>
            </p:nvSpPr>
            <p:spPr bwMode="auto">
              <a:xfrm>
                <a:off x="3552" y="2976"/>
                <a:ext cx="1156" cy="24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  <p:sp>
            <p:nvSpPr>
              <p:cNvPr id="75819" name="AutoShape 15"/>
              <p:cNvSpPr>
                <a:spLocks noChangeArrowheads="1"/>
              </p:cNvSpPr>
              <p:nvPr/>
            </p:nvSpPr>
            <p:spPr bwMode="auto">
              <a:xfrm>
                <a:off x="3216" y="2784"/>
                <a:ext cx="1728" cy="192"/>
              </a:xfrm>
              <a:prstGeom prst="flowChartProcess">
                <a:avLst/>
              </a:prstGeom>
              <a:solidFill>
                <a:srgbClr val="FFFF66"/>
              </a:solidFill>
              <a:ln w="9525">
                <a:solidFill>
                  <a:srgbClr val="FF99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  <a:latin typeface="Tahoma" pitchFamily="34" charset="0"/>
                  <a:ea typeface="华文细黑"/>
                  <a:cs typeface="华文细黑"/>
                </a:endParaRPr>
              </a:p>
            </p:txBody>
          </p:sp>
        </p:grpSp>
      </p:grpSp>
      <p:sp>
        <p:nvSpPr>
          <p:cNvPr id="75780" name="Freeform 16"/>
          <p:cNvSpPr>
            <a:spLocks/>
          </p:cNvSpPr>
          <p:nvPr/>
        </p:nvSpPr>
        <p:spPr bwMode="auto">
          <a:xfrm>
            <a:off x="5232400" y="6172201"/>
            <a:ext cx="2006600" cy="93663"/>
          </a:xfrm>
          <a:custGeom>
            <a:avLst/>
            <a:gdLst>
              <a:gd name="T0" fmla="*/ 0 w 1264"/>
              <a:gd name="T1" fmla="*/ 2147483647 h 59"/>
              <a:gd name="T2" fmla="*/ 2147483647 w 1264"/>
              <a:gd name="T3" fmla="*/ 2147483647 h 59"/>
              <a:gd name="T4" fmla="*/ 2147483647 w 1264"/>
              <a:gd name="T5" fmla="*/ 2147483647 h 59"/>
              <a:gd name="T6" fmla="*/ 2147483647 w 1264"/>
              <a:gd name="T7" fmla="*/ 2147483647 h 59"/>
              <a:gd name="T8" fmla="*/ 2147483647 w 1264"/>
              <a:gd name="T9" fmla="*/ 2147483647 h 59"/>
              <a:gd name="T10" fmla="*/ 2147483647 w 1264"/>
              <a:gd name="T11" fmla="*/ 2147483647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64"/>
              <a:gd name="T19" fmla="*/ 0 h 59"/>
              <a:gd name="T20" fmla="*/ 1264 w 1264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64" h="59">
                <a:moveTo>
                  <a:pt x="0" y="45"/>
                </a:moveTo>
                <a:cubicBezTo>
                  <a:pt x="300" y="34"/>
                  <a:pt x="586" y="39"/>
                  <a:pt x="885" y="59"/>
                </a:cubicBezTo>
                <a:cubicBezTo>
                  <a:pt x="908" y="54"/>
                  <a:pt x="933" y="53"/>
                  <a:pt x="955" y="45"/>
                </a:cubicBezTo>
                <a:cubicBezTo>
                  <a:pt x="971" y="39"/>
                  <a:pt x="980" y="18"/>
                  <a:pt x="997" y="17"/>
                </a:cubicBezTo>
                <a:cubicBezTo>
                  <a:pt x="1067" y="13"/>
                  <a:pt x="1138" y="26"/>
                  <a:pt x="1208" y="31"/>
                </a:cubicBezTo>
                <a:cubicBezTo>
                  <a:pt x="1254" y="0"/>
                  <a:pt x="1233" y="3"/>
                  <a:pt x="1264" y="3"/>
                </a:cubicBezTo>
              </a:path>
            </a:pathLst>
          </a:custGeom>
          <a:noFill/>
          <a:ln w="76200" cmpd="sng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1" name="AutoShape 17"/>
          <p:cNvSpPr>
            <a:spLocks noChangeArrowheads="1"/>
          </p:cNvSpPr>
          <p:nvPr/>
        </p:nvSpPr>
        <p:spPr bwMode="auto">
          <a:xfrm>
            <a:off x="6299200" y="6019800"/>
            <a:ext cx="152400" cy="304800"/>
          </a:xfrm>
          <a:prstGeom prst="flowChartMagneticDisk">
            <a:avLst/>
          </a:prstGeom>
          <a:solidFill>
            <a:srgbClr val="FFCC99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  <a:latin typeface="Tahoma" pitchFamily="34" charset="0"/>
              <a:ea typeface="华文细黑"/>
              <a:cs typeface="华文细黑"/>
            </a:endParaRPr>
          </a:p>
        </p:txBody>
      </p:sp>
      <p:grpSp>
        <p:nvGrpSpPr>
          <p:cNvPr id="254994" name="Group 18"/>
          <p:cNvGrpSpPr>
            <a:grpSpLocks/>
          </p:cNvGrpSpPr>
          <p:nvPr/>
        </p:nvGrpSpPr>
        <p:grpSpPr bwMode="auto">
          <a:xfrm>
            <a:off x="9880600" y="2895600"/>
            <a:ext cx="228600" cy="1143000"/>
            <a:chOff x="4656" y="1536"/>
            <a:chExt cx="144" cy="1296"/>
          </a:xfrm>
        </p:grpSpPr>
        <p:sp>
          <p:nvSpPr>
            <p:cNvPr id="75810" name="AutoShape 19"/>
            <p:cNvSpPr>
              <a:spLocks noChangeArrowheads="1"/>
            </p:cNvSpPr>
            <p:nvPr/>
          </p:nvSpPr>
          <p:spPr bwMode="auto">
            <a:xfrm>
              <a:off x="4704" y="1680"/>
              <a:ext cx="48" cy="115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ahoma" pitchFamily="34" charset="0"/>
                <a:ea typeface="华文细黑"/>
                <a:cs typeface="华文细黑"/>
              </a:endParaRPr>
            </a:p>
          </p:txBody>
        </p:sp>
        <p:sp>
          <p:nvSpPr>
            <p:cNvPr id="75811" name="AutoShape 20"/>
            <p:cNvSpPr>
              <a:spLocks noChangeArrowheads="1"/>
            </p:cNvSpPr>
            <p:nvPr/>
          </p:nvSpPr>
          <p:spPr bwMode="auto">
            <a:xfrm>
              <a:off x="4656" y="1536"/>
              <a:ext cx="144" cy="14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FF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ahoma" pitchFamily="34" charset="0"/>
                <a:ea typeface="华文细黑"/>
                <a:cs typeface="华文细黑"/>
              </a:endParaRPr>
            </a:p>
          </p:txBody>
        </p:sp>
      </p:grpSp>
      <p:sp>
        <p:nvSpPr>
          <p:cNvPr id="75783" name="Freeform 21"/>
          <p:cNvSpPr>
            <a:spLocks/>
          </p:cNvSpPr>
          <p:nvPr/>
        </p:nvSpPr>
        <p:spPr bwMode="auto">
          <a:xfrm>
            <a:off x="7204076" y="4037013"/>
            <a:ext cx="3635375" cy="2208212"/>
          </a:xfrm>
          <a:custGeom>
            <a:avLst/>
            <a:gdLst>
              <a:gd name="T0" fmla="*/ 0 w 2290"/>
              <a:gd name="T1" fmla="*/ 2147483647 h 1391"/>
              <a:gd name="T2" fmla="*/ 2147483647 w 2290"/>
              <a:gd name="T3" fmla="*/ 2147483647 h 1391"/>
              <a:gd name="T4" fmla="*/ 2147483647 w 2290"/>
              <a:gd name="T5" fmla="*/ 2147483647 h 1391"/>
              <a:gd name="T6" fmla="*/ 2147483647 w 2290"/>
              <a:gd name="T7" fmla="*/ 2147483647 h 1391"/>
              <a:gd name="T8" fmla="*/ 2147483647 w 2290"/>
              <a:gd name="T9" fmla="*/ 2147483647 h 1391"/>
              <a:gd name="T10" fmla="*/ 2147483647 w 2290"/>
              <a:gd name="T11" fmla="*/ 2147483647 h 1391"/>
              <a:gd name="T12" fmla="*/ 2147483647 w 2290"/>
              <a:gd name="T13" fmla="*/ 2147483647 h 1391"/>
              <a:gd name="T14" fmla="*/ 2147483647 w 2290"/>
              <a:gd name="T15" fmla="*/ 2147483647 h 1391"/>
              <a:gd name="T16" fmla="*/ 2147483647 w 2290"/>
              <a:gd name="T17" fmla="*/ 2147483647 h 1391"/>
              <a:gd name="T18" fmla="*/ 2147483647 w 2290"/>
              <a:gd name="T19" fmla="*/ 2147483647 h 1391"/>
              <a:gd name="T20" fmla="*/ 2147483647 w 2290"/>
              <a:gd name="T21" fmla="*/ 2147483647 h 1391"/>
              <a:gd name="T22" fmla="*/ 2147483647 w 2290"/>
              <a:gd name="T23" fmla="*/ 2147483647 h 1391"/>
              <a:gd name="T24" fmla="*/ 2147483647 w 2290"/>
              <a:gd name="T25" fmla="*/ 2147483647 h 1391"/>
              <a:gd name="T26" fmla="*/ 2147483647 w 2290"/>
              <a:gd name="T27" fmla="*/ 2147483647 h 1391"/>
              <a:gd name="T28" fmla="*/ 2147483647 w 2290"/>
              <a:gd name="T29" fmla="*/ 2147483647 h 1391"/>
              <a:gd name="T30" fmla="*/ 2147483647 w 2290"/>
              <a:gd name="T31" fmla="*/ 2147483647 h 1391"/>
              <a:gd name="T32" fmla="*/ 2147483647 w 2290"/>
              <a:gd name="T33" fmla="*/ 2147483647 h 1391"/>
              <a:gd name="T34" fmla="*/ 2147483647 w 2290"/>
              <a:gd name="T35" fmla="*/ 2147483647 h 1391"/>
              <a:gd name="T36" fmla="*/ 2147483647 w 2290"/>
              <a:gd name="T37" fmla="*/ 2147483647 h 1391"/>
              <a:gd name="T38" fmla="*/ 2147483647 w 2290"/>
              <a:gd name="T39" fmla="*/ 2147483647 h 1391"/>
              <a:gd name="T40" fmla="*/ 2147483647 w 2290"/>
              <a:gd name="T41" fmla="*/ 0 h 1391"/>
              <a:gd name="T42" fmla="*/ 2147483647 w 2290"/>
              <a:gd name="T43" fmla="*/ 2147483647 h 1391"/>
              <a:gd name="T44" fmla="*/ 2147483647 w 2290"/>
              <a:gd name="T45" fmla="*/ 2147483647 h 1391"/>
              <a:gd name="T46" fmla="*/ 2147483647 w 2290"/>
              <a:gd name="T47" fmla="*/ 2147483647 h 1391"/>
              <a:gd name="T48" fmla="*/ 2147483647 w 2290"/>
              <a:gd name="T49" fmla="*/ 2147483647 h 1391"/>
              <a:gd name="T50" fmla="*/ 2147483647 w 2290"/>
              <a:gd name="T51" fmla="*/ 2147483647 h 139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290"/>
              <a:gd name="T79" fmla="*/ 0 h 1391"/>
              <a:gd name="T80" fmla="*/ 2290 w 2290"/>
              <a:gd name="T81" fmla="*/ 1391 h 139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290" h="1391">
                <a:moveTo>
                  <a:pt x="0" y="1391"/>
                </a:moveTo>
                <a:cubicBezTo>
                  <a:pt x="38" y="1275"/>
                  <a:pt x="63" y="1273"/>
                  <a:pt x="127" y="1180"/>
                </a:cubicBezTo>
                <a:cubicBezTo>
                  <a:pt x="136" y="1152"/>
                  <a:pt x="148" y="1125"/>
                  <a:pt x="155" y="1096"/>
                </a:cubicBezTo>
                <a:cubicBezTo>
                  <a:pt x="164" y="1058"/>
                  <a:pt x="151" y="1005"/>
                  <a:pt x="183" y="983"/>
                </a:cubicBezTo>
                <a:cubicBezTo>
                  <a:pt x="197" y="974"/>
                  <a:pt x="211" y="964"/>
                  <a:pt x="225" y="955"/>
                </a:cubicBezTo>
                <a:cubicBezTo>
                  <a:pt x="250" y="881"/>
                  <a:pt x="223" y="941"/>
                  <a:pt x="281" y="871"/>
                </a:cubicBezTo>
                <a:cubicBezTo>
                  <a:pt x="339" y="801"/>
                  <a:pt x="376" y="745"/>
                  <a:pt x="464" y="716"/>
                </a:cubicBezTo>
                <a:cubicBezTo>
                  <a:pt x="558" y="721"/>
                  <a:pt x="652" y="719"/>
                  <a:pt x="745" y="730"/>
                </a:cubicBezTo>
                <a:cubicBezTo>
                  <a:pt x="826" y="739"/>
                  <a:pt x="904" y="795"/>
                  <a:pt x="984" y="815"/>
                </a:cubicBezTo>
                <a:cubicBezTo>
                  <a:pt x="1108" y="805"/>
                  <a:pt x="1192" y="826"/>
                  <a:pt x="1265" y="716"/>
                </a:cubicBezTo>
                <a:cubicBezTo>
                  <a:pt x="1284" y="688"/>
                  <a:pt x="1302" y="660"/>
                  <a:pt x="1321" y="632"/>
                </a:cubicBezTo>
                <a:cubicBezTo>
                  <a:pt x="1330" y="618"/>
                  <a:pt x="1349" y="590"/>
                  <a:pt x="1349" y="590"/>
                </a:cubicBezTo>
                <a:cubicBezTo>
                  <a:pt x="1354" y="571"/>
                  <a:pt x="1351" y="549"/>
                  <a:pt x="1363" y="534"/>
                </a:cubicBezTo>
                <a:cubicBezTo>
                  <a:pt x="1372" y="522"/>
                  <a:pt x="1390" y="523"/>
                  <a:pt x="1405" y="520"/>
                </a:cubicBezTo>
                <a:cubicBezTo>
                  <a:pt x="1653" y="475"/>
                  <a:pt x="1420" y="530"/>
                  <a:pt x="1574" y="492"/>
                </a:cubicBezTo>
                <a:cubicBezTo>
                  <a:pt x="1589" y="446"/>
                  <a:pt x="1617" y="412"/>
                  <a:pt x="1630" y="365"/>
                </a:cubicBezTo>
                <a:cubicBezTo>
                  <a:pt x="1635" y="346"/>
                  <a:pt x="1640" y="328"/>
                  <a:pt x="1644" y="309"/>
                </a:cubicBezTo>
                <a:cubicBezTo>
                  <a:pt x="1649" y="286"/>
                  <a:pt x="1652" y="262"/>
                  <a:pt x="1658" y="239"/>
                </a:cubicBezTo>
                <a:cubicBezTo>
                  <a:pt x="1677" y="171"/>
                  <a:pt x="1701" y="119"/>
                  <a:pt x="1728" y="56"/>
                </a:cubicBezTo>
                <a:cubicBezTo>
                  <a:pt x="1734" y="42"/>
                  <a:pt x="1732" y="24"/>
                  <a:pt x="1742" y="14"/>
                </a:cubicBezTo>
                <a:cubicBezTo>
                  <a:pt x="1752" y="4"/>
                  <a:pt x="1770" y="5"/>
                  <a:pt x="1784" y="0"/>
                </a:cubicBezTo>
                <a:cubicBezTo>
                  <a:pt x="1873" y="10"/>
                  <a:pt x="1928" y="22"/>
                  <a:pt x="2009" y="42"/>
                </a:cubicBezTo>
                <a:cubicBezTo>
                  <a:pt x="2094" y="106"/>
                  <a:pt x="2042" y="69"/>
                  <a:pt x="2150" y="140"/>
                </a:cubicBezTo>
                <a:cubicBezTo>
                  <a:pt x="2164" y="149"/>
                  <a:pt x="2192" y="168"/>
                  <a:pt x="2192" y="168"/>
                </a:cubicBezTo>
                <a:cubicBezTo>
                  <a:pt x="2231" y="247"/>
                  <a:pt x="2241" y="336"/>
                  <a:pt x="2262" y="421"/>
                </a:cubicBezTo>
                <a:cubicBezTo>
                  <a:pt x="2278" y="600"/>
                  <a:pt x="2290" y="726"/>
                  <a:pt x="2290" y="913"/>
                </a:cubicBezTo>
              </a:path>
            </a:pathLst>
          </a:custGeom>
          <a:solidFill>
            <a:schemeClr val="accent1"/>
          </a:solidFill>
          <a:ln w="76200" cmpd="sng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4998" name="Line 22"/>
          <p:cNvSpPr>
            <a:spLocks noChangeShapeType="1"/>
          </p:cNvSpPr>
          <p:nvPr/>
        </p:nvSpPr>
        <p:spPr bwMode="auto">
          <a:xfrm flipV="1">
            <a:off x="6527800" y="2971800"/>
            <a:ext cx="33528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4999" name="Rectangle 23"/>
          <p:cNvSpPr>
            <a:spLocks noChangeArrowheads="1"/>
          </p:cNvSpPr>
          <p:nvPr/>
        </p:nvSpPr>
        <p:spPr bwMode="auto">
          <a:xfrm>
            <a:off x="6832601" y="5486401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华文细黑"/>
                <a:cs typeface="华文细黑"/>
              </a:rPr>
              <a:t>A</a:t>
            </a:r>
          </a:p>
        </p:txBody>
      </p:sp>
      <p:sp>
        <p:nvSpPr>
          <p:cNvPr id="255000" name="Rectangle 24"/>
          <p:cNvSpPr>
            <a:spLocks noChangeArrowheads="1"/>
          </p:cNvSpPr>
          <p:nvPr/>
        </p:nvSpPr>
        <p:spPr bwMode="auto">
          <a:xfrm>
            <a:off x="10033000" y="3505201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华文细黑"/>
                <a:cs typeface="华文细黑"/>
              </a:rPr>
              <a:t>P</a:t>
            </a:r>
          </a:p>
        </p:txBody>
      </p:sp>
      <p:grpSp>
        <p:nvGrpSpPr>
          <p:cNvPr id="255001" name="Group 25"/>
          <p:cNvGrpSpPr>
            <a:grpSpLocks/>
          </p:cNvGrpSpPr>
          <p:nvPr/>
        </p:nvGrpSpPr>
        <p:grpSpPr bwMode="auto">
          <a:xfrm>
            <a:off x="6902450" y="1295400"/>
            <a:ext cx="228600" cy="1143000"/>
            <a:chOff x="4656" y="1536"/>
            <a:chExt cx="144" cy="1296"/>
          </a:xfrm>
        </p:grpSpPr>
        <p:sp>
          <p:nvSpPr>
            <p:cNvPr id="75808" name="AutoShape 26"/>
            <p:cNvSpPr>
              <a:spLocks noChangeArrowheads="1"/>
            </p:cNvSpPr>
            <p:nvPr/>
          </p:nvSpPr>
          <p:spPr bwMode="auto">
            <a:xfrm>
              <a:off x="4704" y="1680"/>
              <a:ext cx="48" cy="115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ahoma" pitchFamily="34" charset="0"/>
                <a:ea typeface="华文细黑"/>
                <a:cs typeface="华文细黑"/>
              </a:endParaRPr>
            </a:p>
          </p:txBody>
        </p:sp>
        <p:sp>
          <p:nvSpPr>
            <p:cNvPr id="75809" name="AutoShape 27"/>
            <p:cNvSpPr>
              <a:spLocks noChangeArrowheads="1"/>
            </p:cNvSpPr>
            <p:nvPr/>
          </p:nvSpPr>
          <p:spPr bwMode="auto">
            <a:xfrm>
              <a:off x="4656" y="1536"/>
              <a:ext cx="144" cy="14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FF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ahoma" pitchFamily="34" charset="0"/>
                <a:ea typeface="华文细黑"/>
                <a:cs typeface="华文细黑"/>
              </a:endParaRPr>
            </a:p>
          </p:txBody>
        </p:sp>
      </p:grpSp>
      <p:sp>
        <p:nvSpPr>
          <p:cNvPr id="255004" name="Line 28"/>
          <p:cNvSpPr>
            <a:spLocks noChangeShapeType="1"/>
          </p:cNvSpPr>
          <p:nvPr/>
        </p:nvSpPr>
        <p:spPr bwMode="auto">
          <a:xfrm flipV="1">
            <a:off x="6299200" y="1422400"/>
            <a:ext cx="679450" cy="21590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9" name="Freeform 29"/>
          <p:cNvSpPr>
            <a:spLocks/>
          </p:cNvSpPr>
          <p:nvPr/>
        </p:nvSpPr>
        <p:spPr bwMode="auto">
          <a:xfrm flipV="1">
            <a:off x="6673850" y="2286000"/>
            <a:ext cx="3022600" cy="420688"/>
          </a:xfrm>
          <a:custGeom>
            <a:avLst/>
            <a:gdLst>
              <a:gd name="T0" fmla="*/ 0 w 2206"/>
              <a:gd name="T1" fmla="*/ 2147483647 h 334"/>
              <a:gd name="T2" fmla="*/ 2147483647 w 2206"/>
              <a:gd name="T3" fmla="*/ 2147483647 h 334"/>
              <a:gd name="T4" fmla="*/ 2147483647 w 2206"/>
              <a:gd name="T5" fmla="*/ 2147483647 h 334"/>
              <a:gd name="T6" fmla="*/ 2147483647 w 2206"/>
              <a:gd name="T7" fmla="*/ 2147483647 h 334"/>
              <a:gd name="T8" fmla="*/ 2147483647 w 2206"/>
              <a:gd name="T9" fmla="*/ 2147483647 h 334"/>
              <a:gd name="T10" fmla="*/ 2147483647 w 2206"/>
              <a:gd name="T11" fmla="*/ 2147483647 h 334"/>
              <a:gd name="T12" fmla="*/ 2147483647 w 2206"/>
              <a:gd name="T13" fmla="*/ 2147483647 h 334"/>
              <a:gd name="T14" fmla="*/ 2147483647 w 2206"/>
              <a:gd name="T15" fmla="*/ 2147483647 h 334"/>
              <a:gd name="T16" fmla="*/ 2147483647 w 2206"/>
              <a:gd name="T17" fmla="*/ 2147483647 h 334"/>
              <a:gd name="T18" fmla="*/ 2147483647 w 2206"/>
              <a:gd name="T19" fmla="*/ 2147483647 h 334"/>
              <a:gd name="T20" fmla="*/ 2147483647 w 2206"/>
              <a:gd name="T21" fmla="*/ 0 h 3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06"/>
              <a:gd name="T34" fmla="*/ 0 h 334"/>
              <a:gd name="T35" fmla="*/ 2206 w 2206"/>
              <a:gd name="T36" fmla="*/ 334 h 3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06" h="334">
                <a:moveTo>
                  <a:pt x="0" y="98"/>
                </a:moveTo>
                <a:cubicBezTo>
                  <a:pt x="57" y="135"/>
                  <a:pt x="127" y="131"/>
                  <a:pt x="183" y="168"/>
                </a:cubicBezTo>
                <a:cubicBezTo>
                  <a:pt x="216" y="190"/>
                  <a:pt x="245" y="220"/>
                  <a:pt x="281" y="238"/>
                </a:cubicBezTo>
                <a:cubicBezTo>
                  <a:pt x="411" y="304"/>
                  <a:pt x="604" y="289"/>
                  <a:pt x="731" y="295"/>
                </a:cubicBezTo>
                <a:cubicBezTo>
                  <a:pt x="964" y="334"/>
                  <a:pt x="1484" y="271"/>
                  <a:pt x="1574" y="267"/>
                </a:cubicBezTo>
                <a:cubicBezTo>
                  <a:pt x="1593" y="262"/>
                  <a:pt x="1612" y="258"/>
                  <a:pt x="1630" y="252"/>
                </a:cubicBezTo>
                <a:cubicBezTo>
                  <a:pt x="1658" y="243"/>
                  <a:pt x="1714" y="224"/>
                  <a:pt x="1714" y="224"/>
                </a:cubicBezTo>
                <a:cubicBezTo>
                  <a:pt x="1733" y="210"/>
                  <a:pt x="1754" y="199"/>
                  <a:pt x="1771" y="182"/>
                </a:cubicBezTo>
                <a:cubicBezTo>
                  <a:pt x="1783" y="170"/>
                  <a:pt x="1783" y="145"/>
                  <a:pt x="1799" y="140"/>
                </a:cubicBezTo>
                <a:cubicBezTo>
                  <a:pt x="1848" y="125"/>
                  <a:pt x="1902" y="131"/>
                  <a:pt x="1953" y="126"/>
                </a:cubicBezTo>
                <a:cubicBezTo>
                  <a:pt x="2029" y="101"/>
                  <a:pt x="2168" y="76"/>
                  <a:pt x="2206" y="0"/>
                </a:cubicBezTo>
              </a:path>
            </a:pathLst>
          </a:custGeom>
          <a:solidFill>
            <a:schemeClr val="accent1"/>
          </a:solidFill>
          <a:ln w="57150" cmpd="sng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5006" name="Rectangle 30"/>
          <p:cNvSpPr>
            <a:spLocks noChangeArrowheads="1"/>
          </p:cNvSpPr>
          <p:nvPr/>
        </p:nvSpPr>
        <p:spPr bwMode="auto">
          <a:xfrm>
            <a:off x="7359650" y="1752601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华文细黑"/>
                <a:cs typeface="华文细黑"/>
              </a:rPr>
              <a:t>B</a:t>
            </a:r>
          </a:p>
        </p:txBody>
      </p:sp>
      <p:sp>
        <p:nvSpPr>
          <p:cNvPr id="255012" name="Text Box 36"/>
          <p:cNvSpPr txBox="1">
            <a:spLocks noChangeArrowheads="1"/>
          </p:cNvSpPr>
          <p:nvPr/>
        </p:nvSpPr>
        <p:spPr bwMode="auto">
          <a:xfrm>
            <a:off x="5791201" y="6308726"/>
            <a:ext cx="1655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X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A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,Y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A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,H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A</a:t>
            </a:r>
          </a:p>
        </p:txBody>
      </p:sp>
      <p:sp>
        <p:nvSpPr>
          <p:cNvPr id="255013" name="Text Box 37"/>
          <p:cNvSpPr txBox="1">
            <a:spLocks noChangeArrowheads="1"/>
          </p:cNvSpPr>
          <p:nvPr/>
        </p:nvSpPr>
        <p:spPr bwMode="auto">
          <a:xfrm>
            <a:off x="6572251" y="2555876"/>
            <a:ext cx="1655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X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B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,Y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B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,H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B</a:t>
            </a:r>
          </a:p>
        </p:txBody>
      </p:sp>
      <p:sp>
        <p:nvSpPr>
          <p:cNvPr id="75793" name="Oval 38"/>
          <p:cNvSpPr>
            <a:spLocks noChangeArrowheads="1"/>
          </p:cNvSpPr>
          <p:nvPr/>
        </p:nvSpPr>
        <p:spPr bwMode="auto">
          <a:xfrm>
            <a:off x="6931026" y="2349501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  <a:latin typeface="Tahoma" pitchFamily="34" charset="0"/>
              <a:ea typeface="华文细黑"/>
              <a:cs typeface="华文细黑"/>
            </a:endParaRPr>
          </a:p>
        </p:txBody>
      </p:sp>
      <p:sp>
        <p:nvSpPr>
          <p:cNvPr id="75794" name="Oval 39"/>
          <p:cNvSpPr>
            <a:spLocks noChangeArrowheads="1"/>
          </p:cNvSpPr>
          <p:nvPr/>
        </p:nvSpPr>
        <p:spPr bwMode="auto">
          <a:xfrm>
            <a:off x="9967914" y="4005264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  <a:latin typeface="Tahoma" pitchFamily="34" charset="0"/>
              <a:ea typeface="华文细黑"/>
              <a:cs typeface="华文细黑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359400" y="3714750"/>
            <a:ext cx="939800" cy="2457450"/>
            <a:chOff x="3834904" y="3714567"/>
            <a:chExt cx="939800" cy="2457633"/>
          </a:xfrm>
        </p:grpSpPr>
        <p:cxnSp>
          <p:nvCxnSpPr>
            <p:cNvPr id="75805" name="直接连接符 2"/>
            <p:cNvCxnSpPr>
              <a:cxnSpLocks noChangeShapeType="1"/>
              <a:stCxn id="75781" idx="2"/>
            </p:cNvCxnSpPr>
            <p:nvPr/>
          </p:nvCxnSpPr>
          <p:spPr bwMode="auto">
            <a:xfrm flipH="1">
              <a:off x="3834904" y="6172200"/>
              <a:ext cx="939800" cy="0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75806" name="直接连接符 4"/>
            <p:cNvCxnSpPr>
              <a:cxnSpLocks noChangeShapeType="1"/>
              <a:stCxn id="75817" idx="2"/>
            </p:cNvCxnSpPr>
            <p:nvPr/>
          </p:nvCxnSpPr>
          <p:spPr bwMode="auto">
            <a:xfrm flipH="1">
              <a:off x="3834904" y="3714567"/>
              <a:ext cx="860690" cy="0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75807" name="直接箭头连接符 6"/>
            <p:cNvCxnSpPr>
              <a:cxnSpLocks noChangeShapeType="1"/>
            </p:cNvCxnSpPr>
            <p:nvPr/>
          </p:nvCxnSpPr>
          <p:spPr bwMode="auto">
            <a:xfrm flipV="1">
              <a:off x="4304804" y="3717732"/>
              <a:ext cx="33338" cy="2454468"/>
            </a:xfrm>
            <a:prstGeom prst="straightConnector1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 type="arrow" w="med" len="med"/>
            </a:ln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49900" y="4494213"/>
            <a:ext cx="4016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ahoma" pitchFamily="34" charset="0"/>
              </a:rPr>
              <a:t>i</a:t>
            </a:r>
            <a:endParaRPr lang="zh-CN" alt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9150350" y="3005138"/>
            <a:ext cx="939800" cy="1071562"/>
            <a:chOff x="3834904" y="3714568"/>
            <a:chExt cx="939800" cy="2457632"/>
          </a:xfrm>
        </p:grpSpPr>
        <p:cxnSp>
          <p:nvCxnSpPr>
            <p:cNvPr id="75802" name="直接连接符 2"/>
            <p:cNvCxnSpPr>
              <a:cxnSpLocks noChangeShapeType="1"/>
            </p:cNvCxnSpPr>
            <p:nvPr/>
          </p:nvCxnSpPr>
          <p:spPr bwMode="auto">
            <a:xfrm flipH="1">
              <a:off x="3834904" y="6172200"/>
              <a:ext cx="939800" cy="0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75803" name="直接连接符 4"/>
            <p:cNvCxnSpPr>
              <a:cxnSpLocks noChangeShapeType="1"/>
            </p:cNvCxnSpPr>
            <p:nvPr/>
          </p:nvCxnSpPr>
          <p:spPr bwMode="auto">
            <a:xfrm flipH="1">
              <a:off x="3834904" y="3714568"/>
              <a:ext cx="860690" cy="0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75804" name="直接箭头连接符 6"/>
            <p:cNvCxnSpPr>
              <a:cxnSpLocks noChangeShapeType="1"/>
            </p:cNvCxnSpPr>
            <p:nvPr/>
          </p:nvCxnSpPr>
          <p:spPr bwMode="auto">
            <a:xfrm flipV="1">
              <a:off x="4304804" y="3717732"/>
              <a:ext cx="33338" cy="2454468"/>
            </a:xfrm>
            <a:prstGeom prst="straightConnector1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 type="arrow" w="med" len="med"/>
            </a:ln>
          </p:spPr>
        </p:cxn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9210675" y="3351214"/>
            <a:ext cx="4016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sz="24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8185151" y="4076701"/>
            <a:ext cx="1655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X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p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,Y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p</a:t>
            </a:r>
            <a:r>
              <a:rPr lang="en-US" altLang="zh-CN" sz="24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,H</a:t>
            </a:r>
            <a:r>
              <a:rPr lang="en-US" altLang="zh-CN" sz="2400" baseline="-25000">
                <a:solidFill>
                  <a:srgbClr val="FFFFFF"/>
                </a:solidFill>
                <a:latin typeface="Tahoma" pitchFamily="34" charset="0"/>
                <a:ea typeface="华文细黑"/>
                <a:cs typeface="华文细黑"/>
              </a:rPr>
              <a:t>p</a:t>
            </a:r>
          </a:p>
        </p:txBody>
      </p:sp>
      <p:sp>
        <p:nvSpPr>
          <p:cNvPr id="2" name="矩形 1"/>
          <p:cNvSpPr/>
          <p:nvPr/>
        </p:nvSpPr>
        <p:spPr>
          <a:xfrm>
            <a:off x="1774825" y="5148264"/>
            <a:ext cx="3976688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spcBef>
                <a:spcPct val="20000"/>
              </a:spcBef>
              <a:buClr>
                <a:srgbClr val="FFFF66"/>
              </a:buClr>
              <a:buSzPct val="60000"/>
              <a:buFont typeface="+mj-ea"/>
              <a:buAutoNum type="circleNumDbPlain" startAt="2"/>
              <a:defRPr/>
            </a:pPr>
            <a:r>
              <a:rPr lang="zh-CN" altLang="en-US" sz="2800" b="1" kern="0" dirty="0">
                <a:solidFill>
                  <a:srgbClr val="FFFFFF"/>
                </a:solidFill>
                <a:latin typeface="+mn-lt"/>
                <a:ea typeface="+mn-ea"/>
              </a:rPr>
              <a:t>测量过程：建站→定向→测量</a:t>
            </a:r>
            <a:endParaRPr lang="zh-CN" altLang="zh-CN" sz="28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8" name="七边形 47"/>
          <p:cNvSpPr/>
          <p:nvPr/>
        </p:nvSpPr>
        <p:spPr bwMode="auto">
          <a:xfrm>
            <a:off x="9229726" y="596900"/>
            <a:ext cx="1222375" cy="698500"/>
          </a:xfrm>
          <a:prstGeom prst="heptago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回顾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build="p" autoUpdateAnimBg="0"/>
      <p:bldP spid="254998" grpId="0" animBg="1"/>
      <p:bldP spid="254999" grpId="0" autoUpdateAnimBg="0"/>
      <p:bldP spid="255000" grpId="0" autoUpdateAnimBg="0"/>
      <p:bldP spid="255004" grpId="0" animBg="1"/>
      <p:bldP spid="255006" grpId="0" autoUpdateAnimBg="0"/>
      <p:bldP spid="255012" grpId="0"/>
      <p:bldP spid="255013" grpId="0"/>
      <p:bldP spid="10" grpId="0"/>
      <p:bldP spid="45" grpId="0"/>
      <p:bldP spid="46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自定义 8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FF00"/>
      </a:hlink>
      <a:folHlink>
        <a:srgbClr val="FFFFFF"/>
      </a:folHlink>
    </a:clrScheme>
    <a:fontScheme name="1_Blends">
      <a:majorFont>
        <a:latin typeface="Tahoma"/>
        <a:ea typeface="幼圆"/>
        <a:cs typeface=""/>
      </a:majorFont>
      <a:minorFont>
        <a:latin typeface="Tahom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FF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FF00"/>
        </a:hlink>
        <a:folHlink>
          <a:srgbClr val="CC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FF00"/>
        </a:hlink>
        <a:folHlink>
          <a:srgbClr val="00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1666</Words>
  <Application>Microsoft Office PowerPoint</Application>
  <PresentationFormat>宽屏</PresentationFormat>
  <Paragraphs>271</Paragraphs>
  <Slides>26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 Unicode MS</vt:lpstr>
      <vt:lpstr>等线</vt:lpstr>
      <vt:lpstr>华文细黑</vt:lpstr>
      <vt:lpstr>微软雅黑</vt:lpstr>
      <vt:lpstr>幼圆</vt:lpstr>
      <vt:lpstr>Arial</vt:lpstr>
      <vt:lpstr>Calibri</vt:lpstr>
      <vt:lpstr>Tahoma</vt:lpstr>
      <vt:lpstr>Times New Roman</vt:lpstr>
      <vt:lpstr>Wingdings</vt:lpstr>
      <vt:lpstr>Office 主题​​</vt:lpstr>
      <vt:lpstr>1_Blends</vt:lpstr>
      <vt:lpstr>Equation.3</vt:lpstr>
      <vt:lpstr>科力达KTS-442全站仪坐标测量操作</vt:lpstr>
      <vt:lpstr>仪器设备</vt:lpstr>
      <vt:lpstr>操作面板及功能键</vt:lpstr>
      <vt:lpstr>基本使用步骤</vt:lpstr>
      <vt:lpstr>仪器安置与参数设置</vt:lpstr>
      <vt:lpstr>字符和数字的输入方法</vt:lpstr>
      <vt:lpstr>照准棱镜方法</vt:lpstr>
      <vt:lpstr>坐标测量</vt:lpstr>
      <vt:lpstr>三维坐标测量</vt:lpstr>
      <vt:lpstr>三维坐标测量原理</vt:lpstr>
      <vt:lpstr>三维坐标测量原理</vt:lpstr>
      <vt:lpstr>科力达KTS-442坐标测量操作</vt:lpstr>
      <vt:lpstr>建站（ 设站）</vt:lpstr>
      <vt:lpstr>定向方法</vt:lpstr>
      <vt:lpstr>KTS-442定向操作</vt:lpstr>
      <vt:lpstr>定向操作方法二</vt:lpstr>
      <vt:lpstr>坐标测量操作</vt:lpstr>
      <vt:lpstr>坐标测量总结</vt:lpstr>
      <vt:lpstr>坐标测量实验要求</vt:lpstr>
      <vt:lpstr>数据的导入、导出</vt:lpstr>
      <vt:lpstr>安装驱动程序</vt:lpstr>
      <vt:lpstr>连接数据线</vt:lpstr>
      <vt:lpstr>从仪器导出数据</vt:lpstr>
      <vt:lpstr>从软件导出数据</vt:lpstr>
      <vt:lpstr>数据导入</vt:lpstr>
      <vt:lpstr>PowerPoint 演示文稿</vt:lpstr>
    </vt:vector>
  </TitlesOfParts>
  <Company>fjnu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hwl</dc:creator>
  <cp:lastModifiedBy>hwl</cp:lastModifiedBy>
  <cp:revision>345</cp:revision>
  <dcterms:created xsi:type="dcterms:W3CDTF">2014-07-13T07:43:41Z</dcterms:created>
  <dcterms:modified xsi:type="dcterms:W3CDTF">2019-12-30T12:57:27Z</dcterms:modified>
</cp:coreProperties>
</file>