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7" r:id="rId4"/>
    <p:sldId id="270" r:id="rId5"/>
    <p:sldId id="268" r:id="rId6"/>
    <p:sldId id="269" r:id="rId7"/>
    <p:sldId id="272" r:id="rId8"/>
    <p:sldId id="274" r:id="rId9"/>
    <p:sldId id="275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3904" autoAdjust="0"/>
  </p:normalViewPr>
  <p:slideViewPr>
    <p:cSldViewPr>
      <p:cViewPr varScale="1">
        <p:scale>
          <a:sx n="42" d="100"/>
          <a:sy n="42" d="100"/>
        </p:scale>
        <p:origin x="255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6BB3F51-B334-4C21-A0D4-CC3473EBDE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D30DD8BC-1486-4771-BEE5-9980FBF406E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C78A90F-1FF5-47BF-938C-02F66687986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6D888A27-424B-4EDE-86D8-9AF0DA49320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770AE86F-132A-4CC8-AB0E-118C6BC8A5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03FA2DB6-E33B-4B71-A175-A2CAAE2683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C4B21F-1C84-4847-96E3-9AFB143E55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4%B8%96%E7%95%8C%E6%97%B6" TargetMode="External"/><Relationship Id="rId7" Type="http://schemas.openxmlformats.org/officeDocument/2006/relationships/hyperlink" Target="https://baike.baidu.com/item/%E5%A4%A9%E4%BD%93%E7%9A%84%E8%A7%86%E8%BF%90%E5%8A%A8/12720188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baike.baidu.com/item/%E5%A4%A9%E7%90%83/494605" TargetMode="External"/><Relationship Id="rId5" Type="http://schemas.openxmlformats.org/officeDocument/2006/relationships/hyperlink" Target="https://baike.baidu.com/item/%E6%A0%BC%E6%9E%97%E5%B0%BC%E6%B2%BB/3065623" TargetMode="External"/><Relationship Id="rId4" Type="http://schemas.openxmlformats.org/officeDocument/2006/relationships/hyperlink" Target="https://baike.baidu.com/item/UT/404492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81%AB%E7%83%9B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anyu.baidu.com/s?wd=%E6%9D%8E%E5%92%B8%E7%94%A8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428034EA-49ED-4D07-9293-ED42868BA9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4A4E65-8812-41E4-8B33-81031A8F7901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AA23D65-CFD3-4B10-9F52-8C507ED75C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D3E097A-5F9F-4E14-9D29-954E2DC20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https://m.sohu.com/a/330311635_486078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+mj-ea"/>
                <a:ea typeface="+mj-ea"/>
              </a:rPr>
              <a:t>火钟</a:t>
            </a:r>
          </a:p>
          <a:p>
            <a:endParaRPr lang="en-US" altLang="zh-CN" sz="1200" dirty="0">
              <a:latin typeface="+mn-ea"/>
              <a:ea typeface="+mn-ea"/>
            </a:endParaRPr>
          </a:p>
          <a:p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45000F0-7376-4457-9816-F6AD66F87C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ABA639-5152-4D6C-BAB5-8C9CBFFE99C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13F4065C-34BD-4FF2-8B72-78F721130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C148033D-89BF-4CCE-B531-C9582C794E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01F85E43-4912-490A-8940-C424097F2F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3AF95F-7233-45F7-A552-EC9CD5F8284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0053C015-4416-452D-95D6-C9E293B628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40EB97C8-34ED-4160-AF32-B0E8F48AC6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C283319-3D13-4110-94EE-E67D8B073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D781D-1F51-4652-A24D-392ED3A10C40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7845A00-4E47-4F32-894E-6482E2C66E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F3D0006-AA9B-4156-AA11-EDBC306D5D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B5C5959-1B93-4301-99ED-2D8BCCA7B7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2CD8C2-91DD-4035-9D93-D7C388F54E0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8CEEF97F-9E8E-42F8-A531-569326CA2A5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E7DB13DD-60FF-47FB-86D5-DF89376C74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302950A-8F37-486C-A0FB-72E292C643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5BE2CD-50B4-4643-808E-793AA3A9C798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D16C4B80-4548-4FC6-9F83-17EDA5039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4C35232-DC6B-450E-8D94-6A48D1F70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导航电文中采用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05A0A1C-744E-4462-BA3E-658D91C6D9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85196F-2642-4D48-9C4E-1AA87364B16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0B17EB78-ABE6-41D4-B478-36A6E9C87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B93A1C4-642E-4FD7-BB77-0C5549E8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一炷香</a:t>
            </a:r>
          </a:p>
          <a:p>
            <a:r>
              <a:rPr lang="zh-CN" altLang="en-US" dirty="0"/>
              <a:t>一袋烟</a:t>
            </a:r>
          </a:p>
          <a:p>
            <a:r>
              <a:rPr lang="zh-CN" altLang="en-US" dirty="0"/>
              <a:t>“时”的繁体字为“時”，它拆开为“日”、“土”和“寸”三个部分，这应该代表着“人在地球上对太阳位置的测量”，而“间”则应该是间隙的意思，它指的是太阳位置变化过程所持续的时间长度。</a:t>
            </a:r>
          </a:p>
          <a:p>
            <a:r>
              <a:rPr lang="zh-CN" altLang="en-US" dirty="0"/>
              <a:t>古代的时间单位：刻、更、点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4B21F-1C84-4847-96E3-9AFB143E5572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011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D22E46D9-6CDE-4E86-A2E5-60C71A115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FC907E-AA82-4676-81A2-DD24AD36FFE0}" type="slidenum">
              <a:rPr lang="en-US" altLang="zh-CN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7D75FBB2-8B0B-4E72-BB31-91B27F0795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97AC897F-F2DA-4024-8A7E-CDC8AB3DAF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在卫星定位中，时间系统的重要意义主要表现为：</a:t>
            </a:r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、当要求卫星作为一个高空观测目标，其位置是不断变化的。因此在给出卫星运行位置的同时，必须给出相应的瞬间时刻。例如卫星的位置误差小于</a:t>
            </a:r>
            <a:r>
              <a:rPr lang="en-US" altLang="zh-CN" dirty="0"/>
              <a:t>1cm</a:t>
            </a:r>
            <a:r>
              <a:rPr lang="zh-CN" altLang="en-US" dirty="0"/>
              <a:t>时，则相应的时刻误差应小于</a:t>
            </a:r>
            <a:r>
              <a:rPr lang="en-US" altLang="zh-CN" dirty="0"/>
              <a:t>2.6*10</a:t>
            </a:r>
            <a:r>
              <a:rPr lang="en-US" altLang="zh-CN" baseline="30000" dirty="0"/>
              <a:t>-6</a:t>
            </a:r>
            <a:r>
              <a:rPr lang="en-US" altLang="zh-CN" dirty="0"/>
              <a:t>S</a:t>
            </a:r>
            <a:r>
              <a:rPr lang="zh-CN" altLang="en-US" dirty="0"/>
              <a:t>（</a:t>
            </a:r>
            <a:r>
              <a:rPr lang="en-US" altLang="zh-CN" dirty="0"/>
              <a:t>2.6us</a:t>
            </a:r>
            <a:r>
              <a:rPr lang="zh-CN" altLang="en-US" dirty="0"/>
              <a:t>）。</a:t>
            </a:r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GPS</a:t>
            </a:r>
            <a:r>
              <a:rPr lang="zh-CN" altLang="en-US" dirty="0"/>
              <a:t>定位是通过接收和处理卫星发射的无线电信号来确定用户接收机（即观测站）至卫星间的距离（或距离差），进而确定观测站的位置的。因此，准确地测定观测站至卫星的距离，必须精密地测定信号的传播时间。如果要求上述距离误差小于</a:t>
            </a:r>
            <a:r>
              <a:rPr lang="en-US" altLang="zh-CN" dirty="0"/>
              <a:t>1cm</a:t>
            </a:r>
            <a:r>
              <a:rPr lang="zh-CN" altLang="en-US" dirty="0"/>
              <a:t>，则信号传播时间的测定误差，应不超过</a:t>
            </a:r>
            <a:r>
              <a:rPr lang="en-US" altLang="zh-CN" dirty="0"/>
              <a:t>0.03ns</a:t>
            </a:r>
            <a:r>
              <a:rPr lang="zh-CN" altLang="en-US" dirty="0"/>
              <a:t>（</a:t>
            </a:r>
            <a:r>
              <a:rPr lang="en-US" altLang="zh-CN" dirty="0"/>
              <a:t>3*10</a:t>
            </a:r>
            <a:r>
              <a:rPr lang="en-US" altLang="zh-CN" baseline="30000" dirty="0"/>
              <a:t>-11</a:t>
            </a:r>
            <a:r>
              <a:rPr lang="en-US" altLang="zh-CN" dirty="0"/>
              <a:t>S</a:t>
            </a:r>
            <a:r>
              <a:rPr lang="zh-CN" altLang="en-US" dirty="0"/>
              <a:t>）</a:t>
            </a:r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、由于地球的自转现象，在天球坐标系中，地球上点的位置是不断变化的。若要求赤道上一点的位置误差不超过</a:t>
            </a:r>
            <a:r>
              <a:rPr lang="en-US" altLang="zh-CN" dirty="0"/>
              <a:t>1cm</a:t>
            </a:r>
            <a:r>
              <a:rPr lang="zh-CN" altLang="en-US" dirty="0"/>
              <a:t>，则时间的测定误差应小于</a:t>
            </a:r>
            <a:r>
              <a:rPr lang="en-US" altLang="zh-CN" dirty="0"/>
              <a:t>2*10</a:t>
            </a:r>
            <a:r>
              <a:rPr lang="en-US" altLang="zh-CN" baseline="30000" dirty="0"/>
              <a:t>-5</a:t>
            </a:r>
            <a:r>
              <a:rPr lang="en-US" altLang="zh-CN" dirty="0"/>
              <a:t>S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阿秒（</a:t>
            </a:r>
            <a:r>
              <a:rPr lang="en-US" altLang="zh-CN" b="0" i="0" dirty="0">
                <a:solidFill>
                  <a:srgbClr val="05073B"/>
                </a:solidFill>
                <a:effectLst/>
                <a:latin typeface="-apple-system"/>
              </a:rPr>
              <a:t>attosecond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）是一个非常小的时间单位，等于</a:t>
            </a:r>
            <a:r>
              <a:rPr lang="en-US" altLang="zh-CN" b="1" i="0" dirty="0">
                <a:solidFill>
                  <a:srgbClr val="05073B"/>
                </a:solidFill>
                <a:effectLst/>
                <a:latin typeface="-apple-system"/>
              </a:rPr>
              <a:t>10</a:t>
            </a:r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的</a:t>
            </a:r>
            <a:r>
              <a:rPr lang="en-US" altLang="zh-CN" b="1" i="0" dirty="0">
                <a:solidFill>
                  <a:srgbClr val="05073B"/>
                </a:solidFill>
                <a:effectLst/>
                <a:latin typeface="-apple-system"/>
              </a:rPr>
              <a:t>-18</a:t>
            </a:r>
            <a:r>
              <a:rPr lang="zh-CN" altLang="en-US" b="1" i="0" dirty="0">
                <a:solidFill>
                  <a:srgbClr val="05073B"/>
                </a:solidFill>
                <a:effectLst/>
                <a:latin typeface="-apple-system"/>
              </a:rPr>
              <a:t>次方秒</a:t>
            </a:r>
            <a:r>
              <a:rPr lang="zh-CN" altLang="en-US" b="0" i="0" dirty="0">
                <a:solidFill>
                  <a:srgbClr val="05073B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05073B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FFFFFF"/>
              </a:solidFill>
              <a:effectLst/>
              <a:latin typeface="-apple-system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4B21F-1C84-4847-96E3-9AFB143E5572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516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7C7E10A9-5563-42BB-AF5B-AECA12A106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309534A-8054-4C2D-B531-6EE9D9B5B637}" type="slidenum">
              <a:rPr lang="en-US" altLang="zh-CN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B6FA050-CF5A-4D91-8856-D345B5B343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1F08886E-3908-4AC1-96E1-8910774A89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b="1" dirty="0"/>
              <a:t>恒星时（</a:t>
            </a:r>
            <a:r>
              <a:rPr lang="en-US" altLang="zh-CN" b="1" dirty="0"/>
              <a:t>Sidereal Time</a:t>
            </a:r>
            <a:r>
              <a:rPr lang="zh-CN" altLang="en-US" b="1" dirty="0"/>
              <a:t>，</a:t>
            </a:r>
            <a:r>
              <a:rPr lang="en-US" altLang="zh-CN" b="1" dirty="0"/>
              <a:t>ST</a:t>
            </a:r>
            <a:r>
              <a:rPr lang="zh-CN" altLang="en-US" b="1" dirty="0"/>
              <a:t>）：</a:t>
            </a:r>
            <a:r>
              <a:rPr lang="zh-CN" altLang="en-US" dirty="0"/>
              <a:t>以</a:t>
            </a:r>
            <a:r>
              <a:rPr lang="zh-CN" altLang="en-US" b="1" dirty="0"/>
              <a:t>春分点</a:t>
            </a:r>
            <a:r>
              <a:rPr lang="zh-CN" altLang="en-US" dirty="0"/>
              <a:t>为参考点，由春分点的</a:t>
            </a:r>
            <a:r>
              <a:rPr lang="zh-CN" altLang="en-US" b="1" dirty="0"/>
              <a:t>周日视运动</a:t>
            </a:r>
            <a:r>
              <a:rPr lang="zh-CN" altLang="en-US" dirty="0"/>
              <a:t>所确定的时间，称为恒星时。春分点</a:t>
            </a:r>
            <a:r>
              <a:rPr lang="zh-CN" altLang="en-US" b="1" dirty="0"/>
              <a:t>连续两次经过本地子午圈</a:t>
            </a:r>
            <a:r>
              <a:rPr lang="zh-CN" altLang="en-US" dirty="0"/>
              <a:t>的时间间隔为</a:t>
            </a:r>
            <a:r>
              <a:rPr lang="zh-CN" altLang="en-US" b="1" dirty="0"/>
              <a:t>一恒星日</a:t>
            </a:r>
            <a:r>
              <a:rPr lang="zh-CN" altLang="en-US" dirty="0"/>
              <a:t>，含</a:t>
            </a:r>
            <a:r>
              <a:rPr lang="en-US" altLang="zh-CN" dirty="0"/>
              <a:t>24</a:t>
            </a:r>
            <a:r>
              <a:rPr lang="zh-CN" altLang="en-US" dirty="0"/>
              <a:t>个恒星小时。所以恒星时，在数值上等于</a:t>
            </a:r>
            <a:r>
              <a:rPr lang="zh-CN" altLang="en-US" b="1" dirty="0"/>
              <a:t>春分点相对于本地子午圈的时角</a:t>
            </a:r>
            <a:r>
              <a:rPr lang="zh-CN" altLang="en-US" dirty="0"/>
              <a:t>。因为恒星时是以春分点通过本地子午圈时为原点计算的，</a:t>
            </a:r>
            <a:r>
              <a:rPr lang="zh-CN" altLang="en-US" b="1" dirty="0"/>
              <a:t>同一瞬间对不同测站的恒星时各异</a:t>
            </a:r>
            <a:r>
              <a:rPr lang="zh-CN" altLang="en-US" dirty="0"/>
              <a:t>，所以恒星时具有地方性，有时也称之为</a:t>
            </a:r>
            <a:r>
              <a:rPr lang="zh-CN" altLang="en-US" b="1" dirty="0"/>
              <a:t>地方恒星时</a:t>
            </a:r>
            <a:r>
              <a:rPr lang="zh-CN" altLang="en-US" dirty="0"/>
              <a:t>。恒星时是以地球自转为基础，并与地球自转角度相对应的时间系统。</a:t>
            </a:r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endParaRPr lang="zh-CN" altLang="en-US" dirty="0"/>
          </a:p>
          <a:p>
            <a:pPr eaLnBrk="1" hangingPunct="1">
              <a:lnSpc>
                <a:spcPct val="80000"/>
              </a:lnSpc>
            </a:pPr>
            <a:r>
              <a:rPr lang="zh-CN" altLang="en-US" sz="1000" b="1" dirty="0"/>
              <a:t>平太阳时（</a:t>
            </a:r>
            <a:r>
              <a:rPr lang="en-US" altLang="zh-CN" sz="1000" b="1" dirty="0"/>
              <a:t>Mean solar Time</a:t>
            </a:r>
            <a:r>
              <a:rPr lang="zh-CN" altLang="en-US" sz="1000" b="1" dirty="0"/>
              <a:t>，</a:t>
            </a:r>
            <a:r>
              <a:rPr lang="en-US" altLang="zh-CN" sz="1000" b="1" dirty="0"/>
              <a:t>MT</a:t>
            </a:r>
            <a:r>
              <a:rPr lang="zh-CN" altLang="en-US" sz="1000" b="1" dirty="0"/>
              <a:t>）</a:t>
            </a:r>
            <a:r>
              <a:rPr lang="zh-CN" altLang="en-US" sz="1000" dirty="0"/>
              <a:t>：由于地球的公转轨道为一椭圆，根据天体运动的开普勒定律可知，</a:t>
            </a:r>
            <a:r>
              <a:rPr lang="zh-CN" altLang="en-US" sz="1000" b="1" dirty="0"/>
              <a:t>太阳的视运动速度是不均匀</a:t>
            </a:r>
            <a:r>
              <a:rPr lang="zh-CN" altLang="en-US" sz="1000" dirty="0"/>
              <a:t>的。如果以真太阳作为观察地球自转运动的参考点，那将不符合建立时间系统的基本要求。为此，假设一个参考的视运动速度，等于真太阳周年运动的平均速度，且其在夭球赤道上做周年视运动。</a:t>
            </a:r>
            <a:r>
              <a:rPr lang="zh-CN" altLang="en-US" sz="1000" b="1" dirty="0"/>
              <a:t>这个假设的参考点称为平太阳</a:t>
            </a:r>
            <a:r>
              <a:rPr lang="zh-CN" altLang="en-US" sz="1000" dirty="0"/>
              <a:t>。平太阳连续两次经过本地子午圈的时间间隔为一个平太阳日，而一个平太阳日包含有</a:t>
            </a:r>
            <a:r>
              <a:rPr lang="en-US" altLang="zh-CN" sz="1000" dirty="0"/>
              <a:t>24</a:t>
            </a:r>
            <a:r>
              <a:rPr lang="zh-CN" altLang="en-US" sz="1000" dirty="0"/>
              <a:t>个平太阳小时。与恒星时一样，平太阳时也具有地方性，故常称为地方平太阳时或地方平时。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1000" b="1" dirty="0"/>
              <a:t>世界时（</a:t>
            </a:r>
            <a:r>
              <a:rPr lang="en-US" altLang="zh-CN" sz="1000" b="1" dirty="0"/>
              <a:t>Universal Time</a:t>
            </a:r>
            <a:r>
              <a:rPr lang="zh-CN" altLang="en-US" sz="1000" b="1" dirty="0"/>
              <a:t>，</a:t>
            </a:r>
            <a:r>
              <a:rPr lang="en-US" altLang="zh-CN" sz="1000" b="1" dirty="0"/>
              <a:t>UT</a:t>
            </a:r>
            <a:r>
              <a:rPr lang="zh-CN" altLang="en-US" sz="1000" b="1" dirty="0"/>
              <a:t>）：</a:t>
            </a:r>
            <a:r>
              <a:rPr lang="zh-CN" altLang="en-US" sz="1000" dirty="0"/>
              <a:t>以</a:t>
            </a:r>
            <a:r>
              <a:rPr lang="zh-CN" altLang="en-US" sz="1000" b="1" dirty="0"/>
              <a:t>平子夜</a:t>
            </a:r>
            <a:r>
              <a:rPr lang="zh-CN" altLang="en-US" sz="1000" dirty="0"/>
              <a:t>为零时起算的格林尼治平太阳时称为世界时（</a:t>
            </a:r>
            <a:r>
              <a:rPr lang="zh-CN" altLang="en-US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3"/>
              </a:rPr>
              <a:t>世界时</a:t>
            </a:r>
            <a:r>
              <a:rPr lang="en-US" altLang="zh-CN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4"/>
              </a:rPr>
              <a:t>UT</a:t>
            </a:r>
            <a:r>
              <a:rPr lang="zh-CN" altLang="en-US" sz="1200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200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zh-CN" altLang="en-US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即</a:t>
            </a:r>
            <a:r>
              <a:rPr lang="zh-CN" altLang="en-US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5"/>
              </a:rPr>
              <a:t>格林尼治</a:t>
            </a:r>
            <a:r>
              <a:rPr lang="zh-CN" altLang="en-US" sz="1200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sz="1200" b="0" i="0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[1]</a:t>
            </a:r>
            <a:r>
              <a:rPr lang="zh-CN" altLang="en-US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平太阳时间</a:t>
            </a:r>
            <a:r>
              <a:rPr lang="zh-CN" altLang="en-US" sz="1000" dirty="0"/>
              <a:t>）。世界时与平太阳时的尺度基准相同，其差别仅在于起算点不同。</a:t>
            </a:r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1000" b="1" dirty="0"/>
              <a:t>原子时（</a:t>
            </a:r>
            <a:r>
              <a:rPr lang="en-US" altLang="zh-CN" sz="1000" b="1" dirty="0"/>
              <a:t>Atomic Time</a:t>
            </a:r>
            <a:r>
              <a:rPr lang="zh-CN" altLang="en-US" sz="1000" b="1" dirty="0"/>
              <a:t>， </a:t>
            </a:r>
            <a:r>
              <a:rPr lang="en-US" altLang="zh-CN" sz="1000" b="1" dirty="0"/>
              <a:t>AT</a:t>
            </a:r>
            <a:r>
              <a:rPr lang="zh-CN" altLang="en-US" sz="1000" b="1" dirty="0"/>
              <a:t>）</a:t>
            </a:r>
            <a:r>
              <a:rPr lang="zh-CN" altLang="en-US" sz="1000" dirty="0"/>
              <a:t>：建立了以物质内部原子运动的特征为基础的原子时系统。原子时秒长的定义为：位于海平面上的</a:t>
            </a:r>
            <a:r>
              <a:rPr lang="en-US" altLang="zh-CN" sz="1000" dirty="0"/>
              <a:t>Cs133</a:t>
            </a:r>
            <a:r>
              <a:rPr lang="zh-CN" altLang="en-US" sz="1000" dirty="0"/>
              <a:t>原子基态有两个超精细能级，在零磁场中跃迁辐射振荡</a:t>
            </a:r>
            <a:r>
              <a:rPr lang="en-US" altLang="zh-CN" sz="1000" dirty="0"/>
              <a:t>9192631770</a:t>
            </a:r>
            <a:r>
              <a:rPr lang="zh-CN" altLang="en-US" sz="1000" dirty="0"/>
              <a:t>周所持续的时间，为一原子时秒。该原子时秒作为国际制秒（</a:t>
            </a:r>
            <a:r>
              <a:rPr lang="en-US" altLang="zh-CN" sz="1000" dirty="0"/>
              <a:t>SI</a:t>
            </a:r>
            <a:r>
              <a:rPr lang="zh-CN" altLang="en-US" sz="1000" dirty="0"/>
              <a:t>）的时间单位</a:t>
            </a:r>
            <a:r>
              <a:rPr lang="en-US" altLang="zh-CN" sz="1000" dirty="0"/>
              <a:t>.</a:t>
            </a:r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1000" dirty="0" err="1"/>
              <a:t>为了避免播发的原子时与世界时之间产生过大的偏差</a:t>
            </a:r>
            <a:r>
              <a:rPr lang="zh-CN" altLang="en-US" sz="1000" dirty="0"/>
              <a:t>，</a:t>
            </a:r>
            <a:r>
              <a:rPr lang="en-US" altLang="zh-CN" sz="1000" dirty="0"/>
              <a:t>1972</a:t>
            </a:r>
            <a:r>
              <a:rPr lang="zh-CN" altLang="en-US" sz="1000" dirty="0"/>
              <a:t>年便采用了一种以原子秒长为基础，在时刻上尽量接近于世界时的一种折衷的时间系统，这种时间系统称为</a:t>
            </a:r>
            <a:r>
              <a:rPr lang="zh-CN" altLang="en-US" sz="1000" b="1" dirty="0"/>
              <a:t>协调世界时（</a:t>
            </a:r>
            <a:r>
              <a:rPr lang="en-US" altLang="zh-CN" sz="1000" b="1" dirty="0"/>
              <a:t>Coordinate Universal Time</a:t>
            </a:r>
            <a:r>
              <a:rPr lang="zh-CN" altLang="en-US" sz="1000" b="1" dirty="0"/>
              <a:t>，</a:t>
            </a:r>
            <a:r>
              <a:rPr lang="en-US" altLang="zh-CN" sz="1000" b="1" dirty="0"/>
              <a:t>UTC</a:t>
            </a:r>
            <a:r>
              <a:rPr lang="zh-CN" altLang="en-US" sz="1000" b="1" dirty="0"/>
              <a:t>）</a:t>
            </a:r>
            <a:endParaRPr lang="en-US" altLang="zh-CN" sz="1000" b="1" dirty="0"/>
          </a:p>
          <a:p>
            <a:pPr eaLnBrk="1" hangingPunct="1">
              <a:lnSpc>
                <a:spcPct val="80000"/>
              </a:lnSpc>
            </a:pPr>
            <a:endParaRPr lang="en-US" altLang="zh-CN" sz="1000" b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GPS time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GPST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，由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GPS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星载原子钟和地面监控站原子钟组成的一种原子时基准，与国际原子时保持有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19s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的常数差，并在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GPS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标准历元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1980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年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月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日零时与</a:t>
            </a:r>
            <a:r>
              <a:rPr lang="en-US" altLang="zh-CN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UTC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保持一致。</a:t>
            </a:r>
            <a:endParaRPr lang="en-US" altLang="zh-CN" sz="1000" b="1" dirty="0"/>
          </a:p>
          <a:p>
            <a:pPr eaLnBrk="1" hangingPunct="1">
              <a:lnSpc>
                <a:spcPct val="80000"/>
              </a:lnSpc>
            </a:pPr>
            <a:endParaRPr lang="en-US" altLang="zh-CN" sz="10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在天文学上，观测分析某个天体时，将其投影到</a:t>
            </a:r>
            <a:r>
              <a:rPr lang="zh-CN" altLang="en-US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6"/>
              </a:rPr>
              <a:t>天球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上，在观测者看来它就在天球上运动，称为</a:t>
            </a:r>
            <a:r>
              <a:rPr lang="zh-CN" altLang="en-US" sz="1200" b="0" i="0" u="none" strike="noStrike" dirty="0">
                <a:solidFill>
                  <a:srgbClr val="136EC2"/>
                </a:solidFill>
                <a:effectLst/>
                <a:latin typeface="arial" panose="020B0604020202020204" pitchFamily="34" charset="0"/>
                <a:hlinkClick r:id="rId7"/>
              </a:rPr>
              <a:t>天体的视运动</a:t>
            </a:r>
            <a:r>
              <a:rPr lang="zh-CN" altLang="en-US" sz="12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。又依据观测者是否随地球自转，将视运动分为周日视运动和周年视运动。</a:t>
            </a:r>
            <a:endParaRPr lang="en-US" altLang="zh-CN" sz="10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1000" b="1" dirty="0"/>
              <a:t>就太阳而言，太阳的周日视运动就是东升西落或绕着地球运动；太阳周年视运动在天球上的轨迹便是黄道。</a:t>
            </a:r>
            <a:endParaRPr lang="en-US" altLang="zh-CN" sz="1000" b="1" dirty="0"/>
          </a:p>
          <a:p>
            <a:pPr eaLnBrk="1" hangingPunct="1">
              <a:lnSpc>
                <a:spcPct val="80000"/>
              </a:lnSpc>
            </a:pPr>
            <a:endParaRPr lang="zh-CN" altLang="en-US" sz="1000" b="1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zh-CN" altLang="en-US" sz="1000" dirty="0"/>
          </a:p>
          <a:p>
            <a:pPr eaLnBrk="1" hangingPunct="1">
              <a:lnSpc>
                <a:spcPct val="80000"/>
              </a:lnSpc>
            </a:pPr>
            <a:endParaRPr lang="en-US" altLang="zh-CN" sz="10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A1ED982B-68D0-408D-BB4C-04B5E4C144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1FAAFE9B-845F-4D3D-9088-E17ADD0CEED6}" type="slidenum">
              <a:rPr lang="en-US" altLang="zh-CN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D7C3758E-DBD7-41D5-8FBA-AAA3AD8250B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42DAD5C7-CAF0-42D6-9A1A-A92B80A0D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GPS</a:t>
            </a:r>
            <a:r>
              <a:rPr lang="zh-CN" altLang="en-US" dirty="0"/>
              <a:t>时间可以看作没有闰秒调整的</a:t>
            </a:r>
            <a:r>
              <a:rPr lang="en-US" altLang="zh-CN" dirty="0"/>
              <a:t>UTC</a:t>
            </a:r>
            <a:r>
              <a:rPr lang="zh-CN" altLang="en-US" dirty="0"/>
              <a:t>时间，并以</a:t>
            </a:r>
            <a:r>
              <a:rPr lang="en-US" altLang="zh-CN" dirty="0"/>
              <a:t>1980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时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r>
              <a:rPr lang="en-US" altLang="zh-CN" dirty="0"/>
              <a:t>0</a:t>
            </a:r>
            <a:r>
              <a:rPr lang="zh-CN" altLang="en-US" dirty="0"/>
              <a:t>秒为起点。</a:t>
            </a:r>
            <a:endParaRPr lang="en-US" altLang="zh-CN" dirty="0"/>
          </a:p>
          <a:p>
            <a:pPr eaLnBrk="1" hangingPunct="1"/>
            <a:r>
              <a:rPr lang="zh-CN" altLang="en-US" dirty="0"/>
              <a:t>北斗可以看作没有闰秒调整的</a:t>
            </a:r>
            <a:r>
              <a:rPr lang="en-US" altLang="zh-CN" dirty="0"/>
              <a:t>UTC</a:t>
            </a:r>
            <a:r>
              <a:rPr lang="zh-CN" altLang="en-US" dirty="0"/>
              <a:t>时间，并以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r>
              <a:rPr lang="en-US" altLang="zh-CN" dirty="0"/>
              <a:t>1</a:t>
            </a:r>
            <a:r>
              <a:rPr lang="zh-CN" altLang="en-US" dirty="0"/>
              <a:t>日</a:t>
            </a:r>
            <a:r>
              <a:rPr lang="en-US" altLang="zh-CN" dirty="0"/>
              <a:t>0</a:t>
            </a:r>
            <a:r>
              <a:rPr lang="zh-CN" altLang="en-US" dirty="0"/>
              <a:t>点</a:t>
            </a:r>
            <a:r>
              <a:rPr lang="en-US" altLang="zh-CN" dirty="0"/>
              <a:t>0</a:t>
            </a:r>
            <a:r>
              <a:rPr lang="zh-CN" altLang="en-US" dirty="0"/>
              <a:t>分</a:t>
            </a:r>
            <a:r>
              <a:rPr lang="en-US" altLang="zh-CN" dirty="0"/>
              <a:t>0</a:t>
            </a:r>
            <a:r>
              <a:rPr lang="zh-CN" altLang="en-US" dirty="0"/>
              <a:t>秒为起点。北斗周和</a:t>
            </a:r>
            <a:r>
              <a:rPr lang="en-US" altLang="zh-CN" dirty="0"/>
              <a:t>GPS</a:t>
            </a:r>
            <a:r>
              <a:rPr lang="zh-CN" altLang="en-US" dirty="0"/>
              <a:t>周相差</a:t>
            </a:r>
            <a:r>
              <a:rPr lang="en-US" altLang="zh-CN" dirty="0"/>
              <a:t>1356</a:t>
            </a:r>
            <a:r>
              <a:rPr lang="zh-CN" altLang="en-US" dirty="0"/>
              <a:t>周，北斗秒和</a:t>
            </a:r>
            <a:r>
              <a:rPr lang="en-US" altLang="zh-CN" dirty="0"/>
              <a:t>GPS</a:t>
            </a:r>
            <a:r>
              <a:rPr lang="zh-CN" altLang="en-US" dirty="0"/>
              <a:t>秒相差</a:t>
            </a:r>
            <a:r>
              <a:rPr lang="en-US" altLang="zh-CN" dirty="0"/>
              <a:t>14</a:t>
            </a:r>
            <a:r>
              <a:rPr lang="zh-CN" altLang="en-US" dirty="0"/>
              <a:t>秒。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标准圭表和铜壶用来计时，钟鼓用来报时。</a:t>
            </a:r>
            <a:endParaRPr lang="en-US" altLang="zh-CN" dirty="0"/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当时的官府规定晨时鸣钟开启城门，傍晚击鼓时关闭城门，其余的时间称为宵禁。若是在宵禁时间仍在外游走，则会被官府拘禁起来。因此百姓都严格遵守着钟鼓声的提醒。历代便按照晨钟暮鼓的形式将都城的治安管理得井井有条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打更时常说的话：”天干物燥，小心</a:t>
            </a:r>
            <a:r>
              <a:rPr lang="zh-CN" altLang="en-US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3"/>
              </a:rPr>
              <a:t>火烛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。”；“鸣锣通知，关好门窗，小心火烛！”；“寒潮来临，关灯关门！”；“早睡早起，锻炼身体！”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……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dirty="0"/>
              <a:t>http://www.beidou.gov.cn/zy/kpyd/202006/t20200619_20670.html</a:t>
            </a:r>
          </a:p>
          <a:p>
            <a:endParaRPr lang="en-US" altLang="zh-CN" dirty="0"/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山中</a:t>
            </a:r>
          </a:p>
          <a:p>
            <a:pPr algn="l"/>
            <a:r>
              <a:rPr lang="en-US" altLang="zh-CN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  <a:hlinkClick r:id="rId4"/>
              </a:rPr>
              <a:t>【</a:t>
            </a:r>
            <a:r>
              <a:rPr lang="zh-CN" altLang="en-US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  <a:hlinkClick r:id="rId4"/>
              </a:rPr>
              <a:t>作者</a:t>
            </a:r>
            <a:r>
              <a:rPr lang="en-US" altLang="zh-CN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  <a:hlinkClick r:id="rId4"/>
              </a:rPr>
              <a:t>】</a:t>
            </a:r>
            <a:r>
              <a:rPr lang="zh-CN" altLang="en-US" b="0" i="0" u="none" strike="noStrike" dirty="0">
                <a:solidFill>
                  <a:srgbClr val="2673DB"/>
                </a:solidFill>
                <a:effectLst/>
                <a:latin typeface="Arial" panose="020B0604020202020204" pitchFamily="34" charset="0"/>
                <a:hlinkClick r:id="rId4"/>
              </a:rPr>
              <a:t>李咸用 </a:t>
            </a:r>
            <a:r>
              <a:rPr lang="en-US" altLang="zh-CN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朝代</a:t>
            </a:r>
            <a:r>
              <a:rPr lang="en-US" altLang="zh-CN" b="0" i="0" u="none" strike="noStrike" dirty="0">
                <a:solidFill>
                  <a:srgbClr val="999999"/>
                </a:solidFill>
                <a:effectLst/>
                <a:latin typeface="Arial" panose="020B0604020202020204" pitchFamily="34" charset="0"/>
              </a:rPr>
              <a:t>】</a:t>
            </a:r>
            <a:r>
              <a:rPr lang="zh-CN" altLang="en-US" b="0" i="0" u="none" strike="noStrike" dirty="0">
                <a:solidFill>
                  <a:srgbClr val="666666"/>
                </a:solidFill>
                <a:effectLst/>
                <a:latin typeface="Arial" panose="020B0604020202020204" pitchFamily="34" charset="0"/>
              </a:rPr>
              <a:t>唐</a:t>
            </a:r>
            <a:endParaRPr lang="zh-CN" altLang="en-US" b="0" i="0" dirty="0">
              <a:solidFill>
                <a:srgbClr val="666666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一簇烟霞荣辱外，秋山留得傍檐楹。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朝钟暮鼓不到耳，明月孤云长挂情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世上路岐何缭绕，水边蓑笠称平生。</a:t>
            </a:r>
            <a:b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寻思阮籍当时意，岂是途穷泣利名。</a:t>
            </a:r>
          </a:p>
          <a:p>
            <a:r>
              <a:rPr lang="en-US" altLang="zh-CN" dirty="0"/>
              <a:t>-----------</a:t>
            </a: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朝钟暮鼓不到耳，明月孤云长挂情。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zh-CN" altLang="en-US" b="0" i="0" dirty="0">
                <a:solidFill>
                  <a:srgbClr val="222222"/>
                </a:solidFill>
                <a:effectLst/>
                <a:latin typeface="-apple-system"/>
              </a:rPr>
              <a:t>“百年鼎鼎世共悲，晨钟暮鼓无时休。”</a:t>
            </a:r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endParaRPr lang="en-US" altLang="zh-CN" b="0" i="0" dirty="0">
              <a:solidFill>
                <a:srgbClr val="222222"/>
              </a:solidFill>
              <a:effectLst/>
              <a:latin typeface="-apple-system"/>
            </a:endParaRPr>
          </a:p>
          <a:p>
            <a:r>
              <a:rPr lang="en-US" altLang="zh-CN" dirty="0"/>
              <a:t>https://zhuanlan.zhihu.com/p/103673621</a:t>
            </a:r>
          </a:p>
          <a:p>
            <a:endParaRPr lang="en-US" altLang="zh-CN" dirty="0"/>
          </a:p>
          <a:p>
            <a:r>
              <a:rPr lang="zh-CN" altLang="en-US" dirty="0"/>
              <a:t>兰台纪事</a:t>
            </a:r>
            <a:r>
              <a:rPr lang="en-US" altLang="zh-CN" dirty="0"/>
              <a:t>|</a:t>
            </a:r>
            <a:r>
              <a:rPr lang="zh-CN" altLang="en-US" dirty="0"/>
              <a:t>岁月流转间看报时的转变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978EAF-811A-4D95-A66F-2728D202694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6106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C4B21F-1C84-4847-96E3-9AFB143E5572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430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DD50650-AAEF-4299-9878-887F08DECB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E91CDC-7DEA-4FDB-9E8F-7DE8D2C8B8A3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2766AAB-1440-4173-B6C9-526768F4CB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A314D1A-44F7-4A10-968B-B7D4F6EF6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注意与时间系统的区别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>
            <a:extLst>
              <a:ext uri="{FF2B5EF4-FFF2-40B4-BE49-F238E27FC236}">
                <a16:creationId xmlns:a16="http://schemas.microsoft.com/office/drawing/2014/main" id="{2AFB64FB-90B2-4780-955E-6D452E3D41F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565900"/>
            <a:ext cx="9144000" cy="304800"/>
            <a:chOff x="0" y="4136"/>
            <a:chExt cx="5760" cy="192"/>
          </a:xfrm>
        </p:grpSpPr>
        <p:sp>
          <p:nvSpPr>
            <p:cNvPr id="18435" name="Oval 3">
              <a:extLst>
                <a:ext uri="{FF2B5EF4-FFF2-40B4-BE49-F238E27FC236}">
                  <a16:creationId xmlns:a16="http://schemas.microsoft.com/office/drawing/2014/main" id="{1AA84D4F-91F2-4164-B93A-AFE140DCF6BC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136"/>
              <a:ext cx="288" cy="192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6" name="Rectangle 4">
              <a:extLst>
                <a:ext uri="{FF2B5EF4-FFF2-40B4-BE49-F238E27FC236}">
                  <a16:creationId xmlns:a16="http://schemas.microsoft.com/office/drawing/2014/main" id="{22E70787-D9F1-4621-B386-D57DFE63E6E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224"/>
              <a:ext cx="576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zh-CN" altLang="en-US" sz="1200" dirty="0"/>
                <a:t>福建师范大学地理科学学院地理信息科学系</a:t>
              </a:r>
            </a:p>
          </p:txBody>
        </p:sp>
      </p:grpSp>
      <p:grpSp>
        <p:nvGrpSpPr>
          <p:cNvPr id="18437" name="Group 5">
            <a:extLst>
              <a:ext uri="{FF2B5EF4-FFF2-40B4-BE49-F238E27FC236}">
                <a16:creationId xmlns:a16="http://schemas.microsoft.com/office/drawing/2014/main" id="{3A378498-C19D-4FB4-BE6A-B1A56B583D4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828800"/>
            <a:ext cx="9144000" cy="1828800"/>
            <a:chOff x="0" y="0"/>
            <a:chExt cx="5760" cy="912"/>
          </a:xfrm>
        </p:grpSpPr>
        <p:sp>
          <p:nvSpPr>
            <p:cNvPr id="18438" name="Rectangle 6">
              <a:extLst>
                <a:ext uri="{FF2B5EF4-FFF2-40B4-BE49-F238E27FC236}">
                  <a16:creationId xmlns:a16="http://schemas.microsoft.com/office/drawing/2014/main" id="{CF925D66-DE75-4BE8-864F-30C9AF89C62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4"/>
              <a:ext cx="5760" cy="76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39" name="Oval 7">
              <a:extLst>
                <a:ext uri="{FF2B5EF4-FFF2-40B4-BE49-F238E27FC236}">
                  <a16:creationId xmlns:a16="http://schemas.microsoft.com/office/drawing/2014/main" id="{D1493C4A-0F74-4784-9767-B40049E460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0" y="0"/>
              <a:ext cx="1296" cy="72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0" name="Rectangle 8">
              <a:extLst>
                <a:ext uri="{FF2B5EF4-FFF2-40B4-BE49-F238E27FC236}">
                  <a16:creationId xmlns:a16="http://schemas.microsoft.com/office/drawing/2014/main" id="{3BD0366E-AB31-4875-86C1-FE578442DCD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2" y="0"/>
              <a:ext cx="1008" cy="19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441" name="Rectangle 9">
            <a:extLst>
              <a:ext uri="{FF2B5EF4-FFF2-40B4-BE49-F238E27FC236}">
                <a16:creationId xmlns:a16="http://schemas.microsoft.com/office/drawing/2014/main" id="{93706134-6635-4F5C-817C-FE7B6163F42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8442" name="Rectangle 10">
            <a:extLst>
              <a:ext uri="{FF2B5EF4-FFF2-40B4-BE49-F238E27FC236}">
                <a16:creationId xmlns:a16="http://schemas.microsoft.com/office/drawing/2014/main" id="{D32BABFD-2287-4D7E-A2D3-2DE1FFD2FB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8443" name="Rectangle 11">
            <a:extLst>
              <a:ext uri="{FF2B5EF4-FFF2-40B4-BE49-F238E27FC236}">
                <a16:creationId xmlns:a16="http://schemas.microsoft.com/office/drawing/2014/main" id="{6D9CC1A7-BB05-409C-BCC1-109E0EEFFE9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44" name="Rectangle 12">
            <a:extLst>
              <a:ext uri="{FF2B5EF4-FFF2-40B4-BE49-F238E27FC236}">
                <a16:creationId xmlns:a16="http://schemas.microsoft.com/office/drawing/2014/main" id="{6968BC80-A612-41DD-950E-CD2B3D14C2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18445" name="Rectangle 13">
            <a:extLst>
              <a:ext uri="{FF2B5EF4-FFF2-40B4-BE49-F238E27FC236}">
                <a16:creationId xmlns:a16="http://schemas.microsoft.com/office/drawing/2014/main" id="{44A73B6D-7387-4B82-99D4-D408BD2C96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3D13456-F3B8-49CC-8B58-ED9F05DBF5A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2DC9FB-05C8-4829-B6D1-6F17E90ED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AFE6BB0-DDF8-4B07-BEC7-74A6AFF03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529180-2C15-41AD-BF0D-041885A8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905281-8B80-44D1-ABB0-7D946ABB0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874D7E-BF53-432D-B642-C9C4E5DC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D1416C-DDD8-41FB-9A19-18B1107F6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575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BE3364-4F5A-4516-9502-032AA0F53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B5DEAE-49FB-4D55-9045-7A034DBF7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03F6A9-042D-4BF6-A601-857F57AD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BE3A81-1944-4FAB-AC95-353521647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15E196-10DB-4547-8E1E-A0D7528C5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EF711E-94D8-4FEC-9F6A-302DA341168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254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EF324-3CD1-4DC1-9C8D-1A32CA3F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D32E81-0584-4F2C-9922-E7A783A4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1966ED-414E-41DA-88F1-FF2F5C4C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520D96-1CB4-4F3B-A15F-E4001810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00E4FF-D11B-4B2D-8646-70BAD056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720691-B597-42BB-962F-A048C291BA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672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EF213-CE4E-472C-AAE8-2179A946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C39B0-4B7A-4DEB-A7AF-8872E6607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05A934-5383-4FFC-B629-BE7BC32A7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BBD640-A77A-4C07-9DD9-B82FFEDC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354708-B819-4B31-B547-79BDBA009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F9482-5956-4038-9F9E-D9C677117C1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970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E7E0BC-8B99-4AB8-8149-7C7761D90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8290AC-CEDC-417B-9E9D-6C1CA454B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17B2EE-8A3D-423E-A754-AF021504B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2E9E2-DDD5-47F0-BB76-F6221160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BB49ED-E85D-469D-A916-D41EA1E6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722A9-57FF-4505-81A3-C6B3D047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6BE04C-20FA-47CF-860C-0BCDF048A6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15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1C72E-3077-4714-B330-96D54D4AD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CA443F-E820-420F-B763-1D67365E8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4CCBD8-FA78-4CD9-80AB-D8BD6EBDD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0B6D14-3EA2-456F-98A9-5AF17AC40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CEB1B1-0E94-4303-9D25-BAE50AB753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424902-CDA0-4912-9462-C433D9111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8582AB-CE6B-4008-9A13-520E36DB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CE453B-7556-44F4-8D4A-36FAE67A9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86A945-CC9B-4044-BEC2-F0568D42CC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3943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49394-C62D-4B58-984B-687F05794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8C07D7B-D5E4-4437-9293-01BDBFA10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5729DF-B39F-4A0F-ACD4-5828EC383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F3F4DA-7FB4-4081-BE0B-44C5E0795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7D7A50-5333-4F28-8950-3026AD7EEF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3781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C8EC51D-80AC-4112-AAA5-7742A5A4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0F817E-5843-4DC8-B8FF-2976BE53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29BF6B-2DEF-4317-90FA-6A15F8B1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BF05B-F673-498B-96A5-9245C2C5E4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8196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07952F-FA72-4E00-9E55-3FEB8F886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500703-2F3C-4844-9D18-F9327B24F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CE5338-8F9E-4300-95E4-C8F909BD1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92CD06-F994-4B89-9211-774E9DC8B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E5F809-C033-40DA-AC19-30B24A8D5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405472C-5D5C-4496-8634-E7F07CE70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90B286-11EF-421B-A28D-EFCD135C06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807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4B109E-9F2F-45BA-8187-0C3079E1E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67C0A6-6471-4758-8541-064DAA2756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75EB3BA-8FC9-43CB-A26F-8936D850D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35DA74-19DB-48FE-9FB9-C2FB11B31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D77EF-D65F-4C40-8D97-AB5C430D8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DFD251-3F07-42A8-91FA-B65980C7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8DC0F0-16CB-4455-8AC1-F0508427EC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79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roup 13">
            <a:extLst>
              <a:ext uri="{FF2B5EF4-FFF2-40B4-BE49-F238E27FC236}">
                <a16:creationId xmlns:a16="http://schemas.microsoft.com/office/drawing/2014/main" id="{ABB26878-E6DF-4678-9E15-0F018AB1C87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565900"/>
            <a:ext cx="9144000" cy="304800"/>
            <a:chOff x="0" y="4136"/>
            <a:chExt cx="5760" cy="192"/>
          </a:xfrm>
        </p:grpSpPr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08EC0C42-1236-475C-A7E5-0CF17934CCB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136"/>
              <a:ext cx="288" cy="192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6" name="Rectangle 12">
              <a:extLst>
                <a:ext uri="{FF2B5EF4-FFF2-40B4-BE49-F238E27FC236}">
                  <a16:creationId xmlns:a16="http://schemas.microsoft.com/office/drawing/2014/main" id="{F7A32117-0EA3-42EE-AEF5-78CAC486B34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224"/>
              <a:ext cx="576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r"/>
              <a:r>
                <a:rPr lang="zh-CN" altLang="en-US" sz="1200" dirty="0"/>
                <a:t>福建师范大学地理科学学院地理信息科学系</a:t>
              </a:r>
            </a:p>
          </p:txBody>
        </p:sp>
      </p:grpSp>
      <p:grpSp>
        <p:nvGrpSpPr>
          <p:cNvPr id="1034" name="Group 10">
            <a:extLst>
              <a:ext uri="{FF2B5EF4-FFF2-40B4-BE49-F238E27FC236}">
                <a16:creationId xmlns:a16="http://schemas.microsoft.com/office/drawing/2014/main" id="{87AB60FA-E691-4296-BB69-5C6A2FA969F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1447800"/>
            <a:chOff x="0" y="0"/>
            <a:chExt cx="5760" cy="912"/>
          </a:xfrm>
        </p:grpSpPr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EE6D1C11-A7A4-4C53-81A0-F96F34D8F54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4"/>
              <a:ext cx="5760" cy="76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2" name="Oval 8">
              <a:extLst>
                <a:ext uri="{FF2B5EF4-FFF2-40B4-BE49-F238E27FC236}">
                  <a16:creationId xmlns:a16="http://schemas.microsoft.com/office/drawing/2014/main" id="{C06D793C-DA5D-4C55-B7D7-C03CC85F523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0" y="0"/>
              <a:ext cx="1296" cy="72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3" name="Rectangle 9">
              <a:extLst>
                <a:ext uri="{FF2B5EF4-FFF2-40B4-BE49-F238E27FC236}">
                  <a16:creationId xmlns:a16="http://schemas.microsoft.com/office/drawing/2014/main" id="{3A3F22FB-2605-4C9C-A921-A5431FCB575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2" y="0"/>
              <a:ext cx="1008" cy="19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6" name="Rectangle 2">
            <a:extLst>
              <a:ext uri="{FF2B5EF4-FFF2-40B4-BE49-F238E27FC236}">
                <a16:creationId xmlns:a16="http://schemas.microsoft.com/office/drawing/2014/main" id="{E2EC58C9-AD79-4544-9418-844C35BD5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09CDD9-F70E-4EE7-A9C4-42C9341206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5CB533F-211C-4C1B-B343-3B3F1077164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0177D67-FAD4-49DB-9004-8A934C7CD89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DEA468-601E-450E-9D83-CB625E9153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A7C751-2FD8-444D-89F0-808C809212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华文新魏" panose="0201080004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wmf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tm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1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7.xml"/><Relationship Id="rId9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0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4.png"/><Relationship Id="rId10" Type="http://schemas.openxmlformats.org/officeDocument/2006/relationships/image" Target="../media/image27.jpg"/><Relationship Id="rId4" Type="http://schemas.openxmlformats.org/officeDocument/2006/relationships/image" Target="../media/image23.jp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C47413-8C2D-410F-B702-C615F7E9C70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时间系统与时间标示法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B8D41DB-7121-4C38-A216-2E50A91B8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5687" y="3886200"/>
            <a:ext cx="19526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CCA61BA-E423-49B1-9730-B3A49BF8BF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时间标示法的含义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DB21723-85D1-4161-B767-0B5C52348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是指时间的表示方法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8F150EEE-95A5-4AF1-979A-EAD8B969E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19526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>
            <a:extLst>
              <a:ext uri="{FF2B5EF4-FFF2-40B4-BE49-F238E27FC236}">
                <a16:creationId xmlns:a16="http://schemas.microsoft.com/office/drawing/2014/main" id="{38330E1C-347C-4B41-9D7F-963FCCA3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09800"/>
            <a:ext cx="5562600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174" name="WordArt 6">
            <a:extLst>
              <a:ext uri="{FF2B5EF4-FFF2-40B4-BE49-F238E27FC236}">
                <a16:creationId xmlns:a16="http://schemas.microsoft.com/office/drawing/2014/main" id="{2E3E7540-D853-4A96-989B-5C50115FD9B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066800" y="5257800"/>
            <a:ext cx="6172200" cy="6858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241"/>
              </a:avLst>
            </a:prstTxWarp>
            <a:scene3d>
              <a:camera prst="legacyPerspectiveTopLeft"/>
              <a:lightRig rig="legacyNormal3" dir="r"/>
            </a:scene3d>
            <a:sp3d extrusionH="201600" prstMaterial="legacyMetal">
              <a:extrusionClr>
                <a:srgbClr val="FFFFFF"/>
              </a:extrusionClr>
              <a:contourClr>
                <a:srgbClr val="FFFFFF"/>
              </a:contourClr>
            </a:sp3d>
          </a:bodyPr>
          <a:lstStyle/>
          <a:p>
            <a:pPr algn="ctr"/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距</a:t>
            </a:r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XXXX</a:t>
            </a:r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年奥运会还有</a:t>
            </a:r>
            <a:r>
              <a:rPr lang="en-US" altLang="zh-CN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YYY</a:t>
            </a:r>
            <a:r>
              <a:rPr lang="zh-CN" altLang="en-US" sz="3600" kern="10" dirty="0">
                <a:ln w="9525">
                  <a:round/>
                  <a:headEnd/>
                  <a:tailEnd/>
                </a:ln>
                <a:gradFill rotWithShape="0">
                  <a:gsLst>
                    <a:gs pos="0">
                      <a:srgbClr val="CBCBCB"/>
                    </a:gs>
                    <a:gs pos="13000">
                      <a:srgbClr val="5F5F5F"/>
                    </a:gs>
                    <a:gs pos="21001">
                      <a:srgbClr val="5F5F5F"/>
                    </a:gs>
                    <a:gs pos="63000">
                      <a:srgbClr val="FFFFFF"/>
                    </a:gs>
                    <a:gs pos="67000">
                      <a:srgbClr val="B2B2B2"/>
                    </a:gs>
                    <a:gs pos="69000">
                      <a:srgbClr val="292929"/>
                    </a:gs>
                    <a:gs pos="82001">
                      <a:srgbClr val="777777"/>
                    </a:gs>
                    <a:gs pos="100000">
                      <a:srgbClr val="EAEAEA"/>
                    </a:gs>
                  </a:gsLst>
                  <a:lin ang="5400000" scaled="1"/>
                </a:gradFill>
                <a:latin typeface="宋体" panose="02010600030101010101" pitchFamily="2" charset="-122"/>
              </a:rPr>
              <a:t>天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BC0D4D8-01CC-4E33-A485-143F639F822E}"/>
              </a:ext>
            </a:extLst>
          </p:cNvPr>
          <p:cNvGrpSpPr/>
          <p:nvPr/>
        </p:nvGrpSpPr>
        <p:grpSpPr>
          <a:xfrm>
            <a:off x="8040469" y="274638"/>
            <a:ext cx="1057642" cy="609685"/>
            <a:chOff x="8040469" y="274638"/>
            <a:chExt cx="1057642" cy="609685"/>
          </a:xfrm>
        </p:grpSpPr>
        <p:sp>
          <p:nvSpPr>
            <p:cNvPr id="9" name="loudspeaker-side-view_31284">
              <a:extLst>
                <a:ext uri="{FF2B5EF4-FFF2-40B4-BE49-F238E27FC236}">
                  <a16:creationId xmlns:a16="http://schemas.microsoft.com/office/drawing/2014/main" id="{D68EDC2A-478E-4D23-A862-59A45B45BD69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8704573" y="274638"/>
              <a:ext cx="393538" cy="609685"/>
            </a:xfrm>
            <a:custGeom>
              <a:avLst/>
              <a:gdLst>
                <a:gd name="T0" fmla="*/ 3684 w 3780"/>
                <a:gd name="T1" fmla="*/ 40 h 5864"/>
                <a:gd name="T2" fmla="*/ 3487 w 3780"/>
                <a:gd name="T3" fmla="*/ 31 h 5864"/>
                <a:gd name="T4" fmla="*/ 1208 w 3780"/>
                <a:gd name="T5" fmla="*/ 1173 h 5864"/>
                <a:gd name="T6" fmla="*/ 1097 w 3780"/>
                <a:gd name="T7" fmla="*/ 1354 h 5864"/>
                <a:gd name="T8" fmla="*/ 1097 w 3780"/>
                <a:gd name="T9" fmla="*/ 1413 h 5864"/>
                <a:gd name="T10" fmla="*/ 149 w 3780"/>
                <a:gd name="T11" fmla="*/ 1413 h 5864"/>
                <a:gd name="T12" fmla="*/ 0 w 3780"/>
                <a:gd name="T13" fmla="*/ 1562 h 5864"/>
                <a:gd name="T14" fmla="*/ 0 w 3780"/>
                <a:gd name="T15" fmla="*/ 4121 h 5864"/>
                <a:gd name="T16" fmla="*/ 149 w 3780"/>
                <a:gd name="T17" fmla="*/ 4271 h 5864"/>
                <a:gd name="T18" fmla="*/ 1097 w 3780"/>
                <a:gd name="T19" fmla="*/ 4271 h 5864"/>
                <a:gd name="T20" fmla="*/ 1097 w 3780"/>
                <a:gd name="T21" fmla="*/ 4382 h 5864"/>
                <a:gd name="T22" fmla="*/ 1200 w 3780"/>
                <a:gd name="T23" fmla="*/ 4558 h 5864"/>
                <a:gd name="T24" fmla="*/ 3479 w 3780"/>
                <a:gd name="T25" fmla="*/ 5838 h 5864"/>
                <a:gd name="T26" fmla="*/ 3578 w 3780"/>
                <a:gd name="T27" fmla="*/ 5864 h 5864"/>
                <a:gd name="T28" fmla="*/ 3680 w 3780"/>
                <a:gd name="T29" fmla="*/ 5836 h 5864"/>
                <a:gd name="T30" fmla="*/ 3780 w 3780"/>
                <a:gd name="T31" fmla="*/ 5662 h 5864"/>
                <a:gd name="T32" fmla="*/ 3780 w 3780"/>
                <a:gd name="T33" fmla="*/ 212 h 5864"/>
                <a:gd name="T34" fmla="*/ 3684 w 3780"/>
                <a:gd name="T35" fmla="*/ 40 h 5864"/>
                <a:gd name="T36" fmla="*/ 3376 w 3780"/>
                <a:gd name="T37" fmla="*/ 5317 h 5864"/>
                <a:gd name="T38" fmla="*/ 1500 w 3780"/>
                <a:gd name="T39" fmla="*/ 4263 h 5864"/>
                <a:gd name="T40" fmla="*/ 1500 w 3780"/>
                <a:gd name="T41" fmla="*/ 1479 h 5864"/>
                <a:gd name="T42" fmla="*/ 3376 w 3780"/>
                <a:gd name="T43" fmla="*/ 539 h 5864"/>
                <a:gd name="T44" fmla="*/ 3376 w 3780"/>
                <a:gd name="T45" fmla="*/ 5317 h 5864"/>
                <a:gd name="T46" fmla="*/ 3376 w 3780"/>
                <a:gd name="T47" fmla="*/ 5317 h 5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80" h="5864">
                  <a:moveTo>
                    <a:pt x="3684" y="40"/>
                  </a:moveTo>
                  <a:cubicBezTo>
                    <a:pt x="3624" y="3"/>
                    <a:pt x="3550" y="0"/>
                    <a:pt x="3487" y="31"/>
                  </a:cubicBezTo>
                  <a:lnTo>
                    <a:pt x="1208" y="1173"/>
                  </a:lnTo>
                  <a:cubicBezTo>
                    <a:pt x="1140" y="1208"/>
                    <a:pt x="1097" y="1278"/>
                    <a:pt x="1097" y="1354"/>
                  </a:cubicBezTo>
                  <a:lnTo>
                    <a:pt x="1097" y="1413"/>
                  </a:lnTo>
                  <a:lnTo>
                    <a:pt x="149" y="1413"/>
                  </a:lnTo>
                  <a:cubicBezTo>
                    <a:pt x="67" y="1413"/>
                    <a:pt x="0" y="1480"/>
                    <a:pt x="0" y="1562"/>
                  </a:cubicBezTo>
                  <a:lnTo>
                    <a:pt x="0" y="4121"/>
                  </a:lnTo>
                  <a:cubicBezTo>
                    <a:pt x="0" y="4204"/>
                    <a:pt x="67" y="4271"/>
                    <a:pt x="149" y="4271"/>
                  </a:cubicBezTo>
                  <a:lnTo>
                    <a:pt x="1097" y="4271"/>
                  </a:lnTo>
                  <a:lnTo>
                    <a:pt x="1097" y="4382"/>
                  </a:lnTo>
                  <a:cubicBezTo>
                    <a:pt x="1097" y="4455"/>
                    <a:pt x="1136" y="4522"/>
                    <a:pt x="1200" y="4558"/>
                  </a:cubicBezTo>
                  <a:lnTo>
                    <a:pt x="3479" y="5838"/>
                  </a:lnTo>
                  <a:cubicBezTo>
                    <a:pt x="3510" y="5855"/>
                    <a:pt x="3544" y="5864"/>
                    <a:pt x="3578" y="5864"/>
                  </a:cubicBezTo>
                  <a:cubicBezTo>
                    <a:pt x="3613" y="5864"/>
                    <a:pt x="3648" y="5854"/>
                    <a:pt x="3680" y="5836"/>
                  </a:cubicBezTo>
                  <a:cubicBezTo>
                    <a:pt x="3741" y="5800"/>
                    <a:pt x="3780" y="5733"/>
                    <a:pt x="3780" y="5662"/>
                  </a:cubicBezTo>
                  <a:lnTo>
                    <a:pt x="3780" y="212"/>
                  </a:lnTo>
                  <a:cubicBezTo>
                    <a:pt x="3780" y="142"/>
                    <a:pt x="3743" y="77"/>
                    <a:pt x="3684" y="40"/>
                  </a:cubicBezTo>
                  <a:close/>
                  <a:moveTo>
                    <a:pt x="3376" y="5317"/>
                  </a:moveTo>
                  <a:lnTo>
                    <a:pt x="1500" y="4263"/>
                  </a:lnTo>
                  <a:lnTo>
                    <a:pt x="1500" y="1479"/>
                  </a:lnTo>
                  <a:lnTo>
                    <a:pt x="3376" y="539"/>
                  </a:lnTo>
                  <a:lnTo>
                    <a:pt x="3376" y="5317"/>
                  </a:lnTo>
                  <a:lnTo>
                    <a:pt x="3376" y="5317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F58A3C95-21BF-4B00-91EC-A7DF0156C729}"/>
                </a:ext>
              </a:extLst>
            </p:cNvPr>
            <p:cNvSpPr txBox="1"/>
            <p:nvPr/>
          </p:nvSpPr>
          <p:spPr>
            <a:xfrm>
              <a:off x="8040469" y="3948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补充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DF83A6CB-8EEE-419F-AA8E-CAF0E56474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几种常见的时间标示法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9AA4622-166E-4E13-B226-8121AF4506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800"/>
              <a:t>历法（</a:t>
            </a:r>
            <a:r>
              <a:rPr lang="en-US" altLang="zh-CN" sz="2800"/>
              <a:t>Calendar</a:t>
            </a:r>
            <a:r>
              <a:rPr lang="zh-CN" altLang="en-US" sz="2800"/>
              <a:t>）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儒略日（</a:t>
            </a:r>
            <a:r>
              <a:rPr lang="en-US" altLang="zh-CN" sz="2800"/>
              <a:t>JD</a:t>
            </a:r>
            <a:r>
              <a:rPr lang="en-US" altLang="zh-CN" sz="2800">
                <a:latin typeface="华文细黑" panose="02010600040101010101" pitchFamily="2" charset="-122"/>
              </a:rPr>
              <a:t>—</a:t>
            </a:r>
            <a:r>
              <a:rPr lang="en-US" altLang="zh-CN" sz="2800"/>
              <a:t>Julian Date</a:t>
            </a:r>
            <a:r>
              <a:rPr lang="zh-CN" altLang="en-US" sz="2800"/>
              <a:t>）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约化儒略日（</a:t>
            </a:r>
            <a:r>
              <a:rPr lang="en-US" altLang="zh-CN" sz="2800"/>
              <a:t>MJD</a:t>
            </a:r>
            <a:r>
              <a:rPr lang="en-US" altLang="zh-CN" sz="2800">
                <a:latin typeface="华文细黑" panose="02010600040101010101" pitchFamily="2" charset="-122"/>
              </a:rPr>
              <a:t>—</a:t>
            </a:r>
            <a:r>
              <a:rPr lang="en-US" altLang="zh-CN" sz="2800"/>
              <a:t>Modified Julian Date</a:t>
            </a:r>
            <a:r>
              <a:rPr lang="zh-CN" altLang="en-US" sz="2800"/>
              <a:t>）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en-US" altLang="zh-CN" sz="2800"/>
              <a:t>GPS</a:t>
            </a:r>
            <a:r>
              <a:rPr lang="zh-CN" altLang="en-US" sz="2800"/>
              <a:t>时</a:t>
            </a:r>
          </a:p>
          <a:p>
            <a:pPr>
              <a:lnSpc>
                <a:spcPct val="90000"/>
              </a:lnSpc>
            </a:pPr>
            <a:endParaRPr lang="zh-CN" altLang="en-US" sz="2800"/>
          </a:p>
          <a:p>
            <a:pPr>
              <a:lnSpc>
                <a:spcPct val="90000"/>
              </a:lnSpc>
            </a:pPr>
            <a:r>
              <a:rPr lang="zh-CN" altLang="en-US" sz="2800"/>
              <a:t>年积日（</a:t>
            </a:r>
            <a:r>
              <a:rPr lang="en-US" altLang="zh-CN" sz="2800"/>
              <a:t>DOY</a:t>
            </a:r>
            <a:r>
              <a:rPr lang="en-US" altLang="zh-CN" sz="2800">
                <a:latin typeface="华文细黑" panose="02010600040101010101" pitchFamily="2" charset="-122"/>
              </a:rPr>
              <a:t>—</a:t>
            </a:r>
            <a:r>
              <a:rPr lang="en-US" altLang="zh-CN" sz="2800"/>
              <a:t>Day of Year</a:t>
            </a:r>
            <a:r>
              <a:rPr lang="zh-CN" altLang="en-US" sz="2800"/>
              <a:t>）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FFAB58-90F1-4463-B7CC-A2C62D339E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历法（</a:t>
            </a:r>
            <a:r>
              <a:rPr lang="en-US" altLang="zh-CN"/>
              <a:t>Calendar</a:t>
            </a:r>
            <a:r>
              <a:rPr lang="zh-CN" altLang="en-US"/>
              <a:t>）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6356EFC-18CA-47C7-9661-48AA7A252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最常用格里高利历（阳历）和农历（阴历）</a:t>
            </a:r>
          </a:p>
          <a:p>
            <a:r>
              <a:rPr lang="zh-CN" altLang="en-US"/>
              <a:t>表示方式：</a:t>
            </a:r>
            <a:r>
              <a:rPr lang="en-US" altLang="zh-CN"/>
              <a:t>XX</a:t>
            </a:r>
            <a:r>
              <a:rPr lang="zh-CN" altLang="en-US"/>
              <a:t>年</a:t>
            </a:r>
            <a:r>
              <a:rPr lang="en-US" altLang="zh-CN"/>
              <a:t>XX</a:t>
            </a:r>
            <a:r>
              <a:rPr lang="zh-CN" altLang="en-US"/>
              <a:t>月</a:t>
            </a:r>
            <a:r>
              <a:rPr lang="en-US" altLang="zh-CN"/>
              <a:t>XX</a:t>
            </a:r>
            <a:r>
              <a:rPr lang="zh-CN" altLang="en-US"/>
              <a:t>日</a:t>
            </a:r>
            <a:r>
              <a:rPr lang="en-US" altLang="zh-CN"/>
              <a:t>XX</a:t>
            </a:r>
            <a:r>
              <a:rPr lang="zh-CN" altLang="en-US"/>
              <a:t>时</a:t>
            </a:r>
            <a:r>
              <a:rPr lang="en-US" altLang="zh-CN"/>
              <a:t>XX</a:t>
            </a:r>
            <a:r>
              <a:rPr lang="zh-CN" altLang="en-US"/>
              <a:t>分</a:t>
            </a:r>
            <a:r>
              <a:rPr lang="en-US" altLang="zh-CN"/>
              <a:t>XX</a:t>
            </a:r>
            <a:r>
              <a:rPr lang="zh-CN" altLang="en-US"/>
              <a:t>秒</a:t>
            </a:r>
          </a:p>
          <a:p>
            <a:endParaRPr lang="zh-CN" altLang="en-US"/>
          </a:p>
          <a:p>
            <a:r>
              <a:rPr lang="zh-CN" altLang="en-US"/>
              <a:t>特点</a:t>
            </a:r>
          </a:p>
          <a:p>
            <a:pPr lvl="1"/>
            <a:r>
              <a:rPr lang="zh-CN" altLang="en-US"/>
              <a:t>不连续</a:t>
            </a:r>
          </a:p>
          <a:p>
            <a:pPr lvl="1"/>
            <a:r>
              <a:rPr lang="zh-CN" altLang="en-US"/>
              <a:t>可反映节气变化，适合日常生产与生活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F82F127E-246B-4759-AE8E-ECBBB3770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743200"/>
            <a:ext cx="419100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84B65C7-F5F0-45A5-BFE8-C90BCE9D7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儒略日（</a:t>
            </a:r>
            <a:r>
              <a:rPr lang="en-US" altLang="zh-CN"/>
              <a:t>JD—Julian Date</a:t>
            </a:r>
            <a:r>
              <a:rPr lang="zh-CN" altLang="en-US"/>
              <a:t>）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FCCEBBE-4C24-47BB-831A-1FE0B4698E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是一种采用连续数值表示时间的方法</a:t>
            </a:r>
          </a:p>
          <a:p>
            <a:r>
              <a:rPr lang="zh-CN" altLang="en-US"/>
              <a:t>以</a:t>
            </a:r>
            <a:r>
              <a:rPr lang="en-US" altLang="zh-CN"/>
              <a:t>-4712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12</a:t>
            </a:r>
            <a:r>
              <a:rPr lang="zh-CN" altLang="en-US"/>
              <a:t>时开始计算天数</a:t>
            </a:r>
          </a:p>
          <a:p>
            <a:pPr lvl="1"/>
            <a:r>
              <a:rPr lang="zh-CN" altLang="en-US"/>
              <a:t>如</a:t>
            </a:r>
            <a:r>
              <a:rPr lang="en-US" altLang="zh-CN"/>
              <a:t>1982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</a:t>
            </a:r>
            <a:r>
              <a:rPr lang="zh-CN" altLang="en-US"/>
              <a:t>时的儒略日为：</a:t>
            </a:r>
            <a:r>
              <a:rPr lang="en-US" altLang="zh-CN"/>
              <a:t>2444970.5</a:t>
            </a:r>
          </a:p>
          <a:p>
            <a:pPr lvl="1"/>
            <a:endParaRPr lang="en-US" altLang="zh-CN"/>
          </a:p>
          <a:p>
            <a:r>
              <a:rPr lang="zh-CN" altLang="en-US"/>
              <a:t>特点</a:t>
            </a:r>
          </a:p>
          <a:p>
            <a:pPr lvl="1"/>
            <a:r>
              <a:rPr lang="zh-CN" altLang="en-US"/>
              <a:t>连续</a:t>
            </a:r>
          </a:p>
          <a:p>
            <a:pPr lvl="1"/>
            <a:r>
              <a:rPr lang="zh-CN" altLang="en-US"/>
              <a:t>适合科学计算</a:t>
            </a:r>
          </a:p>
          <a:p>
            <a:pPr lvl="1"/>
            <a:r>
              <a:rPr lang="zh-CN" altLang="en-US"/>
              <a:t>表示的数值较大</a:t>
            </a:r>
          </a:p>
        </p:txBody>
      </p:sp>
      <p:sp>
        <p:nvSpPr>
          <p:cNvPr id="10244" name="WordArt 4">
            <a:extLst>
              <a:ext uri="{FF2B5EF4-FFF2-40B4-BE49-F238E27FC236}">
                <a16:creationId xmlns:a16="http://schemas.microsoft.com/office/drawing/2014/main" id="{B03BD9C7-12AD-4BDE-8713-3C2F8A1784E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724400" y="4419600"/>
            <a:ext cx="4038600" cy="1524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今天是</a:t>
            </a: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XXXXXXX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天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0A510DD-AFF2-40D1-B8C0-5B564EB7A6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/>
              <a:t>约化儒略日（</a:t>
            </a:r>
            <a:r>
              <a:rPr lang="en-US" altLang="zh-CN" sz="4000"/>
              <a:t>MJD—Modified Julian Date</a:t>
            </a:r>
            <a:r>
              <a:rPr lang="zh-CN" altLang="en-US" sz="4000"/>
              <a:t>）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ADDA5885-1ACD-4088-B05B-87F537E35D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为减小儒略日表示日期的数值的大小</a:t>
            </a:r>
          </a:p>
          <a:p>
            <a:endParaRPr lang="zh-CN" altLang="en-US"/>
          </a:p>
          <a:p>
            <a:r>
              <a:rPr lang="en-US" altLang="zh-CN"/>
              <a:t>MJD=JD </a:t>
            </a:r>
            <a:r>
              <a:rPr lang="en-US" altLang="zh-CN">
                <a:latin typeface="华文细黑" panose="02010600040101010101" pitchFamily="2" charset="-122"/>
              </a:rPr>
              <a:t>–</a:t>
            </a:r>
            <a:r>
              <a:rPr lang="en-US" altLang="zh-CN"/>
              <a:t> 2400000.5</a:t>
            </a:r>
          </a:p>
          <a:p>
            <a:endParaRPr lang="en-US" altLang="zh-CN"/>
          </a:p>
          <a:p>
            <a:pPr lvl="1"/>
            <a:r>
              <a:rPr lang="zh-CN" altLang="en-US"/>
              <a:t>如</a:t>
            </a:r>
            <a:r>
              <a:rPr lang="en-US" altLang="zh-CN"/>
              <a:t>1982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0</a:t>
            </a:r>
            <a:r>
              <a:rPr lang="zh-CN" altLang="en-US"/>
              <a:t>时的约化儒略日为：</a:t>
            </a:r>
            <a:r>
              <a:rPr lang="en-US" altLang="zh-CN"/>
              <a:t>44970.0</a:t>
            </a:r>
          </a:p>
        </p:txBody>
      </p:sp>
      <p:sp>
        <p:nvSpPr>
          <p:cNvPr id="11268" name="WordArt 4">
            <a:extLst>
              <a:ext uri="{FF2B5EF4-FFF2-40B4-BE49-F238E27FC236}">
                <a16:creationId xmlns:a16="http://schemas.microsoft.com/office/drawing/2014/main" id="{D5547323-B644-4270-9C78-2825104B716F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590800" y="5029200"/>
            <a:ext cx="4038600" cy="1524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今天是</a:t>
            </a: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XXXXX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天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F7EDBF7-8BD4-43CE-A65F-C3C8BC876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GPS</a:t>
            </a:r>
            <a:r>
              <a:rPr lang="zh-CN" altLang="en-US"/>
              <a:t>时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BD94956D-4180-4496-8AAF-2355B9C6C0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用周数</a:t>
            </a:r>
            <a:r>
              <a:rPr lang="en-US" altLang="zh-CN"/>
              <a:t>+</a:t>
            </a:r>
            <a:r>
              <a:rPr lang="zh-CN" altLang="en-US"/>
              <a:t>周内时间（秒）来表示</a:t>
            </a:r>
          </a:p>
          <a:p>
            <a:pPr lvl="1"/>
            <a:r>
              <a:rPr lang="en-US" altLang="zh-CN"/>
              <a:t>WN</a:t>
            </a:r>
            <a:r>
              <a:rPr lang="zh-CN" altLang="en-US"/>
              <a:t>（</a:t>
            </a:r>
            <a:r>
              <a:rPr lang="en-US" altLang="zh-CN"/>
              <a:t>Week Number</a:t>
            </a:r>
            <a:r>
              <a:rPr lang="zh-CN" altLang="en-US"/>
              <a:t>） </a:t>
            </a:r>
            <a:r>
              <a:rPr lang="en-US" altLang="zh-CN"/>
              <a:t>+ TOW</a:t>
            </a:r>
            <a:r>
              <a:rPr lang="zh-CN" altLang="en-US"/>
              <a:t>（</a:t>
            </a:r>
            <a:r>
              <a:rPr lang="en-US" altLang="zh-CN"/>
              <a:t>Time of Week</a:t>
            </a:r>
            <a:r>
              <a:rPr lang="zh-CN" altLang="en-US"/>
              <a:t>）</a:t>
            </a:r>
          </a:p>
          <a:p>
            <a:r>
              <a:rPr lang="zh-CN" altLang="en-US"/>
              <a:t>以</a:t>
            </a:r>
            <a:r>
              <a:rPr lang="en-US" altLang="zh-CN"/>
              <a:t>1980</a:t>
            </a:r>
            <a:r>
              <a:rPr lang="zh-CN" altLang="en-US"/>
              <a:t>年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6</a:t>
            </a:r>
            <a:r>
              <a:rPr lang="zh-CN" altLang="en-US"/>
              <a:t>日</a:t>
            </a:r>
            <a:r>
              <a:rPr lang="en-US" altLang="zh-CN"/>
              <a:t>0</a:t>
            </a:r>
            <a:r>
              <a:rPr lang="zh-CN" altLang="en-US"/>
              <a:t>时</a:t>
            </a:r>
            <a:r>
              <a:rPr lang="en-US" altLang="zh-CN"/>
              <a:t>0</a:t>
            </a:r>
            <a:r>
              <a:rPr lang="zh-CN" altLang="en-US"/>
              <a:t>秒为第</a:t>
            </a:r>
            <a:r>
              <a:rPr lang="en-US" altLang="zh-CN"/>
              <a:t>0</a:t>
            </a:r>
            <a:r>
              <a:rPr lang="zh-CN" altLang="en-US"/>
              <a:t>周第</a:t>
            </a:r>
            <a:r>
              <a:rPr lang="en-US" altLang="zh-CN"/>
              <a:t>0</a:t>
            </a:r>
            <a:r>
              <a:rPr lang="zh-CN" altLang="en-US"/>
              <a:t>秒</a:t>
            </a:r>
          </a:p>
          <a:p>
            <a:endParaRPr lang="zh-CN" altLang="en-US"/>
          </a:p>
          <a:p>
            <a:pPr lvl="1"/>
            <a:r>
              <a:rPr lang="zh-CN" altLang="en-US"/>
              <a:t>如</a:t>
            </a:r>
            <a:r>
              <a:rPr lang="en-US" altLang="zh-CN"/>
              <a:t>2004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</a:t>
            </a:r>
            <a:r>
              <a:rPr lang="en-US" altLang="zh-CN"/>
              <a:t>10</a:t>
            </a:r>
            <a:r>
              <a:rPr lang="zh-CN" altLang="en-US"/>
              <a:t>时</a:t>
            </a:r>
            <a:r>
              <a:rPr lang="en-US" altLang="zh-CN"/>
              <a:t>5</a:t>
            </a:r>
            <a:r>
              <a:rPr lang="zh-CN" altLang="en-US"/>
              <a:t>分</a:t>
            </a:r>
            <a:r>
              <a:rPr lang="en-US" altLang="zh-CN"/>
              <a:t>15</a:t>
            </a:r>
            <a:r>
              <a:rPr lang="zh-CN" altLang="en-US"/>
              <a:t>秒为第</a:t>
            </a:r>
            <a:r>
              <a:rPr lang="en-US" altLang="zh-CN"/>
              <a:t>1268</a:t>
            </a:r>
            <a:r>
              <a:rPr lang="zh-CN" altLang="en-US"/>
              <a:t>周</a:t>
            </a:r>
            <a:r>
              <a:rPr lang="en-US" altLang="zh-CN"/>
              <a:t>554715</a:t>
            </a:r>
            <a:r>
              <a:rPr lang="zh-CN" altLang="en-US"/>
              <a:t>秒</a:t>
            </a:r>
          </a:p>
        </p:txBody>
      </p:sp>
      <p:sp>
        <p:nvSpPr>
          <p:cNvPr id="12292" name="WordArt 4">
            <a:extLst>
              <a:ext uri="{FF2B5EF4-FFF2-40B4-BE49-F238E27FC236}">
                <a16:creationId xmlns:a16="http://schemas.microsoft.com/office/drawing/2014/main" id="{BE31C5C1-A3EF-44CF-A508-DC01196B4775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2286000" y="5181600"/>
            <a:ext cx="6019800" cy="1219200"/>
          </a:xfrm>
          <a:prstGeom prst="rect">
            <a:avLst/>
          </a:prstGeom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 panose="02010600030101010101" pitchFamily="2" charset="-122"/>
              </a:rPr>
              <a:t>现在是</a:t>
            </a:r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 panose="02010600030101010101" pitchFamily="2" charset="-122"/>
              </a:rPr>
              <a:t>XXXX</a:t>
            </a:r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 panose="02010600030101010101" pitchFamily="2" charset="-122"/>
              </a:rPr>
              <a:t>周</a:t>
            </a:r>
            <a:r>
              <a:rPr lang="en-US" altLang="zh-CN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 panose="02010600030101010101" pitchFamily="2" charset="-122"/>
              </a:rPr>
              <a:t>XXXX</a:t>
            </a:r>
            <a:r>
              <a:rPr lang="zh-CN" altLang="en-US" sz="3600" kern="10">
                <a:ln w="9525">
                  <a:solidFill>
                    <a:srgbClr val="CC99FF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6600CC"/>
                    </a:gs>
                    <a:gs pos="100000">
                      <a:srgbClr val="CC00CC"/>
                    </a:gs>
                  </a:gsLst>
                  <a:lin ang="5400000" scaled="1"/>
                </a:gradFill>
                <a:effectLst>
                  <a:outerShdw dist="53882" dir="2700000" algn="ctr" rotWithShape="0">
                    <a:srgbClr val="9999FF">
                      <a:alpha val="80000"/>
                    </a:srgbClr>
                  </a:outerShdw>
                </a:effectLst>
                <a:latin typeface="宋体" panose="02010600030101010101" pitchFamily="2" charset="-122"/>
              </a:rPr>
              <a:t>秒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6C541C7-43CA-40E0-AF52-7852F25940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年积日（</a:t>
            </a:r>
            <a:r>
              <a:rPr lang="en-US" altLang="zh-CN"/>
              <a:t>DOY—Day of Year</a:t>
            </a:r>
            <a:r>
              <a:rPr lang="zh-CN" altLang="en-US"/>
              <a:t>）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304F0D2-4AE3-41F0-8912-F103832DA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从每年的</a:t>
            </a:r>
            <a:r>
              <a:rPr lang="en-US" altLang="zh-CN"/>
              <a:t>1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日起，开始累计天数，计数从</a:t>
            </a:r>
            <a:r>
              <a:rPr lang="en-US" altLang="zh-CN"/>
              <a:t>1</a:t>
            </a:r>
            <a:r>
              <a:rPr lang="zh-CN" altLang="en-US"/>
              <a:t>开始</a:t>
            </a:r>
          </a:p>
          <a:p>
            <a:endParaRPr lang="zh-CN" altLang="en-US"/>
          </a:p>
          <a:p>
            <a:pPr lvl="1"/>
            <a:r>
              <a:rPr lang="zh-CN" altLang="en-US"/>
              <a:t>如</a:t>
            </a:r>
            <a:r>
              <a:rPr lang="en-US" altLang="zh-CN"/>
              <a:t>2004</a:t>
            </a:r>
            <a:r>
              <a:rPr lang="zh-CN" altLang="en-US"/>
              <a:t>年</a:t>
            </a:r>
            <a:r>
              <a:rPr lang="en-US" altLang="zh-CN"/>
              <a:t>5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日的年积日为</a:t>
            </a:r>
            <a:r>
              <a:rPr lang="en-US" altLang="zh-CN"/>
              <a:t>122</a:t>
            </a:r>
          </a:p>
          <a:p>
            <a:pPr lvl="1"/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Rinex</a:t>
            </a:r>
            <a:r>
              <a:rPr lang="zh-CN" altLang="en-US"/>
              <a:t>文件的命名中使用</a:t>
            </a:r>
          </a:p>
        </p:txBody>
      </p:sp>
      <p:sp>
        <p:nvSpPr>
          <p:cNvPr id="15364" name="WordArt 4">
            <a:extLst>
              <a:ext uri="{FF2B5EF4-FFF2-40B4-BE49-F238E27FC236}">
                <a16:creationId xmlns:a16="http://schemas.microsoft.com/office/drawing/2014/main" id="{6384FA4F-0858-4265-A4E7-CC7730C089B2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219200" y="5029200"/>
            <a:ext cx="6858000" cy="15240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CanDown">
              <a:avLst>
                <a:gd name="adj" fmla="val 0"/>
              </a:avLst>
            </a:prstTxWarp>
          </a:bodyPr>
          <a:lstStyle/>
          <a:p>
            <a:pPr algn="ctr"/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今天是今年的</a:t>
            </a: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XXX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 panose="02010600030101010101" pitchFamily="2" charset="-122"/>
              </a:rPr>
              <a:t>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21A07-165A-4535-A57F-72179B4A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37D7E-9ABA-42CE-ABA0-B3E07BD05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700"/>
              </a:spcAft>
            </a:pPr>
            <a:r>
              <a:rPr lang="zh-CN" altLang="en-US" dirty="0"/>
              <a:t>用来比较事件发生</a:t>
            </a:r>
            <a:r>
              <a:rPr lang="zh-CN" altLang="en-US" b="1" dirty="0"/>
              <a:t>先后顺序</a:t>
            </a:r>
            <a:r>
              <a:rPr lang="zh-CN" altLang="en-US" dirty="0"/>
              <a:t>的一维坐标，是基本的物理量之一。</a:t>
            </a:r>
            <a:endParaRPr lang="en-US" altLang="zh-CN" dirty="0"/>
          </a:p>
          <a:p>
            <a:pPr lvl="1">
              <a:spcAft>
                <a:spcPts val="700"/>
              </a:spcAft>
            </a:pPr>
            <a:endParaRPr lang="en-US" altLang="zh-CN" dirty="0"/>
          </a:p>
          <a:p>
            <a:pPr>
              <a:spcAft>
                <a:spcPts val="700"/>
              </a:spcAft>
            </a:pPr>
            <a:r>
              <a:rPr lang="zh-CN" altLang="en-US" dirty="0"/>
              <a:t>包含时刻和间隔两种含义。</a:t>
            </a:r>
            <a:endParaRPr lang="en-US" altLang="zh-CN" dirty="0"/>
          </a:p>
          <a:p>
            <a:pPr lvl="1">
              <a:spcAft>
                <a:spcPts val="700"/>
              </a:spcAft>
            </a:pPr>
            <a:r>
              <a:rPr lang="zh-CN" altLang="en-US" dirty="0"/>
              <a:t>间隔：事物运动处于两个状态之间所经历的时间过程，即两个时刻之间的时间距离（长度）。</a:t>
            </a:r>
            <a:endParaRPr lang="en-US" altLang="zh-CN" dirty="0"/>
          </a:p>
          <a:p>
            <a:pPr lvl="1">
              <a:spcAft>
                <a:spcPts val="700"/>
              </a:spcAft>
            </a:pPr>
            <a:r>
              <a:rPr lang="zh-CN" altLang="en-US" dirty="0"/>
              <a:t>时刻：某一事件或现象发生的时间。也是一种特殊的时间间隔（距离约定起始时刻）。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BF0A87FB-D88B-4653-88B7-B5B04AD0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1" y="148224"/>
            <a:ext cx="1450602" cy="1542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D386F93F-8CF6-46C0-B425-B4F0DEA811FB}"/>
              </a:ext>
            </a:extLst>
          </p:cNvPr>
          <p:cNvGrpSpPr/>
          <p:nvPr/>
        </p:nvGrpSpPr>
        <p:grpSpPr>
          <a:xfrm>
            <a:off x="7549503" y="457854"/>
            <a:ext cx="1594497" cy="923330"/>
            <a:chOff x="952500" y="1508136"/>
            <a:chExt cx="1594497" cy="923330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84B6B24-E609-445F-8BEC-34B6D4B9C17F}"/>
                </a:ext>
              </a:extLst>
            </p:cNvPr>
            <p:cNvSpPr txBox="1"/>
            <p:nvPr/>
          </p:nvSpPr>
          <p:spPr>
            <a:xfrm>
              <a:off x="952500" y="1554303"/>
              <a:ext cx="71327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4800" b="0" i="0" dirty="0">
                  <a:solidFill>
                    <a:srgbClr val="FF0000"/>
                  </a:solidFill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時</a:t>
              </a:r>
              <a:endParaRPr lang="zh-CN" altLang="en-US" sz="4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AB12A6F-80E7-49FF-B95A-1893594433C1}"/>
                </a:ext>
              </a:extLst>
            </p:cNvPr>
            <p:cNvSpPr txBox="1"/>
            <p:nvPr/>
          </p:nvSpPr>
          <p:spPr>
            <a:xfrm>
              <a:off x="1783237" y="1508136"/>
              <a:ext cx="763760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b="0" i="0" dirty="0">
                  <a:solidFill>
                    <a:srgbClr val="FF0000"/>
                  </a:solidFill>
                  <a:effectLst/>
                  <a:latin typeface="-apple-system"/>
                </a:rPr>
                <a:t>“日”</a:t>
              </a:r>
              <a:endParaRPr lang="en-US" altLang="zh-CN" b="0" i="0" dirty="0">
                <a:solidFill>
                  <a:srgbClr val="FF0000"/>
                </a:solidFill>
                <a:effectLst/>
                <a:latin typeface="-apple-system"/>
              </a:endParaRPr>
            </a:p>
            <a:p>
              <a:r>
                <a:rPr lang="zh-CN" altLang="en-US" b="0" i="0" dirty="0">
                  <a:solidFill>
                    <a:srgbClr val="FF0000"/>
                  </a:solidFill>
                  <a:effectLst/>
                  <a:latin typeface="-apple-system"/>
                </a:rPr>
                <a:t>“土”</a:t>
              </a:r>
              <a:endParaRPr lang="en-US" altLang="zh-CN" b="0" i="0" dirty="0">
                <a:solidFill>
                  <a:srgbClr val="FF0000"/>
                </a:solidFill>
                <a:effectLst/>
                <a:latin typeface="-apple-system"/>
              </a:endParaRPr>
            </a:p>
            <a:p>
              <a:r>
                <a:rPr lang="zh-CN" altLang="en-US" b="0" i="0" dirty="0">
                  <a:solidFill>
                    <a:srgbClr val="FF0000"/>
                  </a:solidFill>
                  <a:effectLst/>
                  <a:latin typeface="-apple-system"/>
                </a:rPr>
                <a:t>“寸”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7" name="左大括号 26">
              <a:extLst>
                <a:ext uri="{FF2B5EF4-FFF2-40B4-BE49-F238E27FC236}">
                  <a16:creationId xmlns:a16="http://schemas.microsoft.com/office/drawing/2014/main" id="{15E3086F-541A-4026-80FF-CC371BAFD958}"/>
                </a:ext>
              </a:extLst>
            </p:cNvPr>
            <p:cNvSpPr/>
            <p:nvPr/>
          </p:nvSpPr>
          <p:spPr>
            <a:xfrm>
              <a:off x="1737676" y="1703101"/>
              <a:ext cx="125817" cy="533400"/>
            </a:xfrm>
            <a:prstGeom prst="leftBrac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CF5E62C2-7B31-4414-B6A7-103E1DD01C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9800" y="2243705"/>
            <a:ext cx="2876951" cy="16194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5BF6F18-277B-457F-88DA-24F497390154}"/>
              </a:ext>
            </a:extLst>
          </p:cNvPr>
          <p:cNvSpPr txBox="1"/>
          <p:nvPr/>
        </p:nvSpPr>
        <p:spPr>
          <a:xfrm>
            <a:off x="36251" y="5257800"/>
            <a:ext cx="87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绝对时间测量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DC9D07E-DFF6-496B-8950-24BF35871358}"/>
              </a:ext>
            </a:extLst>
          </p:cNvPr>
          <p:cNvSpPr txBox="1"/>
          <p:nvPr/>
        </p:nvSpPr>
        <p:spPr>
          <a:xfrm>
            <a:off x="36251" y="4158923"/>
            <a:ext cx="874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相对时间测量</a:t>
            </a:r>
          </a:p>
        </p:txBody>
      </p:sp>
    </p:spTree>
    <p:extLst>
      <p:ext uri="{BB962C8B-B14F-4D97-AF65-F5344CB8AC3E}">
        <p14:creationId xmlns:p14="http://schemas.microsoft.com/office/powerpoint/2010/main" val="4275801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53708B35-ABE6-4996-8D11-692455C999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</a:t>
            </a:r>
            <a:r>
              <a:rPr lang="zh-CN" altLang="en-US"/>
              <a:t>　时间系统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BF3AF684-3B62-464C-872C-96E0B1A59A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1421889"/>
            <a:ext cx="8686800" cy="5105400"/>
          </a:xfrm>
        </p:spPr>
        <p:txBody>
          <a:bodyPr/>
          <a:lstStyle/>
          <a:p>
            <a:pPr eaLnBrk="1" hangingPunct="1"/>
            <a:r>
              <a:rPr lang="zh-CN" altLang="en-US" dirty="0"/>
              <a:t>时间对</a:t>
            </a:r>
            <a:r>
              <a:rPr lang="en-US" altLang="zh-CN" dirty="0"/>
              <a:t>GNSS</a:t>
            </a:r>
            <a:r>
              <a:rPr lang="zh-CN" altLang="en-US" dirty="0"/>
              <a:t>测量的意义</a:t>
            </a:r>
            <a:endParaRPr lang="en-US" altLang="zh-CN" dirty="0"/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卫星作为动态已知点，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&lt;1cm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误差→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2.6us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测定星站距离，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&lt;1cm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误差→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0.03ns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因地球自转，赤道位置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&lt;1cm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误差→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2×10</a:t>
            </a:r>
            <a:r>
              <a:rPr lang="en-US" altLang="zh-CN" sz="2400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-5</a:t>
            </a:r>
            <a:r>
              <a:rPr lang="en-US" altLang="zh-CN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</a:t>
            </a:r>
            <a:r>
              <a:rPr lang="zh-CN" altLang="en-US" sz="24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时间系统的定义：</a:t>
            </a:r>
          </a:p>
          <a:p>
            <a:pPr marL="971550" lvl="1" indent="-514350" eaLnBrk="1" hangingPunct="1"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尺度（时间单位）</a:t>
            </a:r>
          </a:p>
          <a:p>
            <a:pPr marL="914400" lvl="1" indent="-457200" eaLnBrk="1" hangingPunct="1">
              <a:buFont typeface="+mj-ea"/>
              <a:buAutoNum type="circleNumDbPlain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原点</a:t>
            </a:r>
          </a:p>
          <a:p>
            <a:pPr eaLnBrk="1" hangingPunct="1">
              <a:spcBef>
                <a:spcPts val="1200"/>
              </a:spcBef>
            </a:pPr>
            <a:r>
              <a:rPr lang="zh-CN" altLang="en-US" dirty="0"/>
              <a:t>时间尺度：</a:t>
            </a:r>
          </a:p>
          <a:p>
            <a:pPr lvl="1" eaLnBrk="1" hangingPunct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运动连续、周期恒定、可观测、可用试验复现的周期运动。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74DA60B-0420-45CC-BB1D-9A762ADB27B5}"/>
              </a:ext>
            </a:extLst>
          </p:cNvPr>
          <p:cNvSpPr txBox="1"/>
          <p:nvPr/>
        </p:nvSpPr>
        <p:spPr>
          <a:xfrm>
            <a:off x="4038600" y="411480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C00000"/>
                </a:solidFill>
                <a:ea typeface="汉鼎简中等线" panose="02010609010101010101" pitchFamily="49" charset="-122"/>
              </a:rPr>
              <a:t>定义事件发生先后的一维坐标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421A07-165A-4535-A57F-72179B4A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9BCBF9-093B-4C63-A44D-08342F3B3D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497" y="1560252"/>
            <a:ext cx="1341120" cy="22098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8995C6-686A-45C3-A12F-75DA458B75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6649" y="1787164"/>
            <a:ext cx="2213904" cy="198288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91FBBAD-0FEC-49BD-B630-929D8629BC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680" y="1808494"/>
            <a:ext cx="987638" cy="1926503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1B5F7F6-FF4D-4889-8C36-65DEC659BF57}"/>
              </a:ext>
            </a:extLst>
          </p:cNvPr>
          <p:cNvSpPr txBox="1"/>
          <p:nvPr/>
        </p:nvSpPr>
        <p:spPr>
          <a:xfrm>
            <a:off x="292697" y="3774534"/>
            <a:ext cx="990600" cy="148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+mj-ea"/>
                <a:ea typeface="+mj-ea"/>
              </a:rPr>
              <a:t>火钟</a:t>
            </a:r>
            <a:endParaRPr lang="en-US" altLang="zh-CN" sz="2000" dirty="0">
              <a:latin typeface="+mj-ea"/>
              <a:ea typeface="+mj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灯种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香钟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蜡钟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1206215-4F2A-4E74-A899-5359ACAA723E}"/>
              </a:ext>
            </a:extLst>
          </p:cNvPr>
          <p:cNvSpPr txBox="1"/>
          <p:nvPr/>
        </p:nvSpPr>
        <p:spPr>
          <a:xfrm>
            <a:off x="1556721" y="3758305"/>
            <a:ext cx="990600" cy="148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+mj-ea"/>
                <a:ea typeface="+mj-ea"/>
              </a:rPr>
              <a:t>漏壶计</a:t>
            </a:r>
            <a:endParaRPr lang="en-US" altLang="zh-CN" sz="2000" dirty="0">
              <a:latin typeface="+mj-ea"/>
              <a:ea typeface="+mj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水漏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沙漏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B1CCDCB-BFE7-4938-8DD2-9184844D9295}"/>
              </a:ext>
            </a:extLst>
          </p:cNvPr>
          <p:cNvSpPr txBox="1"/>
          <p:nvPr/>
        </p:nvSpPr>
        <p:spPr>
          <a:xfrm>
            <a:off x="2692305" y="3793360"/>
            <a:ext cx="1862592" cy="148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+mj-ea"/>
                <a:ea typeface="+mj-ea"/>
              </a:rPr>
              <a:t>日影计时</a:t>
            </a:r>
            <a:endParaRPr lang="en-US" altLang="zh-CN" sz="2000" dirty="0">
              <a:latin typeface="+mj-ea"/>
              <a:ea typeface="+mj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日晷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圭表</a:t>
            </a:r>
            <a:endParaRPr lang="en-US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>
              <a:latin typeface="+mj-ea"/>
              <a:ea typeface="+mj-ea"/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BF0A87FB-D88B-4653-88B7-B5B04AD07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70" y="1772728"/>
            <a:ext cx="195262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luxury-watch_76007">
            <a:extLst>
              <a:ext uri="{FF2B5EF4-FFF2-40B4-BE49-F238E27FC236}">
                <a16:creationId xmlns:a16="http://schemas.microsoft.com/office/drawing/2014/main" id="{166C3D6B-5116-4080-BBE0-19A19DB1B33F}"/>
              </a:ext>
            </a:extLst>
          </p:cNvPr>
          <p:cNvSpPr>
            <a:spLocks noChangeAspect="1"/>
          </p:cNvSpPr>
          <p:nvPr/>
        </p:nvSpPr>
        <p:spPr bwMode="auto">
          <a:xfrm>
            <a:off x="7531697" y="2048929"/>
            <a:ext cx="1447800" cy="1445632"/>
          </a:xfrm>
          <a:custGeom>
            <a:avLst/>
            <a:gdLst>
              <a:gd name="T0" fmla="*/ 278945 h 440259"/>
              <a:gd name="T1" fmla="*/ 278945 h 440259"/>
              <a:gd name="T2" fmla="*/ 278945 h 440259"/>
              <a:gd name="T3" fmla="*/ 278945 h 440259"/>
              <a:gd name="T4" fmla="*/ 88862 h 440259"/>
              <a:gd name="T5" fmla="*/ 88862 h 440259"/>
              <a:gd name="T6" fmla="*/ 278945 h 440259"/>
              <a:gd name="T7" fmla="*/ 278945 h 440259"/>
              <a:gd name="T8" fmla="*/ 278945 h 440259"/>
              <a:gd name="T9" fmla="*/ 278945 h 440259"/>
              <a:gd name="T10" fmla="*/ 278945 h 440259"/>
              <a:gd name="T11" fmla="*/ 278945 h 440259"/>
              <a:gd name="T12" fmla="*/ 88862 h 440259"/>
              <a:gd name="T13" fmla="*/ 88862 h 440259"/>
              <a:gd name="T14" fmla="*/ 278945 h 440259"/>
              <a:gd name="T15" fmla="*/ 278945 h 440259"/>
              <a:gd name="T16" fmla="*/ 278945 h 440259"/>
              <a:gd name="T17" fmla="*/ 278945 h 440259"/>
              <a:gd name="T18" fmla="*/ 278945 h 440259"/>
              <a:gd name="T19" fmla="*/ 278945 h 440259"/>
              <a:gd name="T20" fmla="*/ 88862 h 440259"/>
              <a:gd name="T21" fmla="*/ 88862 h 440259"/>
              <a:gd name="T22" fmla="*/ 278945 h 440259"/>
              <a:gd name="T23" fmla="*/ 278945 h 440259"/>
              <a:gd name="T24" fmla="*/ 278945 h 440259"/>
              <a:gd name="T25" fmla="*/ 278945 h 440259"/>
              <a:gd name="T26" fmla="*/ 278945 h 440259"/>
              <a:gd name="T27" fmla="*/ 278945 h 440259"/>
              <a:gd name="T28" fmla="*/ 88862 h 440259"/>
              <a:gd name="T29" fmla="*/ 88862 h 440259"/>
              <a:gd name="T30" fmla="*/ 278945 h 440259"/>
              <a:gd name="T31" fmla="*/ 278945 h 440259"/>
              <a:gd name="T32" fmla="*/ 278945 h 440259"/>
              <a:gd name="T33" fmla="*/ 278945 h 440259"/>
              <a:gd name="T34" fmla="*/ 278945 h 440259"/>
              <a:gd name="T35" fmla="*/ 278945 h 440259"/>
              <a:gd name="T36" fmla="*/ 88862 h 440259"/>
              <a:gd name="T37" fmla="*/ 88862 h 440259"/>
              <a:gd name="T38" fmla="*/ 278945 h 440259"/>
              <a:gd name="T39" fmla="*/ 278945 h 440259"/>
              <a:gd name="T40" fmla="*/ 278945 h 440259"/>
              <a:gd name="T41" fmla="*/ 278945 h 440259"/>
              <a:gd name="T42" fmla="*/ 278945 h 440259"/>
              <a:gd name="T43" fmla="*/ 278945 h 440259"/>
              <a:gd name="T44" fmla="*/ 278945 h 440259"/>
              <a:gd name="T45" fmla="*/ 278945 h 440259"/>
              <a:gd name="T46" fmla="*/ 278945 h 440259"/>
              <a:gd name="T47" fmla="*/ 278945 h 440259"/>
              <a:gd name="T48" fmla="*/ 278945 h 440259"/>
              <a:gd name="T49" fmla="*/ 278945 h 440259"/>
              <a:gd name="T50" fmla="*/ 278945 h 440259"/>
              <a:gd name="T51" fmla="*/ 278945 h 440259"/>
              <a:gd name="T52" fmla="*/ 278945 h 440259"/>
              <a:gd name="T53" fmla="*/ 278945 h 440259"/>
              <a:gd name="T54" fmla="*/ 278945 h 440259"/>
              <a:gd name="T55" fmla="*/ 278945 h 440259"/>
              <a:gd name="T56" fmla="*/ 278945 h 440259"/>
              <a:gd name="T57" fmla="*/ 278945 h 440259"/>
              <a:gd name="T58" fmla="*/ 278945 h 440259"/>
              <a:gd name="T59" fmla="*/ 278945 h 440259"/>
              <a:gd name="T60" fmla="*/ 278945 h 440259"/>
              <a:gd name="T61" fmla="*/ 278945 h 440259"/>
              <a:gd name="T62" fmla="*/ 278945 h 440259"/>
              <a:gd name="T63" fmla="*/ 278945 h 440259"/>
              <a:gd name="T64" fmla="*/ 278945 h 440259"/>
              <a:gd name="T65" fmla="*/ 278945 h 440259"/>
              <a:gd name="T66" fmla="*/ 278945 h 440259"/>
              <a:gd name="T67" fmla="*/ 278945 h 440259"/>
              <a:gd name="T68" fmla="*/ 278945 h 440259"/>
              <a:gd name="T69" fmla="*/ 278945 h 440259"/>
              <a:gd name="T70" fmla="*/ 278945 h 440259"/>
              <a:gd name="T71" fmla="*/ 278945 h 440259"/>
              <a:gd name="T72" fmla="*/ 278945 h 440259"/>
              <a:gd name="T73" fmla="*/ 278945 h 440259"/>
              <a:gd name="T74" fmla="*/ 278945 h 440259"/>
              <a:gd name="T75" fmla="*/ 278945 h 440259"/>
              <a:gd name="T76" fmla="*/ 278945 h 440259"/>
              <a:gd name="T77" fmla="*/ 278945 h 440259"/>
              <a:gd name="T78" fmla="*/ 278945 h 440259"/>
              <a:gd name="T79" fmla="*/ 278945 h 440259"/>
              <a:gd name="T80" fmla="*/ 88862 h 440259"/>
              <a:gd name="T81" fmla="*/ 88862 h 440259"/>
              <a:gd name="T82" fmla="*/ 278945 h 440259"/>
              <a:gd name="T83" fmla="*/ 278945 h 440259"/>
              <a:gd name="T84" fmla="*/ 278945 h 440259"/>
              <a:gd name="T85" fmla="*/ 278945 h 440259"/>
              <a:gd name="T86" fmla="*/ 88862 h 440259"/>
              <a:gd name="T87" fmla="*/ 88862 h 440259"/>
              <a:gd name="T88" fmla="*/ 278945 h 440259"/>
              <a:gd name="T89" fmla="*/ 278945 h 440259"/>
              <a:gd name="T90" fmla="*/ 278945 h 440259"/>
              <a:gd name="T91" fmla="*/ 278945 h 440259"/>
              <a:gd name="T92" fmla="*/ 278945 h 440259"/>
              <a:gd name="T93" fmla="*/ 278945 h 440259"/>
              <a:gd name="T94" fmla="*/ 278945 h 440259"/>
              <a:gd name="T95" fmla="*/ 278945 h 440259"/>
              <a:gd name="T96" fmla="*/ 278945 h 440259"/>
              <a:gd name="T97" fmla="*/ 278945 h 440259"/>
              <a:gd name="T98" fmla="*/ 278945 h 440259"/>
              <a:gd name="T99" fmla="*/ 278945 h 440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944" h="2944">
                <a:moveTo>
                  <a:pt x="1916" y="1029"/>
                </a:moveTo>
                <a:cubicBezTo>
                  <a:pt x="1671" y="784"/>
                  <a:pt x="1274" y="784"/>
                  <a:pt x="1029" y="1029"/>
                </a:cubicBezTo>
                <a:cubicBezTo>
                  <a:pt x="784" y="1274"/>
                  <a:pt x="784" y="1671"/>
                  <a:pt x="1029" y="1916"/>
                </a:cubicBezTo>
                <a:cubicBezTo>
                  <a:pt x="1274" y="2161"/>
                  <a:pt x="1671" y="2161"/>
                  <a:pt x="1916" y="1916"/>
                </a:cubicBezTo>
                <a:cubicBezTo>
                  <a:pt x="2161" y="1671"/>
                  <a:pt x="2161" y="1274"/>
                  <a:pt x="1916" y="1029"/>
                </a:cubicBezTo>
                <a:close/>
                <a:moveTo>
                  <a:pt x="1693" y="1176"/>
                </a:moveTo>
                <a:lnTo>
                  <a:pt x="1780" y="1090"/>
                </a:lnTo>
                <a:cubicBezTo>
                  <a:pt x="1800" y="1069"/>
                  <a:pt x="1834" y="1069"/>
                  <a:pt x="1855" y="1090"/>
                </a:cubicBezTo>
                <a:cubicBezTo>
                  <a:pt x="1876" y="1111"/>
                  <a:pt x="1876" y="1145"/>
                  <a:pt x="1855" y="1165"/>
                </a:cubicBezTo>
                <a:lnTo>
                  <a:pt x="1769" y="1252"/>
                </a:lnTo>
                <a:cubicBezTo>
                  <a:pt x="1758" y="1262"/>
                  <a:pt x="1745" y="1267"/>
                  <a:pt x="1731" y="1267"/>
                </a:cubicBezTo>
                <a:cubicBezTo>
                  <a:pt x="1717" y="1267"/>
                  <a:pt x="1704" y="1262"/>
                  <a:pt x="1693" y="1252"/>
                </a:cubicBezTo>
                <a:cubicBezTo>
                  <a:pt x="1672" y="1231"/>
                  <a:pt x="1672" y="1197"/>
                  <a:pt x="1693" y="1176"/>
                </a:cubicBezTo>
                <a:close/>
                <a:moveTo>
                  <a:pt x="1252" y="1769"/>
                </a:moveTo>
                <a:lnTo>
                  <a:pt x="1165" y="1855"/>
                </a:lnTo>
                <a:cubicBezTo>
                  <a:pt x="1155" y="1865"/>
                  <a:pt x="1141" y="1871"/>
                  <a:pt x="1128" y="1871"/>
                </a:cubicBezTo>
                <a:cubicBezTo>
                  <a:pt x="1114" y="1871"/>
                  <a:pt x="1100" y="1865"/>
                  <a:pt x="1090" y="1855"/>
                </a:cubicBezTo>
                <a:cubicBezTo>
                  <a:pt x="1069" y="1834"/>
                  <a:pt x="1069" y="1800"/>
                  <a:pt x="1090" y="1780"/>
                </a:cubicBezTo>
                <a:lnTo>
                  <a:pt x="1176" y="1693"/>
                </a:lnTo>
                <a:cubicBezTo>
                  <a:pt x="1197" y="1672"/>
                  <a:pt x="1231" y="1672"/>
                  <a:pt x="1252" y="1693"/>
                </a:cubicBezTo>
                <a:cubicBezTo>
                  <a:pt x="1272" y="1714"/>
                  <a:pt x="1272" y="1748"/>
                  <a:pt x="1252" y="1769"/>
                </a:cubicBezTo>
                <a:close/>
                <a:moveTo>
                  <a:pt x="1252" y="1252"/>
                </a:moveTo>
                <a:cubicBezTo>
                  <a:pt x="1241" y="1262"/>
                  <a:pt x="1228" y="1267"/>
                  <a:pt x="1214" y="1267"/>
                </a:cubicBezTo>
                <a:cubicBezTo>
                  <a:pt x="1200" y="1267"/>
                  <a:pt x="1187" y="1262"/>
                  <a:pt x="1176" y="1252"/>
                </a:cubicBezTo>
                <a:lnTo>
                  <a:pt x="1090" y="1165"/>
                </a:lnTo>
                <a:cubicBezTo>
                  <a:pt x="1069" y="1145"/>
                  <a:pt x="1069" y="1111"/>
                  <a:pt x="1090" y="1090"/>
                </a:cubicBezTo>
                <a:cubicBezTo>
                  <a:pt x="1111" y="1069"/>
                  <a:pt x="1145" y="1069"/>
                  <a:pt x="1165" y="1090"/>
                </a:cubicBezTo>
                <a:lnTo>
                  <a:pt x="1252" y="1176"/>
                </a:lnTo>
                <a:cubicBezTo>
                  <a:pt x="1272" y="1197"/>
                  <a:pt x="1272" y="1231"/>
                  <a:pt x="1252" y="1252"/>
                </a:cubicBezTo>
                <a:close/>
                <a:moveTo>
                  <a:pt x="1855" y="1855"/>
                </a:moveTo>
                <a:cubicBezTo>
                  <a:pt x="1845" y="1865"/>
                  <a:pt x="1831" y="1871"/>
                  <a:pt x="1817" y="1871"/>
                </a:cubicBezTo>
                <a:cubicBezTo>
                  <a:pt x="1804" y="1871"/>
                  <a:pt x="1790" y="1865"/>
                  <a:pt x="1780" y="1855"/>
                </a:cubicBezTo>
                <a:lnTo>
                  <a:pt x="1693" y="1769"/>
                </a:lnTo>
                <a:cubicBezTo>
                  <a:pt x="1672" y="1748"/>
                  <a:pt x="1672" y="1714"/>
                  <a:pt x="1693" y="1693"/>
                </a:cubicBezTo>
                <a:cubicBezTo>
                  <a:pt x="1714" y="1672"/>
                  <a:pt x="1748" y="1672"/>
                  <a:pt x="1769" y="1693"/>
                </a:cubicBezTo>
                <a:lnTo>
                  <a:pt x="1855" y="1780"/>
                </a:lnTo>
                <a:cubicBezTo>
                  <a:pt x="1876" y="1800"/>
                  <a:pt x="1876" y="1834"/>
                  <a:pt x="1855" y="1855"/>
                </a:cubicBezTo>
                <a:close/>
                <a:moveTo>
                  <a:pt x="1953" y="1474"/>
                </a:moveTo>
                <a:lnTo>
                  <a:pt x="1566" y="1516"/>
                </a:lnTo>
                <a:cubicBezTo>
                  <a:pt x="1561" y="1527"/>
                  <a:pt x="1554" y="1537"/>
                  <a:pt x="1545" y="1545"/>
                </a:cubicBezTo>
                <a:cubicBezTo>
                  <a:pt x="1507" y="1584"/>
                  <a:pt x="1444" y="1584"/>
                  <a:pt x="1406" y="1545"/>
                </a:cubicBezTo>
                <a:cubicBezTo>
                  <a:pt x="1367" y="1507"/>
                  <a:pt x="1367" y="1444"/>
                  <a:pt x="1406" y="1406"/>
                </a:cubicBezTo>
                <a:cubicBezTo>
                  <a:pt x="1407" y="1405"/>
                  <a:pt x="1408" y="1404"/>
                  <a:pt x="1408" y="1403"/>
                </a:cubicBezTo>
                <a:lnTo>
                  <a:pt x="1367" y="1121"/>
                </a:lnTo>
                <a:cubicBezTo>
                  <a:pt x="1363" y="1092"/>
                  <a:pt x="1383" y="1065"/>
                  <a:pt x="1412" y="1061"/>
                </a:cubicBezTo>
                <a:cubicBezTo>
                  <a:pt x="1441" y="1056"/>
                  <a:pt x="1469" y="1077"/>
                  <a:pt x="1473" y="1106"/>
                </a:cubicBezTo>
                <a:lnTo>
                  <a:pt x="1513" y="1384"/>
                </a:lnTo>
                <a:cubicBezTo>
                  <a:pt x="1525" y="1389"/>
                  <a:pt x="1536" y="1396"/>
                  <a:pt x="1545" y="1406"/>
                </a:cubicBezTo>
                <a:cubicBezTo>
                  <a:pt x="1547" y="1407"/>
                  <a:pt x="1548" y="1409"/>
                  <a:pt x="1550" y="1410"/>
                </a:cubicBezTo>
                <a:lnTo>
                  <a:pt x="1942" y="1368"/>
                </a:lnTo>
                <a:cubicBezTo>
                  <a:pt x="1971" y="1365"/>
                  <a:pt x="1997" y="1386"/>
                  <a:pt x="2000" y="1416"/>
                </a:cubicBezTo>
                <a:cubicBezTo>
                  <a:pt x="2004" y="1445"/>
                  <a:pt x="1982" y="1471"/>
                  <a:pt x="1953" y="1474"/>
                </a:cubicBezTo>
                <a:close/>
                <a:moveTo>
                  <a:pt x="2902" y="461"/>
                </a:moveTo>
                <a:lnTo>
                  <a:pt x="2484" y="43"/>
                </a:lnTo>
                <a:cubicBezTo>
                  <a:pt x="2447" y="6"/>
                  <a:pt x="2389" y="0"/>
                  <a:pt x="2345" y="29"/>
                </a:cubicBezTo>
                <a:lnTo>
                  <a:pt x="1803" y="391"/>
                </a:lnTo>
                <a:cubicBezTo>
                  <a:pt x="1745" y="429"/>
                  <a:pt x="1737" y="511"/>
                  <a:pt x="1786" y="560"/>
                </a:cubicBezTo>
                <a:lnTo>
                  <a:pt x="1789" y="563"/>
                </a:lnTo>
                <a:lnTo>
                  <a:pt x="1676" y="676"/>
                </a:lnTo>
                <a:cubicBezTo>
                  <a:pt x="1614" y="661"/>
                  <a:pt x="1550" y="653"/>
                  <a:pt x="1484" y="653"/>
                </a:cubicBezTo>
                <a:cubicBezTo>
                  <a:pt x="1263" y="653"/>
                  <a:pt x="1054" y="740"/>
                  <a:pt x="897" y="897"/>
                </a:cubicBezTo>
                <a:cubicBezTo>
                  <a:pt x="685" y="1109"/>
                  <a:pt x="611" y="1407"/>
                  <a:pt x="676" y="1676"/>
                </a:cubicBezTo>
                <a:lnTo>
                  <a:pt x="563" y="1789"/>
                </a:lnTo>
                <a:lnTo>
                  <a:pt x="560" y="1786"/>
                </a:lnTo>
                <a:cubicBezTo>
                  <a:pt x="511" y="1737"/>
                  <a:pt x="429" y="1745"/>
                  <a:pt x="391" y="1803"/>
                </a:cubicBezTo>
                <a:lnTo>
                  <a:pt x="29" y="2345"/>
                </a:lnTo>
                <a:cubicBezTo>
                  <a:pt x="0" y="2389"/>
                  <a:pt x="6" y="2447"/>
                  <a:pt x="43" y="2484"/>
                </a:cubicBezTo>
                <a:lnTo>
                  <a:pt x="461" y="2902"/>
                </a:lnTo>
                <a:cubicBezTo>
                  <a:pt x="498" y="2939"/>
                  <a:pt x="556" y="2944"/>
                  <a:pt x="600" y="2915"/>
                </a:cubicBezTo>
                <a:lnTo>
                  <a:pt x="1142" y="2554"/>
                </a:lnTo>
                <a:cubicBezTo>
                  <a:pt x="1200" y="2515"/>
                  <a:pt x="1208" y="2434"/>
                  <a:pt x="1159" y="2385"/>
                </a:cubicBezTo>
                <a:lnTo>
                  <a:pt x="1156" y="2382"/>
                </a:lnTo>
                <a:lnTo>
                  <a:pt x="1268" y="2269"/>
                </a:lnTo>
                <a:cubicBezTo>
                  <a:pt x="1331" y="2284"/>
                  <a:pt x="1395" y="2292"/>
                  <a:pt x="1461" y="2292"/>
                </a:cubicBezTo>
                <a:cubicBezTo>
                  <a:pt x="1682" y="2292"/>
                  <a:pt x="1890" y="2205"/>
                  <a:pt x="2048" y="2048"/>
                </a:cubicBezTo>
                <a:cubicBezTo>
                  <a:pt x="2260" y="1836"/>
                  <a:pt x="2333" y="1538"/>
                  <a:pt x="2269" y="1269"/>
                </a:cubicBezTo>
                <a:lnTo>
                  <a:pt x="2382" y="1156"/>
                </a:lnTo>
                <a:lnTo>
                  <a:pt x="2385" y="1159"/>
                </a:lnTo>
                <a:cubicBezTo>
                  <a:pt x="2434" y="1208"/>
                  <a:pt x="2515" y="1200"/>
                  <a:pt x="2554" y="1142"/>
                </a:cubicBezTo>
                <a:lnTo>
                  <a:pt x="2915" y="600"/>
                </a:lnTo>
                <a:cubicBezTo>
                  <a:pt x="2944" y="556"/>
                  <a:pt x="2939" y="498"/>
                  <a:pt x="2902" y="461"/>
                </a:cubicBezTo>
                <a:close/>
                <a:moveTo>
                  <a:pt x="1080" y="2306"/>
                </a:moveTo>
                <a:lnTo>
                  <a:pt x="639" y="1865"/>
                </a:lnTo>
                <a:lnTo>
                  <a:pt x="713" y="1790"/>
                </a:lnTo>
                <a:cubicBezTo>
                  <a:pt x="752" y="1887"/>
                  <a:pt x="811" y="1978"/>
                  <a:pt x="889" y="2056"/>
                </a:cubicBezTo>
                <a:cubicBezTo>
                  <a:pt x="966" y="2133"/>
                  <a:pt x="1056" y="2192"/>
                  <a:pt x="1154" y="2232"/>
                </a:cubicBezTo>
                <a:lnTo>
                  <a:pt x="1080" y="2306"/>
                </a:lnTo>
                <a:close/>
                <a:moveTo>
                  <a:pt x="1972" y="1972"/>
                </a:moveTo>
                <a:cubicBezTo>
                  <a:pt x="1835" y="2110"/>
                  <a:pt x="1654" y="2185"/>
                  <a:pt x="1461" y="2185"/>
                </a:cubicBezTo>
                <a:cubicBezTo>
                  <a:pt x="1273" y="2185"/>
                  <a:pt x="1097" y="2112"/>
                  <a:pt x="965" y="1980"/>
                </a:cubicBezTo>
                <a:cubicBezTo>
                  <a:pt x="689" y="1705"/>
                  <a:pt x="692" y="1253"/>
                  <a:pt x="973" y="973"/>
                </a:cubicBezTo>
                <a:cubicBezTo>
                  <a:pt x="1110" y="835"/>
                  <a:pt x="1291" y="760"/>
                  <a:pt x="1484" y="760"/>
                </a:cubicBezTo>
                <a:cubicBezTo>
                  <a:pt x="1672" y="760"/>
                  <a:pt x="1848" y="832"/>
                  <a:pt x="1980" y="965"/>
                </a:cubicBezTo>
                <a:cubicBezTo>
                  <a:pt x="2256" y="1240"/>
                  <a:pt x="2252" y="1692"/>
                  <a:pt x="1972" y="1972"/>
                </a:cubicBezTo>
                <a:close/>
                <a:moveTo>
                  <a:pt x="2232" y="1155"/>
                </a:moveTo>
                <a:cubicBezTo>
                  <a:pt x="2193" y="1058"/>
                  <a:pt x="2134" y="967"/>
                  <a:pt x="2056" y="889"/>
                </a:cubicBezTo>
                <a:cubicBezTo>
                  <a:pt x="1979" y="812"/>
                  <a:pt x="1889" y="753"/>
                  <a:pt x="1791" y="713"/>
                </a:cubicBezTo>
                <a:lnTo>
                  <a:pt x="1865" y="639"/>
                </a:lnTo>
                <a:lnTo>
                  <a:pt x="2306" y="1080"/>
                </a:lnTo>
                <a:lnTo>
                  <a:pt x="2232" y="1155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767D503-7B02-49D6-AF8C-D864BBEDB81C}"/>
              </a:ext>
            </a:extLst>
          </p:cNvPr>
          <p:cNvSpPr txBox="1"/>
          <p:nvPr/>
        </p:nvSpPr>
        <p:spPr>
          <a:xfrm>
            <a:off x="943536" y="5012202"/>
            <a:ext cx="8211222" cy="955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国际基本单位是“</a:t>
            </a:r>
            <a:r>
              <a:rPr lang="zh-CN" altLang="en-US" sz="2000" b="1" dirty="0"/>
              <a:t>秒</a:t>
            </a:r>
            <a:r>
              <a:rPr lang="zh-CN" altLang="en-US" sz="2000" dirty="0"/>
              <a:t>”。“一秒”指：在热力学温度</a:t>
            </a:r>
            <a:r>
              <a:rPr lang="en-US" altLang="zh-CN" sz="2000" dirty="0"/>
              <a:t>0K</a:t>
            </a:r>
            <a:r>
              <a:rPr lang="zh-CN" altLang="en-US" sz="2000" dirty="0"/>
              <a:t>下，铯</a:t>
            </a:r>
            <a:r>
              <a:rPr lang="en-US" altLang="zh-CN" sz="2000" dirty="0"/>
              <a:t>133</a:t>
            </a:r>
            <a:r>
              <a:rPr lang="zh-CN" altLang="en-US" sz="2000" dirty="0"/>
              <a:t>原子在大地水准面上零磁场下两个基态之间跃迁</a:t>
            </a:r>
            <a:r>
              <a:rPr lang="en-US" altLang="zh-CN" sz="2000" dirty="0"/>
              <a:t>9192631770</a:t>
            </a:r>
            <a:r>
              <a:rPr lang="zh-CN" altLang="en-US" sz="2000" dirty="0"/>
              <a:t>次所持续的时间。</a:t>
            </a: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925BEBC5-5352-44DC-95E1-73E7164AE5DE}"/>
              </a:ext>
            </a:extLst>
          </p:cNvPr>
          <p:cNvSpPr/>
          <p:nvPr/>
        </p:nvSpPr>
        <p:spPr>
          <a:xfrm>
            <a:off x="685799" y="5968105"/>
            <a:ext cx="8320591" cy="310457"/>
          </a:xfrm>
          <a:custGeom>
            <a:avLst/>
            <a:gdLst>
              <a:gd name="connsiteX0" fmla="*/ 0 w 8713694"/>
              <a:gd name="connsiteY0" fmla="*/ 0 h 688489"/>
              <a:gd name="connsiteX1" fmla="*/ 0 w 8713694"/>
              <a:gd name="connsiteY1" fmla="*/ 688489 h 688489"/>
              <a:gd name="connsiteX2" fmla="*/ 8713694 w 8713694"/>
              <a:gd name="connsiteY2" fmla="*/ 322729 h 688489"/>
              <a:gd name="connsiteX3" fmla="*/ 0 w 8713694"/>
              <a:gd name="connsiteY3" fmla="*/ 0 h 688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13694" h="688489">
                <a:moveTo>
                  <a:pt x="0" y="0"/>
                </a:moveTo>
                <a:lnTo>
                  <a:pt x="0" y="688489"/>
                </a:lnTo>
                <a:lnTo>
                  <a:pt x="8713694" y="322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F0CD24D-030E-42A6-960A-68BC4D7682EC}"/>
              </a:ext>
            </a:extLst>
          </p:cNvPr>
          <p:cNvSpPr txBox="1"/>
          <p:nvPr/>
        </p:nvSpPr>
        <p:spPr>
          <a:xfrm>
            <a:off x="685799" y="6260499"/>
            <a:ext cx="83205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spc="300" dirty="0"/>
              <a:t>世纪 年 季 月 日 时 分 秒 毫秒 微妙 纳秒 皮秒  飞秒  阿秒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CCA9A86-BDEF-4871-9588-5E8F798D052F}"/>
              </a:ext>
            </a:extLst>
          </p:cNvPr>
          <p:cNvSpPr txBox="1"/>
          <p:nvPr/>
        </p:nvSpPr>
        <p:spPr>
          <a:xfrm>
            <a:off x="4439099" y="3830526"/>
            <a:ext cx="2591964" cy="120032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毫秒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ms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)=10</a:t>
            </a:r>
            <a:r>
              <a:rPr lang="en-US" altLang="zh-CN" sz="24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-3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微秒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l-GR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s)=10</a:t>
            </a:r>
            <a:r>
              <a:rPr lang="en-US" altLang="zh-CN" sz="24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-6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纳秒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(ns)=10</a:t>
            </a:r>
            <a:r>
              <a:rPr lang="en-US" altLang="zh-CN" sz="24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-9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1589FAB-57E0-4FFB-916D-83679ABF3774}"/>
              </a:ext>
            </a:extLst>
          </p:cNvPr>
          <p:cNvSpPr txBox="1"/>
          <p:nvPr/>
        </p:nvSpPr>
        <p:spPr>
          <a:xfrm>
            <a:off x="6755886" y="3785089"/>
            <a:ext cx="2591963" cy="120032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皮秒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)=10</a:t>
            </a:r>
            <a:r>
              <a:rPr lang="en-US" altLang="zh-CN" sz="24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-12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</a:p>
          <a:p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飞秒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)=10</a:t>
            </a:r>
            <a:r>
              <a:rPr lang="en-US" altLang="zh-CN" sz="24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-15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阿秒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ps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)=10</a:t>
            </a:r>
            <a:r>
              <a:rPr lang="en-US" altLang="zh-CN" sz="2400" b="0" i="0" baseline="300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-18</a:t>
            </a:r>
            <a:r>
              <a:rPr lang="en-US" altLang="zh-CN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宋体" panose="0201060003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400" dirty="0">
              <a:solidFill>
                <a:schemeClr val="tx1">
                  <a:lumMod val="95000"/>
                  <a:lumOff val="5000"/>
                </a:schemeClr>
              </a:solidFill>
              <a:latin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639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82A78EA-FBE3-4871-94EA-BD4B9133E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</a:t>
            </a:r>
            <a:r>
              <a:rPr lang="zh-CN" altLang="en-US"/>
              <a:t>　时间系统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112EBE9-E7FE-4945-B5FB-F3CBE01A8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92443" y="1773238"/>
            <a:ext cx="8499157" cy="50847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恒星时（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Sidereal Time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平太阳时（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solar Time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世界时（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Universal Time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原子时（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Atomic Time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2.4.5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协调世界时（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 Universal Time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尺度：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秒长</a:t>
            </a:r>
          </a:p>
          <a:p>
            <a:pPr lvl="1"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原点：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1980.1.6UTC0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E3C10E3F-EF3C-40AE-8D82-334E9FAEC004}"/>
              </a:ext>
            </a:extLst>
          </p:cNvPr>
          <p:cNvSpPr/>
          <p:nvPr/>
        </p:nvSpPr>
        <p:spPr>
          <a:xfrm>
            <a:off x="395286" y="2057400"/>
            <a:ext cx="214314" cy="1191248"/>
          </a:xfrm>
          <a:custGeom>
            <a:avLst/>
            <a:gdLst>
              <a:gd name="connsiteX0" fmla="*/ 214313 w 214313"/>
              <a:gd name="connsiteY0" fmla="*/ 1143000 h 1143000"/>
              <a:gd name="connsiteX1" fmla="*/ 107156 w 214313"/>
              <a:gd name="connsiteY1" fmla="*/ 1125141 h 1143000"/>
              <a:gd name="connsiteX2" fmla="*/ 107157 w 214313"/>
              <a:gd name="connsiteY2" fmla="*/ 589359 h 1143000"/>
              <a:gd name="connsiteX3" fmla="*/ 0 w 214313"/>
              <a:gd name="connsiteY3" fmla="*/ 571500 h 1143000"/>
              <a:gd name="connsiteX4" fmla="*/ 107157 w 214313"/>
              <a:gd name="connsiteY4" fmla="*/ 553641 h 1143000"/>
              <a:gd name="connsiteX5" fmla="*/ 107157 w 214313"/>
              <a:gd name="connsiteY5" fmla="*/ 17859 h 1143000"/>
              <a:gd name="connsiteX6" fmla="*/ 214314 w 214313"/>
              <a:gd name="connsiteY6" fmla="*/ 0 h 1143000"/>
              <a:gd name="connsiteX7" fmla="*/ 214313 w 214313"/>
              <a:gd name="connsiteY7" fmla="*/ 1143000 h 1143000"/>
              <a:gd name="connsiteX0" fmla="*/ 214313 w 214313"/>
              <a:gd name="connsiteY0" fmla="*/ 1143000 h 1143000"/>
              <a:gd name="connsiteX1" fmla="*/ 107156 w 214313"/>
              <a:gd name="connsiteY1" fmla="*/ 1125141 h 1143000"/>
              <a:gd name="connsiteX2" fmla="*/ 107157 w 214313"/>
              <a:gd name="connsiteY2" fmla="*/ 589359 h 1143000"/>
              <a:gd name="connsiteX3" fmla="*/ 0 w 214313"/>
              <a:gd name="connsiteY3" fmla="*/ 571500 h 1143000"/>
              <a:gd name="connsiteX4" fmla="*/ 107157 w 214313"/>
              <a:gd name="connsiteY4" fmla="*/ 553641 h 1143000"/>
              <a:gd name="connsiteX5" fmla="*/ 107157 w 214313"/>
              <a:gd name="connsiteY5" fmla="*/ 17859 h 1143000"/>
              <a:gd name="connsiteX6" fmla="*/ 214314 w 214313"/>
              <a:gd name="connsiteY6" fmla="*/ 0 h 1143000"/>
              <a:gd name="connsiteX0" fmla="*/ 214315 w 214316"/>
              <a:gd name="connsiteY0" fmla="*/ 1143000 h 1143000"/>
              <a:gd name="connsiteX1" fmla="*/ 107158 w 214316"/>
              <a:gd name="connsiteY1" fmla="*/ 1125141 h 1143000"/>
              <a:gd name="connsiteX2" fmla="*/ 107159 w 214316"/>
              <a:gd name="connsiteY2" fmla="*/ 589359 h 1143000"/>
              <a:gd name="connsiteX3" fmla="*/ 2 w 214316"/>
              <a:gd name="connsiteY3" fmla="*/ 571500 h 1143000"/>
              <a:gd name="connsiteX4" fmla="*/ 107159 w 214316"/>
              <a:gd name="connsiteY4" fmla="*/ 553641 h 1143000"/>
              <a:gd name="connsiteX5" fmla="*/ 107159 w 214316"/>
              <a:gd name="connsiteY5" fmla="*/ 17859 h 1143000"/>
              <a:gd name="connsiteX6" fmla="*/ 214316 w 214316"/>
              <a:gd name="connsiteY6" fmla="*/ 0 h 1143000"/>
              <a:gd name="connsiteX7" fmla="*/ 214315 w 214316"/>
              <a:gd name="connsiteY7" fmla="*/ 1143000 h 1143000"/>
              <a:gd name="connsiteX0" fmla="*/ 214315 w 214316"/>
              <a:gd name="connsiteY0" fmla="*/ 1143000 h 1143000"/>
              <a:gd name="connsiteX1" fmla="*/ 107158 w 214316"/>
              <a:gd name="connsiteY1" fmla="*/ 1125141 h 1143000"/>
              <a:gd name="connsiteX2" fmla="*/ 107159 w 214316"/>
              <a:gd name="connsiteY2" fmla="*/ 589359 h 1143000"/>
              <a:gd name="connsiteX3" fmla="*/ 2 w 214316"/>
              <a:gd name="connsiteY3" fmla="*/ 571500 h 1143000"/>
              <a:gd name="connsiteX4" fmla="*/ 103396 w 214316"/>
              <a:gd name="connsiteY4" fmla="*/ 500960 h 1143000"/>
              <a:gd name="connsiteX5" fmla="*/ 107159 w 214316"/>
              <a:gd name="connsiteY5" fmla="*/ 17859 h 1143000"/>
              <a:gd name="connsiteX6" fmla="*/ 214316 w 214316"/>
              <a:gd name="connsiteY6" fmla="*/ 0 h 1143000"/>
              <a:gd name="connsiteX0" fmla="*/ 214313 w 214314"/>
              <a:gd name="connsiteY0" fmla="*/ 1143000 h 1165882"/>
              <a:gd name="connsiteX1" fmla="*/ 107156 w 214314"/>
              <a:gd name="connsiteY1" fmla="*/ 1125141 h 1165882"/>
              <a:gd name="connsiteX2" fmla="*/ 107157 w 214314"/>
              <a:gd name="connsiteY2" fmla="*/ 589359 h 1165882"/>
              <a:gd name="connsiteX3" fmla="*/ 0 w 214314"/>
              <a:gd name="connsiteY3" fmla="*/ 571500 h 1165882"/>
              <a:gd name="connsiteX4" fmla="*/ 107157 w 214314"/>
              <a:gd name="connsiteY4" fmla="*/ 553641 h 1165882"/>
              <a:gd name="connsiteX5" fmla="*/ 107157 w 214314"/>
              <a:gd name="connsiteY5" fmla="*/ 17859 h 1165882"/>
              <a:gd name="connsiteX6" fmla="*/ 214314 w 214314"/>
              <a:gd name="connsiteY6" fmla="*/ 0 h 1165882"/>
              <a:gd name="connsiteX7" fmla="*/ 214313 w 214314"/>
              <a:gd name="connsiteY7" fmla="*/ 1143000 h 1165882"/>
              <a:gd name="connsiteX0" fmla="*/ 214313 w 214314"/>
              <a:gd name="connsiteY0" fmla="*/ 1143000 h 1165882"/>
              <a:gd name="connsiteX1" fmla="*/ 107156 w 214314"/>
              <a:gd name="connsiteY1" fmla="*/ 1125141 h 1165882"/>
              <a:gd name="connsiteX2" fmla="*/ 103394 w 214314"/>
              <a:gd name="connsiteY2" fmla="*/ 664618 h 1165882"/>
              <a:gd name="connsiteX3" fmla="*/ 0 w 214314"/>
              <a:gd name="connsiteY3" fmla="*/ 571500 h 1165882"/>
              <a:gd name="connsiteX4" fmla="*/ 103394 w 214314"/>
              <a:gd name="connsiteY4" fmla="*/ 500960 h 1165882"/>
              <a:gd name="connsiteX5" fmla="*/ 107157 w 214314"/>
              <a:gd name="connsiteY5" fmla="*/ 17859 h 1165882"/>
              <a:gd name="connsiteX6" fmla="*/ 214314 w 214314"/>
              <a:gd name="connsiteY6" fmla="*/ 0 h 1165882"/>
              <a:gd name="connsiteX0" fmla="*/ 214313 w 214314"/>
              <a:gd name="connsiteY0" fmla="*/ 1143000 h 1176676"/>
              <a:gd name="connsiteX1" fmla="*/ 107156 w 214314"/>
              <a:gd name="connsiteY1" fmla="*/ 1125141 h 1176676"/>
              <a:gd name="connsiteX2" fmla="*/ 107157 w 214314"/>
              <a:gd name="connsiteY2" fmla="*/ 589359 h 1176676"/>
              <a:gd name="connsiteX3" fmla="*/ 0 w 214314"/>
              <a:gd name="connsiteY3" fmla="*/ 571500 h 1176676"/>
              <a:gd name="connsiteX4" fmla="*/ 107157 w 214314"/>
              <a:gd name="connsiteY4" fmla="*/ 553641 h 1176676"/>
              <a:gd name="connsiteX5" fmla="*/ 107157 w 214314"/>
              <a:gd name="connsiteY5" fmla="*/ 17859 h 1176676"/>
              <a:gd name="connsiteX6" fmla="*/ 214314 w 214314"/>
              <a:gd name="connsiteY6" fmla="*/ 0 h 1176676"/>
              <a:gd name="connsiteX7" fmla="*/ 214313 w 214314"/>
              <a:gd name="connsiteY7" fmla="*/ 1143000 h 1176676"/>
              <a:gd name="connsiteX0" fmla="*/ 214313 w 214314"/>
              <a:gd name="connsiteY0" fmla="*/ 1165578 h 1176676"/>
              <a:gd name="connsiteX1" fmla="*/ 107156 w 214314"/>
              <a:gd name="connsiteY1" fmla="*/ 1125141 h 1176676"/>
              <a:gd name="connsiteX2" fmla="*/ 103394 w 214314"/>
              <a:gd name="connsiteY2" fmla="*/ 664618 h 1176676"/>
              <a:gd name="connsiteX3" fmla="*/ 0 w 214314"/>
              <a:gd name="connsiteY3" fmla="*/ 571500 h 1176676"/>
              <a:gd name="connsiteX4" fmla="*/ 103394 w 214314"/>
              <a:gd name="connsiteY4" fmla="*/ 500960 h 1176676"/>
              <a:gd name="connsiteX5" fmla="*/ 107157 w 214314"/>
              <a:gd name="connsiteY5" fmla="*/ 17859 h 1176676"/>
              <a:gd name="connsiteX6" fmla="*/ 214314 w 214314"/>
              <a:gd name="connsiteY6" fmla="*/ 0 h 1176676"/>
              <a:gd name="connsiteX0" fmla="*/ 214313 w 214314"/>
              <a:gd name="connsiteY0" fmla="*/ 1143000 h 1191248"/>
              <a:gd name="connsiteX1" fmla="*/ 107156 w 214314"/>
              <a:gd name="connsiteY1" fmla="*/ 1125141 h 1191248"/>
              <a:gd name="connsiteX2" fmla="*/ 107157 w 214314"/>
              <a:gd name="connsiteY2" fmla="*/ 589359 h 1191248"/>
              <a:gd name="connsiteX3" fmla="*/ 0 w 214314"/>
              <a:gd name="connsiteY3" fmla="*/ 571500 h 1191248"/>
              <a:gd name="connsiteX4" fmla="*/ 107157 w 214314"/>
              <a:gd name="connsiteY4" fmla="*/ 553641 h 1191248"/>
              <a:gd name="connsiteX5" fmla="*/ 107157 w 214314"/>
              <a:gd name="connsiteY5" fmla="*/ 17859 h 1191248"/>
              <a:gd name="connsiteX6" fmla="*/ 214314 w 214314"/>
              <a:gd name="connsiteY6" fmla="*/ 0 h 1191248"/>
              <a:gd name="connsiteX7" fmla="*/ 214313 w 214314"/>
              <a:gd name="connsiteY7" fmla="*/ 1143000 h 1191248"/>
              <a:gd name="connsiteX0" fmla="*/ 214313 w 214314"/>
              <a:gd name="connsiteY0" fmla="*/ 1188156 h 1191248"/>
              <a:gd name="connsiteX1" fmla="*/ 107156 w 214314"/>
              <a:gd name="connsiteY1" fmla="*/ 1125141 h 1191248"/>
              <a:gd name="connsiteX2" fmla="*/ 103394 w 214314"/>
              <a:gd name="connsiteY2" fmla="*/ 664618 h 1191248"/>
              <a:gd name="connsiteX3" fmla="*/ 0 w 214314"/>
              <a:gd name="connsiteY3" fmla="*/ 571500 h 1191248"/>
              <a:gd name="connsiteX4" fmla="*/ 103394 w 214314"/>
              <a:gd name="connsiteY4" fmla="*/ 500960 h 1191248"/>
              <a:gd name="connsiteX5" fmla="*/ 107157 w 214314"/>
              <a:gd name="connsiteY5" fmla="*/ 17859 h 1191248"/>
              <a:gd name="connsiteX6" fmla="*/ 214314 w 214314"/>
              <a:gd name="connsiteY6" fmla="*/ 0 h 119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4314" h="1191248" stroke="0" extrusionOk="0">
                <a:moveTo>
                  <a:pt x="214313" y="1143000"/>
                </a:moveTo>
                <a:cubicBezTo>
                  <a:pt x="155132" y="1143000"/>
                  <a:pt x="107156" y="1135004"/>
                  <a:pt x="107156" y="1125141"/>
                </a:cubicBezTo>
                <a:cubicBezTo>
                  <a:pt x="107156" y="946547"/>
                  <a:pt x="107157" y="767953"/>
                  <a:pt x="107157" y="589359"/>
                </a:cubicBezTo>
                <a:cubicBezTo>
                  <a:pt x="107157" y="579496"/>
                  <a:pt x="59181" y="571500"/>
                  <a:pt x="0" y="571500"/>
                </a:cubicBezTo>
                <a:cubicBezTo>
                  <a:pt x="59181" y="571500"/>
                  <a:pt x="107157" y="563504"/>
                  <a:pt x="107157" y="553641"/>
                </a:cubicBezTo>
                <a:lnTo>
                  <a:pt x="107157" y="17859"/>
                </a:lnTo>
                <a:cubicBezTo>
                  <a:pt x="107157" y="7996"/>
                  <a:pt x="155133" y="0"/>
                  <a:pt x="214314" y="0"/>
                </a:cubicBezTo>
                <a:cubicBezTo>
                  <a:pt x="214314" y="381000"/>
                  <a:pt x="214313" y="762000"/>
                  <a:pt x="214313" y="1143000"/>
                </a:cubicBezTo>
                <a:close/>
              </a:path>
              <a:path w="214314" h="1191248" fill="none">
                <a:moveTo>
                  <a:pt x="214313" y="1188156"/>
                </a:moveTo>
                <a:cubicBezTo>
                  <a:pt x="155132" y="1188156"/>
                  <a:pt x="125643" y="1212397"/>
                  <a:pt x="107156" y="1125141"/>
                </a:cubicBezTo>
                <a:cubicBezTo>
                  <a:pt x="88670" y="1037885"/>
                  <a:pt x="103394" y="843212"/>
                  <a:pt x="103394" y="664618"/>
                </a:cubicBezTo>
                <a:cubicBezTo>
                  <a:pt x="103394" y="654755"/>
                  <a:pt x="0" y="598776"/>
                  <a:pt x="0" y="571500"/>
                </a:cubicBezTo>
                <a:cubicBezTo>
                  <a:pt x="0" y="544224"/>
                  <a:pt x="103394" y="510823"/>
                  <a:pt x="103394" y="500960"/>
                </a:cubicBezTo>
                <a:cubicBezTo>
                  <a:pt x="103394" y="322366"/>
                  <a:pt x="107157" y="196453"/>
                  <a:pt x="107157" y="17859"/>
                </a:cubicBezTo>
                <a:cubicBezTo>
                  <a:pt x="107157" y="7996"/>
                  <a:pt x="155133" y="0"/>
                  <a:pt x="214314" y="0"/>
                </a:cubicBezTo>
              </a:path>
            </a:pathLst>
          </a:cu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18E4E45-DB1F-4A02-B125-78E63D929199}"/>
              </a:ext>
            </a:extLst>
          </p:cNvPr>
          <p:cNvSpPr txBox="1"/>
          <p:nvPr/>
        </p:nvSpPr>
        <p:spPr>
          <a:xfrm>
            <a:off x="0" y="1905000"/>
            <a:ext cx="492443" cy="14516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地球自转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6CDAF4-4B41-4222-9C74-B6D19ABCAD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7026" y="4588585"/>
            <a:ext cx="44958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北斗时（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BDST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尺度：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秒长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原点：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2006.1.1UTC0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009028A-3355-4D63-AECC-4C72886579B4}"/>
              </a:ext>
            </a:extLst>
          </p:cNvPr>
          <p:cNvSpPr txBox="1"/>
          <p:nvPr/>
        </p:nvSpPr>
        <p:spPr>
          <a:xfrm>
            <a:off x="7791450" y="1905000"/>
            <a:ext cx="135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春分点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9713A31-5A59-4C10-8C83-5B192C884C85}"/>
              </a:ext>
            </a:extLst>
          </p:cNvPr>
          <p:cNvSpPr txBox="1"/>
          <p:nvPr/>
        </p:nvSpPr>
        <p:spPr>
          <a:xfrm>
            <a:off x="7867650" y="2468358"/>
            <a:ext cx="135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dirty="0"/>
              <a:t>平太阳点</a:t>
            </a: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3E010E3-90C2-4007-970A-4CDD9D740C14}"/>
              </a:ext>
            </a:extLst>
          </p:cNvPr>
          <p:cNvCxnSpPr/>
          <p:nvPr/>
        </p:nvCxnSpPr>
        <p:spPr>
          <a:xfrm>
            <a:off x="6553200" y="3356679"/>
            <a:ext cx="1752600" cy="91052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48BAC5D-0A3E-4B3D-95D8-F8CAB1531060}"/>
              </a:ext>
            </a:extLst>
          </p:cNvPr>
          <p:cNvCxnSpPr/>
          <p:nvPr/>
        </p:nvCxnSpPr>
        <p:spPr>
          <a:xfrm>
            <a:off x="6324600" y="3886200"/>
            <a:ext cx="1981200" cy="38100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D5A6571-F9A5-45D1-A002-AC749D1D03B1}"/>
              </a:ext>
            </a:extLst>
          </p:cNvPr>
          <p:cNvSpPr txBox="1"/>
          <p:nvPr/>
        </p:nvSpPr>
        <p:spPr>
          <a:xfrm>
            <a:off x="16877" y="350907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物质</a:t>
            </a:r>
            <a:endParaRPr lang="en-US" altLang="zh-CN" dirty="0"/>
          </a:p>
          <a:p>
            <a:r>
              <a:rPr lang="zh-CN" altLang="en-US" dirty="0"/>
              <a:t>震动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F29C6051-5820-4B22-99CF-DF7C4E54A3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</a:t>
            </a:r>
            <a:r>
              <a:rPr lang="zh-CN" altLang="en-US"/>
              <a:t>　时间系统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pic>
        <p:nvPicPr>
          <p:cNvPr id="65539" name="Picture 4" descr="2-6">
            <a:extLst>
              <a:ext uri="{FF2B5EF4-FFF2-40B4-BE49-F238E27FC236}">
                <a16:creationId xmlns:a16="http://schemas.microsoft.com/office/drawing/2014/main" id="{6AA6C3A6-9AA0-426E-AB0D-AC2A258DF0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20671" y="2895600"/>
            <a:ext cx="3849624" cy="190804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3731A37-0EC7-4719-A3A0-6952FC29D7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" y="1558408"/>
            <a:ext cx="5947410" cy="502495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B65EB9A-1220-4388-8ADE-F1E117ADD7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4919" y="5393201"/>
            <a:ext cx="2141406" cy="4115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01259A-4BFF-4AD2-BC31-BA3545854C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4444" y="6044540"/>
            <a:ext cx="2149026" cy="3505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008FD99-38B1-4331-BFF0-10E31BCBCFA3}"/>
                  </a:ext>
                </a:extLst>
              </p:cNvPr>
              <p:cNvSpPr txBox="1"/>
              <p:nvPr/>
            </p:nvSpPr>
            <p:spPr>
              <a:xfrm>
                <a:off x="6564444" y="3061513"/>
                <a:ext cx="212235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TAI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GPST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19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D008FD99-38B1-4331-BFF0-10E31BCBC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444" y="3061513"/>
                <a:ext cx="2122356" cy="276999"/>
              </a:xfrm>
              <a:prstGeom prst="rect">
                <a:avLst/>
              </a:prstGeom>
              <a:blipFill>
                <a:blip r:embed="rId7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8530D3D-EB8D-4283-848D-2EECD9A0EABE}"/>
              </a:ext>
            </a:extLst>
          </p:cNvPr>
          <p:cNvSpPr txBox="1"/>
          <p:nvPr/>
        </p:nvSpPr>
        <p:spPr>
          <a:xfrm>
            <a:off x="3083891" y="1648149"/>
            <a:ext cx="4580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TAI = GPST+19s = BDT + 33s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F7F8B-7AEC-40E4-9A41-A3D747504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时间传递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416E6-556E-4401-BFA6-B879CAABD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把时间从一个地方传递到另一个地方。</a:t>
            </a:r>
            <a:endParaRPr lang="en-US" altLang="zh-CN" dirty="0"/>
          </a:p>
          <a:p>
            <a:pPr lvl="1"/>
            <a:r>
              <a:rPr lang="zh-CN" altLang="en-US" dirty="0"/>
              <a:t>授时：将（国家）标准时间传播出去。</a:t>
            </a:r>
            <a:endParaRPr lang="en-US" altLang="zh-CN" dirty="0"/>
          </a:p>
          <a:p>
            <a:pPr lvl="1"/>
            <a:r>
              <a:rPr lang="zh-CN" altLang="en-US" dirty="0"/>
              <a:t>定时：接收者获取标准时间。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5C81B20-AD4E-4310-8249-60036D597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421380"/>
            <a:ext cx="3276600" cy="2211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形 5" descr="箭头: 直 纯色填充">
            <a:extLst>
              <a:ext uri="{FF2B5EF4-FFF2-40B4-BE49-F238E27FC236}">
                <a16:creationId xmlns:a16="http://schemas.microsoft.com/office/drawing/2014/main" id="{C9C7562E-3B9A-435A-9D5E-6415BF27EE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225290" y="3596481"/>
            <a:ext cx="2362200" cy="533400"/>
          </a:xfrm>
          <a:prstGeom prst="rect">
            <a:avLst/>
          </a:prstGeom>
        </p:spPr>
      </p:pic>
      <p:pic>
        <p:nvPicPr>
          <p:cNvPr id="8" name="图形 7" descr="箭头: 直 纯色填充">
            <a:extLst>
              <a:ext uri="{FF2B5EF4-FFF2-40B4-BE49-F238E27FC236}">
                <a16:creationId xmlns:a16="http://schemas.microsoft.com/office/drawing/2014/main" id="{7C3C4523-EA86-4484-9D08-8312E9E797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191000" y="4388724"/>
            <a:ext cx="2362200" cy="533400"/>
          </a:xfrm>
          <a:prstGeom prst="rect">
            <a:avLst/>
          </a:prstGeom>
        </p:spPr>
      </p:pic>
      <p:pic>
        <p:nvPicPr>
          <p:cNvPr id="9" name="图形 8" descr="箭头: 直 纯色填充">
            <a:extLst>
              <a:ext uri="{FF2B5EF4-FFF2-40B4-BE49-F238E27FC236}">
                <a16:creationId xmlns:a16="http://schemas.microsoft.com/office/drawing/2014/main" id="{FEDEE964-444B-4EA3-822C-A87FF1BED7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168139" y="5188465"/>
            <a:ext cx="2362200" cy="533400"/>
          </a:xfrm>
          <a:prstGeom prst="rect">
            <a:avLst/>
          </a:prstGeom>
        </p:spPr>
      </p:pic>
      <p:pic>
        <p:nvPicPr>
          <p:cNvPr id="10" name="图形 9" descr="秒表 纯色填充">
            <a:extLst>
              <a:ext uri="{FF2B5EF4-FFF2-40B4-BE49-F238E27FC236}">
                <a16:creationId xmlns:a16="http://schemas.microsoft.com/office/drawing/2014/main" id="{C8C6893A-AFE5-4004-A73D-7925232DC3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90359" y="3405981"/>
            <a:ext cx="914400" cy="914400"/>
          </a:xfrm>
          <a:prstGeom prst="rect">
            <a:avLst/>
          </a:prstGeom>
        </p:spPr>
      </p:pic>
      <p:pic>
        <p:nvPicPr>
          <p:cNvPr id="12" name="图形 11" descr="时钟 纯色填充">
            <a:extLst>
              <a:ext uri="{FF2B5EF4-FFF2-40B4-BE49-F238E27FC236}">
                <a16:creationId xmlns:a16="http://schemas.microsoft.com/office/drawing/2014/main" id="{628D8405-A764-4331-9823-8E6D118175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90359" y="4198224"/>
            <a:ext cx="914400" cy="914400"/>
          </a:xfrm>
          <a:prstGeom prst="rect">
            <a:avLst/>
          </a:prstGeom>
        </p:spPr>
      </p:pic>
      <p:pic>
        <p:nvPicPr>
          <p:cNvPr id="14" name="图形 13" descr="秒表 纯色填充">
            <a:extLst>
              <a:ext uri="{FF2B5EF4-FFF2-40B4-BE49-F238E27FC236}">
                <a16:creationId xmlns:a16="http://schemas.microsoft.com/office/drawing/2014/main" id="{250C6D2A-36A7-43D9-A473-002A107034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690359" y="4997965"/>
            <a:ext cx="914400" cy="9144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36F5F893-DDEB-44CB-BCBE-9EC9AB6C1039}"/>
              </a:ext>
            </a:extLst>
          </p:cNvPr>
          <p:cNvSpPr txBox="1"/>
          <p:nvPr/>
        </p:nvSpPr>
        <p:spPr>
          <a:xfrm>
            <a:off x="1489712" y="5721866"/>
            <a:ext cx="1369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授时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0EC6B16-898A-4B7B-842E-072B425F6D1E}"/>
              </a:ext>
            </a:extLst>
          </p:cNvPr>
          <p:cNvSpPr txBox="1"/>
          <p:nvPr/>
        </p:nvSpPr>
        <p:spPr>
          <a:xfrm>
            <a:off x="6462712" y="5979613"/>
            <a:ext cx="13696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/>
              <a:t>定时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FCEC7236-B0DC-4DEA-8F33-1DD2DDD5F225}"/>
              </a:ext>
            </a:extLst>
          </p:cNvPr>
          <p:cNvGrpSpPr/>
          <p:nvPr/>
        </p:nvGrpSpPr>
        <p:grpSpPr>
          <a:xfrm>
            <a:off x="8040469" y="274638"/>
            <a:ext cx="1057642" cy="609685"/>
            <a:chOff x="8040469" y="274638"/>
            <a:chExt cx="1057642" cy="609685"/>
          </a:xfrm>
        </p:grpSpPr>
        <p:sp>
          <p:nvSpPr>
            <p:cNvPr id="20" name="loudspeaker-side-view_31284">
              <a:extLst>
                <a:ext uri="{FF2B5EF4-FFF2-40B4-BE49-F238E27FC236}">
                  <a16:creationId xmlns:a16="http://schemas.microsoft.com/office/drawing/2014/main" id="{E517541A-EC27-46F6-A8FD-AAD6D195CD68}"/>
                </a:ext>
              </a:extLst>
            </p:cNvPr>
            <p:cNvSpPr>
              <a:spLocks noChangeAspect="1"/>
            </p:cNvSpPr>
            <p:nvPr/>
          </p:nvSpPr>
          <p:spPr bwMode="auto">
            <a:xfrm rot="10800000">
              <a:off x="8704573" y="274638"/>
              <a:ext cx="393538" cy="609685"/>
            </a:xfrm>
            <a:custGeom>
              <a:avLst/>
              <a:gdLst>
                <a:gd name="T0" fmla="*/ 3684 w 3780"/>
                <a:gd name="T1" fmla="*/ 40 h 5864"/>
                <a:gd name="T2" fmla="*/ 3487 w 3780"/>
                <a:gd name="T3" fmla="*/ 31 h 5864"/>
                <a:gd name="T4" fmla="*/ 1208 w 3780"/>
                <a:gd name="T5" fmla="*/ 1173 h 5864"/>
                <a:gd name="T6" fmla="*/ 1097 w 3780"/>
                <a:gd name="T7" fmla="*/ 1354 h 5864"/>
                <a:gd name="T8" fmla="*/ 1097 w 3780"/>
                <a:gd name="T9" fmla="*/ 1413 h 5864"/>
                <a:gd name="T10" fmla="*/ 149 w 3780"/>
                <a:gd name="T11" fmla="*/ 1413 h 5864"/>
                <a:gd name="T12" fmla="*/ 0 w 3780"/>
                <a:gd name="T13" fmla="*/ 1562 h 5864"/>
                <a:gd name="T14" fmla="*/ 0 w 3780"/>
                <a:gd name="T15" fmla="*/ 4121 h 5864"/>
                <a:gd name="T16" fmla="*/ 149 w 3780"/>
                <a:gd name="T17" fmla="*/ 4271 h 5864"/>
                <a:gd name="T18" fmla="*/ 1097 w 3780"/>
                <a:gd name="T19" fmla="*/ 4271 h 5864"/>
                <a:gd name="T20" fmla="*/ 1097 w 3780"/>
                <a:gd name="T21" fmla="*/ 4382 h 5864"/>
                <a:gd name="T22" fmla="*/ 1200 w 3780"/>
                <a:gd name="T23" fmla="*/ 4558 h 5864"/>
                <a:gd name="T24" fmla="*/ 3479 w 3780"/>
                <a:gd name="T25" fmla="*/ 5838 h 5864"/>
                <a:gd name="T26" fmla="*/ 3578 w 3780"/>
                <a:gd name="T27" fmla="*/ 5864 h 5864"/>
                <a:gd name="T28" fmla="*/ 3680 w 3780"/>
                <a:gd name="T29" fmla="*/ 5836 h 5864"/>
                <a:gd name="T30" fmla="*/ 3780 w 3780"/>
                <a:gd name="T31" fmla="*/ 5662 h 5864"/>
                <a:gd name="T32" fmla="*/ 3780 w 3780"/>
                <a:gd name="T33" fmla="*/ 212 h 5864"/>
                <a:gd name="T34" fmla="*/ 3684 w 3780"/>
                <a:gd name="T35" fmla="*/ 40 h 5864"/>
                <a:gd name="T36" fmla="*/ 3376 w 3780"/>
                <a:gd name="T37" fmla="*/ 5317 h 5864"/>
                <a:gd name="T38" fmla="*/ 1500 w 3780"/>
                <a:gd name="T39" fmla="*/ 4263 h 5864"/>
                <a:gd name="T40" fmla="*/ 1500 w 3780"/>
                <a:gd name="T41" fmla="*/ 1479 h 5864"/>
                <a:gd name="T42" fmla="*/ 3376 w 3780"/>
                <a:gd name="T43" fmla="*/ 539 h 5864"/>
                <a:gd name="T44" fmla="*/ 3376 w 3780"/>
                <a:gd name="T45" fmla="*/ 5317 h 5864"/>
                <a:gd name="T46" fmla="*/ 3376 w 3780"/>
                <a:gd name="T47" fmla="*/ 5317 h 5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780" h="5864">
                  <a:moveTo>
                    <a:pt x="3684" y="40"/>
                  </a:moveTo>
                  <a:cubicBezTo>
                    <a:pt x="3624" y="3"/>
                    <a:pt x="3550" y="0"/>
                    <a:pt x="3487" y="31"/>
                  </a:cubicBezTo>
                  <a:lnTo>
                    <a:pt x="1208" y="1173"/>
                  </a:lnTo>
                  <a:cubicBezTo>
                    <a:pt x="1140" y="1208"/>
                    <a:pt x="1097" y="1278"/>
                    <a:pt x="1097" y="1354"/>
                  </a:cubicBezTo>
                  <a:lnTo>
                    <a:pt x="1097" y="1413"/>
                  </a:lnTo>
                  <a:lnTo>
                    <a:pt x="149" y="1413"/>
                  </a:lnTo>
                  <a:cubicBezTo>
                    <a:pt x="67" y="1413"/>
                    <a:pt x="0" y="1480"/>
                    <a:pt x="0" y="1562"/>
                  </a:cubicBezTo>
                  <a:lnTo>
                    <a:pt x="0" y="4121"/>
                  </a:lnTo>
                  <a:cubicBezTo>
                    <a:pt x="0" y="4204"/>
                    <a:pt x="67" y="4271"/>
                    <a:pt x="149" y="4271"/>
                  </a:cubicBezTo>
                  <a:lnTo>
                    <a:pt x="1097" y="4271"/>
                  </a:lnTo>
                  <a:lnTo>
                    <a:pt x="1097" y="4382"/>
                  </a:lnTo>
                  <a:cubicBezTo>
                    <a:pt x="1097" y="4455"/>
                    <a:pt x="1136" y="4522"/>
                    <a:pt x="1200" y="4558"/>
                  </a:cubicBezTo>
                  <a:lnTo>
                    <a:pt x="3479" y="5838"/>
                  </a:lnTo>
                  <a:cubicBezTo>
                    <a:pt x="3510" y="5855"/>
                    <a:pt x="3544" y="5864"/>
                    <a:pt x="3578" y="5864"/>
                  </a:cubicBezTo>
                  <a:cubicBezTo>
                    <a:pt x="3613" y="5864"/>
                    <a:pt x="3648" y="5854"/>
                    <a:pt x="3680" y="5836"/>
                  </a:cubicBezTo>
                  <a:cubicBezTo>
                    <a:pt x="3741" y="5800"/>
                    <a:pt x="3780" y="5733"/>
                    <a:pt x="3780" y="5662"/>
                  </a:cubicBezTo>
                  <a:lnTo>
                    <a:pt x="3780" y="212"/>
                  </a:lnTo>
                  <a:cubicBezTo>
                    <a:pt x="3780" y="142"/>
                    <a:pt x="3743" y="77"/>
                    <a:pt x="3684" y="40"/>
                  </a:cubicBezTo>
                  <a:close/>
                  <a:moveTo>
                    <a:pt x="3376" y="5317"/>
                  </a:moveTo>
                  <a:lnTo>
                    <a:pt x="1500" y="4263"/>
                  </a:lnTo>
                  <a:lnTo>
                    <a:pt x="1500" y="1479"/>
                  </a:lnTo>
                  <a:lnTo>
                    <a:pt x="3376" y="539"/>
                  </a:lnTo>
                  <a:lnTo>
                    <a:pt x="3376" y="5317"/>
                  </a:lnTo>
                  <a:lnTo>
                    <a:pt x="3376" y="5317"/>
                  </a:lnTo>
                  <a:close/>
                </a:path>
              </a:pathLst>
            </a:custGeom>
            <a:solidFill>
              <a:srgbClr val="C00000"/>
            </a:solidFill>
            <a:ln>
              <a:solidFill>
                <a:srgbClr val="C00000"/>
              </a:solidFill>
            </a:ln>
          </p:spPr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DA598FC-7398-482A-B1C2-5CA74EBB76FE}"/>
                </a:ext>
              </a:extLst>
            </p:cNvPr>
            <p:cNvSpPr txBox="1"/>
            <p:nvPr/>
          </p:nvSpPr>
          <p:spPr>
            <a:xfrm>
              <a:off x="8040469" y="39481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</a:rPr>
                <a:t>补充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887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1EB1D-A1C4-4D4A-A984-401CF4EA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时间传递</a:t>
            </a:r>
          </a:p>
        </p:txBody>
      </p:sp>
      <p:pic>
        <p:nvPicPr>
          <p:cNvPr id="5" name="晨钟报时">
            <a:hlinkClick r:id="" action="ppaction://media"/>
            <a:extLst>
              <a:ext uri="{FF2B5EF4-FFF2-40B4-BE49-F238E27FC236}">
                <a16:creationId xmlns:a16="http://schemas.microsoft.com/office/drawing/2014/main" id="{341DC5F4-023F-4DA8-AF62-C2E67DBC0130}"/>
              </a:ext>
            </a:extLst>
          </p:cNvPr>
          <p:cNvPicPr>
            <a:picLocks noGrp="1" noChangeAspect="1"/>
          </p:cNvPicPr>
          <p:nvPr>
            <p:ph idx="1"/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778681" y="1151596"/>
            <a:ext cx="365522" cy="365522"/>
          </a:xfr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B481B4CD-253F-451F-A92E-F741CFF399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926" y="857250"/>
            <a:ext cx="4326197" cy="16775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8241233-F430-497F-9CB4-7935729A83BE}"/>
              </a:ext>
            </a:extLst>
          </p:cNvPr>
          <p:cNvSpPr txBox="1"/>
          <p:nvPr/>
        </p:nvSpPr>
        <p:spPr>
          <a:xfrm>
            <a:off x="314926" y="212780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rgbClr val="333333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古代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8B3AFC-AB77-4480-9388-807682D510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563" y="2532818"/>
            <a:ext cx="4572000" cy="30575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8B68EE2-3EA9-4F07-B0F1-49C232FC7D06}"/>
              </a:ext>
            </a:extLst>
          </p:cNvPr>
          <p:cNvSpPr txBox="1"/>
          <p:nvPr/>
        </p:nvSpPr>
        <p:spPr>
          <a:xfrm>
            <a:off x="609600" y="6025975"/>
            <a:ext cx="2354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圭表和铜壶→计时（守时）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B420F70-C8B0-490C-8B01-01B83F8B36BD}"/>
              </a:ext>
            </a:extLst>
          </p:cNvPr>
          <p:cNvSpPr txBox="1"/>
          <p:nvPr/>
        </p:nvSpPr>
        <p:spPr>
          <a:xfrm>
            <a:off x="3358587" y="6025975"/>
            <a:ext cx="20939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钟鼓→报时（授时）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7A17119-3297-4E65-82F1-0720DA5B440C}"/>
              </a:ext>
            </a:extLst>
          </p:cNvPr>
          <p:cNvSpPr txBox="1"/>
          <p:nvPr/>
        </p:nvSpPr>
        <p:spPr>
          <a:xfrm>
            <a:off x="166933" y="3060391"/>
            <a:ext cx="703847" cy="1946321"/>
          </a:xfrm>
          <a:prstGeom prst="rect">
            <a:avLst/>
          </a:prstGeom>
          <a:noFill/>
        </p:spPr>
        <p:txBody>
          <a:bodyPr vert="eaVert"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700" b="1" spc="450" dirty="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rPr>
              <a:t>晨钟暮鼓</a:t>
            </a:r>
            <a:endParaRPr lang="zh-CN" altLang="en-US" sz="2700" spc="450" dirty="0">
              <a:solidFill>
                <a:srgbClr val="FF0000"/>
              </a:solidFill>
              <a:latin typeface="方正姚体" panose="02010601030101010101" pitchFamily="2" charset="-122"/>
              <a:ea typeface="方正姚体" panose="02010601030101010101" pitchFamily="2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61BA6AFC-6653-45DA-B8F0-0DEAF0239AB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6434" b="97483" l="9515" r="89739">
                        <a14:foregroundMark x1="16791" y1="92308" x2="27052" y2="92587"/>
                        <a14:foregroundMark x1="27052" y1="92587" x2="31716" y2="91608"/>
                        <a14:foregroundMark x1="23694" y1="96364" x2="21082" y2="97622"/>
                        <a14:foregroundMark x1="84328" y1="6434" x2="84142" y2="8951"/>
                        <a14:foregroundMark x1="75373" y1="42797" x2="74254" y2="45734"/>
                        <a14:backgroundMark x1="30784" y1="99021" x2="32276" y2="98322"/>
                        <a14:backgroundMark x1="22575" y1="99161" x2="25373" y2="990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7280" y="1688074"/>
            <a:ext cx="1927913" cy="25717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C42AA2F-5B1F-4952-B60A-4694B8DA2B3C}"/>
              </a:ext>
            </a:extLst>
          </p:cNvPr>
          <p:cNvSpPr txBox="1"/>
          <p:nvPr/>
        </p:nvSpPr>
        <p:spPr>
          <a:xfrm>
            <a:off x="6473816" y="4033552"/>
            <a:ext cx="1927913" cy="611514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3600" b="1" spc="600">
                <a:solidFill>
                  <a:srgbClr val="FF0000"/>
                </a:solidFill>
                <a:latin typeface="方正姚体" panose="02010601030101010101" pitchFamily="2" charset="-122"/>
                <a:ea typeface="方正姚体" panose="02010601030101010101" pitchFamily="2" charset="-122"/>
              </a:defRPr>
            </a:lvl1pPr>
          </a:lstStyle>
          <a:p>
            <a:pPr algn="ctr"/>
            <a:r>
              <a:rPr lang="zh-CN" altLang="en-US" sz="2700" dirty="0">
                <a:solidFill>
                  <a:schemeClr val="tx1"/>
                </a:solidFill>
              </a:rPr>
              <a:t>更夫</a:t>
            </a:r>
            <a:r>
              <a:rPr lang="zh-CN" altLang="en-US" sz="2700" b="0" dirty="0">
                <a:latin typeface="Helvetica Neue"/>
              </a:rPr>
              <a:t>打更</a:t>
            </a:r>
            <a:endParaRPr lang="zh-CN" altLang="en-US" sz="27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5EF3E1-B505-4D35-99E6-3F30E3CE2197}"/>
              </a:ext>
            </a:extLst>
          </p:cNvPr>
          <p:cNvSpPr txBox="1"/>
          <p:nvPr/>
        </p:nvSpPr>
        <p:spPr>
          <a:xfrm>
            <a:off x="6599682" y="4622030"/>
            <a:ext cx="19156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夜里敲竹梆子或锣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0F66803-91BE-484B-9059-79F5CC3FFFEE}"/>
              </a:ext>
            </a:extLst>
          </p:cNvPr>
          <p:cNvSpPr txBox="1"/>
          <p:nvPr/>
        </p:nvSpPr>
        <p:spPr>
          <a:xfrm>
            <a:off x="8262647" y="4201971"/>
            <a:ext cx="845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夜间报时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E2BE4F0-0E26-44CB-AE80-78F8AC597AE3}"/>
              </a:ext>
            </a:extLst>
          </p:cNvPr>
          <p:cNvSpPr txBox="1"/>
          <p:nvPr/>
        </p:nvSpPr>
        <p:spPr>
          <a:xfrm>
            <a:off x="2578066" y="558340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西安钟楼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B318B2A-57CB-44CA-9713-3AE2066BF4DE}"/>
              </a:ext>
            </a:extLst>
          </p:cNvPr>
          <p:cNvSpPr txBox="1"/>
          <p:nvPr/>
        </p:nvSpPr>
        <p:spPr>
          <a:xfrm>
            <a:off x="1158490" y="2566792"/>
            <a:ext cx="401614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短歌行</a:t>
            </a:r>
          </a:p>
          <a:p>
            <a:pPr algn="ctr"/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作者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】</a:t>
            </a:r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陆游 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【</a:t>
            </a:r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朝代</a:t>
            </a:r>
            <a:r>
              <a:rPr lang="en-US" altLang="zh-CN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】</a:t>
            </a:r>
            <a:r>
              <a:rPr lang="zh-CN" alt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宋</a:t>
            </a: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百年鼎鼎世共悲，</a:t>
            </a:r>
            <a:r>
              <a:rPr lang="zh-CN" altLang="en-US" b="0" i="0" dirty="0"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晨钟暮鼓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无休时。</a:t>
            </a:r>
            <a:b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zh-CN" alt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碧桃红杏易零落，翠眉玉颊多别离。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……</a:t>
            </a:r>
            <a:endParaRPr lang="zh-CN" altLang="en-US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69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366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repeatCount="indefinite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35084C-4E48-43CF-8290-2BCC899A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授时手段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4EA1C3A-45EB-47E2-86C0-C8CE37758C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245" y="274638"/>
            <a:ext cx="2417755" cy="937497"/>
          </a:xfrm>
        </p:spPr>
      </p:pic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1FBEAF6-2AF2-4C24-B8E5-77EF3305E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744340"/>
              </p:ext>
            </p:extLst>
          </p:nvPr>
        </p:nvGraphicFramePr>
        <p:xfrm>
          <a:off x="118646" y="1487413"/>
          <a:ext cx="4795313" cy="41147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7624">
                  <a:extLst>
                    <a:ext uri="{9D8B030D-6E8A-4147-A177-3AD203B41FA5}">
                      <a16:colId xmlns:a16="http://schemas.microsoft.com/office/drawing/2014/main" val="2522775282"/>
                    </a:ext>
                  </a:extLst>
                </a:gridCol>
                <a:gridCol w="1907624">
                  <a:extLst>
                    <a:ext uri="{9D8B030D-6E8A-4147-A177-3AD203B41FA5}">
                      <a16:colId xmlns:a16="http://schemas.microsoft.com/office/drawing/2014/main" val="1595542690"/>
                    </a:ext>
                  </a:extLst>
                </a:gridCol>
                <a:gridCol w="980065">
                  <a:extLst>
                    <a:ext uri="{9D8B030D-6E8A-4147-A177-3AD203B41FA5}">
                      <a16:colId xmlns:a16="http://schemas.microsoft.com/office/drawing/2014/main" val="2829883725"/>
                    </a:ext>
                  </a:extLst>
                </a:gridCol>
              </a:tblGrid>
              <a:tr h="374072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授时手段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1800" b="1" u="none" strike="noStrike" dirty="0">
                          <a:effectLst/>
                        </a:rPr>
                        <a:t>授时终端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b="1" u="none" strike="noStrike" dirty="0">
                          <a:effectLst/>
                        </a:rPr>
                        <a:t>授时精度</a:t>
                      </a:r>
                      <a:endParaRPr lang="zh-CN" alt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9529453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广域互联网授时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计算机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10ms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60235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电话授时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电话授时终端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3.5ms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500145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短波授时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短波接收机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1ms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958481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低频时码授时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电波表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100us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009989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长波授时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长波接收机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1us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032808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光纤网络授时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网络时间同步设备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1us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835024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GNSS</a:t>
                      </a:r>
                      <a:r>
                        <a:rPr lang="zh-CN" altLang="en-US" sz="1800" u="none" strike="noStrike" dirty="0">
                          <a:effectLst/>
                        </a:rPr>
                        <a:t>授时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zh-CN" sz="1800" u="none" strike="noStrike" dirty="0">
                          <a:effectLst/>
                        </a:rPr>
                        <a:t>GNSS</a:t>
                      </a:r>
                      <a:r>
                        <a:rPr lang="zh-CN" altLang="en-US" sz="1800" u="none" strike="noStrike" dirty="0">
                          <a:effectLst/>
                        </a:rPr>
                        <a:t>接收机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2509319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卫星共视授时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共视接收机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12290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卫星双向授时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 dirty="0">
                          <a:effectLst/>
                        </a:rPr>
                        <a:t>双向时频传递设备</a:t>
                      </a:r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1ns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614169"/>
                  </a:ext>
                </a:extLst>
              </a:tr>
              <a:tr h="374072"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专用光纤双向授时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zh-CN" altLang="en-US" sz="1800" u="none" strike="noStrike">
                          <a:effectLst/>
                        </a:rPr>
                        <a:t>光纤设备</a:t>
                      </a:r>
                      <a:endParaRPr lang="zh-CN" alt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10ps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511794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2D893AA1-D7CE-442C-BD23-7C270BE642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3959" y="1460743"/>
            <a:ext cx="4241471" cy="317447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D693888-424E-42C3-9497-332DF9565D9F}"/>
              </a:ext>
            </a:extLst>
          </p:cNvPr>
          <p:cNvSpPr txBox="1"/>
          <p:nvPr/>
        </p:nvSpPr>
        <p:spPr>
          <a:xfrm>
            <a:off x="5156251" y="4586520"/>
            <a:ext cx="40417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0" i="0" dirty="0">
                <a:effectLst/>
                <a:latin typeface="-apple-system"/>
              </a:rPr>
              <a:t>2007</a:t>
            </a:r>
            <a:r>
              <a:rPr lang="zh-CN" altLang="en-US" b="0" i="0" dirty="0">
                <a:effectLst/>
                <a:latin typeface="-apple-system"/>
              </a:rPr>
              <a:t>年在商丘建设的低频时码发播台</a:t>
            </a:r>
            <a:endParaRPr lang="zh-CN" altLang="en-US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2E08E0F-A26A-433D-BB0B-B5CB6049ADCE}"/>
              </a:ext>
            </a:extLst>
          </p:cNvPr>
          <p:cNvGrpSpPr/>
          <p:nvPr/>
        </p:nvGrpSpPr>
        <p:grpSpPr>
          <a:xfrm>
            <a:off x="5486400" y="5008874"/>
            <a:ext cx="3336916" cy="1460743"/>
            <a:chOff x="7081887" y="4879763"/>
            <a:chExt cx="4041742" cy="1912598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5AD45B60-5336-4C83-A8B8-6D80FAFBDB02}"/>
                </a:ext>
              </a:extLst>
            </p:cNvPr>
            <p:cNvGrpSpPr/>
            <p:nvPr/>
          </p:nvGrpSpPr>
          <p:grpSpPr>
            <a:xfrm>
              <a:off x="7132418" y="4879763"/>
              <a:ext cx="3940680" cy="1754053"/>
              <a:chOff x="7182949" y="4879763"/>
              <a:chExt cx="3940680" cy="1754053"/>
            </a:xfrm>
          </p:grpSpPr>
          <p:pic>
            <p:nvPicPr>
              <p:cNvPr id="14" name="图片 13">
                <a:extLst>
                  <a:ext uri="{FF2B5EF4-FFF2-40B4-BE49-F238E27FC236}">
                    <a16:creationId xmlns:a16="http://schemas.microsoft.com/office/drawing/2014/main" id="{C39D4A6F-061D-469D-B19F-10E2E60567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>
                            <a14:backgroundMark x1="41120" y1="17552" x2="46911" y2="33487"/>
                            <a14:backgroundMark x1="87645" y1="43418" x2="80309" y2="54965"/>
                            <a14:backgroundMark x1="56564" y1="78522" x2="42857" y2="88222"/>
                            <a14:backgroundMark x1="75869" y1="58891" x2="76448" y2="5866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559" t="9830" r="7711" b="6465"/>
              <a:stretch/>
            </p:blipFill>
            <p:spPr>
              <a:xfrm>
                <a:off x="7182949" y="4879763"/>
                <a:ext cx="2073897" cy="1754053"/>
              </a:xfrm>
              <a:prstGeom prst="rect">
                <a:avLst/>
              </a:prstGeom>
            </p:spPr>
          </p:pic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C8642642-DF66-4144-8DD2-07D250456A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3695" b="77829" l="5962" r="93767">
                            <a14:foregroundMark x1="58537" y1="7621" x2="66938" y2="10855"/>
                            <a14:foregroundMark x1="78049" y1="12702" x2="78320" y2="31640"/>
                            <a14:foregroundMark x1="78320" y1="31640" x2="44173" y2="53811"/>
                            <a14:foregroundMark x1="88889" y1="32102" x2="56098" y2="61663"/>
                            <a14:foregroundMark x1="56098" y1="61663" x2="56098" y2="61663"/>
                            <a14:foregroundMark x1="88347" y1="45497" x2="57724" y2="67667"/>
                            <a14:foregroundMark x1="57724" y1="67667" x2="57724" y2="67667"/>
                            <a14:foregroundMark x1="82656" y1="60277" x2="55827" y2="72286"/>
                            <a14:foregroundMark x1="55827" y1="72286" x2="51762" y2="73210"/>
                            <a14:foregroundMark x1="20325" y1="18938" x2="39024" y2="11316"/>
                            <a14:foregroundMark x1="39024" y1="11316" x2="52304" y2="10855"/>
                            <a14:foregroundMark x1="33604" y1="12471" x2="18428" y2="21709"/>
                            <a14:foregroundMark x1="18428" y1="21709" x2="7588" y2="44573"/>
                            <a14:foregroundMark x1="7588" y1="44573" x2="7317" y2="47806"/>
                            <a14:foregroundMark x1="33604" y1="72055" x2="63686" y2="73441"/>
                            <a14:foregroundMark x1="63686" y1="73441" x2="68835" y2="73441"/>
                            <a14:foregroundMark x1="42005" y1="75058" x2="58537" y2="74827"/>
                            <a14:foregroundMark x1="58537" y1="74827" x2="59350" y2="74596"/>
                            <a14:foregroundMark x1="68022" y1="20554" x2="33062" y2="49192"/>
                            <a14:foregroundMark x1="57182" y1="26328" x2="61789" y2="38106"/>
                            <a14:foregroundMark x1="69919" y1="18476" x2="70461" y2="36259"/>
                            <a14:foregroundMark x1="59621" y1="17783" x2="23306" y2="49885"/>
                            <a14:foregroundMark x1="38753" y1="21709" x2="22493" y2="47344"/>
                            <a14:foregroundMark x1="36585" y1="17321" x2="18157" y2="34180"/>
                            <a14:foregroundMark x1="50678" y1="13857" x2="52033" y2="20785"/>
                            <a14:foregroundMark x1="32249" y1="19400" x2="52575" y2="25173"/>
                            <a14:foregroundMark x1="78049" y1="49423" x2="66938" y2="60970"/>
                            <a14:foregroundMark x1="66938" y1="60970" x2="66938" y2="61201"/>
                            <a14:foregroundMark x1="84011" y1="41570" x2="75881" y2="46189"/>
                            <a14:foregroundMark x1="79133" y1="27252" x2="69106" y2="34873"/>
                            <a14:foregroundMark x1="57182" y1="15473" x2="44986" y2="19400"/>
                            <a14:foregroundMark x1="28997" y1="26559" x2="28997" y2="34642"/>
                            <a14:foregroundMark x1="19783" y1="38568" x2="20596" y2="52194"/>
                            <a14:foregroundMark x1="22493" y1="36952" x2="22222" y2="44573"/>
                            <a14:foregroundMark x1="55285" y1="37875" x2="50407" y2="41339"/>
                            <a14:foregroundMark x1="56640" y1="33949" x2="58537" y2="38337"/>
                            <a14:foregroundMark x1="49593" y1="57044" x2="42547" y2="73672"/>
                            <a14:foregroundMark x1="51762" y1="62125" x2="49051" y2="68591"/>
                            <a14:foregroundMark x1="46883" y1="54273" x2="39837" y2="64896"/>
                            <a14:foregroundMark x1="49051" y1="41339" x2="37669" y2="57968"/>
                            <a14:foregroundMark x1="36043" y1="51501" x2="33062" y2="60277"/>
                            <a14:foregroundMark x1="27100" y1="50577" x2="26016" y2="55889"/>
                            <a14:foregroundMark x1="52033" y1="61663" x2="48780" y2="66051"/>
                            <a14:foregroundMark x1="48238" y1="55196" x2="45257" y2="60970"/>
                            <a14:foregroundMark x1="53930" y1="4157" x2="52846" y2="4619"/>
                            <a14:foregroundMark x1="49593" y1="75751" x2="49593" y2="78060"/>
                            <a14:foregroundMark x1="30352" y1="59122" x2="37398" y2="64434"/>
                            <a14:foregroundMark x1="93767" y1="37182" x2="92141" y2="4064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89" t="2259" r="829" b="19605"/>
              <a:stretch/>
            </p:blipFill>
            <p:spPr>
              <a:xfrm>
                <a:off x="9351389" y="4905884"/>
                <a:ext cx="1772240" cy="1701811"/>
              </a:xfrm>
              <a:prstGeom prst="rect">
                <a:avLst/>
              </a:prstGeom>
            </p:spPr>
          </p:pic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5F2597E-3B94-4F92-930D-B6ECF1F12C63}"/>
                </a:ext>
              </a:extLst>
            </p:cNvPr>
            <p:cNvSpPr txBox="1"/>
            <p:nvPr/>
          </p:nvSpPr>
          <p:spPr>
            <a:xfrm>
              <a:off x="7081887" y="6423029"/>
              <a:ext cx="40417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0" i="0" dirty="0">
                  <a:effectLst/>
                  <a:latin typeface="-apple-system"/>
                </a:rPr>
                <a:t>电波钟表</a:t>
              </a:r>
              <a:endParaRPr lang="zh-CN" altLang="en-US" dirty="0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B4996A0-B1A8-40DC-9187-C15C6FCE6307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-4360" t="9576" r="4360" b="9073"/>
          <a:stretch/>
        </p:blipFill>
        <p:spPr>
          <a:xfrm>
            <a:off x="-50886" y="5648321"/>
            <a:ext cx="3277057" cy="117796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BB1DF0A-19FD-4AF5-B015-FBD3BF23CF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911" y="5648321"/>
            <a:ext cx="2071480" cy="117796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325CCB99-2FAB-4F96-9BA1-0C164EE3F904}"/>
              </a:ext>
            </a:extLst>
          </p:cNvPr>
          <p:cNvSpPr txBox="1"/>
          <p:nvPr/>
        </p:nvSpPr>
        <p:spPr>
          <a:xfrm>
            <a:off x="6891338" y="1138740"/>
            <a:ext cx="22298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报时服务电话</a:t>
            </a:r>
            <a:r>
              <a:rPr lang="en-US" altLang="zh-CN" dirty="0"/>
              <a:t>12117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7346108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新魏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734</TotalTime>
  <Words>2111</Words>
  <Application>Microsoft Office PowerPoint</Application>
  <PresentationFormat>全屏显示(4:3)</PresentationFormat>
  <Paragraphs>246</Paragraphs>
  <Slides>16</Slides>
  <Notes>15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-apple-system</vt:lpstr>
      <vt:lpstr>Helvetica Neue</vt:lpstr>
      <vt:lpstr>等线</vt:lpstr>
      <vt:lpstr>等线 Light</vt:lpstr>
      <vt:lpstr>方正姚体</vt:lpstr>
      <vt:lpstr>黑体</vt:lpstr>
      <vt:lpstr>华文楷体</vt:lpstr>
      <vt:lpstr>华文细黑</vt:lpstr>
      <vt:lpstr>华文新魏</vt:lpstr>
      <vt:lpstr>华文中宋</vt:lpstr>
      <vt:lpstr>楷体</vt:lpstr>
      <vt:lpstr>宋体</vt:lpstr>
      <vt:lpstr>微软雅黑</vt:lpstr>
      <vt:lpstr>Arial</vt:lpstr>
      <vt:lpstr>Arial</vt:lpstr>
      <vt:lpstr>Calibri</vt:lpstr>
      <vt:lpstr>Cambria Math</vt:lpstr>
      <vt:lpstr>Times New Roman</vt:lpstr>
      <vt:lpstr>默认设计模板</vt:lpstr>
      <vt:lpstr>时间系统与时间标示法</vt:lpstr>
      <vt:lpstr>时间是什么？</vt:lpstr>
      <vt:lpstr>2.4　时间系统</vt:lpstr>
      <vt:lpstr>时间</vt:lpstr>
      <vt:lpstr>2.4　时间系统(续1)</vt:lpstr>
      <vt:lpstr>2.4　时间系统(续2)</vt:lpstr>
      <vt:lpstr>时间传递</vt:lpstr>
      <vt:lpstr>时间传递</vt:lpstr>
      <vt:lpstr>授时手段</vt:lpstr>
      <vt:lpstr>时间标示法的含义</vt:lpstr>
      <vt:lpstr>几种常见的时间标示法</vt:lpstr>
      <vt:lpstr>历法（Calendar）</vt:lpstr>
      <vt:lpstr>儒略日（JD—Julian Date）</vt:lpstr>
      <vt:lpstr>约化儒略日（MJD—Modified Julian Date）</vt:lpstr>
      <vt:lpstr>GPS时</vt:lpstr>
      <vt:lpstr>年积日（DOY—Day of Year）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75</cp:revision>
  <cp:lastPrinted>1601-01-01T00:00:00Z</cp:lastPrinted>
  <dcterms:created xsi:type="dcterms:W3CDTF">1601-01-01T00:00:00Z</dcterms:created>
  <dcterms:modified xsi:type="dcterms:W3CDTF">2024-03-03T10:02:39Z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