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24"/>
  </p:notesMasterIdLst>
  <p:sldIdLst>
    <p:sldId id="269" r:id="rId2"/>
    <p:sldId id="258" r:id="rId3"/>
    <p:sldId id="270" r:id="rId4"/>
    <p:sldId id="271" r:id="rId5"/>
    <p:sldId id="272" r:id="rId6"/>
    <p:sldId id="256" r:id="rId7"/>
    <p:sldId id="257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3" r:id="rId17"/>
    <p:sldId id="267" r:id="rId18"/>
    <p:sldId id="275" r:id="rId19"/>
    <p:sldId id="274" r:id="rId20"/>
    <p:sldId id="268" r:id="rId21"/>
    <p:sldId id="276" r:id="rId22"/>
    <p:sldId id="277" r:id="rId23"/>
  </p:sldIdLst>
  <p:sldSz cx="9144000" cy="6858000" type="screen4x3"/>
  <p:notesSz cx="7099300" cy="10234613"/>
  <p:embeddedFontLst>
    <p:embeddedFont>
      <p:font typeface="黑体" panose="02010609060101010101" pitchFamily="49" charset="-122"/>
      <p:regular r:id="rId25"/>
    </p:embeddedFont>
    <p:embeddedFont>
      <p:font typeface="华文细黑" panose="02010600040101010101" pitchFamily="2" charset="-122"/>
      <p:regular r:id="rId26"/>
    </p:embeddedFont>
    <p:embeddedFont>
      <p:font typeface="华文新魏" panose="02010800040101010101" pitchFamily="2" charset="-122"/>
      <p:regular r:id="rId27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623" autoAdjust="0"/>
  </p:normalViewPr>
  <p:slideViewPr>
    <p:cSldViewPr>
      <p:cViewPr varScale="1">
        <p:scale>
          <a:sx n="67" d="100"/>
          <a:sy n="67" d="100"/>
        </p:scale>
        <p:origin x="1906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961F11B6-38FD-450E-99F7-7A66FDB47D2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5AC247B1-D1C8-44C6-879C-35CA5B5FFF1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80175BBD-38CA-412A-BA47-32B892E10BA9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5893" name="Rectangle 5">
            <a:extLst>
              <a:ext uri="{FF2B5EF4-FFF2-40B4-BE49-F238E27FC236}">
                <a16:creationId xmlns:a16="http://schemas.microsoft.com/office/drawing/2014/main" id="{FFEA4C2E-0722-47AD-8892-476C4917486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5894" name="Rectangle 6">
            <a:extLst>
              <a:ext uri="{FF2B5EF4-FFF2-40B4-BE49-F238E27FC236}">
                <a16:creationId xmlns:a16="http://schemas.microsoft.com/office/drawing/2014/main" id="{5D6825EE-BD82-48C5-A213-6DFB4BF7B43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5895" name="Rectangle 7">
            <a:extLst>
              <a:ext uri="{FF2B5EF4-FFF2-40B4-BE49-F238E27FC236}">
                <a16:creationId xmlns:a16="http://schemas.microsoft.com/office/drawing/2014/main" id="{40EAF6E6-B41B-44A6-BC7C-8A88924A05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AFBEDBE6-F3B0-4866-96D7-4D5FF353DB6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23655133-454A-4CB8-BC78-41B74D5ED2A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28248878-5D4C-41F3-9E0D-95B511CE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9EFD939D-1CDF-4959-B0F3-7FFC18B9C1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8C43AB2-AAD4-41A4-A0BE-1650CC5B4F9C}" type="slidenum">
              <a:rPr lang="en-US" altLang="zh-CN"/>
              <a:pPr eaLnBrk="1" hangingPunct="1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D88FD215-3AB0-44F7-96E9-94157FB7C6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DDD5996-67F4-4AAC-A1B1-82B9148CECFD}" type="slidenum">
              <a:rPr lang="en-US" altLang="zh-CN"/>
              <a:pPr eaLnBrk="1" hangingPunct="1"/>
              <a:t>10</a:t>
            </a:fld>
            <a:endParaRPr lang="en-US" altLang="zh-CN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FE604D90-3C17-4434-922B-BFA01C6B79F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7256A577-E34E-4638-A518-89B1B9D4B6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MW</a:t>
            </a:r>
            <a:r>
              <a:rPr lang="zh-CN" altLang="en-US"/>
              <a:t>观测值指</a:t>
            </a:r>
            <a:r>
              <a:rPr lang="en-US" altLang="zh-CN"/>
              <a:t>Melbourne-W</a:t>
            </a:r>
            <a:r>
              <a:rPr lang="en-US" altLang="zh-CN">
                <a:cs typeface="Arial" panose="020B0604020202020204" pitchFamily="34" charset="0"/>
              </a:rPr>
              <a:t>ü</a:t>
            </a:r>
            <a:r>
              <a:rPr lang="en-US" altLang="zh-CN"/>
              <a:t>bbena</a:t>
            </a:r>
            <a:r>
              <a:rPr lang="zh-CN" altLang="en-US"/>
              <a:t>组合观测值，参见</a:t>
            </a:r>
            <a:r>
              <a:rPr lang="en-US" altLang="zh-CN" b="1">
                <a:solidFill>
                  <a:schemeClr val="accent2"/>
                </a:solidFill>
              </a:rPr>
              <a:t>《</a:t>
            </a:r>
            <a:r>
              <a:rPr lang="zh-CN" altLang="en-US" b="1">
                <a:solidFill>
                  <a:schemeClr val="accent2"/>
                </a:solidFill>
              </a:rPr>
              <a:t>卫星导航定位新技术及高精度数据处理方法</a:t>
            </a:r>
            <a:r>
              <a:rPr lang="en-US" altLang="zh-CN" b="1">
                <a:solidFill>
                  <a:schemeClr val="accent2"/>
                </a:solidFill>
              </a:rPr>
              <a:t>》</a:t>
            </a:r>
            <a:r>
              <a:rPr lang="zh-CN" altLang="en-US" b="1">
                <a:solidFill>
                  <a:schemeClr val="accent2"/>
                </a:solidFill>
              </a:rPr>
              <a:t>第二章 周跳探测及处理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160E3A2A-3E73-4B35-AC9C-38465E97EE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65D97A1-A20D-4D7F-9855-7B4A6166F596}" type="slidenum">
              <a:rPr lang="en-US" altLang="zh-CN"/>
              <a:pPr eaLnBrk="1" hangingPunct="1"/>
              <a:t>20</a:t>
            </a:fld>
            <a:endParaRPr lang="en-US" altLang="zh-CN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8D00146E-1D25-4B2D-A2D9-309CB5091BA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2DAB2458-F52F-4490-94DE-355E3BE328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为了便于用计算机计算，常采用多项式拟合的方法。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56AC50C3-EB0D-4625-B38E-8BBF8E56B7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A9A5956-D237-4CC1-BB90-F89B75742BC8}" type="slidenum">
              <a:rPr lang="en-US" altLang="zh-CN"/>
              <a:pPr eaLnBrk="1" hangingPunct="1"/>
              <a:t>21</a:t>
            </a:fld>
            <a:endParaRPr lang="en-US" altLang="zh-CN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DB4C5C4B-A709-4FA1-8BFD-2480E6D6DB4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4B4676B3-99CD-45DB-92DA-399BFADD82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IDL</a:t>
            </a:r>
            <a:r>
              <a:rPr lang="zh-CN" altLang="en-US"/>
              <a:t>中解算：</a:t>
            </a:r>
          </a:p>
          <a:p>
            <a:pPr eaLnBrk="1" hangingPunct="1"/>
            <a:r>
              <a:rPr lang="en-US" altLang="zh-CN"/>
              <a:t>a=[[1,15,225,3375],[1,30,900,27000],[1,45,2025,25589],[1,60,3600,216000]]</a:t>
            </a:r>
          </a:p>
          <a:p>
            <a:pPr eaLnBrk="1" hangingPunct="1"/>
            <a:r>
              <a:rPr lang="en-US" altLang="zh-CN"/>
              <a:t>b=[475833.2251,487441.9784,499450.5455,511861.4338]</a:t>
            </a:r>
          </a:p>
          <a:p>
            <a:pPr eaLnBrk="1" hangingPunct="1"/>
            <a:r>
              <a:rPr lang="en-US" altLang="zh-CN"/>
              <a:t>x = LA_LINEAR_EQUATION(a, b)</a:t>
            </a:r>
          </a:p>
          <a:p>
            <a:pPr eaLnBrk="1" hangingPunct="1"/>
            <a:r>
              <a:rPr lang="en-US" altLang="zh-CN"/>
              <a:t>PRINT, 'LA_LINEAR_EQUATION solution:', X 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f = </a:t>
            </a:r>
            <a:r>
              <a:rPr lang="en-US" altLang="zh-CN" b="1"/>
              <a:t>464625.</a:t>
            </a:r>
            <a:r>
              <a:rPr lang="en-US" altLang="zh-CN"/>
              <a:t>+</a:t>
            </a:r>
            <a:r>
              <a:rPr lang="en-US" altLang="zh-CN" b="1"/>
              <a:t>733.888</a:t>
            </a:r>
            <a:r>
              <a:rPr lang="en-US" altLang="zh-CN"/>
              <a:t>*</a:t>
            </a:r>
            <a:r>
              <a:rPr lang="en-US" altLang="zh-CN" b="1"/>
              <a:t>75</a:t>
            </a:r>
            <a:r>
              <a:rPr lang="en-US" altLang="zh-CN"/>
              <a:t>+ </a:t>
            </a:r>
            <a:r>
              <a:rPr lang="en-US" altLang="zh-CN" b="1"/>
              <a:t>0.889122</a:t>
            </a:r>
            <a:r>
              <a:rPr lang="en-US" altLang="zh-CN"/>
              <a:t>*</a:t>
            </a:r>
            <a:r>
              <a:rPr lang="en-US" altLang="zh-CN" b="1"/>
              <a:t>75</a:t>
            </a:r>
            <a:r>
              <a:rPr lang="en-US" altLang="zh-CN"/>
              <a:t>*</a:t>
            </a:r>
            <a:r>
              <a:rPr lang="en-US" altLang="zh-CN" b="1"/>
              <a:t>75</a:t>
            </a:r>
            <a:r>
              <a:rPr lang="en-US" altLang="zh-CN"/>
              <a:t> + </a:t>
            </a:r>
            <a:r>
              <a:rPr lang="en-US" altLang="zh-CN" b="1"/>
              <a:t>1.16764e-005</a:t>
            </a:r>
            <a:r>
              <a:rPr lang="en-US" altLang="zh-CN"/>
              <a:t>*</a:t>
            </a:r>
            <a:r>
              <a:rPr lang="en-US" altLang="zh-CN" b="1"/>
              <a:t>75</a:t>
            </a:r>
            <a:r>
              <a:rPr lang="en-US" altLang="zh-CN"/>
              <a:t>*</a:t>
            </a:r>
            <a:r>
              <a:rPr lang="en-US" altLang="zh-CN" b="1"/>
              <a:t>75</a:t>
            </a:r>
            <a:r>
              <a:rPr lang="en-US" altLang="zh-CN"/>
              <a:t>*</a:t>
            </a:r>
            <a:r>
              <a:rPr lang="en-US" altLang="zh-CN" b="1"/>
              <a:t>75</a:t>
            </a:r>
          </a:p>
          <a:p>
            <a:pPr eaLnBrk="1" hangingPunct="1"/>
            <a:endParaRPr lang="en-US" altLang="zh-CN"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C6D7E897-AACB-4287-8B98-4B176C35A701}"/>
              </a:ext>
            </a:extLst>
          </p:cNvPr>
          <p:cNvGrpSpPr>
            <a:grpSpLocks/>
          </p:cNvGrpSpPr>
          <p:nvPr/>
        </p:nvGrpSpPr>
        <p:grpSpPr bwMode="auto">
          <a:xfrm>
            <a:off x="0" y="6489700"/>
            <a:ext cx="9144000" cy="393700"/>
            <a:chOff x="0" y="4136"/>
            <a:chExt cx="5760" cy="192"/>
          </a:xfrm>
        </p:grpSpPr>
        <p:sp>
          <p:nvSpPr>
            <p:cNvPr id="5" name="Oval 3">
              <a:extLst>
                <a:ext uri="{FF2B5EF4-FFF2-40B4-BE49-F238E27FC236}">
                  <a16:creationId xmlns:a16="http://schemas.microsoft.com/office/drawing/2014/main" id="{21558342-E221-43E2-996D-B30EC0435E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136"/>
              <a:ext cx="288" cy="192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946E70B9-8FB2-4EE0-8DF7-74DD548A058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224"/>
              <a:ext cx="5760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1200" dirty="0"/>
                <a:t>福建师范大学地理科学学院地理信息科学系</a:t>
              </a:r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1866929C-8D9E-4DEC-B345-741FEFCECD40}"/>
              </a:ext>
            </a:extLst>
          </p:cNvPr>
          <p:cNvGrpSpPr>
            <a:grpSpLocks/>
          </p:cNvGrpSpPr>
          <p:nvPr/>
        </p:nvGrpSpPr>
        <p:grpSpPr bwMode="auto">
          <a:xfrm>
            <a:off x="0" y="1828800"/>
            <a:ext cx="9144000" cy="1828800"/>
            <a:chOff x="0" y="0"/>
            <a:chExt cx="5760" cy="912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78A92E10-AED6-4D1B-BC51-3C18C508438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44"/>
              <a:ext cx="5760" cy="768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C014914D-C49D-452B-BA07-F701CDF9F5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80" y="0"/>
              <a:ext cx="1296" cy="720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F25E77B0-2149-4997-ACB2-B48362C2F7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52" y="0"/>
              <a:ext cx="1008" cy="192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11" name="Picture 14" descr="fjnuLogo">
            <a:extLst>
              <a:ext uri="{FF2B5EF4-FFF2-40B4-BE49-F238E27FC236}">
                <a16:creationId xmlns:a16="http://schemas.microsoft.com/office/drawing/2014/main" id="{00109A83-1012-4E93-8938-78B788B514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1066800"/>
            <a:ext cx="7143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5">
            <a:extLst>
              <a:ext uri="{FF2B5EF4-FFF2-40B4-BE49-F238E27FC236}">
                <a16:creationId xmlns:a16="http://schemas.microsoft.com/office/drawing/2014/main" id="{D0B6AC7F-EE6F-45C7-9D89-835036C396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971800" y="5867400"/>
            <a:ext cx="2911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GPS_2000zy@163.com</a:t>
            </a:r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271BE267-1D7C-4201-BAC0-BEB4ABE8D5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D63693-527C-45F3-BE29-57CC380453C1}" type="datetime11">
              <a:rPr lang="zh-CN" altLang="en-US"/>
              <a:pPr>
                <a:defRPr/>
              </a:pPr>
              <a:t>21:01:05</a:t>
            </a:fld>
            <a:endParaRPr lang="en-US" altLang="zh-CN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D4BFEFED-E755-4996-A05F-866FCE8CEB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904C8C4E-AD4C-4A00-874C-37508A815D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0F347F-876E-4F41-BCA9-508DDBB94E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275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6DA63-0D12-4313-9E9F-52CA9E57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7C7BA2-9EB6-4C2B-A6E4-5D63899DA364}" type="datetime11">
              <a:rPr lang="zh-CN" altLang="en-US"/>
              <a:pPr>
                <a:defRPr/>
              </a:pPr>
              <a:t>21:01:05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A5D17-1D39-4B28-A5AA-FE33EF3D3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C6BED9-46E1-40BB-ACD7-7F6F73E4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16AE88-BA34-4D83-BBE6-970A1F4086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479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72300" y="304800"/>
            <a:ext cx="2171700" cy="58213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362700" cy="58213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B157B-4507-49B4-B941-84670962E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655E72-D802-441C-AC82-D7CC44EAAE28}" type="datetime11">
              <a:rPr lang="zh-CN" altLang="en-US"/>
              <a:pPr>
                <a:defRPr/>
              </a:pPr>
              <a:t>21:01:05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243EBC-8F8B-423F-80B0-D0A18865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DCE511-27D0-4F93-AAB1-AA01E952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F9684F-F400-44DD-81CF-C8BE5D7D1C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951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82296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78A27D-736C-4890-A1DE-850D83F2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05C642-C103-4305-BD2D-F86C4D5984B7}" type="datetime11">
              <a:rPr lang="zh-CN" altLang="en-US"/>
              <a:pPr>
                <a:defRPr/>
              </a:pPr>
              <a:t>21:01:05</a:t>
            </a:fld>
            <a:endParaRPr lang="en-US" altLang="zh-CN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F823D2-B252-4F4D-BB69-915CFE31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968F43-42C9-401B-8E7C-D6793F2A0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43587A-6A25-480B-B0A2-F65E93E25B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7252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82296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C8D86D-B1C4-4F66-9C1D-B25E1E39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47A8B5-7397-4EC1-8FDC-CB77C6C0636B}" type="datetime11">
              <a:rPr lang="zh-CN" altLang="en-US"/>
              <a:pPr>
                <a:defRPr/>
              </a:pPr>
              <a:t>21:01:05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488EAF-92E2-46BC-BD75-BCED9AD6A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A9901-C2C3-43CD-B9BC-A4AC1C12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32933-A324-4B8C-B6E8-5055FDC30C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9220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标题，两项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82296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4038600" cy="241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" y="3709988"/>
            <a:ext cx="4038600" cy="2416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648200" y="1143000"/>
            <a:ext cx="4038600" cy="4983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4D3531E2-5DD5-4A8B-A55D-62C856D0A0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5200" y="6629400"/>
            <a:ext cx="2133600" cy="233363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9EE5A1B-1796-46D6-918B-0DC935A1166D}" type="datetime11">
              <a:rPr lang="zh-CN" altLang="en-US"/>
              <a:pPr>
                <a:defRPr/>
              </a:pPr>
              <a:t>21:01:05</a:t>
            </a:fld>
            <a:endParaRPr lang="en-US" altLang="zh-CN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2AF97F0A-FDE4-4E90-8F7F-FEAA48E5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BB9769DE-1AC9-44FA-A60B-44F811F75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89FF3D-0963-4338-A7CF-DA88A4A8BE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198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CB713D-DDD4-427B-9EAE-9FCEC3F1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9FB853-1B17-42DB-A2BB-60D74DCB7C63}" type="datetime11">
              <a:rPr lang="zh-CN" altLang="en-US"/>
              <a:pPr>
                <a:defRPr/>
              </a:pPr>
              <a:t>21:01:05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F12AB3-CE2C-4A29-ACAA-B61C36D8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FB4D3B-A21C-4983-BED0-D1B7EECC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43D89B-F4BE-47FC-913F-837DC25132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388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C94AE-CEE6-4353-856B-60DFA832A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1392D2-6651-4AB2-9C8F-956CCC321F0B}" type="datetime11">
              <a:rPr lang="zh-CN" altLang="en-US"/>
              <a:pPr>
                <a:defRPr/>
              </a:pPr>
              <a:t>21:01:05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39E372-6884-4AAB-8937-A4AD105F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A29C14-296A-4537-A92D-BB60F3F8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21935-6AE8-407D-BC05-CF97A8BB1B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988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719CB7-063A-47A2-818B-9A5FBF809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50BD6E1-2E7B-416C-BC24-A3D7EE2E7708}" type="datetime11">
              <a:rPr lang="zh-CN" altLang="en-US"/>
              <a:pPr>
                <a:defRPr/>
              </a:pPr>
              <a:t>21:01:05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77635E-D935-4BFB-84FA-BFDC2C601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095306-0EB8-40F3-B4C8-05C638136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272E54-EB67-46AE-8A25-710AC9A75C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562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034D1C-7FD3-40D5-8CCC-6FAC18ADE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DD1EF9-59BF-46EF-9898-EC5981790E57}" type="datetime11">
              <a:rPr lang="zh-CN" altLang="en-US"/>
              <a:pPr>
                <a:defRPr/>
              </a:pPr>
              <a:t>21:01:05</a:t>
            </a:fld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766CE6-096C-45FE-A2B6-9A95FCFD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AE6907-4FCD-40AE-9A69-D40CF6F1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AF002-79CD-4F7E-8E0F-D89C2FB206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8180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B2F60F-E76B-4352-8242-96C0D6E9D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0C96CE-4CAF-487F-AE34-773351351D56}" type="datetime11">
              <a:rPr lang="zh-CN" altLang="en-US"/>
              <a:pPr>
                <a:defRPr/>
              </a:pPr>
              <a:t>21:01:05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ED3420-591D-4171-9C0B-F8184A8FA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B2444C-A5BF-4632-93F6-154393FBD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37DABB-621B-4271-B468-D7E4E7D936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15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A3A992-CA29-444E-A2E8-D67C7967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D11BE20-F02C-4D94-9A26-1FDC499218E6}" type="datetime11">
              <a:rPr lang="zh-CN" altLang="en-US"/>
              <a:pPr>
                <a:defRPr/>
              </a:pPr>
              <a:t>21:01:05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D56FBE-B6C5-46D3-9FFA-0F7710F2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557320-DDE0-4D40-BDD8-62D229751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7B3136-EEED-4207-8EF5-C8F60DC68A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930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B66081-7526-493E-BAFA-B570750D8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88486E-0F8A-47C0-B4DC-2E4C5F3C76FB}" type="datetime11">
              <a:rPr lang="zh-CN" altLang="en-US"/>
              <a:pPr>
                <a:defRPr/>
              </a:pPr>
              <a:t>21:01:05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6FCE8A-D9C5-424A-9275-B96E2D09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EF63C6-292C-4BDF-86CE-23AF56CF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CD0D30-2916-4B40-B473-50D6DA4F61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12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5B9CD5-8EAC-4A75-A15A-322D9F211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5ECD50-02FD-4D91-8A73-D0658E31A08F}" type="datetime11">
              <a:rPr lang="zh-CN" altLang="en-US"/>
              <a:pPr>
                <a:defRPr/>
              </a:pPr>
              <a:t>21:01:05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1B2917-7A94-460C-BF47-A81E0442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F920A1-43A3-444B-A878-C924695E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50E60-80DB-4553-BC3C-80D0F10343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793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3E8B4E6D-C088-494E-9AB0-B9C2853A86C6}"/>
              </a:ext>
            </a:extLst>
          </p:cNvPr>
          <p:cNvGrpSpPr>
            <a:grpSpLocks/>
          </p:cNvGrpSpPr>
          <p:nvPr/>
        </p:nvGrpSpPr>
        <p:grpSpPr bwMode="auto">
          <a:xfrm>
            <a:off x="0" y="6565900"/>
            <a:ext cx="9144000" cy="304800"/>
            <a:chOff x="0" y="4136"/>
            <a:chExt cx="5760" cy="192"/>
          </a:xfrm>
        </p:grpSpPr>
        <p:sp>
          <p:nvSpPr>
            <p:cNvPr id="1038" name="Oval 3">
              <a:extLst>
                <a:ext uri="{FF2B5EF4-FFF2-40B4-BE49-F238E27FC236}">
                  <a16:creationId xmlns:a16="http://schemas.microsoft.com/office/drawing/2014/main" id="{625EA56A-6869-49C3-95AB-3F3BA88AB6A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136"/>
              <a:ext cx="288" cy="192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9" name="Rectangle 4">
              <a:extLst>
                <a:ext uri="{FF2B5EF4-FFF2-40B4-BE49-F238E27FC236}">
                  <a16:creationId xmlns:a16="http://schemas.microsoft.com/office/drawing/2014/main" id="{BD7C6184-87EB-4DDC-9D14-C4F753F02A3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224"/>
              <a:ext cx="5760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1200"/>
                <a:t>福建师范大学地理科学学院地球信息科学系</a:t>
              </a:r>
            </a:p>
          </p:txBody>
        </p:sp>
      </p:grpSp>
      <p:sp>
        <p:nvSpPr>
          <p:cNvPr id="1027" name="Rectangle 6">
            <a:extLst>
              <a:ext uri="{FF2B5EF4-FFF2-40B4-BE49-F238E27FC236}">
                <a16:creationId xmlns:a16="http://schemas.microsoft.com/office/drawing/2014/main" id="{DE7092BF-E608-49B2-B489-A958DE557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"/>
            <a:ext cx="9144000" cy="685800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Oval 7">
            <a:extLst>
              <a:ext uri="{FF2B5EF4-FFF2-40B4-BE49-F238E27FC236}">
                <a16:creationId xmlns:a16="http://schemas.microsoft.com/office/drawing/2014/main" id="{B615B76A-077D-4617-BA63-35A51974E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0"/>
            <a:ext cx="2057400" cy="838200"/>
          </a:xfrm>
          <a:prstGeom prst="ellipse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8">
            <a:extLst>
              <a:ext uri="{FF2B5EF4-FFF2-40B4-BE49-F238E27FC236}">
                <a16:creationId xmlns:a16="http://schemas.microsoft.com/office/drawing/2014/main" id="{E9807DD4-1550-4204-8460-1B28CB231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0"/>
            <a:ext cx="1600200" cy="304800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0" name="Rectangle 9">
            <a:extLst>
              <a:ext uri="{FF2B5EF4-FFF2-40B4-BE49-F238E27FC236}">
                <a16:creationId xmlns:a16="http://schemas.microsoft.com/office/drawing/2014/main" id="{AC268DC5-EBB8-4C94-A268-58B9DB6369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048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0">
            <a:extLst>
              <a:ext uri="{FF2B5EF4-FFF2-40B4-BE49-F238E27FC236}">
                <a16:creationId xmlns:a16="http://schemas.microsoft.com/office/drawing/2014/main" id="{ED388B76-2398-41D1-BF55-F0B118AFEC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79" name="Rectangle 11">
            <a:extLst>
              <a:ext uri="{FF2B5EF4-FFF2-40B4-BE49-F238E27FC236}">
                <a16:creationId xmlns:a16="http://schemas.microsoft.com/office/drawing/2014/main" id="{DE63EB7A-64CA-4091-8FDA-5EC66B49A9C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05200" y="66294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fld id="{D097D26D-7414-44C1-8547-8E0C151F4313}" type="datetime11">
              <a:rPr lang="zh-CN" altLang="en-US"/>
              <a:pPr>
                <a:defRPr/>
              </a:pPr>
              <a:t>21:01:05</a:t>
            </a:fld>
            <a:endParaRPr lang="en-US" altLang="zh-CN" dirty="0"/>
          </a:p>
        </p:txBody>
      </p:sp>
      <p:sp>
        <p:nvSpPr>
          <p:cNvPr id="7181" name="Rectangle 13">
            <a:extLst>
              <a:ext uri="{FF2B5EF4-FFF2-40B4-BE49-F238E27FC236}">
                <a16:creationId xmlns:a16="http://schemas.microsoft.com/office/drawing/2014/main" id="{14A6E76D-9C29-46C0-93E1-6A5DF59F654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BB74D23-02A5-421D-A6F9-745AAAE302F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184" name="Text Box 16">
            <a:extLst>
              <a:ext uri="{FF2B5EF4-FFF2-40B4-BE49-F238E27FC236}">
                <a16:creationId xmlns:a16="http://schemas.microsoft.com/office/drawing/2014/main" id="{71D9B881-4F5E-4C58-906D-202297BC9BA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0"/>
            <a:ext cx="60960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0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卫星导航定位技术应用</a:t>
            </a:r>
          </a:p>
        </p:txBody>
      </p:sp>
      <p:pic>
        <p:nvPicPr>
          <p:cNvPr id="1035" name="Picture 17" descr="fjnuLogo">
            <a:extLst>
              <a:ext uri="{FF2B5EF4-FFF2-40B4-BE49-F238E27FC236}">
                <a16:creationId xmlns:a16="http://schemas.microsoft.com/office/drawing/2014/main" id="{276976FC-0F1F-4400-9A0E-B483FFB66A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143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" name="AutoShape 20">
            <a:extLst>
              <a:ext uri="{FF2B5EF4-FFF2-40B4-BE49-F238E27FC236}">
                <a16:creationId xmlns:a16="http://schemas.microsoft.com/office/drawing/2014/main" id="{163B4A94-D196-434F-8E3E-5AC2741855F8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76200" y="304800"/>
            <a:ext cx="609600" cy="762000"/>
          </a:xfrm>
          <a:prstGeom prst="moon">
            <a:avLst>
              <a:gd name="adj" fmla="val 47912"/>
            </a:avLst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7" name="Rectangle 21">
            <a:extLst>
              <a:ext uri="{FF2B5EF4-FFF2-40B4-BE49-F238E27FC236}">
                <a16:creationId xmlns:a16="http://schemas.microsoft.com/office/drawing/2014/main" id="{84B9E5A8-9ED7-446D-B4BA-61F7F288CC3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68313"/>
            <a:ext cx="76200" cy="260350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华文新魏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0.xml"/><Relationship Id="rId4" Type="http://schemas.openxmlformats.org/officeDocument/2006/relationships/slide" Target="slide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slide" Target="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slide" Target="slide4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CC6D6381-B511-4DA7-9DE8-ACA7939DC83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第五章 </a:t>
            </a:r>
            <a:r>
              <a:rPr lang="en-US" altLang="zh-CN"/>
              <a:t>GPS</a:t>
            </a:r>
            <a:r>
              <a:rPr lang="zh-CN" altLang="en-US"/>
              <a:t>卫星定位基本原理</a:t>
            </a: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A489B63B-84A7-4881-8F29-5870BA5A73D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/>
            <a:r>
              <a:rPr lang="en-US" altLang="zh-CN">
                <a:solidFill>
                  <a:schemeClr val="bg1"/>
                </a:solidFill>
              </a:rPr>
              <a:t>5.3.3</a:t>
            </a:r>
            <a:r>
              <a:rPr lang="zh-CN" altLang="en-US">
                <a:solidFill>
                  <a:schemeClr val="bg1"/>
                </a:solidFill>
              </a:rPr>
              <a:t>整周模糊度的确定</a:t>
            </a:r>
          </a:p>
          <a:p>
            <a:pPr algn="l" eaLnBrk="1" hangingPunct="1"/>
            <a:r>
              <a:rPr lang="en-US" altLang="zh-CN"/>
              <a:t>5.4 </a:t>
            </a:r>
            <a:r>
              <a:rPr lang="zh-CN" altLang="en-US"/>
              <a:t>整周跳变的修复</a:t>
            </a:r>
          </a:p>
          <a:p>
            <a:pPr algn="l" eaLnBrk="1" hangingPunct="1"/>
            <a:endParaRPr lang="en-US" altLang="zh-CN"/>
          </a:p>
        </p:txBody>
      </p:sp>
      <p:sp>
        <p:nvSpPr>
          <p:cNvPr id="16388" name="日期占位符 1">
            <a:extLst>
              <a:ext uri="{FF2B5EF4-FFF2-40B4-BE49-F238E27FC236}">
                <a16:creationId xmlns:a16="http://schemas.microsoft.com/office/drawing/2014/main" id="{B1402431-A39B-410E-9442-90A8B651D75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B8345A0-3773-4C11-9943-8344DECCC186}" type="datetime11">
              <a:rPr lang="zh-CN" altLang="en-US"/>
              <a:pPr eaLnBrk="1" hangingPunct="1"/>
              <a:t>21:01:05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2BE466E-1817-471B-8D0D-47F3944A17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解决周跳问题的方法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5061018-1868-4AA0-B409-16713AB4D4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zh-CN" altLang="en-US"/>
              <a:t>探测与修复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/>
              <a:t>设法找出周跳发生的时间和大小</a:t>
            </a:r>
          </a:p>
          <a:p>
            <a:pPr marL="1752600" lvl="3" indent="-381000" eaLnBrk="1" hangingPunct="1">
              <a:lnSpc>
                <a:spcPct val="90000"/>
              </a:lnSpc>
            </a:pPr>
            <a:endParaRPr lang="zh-CN" altLang="en-US"/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/>
              <a:t>常用方法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>
                <a:hlinkClick r:id="rId3" action="ppaction://hlinksldjump"/>
              </a:rPr>
              <a:t>屏幕扫描法</a:t>
            </a:r>
            <a:endParaRPr lang="zh-CN" altLang="en-US"/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>
                <a:hlinkClick r:id="rId4" action="ppaction://hlinksldjump"/>
              </a:rPr>
              <a:t>高次差法</a:t>
            </a:r>
            <a:endParaRPr lang="zh-CN" altLang="en-US"/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>
                <a:hlinkClick r:id="rId5" action="ppaction://hlinksldjump"/>
              </a:rPr>
              <a:t>多项式拟合法</a:t>
            </a:r>
            <a:endParaRPr lang="zh-CN" altLang="en-US"/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/>
              <a:t>双频观测值（电离层残差法）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/>
              <a:t>据平差后的残差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/>
              <a:t>三差法、 </a:t>
            </a:r>
            <a:r>
              <a:rPr lang="en-US" altLang="zh-CN"/>
              <a:t>MW</a:t>
            </a:r>
            <a:r>
              <a:rPr lang="zh-CN" altLang="en-US"/>
              <a:t>观测值法</a:t>
            </a:r>
            <a:r>
              <a:rPr lang="en-US" altLang="zh-CN">
                <a:latin typeface="华文细黑" panose="02010600040101010101" pitchFamily="2" charset="-122"/>
              </a:rPr>
              <a:t>…</a:t>
            </a:r>
            <a:endParaRPr lang="en-US" altLang="zh-CN"/>
          </a:p>
        </p:txBody>
      </p:sp>
      <p:sp>
        <p:nvSpPr>
          <p:cNvPr id="135172" name="Rectangle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A6407EB-055A-4C7E-B73C-1CD155D9A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713" y="6248400"/>
            <a:ext cx="776287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DB63"/>
                </a:solidFill>
                <a:latin typeface="Times New Roman" panose="02020603050405020304" pitchFamily="18" charset="0"/>
              </a:rPr>
              <a:t>Next</a:t>
            </a:r>
          </a:p>
        </p:txBody>
      </p:sp>
      <p:sp>
        <p:nvSpPr>
          <p:cNvPr id="25605" name="日期占位符 1">
            <a:extLst>
              <a:ext uri="{FF2B5EF4-FFF2-40B4-BE49-F238E27FC236}">
                <a16:creationId xmlns:a16="http://schemas.microsoft.com/office/drawing/2014/main" id="{1FDB26E9-68FF-4A0A-BDDC-B484EB25242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57B9953-75D7-4AB7-B149-556FA4D95F3D}" type="datetime11">
              <a:rPr lang="zh-CN" altLang="en-US"/>
              <a:pPr eaLnBrk="1" hangingPunct="1"/>
              <a:t>21:01:05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2838998-64A1-4779-A643-22F359D792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屏幕扫描法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389B985-289C-417B-B57E-25596807580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方法：人工在屏幕上观察观测值（或观测值组合）</a:t>
            </a:r>
            <a:r>
              <a:rPr lang="zh-CN" altLang="en-US" sz="2800">
                <a:solidFill>
                  <a:schemeClr val="accent2"/>
                </a:solidFill>
              </a:rPr>
              <a:t>曲线</a:t>
            </a:r>
            <a:r>
              <a:rPr lang="zh-CN" altLang="en-US" sz="2800"/>
              <a:t>的变化</a:t>
            </a:r>
            <a:r>
              <a:rPr lang="zh-CN" altLang="en-US" sz="2800">
                <a:solidFill>
                  <a:schemeClr val="accent2"/>
                </a:solidFill>
              </a:rPr>
              <a:t>是否连续</a:t>
            </a:r>
            <a:r>
              <a:rPr lang="zh-CN" altLang="en-US" sz="2800"/>
              <a:t>。</a:t>
            </a:r>
          </a:p>
          <a:p>
            <a:pPr eaLnBrk="1" hangingPunct="1"/>
            <a:r>
              <a:rPr lang="zh-CN" altLang="en-US" sz="2800"/>
              <a:t>特点</a:t>
            </a:r>
          </a:p>
          <a:p>
            <a:pPr lvl="1" eaLnBrk="1" hangingPunct="1"/>
            <a:r>
              <a:rPr lang="zh-CN" altLang="en-US" sz="2400"/>
              <a:t>费时、只能发现</a:t>
            </a:r>
            <a:r>
              <a:rPr lang="zh-CN" altLang="en-US" sz="2400">
                <a:solidFill>
                  <a:schemeClr val="accent2"/>
                </a:solidFill>
              </a:rPr>
              <a:t>大周跳</a:t>
            </a:r>
            <a:r>
              <a:rPr lang="zh-CN" altLang="en-US" sz="2400"/>
              <a:t>。</a:t>
            </a:r>
          </a:p>
          <a:p>
            <a:pPr lvl="1" eaLnBrk="1" hangingPunct="1"/>
            <a:r>
              <a:rPr lang="zh-CN" altLang="en-US" sz="2400"/>
              <a:t>由于原始的载波观测值变化很快，通常观察的是某种</a:t>
            </a:r>
            <a:r>
              <a:rPr lang="zh-CN" altLang="en-US" sz="2400">
                <a:solidFill>
                  <a:schemeClr val="accent2"/>
                </a:solidFill>
              </a:rPr>
              <a:t>观测值的组合</a:t>
            </a:r>
            <a:r>
              <a:rPr lang="zh-CN" altLang="en-US" sz="2400"/>
              <a:t>，如</a:t>
            </a:r>
          </a:p>
        </p:txBody>
      </p:sp>
      <p:pic>
        <p:nvPicPr>
          <p:cNvPr id="26628" name="Picture 4">
            <a:extLst>
              <a:ext uri="{FF2B5EF4-FFF2-40B4-BE49-F238E27FC236}">
                <a16:creationId xmlns:a16="http://schemas.microsoft.com/office/drawing/2014/main" id="{F398541F-4448-4582-B114-DEB26DF7A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974850"/>
            <a:ext cx="43434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26629" name="Object 5">
            <a:extLst>
              <a:ext uri="{FF2B5EF4-FFF2-40B4-BE49-F238E27FC236}">
                <a16:creationId xmlns:a16="http://schemas.microsoft.com/office/drawing/2014/main" id="{D86342BF-EDD3-45B4-991F-802B02E992C0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905000" y="5334000"/>
          <a:ext cx="19050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Equation" r:id="rId4" imgW="1104421" imgH="215806" progId="Equation.3">
                  <p:embed/>
                </p:oleObj>
              </mc:Choice>
              <mc:Fallback>
                <p:oleObj name="Equation" r:id="rId4" imgW="1104421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334000"/>
                        <a:ext cx="19050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9" name="Rectangle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146D1C5-4C4D-4020-8203-E5D24FB65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713" y="6248400"/>
            <a:ext cx="776287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DB63"/>
                </a:solidFill>
                <a:latin typeface="Times New Roman" panose="02020603050405020304" pitchFamily="18" charset="0"/>
              </a:rPr>
              <a:t>Next</a:t>
            </a:r>
          </a:p>
        </p:txBody>
      </p:sp>
      <p:sp>
        <p:nvSpPr>
          <p:cNvPr id="26631" name="日期占位符 1">
            <a:extLst>
              <a:ext uri="{FF2B5EF4-FFF2-40B4-BE49-F238E27FC236}">
                <a16:creationId xmlns:a16="http://schemas.microsoft.com/office/drawing/2014/main" id="{BD0102B5-1246-4B69-9F7A-509AAA73355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3B8BF0A-D3FF-4421-BE93-A2264527ADAC}" type="datetime11">
              <a:rPr lang="zh-CN" altLang="en-US"/>
              <a:pPr eaLnBrk="1" hangingPunct="1"/>
              <a:t>21:01:05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E7D4759-A12C-4F92-A181-E9332E8BC5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高次差法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322FA7B-5EE8-4C9E-8C8C-5AB4E42A04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原理</a:t>
            </a:r>
          </a:p>
          <a:p>
            <a:pPr lvl="1" eaLnBrk="1" hangingPunct="1"/>
            <a:r>
              <a:rPr lang="zh-CN" altLang="en-US"/>
              <a:t>由于卫星和接收机间的距离在不断变化，因而载波相位测量的观测值</a:t>
            </a:r>
            <a:r>
              <a:rPr lang="en-US" altLang="zh-CN"/>
              <a:t>N</a:t>
            </a:r>
            <a:r>
              <a:rPr lang="en-US" altLang="zh-CN" baseline="-25000"/>
              <a:t>0</a:t>
            </a:r>
            <a:r>
              <a:rPr lang="en-US" altLang="zh-CN"/>
              <a:t>+Int(ф) +Fr(ф)</a:t>
            </a:r>
            <a:r>
              <a:rPr lang="zh-CN" altLang="en-US"/>
              <a:t>也随时间在不断变化。</a:t>
            </a:r>
          </a:p>
          <a:p>
            <a:pPr lvl="1" eaLnBrk="1" hangingPunct="1"/>
            <a:r>
              <a:rPr lang="zh-CN" altLang="en-US"/>
              <a:t>但这种变化应是</a:t>
            </a:r>
            <a:r>
              <a:rPr lang="zh-CN" altLang="en-US">
                <a:solidFill>
                  <a:srgbClr val="CC0000"/>
                </a:solidFill>
              </a:rPr>
              <a:t>有规律的，平滑的</a:t>
            </a:r>
            <a:r>
              <a:rPr lang="zh-CN" altLang="en-US"/>
              <a:t>。周跳将破坏这种规律性。</a:t>
            </a:r>
          </a:p>
          <a:p>
            <a:pPr lvl="1" eaLnBrk="1" hangingPunct="1"/>
            <a:r>
              <a:rPr lang="zh-CN" altLang="en-US"/>
              <a:t>对于</a:t>
            </a:r>
            <a:r>
              <a:rPr lang="en-US" altLang="zh-CN"/>
              <a:t>GPS</a:t>
            </a:r>
            <a:r>
              <a:rPr lang="zh-CN" altLang="en-US"/>
              <a:t>卫星而言，当求至</a:t>
            </a:r>
            <a:r>
              <a:rPr lang="zh-CN" altLang="en-US">
                <a:solidFill>
                  <a:srgbClr val="CC0000"/>
                </a:solidFill>
              </a:rPr>
              <a:t>四次差时，其值已趋向于零</a:t>
            </a:r>
            <a:r>
              <a:rPr lang="zh-CN" altLang="en-US"/>
              <a:t>。残留的四次差主要是由接收机的钟误差等因素引起的。</a:t>
            </a:r>
          </a:p>
        </p:txBody>
      </p:sp>
      <p:sp>
        <p:nvSpPr>
          <p:cNvPr id="138244" name="Rectangle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2AF1252-69B8-4BF6-84DC-7441FA62C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713" y="6248400"/>
            <a:ext cx="776287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DB63"/>
                </a:solidFill>
                <a:latin typeface="Times New Roman" panose="02020603050405020304" pitchFamily="18" charset="0"/>
              </a:rPr>
              <a:t>Next</a:t>
            </a:r>
          </a:p>
        </p:txBody>
      </p:sp>
      <p:sp>
        <p:nvSpPr>
          <p:cNvPr id="27653" name="日期占位符 1">
            <a:extLst>
              <a:ext uri="{FF2B5EF4-FFF2-40B4-BE49-F238E27FC236}">
                <a16:creationId xmlns:a16="http://schemas.microsoft.com/office/drawing/2014/main" id="{19B0F751-DB01-4A29-AFB4-4F16F49ECC9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EC1D7CF-B698-42E0-A3FE-425288917305}" type="datetime11">
              <a:rPr lang="zh-CN" altLang="en-US"/>
              <a:pPr eaLnBrk="1" hangingPunct="1"/>
              <a:t>21:01:05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F3CE1E1-2CAE-4070-A5AC-B26035F9D8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高次差法示例</a:t>
            </a:r>
            <a:r>
              <a:rPr lang="en-US" altLang="zh-CN" sz="4000"/>
              <a:t>1</a:t>
            </a:r>
          </a:p>
        </p:txBody>
      </p:sp>
      <p:graphicFrame>
        <p:nvGraphicFramePr>
          <p:cNvPr id="139365" name="Group 101">
            <a:extLst>
              <a:ext uri="{FF2B5EF4-FFF2-40B4-BE49-F238E27FC236}">
                <a16:creationId xmlns:a16="http://schemas.microsoft.com/office/drawing/2014/main" id="{09906676-14F5-468D-92B3-304A51574C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524000"/>
          <a:ext cx="8153400" cy="5024438"/>
        </p:xfrm>
        <a:graphic>
          <a:graphicData uri="http://schemas.openxmlformats.org/drawingml/2006/table">
            <a:tbl>
              <a:tblPr/>
              <a:tblGrid>
                <a:gridCol w="113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0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88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890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观测历元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原始相位观测值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一次差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二次差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三次差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四次差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95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1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475833.2251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8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11608.7533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90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2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487441.9784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399.8138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12008.5671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2.5074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026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3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499450.5455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402.3212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-0.5797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4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12410.8883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74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1.9277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4314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4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511861.4338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97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404.2489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0.9639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73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12815.1372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55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2.8916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1472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524676.5710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28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407.1405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-0.2721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41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13222.2777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14314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6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537898.8487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2.6195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873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409.7600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746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-0.4219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9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13632.0377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71129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7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551530.8864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2.1976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00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411.9576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711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984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14043.9953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289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8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565574.8817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4001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sp>
        <p:nvSpPr>
          <p:cNvPr id="28771" name="Rectangle 102">
            <a:extLst>
              <a:ext uri="{FF2B5EF4-FFF2-40B4-BE49-F238E27FC236}">
                <a16:creationId xmlns:a16="http://schemas.microsoft.com/office/drawing/2014/main" id="{E874A898-FDE3-4061-8F53-6410570D9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14400"/>
            <a:ext cx="8839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kumimoji="1" lang="zh-CN" altLang="en-US"/>
              <a:t>载波相位观测值及其差值（无周跳）：表</a:t>
            </a:r>
            <a:r>
              <a:rPr kumimoji="1" lang="en-US" altLang="zh-CN"/>
              <a:t>5-1</a:t>
            </a:r>
          </a:p>
        </p:txBody>
      </p:sp>
      <p:sp>
        <p:nvSpPr>
          <p:cNvPr id="139367" name="Rectangle 103">
            <a:extLst>
              <a:ext uri="{FF2B5EF4-FFF2-40B4-BE49-F238E27FC236}">
                <a16:creationId xmlns:a16="http://schemas.microsoft.com/office/drawing/2014/main" id="{FBFAF251-1CA1-4A30-AEA5-7C65112CC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524000"/>
            <a:ext cx="1447800" cy="502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9368" name="Rectangle 104">
            <a:extLst>
              <a:ext uri="{FF2B5EF4-FFF2-40B4-BE49-F238E27FC236}">
                <a16:creationId xmlns:a16="http://schemas.microsoft.com/office/drawing/2014/main" id="{B4C75D64-CE81-49B4-A171-6FA132FAD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524000"/>
            <a:ext cx="1219200" cy="502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9369" name="Rectangle 105">
            <a:extLst>
              <a:ext uri="{FF2B5EF4-FFF2-40B4-BE49-F238E27FC236}">
                <a16:creationId xmlns:a16="http://schemas.microsoft.com/office/drawing/2014/main" id="{191E6B08-3D2C-4D9C-A319-EB59EF46C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524000"/>
            <a:ext cx="1219200" cy="502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9370" name="Rectangle 106">
            <a:extLst>
              <a:ext uri="{FF2B5EF4-FFF2-40B4-BE49-F238E27FC236}">
                <a16:creationId xmlns:a16="http://schemas.microsoft.com/office/drawing/2014/main" id="{1DB1F62D-9544-461F-AAFA-F11066A9E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1524000"/>
            <a:ext cx="1219200" cy="502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9371" name="Rectangle 10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3B7514A-00E5-4B93-8427-AFEB91549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713" y="6248400"/>
            <a:ext cx="776287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DB63"/>
                </a:solidFill>
                <a:latin typeface="Times New Roman" panose="02020603050405020304" pitchFamily="18" charset="0"/>
              </a:rPr>
              <a:t>Next</a:t>
            </a:r>
          </a:p>
        </p:txBody>
      </p:sp>
      <p:sp>
        <p:nvSpPr>
          <p:cNvPr id="28777" name="日期占位符 1">
            <a:extLst>
              <a:ext uri="{FF2B5EF4-FFF2-40B4-BE49-F238E27FC236}">
                <a16:creationId xmlns:a16="http://schemas.microsoft.com/office/drawing/2014/main" id="{8543ABCD-23CF-4CFD-803A-99FD4DC7C77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C5B2F60-FB7A-4445-B869-4CE8C75D8227}" type="datetime11">
              <a:rPr lang="zh-CN" altLang="en-US"/>
              <a:pPr eaLnBrk="1" hangingPunct="1"/>
              <a:t>21:01:05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139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139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139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139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1393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1393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1393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" grpId="0" animBg="1"/>
      <p:bldP spid="139368" grpId="0" animBg="1"/>
      <p:bldP spid="139369" grpId="0" animBg="1"/>
      <p:bldP spid="139370" grpId="0" animBg="1"/>
      <p:bldP spid="13937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ACEC79C-9F35-41C7-BD39-1B8FCA968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高次差法示例</a:t>
            </a:r>
            <a:r>
              <a:rPr lang="en-US" altLang="zh-CN" sz="4000"/>
              <a:t>2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E216E802-5C9B-4093-9068-B70E53D8A36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 flipH="1">
            <a:off x="0" y="1066800"/>
            <a:ext cx="9144000" cy="533400"/>
          </a:xfrm>
        </p:spPr>
        <p:txBody>
          <a:bodyPr/>
          <a:lstStyle/>
          <a:p>
            <a:pPr eaLnBrk="1" hangingPunct="1"/>
            <a:r>
              <a:rPr kumimoji="1" lang="zh-CN" altLang="en-US" sz="2800"/>
              <a:t>载波相位观测值及其差值（有周跳）：表</a:t>
            </a:r>
            <a:r>
              <a:rPr kumimoji="1" lang="en-US" altLang="zh-CN" sz="2800"/>
              <a:t>5-2</a:t>
            </a:r>
          </a:p>
        </p:txBody>
      </p:sp>
      <p:graphicFrame>
        <p:nvGraphicFramePr>
          <p:cNvPr id="141416" name="Group 104">
            <a:extLst>
              <a:ext uri="{FF2B5EF4-FFF2-40B4-BE49-F238E27FC236}">
                <a16:creationId xmlns:a16="http://schemas.microsoft.com/office/drawing/2014/main" id="{6F842262-5605-486C-92EC-4A01E17D043D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57200" y="1905000"/>
          <a:ext cx="8458200" cy="4670425"/>
        </p:xfrm>
        <a:graphic>
          <a:graphicData uri="http://schemas.openxmlformats.org/drawingml/2006/table">
            <a:tbl>
              <a:tblPr/>
              <a:tblGrid>
                <a:gridCol w="117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5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8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11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观测历元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原始相位观测值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一次差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二次差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三次差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四次差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042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475833.2251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11608.7533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7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2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487441.9784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399.8138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2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12008.5671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2.5074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062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3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499450.5455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3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402.3212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-100.5797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12410.8883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14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-98.0723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7935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4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511861.4338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0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304.2489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300.9639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25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12715.1372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17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202.8916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1903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5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524576.5710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46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507.1405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-300.2721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079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13222.2777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1903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6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537798.8487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-97.3805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841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409.7600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99.5781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52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13632.0377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79364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7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551430.8864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2.1976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920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411.9576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52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14043.9953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190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8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565474.8817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4174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sp>
        <p:nvSpPr>
          <p:cNvPr id="141417" name="Rectangle 105">
            <a:extLst>
              <a:ext uri="{FF2B5EF4-FFF2-40B4-BE49-F238E27FC236}">
                <a16:creationId xmlns:a16="http://schemas.microsoft.com/office/drawing/2014/main" id="{BCD4BFF0-8C4E-4B03-9C95-CA1F20247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524000"/>
            <a:ext cx="1447800" cy="502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1418" name="Rectangle 106">
            <a:extLst>
              <a:ext uri="{FF2B5EF4-FFF2-40B4-BE49-F238E27FC236}">
                <a16:creationId xmlns:a16="http://schemas.microsoft.com/office/drawing/2014/main" id="{A54DA0F8-D2D9-4D0E-980E-BA352E2C6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524000"/>
            <a:ext cx="1295400" cy="502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1419" name="Rectangle 107">
            <a:extLst>
              <a:ext uri="{FF2B5EF4-FFF2-40B4-BE49-F238E27FC236}">
                <a16:creationId xmlns:a16="http://schemas.microsoft.com/office/drawing/2014/main" id="{4B6E8259-A36C-4CC3-BEAD-5652B56A6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524000"/>
            <a:ext cx="1219200" cy="502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1420" name="Rectangle 108">
            <a:extLst>
              <a:ext uri="{FF2B5EF4-FFF2-40B4-BE49-F238E27FC236}">
                <a16:creationId xmlns:a16="http://schemas.microsoft.com/office/drawing/2014/main" id="{0BAB7882-2986-4E62-9C2C-0070A2A53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524000"/>
            <a:ext cx="1524000" cy="502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1421" name="Rectangle 10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EFAD130-0C99-4BA1-8D12-4802401FD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713" y="6248400"/>
            <a:ext cx="776287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DB63"/>
                </a:solidFill>
                <a:latin typeface="Times New Roman" panose="02020603050405020304" pitchFamily="18" charset="0"/>
              </a:rPr>
              <a:t>Next</a:t>
            </a:r>
          </a:p>
        </p:txBody>
      </p:sp>
      <p:sp>
        <p:nvSpPr>
          <p:cNvPr id="29801" name="日期占位符 1">
            <a:extLst>
              <a:ext uri="{FF2B5EF4-FFF2-40B4-BE49-F238E27FC236}">
                <a16:creationId xmlns:a16="http://schemas.microsoft.com/office/drawing/2014/main" id="{B6E92514-F651-4998-A503-A84546B0A7F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3311E6C-BE0C-4063-9A71-B399FFD27496}" type="datetime11">
              <a:rPr lang="zh-CN" altLang="en-US"/>
              <a:pPr eaLnBrk="1" hangingPunct="1"/>
              <a:t>21:01:05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141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141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141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141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1414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1414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1414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417" grpId="0" animBg="1"/>
      <p:bldP spid="141418" grpId="0" animBg="1"/>
      <p:bldP spid="141419" grpId="0" animBg="1"/>
      <p:bldP spid="141420" grpId="0" animBg="1"/>
      <p:bldP spid="1414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553D46D-1269-4910-A4B7-AA519810F6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z="4000">
                <a:solidFill>
                  <a:schemeClr val="tx1"/>
                </a:solidFill>
              </a:rPr>
              <a:t>高次差法周跳影响规律分析</a:t>
            </a:r>
          </a:p>
        </p:txBody>
      </p:sp>
      <p:graphicFrame>
        <p:nvGraphicFramePr>
          <p:cNvPr id="143464" name="Group 104">
            <a:extLst>
              <a:ext uri="{FF2B5EF4-FFF2-40B4-BE49-F238E27FC236}">
                <a16:creationId xmlns:a16="http://schemas.microsoft.com/office/drawing/2014/main" id="{C4295818-338F-492B-A0EE-9AD51BBBBF4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143000"/>
          <a:ext cx="8229600" cy="5065713"/>
        </p:xfrm>
        <a:graphic>
          <a:graphicData uri="http://schemas.openxmlformats.org/drawingml/2006/table">
            <a:tbl>
              <a:tblPr/>
              <a:tblGrid>
                <a:gridCol w="114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7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0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41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观测历元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原始相位观测值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一次差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二次差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三次差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四次差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916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1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986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2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2727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3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7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5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11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0191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4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35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-3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6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70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-2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050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  <a:sym typeface="Symbol" pitchFamily="18" charset="2"/>
                        </a:rPr>
                        <a:t>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35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-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3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936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049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6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000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711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  <a:sym typeface="Symbol" pitchFamily="18" charset="2"/>
                        </a:rPr>
                        <a:t>-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94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84148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7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25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711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258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5121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8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4318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sp>
        <p:nvSpPr>
          <p:cNvPr id="143465" name="Rectangle 105">
            <a:extLst>
              <a:ext uri="{FF2B5EF4-FFF2-40B4-BE49-F238E27FC236}">
                <a16:creationId xmlns:a16="http://schemas.microsoft.com/office/drawing/2014/main" id="{6C4E972E-2694-4927-A7DF-AB4B2A299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143000"/>
            <a:ext cx="1447800" cy="502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66" name="Rectangle 106">
            <a:extLst>
              <a:ext uri="{FF2B5EF4-FFF2-40B4-BE49-F238E27FC236}">
                <a16:creationId xmlns:a16="http://schemas.microsoft.com/office/drawing/2014/main" id="{93ACCEB6-AE66-4820-B610-793C26DC2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143000"/>
            <a:ext cx="1295400" cy="502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67" name="Rectangle 107">
            <a:extLst>
              <a:ext uri="{FF2B5EF4-FFF2-40B4-BE49-F238E27FC236}">
                <a16:creationId xmlns:a16="http://schemas.microsoft.com/office/drawing/2014/main" id="{FC538659-6371-4949-AE4C-7902E7B82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143000"/>
            <a:ext cx="1219200" cy="502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68" name="Rectangle 108">
            <a:extLst>
              <a:ext uri="{FF2B5EF4-FFF2-40B4-BE49-F238E27FC236}">
                <a16:creationId xmlns:a16="http://schemas.microsoft.com/office/drawing/2014/main" id="{CF720686-19C6-40F4-BFFA-922844FC3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066800"/>
            <a:ext cx="1524000" cy="502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69" name="Rectangle 10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A61BADE-C5C2-42B1-BB9A-F8B374792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713" y="6248400"/>
            <a:ext cx="776287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DB63"/>
                </a:solidFill>
                <a:latin typeface="Times New Roman" panose="02020603050405020304" pitchFamily="18" charset="0"/>
              </a:rPr>
              <a:t>Next</a:t>
            </a:r>
          </a:p>
        </p:txBody>
      </p:sp>
      <p:sp>
        <p:nvSpPr>
          <p:cNvPr id="30824" name="日期占位符 1">
            <a:extLst>
              <a:ext uri="{FF2B5EF4-FFF2-40B4-BE49-F238E27FC236}">
                <a16:creationId xmlns:a16="http://schemas.microsoft.com/office/drawing/2014/main" id="{97F53F48-2967-4A2A-BF47-7E182FA4F46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EC08183-5C0D-41B5-8537-86B2EB13C015}" type="datetime11">
              <a:rPr lang="zh-CN" altLang="en-US"/>
              <a:pPr eaLnBrk="1" hangingPunct="1"/>
              <a:t>21:01:05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143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143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143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143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1434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1434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1434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65" grpId="0" animBg="1"/>
      <p:bldP spid="143466" grpId="0" animBg="1"/>
      <p:bldP spid="143467" grpId="0" animBg="1"/>
      <p:bldP spid="143468" grpId="0" animBg="1"/>
      <p:bldP spid="14346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710E063-611B-4F1A-BD51-B0821E1E72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示例数据周跳的求解</a:t>
            </a:r>
          </a:p>
        </p:txBody>
      </p:sp>
      <p:sp>
        <p:nvSpPr>
          <p:cNvPr id="157946" name="Rectangle 250">
            <a:extLst>
              <a:ext uri="{FF2B5EF4-FFF2-40B4-BE49-F238E27FC236}">
                <a16:creationId xmlns:a16="http://schemas.microsoft.com/office/drawing/2014/main" id="{DF04BA70-D355-4677-895C-A929597E4F1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0" y="1066800"/>
            <a:ext cx="3657600" cy="49831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>
                <a:sym typeface="Symbol" panose="05050102010706020507" pitchFamily="18" charset="2"/>
              </a:rPr>
              <a:t>-</a:t>
            </a:r>
            <a:r>
              <a:rPr lang="zh-CN" altLang="en-US" sz="2400" b="1">
                <a:sym typeface="Symbol" panose="05050102010706020507" pitchFamily="18" charset="2"/>
              </a:rPr>
              <a:t>（ </a:t>
            </a:r>
            <a:r>
              <a:rPr lang="en-US" altLang="zh-CN" sz="2400" b="1"/>
              <a:t>-3 </a:t>
            </a:r>
            <a:r>
              <a:rPr lang="en-US" altLang="zh-CN" sz="2400" b="1">
                <a:sym typeface="Symbol" panose="05050102010706020507" pitchFamily="18" charset="2"/>
              </a:rPr>
              <a:t> </a:t>
            </a:r>
            <a:r>
              <a:rPr lang="zh-CN" altLang="en-US" sz="2400" b="1">
                <a:sym typeface="Symbol" panose="05050102010706020507" pitchFamily="18" charset="2"/>
              </a:rPr>
              <a:t>）</a:t>
            </a:r>
            <a:r>
              <a:rPr lang="en-US" altLang="zh-CN" sz="2400" b="1">
                <a:sym typeface="Symbol" panose="05050102010706020507" pitchFamily="18" charset="2"/>
              </a:rPr>
              <a:t>+ </a:t>
            </a:r>
            <a:r>
              <a:rPr lang="en-US" altLang="zh-CN" sz="2400" b="1"/>
              <a:t>3 </a:t>
            </a:r>
            <a:r>
              <a:rPr lang="en-US" altLang="zh-CN" sz="2400" b="1">
                <a:sym typeface="Symbol" panose="05050102010706020507" pitchFamily="18" charset="2"/>
              </a:rPr>
              <a:t>-</a:t>
            </a:r>
            <a:r>
              <a:rPr lang="zh-CN" altLang="en-US" sz="2400" b="1">
                <a:sym typeface="Symbol" panose="05050102010706020507" pitchFamily="18" charset="2"/>
              </a:rPr>
              <a:t>（ </a:t>
            </a:r>
            <a:r>
              <a:rPr lang="en-US" altLang="zh-CN" sz="2400" b="1"/>
              <a:t>- </a:t>
            </a:r>
            <a:r>
              <a:rPr lang="en-US" altLang="zh-CN" sz="2400" b="1">
                <a:sym typeface="Symbol" panose="05050102010706020507" pitchFamily="18" charset="2"/>
              </a:rPr>
              <a:t> </a:t>
            </a:r>
            <a:r>
              <a:rPr lang="zh-CN" altLang="en-US" sz="2400" b="1">
                <a:sym typeface="Symbol" panose="05050102010706020507" pitchFamily="18" charset="2"/>
              </a:rPr>
              <a:t>）</a:t>
            </a:r>
          </a:p>
          <a:p>
            <a:pPr eaLnBrk="1" hangingPunct="1">
              <a:buFontTx/>
              <a:buNone/>
            </a:pPr>
            <a:r>
              <a:rPr lang="en-US" altLang="zh-CN" sz="2400" b="1">
                <a:sym typeface="Symbol" panose="05050102010706020507" pitchFamily="18" charset="2"/>
              </a:rPr>
              <a:t>= </a:t>
            </a:r>
            <a:r>
              <a:rPr lang="en-US" altLang="zh-CN" sz="2400" b="1"/>
              <a:t>-100.5797-</a:t>
            </a:r>
            <a:r>
              <a:rPr lang="zh-CN" altLang="en-US" sz="2400" b="1"/>
              <a:t>（ </a:t>
            </a:r>
            <a:r>
              <a:rPr lang="en-US" altLang="zh-CN" sz="2400" b="1"/>
              <a:t>300.9639 </a:t>
            </a:r>
            <a:r>
              <a:rPr lang="zh-CN" altLang="en-US" sz="2400" b="1"/>
              <a:t>）</a:t>
            </a:r>
            <a:r>
              <a:rPr lang="en-US" altLang="zh-CN" sz="2400" b="1"/>
              <a:t>+(-300.2721)-(99.5781)</a:t>
            </a:r>
            <a:endParaRPr lang="en-US" altLang="zh-CN" sz="2400" b="1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zh-CN" altLang="en-US" sz="2400" b="1">
                <a:sym typeface="Symbol" panose="05050102010706020507" pitchFamily="18" charset="2"/>
              </a:rPr>
              <a:t>即</a:t>
            </a:r>
            <a:r>
              <a:rPr lang="en-US" altLang="zh-CN" sz="2400" b="1">
                <a:sym typeface="Symbol" panose="05050102010706020507" pitchFamily="18" charset="2"/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altLang="zh-CN" sz="2400" b="1">
                <a:sym typeface="Symbol" panose="05050102010706020507" pitchFamily="18" charset="2"/>
              </a:rPr>
              <a:t>8 =-801.3938</a:t>
            </a:r>
          </a:p>
          <a:p>
            <a:pPr eaLnBrk="1" hangingPunct="1">
              <a:buFontTx/>
              <a:buNone/>
            </a:pPr>
            <a:r>
              <a:rPr lang="en-US" altLang="zh-CN" sz="2400" b="1">
                <a:sym typeface="Symbol" panose="05050102010706020507" pitchFamily="18" charset="2"/>
              </a:rPr>
              <a:t>=-100.174</a:t>
            </a:r>
          </a:p>
          <a:p>
            <a:pPr eaLnBrk="1" hangingPunct="1">
              <a:buFontTx/>
              <a:buNone/>
            </a:pPr>
            <a:r>
              <a:rPr lang="en-US" altLang="zh-CN" sz="2400" b="1">
                <a:sym typeface="Symbol" panose="05050102010706020507" pitchFamily="18" charset="2"/>
              </a:rPr>
              <a:t>=-100</a:t>
            </a:r>
          </a:p>
        </p:txBody>
      </p:sp>
      <p:graphicFrame>
        <p:nvGraphicFramePr>
          <p:cNvPr id="157950" name="Group 254">
            <a:extLst>
              <a:ext uri="{FF2B5EF4-FFF2-40B4-BE49-F238E27FC236}">
                <a16:creationId xmlns:a16="http://schemas.microsoft.com/office/drawing/2014/main" id="{7C8D3EAD-2132-4B08-BB14-52F421A5F0A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667000" y="1143000"/>
          <a:ext cx="2514600" cy="50292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1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观测历元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四次差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42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-100.5797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4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1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300.9639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462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-300.2721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52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99.5781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57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3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27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57948" name="Group 252">
            <a:extLst>
              <a:ext uri="{FF2B5EF4-FFF2-40B4-BE49-F238E27FC236}">
                <a16:creationId xmlns:a16="http://schemas.microsoft.com/office/drawing/2014/main" id="{B0E93D52-91D8-4813-A6A0-30DBFD367C09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304800" y="1143000"/>
          <a:ext cx="2171700" cy="5030788"/>
        </p:xfrm>
        <a:graphic>
          <a:graphicData uri="http://schemas.openxmlformats.org/drawingml/2006/table">
            <a:tbl>
              <a:tblPr/>
              <a:tblGrid>
                <a:gridCol w="109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0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观测历元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四次差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12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58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5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-3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685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3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11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7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  <a:sym typeface="Symbol" pitchFamily="18" charset="2"/>
                        </a:rPr>
                        <a:t>-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7487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0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93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57951" name="Rectangle 25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A0C9ED8-FA15-4E4A-833A-ACBB9FD0D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713" y="6248400"/>
            <a:ext cx="776287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DB63"/>
                </a:solidFill>
                <a:latin typeface="Times New Roman" panose="02020603050405020304" pitchFamily="18" charset="0"/>
              </a:rPr>
              <a:t>Next</a:t>
            </a:r>
          </a:p>
        </p:txBody>
      </p:sp>
      <p:sp>
        <p:nvSpPr>
          <p:cNvPr id="31823" name="日期占位符 1">
            <a:extLst>
              <a:ext uri="{FF2B5EF4-FFF2-40B4-BE49-F238E27FC236}">
                <a16:creationId xmlns:a16="http://schemas.microsoft.com/office/drawing/2014/main" id="{E3E51870-70EC-4E38-A62B-32A99BD9D5D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630D595-0C13-4FFF-80C3-22E204868CE5}" type="datetime11">
              <a:rPr lang="zh-CN" altLang="en-US"/>
              <a:pPr eaLnBrk="1" hangingPunct="1"/>
              <a:t>21:01:05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7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7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7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57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57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57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57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57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57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57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57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57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57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57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57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57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57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57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1579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1579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1579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9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949B927-2785-431C-ACAB-176272A897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高次差法的问题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26EEF83E-BDCD-4AFB-862D-D75BFA8B64F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458200" cy="4983163"/>
          </a:xfrm>
        </p:spPr>
        <p:txBody>
          <a:bodyPr/>
          <a:lstStyle/>
          <a:p>
            <a:pPr eaLnBrk="1" hangingPunct="1"/>
            <a:r>
              <a:rPr lang="zh-CN" altLang="en-US" sz="2800"/>
              <a:t>接收机钟差对此方法有效性的影响</a:t>
            </a:r>
          </a:p>
          <a:p>
            <a:pPr eaLnBrk="1" hangingPunct="1"/>
            <a:endParaRPr lang="zh-CN" altLang="en-US" sz="2800"/>
          </a:p>
          <a:p>
            <a:pPr eaLnBrk="1" hangingPunct="1"/>
            <a:endParaRPr lang="zh-CN" altLang="en-US" sz="2800"/>
          </a:p>
          <a:p>
            <a:pPr eaLnBrk="1" hangingPunct="1"/>
            <a:endParaRPr lang="zh-CN" altLang="en-US" sz="2800"/>
          </a:p>
          <a:p>
            <a:pPr eaLnBrk="1" hangingPunct="1"/>
            <a:endParaRPr lang="zh-CN" altLang="en-US" sz="2800"/>
          </a:p>
          <a:p>
            <a:pPr eaLnBrk="1" hangingPunct="1"/>
            <a:r>
              <a:rPr lang="zh-CN" altLang="en-US" sz="2800"/>
              <a:t>即使发现相位观测值中存在数周的不规则变化，也很难判断是否存在周跳。</a:t>
            </a:r>
          </a:p>
          <a:p>
            <a:pPr eaLnBrk="1" hangingPunct="1"/>
            <a:r>
              <a:rPr lang="zh-CN" altLang="en-US" sz="2800"/>
              <a:t>克服接收机钟差影响的方法 － </a:t>
            </a:r>
            <a:r>
              <a:rPr lang="zh-CN" altLang="en-US" sz="2800">
                <a:hlinkClick r:id="rId3" action="ppaction://hlinksldjump"/>
              </a:rPr>
              <a:t>卫星间求差</a:t>
            </a:r>
            <a:endParaRPr lang="zh-CN" altLang="en-US" sz="2800"/>
          </a:p>
          <a:p>
            <a:pPr eaLnBrk="1" hangingPunct="1"/>
            <a:r>
              <a:rPr lang="zh-CN" altLang="en-US" sz="2800"/>
              <a:t>所以卫星间求差观测值的高次差法被广泛采用。</a:t>
            </a:r>
          </a:p>
          <a:p>
            <a:pPr eaLnBrk="1" hangingPunct="1"/>
            <a:endParaRPr lang="en-US" altLang="zh-CN" sz="2800"/>
          </a:p>
        </p:txBody>
      </p:sp>
      <p:graphicFrame>
        <p:nvGraphicFramePr>
          <p:cNvPr id="145412" name="Object 4">
            <a:extLst>
              <a:ext uri="{FF2B5EF4-FFF2-40B4-BE49-F238E27FC236}">
                <a16:creationId xmlns:a16="http://schemas.microsoft.com/office/drawing/2014/main" id="{CD32B3AE-659F-4F8E-8B9D-E7AE46E60237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762000" y="1828800"/>
          <a:ext cx="8229600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公式" r:id="rId4" imgW="3873500" imgH="736600" progId="Equation.3">
                  <p:embed/>
                </p:oleObj>
              </mc:Choice>
              <mc:Fallback>
                <p:oleObj name="公式" r:id="rId4" imgW="3873500" imgH="736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28800"/>
                        <a:ext cx="8229600" cy="156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6" name="Rectangl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83B7CFE-40E4-4EEE-BACA-E7866FE3A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713" y="6248400"/>
            <a:ext cx="776287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DB63"/>
                </a:solidFill>
                <a:latin typeface="Times New Roman" panose="02020603050405020304" pitchFamily="18" charset="0"/>
              </a:rPr>
              <a:t>Next</a:t>
            </a:r>
          </a:p>
        </p:txBody>
      </p:sp>
      <p:sp>
        <p:nvSpPr>
          <p:cNvPr id="32774" name="日期占位符 1">
            <a:extLst>
              <a:ext uri="{FF2B5EF4-FFF2-40B4-BE49-F238E27FC236}">
                <a16:creationId xmlns:a16="http://schemas.microsoft.com/office/drawing/2014/main" id="{70219736-E632-45AD-AE9F-98F0F9DD74D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27AC2EE-DDFE-491E-84DD-11304C3101B0}" type="datetime11">
              <a:rPr lang="zh-CN" altLang="en-US"/>
              <a:pPr eaLnBrk="1" hangingPunct="1"/>
              <a:t>21:01:05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428AB07-83AF-4028-96BB-5489C6DD9D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卫星间求差</a:t>
            </a:r>
          </a:p>
        </p:txBody>
      </p:sp>
      <p:pic>
        <p:nvPicPr>
          <p:cNvPr id="33795" name="Picture 5">
            <a:extLst>
              <a:ext uri="{FF2B5EF4-FFF2-40B4-BE49-F238E27FC236}">
                <a16:creationId xmlns:a16="http://schemas.microsoft.com/office/drawing/2014/main" id="{703AD7DE-7442-4EC3-8BC7-42714D8E3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5005388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796" name="Object 6">
            <a:extLst>
              <a:ext uri="{FF2B5EF4-FFF2-40B4-BE49-F238E27FC236}">
                <a16:creationId xmlns:a16="http://schemas.microsoft.com/office/drawing/2014/main" id="{1E693B01-6934-4DD6-AB86-020E5C513BC5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3124200" y="3660775"/>
          <a:ext cx="51816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公式" r:id="rId4" imgW="1514599" imgH="228705" progId="Equation.3">
                  <p:embed/>
                </p:oleObj>
              </mc:Choice>
              <mc:Fallback>
                <p:oleObj name="公式" r:id="rId4" imgW="1514599" imgH="22870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660775"/>
                        <a:ext cx="51816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4" name="Rectangl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0537A16-BAF1-4384-9D28-D9E049F8E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713" y="6248400"/>
            <a:ext cx="776287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DB63"/>
                </a:solidFill>
                <a:latin typeface="Times New Roman" panose="02020603050405020304" pitchFamily="18" charset="0"/>
              </a:rPr>
              <a:t>Next</a:t>
            </a:r>
          </a:p>
        </p:txBody>
      </p:sp>
      <p:sp>
        <p:nvSpPr>
          <p:cNvPr id="33798" name="日期占位符 1">
            <a:extLst>
              <a:ext uri="{FF2B5EF4-FFF2-40B4-BE49-F238E27FC236}">
                <a16:creationId xmlns:a16="http://schemas.microsoft.com/office/drawing/2014/main" id="{B2FE5CBF-00ED-4BEA-A1C0-AABE439B042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9BC39BC-BBEE-43BE-86E3-1425B049F787}" type="datetime11">
              <a:rPr lang="zh-CN" altLang="en-US"/>
              <a:pPr eaLnBrk="1" hangingPunct="1"/>
              <a:t>21:01:05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522C1FCB-02B1-4298-965C-42DE10DEEB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卫星间求差观测值的高次差法</a:t>
            </a:r>
          </a:p>
        </p:txBody>
      </p:sp>
      <p:pic>
        <p:nvPicPr>
          <p:cNvPr id="34819" name="Picture 5">
            <a:extLst>
              <a:ext uri="{FF2B5EF4-FFF2-40B4-BE49-F238E27FC236}">
                <a16:creationId xmlns:a16="http://schemas.microsoft.com/office/drawing/2014/main" id="{ECACC7D9-F4AB-4B48-A6F2-895545358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7239000" cy="546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798" name="WordArt 6">
            <a:extLst>
              <a:ext uri="{FF2B5EF4-FFF2-40B4-BE49-F238E27FC236}">
                <a16:creationId xmlns:a16="http://schemas.microsoft.com/office/drawing/2014/main" id="{3ADBDA3B-76E2-40D8-948A-F892C2EBDA0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828800" y="4724400"/>
            <a:ext cx="266700" cy="2825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1</a:t>
            </a:r>
            <a:r>
              <a: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周</a:t>
            </a:r>
          </a:p>
        </p:txBody>
      </p:sp>
      <p:sp>
        <p:nvSpPr>
          <p:cNvPr id="161799" name="WordArt 7">
            <a:extLst>
              <a:ext uri="{FF2B5EF4-FFF2-40B4-BE49-F238E27FC236}">
                <a16:creationId xmlns:a16="http://schemas.microsoft.com/office/drawing/2014/main" id="{E6E566BA-DF68-4DDE-9A2D-009BAA376BD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962400" y="3810000"/>
            <a:ext cx="266700" cy="2825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1</a:t>
            </a:r>
            <a:r>
              <a: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周</a:t>
            </a:r>
          </a:p>
        </p:txBody>
      </p:sp>
      <p:sp>
        <p:nvSpPr>
          <p:cNvPr id="161800" name="WordArt 8">
            <a:extLst>
              <a:ext uri="{FF2B5EF4-FFF2-40B4-BE49-F238E27FC236}">
                <a16:creationId xmlns:a16="http://schemas.microsoft.com/office/drawing/2014/main" id="{2599C5D9-1748-4C49-B500-911C3329B24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962400" y="4267200"/>
            <a:ext cx="266700" cy="2825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-3</a:t>
            </a:r>
            <a:r>
              <a: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周</a:t>
            </a:r>
          </a:p>
        </p:txBody>
      </p:sp>
      <p:sp>
        <p:nvSpPr>
          <p:cNvPr id="161801" name="WordArt 9">
            <a:extLst>
              <a:ext uri="{FF2B5EF4-FFF2-40B4-BE49-F238E27FC236}">
                <a16:creationId xmlns:a16="http://schemas.microsoft.com/office/drawing/2014/main" id="{2F479C1B-2A15-48DF-93EF-6E3218DC5F8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962400" y="4724400"/>
            <a:ext cx="266700" cy="2825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3</a:t>
            </a:r>
            <a:r>
              <a: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周</a:t>
            </a:r>
          </a:p>
        </p:txBody>
      </p:sp>
      <p:sp>
        <p:nvSpPr>
          <p:cNvPr id="161802" name="WordArt 10">
            <a:extLst>
              <a:ext uri="{FF2B5EF4-FFF2-40B4-BE49-F238E27FC236}">
                <a16:creationId xmlns:a16="http://schemas.microsoft.com/office/drawing/2014/main" id="{C942D1C4-9DB0-4EA7-80D8-460572E1B3E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962400" y="5203825"/>
            <a:ext cx="266700" cy="2825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-1</a:t>
            </a:r>
            <a:r>
              <a: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周</a:t>
            </a:r>
          </a:p>
        </p:txBody>
      </p:sp>
      <p:sp>
        <p:nvSpPr>
          <p:cNvPr id="161803" name="Rectangle 11">
            <a:extLst>
              <a:ext uri="{FF2B5EF4-FFF2-40B4-BE49-F238E27FC236}">
                <a16:creationId xmlns:a16="http://schemas.microsoft.com/office/drawing/2014/main" id="{10C8B0A6-D41C-439C-BA53-9AF5CA532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990600"/>
            <a:ext cx="1828800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1804" name="Rectangle 12">
            <a:extLst>
              <a:ext uri="{FF2B5EF4-FFF2-40B4-BE49-F238E27FC236}">
                <a16:creationId xmlns:a16="http://schemas.microsoft.com/office/drawing/2014/main" id="{FE303AB5-399C-4F5A-9490-719313E51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990600"/>
            <a:ext cx="1828800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61806" name="Picture 14">
            <a:extLst>
              <a:ext uri="{FF2B5EF4-FFF2-40B4-BE49-F238E27FC236}">
                <a16:creationId xmlns:a16="http://schemas.microsoft.com/office/drawing/2014/main" id="{F93185DD-6013-41DD-AA36-7A522A4A9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965200"/>
            <a:ext cx="54546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1824" name="Group 32">
            <a:extLst>
              <a:ext uri="{FF2B5EF4-FFF2-40B4-BE49-F238E27FC236}">
                <a16:creationId xmlns:a16="http://schemas.microsoft.com/office/drawing/2014/main" id="{A2C04268-DDB2-4722-B760-489931AC87D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14600" y="6299200"/>
          <a:ext cx="5410200" cy="457200"/>
        </p:xfrm>
        <a:graphic>
          <a:graphicData uri="http://schemas.openxmlformats.org/drawingml/2006/table">
            <a:tbl>
              <a:tblPr/>
              <a:tblGrid>
                <a:gridCol w="180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-1.0025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-1.00375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-0.00125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1825" name="Rectangle 3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FF79A08-FFA1-46D8-8ABF-76958F58C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713" y="6248400"/>
            <a:ext cx="776287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DB63"/>
                </a:solidFill>
                <a:latin typeface="Times New Roman" panose="02020603050405020304" pitchFamily="18" charset="0"/>
              </a:rPr>
              <a:t>Next</a:t>
            </a:r>
          </a:p>
        </p:txBody>
      </p:sp>
      <p:sp>
        <p:nvSpPr>
          <p:cNvPr id="34833" name="日期占位符 1">
            <a:extLst>
              <a:ext uri="{FF2B5EF4-FFF2-40B4-BE49-F238E27FC236}">
                <a16:creationId xmlns:a16="http://schemas.microsoft.com/office/drawing/2014/main" id="{05F26B51-CBB4-4714-8538-12641764CBC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F229EE8-D412-441E-9895-74B39B5B3EB2}" type="datetime11">
              <a:rPr lang="zh-CN" altLang="en-US"/>
              <a:pPr eaLnBrk="1" hangingPunct="1"/>
              <a:t>21:01:05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1618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6" dur="5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6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6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1618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1618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1618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3" grpId="0" animBg="1"/>
      <p:bldP spid="161804" grpId="0" animBg="1"/>
      <p:bldP spid="1618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B573448-F0F3-4096-AFC6-18965A0FA9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载波相位观测量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44DA132-CB60-4A91-9AC7-27E6D9376F6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4038600" cy="755650"/>
          </a:xfrm>
        </p:spPr>
        <p:txBody>
          <a:bodyPr/>
          <a:lstStyle/>
          <a:p>
            <a:pPr eaLnBrk="1" hangingPunct="1"/>
            <a:r>
              <a:rPr lang="zh-CN" altLang="en-US" sz="2800"/>
              <a:t>某一特定时刻</a:t>
            </a: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CEDA02CF-49C9-4F72-A88F-318251984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990600"/>
            <a:ext cx="4886325" cy="489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7413" name="Object 5">
            <a:extLst>
              <a:ext uri="{FF2B5EF4-FFF2-40B4-BE49-F238E27FC236}">
                <a16:creationId xmlns:a16="http://schemas.microsoft.com/office/drawing/2014/main" id="{B7A04C35-8455-4970-9DDB-5D8CC19C726F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457200" y="2593975"/>
          <a:ext cx="3352800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公式" r:id="rId4" imgW="2222280" imgH="939600" progId="Equation.3">
                  <p:embed/>
                </p:oleObj>
              </mc:Choice>
              <mc:Fallback>
                <p:oleObj name="公式" r:id="rId4" imgW="2222280" imgH="939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93975"/>
                        <a:ext cx="3352800" cy="141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9" name="Rectangle 7">
            <a:extLst>
              <a:ext uri="{FF2B5EF4-FFF2-40B4-BE49-F238E27FC236}">
                <a16:creationId xmlns:a16="http://schemas.microsoft.com/office/drawing/2014/main" id="{733D494C-5742-4D65-81DF-19D19FEA5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953000"/>
            <a:ext cx="475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tx2"/>
                </a:solidFill>
              </a:rPr>
              <a:t>载波相位测量需要解决的两个问题</a:t>
            </a:r>
          </a:p>
        </p:txBody>
      </p:sp>
      <p:sp>
        <p:nvSpPr>
          <p:cNvPr id="131080" name="Rectangle 8">
            <a:extLst>
              <a:ext uri="{FF2B5EF4-FFF2-40B4-BE49-F238E27FC236}">
                <a16:creationId xmlns:a16="http://schemas.microsoft.com/office/drawing/2014/main" id="{1F7EA3D7-A726-429A-9D8D-1F05D140C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437188"/>
            <a:ext cx="30035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</a:pPr>
            <a:r>
              <a:rPr lang="zh-CN" altLang="en-US" sz="2200" b="1">
                <a:solidFill>
                  <a:schemeClr val="tx2"/>
                </a:solidFill>
                <a:hlinkClick r:id="rId6" action="ppaction://hlinksldjump"/>
              </a:rPr>
              <a:t>整周未知数</a:t>
            </a:r>
            <a:r>
              <a:rPr lang="en-US" altLang="zh-CN" sz="2200" b="1">
                <a:solidFill>
                  <a:schemeClr val="tx2"/>
                </a:solidFill>
                <a:hlinkClick r:id="rId6" action="ppaction://hlinksldjump"/>
              </a:rPr>
              <a:t>N0</a:t>
            </a:r>
            <a:r>
              <a:rPr lang="zh-CN" altLang="en-US" sz="2200" b="1">
                <a:solidFill>
                  <a:schemeClr val="tx2"/>
                </a:solidFill>
                <a:hlinkClick r:id="rId6" action="ppaction://hlinksldjump"/>
              </a:rPr>
              <a:t>的确定</a:t>
            </a:r>
            <a:endParaRPr lang="zh-CN" altLang="en-US" sz="2200" b="1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</a:pPr>
            <a:r>
              <a:rPr lang="zh-CN" altLang="en-US" sz="2200" b="1">
                <a:solidFill>
                  <a:schemeClr val="tx2"/>
                </a:solidFill>
                <a:hlinkClick r:id="rId7" action="ppaction://hlinksldjump"/>
              </a:rPr>
              <a:t>周跳的探测与修复</a:t>
            </a:r>
            <a:endParaRPr lang="zh-CN" altLang="en-US" sz="2200" b="1">
              <a:solidFill>
                <a:schemeClr val="tx2"/>
              </a:solidFill>
            </a:endParaRPr>
          </a:p>
        </p:txBody>
      </p:sp>
      <p:sp>
        <p:nvSpPr>
          <p:cNvPr id="17416" name="Rectangle 10">
            <a:extLst>
              <a:ext uri="{FF2B5EF4-FFF2-40B4-BE49-F238E27FC236}">
                <a16:creationId xmlns:a16="http://schemas.microsoft.com/office/drawing/2014/main" id="{8929F6E9-4057-438C-BFA6-C07D99730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03225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C0000"/>
                </a:solidFill>
              </a:rPr>
              <a:t>（回顾）</a:t>
            </a:r>
          </a:p>
        </p:txBody>
      </p:sp>
      <p:sp>
        <p:nvSpPr>
          <p:cNvPr id="17417" name="日期占位符 1">
            <a:extLst>
              <a:ext uri="{FF2B5EF4-FFF2-40B4-BE49-F238E27FC236}">
                <a16:creationId xmlns:a16="http://schemas.microsoft.com/office/drawing/2014/main" id="{A8398C5A-F3BF-42DD-A68A-231D309482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EEE2CF8-33B2-4A33-97B5-15C2AEFBB127}" type="datetime11">
              <a:rPr lang="zh-CN" altLang="en-US"/>
              <a:pPr eaLnBrk="1" hangingPunct="1"/>
              <a:t>21:01:05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64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9" grpId="0"/>
      <p:bldP spid="13108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276E3F8F-936A-4783-A0F9-AE679DA8F6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多项式拟合法介绍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1F1A9DD8-D0C1-47A0-AB10-94C1A942413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7696200" cy="4983163"/>
          </a:xfrm>
        </p:spPr>
        <p:txBody>
          <a:bodyPr/>
          <a:lstStyle/>
          <a:p>
            <a:pPr eaLnBrk="1" hangingPunct="1"/>
            <a:r>
              <a:rPr lang="zh-CN" altLang="en-US"/>
              <a:t>根据</a:t>
            </a:r>
            <a:r>
              <a:rPr lang="en-US" altLang="zh-CN"/>
              <a:t>m</a:t>
            </a:r>
            <a:r>
              <a:rPr lang="zh-CN" altLang="en-US"/>
              <a:t>个无周跳的相位测量观测值拟合一个</a:t>
            </a:r>
            <a:r>
              <a:rPr lang="en-US" altLang="zh-CN"/>
              <a:t>n</a:t>
            </a:r>
            <a:r>
              <a:rPr lang="zh-CN" altLang="en-US"/>
              <a:t>阶多项式，据此多项式来预估下一个观测值并与实测值比较，从而来发现周跳并修正整周计数。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一般</a:t>
            </a:r>
            <a:r>
              <a:rPr lang="en-US" altLang="zh-CN"/>
              <a:t>n</a:t>
            </a:r>
            <a:r>
              <a:rPr lang="zh-CN" altLang="en-US"/>
              <a:t>取</a:t>
            </a:r>
            <a:r>
              <a:rPr lang="en-US" altLang="zh-CN"/>
              <a:t>3-4</a:t>
            </a:r>
            <a:r>
              <a:rPr lang="zh-CN" altLang="en-US"/>
              <a:t>阶即可</a:t>
            </a:r>
          </a:p>
          <a:p>
            <a:pPr eaLnBrk="1" hangingPunct="1"/>
            <a:r>
              <a:rPr lang="zh-CN" altLang="en-US"/>
              <a:t>这种方法实质上和上面介绍的高次差法是相像的，但便于计算。	</a:t>
            </a:r>
          </a:p>
        </p:txBody>
      </p:sp>
      <p:graphicFrame>
        <p:nvGraphicFramePr>
          <p:cNvPr id="148484" name="Object 4">
            <a:extLst>
              <a:ext uri="{FF2B5EF4-FFF2-40B4-BE49-F238E27FC236}">
                <a16:creationId xmlns:a16="http://schemas.microsoft.com/office/drawing/2014/main" id="{E8C18188-0F7F-447F-9ABD-E6C4BCBDD35C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646113" y="3200400"/>
          <a:ext cx="8156575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公式" r:id="rId4" imgW="3104991" imgH="447741" progId="Equation.3">
                  <p:embed/>
                </p:oleObj>
              </mc:Choice>
              <mc:Fallback>
                <p:oleObj name="公式" r:id="rId4" imgW="3104991" imgH="44774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3200400"/>
                        <a:ext cx="8156575" cy="119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6" name="Rectangle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98076FE-B20B-41C9-9B04-9A28FB0C7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713" y="6248400"/>
            <a:ext cx="776287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DB63"/>
                </a:solidFill>
                <a:latin typeface="Times New Roman" panose="02020603050405020304" pitchFamily="18" charset="0"/>
              </a:rPr>
              <a:t>Next</a:t>
            </a:r>
          </a:p>
        </p:txBody>
      </p:sp>
      <p:sp>
        <p:nvSpPr>
          <p:cNvPr id="35846" name="日期占位符 1">
            <a:extLst>
              <a:ext uri="{FF2B5EF4-FFF2-40B4-BE49-F238E27FC236}">
                <a16:creationId xmlns:a16="http://schemas.microsoft.com/office/drawing/2014/main" id="{790EB267-F0AE-4AA1-9643-754CF648341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4C4650-875D-4DAA-81AA-5D24A87B91FF}" type="datetime11">
              <a:rPr lang="zh-CN" altLang="en-US"/>
              <a:pPr eaLnBrk="1" hangingPunct="1"/>
              <a:t>21:01:05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12">
            <a:extLst>
              <a:ext uri="{FF2B5EF4-FFF2-40B4-BE49-F238E27FC236}">
                <a16:creationId xmlns:a16="http://schemas.microsoft.com/office/drawing/2014/main" id="{0AA91220-2ACF-4D94-A1A8-89B2AE646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多项式拟合法解算示例</a:t>
            </a:r>
          </a:p>
        </p:txBody>
      </p:sp>
      <p:graphicFrame>
        <p:nvGraphicFramePr>
          <p:cNvPr id="169077" name="Group 117">
            <a:extLst>
              <a:ext uri="{FF2B5EF4-FFF2-40B4-BE49-F238E27FC236}">
                <a16:creationId xmlns:a16="http://schemas.microsoft.com/office/drawing/2014/main" id="{9518EDA3-7D38-4028-AA34-567D3F09DAB7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76200" y="1524000"/>
          <a:ext cx="3276600" cy="4953003"/>
        </p:xfrm>
        <a:graphic>
          <a:graphicData uri="http://schemas.openxmlformats.org/drawingml/2006/table">
            <a:tbl>
              <a:tblPr/>
              <a:tblGrid>
                <a:gridCol w="131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观测历元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原始相位观测值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475833.2251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487441.9784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499450.5455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511861.4338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524576.5710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537798.8487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551430.8864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565474.8817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6900" name="Rectangle 108">
            <a:extLst>
              <a:ext uri="{FF2B5EF4-FFF2-40B4-BE49-F238E27FC236}">
                <a16:creationId xmlns:a16="http://schemas.microsoft.com/office/drawing/2014/main" id="{8261BBA8-6F71-4628-BD7F-80D5176AB875}"/>
              </a:ext>
            </a:extLst>
          </p:cNvPr>
          <p:cNvSpPr>
            <a:spLocks noGrp="1" noChangeArrowheads="1"/>
          </p:cNvSpPr>
          <p:nvPr>
            <p:ph type="body" sz="half" idx="3"/>
          </p:nvPr>
        </p:nvSpPr>
        <p:spPr>
          <a:xfrm>
            <a:off x="4114800" y="1371600"/>
            <a:ext cx="4572000" cy="1143000"/>
          </a:xfrm>
        </p:spPr>
        <p:txBody>
          <a:bodyPr/>
          <a:lstStyle/>
          <a:p>
            <a:pPr eaLnBrk="1" hangingPunct="1"/>
            <a:r>
              <a:rPr lang="zh-CN" altLang="en-US" sz="2800"/>
              <a:t>设该数据的观测历元间隔为</a:t>
            </a:r>
            <a:r>
              <a:rPr lang="en-US" altLang="zh-CN" sz="2800"/>
              <a:t>15s</a:t>
            </a:r>
            <a:r>
              <a:rPr lang="zh-CN" altLang="en-US" sz="2800"/>
              <a:t>，</a:t>
            </a:r>
            <a:r>
              <a:rPr lang="en-US" altLang="zh-CN" sz="2800"/>
              <a:t>t</a:t>
            </a:r>
            <a:r>
              <a:rPr lang="en-US" altLang="zh-CN" sz="2800" baseline="-25000"/>
              <a:t>0</a:t>
            </a:r>
            <a:r>
              <a:rPr lang="en-US" altLang="zh-CN" sz="2800"/>
              <a:t>=0</a:t>
            </a:r>
            <a:r>
              <a:rPr lang="zh-CN" altLang="en-US" sz="2800"/>
              <a:t>；</a:t>
            </a:r>
          </a:p>
        </p:txBody>
      </p:sp>
      <p:graphicFrame>
        <p:nvGraphicFramePr>
          <p:cNvPr id="169071" name="Object 111">
            <a:extLst>
              <a:ext uri="{FF2B5EF4-FFF2-40B4-BE49-F238E27FC236}">
                <a16:creationId xmlns:a16="http://schemas.microsoft.com/office/drawing/2014/main" id="{B734A154-B238-44C2-90C6-D0B5D055A4E6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3505200" y="2209800"/>
          <a:ext cx="563880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1" name="公式" r:id="rId4" imgW="2838452" imgH="981246" progId="Equation.3">
                  <p:embed/>
                </p:oleObj>
              </mc:Choice>
              <mc:Fallback>
                <p:oleObj name="公式" r:id="rId4" imgW="2838452" imgH="981246" progId="Equation.3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209800"/>
                        <a:ext cx="5638800" cy="196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078" name="Rectangle 118">
            <a:extLst>
              <a:ext uri="{FF2B5EF4-FFF2-40B4-BE49-F238E27FC236}">
                <a16:creationId xmlns:a16="http://schemas.microsoft.com/office/drawing/2014/main" id="{BE6B748E-5E5E-4F55-91D7-90BBB283A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5334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解：</a:t>
            </a:r>
            <a:r>
              <a:rPr lang="en-US" altLang="zh-CN" sz="2400"/>
              <a:t>a</a:t>
            </a:r>
            <a:r>
              <a:rPr lang="en-US" altLang="zh-CN" sz="2400" baseline="-25000"/>
              <a:t>0</a:t>
            </a:r>
            <a:r>
              <a:rPr lang="en-US" altLang="zh-CN" sz="2400"/>
              <a:t>=464625; a</a:t>
            </a:r>
            <a:r>
              <a:rPr lang="en-US" altLang="zh-CN" sz="2400" baseline="-25000"/>
              <a:t>1</a:t>
            </a:r>
            <a:r>
              <a:rPr lang="en-US" altLang="zh-CN" sz="2400"/>
              <a:t>=</a:t>
            </a:r>
            <a:r>
              <a:rPr lang="en-US" altLang="en-US" sz="2400"/>
              <a:t>733.888</a:t>
            </a:r>
            <a:r>
              <a:rPr lang="en-US" altLang="zh-CN" sz="2400"/>
              <a:t> </a:t>
            </a:r>
            <a:r>
              <a:rPr lang="zh-CN" altLang="en-US" sz="2400"/>
              <a:t>；</a:t>
            </a:r>
            <a:r>
              <a:rPr lang="en-US" altLang="zh-CN" sz="2400"/>
              <a:t>a</a:t>
            </a:r>
            <a:r>
              <a:rPr lang="en-US" altLang="zh-CN" sz="2400" baseline="-25000"/>
              <a:t>2</a:t>
            </a:r>
            <a:r>
              <a:rPr lang="en-US" altLang="zh-CN" sz="2400"/>
              <a:t>=</a:t>
            </a:r>
            <a:r>
              <a:rPr lang="en-US" altLang="en-US" sz="2400"/>
              <a:t>0.889122</a:t>
            </a:r>
            <a:r>
              <a:rPr lang="zh-CN" altLang="en-US" sz="2400"/>
              <a:t>； </a:t>
            </a:r>
            <a:r>
              <a:rPr lang="en-US" altLang="zh-CN" sz="2400"/>
              <a:t>a</a:t>
            </a:r>
            <a:r>
              <a:rPr lang="en-US" altLang="zh-CN" sz="2400" baseline="-25000"/>
              <a:t>3</a:t>
            </a:r>
            <a:r>
              <a:rPr lang="en-US" altLang="zh-CN" sz="2400"/>
              <a:t>=</a:t>
            </a:r>
            <a:r>
              <a:rPr lang="en-US" altLang="en-US" sz="2400"/>
              <a:t>1.16764e-005</a:t>
            </a:r>
            <a:endParaRPr lang="en-US" altLang="zh-CN" sz="2400"/>
          </a:p>
          <a:p>
            <a:pPr eaLnBrk="1" hangingPunct="1"/>
            <a:endParaRPr lang="ru-RU" altLang="zh-CN" sz="2400">
              <a:latin typeface="华文细黑" panose="02010600040101010101" pitchFamily="2" charset="-122"/>
            </a:endParaRPr>
          </a:p>
          <a:p>
            <a:pPr eaLnBrk="1" hangingPunct="1"/>
            <a:endParaRPr lang="en-US" altLang="zh-CN" sz="2400"/>
          </a:p>
          <a:p>
            <a:pPr eaLnBrk="1" hangingPunct="1"/>
            <a:endParaRPr lang="en-US" altLang="zh-CN" sz="2400"/>
          </a:p>
        </p:txBody>
      </p:sp>
      <p:graphicFrame>
        <p:nvGraphicFramePr>
          <p:cNvPr id="169079" name="Object 119">
            <a:extLst>
              <a:ext uri="{FF2B5EF4-FFF2-40B4-BE49-F238E27FC236}">
                <a16:creationId xmlns:a16="http://schemas.microsoft.com/office/drawing/2014/main" id="{E70B073A-7265-4499-9C7C-B5EF8BAA39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5257800"/>
          <a:ext cx="50292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2" name="公式" r:id="rId6" imgW="2314637" imgH="476329" progId="Equation.3">
                  <p:embed/>
                </p:oleObj>
              </mc:Choice>
              <mc:Fallback>
                <p:oleObj name="公式" r:id="rId6" imgW="2314637" imgH="476329" progId="Equation.3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257800"/>
                        <a:ext cx="50292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080" name="Rectangle 120">
            <a:extLst>
              <a:ext uri="{FF2B5EF4-FFF2-40B4-BE49-F238E27FC236}">
                <a16:creationId xmlns:a16="http://schemas.microsoft.com/office/drawing/2014/main" id="{5AD8BAD6-6896-4963-AC3A-760243EE8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6248400"/>
            <a:ext cx="480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66"/>
                </a:solidFill>
              </a:rPr>
              <a:t>524576.5710</a:t>
            </a:r>
            <a:r>
              <a:rPr lang="en-US" altLang="zh-CN" sz="2400"/>
              <a:t> -</a:t>
            </a:r>
            <a:r>
              <a:rPr lang="en-US" altLang="en-US" sz="2400"/>
              <a:t>524672.81</a:t>
            </a:r>
            <a:r>
              <a:rPr lang="en-US" altLang="zh-CN" sz="2400"/>
              <a:t> = -96.25</a:t>
            </a:r>
          </a:p>
        </p:txBody>
      </p:sp>
      <p:graphicFrame>
        <p:nvGraphicFramePr>
          <p:cNvPr id="169081" name="Object 121">
            <a:extLst>
              <a:ext uri="{FF2B5EF4-FFF2-40B4-BE49-F238E27FC236}">
                <a16:creationId xmlns:a16="http://schemas.microsoft.com/office/drawing/2014/main" id="{8B33A87A-C4B7-4985-B42C-C88689C532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903288"/>
          <a:ext cx="777240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3" name="公式" r:id="rId8" imgW="3104991" imgH="228705" progId="Equation.3">
                  <p:embed/>
                </p:oleObj>
              </mc:Choice>
              <mc:Fallback>
                <p:oleObj name="公式" r:id="rId8" imgW="3104991" imgH="228705" progId="Equation.3">
                  <p:embed/>
                  <p:pic>
                    <p:nvPicPr>
                      <p:cNvPr id="0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03288"/>
                        <a:ext cx="7772400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082" name="Rectangle 12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9979268-7B10-41E1-A9B3-D27CE8985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713" y="6248400"/>
            <a:ext cx="776287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DB63"/>
                </a:solidFill>
                <a:latin typeface="Times New Roman" panose="02020603050405020304" pitchFamily="18" charset="0"/>
              </a:rPr>
              <a:t>Next</a:t>
            </a:r>
          </a:p>
        </p:txBody>
      </p:sp>
      <p:sp>
        <p:nvSpPr>
          <p:cNvPr id="36907" name="日期占位符 1">
            <a:extLst>
              <a:ext uri="{FF2B5EF4-FFF2-40B4-BE49-F238E27FC236}">
                <a16:creationId xmlns:a16="http://schemas.microsoft.com/office/drawing/2014/main" id="{FC980437-37DD-4BEF-BE12-4FD216BB1DC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0023F98-47BA-47B3-8899-AA3907611746}" type="datetime11">
              <a:rPr lang="zh-CN" altLang="en-US"/>
              <a:pPr eaLnBrk="1" hangingPunct="1"/>
              <a:t>21:01:05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9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9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6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1690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1690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1690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78" grpId="0"/>
      <p:bldP spid="169080" grpId="0"/>
      <p:bldP spid="16908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BFAA388-7A98-474A-BD2E-256C06E32F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周跳的探测与修复方法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9F948240-776D-4E33-A9FC-D5D0732F59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hlinkClick r:id="rId2" action="ppaction://hlinksldjump"/>
              </a:rPr>
              <a:t>屏幕扫描法</a:t>
            </a:r>
            <a:endParaRPr lang="zh-CN" altLang="en-US"/>
          </a:p>
          <a:p>
            <a:pPr eaLnBrk="1" hangingPunct="1"/>
            <a:r>
              <a:rPr lang="zh-CN" altLang="en-US">
                <a:hlinkClick r:id="rId3" action="ppaction://hlinksldjump"/>
              </a:rPr>
              <a:t>高次差法</a:t>
            </a:r>
            <a:endParaRPr lang="zh-CN" altLang="en-US"/>
          </a:p>
          <a:p>
            <a:pPr eaLnBrk="1" hangingPunct="1"/>
            <a:r>
              <a:rPr lang="zh-CN" altLang="en-US">
                <a:hlinkClick r:id="rId4" action="ppaction://hlinksldjump"/>
              </a:rPr>
              <a:t>多项式拟合法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双频观测值（电离层残差法）</a:t>
            </a:r>
          </a:p>
          <a:p>
            <a:pPr eaLnBrk="1" hangingPunct="1"/>
            <a:r>
              <a:rPr lang="zh-CN" altLang="en-US"/>
              <a:t>据平差后的残差</a:t>
            </a:r>
          </a:p>
          <a:p>
            <a:pPr eaLnBrk="1" hangingPunct="1"/>
            <a:r>
              <a:rPr lang="zh-CN" altLang="en-US"/>
              <a:t>三差法、 </a:t>
            </a:r>
            <a:r>
              <a:rPr lang="en-US" altLang="zh-CN"/>
              <a:t>MW</a:t>
            </a:r>
            <a:r>
              <a:rPr lang="zh-CN" altLang="en-US"/>
              <a:t>观测值法</a:t>
            </a:r>
            <a:r>
              <a:rPr lang="en-US" altLang="zh-CN">
                <a:latin typeface="华文细黑" panose="02010600040101010101" pitchFamily="2" charset="-122"/>
              </a:rPr>
              <a:t>…</a:t>
            </a:r>
            <a:endParaRPr lang="en-US" altLang="zh-CN" i="1"/>
          </a:p>
        </p:txBody>
      </p:sp>
      <p:sp>
        <p:nvSpPr>
          <p:cNvPr id="37892" name="Text Box 4">
            <a:extLst>
              <a:ext uri="{FF2B5EF4-FFF2-40B4-BE49-F238E27FC236}">
                <a16:creationId xmlns:a16="http://schemas.microsoft.com/office/drawing/2014/main" id="{5027009D-601C-4530-8ED7-1DDF029CC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10200"/>
            <a:ext cx="9144000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 b="1">
                <a:solidFill>
                  <a:schemeClr val="accent2"/>
                </a:solidFill>
                <a:ea typeface="黑体" panose="02010609060101010101" pitchFamily="49" charset="-122"/>
              </a:rPr>
              <a:t>扩展阅读</a:t>
            </a:r>
            <a:r>
              <a:rPr lang="zh-CN" altLang="en-US" sz="2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参考资料</a:t>
            </a:r>
            <a:r>
              <a:rPr lang="en-US" altLang="zh-CN" sz="2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卫星导航定位新技术及高精度数据处理方法</a:t>
            </a:r>
            <a:r>
              <a:rPr lang="en-US" altLang="zh-CN" sz="2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周跳探测及处理</a:t>
            </a:r>
          </a:p>
        </p:txBody>
      </p:sp>
      <p:sp>
        <p:nvSpPr>
          <p:cNvPr id="37893" name="日期占位符 1">
            <a:extLst>
              <a:ext uri="{FF2B5EF4-FFF2-40B4-BE49-F238E27FC236}">
                <a16:creationId xmlns:a16="http://schemas.microsoft.com/office/drawing/2014/main" id="{141611B3-2289-41C0-AAB6-36D95986FA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5DF259-11B5-4F14-91EA-36566D6BFCB6}" type="datetime11">
              <a:rPr lang="zh-CN" altLang="en-US"/>
              <a:pPr eaLnBrk="1" hangingPunct="1"/>
              <a:t>21:01:05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val 7">
            <a:extLst>
              <a:ext uri="{FF2B5EF4-FFF2-40B4-BE49-F238E27FC236}">
                <a16:creationId xmlns:a16="http://schemas.microsoft.com/office/drawing/2014/main" id="{AD4D664D-E34C-42E2-9A91-2496EE69C7D9}"/>
              </a:ext>
            </a:extLst>
          </p:cNvPr>
          <p:cNvSpPr>
            <a:spLocks noChangeArrowheads="1"/>
          </p:cNvSpPr>
          <p:nvPr/>
        </p:nvSpPr>
        <p:spPr bwMode="auto">
          <a:xfrm rot="6981488">
            <a:off x="5414963" y="3079750"/>
            <a:ext cx="1524000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5" name="Oval 8">
            <a:extLst>
              <a:ext uri="{FF2B5EF4-FFF2-40B4-BE49-F238E27FC236}">
                <a16:creationId xmlns:a16="http://schemas.microsoft.com/office/drawing/2014/main" id="{7C568C77-0064-440D-815C-556F120DC59B}"/>
              </a:ext>
            </a:extLst>
          </p:cNvPr>
          <p:cNvSpPr>
            <a:spLocks noChangeArrowheads="1"/>
          </p:cNvSpPr>
          <p:nvPr/>
        </p:nvSpPr>
        <p:spPr bwMode="auto">
          <a:xfrm rot="1937108">
            <a:off x="2590800" y="4884738"/>
            <a:ext cx="1524000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E9EB2BA1-37E4-4947-9CC3-1228E60F5B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整周未知数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B6940FCC-FA4A-4304-8380-7396BD70CC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/>
              <a:t>整周未知数（整周模糊度 － </a:t>
            </a:r>
            <a:r>
              <a:rPr lang="en-US" altLang="zh-CN"/>
              <a:t>Ambiguity</a:t>
            </a:r>
            <a:r>
              <a:rPr lang="zh-CN" altLang="en-US"/>
              <a:t>）</a:t>
            </a:r>
          </a:p>
        </p:txBody>
      </p:sp>
      <p:pic>
        <p:nvPicPr>
          <p:cNvPr id="18438" name="Picture 6">
            <a:extLst>
              <a:ext uri="{FF2B5EF4-FFF2-40B4-BE49-F238E27FC236}">
                <a16:creationId xmlns:a16="http://schemas.microsoft.com/office/drawing/2014/main" id="{04B64496-C287-4A8A-9F28-C2D21969B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1700213"/>
            <a:ext cx="4886325" cy="489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9" name="日期占位符 1">
            <a:extLst>
              <a:ext uri="{FF2B5EF4-FFF2-40B4-BE49-F238E27FC236}">
                <a16:creationId xmlns:a16="http://schemas.microsoft.com/office/drawing/2014/main" id="{E167B588-0E6E-4511-96AA-020FCACC8EE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35EEE8E-DD66-49D9-B379-A6A722AE50F0}" type="datetime11">
              <a:rPr lang="zh-CN" altLang="en-US"/>
              <a:pPr eaLnBrk="1" hangingPunct="1"/>
              <a:t>21:01:05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178A828-E41D-4A8A-97DA-4F946C0B9C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整周未知数（模糊度）的确定方法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C17FD80-6F1F-458E-98E8-E79BBFD153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zh-CN" altLang="en-US"/>
              <a:t>伪距法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zh-CN" altLang="en-US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zh-CN" altLang="en-US"/>
              <a:t>当作平差的待定参数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zh-CN" altLang="en-US"/>
              <a:t>固定解与浮动解（整数解与实数解）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zh-CN" altLang="en-US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zh-CN" altLang="en-US" i="1" u="sng"/>
              <a:t>多普勒法（消去法）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zh-CN" altLang="en-US" i="1" u="sng"/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zh-CN" altLang="en-US" i="1" u="sng"/>
              <a:t>快速确定整周未知数法</a:t>
            </a:r>
          </a:p>
          <a:p>
            <a:pPr eaLnBrk="1" hangingPunct="1"/>
            <a:endParaRPr lang="en-US" altLang="zh-CN" i="1"/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CD5A609C-09DE-49BE-A531-52DB398D0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940300"/>
            <a:ext cx="89154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扩展阅读参考资料</a:t>
            </a:r>
            <a:r>
              <a:rPr lang="en-US" altLang="zh-CN" sz="2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《GPS</a:t>
            </a:r>
            <a:r>
              <a:rPr lang="zh-CN" altLang="en-US" sz="2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相对定位的数学模型</a:t>
            </a:r>
            <a:r>
              <a:rPr lang="en-US" altLang="zh-CN" sz="2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第六章 模糊度分解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卫星导航定位新技术及高精度数据处理方法</a:t>
            </a:r>
            <a:r>
              <a:rPr lang="en-US" altLang="zh-CN" sz="2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 整周模糊度</a:t>
            </a: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6E0A4C45-7FA7-4C81-B7C7-80E8D81F5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0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C0000"/>
                </a:solidFill>
              </a:rPr>
              <a:t>（回顾）</a:t>
            </a:r>
          </a:p>
        </p:txBody>
      </p:sp>
      <p:sp>
        <p:nvSpPr>
          <p:cNvPr id="19462" name="AutoShape 6">
            <a:hlinkClick r:id="rId2" action="ppaction://hlinksldjump"/>
            <a:extLst>
              <a:ext uri="{FF2B5EF4-FFF2-40B4-BE49-F238E27FC236}">
                <a16:creationId xmlns:a16="http://schemas.microsoft.com/office/drawing/2014/main" id="{5AE72B7A-71A6-4227-B703-E3125CFF2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00800"/>
            <a:ext cx="381000" cy="38100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3" name="日期占位符 1">
            <a:extLst>
              <a:ext uri="{FF2B5EF4-FFF2-40B4-BE49-F238E27FC236}">
                <a16:creationId xmlns:a16="http://schemas.microsoft.com/office/drawing/2014/main" id="{3D8833C1-4F4E-4338-8915-2E25692A74B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AABCDED-09BA-4398-A0F4-495BB8D69333}" type="datetime11">
              <a:rPr lang="zh-CN" altLang="en-US"/>
              <a:pPr eaLnBrk="1" hangingPunct="1"/>
              <a:t>21:01:05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6DA1F07-4978-41C8-B278-CC5C3A66F7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常见定位模式的模糊度确定方法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AEF4EFF-C62E-4812-A3A7-F8854F7F231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5410200" cy="5257800"/>
          </a:xfrm>
        </p:spPr>
        <p:txBody>
          <a:bodyPr/>
          <a:lstStyle/>
          <a:p>
            <a:pPr eaLnBrk="1" hangingPunct="1"/>
            <a:r>
              <a:rPr lang="zh-CN" altLang="en-US" sz="2800"/>
              <a:t>静态相对定位</a:t>
            </a:r>
          </a:p>
          <a:p>
            <a:pPr lvl="1" eaLnBrk="1" hangingPunct="1"/>
            <a:r>
              <a:rPr lang="zh-CN" altLang="en-US" sz="2400"/>
              <a:t>待定参数</a:t>
            </a:r>
            <a:r>
              <a:rPr lang="en-US" altLang="zh-CN" sz="2400"/>
              <a:t>(</a:t>
            </a:r>
            <a:r>
              <a:rPr lang="zh-CN" altLang="en-US" sz="2400"/>
              <a:t>固定解与浮动解</a:t>
            </a:r>
            <a:r>
              <a:rPr lang="en-US" altLang="zh-CN" sz="2400"/>
              <a:t>)</a:t>
            </a:r>
          </a:p>
          <a:p>
            <a:pPr eaLnBrk="1" hangingPunct="1"/>
            <a:r>
              <a:rPr lang="zh-CN" altLang="en-US" sz="2800"/>
              <a:t>快速定位</a:t>
            </a:r>
          </a:p>
          <a:p>
            <a:pPr lvl="1" eaLnBrk="1" hangingPunct="1"/>
            <a:r>
              <a:rPr lang="zh-CN" altLang="en-US" sz="2400"/>
              <a:t>走走停停法（</a:t>
            </a:r>
            <a:r>
              <a:rPr lang="en-US" altLang="zh-CN" sz="2400"/>
              <a:t>Stop and Go</a:t>
            </a:r>
            <a:r>
              <a:rPr lang="zh-CN" altLang="en-US" sz="2400"/>
              <a:t>）</a:t>
            </a:r>
          </a:p>
          <a:p>
            <a:pPr lvl="2" eaLnBrk="1" hangingPunct="1"/>
            <a:r>
              <a:rPr lang="zh-CN" altLang="en-US" sz="2000"/>
              <a:t>已知基线法</a:t>
            </a:r>
          </a:p>
          <a:p>
            <a:pPr lvl="2" eaLnBrk="1" hangingPunct="1"/>
            <a:r>
              <a:rPr lang="zh-CN" altLang="en-US" sz="2000"/>
              <a:t>交换天线法</a:t>
            </a:r>
          </a:p>
          <a:p>
            <a:pPr lvl="4" eaLnBrk="1" hangingPunct="1"/>
            <a:endParaRPr lang="zh-CN" altLang="en-US" sz="1800"/>
          </a:p>
          <a:p>
            <a:pPr lvl="1" eaLnBrk="1" hangingPunct="1"/>
            <a:r>
              <a:rPr lang="zh-CN" altLang="en-US" sz="2400"/>
              <a:t>快速静态定位法</a:t>
            </a:r>
          </a:p>
          <a:p>
            <a:pPr lvl="2" eaLnBrk="1" hangingPunct="1"/>
            <a:r>
              <a:rPr lang="zh-CN" altLang="en-US" sz="2000"/>
              <a:t>快速模糊度解算法（</a:t>
            </a:r>
            <a:r>
              <a:rPr lang="en-US" altLang="zh-CN" sz="2000"/>
              <a:t>FARA</a:t>
            </a:r>
            <a:r>
              <a:rPr lang="zh-CN" altLang="en-US" sz="2000"/>
              <a:t>）</a:t>
            </a:r>
          </a:p>
          <a:p>
            <a:pPr eaLnBrk="1" hangingPunct="1"/>
            <a:r>
              <a:rPr lang="zh-CN" altLang="en-US" sz="2800"/>
              <a:t>动态定位</a:t>
            </a:r>
          </a:p>
          <a:p>
            <a:pPr lvl="1" eaLnBrk="1" hangingPunct="1"/>
            <a:r>
              <a:rPr lang="zh-CN" altLang="en-US" sz="2400"/>
              <a:t>初始化法</a:t>
            </a:r>
          </a:p>
          <a:p>
            <a:pPr lvl="1" eaLnBrk="1" hangingPunct="1"/>
            <a:r>
              <a:rPr lang="zh-CN" altLang="en-US" sz="2400"/>
              <a:t>实时解算模糊度的方法</a:t>
            </a:r>
          </a:p>
        </p:txBody>
      </p:sp>
      <p:graphicFrame>
        <p:nvGraphicFramePr>
          <p:cNvPr id="20484" name="Object 4">
            <a:extLst>
              <a:ext uri="{FF2B5EF4-FFF2-40B4-BE49-F238E27FC236}">
                <a16:creationId xmlns:a16="http://schemas.microsoft.com/office/drawing/2014/main" id="{848537B7-2153-445C-BA6E-13F78B483388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6048375" y="2133600"/>
          <a:ext cx="2867025" cy="431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Picture2" r:id="rId3" imgW="1905000" imgH="2868168" progId="Word.Picture.8">
                  <p:embed/>
                </p:oleObj>
              </mc:Choice>
              <mc:Fallback>
                <p:oleObj name="Picture2" r:id="rId3" imgW="1905000" imgH="2868168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75" y="2133600"/>
                        <a:ext cx="2867025" cy="431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日期占位符 1">
            <a:extLst>
              <a:ext uri="{FF2B5EF4-FFF2-40B4-BE49-F238E27FC236}">
                <a16:creationId xmlns:a16="http://schemas.microsoft.com/office/drawing/2014/main" id="{1C7329D4-C327-4CA8-A831-F39C7114AE1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0C14546-5B70-497C-84E2-1FA384FE2381}" type="datetime11">
              <a:rPr lang="zh-CN" altLang="en-US"/>
              <a:pPr eaLnBrk="1" hangingPunct="1"/>
              <a:t>21:01:05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2EA7551-451B-4661-9139-03CE4462021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周跳的探测与修复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3404788-C1FC-4E89-A98A-9ECE977E7C3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21508" name="Picture 4" descr="GPS error">
            <a:extLst>
              <a:ext uri="{FF2B5EF4-FFF2-40B4-BE49-F238E27FC236}">
                <a16:creationId xmlns:a16="http://schemas.microsoft.com/office/drawing/2014/main" id="{37CE2262-506E-4EF5-B3F6-53B5E8B7D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657600"/>
            <a:ext cx="4648200" cy="305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 descr="cavt4083450b619a1">
            <a:extLst>
              <a:ext uri="{FF2B5EF4-FFF2-40B4-BE49-F238E27FC236}">
                <a16:creationId xmlns:a16="http://schemas.microsoft.com/office/drawing/2014/main" id="{46B7B23A-9CBC-4189-BE23-729CD82C466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62400"/>
            <a:ext cx="2057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7" descr="MCj01959560000[1]">
            <a:extLst>
              <a:ext uri="{FF2B5EF4-FFF2-40B4-BE49-F238E27FC236}">
                <a16:creationId xmlns:a16="http://schemas.microsoft.com/office/drawing/2014/main" id="{8F5C9309-7F0F-4B22-B1EB-BBA5322D6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962400"/>
            <a:ext cx="1470025" cy="180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日期占位符 1">
            <a:extLst>
              <a:ext uri="{FF2B5EF4-FFF2-40B4-BE49-F238E27FC236}">
                <a16:creationId xmlns:a16="http://schemas.microsoft.com/office/drawing/2014/main" id="{11A6F709-F99C-4CAF-9BCF-3ED65C19D73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C3113B5-8B52-412D-A2D0-CA46A89F98AD}" type="datetime11">
              <a:rPr lang="zh-CN" altLang="en-US"/>
              <a:pPr eaLnBrk="1" hangingPunct="1"/>
              <a:t>21:01:05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0B9DC03-782B-4C99-9EAA-13550F9AC1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整周跳变（周跳 </a:t>
            </a:r>
            <a:r>
              <a:rPr lang="en-US" altLang="zh-CN" sz="4000"/>
              <a:t>– Cycle Slips</a:t>
            </a:r>
            <a:r>
              <a:rPr lang="zh-CN" altLang="en-US" sz="4000"/>
              <a:t>）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C1CF81-ECF5-4EDF-8B6F-303E2DAD9B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5105400"/>
            <a:ext cx="8839200" cy="1752600"/>
          </a:xfrm>
        </p:spPr>
        <p:txBody>
          <a:bodyPr/>
          <a:lstStyle/>
          <a:p>
            <a:pPr eaLnBrk="1" hangingPunct="1"/>
            <a:r>
              <a:rPr lang="zh-CN" altLang="en-US" sz="2800"/>
              <a:t>由于某种原因使接收机无法保持对卫星信号的连续跟踪时，在卫星信号重新被锁定后，整周计数不会与前面的值保持连续，这一现象称为整周跳变。</a:t>
            </a: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6ED8840B-5585-48F4-A043-EEB1ED2A4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70612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0053" name="Rectangle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18426D9-928E-41E9-9FCF-6A35A5D32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713" y="6248400"/>
            <a:ext cx="776287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DB63"/>
                </a:solidFill>
                <a:latin typeface="Times New Roman" panose="02020603050405020304" pitchFamily="18" charset="0"/>
              </a:rPr>
              <a:t>Next</a:t>
            </a:r>
          </a:p>
        </p:txBody>
      </p:sp>
      <p:sp>
        <p:nvSpPr>
          <p:cNvPr id="22534" name="日期占位符 1">
            <a:extLst>
              <a:ext uri="{FF2B5EF4-FFF2-40B4-BE49-F238E27FC236}">
                <a16:creationId xmlns:a16="http://schemas.microsoft.com/office/drawing/2014/main" id="{1EDBFD81-8EE6-40C6-A70A-612FB92E301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E76635A-8172-4259-A7E8-24E54766A67C}" type="datetime11">
              <a:rPr lang="zh-CN" altLang="en-US"/>
              <a:pPr eaLnBrk="1" hangingPunct="1"/>
              <a:t>21:01:05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5931EF6-2CF1-46B2-B8B3-3BD4398839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周跳</a:t>
            </a:r>
            <a:r>
              <a:rPr lang="zh-CN" altLang="en-US" sz="4000" b="1"/>
              <a:t>产生的原因</a:t>
            </a:r>
            <a:endParaRPr lang="zh-CN" altLang="en-US" sz="400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5CCD95F-82C3-4BD9-A98D-94C99C851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信号被遮挡，导致卫星信号无法被跟踪</a:t>
            </a:r>
          </a:p>
          <a:p>
            <a:pPr lvl="1" eaLnBrk="1" hangingPunct="1"/>
            <a:endParaRPr lang="zh-CN" altLang="en-US"/>
          </a:p>
          <a:p>
            <a:pPr eaLnBrk="1" hangingPunct="1"/>
            <a:r>
              <a:rPr lang="zh-CN" altLang="en-US"/>
              <a:t>卫星信号信噪比过低，导致整周计数错误</a:t>
            </a:r>
          </a:p>
          <a:p>
            <a:pPr lvl="1" eaLnBrk="1" hangingPunct="1"/>
            <a:endParaRPr lang="zh-CN" altLang="en-US"/>
          </a:p>
          <a:p>
            <a:pPr eaLnBrk="1" hangingPunct="1"/>
            <a:r>
              <a:rPr lang="zh-CN" altLang="en-US"/>
              <a:t>接收机在高速动态的环境下进行观测，导致接收机无法正确跟踪卫星信号</a:t>
            </a:r>
          </a:p>
          <a:p>
            <a:pPr lvl="1" eaLnBrk="1" hangingPunct="1"/>
            <a:endParaRPr lang="zh-CN" altLang="en-US"/>
          </a:p>
          <a:p>
            <a:pPr eaLnBrk="1" hangingPunct="1"/>
            <a:r>
              <a:rPr lang="zh-CN" altLang="en-US"/>
              <a:t>卫星瞬时故障，无法产生信号</a:t>
            </a:r>
          </a:p>
        </p:txBody>
      </p:sp>
      <p:sp>
        <p:nvSpPr>
          <p:cNvPr id="133124" name="Rectangle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7779226-BC7E-4F26-BB5D-1EDDFD5C3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713" y="6248400"/>
            <a:ext cx="776287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DB63"/>
                </a:solidFill>
                <a:latin typeface="Times New Roman" panose="02020603050405020304" pitchFamily="18" charset="0"/>
              </a:rPr>
              <a:t>Next</a:t>
            </a:r>
          </a:p>
        </p:txBody>
      </p:sp>
      <p:sp>
        <p:nvSpPr>
          <p:cNvPr id="23557" name="日期占位符 1">
            <a:extLst>
              <a:ext uri="{FF2B5EF4-FFF2-40B4-BE49-F238E27FC236}">
                <a16:creationId xmlns:a16="http://schemas.microsoft.com/office/drawing/2014/main" id="{B9F75E7C-31C4-42C1-8EAD-97C70D94BFC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4426471-03BE-4EDA-803C-1C65DD03A537}" type="datetime11">
              <a:rPr lang="zh-CN" altLang="en-US"/>
              <a:pPr eaLnBrk="1" hangingPunct="1"/>
              <a:t>21:01:05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7AECF27-A2B8-488D-83E6-4884038DD7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周跳的特点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DB422FD-1385-4FCF-95AB-DFAF0C6B24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只影响整周计数 － 周跳为波长的整数倍</a:t>
            </a:r>
          </a:p>
          <a:p>
            <a:pPr eaLnBrk="1" hangingPunct="1"/>
            <a:r>
              <a:rPr lang="zh-CN" altLang="en-US"/>
              <a:t>将影响从周跳发生时刻（历元）之后的所有观测值</a:t>
            </a:r>
          </a:p>
        </p:txBody>
      </p:sp>
      <p:grpSp>
        <p:nvGrpSpPr>
          <p:cNvPr id="24580" name="Group 4">
            <a:extLst>
              <a:ext uri="{FF2B5EF4-FFF2-40B4-BE49-F238E27FC236}">
                <a16:creationId xmlns:a16="http://schemas.microsoft.com/office/drawing/2014/main" id="{32A75133-239A-4C30-B08D-C92067177488}"/>
              </a:ext>
            </a:extLst>
          </p:cNvPr>
          <p:cNvGrpSpPr>
            <a:grpSpLocks/>
          </p:cNvGrpSpPr>
          <p:nvPr/>
        </p:nvGrpSpPr>
        <p:grpSpPr bwMode="auto">
          <a:xfrm>
            <a:off x="5011738" y="2895600"/>
            <a:ext cx="3141662" cy="2951163"/>
            <a:chOff x="3312" y="864"/>
            <a:chExt cx="1979" cy="1859"/>
          </a:xfrm>
        </p:grpSpPr>
        <p:sp>
          <p:nvSpPr>
            <p:cNvPr id="24583" name="Oval 5">
              <a:extLst>
                <a:ext uri="{FF2B5EF4-FFF2-40B4-BE49-F238E27FC236}">
                  <a16:creationId xmlns:a16="http://schemas.microsoft.com/office/drawing/2014/main" id="{37046CCB-01A5-4BF3-99F6-7D45BB2B5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392"/>
              <a:ext cx="336" cy="672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24584" name="Picture 6">
              <a:extLst>
                <a:ext uri="{FF2B5EF4-FFF2-40B4-BE49-F238E27FC236}">
                  <a16:creationId xmlns:a16="http://schemas.microsoft.com/office/drawing/2014/main" id="{4E640178-715C-42B9-81D7-B00E263195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8" y="1104"/>
              <a:ext cx="1824" cy="1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4585" name="AutoShape 7">
              <a:extLst>
                <a:ext uri="{FF2B5EF4-FFF2-40B4-BE49-F238E27FC236}">
                  <a16:creationId xmlns:a16="http://schemas.microsoft.com/office/drawing/2014/main" id="{A749864D-D0B4-4989-A914-6B389B1FA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" y="864"/>
              <a:ext cx="576" cy="236"/>
            </a:xfrm>
            <a:prstGeom prst="borderCallout2">
              <a:avLst>
                <a:gd name="adj1" fmla="val 30509"/>
                <a:gd name="adj2" fmla="val -8333"/>
                <a:gd name="adj3" fmla="val 30509"/>
                <a:gd name="adj4" fmla="val -46181"/>
                <a:gd name="adj5" fmla="val 222880"/>
                <a:gd name="adj6" fmla="val -8541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周跳</a:t>
              </a:r>
            </a:p>
          </p:txBody>
        </p:sp>
        <p:sp>
          <p:nvSpPr>
            <p:cNvPr id="24586" name="Text Box 8">
              <a:extLst>
                <a:ext uri="{FF2B5EF4-FFF2-40B4-BE49-F238E27FC236}">
                  <a16:creationId xmlns:a16="http://schemas.microsoft.com/office/drawing/2014/main" id="{6129A3D3-20BE-4EEF-A32E-2C539E6FF0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7" y="2511"/>
              <a:ext cx="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24587" name="Text Box 9">
              <a:extLst>
                <a:ext uri="{FF2B5EF4-FFF2-40B4-BE49-F238E27FC236}">
                  <a16:creationId xmlns:a16="http://schemas.microsoft.com/office/drawing/2014/main" id="{276214AB-89A6-492D-B262-16B9A86EE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1152"/>
              <a:ext cx="19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 i="1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kumimoji="1" lang="en-US" altLang="zh-CN" sz="1600" b="1" i="1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34155" name="Rectangle 1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F026A88-5589-4F27-B0DD-898F8845D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713" y="6248400"/>
            <a:ext cx="776287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DB63"/>
                </a:solidFill>
                <a:latin typeface="Times New Roman" panose="02020603050405020304" pitchFamily="18" charset="0"/>
              </a:rPr>
              <a:t>Next</a:t>
            </a:r>
          </a:p>
        </p:txBody>
      </p:sp>
      <p:sp>
        <p:nvSpPr>
          <p:cNvPr id="24582" name="日期占位符 1">
            <a:extLst>
              <a:ext uri="{FF2B5EF4-FFF2-40B4-BE49-F238E27FC236}">
                <a16:creationId xmlns:a16="http://schemas.microsoft.com/office/drawing/2014/main" id="{E632F76A-5275-434F-AC62-2B7DA6F7730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C11BB87-7851-4C6F-9205-499B4D86EC6F}" type="datetime11">
              <a:rPr lang="zh-CN" altLang="en-US"/>
              <a:pPr eaLnBrk="1" hangingPunct="1"/>
              <a:t>21:01:05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5" grpId="0" animBg="1"/>
    </p:bldLst>
  </p:timing>
</p:sld>
</file>

<file path=ppt/theme/theme1.xml><?xml version="1.0" encoding="utf-8"?>
<a:theme xmlns:a="http://schemas.openxmlformats.org/drawingml/2006/main" name="时间标示法">
  <a:themeElements>
    <a:clrScheme name="时间标示法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99"/>
      </a:hlink>
      <a:folHlink>
        <a:srgbClr val="99CC00"/>
      </a:folHlink>
    </a:clrScheme>
    <a:fontScheme name="时间标示法">
      <a:majorFont>
        <a:latin typeface="Arial"/>
        <a:ea typeface="华文新魏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时间标示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时间标示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时间标示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时间标示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时间标示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时间标示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时间标示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时间标示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时间标示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时间标示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时间标示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时间标示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时间标示法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时间标示法</Template>
  <TotalTime>532</TotalTime>
  <Words>1293</Words>
  <Application>Microsoft Office PowerPoint</Application>
  <PresentationFormat>全屏显示(4:3)</PresentationFormat>
  <Paragraphs>355</Paragraphs>
  <Slides>22</Slides>
  <Notes>4</Notes>
  <HiddenSlides>2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Wingdings</vt:lpstr>
      <vt:lpstr>宋体</vt:lpstr>
      <vt:lpstr>黑体</vt:lpstr>
      <vt:lpstr>Arial</vt:lpstr>
      <vt:lpstr>华文细黑</vt:lpstr>
      <vt:lpstr>Times New Roman</vt:lpstr>
      <vt:lpstr>华文新魏</vt:lpstr>
      <vt:lpstr>时间标示法</vt:lpstr>
      <vt:lpstr>Microsoft 公式 3.0</vt:lpstr>
      <vt:lpstr>Microsoft Word 图片</vt:lpstr>
      <vt:lpstr>第五章 GPS卫星定位基本原理</vt:lpstr>
      <vt:lpstr>载波相位观测量</vt:lpstr>
      <vt:lpstr>整周未知数</vt:lpstr>
      <vt:lpstr>整周未知数（模糊度）的确定方法</vt:lpstr>
      <vt:lpstr>常见定位模式的模糊度确定方法</vt:lpstr>
      <vt:lpstr>周跳的探测与修复</vt:lpstr>
      <vt:lpstr>整周跳变（周跳 – Cycle Slips）</vt:lpstr>
      <vt:lpstr>周跳产生的原因</vt:lpstr>
      <vt:lpstr>周跳的特点</vt:lpstr>
      <vt:lpstr>解决周跳问题的方法</vt:lpstr>
      <vt:lpstr>屏幕扫描法</vt:lpstr>
      <vt:lpstr>高次差法</vt:lpstr>
      <vt:lpstr>高次差法示例1</vt:lpstr>
      <vt:lpstr>高次差法示例2</vt:lpstr>
      <vt:lpstr>高次差法周跳影响规律分析</vt:lpstr>
      <vt:lpstr>示例数据周跳的求解</vt:lpstr>
      <vt:lpstr>高次差法的问题</vt:lpstr>
      <vt:lpstr>卫星间求差</vt:lpstr>
      <vt:lpstr>卫星间求差观测值的高次差法</vt:lpstr>
      <vt:lpstr>多项式拟合法介绍</vt:lpstr>
      <vt:lpstr>多项式拟合法解算示例</vt:lpstr>
      <vt:lpstr>周跳的探测与修复方法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hwl</dc:creator>
  <cp:lastModifiedBy>hwl</cp:lastModifiedBy>
  <cp:revision>81</cp:revision>
  <cp:lastPrinted>1601-01-01T00:00:00Z</cp:lastPrinted>
  <dcterms:created xsi:type="dcterms:W3CDTF">1601-01-01T00:00:00Z</dcterms:created>
  <dcterms:modified xsi:type="dcterms:W3CDTF">2020-02-13T13:05:21Z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