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activeX/activeX1.xml" ContentType="application/vnd.ms-office.activeX+xml"/>
  <Override PartName="/ppt/activeX/activeX2.xml" ContentType="application/vnd.ms-office.activeX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8" r:id="rId11"/>
    <p:sldId id="269" r:id="rId12"/>
    <p:sldId id="267" r:id="rId13"/>
    <p:sldId id="271" r:id="rId14"/>
    <p:sldId id="270" r:id="rId15"/>
    <p:sldId id="274" r:id="rId16"/>
    <p:sldId id="275" r:id="rId17"/>
    <p:sldId id="278" r:id="rId18"/>
    <p:sldId id="279" r:id="rId19"/>
    <p:sldId id="282" r:id="rId20"/>
    <p:sldId id="285" r:id="rId21"/>
    <p:sldId id="286" r:id="rId22"/>
    <p:sldId id="287" r:id="rId23"/>
    <p:sldId id="288" r:id="rId24"/>
    <p:sldId id="273" r:id="rId25"/>
    <p:sldId id="284" r:id="rId26"/>
    <p:sldId id="291" r:id="rId27"/>
    <p:sldId id="290" r:id="rId28"/>
    <p:sldId id="292" r:id="rId29"/>
    <p:sldId id="294" r:id="rId30"/>
    <p:sldId id="283" r:id="rId31"/>
    <p:sldId id="289" r:id="rId32"/>
    <p:sldId id="293" r:id="rId33"/>
    <p:sldId id="295" r:id="rId34"/>
    <p:sldId id="296" r:id="rId35"/>
  </p:sldIdLst>
  <p:sldSz cx="9144000" cy="6858000" type="screen4x3"/>
  <p:notesSz cx="6858000" cy="9144000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01" autoAdjust="0"/>
  </p:normalViewPr>
  <p:slideViewPr>
    <p:cSldViewPr>
      <p:cViewPr varScale="1">
        <p:scale>
          <a:sx n="66" d="100"/>
          <a:sy n="66" d="100"/>
        </p:scale>
        <p:origin x="193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620F805-0A19-45DA-8D8B-039FA1B678E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281FC94-008D-49BF-A456-D4789FAD5D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157050EA-9F19-4A8A-8288-440DA8F31A7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813C85B-0AE7-47EE-8B24-4F5AE9C3B61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24883E8-A836-4583-8D4B-C4ADBB89506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94DF224-C907-4734-9374-805C325043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65F1DF-704C-4648-8B86-EE41D4EAD9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FE1C182A-15AE-4477-AC31-2ECF2C333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69FDF24-648E-4528-AEF9-D62F0429CD0B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20C8341-7783-404A-9983-1006C2CC41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B93F7C26-BAE3-459D-967D-CC2414421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7E74768-3953-44F6-938D-1C0C612D3E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686842F-4E07-43DA-BD76-2DA00F12E244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A230156A-4707-46E3-B5F7-C2644F3D729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E87395FF-D334-49AA-B8D6-938782C27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Maple </a:t>
            </a:r>
            <a:r>
              <a:rPr lang="zh-CN" altLang="en-US">
                <a:latin typeface="Arial" panose="020B0604020202020204" pitchFamily="34" charset="0"/>
              </a:rPr>
              <a:t>枫树、</a:t>
            </a:r>
            <a:r>
              <a:rPr lang="en-US" altLang="zh-CN">
                <a:latin typeface="Arial" panose="020B0604020202020204" pitchFamily="34" charset="0"/>
              </a:rPr>
              <a:t>Pine</a:t>
            </a:r>
            <a:r>
              <a:rPr lang="zh-CN" altLang="en-US">
                <a:latin typeface="Arial" panose="020B0604020202020204" pitchFamily="34" charset="0"/>
              </a:rPr>
              <a:t>松树、</a:t>
            </a:r>
            <a:r>
              <a:rPr lang="en-US" altLang="zh-CN">
                <a:latin typeface="Arial" panose="020B0604020202020204" pitchFamily="34" charset="0"/>
              </a:rPr>
              <a:t>Oak</a:t>
            </a:r>
            <a:r>
              <a:rPr lang="zh-CN" altLang="en-US">
                <a:latin typeface="Arial" panose="020B0604020202020204" pitchFamily="34" charset="0"/>
              </a:rPr>
              <a:t>橡树</a:t>
            </a:r>
          </a:p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Asphalt</a:t>
            </a:r>
            <a:r>
              <a:rPr lang="zh-CN" altLang="en-US">
                <a:latin typeface="Arial" panose="020B0604020202020204" pitchFamily="34" charset="0"/>
              </a:rPr>
              <a:t>沥青、</a:t>
            </a:r>
            <a:r>
              <a:rPr lang="en-US" altLang="zh-CN">
                <a:latin typeface="Arial" panose="020B0604020202020204" pitchFamily="34" charset="0"/>
              </a:rPr>
              <a:t>Gravel</a:t>
            </a:r>
            <a:r>
              <a:rPr lang="zh-CN" altLang="en-US">
                <a:latin typeface="Arial" panose="020B0604020202020204" pitchFamily="34" charset="0"/>
              </a:rPr>
              <a:t>砂砾、</a:t>
            </a:r>
            <a:r>
              <a:rPr lang="en-US" altLang="zh-CN">
                <a:latin typeface="Arial" panose="020B0604020202020204" pitchFamily="34" charset="0"/>
              </a:rPr>
              <a:t>Dirt</a:t>
            </a:r>
            <a:r>
              <a:rPr lang="zh-CN" altLang="en-US">
                <a:latin typeface="Arial" panose="020B0604020202020204" pitchFamily="34" charset="0"/>
              </a:rPr>
              <a:t>泥土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E7293581-570F-4B7F-889A-CE48F15846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959289C-441E-4C75-ACE0-1241C0CD45F3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44D5C40-FD22-46BB-B4D8-F71852D078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02BCEFD6-0543-4560-9480-946E79F6C2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8B6CE435-AD43-47F6-8F2B-E5ECB2924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F1C785-298E-4E27-9F80-528702CE0D3B}" type="slidenum">
              <a:rPr lang="en-US" altLang="zh-CN"/>
              <a:pPr eaLnBrk="1" hangingPunct="1"/>
              <a:t>12</a:t>
            </a:fld>
            <a:endParaRPr lang="en-US" altLang="zh-CN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89AF8421-A544-4870-92C7-D92746AAAEF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A7AFAB3-45D6-4A6D-8A3C-E77C53B55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F4F7E50C-59D1-475E-AC11-D16ED6F824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0B40E2-FF17-4C0C-8D0D-45EBFEBEF688}" type="slidenum">
              <a:rPr lang="en-US" altLang="zh-CN"/>
              <a:pPr eaLnBrk="1" hangingPunct="1"/>
              <a:t>13</a:t>
            </a:fld>
            <a:endParaRPr lang="en-US" altLang="zh-CN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FB9F180-D09A-495E-8F68-C1C300CF73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8B47926-21EB-41AD-8FE1-54ADC0CAF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8A92331-4AD1-42B9-9929-0EA3928C8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42661E-A5A1-4A55-8A36-5A5C43F2A793}" type="slidenum">
              <a:rPr lang="en-US" altLang="zh-CN"/>
              <a:pPr eaLnBrk="1" hangingPunct="1"/>
              <a:t>14</a:t>
            </a:fld>
            <a:endParaRPr lang="en-US" altLang="zh-CN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B650A8E-1894-4242-9034-CC6FE4D259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4B0C46F6-06DD-4804-A89E-D4678B4DB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6B98D2F9-D640-47F5-B32D-C0EFD681B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B7DB27-E619-4ED4-A2CF-FC04FF0D465F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7381BB4-B790-45EB-9D9B-0AC00DB13F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A15F634-6EED-4881-BD4A-9BC99AEBE4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D47FE50-A5F4-4CF3-B23D-38C37884B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B8F7B-238F-4C25-AD93-6B66C1FF5454}" type="slidenum">
              <a:rPr lang="en-US" altLang="zh-CN"/>
              <a:pPr eaLnBrk="1" hangingPunct="1"/>
              <a:t>16</a:t>
            </a:fld>
            <a:endParaRPr lang="en-US" altLang="zh-CN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973DCDC-BB24-4A50-915D-4D87103001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27FEC8F6-F034-4B96-8A79-CC0AF90C5F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193065F0-86D5-4A70-8DB6-916D3DC85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9981EC-1B41-4527-8582-48682885D0E2}" type="slidenum">
              <a:rPr lang="en-US" altLang="zh-CN"/>
              <a:pPr eaLnBrk="1" hangingPunct="1"/>
              <a:t>17</a:t>
            </a:fld>
            <a:endParaRPr lang="en-US" altLang="zh-CN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FB28B095-6A03-413B-A450-616AABA93E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0696E7B5-BB60-4F66-A170-6DFA79427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C32B94E-7DB4-4BBD-B383-25A5ABA60C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2EA02E-2553-438B-BC49-A79FBD586C1E}" type="slidenum">
              <a:rPr lang="en-US" altLang="zh-CN"/>
              <a:pPr eaLnBrk="1" hangingPunct="1"/>
              <a:t>18</a:t>
            </a:fld>
            <a:endParaRPr lang="en-US" altLang="zh-CN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22566E1-66BA-4CF4-8400-7048F891C52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0188B22-8B18-45E9-9734-4CB89A6138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B483CED-BE28-4618-A3A6-B142CCDD19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F7BA82B-39DF-414E-B1F4-CB15BDCA10F0}" type="slidenum">
              <a:rPr lang="en-US" altLang="zh-CN"/>
              <a:pPr eaLnBrk="1" hangingPunct="1"/>
              <a:t>19</a:t>
            </a:fld>
            <a:endParaRPr lang="en-US" altLang="zh-CN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37E80F0-8299-4F25-8F69-5DF943E25C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3D1E5A4-A696-40CC-84AE-AB4082962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385078F4-787B-41A7-9972-D00C4F2DDC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CFE0A9-4C72-45FD-A7D1-DAA34DACC424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7F9C738-9306-4E1C-8A94-228FF08F83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7EB38CD-52D5-4B62-97DA-9DF4CD4EA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30569AF-038B-44C6-9624-BE0B1696B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7B2873-2DF4-4530-BFC5-BD4F27411F63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E9EF891-8BDE-4348-AF9A-234CAA76BF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637A7F20-E1CD-4868-839A-BAB6CD060C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1992B4A-38A1-4397-8921-D316F7A8E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4DA717D-44D0-4A9F-942B-A592DA98BAD0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263B7902-E15C-4B3C-9C89-70B58F67D2B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636AB6D5-DDED-4923-8875-1DA972F8F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CC21EBF7-59F0-4313-A65E-26EAA0B8D4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09F16B4-914B-45C7-814B-15581540F645}" type="slidenum">
              <a:rPr lang="en-US" altLang="zh-CN"/>
              <a:pPr eaLnBrk="1" hangingPunct="1"/>
              <a:t>22</a:t>
            </a:fld>
            <a:endParaRPr lang="en-US" altLang="zh-CN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70C1437-E623-4FDC-B1CB-6401A594484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02F915C0-8C11-4039-AAEA-0E654F4EB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6BC277C-000B-431B-AEC6-2AF905144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0CD1CEF-4437-4B0E-AD65-F97453CBD4B6}" type="slidenum">
              <a:rPr lang="en-US" altLang="zh-CN"/>
              <a:pPr eaLnBrk="1" hangingPunct="1"/>
              <a:t>23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9A1C3B7-10C3-487A-B18B-826AF693CDE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BC02B27-D709-4C89-BFD9-44BB4144C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F86E23F-BE82-431C-8ABD-4F83FEB93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DC6056A-34D4-4FCA-BC67-8CC6003ECAA1}" type="slidenum">
              <a:rPr lang="en-US" altLang="zh-CN"/>
              <a:pPr eaLnBrk="1" hangingPunct="1"/>
              <a:t>24</a:t>
            </a:fld>
            <a:endParaRPr lang="en-US" altLang="zh-CN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987BB54F-BA7E-4BF1-82CC-1A7423979B9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BF3F6BE-FCDB-4FCD-8119-C51ACF65D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2FF65B8-48CC-4B1C-B66F-1DB25BE3CA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B03EE48-5BDA-4A10-A10B-B8231E215252}" type="slidenum">
              <a:rPr lang="en-US" altLang="zh-CN"/>
              <a:pPr eaLnBrk="1" hangingPunct="1"/>
              <a:t>25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47AFD61-B3F9-4F5F-BFC7-13885D6009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89F6B12-0C62-435D-894C-B7C5CC6CA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30E90E3-5D32-4A4D-BC84-6FDE2BB21B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60781A-E001-43D6-9913-9E51FEAE1255}" type="slidenum">
              <a:rPr lang="en-US" altLang="zh-CN"/>
              <a:pPr eaLnBrk="1" hangingPunct="1"/>
              <a:t>26</a:t>
            </a:fld>
            <a:endParaRPr lang="en-US" altLang="zh-CN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BFE2612-D4CA-40F8-82A9-F799D1037C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CBE3C9B0-1666-43C1-8ED2-64A29A91BF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738F4891-2381-4325-8B51-65039AEF35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7A489B4-1A20-43B7-BD3E-245FDA2E8361}" type="slidenum">
              <a:rPr lang="en-US" altLang="zh-CN"/>
              <a:pPr eaLnBrk="1" hangingPunct="1"/>
              <a:t>27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2C9412CF-A53A-472F-BDAB-6B7B39F1A82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31E865C-6B4D-4923-AAAD-B7052C55B6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C1FEE183-3ECC-4508-9E0A-86A869078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080FD7-C1E4-45E6-A4FA-F05011C71419}" type="slidenum">
              <a:rPr lang="en-US" altLang="zh-CN"/>
              <a:pPr eaLnBrk="1" hangingPunct="1"/>
              <a:t>28</a:t>
            </a:fld>
            <a:endParaRPr lang="en-US" altLang="zh-CN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3980D9B2-8B1E-4D64-8EB1-797F8F2E88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27809860-6A05-4E00-840F-97BF0F895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67D2015-F2E5-4DDC-8CAA-646EC8711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95C8F8-F335-491E-97BF-072BB7B1C162}" type="slidenum">
              <a:rPr lang="en-US" altLang="zh-CN"/>
              <a:pPr eaLnBrk="1" hangingPunct="1"/>
              <a:t>29</a:t>
            </a:fld>
            <a:endParaRPr lang="en-US" altLang="zh-CN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7AB45C6E-A8E1-4521-AE18-CD90E58A696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FEFB3E1-73A7-43C1-9308-264E33784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40EF228F-9076-4697-A868-86F4A189AD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99518F-D467-43BF-8DF6-8F7D4780B75D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A4DEF23-9E56-4969-B241-2BE8A905496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AFADA652-5086-45E4-9BF7-D7E0F8EE0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8A62C576-C72A-496F-8E5E-8A34855C3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8AA70C-5F15-47A9-A59C-B1EE8688177C}" type="slidenum">
              <a:rPr lang="en-US" altLang="zh-CN"/>
              <a:pPr eaLnBrk="1" hangingPunct="1"/>
              <a:t>30</a:t>
            </a:fld>
            <a:endParaRPr lang="en-US" altLang="zh-CN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FFDB119E-AD29-4E62-BA40-2BB0DEAF1F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1817D01-7A30-4D08-9489-88AAB3A63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ArcPad</a:t>
            </a:r>
            <a:r>
              <a:rPr lang="zh-CN" altLang="en-US">
                <a:latin typeface="Arial" panose="020B0604020202020204" pitchFamily="34" charset="0"/>
              </a:rPr>
              <a:t>是</a:t>
            </a:r>
            <a:r>
              <a:rPr lang="en-US" altLang="zh-CN">
                <a:latin typeface="Arial" panose="020B0604020202020204" pitchFamily="34" charset="0"/>
              </a:rPr>
              <a:t>ESRI</a:t>
            </a:r>
            <a:r>
              <a:rPr lang="zh-CN" altLang="en-US">
                <a:latin typeface="Arial" panose="020B0604020202020204" pitchFamily="34" charset="0"/>
              </a:rPr>
              <a:t>为移动</a:t>
            </a:r>
            <a:r>
              <a:rPr lang="en-US" altLang="zh-CN">
                <a:latin typeface="Arial" panose="020B0604020202020204" pitchFamily="34" charset="0"/>
              </a:rPr>
              <a:t>GIS</a:t>
            </a:r>
            <a:r>
              <a:rPr lang="zh-CN" altLang="en-US">
                <a:latin typeface="Arial" panose="020B0604020202020204" pitchFamily="34" charset="0"/>
              </a:rPr>
              <a:t>应用和作业而设计的软件。它通过移动</a:t>
            </a:r>
            <a:r>
              <a:rPr lang="en-US" altLang="zh-CN">
                <a:latin typeface="Arial" panose="020B0604020202020204" pitchFamily="34" charset="0"/>
              </a:rPr>
              <a:t>PC</a:t>
            </a:r>
            <a:r>
              <a:rPr lang="zh-CN" altLang="en-US">
                <a:latin typeface="Arial" panose="020B0604020202020204" pitchFamily="34" charset="0"/>
              </a:rPr>
              <a:t>和手持</a:t>
            </a:r>
            <a:r>
              <a:rPr lang="en-US" altLang="zh-CN">
                <a:latin typeface="Arial" panose="020B0604020202020204" pitchFamily="34" charset="0"/>
              </a:rPr>
              <a:t>GPS</a:t>
            </a:r>
            <a:r>
              <a:rPr lang="zh-CN" altLang="en-US">
                <a:latin typeface="Arial" panose="020B0604020202020204" pitchFamily="34" charset="0"/>
              </a:rPr>
              <a:t>设备为野外工作者提供了制图、</a:t>
            </a:r>
            <a:r>
              <a:rPr lang="en-US" altLang="zh-CN">
                <a:latin typeface="Arial" panose="020B0604020202020204" pitchFamily="34" charset="0"/>
              </a:rPr>
              <a:t>GIS</a:t>
            </a:r>
            <a:r>
              <a:rPr lang="zh-CN" altLang="en-US">
                <a:latin typeface="Arial" panose="020B0604020202020204" pitchFamily="34" charset="0"/>
              </a:rPr>
              <a:t>与</a:t>
            </a:r>
            <a:r>
              <a:rPr lang="en-US" altLang="zh-CN">
                <a:latin typeface="Arial" panose="020B0604020202020204" pitchFamily="34" charset="0"/>
              </a:rPr>
              <a:t>GPS</a:t>
            </a:r>
            <a:r>
              <a:rPr lang="zh-CN" altLang="en-US">
                <a:latin typeface="Arial" panose="020B0604020202020204" pitchFamily="34" charset="0"/>
              </a:rPr>
              <a:t>集成功能。应用</a:t>
            </a:r>
            <a:r>
              <a:rPr lang="en-US" altLang="zh-CN">
                <a:latin typeface="Arial" panose="020B0604020202020204" pitchFamily="34" charset="0"/>
              </a:rPr>
              <a:t>ArcPad</a:t>
            </a:r>
            <a:r>
              <a:rPr lang="zh-CN" altLang="en-US">
                <a:latin typeface="Arial" panose="020B0604020202020204" pitchFamily="34" charset="0"/>
              </a:rPr>
              <a:t>获取数据方便而快捷。 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2FACED3-A436-4111-B174-B6ED875D31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C4D9A6-F383-4C58-908F-237812DC7CB6}" type="slidenum">
              <a:rPr lang="en-US" altLang="zh-CN"/>
              <a:pPr eaLnBrk="1" hangingPunct="1"/>
              <a:t>31</a:t>
            </a:fld>
            <a:endParaRPr lang="en-US" altLang="zh-CN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565D4C0-50D6-4B95-B985-A0F893ABD5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D725F8B-0109-4C13-AAB1-83B9FD3E5C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9B6195B-78E0-443D-8B17-EE77E1EFD9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ABF7B2-EDE5-40A5-967F-631585CD8853}" type="slidenum">
              <a:rPr lang="en-US" altLang="zh-CN"/>
              <a:pPr eaLnBrk="1" hangingPunct="1"/>
              <a:t>32</a:t>
            </a:fld>
            <a:endParaRPr lang="en-US" altLang="zh-CN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F451BA6-A2C4-4194-8DA4-C5D90C560D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0C0B9F5-3CDF-45AB-9C4D-7828AB0CBF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25EA65C-2B19-44F9-BA2C-CC34D5B868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B15F22-8B1C-4A19-9A1B-7825A4B3088C}" type="slidenum">
              <a:rPr lang="en-US" altLang="zh-CN"/>
              <a:pPr eaLnBrk="1" hangingPunct="1"/>
              <a:t>33</a:t>
            </a:fld>
            <a:endParaRPr lang="en-US" altLang="zh-CN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E56AC241-FC86-43DE-970D-F6E1C7525C4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1960CFF-166F-49B2-9F71-C470C5810F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EFAA6F2F-3067-4E6F-8390-393B9116E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F9900DE-7EC5-48D0-864C-EB6CC15F3C4B}" type="slidenum">
              <a:rPr lang="en-US" altLang="zh-CN"/>
              <a:pPr eaLnBrk="1" hangingPunct="1"/>
              <a:t>34</a:t>
            </a:fld>
            <a:endParaRPr lang="en-US" altLang="zh-CN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61C0470-6127-4F30-98D2-535DFEF901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C53B1C8-223D-4D2E-9E66-CC4B49BF77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DB40D30F-DB2A-4452-991E-082AA04AC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52F4C8-DDEB-45B8-8028-E62B826239DE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5B8CECF-4484-4632-BEC9-906FC65F4B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35C22EC-620F-4A84-BCC5-F58593D27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1BC377F-0063-4A44-8312-E731D4ED0E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69D9C4-E790-44C0-9B6B-5B247AA7D228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C29F369C-72DB-4982-9D3D-EFC587CACF4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017A341-055E-4A24-BF6A-CB81ACE52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DA31005-AFEC-46D5-AE86-52B3014C5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F96486-BDF5-4E4E-8ABB-F9811780A7B6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37D8E6A-725B-4D7E-8E51-7DBD7004FD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B001CD7B-AC47-477F-8A2D-634E73DA49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16E4B936-7040-4180-9F82-1E79E566D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753E45B-806B-4B09-A4A0-6A1645BF10E1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F5E51EF0-5B0D-491B-AE74-82B2EAE800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B3A97815-4327-465F-B77E-BDE8978E2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08F9824F-C7B8-40A6-BCF8-AD2E206991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099B272-62E5-4315-8B40-4946049923A2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4675F77-EC91-4895-83F2-9CA56070D2A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14D32BE-5DEE-4868-A134-4C31405188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C7BA0B5-CBD6-4774-81E7-7EDF933EF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060CBB-316A-4C7C-919E-F516DEAE1B66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FC0D48F-2008-431E-8CEA-EC4C5551258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4B70C05A-00E5-4643-B834-D5982FFF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EFD6A9B0-5816-40AA-96A3-7112D6A2CE1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7200"/>
            <a:ext cx="8397875" cy="5562600"/>
            <a:chOff x="240" y="288"/>
            <a:chExt cx="5290" cy="3504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8FC7E67C-A672-438B-BE0E-92A144971CFF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C2D2DD0-8B70-4EF2-A8A6-599AD42E5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66F6724C-9442-43AD-B2FC-2DDF83939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0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62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61CBC-4BAE-480D-A242-BD53F7CDF0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6575" y="6248400"/>
            <a:ext cx="20542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E660AB-5A3B-49A6-A015-4C6A066268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51200" y="6248400"/>
            <a:ext cx="28876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60E5D9-508A-46ED-9919-C2FCCE79D2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8150" y="625792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BE18F7-F9E9-433E-A22F-7CC0FF1FF0D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7043" r:id="rId2" imgW="2087371" imgH="260311"/>
        </mc:Choice>
        <mc:Fallback>
          <p:control r:id="rId2" imgW="2087371" imgH="260311">
            <p:pic>
              <p:nvPicPr>
                <p:cNvPr id="8" name="ShockwaveFlash1">
                  <a:extLst>
                    <a:ext uri="{FF2B5EF4-FFF2-40B4-BE49-F238E27FC236}">
                      <a16:creationId xmlns:a16="http://schemas.microsoft.com/office/drawing/2014/main" id="{261C0E2C-8F0A-4F2F-BD39-F1C8C65CCECC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6597650"/>
                  <a:ext cx="2087563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8576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DD35902-1506-4361-83EE-95FA9F84D2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0E7F8A7-0CF9-485A-AAEA-0D4C0E5A9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3D1ACD5-335C-4E43-8A45-328F1B74B6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ACAAC3-ABF1-4D03-B4A7-9906416B5B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633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473075"/>
            <a:ext cx="2038350" cy="53943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73075"/>
            <a:ext cx="5962650" cy="53943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3C1003B-B2BE-4EE3-B248-66BBA9842B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07B258A-1956-425C-BC99-787C11196A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260F8FE-2DA6-4FA7-A55B-251ECCC4C5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82F3C-3D92-48F0-8764-2A9F9147C5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98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73075"/>
            <a:ext cx="8153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828800"/>
            <a:ext cx="40005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924300"/>
            <a:ext cx="4000500" cy="1943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A83F7FEF-560D-4E77-AA79-DAADAB2D20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43E1A19-36C6-4727-A3C5-9C6241C4A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3A3975A-D690-4D6A-9E1F-CFABFFA57C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FDB1FB-FC99-453F-A875-59F9F6571A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392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473075"/>
            <a:ext cx="8153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33400" y="1828800"/>
            <a:ext cx="8153400" cy="40386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E835527-9459-431B-B657-FE38672054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0D4AC7B-6AB7-4363-AAB1-2E2B66C06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938A716-0B4E-4D94-B384-97F4DFAB7B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94760-3B19-43F3-832B-BA732E9BA6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97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5AFA072-B856-4D8F-B476-6E54B95446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1ED54E8-A316-48D7-BA59-B7B2BCA08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AEA4CB9-E90B-4763-AF6E-29CA1FB72B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CA685-53FE-4CEA-8C6B-80EFCE720A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8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BE05B7A-2DBC-49DC-92FC-978644CE27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8D0C1D2-167F-41FB-8334-9B93EBB921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C9366A6-A216-4C73-8EAE-2DD8F8E061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CC2E42-BA5E-428E-8E6A-5BF68AE701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72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828800"/>
            <a:ext cx="40005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D9D298C-7E1A-4F85-B4AA-621E74CD02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A7DAD62-2B38-4EBD-B4B6-EDC378B0AD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9EFC60D-DF00-44A4-9DF4-1750D14127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7B32D-B677-404D-9825-AB77433B4E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814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F08F699-76FB-4561-B884-B0232C4DED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4E0C7AF-B359-4648-A0CB-9C7BAE0C8C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383B153-5B00-497E-903E-F33D693505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8D85B7-3007-474F-A190-79D3A39FA1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4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B7BDF74-172B-4887-B3BF-6FCC22352F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455BB7A-1436-48E5-B672-762C29AA72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F8BC16D-24FC-47EC-B77E-0B6EA65D7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A210D3-BA6E-4430-92BD-17D5065041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39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FEFC6FC3-EACE-47CE-A176-AF16060FDE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F45F31B-CF0D-4C39-A0D4-2BD1000904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527C3B2C-1BC6-4AE4-97E6-FACE1BDB43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E0B3-CA22-416E-B992-29C32B33A6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33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ADEB931-B852-47F4-84F2-39C523415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EF9EE95-B237-4B7F-93D5-56A5AF6845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B22D288-0841-4825-A617-8853CCB9E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8EFF3C-F292-4C1C-B61C-0E24E6B101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7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655870C-1E16-4B84-80B3-3CABCD42A1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20553CF-7D73-4808-833F-D1AC034539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2A59076-98EF-47F3-B902-A064F4D567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0DD61-22EF-4BA0-8CFD-A99355ABA1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65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control" Target="../activeX/activeX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6">
            <a:extLst>
              <a:ext uri="{FF2B5EF4-FFF2-40B4-BE49-F238E27FC236}">
                <a16:creationId xmlns:a16="http://schemas.microsoft.com/office/drawing/2014/main" id="{6F461E18-FE84-453C-800F-042BD301F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73075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B2ABE049-DD42-4FA9-8410-C186BCAD8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828800"/>
            <a:ext cx="8153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3CAC3919-B13F-4C47-AB68-ED24990CFE5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3400" y="6248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8545BEC6-183C-4549-AB4E-83E364FD03A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6" name="Rectangle 10">
            <a:extLst>
              <a:ext uri="{FF2B5EF4-FFF2-40B4-BE49-F238E27FC236}">
                <a16:creationId xmlns:a16="http://schemas.microsoft.com/office/drawing/2014/main" id="{063F4EB6-AA8C-404A-862A-53DF51AC82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6ECD90B4-BB8B-43AC-A34A-B14562E110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34" r:id="rId16" imgW="2087371" imgH="260311"/>
        </mc:Choice>
        <mc:Fallback>
          <p:control r:id="rId16" imgW="2087371" imgH="260311">
            <p:pic>
              <p:nvPicPr>
                <p:cNvPr id="1026" name="ShockwaveFlash1">
                  <a:extLst>
                    <a:ext uri="{FF2B5EF4-FFF2-40B4-BE49-F238E27FC236}">
                      <a16:creationId xmlns:a16="http://schemas.microsoft.com/office/drawing/2014/main" id="{D96EFE4C-36C8-41F5-A3DB-4799C7C207E8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6597650"/>
                  <a:ext cx="2087563" cy="260350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image" Target="../media/image16.png"/><Relationship Id="rId4" Type="http://schemas.openxmlformats.org/officeDocument/2006/relationships/image" Target="../media/image11.wmf"/><Relationship Id="rId9" Type="http://schemas.openxmlformats.org/officeDocument/2006/relationships/hyperlink" Target="http://standardtrip.spaces.live.com/?_c11_BlogPart_blogpart=blogview&amp;_c=BlogPart&amp;partqs=amonth%3d8%26ayear%3d200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hyperlink" Target="http://image.baidu.com/i?ct=503316480&amp;z=0&amp;tn=baiduimagedetail&amp;word=%D5%C6%C9%CF%B5%E7%C4%D4&amp;in=18306&amp;cl=2&amp;cm=1&amp;sc=0&amp;lm=-1&amp;pn=13&amp;rn=1&amp;di=2333125364&amp;ln=200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hyperlink" Target="http://image.baidu.com/i?ct=503316480&amp;z=0&amp;tn=baiduimagedetail&amp;word=%D5%C6%C9%CF%B5%E7%C4%D4&amp;in=18306&amp;cl=2&amp;cm=1&amp;sc=0&amp;lm=-1&amp;pn=13&amp;rn=1&amp;di=2333125364&amp;ln=2000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34.jpeg"/><Relationship Id="rId4" Type="http://schemas.openxmlformats.org/officeDocument/2006/relationships/hyperlink" Target="http://www.3snews.net/html/01/2901_itemid_510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472DC5F-43EC-4C66-B83E-731A27D1D99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47800" y="4191000"/>
            <a:ext cx="5943600" cy="1470025"/>
          </a:xfrm>
        </p:spPr>
        <p:txBody>
          <a:bodyPr/>
          <a:lstStyle/>
          <a:p>
            <a:pPr eaLnBrk="1" hangingPunct="1"/>
            <a:r>
              <a:rPr lang="en-US" altLang="zh-CN" sz="5600" dirty="0"/>
              <a:t>GNSS</a:t>
            </a:r>
            <a:r>
              <a:rPr lang="zh-CN" altLang="en-US" sz="5600" dirty="0"/>
              <a:t>采集</a:t>
            </a:r>
            <a:r>
              <a:rPr lang="en-US" altLang="zh-CN" sz="5600" dirty="0"/>
              <a:t>GIS</a:t>
            </a:r>
            <a:r>
              <a:rPr lang="zh-CN" altLang="en-US" sz="5600" dirty="0"/>
              <a:t>数据的原理与实践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9931BA4-A5C8-4871-A6B7-718CD4CE5B1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1752600"/>
            <a:ext cx="6400800" cy="1873250"/>
          </a:xfrm>
        </p:spPr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4100" name="Picture 4" descr="ProXRT1">
            <a:extLst>
              <a:ext uri="{FF2B5EF4-FFF2-40B4-BE49-F238E27FC236}">
                <a16:creationId xmlns:a16="http://schemas.microsoft.com/office/drawing/2014/main" id="{0B9F3FBD-89E8-4A3B-81C3-7D26AB947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09600"/>
            <a:ext cx="1905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6" descr="clip_image002_0003">
            <a:extLst>
              <a:ext uri="{FF2B5EF4-FFF2-40B4-BE49-F238E27FC236}">
                <a16:creationId xmlns:a16="http://schemas.microsoft.com/office/drawing/2014/main" id="{29483E5A-A0CE-4372-9F7B-2FFD47032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7">
            <a:extLst>
              <a:ext uri="{FF2B5EF4-FFF2-40B4-BE49-F238E27FC236}">
                <a16:creationId xmlns:a16="http://schemas.microsoft.com/office/drawing/2014/main" id="{73955031-991A-491D-94A1-840E1A547D2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419600" y="1676400"/>
            <a:ext cx="1981200" cy="609600"/>
          </a:xfrm>
          <a:custGeom>
            <a:avLst/>
            <a:gdLst>
              <a:gd name="T0" fmla="*/ 136290050 w 21600"/>
              <a:gd name="T1" fmla="*/ 0 h 21600"/>
              <a:gd name="T2" fmla="*/ 0 w 21600"/>
              <a:gd name="T3" fmla="*/ 8602133 h 21600"/>
              <a:gd name="T4" fmla="*/ 136290050 w 21600"/>
              <a:gd name="T5" fmla="*/ 17204267 h 21600"/>
              <a:gd name="T6" fmla="*/ 181720067 w 21600"/>
              <a:gd name="T7" fmla="*/ 860213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F640A595-AEB0-4A74-9683-D8515F27DE45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4076700"/>
            <a:ext cx="2057400" cy="2222500"/>
            <a:chOff x="2391" y="2632"/>
            <a:chExt cx="1296" cy="1400"/>
          </a:xfrm>
        </p:grpSpPr>
        <p:sp>
          <p:nvSpPr>
            <p:cNvPr id="13359" name="Freeform 3">
              <a:extLst>
                <a:ext uri="{FF2B5EF4-FFF2-40B4-BE49-F238E27FC236}">
                  <a16:creationId xmlns:a16="http://schemas.microsoft.com/office/drawing/2014/main" id="{49BE2C1C-F521-48DF-8199-AC6460381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3" y="3896"/>
              <a:ext cx="233" cy="136"/>
            </a:xfrm>
            <a:custGeom>
              <a:avLst/>
              <a:gdLst>
                <a:gd name="T0" fmla="*/ 148 w 233"/>
                <a:gd name="T1" fmla="*/ 0 h 136"/>
                <a:gd name="T2" fmla="*/ 30 w 233"/>
                <a:gd name="T3" fmla="*/ 12 h 136"/>
                <a:gd name="T4" fmla="*/ 18 w 233"/>
                <a:gd name="T5" fmla="*/ 20 h 136"/>
                <a:gd name="T6" fmla="*/ 11 w 233"/>
                <a:gd name="T7" fmla="*/ 30 h 136"/>
                <a:gd name="T8" fmla="*/ 4 w 233"/>
                <a:gd name="T9" fmla="*/ 41 h 136"/>
                <a:gd name="T10" fmla="*/ 0 w 233"/>
                <a:gd name="T11" fmla="*/ 61 h 136"/>
                <a:gd name="T12" fmla="*/ 0 w 233"/>
                <a:gd name="T13" fmla="*/ 82 h 136"/>
                <a:gd name="T14" fmla="*/ 4 w 233"/>
                <a:gd name="T15" fmla="*/ 94 h 136"/>
                <a:gd name="T16" fmla="*/ 11 w 233"/>
                <a:gd name="T17" fmla="*/ 106 h 136"/>
                <a:gd name="T18" fmla="*/ 24 w 233"/>
                <a:gd name="T19" fmla="*/ 117 h 136"/>
                <a:gd name="T20" fmla="*/ 38 w 233"/>
                <a:gd name="T21" fmla="*/ 127 h 136"/>
                <a:gd name="T22" fmla="*/ 53 w 233"/>
                <a:gd name="T23" fmla="*/ 131 h 136"/>
                <a:gd name="T24" fmla="*/ 66 w 233"/>
                <a:gd name="T25" fmla="*/ 134 h 136"/>
                <a:gd name="T26" fmla="*/ 83 w 233"/>
                <a:gd name="T27" fmla="*/ 135 h 136"/>
                <a:gd name="T28" fmla="*/ 81 w 233"/>
                <a:gd name="T29" fmla="*/ 134 h 136"/>
                <a:gd name="T30" fmla="*/ 173 w 233"/>
                <a:gd name="T31" fmla="*/ 125 h 136"/>
                <a:gd name="T32" fmla="*/ 232 w 233"/>
                <a:gd name="T33" fmla="*/ 0 h 136"/>
                <a:gd name="T34" fmla="*/ 148 w 233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33" h="136">
                  <a:moveTo>
                    <a:pt x="148" y="0"/>
                  </a:moveTo>
                  <a:lnTo>
                    <a:pt x="30" y="12"/>
                  </a:lnTo>
                  <a:lnTo>
                    <a:pt x="18" y="20"/>
                  </a:lnTo>
                  <a:lnTo>
                    <a:pt x="11" y="30"/>
                  </a:lnTo>
                  <a:lnTo>
                    <a:pt x="4" y="41"/>
                  </a:lnTo>
                  <a:lnTo>
                    <a:pt x="0" y="61"/>
                  </a:lnTo>
                  <a:lnTo>
                    <a:pt x="0" y="82"/>
                  </a:lnTo>
                  <a:lnTo>
                    <a:pt x="4" y="94"/>
                  </a:lnTo>
                  <a:lnTo>
                    <a:pt x="11" y="106"/>
                  </a:lnTo>
                  <a:lnTo>
                    <a:pt x="24" y="117"/>
                  </a:lnTo>
                  <a:lnTo>
                    <a:pt x="38" y="127"/>
                  </a:lnTo>
                  <a:lnTo>
                    <a:pt x="53" y="131"/>
                  </a:lnTo>
                  <a:lnTo>
                    <a:pt x="66" y="134"/>
                  </a:lnTo>
                  <a:lnTo>
                    <a:pt x="83" y="135"/>
                  </a:lnTo>
                  <a:lnTo>
                    <a:pt x="81" y="134"/>
                  </a:lnTo>
                  <a:lnTo>
                    <a:pt x="173" y="125"/>
                  </a:lnTo>
                  <a:lnTo>
                    <a:pt x="232" y="0"/>
                  </a:lnTo>
                  <a:lnTo>
                    <a:pt x="148" y="0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0" name="Freeform 4">
              <a:extLst>
                <a:ext uri="{FF2B5EF4-FFF2-40B4-BE49-F238E27FC236}">
                  <a16:creationId xmlns:a16="http://schemas.microsoft.com/office/drawing/2014/main" id="{30ABAE6C-6AB4-446C-83F0-5264997C4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1" y="2632"/>
              <a:ext cx="1296" cy="1391"/>
            </a:xfrm>
            <a:custGeom>
              <a:avLst/>
              <a:gdLst>
                <a:gd name="T0" fmla="*/ 72 w 1296"/>
                <a:gd name="T1" fmla="*/ 5 h 1391"/>
                <a:gd name="T2" fmla="*/ 46 w 1296"/>
                <a:gd name="T3" fmla="*/ 24 h 1391"/>
                <a:gd name="T4" fmla="*/ 13 w 1296"/>
                <a:gd name="T5" fmla="*/ 62 h 1391"/>
                <a:gd name="T6" fmla="*/ 2 w 1296"/>
                <a:gd name="T7" fmla="*/ 102 h 1391"/>
                <a:gd name="T8" fmla="*/ 0 w 1296"/>
                <a:gd name="T9" fmla="*/ 150 h 1391"/>
                <a:gd name="T10" fmla="*/ 5 w 1296"/>
                <a:gd name="T11" fmla="*/ 190 h 1391"/>
                <a:gd name="T12" fmla="*/ 23 w 1296"/>
                <a:gd name="T13" fmla="*/ 255 h 1391"/>
                <a:gd name="T14" fmla="*/ 69 w 1296"/>
                <a:gd name="T15" fmla="*/ 366 h 1391"/>
                <a:gd name="T16" fmla="*/ 124 w 1296"/>
                <a:gd name="T17" fmla="*/ 489 h 1391"/>
                <a:gd name="T18" fmla="*/ 174 w 1296"/>
                <a:gd name="T19" fmla="*/ 616 h 1391"/>
                <a:gd name="T20" fmla="*/ 214 w 1296"/>
                <a:gd name="T21" fmla="*/ 781 h 1391"/>
                <a:gd name="T22" fmla="*/ 237 w 1296"/>
                <a:gd name="T23" fmla="*/ 981 h 1391"/>
                <a:gd name="T24" fmla="*/ 248 w 1296"/>
                <a:gd name="T25" fmla="*/ 1124 h 1391"/>
                <a:gd name="T26" fmla="*/ 248 w 1296"/>
                <a:gd name="T27" fmla="*/ 1232 h 1391"/>
                <a:gd name="T28" fmla="*/ 233 w 1296"/>
                <a:gd name="T29" fmla="*/ 1313 h 1391"/>
                <a:gd name="T30" fmla="*/ 214 w 1296"/>
                <a:gd name="T31" fmla="*/ 1359 h 1391"/>
                <a:gd name="T32" fmla="*/ 195 w 1296"/>
                <a:gd name="T33" fmla="*/ 1382 h 1391"/>
                <a:gd name="T34" fmla="*/ 301 w 1296"/>
                <a:gd name="T35" fmla="*/ 1378 h 1391"/>
                <a:gd name="T36" fmla="*/ 709 w 1296"/>
                <a:gd name="T37" fmla="*/ 1324 h 1391"/>
                <a:gd name="T38" fmla="*/ 1079 w 1296"/>
                <a:gd name="T39" fmla="*/ 1293 h 1391"/>
                <a:gd name="T40" fmla="*/ 1231 w 1296"/>
                <a:gd name="T41" fmla="*/ 1297 h 1391"/>
                <a:gd name="T42" fmla="*/ 1263 w 1296"/>
                <a:gd name="T43" fmla="*/ 1274 h 1391"/>
                <a:gd name="T44" fmla="*/ 1285 w 1296"/>
                <a:gd name="T45" fmla="*/ 1221 h 1391"/>
                <a:gd name="T46" fmla="*/ 1295 w 1296"/>
                <a:gd name="T47" fmla="*/ 1147 h 1391"/>
                <a:gd name="T48" fmla="*/ 1293 w 1296"/>
                <a:gd name="T49" fmla="*/ 1053 h 1391"/>
                <a:gd name="T50" fmla="*/ 1279 w 1296"/>
                <a:gd name="T51" fmla="*/ 912 h 1391"/>
                <a:gd name="T52" fmla="*/ 1235 w 1296"/>
                <a:gd name="T53" fmla="*/ 732 h 1391"/>
                <a:gd name="T54" fmla="*/ 1185 w 1296"/>
                <a:gd name="T55" fmla="*/ 570 h 1391"/>
                <a:gd name="T56" fmla="*/ 1125 w 1296"/>
                <a:gd name="T57" fmla="*/ 420 h 1391"/>
                <a:gd name="T58" fmla="*/ 1059 w 1296"/>
                <a:gd name="T59" fmla="*/ 255 h 1391"/>
                <a:gd name="T60" fmla="*/ 1037 w 1296"/>
                <a:gd name="T61" fmla="*/ 181 h 1391"/>
                <a:gd name="T62" fmla="*/ 1033 w 1296"/>
                <a:gd name="T63" fmla="*/ 125 h 1391"/>
                <a:gd name="T64" fmla="*/ 1059 w 1296"/>
                <a:gd name="T65" fmla="*/ 12 h 1391"/>
                <a:gd name="T66" fmla="*/ 81 w 1296"/>
                <a:gd name="T67" fmla="*/ 2 h 13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96" h="1391">
                  <a:moveTo>
                    <a:pt x="81" y="2"/>
                  </a:moveTo>
                  <a:lnTo>
                    <a:pt x="72" y="5"/>
                  </a:lnTo>
                  <a:lnTo>
                    <a:pt x="60" y="11"/>
                  </a:lnTo>
                  <a:lnTo>
                    <a:pt x="46" y="24"/>
                  </a:lnTo>
                  <a:lnTo>
                    <a:pt x="27" y="42"/>
                  </a:lnTo>
                  <a:lnTo>
                    <a:pt x="13" y="62"/>
                  </a:lnTo>
                  <a:lnTo>
                    <a:pt x="5" y="83"/>
                  </a:lnTo>
                  <a:lnTo>
                    <a:pt x="2" y="102"/>
                  </a:lnTo>
                  <a:lnTo>
                    <a:pt x="0" y="126"/>
                  </a:lnTo>
                  <a:lnTo>
                    <a:pt x="0" y="150"/>
                  </a:lnTo>
                  <a:lnTo>
                    <a:pt x="3" y="170"/>
                  </a:lnTo>
                  <a:lnTo>
                    <a:pt x="5" y="190"/>
                  </a:lnTo>
                  <a:lnTo>
                    <a:pt x="9" y="208"/>
                  </a:lnTo>
                  <a:lnTo>
                    <a:pt x="23" y="255"/>
                  </a:lnTo>
                  <a:lnTo>
                    <a:pt x="41" y="308"/>
                  </a:lnTo>
                  <a:lnTo>
                    <a:pt x="69" y="366"/>
                  </a:lnTo>
                  <a:lnTo>
                    <a:pt x="96" y="432"/>
                  </a:lnTo>
                  <a:lnTo>
                    <a:pt x="124" y="489"/>
                  </a:lnTo>
                  <a:lnTo>
                    <a:pt x="147" y="547"/>
                  </a:lnTo>
                  <a:lnTo>
                    <a:pt x="174" y="616"/>
                  </a:lnTo>
                  <a:lnTo>
                    <a:pt x="198" y="705"/>
                  </a:lnTo>
                  <a:lnTo>
                    <a:pt x="214" y="781"/>
                  </a:lnTo>
                  <a:lnTo>
                    <a:pt x="229" y="878"/>
                  </a:lnTo>
                  <a:lnTo>
                    <a:pt x="237" y="981"/>
                  </a:lnTo>
                  <a:lnTo>
                    <a:pt x="248" y="1073"/>
                  </a:lnTo>
                  <a:lnTo>
                    <a:pt x="248" y="1124"/>
                  </a:lnTo>
                  <a:lnTo>
                    <a:pt x="248" y="1190"/>
                  </a:lnTo>
                  <a:lnTo>
                    <a:pt x="248" y="1232"/>
                  </a:lnTo>
                  <a:lnTo>
                    <a:pt x="246" y="1271"/>
                  </a:lnTo>
                  <a:lnTo>
                    <a:pt x="233" y="1313"/>
                  </a:lnTo>
                  <a:lnTo>
                    <a:pt x="225" y="1337"/>
                  </a:lnTo>
                  <a:lnTo>
                    <a:pt x="214" y="1359"/>
                  </a:lnTo>
                  <a:lnTo>
                    <a:pt x="202" y="1373"/>
                  </a:lnTo>
                  <a:lnTo>
                    <a:pt x="195" y="1382"/>
                  </a:lnTo>
                  <a:lnTo>
                    <a:pt x="186" y="1390"/>
                  </a:lnTo>
                  <a:lnTo>
                    <a:pt x="301" y="1378"/>
                  </a:lnTo>
                  <a:lnTo>
                    <a:pt x="524" y="1347"/>
                  </a:lnTo>
                  <a:lnTo>
                    <a:pt x="709" y="1324"/>
                  </a:lnTo>
                  <a:lnTo>
                    <a:pt x="921" y="1301"/>
                  </a:lnTo>
                  <a:lnTo>
                    <a:pt x="1079" y="1293"/>
                  </a:lnTo>
                  <a:lnTo>
                    <a:pt x="1200" y="1297"/>
                  </a:lnTo>
                  <a:lnTo>
                    <a:pt x="1231" y="1297"/>
                  </a:lnTo>
                  <a:lnTo>
                    <a:pt x="1251" y="1293"/>
                  </a:lnTo>
                  <a:lnTo>
                    <a:pt x="1263" y="1274"/>
                  </a:lnTo>
                  <a:lnTo>
                    <a:pt x="1275" y="1253"/>
                  </a:lnTo>
                  <a:lnTo>
                    <a:pt x="1285" y="1221"/>
                  </a:lnTo>
                  <a:lnTo>
                    <a:pt x="1290" y="1184"/>
                  </a:lnTo>
                  <a:lnTo>
                    <a:pt x="1295" y="1147"/>
                  </a:lnTo>
                  <a:lnTo>
                    <a:pt x="1295" y="1094"/>
                  </a:lnTo>
                  <a:lnTo>
                    <a:pt x="1293" y="1053"/>
                  </a:lnTo>
                  <a:lnTo>
                    <a:pt x="1290" y="985"/>
                  </a:lnTo>
                  <a:lnTo>
                    <a:pt x="1279" y="912"/>
                  </a:lnTo>
                  <a:lnTo>
                    <a:pt x="1259" y="818"/>
                  </a:lnTo>
                  <a:lnTo>
                    <a:pt x="1235" y="732"/>
                  </a:lnTo>
                  <a:lnTo>
                    <a:pt x="1216" y="655"/>
                  </a:lnTo>
                  <a:lnTo>
                    <a:pt x="1185" y="570"/>
                  </a:lnTo>
                  <a:lnTo>
                    <a:pt x="1153" y="493"/>
                  </a:lnTo>
                  <a:lnTo>
                    <a:pt x="1125" y="420"/>
                  </a:lnTo>
                  <a:lnTo>
                    <a:pt x="1082" y="316"/>
                  </a:lnTo>
                  <a:lnTo>
                    <a:pt x="1059" y="255"/>
                  </a:lnTo>
                  <a:lnTo>
                    <a:pt x="1045" y="214"/>
                  </a:lnTo>
                  <a:lnTo>
                    <a:pt x="1037" y="181"/>
                  </a:lnTo>
                  <a:lnTo>
                    <a:pt x="1033" y="151"/>
                  </a:lnTo>
                  <a:lnTo>
                    <a:pt x="1033" y="125"/>
                  </a:lnTo>
                  <a:lnTo>
                    <a:pt x="1051" y="31"/>
                  </a:lnTo>
                  <a:lnTo>
                    <a:pt x="1059" y="12"/>
                  </a:lnTo>
                  <a:lnTo>
                    <a:pt x="94" y="0"/>
                  </a:lnTo>
                  <a:lnTo>
                    <a:pt x="81" y="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1" name="Freeform 5">
              <a:extLst>
                <a:ext uri="{FF2B5EF4-FFF2-40B4-BE49-F238E27FC236}">
                  <a16:creationId xmlns:a16="http://schemas.microsoft.com/office/drawing/2014/main" id="{8B408B7F-C3C0-4FE8-A058-22D5212E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0" y="2641"/>
              <a:ext cx="1086" cy="154"/>
            </a:xfrm>
            <a:custGeom>
              <a:avLst/>
              <a:gdLst>
                <a:gd name="T0" fmla="*/ 1026 w 1086"/>
                <a:gd name="T1" fmla="*/ 12 h 154"/>
                <a:gd name="T2" fmla="*/ 0 w 1086"/>
                <a:gd name="T3" fmla="*/ 0 h 154"/>
                <a:gd name="T4" fmla="*/ 28 w 1086"/>
                <a:gd name="T5" fmla="*/ 4 h 154"/>
                <a:gd name="T6" fmla="*/ 39 w 1086"/>
                <a:gd name="T7" fmla="*/ 8 h 154"/>
                <a:gd name="T8" fmla="*/ 50 w 1086"/>
                <a:gd name="T9" fmla="*/ 12 h 154"/>
                <a:gd name="T10" fmla="*/ 58 w 1086"/>
                <a:gd name="T11" fmla="*/ 20 h 154"/>
                <a:gd name="T12" fmla="*/ 65 w 1086"/>
                <a:gd name="T13" fmla="*/ 29 h 154"/>
                <a:gd name="T14" fmla="*/ 69 w 1086"/>
                <a:gd name="T15" fmla="*/ 41 h 154"/>
                <a:gd name="T16" fmla="*/ 73 w 1086"/>
                <a:gd name="T17" fmla="*/ 54 h 154"/>
                <a:gd name="T18" fmla="*/ 73 w 1086"/>
                <a:gd name="T19" fmla="*/ 67 h 154"/>
                <a:gd name="T20" fmla="*/ 74 w 1086"/>
                <a:gd name="T21" fmla="*/ 77 h 154"/>
                <a:gd name="T22" fmla="*/ 73 w 1086"/>
                <a:gd name="T23" fmla="*/ 94 h 154"/>
                <a:gd name="T24" fmla="*/ 69 w 1086"/>
                <a:gd name="T25" fmla="*/ 109 h 154"/>
                <a:gd name="T26" fmla="*/ 62 w 1086"/>
                <a:gd name="T27" fmla="*/ 122 h 154"/>
                <a:gd name="T28" fmla="*/ 51 w 1086"/>
                <a:gd name="T29" fmla="*/ 136 h 154"/>
                <a:gd name="T30" fmla="*/ 37 w 1086"/>
                <a:gd name="T31" fmla="*/ 145 h 154"/>
                <a:gd name="T32" fmla="*/ 27 w 1086"/>
                <a:gd name="T33" fmla="*/ 153 h 154"/>
                <a:gd name="T34" fmla="*/ 94 w 1086"/>
                <a:gd name="T35" fmla="*/ 145 h 154"/>
                <a:gd name="T36" fmla="*/ 169 w 1086"/>
                <a:gd name="T37" fmla="*/ 134 h 154"/>
                <a:gd name="T38" fmla="*/ 287 w 1086"/>
                <a:gd name="T39" fmla="*/ 126 h 154"/>
                <a:gd name="T40" fmla="*/ 385 w 1086"/>
                <a:gd name="T41" fmla="*/ 119 h 154"/>
                <a:gd name="T42" fmla="*/ 503 w 1086"/>
                <a:gd name="T43" fmla="*/ 119 h 154"/>
                <a:gd name="T44" fmla="*/ 633 w 1086"/>
                <a:gd name="T45" fmla="*/ 122 h 154"/>
                <a:gd name="T46" fmla="*/ 794 w 1086"/>
                <a:gd name="T47" fmla="*/ 126 h 154"/>
                <a:gd name="T48" fmla="*/ 947 w 1086"/>
                <a:gd name="T49" fmla="*/ 138 h 154"/>
                <a:gd name="T50" fmla="*/ 1011 w 1086"/>
                <a:gd name="T51" fmla="*/ 149 h 154"/>
                <a:gd name="T52" fmla="*/ 1028 w 1086"/>
                <a:gd name="T53" fmla="*/ 152 h 154"/>
                <a:gd name="T54" fmla="*/ 1048 w 1086"/>
                <a:gd name="T55" fmla="*/ 152 h 154"/>
                <a:gd name="T56" fmla="*/ 1062 w 1086"/>
                <a:gd name="T57" fmla="*/ 149 h 154"/>
                <a:gd name="T58" fmla="*/ 1073 w 1086"/>
                <a:gd name="T59" fmla="*/ 138 h 154"/>
                <a:gd name="T60" fmla="*/ 1080 w 1086"/>
                <a:gd name="T61" fmla="*/ 124 h 154"/>
                <a:gd name="T62" fmla="*/ 1084 w 1086"/>
                <a:gd name="T63" fmla="*/ 112 h 154"/>
                <a:gd name="T64" fmla="*/ 1085 w 1086"/>
                <a:gd name="T65" fmla="*/ 98 h 154"/>
                <a:gd name="T66" fmla="*/ 1082 w 1086"/>
                <a:gd name="T67" fmla="*/ 73 h 154"/>
                <a:gd name="T68" fmla="*/ 1077 w 1086"/>
                <a:gd name="T69" fmla="*/ 59 h 154"/>
                <a:gd name="T70" fmla="*/ 1069 w 1086"/>
                <a:gd name="T71" fmla="*/ 43 h 154"/>
                <a:gd name="T72" fmla="*/ 1062 w 1086"/>
                <a:gd name="T73" fmla="*/ 32 h 154"/>
                <a:gd name="T74" fmla="*/ 1053 w 1086"/>
                <a:gd name="T75" fmla="*/ 23 h 154"/>
                <a:gd name="T76" fmla="*/ 1040 w 1086"/>
                <a:gd name="T77" fmla="*/ 16 h 154"/>
                <a:gd name="T78" fmla="*/ 1026 w 1086"/>
                <a:gd name="T79" fmla="*/ 12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86" h="154">
                  <a:moveTo>
                    <a:pt x="1026" y="12"/>
                  </a:moveTo>
                  <a:lnTo>
                    <a:pt x="0" y="0"/>
                  </a:lnTo>
                  <a:lnTo>
                    <a:pt x="28" y="4"/>
                  </a:lnTo>
                  <a:lnTo>
                    <a:pt x="39" y="8"/>
                  </a:lnTo>
                  <a:lnTo>
                    <a:pt x="50" y="12"/>
                  </a:lnTo>
                  <a:lnTo>
                    <a:pt x="58" y="20"/>
                  </a:lnTo>
                  <a:lnTo>
                    <a:pt x="65" y="29"/>
                  </a:lnTo>
                  <a:lnTo>
                    <a:pt x="69" y="41"/>
                  </a:lnTo>
                  <a:lnTo>
                    <a:pt x="73" y="54"/>
                  </a:lnTo>
                  <a:lnTo>
                    <a:pt x="73" y="67"/>
                  </a:lnTo>
                  <a:lnTo>
                    <a:pt x="74" y="77"/>
                  </a:lnTo>
                  <a:lnTo>
                    <a:pt x="73" y="94"/>
                  </a:lnTo>
                  <a:lnTo>
                    <a:pt x="69" y="109"/>
                  </a:lnTo>
                  <a:lnTo>
                    <a:pt x="62" y="122"/>
                  </a:lnTo>
                  <a:lnTo>
                    <a:pt x="51" y="136"/>
                  </a:lnTo>
                  <a:lnTo>
                    <a:pt x="37" y="145"/>
                  </a:lnTo>
                  <a:lnTo>
                    <a:pt x="27" y="153"/>
                  </a:lnTo>
                  <a:lnTo>
                    <a:pt x="94" y="145"/>
                  </a:lnTo>
                  <a:lnTo>
                    <a:pt x="169" y="134"/>
                  </a:lnTo>
                  <a:lnTo>
                    <a:pt x="287" y="126"/>
                  </a:lnTo>
                  <a:lnTo>
                    <a:pt x="385" y="119"/>
                  </a:lnTo>
                  <a:lnTo>
                    <a:pt x="503" y="119"/>
                  </a:lnTo>
                  <a:lnTo>
                    <a:pt x="633" y="122"/>
                  </a:lnTo>
                  <a:lnTo>
                    <a:pt x="794" y="126"/>
                  </a:lnTo>
                  <a:lnTo>
                    <a:pt x="947" y="138"/>
                  </a:lnTo>
                  <a:lnTo>
                    <a:pt x="1011" y="149"/>
                  </a:lnTo>
                  <a:lnTo>
                    <a:pt x="1028" y="152"/>
                  </a:lnTo>
                  <a:lnTo>
                    <a:pt x="1048" y="152"/>
                  </a:lnTo>
                  <a:lnTo>
                    <a:pt x="1062" y="149"/>
                  </a:lnTo>
                  <a:lnTo>
                    <a:pt x="1073" y="138"/>
                  </a:lnTo>
                  <a:lnTo>
                    <a:pt x="1080" y="124"/>
                  </a:lnTo>
                  <a:lnTo>
                    <a:pt x="1084" y="112"/>
                  </a:lnTo>
                  <a:lnTo>
                    <a:pt x="1085" y="98"/>
                  </a:lnTo>
                  <a:lnTo>
                    <a:pt x="1082" y="73"/>
                  </a:lnTo>
                  <a:lnTo>
                    <a:pt x="1077" y="59"/>
                  </a:lnTo>
                  <a:lnTo>
                    <a:pt x="1069" y="43"/>
                  </a:lnTo>
                  <a:lnTo>
                    <a:pt x="1062" y="32"/>
                  </a:lnTo>
                  <a:lnTo>
                    <a:pt x="1053" y="23"/>
                  </a:lnTo>
                  <a:lnTo>
                    <a:pt x="1040" y="16"/>
                  </a:lnTo>
                  <a:lnTo>
                    <a:pt x="1026" y="1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62" name="Group 6">
              <a:extLst>
                <a:ext uri="{FF2B5EF4-FFF2-40B4-BE49-F238E27FC236}">
                  <a16:creationId xmlns:a16="http://schemas.microsoft.com/office/drawing/2014/main" id="{9FA3F3AC-F547-48DC-9731-97E9A9198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3120"/>
              <a:ext cx="847" cy="564"/>
              <a:chOff x="2688" y="3120"/>
              <a:chExt cx="847" cy="564"/>
            </a:xfrm>
          </p:grpSpPr>
          <p:sp>
            <p:nvSpPr>
              <p:cNvPr id="13367" name="Line 7">
                <a:extLst>
                  <a:ext uri="{FF2B5EF4-FFF2-40B4-BE49-F238E27FC236}">
                    <a16:creationId xmlns:a16="http://schemas.microsoft.com/office/drawing/2014/main" id="{FCA65D54-7603-455F-92EC-8FA886B445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0" y="3120"/>
                <a:ext cx="607" cy="0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8" name="Line 8">
                <a:extLst>
                  <a:ext uri="{FF2B5EF4-FFF2-40B4-BE49-F238E27FC236}">
                    <a16:creationId xmlns:a16="http://schemas.microsoft.com/office/drawing/2014/main" id="{B865A266-2580-46F0-97A2-720715816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3123"/>
                <a:ext cx="0" cy="336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9" name="Line 9">
                <a:extLst>
                  <a:ext uri="{FF2B5EF4-FFF2-40B4-BE49-F238E27FC236}">
                    <a16:creationId xmlns:a16="http://schemas.microsoft.com/office/drawing/2014/main" id="{DD3F4273-CB0D-4940-BD47-8AA6720F3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0" y="3459"/>
                <a:ext cx="404" cy="0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0" name="Line 10">
                <a:extLst>
                  <a:ext uri="{FF2B5EF4-FFF2-40B4-BE49-F238E27FC236}">
                    <a16:creationId xmlns:a16="http://schemas.microsoft.com/office/drawing/2014/main" id="{EE774921-0D9A-4792-A440-2CD8A510F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4" y="3461"/>
                <a:ext cx="0" cy="223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1" name="Line 11">
                <a:extLst>
                  <a:ext uri="{FF2B5EF4-FFF2-40B4-BE49-F238E27FC236}">
                    <a16:creationId xmlns:a16="http://schemas.microsoft.com/office/drawing/2014/main" id="{482D88FB-FD08-4B5C-90E0-5ADF9A1DCC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6" y="3684"/>
                <a:ext cx="439" cy="0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2" name="Line 12">
                <a:extLst>
                  <a:ext uri="{FF2B5EF4-FFF2-40B4-BE49-F238E27FC236}">
                    <a16:creationId xmlns:a16="http://schemas.microsoft.com/office/drawing/2014/main" id="{EDAC9932-02FF-4BC3-AF1E-71EA46209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35" y="3384"/>
                <a:ext cx="0" cy="298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3" name="Line 13">
                <a:extLst>
                  <a:ext uri="{FF2B5EF4-FFF2-40B4-BE49-F238E27FC236}">
                    <a16:creationId xmlns:a16="http://schemas.microsoft.com/office/drawing/2014/main" id="{85DDCBC5-B8BF-446E-8158-67D3328658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00" y="3384"/>
                <a:ext cx="235" cy="0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74" name="Line 14">
                <a:extLst>
                  <a:ext uri="{FF2B5EF4-FFF2-40B4-BE49-F238E27FC236}">
                    <a16:creationId xmlns:a16="http://schemas.microsoft.com/office/drawing/2014/main" id="{3D82719A-4F43-43B7-A5A4-AD67219F7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97" y="3122"/>
                <a:ext cx="0" cy="261"/>
              </a:xfrm>
              <a:prstGeom prst="line">
                <a:avLst/>
              </a:prstGeom>
              <a:noFill/>
              <a:ln w="50800">
                <a:solidFill>
                  <a:srgbClr val="FF66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63" name="Rectangle 15">
              <a:extLst>
                <a:ext uri="{FF2B5EF4-FFF2-40B4-BE49-F238E27FC236}">
                  <a16:creationId xmlns:a16="http://schemas.microsoft.com/office/drawing/2014/main" id="{67620A5A-26B0-4C6B-91DA-426661DD8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8" y="3131"/>
              <a:ext cx="64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Americana XBdCn BT" charset="0"/>
                </a:rPr>
                <a:t>PARCEL</a:t>
              </a:r>
            </a:p>
            <a:p>
              <a:pPr algn="ctr"/>
              <a:r>
                <a:rPr lang="en-US" altLang="zh-CN" sz="1600" b="1">
                  <a:solidFill>
                    <a:srgbClr val="000000"/>
                  </a:solidFill>
                  <a:latin typeface="Americana XBdCn BT" charset="0"/>
                </a:rPr>
                <a:t>#209</a:t>
              </a:r>
            </a:p>
          </p:txBody>
        </p:sp>
        <p:sp>
          <p:nvSpPr>
            <p:cNvPr id="13364" name="Freeform 16">
              <a:extLst>
                <a:ext uri="{FF2B5EF4-FFF2-40B4-BE49-F238E27FC236}">
                  <a16:creationId xmlns:a16="http://schemas.microsoft.com/office/drawing/2014/main" id="{4EC699D5-0D74-4794-AF32-1471FF93E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9" y="2718"/>
              <a:ext cx="75" cy="77"/>
            </a:xfrm>
            <a:custGeom>
              <a:avLst/>
              <a:gdLst>
                <a:gd name="T0" fmla="*/ 0 w 75"/>
                <a:gd name="T1" fmla="*/ 9 h 77"/>
                <a:gd name="T2" fmla="*/ 13 w 75"/>
                <a:gd name="T3" fmla="*/ 18 h 77"/>
                <a:gd name="T4" fmla="*/ 20 w 75"/>
                <a:gd name="T5" fmla="*/ 29 h 77"/>
                <a:gd name="T6" fmla="*/ 23 w 75"/>
                <a:gd name="T7" fmla="*/ 39 h 77"/>
                <a:gd name="T8" fmla="*/ 24 w 75"/>
                <a:gd name="T9" fmla="*/ 53 h 77"/>
                <a:gd name="T10" fmla="*/ 21 w 75"/>
                <a:gd name="T11" fmla="*/ 64 h 77"/>
                <a:gd name="T12" fmla="*/ 13 w 75"/>
                <a:gd name="T13" fmla="*/ 76 h 77"/>
                <a:gd name="T14" fmla="*/ 74 w 75"/>
                <a:gd name="T15" fmla="*/ 63 h 77"/>
                <a:gd name="T16" fmla="*/ 69 w 75"/>
                <a:gd name="T17" fmla="*/ 0 h 77"/>
                <a:gd name="T18" fmla="*/ 0 w 75"/>
                <a:gd name="T19" fmla="*/ 9 h 7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" h="77">
                  <a:moveTo>
                    <a:pt x="0" y="9"/>
                  </a:moveTo>
                  <a:lnTo>
                    <a:pt x="13" y="18"/>
                  </a:lnTo>
                  <a:lnTo>
                    <a:pt x="20" y="29"/>
                  </a:lnTo>
                  <a:lnTo>
                    <a:pt x="23" y="39"/>
                  </a:lnTo>
                  <a:lnTo>
                    <a:pt x="24" y="53"/>
                  </a:lnTo>
                  <a:lnTo>
                    <a:pt x="21" y="64"/>
                  </a:lnTo>
                  <a:lnTo>
                    <a:pt x="13" y="76"/>
                  </a:lnTo>
                  <a:lnTo>
                    <a:pt x="74" y="63"/>
                  </a:lnTo>
                  <a:lnTo>
                    <a:pt x="69" y="0"/>
                  </a:lnTo>
                  <a:lnTo>
                    <a:pt x="0" y="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5" name="Freeform 17">
              <a:extLst>
                <a:ext uri="{FF2B5EF4-FFF2-40B4-BE49-F238E27FC236}">
                  <a16:creationId xmlns:a16="http://schemas.microsoft.com/office/drawing/2014/main" id="{66F82328-705B-402B-9043-3246F180A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" y="2703"/>
              <a:ext cx="108" cy="92"/>
            </a:xfrm>
            <a:custGeom>
              <a:avLst/>
              <a:gdLst>
                <a:gd name="T0" fmla="*/ 107 w 108"/>
                <a:gd name="T1" fmla="*/ 6 h 92"/>
                <a:gd name="T2" fmla="*/ 80 w 108"/>
                <a:gd name="T3" fmla="*/ 83 h 92"/>
                <a:gd name="T4" fmla="*/ 52 w 108"/>
                <a:gd name="T5" fmla="*/ 91 h 92"/>
                <a:gd name="T6" fmla="*/ 38 w 108"/>
                <a:gd name="T7" fmla="*/ 90 h 92"/>
                <a:gd name="T8" fmla="*/ 24 w 108"/>
                <a:gd name="T9" fmla="*/ 84 h 92"/>
                <a:gd name="T10" fmla="*/ 13 w 108"/>
                <a:gd name="T11" fmla="*/ 75 h 92"/>
                <a:gd name="T12" fmla="*/ 6 w 108"/>
                <a:gd name="T13" fmla="*/ 66 h 92"/>
                <a:gd name="T14" fmla="*/ 2 w 108"/>
                <a:gd name="T15" fmla="*/ 55 h 92"/>
                <a:gd name="T16" fmla="*/ 0 w 108"/>
                <a:gd name="T17" fmla="*/ 45 h 92"/>
                <a:gd name="T18" fmla="*/ 0 w 108"/>
                <a:gd name="T19" fmla="*/ 31 h 92"/>
                <a:gd name="T20" fmla="*/ 5 w 108"/>
                <a:gd name="T21" fmla="*/ 21 h 92"/>
                <a:gd name="T22" fmla="*/ 12 w 108"/>
                <a:gd name="T23" fmla="*/ 13 h 92"/>
                <a:gd name="T24" fmla="*/ 22 w 108"/>
                <a:gd name="T25" fmla="*/ 8 h 92"/>
                <a:gd name="T26" fmla="*/ 34 w 108"/>
                <a:gd name="T27" fmla="*/ 4 h 92"/>
                <a:gd name="T28" fmla="*/ 43 w 108"/>
                <a:gd name="T29" fmla="*/ 2 h 92"/>
                <a:gd name="T30" fmla="*/ 55 w 108"/>
                <a:gd name="T31" fmla="*/ 0 h 92"/>
                <a:gd name="T32" fmla="*/ 63 w 108"/>
                <a:gd name="T33" fmla="*/ 0 h 92"/>
                <a:gd name="T34" fmla="*/ 75 w 108"/>
                <a:gd name="T35" fmla="*/ 0 h 92"/>
                <a:gd name="T36" fmla="*/ 107 w 108"/>
                <a:gd name="T37" fmla="*/ 6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8" h="92">
                  <a:moveTo>
                    <a:pt x="107" y="6"/>
                  </a:moveTo>
                  <a:lnTo>
                    <a:pt x="80" y="83"/>
                  </a:lnTo>
                  <a:lnTo>
                    <a:pt x="52" y="91"/>
                  </a:lnTo>
                  <a:lnTo>
                    <a:pt x="38" y="90"/>
                  </a:lnTo>
                  <a:lnTo>
                    <a:pt x="24" y="84"/>
                  </a:lnTo>
                  <a:lnTo>
                    <a:pt x="13" y="75"/>
                  </a:lnTo>
                  <a:lnTo>
                    <a:pt x="6" y="66"/>
                  </a:lnTo>
                  <a:lnTo>
                    <a:pt x="2" y="55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5" y="21"/>
                  </a:lnTo>
                  <a:lnTo>
                    <a:pt x="12" y="13"/>
                  </a:lnTo>
                  <a:lnTo>
                    <a:pt x="22" y="8"/>
                  </a:lnTo>
                  <a:lnTo>
                    <a:pt x="34" y="4"/>
                  </a:lnTo>
                  <a:lnTo>
                    <a:pt x="43" y="2"/>
                  </a:lnTo>
                  <a:lnTo>
                    <a:pt x="55" y="0"/>
                  </a:lnTo>
                  <a:lnTo>
                    <a:pt x="63" y="0"/>
                  </a:lnTo>
                  <a:lnTo>
                    <a:pt x="75" y="0"/>
                  </a:lnTo>
                  <a:lnTo>
                    <a:pt x="107" y="6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66" name="Text Box 18">
              <a:extLst>
                <a:ext uri="{FF2B5EF4-FFF2-40B4-BE49-F238E27FC236}">
                  <a16:creationId xmlns:a16="http://schemas.microsoft.com/office/drawing/2014/main" id="{D2C3AA90-EBE5-4D15-9825-D5E577172F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83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Area</a:t>
              </a:r>
            </a:p>
          </p:txBody>
        </p:sp>
      </p:grpSp>
      <p:grpSp>
        <p:nvGrpSpPr>
          <p:cNvPr id="13315" name="Group 19">
            <a:extLst>
              <a:ext uri="{FF2B5EF4-FFF2-40B4-BE49-F238E27FC236}">
                <a16:creationId xmlns:a16="http://schemas.microsoft.com/office/drawing/2014/main" id="{5F8BE5D5-075A-4DA8-8429-680B69BF4A67}"/>
              </a:ext>
            </a:extLst>
          </p:cNvPr>
          <p:cNvGrpSpPr>
            <a:grpSpLocks/>
          </p:cNvGrpSpPr>
          <p:nvPr/>
        </p:nvGrpSpPr>
        <p:grpSpPr bwMode="auto">
          <a:xfrm>
            <a:off x="4932363" y="1724025"/>
            <a:ext cx="1981200" cy="2209800"/>
            <a:chOff x="3696" y="1104"/>
            <a:chExt cx="1248" cy="1392"/>
          </a:xfrm>
        </p:grpSpPr>
        <p:sp>
          <p:nvSpPr>
            <p:cNvPr id="13349" name="Freeform 20">
              <a:extLst>
                <a:ext uri="{FF2B5EF4-FFF2-40B4-BE49-F238E27FC236}">
                  <a16:creationId xmlns:a16="http://schemas.microsoft.com/office/drawing/2014/main" id="{B9741629-60B9-42FE-B497-78A85034F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3" y="2359"/>
              <a:ext cx="224" cy="137"/>
            </a:xfrm>
            <a:custGeom>
              <a:avLst/>
              <a:gdLst>
                <a:gd name="T0" fmla="*/ 142 w 224"/>
                <a:gd name="T1" fmla="*/ 0 h 137"/>
                <a:gd name="T2" fmla="*/ 29 w 224"/>
                <a:gd name="T3" fmla="*/ 11 h 137"/>
                <a:gd name="T4" fmla="*/ 18 w 224"/>
                <a:gd name="T5" fmla="*/ 20 h 137"/>
                <a:gd name="T6" fmla="*/ 11 w 224"/>
                <a:gd name="T7" fmla="*/ 31 h 137"/>
                <a:gd name="T8" fmla="*/ 4 w 224"/>
                <a:gd name="T9" fmla="*/ 42 h 137"/>
                <a:gd name="T10" fmla="*/ 0 w 224"/>
                <a:gd name="T11" fmla="*/ 62 h 137"/>
                <a:gd name="T12" fmla="*/ 0 w 224"/>
                <a:gd name="T13" fmla="*/ 83 h 137"/>
                <a:gd name="T14" fmla="*/ 4 w 224"/>
                <a:gd name="T15" fmla="*/ 94 h 137"/>
                <a:gd name="T16" fmla="*/ 11 w 224"/>
                <a:gd name="T17" fmla="*/ 107 h 137"/>
                <a:gd name="T18" fmla="*/ 23 w 224"/>
                <a:gd name="T19" fmla="*/ 118 h 137"/>
                <a:gd name="T20" fmla="*/ 37 w 224"/>
                <a:gd name="T21" fmla="*/ 127 h 137"/>
                <a:gd name="T22" fmla="*/ 51 w 224"/>
                <a:gd name="T23" fmla="*/ 133 h 137"/>
                <a:gd name="T24" fmla="*/ 63 w 224"/>
                <a:gd name="T25" fmla="*/ 135 h 137"/>
                <a:gd name="T26" fmla="*/ 80 w 224"/>
                <a:gd name="T27" fmla="*/ 136 h 137"/>
                <a:gd name="T28" fmla="*/ 78 w 224"/>
                <a:gd name="T29" fmla="*/ 135 h 137"/>
                <a:gd name="T30" fmla="*/ 167 w 224"/>
                <a:gd name="T31" fmla="*/ 126 h 137"/>
                <a:gd name="T32" fmla="*/ 223 w 224"/>
                <a:gd name="T33" fmla="*/ 0 h 137"/>
                <a:gd name="T34" fmla="*/ 142 w 224"/>
                <a:gd name="T35" fmla="*/ 0 h 13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4" h="137">
                  <a:moveTo>
                    <a:pt x="142" y="0"/>
                  </a:moveTo>
                  <a:lnTo>
                    <a:pt x="29" y="11"/>
                  </a:lnTo>
                  <a:lnTo>
                    <a:pt x="18" y="20"/>
                  </a:lnTo>
                  <a:lnTo>
                    <a:pt x="11" y="31"/>
                  </a:lnTo>
                  <a:lnTo>
                    <a:pt x="4" y="42"/>
                  </a:lnTo>
                  <a:lnTo>
                    <a:pt x="0" y="62"/>
                  </a:lnTo>
                  <a:lnTo>
                    <a:pt x="0" y="83"/>
                  </a:lnTo>
                  <a:lnTo>
                    <a:pt x="4" y="94"/>
                  </a:lnTo>
                  <a:lnTo>
                    <a:pt x="11" y="107"/>
                  </a:lnTo>
                  <a:lnTo>
                    <a:pt x="23" y="118"/>
                  </a:lnTo>
                  <a:lnTo>
                    <a:pt x="37" y="127"/>
                  </a:lnTo>
                  <a:lnTo>
                    <a:pt x="51" y="133"/>
                  </a:lnTo>
                  <a:lnTo>
                    <a:pt x="63" y="135"/>
                  </a:lnTo>
                  <a:lnTo>
                    <a:pt x="80" y="136"/>
                  </a:lnTo>
                  <a:lnTo>
                    <a:pt x="78" y="135"/>
                  </a:lnTo>
                  <a:lnTo>
                    <a:pt x="167" y="126"/>
                  </a:lnTo>
                  <a:lnTo>
                    <a:pt x="223" y="0"/>
                  </a:lnTo>
                  <a:lnTo>
                    <a:pt x="142" y="0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0" name="Freeform 21">
              <a:extLst>
                <a:ext uri="{FF2B5EF4-FFF2-40B4-BE49-F238E27FC236}">
                  <a16:creationId xmlns:a16="http://schemas.microsoft.com/office/drawing/2014/main" id="{09E8B8E6-38AA-4217-A88C-3371BD3D3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1104"/>
              <a:ext cx="1248" cy="1391"/>
            </a:xfrm>
            <a:custGeom>
              <a:avLst/>
              <a:gdLst>
                <a:gd name="T0" fmla="*/ 70 w 1248"/>
                <a:gd name="T1" fmla="*/ 5 h 1391"/>
                <a:gd name="T2" fmla="*/ 44 w 1248"/>
                <a:gd name="T3" fmla="*/ 24 h 1391"/>
                <a:gd name="T4" fmla="*/ 13 w 1248"/>
                <a:gd name="T5" fmla="*/ 62 h 1391"/>
                <a:gd name="T6" fmla="*/ 2 w 1248"/>
                <a:gd name="T7" fmla="*/ 101 h 1391"/>
                <a:gd name="T8" fmla="*/ 0 w 1248"/>
                <a:gd name="T9" fmla="*/ 149 h 1391"/>
                <a:gd name="T10" fmla="*/ 5 w 1248"/>
                <a:gd name="T11" fmla="*/ 190 h 1391"/>
                <a:gd name="T12" fmla="*/ 22 w 1248"/>
                <a:gd name="T13" fmla="*/ 256 h 1391"/>
                <a:gd name="T14" fmla="*/ 66 w 1248"/>
                <a:gd name="T15" fmla="*/ 366 h 1391"/>
                <a:gd name="T16" fmla="*/ 119 w 1248"/>
                <a:gd name="T17" fmla="*/ 489 h 1391"/>
                <a:gd name="T18" fmla="*/ 167 w 1248"/>
                <a:gd name="T19" fmla="*/ 616 h 1391"/>
                <a:gd name="T20" fmla="*/ 206 w 1248"/>
                <a:gd name="T21" fmla="*/ 782 h 1391"/>
                <a:gd name="T22" fmla="*/ 228 w 1248"/>
                <a:gd name="T23" fmla="*/ 981 h 1391"/>
                <a:gd name="T24" fmla="*/ 239 w 1248"/>
                <a:gd name="T25" fmla="*/ 1124 h 1391"/>
                <a:gd name="T26" fmla="*/ 239 w 1248"/>
                <a:gd name="T27" fmla="*/ 1232 h 1391"/>
                <a:gd name="T28" fmla="*/ 224 w 1248"/>
                <a:gd name="T29" fmla="*/ 1313 h 1391"/>
                <a:gd name="T30" fmla="*/ 206 w 1248"/>
                <a:gd name="T31" fmla="*/ 1359 h 1391"/>
                <a:gd name="T32" fmla="*/ 187 w 1248"/>
                <a:gd name="T33" fmla="*/ 1381 h 1391"/>
                <a:gd name="T34" fmla="*/ 290 w 1248"/>
                <a:gd name="T35" fmla="*/ 1377 h 1391"/>
                <a:gd name="T36" fmla="*/ 683 w 1248"/>
                <a:gd name="T37" fmla="*/ 1324 h 1391"/>
                <a:gd name="T38" fmla="*/ 1039 w 1248"/>
                <a:gd name="T39" fmla="*/ 1293 h 1391"/>
                <a:gd name="T40" fmla="*/ 1186 w 1248"/>
                <a:gd name="T41" fmla="*/ 1297 h 1391"/>
                <a:gd name="T42" fmla="*/ 1216 w 1248"/>
                <a:gd name="T43" fmla="*/ 1274 h 1391"/>
                <a:gd name="T44" fmla="*/ 1237 w 1248"/>
                <a:gd name="T45" fmla="*/ 1221 h 1391"/>
                <a:gd name="T46" fmla="*/ 1247 w 1248"/>
                <a:gd name="T47" fmla="*/ 1147 h 1391"/>
                <a:gd name="T48" fmla="*/ 1245 w 1248"/>
                <a:gd name="T49" fmla="*/ 1053 h 1391"/>
                <a:gd name="T50" fmla="*/ 1232 w 1248"/>
                <a:gd name="T51" fmla="*/ 912 h 1391"/>
                <a:gd name="T52" fmla="*/ 1190 w 1248"/>
                <a:gd name="T53" fmla="*/ 731 h 1391"/>
                <a:gd name="T54" fmla="*/ 1140 w 1248"/>
                <a:gd name="T55" fmla="*/ 570 h 1391"/>
                <a:gd name="T56" fmla="*/ 1084 w 1248"/>
                <a:gd name="T57" fmla="*/ 420 h 1391"/>
                <a:gd name="T58" fmla="*/ 1019 w 1248"/>
                <a:gd name="T59" fmla="*/ 254 h 1391"/>
                <a:gd name="T60" fmla="*/ 999 w 1248"/>
                <a:gd name="T61" fmla="*/ 182 h 1391"/>
                <a:gd name="T62" fmla="*/ 995 w 1248"/>
                <a:gd name="T63" fmla="*/ 124 h 1391"/>
                <a:gd name="T64" fmla="*/ 1019 w 1248"/>
                <a:gd name="T65" fmla="*/ 12 h 1391"/>
                <a:gd name="T66" fmla="*/ 78 w 1248"/>
                <a:gd name="T67" fmla="*/ 3 h 13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48" h="1391">
                  <a:moveTo>
                    <a:pt x="78" y="3"/>
                  </a:moveTo>
                  <a:lnTo>
                    <a:pt x="70" y="5"/>
                  </a:lnTo>
                  <a:lnTo>
                    <a:pt x="58" y="11"/>
                  </a:lnTo>
                  <a:lnTo>
                    <a:pt x="44" y="24"/>
                  </a:lnTo>
                  <a:lnTo>
                    <a:pt x="27" y="43"/>
                  </a:lnTo>
                  <a:lnTo>
                    <a:pt x="13" y="62"/>
                  </a:lnTo>
                  <a:lnTo>
                    <a:pt x="5" y="84"/>
                  </a:lnTo>
                  <a:lnTo>
                    <a:pt x="2" y="101"/>
                  </a:lnTo>
                  <a:lnTo>
                    <a:pt x="0" y="126"/>
                  </a:lnTo>
                  <a:lnTo>
                    <a:pt x="0" y="149"/>
                  </a:lnTo>
                  <a:lnTo>
                    <a:pt x="3" y="170"/>
                  </a:lnTo>
                  <a:lnTo>
                    <a:pt x="5" y="190"/>
                  </a:lnTo>
                  <a:lnTo>
                    <a:pt x="9" y="208"/>
                  </a:lnTo>
                  <a:lnTo>
                    <a:pt x="22" y="256"/>
                  </a:lnTo>
                  <a:lnTo>
                    <a:pt x="39" y="309"/>
                  </a:lnTo>
                  <a:lnTo>
                    <a:pt x="66" y="366"/>
                  </a:lnTo>
                  <a:lnTo>
                    <a:pt x="92" y="432"/>
                  </a:lnTo>
                  <a:lnTo>
                    <a:pt x="119" y="489"/>
                  </a:lnTo>
                  <a:lnTo>
                    <a:pt x="141" y="547"/>
                  </a:lnTo>
                  <a:lnTo>
                    <a:pt x="167" y="616"/>
                  </a:lnTo>
                  <a:lnTo>
                    <a:pt x="191" y="705"/>
                  </a:lnTo>
                  <a:lnTo>
                    <a:pt x="206" y="782"/>
                  </a:lnTo>
                  <a:lnTo>
                    <a:pt x="221" y="878"/>
                  </a:lnTo>
                  <a:lnTo>
                    <a:pt x="228" y="981"/>
                  </a:lnTo>
                  <a:lnTo>
                    <a:pt x="239" y="1073"/>
                  </a:lnTo>
                  <a:lnTo>
                    <a:pt x="239" y="1124"/>
                  </a:lnTo>
                  <a:lnTo>
                    <a:pt x="239" y="1190"/>
                  </a:lnTo>
                  <a:lnTo>
                    <a:pt x="239" y="1232"/>
                  </a:lnTo>
                  <a:lnTo>
                    <a:pt x="237" y="1272"/>
                  </a:lnTo>
                  <a:lnTo>
                    <a:pt x="224" y="1313"/>
                  </a:lnTo>
                  <a:lnTo>
                    <a:pt x="216" y="1337"/>
                  </a:lnTo>
                  <a:lnTo>
                    <a:pt x="206" y="1359"/>
                  </a:lnTo>
                  <a:lnTo>
                    <a:pt x="194" y="1372"/>
                  </a:lnTo>
                  <a:lnTo>
                    <a:pt x="187" y="1381"/>
                  </a:lnTo>
                  <a:lnTo>
                    <a:pt x="179" y="1390"/>
                  </a:lnTo>
                  <a:lnTo>
                    <a:pt x="290" y="1377"/>
                  </a:lnTo>
                  <a:lnTo>
                    <a:pt x="505" y="1347"/>
                  </a:lnTo>
                  <a:lnTo>
                    <a:pt x="683" y="1324"/>
                  </a:lnTo>
                  <a:lnTo>
                    <a:pt x="887" y="1301"/>
                  </a:lnTo>
                  <a:lnTo>
                    <a:pt x="1039" y="1293"/>
                  </a:lnTo>
                  <a:lnTo>
                    <a:pt x="1156" y="1297"/>
                  </a:lnTo>
                  <a:lnTo>
                    <a:pt x="1186" y="1297"/>
                  </a:lnTo>
                  <a:lnTo>
                    <a:pt x="1205" y="1293"/>
                  </a:lnTo>
                  <a:lnTo>
                    <a:pt x="1216" y="1274"/>
                  </a:lnTo>
                  <a:lnTo>
                    <a:pt x="1227" y="1253"/>
                  </a:lnTo>
                  <a:lnTo>
                    <a:pt x="1237" y="1221"/>
                  </a:lnTo>
                  <a:lnTo>
                    <a:pt x="1243" y="1184"/>
                  </a:lnTo>
                  <a:lnTo>
                    <a:pt x="1247" y="1147"/>
                  </a:lnTo>
                  <a:lnTo>
                    <a:pt x="1247" y="1094"/>
                  </a:lnTo>
                  <a:lnTo>
                    <a:pt x="1245" y="1053"/>
                  </a:lnTo>
                  <a:lnTo>
                    <a:pt x="1243" y="985"/>
                  </a:lnTo>
                  <a:lnTo>
                    <a:pt x="1232" y="912"/>
                  </a:lnTo>
                  <a:lnTo>
                    <a:pt x="1213" y="818"/>
                  </a:lnTo>
                  <a:lnTo>
                    <a:pt x="1190" y="731"/>
                  </a:lnTo>
                  <a:lnTo>
                    <a:pt x="1171" y="655"/>
                  </a:lnTo>
                  <a:lnTo>
                    <a:pt x="1140" y="570"/>
                  </a:lnTo>
                  <a:lnTo>
                    <a:pt x="1110" y="493"/>
                  </a:lnTo>
                  <a:lnTo>
                    <a:pt x="1084" y="420"/>
                  </a:lnTo>
                  <a:lnTo>
                    <a:pt x="1042" y="316"/>
                  </a:lnTo>
                  <a:lnTo>
                    <a:pt x="1019" y="254"/>
                  </a:lnTo>
                  <a:lnTo>
                    <a:pt x="1006" y="213"/>
                  </a:lnTo>
                  <a:lnTo>
                    <a:pt x="999" y="182"/>
                  </a:lnTo>
                  <a:lnTo>
                    <a:pt x="995" y="151"/>
                  </a:lnTo>
                  <a:lnTo>
                    <a:pt x="995" y="124"/>
                  </a:lnTo>
                  <a:lnTo>
                    <a:pt x="1012" y="32"/>
                  </a:lnTo>
                  <a:lnTo>
                    <a:pt x="1019" y="12"/>
                  </a:lnTo>
                  <a:lnTo>
                    <a:pt x="90" y="0"/>
                  </a:lnTo>
                  <a:lnTo>
                    <a:pt x="78" y="3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1" name="Freeform 22">
              <a:extLst>
                <a:ext uri="{FF2B5EF4-FFF2-40B4-BE49-F238E27FC236}">
                  <a16:creationId xmlns:a16="http://schemas.microsoft.com/office/drawing/2014/main" id="{8B4CA352-D540-41EF-AA29-F1F159BBA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3" y="1168"/>
              <a:ext cx="102" cy="92"/>
            </a:xfrm>
            <a:custGeom>
              <a:avLst/>
              <a:gdLst>
                <a:gd name="T0" fmla="*/ 101 w 102"/>
                <a:gd name="T1" fmla="*/ 6 h 92"/>
                <a:gd name="T2" fmla="*/ 76 w 102"/>
                <a:gd name="T3" fmla="*/ 83 h 92"/>
                <a:gd name="T4" fmla="*/ 49 w 102"/>
                <a:gd name="T5" fmla="*/ 91 h 92"/>
                <a:gd name="T6" fmla="*/ 36 w 102"/>
                <a:gd name="T7" fmla="*/ 89 h 92"/>
                <a:gd name="T8" fmla="*/ 23 w 102"/>
                <a:gd name="T9" fmla="*/ 84 h 92"/>
                <a:gd name="T10" fmla="*/ 12 w 102"/>
                <a:gd name="T11" fmla="*/ 76 h 92"/>
                <a:gd name="T12" fmla="*/ 6 w 102"/>
                <a:gd name="T13" fmla="*/ 66 h 92"/>
                <a:gd name="T14" fmla="*/ 1 w 102"/>
                <a:gd name="T15" fmla="*/ 55 h 92"/>
                <a:gd name="T16" fmla="*/ 0 w 102"/>
                <a:gd name="T17" fmla="*/ 45 h 92"/>
                <a:gd name="T18" fmla="*/ 0 w 102"/>
                <a:gd name="T19" fmla="*/ 31 h 92"/>
                <a:gd name="T20" fmla="*/ 4 w 102"/>
                <a:gd name="T21" fmla="*/ 21 h 92"/>
                <a:gd name="T22" fmla="*/ 11 w 102"/>
                <a:gd name="T23" fmla="*/ 14 h 92"/>
                <a:gd name="T24" fmla="*/ 21 w 102"/>
                <a:gd name="T25" fmla="*/ 8 h 92"/>
                <a:gd name="T26" fmla="*/ 31 w 102"/>
                <a:gd name="T27" fmla="*/ 4 h 92"/>
                <a:gd name="T28" fmla="*/ 41 w 102"/>
                <a:gd name="T29" fmla="*/ 3 h 92"/>
                <a:gd name="T30" fmla="*/ 52 w 102"/>
                <a:gd name="T31" fmla="*/ 0 h 92"/>
                <a:gd name="T32" fmla="*/ 60 w 102"/>
                <a:gd name="T33" fmla="*/ 0 h 92"/>
                <a:gd name="T34" fmla="*/ 71 w 102"/>
                <a:gd name="T35" fmla="*/ 0 h 92"/>
                <a:gd name="T36" fmla="*/ 101 w 102"/>
                <a:gd name="T37" fmla="*/ 6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2" h="92">
                  <a:moveTo>
                    <a:pt x="101" y="6"/>
                  </a:moveTo>
                  <a:lnTo>
                    <a:pt x="76" y="83"/>
                  </a:lnTo>
                  <a:lnTo>
                    <a:pt x="49" y="91"/>
                  </a:lnTo>
                  <a:lnTo>
                    <a:pt x="36" y="89"/>
                  </a:lnTo>
                  <a:lnTo>
                    <a:pt x="23" y="84"/>
                  </a:lnTo>
                  <a:lnTo>
                    <a:pt x="12" y="76"/>
                  </a:lnTo>
                  <a:lnTo>
                    <a:pt x="6" y="66"/>
                  </a:lnTo>
                  <a:lnTo>
                    <a:pt x="1" y="55"/>
                  </a:lnTo>
                  <a:lnTo>
                    <a:pt x="0" y="45"/>
                  </a:lnTo>
                  <a:lnTo>
                    <a:pt x="0" y="31"/>
                  </a:lnTo>
                  <a:lnTo>
                    <a:pt x="4" y="21"/>
                  </a:lnTo>
                  <a:lnTo>
                    <a:pt x="11" y="14"/>
                  </a:lnTo>
                  <a:lnTo>
                    <a:pt x="21" y="8"/>
                  </a:lnTo>
                  <a:lnTo>
                    <a:pt x="31" y="4"/>
                  </a:lnTo>
                  <a:lnTo>
                    <a:pt x="41" y="3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71" y="0"/>
                  </a:lnTo>
                  <a:lnTo>
                    <a:pt x="101" y="6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2" name="Freeform 23">
              <a:extLst>
                <a:ext uri="{FF2B5EF4-FFF2-40B4-BE49-F238E27FC236}">
                  <a16:creationId xmlns:a16="http://schemas.microsoft.com/office/drawing/2014/main" id="{386EF7F7-03FA-4C37-BD88-837FBED96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1" y="1163"/>
              <a:ext cx="72" cy="75"/>
            </a:xfrm>
            <a:custGeom>
              <a:avLst/>
              <a:gdLst>
                <a:gd name="T0" fmla="*/ 0 w 72"/>
                <a:gd name="T1" fmla="*/ 9 h 75"/>
                <a:gd name="T2" fmla="*/ 13 w 72"/>
                <a:gd name="T3" fmla="*/ 18 h 75"/>
                <a:gd name="T4" fmla="*/ 19 w 72"/>
                <a:gd name="T5" fmla="*/ 28 h 75"/>
                <a:gd name="T6" fmla="*/ 22 w 72"/>
                <a:gd name="T7" fmla="*/ 37 h 75"/>
                <a:gd name="T8" fmla="*/ 23 w 72"/>
                <a:gd name="T9" fmla="*/ 51 h 75"/>
                <a:gd name="T10" fmla="*/ 20 w 72"/>
                <a:gd name="T11" fmla="*/ 62 h 75"/>
                <a:gd name="T12" fmla="*/ 13 w 72"/>
                <a:gd name="T13" fmla="*/ 74 h 75"/>
                <a:gd name="T14" fmla="*/ 71 w 72"/>
                <a:gd name="T15" fmla="*/ 61 h 75"/>
                <a:gd name="T16" fmla="*/ 66 w 72"/>
                <a:gd name="T17" fmla="*/ 0 h 75"/>
                <a:gd name="T18" fmla="*/ 0 w 72"/>
                <a:gd name="T19" fmla="*/ 9 h 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75">
                  <a:moveTo>
                    <a:pt x="0" y="9"/>
                  </a:moveTo>
                  <a:lnTo>
                    <a:pt x="13" y="18"/>
                  </a:lnTo>
                  <a:lnTo>
                    <a:pt x="19" y="28"/>
                  </a:lnTo>
                  <a:lnTo>
                    <a:pt x="22" y="37"/>
                  </a:lnTo>
                  <a:lnTo>
                    <a:pt x="23" y="51"/>
                  </a:lnTo>
                  <a:lnTo>
                    <a:pt x="20" y="62"/>
                  </a:lnTo>
                  <a:lnTo>
                    <a:pt x="13" y="74"/>
                  </a:lnTo>
                  <a:lnTo>
                    <a:pt x="71" y="61"/>
                  </a:lnTo>
                  <a:lnTo>
                    <a:pt x="66" y="0"/>
                  </a:lnTo>
                  <a:lnTo>
                    <a:pt x="0" y="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3" name="Freeform 24">
              <a:extLst>
                <a:ext uri="{FF2B5EF4-FFF2-40B4-BE49-F238E27FC236}">
                  <a16:creationId xmlns:a16="http://schemas.microsoft.com/office/drawing/2014/main" id="{1516DFB3-A003-4608-8653-DC721A3D5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2" y="1105"/>
              <a:ext cx="1044" cy="155"/>
            </a:xfrm>
            <a:custGeom>
              <a:avLst/>
              <a:gdLst>
                <a:gd name="T0" fmla="*/ 987 w 1044"/>
                <a:gd name="T1" fmla="*/ 11 h 155"/>
                <a:gd name="T2" fmla="*/ 0 w 1044"/>
                <a:gd name="T3" fmla="*/ 0 h 155"/>
                <a:gd name="T4" fmla="*/ 27 w 1044"/>
                <a:gd name="T5" fmla="*/ 4 h 155"/>
                <a:gd name="T6" fmla="*/ 37 w 1044"/>
                <a:gd name="T7" fmla="*/ 8 h 155"/>
                <a:gd name="T8" fmla="*/ 48 w 1044"/>
                <a:gd name="T9" fmla="*/ 12 h 155"/>
                <a:gd name="T10" fmla="*/ 55 w 1044"/>
                <a:gd name="T11" fmla="*/ 20 h 155"/>
                <a:gd name="T12" fmla="*/ 63 w 1044"/>
                <a:gd name="T13" fmla="*/ 29 h 155"/>
                <a:gd name="T14" fmla="*/ 67 w 1044"/>
                <a:gd name="T15" fmla="*/ 42 h 155"/>
                <a:gd name="T16" fmla="*/ 70 w 1044"/>
                <a:gd name="T17" fmla="*/ 54 h 155"/>
                <a:gd name="T18" fmla="*/ 71 w 1044"/>
                <a:gd name="T19" fmla="*/ 68 h 155"/>
                <a:gd name="T20" fmla="*/ 72 w 1044"/>
                <a:gd name="T21" fmla="*/ 78 h 155"/>
                <a:gd name="T22" fmla="*/ 70 w 1044"/>
                <a:gd name="T23" fmla="*/ 94 h 155"/>
                <a:gd name="T24" fmla="*/ 67 w 1044"/>
                <a:gd name="T25" fmla="*/ 110 h 155"/>
                <a:gd name="T26" fmla="*/ 59 w 1044"/>
                <a:gd name="T27" fmla="*/ 122 h 155"/>
                <a:gd name="T28" fmla="*/ 49 w 1044"/>
                <a:gd name="T29" fmla="*/ 137 h 155"/>
                <a:gd name="T30" fmla="*/ 36 w 1044"/>
                <a:gd name="T31" fmla="*/ 146 h 155"/>
                <a:gd name="T32" fmla="*/ 26 w 1044"/>
                <a:gd name="T33" fmla="*/ 154 h 155"/>
                <a:gd name="T34" fmla="*/ 90 w 1044"/>
                <a:gd name="T35" fmla="*/ 146 h 155"/>
                <a:gd name="T36" fmla="*/ 162 w 1044"/>
                <a:gd name="T37" fmla="*/ 134 h 155"/>
                <a:gd name="T38" fmla="*/ 276 w 1044"/>
                <a:gd name="T39" fmla="*/ 127 h 155"/>
                <a:gd name="T40" fmla="*/ 370 w 1044"/>
                <a:gd name="T41" fmla="*/ 120 h 155"/>
                <a:gd name="T42" fmla="*/ 484 w 1044"/>
                <a:gd name="T43" fmla="*/ 120 h 155"/>
                <a:gd name="T44" fmla="*/ 608 w 1044"/>
                <a:gd name="T45" fmla="*/ 122 h 155"/>
                <a:gd name="T46" fmla="*/ 763 w 1044"/>
                <a:gd name="T47" fmla="*/ 127 h 155"/>
                <a:gd name="T48" fmla="*/ 911 w 1044"/>
                <a:gd name="T49" fmla="*/ 139 h 155"/>
                <a:gd name="T50" fmla="*/ 972 w 1044"/>
                <a:gd name="T51" fmla="*/ 150 h 155"/>
                <a:gd name="T52" fmla="*/ 989 w 1044"/>
                <a:gd name="T53" fmla="*/ 152 h 155"/>
                <a:gd name="T54" fmla="*/ 1007 w 1044"/>
                <a:gd name="T55" fmla="*/ 153 h 155"/>
                <a:gd name="T56" fmla="*/ 1020 w 1044"/>
                <a:gd name="T57" fmla="*/ 150 h 155"/>
                <a:gd name="T58" fmla="*/ 1032 w 1044"/>
                <a:gd name="T59" fmla="*/ 139 h 155"/>
                <a:gd name="T60" fmla="*/ 1038 w 1044"/>
                <a:gd name="T61" fmla="*/ 124 h 155"/>
                <a:gd name="T62" fmla="*/ 1042 w 1044"/>
                <a:gd name="T63" fmla="*/ 112 h 155"/>
                <a:gd name="T64" fmla="*/ 1043 w 1044"/>
                <a:gd name="T65" fmla="*/ 98 h 155"/>
                <a:gd name="T66" fmla="*/ 1040 w 1044"/>
                <a:gd name="T67" fmla="*/ 74 h 155"/>
                <a:gd name="T68" fmla="*/ 1035 w 1044"/>
                <a:gd name="T69" fmla="*/ 59 h 155"/>
                <a:gd name="T70" fmla="*/ 1028 w 1044"/>
                <a:gd name="T71" fmla="*/ 43 h 155"/>
                <a:gd name="T72" fmla="*/ 1020 w 1044"/>
                <a:gd name="T73" fmla="*/ 33 h 155"/>
                <a:gd name="T74" fmla="*/ 1012 w 1044"/>
                <a:gd name="T75" fmla="*/ 24 h 155"/>
                <a:gd name="T76" fmla="*/ 1000 w 1044"/>
                <a:gd name="T77" fmla="*/ 16 h 155"/>
                <a:gd name="T78" fmla="*/ 987 w 1044"/>
                <a:gd name="T79" fmla="*/ 11 h 155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44" h="155">
                  <a:moveTo>
                    <a:pt x="987" y="11"/>
                  </a:moveTo>
                  <a:lnTo>
                    <a:pt x="0" y="0"/>
                  </a:lnTo>
                  <a:lnTo>
                    <a:pt x="27" y="4"/>
                  </a:lnTo>
                  <a:lnTo>
                    <a:pt x="37" y="8"/>
                  </a:lnTo>
                  <a:lnTo>
                    <a:pt x="48" y="12"/>
                  </a:lnTo>
                  <a:lnTo>
                    <a:pt x="55" y="20"/>
                  </a:lnTo>
                  <a:lnTo>
                    <a:pt x="63" y="29"/>
                  </a:lnTo>
                  <a:lnTo>
                    <a:pt x="67" y="42"/>
                  </a:lnTo>
                  <a:lnTo>
                    <a:pt x="70" y="54"/>
                  </a:lnTo>
                  <a:lnTo>
                    <a:pt x="71" y="68"/>
                  </a:lnTo>
                  <a:lnTo>
                    <a:pt x="72" y="78"/>
                  </a:lnTo>
                  <a:lnTo>
                    <a:pt x="70" y="94"/>
                  </a:lnTo>
                  <a:lnTo>
                    <a:pt x="67" y="110"/>
                  </a:lnTo>
                  <a:lnTo>
                    <a:pt x="59" y="122"/>
                  </a:lnTo>
                  <a:lnTo>
                    <a:pt x="49" y="137"/>
                  </a:lnTo>
                  <a:lnTo>
                    <a:pt x="36" y="146"/>
                  </a:lnTo>
                  <a:lnTo>
                    <a:pt x="26" y="154"/>
                  </a:lnTo>
                  <a:lnTo>
                    <a:pt x="90" y="146"/>
                  </a:lnTo>
                  <a:lnTo>
                    <a:pt x="162" y="134"/>
                  </a:lnTo>
                  <a:lnTo>
                    <a:pt x="276" y="127"/>
                  </a:lnTo>
                  <a:lnTo>
                    <a:pt x="370" y="120"/>
                  </a:lnTo>
                  <a:lnTo>
                    <a:pt x="484" y="120"/>
                  </a:lnTo>
                  <a:lnTo>
                    <a:pt x="608" y="122"/>
                  </a:lnTo>
                  <a:lnTo>
                    <a:pt x="763" y="127"/>
                  </a:lnTo>
                  <a:lnTo>
                    <a:pt x="911" y="139"/>
                  </a:lnTo>
                  <a:lnTo>
                    <a:pt x="972" y="150"/>
                  </a:lnTo>
                  <a:lnTo>
                    <a:pt x="989" y="152"/>
                  </a:lnTo>
                  <a:lnTo>
                    <a:pt x="1007" y="153"/>
                  </a:lnTo>
                  <a:lnTo>
                    <a:pt x="1020" y="150"/>
                  </a:lnTo>
                  <a:lnTo>
                    <a:pt x="1032" y="139"/>
                  </a:lnTo>
                  <a:lnTo>
                    <a:pt x="1038" y="124"/>
                  </a:lnTo>
                  <a:lnTo>
                    <a:pt x="1042" y="112"/>
                  </a:lnTo>
                  <a:lnTo>
                    <a:pt x="1043" y="98"/>
                  </a:lnTo>
                  <a:lnTo>
                    <a:pt x="1040" y="74"/>
                  </a:lnTo>
                  <a:lnTo>
                    <a:pt x="1035" y="59"/>
                  </a:lnTo>
                  <a:lnTo>
                    <a:pt x="1028" y="43"/>
                  </a:lnTo>
                  <a:lnTo>
                    <a:pt x="1020" y="33"/>
                  </a:lnTo>
                  <a:lnTo>
                    <a:pt x="1012" y="24"/>
                  </a:lnTo>
                  <a:lnTo>
                    <a:pt x="1000" y="16"/>
                  </a:lnTo>
                  <a:lnTo>
                    <a:pt x="987" y="11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54" name="Arc 25">
              <a:extLst>
                <a:ext uri="{FF2B5EF4-FFF2-40B4-BE49-F238E27FC236}">
                  <a16:creationId xmlns:a16="http://schemas.microsoft.com/office/drawing/2014/main" id="{8F627615-4F90-4C6A-96EB-4AF4ACBE0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1733"/>
              <a:ext cx="895" cy="375"/>
            </a:xfrm>
            <a:custGeom>
              <a:avLst/>
              <a:gdLst>
                <a:gd name="T0" fmla="*/ 37 w 21600"/>
                <a:gd name="T1" fmla="*/ 0 h 21600"/>
                <a:gd name="T2" fmla="*/ 0 w 21600"/>
                <a:gd name="T3" fmla="*/ 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Arc 26">
              <a:extLst>
                <a:ext uri="{FF2B5EF4-FFF2-40B4-BE49-F238E27FC236}">
                  <a16:creationId xmlns:a16="http://schemas.microsoft.com/office/drawing/2014/main" id="{B60FC377-9666-425C-8021-1C8114806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1570"/>
              <a:ext cx="757" cy="292"/>
            </a:xfrm>
            <a:custGeom>
              <a:avLst/>
              <a:gdLst>
                <a:gd name="T0" fmla="*/ 27 w 21600"/>
                <a:gd name="T1" fmla="*/ 0 h 21673"/>
                <a:gd name="T2" fmla="*/ 0 w 21600"/>
                <a:gd name="T3" fmla="*/ 4 h 21673"/>
                <a:gd name="T4" fmla="*/ 0 w 21600"/>
                <a:gd name="T5" fmla="*/ 0 h 2167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73" fill="none" extrusionOk="0">
                  <a:moveTo>
                    <a:pt x="21599" y="0"/>
                  </a:moveTo>
                  <a:cubicBezTo>
                    <a:pt x="21599" y="24"/>
                    <a:pt x="21600" y="49"/>
                    <a:pt x="21600" y="74"/>
                  </a:cubicBezTo>
                  <a:cubicBezTo>
                    <a:pt x="21600" y="11925"/>
                    <a:pt x="12050" y="21563"/>
                    <a:pt x="200" y="21673"/>
                  </a:cubicBezTo>
                </a:path>
                <a:path w="21600" h="21673" stroke="0" extrusionOk="0">
                  <a:moveTo>
                    <a:pt x="21599" y="0"/>
                  </a:moveTo>
                  <a:cubicBezTo>
                    <a:pt x="21599" y="24"/>
                    <a:pt x="21600" y="49"/>
                    <a:pt x="21600" y="74"/>
                  </a:cubicBezTo>
                  <a:cubicBezTo>
                    <a:pt x="21600" y="11925"/>
                    <a:pt x="12050" y="21563"/>
                    <a:pt x="200" y="21673"/>
                  </a:cubicBezTo>
                  <a:lnTo>
                    <a:pt x="0" y="74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50800" cap="rnd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6" name="Arc 27">
              <a:extLst>
                <a:ext uri="{FF2B5EF4-FFF2-40B4-BE49-F238E27FC236}">
                  <a16:creationId xmlns:a16="http://schemas.microsoft.com/office/drawing/2014/main" id="{B6831C2D-1FD5-4304-94E8-C829F6E01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1654"/>
              <a:ext cx="791" cy="332"/>
            </a:xfrm>
            <a:custGeom>
              <a:avLst/>
              <a:gdLst>
                <a:gd name="T0" fmla="*/ 29 w 21600"/>
                <a:gd name="T1" fmla="*/ 0 h 21665"/>
                <a:gd name="T2" fmla="*/ 0 w 21600"/>
                <a:gd name="T3" fmla="*/ 5 h 21665"/>
                <a:gd name="T4" fmla="*/ 0 w 21600"/>
                <a:gd name="T5" fmla="*/ 0 h 2166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65" fill="none" extrusionOk="0">
                  <a:moveTo>
                    <a:pt x="21599" y="0"/>
                  </a:moveTo>
                  <a:cubicBezTo>
                    <a:pt x="21599" y="21"/>
                    <a:pt x="21600" y="43"/>
                    <a:pt x="21600" y="65"/>
                  </a:cubicBezTo>
                  <a:cubicBezTo>
                    <a:pt x="21600" y="11994"/>
                    <a:pt x="11929" y="21664"/>
                    <a:pt x="0" y="21665"/>
                  </a:cubicBezTo>
                </a:path>
                <a:path w="21600" h="21665" stroke="0" extrusionOk="0">
                  <a:moveTo>
                    <a:pt x="21599" y="0"/>
                  </a:moveTo>
                  <a:cubicBezTo>
                    <a:pt x="21599" y="21"/>
                    <a:pt x="21600" y="43"/>
                    <a:pt x="21600" y="65"/>
                  </a:cubicBezTo>
                  <a:cubicBezTo>
                    <a:pt x="21600" y="11994"/>
                    <a:pt x="11929" y="21664"/>
                    <a:pt x="0" y="21665"/>
                  </a:cubicBezTo>
                  <a:lnTo>
                    <a:pt x="0" y="65"/>
                  </a:lnTo>
                  <a:lnTo>
                    <a:pt x="21599" y="0"/>
                  </a:lnTo>
                  <a:close/>
                </a:path>
              </a:pathLst>
            </a:custGeom>
            <a:noFill/>
            <a:ln w="25400" cap="rnd">
              <a:solidFill>
                <a:srgbClr val="00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7" name="Arc 28">
              <a:extLst>
                <a:ext uri="{FF2B5EF4-FFF2-40B4-BE49-F238E27FC236}">
                  <a16:creationId xmlns:a16="http://schemas.microsoft.com/office/drawing/2014/main" id="{7202F484-8DB8-4FB4-860C-1F0E55B44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" y="1440"/>
              <a:ext cx="619" cy="286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4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00CC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Text Box 29">
              <a:extLst>
                <a:ext uri="{FF2B5EF4-FFF2-40B4-BE49-F238E27FC236}">
                  <a16:creationId xmlns:a16="http://schemas.microsoft.com/office/drawing/2014/main" id="{2102EB50-C712-40C8-956D-AB49C050A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129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Line</a:t>
              </a:r>
            </a:p>
          </p:txBody>
        </p:sp>
      </p:grpSp>
      <p:grpSp>
        <p:nvGrpSpPr>
          <p:cNvPr id="13316" name="Group 30">
            <a:extLst>
              <a:ext uri="{FF2B5EF4-FFF2-40B4-BE49-F238E27FC236}">
                <a16:creationId xmlns:a16="http://schemas.microsoft.com/office/drawing/2014/main" id="{BD252B66-90A0-4870-B52B-67A7B6A5BE0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739900"/>
            <a:ext cx="1981200" cy="2222500"/>
            <a:chOff x="1042" y="1096"/>
            <a:chExt cx="1248" cy="1400"/>
          </a:xfrm>
        </p:grpSpPr>
        <p:sp>
          <p:nvSpPr>
            <p:cNvPr id="13324" name="Freeform 31">
              <a:extLst>
                <a:ext uri="{FF2B5EF4-FFF2-40B4-BE49-F238E27FC236}">
                  <a16:creationId xmlns:a16="http://schemas.microsoft.com/office/drawing/2014/main" id="{D1C163A8-908C-4945-8727-E2AA9564C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2360"/>
              <a:ext cx="223" cy="136"/>
            </a:xfrm>
            <a:custGeom>
              <a:avLst/>
              <a:gdLst>
                <a:gd name="T0" fmla="*/ 142 w 223"/>
                <a:gd name="T1" fmla="*/ 0 h 136"/>
                <a:gd name="T2" fmla="*/ 29 w 223"/>
                <a:gd name="T3" fmla="*/ 12 h 136"/>
                <a:gd name="T4" fmla="*/ 18 w 223"/>
                <a:gd name="T5" fmla="*/ 20 h 136"/>
                <a:gd name="T6" fmla="*/ 11 w 223"/>
                <a:gd name="T7" fmla="*/ 30 h 136"/>
                <a:gd name="T8" fmla="*/ 4 w 223"/>
                <a:gd name="T9" fmla="*/ 42 h 136"/>
                <a:gd name="T10" fmla="*/ 0 w 223"/>
                <a:gd name="T11" fmla="*/ 61 h 136"/>
                <a:gd name="T12" fmla="*/ 0 w 223"/>
                <a:gd name="T13" fmla="*/ 83 h 136"/>
                <a:gd name="T14" fmla="*/ 4 w 223"/>
                <a:gd name="T15" fmla="*/ 93 h 136"/>
                <a:gd name="T16" fmla="*/ 11 w 223"/>
                <a:gd name="T17" fmla="*/ 107 h 136"/>
                <a:gd name="T18" fmla="*/ 23 w 223"/>
                <a:gd name="T19" fmla="*/ 117 h 136"/>
                <a:gd name="T20" fmla="*/ 37 w 223"/>
                <a:gd name="T21" fmla="*/ 126 h 136"/>
                <a:gd name="T22" fmla="*/ 51 w 223"/>
                <a:gd name="T23" fmla="*/ 131 h 136"/>
                <a:gd name="T24" fmla="*/ 63 w 223"/>
                <a:gd name="T25" fmla="*/ 134 h 136"/>
                <a:gd name="T26" fmla="*/ 79 w 223"/>
                <a:gd name="T27" fmla="*/ 135 h 136"/>
                <a:gd name="T28" fmla="*/ 78 w 223"/>
                <a:gd name="T29" fmla="*/ 134 h 136"/>
                <a:gd name="T30" fmla="*/ 166 w 223"/>
                <a:gd name="T31" fmla="*/ 125 h 136"/>
                <a:gd name="T32" fmla="*/ 222 w 223"/>
                <a:gd name="T33" fmla="*/ 0 h 136"/>
                <a:gd name="T34" fmla="*/ 142 w 223"/>
                <a:gd name="T35" fmla="*/ 0 h 1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223" h="136">
                  <a:moveTo>
                    <a:pt x="142" y="0"/>
                  </a:moveTo>
                  <a:lnTo>
                    <a:pt x="29" y="12"/>
                  </a:lnTo>
                  <a:lnTo>
                    <a:pt x="18" y="20"/>
                  </a:lnTo>
                  <a:lnTo>
                    <a:pt x="11" y="30"/>
                  </a:lnTo>
                  <a:lnTo>
                    <a:pt x="4" y="42"/>
                  </a:lnTo>
                  <a:lnTo>
                    <a:pt x="0" y="61"/>
                  </a:lnTo>
                  <a:lnTo>
                    <a:pt x="0" y="83"/>
                  </a:lnTo>
                  <a:lnTo>
                    <a:pt x="4" y="93"/>
                  </a:lnTo>
                  <a:lnTo>
                    <a:pt x="11" y="107"/>
                  </a:lnTo>
                  <a:lnTo>
                    <a:pt x="23" y="117"/>
                  </a:lnTo>
                  <a:lnTo>
                    <a:pt x="37" y="126"/>
                  </a:lnTo>
                  <a:lnTo>
                    <a:pt x="51" y="131"/>
                  </a:lnTo>
                  <a:lnTo>
                    <a:pt x="63" y="134"/>
                  </a:lnTo>
                  <a:lnTo>
                    <a:pt x="79" y="135"/>
                  </a:lnTo>
                  <a:lnTo>
                    <a:pt x="78" y="134"/>
                  </a:lnTo>
                  <a:lnTo>
                    <a:pt x="166" y="125"/>
                  </a:lnTo>
                  <a:lnTo>
                    <a:pt x="222" y="0"/>
                  </a:lnTo>
                  <a:lnTo>
                    <a:pt x="142" y="0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5" name="Freeform 32">
              <a:extLst>
                <a:ext uri="{FF2B5EF4-FFF2-40B4-BE49-F238E27FC236}">
                  <a16:creationId xmlns:a16="http://schemas.microsoft.com/office/drawing/2014/main" id="{2ED386C2-9FFC-4664-AFED-870DA477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2" y="1096"/>
              <a:ext cx="1248" cy="1391"/>
            </a:xfrm>
            <a:custGeom>
              <a:avLst/>
              <a:gdLst>
                <a:gd name="T0" fmla="*/ 70 w 1248"/>
                <a:gd name="T1" fmla="*/ 5 h 1391"/>
                <a:gd name="T2" fmla="*/ 44 w 1248"/>
                <a:gd name="T3" fmla="*/ 24 h 1391"/>
                <a:gd name="T4" fmla="*/ 13 w 1248"/>
                <a:gd name="T5" fmla="*/ 62 h 1391"/>
                <a:gd name="T6" fmla="*/ 2 w 1248"/>
                <a:gd name="T7" fmla="*/ 102 h 1391"/>
                <a:gd name="T8" fmla="*/ 0 w 1248"/>
                <a:gd name="T9" fmla="*/ 150 h 1391"/>
                <a:gd name="T10" fmla="*/ 5 w 1248"/>
                <a:gd name="T11" fmla="*/ 190 h 1391"/>
                <a:gd name="T12" fmla="*/ 22 w 1248"/>
                <a:gd name="T13" fmla="*/ 255 h 1391"/>
                <a:gd name="T14" fmla="*/ 66 w 1248"/>
                <a:gd name="T15" fmla="*/ 365 h 1391"/>
                <a:gd name="T16" fmla="*/ 119 w 1248"/>
                <a:gd name="T17" fmla="*/ 489 h 1391"/>
                <a:gd name="T18" fmla="*/ 167 w 1248"/>
                <a:gd name="T19" fmla="*/ 616 h 1391"/>
                <a:gd name="T20" fmla="*/ 206 w 1248"/>
                <a:gd name="T21" fmla="*/ 781 h 1391"/>
                <a:gd name="T22" fmla="*/ 228 w 1248"/>
                <a:gd name="T23" fmla="*/ 981 h 1391"/>
                <a:gd name="T24" fmla="*/ 239 w 1248"/>
                <a:gd name="T25" fmla="*/ 1124 h 1391"/>
                <a:gd name="T26" fmla="*/ 239 w 1248"/>
                <a:gd name="T27" fmla="*/ 1232 h 1391"/>
                <a:gd name="T28" fmla="*/ 224 w 1248"/>
                <a:gd name="T29" fmla="*/ 1313 h 1391"/>
                <a:gd name="T30" fmla="*/ 206 w 1248"/>
                <a:gd name="T31" fmla="*/ 1359 h 1391"/>
                <a:gd name="T32" fmla="*/ 187 w 1248"/>
                <a:gd name="T33" fmla="*/ 1381 h 1391"/>
                <a:gd name="T34" fmla="*/ 290 w 1248"/>
                <a:gd name="T35" fmla="*/ 1377 h 1391"/>
                <a:gd name="T36" fmla="*/ 683 w 1248"/>
                <a:gd name="T37" fmla="*/ 1324 h 1391"/>
                <a:gd name="T38" fmla="*/ 1039 w 1248"/>
                <a:gd name="T39" fmla="*/ 1293 h 1391"/>
                <a:gd name="T40" fmla="*/ 1186 w 1248"/>
                <a:gd name="T41" fmla="*/ 1297 h 1391"/>
                <a:gd name="T42" fmla="*/ 1216 w 1248"/>
                <a:gd name="T43" fmla="*/ 1274 h 1391"/>
                <a:gd name="T44" fmla="*/ 1237 w 1248"/>
                <a:gd name="T45" fmla="*/ 1221 h 1391"/>
                <a:gd name="T46" fmla="*/ 1247 w 1248"/>
                <a:gd name="T47" fmla="*/ 1147 h 1391"/>
                <a:gd name="T48" fmla="*/ 1245 w 1248"/>
                <a:gd name="T49" fmla="*/ 1052 h 1391"/>
                <a:gd name="T50" fmla="*/ 1232 w 1248"/>
                <a:gd name="T51" fmla="*/ 912 h 1391"/>
                <a:gd name="T52" fmla="*/ 1190 w 1248"/>
                <a:gd name="T53" fmla="*/ 732 h 1391"/>
                <a:gd name="T54" fmla="*/ 1140 w 1248"/>
                <a:gd name="T55" fmla="*/ 570 h 1391"/>
                <a:gd name="T56" fmla="*/ 1084 w 1248"/>
                <a:gd name="T57" fmla="*/ 420 h 1391"/>
                <a:gd name="T58" fmla="*/ 1019 w 1248"/>
                <a:gd name="T59" fmla="*/ 254 h 1391"/>
                <a:gd name="T60" fmla="*/ 999 w 1248"/>
                <a:gd name="T61" fmla="*/ 182 h 1391"/>
                <a:gd name="T62" fmla="*/ 995 w 1248"/>
                <a:gd name="T63" fmla="*/ 125 h 1391"/>
                <a:gd name="T64" fmla="*/ 1019 w 1248"/>
                <a:gd name="T65" fmla="*/ 12 h 1391"/>
                <a:gd name="T66" fmla="*/ 78 w 1248"/>
                <a:gd name="T67" fmla="*/ 2 h 139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248" h="1391">
                  <a:moveTo>
                    <a:pt x="78" y="2"/>
                  </a:moveTo>
                  <a:lnTo>
                    <a:pt x="70" y="5"/>
                  </a:lnTo>
                  <a:lnTo>
                    <a:pt x="58" y="11"/>
                  </a:lnTo>
                  <a:lnTo>
                    <a:pt x="44" y="24"/>
                  </a:lnTo>
                  <a:lnTo>
                    <a:pt x="27" y="43"/>
                  </a:lnTo>
                  <a:lnTo>
                    <a:pt x="13" y="62"/>
                  </a:lnTo>
                  <a:lnTo>
                    <a:pt x="5" y="83"/>
                  </a:lnTo>
                  <a:lnTo>
                    <a:pt x="2" y="102"/>
                  </a:lnTo>
                  <a:lnTo>
                    <a:pt x="0" y="126"/>
                  </a:lnTo>
                  <a:lnTo>
                    <a:pt x="0" y="150"/>
                  </a:lnTo>
                  <a:lnTo>
                    <a:pt x="3" y="170"/>
                  </a:lnTo>
                  <a:lnTo>
                    <a:pt x="5" y="190"/>
                  </a:lnTo>
                  <a:lnTo>
                    <a:pt x="9" y="208"/>
                  </a:lnTo>
                  <a:lnTo>
                    <a:pt x="22" y="255"/>
                  </a:lnTo>
                  <a:lnTo>
                    <a:pt x="39" y="308"/>
                  </a:lnTo>
                  <a:lnTo>
                    <a:pt x="66" y="365"/>
                  </a:lnTo>
                  <a:lnTo>
                    <a:pt x="92" y="432"/>
                  </a:lnTo>
                  <a:lnTo>
                    <a:pt x="119" y="489"/>
                  </a:lnTo>
                  <a:lnTo>
                    <a:pt x="141" y="547"/>
                  </a:lnTo>
                  <a:lnTo>
                    <a:pt x="167" y="616"/>
                  </a:lnTo>
                  <a:lnTo>
                    <a:pt x="191" y="705"/>
                  </a:lnTo>
                  <a:lnTo>
                    <a:pt x="206" y="781"/>
                  </a:lnTo>
                  <a:lnTo>
                    <a:pt x="221" y="878"/>
                  </a:lnTo>
                  <a:lnTo>
                    <a:pt x="228" y="981"/>
                  </a:lnTo>
                  <a:lnTo>
                    <a:pt x="239" y="1074"/>
                  </a:lnTo>
                  <a:lnTo>
                    <a:pt x="239" y="1124"/>
                  </a:lnTo>
                  <a:lnTo>
                    <a:pt x="239" y="1190"/>
                  </a:lnTo>
                  <a:lnTo>
                    <a:pt x="239" y="1232"/>
                  </a:lnTo>
                  <a:lnTo>
                    <a:pt x="237" y="1272"/>
                  </a:lnTo>
                  <a:lnTo>
                    <a:pt x="224" y="1313"/>
                  </a:lnTo>
                  <a:lnTo>
                    <a:pt x="216" y="1337"/>
                  </a:lnTo>
                  <a:lnTo>
                    <a:pt x="206" y="1359"/>
                  </a:lnTo>
                  <a:lnTo>
                    <a:pt x="194" y="1372"/>
                  </a:lnTo>
                  <a:lnTo>
                    <a:pt x="187" y="1381"/>
                  </a:lnTo>
                  <a:lnTo>
                    <a:pt x="179" y="1390"/>
                  </a:lnTo>
                  <a:lnTo>
                    <a:pt x="290" y="1377"/>
                  </a:lnTo>
                  <a:lnTo>
                    <a:pt x="505" y="1347"/>
                  </a:lnTo>
                  <a:lnTo>
                    <a:pt x="683" y="1324"/>
                  </a:lnTo>
                  <a:lnTo>
                    <a:pt x="887" y="1301"/>
                  </a:lnTo>
                  <a:lnTo>
                    <a:pt x="1039" y="1293"/>
                  </a:lnTo>
                  <a:lnTo>
                    <a:pt x="1156" y="1297"/>
                  </a:lnTo>
                  <a:lnTo>
                    <a:pt x="1186" y="1297"/>
                  </a:lnTo>
                  <a:lnTo>
                    <a:pt x="1205" y="1293"/>
                  </a:lnTo>
                  <a:lnTo>
                    <a:pt x="1216" y="1274"/>
                  </a:lnTo>
                  <a:lnTo>
                    <a:pt x="1227" y="1253"/>
                  </a:lnTo>
                  <a:lnTo>
                    <a:pt x="1237" y="1221"/>
                  </a:lnTo>
                  <a:lnTo>
                    <a:pt x="1243" y="1184"/>
                  </a:lnTo>
                  <a:lnTo>
                    <a:pt x="1247" y="1147"/>
                  </a:lnTo>
                  <a:lnTo>
                    <a:pt x="1247" y="1095"/>
                  </a:lnTo>
                  <a:lnTo>
                    <a:pt x="1245" y="1052"/>
                  </a:lnTo>
                  <a:lnTo>
                    <a:pt x="1243" y="985"/>
                  </a:lnTo>
                  <a:lnTo>
                    <a:pt x="1232" y="912"/>
                  </a:lnTo>
                  <a:lnTo>
                    <a:pt x="1213" y="818"/>
                  </a:lnTo>
                  <a:lnTo>
                    <a:pt x="1190" y="732"/>
                  </a:lnTo>
                  <a:lnTo>
                    <a:pt x="1171" y="655"/>
                  </a:lnTo>
                  <a:lnTo>
                    <a:pt x="1140" y="570"/>
                  </a:lnTo>
                  <a:lnTo>
                    <a:pt x="1110" y="493"/>
                  </a:lnTo>
                  <a:lnTo>
                    <a:pt x="1084" y="420"/>
                  </a:lnTo>
                  <a:lnTo>
                    <a:pt x="1042" y="316"/>
                  </a:lnTo>
                  <a:lnTo>
                    <a:pt x="1019" y="254"/>
                  </a:lnTo>
                  <a:lnTo>
                    <a:pt x="1006" y="213"/>
                  </a:lnTo>
                  <a:lnTo>
                    <a:pt x="999" y="182"/>
                  </a:lnTo>
                  <a:lnTo>
                    <a:pt x="995" y="151"/>
                  </a:lnTo>
                  <a:lnTo>
                    <a:pt x="995" y="125"/>
                  </a:lnTo>
                  <a:lnTo>
                    <a:pt x="1012" y="31"/>
                  </a:lnTo>
                  <a:lnTo>
                    <a:pt x="1019" y="12"/>
                  </a:lnTo>
                  <a:lnTo>
                    <a:pt x="90" y="0"/>
                  </a:lnTo>
                  <a:lnTo>
                    <a:pt x="78" y="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6" name="Freeform 33">
              <a:extLst>
                <a:ext uri="{FF2B5EF4-FFF2-40B4-BE49-F238E27FC236}">
                  <a16:creationId xmlns:a16="http://schemas.microsoft.com/office/drawing/2014/main" id="{4B0A9B1E-DD25-439E-8E6E-86F02EB90F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" y="1167"/>
              <a:ext cx="104" cy="92"/>
            </a:xfrm>
            <a:custGeom>
              <a:avLst/>
              <a:gdLst>
                <a:gd name="T0" fmla="*/ 103 w 104"/>
                <a:gd name="T1" fmla="*/ 6 h 92"/>
                <a:gd name="T2" fmla="*/ 77 w 104"/>
                <a:gd name="T3" fmla="*/ 83 h 92"/>
                <a:gd name="T4" fmla="*/ 50 w 104"/>
                <a:gd name="T5" fmla="*/ 91 h 92"/>
                <a:gd name="T6" fmla="*/ 36 w 104"/>
                <a:gd name="T7" fmla="*/ 90 h 92"/>
                <a:gd name="T8" fmla="*/ 23 w 104"/>
                <a:gd name="T9" fmla="*/ 84 h 92"/>
                <a:gd name="T10" fmla="*/ 13 w 104"/>
                <a:gd name="T11" fmla="*/ 76 h 92"/>
                <a:gd name="T12" fmla="*/ 6 w 104"/>
                <a:gd name="T13" fmla="*/ 66 h 92"/>
                <a:gd name="T14" fmla="*/ 1 w 104"/>
                <a:gd name="T15" fmla="*/ 55 h 92"/>
                <a:gd name="T16" fmla="*/ 0 w 104"/>
                <a:gd name="T17" fmla="*/ 44 h 92"/>
                <a:gd name="T18" fmla="*/ 0 w 104"/>
                <a:gd name="T19" fmla="*/ 31 h 92"/>
                <a:gd name="T20" fmla="*/ 4 w 104"/>
                <a:gd name="T21" fmla="*/ 21 h 92"/>
                <a:gd name="T22" fmla="*/ 12 w 104"/>
                <a:gd name="T23" fmla="*/ 13 h 92"/>
                <a:gd name="T24" fmla="*/ 21 w 104"/>
                <a:gd name="T25" fmla="*/ 8 h 92"/>
                <a:gd name="T26" fmla="*/ 32 w 104"/>
                <a:gd name="T27" fmla="*/ 4 h 92"/>
                <a:gd name="T28" fmla="*/ 42 w 104"/>
                <a:gd name="T29" fmla="*/ 2 h 92"/>
                <a:gd name="T30" fmla="*/ 53 w 104"/>
                <a:gd name="T31" fmla="*/ 0 h 92"/>
                <a:gd name="T32" fmla="*/ 61 w 104"/>
                <a:gd name="T33" fmla="*/ 0 h 92"/>
                <a:gd name="T34" fmla="*/ 72 w 104"/>
                <a:gd name="T35" fmla="*/ 0 h 92"/>
                <a:gd name="T36" fmla="*/ 103 w 104"/>
                <a:gd name="T37" fmla="*/ 6 h 9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04" h="92">
                  <a:moveTo>
                    <a:pt x="103" y="6"/>
                  </a:moveTo>
                  <a:lnTo>
                    <a:pt x="77" y="83"/>
                  </a:lnTo>
                  <a:lnTo>
                    <a:pt x="50" y="91"/>
                  </a:lnTo>
                  <a:lnTo>
                    <a:pt x="36" y="90"/>
                  </a:lnTo>
                  <a:lnTo>
                    <a:pt x="23" y="84"/>
                  </a:lnTo>
                  <a:lnTo>
                    <a:pt x="13" y="76"/>
                  </a:lnTo>
                  <a:lnTo>
                    <a:pt x="6" y="66"/>
                  </a:lnTo>
                  <a:lnTo>
                    <a:pt x="1" y="55"/>
                  </a:lnTo>
                  <a:lnTo>
                    <a:pt x="0" y="44"/>
                  </a:lnTo>
                  <a:lnTo>
                    <a:pt x="0" y="31"/>
                  </a:lnTo>
                  <a:lnTo>
                    <a:pt x="4" y="21"/>
                  </a:lnTo>
                  <a:lnTo>
                    <a:pt x="12" y="13"/>
                  </a:lnTo>
                  <a:lnTo>
                    <a:pt x="21" y="8"/>
                  </a:lnTo>
                  <a:lnTo>
                    <a:pt x="32" y="4"/>
                  </a:lnTo>
                  <a:lnTo>
                    <a:pt x="42" y="2"/>
                  </a:lnTo>
                  <a:lnTo>
                    <a:pt x="53" y="0"/>
                  </a:lnTo>
                  <a:lnTo>
                    <a:pt x="61" y="0"/>
                  </a:lnTo>
                  <a:lnTo>
                    <a:pt x="72" y="0"/>
                  </a:lnTo>
                  <a:lnTo>
                    <a:pt x="103" y="6"/>
                  </a:lnTo>
                </a:path>
              </a:pathLst>
            </a:custGeom>
            <a:solidFill>
              <a:srgbClr val="80808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7" name="Freeform 34">
              <a:extLst>
                <a:ext uri="{FF2B5EF4-FFF2-40B4-BE49-F238E27FC236}">
                  <a16:creationId xmlns:a16="http://schemas.microsoft.com/office/drawing/2014/main" id="{60C36102-3063-4C9B-BAC9-9B4FE763D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3" y="1162"/>
              <a:ext cx="72" cy="76"/>
            </a:xfrm>
            <a:custGeom>
              <a:avLst/>
              <a:gdLst>
                <a:gd name="T0" fmla="*/ 0 w 72"/>
                <a:gd name="T1" fmla="*/ 9 h 76"/>
                <a:gd name="T2" fmla="*/ 13 w 72"/>
                <a:gd name="T3" fmla="*/ 18 h 76"/>
                <a:gd name="T4" fmla="*/ 19 w 72"/>
                <a:gd name="T5" fmla="*/ 28 h 76"/>
                <a:gd name="T6" fmla="*/ 22 w 72"/>
                <a:gd name="T7" fmla="*/ 38 h 76"/>
                <a:gd name="T8" fmla="*/ 23 w 72"/>
                <a:gd name="T9" fmla="*/ 52 h 76"/>
                <a:gd name="T10" fmla="*/ 20 w 72"/>
                <a:gd name="T11" fmla="*/ 63 h 76"/>
                <a:gd name="T12" fmla="*/ 13 w 72"/>
                <a:gd name="T13" fmla="*/ 75 h 76"/>
                <a:gd name="T14" fmla="*/ 71 w 72"/>
                <a:gd name="T15" fmla="*/ 62 h 76"/>
                <a:gd name="T16" fmla="*/ 66 w 72"/>
                <a:gd name="T17" fmla="*/ 0 h 76"/>
                <a:gd name="T18" fmla="*/ 0 w 72"/>
                <a:gd name="T19" fmla="*/ 9 h 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2" h="76">
                  <a:moveTo>
                    <a:pt x="0" y="9"/>
                  </a:moveTo>
                  <a:lnTo>
                    <a:pt x="13" y="18"/>
                  </a:lnTo>
                  <a:lnTo>
                    <a:pt x="19" y="28"/>
                  </a:lnTo>
                  <a:lnTo>
                    <a:pt x="22" y="38"/>
                  </a:lnTo>
                  <a:lnTo>
                    <a:pt x="23" y="52"/>
                  </a:lnTo>
                  <a:lnTo>
                    <a:pt x="20" y="63"/>
                  </a:lnTo>
                  <a:lnTo>
                    <a:pt x="13" y="75"/>
                  </a:lnTo>
                  <a:lnTo>
                    <a:pt x="71" y="62"/>
                  </a:lnTo>
                  <a:lnTo>
                    <a:pt x="66" y="0"/>
                  </a:lnTo>
                  <a:lnTo>
                    <a:pt x="0" y="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8" name="Freeform 35">
              <a:extLst>
                <a:ext uri="{FF2B5EF4-FFF2-40B4-BE49-F238E27FC236}">
                  <a16:creationId xmlns:a16="http://schemas.microsoft.com/office/drawing/2014/main" id="{6F5BC4C7-506B-4521-B6BF-AC7E08495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2" y="1105"/>
              <a:ext cx="1046" cy="154"/>
            </a:xfrm>
            <a:custGeom>
              <a:avLst/>
              <a:gdLst>
                <a:gd name="T0" fmla="*/ 989 w 1046"/>
                <a:gd name="T1" fmla="*/ 12 h 154"/>
                <a:gd name="T2" fmla="*/ 0 w 1046"/>
                <a:gd name="T3" fmla="*/ 0 h 154"/>
                <a:gd name="T4" fmla="*/ 27 w 1046"/>
                <a:gd name="T5" fmla="*/ 4 h 154"/>
                <a:gd name="T6" fmla="*/ 37 w 1046"/>
                <a:gd name="T7" fmla="*/ 8 h 154"/>
                <a:gd name="T8" fmla="*/ 48 w 1046"/>
                <a:gd name="T9" fmla="*/ 12 h 154"/>
                <a:gd name="T10" fmla="*/ 55 w 1046"/>
                <a:gd name="T11" fmla="*/ 19 h 154"/>
                <a:gd name="T12" fmla="*/ 63 w 1046"/>
                <a:gd name="T13" fmla="*/ 29 h 154"/>
                <a:gd name="T14" fmla="*/ 67 w 1046"/>
                <a:gd name="T15" fmla="*/ 42 h 154"/>
                <a:gd name="T16" fmla="*/ 70 w 1046"/>
                <a:gd name="T17" fmla="*/ 54 h 154"/>
                <a:gd name="T18" fmla="*/ 71 w 1046"/>
                <a:gd name="T19" fmla="*/ 67 h 154"/>
                <a:gd name="T20" fmla="*/ 72 w 1046"/>
                <a:gd name="T21" fmla="*/ 77 h 154"/>
                <a:gd name="T22" fmla="*/ 70 w 1046"/>
                <a:gd name="T23" fmla="*/ 94 h 154"/>
                <a:gd name="T24" fmla="*/ 67 w 1046"/>
                <a:gd name="T25" fmla="*/ 109 h 154"/>
                <a:gd name="T26" fmla="*/ 60 w 1046"/>
                <a:gd name="T27" fmla="*/ 122 h 154"/>
                <a:gd name="T28" fmla="*/ 49 w 1046"/>
                <a:gd name="T29" fmla="*/ 136 h 154"/>
                <a:gd name="T30" fmla="*/ 36 w 1046"/>
                <a:gd name="T31" fmla="*/ 145 h 154"/>
                <a:gd name="T32" fmla="*/ 26 w 1046"/>
                <a:gd name="T33" fmla="*/ 153 h 154"/>
                <a:gd name="T34" fmla="*/ 90 w 1046"/>
                <a:gd name="T35" fmla="*/ 145 h 154"/>
                <a:gd name="T36" fmla="*/ 162 w 1046"/>
                <a:gd name="T37" fmla="*/ 134 h 154"/>
                <a:gd name="T38" fmla="*/ 276 w 1046"/>
                <a:gd name="T39" fmla="*/ 126 h 154"/>
                <a:gd name="T40" fmla="*/ 371 w 1046"/>
                <a:gd name="T41" fmla="*/ 119 h 154"/>
                <a:gd name="T42" fmla="*/ 485 w 1046"/>
                <a:gd name="T43" fmla="*/ 119 h 154"/>
                <a:gd name="T44" fmla="*/ 609 w 1046"/>
                <a:gd name="T45" fmla="*/ 122 h 154"/>
                <a:gd name="T46" fmla="*/ 764 w 1046"/>
                <a:gd name="T47" fmla="*/ 126 h 154"/>
                <a:gd name="T48" fmla="*/ 913 w 1046"/>
                <a:gd name="T49" fmla="*/ 138 h 154"/>
                <a:gd name="T50" fmla="*/ 974 w 1046"/>
                <a:gd name="T51" fmla="*/ 149 h 154"/>
                <a:gd name="T52" fmla="*/ 991 w 1046"/>
                <a:gd name="T53" fmla="*/ 152 h 154"/>
                <a:gd name="T54" fmla="*/ 1009 w 1046"/>
                <a:gd name="T55" fmla="*/ 152 h 154"/>
                <a:gd name="T56" fmla="*/ 1022 w 1046"/>
                <a:gd name="T57" fmla="*/ 149 h 154"/>
                <a:gd name="T58" fmla="*/ 1034 w 1046"/>
                <a:gd name="T59" fmla="*/ 138 h 154"/>
                <a:gd name="T60" fmla="*/ 1040 w 1046"/>
                <a:gd name="T61" fmla="*/ 123 h 154"/>
                <a:gd name="T62" fmla="*/ 1044 w 1046"/>
                <a:gd name="T63" fmla="*/ 111 h 154"/>
                <a:gd name="T64" fmla="*/ 1045 w 1046"/>
                <a:gd name="T65" fmla="*/ 98 h 154"/>
                <a:gd name="T66" fmla="*/ 1042 w 1046"/>
                <a:gd name="T67" fmla="*/ 74 h 154"/>
                <a:gd name="T68" fmla="*/ 1037 w 1046"/>
                <a:gd name="T69" fmla="*/ 59 h 154"/>
                <a:gd name="T70" fmla="*/ 1030 w 1046"/>
                <a:gd name="T71" fmla="*/ 43 h 154"/>
                <a:gd name="T72" fmla="*/ 1022 w 1046"/>
                <a:gd name="T73" fmla="*/ 33 h 154"/>
                <a:gd name="T74" fmla="*/ 1014 w 1046"/>
                <a:gd name="T75" fmla="*/ 24 h 154"/>
                <a:gd name="T76" fmla="*/ 1002 w 1046"/>
                <a:gd name="T77" fmla="*/ 16 h 154"/>
                <a:gd name="T78" fmla="*/ 989 w 1046"/>
                <a:gd name="T79" fmla="*/ 12 h 15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46" h="154">
                  <a:moveTo>
                    <a:pt x="989" y="12"/>
                  </a:moveTo>
                  <a:lnTo>
                    <a:pt x="0" y="0"/>
                  </a:lnTo>
                  <a:lnTo>
                    <a:pt x="27" y="4"/>
                  </a:lnTo>
                  <a:lnTo>
                    <a:pt x="37" y="8"/>
                  </a:lnTo>
                  <a:lnTo>
                    <a:pt x="48" y="12"/>
                  </a:lnTo>
                  <a:lnTo>
                    <a:pt x="55" y="19"/>
                  </a:lnTo>
                  <a:lnTo>
                    <a:pt x="63" y="29"/>
                  </a:lnTo>
                  <a:lnTo>
                    <a:pt x="67" y="42"/>
                  </a:lnTo>
                  <a:lnTo>
                    <a:pt x="70" y="54"/>
                  </a:lnTo>
                  <a:lnTo>
                    <a:pt x="71" y="67"/>
                  </a:lnTo>
                  <a:lnTo>
                    <a:pt x="72" y="77"/>
                  </a:lnTo>
                  <a:lnTo>
                    <a:pt x="70" y="94"/>
                  </a:lnTo>
                  <a:lnTo>
                    <a:pt x="67" y="109"/>
                  </a:lnTo>
                  <a:lnTo>
                    <a:pt x="60" y="122"/>
                  </a:lnTo>
                  <a:lnTo>
                    <a:pt x="49" y="136"/>
                  </a:lnTo>
                  <a:lnTo>
                    <a:pt x="36" y="145"/>
                  </a:lnTo>
                  <a:lnTo>
                    <a:pt x="26" y="153"/>
                  </a:lnTo>
                  <a:lnTo>
                    <a:pt x="90" y="145"/>
                  </a:lnTo>
                  <a:lnTo>
                    <a:pt x="162" y="134"/>
                  </a:lnTo>
                  <a:lnTo>
                    <a:pt x="276" y="126"/>
                  </a:lnTo>
                  <a:lnTo>
                    <a:pt x="371" y="119"/>
                  </a:lnTo>
                  <a:lnTo>
                    <a:pt x="485" y="119"/>
                  </a:lnTo>
                  <a:lnTo>
                    <a:pt x="609" y="122"/>
                  </a:lnTo>
                  <a:lnTo>
                    <a:pt x="764" y="126"/>
                  </a:lnTo>
                  <a:lnTo>
                    <a:pt x="913" y="138"/>
                  </a:lnTo>
                  <a:lnTo>
                    <a:pt x="974" y="149"/>
                  </a:lnTo>
                  <a:lnTo>
                    <a:pt x="991" y="152"/>
                  </a:lnTo>
                  <a:lnTo>
                    <a:pt x="1009" y="152"/>
                  </a:lnTo>
                  <a:lnTo>
                    <a:pt x="1022" y="149"/>
                  </a:lnTo>
                  <a:lnTo>
                    <a:pt x="1034" y="138"/>
                  </a:lnTo>
                  <a:lnTo>
                    <a:pt x="1040" y="123"/>
                  </a:lnTo>
                  <a:lnTo>
                    <a:pt x="1044" y="111"/>
                  </a:lnTo>
                  <a:lnTo>
                    <a:pt x="1045" y="98"/>
                  </a:lnTo>
                  <a:lnTo>
                    <a:pt x="1042" y="74"/>
                  </a:lnTo>
                  <a:lnTo>
                    <a:pt x="1037" y="59"/>
                  </a:lnTo>
                  <a:lnTo>
                    <a:pt x="1030" y="43"/>
                  </a:lnTo>
                  <a:lnTo>
                    <a:pt x="1022" y="33"/>
                  </a:lnTo>
                  <a:lnTo>
                    <a:pt x="1014" y="24"/>
                  </a:lnTo>
                  <a:lnTo>
                    <a:pt x="1002" y="16"/>
                  </a:lnTo>
                  <a:lnTo>
                    <a:pt x="989" y="12"/>
                  </a:lnTo>
                </a:path>
              </a:pathLst>
            </a:custGeom>
            <a:solidFill>
              <a:srgbClr val="FFFFFF"/>
            </a:solidFill>
            <a:ln w="254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329" name="Group 36">
              <a:extLst>
                <a:ext uri="{FF2B5EF4-FFF2-40B4-BE49-F238E27FC236}">
                  <a16:creationId xmlns:a16="http://schemas.microsoft.com/office/drawing/2014/main" id="{33856E35-2DF5-4247-BDEC-809C34ABB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1442"/>
              <a:ext cx="445" cy="869"/>
              <a:chOff x="1466" y="1442"/>
              <a:chExt cx="445" cy="869"/>
            </a:xfrm>
          </p:grpSpPr>
          <p:sp>
            <p:nvSpPr>
              <p:cNvPr id="13331" name="Line 37">
                <a:extLst>
                  <a:ext uri="{FF2B5EF4-FFF2-40B4-BE49-F238E27FC236}">
                    <a16:creationId xmlns:a16="http://schemas.microsoft.com/office/drawing/2014/main" id="{7B919580-CCBF-4C06-A067-A3DFE91805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6" y="1829"/>
                <a:ext cx="0" cy="482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2" name="Line 38">
                <a:extLst>
                  <a:ext uri="{FF2B5EF4-FFF2-40B4-BE49-F238E27FC236}">
                    <a16:creationId xmlns:a16="http://schemas.microsoft.com/office/drawing/2014/main" id="{1CBE92C5-4758-4774-BDC0-E4EB7BAC88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7" y="1829"/>
                <a:ext cx="0" cy="482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3" name="Line 39">
                <a:extLst>
                  <a:ext uri="{FF2B5EF4-FFF2-40B4-BE49-F238E27FC236}">
                    <a16:creationId xmlns:a16="http://schemas.microsoft.com/office/drawing/2014/main" id="{A36380E9-1FFA-4563-A03F-508C911E22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8" y="1442"/>
                <a:ext cx="101" cy="118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4" name="Line 40">
                <a:extLst>
                  <a:ext uri="{FF2B5EF4-FFF2-40B4-BE49-F238E27FC236}">
                    <a16:creationId xmlns:a16="http://schemas.microsoft.com/office/drawing/2014/main" id="{585B35B8-C54A-4B26-B2FA-98C74144D8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8" y="1560"/>
                <a:ext cx="78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5" name="Line 41">
                <a:extLst>
                  <a:ext uri="{FF2B5EF4-FFF2-40B4-BE49-F238E27FC236}">
                    <a16:creationId xmlns:a16="http://schemas.microsoft.com/office/drawing/2014/main" id="{351A6352-4D0E-40BA-AE2E-FBA9F36634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7" y="1563"/>
                <a:ext cx="139" cy="117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6" name="Line 42">
                <a:extLst>
                  <a:ext uri="{FF2B5EF4-FFF2-40B4-BE49-F238E27FC236}">
                    <a16:creationId xmlns:a16="http://schemas.microsoft.com/office/drawing/2014/main" id="{AE6A53C6-F99D-43BD-AFD8-7D0B5F73C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7" y="1680"/>
                <a:ext cx="139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7" name="Line 43">
                <a:extLst>
                  <a:ext uri="{FF2B5EF4-FFF2-40B4-BE49-F238E27FC236}">
                    <a16:creationId xmlns:a16="http://schemas.microsoft.com/office/drawing/2014/main" id="{B43713D6-F1D4-423C-89CD-6250B0EB5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07" y="1683"/>
                <a:ext cx="159" cy="96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8" name="Line 44">
                <a:extLst>
                  <a:ext uri="{FF2B5EF4-FFF2-40B4-BE49-F238E27FC236}">
                    <a16:creationId xmlns:a16="http://schemas.microsoft.com/office/drawing/2014/main" id="{15DD51C5-24EF-4978-AA45-9389670242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27" y="1779"/>
                <a:ext cx="139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39" name="Line 45">
                <a:extLst>
                  <a:ext uri="{FF2B5EF4-FFF2-40B4-BE49-F238E27FC236}">
                    <a16:creationId xmlns:a16="http://schemas.microsoft.com/office/drawing/2014/main" id="{A75610F1-6B27-48A2-8E5F-9A4B74D84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6" y="1782"/>
                <a:ext cx="181" cy="93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0" name="Line 46">
                <a:extLst>
                  <a:ext uri="{FF2B5EF4-FFF2-40B4-BE49-F238E27FC236}">
                    <a16:creationId xmlns:a16="http://schemas.microsoft.com/office/drawing/2014/main" id="{073792EF-9851-408F-979F-417E8491E3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85" y="1875"/>
                <a:ext cx="181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47">
                <a:extLst>
                  <a:ext uri="{FF2B5EF4-FFF2-40B4-BE49-F238E27FC236}">
                    <a16:creationId xmlns:a16="http://schemas.microsoft.com/office/drawing/2014/main" id="{12619772-8A88-4B3C-A650-8EE495883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1" y="1442"/>
                <a:ext cx="78" cy="118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2" name="Line 48">
                <a:extLst>
                  <a:ext uri="{FF2B5EF4-FFF2-40B4-BE49-F238E27FC236}">
                    <a16:creationId xmlns:a16="http://schemas.microsoft.com/office/drawing/2014/main" id="{3244027C-90F6-4628-9A71-C05D9D62B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10" y="1560"/>
                <a:ext cx="59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3" name="Line 49">
                <a:extLst>
                  <a:ext uri="{FF2B5EF4-FFF2-40B4-BE49-F238E27FC236}">
                    <a16:creationId xmlns:a16="http://schemas.microsoft.com/office/drawing/2014/main" id="{1C7F2CB3-6C16-4603-8862-EFCBA8F9F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0" y="1563"/>
                <a:ext cx="100" cy="117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Line 50">
                <a:extLst>
                  <a:ext uri="{FF2B5EF4-FFF2-40B4-BE49-F238E27FC236}">
                    <a16:creationId xmlns:a16="http://schemas.microsoft.com/office/drawing/2014/main" id="{F51B495E-961F-4A96-AAD3-6DD59BB9A8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9" y="1680"/>
                <a:ext cx="81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Line 51">
                <a:extLst>
                  <a:ext uri="{FF2B5EF4-FFF2-40B4-BE49-F238E27FC236}">
                    <a16:creationId xmlns:a16="http://schemas.microsoft.com/office/drawing/2014/main" id="{73A37DEE-5299-402E-A357-E35D0653EB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9" y="1683"/>
                <a:ext cx="121" cy="96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6" name="Line 52">
                <a:extLst>
                  <a:ext uri="{FF2B5EF4-FFF2-40B4-BE49-F238E27FC236}">
                    <a16:creationId xmlns:a16="http://schemas.microsoft.com/office/drawing/2014/main" id="{2395579E-6625-430F-830F-7602F8D0C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9" y="1779"/>
                <a:ext cx="121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7" name="Line 53">
                <a:extLst>
                  <a:ext uri="{FF2B5EF4-FFF2-40B4-BE49-F238E27FC236}">
                    <a16:creationId xmlns:a16="http://schemas.microsoft.com/office/drawing/2014/main" id="{29F0C7B8-D399-452B-8C2F-FE8093CF8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9" y="1782"/>
                <a:ext cx="182" cy="93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8" name="Line 54">
                <a:extLst>
                  <a:ext uri="{FF2B5EF4-FFF2-40B4-BE49-F238E27FC236}">
                    <a16:creationId xmlns:a16="http://schemas.microsoft.com/office/drawing/2014/main" id="{AAC3CEB7-0DBC-42B7-999E-49BC63433F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9" y="1875"/>
                <a:ext cx="182" cy="0"/>
              </a:xfrm>
              <a:prstGeom prst="line">
                <a:avLst/>
              </a:prstGeom>
              <a:noFill/>
              <a:ln w="50800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3330" name="Text Box 55">
              <a:extLst>
                <a:ext uri="{FF2B5EF4-FFF2-40B4-BE49-F238E27FC236}">
                  <a16:creationId xmlns:a16="http://schemas.microsoft.com/office/drawing/2014/main" id="{6B9BBBC3-5F68-4C59-95B6-7151ABEC8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288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Point</a:t>
              </a:r>
            </a:p>
          </p:txBody>
        </p:sp>
      </p:grpSp>
      <p:sp>
        <p:nvSpPr>
          <p:cNvPr id="13317" name="Rectangle 56">
            <a:extLst>
              <a:ext uri="{FF2B5EF4-FFF2-40B4-BE49-F238E27FC236}">
                <a16:creationId xmlns:a16="http://schemas.microsoft.com/office/drawing/2014/main" id="{E9EEA5B8-13C5-4656-B07B-9742056B5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zh-CN" altLang="en-US"/>
              <a:t>地物要素的属性</a:t>
            </a:r>
          </a:p>
        </p:txBody>
      </p:sp>
      <p:sp>
        <p:nvSpPr>
          <p:cNvPr id="42041" name="AutoShape 57">
            <a:extLst>
              <a:ext uri="{FF2B5EF4-FFF2-40B4-BE49-F238E27FC236}">
                <a16:creationId xmlns:a16="http://schemas.microsoft.com/office/drawing/2014/main" id="{83868203-C1B1-4DDB-9817-40E33BA2D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30538"/>
            <a:ext cx="2895600" cy="711200"/>
          </a:xfrm>
          <a:prstGeom prst="roundRect">
            <a:avLst>
              <a:gd name="adj" fmla="val 23130"/>
            </a:avLst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Road Surface Type?</a:t>
            </a:r>
          </a:p>
        </p:txBody>
      </p:sp>
      <p:sp>
        <p:nvSpPr>
          <p:cNvPr id="42042" name="AutoShape 58">
            <a:extLst>
              <a:ext uri="{FF2B5EF4-FFF2-40B4-BE49-F238E27FC236}">
                <a16:creationId xmlns:a16="http://schemas.microsoft.com/office/drawing/2014/main" id="{054F3ECA-79DE-426D-984C-D35C945AE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3035300"/>
            <a:ext cx="2449513" cy="709613"/>
          </a:xfrm>
          <a:prstGeom prst="roundRect">
            <a:avLst>
              <a:gd name="adj" fmla="val 23130"/>
            </a:avLst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Tree Species?</a:t>
            </a:r>
          </a:p>
        </p:txBody>
      </p:sp>
      <p:sp>
        <p:nvSpPr>
          <p:cNvPr id="42043" name="AutoShape 59">
            <a:extLst>
              <a:ext uri="{FF2B5EF4-FFF2-40B4-BE49-F238E27FC236}">
                <a16:creationId xmlns:a16="http://schemas.microsoft.com/office/drawing/2014/main" id="{7CBBD3FF-65D1-422C-B76F-93DFCFDEA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225" y="5448300"/>
            <a:ext cx="2474913" cy="711200"/>
          </a:xfrm>
          <a:prstGeom prst="roundRect">
            <a:avLst>
              <a:gd name="adj" fmla="val 23130"/>
            </a:avLst>
          </a:prstGeom>
          <a:solidFill>
            <a:schemeClr val="tx2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Ownership?</a:t>
            </a:r>
          </a:p>
        </p:txBody>
      </p:sp>
      <p:sp>
        <p:nvSpPr>
          <p:cNvPr id="42044" name="AutoShape 60">
            <a:extLst>
              <a:ext uri="{FF2B5EF4-FFF2-40B4-BE49-F238E27FC236}">
                <a16:creationId xmlns:a16="http://schemas.microsoft.com/office/drawing/2014/main" id="{D0E133C1-D846-462D-A6C5-82D207CA7A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338388" y="1598613"/>
            <a:ext cx="2165350" cy="1576387"/>
          </a:xfrm>
          <a:prstGeom prst="triangle">
            <a:avLst>
              <a:gd name="adj" fmla="val 47491"/>
            </a:avLst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Maple</a:t>
            </a:r>
          </a:p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Pine</a:t>
            </a:r>
          </a:p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Oak</a:t>
            </a:r>
          </a:p>
        </p:txBody>
      </p:sp>
      <p:sp>
        <p:nvSpPr>
          <p:cNvPr id="42045" name="AutoShape 61">
            <a:extLst>
              <a:ext uri="{FF2B5EF4-FFF2-40B4-BE49-F238E27FC236}">
                <a16:creationId xmlns:a16="http://schemas.microsoft.com/office/drawing/2014/main" id="{7323B5A6-EBCE-4BA7-98FB-D3E541BFD3D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73813" y="1598613"/>
            <a:ext cx="2166937" cy="1576387"/>
          </a:xfrm>
          <a:prstGeom prst="triangle">
            <a:avLst>
              <a:gd name="adj" fmla="val 47491"/>
            </a:avLst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Asphalt</a:t>
            </a:r>
          </a:p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Gravel</a:t>
            </a:r>
          </a:p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Dirt</a:t>
            </a:r>
          </a:p>
        </p:txBody>
      </p:sp>
      <p:sp>
        <p:nvSpPr>
          <p:cNvPr id="42046" name="AutoShape 62">
            <a:extLst>
              <a:ext uri="{FF2B5EF4-FFF2-40B4-BE49-F238E27FC236}">
                <a16:creationId xmlns:a16="http://schemas.microsoft.com/office/drawing/2014/main" id="{397E8BDE-83F0-4D26-AB2F-8F8453FAEE6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427538" y="4016375"/>
            <a:ext cx="2166937" cy="1576388"/>
          </a:xfrm>
          <a:prstGeom prst="triangle">
            <a:avLst>
              <a:gd name="adj" fmla="val 47491"/>
            </a:avLst>
          </a:prstGeom>
          <a:solidFill>
            <a:schemeClr val="accent2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Private</a:t>
            </a:r>
          </a:p>
          <a:p>
            <a:pPr algn="ctr" eaLnBrk="1" hangingPunct="1"/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Public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2000"/>
                                        <p:tgtEl>
                                          <p:spTgt spid="4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3000"/>
                                        <p:tgtEl>
                                          <p:spTgt spid="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30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41" grpId="0" animBg="1"/>
      <p:bldP spid="42042" grpId="0" animBg="1"/>
      <p:bldP spid="42043" grpId="0" animBg="1"/>
      <p:bldP spid="42044" grpId="0" animBg="1"/>
      <p:bldP spid="42045" grpId="0" animBg="1"/>
      <p:bldP spid="420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20E258A-2576-40F1-8953-BDAB9C672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模拟手簿记录记录属性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EFE0C2E-419B-4E6C-A581-D78C680131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81200"/>
            <a:ext cx="4000500" cy="4038600"/>
          </a:xfrm>
        </p:spPr>
        <p:txBody>
          <a:bodyPr/>
          <a:lstStyle/>
          <a:p>
            <a:pPr eaLnBrk="1" hangingPunct="1"/>
            <a:r>
              <a:rPr lang="zh-CN" altLang="en-US" sz="2700"/>
              <a:t>按要素类型设计记录表</a:t>
            </a:r>
          </a:p>
          <a:p>
            <a:pPr lvl="1" eaLnBrk="1" hangingPunct="1"/>
            <a:r>
              <a:rPr lang="zh-CN" altLang="en-US" sz="2200"/>
              <a:t>点要素</a:t>
            </a:r>
          </a:p>
          <a:p>
            <a:pPr lvl="1" eaLnBrk="1" hangingPunct="1"/>
            <a:endParaRPr lang="zh-CN" altLang="en-US" sz="2200"/>
          </a:p>
          <a:p>
            <a:pPr lvl="1" eaLnBrk="1" hangingPunct="1"/>
            <a:endParaRPr lang="zh-CN" altLang="en-US" sz="2200"/>
          </a:p>
          <a:p>
            <a:pPr lvl="1" eaLnBrk="1" hangingPunct="1"/>
            <a:endParaRPr lang="zh-CN" altLang="en-US" sz="2200"/>
          </a:p>
          <a:p>
            <a:pPr lvl="1" eaLnBrk="1" hangingPunct="1"/>
            <a:endParaRPr lang="zh-CN" altLang="en-US" sz="2200"/>
          </a:p>
          <a:p>
            <a:pPr lvl="1" eaLnBrk="1" hangingPunct="1"/>
            <a:r>
              <a:rPr lang="zh-CN" altLang="en-US" sz="2200"/>
              <a:t>消防栓</a:t>
            </a:r>
          </a:p>
        </p:txBody>
      </p:sp>
      <p:graphicFrame>
        <p:nvGraphicFramePr>
          <p:cNvPr id="44123" name="Group 91">
            <a:extLst>
              <a:ext uri="{FF2B5EF4-FFF2-40B4-BE49-F238E27FC236}">
                <a16:creationId xmlns:a16="http://schemas.microsoft.com/office/drawing/2014/main" id="{02C58BE6-FBCE-42B8-9062-9EF8D6AED2E9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2133600" y="2590800"/>
          <a:ext cx="7010400" cy="2011576"/>
        </p:xfrm>
        <a:graphic>
          <a:graphicData uri="http://schemas.openxmlformats.org/drawingml/2006/table">
            <a:tbl>
              <a:tblPr/>
              <a:tblGrid>
                <a:gridCol w="1401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点名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属性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属性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/>
                          <a:ea typeface="华文细黑" pitchFamily="2" charset="-122"/>
                        </a:rPr>
                        <a:t>……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/>
                          <a:ea typeface="华文细黑" pitchFamily="2" charset="-122"/>
                        </a:rPr>
                        <a:t>……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4137" name="Group 105">
            <a:extLst>
              <a:ext uri="{FF2B5EF4-FFF2-40B4-BE49-F238E27FC236}">
                <a16:creationId xmlns:a16="http://schemas.microsoft.com/office/drawing/2014/main" id="{4BD4C67F-E39B-426C-942E-EEB357894EE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133600" y="4851400"/>
          <a:ext cx="6858000" cy="201157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点名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消防头数量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损坏程度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日期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、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791EA07-9384-4ED5-8FEB-05032D576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电子手簿记录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009683E-4737-4331-9107-F29445BE4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数据字典</a:t>
            </a:r>
          </a:p>
          <a:p>
            <a:pPr lvl="1" eaLnBrk="1" hangingPunct="1"/>
            <a:endParaRPr lang="zh-CN" altLang="en-US"/>
          </a:p>
          <a:p>
            <a:pPr eaLnBrk="1" hangingPunct="1"/>
            <a:r>
              <a:rPr lang="en-US" altLang="zh-CN"/>
              <a:t>GIS</a:t>
            </a:r>
            <a:r>
              <a:rPr lang="zh-CN" altLang="en-US"/>
              <a:t>数据图层</a:t>
            </a:r>
          </a:p>
        </p:txBody>
      </p:sp>
      <p:grpSp>
        <p:nvGrpSpPr>
          <p:cNvPr id="15364" name="Group 4">
            <a:extLst>
              <a:ext uri="{FF2B5EF4-FFF2-40B4-BE49-F238E27FC236}">
                <a16:creationId xmlns:a16="http://schemas.microsoft.com/office/drawing/2014/main" id="{E2703BDB-72EC-49D6-8EC9-9A8D75EAA3CA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28600"/>
            <a:ext cx="5029200" cy="4038600"/>
            <a:chOff x="1296" y="1152"/>
            <a:chExt cx="3168" cy="2544"/>
          </a:xfrm>
        </p:grpSpPr>
        <p:sp>
          <p:nvSpPr>
            <p:cNvPr id="15369" name="Line 5">
              <a:extLst>
                <a:ext uri="{FF2B5EF4-FFF2-40B4-BE49-F238E27FC236}">
                  <a16:creationId xmlns:a16="http://schemas.microsoft.com/office/drawing/2014/main" id="{CB2BB427-F2A4-463C-B323-F5D2335B0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32"/>
              <a:ext cx="0" cy="2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0" name="Line 6">
              <a:extLst>
                <a:ext uri="{FF2B5EF4-FFF2-40B4-BE49-F238E27FC236}">
                  <a16:creationId xmlns:a16="http://schemas.microsoft.com/office/drawing/2014/main" id="{0DE7CD39-059E-4094-B340-2C2E670AB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7" y="1152"/>
              <a:ext cx="152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1" name="Line 7">
              <a:extLst>
                <a:ext uri="{FF2B5EF4-FFF2-40B4-BE49-F238E27FC236}">
                  <a16:creationId xmlns:a16="http://schemas.microsoft.com/office/drawing/2014/main" id="{0FCB96C8-5259-4282-906D-901A33FF1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154"/>
              <a:ext cx="152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2" name="Line 8">
              <a:extLst>
                <a:ext uri="{FF2B5EF4-FFF2-40B4-BE49-F238E27FC236}">
                  <a16:creationId xmlns:a16="http://schemas.microsoft.com/office/drawing/2014/main" id="{14991A5F-C967-45F1-BB8B-FCBD29F77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32"/>
              <a:ext cx="0" cy="2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3" name="Line 9">
              <a:extLst>
                <a:ext uri="{FF2B5EF4-FFF2-40B4-BE49-F238E27FC236}">
                  <a16:creationId xmlns:a16="http://schemas.microsoft.com/office/drawing/2014/main" id="{630E1B59-EBCE-43C9-84E6-00E2B2FAC3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10">
              <a:extLst>
                <a:ext uri="{FF2B5EF4-FFF2-40B4-BE49-F238E27FC236}">
                  <a16:creationId xmlns:a16="http://schemas.microsoft.com/office/drawing/2014/main" id="{BC1A5701-07BE-4E30-B2FA-4B982B0BF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Line 11">
              <a:extLst>
                <a:ext uri="{FF2B5EF4-FFF2-40B4-BE49-F238E27FC236}">
                  <a16:creationId xmlns:a16="http://schemas.microsoft.com/office/drawing/2014/main" id="{978B81DA-FA6F-4186-A29E-4F2BE6A038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9" y="3581"/>
              <a:ext cx="152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6" name="Line 12">
              <a:extLst>
                <a:ext uri="{FF2B5EF4-FFF2-40B4-BE49-F238E27FC236}">
                  <a16:creationId xmlns:a16="http://schemas.microsoft.com/office/drawing/2014/main" id="{390A76B4-8013-4D39-A831-B4F8AC8CF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3620"/>
              <a:ext cx="152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Line 13">
              <a:extLst>
                <a:ext uri="{FF2B5EF4-FFF2-40B4-BE49-F238E27FC236}">
                  <a16:creationId xmlns:a16="http://schemas.microsoft.com/office/drawing/2014/main" id="{3BFD47B9-7B88-49F9-AD9F-0DED21AB6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3" y="1271"/>
              <a:ext cx="0" cy="2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8" name="Line 14">
              <a:extLst>
                <a:ext uri="{FF2B5EF4-FFF2-40B4-BE49-F238E27FC236}">
                  <a16:creationId xmlns:a16="http://schemas.microsoft.com/office/drawing/2014/main" id="{B8C10295-5265-4EE0-AA9A-CEAD0A0AB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" y="1271"/>
              <a:ext cx="0" cy="2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9" name="Line 15">
              <a:extLst>
                <a:ext uri="{FF2B5EF4-FFF2-40B4-BE49-F238E27FC236}">
                  <a16:creationId xmlns:a16="http://schemas.microsoft.com/office/drawing/2014/main" id="{4BE6F1DB-C961-4CD2-BFAC-92DECEC7EB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232"/>
              <a:ext cx="0" cy="2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16">
              <a:extLst>
                <a:ext uri="{FF2B5EF4-FFF2-40B4-BE49-F238E27FC236}">
                  <a16:creationId xmlns:a16="http://schemas.microsoft.com/office/drawing/2014/main" id="{CCA76C8D-0338-4F41-B049-95107808D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1193"/>
              <a:ext cx="0" cy="2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17">
              <a:extLst>
                <a:ext uri="{FF2B5EF4-FFF2-40B4-BE49-F238E27FC236}">
                  <a16:creationId xmlns:a16="http://schemas.microsoft.com/office/drawing/2014/main" id="{A932D7EB-A70C-4D63-8DAC-EC8BFAF313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3" y="1193"/>
              <a:ext cx="0" cy="2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18">
              <a:extLst>
                <a:ext uri="{FF2B5EF4-FFF2-40B4-BE49-F238E27FC236}">
                  <a16:creationId xmlns:a16="http://schemas.microsoft.com/office/drawing/2014/main" id="{F34AA72E-CC40-4532-BAE5-F9F05C8DBD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19">
              <a:extLst>
                <a:ext uri="{FF2B5EF4-FFF2-40B4-BE49-F238E27FC236}">
                  <a16:creationId xmlns:a16="http://schemas.microsoft.com/office/drawing/2014/main" id="{5FCBC562-13EC-424D-A918-4112829AD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" y="1193"/>
              <a:ext cx="0" cy="2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20">
              <a:extLst>
                <a:ext uri="{FF2B5EF4-FFF2-40B4-BE49-F238E27FC236}">
                  <a16:creationId xmlns:a16="http://schemas.microsoft.com/office/drawing/2014/main" id="{46BC1254-FCCA-4FE5-818E-5FCF52046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1232"/>
              <a:ext cx="0" cy="2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5" name="Arc 21">
              <a:extLst>
                <a:ext uri="{FF2B5EF4-FFF2-40B4-BE49-F238E27FC236}">
                  <a16:creationId xmlns:a16="http://schemas.microsoft.com/office/drawing/2014/main" id="{BFFCB3A2-B03F-4CB7-BDAA-3E224548A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1155"/>
              <a:ext cx="1352" cy="117"/>
            </a:xfrm>
            <a:custGeom>
              <a:avLst/>
              <a:gdLst>
                <a:gd name="T0" fmla="*/ 0 w 21600"/>
                <a:gd name="T1" fmla="*/ 0 h 21600"/>
                <a:gd name="T2" fmla="*/ 85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15" y="0"/>
                  </a:moveTo>
                  <a:cubicBezTo>
                    <a:pt x="11939" y="8"/>
                    <a:pt x="21600" y="9676"/>
                    <a:pt x="21600" y="21600"/>
                  </a:cubicBezTo>
                </a:path>
                <a:path w="21600" h="21600" stroke="0" extrusionOk="0">
                  <a:moveTo>
                    <a:pt x="15" y="0"/>
                  </a:moveTo>
                  <a:cubicBezTo>
                    <a:pt x="11939" y="8"/>
                    <a:pt x="21600" y="9676"/>
                    <a:pt x="21600" y="21600"/>
                  </a:cubicBezTo>
                  <a:lnTo>
                    <a:pt x="0" y="2160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6" name="Arc 22">
              <a:extLst>
                <a:ext uri="{FF2B5EF4-FFF2-40B4-BE49-F238E27FC236}">
                  <a16:creationId xmlns:a16="http://schemas.microsoft.com/office/drawing/2014/main" id="{D9C917F7-C6F5-4876-B5E0-D1D0C7D07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1155"/>
              <a:ext cx="1391" cy="117"/>
            </a:xfrm>
            <a:custGeom>
              <a:avLst/>
              <a:gdLst>
                <a:gd name="T0" fmla="*/ 0 w 21593"/>
                <a:gd name="T1" fmla="*/ 1 h 21600"/>
                <a:gd name="T2" fmla="*/ 90 w 21593"/>
                <a:gd name="T3" fmla="*/ 0 h 21600"/>
                <a:gd name="T4" fmla="*/ 90 w 21593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0" y="21046"/>
                  </a:moveTo>
                  <a:cubicBezTo>
                    <a:pt x="300" y="9342"/>
                    <a:pt x="9869" y="8"/>
                    <a:pt x="21577" y="0"/>
                  </a:cubicBezTo>
                </a:path>
                <a:path w="21593" h="21600" stroke="0" extrusionOk="0">
                  <a:moveTo>
                    <a:pt x="0" y="21046"/>
                  </a:moveTo>
                  <a:cubicBezTo>
                    <a:pt x="300" y="9342"/>
                    <a:pt x="9869" y="8"/>
                    <a:pt x="21577" y="0"/>
                  </a:cubicBezTo>
                  <a:lnTo>
                    <a:pt x="21593" y="21600"/>
                  </a:lnTo>
                  <a:lnTo>
                    <a:pt x="0" y="2104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Arc 23">
              <a:extLst>
                <a:ext uri="{FF2B5EF4-FFF2-40B4-BE49-F238E27FC236}">
                  <a16:creationId xmlns:a16="http://schemas.microsoft.com/office/drawing/2014/main" id="{64490CFF-7995-423E-810F-C13917A9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3579"/>
              <a:ext cx="1391" cy="117"/>
            </a:xfrm>
            <a:custGeom>
              <a:avLst/>
              <a:gdLst>
                <a:gd name="T0" fmla="*/ 90 w 21600"/>
                <a:gd name="T1" fmla="*/ 1 h 21600"/>
                <a:gd name="T2" fmla="*/ 0 w 21600"/>
                <a:gd name="T3" fmla="*/ 0 h 21600"/>
                <a:gd name="T4" fmla="*/ 9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Arc 24">
              <a:extLst>
                <a:ext uri="{FF2B5EF4-FFF2-40B4-BE49-F238E27FC236}">
                  <a16:creationId xmlns:a16="http://schemas.microsoft.com/office/drawing/2014/main" id="{76BBC855-2DAD-44A5-A4FC-E2943D8DB3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3579"/>
              <a:ext cx="1352" cy="117"/>
            </a:xfrm>
            <a:custGeom>
              <a:avLst/>
              <a:gdLst>
                <a:gd name="T0" fmla="*/ 85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Line 25">
              <a:extLst>
                <a:ext uri="{FF2B5EF4-FFF2-40B4-BE49-F238E27FC236}">
                  <a16:creationId xmlns:a16="http://schemas.microsoft.com/office/drawing/2014/main" id="{D07E230A-5CCA-4224-8714-047E1EB64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1269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26">
              <a:extLst>
                <a:ext uri="{FF2B5EF4-FFF2-40B4-BE49-F238E27FC236}">
                  <a16:creationId xmlns:a16="http://schemas.microsoft.com/office/drawing/2014/main" id="{DC185994-B3A7-4AA9-A411-0C4D3FF0C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579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5391" name="Picture 27">
              <a:extLst>
                <a:ext uri="{FF2B5EF4-FFF2-40B4-BE49-F238E27FC236}">
                  <a16:creationId xmlns:a16="http://schemas.microsoft.com/office/drawing/2014/main" id="{9AAB3AC7-DD8D-4B5D-B2E7-2991355A96D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522"/>
              <a:ext cx="1188" cy="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92" name="Picture 28">
              <a:extLst>
                <a:ext uri="{FF2B5EF4-FFF2-40B4-BE49-F238E27FC236}">
                  <a16:creationId xmlns:a16="http://schemas.microsoft.com/office/drawing/2014/main" id="{2D641CEA-86A6-4785-BA08-04AED2665BD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1723"/>
              <a:ext cx="108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93" name="Picture 29">
              <a:extLst>
                <a:ext uri="{FF2B5EF4-FFF2-40B4-BE49-F238E27FC236}">
                  <a16:creationId xmlns:a16="http://schemas.microsoft.com/office/drawing/2014/main" id="{97AD0104-606D-44B0-AE07-233ECA30594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2241"/>
              <a:ext cx="108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94" name="Picture 30">
              <a:extLst>
                <a:ext uri="{FF2B5EF4-FFF2-40B4-BE49-F238E27FC236}">
                  <a16:creationId xmlns:a16="http://schemas.microsoft.com/office/drawing/2014/main" id="{CADF84E7-F4B1-456E-810D-2720A49AE17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2820"/>
              <a:ext cx="108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5365" name="Picture 32" descr="u=2271917845,3706935714&amp;fm=4&amp;gp=2">
            <a:extLst>
              <a:ext uri="{FF2B5EF4-FFF2-40B4-BE49-F238E27FC236}">
                <a16:creationId xmlns:a16="http://schemas.microsoft.com/office/drawing/2014/main" id="{6E1CA397-7BED-44D0-9707-ACA04DE0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2201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33">
            <a:extLst>
              <a:ext uri="{FF2B5EF4-FFF2-40B4-BE49-F238E27FC236}">
                <a16:creationId xmlns:a16="http://schemas.microsoft.com/office/drawing/2014/main" id="{64DE5075-5F21-4DD7-97DD-106E562B4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343400"/>
            <a:ext cx="56578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Rectangle 34">
            <a:extLst>
              <a:ext uri="{FF2B5EF4-FFF2-40B4-BE49-F238E27FC236}">
                <a16:creationId xmlns:a16="http://schemas.microsoft.com/office/drawing/2014/main" id="{BC5FCE74-7261-45DF-94FF-9F8369C62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4384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TerraSync</a:t>
            </a:r>
            <a:r>
              <a:rPr lang="en-US" altLang="zh-CN"/>
              <a:t> </a:t>
            </a:r>
          </a:p>
        </p:txBody>
      </p:sp>
      <p:pic>
        <p:nvPicPr>
          <p:cNvPr id="15368" name="Picture 36" descr="2005730143318278">
            <a:hlinkClick r:id="rId9"/>
            <a:extLst>
              <a:ext uri="{FF2B5EF4-FFF2-40B4-BE49-F238E27FC236}">
                <a16:creationId xmlns:a16="http://schemas.microsoft.com/office/drawing/2014/main" id="{A2C706B8-36AC-4EBB-8CBF-865C62498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895600"/>
            <a:ext cx="8191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FA5ADAB-AB68-4981-BB4D-FA62D4EB1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数据字典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F601CA4-10E0-41E7-8039-5282620CC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细黑" panose="02010600040101010101" pitchFamily="2" charset="-122"/>
              </a:rPr>
              <a:t>对于地图化地物的描述</a:t>
            </a:r>
            <a:r>
              <a:rPr lang="en-US" altLang="zh-CN">
                <a:latin typeface="华文细黑" panose="02010600040101010101" pitchFamily="2" charset="-122"/>
              </a:rPr>
              <a:t>.</a:t>
            </a:r>
          </a:p>
          <a:p>
            <a:pPr eaLnBrk="1" hangingPunct="1"/>
            <a:r>
              <a:rPr lang="zh-CN" altLang="en-US">
                <a:latin typeface="华文细黑" panose="02010600040101010101" pitchFamily="2" charset="-122"/>
              </a:rPr>
              <a:t>对同类地物特征所关心的属性进行规范化定义</a:t>
            </a:r>
            <a:r>
              <a:rPr lang="en-US" altLang="zh-CN">
                <a:latin typeface="华文细黑" panose="02010600040101010101" pitchFamily="2" charset="-122"/>
              </a:rPr>
              <a:t>.</a:t>
            </a:r>
          </a:p>
          <a:p>
            <a:pPr eaLnBrk="1" hangingPunct="1"/>
            <a:r>
              <a:rPr lang="zh-CN" altLang="en-US">
                <a:latin typeface="华文细黑" panose="02010600040101010101" pitchFamily="2" charset="-122"/>
              </a:rPr>
              <a:t>使采集</a:t>
            </a:r>
            <a:r>
              <a:rPr lang="en-US" altLang="zh-CN">
                <a:latin typeface="华文细黑" panose="02010600040101010101" pitchFamily="2" charset="-122"/>
              </a:rPr>
              <a:t>GIS</a:t>
            </a:r>
            <a:r>
              <a:rPr lang="zh-CN" altLang="en-US">
                <a:latin typeface="华文细黑" panose="02010600040101010101" pitchFamily="2" charset="-122"/>
              </a:rPr>
              <a:t>属性数据更为快捷、方便</a:t>
            </a:r>
            <a:r>
              <a:rPr lang="en-US" altLang="zh-CN">
                <a:latin typeface="华文细黑" panose="02010600040101010101" pitchFamily="2" charset="-122"/>
              </a:rPr>
              <a:t>.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CB05033A-A2EA-4394-86D1-654A9B7AC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343400"/>
            <a:ext cx="2817813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Times New Roman" panose="02020603050405020304" pitchFamily="18" charset="0"/>
              </a:rPr>
              <a:t>1. Features</a:t>
            </a:r>
          </a:p>
          <a:p>
            <a:endParaRPr lang="en-US" altLang="zh-CN" sz="2800"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</a:rPr>
              <a:t>2. Attributes</a:t>
            </a:r>
          </a:p>
          <a:p>
            <a:endParaRPr lang="en-US" altLang="zh-CN" sz="2800">
              <a:latin typeface="Times New Roman" panose="02020603050405020304" pitchFamily="18" charset="0"/>
            </a:endParaRPr>
          </a:p>
          <a:p>
            <a:r>
              <a:rPr lang="en-US" altLang="zh-CN" sz="2800">
                <a:latin typeface="Times New Roman" panose="02020603050405020304" pitchFamily="18" charset="0"/>
              </a:rPr>
              <a:t>3. Attribute values</a:t>
            </a:r>
          </a:p>
        </p:txBody>
      </p:sp>
      <p:grpSp>
        <p:nvGrpSpPr>
          <p:cNvPr id="50181" name="Group 5">
            <a:extLst>
              <a:ext uri="{FF2B5EF4-FFF2-40B4-BE49-F238E27FC236}">
                <a16:creationId xmlns:a16="http://schemas.microsoft.com/office/drawing/2014/main" id="{62D76761-0F3C-40C6-BF33-1DC3F637CF30}"/>
              </a:ext>
            </a:extLst>
          </p:cNvPr>
          <p:cNvGrpSpPr>
            <a:grpSpLocks/>
          </p:cNvGrpSpPr>
          <p:nvPr/>
        </p:nvGrpSpPr>
        <p:grpSpPr bwMode="auto">
          <a:xfrm>
            <a:off x="4113213" y="3275013"/>
            <a:ext cx="5030787" cy="3582987"/>
            <a:chOff x="2112" y="1632"/>
            <a:chExt cx="3169" cy="2257"/>
          </a:xfrm>
        </p:grpSpPr>
        <p:sp>
          <p:nvSpPr>
            <p:cNvPr id="16417" name="Freeform 6">
              <a:extLst>
                <a:ext uri="{FF2B5EF4-FFF2-40B4-BE49-F238E27FC236}">
                  <a16:creationId xmlns:a16="http://schemas.microsoft.com/office/drawing/2014/main" id="{73ADEDB9-F6D2-4893-A520-0D2EC6CA5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5" y="2034"/>
              <a:ext cx="1981" cy="1371"/>
            </a:xfrm>
            <a:custGeom>
              <a:avLst/>
              <a:gdLst>
                <a:gd name="T0" fmla="*/ 0 w 1981"/>
                <a:gd name="T1" fmla="*/ 739 h 1371"/>
                <a:gd name="T2" fmla="*/ 526 w 1981"/>
                <a:gd name="T3" fmla="*/ 485 h 1371"/>
                <a:gd name="T4" fmla="*/ 857 w 1981"/>
                <a:gd name="T5" fmla="*/ 644 h 1371"/>
                <a:gd name="T6" fmla="*/ 1031 w 1981"/>
                <a:gd name="T7" fmla="*/ 244 h 1371"/>
                <a:gd name="T8" fmla="*/ 1582 w 1981"/>
                <a:gd name="T9" fmla="*/ 0 h 1371"/>
                <a:gd name="T10" fmla="*/ 1980 w 1981"/>
                <a:gd name="T11" fmla="*/ 161 h 1371"/>
                <a:gd name="T12" fmla="*/ 1386 w 1981"/>
                <a:gd name="T13" fmla="*/ 1370 h 1371"/>
                <a:gd name="T14" fmla="*/ 0 w 1981"/>
                <a:gd name="T15" fmla="*/ 1370 h 1371"/>
                <a:gd name="T16" fmla="*/ 0 w 1981"/>
                <a:gd name="T17" fmla="*/ 739 h 137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981" h="1371">
                  <a:moveTo>
                    <a:pt x="0" y="739"/>
                  </a:moveTo>
                  <a:lnTo>
                    <a:pt x="526" y="485"/>
                  </a:lnTo>
                  <a:lnTo>
                    <a:pt x="857" y="644"/>
                  </a:lnTo>
                  <a:lnTo>
                    <a:pt x="1031" y="244"/>
                  </a:lnTo>
                  <a:lnTo>
                    <a:pt x="1582" y="0"/>
                  </a:lnTo>
                  <a:lnTo>
                    <a:pt x="1980" y="161"/>
                  </a:lnTo>
                  <a:lnTo>
                    <a:pt x="1386" y="1370"/>
                  </a:lnTo>
                  <a:lnTo>
                    <a:pt x="0" y="1370"/>
                  </a:lnTo>
                  <a:lnTo>
                    <a:pt x="0" y="739"/>
                  </a:lnTo>
                </a:path>
              </a:pathLst>
            </a:custGeom>
            <a:solidFill>
              <a:srgbClr val="000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7">
              <a:extLst>
                <a:ext uri="{FF2B5EF4-FFF2-40B4-BE49-F238E27FC236}">
                  <a16:creationId xmlns:a16="http://schemas.microsoft.com/office/drawing/2014/main" id="{C5D889E6-3AFC-41FC-930E-9D7E7F9D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792"/>
              <a:ext cx="2642" cy="2097"/>
            </a:xfrm>
            <a:custGeom>
              <a:avLst/>
              <a:gdLst>
                <a:gd name="T0" fmla="*/ 0 w 2642"/>
                <a:gd name="T1" fmla="*/ 2096 h 2097"/>
                <a:gd name="T2" fmla="*/ 2641 w 2642"/>
                <a:gd name="T3" fmla="*/ 2096 h 2097"/>
                <a:gd name="T4" fmla="*/ 2641 w 2642"/>
                <a:gd name="T5" fmla="*/ 0 h 2097"/>
                <a:gd name="T6" fmla="*/ 2045 w 2642"/>
                <a:gd name="T7" fmla="*/ 885 h 2097"/>
                <a:gd name="T8" fmla="*/ 1518 w 2642"/>
                <a:gd name="T9" fmla="*/ 565 h 2097"/>
                <a:gd name="T10" fmla="*/ 989 w 2642"/>
                <a:gd name="T11" fmla="*/ 1451 h 2097"/>
                <a:gd name="T12" fmla="*/ 462 w 2642"/>
                <a:gd name="T13" fmla="*/ 1046 h 2097"/>
                <a:gd name="T14" fmla="*/ 0 w 2642"/>
                <a:gd name="T15" fmla="*/ 2096 h 209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642" h="2097">
                  <a:moveTo>
                    <a:pt x="0" y="2096"/>
                  </a:moveTo>
                  <a:lnTo>
                    <a:pt x="2641" y="2096"/>
                  </a:lnTo>
                  <a:lnTo>
                    <a:pt x="2641" y="0"/>
                  </a:lnTo>
                  <a:lnTo>
                    <a:pt x="2045" y="885"/>
                  </a:lnTo>
                  <a:lnTo>
                    <a:pt x="1518" y="565"/>
                  </a:lnTo>
                  <a:lnTo>
                    <a:pt x="989" y="1451"/>
                  </a:lnTo>
                  <a:lnTo>
                    <a:pt x="462" y="1046"/>
                  </a:lnTo>
                  <a:lnTo>
                    <a:pt x="0" y="2096"/>
                  </a:lnTo>
                </a:path>
              </a:pathLst>
            </a:custGeom>
            <a:solidFill>
              <a:srgbClr val="0000FF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8">
              <a:extLst>
                <a:ext uri="{FF2B5EF4-FFF2-40B4-BE49-F238E27FC236}">
                  <a16:creationId xmlns:a16="http://schemas.microsoft.com/office/drawing/2014/main" id="{EF64F9FB-7340-4151-8C98-6B64FCC0B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2" y="1792"/>
              <a:ext cx="2642" cy="2097"/>
            </a:xfrm>
            <a:custGeom>
              <a:avLst/>
              <a:gdLst>
                <a:gd name="T0" fmla="*/ 0 w 2642"/>
                <a:gd name="T1" fmla="*/ 2096 h 2097"/>
                <a:gd name="T2" fmla="*/ 485 w 2642"/>
                <a:gd name="T3" fmla="*/ 1151 h 2097"/>
                <a:gd name="T4" fmla="*/ 989 w 2642"/>
                <a:gd name="T5" fmla="*/ 1530 h 2097"/>
                <a:gd name="T6" fmla="*/ 1518 w 2642"/>
                <a:gd name="T7" fmla="*/ 644 h 2097"/>
                <a:gd name="T8" fmla="*/ 2045 w 2642"/>
                <a:gd name="T9" fmla="*/ 967 h 2097"/>
                <a:gd name="T10" fmla="*/ 2507 w 2642"/>
                <a:gd name="T11" fmla="*/ 240 h 2097"/>
                <a:gd name="T12" fmla="*/ 2574 w 2642"/>
                <a:gd name="T13" fmla="*/ 322 h 2097"/>
                <a:gd name="T14" fmla="*/ 2641 w 2642"/>
                <a:gd name="T15" fmla="*/ 0 h 2097"/>
                <a:gd name="T16" fmla="*/ 2375 w 2642"/>
                <a:gd name="T17" fmla="*/ 81 h 2097"/>
                <a:gd name="T18" fmla="*/ 2442 w 2642"/>
                <a:gd name="T19" fmla="*/ 161 h 2097"/>
                <a:gd name="T20" fmla="*/ 2012 w 2642"/>
                <a:gd name="T21" fmla="*/ 808 h 2097"/>
                <a:gd name="T22" fmla="*/ 1493 w 2642"/>
                <a:gd name="T23" fmla="*/ 485 h 2097"/>
                <a:gd name="T24" fmla="*/ 964 w 2642"/>
                <a:gd name="T25" fmla="*/ 1371 h 2097"/>
                <a:gd name="T26" fmla="*/ 462 w 2642"/>
                <a:gd name="T27" fmla="*/ 978 h 2097"/>
                <a:gd name="T28" fmla="*/ 0 w 2642"/>
                <a:gd name="T29" fmla="*/ 1846 h 2097"/>
                <a:gd name="T30" fmla="*/ 0 w 2642"/>
                <a:gd name="T31" fmla="*/ 2096 h 209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642" h="2097">
                  <a:moveTo>
                    <a:pt x="0" y="2096"/>
                  </a:moveTo>
                  <a:lnTo>
                    <a:pt x="485" y="1151"/>
                  </a:lnTo>
                  <a:lnTo>
                    <a:pt x="989" y="1530"/>
                  </a:lnTo>
                  <a:lnTo>
                    <a:pt x="1518" y="644"/>
                  </a:lnTo>
                  <a:lnTo>
                    <a:pt x="2045" y="967"/>
                  </a:lnTo>
                  <a:lnTo>
                    <a:pt x="2507" y="240"/>
                  </a:lnTo>
                  <a:lnTo>
                    <a:pt x="2574" y="322"/>
                  </a:lnTo>
                  <a:lnTo>
                    <a:pt x="2641" y="0"/>
                  </a:lnTo>
                  <a:lnTo>
                    <a:pt x="2375" y="81"/>
                  </a:lnTo>
                  <a:lnTo>
                    <a:pt x="2442" y="161"/>
                  </a:lnTo>
                  <a:lnTo>
                    <a:pt x="2012" y="808"/>
                  </a:lnTo>
                  <a:lnTo>
                    <a:pt x="1493" y="485"/>
                  </a:lnTo>
                  <a:lnTo>
                    <a:pt x="964" y="1371"/>
                  </a:lnTo>
                  <a:lnTo>
                    <a:pt x="462" y="978"/>
                  </a:lnTo>
                  <a:lnTo>
                    <a:pt x="0" y="1846"/>
                  </a:lnTo>
                  <a:lnTo>
                    <a:pt x="0" y="2096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Freeform 9">
              <a:extLst>
                <a:ext uri="{FF2B5EF4-FFF2-40B4-BE49-F238E27FC236}">
                  <a16:creationId xmlns:a16="http://schemas.microsoft.com/office/drawing/2014/main" id="{BB355D75-9C4C-40E6-B90D-E89583F1B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3" y="1632"/>
              <a:ext cx="528" cy="2257"/>
            </a:xfrm>
            <a:custGeom>
              <a:avLst/>
              <a:gdLst>
                <a:gd name="T0" fmla="*/ 0 w 528"/>
                <a:gd name="T1" fmla="*/ 2256 h 2257"/>
                <a:gd name="T2" fmla="*/ 527 w 528"/>
                <a:gd name="T3" fmla="*/ 2015 h 2257"/>
                <a:gd name="T4" fmla="*/ 527 w 528"/>
                <a:gd name="T5" fmla="*/ 0 h 2257"/>
                <a:gd name="T6" fmla="*/ 0 w 528"/>
                <a:gd name="T7" fmla="*/ 161 h 2257"/>
                <a:gd name="T8" fmla="*/ 0 w 528"/>
                <a:gd name="T9" fmla="*/ 2256 h 22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2257">
                  <a:moveTo>
                    <a:pt x="0" y="2256"/>
                  </a:moveTo>
                  <a:lnTo>
                    <a:pt x="527" y="2015"/>
                  </a:lnTo>
                  <a:lnTo>
                    <a:pt x="527" y="0"/>
                  </a:lnTo>
                  <a:lnTo>
                    <a:pt x="0" y="161"/>
                  </a:lnTo>
                  <a:lnTo>
                    <a:pt x="0" y="2256"/>
                  </a:lnTo>
                </a:path>
              </a:pathLst>
            </a:custGeom>
            <a:solidFill>
              <a:srgbClr val="000080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390" name="Group 10">
            <a:extLst>
              <a:ext uri="{FF2B5EF4-FFF2-40B4-BE49-F238E27FC236}">
                <a16:creationId xmlns:a16="http://schemas.microsoft.com/office/drawing/2014/main" id="{E844EDA9-76A6-4801-B9C0-8191E2974CA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8600"/>
            <a:ext cx="2590800" cy="2133600"/>
            <a:chOff x="1296" y="1152"/>
            <a:chExt cx="3168" cy="2544"/>
          </a:xfrm>
        </p:grpSpPr>
        <p:sp>
          <p:nvSpPr>
            <p:cNvPr id="16391" name="Line 11">
              <a:extLst>
                <a:ext uri="{FF2B5EF4-FFF2-40B4-BE49-F238E27FC236}">
                  <a16:creationId xmlns:a16="http://schemas.microsoft.com/office/drawing/2014/main" id="{AEC5BA8F-9226-4E7A-80A8-887B42C42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232"/>
              <a:ext cx="0" cy="2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2" name="Line 12">
              <a:extLst>
                <a:ext uri="{FF2B5EF4-FFF2-40B4-BE49-F238E27FC236}">
                  <a16:creationId xmlns:a16="http://schemas.microsoft.com/office/drawing/2014/main" id="{FEC98E7B-90F4-4565-8BE0-FADA03681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7" y="1152"/>
              <a:ext cx="152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" name="Line 13">
              <a:extLst>
                <a:ext uri="{FF2B5EF4-FFF2-40B4-BE49-F238E27FC236}">
                  <a16:creationId xmlns:a16="http://schemas.microsoft.com/office/drawing/2014/main" id="{5F77EE9E-3727-478C-A767-3691E9AEC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1154"/>
              <a:ext cx="152" cy="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Line 14">
              <a:extLst>
                <a:ext uri="{FF2B5EF4-FFF2-40B4-BE49-F238E27FC236}">
                  <a16:creationId xmlns:a16="http://schemas.microsoft.com/office/drawing/2014/main" id="{45647875-D06C-4D8E-8F2D-FA9138B40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32"/>
              <a:ext cx="0" cy="2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Line 15">
              <a:extLst>
                <a:ext uri="{FF2B5EF4-FFF2-40B4-BE49-F238E27FC236}">
                  <a16:creationId xmlns:a16="http://schemas.microsoft.com/office/drawing/2014/main" id="{AB774A56-78BC-4B2D-971B-64D6070BE9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1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16">
              <a:extLst>
                <a:ext uri="{FF2B5EF4-FFF2-40B4-BE49-F238E27FC236}">
                  <a16:creationId xmlns:a16="http://schemas.microsoft.com/office/drawing/2014/main" id="{7C9478DB-4BCA-4979-B0EB-26E789A6A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9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7">
              <a:extLst>
                <a:ext uri="{FF2B5EF4-FFF2-40B4-BE49-F238E27FC236}">
                  <a16:creationId xmlns:a16="http://schemas.microsoft.com/office/drawing/2014/main" id="{8B17EE41-EB01-4453-BE64-A2DE2F999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9" y="3581"/>
              <a:ext cx="152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Line 18">
              <a:extLst>
                <a:ext uri="{FF2B5EF4-FFF2-40B4-BE49-F238E27FC236}">
                  <a16:creationId xmlns:a16="http://schemas.microsoft.com/office/drawing/2014/main" id="{F201AA22-57CD-44ED-8C0F-BB68701B0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12" y="3620"/>
              <a:ext cx="152" cy="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Line 19">
              <a:extLst>
                <a:ext uri="{FF2B5EF4-FFF2-40B4-BE49-F238E27FC236}">
                  <a16:creationId xmlns:a16="http://schemas.microsoft.com/office/drawing/2014/main" id="{F2CC93F7-8F57-47F7-8AB0-478F0B525C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3" y="1271"/>
              <a:ext cx="0" cy="2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Line 20">
              <a:extLst>
                <a:ext uri="{FF2B5EF4-FFF2-40B4-BE49-F238E27FC236}">
                  <a16:creationId xmlns:a16="http://schemas.microsoft.com/office/drawing/2014/main" id="{73766E4E-E2DC-4338-BC9A-E6941E52C3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9" y="1271"/>
              <a:ext cx="0" cy="23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1" name="Line 21">
              <a:extLst>
                <a:ext uri="{FF2B5EF4-FFF2-40B4-BE49-F238E27FC236}">
                  <a16:creationId xmlns:a16="http://schemas.microsoft.com/office/drawing/2014/main" id="{2779852B-1592-4BD5-BB8C-D3708D6D44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5" y="1232"/>
              <a:ext cx="0" cy="2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2" name="Line 22">
              <a:extLst>
                <a:ext uri="{FF2B5EF4-FFF2-40B4-BE49-F238E27FC236}">
                  <a16:creationId xmlns:a16="http://schemas.microsoft.com/office/drawing/2014/main" id="{824DC2FA-AD56-4437-9B26-49F17E4D10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" y="1193"/>
              <a:ext cx="0" cy="2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Line 23">
              <a:extLst>
                <a:ext uri="{FF2B5EF4-FFF2-40B4-BE49-F238E27FC236}">
                  <a16:creationId xmlns:a16="http://schemas.microsoft.com/office/drawing/2014/main" id="{94123339-24E0-440C-B9EC-0E9F7FCB6A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3" y="1193"/>
              <a:ext cx="0" cy="2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Line 24">
              <a:extLst>
                <a:ext uri="{FF2B5EF4-FFF2-40B4-BE49-F238E27FC236}">
                  <a16:creationId xmlns:a16="http://schemas.microsoft.com/office/drawing/2014/main" id="{D2B62FC4-B11A-4A7B-B743-9AA58CE7E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8" y="1154"/>
              <a:ext cx="0" cy="25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5" name="Line 25">
              <a:extLst>
                <a:ext uri="{FF2B5EF4-FFF2-40B4-BE49-F238E27FC236}">
                  <a16:creationId xmlns:a16="http://schemas.microsoft.com/office/drawing/2014/main" id="{8022AD92-8D10-4982-8FB0-E40BC70BD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7" y="1193"/>
              <a:ext cx="0" cy="24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6" name="Line 26">
              <a:extLst>
                <a:ext uri="{FF2B5EF4-FFF2-40B4-BE49-F238E27FC236}">
                  <a16:creationId xmlns:a16="http://schemas.microsoft.com/office/drawing/2014/main" id="{4D019E3D-229D-4304-BE32-B35A53F41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5" y="1232"/>
              <a:ext cx="0" cy="24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7" name="Arc 27">
              <a:extLst>
                <a:ext uri="{FF2B5EF4-FFF2-40B4-BE49-F238E27FC236}">
                  <a16:creationId xmlns:a16="http://schemas.microsoft.com/office/drawing/2014/main" id="{34E4710A-F1B8-4173-9C40-A21F78DDD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1155"/>
              <a:ext cx="1352" cy="117"/>
            </a:xfrm>
            <a:custGeom>
              <a:avLst/>
              <a:gdLst>
                <a:gd name="T0" fmla="*/ 0 w 21600"/>
                <a:gd name="T1" fmla="*/ 0 h 21600"/>
                <a:gd name="T2" fmla="*/ 85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15" y="0"/>
                  </a:moveTo>
                  <a:cubicBezTo>
                    <a:pt x="11939" y="8"/>
                    <a:pt x="21600" y="9676"/>
                    <a:pt x="21600" y="21600"/>
                  </a:cubicBezTo>
                </a:path>
                <a:path w="21600" h="21600" stroke="0" extrusionOk="0">
                  <a:moveTo>
                    <a:pt x="15" y="0"/>
                  </a:moveTo>
                  <a:cubicBezTo>
                    <a:pt x="11939" y="8"/>
                    <a:pt x="21600" y="9676"/>
                    <a:pt x="21600" y="21600"/>
                  </a:cubicBezTo>
                  <a:lnTo>
                    <a:pt x="0" y="21600"/>
                  </a:lnTo>
                  <a:lnTo>
                    <a:pt x="15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8" name="Arc 28">
              <a:extLst>
                <a:ext uri="{FF2B5EF4-FFF2-40B4-BE49-F238E27FC236}">
                  <a16:creationId xmlns:a16="http://schemas.microsoft.com/office/drawing/2014/main" id="{05F8EFF6-4CBB-4F41-A481-BC7966754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1155"/>
              <a:ext cx="1391" cy="117"/>
            </a:xfrm>
            <a:custGeom>
              <a:avLst/>
              <a:gdLst>
                <a:gd name="T0" fmla="*/ 0 w 21593"/>
                <a:gd name="T1" fmla="*/ 1 h 21600"/>
                <a:gd name="T2" fmla="*/ 90 w 21593"/>
                <a:gd name="T3" fmla="*/ 0 h 21600"/>
                <a:gd name="T4" fmla="*/ 90 w 21593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0" y="21046"/>
                  </a:moveTo>
                  <a:cubicBezTo>
                    <a:pt x="300" y="9342"/>
                    <a:pt x="9869" y="8"/>
                    <a:pt x="21577" y="0"/>
                  </a:cubicBezTo>
                </a:path>
                <a:path w="21593" h="21600" stroke="0" extrusionOk="0">
                  <a:moveTo>
                    <a:pt x="0" y="21046"/>
                  </a:moveTo>
                  <a:cubicBezTo>
                    <a:pt x="300" y="9342"/>
                    <a:pt x="9869" y="8"/>
                    <a:pt x="21577" y="0"/>
                  </a:cubicBezTo>
                  <a:lnTo>
                    <a:pt x="21593" y="21600"/>
                  </a:lnTo>
                  <a:lnTo>
                    <a:pt x="0" y="21046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Arc 29">
              <a:extLst>
                <a:ext uri="{FF2B5EF4-FFF2-40B4-BE49-F238E27FC236}">
                  <a16:creationId xmlns:a16="http://schemas.microsoft.com/office/drawing/2014/main" id="{ACB82048-D90D-4E15-AE7A-ACA260C7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2" y="3579"/>
              <a:ext cx="1391" cy="117"/>
            </a:xfrm>
            <a:custGeom>
              <a:avLst/>
              <a:gdLst>
                <a:gd name="T0" fmla="*/ 90 w 21600"/>
                <a:gd name="T1" fmla="*/ 1 h 21600"/>
                <a:gd name="T2" fmla="*/ 0 w 21600"/>
                <a:gd name="T3" fmla="*/ 0 h 21600"/>
                <a:gd name="T4" fmla="*/ 9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Arc 30">
              <a:extLst>
                <a:ext uri="{FF2B5EF4-FFF2-40B4-BE49-F238E27FC236}">
                  <a16:creationId xmlns:a16="http://schemas.microsoft.com/office/drawing/2014/main" id="{349B1B35-6D05-42DC-8641-4CD507FD5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" y="3579"/>
              <a:ext cx="1352" cy="117"/>
            </a:xfrm>
            <a:custGeom>
              <a:avLst/>
              <a:gdLst>
                <a:gd name="T0" fmla="*/ 85 w 21600"/>
                <a:gd name="T1" fmla="*/ 0 h 21600"/>
                <a:gd name="T2" fmla="*/ 0 w 21600"/>
                <a:gd name="T3" fmla="*/ 1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31">
              <a:extLst>
                <a:ext uri="{FF2B5EF4-FFF2-40B4-BE49-F238E27FC236}">
                  <a16:creationId xmlns:a16="http://schemas.microsoft.com/office/drawing/2014/main" id="{02933F1B-8E8E-4420-9AD1-F4FFCA2121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1269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Line 32">
              <a:extLst>
                <a:ext uri="{FF2B5EF4-FFF2-40B4-BE49-F238E27FC236}">
                  <a16:creationId xmlns:a16="http://schemas.microsoft.com/office/drawing/2014/main" id="{7C5E2DEC-5736-43CB-BC38-068D5FED2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5" y="3579"/>
              <a:ext cx="11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6413" name="Picture 33">
              <a:extLst>
                <a:ext uri="{FF2B5EF4-FFF2-40B4-BE49-F238E27FC236}">
                  <a16:creationId xmlns:a16="http://schemas.microsoft.com/office/drawing/2014/main" id="{B7B4EAFD-A3CB-4A0D-A6DC-C54C0B288DA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1" y="1522"/>
              <a:ext cx="1188" cy="7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14" name="Picture 34">
              <a:extLst>
                <a:ext uri="{FF2B5EF4-FFF2-40B4-BE49-F238E27FC236}">
                  <a16:creationId xmlns:a16="http://schemas.microsoft.com/office/drawing/2014/main" id="{961BA749-C15D-4830-A680-C59DD5C34C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1723"/>
              <a:ext cx="108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15" name="Picture 35">
              <a:extLst>
                <a:ext uri="{FF2B5EF4-FFF2-40B4-BE49-F238E27FC236}">
                  <a16:creationId xmlns:a16="http://schemas.microsoft.com/office/drawing/2014/main" id="{41B143B4-1801-4CB3-AD5A-10D63EDFEBE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2241"/>
              <a:ext cx="1083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416" name="Picture 36">
              <a:extLst>
                <a:ext uri="{FF2B5EF4-FFF2-40B4-BE49-F238E27FC236}">
                  <a16:creationId xmlns:a16="http://schemas.microsoft.com/office/drawing/2014/main" id="{AEBBA6BC-DB03-4F8D-BA6A-06DD1A2A751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4" y="2820"/>
              <a:ext cx="1083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CB0721D-4D87-4B6A-A430-608C1C956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73075"/>
            <a:ext cx="838200" cy="6003925"/>
          </a:xfrm>
        </p:spPr>
        <p:txBody>
          <a:bodyPr/>
          <a:lstStyle/>
          <a:p>
            <a:pPr eaLnBrk="1" hangingPunct="1"/>
            <a:r>
              <a:rPr lang="zh-CN" altLang="en-US" sz="4000"/>
              <a:t>数据字典的创建与使用过程</a:t>
            </a:r>
          </a:p>
        </p:txBody>
      </p:sp>
      <p:grpSp>
        <p:nvGrpSpPr>
          <p:cNvPr id="48134" name="Group 6">
            <a:extLst>
              <a:ext uri="{FF2B5EF4-FFF2-40B4-BE49-F238E27FC236}">
                <a16:creationId xmlns:a16="http://schemas.microsoft.com/office/drawing/2014/main" id="{C9166897-62C5-4509-A1E8-61E94DD2D36E}"/>
              </a:ext>
            </a:extLst>
          </p:cNvPr>
          <p:cNvGrpSpPr>
            <a:grpSpLocks/>
          </p:cNvGrpSpPr>
          <p:nvPr/>
        </p:nvGrpSpPr>
        <p:grpSpPr bwMode="auto">
          <a:xfrm>
            <a:off x="5564188" y="304800"/>
            <a:ext cx="3579812" cy="2438400"/>
            <a:chOff x="49" y="2352"/>
            <a:chExt cx="2255" cy="1536"/>
          </a:xfrm>
        </p:grpSpPr>
        <p:grpSp>
          <p:nvGrpSpPr>
            <p:cNvPr id="17526" name="Group 7">
              <a:extLst>
                <a:ext uri="{FF2B5EF4-FFF2-40B4-BE49-F238E27FC236}">
                  <a16:creationId xmlns:a16="http://schemas.microsoft.com/office/drawing/2014/main" id="{EC1EE9DD-775E-4B4C-B6E0-AD56652A8E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2390"/>
              <a:ext cx="2255" cy="1498"/>
              <a:chOff x="49" y="2390"/>
              <a:chExt cx="2255" cy="1498"/>
            </a:xfrm>
          </p:grpSpPr>
          <p:sp>
            <p:nvSpPr>
              <p:cNvPr id="17528" name="Arc 8">
                <a:extLst>
                  <a:ext uri="{FF2B5EF4-FFF2-40B4-BE49-F238E27FC236}">
                    <a16:creationId xmlns:a16="http://schemas.microsoft.com/office/drawing/2014/main" id="{3CFD740D-9FD7-4E7D-B278-AF6B49146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3074"/>
                <a:ext cx="59" cy="347"/>
              </a:xfrm>
              <a:custGeom>
                <a:avLst/>
                <a:gdLst>
                  <a:gd name="T0" fmla="*/ 0 w 21600"/>
                  <a:gd name="T1" fmla="*/ 3 h 43136"/>
                  <a:gd name="T2" fmla="*/ 0 w 21600"/>
                  <a:gd name="T3" fmla="*/ 0 h 43136"/>
                  <a:gd name="T4" fmla="*/ 0 w 21600"/>
                  <a:gd name="T5" fmla="*/ 1 h 431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36" fill="none" extrusionOk="0">
                    <a:moveTo>
                      <a:pt x="20117" y="43136"/>
                    </a:moveTo>
                    <a:cubicBezTo>
                      <a:pt x="8790" y="42357"/>
                      <a:pt x="0" y="32941"/>
                      <a:pt x="0" y="21587"/>
                    </a:cubicBezTo>
                    <a:cubicBezTo>
                      <a:pt x="-1" y="9944"/>
                      <a:pt x="9226" y="397"/>
                      <a:pt x="20861" y="-1"/>
                    </a:cubicBezTo>
                  </a:path>
                  <a:path w="21600" h="43136" stroke="0" extrusionOk="0">
                    <a:moveTo>
                      <a:pt x="20117" y="43136"/>
                    </a:moveTo>
                    <a:cubicBezTo>
                      <a:pt x="8790" y="42357"/>
                      <a:pt x="0" y="32941"/>
                      <a:pt x="0" y="21587"/>
                    </a:cubicBezTo>
                    <a:cubicBezTo>
                      <a:pt x="-1" y="9944"/>
                      <a:pt x="9226" y="397"/>
                      <a:pt x="20861" y="-1"/>
                    </a:cubicBezTo>
                    <a:lnTo>
                      <a:pt x="21600" y="21587"/>
                    </a:lnTo>
                    <a:lnTo>
                      <a:pt x="20117" y="43136"/>
                    </a:lnTo>
                    <a:close/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29" name="Freeform 9">
                <a:extLst>
                  <a:ext uri="{FF2B5EF4-FFF2-40B4-BE49-F238E27FC236}">
                    <a16:creationId xmlns:a16="http://schemas.microsoft.com/office/drawing/2014/main" id="{FD9FE757-7D7D-4A3E-9F88-3CD5AD3470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2390"/>
                <a:ext cx="2212" cy="1498"/>
              </a:xfrm>
              <a:custGeom>
                <a:avLst/>
                <a:gdLst>
                  <a:gd name="T0" fmla="*/ 0 w 2212"/>
                  <a:gd name="T1" fmla="*/ 1021 h 1498"/>
                  <a:gd name="T2" fmla="*/ 1037 w 2212"/>
                  <a:gd name="T3" fmla="*/ 1497 h 1498"/>
                  <a:gd name="T4" fmla="*/ 2211 w 2212"/>
                  <a:gd name="T5" fmla="*/ 526 h 1498"/>
                  <a:gd name="T6" fmla="*/ 2211 w 2212"/>
                  <a:gd name="T7" fmla="*/ 499 h 1498"/>
                  <a:gd name="T8" fmla="*/ 2155 w 2212"/>
                  <a:gd name="T9" fmla="*/ 484 h 1498"/>
                  <a:gd name="T10" fmla="*/ 2155 w 2212"/>
                  <a:gd name="T11" fmla="*/ 284 h 1498"/>
                  <a:gd name="T12" fmla="*/ 2191 w 2212"/>
                  <a:gd name="T13" fmla="*/ 257 h 1498"/>
                  <a:gd name="T14" fmla="*/ 2191 w 2212"/>
                  <a:gd name="T15" fmla="*/ 230 h 1498"/>
                  <a:gd name="T16" fmla="*/ 1177 w 2212"/>
                  <a:gd name="T17" fmla="*/ 0 h 1498"/>
                  <a:gd name="T18" fmla="*/ 0 w 2212"/>
                  <a:gd name="T19" fmla="*/ 682 h 1498"/>
                  <a:gd name="T20" fmla="*/ 0 w 2212"/>
                  <a:gd name="T21" fmla="*/ 1021 h 14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12" h="1498">
                    <a:moveTo>
                      <a:pt x="0" y="1021"/>
                    </a:moveTo>
                    <a:lnTo>
                      <a:pt x="1037" y="1497"/>
                    </a:lnTo>
                    <a:lnTo>
                      <a:pt x="2211" y="526"/>
                    </a:lnTo>
                    <a:lnTo>
                      <a:pt x="2211" y="499"/>
                    </a:lnTo>
                    <a:lnTo>
                      <a:pt x="2155" y="484"/>
                    </a:lnTo>
                    <a:lnTo>
                      <a:pt x="2155" y="284"/>
                    </a:lnTo>
                    <a:lnTo>
                      <a:pt x="2191" y="257"/>
                    </a:lnTo>
                    <a:lnTo>
                      <a:pt x="2191" y="230"/>
                    </a:lnTo>
                    <a:lnTo>
                      <a:pt x="1177" y="0"/>
                    </a:lnTo>
                    <a:lnTo>
                      <a:pt x="0" y="682"/>
                    </a:lnTo>
                    <a:lnTo>
                      <a:pt x="0" y="1021"/>
                    </a:lnTo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0" name="Freeform 10">
                <a:extLst>
                  <a:ext uri="{FF2B5EF4-FFF2-40B4-BE49-F238E27FC236}">
                    <a16:creationId xmlns:a16="http://schemas.microsoft.com/office/drawing/2014/main" id="{F3315CEA-4757-48AA-B45A-CAA8AA642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" y="2653"/>
                <a:ext cx="2214" cy="1208"/>
              </a:xfrm>
              <a:custGeom>
                <a:avLst/>
                <a:gdLst>
                  <a:gd name="T0" fmla="*/ 0 w 2214"/>
                  <a:gd name="T1" fmla="*/ 740 h 1208"/>
                  <a:gd name="T2" fmla="*/ 1188 w 2214"/>
                  <a:gd name="T3" fmla="*/ 0 h 1208"/>
                  <a:gd name="T4" fmla="*/ 2213 w 2214"/>
                  <a:gd name="T5" fmla="*/ 236 h 1208"/>
                  <a:gd name="T6" fmla="*/ 1035 w 2214"/>
                  <a:gd name="T7" fmla="*/ 1207 h 1208"/>
                  <a:gd name="T8" fmla="*/ 0 w 2214"/>
                  <a:gd name="T9" fmla="*/ 740 h 1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4" h="1208">
                    <a:moveTo>
                      <a:pt x="0" y="740"/>
                    </a:moveTo>
                    <a:lnTo>
                      <a:pt x="1188" y="0"/>
                    </a:lnTo>
                    <a:lnTo>
                      <a:pt x="2213" y="236"/>
                    </a:lnTo>
                    <a:lnTo>
                      <a:pt x="1035" y="1207"/>
                    </a:lnTo>
                    <a:lnTo>
                      <a:pt x="0" y="740"/>
                    </a:lnTo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1" name="Freeform 11">
                <a:extLst>
                  <a:ext uri="{FF2B5EF4-FFF2-40B4-BE49-F238E27FC236}">
                    <a16:creationId xmlns:a16="http://schemas.microsoft.com/office/drawing/2014/main" id="{88991B7B-D2E6-45CF-B9E4-1680C5FAD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" y="2660"/>
                <a:ext cx="1123" cy="1164"/>
              </a:xfrm>
              <a:custGeom>
                <a:avLst/>
                <a:gdLst>
                  <a:gd name="T0" fmla="*/ 0 w 1123"/>
                  <a:gd name="T1" fmla="*/ 895 h 1164"/>
                  <a:gd name="T2" fmla="*/ 0 w 1123"/>
                  <a:gd name="T3" fmla="*/ 1163 h 1164"/>
                  <a:gd name="T4" fmla="*/ 1122 w 1123"/>
                  <a:gd name="T5" fmla="*/ 240 h 1164"/>
                  <a:gd name="T6" fmla="*/ 1122 w 1123"/>
                  <a:gd name="T7" fmla="*/ 0 h 1164"/>
                  <a:gd name="T8" fmla="*/ 0 w 1123"/>
                  <a:gd name="T9" fmla="*/ 895 h 11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3" h="1164">
                    <a:moveTo>
                      <a:pt x="0" y="895"/>
                    </a:moveTo>
                    <a:lnTo>
                      <a:pt x="0" y="1163"/>
                    </a:lnTo>
                    <a:lnTo>
                      <a:pt x="1122" y="240"/>
                    </a:lnTo>
                    <a:lnTo>
                      <a:pt x="1122" y="0"/>
                    </a:lnTo>
                    <a:lnTo>
                      <a:pt x="0" y="895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2" name="Freeform 12">
                <a:extLst>
                  <a:ext uri="{FF2B5EF4-FFF2-40B4-BE49-F238E27FC236}">
                    <a16:creationId xmlns:a16="http://schemas.microsoft.com/office/drawing/2014/main" id="{B8966F58-DD47-4E45-8155-CBCC4938C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" y="3101"/>
                <a:ext cx="1006" cy="723"/>
              </a:xfrm>
              <a:custGeom>
                <a:avLst/>
                <a:gdLst>
                  <a:gd name="T0" fmla="*/ 0 w 1006"/>
                  <a:gd name="T1" fmla="*/ 0 h 723"/>
                  <a:gd name="T2" fmla="*/ 0 w 1006"/>
                  <a:gd name="T3" fmla="*/ 277 h 723"/>
                  <a:gd name="T4" fmla="*/ 1005 w 1006"/>
                  <a:gd name="T5" fmla="*/ 722 h 723"/>
                  <a:gd name="T6" fmla="*/ 1005 w 1006"/>
                  <a:gd name="T7" fmla="*/ 451 h 723"/>
                  <a:gd name="T8" fmla="*/ 0 w 1006"/>
                  <a:gd name="T9" fmla="*/ 0 h 7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6" h="723">
                    <a:moveTo>
                      <a:pt x="0" y="0"/>
                    </a:moveTo>
                    <a:lnTo>
                      <a:pt x="0" y="277"/>
                    </a:lnTo>
                    <a:lnTo>
                      <a:pt x="1005" y="722"/>
                    </a:lnTo>
                    <a:lnTo>
                      <a:pt x="1005" y="45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3" name="Freeform 13">
                <a:extLst>
                  <a:ext uri="{FF2B5EF4-FFF2-40B4-BE49-F238E27FC236}">
                    <a16:creationId xmlns:a16="http://schemas.microsoft.com/office/drawing/2014/main" id="{D1875EB3-6A17-414B-96BC-B372F49EF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" y="3078"/>
                <a:ext cx="1021" cy="478"/>
              </a:xfrm>
              <a:custGeom>
                <a:avLst/>
                <a:gdLst>
                  <a:gd name="T0" fmla="*/ 0 w 1021"/>
                  <a:gd name="T1" fmla="*/ 0 h 478"/>
                  <a:gd name="T2" fmla="*/ 0 w 1021"/>
                  <a:gd name="T3" fmla="*/ 12 h 478"/>
                  <a:gd name="T4" fmla="*/ 1020 w 1021"/>
                  <a:gd name="T5" fmla="*/ 477 h 478"/>
                  <a:gd name="T6" fmla="*/ 1020 w 1021"/>
                  <a:gd name="T7" fmla="*/ 457 h 478"/>
                  <a:gd name="T8" fmla="*/ 0 w 1021"/>
                  <a:gd name="T9" fmla="*/ 0 h 4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1" h="478">
                    <a:moveTo>
                      <a:pt x="0" y="0"/>
                    </a:moveTo>
                    <a:lnTo>
                      <a:pt x="0" y="12"/>
                    </a:lnTo>
                    <a:lnTo>
                      <a:pt x="1020" y="477"/>
                    </a:lnTo>
                    <a:lnTo>
                      <a:pt x="1020" y="45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4" name="Freeform 14">
                <a:extLst>
                  <a:ext uri="{FF2B5EF4-FFF2-40B4-BE49-F238E27FC236}">
                    <a16:creationId xmlns:a16="http://schemas.microsoft.com/office/drawing/2014/main" id="{1FD3DA17-8333-44C5-B08D-5CDA9FAEC2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" y="2890"/>
                <a:ext cx="1175" cy="998"/>
              </a:xfrm>
              <a:custGeom>
                <a:avLst/>
                <a:gdLst>
                  <a:gd name="T0" fmla="*/ 0 w 1175"/>
                  <a:gd name="T1" fmla="*/ 967 h 998"/>
                  <a:gd name="T2" fmla="*/ 0 w 1175"/>
                  <a:gd name="T3" fmla="*/ 997 h 998"/>
                  <a:gd name="T4" fmla="*/ 1174 w 1175"/>
                  <a:gd name="T5" fmla="*/ 30 h 998"/>
                  <a:gd name="T6" fmla="*/ 1174 w 1175"/>
                  <a:gd name="T7" fmla="*/ 0 h 998"/>
                  <a:gd name="T8" fmla="*/ 0 w 1175"/>
                  <a:gd name="T9" fmla="*/ 967 h 9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5" h="998">
                    <a:moveTo>
                      <a:pt x="0" y="967"/>
                    </a:moveTo>
                    <a:lnTo>
                      <a:pt x="0" y="997"/>
                    </a:lnTo>
                    <a:lnTo>
                      <a:pt x="1174" y="30"/>
                    </a:lnTo>
                    <a:lnTo>
                      <a:pt x="1174" y="0"/>
                    </a:lnTo>
                    <a:lnTo>
                      <a:pt x="0" y="967"/>
                    </a:lnTo>
                  </a:path>
                </a:pathLst>
              </a:custGeom>
              <a:solidFill>
                <a:srgbClr val="008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5" name="Freeform 15">
                <a:extLst>
                  <a:ext uri="{FF2B5EF4-FFF2-40B4-BE49-F238E27FC236}">
                    <a16:creationId xmlns:a16="http://schemas.microsoft.com/office/drawing/2014/main" id="{C61E9204-E47D-457A-9089-0FD50E9A4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" y="2392"/>
                <a:ext cx="2191" cy="1147"/>
              </a:xfrm>
              <a:custGeom>
                <a:avLst/>
                <a:gdLst>
                  <a:gd name="T0" fmla="*/ 0 w 2191"/>
                  <a:gd name="T1" fmla="*/ 685 h 1147"/>
                  <a:gd name="T2" fmla="*/ 1166 w 2191"/>
                  <a:gd name="T3" fmla="*/ 0 h 1147"/>
                  <a:gd name="T4" fmla="*/ 2190 w 2191"/>
                  <a:gd name="T5" fmla="*/ 228 h 1147"/>
                  <a:gd name="T6" fmla="*/ 1027 w 2191"/>
                  <a:gd name="T7" fmla="*/ 1146 h 1147"/>
                  <a:gd name="T8" fmla="*/ 0 w 2191"/>
                  <a:gd name="T9" fmla="*/ 685 h 1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91" h="1147">
                    <a:moveTo>
                      <a:pt x="0" y="685"/>
                    </a:moveTo>
                    <a:lnTo>
                      <a:pt x="1166" y="0"/>
                    </a:lnTo>
                    <a:lnTo>
                      <a:pt x="2190" y="228"/>
                    </a:lnTo>
                    <a:lnTo>
                      <a:pt x="1027" y="1146"/>
                    </a:lnTo>
                    <a:lnTo>
                      <a:pt x="0" y="68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6" name="Freeform 16">
                <a:extLst>
                  <a:ext uri="{FF2B5EF4-FFF2-40B4-BE49-F238E27FC236}">
                    <a16:creationId xmlns:a16="http://schemas.microsoft.com/office/drawing/2014/main" id="{6FAA7959-6F1B-4656-8FB3-3930004AA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" y="2455"/>
                <a:ext cx="1055" cy="272"/>
              </a:xfrm>
              <a:custGeom>
                <a:avLst/>
                <a:gdLst>
                  <a:gd name="T0" fmla="*/ 35 w 1055"/>
                  <a:gd name="T1" fmla="*/ 0 h 272"/>
                  <a:gd name="T2" fmla="*/ 0 w 1055"/>
                  <a:gd name="T3" fmla="*/ 20 h 272"/>
                  <a:gd name="T4" fmla="*/ 1030 w 1055"/>
                  <a:gd name="T5" fmla="*/ 271 h 272"/>
                  <a:gd name="T6" fmla="*/ 1054 w 1055"/>
                  <a:gd name="T7" fmla="*/ 254 h 272"/>
                  <a:gd name="T8" fmla="*/ 35 w 1055"/>
                  <a:gd name="T9" fmla="*/ 0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5" h="272">
                    <a:moveTo>
                      <a:pt x="35" y="0"/>
                    </a:moveTo>
                    <a:lnTo>
                      <a:pt x="0" y="20"/>
                    </a:lnTo>
                    <a:lnTo>
                      <a:pt x="1030" y="271"/>
                    </a:lnTo>
                    <a:lnTo>
                      <a:pt x="1054" y="25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7" name="Freeform 17">
                <a:extLst>
                  <a:ext uri="{FF2B5EF4-FFF2-40B4-BE49-F238E27FC236}">
                    <a16:creationId xmlns:a16="http://schemas.microsoft.com/office/drawing/2014/main" id="{BDBBE7AC-1D6A-40ED-8AA3-19006FCC7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" y="2503"/>
                <a:ext cx="1070" cy="279"/>
              </a:xfrm>
              <a:custGeom>
                <a:avLst/>
                <a:gdLst>
                  <a:gd name="T0" fmla="*/ 37 w 1070"/>
                  <a:gd name="T1" fmla="*/ 0 h 279"/>
                  <a:gd name="T2" fmla="*/ 0 w 1070"/>
                  <a:gd name="T3" fmla="*/ 21 h 279"/>
                  <a:gd name="T4" fmla="*/ 1044 w 1070"/>
                  <a:gd name="T5" fmla="*/ 278 h 279"/>
                  <a:gd name="T6" fmla="*/ 1069 w 1070"/>
                  <a:gd name="T7" fmla="*/ 256 h 279"/>
                  <a:gd name="T8" fmla="*/ 37 w 1070"/>
                  <a:gd name="T9" fmla="*/ 0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0" h="279">
                    <a:moveTo>
                      <a:pt x="37" y="0"/>
                    </a:moveTo>
                    <a:lnTo>
                      <a:pt x="0" y="21"/>
                    </a:lnTo>
                    <a:lnTo>
                      <a:pt x="1044" y="278"/>
                    </a:lnTo>
                    <a:lnTo>
                      <a:pt x="1069" y="256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8" name="Freeform 18">
                <a:extLst>
                  <a:ext uri="{FF2B5EF4-FFF2-40B4-BE49-F238E27FC236}">
                    <a16:creationId xmlns:a16="http://schemas.microsoft.com/office/drawing/2014/main" id="{3909C157-A964-468A-9C7E-BA3D5C28B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" y="2622"/>
                <a:ext cx="1163" cy="934"/>
              </a:xfrm>
              <a:custGeom>
                <a:avLst/>
                <a:gdLst>
                  <a:gd name="T0" fmla="*/ 0 w 1163"/>
                  <a:gd name="T1" fmla="*/ 913 h 934"/>
                  <a:gd name="T2" fmla="*/ 0 w 1163"/>
                  <a:gd name="T3" fmla="*/ 933 h 934"/>
                  <a:gd name="T4" fmla="*/ 1162 w 1163"/>
                  <a:gd name="T5" fmla="*/ 27 h 934"/>
                  <a:gd name="T6" fmla="*/ 1162 w 1163"/>
                  <a:gd name="T7" fmla="*/ 0 h 934"/>
                  <a:gd name="T8" fmla="*/ 0 w 1163"/>
                  <a:gd name="T9" fmla="*/ 913 h 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3" h="934">
                    <a:moveTo>
                      <a:pt x="0" y="913"/>
                    </a:moveTo>
                    <a:lnTo>
                      <a:pt x="0" y="933"/>
                    </a:lnTo>
                    <a:lnTo>
                      <a:pt x="1162" y="27"/>
                    </a:lnTo>
                    <a:lnTo>
                      <a:pt x="1162" y="0"/>
                    </a:lnTo>
                    <a:lnTo>
                      <a:pt x="0" y="913"/>
                    </a:lnTo>
                  </a:path>
                </a:pathLst>
              </a:custGeom>
              <a:solidFill>
                <a:srgbClr val="008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39" name="Line 19">
                <a:extLst>
                  <a:ext uri="{FF2B5EF4-FFF2-40B4-BE49-F238E27FC236}">
                    <a16:creationId xmlns:a16="http://schemas.microsoft.com/office/drawing/2014/main" id="{578ED699-2A7D-49EE-91BF-71F3A2E5E6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07"/>
                <a:ext cx="1117" cy="8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0" name="Line 20">
                <a:extLst>
                  <a:ext uri="{FF2B5EF4-FFF2-40B4-BE49-F238E27FC236}">
                    <a16:creationId xmlns:a16="http://schemas.microsoft.com/office/drawing/2014/main" id="{51F26D27-E517-480C-AD1E-2022CDA4C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46"/>
                <a:ext cx="1117" cy="8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1" name="Line 21">
                <a:extLst>
                  <a:ext uri="{FF2B5EF4-FFF2-40B4-BE49-F238E27FC236}">
                    <a16:creationId xmlns:a16="http://schemas.microsoft.com/office/drawing/2014/main" id="{1CAEF189-DD95-447C-B16A-14043C961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85"/>
                <a:ext cx="1117" cy="8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2" name="Line 22">
                <a:extLst>
                  <a:ext uri="{FF2B5EF4-FFF2-40B4-BE49-F238E27FC236}">
                    <a16:creationId xmlns:a16="http://schemas.microsoft.com/office/drawing/2014/main" id="{227B6991-9355-430A-94A7-7A60716B8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826"/>
                <a:ext cx="1117" cy="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3" name="Line 23">
                <a:extLst>
                  <a:ext uri="{FF2B5EF4-FFF2-40B4-BE49-F238E27FC236}">
                    <a16:creationId xmlns:a16="http://schemas.microsoft.com/office/drawing/2014/main" id="{AB6C8804-A4F8-4B8A-8096-52E79CD89B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869"/>
                <a:ext cx="1117" cy="9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4" name="Line 24">
                <a:extLst>
                  <a:ext uri="{FF2B5EF4-FFF2-40B4-BE49-F238E27FC236}">
                    <a16:creationId xmlns:a16="http://schemas.microsoft.com/office/drawing/2014/main" id="{1A70A5FF-671A-4128-9E40-D84DE4D1E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136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5" name="Line 25">
                <a:extLst>
                  <a:ext uri="{FF2B5EF4-FFF2-40B4-BE49-F238E27FC236}">
                    <a16:creationId xmlns:a16="http://schemas.microsoft.com/office/drawing/2014/main" id="{6E15626F-3E84-4CFE-8DC4-1FDC950DD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177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6" name="Line 26">
                <a:extLst>
                  <a:ext uri="{FF2B5EF4-FFF2-40B4-BE49-F238E27FC236}">
                    <a16:creationId xmlns:a16="http://schemas.microsoft.com/office/drawing/2014/main" id="{D1C1B845-B657-4E4B-91C8-D003051E09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219"/>
                <a:ext cx="100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7" name="Line 27">
                <a:extLst>
                  <a:ext uri="{FF2B5EF4-FFF2-40B4-BE49-F238E27FC236}">
                    <a16:creationId xmlns:a16="http://schemas.microsoft.com/office/drawing/2014/main" id="{BE4A3587-6C31-4F3C-AE86-B7542E23C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271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8" name="Line 28">
                <a:extLst>
                  <a:ext uri="{FF2B5EF4-FFF2-40B4-BE49-F238E27FC236}">
                    <a16:creationId xmlns:a16="http://schemas.microsoft.com/office/drawing/2014/main" id="{BCF03D6B-CFEF-45FB-A972-796E74B14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324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49" name="Rectangle 29">
                <a:extLst>
                  <a:ext uri="{FF2B5EF4-FFF2-40B4-BE49-F238E27FC236}">
                    <a16:creationId xmlns:a16="http://schemas.microsoft.com/office/drawing/2014/main" id="{5143FE63-FDA5-4125-959B-D4E522533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2649"/>
                <a:ext cx="125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550" name="Rectangle 30">
                <a:extLst>
                  <a:ext uri="{FF2B5EF4-FFF2-40B4-BE49-F238E27FC236}">
                    <a16:creationId xmlns:a16="http://schemas.microsoft.com/office/drawing/2014/main" id="{9DA40F7A-9A8D-46E9-9BED-4D9042895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40000">
                <a:off x="1320" y="2571"/>
                <a:ext cx="12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pic>
          <p:nvPicPr>
            <p:cNvPr id="17527" name="Picture 31">
              <a:extLst>
                <a:ext uri="{FF2B5EF4-FFF2-40B4-BE49-F238E27FC236}">
                  <a16:creationId xmlns:a16="http://schemas.microsoft.com/office/drawing/2014/main" id="{79D468C9-FBA2-4F8F-9311-D662CB7A51F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" y="2352"/>
              <a:ext cx="1124" cy="1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412" name="Rectangle 33">
            <a:extLst>
              <a:ext uri="{FF2B5EF4-FFF2-40B4-BE49-F238E27FC236}">
                <a16:creationId xmlns:a16="http://schemas.microsoft.com/office/drawing/2014/main" id="{41A75C5E-71A3-4981-BA7F-4A810D46B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4046538"/>
            <a:ext cx="650875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8162" name="Group 34">
            <a:extLst>
              <a:ext uri="{FF2B5EF4-FFF2-40B4-BE49-F238E27FC236}">
                <a16:creationId xmlns:a16="http://schemas.microsoft.com/office/drawing/2014/main" id="{352D3BC7-FE7F-44D6-9A1A-0C66D83FC7CD}"/>
              </a:ext>
            </a:extLst>
          </p:cNvPr>
          <p:cNvGrpSpPr>
            <a:grpSpLocks/>
          </p:cNvGrpSpPr>
          <p:nvPr/>
        </p:nvGrpSpPr>
        <p:grpSpPr bwMode="auto">
          <a:xfrm>
            <a:off x="3259138" y="3451225"/>
            <a:ext cx="1084262" cy="1627188"/>
            <a:chOff x="2411" y="1773"/>
            <a:chExt cx="1141" cy="1972"/>
          </a:xfrm>
        </p:grpSpPr>
        <p:sp>
          <p:nvSpPr>
            <p:cNvPr id="17503" name="Rectangle 35">
              <a:extLst>
                <a:ext uri="{FF2B5EF4-FFF2-40B4-BE49-F238E27FC236}">
                  <a16:creationId xmlns:a16="http://schemas.microsoft.com/office/drawing/2014/main" id="{7ABDA90D-AE84-413F-840F-6CC761F2C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2039"/>
              <a:ext cx="109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600" b="1">
                  <a:solidFill>
                    <a:srgbClr val="000000"/>
                  </a:solidFill>
                </a:rPr>
                <a:t>Geo</a:t>
              </a:r>
              <a:r>
                <a:rPr lang="en-US" altLang="zh-CN" sz="600" b="1" i="1">
                  <a:solidFill>
                    <a:srgbClr val="000000"/>
                  </a:solidFill>
                </a:rPr>
                <a:t>Explorer</a:t>
              </a:r>
              <a:r>
                <a:rPr lang="en-US" altLang="zh-CN" sz="600" b="1">
                  <a:solidFill>
                    <a:srgbClr val="000000"/>
                  </a:solidFill>
                </a:rPr>
                <a:t>II</a:t>
              </a:r>
              <a:endParaRPr lang="en-US" altLang="zh-CN" sz="600" b="1" i="1">
                <a:solidFill>
                  <a:srgbClr val="000000"/>
                </a:solidFill>
              </a:endParaRPr>
            </a:p>
            <a:p>
              <a:r>
                <a:rPr lang="en-US" altLang="zh-CN" sz="600" b="1" i="1">
                  <a:solidFill>
                    <a:srgbClr val="000000"/>
                  </a:solidFill>
                </a:rPr>
                <a:t>       GPS</a:t>
              </a:r>
            </a:p>
          </p:txBody>
        </p:sp>
        <p:grpSp>
          <p:nvGrpSpPr>
            <p:cNvPr id="17504" name="Group 36">
              <a:extLst>
                <a:ext uri="{FF2B5EF4-FFF2-40B4-BE49-F238E27FC236}">
                  <a16:creationId xmlns:a16="http://schemas.microsoft.com/office/drawing/2014/main" id="{8745AC37-DDC0-4B08-B685-B148C63612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1" y="1773"/>
              <a:ext cx="1041" cy="1972"/>
              <a:chOff x="2411" y="1773"/>
              <a:chExt cx="1041" cy="1972"/>
            </a:xfrm>
          </p:grpSpPr>
          <p:sp>
            <p:nvSpPr>
              <p:cNvPr id="17506" name="Freeform 37">
                <a:extLst>
                  <a:ext uri="{FF2B5EF4-FFF2-40B4-BE49-F238E27FC236}">
                    <a16:creationId xmlns:a16="http://schemas.microsoft.com/office/drawing/2014/main" id="{60C620DD-D613-4D65-8331-7B158020C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1773"/>
                <a:ext cx="1041" cy="1972"/>
              </a:xfrm>
              <a:custGeom>
                <a:avLst/>
                <a:gdLst>
                  <a:gd name="T0" fmla="*/ 0 w 1041"/>
                  <a:gd name="T1" fmla="*/ 690 h 1972"/>
                  <a:gd name="T2" fmla="*/ 161 w 1041"/>
                  <a:gd name="T3" fmla="*/ 0 h 1972"/>
                  <a:gd name="T4" fmla="*/ 891 w 1041"/>
                  <a:gd name="T5" fmla="*/ 0 h 1972"/>
                  <a:gd name="T6" fmla="*/ 1040 w 1041"/>
                  <a:gd name="T7" fmla="*/ 673 h 1972"/>
                  <a:gd name="T8" fmla="*/ 1040 w 1041"/>
                  <a:gd name="T9" fmla="*/ 1152 h 1972"/>
                  <a:gd name="T10" fmla="*/ 897 w 1041"/>
                  <a:gd name="T11" fmla="*/ 1971 h 1972"/>
                  <a:gd name="T12" fmla="*/ 191 w 1041"/>
                  <a:gd name="T13" fmla="*/ 1965 h 1972"/>
                  <a:gd name="T14" fmla="*/ 0 w 1041"/>
                  <a:gd name="T15" fmla="*/ 1152 h 1972"/>
                  <a:gd name="T16" fmla="*/ 0 w 1041"/>
                  <a:gd name="T17" fmla="*/ 690 h 19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041" h="1972">
                    <a:moveTo>
                      <a:pt x="0" y="690"/>
                    </a:moveTo>
                    <a:lnTo>
                      <a:pt x="161" y="0"/>
                    </a:lnTo>
                    <a:lnTo>
                      <a:pt x="891" y="0"/>
                    </a:lnTo>
                    <a:lnTo>
                      <a:pt x="1040" y="673"/>
                    </a:lnTo>
                    <a:lnTo>
                      <a:pt x="1040" y="1152"/>
                    </a:lnTo>
                    <a:lnTo>
                      <a:pt x="897" y="1971"/>
                    </a:lnTo>
                    <a:lnTo>
                      <a:pt x="191" y="1965"/>
                    </a:lnTo>
                    <a:lnTo>
                      <a:pt x="0" y="1152"/>
                    </a:lnTo>
                    <a:lnTo>
                      <a:pt x="0" y="690"/>
                    </a:lnTo>
                  </a:path>
                </a:pathLst>
              </a:custGeom>
              <a:solidFill>
                <a:srgbClr val="FAFD00"/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7" name="Rectangle 38">
                <a:extLst>
                  <a:ext uri="{FF2B5EF4-FFF2-40B4-BE49-F238E27FC236}">
                    <a16:creationId xmlns:a16="http://schemas.microsoft.com/office/drawing/2014/main" id="{C06A1200-0A5B-4F8C-B10A-C158C1E3B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3" y="2451"/>
                <a:ext cx="919" cy="493"/>
              </a:xfrm>
              <a:prstGeom prst="rect">
                <a:avLst/>
              </a:prstGeom>
              <a:solidFill>
                <a:srgbClr val="000000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08" name="Rectangle 39">
                <a:extLst>
                  <a:ext uri="{FF2B5EF4-FFF2-40B4-BE49-F238E27FC236}">
                    <a16:creationId xmlns:a16="http://schemas.microsoft.com/office/drawing/2014/main" id="{9F267079-B153-4108-BA52-E7E099465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2518"/>
                <a:ext cx="803" cy="366"/>
              </a:xfrm>
              <a:prstGeom prst="rect">
                <a:avLst/>
              </a:prstGeom>
              <a:solidFill>
                <a:srgbClr val="CECEC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09" name="Rectangle 40">
                <a:extLst>
                  <a:ext uri="{FF2B5EF4-FFF2-40B4-BE49-F238E27FC236}">
                    <a16:creationId xmlns:a16="http://schemas.microsoft.com/office/drawing/2014/main" id="{7F89B9B8-6A20-4ECC-B6AA-7AB4B3BEF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2496"/>
                <a:ext cx="501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600" b="1">
                    <a:solidFill>
                      <a:srgbClr val="000000"/>
                    </a:solidFill>
                  </a:rPr>
                  <a:t>Main Menu</a:t>
                </a:r>
              </a:p>
            </p:txBody>
          </p:sp>
          <p:sp>
            <p:nvSpPr>
              <p:cNvPr id="17510" name="Rectangle 41">
                <a:extLst>
                  <a:ext uri="{FF2B5EF4-FFF2-40B4-BE49-F238E27FC236}">
                    <a16:creationId xmlns:a16="http://schemas.microsoft.com/office/drawing/2014/main" id="{FFD1AE01-78DD-42CE-A5B8-075C2256E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7" y="2640"/>
                <a:ext cx="84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600" b="1">
                    <a:solidFill>
                      <a:srgbClr val="000000"/>
                    </a:solidFill>
                  </a:rPr>
                  <a:t>1.  Data Capture</a:t>
                </a:r>
              </a:p>
              <a:p>
                <a:r>
                  <a:rPr lang="en-US" altLang="zh-CN" sz="600" b="1">
                    <a:solidFill>
                      <a:srgbClr val="000000"/>
                    </a:solidFill>
                  </a:rPr>
                  <a:t>2.  Position</a:t>
                </a:r>
              </a:p>
            </p:txBody>
          </p:sp>
          <p:sp>
            <p:nvSpPr>
              <p:cNvPr id="17511" name="Oval 42">
                <a:extLst>
                  <a:ext uri="{FF2B5EF4-FFF2-40B4-BE49-F238E27FC236}">
                    <a16:creationId xmlns:a16="http://schemas.microsoft.com/office/drawing/2014/main" id="{C874B2EA-4C50-417D-B4A6-12A237EDA5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5" y="3025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2" name="Oval 43">
                <a:extLst>
                  <a:ext uri="{FF2B5EF4-FFF2-40B4-BE49-F238E27FC236}">
                    <a16:creationId xmlns:a16="http://schemas.microsoft.com/office/drawing/2014/main" id="{D12FB305-5B90-4E93-877D-0B0B12769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0" y="3047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3" name="Oval 44">
                <a:extLst>
                  <a:ext uri="{FF2B5EF4-FFF2-40B4-BE49-F238E27FC236}">
                    <a16:creationId xmlns:a16="http://schemas.microsoft.com/office/drawing/2014/main" id="{211163D7-BFB3-4F84-BFEC-BEEFF675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3213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4" name="Oval 45">
                <a:extLst>
                  <a:ext uri="{FF2B5EF4-FFF2-40B4-BE49-F238E27FC236}">
                    <a16:creationId xmlns:a16="http://schemas.microsoft.com/office/drawing/2014/main" id="{59BC188E-8A2B-4BE5-8F49-97C9E5105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3368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5" name="Oval 46">
                <a:extLst>
                  <a:ext uri="{FF2B5EF4-FFF2-40B4-BE49-F238E27FC236}">
                    <a16:creationId xmlns:a16="http://schemas.microsoft.com/office/drawing/2014/main" id="{1CDB0C90-9021-4B9E-A812-DB17D3E3B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8" y="3213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6" name="Oval 47">
                <a:extLst>
                  <a:ext uri="{FF2B5EF4-FFF2-40B4-BE49-F238E27FC236}">
                    <a16:creationId xmlns:a16="http://schemas.microsoft.com/office/drawing/2014/main" id="{621934B5-39A3-4F61-AEEA-3501C102C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6" y="3208"/>
                <a:ext cx="131" cy="116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7" name="AutoShape 48">
                <a:extLst>
                  <a:ext uri="{FF2B5EF4-FFF2-40B4-BE49-F238E27FC236}">
                    <a16:creationId xmlns:a16="http://schemas.microsoft.com/office/drawing/2014/main" id="{95943ED9-E65D-46F4-8348-B84132A66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697" y="3240"/>
                <a:ext cx="58" cy="60"/>
              </a:xfrm>
              <a:prstGeom prst="triangle">
                <a:avLst>
                  <a:gd name="adj" fmla="val 49995"/>
                </a:avLst>
              </a:prstGeom>
              <a:solidFill>
                <a:srgbClr val="00B2D0"/>
              </a:solidFill>
              <a:ln w="25400">
                <a:solidFill>
                  <a:srgbClr val="00B2D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8" name="AutoShape 49">
                <a:extLst>
                  <a:ext uri="{FF2B5EF4-FFF2-40B4-BE49-F238E27FC236}">
                    <a16:creationId xmlns:a16="http://schemas.microsoft.com/office/drawing/2014/main" id="{4476AB45-41C0-4BE8-B6E8-0580708FC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116" y="3233"/>
                <a:ext cx="60" cy="60"/>
              </a:xfrm>
              <a:prstGeom prst="triangle">
                <a:avLst>
                  <a:gd name="adj" fmla="val 49995"/>
                </a:avLst>
              </a:prstGeom>
              <a:solidFill>
                <a:srgbClr val="00B2D0"/>
              </a:solidFill>
              <a:ln w="25400">
                <a:solidFill>
                  <a:srgbClr val="00B2D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19" name="AutoShape 50">
                <a:extLst>
                  <a:ext uri="{FF2B5EF4-FFF2-40B4-BE49-F238E27FC236}">
                    <a16:creationId xmlns:a16="http://schemas.microsoft.com/office/drawing/2014/main" id="{6D9ECE5F-D8CF-4039-A6A1-7193EDF1D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2904" y="3408"/>
                <a:ext cx="69" cy="52"/>
              </a:xfrm>
              <a:prstGeom prst="triangle">
                <a:avLst>
                  <a:gd name="adj" fmla="val 49995"/>
                </a:avLst>
              </a:prstGeom>
              <a:solidFill>
                <a:srgbClr val="00B2D0"/>
              </a:solidFill>
              <a:ln w="25400">
                <a:solidFill>
                  <a:srgbClr val="00B2D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0" name="AutoShape 51">
                <a:extLst>
                  <a:ext uri="{FF2B5EF4-FFF2-40B4-BE49-F238E27FC236}">
                    <a16:creationId xmlns:a16="http://schemas.microsoft.com/office/drawing/2014/main" id="{C7C0B76E-23C7-4787-AE78-6F2FF8CC9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9" y="3076"/>
                <a:ext cx="67" cy="52"/>
              </a:xfrm>
              <a:prstGeom prst="triangle">
                <a:avLst>
                  <a:gd name="adj" fmla="val 49995"/>
                </a:avLst>
              </a:prstGeom>
              <a:solidFill>
                <a:srgbClr val="00B2D0"/>
              </a:solidFill>
              <a:ln w="25400">
                <a:solidFill>
                  <a:srgbClr val="00B2D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1" name="AutoShape 52">
                <a:extLst>
                  <a:ext uri="{FF2B5EF4-FFF2-40B4-BE49-F238E27FC236}">
                    <a16:creationId xmlns:a16="http://schemas.microsoft.com/office/drawing/2014/main" id="{1C1F6F85-7554-44A7-B4D5-B93BB571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5" y="3241"/>
                <a:ext cx="31" cy="63"/>
              </a:xfrm>
              <a:prstGeom prst="diamond">
                <a:avLst/>
              </a:prstGeom>
              <a:solidFill>
                <a:schemeClr val="tx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2" name="AutoShape 53">
                <a:extLst>
                  <a:ext uri="{FF2B5EF4-FFF2-40B4-BE49-F238E27FC236}">
                    <a16:creationId xmlns:a16="http://schemas.microsoft.com/office/drawing/2014/main" id="{75EBB8E1-7512-4092-8BA3-072C92B0B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2" y="3048"/>
                <a:ext cx="72" cy="69"/>
              </a:xfrm>
              <a:prstGeom prst="leftArrow">
                <a:avLst>
                  <a:gd name="adj1" fmla="val 50000"/>
                  <a:gd name="adj2" fmla="val 52169"/>
                </a:avLst>
              </a:prstGeom>
              <a:solidFill>
                <a:schemeClr val="tx2"/>
              </a:solidFill>
              <a:ln w="25400">
                <a:solidFill>
                  <a:schemeClr val="tx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3" name="Oval 54">
                <a:extLst>
                  <a:ext uri="{FF2B5EF4-FFF2-40B4-BE49-F238E27FC236}">
                    <a16:creationId xmlns:a16="http://schemas.microsoft.com/office/drawing/2014/main" id="{3F962B44-C741-4A9E-A8C5-868C605902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3521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4" name="Oval 55">
                <a:extLst>
                  <a:ext uri="{FF2B5EF4-FFF2-40B4-BE49-F238E27FC236}">
                    <a16:creationId xmlns:a16="http://schemas.microsoft.com/office/drawing/2014/main" id="{A2D4555C-749A-42A0-B2B3-5B4FA77B3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3" y="3021"/>
                <a:ext cx="131" cy="117"/>
              </a:xfrm>
              <a:prstGeom prst="ellipse">
                <a:avLst/>
              </a:prstGeom>
              <a:solidFill>
                <a:srgbClr val="000000"/>
              </a:solidFill>
              <a:ln w="254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600"/>
              </a:p>
            </p:txBody>
          </p:sp>
          <p:sp>
            <p:nvSpPr>
              <p:cNvPr id="17525" name="Rectangle 56">
                <a:extLst>
                  <a:ext uri="{FF2B5EF4-FFF2-40B4-BE49-F238E27FC236}">
                    <a16:creationId xmlns:a16="http://schemas.microsoft.com/office/drawing/2014/main" id="{CA1A9220-6EE2-479D-A761-FAA16FB1A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4" y="3034"/>
                <a:ext cx="29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600" b="1">
                    <a:solidFill>
                      <a:schemeClr val="bg1"/>
                    </a:solidFill>
                  </a:rPr>
                  <a:t>ESC</a:t>
                </a:r>
              </a:p>
            </p:txBody>
          </p:sp>
        </p:grpSp>
        <p:sp>
          <p:nvSpPr>
            <p:cNvPr id="17505" name="Rectangle 57">
              <a:extLst>
                <a:ext uri="{FF2B5EF4-FFF2-40B4-BE49-F238E27FC236}">
                  <a16:creationId xmlns:a16="http://schemas.microsoft.com/office/drawing/2014/main" id="{B5A743CA-195B-4CCB-BD7F-A11662E11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2207"/>
              <a:ext cx="611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600" b="1" i="1">
                  <a:solidFill>
                    <a:srgbClr val="010504"/>
                  </a:solidFill>
                </a:rPr>
                <a:t>GeoExplorer II</a:t>
              </a:r>
            </a:p>
          </p:txBody>
        </p:sp>
      </p:grpSp>
      <p:grpSp>
        <p:nvGrpSpPr>
          <p:cNvPr id="48264" name="Group 136">
            <a:extLst>
              <a:ext uri="{FF2B5EF4-FFF2-40B4-BE49-F238E27FC236}">
                <a16:creationId xmlns:a16="http://schemas.microsoft.com/office/drawing/2014/main" id="{3D2AFD0B-F9C0-47D4-9E9E-4226096DFEBA}"/>
              </a:ext>
            </a:extLst>
          </p:cNvPr>
          <p:cNvGrpSpPr>
            <a:grpSpLocks/>
          </p:cNvGrpSpPr>
          <p:nvPr/>
        </p:nvGrpSpPr>
        <p:grpSpPr bwMode="auto">
          <a:xfrm>
            <a:off x="6927850" y="4237038"/>
            <a:ext cx="2181225" cy="2468562"/>
            <a:chOff x="4364" y="2028"/>
            <a:chExt cx="1374" cy="1555"/>
          </a:xfrm>
        </p:grpSpPr>
        <p:sp>
          <p:nvSpPr>
            <p:cNvPr id="17489" name="Rectangle 3">
              <a:extLst>
                <a:ext uri="{FF2B5EF4-FFF2-40B4-BE49-F238E27FC236}">
                  <a16:creationId xmlns:a16="http://schemas.microsoft.com/office/drawing/2014/main" id="{4F907CFC-44FA-4746-94BE-7E6156FD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8" y="2163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b="1">
                <a:solidFill>
                  <a:srgbClr val="8CF4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90" name="Rectangle 4">
              <a:extLst>
                <a:ext uri="{FF2B5EF4-FFF2-40B4-BE49-F238E27FC236}">
                  <a16:creationId xmlns:a16="http://schemas.microsoft.com/office/drawing/2014/main" id="{366A9CE6-7140-4F93-903E-91CBDAEE1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2278"/>
              <a:ext cx="1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400" b="1">
                <a:solidFill>
                  <a:srgbClr val="8CF4EA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91" name="Freeform 5">
              <a:extLst>
                <a:ext uri="{FF2B5EF4-FFF2-40B4-BE49-F238E27FC236}">
                  <a16:creationId xmlns:a16="http://schemas.microsoft.com/office/drawing/2014/main" id="{EBDE7A24-4AFB-425B-BC81-4DD91DBA4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4" y="2340"/>
              <a:ext cx="173" cy="71"/>
            </a:xfrm>
            <a:custGeom>
              <a:avLst/>
              <a:gdLst>
                <a:gd name="T0" fmla="*/ 172 w 173"/>
                <a:gd name="T1" fmla="*/ 67 h 71"/>
                <a:gd name="T2" fmla="*/ 129 w 173"/>
                <a:gd name="T3" fmla="*/ 70 h 71"/>
                <a:gd name="T4" fmla="*/ 110 w 173"/>
                <a:gd name="T5" fmla="*/ 70 h 71"/>
                <a:gd name="T6" fmla="*/ 82 w 173"/>
                <a:gd name="T7" fmla="*/ 70 h 71"/>
                <a:gd name="T8" fmla="*/ 54 w 173"/>
                <a:gd name="T9" fmla="*/ 52 h 71"/>
                <a:gd name="T10" fmla="*/ 36 w 173"/>
                <a:gd name="T11" fmla="*/ 43 h 71"/>
                <a:gd name="T12" fmla="*/ 18 w 173"/>
                <a:gd name="T13" fmla="*/ 25 h 71"/>
                <a:gd name="T14" fmla="*/ 0 w 173"/>
                <a:gd name="T15" fmla="*/ 0 h 7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73" h="71">
                  <a:moveTo>
                    <a:pt x="172" y="67"/>
                  </a:moveTo>
                  <a:lnTo>
                    <a:pt x="129" y="70"/>
                  </a:lnTo>
                  <a:lnTo>
                    <a:pt x="110" y="70"/>
                  </a:lnTo>
                  <a:lnTo>
                    <a:pt x="82" y="70"/>
                  </a:lnTo>
                  <a:lnTo>
                    <a:pt x="54" y="52"/>
                  </a:lnTo>
                  <a:lnTo>
                    <a:pt x="36" y="43"/>
                  </a:lnTo>
                  <a:lnTo>
                    <a:pt x="18" y="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17492" name="Picture 32">
              <a:extLst>
                <a:ext uri="{FF2B5EF4-FFF2-40B4-BE49-F238E27FC236}">
                  <a16:creationId xmlns:a16="http://schemas.microsoft.com/office/drawing/2014/main" id="{9EF5F7E9-5E84-414F-8A35-22EA5DA8014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" y="2122"/>
              <a:ext cx="533" cy="6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7493" name="Group 58">
              <a:extLst>
                <a:ext uri="{FF2B5EF4-FFF2-40B4-BE49-F238E27FC236}">
                  <a16:creationId xmlns:a16="http://schemas.microsoft.com/office/drawing/2014/main" id="{F668DCBD-D41F-493D-BFE1-EFE37FA1B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8" y="2762"/>
              <a:ext cx="1071" cy="821"/>
              <a:chOff x="4293" y="3038"/>
              <a:chExt cx="1071" cy="821"/>
            </a:xfrm>
          </p:grpSpPr>
          <p:sp>
            <p:nvSpPr>
              <p:cNvPr id="17501" name="Freeform 59">
                <a:extLst>
                  <a:ext uri="{FF2B5EF4-FFF2-40B4-BE49-F238E27FC236}">
                    <a16:creationId xmlns:a16="http://schemas.microsoft.com/office/drawing/2014/main" id="{AF9B532B-B844-4791-98A8-F478FFCD2F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3044"/>
                <a:ext cx="1071" cy="815"/>
              </a:xfrm>
              <a:custGeom>
                <a:avLst/>
                <a:gdLst>
                  <a:gd name="T0" fmla="*/ 535 w 2144"/>
                  <a:gd name="T1" fmla="*/ 407 h 1630"/>
                  <a:gd name="T2" fmla="*/ 535 w 2144"/>
                  <a:gd name="T3" fmla="*/ 196 h 1630"/>
                  <a:gd name="T4" fmla="*/ 527 w 2144"/>
                  <a:gd name="T5" fmla="*/ 28 h 1630"/>
                  <a:gd name="T6" fmla="*/ 256 w 2144"/>
                  <a:gd name="T7" fmla="*/ 0 h 1630"/>
                  <a:gd name="T8" fmla="*/ 8 w 2144"/>
                  <a:gd name="T9" fmla="*/ 25 h 1630"/>
                  <a:gd name="T10" fmla="*/ 7 w 2144"/>
                  <a:gd name="T11" fmla="*/ 85 h 1630"/>
                  <a:gd name="T12" fmla="*/ 0 w 2144"/>
                  <a:gd name="T13" fmla="*/ 405 h 1630"/>
                  <a:gd name="T14" fmla="*/ 55 w 2144"/>
                  <a:gd name="T15" fmla="*/ 405 h 1630"/>
                  <a:gd name="T16" fmla="*/ 55 w 2144"/>
                  <a:gd name="T17" fmla="*/ 115 h 1630"/>
                  <a:gd name="T18" fmla="*/ 161 w 2144"/>
                  <a:gd name="T19" fmla="*/ 108 h 1630"/>
                  <a:gd name="T20" fmla="*/ 486 w 2144"/>
                  <a:gd name="T21" fmla="*/ 108 h 1630"/>
                  <a:gd name="T22" fmla="*/ 490 w 2144"/>
                  <a:gd name="T23" fmla="*/ 408 h 1630"/>
                  <a:gd name="T24" fmla="*/ 535 w 2144"/>
                  <a:gd name="T25" fmla="*/ 407 h 16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144" h="1630">
                    <a:moveTo>
                      <a:pt x="2144" y="1626"/>
                    </a:moveTo>
                    <a:lnTo>
                      <a:pt x="2144" y="784"/>
                    </a:lnTo>
                    <a:lnTo>
                      <a:pt x="2112" y="111"/>
                    </a:lnTo>
                    <a:lnTo>
                      <a:pt x="1026" y="0"/>
                    </a:lnTo>
                    <a:lnTo>
                      <a:pt x="35" y="99"/>
                    </a:lnTo>
                    <a:lnTo>
                      <a:pt x="30" y="337"/>
                    </a:lnTo>
                    <a:lnTo>
                      <a:pt x="0" y="1619"/>
                    </a:lnTo>
                    <a:lnTo>
                      <a:pt x="222" y="1619"/>
                    </a:lnTo>
                    <a:lnTo>
                      <a:pt x="222" y="459"/>
                    </a:lnTo>
                    <a:lnTo>
                      <a:pt x="646" y="430"/>
                    </a:lnTo>
                    <a:lnTo>
                      <a:pt x="1945" y="430"/>
                    </a:lnTo>
                    <a:lnTo>
                      <a:pt x="1963" y="1630"/>
                    </a:lnTo>
                    <a:lnTo>
                      <a:pt x="2144" y="1626"/>
                    </a:lnTo>
                    <a:close/>
                  </a:path>
                </a:pathLst>
              </a:custGeom>
              <a:solidFill>
                <a:srgbClr val="00008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02" name="Freeform 60">
                <a:extLst>
                  <a:ext uri="{FF2B5EF4-FFF2-40B4-BE49-F238E27FC236}">
                    <a16:creationId xmlns:a16="http://schemas.microsoft.com/office/drawing/2014/main" id="{711A1AED-53DD-4FC2-826B-FEDFE2EDC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4" y="3038"/>
                <a:ext cx="419" cy="207"/>
              </a:xfrm>
              <a:custGeom>
                <a:avLst/>
                <a:gdLst>
                  <a:gd name="T0" fmla="*/ 39 w 837"/>
                  <a:gd name="T1" fmla="*/ 20 h 415"/>
                  <a:gd name="T2" fmla="*/ 67 w 837"/>
                  <a:gd name="T3" fmla="*/ 16 h 415"/>
                  <a:gd name="T4" fmla="*/ 93 w 837"/>
                  <a:gd name="T5" fmla="*/ 0 h 415"/>
                  <a:gd name="T6" fmla="*/ 120 w 837"/>
                  <a:gd name="T7" fmla="*/ 24 h 415"/>
                  <a:gd name="T8" fmla="*/ 204 w 837"/>
                  <a:gd name="T9" fmla="*/ 71 h 415"/>
                  <a:gd name="T10" fmla="*/ 210 w 837"/>
                  <a:gd name="T11" fmla="*/ 89 h 415"/>
                  <a:gd name="T12" fmla="*/ 161 w 837"/>
                  <a:gd name="T13" fmla="*/ 103 h 415"/>
                  <a:gd name="T14" fmla="*/ 0 w 837"/>
                  <a:gd name="T15" fmla="*/ 32 h 415"/>
                  <a:gd name="T16" fmla="*/ 39 w 837"/>
                  <a:gd name="T17" fmla="*/ 20 h 41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837" h="415">
                    <a:moveTo>
                      <a:pt x="156" y="81"/>
                    </a:moveTo>
                    <a:lnTo>
                      <a:pt x="267" y="66"/>
                    </a:lnTo>
                    <a:lnTo>
                      <a:pt x="370" y="0"/>
                    </a:lnTo>
                    <a:lnTo>
                      <a:pt x="477" y="98"/>
                    </a:lnTo>
                    <a:lnTo>
                      <a:pt x="815" y="287"/>
                    </a:lnTo>
                    <a:lnTo>
                      <a:pt x="837" y="358"/>
                    </a:lnTo>
                    <a:lnTo>
                      <a:pt x="643" y="415"/>
                    </a:lnTo>
                    <a:lnTo>
                      <a:pt x="0" y="128"/>
                    </a:lnTo>
                    <a:lnTo>
                      <a:pt x="156" y="81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94" name="Group 68">
              <a:extLst>
                <a:ext uri="{FF2B5EF4-FFF2-40B4-BE49-F238E27FC236}">
                  <a16:creationId xmlns:a16="http://schemas.microsoft.com/office/drawing/2014/main" id="{D951BB63-A1E3-4F17-A5DE-08B879DD0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7" y="2028"/>
              <a:ext cx="1001" cy="1221"/>
              <a:chOff x="4632" y="2304"/>
              <a:chExt cx="1001" cy="1221"/>
            </a:xfrm>
          </p:grpSpPr>
          <p:grpSp>
            <p:nvGrpSpPr>
              <p:cNvPr id="17495" name="Group 69">
                <a:extLst>
                  <a:ext uri="{FF2B5EF4-FFF2-40B4-BE49-F238E27FC236}">
                    <a16:creationId xmlns:a16="http://schemas.microsoft.com/office/drawing/2014/main" id="{2394DC66-0EDB-4655-ADEC-1A8EFE61C4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2" y="2304"/>
                <a:ext cx="1001" cy="932"/>
                <a:chOff x="4632" y="2304"/>
                <a:chExt cx="1001" cy="932"/>
              </a:xfrm>
            </p:grpSpPr>
            <p:sp>
              <p:nvSpPr>
                <p:cNvPr id="17499" name="Freeform 70">
                  <a:extLst>
                    <a:ext uri="{FF2B5EF4-FFF2-40B4-BE49-F238E27FC236}">
                      <a16:creationId xmlns:a16="http://schemas.microsoft.com/office/drawing/2014/main" id="{9BF48849-27D6-4BFF-B7E3-1F3CD17DE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2" y="2304"/>
                  <a:ext cx="1001" cy="932"/>
                </a:xfrm>
                <a:custGeom>
                  <a:avLst/>
                  <a:gdLst>
                    <a:gd name="T0" fmla="*/ 94 w 2002"/>
                    <a:gd name="T1" fmla="*/ 94 h 1865"/>
                    <a:gd name="T2" fmla="*/ 106 w 2002"/>
                    <a:gd name="T3" fmla="*/ 62 h 1865"/>
                    <a:gd name="T4" fmla="*/ 114 w 2002"/>
                    <a:gd name="T5" fmla="*/ 41 h 1865"/>
                    <a:gd name="T6" fmla="*/ 117 w 2002"/>
                    <a:gd name="T7" fmla="*/ 36 h 1865"/>
                    <a:gd name="T8" fmla="*/ 121 w 2002"/>
                    <a:gd name="T9" fmla="*/ 30 h 1865"/>
                    <a:gd name="T10" fmla="*/ 124 w 2002"/>
                    <a:gd name="T11" fmla="*/ 28 h 1865"/>
                    <a:gd name="T12" fmla="*/ 129 w 2002"/>
                    <a:gd name="T13" fmla="*/ 26 h 1865"/>
                    <a:gd name="T14" fmla="*/ 192 w 2002"/>
                    <a:gd name="T15" fmla="*/ 15 h 1865"/>
                    <a:gd name="T16" fmla="*/ 260 w 2002"/>
                    <a:gd name="T17" fmla="*/ 4 h 1865"/>
                    <a:gd name="T18" fmla="*/ 322 w 2002"/>
                    <a:gd name="T19" fmla="*/ 0 h 1865"/>
                    <a:gd name="T20" fmla="*/ 357 w 2002"/>
                    <a:gd name="T21" fmla="*/ 0 h 1865"/>
                    <a:gd name="T22" fmla="*/ 430 w 2002"/>
                    <a:gd name="T23" fmla="*/ 3 h 1865"/>
                    <a:gd name="T24" fmla="*/ 482 w 2002"/>
                    <a:gd name="T25" fmla="*/ 6 h 1865"/>
                    <a:gd name="T26" fmla="*/ 490 w 2002"/>
                    <a:gd name="T27" fmla="*/ 6 h 1865"/>
                    <a:gd name="T28" fmla="*/ 495 w 2002"/>
                    <a:gd name="T29" fmla="*/ 9 h 1865"/>
                    <a:gd name="T30" fmla="*/ 498 w 2002"/>
                    <a:gd name="T31" fmla="*/ 11 h 1865"/>
                    <a:gd name="T32" fmla="*/ 501 w 2002"/>
                    <a:gd name="T33" fmla="*/ 14 h 1865"/>
                    <a:gd name="T34" fmla="*/ 501 w 2002"/>
                    <a:gd name="T35" fmla="*/ 18 h 1865"/>
                    <a:gd name="T36" fmla="*/ 498 w 2002"/>
                    <a:gd name="T37" fmla="*/ 31 h 1865"/>
                    <a:gd name="T38" fmla="*/ 488 w 2002"/>
                    <a:gd name="T39" fmla="*/ 73 h 1865"/>
                    <a:gd name="T40" fmla="*/ 480 w 2002"/>
                    <a:gd name="T41" fmla="*/ 104 h 1865"/>
                    <a:gd name="T42" fmla="*/ 463 w 2002"/>
                    <a:gd name="T43" fmla="*/ 175 h 1865"/>
                    <a:gd name="T44" fmla="*/ 452 w 2002"/>
                    <a:gd name="T45" fmla="*/ 218 h 1865"/>
                    <a:gd name="T46" fmla="*/ 422 w 2002"/>
                    <a:gd name="T47" fmla="*/ 320 h 1865"/>
                    <a:gd name="T48" fmla="*/ 394 w 2002"/>
                    <a:gd name="T49" fmla="*/ 401 h 1865"/>
                    <a:gd name="T50" fmla="*/ 388 w 2002"/>
                    <a:gd name="T51" fmla="*/ 417 h 1865"/>
                    <a:gd name="T52" fmla="*/ 385 w 2002"/>
                    <a:gd name="T53" fmla="*/ 426 h 1865"/>
                    <a:gd name="T54" fmla="*/ 382 w 2002"/>
                    <a:gd name="T55" fmla="*/ 434 h 1865"/>
                    <a:gd name="T56" fmla="*/ 379 w 2002"/>
                    <a:gd name="T57" fmla="*/ 439 h 1865"/>
                    <a:gd name="T58" fmla="*/ 374 w 2002"/>
                    <a:gd name="T59" fmla="*/ 445 h 1865"/>
                    <a:gd name="T60" fmla="*/ 369 w 2002"/>
                    <a:gd name="T61" fmla="*/ 447 h 1865"/>
                    <a:gd name="T62" fmla="*/ 360 w 2002"/>
                    <a:gd name="T63" fmla="*/ 449 h 1865"/>
                    <a:gd name="T64" fmla="*/ 343 w 2002"/>
                    <a:gd name="T65" fmla="*/ 450 h 1865"/>
                    <a:gd name="T66" fmla="*/ 314 w 2002"/>
                    <a:gd name="T67" fmla="*/ 450 h 1865"/>
                    <a:gd name="T68" fmla="*/ 290 w 2002"/>
                    <a:gd name="T69" fmla="*/ 453 h 1865"/>
                    <a:gd name="T70" fmla="*/ 258 w 2002"/>
                    <a:gd name="T71" fmla="*/ 457 h 1865"/>
                    <a:gd name="T72" fmla="*/ 225 w 2002"/>
                    <a:gd name="T73" fmla="*/ 462 h 1865"/>
                    <a:gd name="T74" fmla="*/ 203 w 2002"/>
                    <a:gd name="T75" fmla="*/ 466 h 1865"/>
                    <a:gd name="T76" fmla="*/ 176 w 2002"/>
                    <a:gd name="T77" fmla="*/ 466 h 1865"/>
                    <a:gd name="T78" fmla="*/ 170 w 2002"/>
                    <a:gd name="T79" fmla="*/ 462 h 1865"/>
                    <a:gd name="T80" fmla="*/ 16 w 2002"/>
                    <a:gd name="T81" fmla="*/ 370 h 1865"/>
                    <a:gd name="T82" fmla="*/ 8 w 2002"/>
                    <a:gd name="T83" fmla="*/ 364 h 1865"/>
                    <a:gd name="T84" fmla="*/ 3 w 2002"/>
                    <a:gd name="T85" fmla="*/ 357 h 1865"/>
                    <a:gd name="T86" fmla="*/ 0 w 2002"/>
                    <a:gd name="T87" fmla="*/ 350 h 1865"/>
                    <a:gd name="T88" fmla="*/ 0 w 2002"/>
                    <a:gd name="T89" fmla="*/ 342 h 1865"/>
                    <a:gd name="T90" fmla="*/ 3 w 2002"/>
                    <a:gd name="T91" fmla="*/ 334 h 1865"/>
                    <a:gd name="T92" fmla="*/ 47 w 2002"/>
                    <a:gd name="T93" fmla="*/ 219 h 1865"/>
                    <a:gd name="T94" fmla="*/ 75 w 2002"/>
                    <a:gd name="T95" fmla="*/ 147 h 1865"/>
                    <a:gd name="T96" fmla="*/ 94 w 2002"/>
                    <a:gd name="T97" fmla="*/ 94 h 186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0" t="0" r="r" b="b"/>
                  <a:pathLst>
                    <a:path w="2002" h="1865">
                      <a:moveTo>
                        <a:pt x="375" y="378"/>
                      </a:moveTo>
                      <a:lnTo>
                        <a:pt x="423" y="250"/>
                      </a:lnTo>
                      <a:lnTo>
                        <a:pt x="454" y="167"/>
                      </a:lnTo>
                      <a:lnTo>
                        <a:pt x="465" y="144"/>
                      </a:lnTo>
                      <a:lnTo>
                        <a:pt x="483" y="123"/>
                      </a:lnTo>
                      <a:lnTo>
                        <a:pt x="494" y="113"/>
                      </a:lnTo>
                      <a:lnTo>
                        <a:pt x="515" y="106"/>
                      </a:lnTo>
                      <a:lnTo>
                        <a:pt x="767" y="61"/>
                      </a:lnTo>
                      <a:lnTo>
                        <a:pt x="1040" y="17"/>
                      </a:lnTo>
                      <a:lnTo>
                        <a:pt x="1286" y="0"/>
                      </a:lnTo>
                      <a:lnTo>
                        <a:pt x="1426" y="0"/>
                      </a:lnTo>
                      <a:lnTo>
                        <a:pt x="1717" y="15"/>
                      </a:lnTo>
                      <a:lnTo>
                        <a:pt x="1928" y="24"/>
                      </a:lnTo>
                      <a:lnTo>
                        <a:pt x="1959" y="27"/>
                      </a:lnTo>
                      <a:lnTo>
                        <a:pt x="1979" y="36"/>
                      </a:lnTo>
                      <a:lnTo>
                        <a:pt x="1992" y="44"/>
                      </a:lnTo>
                      <a:lnTo>
                        <a:pt x="2002" y="58"/>
                      </a:lnTo>
                      <a:lnTo>
                        <a:pt x="2002" y="74"/>
                      </a:lnTo>
                      <a:lnTo>
                        <a:pt x="1990" y="125"/>
                      </a:lnTo>
                      <a:lnTo>
                        <a:pt x="1950" y="294"/>
                      </a:lnTo>
                      <a:lnTo>
                        <a:pt x="1919" y="419"/>
                      </a:lnTo>
                      <a:lnTo>
                        <a:pt x="1852" y="700"/>
                      </a:lnTo>
                      <a:lnTo>
                        <a:pt x="1808" y="874"/>
                      </a:lnTo>
                      <a:lnTo>
                        <a:pt x="1688" y="1281"/>
                      </a:lnTo>
                      <a:lnTo>
                        <a:pt x="1574" y="1606"/>
                      </a:lnTo>
                      <a:lnTo>
                        <a:pt x="1551" y="1669"/>
                      </a:lnTo>
                      <a:lnTo>
                        <a:pt x="1539" y="1704"/>
                      </a:lnTo>
                      <a:lnTo>
                        <a:pt x="1527" y="1738"/>
                      </a:lnTo>
                      <a:lnTo>
                        <a:pt x="1515" y="1758"/>
                      </a:lnTo>
                      <a:lnTo>
                        <a:pt x="1494" y="1780"/>
                      </a:lnTo>
                      <a:lnTo>
                        <a:pt x="1474" y="1789"/>
                      </a:lnTo>
                      <a:lnTo>
                        <a:pt x="1437" y="1797"/>
                      </a:lnTo>
                      <a:lnTo>
                        <a:pt x="1369" y="1802"/>
                      </a:lnTo>
                      <a:lnTo>
                        <a:pt x="1254" y="1802"/>
                      </a:lnTo>
                      <a:lnTo>
                        <a:pt x="1159" y="1812"/>
                      </a:lnTo>
                      <a:lnTo>
                        <a:pt x="1031" y="1831"/>
                      </a:lnTo>
                      <a:lnTo>
                        <a:pt x="900" y="1851"/>
                      </a:lnTo>
                      <a:lnTo>
                        <a:pt x="812" y="1865"/>
                      </a:lnTo>
                      <a:lnTo>
                        <a:pt x="701" y="1865"/>
                      </a:lnTo>
                      <a:lnTo>
                        <a:pt x="679" y="1851"/>
                      </a:lnTo>
                      <a:lnTo>
                        <a:pt x="61" y="1480"/>
                      </a:lnTo>
                      <a:lnTo>
                        <a:pt x="31" y="1456"/>
                      </a:lnTo>
                      <a:lnTo>
                        <a:pt x="9" y="1431"/>
                      </a:lnTo>
                      <a:lnTo>
                        <a:pt x="0" y="1402"/>
                      </a:lnTo>
                      <a:lnTo>
                        <a:pt x="0" y="1369"/>
                      </a:lnTo>
                      <a:lnTo>
                        <a:pt x="9" y="1338"/>
                      </a:lnTo>
                      <a:lnTo>
                        <a:pt x="185" y="879"/>
                      </a:lnTo>
                      <a:lnTo>
                        <a:pt x="297" y="589"/>
                      </a:lnTo>
                      <a:lnTo>
                        <a:pt x="375" y="378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500" name="Freeform 71">
                  <a:extLst>
                    <a:ext uri="{FF2B5EF4-FFF2-40B4-BE49-F238E27FC236}">
                      <a16:creationId xmlns:a16="http://schemas.microsoft.com/office/drawing/2014/main" id="{2BCE2144-0213-42BA-AC71-DC13B296B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5" y="2396"/>
                  <a:ext cx="595" cy="708"/>
                </a:xfrm>
                <a:custGeom>
                  <a:avLst/>
                  <a:gdLst>
                    <a:gd name="T0" fmla="*/ 68 w 1190"/>
                    <a:gd name="T1" fmla="*/ 106 h 1415"/>
                    <a:gd name="T2" fmla="*/ 90 w 1190"/>
                    <a:gd name="T3" fmla="*/ 55 h 1415"/>
                    <a:gd name="T4" fmla="*/ 109 w 1190"/>
                    <a:gd name="T5" fmla="*/ 10 h 1415"/>
                    <a:gd name="T6" fmla="*/ 112 w 1190"/>
                    <a:gd name="T7" fmla="*/ 7 h 1415"/>
                    <a:gd name="T8" fmla="*/ 115 w 1190"/>
                    <a:gd name="T9" fmla="*/ 7 h 1415"/>
                    <a:gd name="T10" fmla="*/ 121 w 1190"/>
                    <a:gd name="T11" fmla="*/ 6 h 1415"/>
                    <a:gd name="T12" fmla="*/ 207 w 1190"/>
                    <a:gd name="T13" fmla="*/ 1 h 1415"/>
                    <a:gd name="T14" fmla="*/ 289 w 1190"/>
                    <a:gd name="T15" fmla="*/ 0 h 1415"/>
                    <a:gd name="T16" fmla="*/ 294 w 1190"/>
                    <a:gd name="T17" fmla="*/ 1 h 1415"/>
                    <a:gd name="T18" fmla="*/ 296 w 1190"/>
                    <a:gd name="T19" fmla="*/ 2 h 1415"/>
                    <a:gd name="T20" fmla="*/ 298 w 1190"/>
                    <a:gd name="T21" fmla="*/ 7 h 1415"/>
                    <a:gd name="T22" fmla="*/ 291 w 1190"/>
                    <a:gd name="T23" fmla="*/ 39 h 1415"/>
                    <a:gd name="T24" fmla="*/ 279 w 1190"/>
                    <a:gd name="T25" fmla="*/ 67 h 1415"/>
                    <a:gd name="T26" fmla="*/ 256 w 1190"/>
                    <a:gd name="T27" fmla="*/ 118 h 1415"/>
                    <a:gd name="T28" fmla="*/ 214 w 1190"/>
                    <a:gd name="T29" fmla="*/ 205 h 1415"/>
                    <a:gd name="T30" fmla="*/ 178 w 1190"/>
                    <a:gd name="T31" fmla="*/ 281 h 1415"/>
                    <a:gd name="T32" fmla="*/ 168 w 1190"/>
                    <a:gd name="T33" fmla="*/ 310 h 1415"/>
                    <a:gd name="T34" fmla="*/ 162 w 1190"/>
                    <a:gd name="T35" fmla="*/ 329 h 1415"/>
                    <a:gd name="T36" fmla="*/ 156 w 1190"/>
                    <a:gd name="T37" fmla="*/ 340 h 1415"/>
                    <a:gd name="T38" fmla="*/ 151 w 1190"/>
                    <a:gd name="T39" fmla="*/ 348 h 1415"/>
                    <a:gd name="T40" fmla="*/ 147 w 1190"/>
                    <a:gd name="T41" fmla="*/ 352 h 1415"/>
                    <a:gd name="T42" fmla="*/ 144 w 1190"/>
                    <a:gd name="T43" fmla="*/ 354 h 1415"/>
                    <a:gd name="T44" fmla="*/ 139 w 1190"/>
                    <a:gd name="T45" fmla="*/ 354 h 1415"/>
                    <a:gd name="T46" fmla="*/ 134 w 1190"/>
                    <a:gd name="T47" fmla="*/ 353 h 1415"/>
                    <a:gd name="T48" fmla="*/ 125 w 1190"/>
                    <a:gd name="T49" fmla="*/ 349 h 1415"/>
                    <a:gd name="T50" fmla="*/ 116 w 1190"/>
                    <a:gd name="T51" fmla="*/ 343 h 1415"/>
                    <a:gd name="T52" fmla="*/ 108 w 1190"/>
                    <a:gd name="T53" fmla="*/ 336 h 1415"/>
                    <a:gd name="T54" fmla="*/ 98 w 1190"/>
                    <a:gd name="T55" fmla="*/ 329 h 1415"/>
                    <a:gd name="T56" fmla="*/ 89 w 1190"/>
                    <a:gd name="T57" fmla="*/ 323 h 1415"/>
                    <a:gd name="T58" fmla="*/ 5 w 1190"/>
                    <a:gd name="T59" fmla="*/ 291 h 1415"/>
                    <a:gd name="T60" fmla="*/ 2 w 1190"/>
                    <a:gd name="T61" fmla="*/ 289 h 1415"/>
                    <a:gd name="T62" fmla="*/ 0 w 1190"/>
                    <a:gd name="T63" fmla="*/ 286 h 1415"/>
                    <a:gd name="T64" fmla="*/ 1 w 1190"/>
                    <a:gd name="T65" fmla="*/ 282 h 1415"/>
                    <a:gd name="T66" fmla="*/ 3 w 1190"/>
                    <a:gd name="T67" fmla="*/ 278 h 1415"/>
                    <a:gd name="T68" fmla="*/ 68 w 1190"/>
                    <a:gd name="T69" fmla="*/ 106 h 141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190" h="1415">
                      <a:moveTo>
                        <a:pt x="271" y="423"/>
                      </a:moveTo>
                      <a:lnTo>
                        <a:pt x="358" y="217"/>
                      </a:lnTo>
                      <a:lnTo>
                        <a:pt x="434" y="37"/>
                      </a:lnTo>
                      <a:lnTo>
                        <a:pt x="445" y="28"/>
                      </a:lnTo>
                      <a:lnTo>
                        <a:pt x="458" y="25"/>
                      </a:lnTo>
                      <a:lnTo>
                        <a:pt x="484" y="23"/>
                      </a:lnTo>
                      <a:lnTo>
                        <a:pt x="825" y="1"/>
                      </a:lnTo>
                      <a:lnTo>
                        <a:pt x="1155" y="0"/>
                      </a:lnTo>
                      <a:lnTo>
                        <a:pt x="1175" y="3"/>
                      </a:lnTo>
                      <a:lnTo>
                        <a:pt x="1183" y="8"/>
                      </a:lnTo>
                      <a:lnTo>
                        <a:pt x="1190" y="25"/>
                      </a:lnTo>
                      <a:lnTo>
                        <a:pt x="1164" y="153"/>
                      </a:lnTo>
                      <a:lnTo>
                        <a:pt x="1113" y="265"/>
                      </a:lnTo>
                      <a:lnTo>
                        <a:pt x="1024" y="469"/>
                      </a:lnTo>
                      <a:lnTo>
                        <a:pt x="854" y="818"/>
                      </a:lnTo>
                      <a:lnTo>
                        <a:pt x="709" y="1122"/>
                      </a:lnTo>
                      <a:lnTo>
                        <a:pt x="670" y="1237"/>
                      </a:lnTo>
                      <a:lnTo>
                        <a:pt x="648" y="1314"/>
                      </a:lnTo>
                      <a:lnTo>
                        <a:pt x="624" y="1358"/>
                      </a:lnTo>
                      <a:lnTo>
                        <a:pt x="602" y="1390"/>
                      </a:lnTo>
                      <a:lnTo>
                        <a:pt x="587" y="1405"/>
                      </a:lnTo>
                      <a:lnTo>
                        <a:pt x="574" y="1414"/>
                      </a:lnTo>
                      <a:lnTo>
                        <a:pt x="554" y="1415"/>
                      </a:lnTo>
                      <a:lnTo>
                        <a:pt x="533" y="1410"/>
                      </a:lnTo>
                      <a:lnTo>
                        <a:pt x="500" y="1393"/>
                      </a:lnTo>
                      <a:lnTo>
                        <a:pt x="463" y="1370"/>
                      </a:lnTo>
                      <a:lnTo>
                        <a:pt x="430" y="1341"/>
                      </a:lnTo>
                      <a:lnTo>
                        <a:pt x="389" y="1314"/>
                      </a:lnTo>
                      <a:lnTo>
                        <a:pt x="353" y="1289"/>
                      </a:lnTo>
                      <a:lnTo>
                        <a:pt x="17" y="1164"/>
                      </a:lnTo>
                      <a:lnTo>
                        <a:pt x="6" y="1156"/>
                      </a:lnTo>
                      <a:lnTo>
                        <a:pt x="0" y="1144"/>
                      </a:lnTo>
                      <a:lnTo>
                        <a:pt x="4" y="1127"/>
                      </a:lnTo>
                      <a:lnTo>
                        <a:pt x="9" y="1112"/>
                      </a:lnTo>
                      <a:lnTo>
                        <a:pt x="271" y="423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96" name="Group 72">
                <a:extLst>
                  <a:ext uri="{FF2B5EF4-FFF2-40B4-BE49-F238E27FC236}">
                    <a16:creationId xmlns:a16="http://schemas.microsoft.com/office/drawing/2014/main" id="{B9037363-FC4E-47C3-B499-D25AC091B6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52" y="3124"/>
                <a:ext cx="158" cy="401"/>
                <a:chOff x="5352" y="3124"/>
                <a:chExt cx="158" cy="401"/>
              </a:xfrm>
            </p:grpSpPr>
            <p:sp>
              <p:nvSpPr>
                <p:cNvPr id="17497" name="Freeform 73">
                  <a:extLst>
                    <a:ext uri="{FF2B5EF4-FFF2-40B4-BE49-F238E27FC236}">
                      <a16:creationId xmlns:a16="http://schemas.microsoft.com/office/drawing/2014/main" id="{36C8ED72-D135-4924-8B79-C34677B25D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4" y="3139"/>
                  <a:ext cx="146" cy="386"/>
                </a:xfrm>
                <a:custGeom>
                  <a:avLst/>
                  <a:gdLst>
                    <a:gd name="T0" fmla="*/ 0 w 291"/>
                    <a:gd name="T1" fmla="*/ 0 h 772"/>
                    <a:gd name="T2" fmla="*/ 3 w 291"/>
                    <a:gd name="T3" fmla="*/ 13 h 772"/>
                    <a:gd name="T4" fmla="*/ 6 w 291"/>
                    <a:gd name="T5" fmla="*/ 23 h 772"/>
                    <a:gd name="T6" fmla="*/ 12 w 291"/>
                    <a:gd name="T7" fmla="*/ 31 h 772"/>
                    <a:gd name="T8" fmla="*/ 22 w 291"/>
                    <a:gd name="T9" fmla="*/ 37 h 772"/>
                    <a:gd name="T10" fmla="*/ 34 w 291"/>
                    <a:gd name="T11" fmla="*/ 41 h 772"/>
                    <a:gd name="T12" fmla="*/ 43 w 291"/>
                    <a:gd name="T13" fmla="*/ 49 h 772"/>
                    <a:gd name="T14" fmla="*/ 51 w 291"/>
                    <a:gd name="T15" fmla="*/ 58 h 772"/>
                    <a:gd name="T16" fmla="*/ 59 w 291"/>
                    <a:gd name="T17" fmla="*/ 74 h 772"/>
                    <a:gd name="T18" fmla="*/ 62 w 291"/>
                    <a:gd name="T19" fmla="*/ 87 h 772"/>
                    <a:gd name="T20" fmla="*/ 59 w 291"/>
                    <a:gd name="T21" fmla="*/ 97 h 772"/>
                    <a:gd name="T22" fmla="*/ 51 w 291"/>
                    <a:gd name="T23" fmla="*/ 106 h 772"/>
                    <a:gd name="T24" fmla="*/ 44 w 291"/>
                    <a:gd name="T25" fmla="*/ 115 h 772"/>
                    <a:gd name="T26" fmla="*/ 39 w 291"/>
                    <a:gd name="T27" fmla="*/ 123 h 772"/>
                    <a:gd name="T28" fmla="*/ 35 w 291"/>
                    <a:gd name="T29" fmla="*/ 135 h 772"/>
                    <a:gd name="T30" fmla="*/ 33 w 291"/>
                    <a:gd name="T31" fmla="*/ 148 h 772"/>
                    <a:gd name="T32" fmla="*/ 37 w 291"/>
                    <a:gd name="T33" fmla="*/ 160 h 772"/>
                    <a:gd name="T34" fmla="*/ 42 w 291"/>
                    <a:gd name="T35" fmla="*/ 168 h 772"/>
                    <a:gd name="T36" fmla="*/ 53 w 291"/>
                    <a:gd name="T37" fmla="*/ 178 h 772"/>
                    <a:gd name="T38" fmla="*/ 62 w 291"/>
                    <a:gd name="T39" fmla="*/ 185 h 772"/>
                    <a:gd name="T40" fmla="*/ 73 w 291"/>
                    <a:gd name="T41" fmla="*/ 193 h 77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91" h="772">
                      <a:moveTo>
                        <a:pt x="0" y="0"/>
                      </a:moveTo>
                      <a:lnTo>
                        <a:pt x="9" y="50"/>
                      </a:lnTo>
                      <a:lnTo>
                        <a:pt x="24" y="89"/>
                      </a:lnTo>
                      <a:lnTo>
                        <a:pt x="48" y="124"/>
                      </a:lnTo>
                      <a:lnTo>
                        <a:pt x="86" y="146"/>
                      </a:lnTo>
                      <a:lnTo>
                        <a:pt x="134" y="163"/>
                      </a:lnTo>
                      <a:lnTo>
                        <a:pt x="171" y="194"/>
                      </a:lnTo>
                      <a:lnTo>
                        <a:pt x="203" y="231"/>
                      </a:lnTo>
                      <a:lnTo>
                        <a:pt x="234" y="293"/>
                      </a:lnTo>
                      <a:lnTo>
                        <a:pt x="245" y="345"/>
                      </a:lnTo>
                      <a:lnTo>
                        <a:pt x="236" y="386"/>
                      </a:lnTo>
                      <a:lnTo>
                        <a:pt x="203" y="423"/>
                      </a:lnTo>
                      <a:lnTo>
                        <a:pt x="173" y="457"/>
                      </a:lnTo>
                      <a:lnTo>
                        <a:pt x="153" y="492"/>
                      </a:lnTo>
                      <a:lnTo>
                        <a:pt x="138" y="538"/>
                      </a:lnTo>
                      <a:lnTo>
                        <a:pt x="131" y="590"/>
                      </a:lnTo>
                      <a:lnTo>
                        <a:pt x="145" y="637"/>
                      </a:lnTo>
                      <a:lnTo>
                        <a:pt x="166" y="669"/>
                      </a:lnTo>
                      <a:lnTo>
                        <a:pt x="210" y="712"/>
                      </a:lnTo>
                      <a:lnTo>
                        <a:pt x="245" y="740"/>
                      </a:lnTo>
                      <a:lnTo>
                        <a:pt x="291" y="772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98" name="Oval 74">
                  <a:extLst>
                    <a:ext uri="{FF2B5EF4-FFF2-40B4-BE49-F238E27FC236}">
                      <a16:creationId xmlns:a16="http://schemas.microsoft.com/office/drawing/2014/main" id="{C058D4AD-7364-4C28-94B6-F3C7B421C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2" y="3124"/>
                  <a:ext cx="26" cy="24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grpSp>
        <p:nvGrpSpPr>
          <p:cNvPr id="17415" name="Group 75">
            <a:extLst>
              <a:ext uri="{FF2B5EF4-FFF2-40B4-BE49-F238E27FC236}">
                <a16:creationId xmlns:a16="http://schemas.microsoft.com/office/drawing/2014/main" id="{A338263E-5760-459C-95C4-ED2310B25A2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685800"/>
            <a:ext cx="3135313" cy="1955800"/>
            <a:chOff x="521" y="1007"/>
            <a:chExt cx="5047" cy="2961"/>
          </a:xfrm>
        </p:grpSpPr>
        <p:grpSp>
          <p:nvGrpSpPr>
            <p:cNvPr id="17429" name="Group 76">
              <a:extLst>
                <a:ext uri="{FF2B5EF4-FFF2-40B4-BE49-F238E27FC236}">
                  <a16:creationId xmlns:a16="http://schemas.microsoft.com/office/drawing/2014/main" id="{4DF30143-A2F5-4DA4-946E-6C35B2F1E9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2568"/>
              <a:ext cx="1296" cy="1400"/>
              <a:chOff x="2391" y="2632"/>
              <a:chExt cx="1296" cy="1400"/>
            </a:xfrm>
          </p:grpSpPr>
          <p:sp>
            <p:nvSpPr>
              <p:cNvPr id="17473" name="Freeform 77">
                <a:extLst>
                  <a:ext uri="{FF2B5EF4-FFF2-40B4-BE49-F238E27FC236}">
                    <a16:creationId xmlns:a16="http://schemas.microsoft.com/office/drawing/2014/main" id="{08386F1A-A8E4-442F-B6DF-21EA62A79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3" y="3896"/>
                <a:ext cx="233" cy="136"/>
              </a:xfrm>
              <a:custGeom>
                <a:avLst/>
                <a:gdLst>
                  <a:gd name="T0" fmla="*/ 148 w 233"/>
                  <a:gd name="T1" fmla="*/ 0 h 136"/>
                  <a:gd name="T2" fmla="*/ 30 w 233"/>
                  <a:gd name="T3" fmla="*/ 12 h 136"/>
                  <a:gd name="T4" fmla="*/ 18 w 233"/>
                  <a:gd name="T5" fmla="*/ 20 h 136"/>
                  <a:gd name="T6" fmla="*/ 11 w 233"/>
                  <a:gd name="T7" fmla="*/ 30 h 136"/>
                  <a:gd name="T8" fmla="*/ 4 w 233"/>
                  <a:gd name="T9" fmla="*/ 41 h 136"/>
                  <a:gd name="T10" fmla="*/ 0 w 233"/>
                  <a:gd name="T11" fmla="*/ 61 h 136"/>
                  <a:gd name="T12" fmla="*/ 0 w 233"/>
                  <a:gd name="T13" fmla="*/ 82 h 136"/>
                  <a:gd name="T14" fmla="*/ 4 w 233"/>
                  <a:gd name="T15" fmla="*/ 94 h 136"/>
                  <a:gd name="T16" fmla="*/ 11 w 233"/>
                  <a:gd name="T17" fmla="*/ 106 h 136"/>
                  <a:gd name="T18" fmla="*/ 24 w 233"/>
                  <a:gd name="T19" fmla="*/ 117 h 136"/>
                  <a:gd name="T20" fmla="*/ 38 w 233"/>
                  <a:gd name="T21" fmla="*/ 127 h 136"/>
                  <a:gd name="T22" fmla="*/ 53 w 233"/>
                  <a:gd name="T23" fmla="*/ 131 h 136"/>
                  <a:gd name="T24" fmla="*/ 66 w 233"/>
                  <a:gd name="T25" fmla="*/ 134 h 136"/>
                  <a:gd name="T26" fmla="*/ 83 w 233"/>
                  <a:gd name="T27" fmla="*/ 135 h 136"/>
                  <a:gd name="T28" fmla="*/ 81 w 233"/>
                  <a:gd name="T29" fmla="*/ 134 h 136"/>
                  <a:gd name="T30" fmla="*/ 173 w 233"/>
                  <a:gd name="T31" fmla="*/ 125 h 136"/>
                  <a:gd name="T32" fmla="*/ 232 w 233"/>
                  <a:gd name="T33" fmla="*/ 0 h 136"/>
                  <a:gd name="T34" fmla="*/ 148 w 233"/>
                  <a:gd name="T35" fmla="*/ 0 h 1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33" h="136">
                    <a:moveTo>
                      <a:pt x="148" y="0"/>
                    </a:moveTo>
                    <a:lnTo>
                      <a:pt x="30" y="12"/>
                    </a:lnTo>
                    <a:lnTo>
                      <a:pt x="18" y="20"/>
                    </a:lnTo>
                    <a:lnTo>
                      <a:pt x="11" y="30"/>
                    </a:lnTo>
                    <a:lnTo>
                      <a:pt x="4" y="41"/>
                    </a:lnTo>
                    <a:lnTo>
                      <a:pt x="0" y="61"/>
                    </a:lnTo>
                    <a:lnTo>
                      <a:pt x="0" y="82"/>
                    </a:lnTo>
                    <a:lnTo>
                      <a:pt x="4" y="94"/>
                    </a:lnTo>
                    <a:lnTo>
                      <a:pt x="11" y="106"/>
                    </a:lnTo>
                    <a:lnTo>
                      <a:pt x="24" y="117"/>
                    </a:lnTo>
                    <a:lnTo>
                      <a:pt x="38" y="127"/>
                    </a:lnTo>
                    <a:lnTo>
                      <a:pt x="53" y="131"/>
                    </a:lnTo>
                    <a:lnTo>
                      <a:pt x="66" y="134"/>
                    </a:lnTo>
                    <a:lnTo>
                      <a:pt x="83" y="135"/>
                    </a:lnTo>
                    <a:lnTo>
                      <a:pt x="81" y="134"/>
                    </a:lnTo>
                    <a:lnTo>
                      <a:pt x="173" y="125"/>
                    </a:lnTo>
                    <a:lnTo>
                      <a:pt x="232" y="0"/>
                    </a:lnTo>
                    <a:lnTo>
                      <a:pt x="148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4" name="Freeform 78">
                <a:extLst>
                  <a:ext uri="{FF2B5EF4-FFF2-40B4-BE49-F238E27FC236}">
                    <a16:creationId xmlns:a16="http://schemas.microsoft.com/office/drawing/2014/main" id="{7A0B8701-2C43-4F34-B4BB-6B9B9D224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2632"/>
                <a:ext cx="1296" cy="1391"/>
              </a:xfrm>
              <a:custGeom>
                <a:avLst/>
                <a:gdLst>
                  <a:gd name="T0" fmla="*/ 72 w 1296"/>
                  <a:gd name="T1" fmla="*/ 5 h 1391"/>
                  <a:gd name="T2" fmla="*/ 46 w 1296"/>
                  <a:gd name="T3" fmla="*/ 24 h 1391"/>
                  <a:gd name="T4" fmla="*/ 13 w 1296"/>
                  <a:gd name="T5" fmla="*/ 62 h 1391"/>
                  <a:gd name="T6" fmla="*/ 2 w 1296"/>
                  <a:gd name="T7" fmla="*/ 102 h 1391"/>
                  <a:gd name="T8" fmla="*/ 0 w 1296"/>
                  <a:gd name="T9" fmla="*/ 150 h 1391"/>
                  <a:gd name="T10" fmla="*/ 5 w 1296"/>
                  <a:gd name="T11" fmla="*/ 190 h 1391"/>
                  <a:gd name="T12" fmla="*/ 23 w 1296"/>
                  <a:gd name="T13" fmla="*/ 255 h 1391"/>
                  <a:gd name="T14" fmla="*/ 69 w 1296"/>
                  <a:gd name="T15" fmla="*/ 366 h 1391"/>
                  <a:gd name="T16" fmla="*/ 124 w 1296"/>
                  <a:gd name="T17" fmla="*/ 489 h 1391"/>
                  <a:gd name="T18" fmla="*/ 174 w 1296"/>
                  <a:gd name="T19" fmla="*/ 616 h 1391"/>
                  <a:gd name="T20" fmla="*/ 214 w 1296"/>
                  <a:gd name="T21" fmla="*/ 781 h 1391"/>
                  <a:gd name="T22" fmla="*/ 237 w 1296"/>
                  <a:gd name="T23" fmla="*/ 981 h 1391"/>
                  <a:gd name="T24" fmla="*/ 248 w 1296"/>
                  <a:gd name="T25" fmla="*/ 1124 h 1391"/>
                  <a:gd name="T26" fmla="*/ 248 w 1296"/>
                  <a:gd name="T27" fmla="*/ 1232 h 1391"/>
                  <a:gd name="T28" fmla="*/ 233 w 1296"/>
                  <a:gd name="T29" fmla="*/ 1313 h 1391"/>
                  <a:gd name="T30" fmla="*/ 214 w 1296"/>
                  <a:gd name="T31" fmla="*/ 1359 h 1391"/>
                  <a:gd name="T32" fmla="*/ 195 w 1296"/>
                  <a:gd name="T33" fmla="*/ 1382 h 1391"/>
                  <a:gd name="T34" fmla="*/ 301 w 1296"/>
                  <a:gd name="T35" fmla="*/ 1378 h 1391"/>
                  <a:gd name="T36" fmla="*/ 709 w 1296"/>
                  <a:gd name="T37" fmla="*/ 1324 h 1391"/>
                  <a:gd name="T38" fmla="*/ 1079 w 1296"/>
                  <a:gd name="T39" fmla="*/ 1293 h 1391"/>
                  <a:gd name="T40" fmla="*/ 1231 w 1296"/>
                  <a:gd name="T41" fmla="*/ 1297 h 1391"/>
                  <a:gd name="T42" fmla="*/ 1263 w 1296"/>
                  <a:gd name="T43" fmla="*/ 1274 h 1391"/>
                  <a:gd name="T44" fmla="*/ 1285 w 1296"/>
                  <a:gd name="T45" fmla="*/ 1221 h 1391"/>
                  <a:gd name="T46" fmla="*/ 1295 w 1296"/>
                  <a:gd name="T47" fmla="*/ 1147 h 1391"/>
                  <a:gd name="T48" fmla="*/ 1293 w 1296"/>
                  <a:gd name="T49" fmla="*/ 1053 h 1391"/>
                  <a:gd name="T50" fmla="*/ 1279 w 1296"/>
                  <a:gd name="T51" fmla="*/ 912 h 1391"/>
                  <a:gd name="T52" fmla="*/ 1235 w 1296"/>
                  <a:gd name="T53" fmla="*/ 732 h 1391"/>
                  <a:gd name="T54" fmla="*/ 1185 w 1296"/>
                  <a:gd name="T55" fmla="*/ 570 h 1391"/>
                  <a:gd name="T56" fmla="*/ 1125 w 1296"/>
                  <a:gd name="T57" fmla="*/ 420 h 1391"/>
                  <a:gd name="T58" fmla="*/ 1059 w 1296"/>
                  <a:gd name="T59" fmla="*/ 255 h 1391"/>
                  <a:gd name="T60" fmla="*/ 1037 w 1296"/>
                  <a:gd name="T61" fmla="*/ 181 h 1391"/>
                  <a:gd name="T62" fmla="*/ 1033 w 1296"/>
                  <a:gd name="T63" fmla="*/ 125 h 1391"/>
                  <a:gd name="T64" fmla="*/ 1059 w 1296"/>
                  <a:gd name="T65" fmla="*/ 12 h 1391"/>
                  <a:gd name="T66" fmla="*/ 81 w 1296"/>
                  <a:gd name="T67" fmla="*/ 2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96" h="1391">
                    <a:moveTo>
                      <a:pt x="81" y="2"/>
                    </a:moveTo>
                    <a:lnTo>
                      <a:pt x="72" y="5"/>
                    </a:lnTo>
                    <a:lnTo>
                      <a:pt x="60" y="11"/>
                    </a:lnTo>
                    <a:lnTo>
                      <a:pt x="46" y="24"/>
                    </a:lnTo>
                    <a:lnTo>
                      <a:pt x="27" y="42"/>
                    </a:lnTo>
                    <a:lnTo>
                      <a:pt x="13" y="62"/>
                    </a:lnTo>
                    <a:lnTo>
                      <a:pt x="5" y="83"/>
                    </a:lnTo>
                    <a:lnTo>
                      <a:pt x="2" y="102"/>
                    </a:lnTo>
                    <a:lnTo>
                      <a:pt x="0" y="126"/>
                    </a:lnTo>
                    <a:lnTo>
                      <a:pt x="0" y="150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3" y="255"/>
                    </a:lnTo>
                    <a:lnTo>
                      <a:pt x="41" y="308"/>
                    </a:lnTo>
                    <a:lnTo>
                      <a:pt x="69" y="366"/>
                    </a:lnTo>
                    <a:lnTo>
                      <a:pt x="96" y="432"/>
                    </a:lnTo>
                    <a:lnTo>
                      <a:pt x="124" y="489"/>
                    </a:lnTo>
                    <a:lnTo>
                      <a:pt x="147" y="547"/>
                    </a:lnTo>
                    <a:lnTo>
                      <a:pt x="174" y="616"/>
                    </a:lnTo>
                    <a:lnTo>
                      <a:pt x="198" y="705"/>
                    </a:lnTo>
                    <a:lnTo>
                      <a:pt x="214" y="781"/>
                    </a:lnTo>
                    <a:lnTo>
                      <a:pt x="229" y="878"/>
                    </a:lnTo>
                    <a:lnTo>
                      <a:pt x="237" y="981"/>
                    </a:lnTo>
                    <a:lnTo>
                      <a:pt x="248" y="1073"/>
                    </a:lnTo>
                    <a:lnTo>
                      <a:pt x="248" y="1124"/>
                    </a:lnTo>
                    <a:lnTo>
                      <a:pt x="248" y="1190"/>
                    </a:lnTo>
                    <a:lnTo>
                      <a:pt x="248" y="1232"/>
                    </a:lnTo>
                    <a:lnTo>
                      <a:pt x="246" y="1271"/>
                    </a:lnTo>
                    <a:lnTo>
                      <a:pt x="233" y="1313"/>
                    </a:lnTo>
                    <a:lnTo>
                      <a:pt x="225" y="1337"/>
                    </a:lnTo>
                    <a:lnTo>
                      <a:pt x="214" y="1359"/>
                    </a:lnTo>
                    <a:lnTo>
                      <a:pt x="202" y="1373"/>
                    </a:lnTo>
                    <a:lnTo>
                      <a:pt x="195" y="1382"/>
                    </a:lnTo>
                    <a:lnTo>
                      <a:pt x="186" y="1390"/>
                    </a:lnTo>
                    <a:lnTo>
                      <a:pt x="301" y="1378"/>
                    </a:lnTo>
                    <a:lnTo>
                      <a:pt x="524" y="1347"/>
                    </a:lnTo>
                    <a:lnTo>
                      <a:pt x="709" y="1324"/>
                    </a:lnTo>
                    <a:lnTo>
                      <a:pt x="921" y="1301"/>
                    </a:lnTo>
                    <a:lnTo>
                      <a:pt x="1079" y="1293"/>
                    </a:lnTo>
                    <a:lnTo>
                      <a:pt x="1200" y="1297"/>
                    </a:lnTo>
                    <a:lnTo>
                      <a:pt x="1231" y="1297"/>
                    </a:lnTo>
                    <a:lnTo>
                      <a:pt x="1251" y="1293"/>
                    </a:lnTo>
                    <a:lnTo>
                      <a:pt x="1263" y="1274"/>
                    </a:lnTo>
                    <a:lnTo>
                      <a:pt x="1275" y="1253"/>
                    </a:lnTo>
                    <a:lnTo>
                      <a:pt x="1285" y="1221"/>
                    </a:lnTo>
                    <a:lnTo>
                      <a:pt x="1290" y="1184"/>
                    </a:lnTo>
                    <a:lnTo>
                      <a:pt x="1295" y="1147"/>
                    </a:lnTo>
                    <a:lnTo>
                      <a:pt x="1295" y="1094"/>
                    </a:lnTo>
                    <a:lnTo>
                      <a:pt x="1293" y="1053"/>
                    </a:lnTo>
                    <a:lnTo>
                      <a:pt x="1290" y="985"/>
                    </a:lnTo>
                    <a:lnTo>
                      <a:pt x="1279" y="912"/>
                    </a:lnTo>
                    <a:lnTo>
                      <a:pt x="1259" y="818"/>
                    </a:lnTo>
                    <a:lnTo>
                      <a:pt x="1235" y="732"/>
                    </a:lnTo>
                    <a:lnTo>
                      <a:pt x="1216" y="655"/>
                    </a:lnTo>
                    <a:lnTo>
                      <a:pt x="1185" y="570"/>
                    </a:lnTo>
                    <a:lnTo>
                      <a:pt x="1153" y="493"/>
                    </a:lnTo>
                    <a:lnTo>
                      <a:pt x="1125" y="420"/>
                    </a:lnTo>
                    <a:lnTo>
                      <a:pt x="1082" y="316"/>
                    </a:lnTo>
                    <a:lnTo>
                      <a:pt x="1059" y="255"/>
                    </a:lnTo>
                    <a:lnTo>
                      <a:pt x="1045" y="214"/>
                    </a:lnTo>
                    <a:lnTo>
                      <a:pt x="1037" y="181"/>
                    </a:lnTo>
                    <a:lnTo>
                      <a:pt x="1033" y="151"/>
                    </a:lnTo>
                    <a:lnTo>
                      <a:pt x="1033" y="125"/>
                    </a:lnTo>
                    <a:lnTo>
                      <a:pt x="1051" y="31"/>
                    </a:lnTo>
                    <a:lnTo>
                      <a:pt x="1059" y="12"/>
                    </a:lnTo>
                    <a:lnTo>
                      <a:pt x="94" y="0"/>
                    </a:lnTo>
                    <a:lnTo>
                      <a:pt x="81" y="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5" name="Freeform 79">
                <a:extLst>
                  <a:ext uri="{FF2B5EF4-FFF2-40B4-BE49-F238E27FC236}">
                    <a16:creationId xmlns:a16="http://schemas.microsoft.com/office/drawing/2014/main" id="{E6F1C5F4-2D74-4BD5-867A-8AFFC5FF0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2641"/>
                <a:ext cx="1086" cy="154"/>
              </a:xfrm>
              <a:custGeom>
                <a:avLst/>
                <a:gdLst>
                  <a:gd name="T0" fmla="*/ 1026 w 1086"/>
                  <a:gd name="T1" fmla="*/ 12 h 154"/>
                  <a:gd name="T2" fmla="*/ 0 w 1086"/>
                  <a:gd name="T3" fmla="*/ 0 h 154"/>
                  <a:gd name="T4" fmla="*/ 28 w 1086"/>
                  <a:gd name="T5" fmla="*/ 4 h 154"/>
                  <a:gd name="T6" fmla="*/ 39 w 1086"/>
                  <a:gd name="T7" fmla="*/ 8 h 154"/>
                  <a:gd name="T8" fmla="*/ 50 w 1086"/>
                  <a:gd name="T9" fmla="*/ 12 h 154"/>
                  <a:gd name="T10" fmla="*/ 58 w 1086"/>
                  <a:gd name="T11" fmla="*/ 20 h 154"/>
                  <a:gd name="T12" fmla="*/ 65 w 1086"/>
                  <a:gd name="T13" fmla="*/ 29 h 154"/>
                  <a:gd name="T14" fmla="*/ 69 w 1086"/>
                  <a:gd name="T15" fmla="*/ 41 h 154"/>
                  <a:gd name="T16" fmla="*/ 73 w 1086"/>
                  <a:gd name="T17" fmla="*/ 54 h 154"/>
                  <a:gd name="T18" fmla="*/ 73 w 1086"/>
                  <a:gd name="T19" fmla="*/ 67 h 154"/>
                  <a:gd name="T20" fmla="*/ 74 w 1086"/>
                  <a:gd name="T21" fmla="*/ 77 h 154"/>
                  <a:gd name="T22" fmla="*/ 73 w 1086"/>
                  <a:gd name="T23" fmla="*/ 94 h 154"/>
                  <a:gd name="T24" fmla="*/ 69 w 1086"/>
                  <a:gd name="T25" fmla="*/ 109 h 154"/>
                  <a:gd name="T26" fmla="*/ 62 w 1086"/>
                  <a:gd name="T27" fmla="*/ 122 h 154"/>
                  <a:gd name="T28" fmla="*/ 51 w 1086"/>
                  <a:gd name="T29" fmla="*/ 136 h 154"/>
                  <a:gd name="T30" fmla="*/ 37 w 1086"/>
                  <a:gd name="T31" fmla="*/ 145 h 154"/>
                  <a:gd name="T32" fmla="*/ 27 w 1086"/>
                  <a:gd name="T33" fmla="*/ 153 h 154"/>
                  <a:gd name="T34" fmla="*/ 94 w 1086"/>
                  <a:gd name="T35" fmla="*/ 145 h 154"/>
                  <a:gd name="T36" fmla="*/ 169 w 1086"/>
                  <a:gd name="T37" fmla="*/ 134 h 154"/>
                  <a:gd name="T38" fmla="*/ 287 w 1086"/>
                  <a:gd name="T39" fmla="*/ 126 h 154"/>
                  <a:gd name="T40" fmla="*/ 385 w 1086"/>
                  <a:gd name="T41" fmla="*/ 119 h 154"/>
                  <a:gd name="T42" fmla="*/ 503 w 1086"/>
                  <a:gd name="T43" fmla="*/ 119 h 154"/>
                  <a:gd name="T44" fmla="*/ 633 w 1086"/>
                  <a:gd name="T45" fmla="*/ 122 h 154"/>
                  <a:gd name="T46" fmla="*/ 794 w 1086"/>
                  <a:gd name="T47" fmla="*/ 126 h 154"/>
                  <a:gd name="T48" fmla="*/ 947 w 1086"/>
                  <a:gd name="T49" fmla="*/ 138 h 154"/>
                  <a:gd name="T50" fmla="*/ 1011 w 1086"/>
                  <a:gd name="T51" fmla="*/ 149 h 154"/>
                  <a:gd name="T52" fmla="*/ 1028 w 1086"/>
                  <a:gd name="T53" fmla="*/ 152 h 154"/>
                  <a:gd name="T54" fmla="*/ 1048 w 1086"/>
                  <a:gd name="T55" fmla="*/ 152 h 154"/>
                  <a:gd name="T56" fmla="*/ 1062 w 1086"/>
                  <a:gd name="T57" fmla="*/ 149 h 154"/>
                  <a:gd name="T58" fmla="*/ 1073 w 1086"/>
                  <a:gd name="T59" fmla="*/ 138 h 154"/>
                  <a:gd name="T60" fmla="*/ 1080 w 1086"/>
                  <a:gd name="T61" fmla="*/ 124 h 154"/>
                  <a:gd name="T62" fmla="*/ 1084 w 1086"/>
                  <a:gd name="T63" fmla="*/ 112 h 154"/>
                  <a:gd name="T64" fmla="*/ 1085 w 1086"/>
                  <a:gd name="T65" fmla="*/ 98 h 154"/>
                  <a:gd name="T66" fmla="*/ 1082 w 1086"/>
                  <a:gd name="T67" fmla="*/ 73 h 154"/>
                  <a:gd name="T68" fmla="*/ 1077 w 1086"/>
                  <a:gd name="T69" fmla="*/ 59 h 154"/>
                  <a:gd name="T70" fmla="*/ 1069 w 1086"/>
                  <a:gd name="T71" fmla="*/ 43 h 154"/>
                  <a:gd name="T72" fmla="*/ 1062 w 1086"/>
                  <a:gd name="T73" fmla="*/ 32 h 154"/>
                  <a:gd name="T74" fmla="*/ 1053 w 1086"/>
                  <a:gd name="T75" fmla="*/ 23 h 154"/>
                  <a:gd name="T76" fmla="*/ 1040 w 1086"/>
                  <a:gd name="T77" fmla="*/ 16 h 154"/>
                  <a:gd name="T78" fmla="*/ 1026 w 1086"/>
                  <a:gd name="T79" fmla="*/ 12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86" h="154">
                    <a:moveTo>
                      <a:pt x="1026" y="12"/>
                    </a:moveTo>
                    <a:lnTo>
                      <a:pt x="0" y="0"/>
                    </a:lnTo>
                    <a:lnTo>
                      <a:pt x="28" y="4"/>
                    </a:lnTo>
                    <a:lnTo>
                      <a:pt x="39" y="8"/>
                    </a:lnTo>
                    <a:lnTo>
                      <a:pt x="50" y="12"/>
                    </a:lnTo>
                    <a:lnTo>
                      <a:pt x="58" y="20"/>
                    </a:lnTo>
                    <a:lnTo>
                      <a:pt x="65" y="29"/>
                    </a:lnTo>
                    <a:lnTo>
                      <a:pt x="69" y="41"/>
                    </a:lnTo>
                    <a:lnTo>
                      <a:pt x="73" y="54"/>
                    </a:lnTo>
                    <a:lnTo>
                      <a:pt x="73" y="67"/>
                    </a:lnTo>
                    <a:lnTo>
                      <a:pt x="74" y="77"/>
                    </a:lnTo>
                    <a:lnTo>
                      <a:pt x="73" y="94"/>
                    </a:lnTo>
                    <a:lnTo>
                      <a:pt x="69" y="109"/>
                    </a:lnTo>
                    <a:lnTo>
                      <a:pt x="62" y="122"/>
                    </a:lnTo>
                    <a:lnTo>
                      <a:pt x="51" y="136"/>
                    </a:lnTo>
                    <a:lnTo>
                      <a:pt x="37" y="145"/>
                    </a:lnTo>
                    <a:lnTo>
                      <a:pt x="27" y="153"/>
                    </a:lnTo>
                    <a:lnTo>
                      <a:pt x="94" y="145"/>
                    </a:lnTo>
                    <a:lnTo>
                      <a:pt x="169" y="134"/>
                    </a:lnTo>
                    <a:lnTo>
                      <a:pt x="287" y="126"/>
                    </a:lnTo>
                    <a:lnTo>
                      <a:pt x="385" y="119"/>
                    </a:lnTo>
                    <a:lnTo>
                      <a:pt x="503" y="119"/>
                    </a:lnTo>
                    <a:lnTo>
                      <a:pt x="633" y="122"/>
                    </a:lnTo>
                    <a:lnTo>
                      <a:pt x="794" y="126"/>
                    </a:lnTo>
                    <a:lnTo>
                      <a:pt x="947" y="138"/>
                    </a:lnTo>
                    <a:lnTo>
                      <a:pt x="1011" y="149"/>
                    </a:lnTo>
                    <a:lnTo>
                      <a:pt x="1028" y="152"/>
                    </a:lnTo>
                    <a:lnTo>
                      <a:pt x="1048" y="152"/>
                    </a:lnTo>
                    <a:lnTo>
                      <a:pt x="1062" y="149"/>
                    </a:lnTo>
                    <a:lnTo>
                      <a:pt x="1073" y="138"/>
                    </a:lnTo>
                    <a:lnTo>
                      <a:pt x="1080" y="124"/>
                    </a:lnTo>
                    <a:lnTo>
                      <a:pt x="1084" y="112"/>
                    </a:lnTo>
                    <a:lnTo>
                      <a:pt x="1085" y="98"/>
                    </a:lnTo>
                    <a:lnTo>
                      <a:pt x="1082" y="73"/>
                    </a:lnTo>
                    <a:lnTo>
                      <a:pt x="1077" y="59"/>
                    </a:lnTo>
                    <a:lnTo>
                      <a:pt x="1069" y="43"/>
                    </a:lnTo>
                    <a:lnTo>
                      <a:pt x="1062" y="32"/>
                    </a:lnTo>
                    <a:lnTo>
                      <a:pt x="1053" y="23"/>
                    </a:lnTo>
                    <a:lnTo>
                      <a:pt x="1040" y="16"/>
                    </a:lnTo>
                    <a:lnTo>
                      <a:pt x="1026" y="1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76" name="Group 80">
                <a:extLst>
                  <a:ext uri="{FF2B5EF4-FFF2-40B4-BE49-F238E27FC236}">
                    <a16:creationId xmlns:a16="http://schemas.microsoft.com/office/drawing/2014/main" id="{8AAFB69F-136F-4889-8E36-9B179703A0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3120"/>
                <a:ext cx="847" cy="564"/>
                <a:chOff x="2688" y="3120"/>
                <a:chExt cx="847" cy="564"/>
              </a:xfrm>
            </p:grpSpPr>
            <p:sp>
              <p:nvSpPr>
                <p:cNvPr id="17481" name="Line 81">
                  <a:extLst>
                    <a:ext uri="{FF2B5EF4-FFF2-40B4-BE49-F238E27FC236}">
                      <a16:creationId xmlns:a16="http://schemas.microsoft.com/office/drawing/2014/main" id="{E78F60CB-4631-4D88-8B2A-AE321D103F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0" y="3120"/>
                  <a:ext cx="607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2" name="Line 82">
                  <a:extLst>
                    <a:ext uri="{FF2B5EF4-FFF2-40B4-BE49-F238E27FC236}">
                      <a16:creationId xmlns:a16="http://schemas.microsoft.com/office/drawing/2014/main" id="{CE45159A-3E32-4B07-B83B-B5A40D8614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123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3" name="Line 83">
                  <a:extLst>
                    <a:ext uri="{FF2B5EF4-FFF2-40B4-BE49-F238E27FC236}">
                      <a16:creationId xmlns:a16="http://schemas.microsoft.com/office/drawing/2014/main" id="{E6951B87-2374-4D5E-AF1B-B1BC85337A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0" y="3459"/>
                  <a:ext cx="404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4" name="Line 84">
                  <a:extLst>
                    <a:ext uri="{FF2B5EF4-FFF2-40B4-BE49-F238E27FC236}">
                      <a16:creationId xmlns:a16="http://schemas.microsoft.com/office/drawing/2014/main" id="{E439F2BE-7E11-4312-8672-3D3D38EC47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4" y="3461"/>
                  <a:ext cx="0" cy="223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5" name="Line 85">
                  <a:extLst>
                    <a:ext uri="{FF2B5EF4-FFF2-40B4-BE49-F238E27FC236}">
                      <a16:creationId xmlns:a16="http://schemas.microsoft.com/office/drawing/2014/main" id="{35105673-F881-4647-9AD9-F6FF4EBDF7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6" y="3684"/>
                  <a:ext cx="439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6" name="Line 86">
                  <a:extLst>
                    <a:ext uri="{FF2B5EF4-FFF2-40B4-BE49-F238E27FC236}">
                      <a16:creationId xmlns:a16="http://schemas.microsoft.com/office/drawing/2014/main" id="{19EFA97C-2856-4B9B-99C5-71C1FFFCAC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35" y="3384"/>
                  <a:ext cx="0" cy="298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7" name="Line 87">
                  <a:extLst>
                    <a:ext uri="{FF2B5EF4-FFF2-40B4-BE49-F238E27FC236}">
                      <a16:creationId xmlns:a16="http://schemas.microsoft.com/office/drawing/2014/main" id="{7FF574C9-7618-4869-B242-BF5489B3E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00" y="3384"/>
                  <a:ext cx="235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88" name="Line 88">
                  <a:extLst>
                    <a:ext uri="{FF2B5EF4-FFF2-40B4-BE49-F238E27FC236}">
                      <a16:creationId xmlns:a16="http://schemas.microsoft.com/office/drawing/2014/main" id="{5A11A738-62AC-4338-922F-DAD361A6C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97" y="3122"/>
                  <a:ext cx="0" cy="261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77" name="Rectangle 89">
                <a:extLst>
                  <a:ext uri="{FF2B5EF4-FFF2-40B4-BE49-F238E27FC236}">
                    <a16:creationId xmlns:a16="http://schemas.microsoft.com/office/drawing/2014/main" id="{EB18CF2B-C947-4108-AD11-3E55B00B9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3134"/>
                <a:ext cx="631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400" b="1">
                    <a:solidFill>
                      <a:srgbClr val="000000"/>
                    </a:solidFill>
                    <a:latin typeface="Americana XBdCn BT" charset="0"/>
                  </a:rPr>
                  <a:t>PARCEL</a:t>
                </a:r>
              </a:p>
              <a:p>
                <a:pPr algn="ctr"/>
                <a:r>
                  <a:rPr lang="en-US" altLang="zh-CN" sz="400" b="1">
                    <a:solidFill>
                      <a:srgbClr val="000000"/>
                    </a:solidFill>
                    <a:latin typeface="Americana XBdCn BT" charset="0"/>
                  </a:rPr>
                  <a:t>#209</a:t>
                </a:r>
              </a:p>
            </p:txBody>
          </p:sp>
          <p:sp>
            <p:nvSpPr>
              <p:cNvPr id="17478" name="Freeform 90">
                <a:extLst>
                  <a:ext uri="{FF2B5EF4-FFF2-40B4-BE49-F238E27FC236}">
                    <a16:creationId xmlns:a16="http://schemas.microsoft.com/office/drawing/2014/main" id="{E5890561-2323-448B-ACD6-29F4EC08B9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" y="2718"/>
                <a:ext cx="75" cy="77"/>
              </a:xfrm>
              <a:custGeom>
                <a:avLst/>
                <a:gdLst>
                  <a:gd name="T0" fmla="*/ 0 w 75"/>
                  <a:gd name="T1" fmla="*/ 9 h 77"/>
                  <a:gd name="T2" fmla="*/ 13 w 75"/>
                  <a:gd name="T3" fmla="*/ 18 h 77"/>
                  <a:gd name="T4" fmla="*/ 20 w 75"/>
                  <a:gd name="T5" fmla="*/ 29 h 77"/>
                  <a:gd name="T6" fmla="*/ 23 w 75"/>
                  <a:gd name="T7" fmla="*/ 39 h 77"/>
                  <a:gd name="T8" fmla="*/ 24 w 75"/>
                  <a:gd name="T9" fmla="*/ 53 h 77"/>
                  <a:gd name="T10" fmla="*/ 21 w 75"/>
                  <a:gd name="T11" fmla="*/ 64 h 77"/>
                  <a:gd name="T12" fmla="*/ 13 w 75"/>
                  <a:gd name="T13" fmla="*/ 76 h 77"/>
                  <a:gd name="T14" fmla="*/ 74 w 75"/>
                  <a:gd name="T15" fmla="*/ 63 h 77"/>
                  <a:gd name="T16" fmla="*/ 69 w 75"/>
                  <a:gd name="T17" fmla="*/ 0 h 77"/>
                  <a:gd name="T18" fmla="*/ 0 w 75"/>
                  <a:gd name="T19" fmla="*/ 9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5" h="77">
                    <a:moveTo>
                      <a:pt x="0" y="9"/>
                    </a:moveTo>
                    <a:lnTo>
                      <a:pt x="13" y="18"/>
                    </a:lnTo>
                    <a:lnTo>
                      <a:pt x="20" y="29"/>
                    </a:lnTo>
                    <a:lnTo>
                      <a:pt x="23" y="39"/>
                    </a:lnTo>
                    <a:lnTo>
                      <a:pt x="24" y="53"/>
                    </a:lnTo>
                    <a:lnTo>
                      <a:pt x="21" y="64"/>
                    </a:lnTo>
                    <a:lnTo>
                      <a:pt x="13" y="76"/>
                    </a:lnTo>
                    <a:lnTo>
                      <a:pt x="74" y="63"/>
                    </a:lnTo>
                    <a:lnTo>
                      <a:pt x="69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9" name="Freeform 91">
                <a:extLst>
                  <a:ext uri="{FF2B5EF4-FFF2-40B4-BE49-F238E27FC236}">
                    <a16:creationId xmlns:a16="http://schemas.microsoft.com/office/drawing/2014/main" id="{9ED07FF2-157F-4DC9-AF6F-8890651E53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703"/>
                <a:ext cx="108" cy="92"/>
              </a:xfrm>
              <a:custGeom>
                <a:avLst/>
                <a:gdLst>
                  <a:gd name="T0" fmla="*/ 107 w 108"/>
                  <a:gd name="T1" fmla="*/ 6 h 92"/>
                  <a:gd name="T2" fmla="*/ 80 w 108"/>
                  <a:gd name="T3" fmla="*/ 83 h 92"/>
                  <a:gd name="T4" fmla="*/ 52 w 108"/>
                  <a:gd name="T5" fmla="*/ 91 h 92"/>
                  <a:gd name="T6" fmla="*/ 38 w 108"/>
                  <a:gd name="T7" fmla="*/ 90 h 92"/>
                  <a:gd name="T8" fmla="*/ 24 w 108"/>
                  <a:gd name="T9" fmla="*/ 84 h 92"/>
                  <a:gd name="T10" fmla="*/ 13 w 108"/>
                  <a:gd name="T11" fmla="*/ 75 h 92"/>
                  <a:gd name="T12" fmla="*/ 6 w 108"/>
                  <a:gd name="T13" fmla="*/ 66 h 92"/>
                  <a:gd name="T14" fmla="*/ 2 w 108"/>
                  <a:gd name="T15" fmla="*/ 55 h 92"/>
                  <a:gd name="T16" fmla="*/ 0 w 108"/>
                  <a:gd name="T17" fmla="*/ 45 h 92"/>
                  <a:gd name="T18" fmla="*/ 0 w 108"/>
                  <a:gd name="T19" fmla="*/ 31 h 92"/>
                  <a:gd name="T20" fmla="*/ 5 w 108"/>
                  <a:gd name="T21" fmla="*/ 21 h 92"/>
                  <a:gd name="T22" fmla="*/ 12 w 108"/>
                  <a:gd name="T23" fmla="*/ 13 h 92"/>
                  <a:gd name="T24" fmla="*/ 22 w 108"/>
                  <a:gd name="T25" fmla="*/ 8 h 92"/>
                  <a:gd name="T26" fmla="*/ 34 w 108"/>
                  <a:gd name="T27" fmla="*/ 4 h 92"/>
                  <a:gd name="T28" fmla="*/ 43 w 108"/>
                  <a:gd name="T29" fmla="*/ 2 h 92"/>
                  <a:gd name="T30" fmla="*/ 55 w 108"/>
                  <a:gd name="T31" fmla="*/ 0 h 92"/>
                  <a:gd name="T32" fmla="*/ 63 w 108"/>
                  <a:gd name="T33" fmla="*/ 0 h 92"/>
                  <a:gd name="T34" fmla="*/ 75 w 108"/>
                  <a:gd name="T35" fmla="*/ 0 h 92"/>
                  <a:gd name="T36" fmla="*/ 107 w 108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8" h="92">
                    <a:moveTo>
                      <a:pt x="107" y="6"/>
                    </a:moveTo>
                    <a:lnTo>
                      <a:pt x="80" y="83"/>
                    </a:lnTo>
                    <a:lnTo>
                      <a:pt x="52" y="91"/>
                    </a:lnTo>
                    <a:lnTo>
                      <a:pt x="38" y="90"/>
                    </a:lnTo>
                    <a:lnTo>
                      <a:pt x="24" y="84"/>
                    </a:lnTo>
                    <a:lnTo>
                      <a:pt x="13" y="75"/>
                    </a:lnTo>
                    <a:lnTo>
                      <a:pt x="6" y="66"/>
                    </a:lnTo>
                    <a:lnTo>
                      <a:pt x="2" y="55"/>
                    </a:lnTo>
                    <a:lnTo>
                      <a:pt x="0" y="45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12" y="13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75" y="0"/>
                    </a:lnTo>
                    <a:lnTo>
                      <a:pt x="107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80" name="Text Box 92">
                <a:extLst>
                  <a:ext uri="{FF2B5EF4-FFF2-40B4-BE49-F238E27FC236}">
                    <a16:creationId xmlns:a16="http://schemas.microsoft.com/office/drawing/2014/main" id="{48DABBF6-5115-485F-B66E-313DFED928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9" y="2831"/>
                <a:ext cx="5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Area</a:t>
                </a:r>
              </a:p>
            </p:txBody>
          </p:sp>
        </p:grpSp>
        <p:grpSp>
          <p:nvGrpSpPr>
            <p:cNvPr id="17430" name="Group 93">
              <a:extLst>
                <a:ext uri="{FF2B5EF4-FFF2-40B4-BE49-F238E27FC236}">
                  <a16:creationId xmlns:a16="http://schemas.microsoft.com/office/drawing/2014/main" id="{01187664-10F5-4C9A-B5F9-442B09FD4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086"/>
              <a:ext cx="1248" cy="1392"/>
              <a:chOff x="3696" y="1104"/>
              <a:chExt cx="1248" cy="1392"/>
            </a:xfrm>
          </p:grpSpPr>
          <p:sp>
            <p:nvSpPr>
              <p:cNvPr id="17463" name="Freeform 94">
                <a:extLst>
                  <a:ext uri="{FF2B5EF4-FFF2-40B4-BE49-F238E27FC236}">
                    <a16:creationId xmlns:a16="http://schemas.microsoft.com/office/drawing/2014/main" id="{BD0F8D34-5537-418F-82F6-8E43300D1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" y="2359"/>
                <a:ext cx="224" cy="137"/>
              </a:xfrm>
              <a:custGeom>
                <a:avLst/>
                <a:gdLst>
                  <a:gd name="T0" fmla="*/ 142 w 224"/>
                  <a:gd name="T1" fmla="*/ 0 h 137"/>
                  <a:gd name="T2" fmla="*/ 29 w 224"/>
                  <a:gd name="T3" fmla="*/ 11 h 137"/>
                  <a:gd name="T4" fmla="*/ 18 w 224"/>
                  <a:gd name="T5" fmla="*/ 20 h 137"/>
                  <a:gd name="T6" fmla="*/ 11 w 224"/>
                  <a:gd name="T7" fmla="*/ 31 h 137"/>
                  <a:gd name="T8" fmla="*/ 4 w 224"/>
                  <a:gd name="T9" fmla="*/ 42 h 137"/>
                  <a:gd name="T10" fmla="*/ 0 w 224"/>
                  <a:gd name="T11" fmla="*/ 62 h 137"/>
                  <a:gd name="T12" fmla="*/ 0 w 224"/>
                  <a:gd name="T13" fmla="*/ 83 h 137"/>
                  <a:gd name="T14" fmla="*/ 4 w 224"/>
                  <a:gd name="T15" fmla="*/ 94 h 137"/>
                  <a:gd name="T16" fmla="*/ 11 w 224"/>
                  <a:gd name="T17" fmla="*/ 107 h 137"/>
                  <a:gd name="T18" fmla="*/ 23 w 224"/>
                  <a:gd name="T19" fmla="*/ 118 h 137"/>
                  <a:gd name="T20" fmla="*/ 37 w 224"/>
                  <a:gd name="T21" fmla="*/ 127 h 137"/>
                  <a:gd name="T22" fmla="*/ 51 w 224"/>
                  <a:gd name="T23" fmla="*/ 133 h 137"/>
                  <a:gd name="T24" fmla="*/ 63 w 224"/>
                  <a:gd name="T25" fmla="*/ 135 h 137"/>
                  <a:gd name="T26" fmla="*/ 80 w 224"/>
                  <a:gd name="T27" fmla="*/ 136 h 137"/>
                  <a:gd name="T28" fmla="*/ 78 w 224"/>
                  <a:gd name="T29" fmla="*/ 135 h 137"/>
                  <a:gd name="T30" fmla="*/ 167 w 224"/>
                  <a:gd name="T31" fmla="*/ 126 h 137"/>
                  <a:gd name="T32" fmla="*/ 223 w 224"/>
                  <a:gd name="T33" fmla="*/ 0 h 137"/>
                  <a:gd name="T34" fmla="*/ 142 w 224"/>
                  <a:gd name="T35" fmla="*/ 0 h 1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4" h="137">
                    <a:moveTo>
                      <a:pt x="142" y="0"/>
                    </a:moveTo>
                    <a:lnTo>
                      <a:pt x="29" y="11"/>
                    </a:lnTo>
                    <a:lnTo>
                      <a:pt x="18" y="20"/>
                    </a:lnTo>
                    <a:lnTo>
                      <a:pt x="11" y="31"/>
                    </a:lnTo>
                    <a:lnTo>
                      <a:pt x="4" y="42"/>
                    </a:lnTo>
                    <a:lnTo>
                      <a:pt x="0" y="62"/>
                    </a:lnTo>
                    <a:lnTo>
                      <a:pt x="0" y="83"/>
                    </a:lnTo>
                    <a:lnTo>
                      <a:pt x="4" y="94"/>
                    </a:lnTo>
                    <a:lnTo>
                      <a:pt x="11" y="107"/>
                    </a:lnTo>
                    <a:lnTo>
                      <a:pt x="23" y="118"/>
                    </a:lnTo>
                    <a:lnTo>
                      <a:pt x="37" y="127"/>
                    </a:lnTo>
                    <a:lnTo>
                      <a:pt x="51" y="133"/>
                    </a:lnTo>
                    <a:lnTo>
                      <a:pt x="63" y="135"/>
                    </a:lnTo>
                    <a:lnTo>
                      <a:pt x="80" y="136"/>
                    </a:lnTo>
                    <a:lnTo>
                      <a:pt x="78" y="135"/>
                    </a:lnTo>
                    <a:lnTo>
                      <a:pt x="167" y="126"/>
                    </a:lnTo>
                    <a:lnTo>
                      <a:pt x="223" y="0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4" name="Freeform 95">
                <a:extLst>
                  <a:ext uri="{FF2B5EF4-FFF2-40B4-BE49-F238E27FC236}">
                    <a16:creationId xmlns:a16="http://schemas.microsoft.com/office/drawing/2014/main" id="{6CDF7F1B-34FB-4793-B419-DA524549E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104"/>
                <a:ext cx="1248" cy="1391"/>
              </a:xfrm>
              <a:custGeom>
                <a:avLst/>
                <a:gdLst>
                  <a:gd name="T0" fmla="*/ 70 w 1248"/>
                  <a:gd name="T1" fmla="*/ 5 h 1391"/>
                  <a:gd name="T2" fmla="*/ 44 w 1248"/>
                  <a:gd name="T3" fmla="*/ 24 h 1391"/>
                  <a:gd name="T4" fmla="*/ 13 w 1248"/>
                  <a:gd name="T5" fmla="*/ 62 h 1391"/>
                  <a:gd name="T6" fmla="*/ 2 w 1248"/>
                  <a:gd name="T7" fmla="*/ 101 h 1391"/>
                  <a:gd name="T8" fmla="*/ 0 w 1248"/>
                  <a:gd name="T9" fmla="*/ 149 h 1391"/>
                  <a:gd name="T10" fmla="*/ 5 w 1248"/>
                  <a:gd name="T11" fmla="*/ 190 h 1391"/>
                  <a:gd name="T12" fmla="*/ 22 w 1248"/>
                  <a:gd name="T13" fmla="*/ 256 h 1391"/>
                  <a:gd name="T14" fmla="*/ 66 w 1248"/>
                  <a:gd name="T15" fmla="*/ 366 h 1391"/>
                  <a:gd name="T16" fmla="*/ 119 w 1248"/>
                  <a:gd name="T17" fmla="*/ 489 h 1391"/>
                  <a:gd name="T18" fmla="*/ 167 w 1248"/>
                  <a:gd name="T19" fmla="*/ 616 h 1391"/>
                  <a:gd name="T20" fmla="*/ 206 w 1248"/>
                  <a:gd name="T21" fmla="*/ 782 h 1391"/>
                  <a:gd name="T22" fmla="*/ 228 w 1248"/>
                  <a:gd name="T23" fmla="*/ 981 h 1391"/>
                  <a:gd name="T24" fmla="*/ 239 w 1248"/>
                  <a:gd name="T25" fmla="*/ 1124 h 1391"/>
                  <a:gd name="T26" fmla="*/ 239 w 1248"/>
                  <a:gd name="T27" fmla="*/ 1232 h 1391"/>
                  <a:gd name="T28" fmla="*/ 224 w 1248"/>
                  <a:gd name="T29" fmla="*/ 1313 h 1391"/>
                  <a:gd name="T30" fmla="*/ 206 w 1248"/>
                  <a:gd name="T31" fmla="*/ 1359 h 1391"/>
                  <a:gd name="T32" fmla="*/ 187 w 1248"/>
                  <a:gd name="T33" fmla="*/ 1381 h 1391"/>
                  <a:gd name="T34" fmla="*/ 290 w 1248"/>
                  <a:gd name="T35" fmla="*/ 1377 h 1391"/>
                  <a:gd name="T36" fmla="*/ 683 w 1248"/>
                  <a:gd name="T37" fmla="*/ 1324 h 1391"/>
                  <a:gd name="T38" fmla="*/ 1039 w 1248"/>
                  <a:gd name="T39" fmla="*/ 1293 h 1391"/>
                  <a:gd name="T40" fmla="*/ 1186 w 1248"/>
                  <a:gd name="T41" fmla="*/ 1297 h 1391"/>
                  <a:gd name="T42" fmla="*/ 1216 w 1248"/>
                  <a:gd name="T43" fmla="*/ 1274 h 1391"/>
                  <a:gd name="T44" fmla="*/ 1237 w 1248"/>
                  <a:gd name="T45" fmla="*/ 1221 h 1391"/>
                  <a:gd name="T46" fmla="*/ 1247 w 1248"/>
                  <a:gd name="T47" fmla="*/ 1147 h 1391"/>
                  <a:gd name="T48" fmla="*/ 1245 w 1248"/>
                  <a:gd name="T49" fmla="*/ 1053 h 1391"/>
                  <a:gd name="T50" fmla="*/ 1232 w 1248"/>
                  <a:gd name="T51" fmla="*/ 912 h 1391"/>
                  <a:gd name="T52" fmla="*/ 1190 w 1248"/>
                  <a:gd name="T53" fmla="*/ 731 h 1391"/>
                  <a:gd name="T54" fmla="*/ 1140 w 1248"/>
                  <a:gd name="T55" fmla="*/ 570 h 1391"/>
                  <a:gd name="T56" fmla="*/ 1084 w 1248"/>
                  <a:gd name="T57" fmla="*/ 420 h 1391"/>
                  <a:gd name="T58" fmla="*/ 1019 w 1248"/>
                  <a:gd name="T59" fmla="*/ 254 h 1391"/>
                  <a:gd name="T60" fmla="*/ 999 w 1248"/>
                  <a:gd name="T61" fmla="*/ 182 h 1391"/>
                  <a:gd name="T62" fmla="*/ 995 w 1248"/>
                  <a:gd name="T63" fmla="*/ 124 h 1391"/>
                  <a:gd name="T64" fmla="*/ 1019 w 1248"/>
                  <a:gd name="T65" fmla="*/ 12 h 1391"/>
                  <a:gd name="T66" fmla="*/ 78 w 1248"/>
                  <a:gd name="T67" fmla="*/ 3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48" h="1391">
                    <a:moveTo>
                      <a:pt x="78" y="3"/>
                    </a:moveTo>
                    <a:lnTo>
                      <a:pt x="70" y="5"/>
                    </a:lnTo>
                    <a:lnTo>
                      <a:pt x="58" y="11"/>
                    </a:lnTo>
                    <a:lnTo>
                      <a:pt x="44" y="24"/>
                    </a:lnTo>
                    <a:lnTo>
                      <a:pt x="27" y="43"/>
                    </a:lnTo>
                    <a:lnTo>
                      <a:pt x="13" y="62"/>
                    </a:lnTo>
                    <a:lnTo>
                      <a:pt x="5" y="84"/>
                    </a:lnTo>
                    <a:lnTo>
                      <a:pt x="2" y="101"/>
                    </a:lnTo>
                    <a:lnTo>
                      <a:pt x="0" y="126"/>
                    </a:lnTo>
                    <a:lnTo>
                      <a:pt x="0" y="149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2" y="256"/>
                    </a:lnTo>
                    <a:lnTo>
                      <a:pt x="39" y="309"/>
                    </a:lnTo>
                    <a:lnTo>
                      <a:pt x="66" y="366"/>
                    </a:lnTo>
                    <a:lnTo>
                      <a:pt x="92" y="432"/>
                    </a:lnTo>
                    <a:lnTo>
                      <a:pt x="119" y="489"/>
                    </a:lnTo>
                    <a:lnTo>
                      <a:pt x="141" y="547"/>
                    </a:lnTo>
                    <a:lnTo>
                      <a:pt x="167" y="616"/>
                    </a:lnTo>
                    <a:lnTo>
                      <a:pt x="191" y="705"/>
                    </a:lnTo>
                    <a:lnTo>
                      <a:pt x="206" y="782"/>
                    </a:lnTo>
                    <a:lnTo>
                      <a:pt x="221" y="878"/>
                    </a:lnTo>
                    <a:lnTo>
                      <a:pt x="228" y="981"/>
                    </a:lnTo>
                    <a:lnTo>
                      <a:pt x="239" y="1073"/>
                    </a:lnTo>
                    <a:lnTo>
                      <a:pt x="239" y="1124"/>
                    </a:lnTo>
                    <a:lnTo>
                      <a:pt x="239" y="1190"/>
                    </a:lnTo>
                    <a:lnTo>
                      <a:pt x="239" y="1232"/>
                    </a:lnTo>
                    <a:lnTo>
                      <a:pt x="237" y="1272"/>
                    </a:lnTo>
                    <a:lnTo>
                      <a:pt x="224" y="1313"/>
                    </a:lnTo>
                    <a:lnTo>
                      <a:pt x="216" y="1337"/>
                    </a:lnTo>
                    <a:lnTo>
                      <a:pt x="206" y="1359"/>
                    </a:lnTo>
                    <a:lnTo>
                      <a:pt x="194" y="1372"/>
                    </a:lnTo>
                    <a:lnTo>
                      <a:pt x="187" y="1381"/>
                    </a:lnTo>
                    <a:lnTo>
                      <a:pt x="179" y="1390"/>
                    </a:lnTo>
                    <a:lnTo>
                      <a:pt x="290" y="1377"/>
                    </a:lnTo>
                    <a:lnTo>
                      <a:pt x="505" y="1347"/>
                    </a:lnTo>
                    <a:lnTo>
                      <a:pt x="683" y="1324"/>
                    </a:lnTo>
                    <a:lnTo>
                      <a:pt x="887" y="1301"/>
                    </a:lnTo>
                    <a:lnTo>
                      <a:pt x="1039" y="1293"/>
                    </a:lnTo>
                    <a:lnTo>
                      <a:pt x="1156" y="1297"/>
                    </a:lnTo>
                    <a:lnTo>
                      <a:pt x="1186" y="1297"/>
                    </a:lnTo>
                    <a:lnTo>
                      <a:pt x="1205" y="1293"/>
                    </a:lnTo>
                    <a:lnTo>
                      <a:pt x="1216" y="1274"/>
                    </a:lnTo>
                    <a:lnTo>
                      <a:pt x="1227" y="1253"/>
                    </a:lnTo>
                    <a:lnTo>
                      <a:pt x="1237" y="1221"/>
                    </a:lnTo>
                    <a:lnTo>
                      <a:pt x="1243" y="1184"/>
                    </a:lnTo>
                    <a:lnTo>
                      <a:pt x="1247" y="1147"/>
                    </a:lnTo>
                    <a:lnTo>
                      <a:pt x="1247" y="1094"/>
                    </a:lnTo>
                    <a:lnTo>
                      <a:pt x="1245" y="1053"/>
                    </a:lnTo>
                    <a:lnTo>
                      <a:pt x="1243" y="985"/>
                    </a:lnTo>
                    <a:lnTo>
                      <a:pt x="1232" y="912"/>
                    </a:lnTo>
                    <a:lnTo>
                      <a:pt x="1213" y="818"/>
                    </a:lnTo>
                    <a:lnTo>
                      <a:pt x="1190" y="731"/>
                    </a:lnTo>
                    <a:lnTo>
                      <a:pt x="1171" y="655"/>
                    </a:lnTo>
                    <a:lnTo>
                      <a:pt x="1140" y="570"/>
                    </a:lnTo>
                    <a:lnTo>
                      <a:pt x="1110" y="493"/>
                    </a:lnTo>
                    <a:lnTo>
                      <a:pt x="1084" y="420"/>
                    </a:lnTo>
                    <a:lnTo>
                      <a:pt x="1042" y="316"/>
                    </a:lnTo>
                    <a:lnTo>
                      <a:pt x="1019" y="254"/>
                    </a:lnTo>
                    <a:lnTo>
                      <a:pt x="1006" y="213"/>
                    </a:lnTo>
                    <a:lnTo>
                      <a:pt x="999" y="182"/>
                    </a:lnTo>
                    <a:lnTo>
                      <a:pt x="995" y="151"/>
                    </a:lnTo>
                    <a:lnTo>
                      <a:pt x="995" y="124"/>
                    </a:lnTo>
                    <a:lnTo>
                      <a:pt x="1012" y="32"/>
                    </a:lnTo>
                    <a:lnTo>
                      <a:pt x="1019" y="12"/>
                    </a:lnTo>
                    <a:lnTo>
                      <a:pt x="90" y="0"/>
                    </a:lnTo>
                    <a:lnTo>
                      <a:pt x="78" y="3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5" name="Freeform 96">
                <a:extLst>
                  <a:ext uri="{FF2B5EF4-FFF2-40B4-BE49-F238E27FC236}">
                    <a16:creationId xmlns:a16="http://schemas.microsoft.com/office/drawing/2014/main" id="{A863F077-C8C4-4329-9FB9-739BFF4A0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3" y="1168"/>
                <a:ext cx="102" cy="92"/>
              </a:xfrm>
              <a:custGeom>
                <a:avLst/>
                <a:gdLst>
                  <a:gd name="T0" fmla="*/ 101 w 102"/>
                  <a:gd name="T1" fmla="*/ 6 h 92"/>
                  <a:gd name="T2" fmla="*/ 76 w 102"/>
                  <a:gd name="T3" fmla="*/ 83 h 92"/>
                  <a:gd name="T4" fmla="*/ 49 w 102"/>
                  <a:gd name="T5" fmla="*/ 91 h 92"/>
                  <a:gd name="T6" fmla="*/ 36 w 102"/>
                  <a:gd name="T7" fmla="*/ 89 h 92"/>
                  <a:gd name="T8" fmla="*/ 23 w 102"/>
                  <a:gd name="T9" fmla="*/ 84 h 92"/>
                  <a:gd name="T10" fmla="*/ 12 w 102"/>
                  <a:gd name="T11" fmla="*/ 76 h 92"/>
                  <a:gd name="T12" fmla="*/ 6 w 102"/>
                  <a:gd name="T13" fmla="*/ 66 h 92"/>
                  <a:gd name="T14" fmla="*/ 1 w 102"/>
                  <a:gd name="T15" fmla="*/ 55 h 92"/>
                  <a:gd name="T16" fmla="*/ 0 w 102"/>
                  <a:gd name="T17" fmla="*/ 45 h 92"/>
                  <a:gd name="T18" fmla="*/ 0 w 102"/>
                  <a:gd name="T19" fmla="*/ 31 h 92"/>
                  <a:gd name="T20" fmla="*/ 4 w 102"/>
                  <a:gd name="T21" fmla="*/ 21 h 92"/>
                  <a:gd name="T22" fmla="*/ 11 w 102"/>
                  <a:gd name="T23" fmla="*/ 14 h 92"/>
                  <a:gd name="T24" fmla="*/ 21 w 102"/>
                  <a:gd name="T25" fmla="*/ 8 h 92"/>
                  <a:gd name="T26" fmla="*/ 31 w 102"/>
                  <a:gd name="T27" fmla="*/ 4 h 92"/>
                  <a:gd name="T28" fmla="*/ 41 w 102"/>
                  <a:gd name="T29" fmla="*/ 3 h 92"/>
                  <a:gd name="T30" fmla="*/ 52 w 102"/>
                  <a:gd name="T31" fmla="*/ 0 h 92"/>
                  <a:gd name="T32" fmla="*/ 60 w 102"/>
                  <a:gd name="T33" fmla="*/ 0 h 92"/>
                  <a:gd name="T34" fmla="*/ 71 w 102"/>
                  <a:gd name="T35" fmla="*/ 0 h 92"/>
                  <a:gd name="T36" fmla="*/ 101 w 102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2" h="92">
                    <a:moveTo>
                      <a:pt x="101" y="6"/>
                    </a:moveTo>
                    <a:lnTo>
                      <a:pt x="76" y="83"/>
                    </a:lnTo>
                    <a:lnTo>
                      <a:pt x="49" y="91"/>
                    </a:lnTo>
                    <a:lnTo>
                      <a:pt x="36" y="89"/>
                    </a:lnTo>
                    <a:lnTo>
                      <a:pt x="23" y="84"/>
                    </a:lnTo>
                    <a:lnTo>
                      <a:pt x="12" y="76"/>
                    </a:lnTo>
                    <a:lnTo>
                      <a:pt x="6" y="66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0" y="31"/>
                    </a:lnTo>
                    <a:lnTo>
                      <a:pt x="4" y="21"/>
                    </a:lnTo>
                    <a:lnTo>
                      <a:pt x="11" y="14"/>
                    </a:lnTo>
                    <a:lnTo>
                      <a:pt x="21" y="8"/>
                    </a:lnTo>
                    <a:lnTo>
                      <a:pt x="31" y="4"/>
                    </a:lnTo>
                    <a:lnTo>
                      <a:pt x="41" y="3"/>
                    </a:lnTo>
                    <a:lnTo>
                      <a:pt x="52" y="0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101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6" name="Freeform 97">
                <a:extLst>
                  <a:ext uri="{FF2B5EF4-FFF2-40B4-BE49-F238E27FC236}">
                    <a16:creationId xmlns:a16="http://schemas.microsoft.com/office/drawing/2014/main" id="{35936370-738F-41BD-9E81-642E495B5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1163"/>
                <a:ext cx="72" cy="75"/>
              </a:xfrm>
              <a:custGeom>
                <a:avLst/>
                <a:gdLst>
                  <a:gd name="T0" fmla="*/ 0 w 72"/>
                  <a:gd name="T1" fmla="*/ 9 h 75"/>
                  <a:gd name="T2" fmla="*/ 13 w 72"/>
                  <a:gd name="T3" fmla="*/ 18 h 75"/>
                  <a:gd name="T4" fmla="*/ 19 w 72"/>
                  <a:gd name="T5" fmla="*/ 28 h 75"/>
                  <a:gd name="T6" fmla="*/ 22 w 72"/>
                  <a:gd name="T7" fmla="*/ 37 h 75"/>
                  <a:gd name="T8" fmla="*/ 23 w 72"/>
                  <a:gd name="T9" fmla="*/ 51 h 75"/>
                  <a:gd name="T10" fmla="*/ 20 w 72"/>
                  <a:gd name="T11" fmla="*/ 62 h 75"/>
                  <a:gd name="T12" fmla="*/ 13 w 72"/>
                  <a:gd name="T13" fmla="*/ 74 h 75"/>
                  <a:gd name="T14" fmla="*/ 71 w 72"/>
                  <a:gd name="T15" fmla="*/ 61 h 75"/>
                  <a:gd name="T16" fmla="*/ 66 w 72"/>
                  <a:gd name="T17" fmla="*/ 0 h 75"/>
                  <a:gd name="T18" fmla="*/ 0 w 72"/>
                  <a:gd name="T19" fmla="*/ 9 h 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75">
                    <a:moveTo>
                      <a:pt x="0" y="9"/>
                    </a:moveTo>
                    <a:lnTo>
                      <a:pt x="13" y="18"/>
                    </a:lnTo>
                    <a:lnTo>
                      <a:pt x="19" y="28"/>
                    </a:lnTo>
                    <a:lnTo>
                      <a:pt x="22" y="37"/>
                    </a:lnTo>
                    <a:lnTo>
                      <a:pt x="23" y="51"/>
                    </a:lnTo>
                    <a:lnTo>
                      <a:pt x="20" y="62"/>
                    </a:lnTo>
                    <a:lnTo>
                      <a:pt x="13" y="74"/>
                    </a:lnTo>
                    <a:lnTo>
                      <a:pt x="71" y="61"/>
                    </a:lnTo>
                    <a:lnTo>
                      <a:pt x="66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7" name="Freeform 98">
                <a:extLst>
                  <a:ext uri="{FF2B5EF4-FFF2-40B4-BE49-F238E27FC236}">
                    <a16:creationId xmlns:a16="http://schemas.microsoft.com/office/drawing/2014/main" id="{902774FD-F20A-4123-8217-070EEC665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2" y="1105"/>
                <a:ext cx="1044" cy="155"/>
              </a:xfrm>
              <a:custGeom>
                <a:avLst/>
                <a:gdLst>
                  <a:gd name="T0" fmla="*/ 987 w 1044"/>
                  <a:gd name="T1" fmla="*/ 11 h 155"/>
                  <a:gd name="T2" fmla="*/ 0 w 1044"/>
                  <a:gd name="T3" fmla="*/ 0 h 155"/>
                  <a:gd name="T4" fmla="*/ 27 w 1044"/>
                  <a:gd name="T5" fmla="*/ 4 h 155"/>
                  <a:gd name="T6" fmla="*/ 37 w 1044"/>
                  <a:gd name="T7" fmla="*/ 8 h 155"/>
                  <a:gd name="T8" fmla="*/ 48 w 1044"/>
                  <a:gd name="T9" fmla="*/ 12 h 155"/>
                  <a:gd name="T10" fmla="*/ 55 w 1044"/>
                  <a:gd name="T11" fmla="*/ 20 h 155"/>
                  <a:gd name="T12" fmla="*/ 63 w 1044"/>
                  <a:gd name="T13" fmla="*/ 29 h 155"/>
                  <a:gd name="T14" fmla="*/ 67 w 1044"/>
                  <a:gd name="T15" fmla="*/ 42 h 155"/>
                  <a:gd name="T16" fmla="*/ 70 w 1044"/>
                  <a:gd name="T17" fmla="*/ 54 h 155"/>
                  <a:gd name="T18" fmla="*/ 71 w 1044"/>
                  <a:gd name="T19" fmla="*/ 68 h 155"/>
                  <a:gd name="T20" fmla="*/ 72 w 1044"/>
                  <a:gd name="T21" fmla="*/ 78 h 155"/>
                  <a:gd name="T22" fmla="*/ 70 w 1044"/>
                  <a:gd name="T23" fmla="*/ 94 h 155"/>
                  <a:gd name="T24" fmla="*/ 67 w 1044"/>
                  <a:gd name="T25" fmla="*/ 110 h 155"/>
                  <a:gd name="T26" fmla="*/ 59 w 1044"/>
                  <a:gd name="T27" fmla="*/ 122 h 155"/>
                  <a:gd name="T28" fmla="*/ 49 w 1044"/>
                  <a:gd name="T29" fmla="*/ 137 h 155"/>
                  <a:gd name="T30" fmla="*/ 36 w 1044"/>
                  <a:gd name="T31" fmla="*/ 146 h 155"/>
                  <a:gd name="T32" fmla="*/ 26 w 1044"/>
                  <a:gd name="T33" fmla="*/ 154 h 155"/>
                  <a:gd name="T34" fmla="*/ 90 w 1044"/>
                  <a:gd name="T35" fmla="*/ 146 h 155"/>
                  <a:gd name="T36" fmla="*/ 162 w 1044"/>
                  <a:gd name="T37" fmla="*/ 134 h 155"/>
                  <a:gd name="T38" fmla="*/ 276 w 1044"/>
                  <a:gd name="T39" fmla="*/ 127 h 155"/>
                  <a:gd name="T40" fmla="*/ 370 w 1044"/>
                  <a:gd name="T41" fmla="*/ 120 h 155"/>
                  <a:gd name="T42" fmla="*/ 484 w 1044"/>
                  <a:gd name="T43" fmla="*/ 120 h 155"/>
                  <a:gd name="T44" fmla="*/ 608 w 1044"/>
                  <a:gd name="T45" fmla="*/ 122 h 155"/>
                  <a:gd name="T46" fmla="*/ 763 w 1044"/>
                  <a:gd name="T47" fmla="*/ 127 h 155"/>
                  <a:gd name="T48" fmla="*/ 911 w 1044"/>
                  <a:gd name="T49" fmla="*/ 139 h 155"/>
                  <a:gd name="T50" fmla="*/ 972 w 1044"/>
                  <a:gd name="T51" fmla="*/ 150 h 155"/>
                  <a:gd name="T52" fmla="*/ 989 w 1044"/>
                  <a:gd name="T53" fmla="*/ 152 h 155"/>
                  <a:gd name="T54" fmla="*/ 1007 w 1044"/>
                  <a:gd name="T55" fmla="*/ 153 h 155"/>
                  <a:gd name="T56" fmla="*/ 1020 w 1044"/>
                  <a:gd name="T57" fmla="*/ 150 h 155"/>
                  <a:gd name="T58" fmla="*/ 1032 w 1044"/>
                  <a:gd name="T59" fmla="*/ 139 h 155"/>
                  <a:gd name="T60" fmla="*/ 1038 w 1044"/>
                  <a:gd name="T61" fmla="*/ 124 h 155"/>
                  <a:gd name="T62" fmla="*/ 1042 w 1044"/>
                  <a:gd name="T63" fmla="*/ 112 h 155"/>
                  <a:gd name="T64" fmla="*/ 1043 w 1044"/>
                  <a:gd name="T65" fmla="*/ 98 h 155"/>
                  <a:gd name="T66" fmla="*/ 1040 w 1044"/>
                  <a:gd name="T67" fmla="*/ 74 h 155"/>
                  <a:gd name="T68" fmla="*/ 1035 w 1044"/>
                  <a:gd name="T69" fmla="*/ 59 h 155"/>
                  <a:gd name="T70" fmla="*/ 1028 w 1044"/>
                  <a:gd name="T71" fmla="*/ 43 h 155"/>
                  <a:gd name="T72" fmla="*/ 1020 w 1044"/>
                  <a:gd name="T73" fmla="*/ 33 h 155"/>
                  <a:gd name="T74" fmla="*/ 1012 w 1044"/>
                  <a:gd name="T75" fmla="*/ 24 h 155"/>
                  <a:gd name="T76" fmla="*/ 1000 w 1044"/>
                  <a:gd name="T77" fmla="*/ 16 h 155"/>
                  <a:gd name="T78" fmla="*/ 987 w 1044"/>
                  <a:gd name="T79" fmla="*/ 11 h 15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44" h="155">
                    <a:moveTo>
                      <a:pt x="987" y="11"/>
                    </a:moveTo>
                    <a:lnTo>
                      <a:pt x="0" y="0"/>
                    </a:lnTo>
                    <a:lnTo>
                      <a:pt x="27" y="4"/>
                    </a:lnTo>
                    <a:lnTo>
                      <a:pt x="37" y="8"/>
                    </a:lnTo>
                    <a:lnTo>
                      <a:pt x="48" y="12"/>
                    </a:lnTo>
                    <a:lnTo>
                      <a:pt x="55" y="20"/>
                    </a:lnTo>
                    <a:lnTo>
                      <a:pt x="63" y="29"/>
                    </a:lnTo>
                    <a:lnTo>
                      <a:pt x="67" y="42"/>
                    </a:lnTo>
                    <a:lnTo>
                      <a:pt x="70" y="54"/>
                    </a:lnTo>
                    <a:lnTo>
                      <a:pt x="71" y="68"/>
                    </a:lnTo>
                    <a:lnTo>
                      <a:pt x="72" y="78"/>
                    </a:lnTo>
                    <a:lnTo>
                      <a:pt x="70" y="94"/>
                    </a:lnTo>
                    <a:lnTo>
                      <a:pt x="67" y="110"/>
                    </a:lnTo>
                    <a:lnTo>
                      <a:pt x="59" y="122"/>
                    </a:lnTo>
                    <a:lnTo>
                      <a:pt x="49" y="137"/>
                    </a:lnTo>
                    <a:lnTo>
                      <a:pt x="36" y="146"/>
                    </a:lnTo>
                    <a:lnTo>
                      <a:pt x="26" y="154"/>
                    </a:lnTo>
                    <a:lnTo>
                      <a:pt x="90" y="146"/>
                    </a:lnTo>
                    <a:lnTo>
                      <a:pt x="162" y="134"/>
                    </a:lnTo>
                    <a:lnTo>
                      <a:pt x="276" y="127"/>
                    </a:lnTo>
                    <a:lnTo>
                      <a:pt x="370" y="120"/>
                    </a:lnTo>
                    <a:lnTo>
                      <a:pt x="484" y="120"/>
                    </a:lnTo>
                    <a:lnTo>
                      <a:pt x="608" y="122"/>
                    </a:lnTo>
                    <a:lnTo>
                      <a:pt x="763" y="127"/>
                    </a:lnTo>
                    <a:lnTo>
                      <a:pt x="911" y="139"/>
                    </a:lnTo>
                    <a:lnTo>
                      <a:pt x="972" y="150"/>
                    </a:lnTo>
                    <a:lnTo>
                      <a:pt x="989" y="152"/>
                    </a:lnTo>
                    <a:lnTo>
                      <a:pt x="1007" y="153"/>
                    </a:lnTo>
                    <a:lnTo>
                      <a:pt x="1020" y="150"/>
                    </a:lnTo>
                    <a:lnTo>
                      <a:pt x="1032" y="139"/>
                    </a:lnTo>
                    <a:lnTo>
                      <a:pt x="1038" y="124"/>
                    </a:lnTo>
                    <a:lnTo>
                      <a:pt x="1042" y="112"/>
                    </a:lnTo>
                    <a:lnTo>
                      <a:pt x="1043" y="98"/>
                    </a:lnTo>
                    <a:lnTo>
                      <a:pt x="1040" y="74"/>
                    </a:lnTo>
                    <a:lnTo>
                      <a:pt x="1035" y="59"/>
                    </a:lnTo>
                    <a:lnTo>
                      <a:pt x="1028" y="43"/>
                    </a:lnTo>
                    <a:lnTo>
                      <a:pt x="1020" y="33"/>
                    </a:lnTo>
                    <a:lnTo>
                      <a:pt x="1012" y="24"/>
                    </a:lnTo>
                    <a:lnTo>
                      <a:pt x="1000" y="16"/>
                    </a:lnTo>
                    <a:lnTo>
                      <a:pt x="987" y="11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8" name="Arc 99">
                <a:extLst>
                  <a:ext uri="{FF2B5EF4-FFF2-40B4-BE49-F238E27FC236}">
                    <a16:creationId xmlns:a16="http://schemas.microsoft.com/office/drawing/2014/main" id="{01DCE881-EA87-4556-92EC-B629C9E26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1733"/>
                <a:ext cx="895" cy="375"/>
              </a:xfrm>
              <a:custGeom>
                <a:avLst/>
                <a:gdLst>
                  <a:gd name="T0" fmla="*/ 37 w 21600"/>
                  <a:gd name="T1" fmla="*/ 0 h 21600"/>
                  <a:gd name="T2" fmla="*/ 0 w 21600"/>
                  <a:gd name="T3" fmla="*/ 7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9" name="Arc 100">
                <a:extLst>
                  <a:ext uri="{FF2B5EF4-FFF2-40B4-BE49-F238E27FC236}">
                    <a16:creationId xmlns:a16="http://schemas.microsoft.com/office/drawing/2014/main" id="{247BB1C7-1262-47D4-9A7D-0B8AE9A28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1570"/>
                <a:ext cx="757" cy="292"/>
              </a:xfrm>
              <a:custGeom>
                <a:avLst/>
                <a:gdLst>
                  <a:gd name="T0" fmla="*/ 27 w 21600"/>
                  <a:gd name="T1" fmla="*/ 0 h 21673"/>
                  <a:gd name="T2" fmla="*/ 0 w 21600"/>
                  <a:gd name="T3" fmla="*/ 4 h 21673"/>
                  <a:gd name="T4" fmla="*/ 0 w 21600"/>
                  <a:gd name="T5" fmla="*/ 0 h 216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73" fill="none" extrusionOk="0">
                    <a:moveTo>
                      <a:pt x="21599" y="0"/>
                    </a:moveTo>
                    <a:cubicBezTo>
                      <a:pt x="21599" y="24"/>
                      <a:pt x="21600" y="49"/>
                      <a:pt x="21600" y="74"/>
                    </a:cubicBezTo>
                    <a:cubicBezTo>
                      <a:pt x="21600" y="11925"/>
                      <a:pt x="12050" y="21563"/>
                      <a:pt x="200" y="21673"/>
                    </a:cubicBezTo>
                  </a:path>
                  <a:path w="21600" h="21673" stroke="0" extrusionOk="0">
                    <a:moveTo>
                      <a:pt x="21599" y="0"/>
                    </a:moveTo>
                    <a:cubicBezTo>
                      <a:pt x="21599" y="24"/>
                      <a:pt x="21600" y="49"/>
                      <a:pt x="21600" y="74"/>
                    </a:cubicBezTo>
                    <a:cubicBezTo>
                      <a:pt x="21600" y="11925"/>
                      <a:pt x="12050" y="21563"/>
                      <a:pt x="200" y="21673"/>
                    </a:cubicBezTo>
                    <a:lnTo>
                      <a:pt x="0" y="74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0" name="Arc 101">
                <a:extLst>
                  <a:ext uri="{FF2B5EF4-FFF2-40B4-BE49-F238E27FC236}">
                    <a16:creationId xmlns:a16="http://schemas.microsoft.com/office/drawing/2014/main" id="{3BAB5135-134A-4015-8C24-2E6C1FED4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1654"/>
                <a:ext cx="791" cy="332"/>
              </a:xfrm>
              <a:custGeom>
                <a:avLst/>
                <a:gdLst>
                  <a:gd name="T0" fmla="*/ 29 w 21600"/>
                  <a:gd name="T1" fmla="*/ 0 h 21665"/>
                  <a:gd name="T2" fmla="*/ 0 w 21600"/>
                  <a:gd name="T3" fmla="*/ 5 h 21665"/>
                  <a:gd name="T4" fmla="*/ 0 w 21600"/>
                  <a:gd name="T5" fmla="*/ 0 h 216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65" fill="none" extrusionOk="0">
                    <a:moveTo>
                      <a:pt x="21599" y="0"/>
                    </a:moveTo>
                    <a:cubicBezTo>
                      <a:pt x="21599" y="21"/>
                      <a:pt x="21600" y="43"/>
                      <a:pt x="21600" y="65"/>
                    </a:cubicBezTo>
                    <a:cubicBezTo>
                      <a:pt x="21600" y="11994"/>
                      <a:pt x="11929" y="21664"/>
                      <a:pt x="0" y="21665"/>
                    </a:cubicBezTo>
                  </a:path>
                  <a:path w="21600" h="21665" stroke="0" extrusionOk="0">
                    <a:moveTo>
                      <a:pt x="21599" y="0"/>
                    </a:moveTo>
                    <a:cubicBezTo>
                      <a:pt x="21599" y="21"/>
                      <a:pt x="21600" y="43"/>
                      <a:pt x="21600" y="65"/>
                    </a:cubicBezTo>
                    <a:cubicBezTo>
                      <a:pt x="21600" y="11994"/>
                      <a:pt x="11929" y="21664"/>
                      <a:pt x="0" y="21665"/>
                    </a:cubicBezTo>
                    <a:lnTo>
                      <a:pt x="0" y="65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1" name="Arc 102">
                <a:extLst>
                  <a:ext uri="{FF2B5EF4-FFF2-40B4-BE49-F238E27FC236}">
                    <a16:creationId xmlns:a16="http://schemas.microsoft.com/office/drawing/2014/main" id="{9A6294D6-4BA6-4A00-9380-C1A7C566C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1440"/>
                <a:ext cx="619" cy="286"/>
              </a:xfrm>
              <a:custGeom>
                <a:avLst/>
                <a:gdLst>
                  <a:gd name="T0" fmla="*/ 18 w 21600"/>
                  <a:gd name="T1" fmla="*/ 0 h 21600"/>
                  <a:gd name="T2" fmla="*/ 0 w 21600"/>
                  <a:gd name="T3" fmla="*/ 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CC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72" name="Text Box 103">
                <a:extLst>
                  <a:ext uri="{FF2B5EF4-FFF2-40B4-BE49-F238E27FC236}">
                    <a16:creationId xmlns:a16="http://schemas.microsoft.com/office/drawing/2014/main" id="{1708FF8B-B3B2-4530-9465-AEB4C5397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296"/>
                <a:ext cx="5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Line</a:t>
                </a:r>
              </a:p>
            </p:txBody>
          </p:sp>
        </p:grpSp>
        <p:grpSp>
          <p:nvGrpSpPr>
            <p:cNvPr id="17431" name="Group 104">
              <a:extLst>
                <a:ext uri="{FF2B5EF4-FFF2-40B4-BE49-F238E27FC236}">
                  <a16:creationId xmlns:a16="http://schemas.microsoft.com/office/drawing/2014/main" id="{A81CB489-4563-4B13-94D3-E368331DA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096"/>
              <a:ext cx="1248" cy="1400"/>
              <a:chOff x="1042" y="1096"/>
              <a:chExt cx="1248" cy="1400"/>
            </a:xfrm>
          </p:grpSpPr>
          <p:sp>
            <p:nvSpPr>
              <p:cNvPr id="17438" name="Freeform 105">
                <a:extLst>
                  <a:ext uri="{FF2B5EF4-FFF2-40B4-BE49-F238E27FC236}">
                    <a16:creationId xmlns:a16="http://schemas.microsoft.com/office/drawing/2014/main" id="{B5712AA3-2367-4D21-A7F6-1570E8133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" y="2360"/>
                <a:ext cx="223" cy="136"/>
              </a:xfrm>
              <a:custGeom>
                <a:avLst/>
                <a:gdLst>
                  <a:gd name="T0" fmla="*/ 142 w 223"/>
                  <a:gd name="T1" fmla="*/ 0 h 136"/>
                  <a:gd name="T2" fmla="*/ 29 w 223"/>
                  <a:gd name="T3" fmla="*/ 12 h 136"/>
                  <a:gd name="T4" fmla="*/ 18 w 223"/>
                  <a:gd name="T5" fmla="*/ 20 h 136"/>
                  <a:gd name="T6" fmla="*/ 11 w 223"/>
                  <a:gd name="T7" fmla="*/ 30 h 136"/>
                  <a:gd name="T8" fmla="*/ 4 w 223"/>
                  <a:gd name="T9" fmla="*/ 42 h 136"/>
                  <a:gd name="T10" fmla="*/ 0 w 223"/>
                  <a:gd name="T11" fmla="*/ 61 h 136"/>
                  <a:gd name="T12" fmla="*/ 0 w 223"/>
                  <a:gd name="T13" fmla="*/ 83 h 136"/>
                  <a:gd name="T14" fmla="*/ 4 w 223"/>
                  <a:gd name="T15" fmla="*/ 93 h 136"/>
                  <a:gd name="T16" fmla="*/ 11 w 223"/>
                  <a:gd name="T17" fmla="*/ 107 h 136"/>
                  <a:gd name="T18" fmla="*/ 23 w 223"/>
                  <a:gd name="T19" fmla="*/ 117 h 136"/>
                  <a:gd name="T20" fmla="*/ 37 w 223"/>
                  <a:gd name="T21" fmla="*/ 126 h 136"/>
                  <a:gd name="T22" fmla="*/ 51 w 223"/>
                  <a:gd name="T23" fmla="*/ 131 h 136"/>
                  <a:gd name="T24" fmla="*/ 63 w 223"/>
                  <a:gd name="T25" fmla="*/ 134 h 136"/>
                  <a:gd name="T26" fmla="*/ 79 w 223"/>
                  <a:gd name="T27" fmla="*/ 135 h 136"/>
                  <a:gd name="T28" fmla="*/ 78 w 223"/>
                  <a:gd name="T29" fmla="*/ 134 h 136"/>
                  <a:gd name="T30" fmla="*/ 166 w 223"/>
                  <a:gd name="T31" fmla="*/ 125 h 136"/>
                  <a:gd name="T32" fmla="*/ 222 w 223"/>
                  <a:gd name="T33" fmla="*/ 0 h 136"/>
                  <a:gd name="T34" fmla="*/ 142 w 223"/>
                  <a:gd name="T35" fmla="*/ 0 h 1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3" h="136">
                    <a:moveTo>
                      <a:pt x="142" y="0"/>
                    </a:moveTo>
                    <a:lnTo>
                      <a:pt x="29" y="12"/>
                    </a:lnTo>
                    <a:lnTo>
                      <a:pt x="18" y="20"/>
                    </a:lnTo>
                    <a:lnTo>
                      <a:pt x="11" y="30"/>
                    </a:lnTo>
                    <a:lnTo>
                      <a:pt x="4" y="42"/>
                    </a:lnTo>
                    <a:lnTo>
                      <a:pt x="0" y="61"/>
                    </a:lnTo>
                    <a:lnTo>
                      <a:pt x="0" y="83"/>
                    </a:lnTo>
                    <a:lnTo>
                      <a:pt x="4" y="93"/>
                    </a:lnTo>
                    <a:lnTo>
                      <a:pt x="11" y="107"/>
                    </a:lnTo>
                    <a:lnTo>
                      <a:pt x="23" y="117"/>
                    </a:lnTo>
                    <a:lnTo>
                      <a:pt x="37" y="126"/>
                    </a:lnTo>
                    <a:lnTo>
                      <a:pt x="51" y="131"/>
                    </a:lnTo>
                    <a:lnTo>
                      <a:pt x="63" y="134"/>
                    </a:lnTo>
                    <a:lnTo>
                      <a:pt x="79" y="135"/>
                    </a:lnTo>
                    <a:lnTo>
                      <a:pt x="78" y="134"/>
                    </a:lnTo>
                    <a:lnTo>
                      <a:pt x="166" y="125"/>
                    </a:lnTo>
                    <a:lnTo>
                      <a:pt x="222" y="0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Freeform 106">
                <a:extLst>
                  <a:ext uri="{FF2B5EF4-FFF2-40B4-BE49-F238E27FC236}">
                    <a16:creationId xmlns:a16="http://schemas.microsoft.com/office/drawing/2014/main" id="{AD872C90-F52E-4699-A570-05EF247C9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" y="1096"/>
                <a:ext cx="1248" cy="1391"/>
              </a:xfrm>
              <a:custGeom>
                <a:avLst/>
                <a:gdLst>
                  <a:gd name="T0" fmla="*/ 70 w 1248"/>
                  <a:gd name="T1" fmla="*/ 5 h 1391"/>
                  <a:gd name="T2" fmla="*/ 44 w 1248"/>
                  <a:gd name="T3" fmla="*/ 24 h 1391"/>
                  <a:gd name="T4" fmla="*/ 13 w 1248"/>
                  <a:gd name="T5" fmla="*/ 62 h 1391"/>
                  <a:gd name="T6" fmla="*/ 2 w 1248"/>
                  <a:gd name="T7" fmla="*/ 102 h 1391"/>
                  <a:gd name="T8" fmla="*/ 0 w 1248"/>
                  <a:gd name="T9" fmla="*/ 150 h 1391"/>
                  <a:gd name="T10" fmla="*/ 5 w 1248"/>
                  <a:gd name="T11" fmla="*/ 190 h 1391"/>
                  <a:gd name="T12" fmla="*/ 22 w 1248"/>
                  <a:gd name="T13" fmla="*/ 255 h 1391"/>
                  <a:gd name="T14" fmla="*/ 66 w 1248"/>
                  <a:gd name="T15" fmla="*/ 365 h 1391"/>
                  <a:gd name="T16" fmla="*/ 119 w 1248"/>
                  <a:gd name="T17" fmla="*/ 489 h 1391"/>
                  <a:gd name="T18" fmla="*/ 167 w 1248"/>
                  <a:gd name="T19" fmla="*/ 616 h 1391"/>
                  <a:gd name="T20" fmla="*/ 206 w 1248"/>
                  <a:gd name="T21" fmla="*/ 781 h 1391"/>
                  <a:gd name="T22" fmla="*/ 228 w 1248"/>
                  <a:gd name="T23" fmla="*/ 981 h 1391"/>
                  <a:gd name="T24" fmla="*/ 239 w 1248"/>
                  <a:gd name="T25" fmla="*/ 1124 h 1391"/>
                  <a:gd name="T26" fmla="*/ 239 w 1248"/>
                  <a:gd name="T27" fmla="*/ 1232 h 1391"/>
                  <a:gd name="T28" fmla="*/ 224 w 1248"/>
                  <a:gd name="T29" fmla="*/ 1313 h 1391"/>
                  <a:gd name="T30" fmla="*/ 206 w 1248"/>
                  <a:gd name="T31" fmla="*/ 1359 h 1391"/>
                  <a:gd name="T32" fmla="*/ 187 w 1248"/>
                  <a:gd name="T33" fmla="*/ 1381 h 1391"/>
                  <a:gd name="T34" fmla="*/ 290 w 1248"/>
                  <a:gd name="T35" fmla="*/ 1377 h 1391"/>
                  <a:gd name="T36" fmla="*/ 683 w 1248"/>
                  <a:gd name="T37" fmla="*/ 1324 h 1391"/>
                  <a:gd name="T38" fmla="*/ 1039 w 1248"/>
                  <a:gd name="T39" fmla="*/ 1293 h 1391"/>
                  <a:gd name="T40" fmla="*/ 1186 w 1248"/>
                  <a:gd name="T41" fmla="*/ 1297 h 1391"/>
                  <a:gd name="T42" fmla="*/ 1216 w 1248"/>
                  <a:gd name="T43" fmla="*/ 1274 h 1391"/>
                  <a:gd name="T44" fmla="*/ 1237 w 1248"/>
                  <a:gd name="T45" fmla="*/ 1221 h 1391"/>
                  <a:gd name="T46" fmla="*/ 1247 w 1248"/>
                  <a:gd name="T47" fmla="*/ 1147 h 1391"/>
                  <a:gd name="T48" fmla="*/ 1245 w 1248"/>
                  <a:gd name="T49" fmla="*/ 1052 h 1391"/>
                  <a:gd name="T50" fmla="*/ 1232 w 1248"/>
                  <a:gd name="T51" fmla="*/ 912 h 1391"/>
                  <a:gd name="T52" fmla="*/ 1190 w 1248"/>
                  <a:gd name="T53" fmla="*/ 732 h 1391"/>
                  <a:gd name="T54" fmla="*/ 1140 w 1248"/>
                  <a:gd name="T55" fmla="*/ 570 h 1391"/>
                  <a:gd name="T56" fmla="*/ 1084 w 1248"/>
                  <a:gd name="T57" fmla="*/ 420 h 1391"/>
                  <a:gd name="T58" fmla="*/ 1019 w 1248"/>
                  <a:gd name="T59" fmla="*/ 254 h 1391"/>
                  <a:gd name="T60" fmla="*/ 999 w 1248"/>
                  <a:gd name="T61" fmla="*/ 182 h 1391"/>
                  <a:gd name="T62" fmla="*/ 995 w 1248"/>
                  <a:gd name="T63" fmla="*/ 125 h 1391"/>
                  <a:gd name="T64" fmla="*/ 1019 w 1248"/>
                  <a:gd name="T65" fmla="*/ 12 h 1391"/>
                  <a:gd name="T66" fmla="*/ 78 w 1248"/>
                  <a:gd name="T67" fmla="*/ 2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48" h="1391">
                    <a:moveTo>
                      <a:pt x="78" y="2"/>
                    </a:moveTo>
                    <a:lnTo>
                      <a:pt x="70" y="5"/>
                    </a:lnTo>
                    <a:lnTo>
                      <a:pt x="58" y="11"/>
                    </a:lnTo>
                    <a:lnTo>
                      <a:pt x="44" y="24"/>
                    </a:lnTo>
                    <a:lnTo>
                      <a:pt x="27" y="43"/>
                    </a:lnTo>
                    <a:lnTo>
                      <a:pt x="13" y="62"/>
                    </a:lnTo>
                    <a:lnTo>
                      <a:pt x="5" y="83"/>
                    </a:lnTo>
                    <a:lnTo>
                      <a:pt x="2" y="102"/>
                    </a:lnTo>
                    <a:lnTo>
                      <a:pt x="0" y="126"/>
                    </a:lnTo>
                    <a:lnTo>
                      <a:pt x="0" y="150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2" y="255"/>
                    </a:lnTo>
                    <a:lnTo>
                      <a:pt x="39" y="308"/>
                    </a:lnTo>
                    <a:lnTo>
                      <a:pt x="66" y="365"/>
                    </a:lnTo>
                    <a:lnTo>
                      <a:pt x="92" y="432"/>
                    </a:lnTo>
                    <a:lnTo>
                      <a:pt x="119" y="489"/>
                    </a:lnTo>
                    <a:lnTo>
                      <a:pt x="141" y="547"/>
                    </a:lnTo>
                    <a:lnTo>
                      <a:pt x="167" y="616"/>
                    </a:lnTo>
                    <a:lnTo>
                      <a:pt x="191" y="705"/>
                    </a:lnTo>
                    <a:lnTo>
                      <a:pt x="206" y="781"/>
                    </a:lnTo>
                    <a:lnTo>
                      <a:pt x="221" y="878"/>
                    </a:lnTo>
                    <a:lnTo>
                      <a:pt x="228" y="981"/>
                    </a:lnTo>
                    <a:lnTo>
                      <a:pt x="239" y="1074"/>
                    </a:lnTo>
                    <a:lnTo>
                      <a:pt x="239" y="1124"/>
                    </a:lnTo>
                    <a:lnTo>
                      <a:pt x="239" y="1190"/>
                    </a:lnTo>
                    <a:lnTo>
                      <a:pt x="239" y="1232"/>
                    </a:lnTo>
                    <a:lnTo>
                      <a:pt x="237" y="1272"/>
                    </a:lnTo>
                    <a:lnTo>
                      <a:pt x="224" y="1313"/>
                    </a:lnTo>
                    <a:lnTo>
                      <a:pt x="216" y="1337"/>
                    </a:lnTo>
                    <a:lnTo>
                      <a:pt x="206" y="1359"/>
                    </a:lnTo>
                    <a:lnTo>
                      <a:pt x="194" y="1372"/>
                    </a:lnTo>
                    <a:lnTo>
                      <a:pt x="187" y="1381"/>
                    </a:lnTo>
                    <a:lnTo>
                      <a:pt x="179" y="1390"/>
                    </a:lnTo>
                    <a:lnTo>
                      <a:pt x="290" y="1377"/>
                    </a:lnTo>
                    <a:lnTo>
                      <a:pt x="505" y="1347"/>
                    </a:lnTo>
                    <a:lnTo>
                      <a:pt x="683" y="1324"/>
                    </a:lnTo>
                    <a:lnTo>
                      <a:pt x="887" y="1301"/>
                    </a:lnTo>
                    <a:lnTo>
                      <a:pt x="1039" y="1293"/>
                    </a:lnTo>
                    <a:lnTo>
                      <a:pt x="1156" y="1297"/>
                    </a:lnTo>
                    <a:lnTo>
                      <a:pt x="1186" y="1297"/>
                    </a:lnTo>
                    <a:lnTo>
                      <a:pt x="1205" y="1293"/>
                    </a:lnTo>
                    <a:lnTo>
                      <a:pt x="1216" y="1274"/>
                    </a:lnTo>
                    <a:lnTo>
                      <a:pt x="1227" y="1253"/>
                    </a:lnTo>
                    <a:lnTo>
                      <a:pt x="1237" y="1221"/>
                    </a:lnTo>
                    <a:lnTo>
                      <a:pt x="1243" y="1184"/>
                    </a:lnTo>
                    <a:lnTo>
                      <a:pt x="1247" y="1147"/>
                    </a:lnTo>
                    <a:lnTo>
                      <a:pt x="1247" y="1095"/>
                    </a:lnTo>
                    <a:lnTo>
                      <a:pt x="1245" y="1052"/>
                    </a:lnTo>
                    <a:lnTo>
                      <a:pt x="1243" y="985"/>
                    </a:lnTo>
                    <a:lnTo>
                      <a:pt x="1232" y="912"/>
                    </a:lnTo>
                    <a:lnTo>
                      <a:pt x="1213" y="818"/>
                    </a:lnTo>
                    <a:lnTo>
                      <a:pt x="1190" y="732"/>
                    </a:lnTo>
                    <a:lnTo>
                      <a:pt x="1171" y="655"/>
                    </a:lnTo>
                    <a:lnTo>
                      <a:pt x="1140" y="570"/>
                    </a:lnTo>
                    <a:lnTo>
                      <a:pt x="1110" y="493"/>
                    </a:lnTo>
                    <a:lnTo>
                      <a:pt x="1084" y="420"/>
                    </a:lnTo>
                    <a:lnTo>
                      <a:pt x="1042" y="316"/>
                    </a:lnTo>
                    <a:lnTo>
                      <a:pt x="1019" y="254"/>
                    </a:lnTo>
                    <a:lnTo>
                      <a:pt x="1006" y="213"/>
                    </a:lnTo>
                    <a:lnTo>
                      <a:pt x="999" y="182"/>
                    </a:lnTo>
                    <a:lnTo>
                      <a:pt x="995" y="151"/>
                    </a:lnTo>
                    <a:lnTo>
                      <a:pt x="995" y="125"/>
                    </a:lnTo>
                    <a:lnTo>
                      <a:pt x="1012" y="31"/>
                    </a:lnTo>
                    <a:lnTo>
                      <a:pt x="1019" y="12"/>
                    </a:lnTo>
                    <a:lnTo>
                      <a:pt x="90" y="0"/>
                    </a:lnTo>
                    <a:lnTo>
                      <a:pt x="78" y="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Freeform 107">
                <a:extLst>
                  <a:ext uri="{FF2B5EF4-FFF2-40B4-BE49-F238E27FC236}">
                    <a16:creationId xmlns:a16="http://schemas.microsoft.com/office/drawing/2014/main" id="{9D54328B-67BA-4C27-B030-A933B7256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" y="1167"/>
                <a:ext cx="104" cy="92"/>
              </a:xfrm>
              <a:custGeom>
                <a:avLst/>
                <a:gdLst>
                  <a:gd name="T0" fmla="*/ 103 w 104"/>
                  <a:gd name="T1" fmla="*/ 6 h 92"/>
                  <a:gd name="T2" fmla="*/ 77 w 104"/>
                  <a:gd name="T3" fmla="*/ 83 h 92"/>
                  <a:gd name="T4" fmla="*/ 50 w 104"/>
                  <a:gd name="T5" fmla="*/ 91 h 92"/>
                  <a:gd name="T6" fmla="*/ 36 w 104"/>
                  <a:gd name="T7" fmla="*/ 90 h 92"/>
                  <a:gd name="T8" fmla="*/ 23 w 104"/>
                  <a:gd name="T9" fmla="*/ 84 h 92"/>
                  <a:gd name="T10" fmla="*/ 13 w 104"/>
                  <a:gd name="T11" fmla="*/ 76 h 92"/>
                  <a:gd name="T12" fmla="*/ 6 w 104"/>
                  <a:gd name="T13" fmla="*/ 66 h 92"/>
                  <a:gd name="T14" fmla="*/ 1 w 104"/>
                  <a:gd name="T15" fmla="*/ 55 h 92"/>
                  <a:gd name="T16" fmla="*/ 0 w 104"/>
                  <a:gd name="T17" fmla="*/ 44 h 92"/>
                  <a:gd name="T18" fmla="*/ 0 w 104"/>
                  <a:gd name="T19" fmla="*/ 31 h 92"/>
                  <a:gd name="T20" fmla="*/ 4 w 104"/>
                  <a:gd name="T21" fmla="*/ 21 h 92"/>
                  <a:gd name="T22" fmla="*/ 12 w 104"/>
                  <a:gd name="T23" fmla="*/ 13 h 92"/>
                  <a:gd name="T24" fmla="*/ 21 w 104"/>
                  <a:gd name="T25" fmla="*/ 8 h 92"/>
                  <a:gd name="T26" fmla="*/ 32 w 104"/>
                  <a:gd name="T27" fmla="*/ 4 h 92"/>
                  <a:gd name="T28" fmla="*/ 42 w 104"/>
                  <a:gd name="T29" fmla="*/ 2 h 92"/>
                  <a:gd name="T30" fmla="*/ 53 w 104"/>
                  <a:gd name="T31" fmla="*/ 0 h 92"/>
                  <a:gd name="T32" fmla="*/ 61 w 104"/>
                  <a:gd name="T33" fmla="*/ 0 h 92"/>
                  <a:gd name="T34" fmla="*/ 72 w 104"/>
                  <a:gd name="T35" fmla="*/ 0 h 92"/>
                  <a:gd name="T36" fmla="*/ 103 w 104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92">
                    <a:moveTo>
                      <a:pt x="103" y="6"/>
                    </a:moveTo>
                    <a:lnTo>
                      <a:pt x="77" y="83"/>
                    </a:lnTo>
                    <a:lnTo>
                      <a:pt x="50" y="91"/>
                    </a:lnTo>
                    <a:lnTo>
                      <a:pt x="36" y="90"/>
                    </a:lnTo>
                    <a:lnTo>
                      <a:pt x="23" y="84"/>
                    </a:lnTo>
                    <a:lnTo>
                      <a:pt x="13" y="76"/>
                    </a:lnTo>
                    <a:lnTo>
                      <a:pt x="6" y="66"/>
                    </a:lnTo>
                    <a:lnTo>
                      <a:pt x="1" y="55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4" y="21"/>
                    </a:lnTo>
                    <a:lnTo>
                      <a:pt x="12" y="13"/>
                    </a:lnTo>
                    <a:lnTo>
                      <a:pt x="21" y="8"/>
                    </a:lnTo>
                    <a:lnTo>
                      <a:pt x="32" y="4"/>
                    </a:lnTo>
                    <a:lnTo>
                      <a:pt x="42" y="2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72" y="0"/>
                    </a:lnTo>
                    <a:lnTo>
                      <a:pt x="103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Freeform 108">
                <a:extLst>
                  <a:ext uri="{FF2B5EF4-FFF2-40B4-BE49-F238E27FC236}">
                    <a16:creationId xmlns:a16="http://schemas.microsoft.com/office/drawing/2014/main" id="{85511F26-D47C-44D7-9F50-624C30F0E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" y="1162"/>
                <a:ext cx="72" cy="76"/>
              </a:xfrm>
              <a:custGeom>
                <a:avLst/>
                <a:gdLst>
                  <a:gd name="T0" fmla="*/ 0 w 72"/>
                  <a:gd name="T1" fmla="*/ 9 h 76"/>
                  <a:gd name="T2" fmla="*/ 13 w 72"/>
                  <a:gd name="T3" fmla="*/ 18 h 76"/>
                  <a:gd name="T4" fmla="*/ 19 w 72"/>
                  <a:gd name="T5" fmla="*/ 28 h 76"/>
                  <a:gd name="T6" fmla="*/ 22 w 72"/>
                  <a:gd name="T7" fmla="*/ 38 h 76"/>
                  <a:gd name="T8" fmla="*/ 23 w 72"/>
                  <a:gd name="T9" fmla="*/ 52 h 76"/>
                  <a:gd name="T10" fmla="*/ 20 w 72"/>
                  <a:gd name="T11" fmla="*/ 63 h 76"/>
                  <a:gd name="T12" fmla="*/ 13 w 72"/>
                  <a:gd name="T13" fmla="*/ 75 h 76"/>
                  <a:gd name="T14" fmla="*/ 71 w 72"/>
                  <a:gd name="T15" fmla="*/ 62 h 76"/>
                  <a:gd name="T16" fmla="*/ 66 w 72"/>
                  <a:gd name="T17" fmla="*/ 0 h 76"/>
                  <a:gd name="T18" fmla="*/ 0 w 72"/>
                  <a:gd name="T19" fmla="*/ 9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76">
                    <a:moveTo>
                      <a:pt x="0" y="9"/>
                    </a:moveTo>
                    <a:lnTo>
                      <a:pt x="13" y="18"/>
                    </a:lnTo>
                    <a:lnTo>
                      <a:pt x="19" y="28"/>
                    </a:lnTo>
                    <a:lnTo>
                      <a:pt x="22" y="38"/>
                    </a:lnTo>
                    <a:lnTo>
                      <a:pt x="23" y="52"/>
                    </a:lnTo>
                    <a:lnTo>
                      <a:pt x="20" y="63"/>
                    </a:lnTo>
                    <a:lnTo>
                      <a:pt x="13" y="75"/>
                    </a:lnTo>
                    <a:lnTo>
                      <a:pt x="71" y="62"/>
                    </a:lnTo>
                    <a:lnTo>
                      <a:pt x="66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Freeform 109">
                <a:extLst>
                  <a:ext uri="{FF2B5EF4-FFF2-40B4-BE49-F238E27FC236}">
                    <a16:creationId xmlns:a16="http://schemas.microsoft.com/office/drawing/2014/main" id="{892D06C3-027D-492C-B861-FE26A3962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1105"/>
                <a:ext cx="1046" cy="154"/>
              </a:xfrm>
              <a:custGeom>
                <a:avLst/>
                <a:gdLst>
                  <a:gd name="T0" fmla="*/ 989 w 1046"/>
                  <a:gd name="T1" fmla="*/ 12 h 154"/>
                  <a:gd name="T2" fmla="*/ 0 w 1046"/>
                  <a:gd name="T3" fmla="*/ 0 h 154"/>
                  <a:gd name="T4" fmla="*/ 27 w 1046"/>
                  <a:gd name="T5" fmla="*/ 4 h 154"/>
                  <a:gd name="T6" fmla="*/ 37 w 1046"/>
                  <a:gd name="T7" fmla="*/ 8 h 154"/>
                  <a:gd name="T8" fmla="*/ 48 w 1046"/>
                  <a:gd name="T9" fmla="*/ 12 h 154"/>
                  <a:gd name="T10" fmla="*/ 55 w 1046"/>
                  <a:gd name="T11" fmla="*/ 19 h 154"/>
                  <a:gd name="T12" fmla="*/ 63 w 1046"/>
                  <a:gd name="T13" fmla="*/ 29 h 154"/>
                  <a:gd name="T14" fmla="*/ 67 w 1046"/>
                  <a:gd name="T15" fmla="*/ 42 h 154"/>
                  <a:gd name="T16" fmla="*/ 70 w 1046"/>
                  <a:gd name="T17" fmla="*/ 54 h 154"/>
                  <a:gd name="T18" fmla="*/ 71 w 1046"/>
                  <a:gd name="T19" fmla="*/ 67 h 154"/>
                  <a:gd name="T20" fmla="*/ 72 w 1046"/>
                  <a:gd name="T21" fmla="*/ 77 h 154"/>
                  <a:gd name="T22" fmla="*/ 70 w 1046"/>
                  <a:gd name="T23" fmla="*/ 94 h 154"/>
                  <a:gd name="T24" fmla="*/ 67 w 1046"/>
                  <a:gd name="T25" fmla="*/ 109 h 154"/>
                  <a:gd name="T26" fmla="*/ 60 w 1046"/>
                  <a:gd name="T27" fmla="*/ 122 h 154"/>
                  <a:gd name="T28" fmla="*/ 49 w 1046"/>
                  <a:gd name="T29" fmla="*/ 136 h 154"/>
                  <a:gd name="T30" fmla="*/ 36 w 1046"/>
                  <a:gd name="T31" fmla="*/ 145 h 154"/>
                  <a:gd name="T32" fmla="*/ 26 w 1046"/>
                  <a:gd name="T33" fmla="*/ 153 h 154"/>
                  <a:gd name="T34" fmla="*/ 90 w 1046"/>
                  <a:gd name="T35" fmla="*/ 145 h 154"/>
                  <a:gd name="T36" fmla="*/ 162 w 1046"/>
                  <a:gd name="T37" fmla="*/ 134 h 154"/>
                  <a:gd name="T38" fmla="*/ 276 w 1046"/>
                  <a:gd name="T39" fmla="*/ 126 h 154"/>
                  <a:gd name="T40" fmla="*/ 371 w 1046"/>
                  <a:gd name="T41" fmla="*/ 119 h 154"/>
                  <a:gd name="T42" fmla="*/ 485 w 1046"/>
                  <a:gd name="T43" fmla="*/ 119 h 154"/>
                  <a:gd name="T44" fmla="*/ 609 w 1046"/>
                  <a:gd name="T45" fmla="*/ 122 h 154"/>
                  <a:gd name="T46" fmla="*/ 764 w 1046"/>
                  <a:gd name="T47" fmla="*/ 126 h 154"/>
                  <a:gd name="T48" fmla="*/ 913 w 1046"/>
                  <a:gd name="T49" fmla="*/ 138 h 154"/>
                  <a:gd name="T50" fmla="*/ 974 w 1046"/>
                  <a:gd name="T51" fmla="*/ 149 h 154"/>
                  <a:gd name="T52" fmla="*/ 991 w 1046"/>
                  <a:gd name="T53" fmla="*/ 152 h 154"/>
                  <a:gd name="T54" fmla="*/ 1009 w 1046"/>
                  <a:gd name="T55" fmla="*/ 152 h 154"/>
                  <a:gd name="T56" fmla="*/ 1022 w 1046"/>
                  <a:gd name="T57" fmla="*/ 149 h 154"/>
                  <a:gd name="T58" fmla="*/ 1034 w 1046"/>
                  <a:gd name="T59" fmla="*/ 138 h 154"/>
                  <a:gd name="T60" fmla="*/ 1040 w 1046"/>
                  <a:gd name="T61" fmla="*/ 123 h 154"/>
                  <a:gd name="T62" fmla="*/ 1044 w 1046"/>
                  <a:gd name="T63" fmla="*/ 111 h 154"/>
                  <a:gd name="T64" fmla="*/ 1045 w 1046"/>
                  <a:gd name="T65" fmla="*/ 98 h 154"/>
                  <a:gd name="T66" fmla="*/ 1042 w 1046"/>
                  <a:gd name="T67" fmla="*/ 74 h 154"/>
                  <a:gd name="T68" fmla="*/ 1037 w 1046"/>
                  <a:gd name="T69" fmla="*/ 59 h 154"/>
                  <a:gd name="T70" fmla="*/ 1030 w 1046"/>
                  <a:gd name="T71" fmla="*/ 43 h 154"/>
                  <a:gd name="T72" fmla="*/ 1022 w 1046"/>
                  <a:gd name="T73" fmla="*/ 33 h 154"/>
                  <a:gd name="T74" fmla="*/ 1014 w 1046"/>
                  <a:gd name="T75" fmla="*/ 24 h 154"/>
                  <a:gd name="T76" fmla="*/ 1002 w 1046"/>
                  <a:gd name="T77" fmla="*/ 16 h 154"/>
                  <a:gd name="T78" fmla="*/ 989 w 1046"/>
                  <a:gd name="T79" fmla="*/ 12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46" h="154">
                    <a:moveTo>
                      <a:pt x="989" y="12"/>
                    </a:moveTo>
                    <a:lnTo>
                      <a:pt x="0" y="0"/>
                    </a:lnTo>
                    <a:lnTo>
                      <a:pt x="27" y="4"/>
                    </a:lnTo>
                    <a:lnTo>
                      <a:pt x="37" y="8"/>
                    </a:lnTo>
                    <a:lnTo>
                      <a:pt x="48" y="12"/>
                    </a:lnTo>
                    <a:lnTo>
                      <a:pt x="55" y="19"/>
                    </a:lnTo>
                    <a:lnTo>
                      <a:pt x="63" y="29"/>
                    </a:lnTo>
                    <a:lnTo>
                      <a:pt x="67" y="42"/>
                    </a:lnTo>
                    <a:lnTo>
                      <a:pt x="70" y="54"/>
                    </a:lnTo>
                    <a:lnTo>
                      <a:pt x="71" y="67"/>
                    </a:lnTo>
                    <a:lnTo>
                      <a:pt x="72" y="77"/>
                    </a:lnTo>
                    <a:lnTo>
                      <a:pt x="70" y="94"/>
                    </a:lnTo>
                    <a:lnTo>
                      <a:pt x="67" y="109"/>
                    </a:lnTo>
                    <a:lnTo>
                      <a:pt x="60" y="122"/>
                    </a:lnTo>
                    <a:lnTo>
                      <a:pt x="49" y="136"/>
                    </a:lnTo>
                    <a:lnTo>
                      <a:pt x="36" y="145"/>
                    </a:lnTo>
                    <a:lnTo>
                      <a:pt x="26" y="153"/>
                    </a:lnTo>
                    <a:lnTo>
                      <a:pt x="90" y="145"/>
                    </a:lnTo>
                    <a:lnTo>
                      <a:pt x="162" y="134"/>
                    </a:lnTo>
                    <a:lnTo>
                      <a:pt x="276" y="126"/>
                    </a:lnTo>
                    <a:lnTo>
                      <a:pt x="371" y="119"/>
                    </a:lnTo>
                    <a:lnTo>
                      <a:pt x="485" y="119"/>
                    </a:lnTo>
                    <a:lnTo>
                      <a:pt x="609" y="122"/>
                    </a:lnTo>
                    <a:lnTo>
                      <a:pt x="764" y="126"/>
                    </a:lnTo>
                    <a:lnTo>
                      <a:pt x="913" y="138"/>
                    </a:lnTo>
                    <a:lnTo>
                      <a:pt x="974" y="149"/>
                    </a:lnTo>
                    <a:lnTo>
                      <a:pt x="991" y="152"/>
                    </a:lnTo>
                    <a:lnTo>
                      <a:pt x="1009" y="152"/>
                    </a:lnTo>
                    <a:lnTo>
                      <a:pt x="1022" y="149"/>
                    </a:lnTo>
                    <a:lnTo>
                      <a:pt x="1034" y="138"/>
                    </a:lnTo>
                    <a:lnTo>
                      <a:pt x="1040" y="123"/>
                    </a:lnTo>
                    <a:lnTo>
                      <a:pt x="1044" y="111"/>
                    </a:lnTo>
                    <a:lnTo>
                      <a:pt x="1045" y="98"/>
                    </a:lnTo>
                    <a:lnTo>
                      <a:pt x="1042" y="74"/>
                    </a:lnTo>
                    <a:lnTo>
                      <a:pt x="1037" y="59"/>
                    </a:lnTo>
                    <a:lnTo>
                      <a:pt x="1030" y="43"/>
                    </a:lnTo>
                    <a:lnTo>
                      <a:pt x="1022" y="33"/>
                    </a:lnTo>
                    <a:lnTo>
                      <a:pt x="1014" y="24"/>
                    </a:lnTo>
                    <a:lnTo>
                      <a:pt x="1002" y="16"/>
                    </a:lnTo>
                    <a:lnTo>
                      <a:pt x="989" y="1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43" name="Group 110">
                <a:extLst>
                  <a:ext uri="{FF2B5EF4-FFF2-40B4-BE49-F238E27FC236}">
                    <a16:creationId xmlns:a16="http://schemas.microsoft.com/office/drawing/2014/main" id="{5E1D354E-5FB3-4A50-B0EF-6AFED4AE4E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6" y="1442"/>
                <a:ext cx="445" cy="869"/>
                <a:chOff x="1466" y="1442"/>
                <a:chExt cx="445" cy="869"/>
              </a:xfrm>
            </p:grpSpPr>
            <p:sp>
              <p:nvSpPr>
                <p:cNvPr id="17445" name="Line 111">
                  <a:extLst>
                    <a:ext uri="{FF2B5EF4-FFF2-40B4-BE49-F238E27FC236}">
                      <a16:creationId xmlns:a16="http://schemas.microsoft.com/office/drawing/2014/main" id="{A8DAE4FF-88E1-4FFC-A079-072CE22CA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6" y="1829"/>
                  <a:ext cx="0" cy="482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6" name="Line 112">
                  <a:extLst>
                    <a:ext uri="{FF2B5EF4-FFF2-40B4-BE49-F238E27FC236}">
                      <a16:creationId xmlns:a16="http://schemas.microsoft.com/office/drawing/2014/main" id="{49D2D2FA-2E9E-4663-A8E6-B2CB49297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7" y="1829"/>
                  <a:ext cx="0" cy="482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7" name="Line 113">
                  <a:extLst>
                    <a:ext uri="{FF2B5EF4-FFF2-40B4-BE49-F238E27FC236}">
                      <a16:creationId xmlns:a16="http://schemas.microsoft.com/office/drawing/2014/main" id="{2BACB5C4-C0AB-4B97-9300-7B676C6E50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8" y="1442"/>
                  <a:ext cx="101" cy="11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8" name="Line 114">
                  <a:extLst>
                    <a:ext uri="{FF2B5EF4-FFF2-40B4-BE49-F238E27FC236}">
                      <a16:creationId xmlns:a16="http://schemas.microsoft.com/office/drawing/2014/main" id="{164B67C7-9F99-4540-8D3C-D967623554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8" y="1560"/>
                  <a:ext cx="78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49" name="Line 115">
                  <a:extLst>
                    <a:ext uri="{FF2B5EF4-FFF2-40B4-BE49-F238E27FC236}">
                      <a16:creationId xmlns:a16="http://schemas.microsoft.com/office/drawing/2014/main" id="{07E535A8-8649-4B5F-84CD-BF88F9C13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27" y="1563"/>
                  <a:ext cx="139" cy="117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0" name="Line 116">
                  <a:extLst>
                    <a:ext uri="{FF2B5EF4-FFF2-40B4-BE49-F238E27FC236}">
                      <a16:creationId xmlns:a16="http://schemas.microsoft.com/office/drawing/2014/main" id="{B6A64F8A-3372-45D5-BBFD-2CA0756FE0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7" y="1680"/>
                  <a:ext cx="13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1" name="Line 117">
                  <a:extLst>
                    <a:ext uri="{FF2B5EF4-FFF2-40B4-BE49-F238E27FC236}">
                      <a16:creationId xmlns:a16="http://schemas.microsoft.com/office/drawing/2014/main" id="{33DEAD6F-2565-47F9-AD13-ACF34D483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07" y="1683"/>
                  <a:ext cx="159" cy="96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2" name="Line 118">
                  <a:extLst>
                    <a:ext uri="{FF2B5EF4-FFF2-40B4-BE49-F238E27FC236}">
                      <a16:creationId xmlns:a16="http://schemas.microsoft.com/office/drawing/2014/main" id="{BAB48FCC-F999-4C91-B3A4-C4BF814076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7" y="1779"/>
                  <a:ext cx="13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3" name="Line 119">
                  <a:extLst>
                    <a:ext uri="{FF2B5EF4-FFF2-40B4-BE49-F238E27FC236}">
                      <a16:creationId xmlns:a16="http://schemas.microsoft.com/office/drawing/2014/main" id="{E57F5635-82CC-410E-9D95-243E64CCBD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6" y="1782"/>
                  <a:ext cx="181" cy="93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4" name="Line 120">
                  <a:extLst>
                    <a:ext uri="{FF2B5EF4-FFF2-40B4-BE49-F238E27FC236}">
                      <a16:creationId xmlns:a16="http://schemas.microsoft.com/office/drawing/2014/main" id="{5F481C55-5AA0-4D5A-A591-28D09A9DB6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5" y="187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5" name="Line 121">
                  <a:extLst>
                    <a:ext uri="{FF2B5EF4-FFF2-40B4-BE49-F238E27FC236}">
                      <a16:creationId xmlns:a16="http://schemas.microsoft.com/office/drawing/2014/main" id="{AD34B570-0620-43DB-ADD2-45F848573D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1" y="1442"/>
                  <a:ext cx="78" cy="11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6" name="Line 122">
                  <a:extLst>
                    <a:ext uri="{FF2B5EF4-FFF2-40B4-BE49-F238E27FC236}">
                      <a16:creationId xmlns:a16="http://schemas.microsoft.com/office/drawing/2014/main" id="{91F2C1FD-F00C-4201-AB99-82E0A45D9E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10" y="1560"/>
                  <a:ext cx="5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7" name="Line 123">
                  <a:extLst>
                    <a:ext uri="{FF2B5EF4-FFF2-40B4-BE49-F238E27FC236}">
                      <a16:creationId xmlns:a16="http://schemas.microsoft.com/office/drawing/2014/main" id="{8D045721-E931-4159-9B59-31D1A61B91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0" y="1563"/>
                  <a:ext cx="100" cy="117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8" name="Line 124">
                  <a:extLst>
                    <a:ext uri="{FF2B5EF4-FFF2-40B4-BE49-F238E27FC236}">
                      <a16:creationId xmlns:a16="http://schemas.microsoft.com/office/drawing/2014/main" id="{1A47A2F6-7E39-4C59-A3A6-953E57D01E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680"/>
                  <a:ext cx="8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59" name="Line 125">
                  <a:extLst>
                    <a:ext uri="{FF2B5EF4-FFF2-40B4-BE49-F238E27FC236}">
                      <a16:creationId xmlns:a16="http://schemas.microsoft.com/office/drawing/2014/main" id="{5A1D30AC-4E2C-4590-9396-2C1D6DC626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9" y="1683"/>
                  <a:ext cx="121" cy="96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60" name="Line 126">
                  <a:extLst>
                    <a:ext uri="{FF2B5EF4-FFF2-40B4-BE49-F238E27FC236}">
                      <a16:creationId xmlns:a16="http://schemas.microsoft.com/office/drawing/2014/main" id="{334C8E94-6902-46B3-99DE-8A959122C6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779"/>
                  <a:ext cx="12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61" name="Line 127">
                  <a:extLst>
                    <a:ext uri="{FF2B5EF4-FFF2-40B4-BE49-F238E27FC236}">
                      <a16:creationId xmlns:a16="http://schemas.microsoft.com/office/drawing/2014/main" id="{5F2BEA01-805A-4FF5-94BC-EC8569A84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9" y="1782"/>
                  <a:ext cx="182" cy="93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62" name="Line 128">
                  <a:extLst>
                    <a:ext uri="{FF2B5EF4-FFF2-40B4-BE49-F238E27FC236}">
                      <a16:creationId xmlns:a16="http://schemas.microsoft.com/office/drawing/2014/main" id="{F18143D5-38D9-404A-BA7D-D1B040824B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875"/>
                  <a:ext cx="182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44" name="Text Box 129">
                <a:extLst>
                  <a:ext uri="{FF2B5EF4-FFF2-40B4-BE49-F238E27FC236}">
                    <a16:creationId xmlns:a16="http://schemas.microsoft.com/office/drawing/2014/main" id="{1D5FED8B-27A5-489D-AC4B-8820694F4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" y="1288"/>
                <a:ext cx="5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Point</a:t>
                </a:r>
              </a:p>
            </p:txBody>
          </p:sp>
        </p:grpSp>
        <p:sp>
          <p:nvSpPr>
            <p:cNvPr id="17432" name="AutoShape 130">
              <a:extLst>
                <a:ext uri="{FF2B5EF4-FFF2-40B4-BE49-F238E27FC236}">
                  <a16:creationId xmlns:a16="http://schemas.microsoft.com/office/drawing/2014/main" id="{11A272F6-2AB5-4FD6-A039-21C2D6D97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09"/>
              <a:ext cx="1824" cy="448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Road Surface Type?</a:t>
              </a:r>
            </a:p>
          </p:txBody>
        </p:sp>
        <p:sp>
          <p:nvSpPr>
            <p:cNvPr id="17433" name="AutoShape 131">
              <a:extLst>
                <a:ext uri="{FF2B5EF4-FFF2-40B4-BE49-F238E27FC236}">
                  <a16:creationId xmlns:a16="http://schemas.microsoft.com/office/drawing/2014/main" id="{94ECE5D7-CAD3-4079-B7EB-EDD4949700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912"/>
              <a:ext cx="1543" cy="447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Tree Species?</a:t>
              </a:r>
            </a:p>
          </p:txBody>
        </p:sp>
        <p:sp>
          <p:nvSpPr>
            <p:cNvPr id="17434" name="AutoShape 132">
              <a:extLst>
                <a:ext uri="{FF2B5EF4-FFF2-40B4-BE49-F238E27FC236}">
                  <a16:creationId xmlns:a16="http://schemas.microsoft.com/office/drawing/2014/main" id="{3FAEAD76-CCC2-4FD0-B072-4986CC2EF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3432"/>
              <a:ext cx="1559" cy="448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Ownership?</a:t>
              </a:r>
            </a:p>
          </p:txBody>
        </p:sp>
        <p:sp>
          <p:nvSpPr>
            <p:cNvPr id="17435" name="AutoShape 133">
              <a:extLst>
                <a:ext uri="{FF2B5EF4-FFF2-40B4-BE49-F238E27FC236}">
                  <a16:creationId xmlns:a16="http://schemas.microsoft.com/office/drawing/2014/main" id="{59536BF6-FF38-41E9-B843-7881E517DF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1473" y="1007"/>
              <a:ext cx="1364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Maple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Pine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Oak</a:t>
              </a:r>
            </a:p>
          </p:txBody>
        </p:sp>
        <p:sp>
          <p:nvSpPr>
            <p:cNvPr id="17436" name="AutoShape 134">
              <a:extLst>
                <a:ext uri="{FF2B5EF4-FFF2-40B4-BE49-F238E27FC236}">
                  <a16:creationId xmlns:a16="http://schemas.microsoft.com/office/drawing/2014/main" id="{9E80C805-66A3-4878-AD82-65E190D9D3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015" y="1007"/>
              <a:ext cx="1365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Asphalt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Gravel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Dirt</a:t>
              </a:r>
            </a:p>
          </p:txBody>
        </p:sp>
        <p:sp>
          <p:nvSpPr>
            <p:cNvPr id="17437" name="AutoShape 135">
              <a:extLst>
                <a:ext uri="{FF2B5EF4-FFF2-40B4-BE49-F238E27FC236}">
                  <a16:creationId xmlns:a16="http://schemas.microsoft.com/office/drawing/2014/main" id="{904AEF78-0DF3-4770-8E57-BE0CDE191FB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2789" y="2530"/>
              <a:ext cx="1365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Private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Public</a:t>
              </a:r>
            </a:p>
          </p:txBody>
        </p:sp>
      </p:grpSp>
      <p:sp>
        <p:nvSpPr>
          <p:cNvPr id="48265" name="AutoShape 137">
            <a:extLst>
              <a:ext uri="{FF2B5EF4-FFF2-40B4-BE49-F238E27FC236}">
                <a16:creationId xmlns:a16="http://schemas.microsoft.com/office/drawing/2014/main" id="{28494E34-521B-43F0-9009-12CFFADA1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6764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266" name="AutoShape 138">
            <a:extLst>
              <a:ext uri="{FF2B5EF4-FFF2-40B4-BE49-F238E27FC236}">
                <a16:creationId xmlns:a16="http://schemas.microsoft.com/office/drawing/2014/main" id="{2D2EECA4-DF4F-41B3-9750-0CFA27F2FD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62800" y="31242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267" name="Rectangle 139">
            <a:extLst>
              <a:ext uri="{FF2B5EF4-FFF2-40B4-BE49-F238E27FC236}">
                <a16:creationId xmlns:a16="http://schemas.microsoft.com/office/drawing/2014/main" id="{2B062ABF-AC8C-49CF-AEC8-E69CFBA5F757}"/>
              </a:ext>
            </a:extLst>
          </p:cNvPr>
          <p:cNvSpPr>
            <a:spLocks noChangeArrowheads="1"/>
          </p:cNvSpPr>
          <p:nvPr/>
        </p:nvSpPr>
        <p:spPr bwMode="auto">
          <a:xfrm rot="659082">
            <a:off x="7620000" y="4376738"/>
            <a:ext cx="9144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/>
              <a:t>Plantcommunity</a:t>
            </a:r>
            <a:r>
              <a:rPr lang="zh-CN" altLang="en-US" sz="800"/>
              <a:t>　</a:t>
            </a:r>
            <a:r>
              <a:rPr lang="en-US" altLang="zh-CN" sz="800">
                <a:solidFill>
                  <a:schemeClr val="folHlink"/>
                </a:solidFill>
              </a:rPr>
              <a:t>8</a:t>
            </a:r>
          </a:p>
          <a:p>
            <a:pPr eaLnBrk="1" hangingPunct="1"/>
            <a:r>
              <a:rPr lang="en-US" altLang="zh-CN" sz="800"/>
              <a:t>Species</a:t>
            </a:r>
          </a:p>
          <a:p>
            <a:pPr eaLnBrk="1" hangingPunct="1"/>
            <a:r>
              <a:rPr lang="en-US" altLang="zh-CN" sz="800"/>
              <a:t>	Notentered</a:t>
            </a:r>
          </a:p>
          <a:p>
            <a:pPr eaLnBrk="1" hangingPunct="1"/>
            <a:r>
              <a:rPr lang="en-US" altLang="zh-CN" sz="800"/>
              <a:t>1.CloseFeature</a:t>
            </a:r>
          </a:p>
          <a:p>
            <a:pPr eaLnBrk="1" hangingPunct="1"/>
            <a:r>
              <a:rPr lang="en-US" altLang="zh-CN" sz="800"/>
              <a:t>2.Pause</a:t>
            </a:r>
          </a:p>
          <a:p>
            <a:pPr eaLnBrk="1" hangingPunct="1"/>
            <a:r>
              <a:rPr lang="en-US" altLang="zh-CN" sz="800"/>
              <a:t>3.FileStatus</a:t>
            </a:r>
          </a:p>
          <a:p>
            <a:pPr eaLnBrk="1" hangingPunct="1"/>
            <a:r>
              <a:rPr lang="en-US" altLang="zh-CN" sz="800"/>
              <a:t>4.MainMenu</a:t>
            </a:r>
          </a:p>
          <a:p>
            <a:pPr eaLnBrk="1" hangingPunct="1"/>
            <a:r>
              <a:rPr lang="en-US" altLang="zh-CN" sz="800"/>
              <a:t>5.NestFeature</a:t>
            </a:r>
          </a:p>
        </p:txBody>
      </p:sp>
      <p:grpSp>
        <p:nvGrpSpPr>
          <p:cNvPr id="48189" name="Group 61">
            <a:extLst>
              <a:ext uri="{FF2B5EF4-FFF2-40B4-BE49-F238E27FC236}">
                <a16:creationId xmlns:a16="http://schemas.microsoft.com/office/drawing/2014/main" id="{0983049E-A39B-4E56-8448-36E59394B88E}"/>
              </a:ext>
            </a:extLst>
          </p:cNvPr>
          <p:cNvGrpSpPr>
            <a:grpSpLocks/>
          </p:cNvGrpSpPr>
          <p:nvPr/>
        </p:nvGrpSpPr>
        <p:grpSpPr bwMode="auto">
          <a:xfrm>
            <a:off x="5819775" y="3870325"/>
            <a:ext cx="1817688" cy="2797175"/>
            <a:chOff x="3561" y="2073"/>
            <a:chExt cx="1145" cy="1762"/>
          </a:xfrm>
        </p:grpSpPr>
        <p:sp>
          <p:nvSpPr>
            <p:cNvPr id="17423" name="Freeform 62">
              <a:extLst>
                <a:ext uri="{FF2B5EF4-FFF2-40B4-BE49-F238E27FC236}">
                  <a16:creationId xmlns:a16="http://schemas.microsoft.com/office/drawing/2014/main" id="{3BC45093-565A-49C6-8092-7E38E733E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" y="2869"/>
              <a:ext cx="664" cy="966"/>
            </a:xfrm>
            <a:custGeom>
              <a:avLst/>
              <a:gdLst>
                <a:gd name="T0" fmla="*/ 332 w 1329"/>
                <a:gd name="T1" fmla="*/ 228 h 1932"/>
                <a:gd name="T2" fmla="*/ 237 w 1329"/>
                <a:gd name="T3" fmla="*/ 179 h 1932"/>
                <a:gd name="T4" fmla="*/ 133 w 1329"/>
                <a:gd name="T5" fmla="*/ 10 h 1932"/>
                <a:gd name="T6" fmla="*/ 128 w 1329"/>
                <a:gd name="T7" fmla="*/ 7 h 1932"/>
                <a:gd name="T8" fmla="*/ 121 w 1329"/>
                <a:gd name="T9" fmla="*/ 3 h 1932"/>
                <a:gd name="T10" fmla="*/ 113 w 1329"/>
                <a:gd name="T11" fmla="*/ 2 h 1932"/>
                <a:gd name="T12" fmla="*/ 102 w 1329"/>
                <a:gd name="T13" fmla="*/ 0 h 1932"/>
                <a:gd name="T14" fmla="*/ 92 w 1329"/>
                <a:gd name="T15" fmla="*/ 2 h 1932"/>
                <a:gd name="T16" fmla="*/ 82 w 1329"/>
                <a:gd name="T17" fmla="*/ 5 h 1932"/>
                <a:gd name="T18" fmla="*/ 71 w 1329"/>
                <a:gd name="T19" fmla="*/ 10 h 1932"/>
                <a:gd name="T20" fmla="*/ 56 w 1329"/>
                <a:gd name="T21" fmla="*/ 16 h 1932"/>
                <a:gd name="T22" fmla="*/ 44 w 1329"/>
                <a:gd name="T23" fmla="*/ 23 h 1932"/>
                <a:gd name="T24" fmla="*/ 34 w 1329"/>
                <a:gd name="T25" fmla="*/ 30 h 1932"/>
                <a:gd name="T26" fmla="*/ 26 w 1329"/>
                <a:gd name="T27" fmla="*/ 37 h 1932"/>
                <a:gd name="T28" fmla="*/ 19 w 1329"/>
                <a:gd name="T29" fmla="*/ 45 h 1932"/>
                <a:gd name="T30" fmla="*/ 10 w 1329"/>
                <a:gd name="T31" fmla="*/ 57 h 1932"/>
                <a:gd name="T32" fmla="*/ 5 w 1329"/>
                <a:gd name="T33" fmla="*/ 66 h 1932"/>
                <a:gd name="T34" fmla="*/ 1 w 1329"/>
                <a:gd name="T35" fmla="*/ 78 h 1932"/>
                <a:gd name="T36" fmla="*/ 0 w 1329"/>
                <a:gd name="T37" fmla="*/ 92 h 1932"/>
                <a:gd name="T38" fmla="*/ 0 w 1329"/>
                <a:gd name="T39" fmla="*/ 112 h 1932"/>
                <a:gd name="T40" fmla="*/ 3 w 1329"/>
                <a:gd name="T41" fmla="*/ 137 h 1932"/>
                <a:gd name="T42" fmla="*/ 8 w 1329"/>
                <a:gd name="T43" fmla="*/ 159 h 1932"/>
                <a:gd name="T44" fmla="*/ 16 w 1329"/>
                <a:gd name="T45" fmla="*/ 186 h 1932"/>
                <a:gd name="T46" fmla="*/ 26 w 1329"/>
                <a:gd name="T47" fmla="*/ 209 h 1932"/>
                <a:gd name="T48" fmla="*/ 33 w 1329"/>
                <a:gd name="T49" fmla="*/ 224 h 1932"/>
                <a:gd name="T50" fmla="*/ 45 w 1329"/>
                <a:gd name="T51" fmla="*/ 240 h 1932"/>
                <a:gd name="T52" fmla="*/ 54 w 1329"/>
                <a:gd name="T53" fmla="*/ 251 h 1932"/>
                <a:gd name="T54" fmla="*/ 63 w 1329"/>
                <a:gd name="T55" fmla="*/ 264 h 1932"/>
                <a:gd name="T56" fmla="*/ 75 w 1329"/>
                <a:gd name="T57" fmla="*/ 277 h 1932"/>
                <a:gd name="T58" fmla="*/ 86 w 1329"/>
                <a:gd name="T59" fmla="*/ 284 h 1932"/>
                <a:gd name="T60" fmla="*/ 129 w 1329"/>
                <a:gd name="T61" fmla="*/ 280 h 1932"/>
                <a:gd name="T62" fmla="*/ 163 w 1329"/>
                <a:gd name="T63" fmla="*/ 269 h 1932"/>
                <a:gd name="T64" fmla="*/ 183 w 1329"/>
                <a:gd name="T65" fmla="*/ 275 h 1932"/>
                <a:gd name="T66" fmla="*/ 232 w 1329"/>
                <a:gd name="T67" fmla="*/ 277 h 1932"/>
                <a:gd name="T68" fmla="*/ 292 w 1329"/>
                <a:gd name="T69" fmla="*/ 269 h 1932"/>
                <a:gd name="T70" fmla="*/ 301 w 1329"/>
                <a:gd name="T71" fmla="*/ 287 h 1932"/>
                <a:gd name="T72" fmla="*/ 301 w 1329"/>
                <a:gd name="T73" fmla="*/ 415 h 1932"/>
                <a:gd name="T74" fmla="*/ 299 w 1329"/>
                <a:gd name="T75" fmla="*/ 426 h 1932"/>
                <a:gd name="T76" fmla="*/ 297 w 1329"/>
                <a:gd name="T77" fmla="*/ 434 h 1932"/>
                <a:gd name="T78" fmla="*/ 293 w 1329"/>
                <a:gd name="T79" fmla="*/ 442 h 1932"/>
                <a:gd name="T80" fmla="*/ 288 w 1329"/>
                <a:gd name="T81" fmla="*/ 448 h 1932"/>
                <a:gd name="T82" fmla="*/ 282 w 1329"/>
                <a:gd name="T83" fmla="*/ 453 h 1932"/>
                <a:gd name="T84" fmla="*/ 274 w 1329"/>
                <a:gd name="T85" fmla="*/ 457 h 1932"/>
                <a:gd name="T86" fmla="*/ 268 w 1329"/>
                <a:gd name="T87" fmla="*/ 459 h 1932"/>
                <a:gd name="T88" fmla="*/ 259 w 1329"/>
                <a:gd name="T89" fmla="*/ 460 h 1932"/>
                <a:gd name="T90" fmla="*/ 34 w 1329"/>
                <a:gd name="T91" fmla="*/ 460 h 1932"/>
                <a:gd name="T92" fmla="*/ 34 w 1329"/>
                <a:gd name="T93" fmla="*/ 483 h 1932"/>
                <a:gd name="T94" fmla="*/ 265 w 1329"/>
                <a:gd name="T95" fmla="*/ 482 h 1932"/>
                <a:gd name="T96" fmla="*/ 277 w 1329"/>
                <a:gd name="T97" fmla="*/ 482 h 1932"/>
                <a:gd name="T98" fmla="*/ 285 w 1329"/>
                <a:gd name="T99" fmla="*/ 481 h 1932"/>
                <a:gd name="T100" fmla="*/ 294 w 1329"/>
                <a:gd name="T101" fmla="*/ 479 h 1932"/>
                <a:gd name="T102" fmla="*/ 301 w 1329"/>
                <a:gd name="T103" fmla="*/ 476 h 1932"/>
                <a:gd name="T104" fmla="*/ 309 w 1329"/>
                <a:gd name="T105" fmla="*/ 470 h 1932"/>
                <a:gd name="T106" fmla="*/ 316 w 1329"/>
                <a:gd name="T107" fmla="*/ 461 h 1932"/>
                <a:gd name="T108" fmla="*/ 321 w 1329"/>
                <a:gd name="T109" fmla="*/ 453 h 1932"/>
                <a:gd name="T110" fmla="*/ 326 w 1329"/>
                <a:gd name="T111" fmla="*/ 445 h 1932"/>
                <a:gd name="T112" fmla="*/ 329 w 1329"/>
                <a:gd name="T113" fmla="*/ 435 h 1932"/>
                <a:gd name="T114" fmla="*/ 331 w 1329"/>
                <a:gd name="T115" fmla="*/ 424 h 1932"/>
                <a:gd name="T116" fmla="*/ 332 w 1329"/>
                <a:gd name="T117" fmla="*/ 412 h 1932"/>
                <a:gd name="T118" fmla="*/ 332 w 1329"/>
                <a:gd name="T119" fmla="*/ 228 h 1932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329" h="1932">
                  <a:moveTo>
                    <a:pt x="1329" y="909"/>
                  </a:moveTo>
                  <a:lnTo>
                    <a:pt x="950" y="713"/>
                  </a:lnTo>
                  <a:lnTo>
                    <a:pt x="534" y="37"/>
                  </a:lnTo>
                  <a:lnTo>
                    <a:pt x="515" y="25"/>
                  </a:lnTo>
                  <a:lnTo>
                    <a:pt x="486" y="11"/>
                  </a:lnTo>
                  <a:lnTo>
                    <a:pt x="452" y="5"/>
                  </a:lnTo>
                  <a:lnTo>
                    <a:pt x="408" y="0"/>
                  </a:lnTo>
                  <a:lnTo>
                    <a:pt x="368" y="5"/>
                  </a:lnTo>
                  <a:lnTo>
                    <a:pt x="329" y="18"/>
                  </a:lnTo>
                  <a:lnTo>
                    <a:pt x="285" y="37"/>
                  </a:lnTo>
                  <a:lnTo>
                    <a:pt x="227" y="64"/>
                  </a:lnTo>
                  <a:lnTo>
                    <a:pt x="179" y="92"/>
                  </a:lnTo>
                  <a:lnTo>
                    <a:pt x="139" y="119"/>
                  </a:lnTo>
                  <a:lnTo>
                    <a:pt x="107" y="146"/>
                  </a:lnTo>
                  <a:lnTo>
                    <a:pt x="78" y="179"/>
                  </a:lnTo>
                  <a:lnTo>
                    <a:pt x="43" y="226"/>
                  </a:lnTo>
                  <a:lnTo>
                    <a:pt x="23" y="261"/>
                  </a:lnTo>
                  <a:lnTo>
                    <a:pt x="4" y="310"/>
                  </a:lnTo>
                  <a:lnTo>
                    <a:pt x="0" y="366"/>
                  </a:lnTo>
                  <a:lnTo>
                    <a:pt x="0" y="448"/>
                  </a:lnTo>
                  <a:lnTo>
                    <a:pt x="12" y="545"/>
                  </a:lnTo>
                  <a:lnTo>
                    <a:pt x="32" y="634"/>
                  </a:lnTo>
                  <a:lnTo>
                    <a:pt x="67" y="742"/>
                  </a:lnTo>
                  <a:lnTo>
                    <a:pt x="104" y="833"/>
                  </a:lnTo>
                  <a:lnTo>
                    <a:pt x="135" y="894"/>
                  </a:lnTo>
                  <a:lnTo>
                    <a:pt x="181" y="958"/>
                  </a:lnTo>
                  <a:lnTo>
                    <a:pt x="216" y="1002"/>
                  </a:lnTo>
                  <a:lnTo>
                    <a:pt x="255" y="1053"/>
                  </a:lnTo>
                  <a:lnTo>
                    <a:pt x="301" y="1105"/>
                  </a:lnTo>
                  <a:lnTo>
                    <a:pt x="344" y="1135"/>
                  </a:lnTo>
                  <a:lnTo>
                    <a:pt x="519" y="1117"/>
                  </a:lnTo>
                  <a:lnTo>
                    <a:pt x="652" y="1076"/>
                  </a:lnTo>
                  <a:lnTo>
                    <a:pt x="735" y="1098"/>
                  </a:lnTo>
                  <a:lnTo>
                    <a:pt x="930" y="1106"/>
                  </a:lnTo>
                  <a:lnTo>
                    <a:pt x="1170" y="1076"/>
                  </a:lnTo>
                  <a:lnTo>
                    <a:pt x="1205" y="1147"/>
                  </a:lnTo>
                  <a:lnTo>
                    <a:pt x="1205" y="1657"/>
                  </a:lnTo>
                  <a:lnTo>
                    <a:pt x="1199" y="1704"/>
                  </a:lnTo>
                  <a:lnTo>
                    <a:pt x="1190" y="1734"/>
                  </a:lnTo>
                  <a:lnTo>
                    <a:pt x="1175" y="1766"/>
                  </a:lnTo>
                  <a:lnTo>
                    <a:pt x="1153" y="1790"/>
                  </a:lnTo>
                  <a:lnTo>
                    <a:pt x="1128" y="1812"/>
                  </a:lnTo>
                  <a:lnTo>
                    <a:pt x="1098" y="1827"/>
                  </a:lnTo>
                  <a:lnTo>
                    <a:pt x="1072" y="1834"/>
                  </a:lnTo>
                  <a:lnTo>
                    <a:pt x="1039" y="1839"/>
                  </a:lnTo>
                  <a:lnTo>
                    <a:pt x="139" y="1837"/>
                  </a:lnTo>
                  <a:lnTo>
                    <a:pt x="139" y="1932"/>
                  </a:lnTo>
                  <a:lnTo>
                    <a:pt x="1063" y="1928"/>
                  </a:lnTo>
                  <a:lnTo>
                    <a:pt x="1111" y="1927"/>
                  </a:lnTo>
                  <a:lnTo>
                    <a:pt x="1142" y="1921"/>
                  </a:lnTo>
                  <a:lnTo>
                    <a:pt x="1177" y="1913"/>
                  </a:lnTo>
                  <a:lnTo>
                    <a:pt x="1207" y="1901"/>
                  </a:lnTo>
                  <a:lnTo>
                    <a:pt x="1236" y="1879"/>
                  </a:lnTo>
                  <a:lnTo>
                    <a:pt x="1266" y="1844"/>
                  </a:lnTo>
                  <a:lnTo>
                    <a:pt x="1286" y="1812"/>
                  </a:lnTo>
                  <a:lnTo>
                    <a:pt x="1305" y="1778"/>
                  </a:lnTo>
                  <a:lnTo>
                    <a:pt x="1316" y="1739"/>
                  </a:lnTo>
                  <a:lnTo>
                    <a:pt x="1325" y="1695"/>
                  </a:lnTo>
                  <a:lnTo>
                    <a:pt x="1329" y="1645"/>
                  </a:lnTo>
                  <a:lnTo>
                    <a:pt x="1329" y="909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24" name="Group 63">
              <a:extLst>
                <a:ext uri="{FF2B5EF4-FFF2-40B4-BE49-F238E27FC236}">
                  <a16:creationId xmlns:a16="http://schemas.microsoft.com/office/drawing/2014/main" id="{04799891-4E51-4244-9B04-D2FDC9857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5" y="2073"/>
              <a:ext cx="1011" cy="1751"/>
              <a:chOff x="3695" y="2073"/>
              <a:chExt cx="1011" cy="1751"/>
            </a:xfrm>
          </p:grpSpPr>
          <p:sp>
            <p:nvSpPr>
              <p:cNvPr id="17425" name="Freeform 64">
                <a:extLst>
                  <a:ext uri="{FF2B5EF4-FFF2-40B4-BE49-F238E27FC236}">
                    <a16:creationId xmlns:a16="http://schemas.microsoft.com/office/drawing/2014/main" id="{90B8305F-6FA0-458E-895F-94D39FDAE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5" y="2073"/>
                <a:ext cx="1011" cy="1751"/>
              </a:xfrm>
              <a:custGeom>
                <a:avLst/>
                <a:gdLst>
                  <a:gd name="T0" fmla="*/ 204 w 2022"/>
                  <a:gd name="T1" fmla="*/ 61 h 3501"/>
                  <a:gd name="T2" fmla="*/ 212 w 2022"/>
                  <a:gd name="T3" fmla="*/ 59 h 3501"/>
                  <a:gd name="T4" fmla="*/ 238 w 2022"/>
                  <a:gd name="T5" fmla="*/ 67 h 3501"/>
                  <a:gd name="T6" fmla="*/ 233 w 2022"/>
                  <a:gd name="T7" fmla="*/ 4 h 3501"/>
                  <a:gd name="T8" fmla="*/ 271 w 2022"/>
                  <a:gd name="T9" fmla="*/ 50 h 3501"/>
                  <a:gd name="T10" fmla="*/ 282 w 2022"/>
                  <a:gd name="T11" fmla="*/ 13 h 3501"/>
                  <a:gd name="T12" fmla="*/ 316 w 2022"/>
                  <a:gd name="T13" fmla="*/ 0 h 3501"/>
                  <a:gd name="T14" fmla="*/ 311 w 2022"/>
                  <a:gd name="T15" fmla="*/ 33 h 3501"/>
                  <a:gd name="T16" fmla="*/ 331 w 2022"/>
                  <a:gd name="T17" fmla="*/ 21 h 3501"/>
                  <a:gd name="T18" fmla="*/ 329 w 2022"/>
                  <a:gd name="T19" fmla="*/ 38 h 3501"/>
                  <a:gd name="T20" fmla="*/ 341 w 2022"/>
                  <a:gd name="T21" fmla="*/ 71 h 3501"/>
                  <a:gd name="T22" fmla="*/ 385 w 2022"/>
                  <a:gd name="T23" fmla="*/ 26 h 3501"/>
                  <a:gd name="T24" fmla="*/ 355 w 2022"/>
                  <a:gd name="T25" fmla="*/ 70 h 3501"/>
                  <a:gd name="T26" fmla="*/ 405 w 2022"/>
                  <a:gd name="T27" fmla="*/ 39 h 3501"/>
                  <a:gd name="T28" fmla="*/ 383 w 2022"/>
                  <a:gd name="T29" fmla="*/ 74 h 3501"/>
                  <a:gd name="T30" fmla="*/ 389 w 2022"/>
                  <a:gd name="T31" fmla="*/ 91 h 3501"/>
                  <a:gd name="T32" fmla="*/ 386 w 2022"/>
                  <a:gd name="T33" fmla="*/ 130 h 3501"/>
                  <a:gd name="T34" fmla="*/ 425 w 2022"/>
                  <a:gd name="T35" fmla="*/ 180 h 3501"/>
                  <a:gd name="T36" fmla="*/ 460 w 2022"/>
                  <a:gd name="T37" fmla="*/ 240 h 3501"/>
                  <a:gd name="T38" fmla="*/ 450 w 2022"/>
                  <a:gd name="T39" fmla="*/ 251 h 3501"/>
                  <a:gd name="T40" fmla="*/ 368 w 2022"/>
                  <a:gd name="T41" fmla="*/ 299 h 3501"/>
                  <a:gd name="T42" fmla="*/ 345 w 2022"/>
                  <a:gd name="T43" fmla="*/ 355 h 3501"/>
                  <a:gd name="T44" fmla="*/ 264 w 2022"/>
                  <a:gd name="T45" fmla="*/ 344 h 3501"/>
                  <a:gd name="T46" fmla="*/ 241 w 2022"/>
                  <a:gd name="T47" fmla="*/ 445 h 3501"/>
                  <a:gd name="T48" fmla="*/ 307 w 2022"/>
                  <a:gd name="T49" fmla="*/ 501 h 3501"/>
                  <a:gd name="T50" fmla="*/ 383 w 2022"/>
                  <a:gd name="T51" fmla="*/ 513 h 3501"/>
                  <a:gd name="T52" fmla="*/ 433 w 2022"/>
                  <a:gd name="T53" fmla="*/ 512 h 3501"/>
                  <a:gd name="T54" fmla="*/ 468 w 2022"/>
                  <a:gd name="T55" fmla="*/ 503 h 3501"/>
                  <a:gd name="T56" fmla="*/ 477 w 2022"/>
                  <a:gd name="T57" fmla="*/ 526 h 3501"/>
                  <a:gd name="T58" fmla="*/ 506 w 2022"/>
                  <a:gd name="T59" fmla="*/ 543 h 3501"/>
                  <a:gd name="T60" fmla="*/ 494 w 2022"/>
                  <a:gd name="T61" fmla="*/ 561 h 3501"/>
                  <a:gd name="T62" fmla="*/ 501 w 2022"/>
                  <a:gd name="T63" fmla="*/ 582 h 3501"/>
                  <a:gd name="T64" fmla="*/ 486 w 2022"/>
                  <a:gd name="T65" fmla="*/ 606 h 3501"/>
                  <a:gd name="T66" fmla="*/ 478 w 2022"/>
                  <a:gd name="T67" fmla="*/ 618 h 3501"/>
                  <a:gd name="T68" fmla="*/ 417 w 2022"/>
                  <a:gd name="T69" fmla="*/ 597 h 3501"/>
                  <a:gd name="T70" fmla="*/ 309 w 2022"/>
                  <a:gd name="T71" fmla="*/ 572 h 3501"/>
                  <a:gd name="T72" fmla="*/ 237 w 2022"/>
                  <a:gd name="T73" fmla="*/ 562 h 3501"/>
                  <a:gd name="T74" fmla="*/ 220 w 2022"/>
                  <a:gd name="T75" fmla="*/ 541 h 3501"/>
                  <a:gd name="T76" fmla="*/ 228 w 2022"/>
                  <a:gd name="T77" fmla="*/ 555 h 3501"/>
                  <a:gd name="T78" fmla="*/ 274 w 2022"/>
                  <a:gd name="T79" fmla="*/ 568 h 3501"/>
                  <a:gd name="T80" fmla="*/ 313 w 2022"/>
                  <a:gd name="T81" fmla="*/ 595 h 3501"/>
                  <a:gd name="T82" fmla="*/ 304 w 2022"/>
                  <a:gd name="T83" fmla="*/ 622 h 3501"/>
                  <a:gd name="T84" fmla="*/ 234 w 2022"/>
                  <a:gd name="T85" fmla="*/ 680 h 3501"/>
                  <a:gd name="T86" fmla="*/ 153 w 2022"/>
                  <a:gd name="T87" fmla="*/ 728 h 3501"/>
                  <a:gd name="T88" fmla="*/ 138 w 2022"/>
                  <a:gd name="T89" fmla="*/ 802 h 3501"/>
                  <a:gd name="T90" fmla="*/ 183 w 2022"/>
                  <a:gd name="T91" fmla="*/ 863 h 3501"/>
                  <a:gd name="T92" fmla="*/ 110 w 2022"/>
                  <a:gd name="T93" fmla="*/ 871 h 3501"/>
                  <a:gd name="T94" fmla="*/ 63 w 2022"/>
                  <a:gd name="T95" fmla="*/ 869 h 3501"/>
                  <a:gd name="T96" fmla="*/ 64 w 2022"/>
                  <a:gd name="T97" fmla="*/ 757 h 3501"/>
                  <a:gd name="T98" fmla="*/ 36 w 2022"/>
                  <a:gd name="T99" fmla="*/ 728 h 3501"/>
                  <a:gd name="T100" fmla="*/ 54 w 2022"/>
                  <a:gd name="T101" fmla="*/ 702 h 3501"/>
                  <a:gd name="T102" fmla="*/ 138 w 2022"/>
                  <a:gd name="T103" fmla="*/ 665 h 3501"/>
                  <a:gd name="T104" fmla="*/ 166 w 2022"/>
                  <a:gd name="T105" fmla="*/ 617 h 3501"/>
                  <a:gd name="T106" fmla="*/ 35 w 2022"/>
                  <a:gd name="T107" fmla="*/ 607 h 3501"/>
                  <a:gd name="T108" fmla="*/ 9 w 2022"/>
                  <a:gd name="T109" fmla="*/ 594 h 3501"/>
                  <a:gd name="T110" fmla="*/ 0 w 2022"/>
                  <a:gd name="T111" fmla="*/ 551 h 3501"/>
                  <a:gd name="T112" fmla="*/ 8 w 2022"/>
                  <a:gd name="T113" fmla="*/ 507 h 3501"/>
                  <a:gd name="T114" fmla="*/ 68 w 2022"/>
                  <a:gd name="T115" fmla="*/ 366 h 3501"/>
                  <a:gd name="T116" fmla="*/ 138 w 2022"/>
                  <a:gd name="T117" fmla="*/ 272 h 3501"/>
                  <a:gd name="T118" fmla="*/ 173 w 2022"/>
                  <a:gd name="T119" fmla="*/ 188 h 3501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0" t="0" r="r" b="b"/>
                <a:pathLst>
                  <a:path w="2022" h="3501">
                    <a:moveTo>
                      <a:pt x="692" y="749"/>
                    </a:moveTo>
                    <a:lnTo>
                      <a:pt x="745" y="590"/>
                    </a:lnTo>
                    <a:lnTo>
                      <a:pt x="791" y="403"/>
                    </a:lnTo>
                    <a:lnTo>
                      <a:pt x="813" y="241"/>
                    </a:lnTo>
                    <a:lnTo>
                      <a:pt x="767" y="150"/>
                    </a:lnTo>
                    <a:lnTo>
                      <a:pt x="721" y="106"/>
                    </a:lnTo>
                    <a:lnTo>
                      <a:pt x="791" y="156"/>
                    </a:lnTo>
                    <a:lnTo>
                      <a:pt x="845" y="236"/>
                    </a:lnTo>
                    <a:lnTo>
                      <a:pt x="802" y="55"/>
                    </a:lnTo>
                    <a:lnTo>
                      <a:pt x="839" y="141"/>
                    </a:lnTo>
                    <a:lnTo>
                      <a:pt x="917" y="253"/>
                    </a:lnTo>
                    <a:lnTo>
                      <a:pt x="952" y="266"/>
                    </a:lnTo>
                    <a:lnTo>
                      <a:pt x="928" y="170"/>
                    </a:lnTo>
                    <a:lnTo>
                      <a:pt x="946" y="182"/>
                    </a:lnTo>
                    <a:lnTo>
                      <a:pt x="955" y="101"/>
                    </a:lnTo>
                    <a:lnTo>
                      <a:pt x="930" y="15"/>
                    </a:lnTo>
                    <a:lnTo>
                      <a:pt x="1051" y="243"/>
                    </a:lnTo>
                    <a:lnTo>
                      <a:pt x="1061" y="205"/>
                    </a:lnTo>
                    <a:lnTo>
                      <a:pt x="1077" y="232"/>
                    </a:lnTo>
                    <a:lnTo>
                      <a:pt x="1083" y="197"/>
                    </a:lnTo>
                    <a:lnTo>
                      <a:pt x="1057" y="140"/>
                    </a:lnTo>
                    <a:lnTo>
                      <a:pt x="1062" y="30"/>
                    </a:lnTo>
                    <a:lnTo>
                      <a:pt x="1105" y="243"/>
                    </a:lnTo>
                    <a:lnTo>
                      <a:pt x="1127" y="50"/>
                    </a:lnTo>
                    <a:lnTo>
                      <a:pt x="1127" y="200"/>
                    </a:lnTo>
                    <a:lnTo>
                      <a:pt x="1149" y="237"/>
                    </a:lnTo>
                    <a:lnTo>
                      <a:pt x="1184" y="69"/>
                    </a:lnTo>
                    <a:lnTo>
                      <a:pt x="1262" y="0"/>
                    </a:lnTo>
                    <a:lnTo>
                      <a:pt x="1210" y="69"/>
                    </a:lnTo>
                    <a:lnTo>
                      <a:pt x="1179" y="202"/>
                    </a:lnTo>
                    <a:lnTo>
                      <a:pt x="1190" y="226"/>
                    </a:lnTo>
                    <a:lnTo>
                      <a:pt x="1243" y="131"/>
                    </a:lnTo>
                    <a:lnTo>
                      <a:pt x="1206" y="212"/>
                    </a:lnTo>
                    <a:lnTo>
                      <a:pt x="1206" y="248"/>
                    </a:lnTo>
                    <a:lnTo>
                      <a:pt x="1321" y="50"/>
                    </a:lnTo>
                    <a:lnTo>
                      <a:pt x="1323" y="84"/>
                    </a:lnTo>
                    <a:lnTo>
                      <a:pt x="1271" y="197"/>
                    </a:lnTo>
                    <a:lnTo>
                      <a:pt x="1271" y="266"/>
                    </a:lnTo>
                    <a:lnTo>
                      <a:pt x="1289" y="276"/>
                    </a:lnTo>
                    <a:lnTo>
                      <a:pt x="1315" y="151"/>
                    </a:lnTo>
                    <a:lnTo>
                      <a:pt x="1365" y="65"/>
                    </a:lnTo>
                    <a:lnTo>
                      <a:pt x="1323" y="162"/>
                    </a:lnTo>
                    <a:lnTo>
                      <a:pt x="1334" y="291"/>
                    </a:lnTo>
                    <a:lnTo>
                      <a:pt x="1361" y="283"/>
                    </a:lnTo>
                    <a:lnTo>
                      <a:pt x="1415" y="114"/>
                    </a:lnTo>
                    <a:lnTo>
                      <a:pt x="1376" y="297"/>
                    </a:lnTo>
                    <a:lnTo>
                      <a:pt x="1465" y="150"/>
                    </a:lnTo>
                    <a:lnTo>
                      <a:pt x="1537" y="101"/>
                    </a:lnTo>
                    <a:lnTo>
                      <a:pt x="1477" y="172"/>
                    </a:lnTo>
                    <a:lnTo>
                      <a:pt x="1437" y="248"/>
                    </a:lnTo>
                    <a:lnTo>
                      <a:pt x="1505" y="222"/>
                    </a:lnTo>
                    <a:lnTo>
                      <a:pt x="1420" y="278"/>
                    </a:lnTo>
                    <a:lnTo>
                      <a:pt x="1406" y="337"/>
                    </a:lnTo>
                    <a:lnTo>
                      <a:pt x="1433" y="347"/>
                    </a:lnTo>
                    <a:lnTo>
                      <a:pt x="1516" y="227"/>
                    </a:lnTo>
                    <a:lnTo>
                      <a:pt x="1620" y="156"/>
                    </a:lnTo>
                    <a:lnTo>
                      <a:pt x="1483" y="317"/>
                    </a:lnTo>
                    <a:lnTo>
                      <a:pt x="1549" y="266"/>
                    </a:lnTo>
                    <a:lnTo>
                      <a:pt x="1896" y="216"/>
                    </a:lnTo>
                    <a:lnTo>
                      <a:pt x="1531" y="293"/>
                    </a:lnTo>
                    <a:lnTo>
                      <a:pt x="1494" y="349"/>
                    </a:lnTo>
                    <a:lnTo>
                      <a:pt x="1531" y="339"/>
                    </a:lnTo>
                    <a:lnTo>
                      <a:pt x="1636" y="288"/>
                    </a:lnTo>
                    <a:lnTo>
                      <a:pt x="1553" y="364"/>
                    </a:lnTo>
                    <a:lnTo>
                      <a:pt x="1487" y="399"/>
                    </a:lnTo>
                    <a:lnTo>
                      <a:pt x="1487" y="445"/>
                    </a:lnTo>
                    <a:lnTo>
                      <a:pt x="1505" y="480"/>
                    </a:lnTo>
                    <a:lnTo>
                      <a:pt x="1542" y="519"/>
                    </a:lnTo>
                    <a:lnTo>
                      <a:pt x="1586" y="575"/>
                    </a:lnTo>
                    <a:lnTo>
                      <a:pt x="1625" y="622"/>
                    </a:lnTo>
                    <a:lnTo>
                      <a:pt x="1664" y="671"/>
                    </a:lnTo>
                    <a:lnTo>
                      <a:pt x="1699" y="718"/>
                    </a:lnTo>
                    <a:lnTo>
                      <a:pt x="1723" y="755"/>
                    </a:lnTo>
                    <a:lnTo>
                      <a:pt x="1763" y="820"/>
                    </a:lnTo>
                    <a:lnTo>
                      <a:pt x="1806" y="894"/>
                    </a:lnTo>
                    <a:lnTo>
                      <a:pt x="1837" y="958"/>
                    </a:lnTo>
                    <a:lnTo>
                      <a:pt x="1835" y="971"/>
                    </a:lnTo>
                    <a:lnTo>
                      <a:pt x="1828" y="987"/>
                    </a:lnTo>
                    <a:lnTo>
                      <a:pt x="1817" y="997"/>
                    </a:lnTo>
                    <a:lnTo>
                      <a:pt x="1800" y="1002"/>
                    </a:lnTo>
                    <a:lnTo>
                      <a:pt x="1776" y="1005"/>
                    </a:lnTo>
                    <a:lnTo>
                      <a:pt x="1525" y="985"/>
                    </a:lnTo>
                    <a:lnTo>
                      <a:pt x="1507" y="1032"/>
                    </a:lnTo>
                    <a:lnTo>
                      <a:pt x="1472" y="1194"/>
                    </a:lnTo>
                    <a:lnTo>
                      <a:pt x="1448" y="1309"/>
                    </a:lnTo>
                    <a:lnTo>
                      <a:pt x="1417" y="1403"/>
                    </a:lnTo>
                    <a:lnTo>
                      <a:pt x="1400" y="1412"/>
                    </a:lnTo>
                    <a:lnTo>
                      <a:pt x="1378" y="1417"/>
                    </a:lnTo>
                    <a:lnTo>
                      <a:pt x="1354" y="1420"/>
                    </a:lnTo>
                    <a:lnTo>
                      <a:pt x="1271" y="1419"/>
                    </a:lnTo>
                    <a:lnTo>
                      <a:pt x="1074" y="1344"/>
                    </a:lnTo>
                    <a:lnTo>
                      <a:pt x="1055" y="1375"/>
                    </a:lnTo>
                    <a:lnTo>
                      <a:pt x="1024" y="1489"/>
                    </a:lnTo>
                    <a:lnTo>
                      <a:pt x="1000" y="1579"/>
                    </a:lnTo>
                    <a:lnTo>
                      <a:pt x="970" y="1699"/>
                    </a:lnTo>
                    <a:lnTo>
                      <a:pt x="963" y="1778"/>
                    </a:lnTo>
                    <a:lnTo>
                      <a:pt x="1005" y="1830"/>
                    </a:lnTo>
                    <a:lnTo>
                      <a:pt x="1059" y="1894"/>
                    </a:lnTo>
                    <a:lnTo>
                      <a:pt x="1125" y="1980"/>
                    </a:lnTo>
                    <a:lnTo>
                      <a:pt x="1225" y="2002"/>
                    </a:lnTo>
                    <a:lnTo>
                      <a:pt x="1302" y="2018"/>
                    </a:lnTo>
                    <a:lnTo>
                      <a:pt x="1413" y="2036"/>
                    </a:lnTo>
                    <a:lnTo>
                      <a:pt x="1476" y="2046"/>
                    </a:lnTo>
                    <a:lnTo>
                      <a:pt x="1531" y="2050"/>
                    </a:lnTo>
                    <a:lnTo>
                      <a:pt x="1575" y="2055"/>
                    </a:lnTo>
                    <a:lnTo>
                      <a:pt x="1614" y="2055"/>
                    </a:lnTo>
                    <a:lnTo>
                      <a:pt x="1664" y="2050"/>
                    </a:lnTo>
                    <a:lnTo>
                      <a:pt x="1732" y="2046"/>
                    </a:lnTo>
                    <a:lnTo>
                      <a:pt x="1810" y="2007"/>
                    </a:lnTo>
                    <a:lnTo>
                      <a:pt x="1832" y="1999"/>
                    </a:lnTo>
                    <a:lnTo>
                      <a:pt x="1852" y="2001"/>
                    </a:lnTo>
                    <a:lnTo>
                      <a:pt x="1869" y="2009"/>
                    </a:lnTo>
                    <a:lnTo>
                      <a:pt x="1889" y="2029"/>
                    </a:lnTo>
                    <a:lnTo>
                      <a:pt x="1896" y="2045"/>
                    </a:lnTo>
                    <a:lnTo>
                      <a:pt x="1902" y="2072"/>
                    </a:lnTo>
                    <a:lnTo>
                      <a:pt x="1905" y="2102"/>
                    </a:lnTo>
                    <a:lnTo>
                      <a:pt x="1929" y="2112"/>
                    </a:lnTo>
                    <a:lnTo>
                      <a:pt x="1964" y="2131"/>
                    </a:lnTo>
                    <a:lnTo>
                      <a:pt x="1990" y="2147"/>
                    </a:lnTo>
                    <a:lnTo>
                      <a:pt x="2022" y="2171"/>
                    </a:lnTo>
                    <a:lnTo>
                      <a:pt x="2018" y="2188"/>
                    </a:lnTo>
                    <a:lnTo>
                      <a:pt x="2011" y="2212"/>
                    </a:lnTo>
                    <a:lnTo>
                      <a:pt x="1996" y="2227"/>
                    </a:lnTo>
                    <a:lnTo>
                      <a:pt x="1976" y="2242"/>
                    </a:lnTo>
                    <a:lnTo>
                      <a:pt x="1985" y="2257"/>
                    </a:lnTo>
                    <a:lnTo>
                      <a:pt x="1994" y="2277"/>
                    </a:lnTo>
                    <a:lnTo>
                      <a:pt x="2003" y="2304"/>
                    </a:lnTo>
                    <a:lnTo>
                      <a:pt x="2001" y="2325"/>
                    </a:lnTo>
                    <a:lnTo>
                      <a:pt x="1994" y="2350"/>
                    </a:lnTo>
                    <a:lnTo>
                      <a:pt x="1976" y="2363"/>
                    </a:lnTo>
                    <a:lnTo>
                      <a:pt x="1935" y="2387"/>
                    </a:lnTo>
                    <a:lnTo>
                      <a:pt x="1941" y="2421"/>
                    </a:lnTo>
                    <a:lnTo>
                      <a:pt x="1941" y="2441"/>
                    </a:lnTo>
                    <a:lnTo>
                      <a:pt x="1935" y="2455"/>
                    </a:lnTo>
                    <a:lnTo>
                      <a:pt x="1926" y="2465"/>
                    </a:lnTo>
                    <a:lnTo>
                      <a:pt x="1909" y="2471"/>
                    </a:lnTo>
                    <a:lnTo>
                      <a:pt x="1893" y="2468"/>
                    </a:lnTo>
                    <a:lnTo>
                      <a:pt x="1859" y="2456"/>
                    </a:lnTo>
                    <a:lnTo>
                      <a:pt x="1773" y="2426"/>
                    </a:lnTo>
                    <a:lnTo>
                      <a:pt x="1666" y="2387"/>
                    </a:lnTo>
                    <a:lnTo>
                      <a:pt x="1516" y="2348"/>
                    </a:lnTo>
                    <a:lnTo>
                      <a:pt x="1492" y="2348"/>
                    </a:lnTo>
                    <a:lnTo>
                      <a:pt x="1406" y="2328"/>
                    </a:lnTo>
                    <a:lnTo>
                      <a:pt x="1234" y="2286"/>
                    </a:lnTo>
                    <a:lnTo>
                      <a:pt x="1092" y="2269"/>
                    </a:lnTo>
                    <a:lnTo>
                      <a:pt x="1059" y="2272"/>
                    </a:lnTo>
                    <a:lnTo>
                      <a:pt x="985" y="2277"/>
                    </a:lnTo>
                    <a:lnTo>
                      <a:pt x="948" y="2247"/>
                    </a:lnTo>
                    <a:lnTo>
                      <a:pt x="922" y="2227"/>
                    </a:lnTo>
                    <a:lnTo>
                      <a:pt x="906" y="2210"/>
                    </a:lnTo>
                    <a:lnTo>
                      <a:pt x="895" y="2188"/>
                    </a:lnTo>
                    <a:lnTo>
                      <a:pt x="878" y="2161"/>
                    </a:lnTo>
                    <a:lnTo>
                      <a:pt x="793" y="2055"/>
                    </a:lnTo>
                    <a:lnTo>
                      <a:pt x="871" y="2149"/>
                    </a:lnTo>
                    <a:lnTo>
                      <a:pt x="898" y="2186"/>
                    </a:lnTo>
                    <a:lnTo>
                      <a:pt x="909" y="2217"/>
                    </a:lnTo>
                    <a:lnTo>
                      <a:pt x="979" y="2272"/>
                    </a:lnTo>
                    <a:lnTo>
                      <a:pt x="1014" y="2279"/>
                    </a:lnTo>
                    <a:lnTo>
                      <a:pt x="1062" y="2271"/>
                    </a:lnTo>
                    <a:lnTo>
                      <a:pt x="1096" y="2272"/>
                    </a:lnTo>
                    <a:lnTo>
                      <a:pt x="1157" y="2294"/>
                    </a:lnTo>
                    <a:lnTo>
                      <a:pt x="1190" y="2320"/>
                    </a:lnTo>
                    <a:lnTo>
                      <a:pt x="1221" y="2343"/>
                    </a:lnTo>
                    <a:lnTo>
                      <a:pt x="1252" y="2379"/>
                    </a:lnTo>
                    <a:lnTo>
                      <a:pt x="1265" y="2401"/>
                    </a:lnTo>
                    <a:lnTo>
                      <a:pt x="1262" y="2422"/>
                    </a:lnTo>
                    <a:lnTo>
                      <a:pt x="1241" y="2453"/>
                    </a:lnTo>
                    <a:lnTo>
                      <a:pt x="1216" y="2487"/>
                    </a:lnTo>
                    <a:lnTo>
                      <a:pt x="1164" y="2537"/>
                    </a:lnTo>
                    <a:lnTo>
                      <a:pt x="1088" y="2606"/>
                    </a:lnTo>
                    <a:lnTo>
                      <a:pt x="1038" y="2657"/>
                    </a:lnTo>
                    <a:lnTo>
                      <a:pt x="933" y="2718"/>
                    </a:lnTo>
                    <a:lnTo>
                      <a:pt x="778" y="2800"/>
                    </a:lnTo>
                    <a:lnTo>
                      <a:pt x="670" y="2853"/>
                    </a:lnTo>
                    <a:lnTo>
                      <a:pt x="642" y="2881"/>
                    </a:lnTo>
                    <a:lnTo>
                      <a:pt x="611" y="2912"/>
                    </a:lnTo>
                    <a:lnTo>
                      <a:pt x="553" y="2952"/>
                    </a:lnTo>
                    <a:lnTo>
                      <a:pt x="540" y="3010"/>
                    </a:lnTo>
                    <a:lnTo>
                      <a:pt x="540" y="3118"/>
                    </a:lnTo>
                    <a:lnTo>
                      <a:pt x="551" y="3207"/>
                    </a:lnTo>
                    <a:lnTo>
                      <a:pt x="570" y="3268"/>
                    </a:lnTo>
                    <a:lnTo>
                      <a:pt x="668" y="3384"/>
                    </a:lnTo>
                    <a:lnTo>
                      <a:pt x="727" y="3435"/>
                    </a:lnTo>
                    <a:lnTo>
                      <a:pt x="732" y="3450"/>
                    </a:lnTo>
                    <a:lnTo>
                      <a:pt x="729" y="3467"/>
                    </a:lnTo>
                    <a:lnTo>
                      <a:pt x="620" y="3501"/>
                    </a:lnTo>
                    <a:lnTo>
                      <a:pt x="502" y="3487"/>
                    </a:lnTo>
                    <a:lnTo>
                      <a:pt x="439" y="3484"/>
                    </a:lnTo>
                    <a:lnTo>
                      <a:pt x="378" y="3492"/>
                    </a:lnTo>
                    <a:lnTo>
                      <a:pt x="319" y="3492"/>
                    </a:lnTo>
                    <a:lnTo>
                      <a:pt x="258" y="3482"/>
                    </a:lnTo>
                    <a:lnTo>
                      <a:pt x="251" y="3474"/>
                    </a:lnTo>
                    <a:lnTo>
                      <a:pt x="242" y="3457"/>
                    </a:lnTo>
                    <a:lnTo>
                      <a:pt x="249" y="3273"/>
                    </a:lnTo>
                    <a:lnTo>
                      <a:pt x="278" y="3087"/>
                    </a:lnTo>
                    <a:lnTo>
                      <a:pt x="254" y="3028"/>
                    </a:lnTo>
                    <a:lnTo>
                      <a:pt x="214" y="2973"/>
                    </a:lnTo>
                    <a:lnTo>
                      <a:pt x="197" y="2957"/>
                    </a:lnTo>
                    <a:lnTo>
                      <a:pt x="164" y="2929"/>
                    </a:lnTo>
                    <a:lnTo>
                      <a:pt x="142" y="2912"/>
                    </a:lnTo>
                    <a:lnTo>
                      <a:pt x="138" y="2892"/>
                    </a:lnTo>
                    <a:lnTo>
                      <a:pt x="142" y="2875"/>
                    </a:lnTo>
                    <a:lnTo>
                      <a:pt x="171" y="2841"/>
                    </a:lnTo>
                    <a:lnTo>
                      <a:pt x="214" y="2805"/>
                    </a:lnTo>
                    <a:lnTo>
                      <a:pt x="251" y="2780"/>
                    </a:lnTo>
                    <a:lnTo>
                      <a:pt x="302" y="2778"/>
                    </a:lnTo>
                    <a:lnTo>
                      <a:pt x="349" y="2782"/>
                    </a:lnTo>
                    <a:lnTo>
                      <a:pt x="550" y="2660"/>
                    </a:lnTo>
                    <a:lnTo>
                      <a:pt x="703" y="2569"/>
                    </a:lnTo>
                    <a:lnTo>
                      <a:pt x="841" y="2495"/>
                    </a:lnTo>
                    <a:lnTo>
                      <a:pt x="797" y="2502"/>
                    </a:lnTo>
                    <a:lnTo>
                      <a:pt x="662" y="2466"/>
                    </a:lnTo>
                    <a:lnTo>
                      <a:pt x="526" y="2458"/>
                    </a:lnTo>
                    <a:lnTo>
                      <a:pt x="337" y="2431"/>
                    </a:lnTo>
                    <a:lnTo>
                      <a:pt x="278" y="2441"/>
                    </a:lnTo>
                    <a:lnTo>
                      <a:pt x="140" y="2426"/>
                    </a:lnTo>
                    <a:lnTo>
                      <a:pt x="109" y="2419"/>
                    </a:lnTo>
                    <a:lnTo>
                      <a:pt x="76" y="2407"/>
                    </a:lnTo>
                    <a:lnTo>
                      <a:pt x="50" y="2392"/>
                    </a:lnTo>
                    <a:lnTo>
                      <a:pt x="33" y="2374"/>
                    </a:lnTo>
                    <a:lnTo>
                      <a:pt x="18" y="2341"/>
                    </a:lnTo>
                    <a:lnTo>
                      <a:pt x="7" y="2298"/>
                    </a:lnTo>
                    <a:lnTo>
                      <a:pt x="2" y="2257"/>
                    </a:lnTo>
                    <a:lnTo>
                      <a:pt x="0" y="2201"/>
                    </a:lnTo>
                    <a:lnTo>
                      <a:pt x="4" y="2156"/>
                    </a:lnTo>
                    <a:lnTo>
                      <a:pt x="9" y="2105"/>
                    </a:lnTo>
                    <a:lnTo>
                      <a:pt x="17" y="2061"/>
                    </a:lnTo>
                    <a:lnTo>
                      <a:pt x="31" y="2028"/>
                    </a:lnTo>
                    <a:lnTo>
                      <a:pt x="79" y="1898"/>
                    </a:lnTo>
                    <a:lnTo>
                      <a:pt x="133" y="1741"/>
                    </a:lnTo>
                    <a:lnTo>
                      <a:pt x="171" y="1636"/>
                    </a:lnTo>
                    <a:lnTo>
                      <a:pt x="271" y="1461"/>
                    </a:lnTo>
                    <a:lnTo>
                      <a:pt x="371" y="1322"/>
                    </a:lnTo>
                    <a:lnTo>
                      <a:pt x="456" y="1218"/>
                    </a:lnTo>
                    <a:lnTo>
                      <a:pt x="511" y="1149"/>
                    </a:lnTo>
                    <a:lnTo>
                      <a:pt x="551" y="1086"/>
                    </a:lnTo>
                    <a:lnTo>
                      <a:pt x="599" y="1032"/>
                    </a:lnTo>
                    <a:lnTo>
                      <a:pt x="611" y="951"/>
                    </a:lnTo>
                    <a:lnTo>
                      <a:pt x="658" y="843"/>
                    </a:lnTo>
                    <a:lnTo>
                      <a:pt x="692" y="749"/>
                    </a:lnTo>
                    <a:close/>
                  </a:path>
                </a:pathLst>
              </a:custGeom>
              <a:solidFill>
                <a:srgbClr val="DFDFFF"/>
              </a:solidFill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7426" name="Group 65">
                <a:extLst>
                  <a:ext uri="{FF2B5EF4-FFF2-40B4-BE49-F238E27FC236}">
                    <a16:creationId xmlns:a16="http://schemas.microsoft.com/office/drawing/2014/main" id="{CDEDFB22-2724-4B97-83A3-DF074B9988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7" y="2288"/>
                <a:ext cx="129" cy="159"/>
                <a:chOff x="4287" y="2288"/>
                <a:chExt cx="129" cy="159"/>
              </a:xfrm>
            </p:grpSpPr>
            <p:sp>
              <p:nvSpPr>
                <p:cNvPr id="17427" name="Freeform 66">
                  <a:extLst>
                    <a:ext uri="{FF2B5EF4-FFF2-40B4-BE49-F238E27FC236}">
                      <a16:creationId xmlns:a16="http://schemas.microsoft.com/office/drawing/2014/main" id="{41A0F77A-9225-4D51-BF1A-18A097C11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87" y="2288"/>
                  <a:ext cx="129" cy="58"/>
                </a:xfrm>
                <a:custGeom>
                  <a:avLst/>
                  <a:gdLst>
                    <a:gd name="T0" fmla="*/ 0 w 258"/>
                    <a:gd name="T1" fmla="*/ 10 h 115"/>
                    <a:gd name="T2" fmla="*/ 8 w 258"/>
                    <a:gd name="T3" fmla="*/ 6 h 115"/>
                    <a:gd name="T4" fmla="*/ 16 w 258"/>
                    <a:gd name="T5" fmla="*/ 3 h 115"/>
                    <a:gd name="T6" fmla="*/ 23 w 258"/>
                    <a:gd name="T7" fmla="*/ 2 h 115"/>
                    <a:gd name="T8" fmla="*/ 29 w 258"/>
                    <a:gd name="T9" fmla="*/ 1 h 115"/>
                    <a:gd name="T10" fmla="*/ 34 w 258"/>
                    <a:gd name="T11" fmla="*/ 0 h 115"/>
                    <a:gd name="T12" fmla="*/ 39 w 258"/>
                    <a:gd name="T13" fmla="*/ 2 h 115"/>
                    <a:gd name="T14" fmla="*/ 41 w 258"/>
                    <a:gd name="T15" fmla="*/ 5 h 115"/>
                    <a:gd name="T16" fmla="*/ 44 w 258"/>
                    <a:gd name="T17" fmla="*/ 9 h 115"/>
                    <a:gd name="T18" fmla="*/ 47 w 258"/>
                    <a:gd name="T19" fmla="*/ 14 h 115"/>
                    <a:gd name="T20" fmla="*/ 51 w 258"/>
                    <a:gd name="T21" fmla="*/ 19 h 115"/>
                    <a:gd name="T22" fmla="*/ 54 w 258"/>
                    <a:gd name="T23" fmla="*/ 24 h 115"/>
                    <a:gd name="T24" fmla="*/ 59 w 258"/>
                    <a:gd name="T25" fmla="*/ 27 h 115"/>
                    <a:gd name="T26" fmla="*/ 65 w 258"/>
                    <a:gd name="T27" fmla="*/ 29 h 11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58" h="115">
                      <a:moveTo>
                        <a:pt x="0" y="37"/>
                      </a:moveTo>
                      <a:lnTo>
                        <a:pt x="32" y="23"/>
                      </a:lnTo>
                      <a:lnTo>
                        <a:pt x="63" y="12"/>
                      </a:lnTo>
                      <a:lnTo>
                        <a:pt x="89" y="5"/>
                      </a:lnTo>
                      <a:lnTo>
                        <a:pt x="113" y="2"/>
                      </a:lnTo>
                      <a:lnTo>
                        <a:pt x="135" y="0"/>
                      </a:lnTo>
                      <a:lnTo>
                        <a:pt x="155" y="5"/>
                      </a:lnTo>
                      <a:lnTo>
                        <a:pt x="164" y="17"/>
                      </a:lnTo>
                      <a:lnTo>
                        <a:pt x="175" y="35"/>
                      </a:lnTo>
                      <a:lnTo>
                        <a:pt x="188" y="54"/>
                      </a:lnTo>
                      <a:lnTo>
                        <a:pt x="203" y="76"/>
                      </a:lnTo>
                      <a:lnTo>
                        <a:pt x="214" y="93"/>
                      </a:lnTo>
                      <a:lnTo>
                        <a:pt x="233" y="108"/>
                      </a:lnTo>
                      <a:lnTo>
                        <a:pt x="258" y="115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28" name="Freeform 67">
                  <a:extLst>
                    <a:ext uri="{FF2B5EF4-FFF2-40B4-BE49-F238E27FC236}">
                      <a16:creationId xmlns:a16="http://schemas.microsoft.com/office/drawing/2014/main" id="{FBD4395F-C593-4591-A6D9-DA718BD2B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4" y="2353"/>
                  <a:ext cx="40" cy="94"/>
                </a:xfrm>
                <a:custGeom>
                  <a:avLst/>
                  <a:gdLst>
                    <a:gd name="T0" fmla="*/ 18 w 81"/>
                    <a:gd name="T1" fmla="*/ 0 h 187"/>
                    <a:gd name="T2" fmla="*/ 13 w 81"/>
                    <a:gd name="T3" fmla="*/ 3 h 187"/>
                    <a:gd name="T4" fmla="*/ 9 w 81"/>
                    <a:gd name="T5" fmla="*/ 7 h 187"/>
                    <a:gd name="T6" fmla="*/ 5 w 81"/>
                    <a:gd name="T7" fmla="*/ 13 h 187"/>
                    <a:gd name="T8" fmla="*/ 2 w 81"/>
                    <a:gd name="T9" fmla="*/ 19 h 187"/>
                    <a:gd name="T10" fmla="*/ 0 w 81"/>
                    <a:gd name="T11" fmla="*/ 25 h 187"/>
                    <a:gd name="T12" fmla="*/ 0 w 81"/>
                    <a:gd name="T13" fmla="*/ 31 h 187"/>
                    <a:gd name="T14" fmla="*/ 0 w 81"/>
                    <a:gd name="T15" fmla="*/ 37 h 187"/>
                    <a:gd name="T16" fmla="*/ 1 w 81"/>
                    <a:gd name="T17" fmla="*/ 44 h 187"/>
                    <a:gd name="T18" fmla="*/ 2 w 81"/>
                    <a:gd name="T19" fmla="*/ 47 h 187"/>
                    <a:gd name="T20" fmla="*/ 6 w 81"/>
                    <a:gd name="T21" fmla="*/ 44 h 187"/>
                    <a:gd name="T22" fmla="*/ 9 w 81"/>
                    <a:gd name="T23" fmla="*/ 41 h 187"/>
                    <a:gd name="T24" fmla="*/ 12 w 81"/>
                    <a:gd name="T25" fmla="*/ 37 h 187"/>
                    <a:gd name="T26" fmla="*/ 14 w 81"/>
                    <a:gd name="T27" fmla="*/ 33 h 187"/>
                    <a:gd name="T28" fmla="*/ 17 w 81"/>
                    <a:gd name="T29" fmla="*/ 28 h 187"/>
                    <a:gd name="T30" fmla="*/ 18 w 81"/>
                    <a:gd name="T31" fmla="*/ 23 h 187"/>
                    <a:gd name="T32" fmla="*/ 19 w 81"/>
                    <a:gd name="T33" fmla="*/ 16 h 187"/>
                    <a:gd name="T34" fmla="*/ 20 w 81"/>
                    <a:gd name="T35" fmla="*/ 11 h 187"/>
                    <a:gd name="T36" fmla="*/ 19 w 81"/>
                    <a:gd name="T37" fmla="*/ 5 h 187"/>
                    <a:gd name="T38" fmla="*/ 18 w 81"/>
                    <a:gd name="T39" fmla="*/ 0 h 187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0" t="0" r="r" b="b"/>
                  <a:pathLst>
                    <a:path w="81" h="187">
                      <a:moveTo>
                        <a:pt x="72" y="0"/>
                      </a:moveTo>
                      <a:lnTo>
                        <a:pt x="55" y="10"/>
                      </a:lnTo>
                      <a:lnTo>
                        <a:pt x="38" y="28"/>
                      </a:lnTo>
                      <a:lnTo>
                        <a:pt x="22" y="50"/>
                      </a:lnTo>
                      <a:lnTo>
                        <a:pt x="11" y="74"/>
                      </a:lnTo>
                      <a:lnTo>
                        <a:pt x="3" y="98"/>
                      </a:lnTo>
                      <a:lnTo>
                        <a:pt x="0" y="123"/>
                      </a:lnTo>
                      <a:lnTo>
                        <a:pt x="0" y="147"/>
                      </a:lnTo>
                      <a:lnTo>
                        <a:pt x="5" y="174"/>
                      </a:lnTo>
                      <a:lnTo>
                        <a:pt x="11" y="187"/>
                      </a:lnTo>
                      <a:lnTo>
                        <a:pt x="25" y="175"/>
                      </a:lnTo>
                      <a:lnTo>
                        <a:pt x="36" y="162"/>
                      </a:lnTo>
                      <a:lnTo>
                        <a:pt x="49" y="145"/>
                      </a:lnTo>
                      <a:lnTo>
                        <a:pt x="59" y="130"/>
                      </a:lnTo>
                      <a:lnTo>
                        <a:pt x="68" y="109"/>
                      </a:lnTo>
                      <a:lnTo>
                        <a:pt x="73" y="89"/>
                      </a:lnTo>
                      <a:lnTo>
                        <a:pt x="79" y="62"/>
                      </a:lnTo>
                      <a:lnTo>
                        <a:pt x="81" y="42"/>
                      </a:lnTo>
                      <a:lnTo>
                        <a:pt x="77" y="18"/>
                      </a:lnTo>
                      <a:lnTo>
                        <a:pt x="72" y="0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9525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8268" name="AutoShape 140">
            <a:extLst>
              <a:ext uri="{FF2B5EF4-FFF2-40B4-BE49-F238E27FC236}">
                <a16:creationId xmlns:a16="http://schemas.microsoft.com/office/drawing/2014/main" id="{E5E976C0-27D5-4197-9CAA-46E7CBD4E8D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746625" y="50292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7421" name="Picture 4">
            <a:extLst>
              <a:ext uri="{FF2B5EF4-FFF2-40B4-BE49-F238E27FC236}">
                <a16:creationId xmlns:a16="http://schemas.microsoft.com/office/drawing/2014/main" id="{240D8F42-0E5D-4F31-BFD2-FB40FDBAA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5310188"/>
            <a:ext cx="923925" cy="154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右大括号 1">
            <a:extLst>
              <a:ext uri="{FF2B5EF4-FFF2-40B4-BE49-F238E27FC236}">
                <a16:creationId xmlns:a16="http://schemas.microsoft.com/office/drawing/2014/main" id="{670B0591-5DEE-420A-8124-FBD69D683C74}"/>
              </a:ext>
            </a:extLst>
          </p:cNvPr>
          <p:cNvSpPr/>
          <p:nvPr/>
        </p:nvSpPr>
        <p:spPr>
          <a:xfrm>
            <a:off x="4389438" y="3910013"/>
            <a:ext cx="411162" cy="274002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8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8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48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4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4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48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64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4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4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48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960"/>
                            </p:stCondLst>
                            <p:childTnLst>
                              <p:par>
                                <p:cTn id="4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4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4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48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4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4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4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48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4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4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48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320"/>
                            </p:stCondLst>
                            <p:childTnLst>
                              <p:par>
                                <p:cTn id="6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4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4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48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4840"/>
                            </p:stCondLst>
                            <p:childTnLst>
                              <p:par>
                                <p:cTn id="6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48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48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48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280"/>
                            </p:stCondLst>
                            <p:childTnLst>
                              <p:par>
                                <p:cTn id="7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48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48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48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8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8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65" grpId="0" animBg="1"/>
      <p:bldP spid="48266" grpId="0" animBg="1"/>
      <p:bldP spid="482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BF48A3B-CB82-4AA2-9E7B-C89BE7C2F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数据字典例子</a:t>
            </a:r>
          </a:p>
        </p:txBody>
      </p:sp>
      <p:grpSp>
        <p:nvGrpSpPr>
          <p:cNvPr id="18435" name="Group 3">
            <a:extLst>
              <a:ext uri="{FF2B5EF4-FFF2-40B4-BE49-F238E27FC236}">
                <a16:creationId xmlns:a16="http://schemas.microsoft.com/office/drawing/2014/main" id="{80FC89FB-24F0-4779-98CB-9922E0F974E3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1916113"/>
            <a:ext cx="6192838" cy="4176712"/>
            <a:chOff x="49" y="2352"/>
            <a:chExt cx="2255" cy="1536"/>
          </a:xfrm>
        </p:grpSpPr>
        <p:grpSp>
          <p:nvGrpSpPr>
            <p:cNvPr id="18436" name="Group 4">
              <a:extLst>
                <a:ext uri="{FF2B5EF4-FFF2-40B4-BE49-F238E27FC236}">
                  <a16:creationId xmlns:a16="http://schemas.microsoft.com/office/drawing/2014/main" id="{BDD660BE-9F42-4468-A049-020EA5ABE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2390"/>
              <a:ext cx="2255" cy="1498"/>
              <a:chOff x="49" y="2390"/>
              <a:chExt cx="2255" cy="1498"/>
            </a:xfrm>
          </p:grpSpPr>
          <p:sp>
            <p:nvSpPr>
              <p:cNvPr id="18438" name="Arc 5">
                <a:extLst>
                  <a:ext uri="{FF2B5EF4-FFF2-40B4-BE49-F238E27FC236}">
                    <a16:creationId xmlns:a16="http://schemas.microsoft.com/office/drawing/2014/main" id="{FE0D9E7E-8A20-4AAB-A26A-ECCDB7FFBD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" y="3074"/>
                <a:ext cx="59" cy="347"/>
              </a:xfrm>
              <a:custGeom>
                <a:avLst/>
                <a:gdLst>
                  <a:gd name="T0" fmla="*/ 0 w 21600"/>
                  <a:gd name="T1" fmla="*/ 3 h 43136"/>
                  <a:gd name="T2" fmla="*/ 0 w 21600"/>
                  <a:gd name="T3" fmla="*/ 0 h 43136"/>
                  <a:gd name="T4" fmla="*/ 0 w 21600"/>
                  <a:gd name="T5" fmla="*/ 1 h 431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36" fill="none" extrusionOk="0">
                    <a:moveTo>
                      <a:pt x="20117" y="43136"/>
                    </a:moveTo>
                    <a:cubicBezTo>
                      <a:pt x="8790" y="42357"/>
                      <a:pt x="0" y="32941"/>
                      <a:pt x="0" y="21587"/>
                    </a:cubicBezTo>
                    <a:cubicBezTo>
                      <a:pt x="-1" y="9944"/>
                      <a:pt x="9226" y="397"/>
                      <a:pt x="20861" y="-1"/>
                    </a:cubicBezTo>
                  </a:path>
                  <a:path w="21600" h="43136" stroke="0" extrusionOk="0">
                    <a:moveTo>
                      <a:pt x="20117" y="43136"/>
                    </a:moveTo>
                    <a:cubicBezTo>
                      <a:pt x="8790" y="42357"/>
                      <a:pt x="0" y="32941"/>
                      <a:pt x="0" y="21587"/>
                    </a:cubicBezTo>
                    <a:cubicBezTo>
                      <a:pt x="-1" y="9944"/>
                      <a:pt x="9226" y="397"/>
                      <a:pt x="20861" y="-1"/>
                    </a:cubicBezTo>
                    <a:lnTo>
                      <a:pt x="21600" y="21587"/>
                    </a:lnTo>
                    <a:lnTo>
                      <a:pt x="20117" y="43136"/>
                    </a:lnTo>
                    <a:close/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39" name="Freeform 6">
                <a:extLst>
                  <a:ext uri="{FF2B5EF4-FFF2-40B4-BE49-F238E27FC236}">
                    <a16:creationId xmlns:a16="http://schemas.microsoft.com/office/drawing/2014/main" id="{951878DC-0623-49B4-8078-40D65573C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" y="2390"/>
                <a:ext cx="2212" cy="1498"/>
              </a:xfrm>
              <a:custGeom>
                <a:avLst/>
                <a:gdLst>
                  <a:gd name="T0" fmla="*/ 0 w 2212"/>
                  <a:gd name="T1" fmla="*/ 1021 h 1498"/>
                  <a:gd name="T2" fmla="*/ 1037 w 2212"/>
                  <a:gd name="T3" fmla="*/ 1497 h 1498"/>
                  <a:gd name="T4" fmla="*/ 2211 w 2212"/>
                  <a:gd name="T5" fmla="*/ 526 h 1498"/>
                  <a:gd name="T6" fmla="*/ 2211 w 2212"/>
                  <a:gd name="T7" fmla="*/ 499 h 1498"/>
                  <a:gd name="T8" fmla="*/ 2155 w 2212"/>
                  <a:gd name="T9" fmla="*/ 484 h 1498"/>
                  <a:gd name="T10" fmla="*/ 2155 w 2212"/>
                  <a:gd name="T11" fmla="*/ 284 h 1498"/>
                  <a:gd name="T12" fmla="*/ 2191 w 2212"/>
                  <a:gd name="T13" fmla="*/ 257 h 1498"/>
                  <a:gd name="T14" fmla="*/ 2191 w 2212"/>
                  <a:gd name="T15" fmla="*/ 230 h 1498"/>
                  <a:gd name="T16" fmla="*/ 1177 w 2212"/>
                  <a:gd name="T17" fmla="*/ 0 h 1498"/>
                  <a:gd name="T18" fmla="*/ 0 w 2212"/>
                  <a:gd name="T19" fmla="*/ 682 h 1498"/>
                  <a:gd name="T20" fmla="*/ 0 w 2212"/>
                  <a:gd name="T21" fmla="*/ 1021 h 149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212" h="1498">
                    <a:moveTo>
                      <a:pt x="0" y="1021"/>
                    </a:moveTo>
                    <a:lnTo>
                      <a:pt x="1037" y="1497"/>
                    </a:lnTo>
                    <a:lnTo>
                      <a:pt x="2211" y="526"/>
                    </a:lnTo>
                    <a:lnTo>
                      <a:pt x="2211" y="499"/>
                    </a:lnTo>
                    <a:lnTo>
                      <a:pt x="2155" y="484"/>
                    </a:lnTo>
                    <a:lnTo>
                      <a:pt x="2155" y="284"/>
                    </a:lnTo>
                    <a:lnTo>
                      <a:pt x="2191" y="257"/>
                    </a:lnTo>
                    <a:lnTo>
                      <a:pt x="2191" y="230"/>
                    </a:lnTo>
                    <a:lnTo>
                      <a:pt x="1177" y="0"/>
                    </a:lnTo>
                    <a:lnTo>
                      <a:pt x="0" y="682"/>
                    </a:lnTo>
                    <a:lnTo>
                      <a:pt x="0" y="1021"/>
                    </a:lnTo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0" name="Freeform 7">
                <a:extLst>
                  <a:ext uri="{FF2B5EF4-FFF2-40B4-BE49-F238E27FC236}">
                    <a16:creationId xmlns:a16="http://schemas.microsoft.com/office/drawing/2014/main" id="{003F977D-BE35-4935-B3AA-8BDA1F232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" y="2653"/>
                <a:ext cx="2214" cy="1208"/>
              </a:xfrm>
              <a:custGeom>
                <a:avLst/>
                <a:gdLst>
                  <a:gd name="T0" fmla="*/ 0 w 2214"/>
                  <a:gd name="T1" fmla="*/ 740 h 1208"/>
                  <a:gd name="T2" fmla="*/ 1188 w 2214"/>
                  <a:gd name="T3" fmla="*/ 0 h 1208"/>
                  <a:gd name="T4" fmla="*/ 2213 w 2214"/>
                  <a:gd name="T5" fmla="*/ 236 h 1208"/>
                  <a:gd name="T6" fmla="*/ 1035 w 2214"/>
                  <a:gd name="T7" fmla="*/ 1207 h 1208"/>
                  <a:gd name="T8" fmla="*/ 0 w 2214"/>
                  <a:gd name="T9" fmla="*/ 740 h 1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14" h="1208">
                    <a:moveTo>
                      <a:pt x="0" y="740"/>
                    </a:moveTo>
                    <a:lnTo>
                      <a:pt x="1188" y="0"/>
                    </a:lnTo>
                    <a:lnTo>
                      <a:pt x="2213" y="236"/>
                    </a:lnTo>
                    <a:lnTo>
                      <a:pt x="1035" y="1207"/>
                    </a:lnTo>
                    <a:lnTo>
                      <a:pt x="0" y="740"/>
                    </a:lnTo>
                  </a:path>
                </a:pathLst>
              </a:custGeom>
              <a:solidFill>
                <a:srgbClr val="00FFFF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1" name="Freeform 8">
                <a:extLst>
                  <a:ext uri="{FF2B5EF4-FFF2-40B4-BE49-F238E27FC236}">
                    <a16:creationId xmlns:a16="http://schemas.microsoft.com/office/drawing/2014/main" id="{26E2E433-D1F9-43C6-A298-422886F15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2" y="2660"/>
                <a:ext cx="1123" cy="1164"/>
              </a:xfrm>
              <a:custGeom>
                <a:avLst/>
                <a:gdLst>
                  <a:gd name="T0" fmla="*/ 0 w 1123"/>
                  <a:gd name="T1" fmla="*/ 895 h 1164"/>
                  <a:gd name="T2" fmla="*/ 0 w 1123"/>
                  <a:gd name="T3" fmla="*/ 1163 h 1164"/>
                  <a:gd name="T4" fmla="*/ 1122 w 1123"/>
                  <a:gd name="T5" fmla="*/ 240 h 1164"/>
                  <a:gd name="T6" fmla="*/ 1122 w 1123"/>
                  <a:gd name="T7" fmla="*/ 0 h 1164"/>
                  <a:gd name="T8" fmla="*/ 0 w 1123"/>
                  <a:gd name="T9" fmla="*/ 895 h 11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23" h="1164">
                    <a:moveTo>
                      <a:pt x="0" y="895"/>
                    </a:moveTo>
                    <a:lnTo>
                      <a:pt x="0" y="1163"/>
                    </a:lnTo>
                    <a:lnTo>
                      <a:pt x="1122" y="240"/>
                    </a:lnTo>
                    <a:lnTo>
                      <a:pt x="1122" y="0"/>
                    </a:lnTo>
                    <a:lnTo>
                      <a:pt x="0" y="895"/>
                    </a:lnTo>
                  </a:path>
                </a:pathLst>
              </a:custGeom>
              <a:solidFill>
                <a:srgbClr val="FFFF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2" name="Freeform 9">
                <a:extLst>
                  <a:ext uri="{FF2B5EF4-FFF2-40B4-BE49-F238E27FC236}">
                    <a16:creationId xmlns:a16="http://schemas.microsoft.com/office/drawing/2014/main" id="{04194531-3D9D-465B-8B5F-32D0CB8EE1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" y="3101"/>
                <a:ext cx="1006" cy="723"/>
              </a:xfrm>
              <a:custGeom>
                <a:avLst/>
                <a:gdLst>
                  <a:gd name="T0" fmla="*/ 0 w 1006"/>
                  <a:gd name="T1" fmla="*/ 0 h 723"/>
                  <a:gd name="T2" fmla="*/ 0 w 1006"/>
                  <a:gd name="T3" fmla="*/ 277 h 723"/>
                  <a:gd name="T4" fmla="*/ 1005 w 1006"/>
                  <a:gd name="T5" fmla="*/ 722 h 723"/>
                  <a:gd name="T6" fmla="*/ 1005 w 1006"/>
                  <a:gd name="T7" fmla="*/ 451 h 723"/>
                  <a:gd name="T8" fmla="*/ 0 w 1006"/>
                  <a:gd name="T9" fmla="*/ 0 h 7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6" h="723">
                    <a:moveTo>
                      <a:pt x="0" y="0"/>
                    </a:moveTo>
                    <a:lnTo>
                      <a:pt x="0" y="277"/>
                    </a:lnTo>
                    <a:lnTo>
                      <a:pt x="1005" y="722"/>
                    </a:lnTo>
                    <a:lnTo>
                      <a:pt x="1005" y="45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808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3" name="Freeform 10">
                <a:extLst>
                  <a:ext uri="{FF2B5EF4-FFF2-40B4-BE49-F238E27FC236}">
                    <a16:creationId xmlns:a16="http://schemas.microsoft.com/office/drawing/2014/main" id="{748E0A26-8FE6-4CA2-8D48-25BB55755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" y="3078"/>
                <a:ext cx="1021" cy="478"/>
              </a:xfrm>
              <a:custGeom>
                <a:avLst/>
                <a:gdLst>
                  <a:gd name="T0" fmla="*/ 0 w 1021"/>
                  <a:gd name="T1" fmla="*/ 0 h 478"/>
                  <a:gd name="T2" fmla="*/ 0 w 1021"/>
                  <a:gd name="T3" fmla="*/ 12 h 478"/>
                  <a:gd name="T4" fmla="*/ 1020 w 1021"/>
                  <a:gd name="T5" fmla="*/ 477 h 478"/>
                  <a:gd name="T6" fmla="*/ 1020 w 1021"/>
                  <a:gd name="T7" fmla="*/ 457 h 478"/>
                  <a:gd name="T8" fmla="*/ 0 w 1021"/>
                  <a:gd name="T9" fmla="*/ 0 h 47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21" h="478">
                    <a:moveTo>
                      <a:pt x="0" y="0"/>
                    </a:moveTo>
                    <a:lnTo>
                      <a:pt x="0" y="12"/>
                    </a:lnTo>
                    <a:lnTo>
                      <a:pt x="1020" y="477"/>
                    </a:lnTo>
                    <a:lnTo>
                      <a:pt x="1020" y="457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4" name="Freeform 11">
                <a:extLst>
                  <a:ext uri="{FF2B5EF4-FFF2-40B4-BE49-F238E27FC236}">
                    <a16:creationId xmlns:a16="http://schemas.microsoft.com/office/drawing/2014/main" id="{3ACB6BED-82E5-453E-9477-657DB57FF3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6" y="2890"/>
                <a:ext cx="1175" cy="998"/>
              </a:xfrm>
              <a:custGeom>
                <a:avLst/>
                <a:gdLst>
                  <a:gd name="T0" fmla="*/ 0 w 1175"/>
                  <a:gd name="T1" fmla="*/ 967 h 998"/>
                  <a:gd name="T2" fmla="*/ 0 w 1175"/>
                  <a:gd name="T3" fmla="*/ 997 h 998"/>
                  <a:gd name="T4" fmla="*/ 1174 w 1175"/>
                  <a:gd name="T5" fmla="*/ 30 h 998"/>
                  <a:gd name="T6" fmla="*/ 1174 w 1175"/>
                  <a:gd name="T7" fmla="*/ 0 h 998"/>
                  <a:gd name="T8" fmla="*/ 0 w 1175"/>
                  <a:gd name="T9" fmla="*/ 967 h 99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75" h="998">
                    <a:moveTo>
                      <a:pt x="0" y="967"/>
                    </a:moveTo>
                    <a:lnTo>
                      <a:pt x="0" y="997"/>
                    </a:lnTo>
                    <a:lnTo>
                      <a:pt x="1174" y="30"/>
                    </a:lnTo>
                    <a:lnTo>
                      <a:pt x="1174" y="0"/>
                    </a:lnTo>
                    <a:lnTo>
                      <a:pt x="0" y="967"/>
                    </a:lnTo>
                  </a:path>
                </a:pathLst>
              </a:custGeom>
              <a:solidFill>
                <a:srgbClr val="008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5" name="Freeform 12">
                <a:extLst>
                  <a:ext uri="{FF2B5EF4-FFF2-40B4-BE49-F238E27FC236}">
                    <a16:creationId xmlns:a16="http://schemas.microsoft.com/office/drawing/2014/main" id="{B70B1699-689E-4B08-8D93-469EA7352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" y="2392"/>
                <a:ext cx="2191" cy="1147"/>
              </a:xfrm>
              <a:custGeom>
                <a:avLst/>
                <a:gdLst>
                  <a:gd name="T0" fmla="*/ 0 w 2191"/>
                  <a:gd name="T1" fmla="*/ 685 h 1147"/>
                  <a:gd name="T2" fmla="*/ 1166 w 2191"/>
                  <a:gd name="T3" fmla="*/ 0 h 1147"/>
                  <a:gd name="T4" fmla="*/ 2190 w 2191"/>
                  <a:gd name="T5" fmla="*/ 228 h 1147"/>
                  <a:gd name="T6" fmla="*/ 1027 w 2191"/>
                  <a:gd name="T7" fmla="*/ 1146 h 1147"/>
                  <a:gd name="T8" fmla="*/ 0 w 2191"/>
                  <a:gd name="T9" fmla="*/ 685 h 1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191" h="1147">
                    <a:moveTo>
                      <a:pt x="0" y="685"/>
                    </a:moveTo>
                    <a:lnTo>
                      <a:pt x="1166" y="0"/>
                    </a:lnTo>
                    <a:lnTo>
                      <a:pt x="2190" y="228"/>
                    </a:lnTo>
                    <a:lnTo>
                      <a:pt x="1027" y="1146"/>
                    </a:lnTo>
                    <a:lnTo>
                      <a:pt x="0" y="685"/>
                    </a:lnTo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6" name="Freeform 13">
                <a:extLst>
                  <a:ext uri="{FF2B5EF4-FFF2-40B4-BE49-F238E27FC236}">
                    <a16:creationId xmlns:a16="http://schemas.microsoft.com/office/drawing/2014/main" id="{93DFFFA4-C018-46C2-B58C-2AE017C43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7" y="2455"/>
                <a:ext cx="1055" cy="272"/>
              </a:xfrm>
              <a:custGeom>
                <a:avLst/>
                <a:gdLst>
                  <a:gd name="T0" fmla="*/ 35 w 1055"/>
                  <a:gd name="T1" fmla="*/ 0 h 272"/>
                  <a:gd name="T2" fmla="*/ 0 w 1055"/>
                  <a:gd name="T3" fmla="*/ 20 h 272"/>
                  <a:gd name="T4" fmla="*/ 1030 w 1055"/>
                  <a:gd name="T5" fmla="*/ 271 h 272"/>
                  <a:gd name="T6" fmla="*/ 1054 w 1055"/>
                  <a:gd name="T7" fmla="*/ 254 h 272"/>
                  <a:gd name="T8" fmla="*/ 35 w 1055"/>
                  <a:gd name="T9" fmla="*/ 0 h 2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55" h="272">
                    <a:moveTo>
                      <a:pt x="35" y="0"/>
                    </a:moveTo>
                    <a:lnTo>
                      <a:pt x="0" y="20"/>
                    </a:lnTo>
                    <a:lnTo>
                      <a:pt x="1030" y="271"/>
                    </a:lnTo>
                    <a:lnTo>
                      <a:pt x="1054" y="254"/>
                    </a:lnTo>
                    <a:lnTo>
                      <a:pt x="35" y="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7" name="Freeform 14">
                <a:extLst>
                  <a:ext uri="{FF2B5EF4-FFF2-40B4-BE49-F238E27FC236}">
                    <a16:creationId xmlns:a16="http://schemas.microsoft.com/office/drawing/2014/main" id="{DC013AC3-A924-4DF3-AD77-A63B70D501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7" y="2503"/>
                <a:ext cx="1070" cy="279"/>
              </a:xfrm>
              <a:custGeom>
                <a:avLst/>
                <a:gdLst>
                  <a:gd name="T0" fmla="*/ 37 w 1070"/>
                  <a:gd name="T1" fmla="*/ 0 h 279"/>
                  <a:gd name="T2" fmla="*/ 0 w 1070"/>
                  <a:gd name="T3" fmla="*/ 21 h 279"/>
                  <a:gd name="T4" fmla="*/ 1044 w 1070"/>
                  <a:gd name="T5" fmla="*/ 278 h 279"/>
                  <a:gd name="T6" fmla="*/ 1069 w 1070"/>
                  <a:gd name="T7" fmla="*/ 256 h 279"/>
                  <a:gd name="T8" fmla="*/ 37 w 1070"/>
                  <a:gd name="T9" fmla="*/ 0 h 2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70" h="279">
                    <a:moveTo>
                      <a:pt x="37" y="0"/>
                    </a:moveTo>
                    <a:lnTo>
                      <a:pt x="0" y="21"/>
                    </a:lnTo>
                    <a:lnTo>
                      <a:pt x="1044" y="278"/>
                    </a:lnTo>
                    <a:lnTo>
                      <a:pt x="1069" y="256"/>
                    </a:lnTo>
                    <a:lnTo>
                      <a:pt x="37" y="0"/>
                    </a:lnTo>
                  </a:path>
                </a:pathLst>
              </a:custGeom>
              <a:solidFill>
                <a:srgbClr val="FF000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Freeform 15">
                <a:extLst>
                  <a:ext uri="{FF2B5EF4-FFF2-40B4-BE49-F238E27FC236}">
                    <a16:creationId xmlns:a16="http://schemas.microsoft.com/office/drawing/2014/main" id="{ABA58268-CA8D-487D-B06F-11CCB25C2B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8" y="2622"/>
                <a:ext cx="1163" cy="934"/>
              </a:xfrm>
              <a:custGeom>
                <a:avLst/>
                <a:gdLst>
                  <a:gd name="T0" fmla="*/ 0 w 1163"/>
                  <a:gd name="T1" fmla="*/ 913 h 934"/>
                  <a:gd name="T2" fmla="*/ 0 w 1163"/>
                  <a:gd name="T3" fmla="*/ 933 h 934"/>
                  <a:gd name="T4" fmla="*/ 1162 w 1163"/>
                  <a:gd name="T5" fmla="*/ 27 h 934"/>
                  <a:gd name="T6" fmla="*/ 1162 w 1163"/>
                  <a:gd name="T7" fmla="*/ 0 h 934"/>
                  <a:gd name="T8" fmla="*/ 0 w 1163"/>
                  <a:gd name="T9" fmla="*/ 913 h 9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163" h="934">
                    <a:moveTo>
                      <a:pt x="0" y="913"/>
                    </a:moveTo>
                    <a:lnTo>
                      <a:pt x="0" y="933"/>
                    </a:lnTo>
                    <a:lnTo>
                      <a:pt x="1162" y="27"/>
                    </a:lnTo>
                    <a:lnTo>
                      <a:pt x="1162" y="0"/>
                    </a:lnTo>
                    <a:lnTo>
                      <a:pt x="0" y="913"/>
                    </a:lnTo>
                  </a:path>
                </a:pathLst>
              </a:custGeom>
              <a:solidFill>
                <a:srgbClr val="008080"/>
              </a:solidFill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Line 16">
                <a:extLst>
                  <a:ext uri="{FF2B5EF4-FFF2-40B4-BE49-F238E27FC236}">
                    <a16:creationId xmlns:a16="http://schemas.microsoft.com/office/drawing/2014/main" id="{754BD9BE-FC37-43E3-A230-E3E994EDC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07"/>
                <a:ext cx="1117" cy="87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0" name="Line 17">
                <a:extLst>
                  <a:ext uri="{FF2B5EF4-FFF2-40B4-BE49-F238E27FC236}">
                    <a16:creationId xmlns:a16="http://schemas.microsoft.com/office/drawing/2014/main" id="{CB563A56-875B-4727-9026-BB70C4599E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46"/>
                <a:ext cx="1117" cy="87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1" name="Line 18">
                <a:extLst>
                  <a:ext uri="{FF2B5EF4-FFF2-40B4-BE49-F238E27FC236}">
                    <a16:creationId xmlns:a16="http://schemas.microsoft.com/office/drawing/2014/main" id="{63AC327C-5E35-4AD3-9054-3AEDFB7E9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785"/>
                <a:ext cx="1117" cy="88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2" name="Line 19">
                <a:extLst>
                  <a:ext uri="{FF2B5EF4-FFF2-40B4-BE49-F238E27FC236}">
                    <a16:creationId xmlns:a16="http://schemas.microsoft.com/office/drawing/2014/main" id="{0FA35143-1E5E-496A-883A-9AC6A2561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826"/>
                <a:ext cx="1117" cy="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3" name="Line 20">
                <a:extLst>
                  <a:ext uri="{FF2B5EF4-FFF2-40B4-BE49-F238E27FC236}">
                    <a16:creationId xmlns:a16="http://schemas.microsoft.com/office/drawing/2014/main" id="{5A307DA5-BD8C-40B0-9F5A-9E1AC4FC5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24" y="2869"/>
                <a:ext cx="1117" cy="9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4" name="Line 21">
                <a:extLst>
                  <a:ext uri="{FF2B5EF4-FFF2-40B4-BE49-F238E27FC236}">
                    <a16:creationId xmlns:a16="http://schemas.microsoft.com/office/drawing/2014/main" id="{2AE99BEF-D384-403C-AACA-51303BCF1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136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5" name="Line 22">
                <a:extLst>
                  <a:ext uri="{FF2B5EF4-FFF2-40B4-BE49-F238E27FC236}">
                    <a16:creationId xmlns:a16="http://schemas.microsoft.com/office/drawing/2014/main" id="{64BD01B2-8468-438B-9151-C7891B66D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177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6" name="Line 23">
                <a:extLst>
                  <a:ext uri="{FF2B5EF4-FFF2-40B4-BE49-F238E27FC236}">
                    <a16:creationId xmlns:a16="http://schemas.microsoft.com/office/drawing/2014/main" id="{B0B8E176-30C6-44A4-A655-779995ACE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219"/>
                <a:ext cx="100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7" name="Line 24">
                <a:extLst>
                  <a:ext uri="{FF2B5EF4-FFF2-40B4-BE49-F238E27FC236}">
                    <a16:creationId xmlns:a16="http://schemas.microsoft.com/office/drawing/2014/main" id="{84A6F4B5-527A-49AA-A994-631ED587DF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271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Line 25">
                <a:extLst>
                  <a:ext uri="{FF2B5EF4-FFF2-40B4-BE49-F238E27FC236}">
                    <a16:creationId xmlns:a16="http://schemas.microsoft.com/office/drawing/2014/main" id="{626EFF54-5E66-407E-B374-E4028E3F70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8" y="3324"/>
                <a:ext cx="1004" cy="44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9" name="Rectangle 26">
                <a:extLst>
                  <a:ext uri="{FF2B5EF4-FFF2-40B4-BE49-F238E27FC236}">
                    <a16:creationId xmlns:a16="http://schemas.microsoft.com/office/drawing/2014/main" id="{71A332F2-E389-4F33-8E03-7ED27B123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2" y="2649"/>
                <a:ext cx="125" cy="2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60" name="Rectangle 27">
                <a:extLst>
                  <a:ext uri="{FF2B5EF4-FFF2-40B4-BE49-F238E27FC236}">
                    <a16:creationId xmlns:a16="http://schemas.microsoft.com/office/drawing/2014/main" id="{EF056E20-8A83-45A3-A789-A8ADAACB0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40000">
                <a:off x="1320" y="2571"/>
                <a:ext cx="126" cy="2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pic>
          <p:nvPicPr>
            <p:cNvPr id="18437" name="Picture 28">
              <a:extLst>
                <a:ext uri="{FF2B5EF4-FFF2-40B4-BE49-F238E27FC236}">
                  <a16:creationId xmlns:a16="http://schemas.microsoft.com/office/drawing/2014/main" id="{053D44A9-A168-4BBE-8D9F-1266894D590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" y="2352"/>
              <a:ext cx="1124" cy="1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F3BC13C-5114-406A-A8D7-2FBF8E275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</a:t>
            </a:r>
            <a:r>
              <a:rPr lang="en-US" altLang="zh-CN"/>
              <a:t>--Point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002DC4C5-03C0-468C-9FB4-A88263FCD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762000"/>
            <a:ext cx="447992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200">
                <a:ea typeface="华文细黑" panose="02010600040101010101" pitchFamily="2" charset="-122"/>
              </a:rPr>
              <a:t>树种</a:t>
            </a:r>
            <a:r>
              <a:rPr lang="en-US" altLang="zh-CN" sz="2200">
                <a:ea typeface="华文细黑" panose="02010600040101010101" pitchFamily="2" charset="-122"/>
              </a:rPr>
              <a:t> </a:t>
            </a:r>
            <a:r>
              <a:rPr lang="zh-CN" altLang="en-US" sz="2200">
                <a:solidFill>
                  <a:schemeClr val="accent2"/>
                </a:solidFill>
                <a:ea typeface="华文细黑" panose="02010600040101010101" pitchFamily="2" charset="-122"/>
              </a:rPr>
              <a:t>（菜单型）</a:t>
            </a:r>
            <a:endParaRPr lang="en-US" altLang="zh-CN" sz="2200">
              <a:solidFill>
                <a:schemeClr val="accent2"/>
              </a:solidFill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龙眼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荔枝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榕树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橡树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其他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200">
                <a:ea typeface="华文细黑" panose="02010600040101010101" pitchFamily="2" charset="-122"/>
              </a:rPr>
              <a:t>长势状况（</a:t>
            </a:r>
            <a:r>
              <a:rPr lang="zh-CN" altLang="en-US" sz="2200">
                <a:solidFill>
                  <a:schemeClr val="accent2"/>
                </a:solidFill>
                <a:ea typeface="华文细黑" panose="02010600040101010101" pitchFamily="2" charset="-122"/>
              </a:rPr>
              <a:t>菜单型</a:t>
            </a:r>
            <a:r>
              <a:rPr lang="zh-CN" altLang="en-US" sz="2200">
                <a:ea typeface="华文细黑" panose="02010600040101010101" pitchFamily="2" charset="-122"/>
              </a:rPr>
              <a:t>）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很好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良好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正常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200">
                <a:ea typeface="华文细黑" panose="02010600040101010101" pitchFamily="2" charset="-122"/>
              </a:rPr>
              <a:t>		</a:t>
            </a:r>
            <a:r>
              <a:rPr lang="zh-CN" altLang="en-US" sz="2200">
                <a:ea typeface="华文细黑" panose="02010600040101010101" pitchFamily="2" charset="-122"/>
              </a:rPr>
              <a:t>枯死</a:t>
            </a:r>
            <a:endParaRPr lang="en-US" altLang="zh-CN" sz="2200">
              <a:ea typeface="华文细黑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sz="2200">
                <a:ea typeface="华文细黑" panose="02010600040101010101" pitchFamily="2" charset="-122"/>
              </a:rPr>
              <a:t>采集日期</a:t>
            </a:r>
            <a:r>
              <a:rPr lang="en-US" altLang="zh-CN" sz="2200">
                <a:ea typeface="华文细黑" panose="02010600040101010101" pitchFamily="2" charset="-122"/>
              </a:rPr>
              <a:t> </a:t>
            </a:r>
            <a:r>
              <a:rPr lang="zh-CN" altLang="en-US" sz="2200">
                <a:solidFill>
                  <a:schemeClr val="accent2"/>
                </a:solidFill>
                <a:ea typeface="华文细黑" panose="02010600040101010101" pitchFamily="2" charset="-122"/>
              </a:rPr>
              <a:t>（日期型）</a:t>
            </a:r>
            <a:endParaRPr lang="en-US" altLang="zh-CN" sz="2200">
              <a:solidFill>
                <a:schemeClr val="accent2"/>
              </a:solidFill>
              <a:ea typeface="华文细黑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DFC7714-CFC0-4AFA-80FE-C0C0511D2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消防栓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E9719AE-953D-4B43-977C-177D9A51F3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200"/>
              <a:t>消防头数量 </a:t>
            </a:r>
            <a:r>
              <a:rPr lang="en-US" altLang="zh-CN" sz="2200"/>
              <a:t> </a:t>
            </a:r>
            <a:r>
              <a:rPr lang="zh-CN" altLang="en-US" sz="2200">
                <a:solidFill>
                  <a:schemeClr val="accent2"/>
                </a:solidFill>
              </a:rPr>
              <a:t>数值型</a:t>
            </a:r>
            <a:r>
              <a:rPr lang="en-US" altLang="zh-CN" sz="2200"/>
              <a:t> </a:t>
            </a:r>
            <a:r>
              <a:rPr lang="zh-CN" altLang="en-US" sz="2200"/>
              <a:t>（最大值、最小值、默认值）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zh-CN" altLang="en-US" sz="2200"/>
              <a:t>颜色</a:t>
            </a:r>
            <a:r>
              <a:rPr lang="en-US" altLang="zh-CN" sz="2200"/>
              <a:t> </a:t>
            </a:r>
            <a:r>
              <a:rPr lang="zh-CN" altLang="en-US" sz="2200">
                <a:solidFill>
                  <a:schemeClr val="accent2"/>
                </a:solidFill>
              </a:rPr>
              <a:t>菜单型</a:t>
            </a:r>
            <a:endParaRPr lang="en-US" altLang="zh-CN" sz="22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红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绿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蓝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黄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其他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zh-CN" altLang="en-US" sz="2200"/>
              <a:t>好坏情况</a:t>
            </a:r>
            <a:r>
              <a:rPr lang="en-US" altLang="zh-CN" sz="2200"/>
              <a:t>	</a:t>
            </a:r>
            <a:r>
              <a:rPr lang="zh-CN" altLang="en-US" sz="2200">
                <a:solidFill>
                  <a:schemeClr val="accent2"/>
                </a:solidFill>
              </a:rPr>
              <a:t>菜单型</a:t>
            </a:r>
            <a:endParaRPr lang="en-US" altLang="zh-CN" sz="22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完好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需要维修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en-US" altLang="zh-CN" sz="2200"/>
              <a:t>		</a:t>
            </a:r>
            <a:r>
              <a:rPr lang="zh-CN" altLang="en-US" sz="2200"/>
              <a:t>需更换</a:t>
            </a:r>
            <a:endParaRPr lang="en-US" altLang="zh-CN" sz="2200"/>
          </a:p>
          <a:p>
            <a:pPr eaLnBrk="1" hangingPunct="1">
              <a:lnSpc>
                <a:spcPct val="90000"/>
              </a:lnSpc>
            </a:pPr>
            <a:r>
              <a:rPr lang="zh-CN" altLang="en-US" sz="2200"/>
              <a:t>采集日趋 </a:t>
            </a:r>
            <a:r>
              <a:rPr lang="zh-CN" altLang="en-US" sz="2200">
                <a:solidFill>
                  <a:schemeClr val="accent2"/>
                </a:solidFill>
              </a:rPr>
              <a:t>日期型</a:t>
            </a:r>
            <a:endParaRPr lang="en-US" altLang="zh-CN" sz="2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57D73DA-3F97-46B5-8C3B-E1CC7F42B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道路</a:t>
            </a:r>
            <a:r>
              <a:rPr lang="en-US" altLang="zh-CN"/>
              <a:t> </a:t>
            </a:r>
            <a:r>
              <a:rPr lang="zh-CN" altLang="en-US"/>
              <a:t>－－</a:t>
            </a:r>
            <a:r>
              <a:rPr lang="en-US" altLang="zh-CN"/>
              <a:t>Line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D97C490-21AA-4DB7-B7F4-E9F7196D0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844675"/>
            <a:ext cx="7010400" cy="5013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000"/>
              <a:t>名称</a:t>
            </a:r>
            <a:r>
              <a:rPr lang="en-US" altLang="zh-CN" sz="2000"/>
              <a:t> </a:t>
            </a:r>
            <a:r>
              <a:rPr lang="zh-CN" altLang="en-US" sz="2000"/>
              <a:t>文本型</a:t>
            </a:r>
            <a:endParaRPr lang="en-US" altLang="zh-CN" sz="2000"/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等级</a:t>
            </a:r>
            <a:r>
              <a:rPr lang="en-US" altLang="zh-CN" sz="2000"/>
              <a:t> </a:t>
            </a:r>
            <a:r>
              <a:rPr lang="zh-CN" altLang="en-US" sz="2000"/>
              <a:t>菜单型</a:t>
            </a:r>
            <a:endParaRPr lang="en-US" altLang="zh-CN" sz="200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国道</a:t>
            </a:r>
            <a:endParaRPr lang="en-US" altLang="zh-CN" sz="180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省道</a:t>
            </a:r>
            <a:endParaRPr lang="en-US" altLang="zh-CN" sz="180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城市道路</a:t>
            </a:r>
            <a:endParaRPr lang="en-US" altLang="zh-CN" sz="180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一般车道</a:t>
            </a:r>
            <a:endParaRPr lang="en-US" altLang="zh-CN" sz="180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人行道</a:t>
            </a:r>
            <a:endParaRPr lang="en-US" altLang="zh-CN" sz="1800"/>
          </a:p>
          <a:p>
            <a:pPr eaLnBrk="1" hangingPunct="1">
              <a:lnSpc>
                <a:spcPct val="80000"/>
              </a:lnSpc>
            </a:pPr>
            <a:r>
              <a:rPr lang="zh-CN" altLang="en-US" sz="2500"/>
              <a:t>路面材料</a:t>
            </a:r>
            <a:r>
              <a:rPr lang="en-US" altLang="zh-CN" sz="2500"/>
              <a:t>	Menu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水泥</a:t>
            </a:r>
            <a:r>
              <a:rPr lang="en-US" altLang="zh-CN" sz="1800"/>
              <a:t>Asphalt , default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沥青</a:t>
            </a:r>
            <a:r>
              <a:rPr lang="en-US" altLang="zh-CN" sz="1800"/>
              <a:t>Concrete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泥土</a:t>
            </a:r>
            <a:r>
              <a:rPr lang="en-US" altLang="zh-CN" sz="1800"/>
              <a:t>Mud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好坏情况</a:t>
            </a:r>
            <a:r>
              <a:rPr lang="en-US" altLang="zh-CN" sz="2000"/>
              <a:t>	Menu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完好</a:t>
            </a:r>
            <a:r>
              <a:rPr lang="en-US" altLang="zh-CN" sz="1800"/>
              <a:t>Good , default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/>
              <a:t>需要维护</a:t>
            </a:r>
            <a:r>
              <a:rPr lang="en-US" altLang="zh-CN" sz="1800"/>
              <a:t>Repaired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000"/>
              <a:t>采集日期</a:t>
            </a:r>
            <a:r>
              <a:rPr lang="en-US" altLang="zh-CN" sz="2000"/>
              <a:t> date auto mdy	manual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179313F-6112-4A29-8211-1FEF270253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运动场－－</a:t>
            </a:r>
            <a:r>
              <a:rPr lang="en-US" altLang="zh-CN"/>
              <a:t>Area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BDF1C33-C8E1-40DD-9D72-D9BED3D2B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Usage</a:t>
            </a:r>
            <a:r>
              <a:rPr lang="en-US" altLang="zh-CN"/>
              <a:t> menu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Football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Basketball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Volleyball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Running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OtherSport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FFFF00"/>
                </a:solidFill>
              </a:rPr>
              <a:t>Condition</a:t>
            </a:r>
            <a:r>
              <a:rPr lang="zh-CN" altLang="en-US">
                <a:solidFill>
                  <a:srgbClr val="FFFF00"/>
                </a:solidFill>
              </a:rPr>
              <a:t>　</a:t>
            </a:r>
            <a:r>
              <a:rPr lang="en-US" altLang="zh-CN"/>
              <a:t>menu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Good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Repaired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25DE82B-CAA1-4D2A-BBB1-B5ED4EA1C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什么是</a:t>
            </a:r>
            <a:r>
              <a:rPr lang="en-US" altLang="zh-CN"/>
              <a:t>GIS</a:t>
            </a:r>
            <a:r>
              <a:rPr lang="zh-CN" altLang="en-US"/>
              <a:t>数据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B6EE1EE8-8A94-4A49-9C04-74E2B9B2F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4035425" cy="4038600"/>
          </a:xfrm>
        </p:spPr>
        <p:txBody>
          <a:bodyPr/>
          <a:lstStyle/>
          <a:p>
            <a:pPr eaLnBrk="1" hangingPunct="1"/>
            <a:r>
              <a:rPr lang="zh-CN" altLang="en-US"/>
              <a:t>对地理景观、实体的概括性表达的数据，包含</a:t>
            </a:r>
            <a:r>
              <a:rPr lang="zh-CN" altLang="en-US">
                <a:solidFill>
                  <a:schemeClr val="accent2"/>
                </a:solidFill>
              </a:rPr>
              <a:t>空间</a:t>
            </a:r>
            <a:r>
              <a:rPr lang="zh-CN" altLang="en-US"/>
              <a:t>信息、</a:t>
            </a:r>
            <a:r>
              <a:rPr lang="zh-CN" altLang="en-US">
                <a:solidFill>
                  <a:schemeClr val="accent2"/>
                </a:solidFill>
              </a:rPr>
              <a:t>属性</a:t>
            </a:r>
            <a:r>
              <a:rPr lang="zh-CN" altLang="en-US"/>
              <a:t>信息与</a:t>
            </a:r>
            <a:r>
              <a:rPr lang="zh-CN" altLang="en-US">
                <a:solidFill>
                  <a:schemeClr val="accent2"/>
                </a:solidFill>
              </a:rPr>
              <a:t>时间</a:t>
            </a:r>
            <a:r>
              <a:rPr lang="zh-CN" altLang="en-US"/>
              <a:t>信息</a:t>
            </a:r>
          </a:p>
        </p:txBody>
      </p:sp>
      <p:pic>
        <p:nvPicPr>
          <p:cNvPr id="5124" name="Picture 5">
            <a:extLst>
              <a:ext uri="{FF2B5EF4-FFF2-40B4-BE49-F238E27FC236}">
                <a16:creationId xmlns:a16="http://schemas.microsoft.com/office/drawing/2014/main" id="{52953CE7-6625-4CA9-8FDF-CF9C8C7C0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600200"/>
            <a:ext cx="41529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EA725E2-AC06-4195-A90C-88B5B19049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PathFinder Office </a:t>
            </a:r>
            <a:r>
              <a:rPr lang="zh-CN" altLang="en-US" sz="4000"/>
              <a:t>软件创建数据字典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6C69BDA-D65E-47B9-90EC-C1FE5B523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创建新的地物要素 </a:t>
            </a:r>
          </a:p>
          <a:p>
            <a:pPr eaLnBrk="1" hangingPunct="1"/>
            <a:r>
              <a:rPr lang="zh-CN" altLang="en-US"/>
              <a:t>创建地物要素属性 </a:t>
            </a:r>
          </a:p>
          <a:p>
            <a:pPr eaLnBrk="1" hangingPunct="1"/>
            <a:endParaRPr lang="en-US" altLang="zh-CN"/>
          </a:p>
        </p:txBody>
      </p:sp>
      <p:sp>
        <p:nvSpPr>
          <p:cNvPr id="23556" name="Rectangle 5">
            <a:extLst>
              <a:ext uri="{FF2B5EF4-FFF2-40B4-BE49-F238E27FC236}">
                <a16:creationId xmlns:a16="http://schemas.microsoft.com/office/drawing/2014/main" id="{CABE6042-D4E1-4EC6-94DB-79593EA4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828800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Data Dictionary Editor </a:t>
            </a:r>
          </a:p>
        </p:txBody>
      </p:sp>
      <p:pic>
        <p:nvPicPr>
          <p:cNvPr id="23557" name="Picture 6">
            <a:extLst>
              <a:ext uri="{FF2B5EF4-FFF2-40B4-BE49-F238E27FC236}">
                <a16:creationId xmlns:a16="http://schemas.microsoft.com/office/drawing/2014/main" id="{CF4A2CAB-1BDF-4004-9CE9-E36455751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124200"/>
            <a:ext cx="4648200" cy="3748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7">
            <a:extLst>
              <a:ext uri="{FF2B5EF4-FFF2-40B4-BE49-F238E27FC236}">
                <a16:creationId xmlns:a16="http://schemas.microsoft.com/office/drawing/2014/main" id="{B8D00E05-8478-463C-8FD6-A6C301607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122613"/>
            <a:ext cx="4419600" cy="381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78D8D14-1542-4D2D-82E4-D39C8948C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创建新的地物要素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C61DD96-B1D3-464F-869C-EB006EE1FA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4580" name="Picture 5">
            <a:extLst>
              <a:ext uri="{FF2B5EF4-FFF2-40B4-BE49-F238E27FC236}">
                <a16:creationId xmlns:a16="http://schemas.microsoft.com/office/drawing/2014/main" id="{C73F494C-FDB3-46AF-9A6C-94D4AA533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8" t="33701"/>
          <a:stretch>
            <a:fillRect/>
          </a:stretch>
        </p:blipFill>
        <p:spPr bwMode="auto">
          <a:xfrm>
            <a:off x="3819525" y="1600200"/>
            <a:ext cx="5324475" cy="515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6">
            <a:extLst>
              <a:ext uri="{FF2B5EF4-FFF2-40B4-BE49-F238E27FC236}">
                <a16:creationId xmlns:a16="http://schemas.microsoft.com/office/drawing/2014/main" id="{A23A897F-3690-4290-82F1-FA1942EBA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" t="76750" r="67216" b="16451"/>
          <a:stretch>
            <a:fillRect/>
          </a:stretch>
        </p:blipFill>
        <p:spPr bwMode="auto">
          <a:xfrm>
            <a:off x="381000" y="4068763"/>
            <a:ext cx="269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5661851-0A42-47D2-84BC-E77CDC52D7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打印数据字典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3F113DE-08D0-48B9-9F46-59E5365FE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55F3BF87-1362-47A9-89C1-8239E25A0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51000"/>
            <a:ext cx="56261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A979B166-F05A-4446-AD08-B70D7ADF5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上传到野外数据采集器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96ED61F-F0B0-46EE-9268-77164FD6D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4346B38C-46FA-471A-A434-7EDDD88B7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861060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28BDD8D-1F05-4E89-B7B1-C46258BD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GIS</a:t>
            </a:r>
            <a:r>
              <a:rPr lang="zh-CN" altLang="en-US"/>
              <a:t>数据图层的设计与创建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5BA434B-49D4-4758-986C-8C5113B353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608E3B1A-D308-41F0-88A0-9AF2D684C602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387600"/>
            <a:ext cx="3135313" cy="1955800"/>
            <a:chOff x="521" y="1007"/>
            <a:chExt cx="5047" cy="2961"/>
          </a:xfrm>
        </p:grpSpPr>
        <p:grpSp>
          <p:nvGrpSpPr>
            <p:cNvPr id="27656" name="Group 5">
              <a:extLst>
                <a:ext uri="{FF2B5EF4-FFF2-40B4-BE49-F238E27FC236}">
                  <a16:creationId xmlns:a16="http://schemas.microsoft.com/office/drawing/2014/main" id="{3527DFAA-6037-403E-B939-A24D0C6A51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1" y="2568"/>
              <a:ext cx="1296" cy="1400"/>
              <a:chOff x="2391" y="2632"/>
              <a:chExt cx="1296" cy="1400"/>
            </a:xfrm>
          </p:grpSpPr>
          <p:sp>
            <p:nvSpPr>
              <p:cNvPr id="27700" name="Freeform 6">
                <a:extLst>
                  <a:ext uri="{FF2B5EF4-FFF2-40B4-BE49-F238E27FC236}">
                    <a16:creationId xmlns:a16="http://schemas.microsoft.com/office/drawing/2014/main" id="{570E1DF0-FCD5-4F31-B764-CEF6A4DE2F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3" y="3896"/>
                <a:ext cx="233" cy="136"/>
              </a:xfrm>
              <a:custGeom>
                <a:avLst/>
                <a:gdLst>
                  <a:gd name="T0" fmla="*/ 148 w 233"/>
                  <a:gd name="T1" fmla="*/ 0 h 136"/>
                  <a:gd name="T2" fmla="*/ 30 w 233"/>
                  <a:gd name="T3" fmla="*/ 12 h 136"/>
                  <a:gd name="T4" fmla="*/ 18 w 233"/>
                  <a:gd name="T5" fmla="*/ 20 h 136"/>
                  <a:gd name="T6" fmla="*/ 11 w 233"/>
                  <a:gd name="T7" fmla="*/ 30 h 136"/>
                  <a:gd name="T8" fmla="*/ 4 w 233"/>
                  <a:gd name="T9" fmla="*/ 41 h 136"/>
                  <a:gd name="T10" fmla="*/ 0 w 233"/>
                  <a:gd name="T11" fmla="*/ 61 h 136"/>
                  <a:gd name="T12" fmla="*/ 0 w 233"/>
                  <a:gd name="T13" fmla="*/ 82 h 136"/>
                  <a:gd name="T14" fmla="*/ 4 w 233"/>
                  <a:gd name="T15" fmla="*/ 94 h 136"/>
                  <a:gd name="T16" fmla="*/ 11 w 233"/>
                  <a:gd name="T17" fmla="*/ 106 h 136"/>
                  <a:gd name="T18" fmla="*/ 24 w 233"/>
                  <a:gd name="T19" fmla="*/ 117 h 136"/>
                  <a:gd name="T20" fmla="*/ 38 w 233"/>
                  <a:gd name="T21" fmla="*/ 127 h 136"/>
                  <a:gd name="T22" fmla="*/ 53 w 233"/>
                  <a:gd name="T23" fmla="*/ 131 h 136"/>
                  <a:gd name="T24" fmla="*/ 66 w 233"/>
                  <a:gd name="T25" fmla="*/ 134 h 136"/>
                  <a:gd name="T26" fmla="*/ 83 w 233"/>
                  <a:gd name="T27" fmla="*/ 135 h 136"/>
                  <a:gd name="T28" fmla="*/ 81 w 233"/>
                  <a:gd name="T29" fmla="*/ 134 h 136"/>
                  <a:gd name="T30" fmla="*/ 173 w 233"/>
                  <a:gd name="T31" fmla="*/ 125 h 136"/>
                  <a:gd name="T32" fmla="*/ 232 w 233"/>
                  <a:gd name="T33" fmla="*/ 0 h 136"/>
                  <a:gd name="T34" fmla="*/ 148 w 233"/>
                  <a:gd name="T35" fmla="*/ 0 h 1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33" h="136">
                    <a:moveTo>
                      <a:pt x="148" y="0"/>
                    </a:moveTo>
                    <a:lnTo>
                      <a:pt x="30" y="12"/>
                    </a:lnTo>
                    <a:lnTo>
                      <a:pt x="18" y="20"/>
                    </a:lnTo>
                    <a:lnTo>
                      <a:pt x="11" y="30"/>
                    </a:lnTo>
                    <a:lnTo>
                      <a:pt x="4" y="41"/>
                    </a:lnTo>
                    <a:lnTo>
                      <a:pt x="0" y="61"/>
                    </a:lnTo>
                    <a:lnTo>
                      <a:pt x="0" y="82"/>
                    </a:lnTo>
                    <a:lnTo>
                      <a:pt x="4" y="94"/>
                    </a:lnTo>
                    <a:lnTo>
                      <a:pt x="11" y="106"/>
                    </a:lnTo>
                    <a:lnTo>
                      <a:pt x="24" y="117"/>
                    </a:lnTo>
                    <a:lnTo>
                      <a:pt x="38" y="127"/>
                    </a:lnTo>
                    <a:lnTo>
                      <a:pt x="53" y="131"/>
                    </a:lnTo>
                    <a:lnTo>
                      <a:pt x="66" y="134"/>
                    </a:lnTo>
                    <a:lnTo>
                      <a:pt x="83" y="135"/>
                    </a:lnTo>
                    <a:lnTo>
                      <a:pt x="81" y="134"/>
                    </a:lnTo>
                    <a:lnTo>
                      <a:pt x="173" y="125"/>
                    </a:lnTo>
                    <a:lnTo>
                      <a:pt x="232" y="0"/>
                    </a:lnTo>
                    <a:lnTo>
                      <a:pt x="148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1" name="Freeform 7">
                <a:extLst>
                  <a:ext uri="{FF2B5EF4-FFF2-40B4-BE49-F238E27FC236}">
                    <a16:creationId xmlns:a16="http://schemas.microsoft.com/office/drawing/2014/main" id="{17FEE623-1323-4B4F-8DA7-EDA1C09CB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1" y="2632"/>
                <a:ext cx="1296" cy="1391"/>
              </a:xfrm>
              <a:custGeom>
                <a:avLst/>
                <a:gdLst>
                  <a:gd name="T0" fmla="*/ 72 w 1296"/>
                  <a:gd name="T1" fmla="*/ 5 h 1391"/>
                  <a:gd name="T2" fmla="*/ 46 w 1296"/>
                  <a:gd name="T3" fmla="*/ 24 h 1391"/>
                  <a:gd name="T4" fmla="*/ 13 w 1296"/>
                  <a:gd name="T5" fmla="*/ 62 h 1391"/>
                  <a:gd name="T6" fmla="*/ 2 w 1296"/>
                  <a:gd name="T7" fmla="*/ 102 h 1391"/>
                  <a:gd name="T8" fmla="*/ 0 w 1296"/>
                  <a:gd name="T9" fmla="*/ 150 h 1391"/>
                  <a:gd name="T10" fmla="*/ 5 w 1296"/>
                  <a:gd name="T11" fmla="*/ 190 h 1391"/>
                  <a:gd name="T12" fmla="*/ 23 w 1296"/>
                  <a:gd name="T13" fmla="*/ 255 h 1391"/>
                  <a:gd name="T14" fmla="*/ 69 w 1296"/>
                  <a:gd name="T15" fmla="*/ 366 h 1391"/>
                  <a:gd name="T16" fmla="*/ 124 w 1296"/>
                  <a:gd name="T17" fmla="*/ 489 h 1391"/>
                  <a:gd name="T18" fmla="*/ 174 w 1296"/>
                  <a:gd name="T19" fmla="*/ 616 h 1391"/>
                  <a:gd name="T20" fmla="*/ 214 w 1296"/>
                  <a:gd name="T21" fmla="*/ 781 h 1391"/>
                  <a:gd name="T22" fmla="*/ 237 w 1296"/>
                  <a:gd name="T23" fmla="*/ 981 h 1391"/>
                  <a:gd name="T24" fmla="*/ 248 w 1296"/>
                  <a:gd name="T25" fmla="*/ 1124 h 1391"/>
                  <a:gd name="T26" fmla="*/ 248 w 1296"/>
                  <a:gd name="T27" fmla="*/ 1232 h 1391"/>
                  <a:gd name="T28" fmla="*/ 233 w 1296"/>
                  <a:gd name="T29" fmla="*/ 1313 h 1391"/>
                  <a:gd name="T30" fmla="*/ 214 w 1296"/>
                  <a:gd name="T31" fmla="*/ 1359 h 1391"/>
                  <a:gd name="T32" fmla="*/ 195 w 1296"/>
                  <a:gd name="T33" fmla="*/ 1382 h 1391"/>
                  <a:gd name="T34" fmla="*/ 301 w 1296"/>
                  <a:gd name="T35" fmla="*/ 1378 h 1391"/>
                  <a:gd name="T36" fmla="*/ 709 w 1296"/>
                  <a:gd name="T37" fmla="*/ 1324 h 1391"/>
                  <a:gd name="T38" fmla="*/ 1079 w 1296"/>
                  <a:gd name="T39" fmla="*/ 1293 h 1391"/>
                  <a:gd name="T40" fmla="*/ 1231 w 1296"/>
                  <a:gd name="T41" fmla="*/ 1297 h 1391"/>
                  <a:gd name="T42" fmla="*/ 1263 w 1296"/>
                  <a:gd name="T43" fmla="*/ 1274 h 1391"/>
                  <a:gd name="T44" fmla="*/ 1285 w 1296"/>
                  <a:gd name="T45" fmla="*/ 1221 h 1391"/>
                  <a:gd name="T46" fmla="*/ 1295 w 1296"/>
                  <a:gd name="T47" fmla="*/ 1147 h 1391"/>
                  <a:gd name="T48" fmla="*/ 1293 w 1296"/>
                  <a:gd name="T49" fmla="*/ 1053 h 1391"/>
                  <a:gd name="T50" fmla="*/ 1279 w 1296"/>
                  <a:gd name="T51" fmla="*/ 912 h 1391"/>
                  <a:gd name="T52" fmla="*/ 1235 w 1296"/>
                  <a:gd name="T53" fmla="*/ 732 h 1391"/>
                  <a:gd name="T54" fmla="*/ 1185 w 1296"/>
                  <a:gd name="T55" fmla="*/ 570 h 1391"/>
                  <a:gd name="T56" fmla="*/ 1125 w 1296"/>
                  <a:gd name="T57" fmla="*/ 420 h 1391"/>
                  <a:gd name="T58" fmla="*/ 1059 w 1296"/>
                  <a:gd name="T59" fmla="*/ 255 h 1391"/>
                  <a:gd name="T60" fmla="*/ 1037 w 1296"/>
                  <a:gd name="T61" fmla="*/ 181 h 1391"/>
                  <a:gd name="T62" fmla="*/ 1033 w 1296"/>
                  <a:gd name="T63" fmla="*/ 125 h 1391"/>
                  <a:gd name="T64" fmla="*/ 1059 w 1296"/>
                  <a:gd name="T65" fmla="*/ 12 h 1391"/>
                  <a:gd name="T66" fmla="*/ 81 w 1296"/>
                  <a:gd name="T67" fmla="*/ 2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96" h="1391">
                    <a:moveTo>
                      <a:pt x="81" y="2"/>
                    </a:moveTo>
                    <a:lnTo>
                      <a:pt x="72" y="5"/>
                    </a:lnTo>
                    <a:lnTo>
                      <a:pt x="60" y="11"/>
                    </a:lnTo>
                    <a:lnTo>
                      <a:pt x="46" y="24"/>
                    </a:lnTo>
                    <a:lnTo>
                      <a:pt x="27" y="42"/>
                    </a:lnTo>
                    <a:lnTo>
                      <a:pt x="13" y="62"/>
                    </a:lnTo>
                    <a:lnTo>
                      <a:pt x="5" y="83"/>
                    </a:lnTo>
                    <a:lnTo>
                      <a:pt x="2" y="102"/>
                    </a:lnTo>
                    <a:lnTo>
                      <a:pt x="0" y="126"/>
                    </a:lnTo>
                    <a:lnTo>
                      <a:pt x="0" y="150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3" y="255"/>
                    </a:lnTo>
                    <a:lnTo>
                      <a:pt x="41" y="308"/>
                    </a:lnTo>
                    <a:lnTo>
                      <a:pt x="69" y="366"/>
                    </a:lnTo>
                    <a:lnTo>
                      <a:pt x="96" y="432"/>
                    </a:lnTo>
                    <a:lnTo>
                      <a:pt x="124" y="489"/>
                    </a:lnTo>
                    <a:lnTo>
                      <a:pt x="147" y="547"/>
                    </a:lnTo>
                    <a:lnTo>
                      <a:pt x="174" y="616"/>
                    </a:lnTo>
                    <a:lnTo>
                      <a:pt x="198" y="705"/>
                    </a:lnTo>
                    <a:lnTo>
                      <a:pt x="214" y="781"/>
                    </a:lnTo>
                    <a:lnTo>
                      <a:pt x="229" y="878"/>
                    </a:lnTo>
                    <a:lnTo>
                      <a:pt x="237" y="981"/>
                    </a:lnTo>
                    <a:lnTo>
                      <a:pt x="248" y="1073"/>
                    </a:lnTo>
                    <a:lnTo>
                      <a:pt x="248" y="1124"/>
                    </a:lnTo>
                    <a:lnTo>
                      <a:pt x="248" y="1190"/>
                    </a:lnTo>
                    <a:lnTo>
                      <a:pt x="248" y="1232"/>
                    </a:lnTo>
                    <a:lnTo>
                      <a:pt x="246" y="1271"/>
                    </a:lnTo>
                    <a:lnTo>
                      <a:pt x="233" y="1313"/>
                    </a:lnTo>
                    <a:lnTo>
                      <a:pt x="225" y="1337"/>
                    </a:lnTo>
                    <a:lnTo>
                      <a:pt x="214" y="1359"/>
                    </a:lnTo>
                    <a:lnTo>
                      <a:pt x="202" y="1373"/>
                    </a:lnTo>
                    <a:lnTo>
                      <a:pt x="195" y="1382"/>
                    </a:lnTo>
                    <a:lnTo>
                      <a:pt x="186" y="1390"/>
                    </a:lnTo>
                    <a:lnTo>
                      <a:pt x="301" y="1378"/>
                    </a:lnTo>
                    <a:lnTo>
                      <a:pt x="524" y="1347"/>
                    </a:lnTo>
                    <a:lnTo>
                      <a:pt x="709" y="1324"/>
                    </a:lnTo>
                    <a:lnTo>
                      <a:pt x="921" y="1301"/>
                    </a:lnTo>
                    <a:lnTo>
                      <a:pt x="1079" y="1293"/>
                    </a:lnTo>
                    <a:lnTo>
                      <a:pt x="1200" y="1297"/>
                    </a:lnTo>
                    <a:lnTo>
                      <a:pt x="1231" y="1297"/>
                    </a:lnTo>
                    <a:lnTo>
                      <a:pt x="1251" y="1293"/>
                    </a:lnTo>
                    <a:lnTo>
                      <a:pt x="1263" y="1274"/>
                    </a:lnTo>
                    <a:lnTo>
                      <a:pt x="1275" y="1253"/>
                    </a:lnTo>
                    <a:lnTo>
                      <a:pt x="1285" y="1221"/>
                    </a:lnTo>
                    <a:lnTo>
                      <a:pt x="1290" y="1184"/>
                    </a:lnTo>
                    <a:lnTo>
                      <a:pt x="1295" y="1147"/>
                    </a:lnTo>
                    <a:lnTo>
                      <a:pt x="1295" y="1094"/>
                    </a:lnTo>
                    <a:lnTo>
                      <a:pt x="1293" y="1053"/>
                    </a:lnTo>
                    <a:lnTo>
                      <a:pt x="1290" y="985"/>
                    </a:lnTo>
                    <a:lnTo>
                      <a:pt x="1279" y="912"/>
                    </a:lnTo>
                    <a:lnTo>
                      <a:pt x="1259" y="818"/>
                    </a:lnTo>
                    <a:lnTo>
                      <a:pt x="1235" y="732"/>
                    </a:lnTo>
                    <a:lnTo>
                      <a:pt x="1216" y="655"/>
                    </a:lnTo>
                    <a:lnTo>
                      <a:pt x="1185" y="570"/>
                    </a:lnTo>
                    <a:lnTo>
                      <a:pt x="1153" y="493"/>
                    </a:lnTo>
                    <a:lnTo>
                      <a:pt x="1125" y="420"/>
                    </a:lnTo>
                    <a:lnTo>
                      <a:pt x="1082" y="316"/>
                    </a:lnTo>
                    <a:lnTo>
                      <a:pt x="1059" y="255"/>
                    </a:lnTo>
                    <a:lnTo>
                      <a:pt x="1045" y="214"/>
                    </a:lnTo>
                    <a:lnTo>
                      <a:pt x="1037" y="181"/>
                    </a:lnTo>
                    <a:lnTo>
                      <a:pt x="1033" y="151"/>
                    </a:lnTo>
                    <a:lnTo>
                      <a:pt x="1033" y="125"/>
                    </a:lnTo>
                    <a:lnTo>
                      <a:pt x="1051" y="31"/>
                    </a:lnTo>
                    <a:lnTo>
                      <a:pt x="1059" y="12"/>
                    </a:lnTo>
                    <a:lnTo>
                      <a:pt x="94" y="0"/>
                    </a:lnTo>
                    <a:lnTo>
                      <a:pt x="81" y="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2" name="Freeform 8">
                <a:extLst>
                  <a:ext uri="{FF2B5EF4-FFF2-40B4-BE49-F238E27FC236}">
                    <a16:creationId xmlns:a16="http://schemas.microsoft.com/office/drawing/2014/main" id="{5279E220-B860-45A4-8290-8A267C4DF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0" y="2641"/>
                <a:ext cx="1086" cy="154"/>
              </a:xfrm>
              <a:custGeom>
                <a:avLst/>
                <a:gdLst>
                  <a:gd name="T0" fmla="*/ 1026 w 1086"/>
                  <a:gd name="T1" fmla="*/ 12 h 154"/>
                  <a:gd name="T2" fmla="*/ 0 w 1086"/>
                  <a:gd name="T3" fmla="*/ 0 h 154"/>
                  <a:gd name="T4" fmla="*/ 28 w 1086"/>
                  <a:gd name="T5" fmla="*/ 4 h 154"/>
                  <a:gd name="T6" fmla="*/ 39 w 1086"/>
                  <a:gd name="T7" fmla="*/ 8 h 154"/>
                  <a:gd name="T8" fmla="*/ 50 w 1086"/>
                  <a:gd name="T9" fmla="*/ 12 h 154"/>
                  <a:gd name="T10" fmla="*/ 58 w 1086"/>
                  <a:gd name="T11" fmla="*/ 20 h 154"/>
                  <a:gd name="T12" fmla="*/ 65 w 1086"/>
                  <a:gd name="T13" fmla="*/ 29 h 154"/>
                  <a:gd name="T14" fmla="*/ 69 w 1086"/>
                  <a:gd name="T15" fmla="*/ 41 h 154"/>
                  <a:gd name="T16" fmla="*/ 73 w 1086"/>
                  <a:gd name="T17" fmla="*/ 54 h 154"/>
                  <a:gd name="T18" fmla="*/ 73 w 1086"/>
                  <a:gd name="T19" fmla="*/ 67 h 154"/>
                  <a:gd name="T20" fmla="*/ 74 w 1086"/>
                  <a:gd name="T21" fmla="*/ 77 h 154"/>
                  <a:gd name="T22" fmla="*/ 73 w 1086"/>
                  <a:gd name="T23" fmla="*/ 94 h 154"/>
                  <a:gd name="T24" fmla="*/ 69 w 1086"/>
                  <a:gd name="T25" fmla="*/ 109 h 154"/>
                  <a:gd name="T26" fmla="*/ 62 w 1086"/>
                  <a:gd name="T27" fmla="*/ 122 h 154"/>
                  <a:gd name="T28" fmla="*/ 51 w 1086"/>
                  <a:gd name="T29" fmla="*/ 136 h 154"/>
                  <a:gd name="T30" fmla="*/ 37 w 1086"/>
                  <a:gd name="T31" fmla="*/ 145 h 154"/>
                  <a:gd name="T32" fmla="*/ 27 w 1086"/>
                  <a:gd name="T33" fmla="*/ 153 h 154"/>
                  <a:gd name="T34" fmla="*/ 94 w 1086"/>
                  <a:gd name="T35" fmla="*/ 145 h 154"/>
                  <a:gd name="T36" fmla="*/ 169 w 1086"/>
                  <a:gd name="T37" fmla="*/ 134 h 154"/>
                  <a:gd name="T38" fmla="*/ 287 w 1086"/>
                  <a:gd name="T39" fmla="*/ 126 h 154"/>
                  <a:gd name="T40" fmla="*/ 385 w 1086"/>
                  <a:gd name="T41" fmla="*/ 119 h 154"/>
                  <a:gd name="T42" fmla="*/ 503 w 1086"/>
                  <a:gd name="T43" fmla="*/ 119 h 154"/>
                  <a:gd name="T44" fmla="*/ 633 w 1086"/>
                  <a:gd name="T45" fmla="*/ 122 h 154"/>
                  <a:gd name="T46" fmla="*/ 794 w 1086"/>
                  <a:gd name="T47" fmla="*/ 126 h 154"/>
                  <a:gd name="T48" fmla="*/ 947 w 1086"/>
                  <a:gd name="T49" fmla="*/ 138 h 154"/>
                  <a:gd name="T50" fmla="*/ 1011 w 1086"/>
                  <a:gd name="T51" fmla="*/ 149 h 154"/>
                  <a:gd name="T52" fmla="*/ 1028 w 1086"/>
                  <a:gd name="T53" fmla="*/ 152 h 154"/>
                  <a:gd name="T54" fmla="*/ 1048 w 1086"/>
                  <a:gd name="T55" fmla="*/ 152 h 154"/>
                  <a:gd name="T56" fmla="*/ 1062 w 1086"/>
                  <a:gd name="T57" fmla="*/ 149 h 154"/>
                  <a:gd name="T58" fmla="*/ 1073 w 1086"/>
                  <a:gd name="T59" fmla="*/ 138 h 154"/>
                  <a:gd name="T60" fmla="*/ 1080 w 1086"/>
                  <a:gd name="T61" fmla="*/ 124 h 154"/>
                  <a:gd name="T62" fmla="*/ 1084 w 1086"/>
                  <a:gd name="T63" fmla="*/ 112 h 154"/>
                  <a:gd name="T64" fmla="*/ 1085 w 1086"/>
                  <a:gd name="T65" fmla="*/ 98 h 154"/>
                  <a:gd name="T66" fmla="*/ 1082 w 1086"/>
                  <a:gd name="T67" fmla="*/ 73 h 154"/>
                  <a:gd name="T68" fmla="*/ 1077 w 1086"/>
                  <a:gd name="T69" fmla="*/ 59 h 154"/>
                  <a:gd name="T70" fmla="*/ 1069 w 1086"/>
                  <a:gd name="T71" fmla="*/ 43 h 154"/>
                  <a:gd name="T72" fmla="*/ 1062 w 1086"/>
                  <a:gd name="T73" fmla="*/ 32 h 154"/>
                  <a:gd name="T74" fmla="*/ 1053 w 1086"/>
                  <a:gd name="T75" fmla="*/ 23 h 154"/>
                  <a:gd name="T76" fmla="*/ 1040 w 1086"/>
                  <a:gd name="T77" fmla="*/ 16 h 154"/>
                  <a:gd name="T78" fmla="*/ 1026 w 1086"/>
                  <a:gd name="T79" fmla="*/ 12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86" h="154">
                    <a:moveTo>
                      <a:pt x="1026" y="12"/>
                    </a:moveTo>
                    <a:lnTo>
                      <a:pt x="0" y="0"/>
                    </a:lnTo>
                    <a:lnTo>
                      <a:pt x="28" y="4"/>
                    </a:lnTo>
                    <a:lnTo>
                      <a:pt x="39" y="8"/>
                    </a:lnTo>
                    <a:lnTo>
                      <a:pt x="50" y="12"/>
                    </a:lnTo>
                    <a:lnTo>
                      <a:pt x="58" y="20"/>
                    </a:lnTo>
                    <a:lnTo>
                      <a:pt x="65" y="29"/>
                    </a:lnTo>
                    <a:lnTo>
                      <a:pt x="69" y="41"/>
                    </a:lnTo>
                    <a:lnTo>
                      <a:pt x="73" y="54"/>
                    </a:lnTo>
                    <a:lnTo>
                      <a:pt x="73" y="67"/>
                    </a:lnTo>
                    <a:lnTo>
                      <a:pt x="74" y="77"/>
                    </a:lnTo>
                    <a:lnTo>
                      <a:pt x="73" y="94"/>
                    </a:lnTo>
                    <a:lnTo>
                      <a:pt x="69" y="109"/>
                    </a:lnTo>
                    <a:lnTo>
                      <a:pt x="62" y="122"/>
                    </a:lnTo>
                    <a:lnTo>
                      <a:pt x="51" y="136"/>
                    </a:lnTo>
                    <a:lnTo>
                      <a:pt x="37" y="145"/>
                    </a:lnTo>
                    <a:lnTo>
                      <a:pt x="27" y="153"/>
                    </a:lnTo>
                    <a:lnTo>
                      <a:pt x="94" y="145"/>
                    </a:lnTo>
                    <a:lnTo>
                      <a:pt x="169" y="134"/>
                    </a:lnTo>
                    <a:lnTo>
                      <a:pt x="287" y="126"/>
                    </a:lnTo>
                    <a:lnTo>
                      <a:pt x="385" y="119"/>
                    </a:lnTo>
                    <a:lnTo>
                      <a:pt x="503" y="119"/>
                    </a:lnTo>
                    <a:lnTo>
                      <a:pt x="633" y="122"/>
                    </a:lnTo>
                    <a:lnTo>
                      <a:pt x="794" y="126"/>
                    </a:lnTo>
                    <a:lnTo>
                      <a:pt x="947" y="138"/>
                    </a:lnTo>
                    <a:lnTo>
                      <a:pt x="1011" y="149"/>
                    </a:lnTo>
                    <a:lnTo>
                      <a:pt x="1028" y="152"/>
                    </a:lnTo>
                    <a:lnTo>
                      <a:pt x="1048" y="152"/>
                    </a:lnTo>
                    <a:lnTo>
                      <a:pt x="1062" y="149"/>
                    </a:lnTo>
                    <a:lnTo>
                      <a:pt x="1073" y="138"/>
                    </a:lnTo>
                    <a:lnTo>
                      <a:pt x="1080" y="124"/>
                    </a:lnTo>
                    <a:lnTo>
                      <a:pt x="1084" y="112"/>
                    </a:lnTo>
                    <a:lnTo>
                      <a:pt x="1085" y="98"/>
                    </a:lnTo>
                    <a:lnTo>
                      <a:pt x="1082" y="73"/>
                    </a:lnTo>
                    <a:lnTo>
                      <a:pt x="1077" y="59"/>
                    </a:lnTo>
                    <a:lnTo>
                      <a:pt x="1069" y="43"/>
                    </a:lnTo>
                    <a:lnTo>
                      <a:pt x="1062" y="32"/>
                    </a:lnTo>
                    <a:lnTo>
                      <a:pt x="1053" y="23"/>
                    </a:lnTo>
                    <a:lnTo>
                      <a:pt x="1040" y="16"/>
                    </a:lnTo>
                    <a:lnTo>
                      <a:pt x="1026" y="1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703" name="Group 9">
                <a:extLst>
                  <a:ext uri="{FF2B5EF4-FFF2-40B4-BE49-F238E27FC236}">
                    <a16:creationId xmlns:a16="http://schemas.microsoft.com/office/drawing/2014/main" id="{16C6E239-06CE-43E2-8FF8-9CF507008E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3120"/>
                <a:ext cx="847" cy="564"/>
                <a:chOff x="2688" y="3120"/>
                <a:chExt cx="847" cy="564"/>
              </a:xfrm>
            </p:grpSpPr>
            <p:sp>
              <p:nvSpPr>
                <p:cNvPr id="27708" name="Line 10">
                  <a:extLst>
                    <a:ext uri="{FF2B5EF4-FFF2-40B4-BE49-F238E27FC236}">
                      <a16:creationId xmlns:a16="http://schemas.microsoft.com/office/drawing/2014/main" id="{AB52E5E1-7E17-4DAA-892D-D7B32A4C61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0" y="3120"/>
                  <a:ext cx="607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09" name="Line 11">
                  <a:extLst>
                    <a:ext uri="{FF2B5EF4-FFF2-40B4-BE49-F238E27FC236}">
                      <a16:creationId xmlns:a16="http://schemas.microsoft.com/office/drawing/2014/main" id="{F7033248-CE83-4B13-AFEB-D26BD4C71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88" y="3123"/>
                  <a:ext cx="0" cy="336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0" name="Line 12">
                  <a:extLst>
                    <a:ext uri="{FF2B5EF4-FFF2-40B4-BE49-F238E27FC236}">
                      <a16:creationId xmlns:a16="http://schemas.microsoft.com/office/drawing/2014/main" id="{2535EE50-D6EB-41AD-88CE-96B9CB3612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90" y="3459"/>
                  <a:ext cx="404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1" name="Line 13">
                  <a:extLst>
                    <a:ext uri="{FF2B5EF4-FFF2-40B4-BE49-F238E27FC236}">
                      <a16:creationId xmlns:a16="http://schemas.microsoft.com/office/drawing/2014/main" id="{74832FEE-2D60-43B5-8592-96A882100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4" y="3461"/>
                  <a:ext cx="0" cy="223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2" name="Line 14">
                  <a:extLst>
                    <a:ext uri="{FF2B5EF4-FFF2-40B4-BE49-F238E27FC236}">
                      <a16:creationId xmlns:a16="http://schemas.microsoft.com/office/drawing/2014/main" id="{703E9624-5640-4A94-869C-C32C45B1EB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96" y="3684"/>
                  <a:ext cx="439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3" name="Line 15">
                  <a:extLst>
                    <a:ext uri="{FF2B5EF4-FFF2-40B4-BE49-F238E27FC236}">
                      <a16:creationId xmlns:a16="http://schemas.microsoft.com/office/drawing/2014/main" id="{8C99B0DE-8AB6-4863-B127-071959CFA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35" y="3384"/>
                  <a:ext cx="0" cy="298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4" name="Line 16">
                  <a:extLst>
                    <a:ext uri="{FF2B5EF4-FFF2-40B4-BE49-F238E27FC236}">
                      <a16:creationId xmlns:a16="http://schemas.microsoft.com/office/drawing/2014/main" id="{35A77DF8-CB43-43CA-BF8C-ED41171AF5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00" y="3384"/>
                  <a:ext cx="235" cy="0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715" name="Line 17">
                  <a:extLst>
                    <a:ext uri="{FF2B5EF4-FFF2-40B4-BE49-F238E27FC236}">
                      <a16:creationId xmlns:a16="http://schemas.microsoft.com/office/drawing/2014/main" id="{8368B93E-409F-4B24-958D-E32C90BEA5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297" y="3122"/>
                  <a:ext cx="0" cy="261"/>
                </a:xfrm>
                <a:prstGeom prst="line">
                  <a:avLst/>
                </a:prstGeom>
                <a:noFill/>
                <a:ln w="50800">
                  <a:solidFill>
                    <a:srgbClr val="FF66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704" name="Rectangle 18">
                <a:extLst>
                  <a:ext uri="{FF2B5EF4-FFF2-40B4-BE49-F238E27FC236}">
                    <a16:creationId xmlns:a16="http://schemas.microsoft.com/office/drawing/2014/main" id="{42823578-7FC6-4BE4-815C-3B6BA7D56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3134"/>
                <a:ext cx="631" cy="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lang="en-US" altLang="zh-CN" sz="400" b="1">
                    <a:solidFill>
                      <a:srgbClr val="000000"/>
                    </a:solidFill>
                    <a:latin typeface="Americana XBdCn BT" charset="0"/>
                  </a:rPr>
                  <a:t>PARCEL</a:t>
                </a:r>
              </a:p>
              <a:p>
                <a:pPr algn="ctr"/>
                <a:r>
                  <a:rPr lang="en-US" altLang="zh-CN" sz="400" b="1">
                    <a:solidFill>
                      <a:srgbClr val="000000"/>
                    </a:solidFill>
                    <a:latin typeface="Americana XBdCn BT" charset="0"/>
                  </a:rPr>
                  <a:t>#209</a:t>
                </a:r>
              </a:p>
            </p:txBody>
          </p:sp>
          <p:sp>
            <p:nvSpPr>
              <p:cNvPr id="27705" name="Freeform 19">
                <a:extLst>
                  <a:ext uri="{FF2B5EF4-FFF2-40B4-BE49-F238E27FC236}">
                    <a16:creationId xmlns:a16="http://schemas.microsoft.com/office/drawing/2014/main" id="{D58969A9-258B-417B-940F-42B2875BD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" y="2718"/>
                <a:ext cx="75" cy="77"/>
              </a:xfrm>
              <a:custGeom>
                <a:avLst/>
                <a:gdLst>
                  <a:gd name="T0" fmla="*/ 0 w 75"/>
                  <a:gd name="T1" fmla="*/ 9 h 77"/>
                  <a:gd name="T2" fmla="*/ 13 w 75"/>
                  <a:gd name="T3" fmla="*/ 18 h 77"/>
                  <a:gd name="T4" fmla="*/ 20 w 75"/>
                  <a:gd name="T5" fmla="*/ 29 h 77"/>
                  <a:gd name="T6" fmla="*/ 23 w 75"/>
                  <a:gd name="T7" fmla="*/ 39 h 77"/>
                  <a:gd name="T8" fmla="*/ 24 w 75"/>
                  <a:gd name="T9" fmla="*/ 53 h 77"/>
                  <a:gd name="T10" fmla="*/ 21 w 75"/>
                  <a:gd name="T11" fmla="*/ 64 h 77"/>
                  <a:gd name="T12" fmla="*/ 13 w 75"/>
                  <a:gd name="T13" fmla="*/ 76 h 77"/>
                  <a:gd name="T14" fmla="*/ 74 w 75"/>
                  <a:gd name="T15" fmla="*/ 63 h 77"/>
                  <a:gd name="T16" fmla="*/ 69 w 75"/>
                  <a:gd name="T17" fmla="*/ 0 h 77"/>
                  <a:gd name="T18" fmla="*/ 0 w 75"/>
                  <a:gd name="T19" fmla="*/ 9 h 7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5" h="77">
                    <a:moveTo>
                      <a:pt x="0" y="9"/>
                    </a:moveTo>
                    <a:lnTo>
                      <a:pt x="13" y="18"/>
                    </a:lnTo>
                    <a:lnTo>
                      <a:pt x="20" y="29"/>
                    </a:lnTo>
                    <a:lnTo>
                      <a:pt x="23" y="39"/>
                    </a:lnTo>
                    <a:lnTo>
                      <a:pt x="24" y="53"/>
                    </a:lnTo>
                    <a:lnTo>
                      <a:pt x="21" y="64"/>
                    </a:lnTo>
                    <a:lnTo>
                      <a:pt x="13" y="76"/>
                    </a:lnTo>
                    <a:lnTo>
                      <a:pt x="74" y="63"/>
                    </a:lnTo>
                    <a:lnTo>
                      <a:pt x="69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6" name="Freeform 20">
                <a:extLst>
                  <a:ext uri="{FF2B5EF4-FFF2-40B4-BE49-F238E27FC236}">
                    <a16:creationId xmlns:a16="http://schemas.microsoft.com/office/drawing/2014/main" id="{4441BA44-BFFF-4FDF-AF26-AE2FB3AD5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1" y="2703"/>
                <a:ext cx="108" cy="92"/>
              </a:xfrm>
              <a:custGeom>
                <a:avLst/>
                <a:gdLst>
                  <a:gd name="T0" fmla="*/ 107 w 108"/>
                  <a:gd name="T1" fmla="*/ 6 h 92"/>
                  <a:gd name="T2" fmla="*/ 80 w 108"/>
                  <a:gd name="T3" fmla="*/ 83 h 92"/>
                  <a:gd name="T4" fmla="*/ 52 w 108"/>
                  <a:gd name="T5" fmla="*/ 91 h 92"/>
                  <a:gd name="T6" fmla="*/ 38 w 108"/>
                  <a:gd name="T7" fmla="*/ 90 h 92"/>
                  <a:gd name="T8" fmla="*/ 24 w 108"/>
                  <a:gd name="T9" fmla="*/ 84 h 92"/>
                  <a:gd name="T10" fmla="*/ 13 w 108"/>
                  <a:gd name="T11" fmla="*/ 75 h 92"/>
                  <a:gd name="T12" fmla="*/ 6 w 108"/>
                  <a:gd name="T13" fmla="*/ 66 h 92"/>
                  <a:gd name="T14" fmla="*/ 2 w 108"/>
                  <a:gd name="T15" fmla="*/ 55 h 92"/>
                  <a:gd name="T16" fmla="*/ 0 w 108"/>
                  <a:gd name="T17" fmla="*/ 45 h 92"/>
                  <a:gd name="T18" fmla="*/ 0 w 108"/>
                  <a:gd name="T19" fmla="*/ 31 h 92"/>
                  <a:gd name="T20" fmla="*/ 5 w 108"/>
                  <a:gd name="T21" fmla="*/ 21 h 92"/>
                  <a:gd name="T22" fmla="*/ 12 w 108"/>
                  <a:gd name="T23" fmla="*/ 13 h 92"/>
                  <a:gd name="T24" fmla="*/ 22 w 108"/>
                  <a:gd name="T25" fmla="*/ 8 h 92"/>
                  <a:gd name="T26" fmla="*/ 34 w 108"/>
                  <a:gd name="T27" fmla="*/ 4 h 92"/>
                  <a:gd name="T28" fmla="*/ 43 w 108"/>
                  <a:gd name="T29" fmla="*/ 2 h 92"/>
                  <a:gd name="T30" fmla="*/ 55 w 108"/>
                  <a:gd name="T31" fmla="*/ 0 h 92"/>
                  <a:gd name="T32" fmla="*/ 63 w 108"/>
                  <a:gd name="T33" fmla="*/ 0 h 92"/>
                  <a:gd name="T34" fmla="*/ 75 w 108"/>
                  <a:gd name="T35" fmla="*/ 0 h 92"/>
                  <a:gd name="T36" fmla="*/ 107 w 108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8" h="92">
                    <a:moveTo>
                      <a:pt x="107" y="6"/>
                    </a:moveTo>
                    <a:lnTo>
                      <a:pt x="80" y="83"/>
                    </a:lnTo>
                    <a:lnTo>
                      <a:pt x="52" y="91"/>
                    </a:lnTo>
                    <a:lnTo>
                      <a:pt x="38" y="90"/>
                    </a:lnTo>
                    <a:lnTo>
                      <a:pt x="24" y="84"/>
                    </a:lnTo>
                    <a:lnTo>
                      <a:pt x="13" y="75"/>
                    </a:lnTo>
                    <a:lnTo>
                      <a:pt x="6" y="66"/>
                    </a:lnTo>
                    <a:lnTo>
                      <a:pt x="2" y="55"/>
                    </a:lnTo>
                    <a:lnTo>
                      <a:pt x="0" y="45"/>
                    </a:lnTo>
                    <a:lnTo>
                      <a:pt x="0" y="31"/>
                    </a:lnTo>
                    <a:lnTo>
                      <a:pt x="5" y="21"/>
                    </a:lnTo>
                    <a:lnTo>
                      <a:pt x="12" y="13"/>
                    </a:lnTo>
                    <a:lnTo>
                      <a:pt x="22" y="8"/>
                    </a:lnTo>
                    <a:lnTo>
                      <a:pt x="34" y="4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63" y="0"/>
                    </a:lnTo>
                    <a:lnTo>
                      <a:pt x="75" y="0"/>
                    </a:lnTo>
                    <a:lnTo>
                      <a:pt x="107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7" name="Text Box 21">
                <a:extLst>
                  <a:ext uri="{FF2B5EF4-FFF2-40B4-BE49-F238E27FC236}">
                    <a16:creationId xmlns:a16="http://schemas.microsoft.com/office/drawing/2014/main" id="{AB83EB3D-2C6A-4810-9D3E-1D34DAD48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9" y="2831"/>
                <a:ext cx="5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Area</a:t>
                </a:r>
              </a:p>
            </p:txBody>
          </p:sp>
        </p:grpSp>
        <p:grpSp>
          <p:nvGrpSpPr>
            <p:cNvPr id="27657" name="Group 22">
              <a:extLst>
                <a:ext uri="{FF2B5EF4-FFF2-40B4-BE49-F238E27FC236}">
                  <a16:creationId xmlns:a16="http://schemas.microsoft.com/office/drawing/2014/main" id="{BCF18617-6C8D-4CC8-AC14-2642C62C4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7" y="1086"/>
              <a:ext cx="1248" cy="1392"/>
              <a:chOff x="3696" y="1104"/>
              <a:chExt cx="1248" cy="1392"/>
            </a:xfrm>
          </p:grpSpPr>
          <p:sp>
            <p:nvSpPr>
              <p:cNvPr id="27690" name="Freeform 23">
                <a:extLst>
                  <a:ext uri="{FF2B5EF4-FFF2-40B4-BE49-F238E27FC236}">
                    <a16:creationId xmlns:a16="http://schemas.microsoft.com/office/drawing/2014/main" id="{0A62C750-0575-4FCB-A39C-3328DBCBA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3" y="2359"/>
                <a:ext cx="224" cy="137"/>
              </a:xfrm>
              <a:custGeom>
                <a:avLst/>
                <a:gdLst>
                  <a:gd name="T0" fmla="*/ 142 w 224"/>
                  <a:gd name="T1" fmla="*/ 0 h 137"/>
                  <a:gd name="T2" fmla="*/ 29 w 224"/>
                  <a:gd name="T3" fmla="*/ 11 h 137"/>
                  <a:gd name="T4" fmla="*/ 18 w 224"/>
                  <a:gd name="T5" fmla="*/ 20 h 137"/>
                  <a:gd name="T6" fmla="*/ 11 w 224"/>
                  <a:gd name="T7" fmla="*/ 31 h 137"/>
                  <a:gd name="T8" fmla="*/ 4 w 224"/>
                  <a:gd name="T9" fmla="*/ 42 h 137"/>
                  <a:gd name="T10" fmla="*/ 0 w 224"/>
                  <a:gd name="T11" fmla="*/ 62 h 137"/>
                  <a:gd name="T12" fmla="*/ 0 w 224"/>
                  <a:gd name="T13" fmla="*/ 83 h 137"/>
                  <a:gd name="T14" fmla="*/ 4 w 224"/>
                  <a:gd name="T15" fmla="*/ 94 h 137"/>
                  <a:gd name="T16" fmla="*/ 11 w 224"/>
                  <a:gd name="T17" fmla="*/ 107 h 137"/>
                  <a:gd name="T18" fmla="*/ 23 w 224"/>
                  <a:gd name="T19" fmla="*/ 118 h 137"/>
                  <a:gd name="T20" fmla="*/ 37 w 224"/>
                  <a:gd name="T21" fmla="*/ 127 h 137"/>
                  <a:gd name="T22" fmla="*/ 51 w 224"/>
                  <a:gd name="T23" fmla="*/ 133 h 137"/>
                  <a:gd name="T24" fmla="*/ 63 w 224"/>
                  <a:gd name="T25" fmla="*/ 135 h 137"/>
                  <a:gd name="T26" fmla="*/ 80 w 224"/>
                  <a:gd name="T27" fmla="*/ 136 h 137"/>
                  <a:gd name="T28" fmla="*/ 78 w 224"/>
                  <a:gd name="T29" fmla="*/ 135 h 137"/>
                  <a:gd name="T30" fmla="*/ 167 w 224"/>
                  <a:gd name="T31" fmla="*/ 126 h 137"/>
                  <a:gd name="T32" fmla="*/ 223 w 224"/>
                  <a:gd name="T33" fmla="*/ 0 h 137"/>
                  <a:gd name="T34" fmla="*/ 142 w 224"/>
                  <a:gd name="T35" fmla="*/ 0 h 1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4" h="137">
                    <a:moveTo>
                      <a:pt x="142" y="0"/>
                    </a:moveTo>
                    <a:lnTo>
                      <a:pt x="29" y="11"/>
                    </a:lnTo>
                    <a:lnTo>
                      <a:pt x="18" y="20"/>
                    </a:lnTo>
                    <a:lnTo>
                      <a:pt x="11" y="31"/>
                    </a:lnTo>
                    <a:lnTo>
                      <a:pt x="4" y="42"/>
                    </a:lnTo>
                    <a:lnTo>
                      <a:pt x="0" y="62"/>
                    </a:lnTo>
                    <a:lnTo>
                      <a:pt x="0" y="83"/>
                    </a:lnTo>
                    <a:lnTo>
                      <a:pt x="4" y="94"/>
                    </a:lnTo>
                    <a:lnTo>
                      <a:pt x="11" y="107"/>
                    </a:lnTo>
                    <a:lnTo>
                      <a:pt x="23" y="118"/>
                    </a:lnTo>
                    <a:lnTo>
                      <a:pt x="37" y="127"/>
                    </a:lnTo>
                    <a:lnTo>
                      <a:pt x="51" y="133"/>
                    </a:lnTo>
                    <a:lnTo>
                      <a:pt x="63" y="135"/>
                    </a:lnTo>
                    <a:lnTo>
                      <a:pt x="80" y="136"/>
                    </a:lnTo>
                    <a:lnTo>
                      <a:pt x="78" y="135"/>
                    </a:lnTo>
                    <a:lnTo>
                      <a:pt x="167" y="126"/>
                    </a:lnTo>
                    <a:lnTo>
                      <a:pt x="223" y="0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1" name="Freeform 24">
                <a:extLst>
                  <a:ext uri="{FF2B5EF4-FFF2-40B4-BE49-F238E27FC236}">
                    <a16:creationId xmlns:a16="http://schemas.microsoft.com/office/drawing/2014/main" id="{E80FE47D-2B3F-4643-B647-F244D51D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6" y="1104"/>
                <a:ext cx="1248" cy="1391"/>
              </a:xfrm>
              <a:custGeom>
                <a:avLst/>
                <a:gdLst>
                  <a:gd name="T0" fmla="*/ 70 w 1248"/>
                  <a:gd name="T1" fmla="*/ 5 h 1391"/>
                  <a:gd name="T2" fmla="*/ 44 w 1248"/>
                  <a:gd name="T3" fmla="*/ 24 h 1391"/>
                  <a:gd name="T4" fmla="*/ 13 w 1248"/>
                  <a:gd name="T5" fmla="*/ 62 h 1391"/>
                  <a:gd name="T6" fmla="*/ 2 w 1248"/>
                  <a:gd name="T7" fmla="*/ 101 h 1391"/>
                  <a:gd name="T8" fmla="*/ 0 w 1248"/>
                  <a:gd name="T9" fmla="*/ 149 h 1391"/>
                  <a:gd name="T10" fmla="*/ 5 w 1248"/>
                  <a:gd name="T11" fmla="*/ 190 h 1391"/>
                  <a:gd name="T12" fmla="*/ 22 w 1248"/>
                  <a:gd name="T13" fmla="*/ 256 h 1391"/>
                  <a:gd name="T14" fmla="*/ 66 w 1248"/>
                  <a:gd name="T15" fmla="*/ 366 h 1391"/>
                  <a:gd name="T16" fmla="*/ 119 w 1248"/>
                  <a:gd name="T17" fmla="*/ 489 h 1391"/>
                  <a:gd name="T18" fmla="*/ 167 w 1248"/>
                  <a:gd name="T19" fmla="*/ 616 h 1391"/>
                  <a:gd name="T20" fmla="*/ 206 w 1248"/>
                  <a:gd name="T21" fmla="*/ 782 h 1391"/>
                  <a:gd name="T22" fmla="*/ 228 w 1248"/>
                  <a:gd name="T23" fmla="*/ 981 h 1391"/>
                  <a:gd name="T24" fmla="*/ 239 w 1248"/>
                  <a:gd name="T25" fmla="*/ 1124 h 1391"/>
                  <a:gd name="T26" fmla="*/ 239 w 1248"/>
                  <a:gd name="T27" fmla="*/ 1232 h 1391"/>
                  <a:gd name="T28" fmla="*/ 224 w 1248"/>
                  <a:gd name="T29" fmla="*/ 1313 h 1391"/>
                  <a:gd name="T30" fmla="*/ 206 w 1248"/>
                  <a:gd name="T31" fmla="*/ 1359 h 1391"/>
                  <a:gd name="T32" fmla="*/ 187 w 1248"/>
                  <a:gd name="T33" fmla="*/ 1381 h 1391"/>
                  <a:gd name="T34" fmla="*/ 290 w 1248"/>
                  <a:gd name="T35" fmla="*/ 1377 h 1391"/>
                  <a:gd name="T36" fmla="*/ 683 w 1248"/>
                  <a:gd name="T37" fmla="*/ 1324 h 1391"/>
                  <a:gd name="T38" fmla="*/ 1039 w 1248"/>
                  <a:gd name="T39" fmla="*/ 1293 h 1391"/>
                  <a:gd name="T40" fmla="*/ 1186 w 1248"/>
                  <a:gd name="T41" fmla="*/ 1297 h 1391"/>
                  <a:gd name="T42" fmla="*/ 1216 w 1248"/>
                  <a:gd name="T43" fmla="*/ 1274 h 1391"/>
                  <a:gd name="T44" fmla="*/ 1237 w 1248"/>
                  <a:gd name="T45" fmla="*/ 1221 h 1391"/>
                  <a:gd name="T46" fmla="*/ 1247 w 1248"/>
                  <a:gd name="T47" fmla="*/ 1147 h 1391"/>
                  <a:gd name="T48" fmla="*/ 1245 w 1248"/>
                  <a:gd name="T49" fmla="*/ 1053 h 1391"/>
                  <a:gd name="T50" fmla="*/ 1232 w 1248"/>
                  <a:gd name="T51" fmla="*/ 912 h 1391"/>
                  <a:gd name="T52" fmla="*/ 1190 w 1248"/>
                  <a:gd name="T53" fmla="*/ 731 h 1391"/>
                  <a:gd name="T54" fmla="*/ 1140 w 1248"/>
                  <a:gd name="T55" fmla="*/ 570 h 1391"/>
                  <a:gd name="T56" fmla="*/ 1084 w 1248"/>
                  <a:gd name="T57" fmla="*/ 420 h 1391"/>
                  <a:gd name="T58" fmla="*/ 1019 w 1248"/>
                  <a:gd name="T59" fmla="*/ 254 h 1391"/>
                  <a:gd name="T60" fmla="*/ 999 w 1248"/>
                  <a:gd name="T61" fmla="*/ 182 h 1391"/>
                  <a:gd name="T62" fmla="*/ 995 w 1248"/>
                  <a:gd name="T63" fmla="*/ 124 h 1391"/>
                  <a:gd name="T64" fmla="*/ 1019 w 1248"/>
                  <a:gd name="T65" fmla="*/ 12 h 1391"/>
                  <a:gd name="T66" fmla="*/ 78 w 1248"/>
                  <a:gd name="T67" fmla="*/ 3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48" h="1391">
                    <a:moveTo>
                      <a:pt x="78" y="3"/>
                    </a:moveTo>
                    <a:lnTo>
                      <a:pt x="70" y="5"/>
                    </a:lnTo>
                    <a:lnTo>
                      <a:pt x="58" y="11"/>
                    </a:lnTo>
                    <a:lnTo>
                      <a:pt x="44" y="24"/>
                    </a:lnTo>
                    <a:lnTo>
                      <a:pt x="27" y="43"/>
                    </a:lnTo>
                    <a:lnTo>
                      <a:pt x="13" y="62"/>
                    </a:lnTo>
                    <a:lnTo>
                      <a:pt x="5" y="84"/>
                    </a:lnTo>
                    <a:lnTo>
                      <a:pt x="2" y="101"/>
                    </a:lnTo>
                    <a:lnTo>
                      <a:pt x="0" y="126"/>
                    </a:lnTo>
                    <a:lnTo>
                      <a:pt x="0" y="149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2" y="256"/>
                    </a:lnTo>
                    <a:lnTo>
                      <a:pt x="39" y="309"/>
                    </a:lnTo>
                    <a:lnTo>
                      <a:pt x="66" y="366"/>
                    </a:lnTo>
                    <a:lnTo>
                      <a:pt x="92" y="432"/>
                    </a:lnTo>
                    <a:lnTo>
                      <a:pt x="119" y="489"/>
                    </a:lnTo>
                    <a:lnTo>
                      <a:pt x="141" y="547"/>
                    </a:lnTo>
                    <a:lnTo>
                      <a:pt x="167" y="616"/>
                    </a:lnTo>
                    <a:lnTo>
                      <a:pt x="191" y="705"/>
                    </a:lnTo>
                    <a:lnTo>
                      <a:pt x="206" y="782"/>
                    </a:lnTo>
                    <a:lnTo>
                      <a:pt x="221" y="878"/>
                    </a:lnTo>
                    <a:lnTo>
                      <a:pt x="228" y="981"/>
                    </a:lnTo>
                    <a:lnTo>
                      <a:pt x="239" y="1073"/>
                    </a:lnTo>
                    <a:lnTo>
                      <a:pt x="239" y="1124"/>
                    </a:lnTo>
                    <a:lnTo>
                      <a:pt x="239" y="1190"/>
                    </a:lnTo>
                    <a:lnTo>
                      <a:pt x="239" y="1232"/>
                    </a:lnTo>
                    <a:lnTo>
                      <a:pt x="237" y="1272"/>
                    </a:lnTo>
                    <a:lnTo>
                      <a:pt x="224" y="1313"/>
                    </a:lnTo>
                    <a:lnTo>
                      <a:pt x="216" y="1337"/>
                    </a:lnTo>
                    <a:lnTo>
                      <a:pt x="206" y="1359"/>
                    </a:lnTo>
                    <a:lnTo>
                      <a:pt x="194" y="1372"/>
                    </a:lnTo>
                    <a:lnTo>
                      <a:pt x="187" y="1381"/>
                    </a:lnTo>
                    <a:lnTo>
                      <a:pt x="179" y="1390"/>
                    </a:lnTo>
                    <a:lnTo>
                      <a:pt x="290" y="1377"/>
                    </a:lnTo>
                    <a:lnTo>
                      <a:pt x="505" y="1347"/>
                    </a:lnTo>
                    <a:lnTo>
                      <a:pt x="683" y="1324"/>
                    </a:lnTo>
                    <a:lnTo>
                      <a:pt x="887" y="1301"/>
                    </a:lnTo>
                    <a:lnTo>
                      <a:pt x="1039" y="1293"/>
                    </a:lnTo>
                    <a:lnTo>
                      <a:pt x="1156" y="1297"/>
                    </a:lnTo>
                    <a:lnTo>
                      <a:pt x="1186" y="1297"/>
                    </a:lnTo>
                    <a:lnTo>
                      <a:pt x="1205" y="1293"/>
                    </a:lnTo>
                    <a:lnTo>
                      <a:pt x="1216" y="1274"/>
                    </a:lnTo>
                    <a:lnTo>
                      <a:pt x="1227" y="1253"/>
                    </a:lnTo>
                    <a:lnTo>
                      <a:pt x="1237" y="1221"/>
                    </a:lnTo>
                    <a:lnTo>
                      <a:pt x="1243" y="1184"/>
                    </a:lnTo>
                    <a:lnTo>
                      <a:pt x="1247" y="1147"/>
                    </a:lnTo>
                    <a:lnTo>
                      <a:pt x="1247" y="1094"/>
                    </a:lnTo>
                    <a:lnTo>
                      <a:pt x="1245" y="1053"/>
                    </a:lnTo>
                    <a:lnTo>
                      <a:pt x="1243" y="985"/>
                    </a:lnTo>
                    <a:lnTo>
                      <a:pt x="1232" y="912"/>
                    </a:lnTo>
                    <a:lnTo>
                      <a:pt x="1213" y="818"/>
                    </a:lnTo>
                    <a:lnTo>
                      <a:pt x="1190" y="731"/>
                    </a:lnTo>
                    <a:lnTo>
                      <a:pt x="1171" y="655"/>
                    </a:lnTo>
                    <a:lnTo>
                      <a:pt x="1140" y="570"/>
                    </a:lnTo>
                    <a:lnTo>
                      <a:pt x="1110" y="493"/>
                    </a:lnTo>
                    <a:lnTo>
                      <a:pt x="1084" y="420"/>
                    </a:lnTo>
                    <a:lnTo>
                      <a:pt x="1042" y="316"/>
                    </a:lnTo>
                    <a:lnTo>
                      <a:pt x="1019" y="254"/>
                    </a:lnTo>
                    <a:lnTo>
                      <a:pt x="1006" y="213"/>
                    </a:lnTo>
                    <a:lnTo>
                      <a:pt x="999" y="182"/>
                    </a:lnTo>
                    <a:lnTo>
                      <a:pt x="995" y="151"/>
                    </a:lnTo>
                    <a:lnTo>
                      <a:pt x="995" y="124"/>
                    </a:lnTo>
                    <a:lnTo>
                      <a:pt x="1012" y="32"/>
                    </a:lnTo>
                    <a:lnTo>
                      <a:pt x="1019" y="12"/>
                    </a:lnTo>
                    <a:lnTo>
                      <a:pt x="90" y="0"/>
                    </a:lnTo>
                    <a:lnTo>
                      <a:pt x="78" y="3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2" name="Freeform 25">
                <a:extLst>
                  <a:ext uri="{FF2B5EF4-FFF2-40B4-BE49-F238E27FC236}">
                    <a16:creationId xmlns:a16="http://schemas.microsoft.com/office/drawing/2014/main" id="{DE888D42-3D62-49F7-9332-88AB0B5D1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3" y="1168"/>
                <a:ext cx="102" cy="92"/>
              </a:xfrm>
              <a:custGeom>
                <a:avLst/>
                <a:gdLst>
                  <a:gd name="T0" fmla="*/ 101 w 102"/>
                  <a:gd name="T1" fmla="*/ 6 h 92"/>
                  <a:gd name="T2" fmla="*/ 76 w 102"/>
                  <a:gd name="T3" fmla="*/ 83 h 92"/>
                  <a:gd name="T4" fmla="*/ 49 w 102"/>
                  <a:gd name="T5" fmla="*/ 91 h 92"/>
                  <a:gd name="T6" fmla="*/ 36 w 102"/>
                  <a:gd name="T7" fmla="*/ 89 h 92"/>
                  <a:gd name="T8" fmla="*/ 23 w 102"/>
                  <a:gd name="T9" fmla="*/ 84 h 92"/>
                  <a:gd name="T10" fmla="*/ 12 w 102"/>
                  <a:gd name="T11" fmla="*/ 76 h 92"/>
                  <a:gd name="T12" fmla="*/ 6 w 102"/>
                  <a:gd name="T13" fmla="*/ 66 h 92"/>
                  <a:gd name="T14" fmla="*/ 1 w 102"/>
                  <a:gd name="T15" fmla="*/ 55 h 92"/>
                  <a:gd name="T16" fmla="*/ 0 w 102"/>
                  <a:gd name="T17" fmla="*/ 45 h 92"/>
                  <a:gd name="T18" fmla="*/ 0 w 102"/>
                  <a:gd name="T19" fmla="*/ 31 h 92"/>
                  <a:gd name="T20" fmla="*/ 4 w 102"/>
                  <a:gd name="T21" fmla="*/ 21 h 92"/>
                  <a:gd name="T22" fmla="*/ 11 w 102"/>
                  <a:gd name="T23" fmla="*/ 14 h 92"/>
                  <a:gd name="T24" fmla="*/ 21 w 102"/>
                  <a:gd name="T25" fmla="*/ 8 h 92"/>
                  <a:gd name="T26" fmla="*/ 31 w 102"/>
                  <a:gd name="T27" fmla="*/ 4 h 92"/>
                  <a:gd name="T28" fmla="*/ 41 w 102"/>
                  <a:gd name="T29" fmla="*/ 3 h 92"/>
                  <a:gd name="T30" fmla="*/ 52 w 102"/>
                  <a:gd name="T31" fmla="*/ 0 h 92"/>
                  <a:gd name="T32" fmla="*/ 60 w 102"/>
                  <a:gd name="T33" fmla="*/ 0 h 92"/>
                  <a:gd name="T34" fmla="*/ 71 w 102"/>
                  <a:gd name="T35" fmla="*/ 0 h 92"/>
                  <a:gd name="T36" fmla="*/ 101 w 102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2" h="92">
                    <a:moveTo>
                      <a:pt x="101" y="6"/>
                    </a:moveTo>
                    <a:lnTo>
                      <a:pt x="76" y="83"/>
                    </a:lnTo>
                    <a:lnTo>
                      <a:pt x="49" y="91"/>
                    </a:lnTo>
                    <a:lnTo>
                      <a:pt x="36" y="89"/>
                    </a:lnTo>
                    <a:lnTo>
                      <a:pt x="23" y="84"/>
                    </a:lnTo>
                    <a:lnTo>
                      <a:pt x="12" y="76"/>
                    </a:lnTo>
                    <a:lnTo>
                      <a:pt x="6" y="66"/>
                    </a:lnTo>
                    <a:lnTo>
                      <a:pt x="1" y="55"/>
                    </a:lnTo>
                    <a:lnTo>
                      <a:pt x="0" y="45"/>
                    </a:lnTo>
                    <a:lnTo>
                      <a:pt x="0" y="31"/>
                    </a:lnTo>
                    <a:lnTo>
                      <a:pt x="4" y="21"/>
                    </a:lnTo>
                    <a:lnTo>
                      <a:pt x="11" y="14"/>
                    </a:lnTo>
                    <a:lnTo>
                      <a:pt x="21" y="8"/>
                    </a:lnTo>
                    <a:lnTo>
                      <a:pt x="31" y="4"/>
                    </a:lnTo>
                    <a:lnTo>
                      <a:pt x="41" y="3"/>
                    </a:lnTo>
                    <a:lnTo>
                      <a:pt x="52" y="0"/>
                    </a:lnTo>
                    <a:lnTo>
                      <a:pt x="60" y="0"/>
                    </a:lnTo>
                    <a:lnTo>
                      <a:pt x="71" y="0"/>
                    </a:lnTo>
                    <a:lnTo>
                      <a:pt x="101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3" name="Freeform 26">
                <a:extLst>
                  <a:ext uri="{FF2B5EF4-FFF2-40B4-BE49-F238E27FC236}">
                    <a16:creationId xmlns:a16="http://schemas.microsoft.com/office/drawing/2014/main" id="{D3AD48C7-674E-42DB-A0D3-AD25C6794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1" y="1163"/>
                <a:ext cx="72" cy="75"/>
              </a:xfrm>
              <a:custGeom>
                <a:avLst/>
                <a:gdLst>
                  <a:gd name="T0" fmla="*/ 0 w 72"/>
                  <a:gd name="T1" fmla="*/ 9 h 75"/>
                  <a:gd name="T2" fmla="*/ 13 w 72"/>
                  <a:gd name="T3" fmla="*/ 18 h 75"/>
                  <a:gd name="T4" fmla="*/ 19 w 72"/>
                  <a:gd name="T5" fmla="*/ 28 h 75"/>
                  <a:gd name="T6" fmla="*/ 22 w 72"/>
                  <a:gd name="T7" fmla="*/ 37 h 75"/>
                  <a:gd name="T8" fmla="*/ 23 w 72"/>
                  <a:gd name="T9" fmla="*/ 51 h 75"/>
                  <a:gd name="T10" fmla="*/ 20 w 72"/>
                  <a:gd name="T11" fmla="*/ 62 h 75"/>
                  <a:gd name="T12" fmla="*/ 13 w 72"/>
                  <a:gd name="T13" fmla="*/ 74 h 75"/>
                  <a:gd name="T14" fmla="*/ 71 w 72"/>
                  <a:gd name="T15" fmla="*/ 61 h 75"/>
                  <a:gd name="T16" fmla="*/ 66 w 72"/>
                  <a:gd name="T17" fmla="*/ 0 h 75"/>
                  <a:gd name="T18" fmla="*/ 0 w 72"/>
                  <a:gd name="T19" fmla="*/ 9 h 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75">
                    <a:moveTo>
                      <a:pt x="0" y="9"/>
                    </a:moveTo>
                    <a:lnTo>
                      <a:pt x="13" y="18"/>
                    </a:lnTo>
                    <a:lnTo>
                      <a:pt x="19" y="28"/>
                    </a:lnTo>
                    <a:lnTo>
                      <a:pt x="22" y="37"/>
                    </a:lnTo>
                    <a:lnTo>
                      <a:pt x="23" y="51"/>
                    </a:lnTo>
                    <a:lnTo>
                      <a:pt x="20" y="62"/>
                    </a:lnTo>
                    <a:lnTo>
                      <a:pt x="13" y="74"/>
                    </a:lnTo>
                    <a:lnTo>
                      <a:pt x="71" y="61"/>
                    </a:lnTo>
                    <a:lnTo>
                      <a:pt x="66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4" name="Freeform 27">
                <a:extLst>
                  <a:ext uri="{FF2B5EF4-FFF2-40B4-BE49-F238E27FC236}">
                    <a16:creationId xmlns:a16="http://schemas.microsoft.com/office/drawing/2014/main" id="{8952901C-BAD9-47E1-9DA5-6CC9B3CF5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2" y="1105"/>
                <a:ext cx="1044" cy="155"/>
              </a:xfrm>
              <a:custGeom>
                <a:avLst/>
                <a:gdLst>
                  <a:gd name="T0" fmla="*/ 987 w 1044"/>
                  <a:gd name="T1" fmla="*/ 11 h 155"/>
                  <a:gd name="T2" fmla="*/ 0 w 1044"/>
                  <a:gd name="T3" fmla="*/ 0 h 155"/>
                  <a:gd name="T4" fmla="*/ 27 w 1044"/>
                  <a:gd name="T5" fmla="*/ 4 h 155"/>
                  <a:gd name="T6" fmla="*/ 37 w 1044"/>
                  <a:gd name="T7" fmla="*/ 8 h 155"/>
                  <a:gd name="T8" fmla="*/ 48 w 1044"/>
                  <a:gd name="T9" fmla="*/ 12 h 155"/>
                  <a:gd name="T10" fmla="*/ 55 w 1044"/>
                  <a:gd name="T11" fmla="*/ 20 h 155"/>
                  <a:gd name="T12" fmla="*/ 63 w 1044"/>
                  <a:gd name="T13" fmla="*/ 29 h 155"/>
                  <a:gd name="T14" fmla="*/ 67 w 1044"/>
                  <a:gd name="T15" fmla="*/ 42 h 155"/>
                  <a:gd name="T16" fmla="*/ 70 w 1044"/>
                  <a:gd name="T17" fmla="*/ 54 h 155"/>
                  <a:gd name="T18" fmla="*/ 71 w 1044"/>
                  <a:gd name="T19" fmla="*/ 68 h 155"/>
                  <a:gd name="T20" fmla="*/ 72 w 1044"/>
                  <a:gd name="T21" fmla="*/ 78 h 155"/>
                  <a:gd name="T22" fmla="*/ 70 w 1044"/>
                  <a:gd name="T23" fmla="*/ 94 h 155"/>
                  <a:gd name="T24" fmla="*/ 67 w 1044"/>
                  <a:gd name="T25" fmla="*/ 110 h 155"/>
                  <a:gd name="T26" fmla="*/ 59 w 1044"/>
                  <a:gd name="T27" fmla="*/ 122 h 155"/>
                  <a:gd name="T28" fmla="*/ 49 w 1044"/>
                  <a:gd name="T29" fmla="*/ 137 h 155"/>
                  <a:gd name="T30" fmla="*/ 36 w 1044"/>
                  <a:gd name="T31" fmla="*/ 146 h 155"/>
                  <a:gd name="T32" fmla="*/ 26 w 1044"/>
                  <a:gd name="T33" fmla="*/ 154 h 155"/>
                  <a:gd name="T34" fmla="*/ 90 w 1044"/>
                  <a:gd name="T35" fmla="*/ 146 h 155"/>
                  <a:gd name="T36" fmla="*/ 162 w 1044"/>
                  <a:gd name="T37" fmla="*/ 134 h 155"/>
                  <a:gd name="T38" fmla="*/ 276 w 1044"/>
                  <a:gd name="T39" fmla="*/ 127 h 155"/>
                  <a:gd name="T40" fmla="*/ 370 w 1044"/>
                  <a:gd name="T41" fmla="*/ 120 h 155"/>
                  <a:gd name="T42" fmla="*/ 484 w 1044"/>
                  <a:gd name="T43" fmla="*/ 120 h 155"/>
                  <a:gd name="T44" fmla="*/ 608 w 1044"/>
                  <a:gd name="T45" fmla="*/ 122 h 155"/>
                  <a:gd name="T46" fmla="*/ 763 w 1044"/>
                  <a:gd name="T47" fmla="*/ 127 h 155"/>
                  <a:gd name="T48" fmla="*/ 911 w 1044"/>
                  <a:gd name="T49" fmla="*/ 139 h 155"/>
                  <a:gd name="T50" fmla="*/ 972 w 1044"/>
                  <a:gd name="T51" fmla="*/ 150 h 155"/>
                  <a:gd name="T52" fmla="*/ 989 w 1044"/>
                  <a:gd name="T53" fmla="*/ 152 h 155"/>
                  <a:gd name="T54" fmla="*/ 1007 w 1044"/>
                  <a:gd name="T55" fmla="*/ 153 h 155"/>
                  <a:gd name="T56" fmla="*/ 1020 w 1044"/>
                  <a:gd name="T57" fmla="*/ 150 h 155"/>
                  <a:gd name="T58" fmla="*/ 1032 w 1044"/>
                  <a:gd name="T59" fmla="*/ 139 h 155"/>
                  <a:gd name="T60" fmla="*/ 1038 w 1044"/>
                  <a:gd name="T61" fmla="*/ 124 h 155"/>
                  <a:gd name="T62" fmla="*/ 1042 w 1044"/>
                  <a:gd name="T63" fmla="*/ 112 h 155"/>
                  <a:gd name="T64" fmla="*/ 1043 w 1044"/>
                  <a:gd name="T65" fmla="*/ 98 h 155"/>
                  <a:gd name="T66" fmla="*/ 1040 w 1044"/>
                  <a:gd name="T67" fmla="*/ 74 h 155"/>
                  <a:gd name="T68" fmla="*/ 1035 w 1044"/>
                  <a:gd name="T69" fmla="*/ 59 h 155"/>
                  <a:gd name="T70" fmla="*/ 1028 w 1044"/>
                  <a:gd name="T71" fmla="*/ 43 h 155"/>
                  <a:gd name="T72" fmla="*/ 1020 w 1044"/>
                  <a:gd name="T73" fmla="*/ 33 h 155"/>
                  <a:gd name="T74" fmla="*/ 1012 w 1044"/>
                  <a:gd name="T75" fmla="*/ 24 h 155"/>
                  <a:gd name="T76" fmla="*/ 1000 w 1044"/>
                  <a:gd name="T77" fmla="*/ 16 h 155"/>
                  <a:gd name="T78" fmla="*/ 987 w 1044"/>
                  <a:gd name="T79" fmla="*/ 11 h 155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44" h="155">
                    <a:moveTo>
                      <a:pt x="987" y="11"/>
                    </a:moveTo>
                    <a:lnTo>
                      <a:pt x="0" y="0"/>
                    </a:lnTo>
                    <a:lnTo>
                      <a:pt x="27" y="4"/>
                    </a:lnTo>
                    <a:lnTo>
                      <a:pt x="37" y="8"/>
                    </a:lnTo>
                    <a:lnTo>
                      <a:pt x="48" y="12"/>
                    </a:lnTo>
                    <a:lnTo>
                      <a:pt x="55" y="20"/>
                    </a:lnTo>
                    <a:lnTo>
                      <a:pt x="63" y="29"/>
                    </a:lnTo>
                    <a:lnTo>
                      <a:pt x="67" y="42"/>
                    </a:lnTo>
                    <a:lnTo>
                      <a:pt x="70" y="54"/>
                    </a:lnTo>
                    <a:lnTo>
                      <a:pt x="71" y="68"/>
                    </a:lnTo>
                    <a:lnTo>
                      <a:pt x="72" y="78"/>
                    </a:lnTo>
                    <a:lnTo>
                      <a:pt x="70" y="94"/>
                    </a:lnTo>
                    <a:lnTo>
                      <a:pt x="67" y="110"/>
                    </a:lnTo>
                    <a:lnTo>
                      <a:pt x="59" y="122"/>
                    </a:lnTo>
                    <a:lnTo>
                      <a:pt x="49" y="137"/>
                    </a:lnTo>
                    <a:lnTo>
                      <a:pt x="36" y="146"/>
                    </a:lnTo>
                    <a:lnTo>
                      <a:pt x="26" y="154"/>
                    </a:lnTo>
                    <a:lnTo>
                      <a:pt x="90" y="146"/>
                    </a:lnTo>
                    <a:lnTo>
                      <a:pt x="162" y="134"/>
                    </a:lnTo>
                    <a:lnTo>
                      <a:pt x="276" y="127"/>
                    </a:lnTo>
                    <a:lnTo>
                      <a:pt x="370" y="120"/>
                    </a:lnTo>
                    <a:lnTo>
                      <a:pt x="484" y="120"/>
                    </a:lnTo>
                    <a:lnTo>
                      <a:pt x="608" y="122"/>
                    </a:lnTo>
                    <a:lnTo>
                      <a:pt x="763" y="127"/>
                    </a:lnTo>
                    <a:lnTo>
                      <a:pt x="911" y="139"/>
                    </a:lnTo>
                    <a:lnTo>
                      <a:pt x="972" y="150"/>
                    </a:lnTo>
                    <a:lnTo>
                      <a:pt x="989" y="152"/>
                    </a:lnTo>
                    <a:lnTo>
                      <a:pt x="1007" y="153"/>
                    </a:lnTo>
                    <a:lnTo>
                      <a:pt x="1020" y="150"/>
                    </a:lnTo>
                    <a:lnTo>
                      <a:pt x="1032" y="139"/>
                    </a:lnTo>
                    <a:lnTo>
                      <a:pt x="1038" y="124"/>
                    </a:lnTo>
                    <a:lnTo>
                      <a:pt x="1042" y="112"/>
                    </a:lnTo>
                    <a:lnTo>
                      <a:pt x="1043" y="98"/>
                    </a:lnTo>
                    <a:lnTo>
                      <a:pt x="1040" y="74"/>
                    </a:lnTo>
                    <a:lnTo>
                      <a:pt x="1035" y="59"/>
                    </a:lnTo>
                    <a:lnTo>
                      <a:pt x="1028" y="43"/>
                    </a:lnTo>
                    <a:lnTo>
                      <a:pt x="1020" y="33"/>
                    </a:lnTo>
                    <a:lnTo>
                      <a:pt x="1012" y="24"/>
                    </a:lnTo>
                    <a:lnTo>
                      <a:pt x="1000" y="16"/>
                    </a:lnTo>
                    <a:lnTo>
                      <a:pt x="987" y="11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5" name="Arc 28">
                <a:extLst>
                  <a:ext uri="{FF2B5EF4-FFF2-40B4-BE49-F238E27FC236}">
                    <a16:creationId xmlns:a16="http://schemas.microsoft.com/office/drawing/2014/main" id="{DF664929-464D-4163-9E73-19A14EF4FB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1733"/>
                <a:ext cx="895" cy="375"/>
              </a:xfrm>
              <a:custGeom>
                <a:avLst/>
                <a:gdLst>
                  <a:gd name="T0" fmla="*/ 37 w 21600"/>
                  <a:gd name="T1" fmla="*/ 0 h 21600"/>
                  <a:gd name="T2" fmla="*/ 0 w 21600"/>
                  <a:gd name="T3" fmla="*/ 7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6" name="Arc 29">
                <a:extLst>
                  <a:ext uri="{FF2B5EF4-FFF2-40B4-BE49-F238E27FC236}">
                    <a16:creationId xmlns:a16="http://schemas.microsoft.com/office/drawing/2014/main" id="{09E51DF0-534F-4BC0-8D29-00EF4D3D4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3" y="1570"/>
                <a:ext cx="757" cy="292"/>
              </a:xfrm>
              <a:custGeom>
                <a:avLst/>
                <a:gdLst>
                  <a:gd name="T0" fmla="*/ 27 w 21600"/>
                  <a:gd name="T1" fmla="*/ 0 h 21673"/>
                  <a:gd name="T2" fmla="*/ 0 w 21600"/>
                  <a:gd name="T3" fmla="*/ 4 h 21673"/>
                  <a:gd name="T4" fmla="*/ 0 w 21600"/>
                  <a:gd name="T5" fmla="*/ 0 h 2167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73" fill="none" extrusionOk="0">
                    <a:moveTo>
                      <a:pt x="21599" y="0"/>
                    </a:moveTo>
                    <a:cubicBezTo>
                      <a:pt x="21599" y="24"/>
                      <a:pt x="21600" y="49"/>
                      <a:pt x="21600" y="74"/>
                    </a:cubicBezTo>
                    <a:cubicBezTo>
                      <a:pt x="21600" y="11925"/>
                      <a:pt x="12050" y="21563"/>
                      <a:pt x="200" y="21673"/>
                    </a:cubicBezTo>
                  </a:path>
                  <a:path w="21600" h="21673" stroke="0" extrusionOk="0">
                    <a:moveTo>
                      <a:pt x="21599" y="0"/>
                    </a:moveTo>
                    <a:cubicBezTo>
                      <a:pt x="21599" y="24"/>
                      <a:pt x="21600" y="49"/>
                      <a:pt x="21600" y="74"/>
                    </a:cubicBezTo>
                    <a:cubicBezTo>
                      <a:pt x="21600" y="11925"/>
                      <a:pt x="12050" y="21563"/>
                      <a:pt x="200" y="21673"/>
                    </a:cubicBezTo>
                    <a:lnTo>
                      <a:pt x="0" y="74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7" name="Arc 30">
                <a:extLst>
                  <a:ext uri="{FF2B5EF4-FFF2-40B4-BE49-F238E27FC236}">
                    <a16:creationId xmlns:a16="http://schemas.microsoft.com/office/drawing/2014/main" id="{D8658AD7-5B32-4DA4-A4F5-DE160AE9E6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1654"/>
                <a:ext cx="791" cy="332"/>
              </a:xfrm>
              <a:custGeom>
                <a:avLst/>
                <a:gdLst>
                  <a:gd name="T0" fmla="*/ 29 w 21600"/>
                  <a:gd name="T1" fmla="*/ 0 h 21665"/>
                  <a:gd name="T2" fmla="*/ 0 w 21600"/>
                  <a:gd name="T3" fmla="*/ 5 h 21665"/>
                  <a:gd name="T4" fmla="*/ 0 w 21600"/>
                  <a:gd name="T5" fmla="*/ 0 h 2166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65" fill="none" extrusionOk="0">
                    <a:moveTo>
                      <a:pt x="21599" y="0"/>
                    </a:moveTo>
                    <a:cubicBezTo>
                      <a:pt x="21599" y="21"/>
                      <a:pt x="21600" y="43"/>
                      <a:pt x="21600" y="65"/>
                    </a:cubicBezTo>
                    <a:cubicBezTo>
                      <a:pt x="21600" y="11994"/>
                      <a:pt x="11929" y="21664"/>
                      <a:pt x="0" y="21665"/>
                    </a:cubicBezTo>
                  </a:path>
                  <a:path w="21600" h="21665" stroke="0" extrusionOk="0">
                    <a:moveTo>
                      <a:pt x="21599" y="0"/>
                    </a:moveTo>
                    <a:cubicBezTo>
                      <a:pt x="21599" y="21"/>
                      <a:pt x="21600" y="43"/>
                      <a:pt x="21600" y="65"/>
                    </a:cubicBezTo>
                    <a:cubicBezTo>
                      <a:pt x="21600" y="11994"/>
                      <a:pt x="11929" y="21664"/>
                      <a:pt x="0" y="21665"/>
                    </a:cubicBezTo>
                    <a:lnTo>
                      <a:pt x="0" y="65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8" name="Arc 31">
                <a:extLst>
                  <a:ext uri="{FF2B5EF4-FFF2-40B4-BE49-F238E27FC236}">
                    <a16:creationId xmlns:a16="http://schemas.microsoft.com/office/drawing/2014/main" id="{D9993BE6-4602-4988-BEEF-8F0061694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1440"/>
                <a:ext cx="619" cy="286"/>
              </a:xfrm>
              <a:custGeom>
                <a:avLst/>
                <a:gdLst>
                  <a:gd name="T0" fmla="*/ 18 w 21600"/>
                  <a:gd name="T1" fmla="*/ 0 h 21600"/>
                  <a:gd name="T2" fmla="*/ 0 w 21600"/>
                  <a:gd name="T3" fmla="*/ 4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CC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9" name="Text Box 32">
                <a:extLst>
                  <a:ext uri="{FF2B5EF4-FFF2-40B4-BE49-F238E27FC236}">
                    <a16:creationId xmlns:a16="http://schemas.microsoft.com/office/drawing/2014/main" id="{F85E46DD-8692-4A51-A4ED-FB5470F0FC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296"/>
                <a:ext cx="52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Line</a:t>
                </a:r>
              </a:p>
            </p:txBody>
          </p:sp>
        </p:grpSp>
        <p:grpSp>
          <p:nvGrpSpPr>
            <p:cNvPr id="27658" name="Group 33">
              <a:extLst>
                <a:ext uri="{FF2B5EF4-FFF2-40B4-BE49-F238E27FC236}">
                  <a16:creationId xmlns:a16="http://schemas.microsoft.com/office/drawing/2014/main" id="{5DFCC0F5-3913-43AE-9E17-CB3AF6788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" y="1096"/>
              <a:ext cx="1248" cy="1400"/>
              <a:chOff x="1042" y="1096"/>
              <a:chExt cx="1248" cy="1400"/>
            </a:xfrm>
          </p:grpSpPr>
          <p:sp>
            <p:nvSpPr>
              <p:cNvPr id="27665" name="Freeform 34">
                <a:extLst>
                  <a:ext uri="{FF2B5EF4-FFF2-40B4-BE49-F238E27FC236}">
                    <a16:creationId xmlns:a16="http://schemas.microsoft.com/office/drawing/2014/main" id="{95F631F8-EC61-43E2-ADF3-71EECAA05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" y="2360"/>
                <a:ext cx="223" cy="136"/>
              </a:xfrm>
              <a:custGeom>
                <a:avLst/>
                <a:gdLst>
                  <a:gd name="T0" fmla="*/ 142 w 223"/>
                  <a:gd name="T1" fmla="*/ 0 h 136"/>
                  <a:gd name="T2" fmla="*/ 29 w 223"/>
                  <a:gd name="T3" fmla="*/ 12 h 136"/>
                  <a:gd name="T4" fmla="*/ 18 w 223"/>
                  <a:gd name="T5" fmla="*/ 20 h 136"/>
                  <a:gd name="T6" fmla="*/ 11 w 223"/>
                  <a:gd name="T7" fmla="*/ 30 h 136"/>
                  <a:gd name="T8" fmla="*/ 4 w 223"/>
                  <a:gd name="T9" fmla="*/ 42 h 136"/>
                  <a:gd name="T10" fmla="*/ 0 w 223"/>
                  <a:gd name="T11" fmla="*/ 61 h 136"/>
                  <a:gd name="T12" fmla="*/ 0 w 223"/>
                  <a:gd name="T13" fmla="*/ 83 h 136"/>
                  <a:gd name="T14" fmla="*/ 4 w 223"/>
                  <a:gd name="T15" fmla="*/ 93 h 136"/>
                  <a:gd name="T16" fmla="*/ 11 w 223"/>
                  <a:gd name="T17" fmla="*/ 107 h 136"/>
                  <a:gd name="T18" fmla="*/ 23 w 223"/>
                  <a:gd name="T19" fmla="*/ 117 h 136"/>
                  <a:gd name="T20" fmla="*/ 37 w 223"/>
                  <a:gd name="T21" fmla="*/ 126 h 136"/>
                  <a:gd name="T22" fmla="*/ 51 w 223"/>
                  <a:gd name="T23" fmla="*/ 131 h 136"/>
                  <a:gd name="T24" fmla="*/ 63 w 223"/>
                  <a:gd name="T25" fmla="*/ 134 h 136"/>
                  <a:gd name="T26" fmla="*/ 79 w 223"/>
                  <a:gd name="T27" fmla="*/ 135 h 136"/>
                  <a:gd name="T28" fmla="*/ 78 w 223"/>
                  <a:gd name="T29" fmla="*/ 134 h 136"/>
                  <a:gd name="T30" fmla="*/ 166 w 223"/>
                  <a:gd name="T31" fmla="*/ 125 h 136"/>
                  <a:gd name="T32" fmla="*/ 222 w 223"/>
                  <a:gd name="T33" fmla="*/ 0 h 136"/>
                  <a:gd name="T34" fmla="*/ 142 w 223"/>
                  <a:gd name="T35" fmla="*/ 0 h 1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23" h="136">
                    <a:moveTo>
                      <a:pt x="142" y="0"/>
                    </a:moveTo>
                    <a:lnTo>
                      <a:pt x="29" y="12"/>
                    </a:lnTo>
                    <a:lnTo>
                      <a:pt x="18" y="20"/>
                    </a:lnTo>
                    <a:lnTo>
                      <a:pt x="11" y="30"/>
                    </a:lnTo>
                    <a:lnTo>
                      <a:pt x="4" y="42"/>
                    </a:lnTo>
                    <a:lnTo>
                      <a:pt x="0" y="61"/>
                    </a:lnTo>
                    <a:lnTo>
                      <a:pt x="0" y="83"/>
                    </a:lnTo>
                    <a:lnTo>
                      <a:pt x="4" y="93"/>
                    </a:lnTo>
                    <a:lnTo>
                      <a:pt x="11" y="107"/>
                    </a:lnTo>
                    <a:lnTo>
                      <a:pt x="23" y="117"/>
                    </a:lnTo>
                    <a:lnTo>
                      <a:pt x="37" y="126"/>
                    </a:lnTo>
                    <a:lnTo>
                      <a:pt x="51" y="131"/>
                    </a:lnTo>
                    <a:lnTo>
                      <a:pt x="63" y="134"/>
                    </a:lnTo>
                    <a:lnTo>
                      <a:pt x="79" y="135"/>
                    </a:lnTo>
                    <a:lnTo>
                      <a:pt x="78" y="134"/>
                    </a:lnTo>
                    <a:lnTo>
                      <a:pt x="166" y="125"/>
                    </a:lnTo>
                    <a:lnTo>
                      <a:pt x="222" y="0"/>
                    </a:lnTo>
                    <a:lnTo>
                      <a:pt x="142" y="0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6" name="Freeform 35">
                <a:extLst>
                  <a:ext uri="{FF2B5EF4-FFF2-40B4-BE49-F238E27FC236}">
                    <a16:creationId xmlns:a16="http://schemas.microsoft.com/office/drawing/2014/main" id="{5D22B624-23FB-4147-83CB-5B66ABF2A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2" y="1096"/>
                <a:ext cx="1248" cy="1391"/>
              </a:xfrm>
              <a:custGeom>
                <a:avLst/>
                <a:gdLst>
                  <a:gd name="T0" fmla="*/ 70 w 1248"/>
                  <a:gd name="T1" fmla="*/ 5 h 1391"/>
                  <a:gd name="T2" fmla="*/ 44 w 1248"/>
                  <a:gd name="T3" fmla="*/ 24 h 1391"/>
                  <a:gd name="T4" fmla="*/ 13 w 1248"/>
                  <a:gd name="T5" fmla="*/ 62 h 1391"/>
                  <a:gd name="T6" fmla="*/ 2 w 1248"/>
                  <a:gd name="T7" fmla="*/ 102 h 1391"/>
                  <a:gd name="T8" fmla="*/ 0 w 1248"/>
                  <a:gd name="T9" fmla="*/ 150 h 1391"/>
                  <a:gd name="T10" fmla="*/ 5 w 1248"/>
                  <a:gd name="T11" fmla="*/ 190 h 1391"/>
                  <a:gd name="T12" fmla="*/ 22 w 1248"/>
                  <a:gd name="T13" fmla="*/ 255 h 1391"/>
                  <a:gd name="T14" fmla="*/ 66 w 1248"/>
                  <a:gd name="T15" fmla="*/ 365 h 1391"/>
                  <a:gd name="T16" fmla="*/ 119 w 1248"/>
                  <a:gd name="T17" fmla="*/ 489 h 1391"/>
                  <a:gd name="T18" fmla="*/ 167 w 1248"/>
                  <a:gd name="T19" fmla="*/ 616 h 1391"/>
                  <a:gd name="T20" fmla="*/ 206 w 1248"/>
                  <a:gd name="T21" fmla="*/ 781 h 1391"/>
                  <a:gd name="T22" fmla="*/ 228 w 1248"/>
                  <a:gd name="T23" fmla="*/ 981 h 1391"/>
                  <a:gd name="T24" fmla="*/ 239 w 1248"/>
                  <a:gd name="T25" fmla="*/ 1124 h 1391"/>
                  <a:gd name="T26" fmla="*/ 239 w 1248"/>
                  <a:gd name="T27" fmla="*/ 1232 h 1391"/>
                  <a:gd name="T28" fmla="*/ 224 w 1248"/>
                  <a:gd name="T29" fmla="*/ 1313 h 1391"/>
                  <a:gd name="T30" fmla="*/ 206 w 1248"/>
                  <a:gd name="T31" fmla="*/ 1359 h 1391"/>
                  <a:gd name="T32" fmla="*/ 187 w 1248"/>
                  <a:gd name="T33" fmla="*/ 1381 h 1391"/>
                  <a:gd name="T34" fmla="*/ 290 w 1248"/>
                  <a:gd name="T35" fmla="*/ 1377 h 1391"/>
                  <a:gd name="T36" fmla="*/ 683 w 1248"/>
                  <a:gd name="T37" fmla="*/ 1324 h 1391"/>
                  <a:gd name="T38" fmla="*/ 1039 w 1248"/>
                  <a:gd name="T39" fmla="*/ 1293 h 1391"/>
                  <a:gd name="T40" fmla="*/ 1186 w 1248"/>
                  <a:gd name="T41" fmla="*/ 1297 h 1391"/>
                  <a:gd name="T42" fmla="*/ 1216 w 1248"/>
                  <a:gd name="T43" fmla="*/ 1274 h 1391"/>
                  <a:gd name="T44" fmla="*/ 1237 w 1248"/>
                  <a:gd name="T45" fmla="*/ 1221 h 1391"/>
                  <a:gd name="T46" fmla="*/ 1247 w 1248"/>
                  <a:gd name="T47" fmla="*/ 1147 h 1391"/>
                  <a:gd name="T48" fmla="*/ 1245 w 1248"/>
                  <a:gd name="T49" fmla="*/ 1052 h 1391"/>
                  <a:gd name="T50" fmla="*/ 1232 w 1248"/>
                  <a:gd name="T51" fmla="*/ 912 h 1391"/>
                  <a:gd name="T52" fmla="*/ 1190 w 1248"/>
                  <a:gd name="T53" fmla="*/ 732 h 1391"/>
                  <a:gd name="T54" fmla="*/ 1140 w 1248"/>
                  <a:gd name="T55" fmla="*/ 570 h 1391"/>
                  <a:gd name="T56" fmla="*/ 1084 w 1248"/>
                  <a:gd name="T57" fmla="*/ 420 h 1391"/>
                  <a:gd name="T58" fmla="*/ 1019 w 1248"/>
                  <a:gd name="T59" fmla="*/ 254 h 1391"/>
                  <a:gd name="T60" fmla="*/ 999 w 1248"/>
                  <a:gd name="T61" fmla="*/ 182 h 1391"/>
                  <a:gd name="T62" fmla="*/ 995 w 1248"/>
                  <a:gd name="T63" fmla="*/ 125 h 1391"/>
                  <a:gd name="T64" fmla="*/ 1019 w 1248"/>
                  <a:gd name="T65" fmla="*/ 12 h 1391"/>
                  <a:gd name="T66" fmla="*/ 78 w 1248"/>
                  <a:gd name="T67" fmla="*/ 2 h 1391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1248" h="1391">
                    <a:moveTo>
                      <a:pt x="78" y="2"/>
                    </a:moveTo>
                    <a:lnTo>
                      <a:pt x="70" y="5"/>
                    </a:lnTo>
                    <a:lnTo>
                      <a:pt x="58" y="11"/>
                    </a:lnTo>
                    <a:lnTo>
                      <a:pt x="44" y="24"/>
                    </a:lnTo>
                    <a:lnTo>
                      <a:pt x="27" y="43"/>
                    </a:lnTo>
                    <a:lnTo>
                      <a:pt x="13" y="62"/>
                    </a:lnTo>
                    <a:lnTo>
                      <a:pt x="5" y="83"/>
                    </a:lnTo>
                    <a:lnTo>
                      <a:pt x="2" y="102"/>
                    </a:lnTo>
                    <a:lnTo>
                      <a:pt x="0" y="126"/>
                    </a:lnTo>
                    <a:lnTo>
                      <a:pt x="0" y="150"/>
                    </a:lnTo>
                    <a:lnTo>
                      <a:pt x="3" y="170"/>
                    </a:lnTo>
                    <a:lnTo>
                      <a:pt x="5" y="190"/>
                    </a:lnTo>
                    <a:lnTo>
                      <a:pt x="9" y="208"/>
                    </a:lnTo>
                    <a:lnTo>
                      <a:pt x="22" y="255"/>
                    </a:lnTo>
                    <a:lnTo>
                      <a:pt x="39" y="308"/>
                    </a:lnTo>
                    <a:lnTo>
                      <a:pt x="66" y="365"/>
                    </a:lnTo>
                    <a:lnTo>
                      <a:pt x="92" y="432"/>
                    </a:lnTo>
                    <a:lnTo>
                      <a:pt x="119" y="489"/>
                    </a:lnTo>
                    <a:lnTo>
                      <a:pt x="141" y="547"/>
                    </a:lnTo>
                    <a:lnTo>
                      <a:pt x="167" y="616"/>
                    </a:lnTo>
                    <a:lnTo>
                      <a:pt x="191" y="705"/>
                    </a:lnTo>
                    <a:lnTo>
                      <a:pt x="206" y="781"/>
                    </a:lnTo>
                    <a:lnTo>
                      <a:pt x="221" y="878"/>
                    </a:lnTo>
                    <a:lnTo>
                      <a:pt x="228" y="981"/>
                    </a:lnTo>
                    <a:lnTo>
                      <a:pt x="239" y="1074"/>
                    </a:lnTo>
                    <a:lnTo>
                      <a:pt x="239" y="1124"/>
                    </a:lnTo>
                    <a:lnTo>
                      <a:pt x="239" y="1190"/>
                    </a:lnTo>
                    <a:lnTo>
                      <a:pt x="239" y="1232"/>
                    </a:lnTo>
                    <a:lnTo>
                      <a:pt x="237" y="1272"/>
                    </a:lnTo>
                    <a:lnTo>
                      <a:pt x="224" y="1313"/>
                    </a:lnTo>
                    <a:lnTo>
                      <a:pt x="216" y="1337"/>
                    </a:lnTo>
                    <a:lnTo>
                      <a:pt x="206" y="1359"/>
                    </a:lnTo>
                    <a:lnTo>
                      <a:pt x="194" y="1372"/>
                    </a:lnTo>
                    <a:lnTo>
                      <a:pt x="187" y="1381"/>
                    </a:lnTo>
                    <a:lnTo>
                      <a:pt x="179" y="1390"/>
                    </a:lnTo>
                    <a:lnTo>
                      <a:pt x="290" y="1377"/>
                    </a:lnTo>
                    <a:lnTo>
                      <a:pt x="505" y="1347"/>
                    </a:lnTo>
                    <a:lnTo>
                      <a:pt x="683" y="1324"/>
                    </a:lnTo>
                    <a:lnTo>
                      <a:pt x="887" y="1301"/>
                    </a:lnTo>
                    <a:lnTo>
                      <a:pt x="1039" y="1293"/>
                    </a:lnTo>
                    <a:lnTo>
                      <a:pt x="1156" y="1297"/>
                    </a:lnTo>
                    <a:lnTo>
                      <a:pt x="1186" y="1297"/>
                    </a:lnTo>
                    <a:lnTo>
                      <a:pt x="1205" y="1293"/>
                    </a:lnTo>
                    <a:lnTo>
                      <a:pt x="1216" y="1274"/>
                    </a:lnTo>
                    <a:lnTo>
                      <a:pt x="1227" y="1253"/>
                    </a:lnTo>
                    <a:lnTo>
                      <a:pt x="1237" y="1221"/>
                    </a:lnTo>
                    <a:lnTo>
                      <a:pt x="1243" y="1184"/>
                    </a:lnTo>
                    <a:lnTo>
                      <a:pt x="1247" y="1147"/>
                    </a:lnTo>
                    <a:lnTo>
                      <a:pt x="1247" y="1095"/>
                    </a:lnTo>
                    <a:lnTo>
                      <a:pt x="1245" y="1052"/>
                    </a:lnTo>
                    <a:lnTo>
                      <a:pt x="1243" y="985"/>
                    </a:lnTo>
                    <a:lnTo>
                      <a:pt x="1232" y="912"/>
                    </a:lnTo>
                    <a:lnTo>
                      <a:pt x="1213" y="818"/>
                    </a:lnTo>
                    <a:lnTo>
                      <a:pt x="1190" y="732"/>
                    </a:lnTo>
                    <a:lnTo>
                      <a:pt x="1171" y="655"/>
                    </a:lnTo>
                    <a:lnTo>
                      <a:pt x="1140" y="570"/>
                    </a:lnTo>
                    <a:lnTo>
                      <a:pt x="1110" y="493"/>
                    </a:lnTo>
                    <a:lnTo>
                      <a:pt x="1084" y="420"/>
                    </a:lnTo>
                    <a:lnTo>
                      <a:pt x="1042" y="316"/>
                    </a:lnTo>
                    <a:lnTo>
                      <a:pt x="1019" y="254"/>
                    </a:lnTo>
                    <a:lnTo>
                      <a:pt x="1006" y="213"/>
                    </a:lnTo>
                    <a:lnTo>
                      <a:pt x="999" y="182"/>
                    </a:lnTo>
                    <a:lnTo>
                      <a:pt x="995" y="151"/>
                    </a:lnTo>
                    <a:lnTo>
                      <a:pt x="995" y="125"/>
                    </a:lnTo>
                    <a:lnTo>
                      <a:pt x="1012" y="31"/>
                    </a:lnTo>
                    <a:lnTo>
                      <a:pt x="1019" y="12"/>
                    </a:lnTo>
                    <a:lnTo>
                      <a:pt x="90" y="0"/>
                    </a:lnTo>
                    <a:lnTo>
                      <a:pt x="78" y="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7" name="Freeform 36">
                <a:extLst>
                  <a:ext uri="{FF2B5EF4-FFF2-40B4-BE49-F238E27FC236}">
                    <a16:creationId xmlns:a16="http://schemas.microsoft.com/office/drawing/2014/main" id="{4EAA3710-18F2-4DCD-B89F-EFB3120A5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3" y="1167"/>
                <a:ext cx="104" cy="92"/>
              </a:xfrm>
              <a:custGeom>
                <a:avLst/>
                <a:gdLst>
                  <a:gd name="T0" fmla="*/ 103 w 104"/>
                  <a:gd name="T1" fmla="*/ 6 h 92"/>
                  <a:gd name="T2" fmla="*/ 77 w 104"/>
                  <a:gd name="T3" fmla="*/ 83 h 92"/>
                  <a:gd name="T4" fmla="*/ 50 w 104"/>
                  <a:gd name="T5" fmla="*/ 91 h 92"/>
                  <a:gd name="T6" fmla="*/ 36 w 104"/>
                  <a:gd name="T7" fmla="*/ 90 h 92"/>
                  <a:gd name="T8" fmla="*/ 23 w 104"/>
                  <a:gd name="T9" fmla="*/ 84 h 92"/>
                  <a:gd name="T10" fmla="*/ 13 w 104"/>
                  <a:gd name="T11" fmla="*/ 76 h 92"/>
                  <a:gd name="T12" fmla="*/ 6 w 104"/>
                  <a:gd name="T13" fmla="*/ 66 h 92"/>
                  <a:gd name="T14" fmla="*/ 1 w 104"/>
                  <a:gd name="T15" fmla="*/ 55 h 92"/>
                  <a:gd name="T16" fmla="*/ 0 w 104"/>
                  <a:gd name="T17" fmla="*/ 44 h 92"/>
                  <a:gd name="T18" fmla="*/ 0 w 104"/>
                  <a:gd name="T19" fmla="*/ 31 h 92"/>
                  <a:gd name="T20" fmla="*/ 4 w 104"/>
                  <a:gd name="T21" fmla="*/ 21 h 92"/>
                  <a:gd name="T22" fmla="*/ 12 w 104"/>
                  <a:gd name="T23" fmla="*/ 13 h 92"/>
                  <a:gd name="T24" fmla="*/ 21 w 104"/>
                  <a:gd name="T25" fmla="*/ 8 h 92"/>
                  <a:gd name="T26" fmla="*/ 32 w 104"/>
                  <a:gd name="T27" fmla="*/ 4 h 92"/>
                  <a:gd name="T28" fmla="*/ 42 w 104"/>
                  <a:gd name="T29" fmla="*/ 2 h 92"/>
                  <a:gd name="T30" fmla="*/ 53 w 104"/>
                  <a:gd name="T31" fmla="*/ 0 h 92"/>
                  <a:gd name="T32" fmla="*/ 61 w 104"/>
                  <a:gd name="T33" fmla="*/ 0 h 92"/>
                  <a:gd name="T34" fmla="*/ 72 w 104"/>
                  <a:gd name="T35" fmla="*/ 0 h 92"/>
                  <a:gd name="T36" fmla="*/ 103 w 104"/>
                  <a:gd name="T37" fmla="*/ 6 h 9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92">
                    <a:moveTo>
                      <a:pt x="103" y="6"/>
                    </a:moveTo>
                    <a:lnTo>
                      <a:pt x="77" y="83"/>
                    </a:lnTo>
                    <a:lnTo>
                      <a:pt x="50" y="91"/>
                    </a:lnTo>
                    <a:lnTo>
                      <a:pt x="36" y="90"/>
                    </a:lnTo>
                    <a:lnTo>
                      <a:pt x="23" y="84"/>
                    </a:lnTo>
                    <a:lnTo>
                      <a:pt x="13" y="76"/>
                    </a:lnTo>
                    <a:lnTo>
                      <a:pt x="6" y="66"/>
                    </a:lnTo>
                    <a:lnTo>
                      <a:pt x="1" y="55"/>
                    </a:lnTo>
                    <a:lnTo>
                      <a:pt x="0" y="44"/>
                    </a:lnTo>
                    <a:lnTo>
                      <a:pt x="0" y="31"/>
                    </a:lnTo>
                    <a:lnTo>
                      <a:pt x="4" y="21"/>
                    </a:lnTo>
                    <a:lnTo>
                      <a:pt x="12" y="13"/>
                    </a:lnTo>
                    <a:lnTo>
                      <a:pt x="21" y="8"/>
                    </a:lnTo>
                    <a:lnTo>
                      <a:pt x="32" y="4"/>
                    </a:lnTo>
                    <a:lnTo>
                      <a:pt x="42" y="2"/>
                    </a:lnTo>
                    <a:lnTo>
                      <a:pt x="53" y="0"/>
                    </a:lnTo>
                    <a:lnTo>
                      <a:pt x="61" y="0"/>
                    </a:lnTo>
                    <a:lnTo>
                      <a:pt x="72" y="0"/>
                    </a:lnTo>
                    <a:lnTo>
                      <a:pt x="103" y="6"/>
                    </a:lnTo>
                  </a:path>
                </a:pathLst>
              </a:custGeom>
              <a:solidFill>
                <a:srgbClr val="80808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8" name="Freeform 37">
                <a:extLst>
                  <a:ext uri="{FF2B5EF4-FFF2-40B4-BE49-F238E27FC236}">
                    <a16:creationId xmlns:a16="http://schemas.microsoft.com/office/drawing/2014/main" id="{27AFBDC2-5F18-4A09-959A-73F2A9196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" y="1162"/>
                <a:ext cx="72" cy="76"/>
              </a:xfrm>
              <a:custGeom>
                <a:avLst/>
                <a:gdLst>
                  <a:gd name="T0" fmla="*/ 0 w 72"/>
                  <a:gd name="T1" fmla="*/ 9 h 76"/>
                  <a:gd name="T2" fmla="*/ 13 w 72"/>
                  <a:gd name="T3" fmla="*/ 18 h 76"/>
                  <a:gd name="T4" fmla="*/ 19 w 72"/>
                  <a:gd name="T5" fmla="*/ 28 h 76"/>
                  <a:gd name="T6" fmla="*/ 22 w 72"/>
                  <a:gd name="T7" fmla="*/ 38 h 76"/>
                  <a:gd name="T8" fmla="*/ 23 w 72"/>
                  <a:gd name="T9" fmla="*/ 52 h 76"/>
                  <a:gd name="T10" fmla="*/ 20 w 72"/>
                  <a:gd name="T11" fmla="*/ 63 h 76"/>
                  <a:gd name="T12" fmla="*/ 13 w 72"/>
                  <a:gd name="T13" fmla="*/ 75 h 76"/>
                  <a:gd name="T14" fmla="*/ 71 w 72"/>
                  <a:gd name="T15" fmla="*/ 62 h 76"/>
                  <a:gd name="T16" fmla="*/ 66 w 72"/>
                  <a:gd name="T17" fmla="*/ 0 h 76"/>
                  <a:gd name="T18" fmla="*/ 0 w 72"/>
                  <a:gd name="T19" fmla="*/ 9 h 7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72" h="76">
                    <a:moveTo>
                      <a:pt x="0" y="9"/>
                    </a:moveTo>
                    <a:lnTo>
                      <a:pt x="13" y="18"/>
                    </a:lnTo>
                    <a:lnTo>
                      <a:pt x="19" y="28"/>
                    </a:lnTo>
                    <a:lnTo>
                      <a:pt x="22" y="38"/>
                    </a:lnTo>
                    <a:lnTo>
                      <a:pt x="23" y="52"/>
                    </a:lnTo>
                    <a:lnTo>
                      <a:pt x="20" y="63"/>
                    </a:lnTo>
                    <a:lnTo>
                      <a:pt x="13" y="75"/>
                    </a:lnTo>
                    <a:lnTo>
                      <a:pt x="71" y="62"/>
                    </a:lnTo>
                    <a:lnTo>
                      <a:pt x="66" y="0"/>
                    </a:lnTo>
                    <a:lnTo>
                      <a:pt x="0" y="9"/>
                    </a:lnTo>
                  </a:path>
                </a:pathLst>
              </a:custGeom>
              <a:solidFill>
                <a:srgbClr val="000000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9" name="Freeform 38">
                <a:extLst>
                  <a:ext uri="{FF2B5EF4-FFF2-40B4-BE49-F238E27FC236}">
                    <a16:creationId xmlns:a16="http://schemas.microsoft.com/office/drawing/2014/main" id="{307091C1-7332-4D4F-9FC1-4EBEADD5DE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2" y="1105"/>
                <a:ext cx="1046" cy="154"/>
              </a:xfrm>
              <a:custGeom>
                <a:avLst/>
                <a:gdLst>
                  <a:gd name="T0" fmla="*/ 989 w 1046"/>
                  <a:gd name="T1" fmla="*/ 12 h 154"/>
                  <a:gd name="T2" fmla="*/ 0 w 1046"/>
                  <a:gd name="T3" fmla="*/ 0 h 154"/>
                  <a:gd name="T4" fmla="*/ 27 w 1046"/>
                  <a:gd name="T5" fmla="*/ 4 h 154"/>
                  <a:gd name="T6" fmla="*/ 37 w 1046"/>
                  <a:gd name="T7" fmla="*/ 8 h 154"/>
                  <a:gd name="T8" fmla="*/ 48 w 1046"/>
                  <a:gd name="T9" fmla="*/ 12 h 154"/>
                  <a:gd name="T10" fmla="*/ 55 w 1046"/>
                  <a:gd name="T11" fmla="*/ 19 h 154"/>
                  <a:gd name="T12" fmla="*/ 63 w 1046"/>
                  <a:gd name="T13" fmla="*/ 29 h 154"/>
                  <a:gd name="T14" fmla="*/ 67 w 1046"/>
                  <a:gd name="T15" fmla="*/ 42 h 154"/>
                  <a:gd name="T16" fmla="*/ 70 w 1046"/>
                  <a:gd name="T17" fmla="*/ 54 h 154"/>
                  <a:gd name="T18" fmla="*/ 71 w 1046"/>
                  <a:gd name="T19" fmla="*/ 67 h 154"/>
                  <a:gd name="T20" fmla="*/ 72 w 1046"/>
                  <a:gd name="T21" fmla="*/ 77 h 154"/>
                  <a:gd name="T22" fmla="*/ 70 w 1046"/>
                  <a:gd name="T23" fmla="*/ 94 h 154"/>
                  <a:gd name="T24" fmla="*/ 67 w 1046"/>
                  <a:gd name="T25" fmla="*/ 109 h 154"/>
                  <a:gd name="T26" fmla="*/ 60 w 1046"/>
                  <a:gd name="T27" fmla="*/ 122 h 154"/>
                  <a:gd name="T28" fmla="*/ 49 w 1046"/>
                  <a:gd name="T29" fmla="*/ 136 h 154"/>
                  <a:gd name="T30" fmla="*/ 36 w 1046"/>
                  <a:gd name="T31" fmla="*/ 145 h 154"/>
                  <a:gd name="T32" fmla="*/ 26 w 1046"/>
                  <a:gd name="T33" fmla="*/ 153 h 154"/>
                  <a:gd name="T34" fmla="*/ 90 w 1046"/>
                  <a:gd name="T35" fmla="*/ 145 h 154"/>
                  <a:gd name="T36" fmla="*/ 162 w 1046"/>
                  <a:gd name="T37" fmla="*/ 134 h 154"/>
                  <a:gd name="T38" fmla="*/ 276 w 1046"/>
                  <a:gd name="T39" fmla="*/ 126 h 154"/>
                  <a:gd name="T40" fmla="*/ 371 w 1046"/>
                  <a:gd name="T41" fmla="*/ 119 h 154"/>
                  <a:gd name="T42" fmla="*/ 485 w 1046"/>
                  <a:gd name="T43" fmla="*/ 119 h 154"/>
                  <a:gd name="T44" fmla="*/ 609 w 1046"/>
                  <a:gd name="T45" fmla="*/ 122 h 154"/>
                  <a:gd name="T46" fmla="*/ 764 w 1046"/>
                  <a:gd name="T47" fmla="*/ 126 h 154"/>
                  <a:gd name="T48" fmla="*/ 913 w 1046"/>
                  <a:gd name="T49" fmla="*/ 138 h 154"/>
                  <a:gd name="T50" fmla="*/ 974 w 1046"/>
                  <a:gd name="T51" fmla="*/ 149 h 154"/>
                  <a:gd name="T52" fmla="*/ 991 w 1046"/>
                  <a:gd name="T53" fmla="*/ 152 h 154"/>
                  <a:gd name="T54" fmla="*/ 1009 w 1046"/>
                  <a:gd name="T55" fmla="*/ 152 h 154"/>
                  <a:gd name="T56" fmla="*/ 1022 w 1046"/>
                  <a:gd name="T57" fmla="*/ 149 h 154"/>
                  <a:gd name="T58" fmla="*/ 1034 w 1046"/>
                  <a:gd name="T59" fmla="*/ 138 h 154"/>
                  <a:gd name="T60" fmla="*/ 1040 w 1046"/>
                  <a:gd name="T61" fmla="*/ 123 h 154"/>
                  <a:gd name="T62" fmla="*/ 1044 w 1046"/>
                  <a:gd name="T63" fmla="*/ 111 h 154"/>
                  <a:gd name="T64" fmla="*/ 1045 w 1046"/>
                  <a:gd name="T65" fmla="*/ 98 h 154"/>
                  <a:gd name="T66" fmla="*/ 1042 w 1046"/>
                  <a:gd name="T67" fmla="*/ 74 h 154"/>
                  <a:gd name="T68" fmla="*/ 1037 w 1046"/>
                  <a:gd name="T69" fmla="*/ 59 h 154"/>
                  <a:gd name="T70" fmla="*/ 1030 w 1046"/>
                  <a:gd name="T71" fmla="*/ 43 h 154"/>
                  <a:gd name="T72" fmla="*/ 1022 w 1046"/>
                  <a:gd name="T73" fmla="*/ 33 h 154"/>
                  <a:gd name="T74" fmla="*/ 1014 w 1046"/>
                  <a:gd name="T75" fmla="*/ 24 h 154"/>
                  <a:gd name="T76" fmla="*/ 1002 w 1046"/>
                  <a:gd name="T77" fmla="*/ 16 h 154"/>
                  <a:gd name="T78" fmla="*/ 989 w 1046"/>
                  <a:gd name="T79" fmla="*/ 12 h 154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046" h="154">
                    <a:moveTo>
                      <a:pt x="989" y="12"/>
                    </a:moveTo>
                    <a:lnTo>
                      <a:pt x="0" y="0"/>
                    </a:lnTo>
                    <a:lnTo>
                      <a:pt x="27" y="4"/>
                    </a:lnTo>
                    <a:lnTo>
                      <a:pt x="37" y="8"/>
                    </a:lnTo>
                    <a:lnTo>
                      <a:pt x="48" y="12"/>
                    </a:lnTo>
                    <a:lnTo>
                      <a:pt x="55" y="19"/>
                    </a:lnTo>
                    <a:lnTo>
                      <a:pt x="63" y="29"/>
                    </a:lnTo>
                    <a:lnTo>
                      <a:pt x="67" y="42"/>
                    </a:lnTo>
                    <a:lnTo>
                      <a:pt x="70" y="54"/>
                    </a:lnTo>
                    <a:lnTo>
                      <a:pt x="71" y="67"/>
                    </a:lnTo>
                    <a:lnTo>
                      <a:pt x="72" y="77"/>
                    </a:lnTo>
                    <a:lnTo>
                      <a:pt x="70" y="94"/>
                    </a:lnTo>
                    <a:lnTo>
                      <a:pt x="67" y="109"/>
                    </a:lnTo>
                    <a:lnTo>
                      <a:pt x="60" y="122"/>
                    </a:lnTo>
                    <a:lnTo>
                      <a:pt x="49" y="136"/>
                    </a:lnTo>
                    <a:lnTo>
                      <a:pt x="36" y="145"/>
                    </a:lnTo>
                    <a:lnTo>
                      <a:pt x="26" y="153"/>
                    </a:lnTo>
                    <a:lnTo>
                      <a:pt x="90" y="145"/>
                    </a:lnTo>
                    <a:lnTo>
                      <a:pt x="162" y="134"/>
                    </a:lnTo>
                    <a:lnTo>
                      <a:pt x="276" y="126"/>
                    </a:lnTo>
                    <a:lnTo>
                      <a:pt x="371" y="119"/>
                    </a:lnTo>
                    <a:lnTo>
                      <a:pt x="485" y="119"/>
                    </a:lnTo>
                    <a:lnTo>
                      <a:pt x="609" y="122"/>
                    </a:lnTo>
                    <a:lnTo>
                      <a:pt x="764" y="126"/>
                    </a:lnTo>
                    <a:lnTo>
                      <a:pt x="913" y="138"/>
                    </a:lnTo>
                    <a:lnTo>
                      <a:pt x="974" y="149"/>
                    </a:lnTo>
                    <a:lnTo>
                      <a:pt x="991" y="152"/>
                    </a:lnTo>
                    <a:lnTo>
                      <a:pt x="1009" y="152"/>
                    </a:lnTo>
                    <a:lnTo>
                      <a:pt x="1022" y="149"/>
                    </a:lnTo>
                    <a:lnTo>
                      <a:pt x="1034" y="138"/>
                    </a:lnTo>
                    <a:lnTo>
                      <a:pt x="1040" y="123"/>
                    </a:lnTo>
                    <a:lnTo>
                      <a:pt x="1044" y="111"/>
                    </a:lnTo>
                    <a:lnTo>
                      <a:pt x="1045" y="98"/>
                    </a:lnTo>
                    <a:lnTo>
                      <a:pt x="1042" y="74"/>
                    </a:lnTo>
                    <a:lnTo>
                      <a:pt x="1037" y="59"/>
                    </a:lnTo>
                    <a:lnTo>
                      <a:pt x="1030" y="43"/>
                    </a:lnTo>
                    <a:lnTo>
                      <a:pt x="1022" y="33"/>
                    </a:lnTo>
                    <a:lnTo>
                      <a:pt x="1014" y="24"/>
                    </a:lnTo>
                    <a:lnTo>
                      <a:pt x="1002" y="16"/>
                    </a:lnTo>
                    <a:lnTo>
                      <a:pt x="989" y="12"/>
                    </a:lnTo>
                  </a:path>
                </a:pathLst>
              </a:custGeom>
              <a:solidFill>
                <a:srgbClr val="FFFFFF"/>
              </a:solidFill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70" name="Group 39">
                <a:extLst>
                  <a:ext uri="{FF2B5EF4-FFF2-40B4-BE49-F238E27FC236}">
                    <a16:creationId xmlns:a16="http://schemas.microsoft.com/office/drawing/2014/main" id="{6B833A5F-4216-4CED-84B0-1139C33C2C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6" y="1442"/>
                <a:ext cx="445" cy="869"/>
                <a:chOff x="1466" y="1442"/>
                <a:chExt cx="445" cy="869"/>
              </a:xfrm>
            </p:grpSpPr>
            <p:sp>
              <p:nvSpPr>
                <p:cNvPr id="27672" name="Line 40">
                  <a:extLst>
                    <a:ext uri="{FF2B5EF4-FFF2-40B4-BE49-F238E27FC236}">
                      <a16:creationId xmlns:a16="http://schemas.microsoft.com/office/drawing/2014/main" id="{9802041B-A04B-428D-B1A2-D30DAC5FBC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6" y="1829"/>
                  <a:ext cx="0" cy="482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3" name="Line 41">
                  <a:extLst>
                    <a:ext uri="{FF2B5EF4-FFF2-40B4-BE49-F238E27FC236}">
                      <a16:creationId xmlns:a16="http://schemas.microsoft.com/office/drawing/2014/main" id="{DF7072C9-2C91-4679-A655-5E9CA4C64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7" y="1829"/>
                  <a:ext cx="0" cy="482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4" name="Line 42">
                  <a:extLst>
                    <a:ext uri="{FF2B5EF4-FFF2-40B4-BE49-F238E27FC236}">
                      <a16:creationId xmlns:a16="http://schemas.microsoft.com/office/drawing/2014/main" id="{3712009A-ED3D-4BC4-AFE4-1E5085D6D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88" y="1442"/>
                  <a:ext cx="101" cy="11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5" name="Line 43">
                  <a:extLst>
                    <a:ext uri="{FF2B5EF4-FFF2-40B4-BE49-F238E27FC236}">
                      <a16:creationId xmlns:a16="http://schemas.microsoft.com/office/drawing/2014/main" id="{B087DCD1-9450-40E1-AB61-077C46C1AC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88" y="1560"/>
                  <a:ext cx="78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6" name="Line 44">
                  <a:extLst>
                    <a:ext uri="{FF2B5EF4-FFF2-40B4-BE49-F238E27FC236}">
                      <a16:creationId xmlns:a16="http://schemas.microsoft.com/office/drawing/2014/main" id="{CBFC5403-8E9A-4C31-A205-36FC22010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27" y="1563"/>
                  <a:ext cx="139" cy="117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7" name="Line 45">
                  <a:extLst>
                    <a:ext uri="{FF2B5EF4-FFF2-40B4-BE49-F238E27FC236}">
                      <a16:creationId xmlns:a16="http://schemas.microsoft.com/office/drawing/2014/main" id="{56CB3EE9-215D-4262-ADBC-6E024D0785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7" y="1680"/>
                  <a:ext cx="13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8" name="Line 46">
                  <a:extLst>
                    <a:ext uri="{FF2B5EF4-FFF2-40B4-BE49-F238E27FC236}">
                      <a16:creationId xmlns:a16="http://schemas.microsoft.com/office/drawing/2014/main" id="{F69D48B6-7B67-40C7-89AC-C5488AF1D0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507" y="1683"/>
                  <a:ext cx="159" cy="96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79" name="Line 47">
                  <a:extLst>
                    <a:ext uri="{FF2B5EF4-FFF2-40B4-BE49-F238E27FC236}">
                      <a16:creationId xmlns:a16="http://schemas.microsoft.com/office/drawing/2014/main" id="{EC296324-C1CE-4D22-8AE3-6FBB0C8021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27" y="1779"/>
                  <a:ext cx="13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0" name="Line 48">
                  <a:extLst>
                    <a:ext uri="{FF2B5EF4-FFF2-40B4-BE49-F238E27FC236}">
                      <a16:creationId xmlns:a16="http://schemas.microsoft.com/office/drawing/2014/main" id="{6237B78A-16B9-4764-9EC1-7F7927F678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6" y="1782"/>
                  <a:ext cx="181" cy="93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1" name="Line 49">
                  <a:extLst>
                    <a:ext uri="{FF2B5EF4-FFF2-40B4-BE49-F238E27FC236}">
                      <a16:creationId xmlns:a16="http://schemas.microsoft.com/office/drawing/2014/main" id="{0B5982E0-84FE-4E31-AB80-523752F28D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5" y="1875"/>
                  <a:ext cx="18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2" name="Line 50">
                  <a:extLst>
                    <a:ext uri="{FF2B5EF4-FFF2-40B4-BE49-F238E27FC236}">
                      <a16:creationId xmlns:a16="http://schemas.microsoft.com/office/drawing/2014/main" id="{6BBD17D4-FE4C-438B-8297-5765943BEF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91" y="1442"/>
                  <a:ext cx="78" cy="118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3" name="Line 51">
                  <a:extLst>
                    <a:ext uri="{FF2B5EF4-FFF2-40B4-BE49-F238E27FC236}">
                      <a16:creationId xmlns:a16="http://schemas.microsoft.com/office/drawing/2014/main" id="{6B1E3673-B487-43B4-B962-A55CCC1049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10" y="1560"/>
                  <a:ext cx="59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4" name="Line 52">
                  <a:extLst>
                    <a:ext uri="{FF2B5EF4-FFF2-40B4-BE49-F238E27FC236}">
                      <a16:creationId xmlns:a16="http://schemas.microsoft.com/office/drawing/2014/main" id="{2BD5FB57-504C-4F4C-A4E5-8840CF9673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10" y="1563"/>
                  <a:ext cx="100" cy="117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5" name="Line 53">
                  <a:extLst>
                    <a:ext uri="{FF2B5EF4-FFF2-40B4-BE49-F238E27FC236}">
                      <a16:creationId xmlns:a16="http://schemas.microsoft.com/office/drawing/2014/main" id="{BC209E15-94F5-416F-891E-462551CB94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680"/>
                  <a:ext cx="8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6" name="Line 54">
                  <a:extLst>
                    <a:ext uri="{FF2B5EF4-FFF2-40B4-BE49-F238E27FC236}">
                      <a16:creationId xmlns:a16="http://schemas.microsoft.com/office/drawing/2014/main" id="{7210277C-8C2C-43EF-8876-574BAC8C57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9" y="1683"/>
                  <a:ext cx="121" cy="96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7" name="Line 55">
                  <a:extLst>
                    <a:ext uri="{FF2B5EF4-FFF2-40B4-BE49-F238E27FC236}">
                      <a16:creationId xmlns:a16="http://schemas.microsoft.com/office/drawing/2014/main" id="{74A68531-DB43-4E2A-A58A-BAACE764C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779"/>
                  <a:ext cx="121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8" name="Line 56">
                  <a:extLst>
                    <a:ext uri="{FF2B5EF4-FFF2-40B4-BE49-F238E27FC236}">
                      <a16:creationId xmlns:a16="http://schemas.microsoft.com/office/drawing/2014/main" id="{6BE9753A-BC68-4991-A017-4DA9413227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29" y="1782"/>
                  <a:ext cx="182" cy="93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689" name="Line 57">
                  <a:extLst>
                    <a:ext uri="{FF2B5EF4-FFF2-40B4-BE49-F238E27FC236}">
                      <a16:creationId xmlns:a16="http://schemas.microsoft.com/office/drawing/2014/main" id="{18326EE5-BD36-49E7-BB06-5DB6E24D8F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29" y="1875"/>
                  <a:ext cx="182" cy="0"/>
                </a:xfrm>
                <a:prstGeom prst="line">
                  <a:avLst/>
                </a:prstGeom>
                <a:noFill/>
                <a:ln w="50800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7671" name="Text Box 58">
                <a:extLst>
                  <a:ext uri="{FF2B5EF4-FFF2-40B4-BE49-F238E27FC236}">
                    <a16:creationId xmlns:a16="http://schemas.microsoft.com/office/drawing/2014/main" id="{BE4B8CC0-AB4D-4F00-B5BB-C4CCE606DD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1" y="1288"/>
                <a:ext cx="5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4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Point</a:t>
                </a:r>
              </a:p>
            </p:txBody>
          </p:sp>
        </p:grpSp>
        <p:sp>
          <p:nvSpPr>
            <p:cNvPr id="27659" name="AutoShape 59">
              <a:extLst>
                <a:ext uri="{FF2B5EF4-FFF2-40B4-BE49-F238E27FC236}">
                  <a16:creationId xmlns:a16="http://schemas.microsoft.com/office/drawing/2014/main" id="{A247A45A-FEF0-486E-8779-E4E396BCE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09"/>
              <a:ext cx="1824" cy="448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Road Surface Type?</a:t>
              </a:r>
            </a:p>
          </p:txBody>
        </p:sp>
        <p:sp>
          <p:nvSpPr>
            <p:cNvPr id="27660" name="AutoShape 60">
              <a:extLst>
                <a:ext uri="{FF2B5EF4-FFF2-40B4-BE49-F238E27FC236}">
                  <a16:creationId xmlns:a16="http://schemas.microsoft.com/office/drawing/2014/main" id="{2249DF8E-C2F3-4D4D-8B8A-40557DA14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1912"/>
              <a:ext cx="1543" cy="447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Tree Species?</a:t>
              </a:r>
            </a:p>
          </p:txBody>
        </p:sp>
        <p:sp>
          <p:nvSpPr>
            <p:cNvPr id="27661" name="AutoShape 61">
              <a:extLst>
                <a:ext uri="{FF2B5EF4-FFF2-40B4-BE49-F238E27FC236}">
                  <a16:creationId xmlns:a16="http://schemas.microsoft.com/office/drawing/2014/main" id="{C17A7C37-D6CC-40F3-9428-DB4186E73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3432"/>
              <a:ext cx="1559" cy="448"/>
            </a:xfrm>
            <a:prstGeom prst="roundRect">
              <a:avLst>
                <a:gd name="adj" fmla="val 23130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Ownership?</a:t>
              </a:r>
            </a:p>
          </p:txBody>
        </p:sp>
        <p:sp>
          <p:nvSpPr>
            <p:cNvPr id="27662" name="AutoShape 62">
              <a:extLst>
                <a:ext uri="{FF2B5EF4-FFF2-40B4-BE49-F238E27FC236}">
                  <a16:creationId xmlns:a16="http://schemas.microsoft.com/office/drawing/2014/main" id="{F90A1E89-5B43-4389-BE58-75A41B2376F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1473" y="1007"/>
              <a:ext cx="1364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Maple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Pine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Oak</a:t>
              </a:r>
            </a:p>
          </p:txBody>
        </p:sp>
        <p:sp>
          <p:nvSpPr>
            <p:cNvPr id="27663" name="AutoShape 63">
              <a:extLst>
                <a:ext uri="{FF2B5EF4-FFF2-40B4-BE49-F238E27FC236}">
                  <a16:creationId xmlns:a16="http://schemas.microsoft.com/office/drawing/2014/main" id="{F1304316-92E9-406C-9FC3-11AD7F432E0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4015" y="1007"/>
              <a:ext cx="1365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Asphalt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Gravel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Dirt</a:t>
              </a:r>
            </a:p>
          </p:txBody>
        </p:sp>
        <p:sp>
          <p:nvSpPr>
            <p:cNvPr id="27664" name="AutoShape 64">
              <a:extLst>
                <a:ext uri="{FF2B5EF4-FFF2-40B4-BE49-F238E27FC236}">
                  <a16:creationId xmlns:a16="http://schemas.microsoft.com/office/drawing/2014/main" id="{25A581EC-C5F0-499E-9417-8317D48D97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2789" y="2530"/>
              <a:ext cx="1365" cy="993"/>
            </a:xfrm>
            <a:prstGeom prst="triangle">
              <a:avLst>
                <a:gd name="adj" fmla="val 47491"/>
              </a:avLst>
            </a:prstGeom>
            <a:solidFill>
              <a:schemeClr val="accent2"/>
            </a:solidFill>
            <a:ln w="254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lIns="92075" tIns="46038" rIns="92075" bIns="46038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Private</a:t>
              </a:r>
            </a:p>
            <a:p>
              <a:pPr algn="ctr" eaLnBrk="1" hangingPunct="1"/>
              <a:r>
                <a:rPr lang="en-US" altLang="zh-CN" sz="4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Public</a:t>
              </a:r>
            </a:p>
          </p:txBody>
        </p:sp>
      </p:grpSp>
      <p:sp>
        <p:nvSpPr>
          <p:cNvPr id="60481" name="AutoShape 65">
            <a:extLst>
              <a:ext uri="{FF2B5EF4-FFF2-40B4-BE49-F238E27FC236}">
                <a16:creationId xmlns:a16="http://schemas.microsoft.com/office/drawing/2014/main" id="{AC8EF596-C2D6-46B7-B9FD-E512102DE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3782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7654" name="Picture 66" descr="u=2271917845,3706935714&amp;fm=4&amp;gp=2">
            <a:extLst>
              <a:ext uri="{FF2B5EF4-FFF2-40B4-BE49-F238E27FC236}">
                <a16:creationId xmlns:a16="http://schemas.microsoft.com/office/drawing/2014/main" id="{5F470022-C356-425D-B739-1AF0F8DAB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828800"/>
            <a:ext cx="2201863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67">
            <a:extLst>
              <a:ext uri="{FF2B5EF4-FFF2-40B4-BE49-F238E27FC236}">
                <a16:creationId xmlns:a16="http://schemas.microsoft.com/office/drawing/2014/main" id="{DFA2DE18-B7D2-4EAF-8013-C52F4A537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50" y="4343400"/>
            <a:ext cx="565785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8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A27B958-B72A-4F64-83E3-09C7A1684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新建图层</a:t>
            </a:r>
            <a:r>
              <a:rPr lang="zh-CN" altLang="en-US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5F5C28C-1BBD-446D-A82F-7FB7EDDE35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09C7BC89-74E2-4E36-B100-FB0A21E20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524000"/>
            <a:ext cx="5410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49CCC1B0-2311-4335-AD2C-539A03E5B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空间数据与属性数据的关联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CEB05CA-FA46-4935-8A36-20C0E17FA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E0ED0EE0-AB95-4136-9D11-96FB1B39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14600"/>
            <a:ext cx="312420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9DBAA4E0-C940-403A-A543-A7E0ECF8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438400"/>
            <a:ext cx="5029200" cy="306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2" name="Line 6">
            <a:extLst>
              <a:ext uri="{FF2B5EF4-FFF2-40B4-BE49-F238E27FC236}">
                <a16:creationId xmlns:a16="http://schemas.microsoft.com/office/drawing/2014/main" id="{EA9FEC6F-8921-4AE4-8867-47F105F884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7400" y="3352800"/>
            <a:ext cx="22098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FD7814C-2A4C-4D00-AD35-449A083234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两种类型</a:t>
            </a:r>
            <a:r>
              <a:rPr lang="en-US" altLang="zh-CN"/>
              <a:t>GPS</a:t>
            </a:r>
            <a:r>
              <a:rPr lang="zh-CN" altLang="en-US"/>
              <a:t>接收机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825A4A25-2B41-4B7E-9C51-E09372933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普通</a:t>
            </a:r>
            <a:r>
              <a:rPr lang="en-US" altLang="zh-CN"/>
              <a:t>GPS</a:t>
            </a:r>
          </a:p>
          <a:p>
            <a:pPr lvl="1" eaLnBrk="1" hangingPunct="1"/>
            <a:r>
              <a:rPr lang="zh-CN" altLang="en-US"/>
              <a:t>只能记录点名和空间坐标（</a:t>
            </a:r>
            <a:r>
              <a:rPr lang="en-US" altLang="zh-CN"/>
              <a:t>B</a:t>
            </a:r>
            <a:r>
              <a:rPr lang="zh-CN" altLang="en-US"/>
              <a:t>、</a:t>
            </a:r>
            <a:r>
              <a:rPr lang="en-US" altLang="zh-CN"/>
              <a:t>L</a:t>
            </a:r>
            <a:r>
              <a:rPr lang="zh-CN" altLang="en-US"/>
              <a:t>、</a:t>
            </a:r>
            <a:r>
              <a:rPr lang="en-US" altLang="zh-CN"/>
              <a:t>H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模拟手簿记录属性</a:t>
            </a:r>
            <a:r>
              <a:rPr lang="en-US" altLang="zh-CN">
                <a:latin typeface="华文细黑" panose="02010600040101010101" pitchFamily="2" charset="-122"/>
              </a:rPr>
              <a:t>—</a:t>
            </a:r>
            <a:r>
              <a:rPr lang="zh-CN" altLang="en-US"/>
              <a:t>手工关联</a:t>
            </a:r>
          </a:p>
          <a:p>
            <a:pPr lvl="1" eaLnBrk="1" hangingPunct="1"/>
            <a:endParaRPr lang="zh-CN" altLang="en-US"/>
          </a:p>
          <a:p>
            <a:pPr eaLnBrk="1" hangingPunct="1"/>
            <a:r>
              <a:rPr lang="en-US" altLang="zh-CN"/>
              <a:t>GIS</a:t>
            </a:r>
            <a:r>
              <a:rPr lang="zh-CN" altLang="en-US"/>
              <a:t>型</a:t>
            </a:r>
            <a:r>
              <a:rPr lang="en-US" altLang="zh-CN"/>
              <a:t>GPS</a:t>
            </a:r>
          </a:p>
          <a:p>
            <a:pPr lvl="1" eaLnBrk="1" hangingPunct="1"/>
            <a:r>
              <a:rPr lang="zh-CN" altLang="en-US"/>
              <a:t>在记录空间数据的同时，可根据数据字典或图层属性输入属性值</a:t>
            </a:r>
          </a:p>
          <a:p>
            <a:pPr lvl="1" eaLnBrk="1" hangingPunct="1"/>
            <a:r>
              <a:rPr lang="zh-CN" altLang="en-US"/>
              <a:t>电子手簿记录属性</a:t>
            </a:r>
            <a:r>
              <a:rPr lang="en-US" altLang="zh-CN">
                <a:latin typeface="华文细黑" panose="02010600040101010101" pitchFamily="2" charset="-122"/>
              </a:rPr>
              <a:t>—</a:t>
            </a:r>
            <a:r>
              <a:rPr lang="zh-CN" altLang="en-US"/>
              <a:t>自动关联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7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6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2701F52-6B6B-4FE1-AEB6-D212F0EB6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普通</a:t>
            </a:r>
            <a:r>
              <a:rPr lang="en-US" altLang="zh-CN"/>
              <a:t>GPS</a:t>
            </a:r>
          </a:p>
        </p:txBody>
      </p:sp>
      <p:pic>
        <p:nvPicPr>
          <p:cNvPr id="31747" name="Picture 4" descr="eTrex-summitC">
            <a:extLst>
              <a:ext uri="{FF2B5EF4-FFF2-40B4-BE49-F238E27FC236}">
                <a16:creationId xmlns:a16="http://schemas.microsoft.com/office/drawing/2014/main" id="{B5F3DF57-1BD0-4B7C-A674-9B91C22C7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16573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8" name="Group 5">
            <a:extLst>
              <a:ext uri="{FF2B5EF4-FFF2-40B4-BE49-F238E27FC236}">
                <a16:creationId xmlns:a16="http://schemas.microsoft.com/office/drawing/2014/main" id="{DA853AB0-AF81-407A-92A9-F0C81211682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008563"/>
            <a:ext cx="1676400" cy="1849437"/>
            <a:chOff x="2352" y="2160"/>
            <a:chExt cx="559" cy="1405"/>
          </a:xfrm>
        </p:grpSpPr>
        <p:sp>
          <p:nvSpPr>
            <p:cNvPr id="31781" name="Freeform 6">
              <a:extLst>
                <a:ext uri="{FF2B5EF4-FFF2-40B4-BE49-F238E27FC236}">
                  <a16:creationId xmlns:a16="http://schemas.microsoft.com/office/drawing/2014/main" id="{79112A10-D38C-447A-8693-D874EC293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160"/>
              <a:ext cx="559" cy="1053"/>
            </a:xfrm>
            <a:custGeom>
              <a:avLst/>
              <a:gdLst>
                <a:gd name="T0" fmla="*/ 337 w 559"/>
                <a:gd name="T1" fmla="*/ 918 h 1053"/>
                <a:gd name="T2" fmla="*/ 304 w 559"/>
                <a:gd name="T3" fmla="*/ 1008 h 1053"/>
                <a:gd name="T4" fmla="*/ 234 w 559"/>
                <a:gd name="T5" fmla="*/ 1023 h 1053"/>
                <a:gd name="T6" fmla="*/ 160 w 559"/>
                <a:gd name="T7" fmla="*/ 1027 h 1053"/>
                <a:gd name="T8" fmla="*/ 147 w 559"/>
                <a:gd name="T9" fmla="*/ 939 h 1053"/>
                <a:gd name="T10" fmla="*/ 133 w 559"/>
                <a:gd name="T11" fmla="*/ 951 h 1053"/>
                <a:gd name="T12" fmla="*/ 100 w 559"/>
                <a:gd name="T13" fmla="*/ 987 h 1053"/>
                <a:gd name="T14" fmla="*/ 44 w 559"/>
                <a:gd name="T15" fmla="*/ 903 h 1053"/>
                <a:gd name="T16" fmla="*/ 42 w 559"/>
                <a:gd name="T17" fmla="*/ 810 h 1053"/>
                <a:gd name="T18" fmla="*/ 11 w 559"/>
                <a:gd name="T19" fmla="*/ 827 h 1053"/>
                <a:gd name="T20" fmla="*/ 0 w 559"/>
                <a:gd name="T21" fmla="*/ 612 h 1053"/>
                <a:gd name="T22" fmla="*/ 7 w 559"/>
                <a:gd name="T23" fmla="*/ 530 h 1053"/>
                <a:gd name="T24" fmla="*/ 13 w 559"/>
                <a:gd name="T25" fmla="*/ 456 h 1053"/>
                <a:gd name="T26" fmla="*/ 44 w 559"/>
                <a:gd name="T27" fmla="*/ 346 h 1053"/>
                <a:gd name="T28" fmla="*/ 65 w 559"/>
                <a:gd name="T29" fmla="*/ 321 h 1053"/>
                <a:gd name="T30" fmla="*/ 73 w 559"/>
                <a:gd name="T31" fmla="*/ 266 h 1053"/>
                <a:gd name="T32" fmla="*/ 56 w 559"/>
                <a:gd name="T33" fmla="*/ 220 h 1053"/>
                <a:gd name="T34" fmla="*/ 133 w 559"/>
                <a:gd name="T35" fmla="*/ 188 h 1053"/>
                <a:gd name="T36" fmla="*/ 201 w 559"/>
                <a:gd name="T37" fmla="*/ 129 h 1053"/>
                <a:gd name="T38" fmla="*/ 244 w 559"/>
                <a:gd name="T39" fmla="*/ 64 h 1053"/>
                <a:gd name="T40" fmla="*/ 302 w 559"/>
                <a:gd name="T41" fmla="*/ 83 h 1053"/>
                <a:gd name="T42" fmla="*/ 333 w 559"/>
                <a:gd name="T43" fmla="*/ 26 h 1053"/>
                <a:gd name="T44" fmla="*/ 358 w 559"/>
                <a:gd name="T45" fmla="*/ 0 h 1053"/>
                <a:gd name="T46" fmla="*/ 428 w 559"/>
                <a:gd name="T47" fmla="*/ 36 h 1053"/>
                <a:gd name="T48" fmla="*/ 488 w 559"/>
                <a:gd name="T49" fmla="*/ 116 h 1053"/>
                <a:gd name="T50" fmla="*/ 548 w 559"/>
                <a:gd name="T51" fmla="*/ 340 h 1053"/>
                <a:gd name="T52" fmla="*/ 558 w 559"/>
                <a:gd name="T53" fmla="*/ 456 h 1053"/>
                <a:gd name="T54" fmla="*/ 554 w 559"/>
                <a:gd name="T55" fmla="*/ 549 h 1053"/>
                <a:gd name="T56" fmla="*/ 523 w 559"/>
                <a:gd name="T57" fmla="*/ 671 h 1053"/>
                <a:gd name="T58" fmla="*/ 496 w 559"/>
                <a:gd name="T59" fmla="*/ 738 h 1053"/>
                <a:gd name="T60" fmla="*/ 536 w 559"/>
                <a:gd name="T61" fmla="*/ 840 h 1053"/>
                <a:gd name="T62" fmla="*/ 494 w 559"/>
                <a:gd name="T63" fmla="*/ 848 h 1053"/>
                <a:gd name="T64" fmla="*/ 472 w 559"/>
                <a:gd name="T65" fmla="*/ 918 h 1053"/>
                <a:gd name="T66" fmla="*/ 476 w 559"/>
                <a:gd name="T67" fmla="*/ 974 h 1053"/>
                <a:gd name="T68" fmla="*/ 453 w 559"/>
                <a:gd name="T69" fmla="*/ 993 h 1053"/>
                <a:gd name="T70" fmla="*/ 418 w 559"/>
                <a:gd name="T71" fmla="*/ 958 h 1053"/>
                <a:gd name="T72" fmla="*/ 364 w 559"/>
                <a:gd name="T73" fmla="*/ 979 h 10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9" h="1053">
                  <a:moveTo>
                    <a:pt x="364" y="979"/>
                  </a:moveTo>
                  <a:lnTo>
                    <a:pt x="337" y="918"/>
                  </a:lnTo>
                  <a:lnTo>
                    <a:pt x="329" y="888"/>
                  </a:lnTo>
                  <a:lnTo>
                    <a:pt x="304" y="1008"/>
                  </a:lnTo>
                  <a:lnTo>
                    <a:pt x="277" y="1021"/>
                  </a:lnTo>
                  <a:lnTo>
                    <a:pt x="234" y="1023"/>
                  </a:lnTo>
                  <a:lnTo>
                    <a:pt x="215" y="1052"/>
                  </a:lnTo>
                  <a:lnTo>
                    <a:pt x="160" y="1027"/>
                  </a:lnTo>
                  <a:lnTo>
                    <a:pt x="158" y="941"/>
                  </a:lnTo>
                  <a:lnTo>
                    <a:pt x="147" y="939"/>
                  </a:lnTo>
                  <a:lnTo>
                    <a:pt x="145" y="966"/>
                  </a:lnTo>
                  <a:lnTo>
                    <a:pt x="133" y="951"/>
                  </a:lnTo>
                  <a:lnTo>
                    <a:pt x="114" y="937"/>
                  </a:lnTo>
                  <a:lnTo>
                    <a:pt x="100" y="987"/>
                  </a:lnTo>
                  <a:lnTo>
                    <a:pt x="65" y="915"/>
                  </a:lnTo>
                  <a:lnTo>
                    <a:pt x="44" y="903"/>
                  </a:lnTo>
                  <a:lnTo>
                    <a:pt x="34" y="856"/>
                  </a:lnTo>
                  <a:lnTo>
                    <a:pt x="42" y="810"/>
                  </a:lnTo>
                  <a:lnTo>
                    <a:pt x="27" y="835"/>
                  </a:lnTo>
                  <a:lnTo>
                    <a:pt x="11" y="827"/>
                  </a:lnTo>
                  <a:lnTo>
                    <a:pt x="11" y="789"/>
                  </a:lnTo>
                  <a:lnTo>
                    <a:pt x="0" y="612"/>
                  </a:lnTo>
                  <a:lnTo>
                    <a:pt x="9" y="570"/>
                  </a:lnTo>
                  <a:lnTo>
                    <a:pt x="7" y="530"/>
                  </a:lnTo>
                  <a:lnTo>
                    <a:pt x="21" y="509"/>
                  </a:lnTo>
                  <a:lnTo>
                    <a:pt x="13" y="456"/>
                  </a:lnTo>
                  <a:lnTo>
                    <a:pt x="31" y="363"/>
                  </a:lnTo>
                  <a:lnTo>
                    <a:pt x="44" y="346"/>
                  </a:lnTo>
                  <a:lnTo>
                    <a:pt x="56" y="353"/>
                  </a:lnTo>
                  <a:lnTo>
                    <a:pt x="65" y="321"/>
                  </a:lnTo>
                  <a:lnTo>
                    <a:pt x="65" y="294"/>
                  </a:lnTo>
                  <a:lnTo>
                    <a:pt x="73" y="266"/>
                  </a:lnTo>
                  <a:lnTo>
                    <a:pt x="52" y="253"/>
                  </a:lnTo>
                  <a:lnTo>
                    <a:pt x="56" y="220"/>
                  </a:lnTo>
                  <a:lnTo>
                    <a:pt x="71" y="211"/>
                  </a:lnTo>
                  <a:lnTo>
                    <a:pt x="133" y="188"/>
                  </a:lnTo>
                  <a:lnTo>
                    <a:pt x="166" y="150"/>
                  </a:lnTo>
                  <a:lnTo>
                    <a:pt x="201" y="129"/>
                  </a:lnTo>
                  <a:lnTo>
                    <a:pt x="199" y="95"/>
                  </a:lnTo>
                  <a:lnTo>
                    <a:pt x="244" y="64"/>
                  </a:lnTo>
                  <a:lnTo>
                    <a:pt x="267" y="62"/>
                  </a:lnTo>
                  <a:lnTo>
                    <a:pt x="302" y="83"/>
                  </a:lnTo>
                  <a:lnTo>
                    <a:pt x="304" y="58"/>
                  </a:lnTo>
                  <a:lnTo>
                    <a:pt x="333" y="26"/>
                  </a:lnTo>
                  <a:lnTo>
                    <a:pt x="342" y="24"/>
                  </a:lnTo>
                  <a:lnTo>
                    <a:pt x="358" y="0"/>
                  </a:lnTo>
                  <a:lnTo>
                    <a:pt x="410" y="34"/>
                  </a:lnTo>
                  <a:lnTo>
                    <a:pt x="428" y="36"/>
                  </a:lnTo>
                  <a:lnTo>
                    <a:pt x="461" y="121"/>
                  </a:lnTo>
                  <a:lnTo>
                    <a:pt x="488" y="116"/>
                  </a:lnTo>
                  <a:lnTo>
                    <a:pt x="528" y="262"/>
                  </a:lnTo>
                  <a:lnTo>
                    <a:pt x="548" y="340"/>
                  </a:lnTo>
                  <a:lnTo>
                    <a:pt x="536" y="391"/>
                  </a:lnTo>
                  <a:lnTo>
                    <a:pt x="558" y="456"/>
                  </a:lnTo>
                  <a:lnTo>
                    <a:pt x="552" y="481"/>
                  </a:lnTo>
                  <a:lnTo>
                    <a:pt x="554" y="549"/>
                  </a:lnTo>
                  <a:lnTo>
                    <a:pt x="532" y="606"/>
                  </a:lnTo>
                  <a:lnTo>
                    <a:pt x="523" y="671"/>
                  </a:lnTo>
                  <a:lnTo>
                    <a:pt x="519" y="703"/>
                  </a:lnTo>
                  <a:lnTo>
                    <a:pt x="496" y="738"/>
                  </a:lnTo>
                  <a:lnTo>
                    <a:pt x="525" y="766"/>
                  </a:lnTo>
                  <a:lnTo>
                    <a:pt x="536" y="840"/>
                  </a:lnTo>
                  <a:lnTo>
                    <a:pt x="523" y="848"/>
                  </a:lnTo>
                  <a:lnTo>
                    <a:pt x="494" y="848"/>
                  </a:lnTo>
                  <a:lnTo>
                    <a:pt x="472" y="880"/>
                  </a:lnTo>
                  <a:lnTo>
                    <a:pt x="472" y="918"/>
                  </a:lnTo>
                  <a:lnTo>
                    <a:pt x="480" y="943"/>
                  </a:lnTo>
                  <a:lnTo>
                    <a:pt x="476" y="974"/>
                  </a:lnTo>
                  <a:lnTo>
                    <a:pt x="466" y="994"/>
                  </a:lnTo>
                  <a:lnTo>
                    <a:pt x="453" y="993"/>
                  </a:lnTo>
                  <a:lnTo>
                    <a:pt x="434" y="968"/>
                  </a:lnTo>
                  <a:lnTo>
                    <a:pt x="418" y="958"/>
                  </a:lnTo>
                  <a:lnTo>
                    <a:pt x="393" y="974"/>
                  </a:lnTo>
                  <a:lnTo>
                    <a:pt x="364" y="979"/>
                  </a:lnTo>
                </a:path>
              </a:pathLst>
            </a:custGeom>
            <a:solidFill>
              <a:srgbClr val="088C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82" name="Freeform 7">
              <a:extLst>
                <a:ext uri="{FF2B5EF4-FFF2-40B4-BE49-F238E27FC236}">
                  <a16:creationId xmlns:a16="http://schemas.microsoft.com/office/drawing/2014/main" id="{C3466D27-5027-448A-8A28-F9F0CEE8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2533"/>
              <a:ext cx="263" cy="1032"/>
            </a:xfrm>
            <a:custGeom>
              <a:avLst/>
              <a:gdLst>
                <a:gd name="T0" fmla="*/ 124 w 263"/>
                <a:gd name="T1" fmla="*/ 1028 h 1032"/>
                <a:gd name="T2" fmla="*/ 143 w 263"/>
                <a:gd name="T3" fmla="*/ 1031 h 1032"/>
                <a:gd name="T4" fmla="*/ 154 w 263"/>
                <a:gd name="T5" fmla="*/ 1031 h 1032"/>
                <a:gd name="T6" fmla="*/ 152 w 263"/>
                <a:gd name="T7" fmla="*/ 984 h 1032"/>
                <a:gd name="T8" fmla="*/ 150 w 263"/>
                <a:gd name="T9" fmla="*/ 876 h 1032"/>
                <a:gd name="T10" fmla="*/ 152 w 263"/>
                <a:gd name="T11" fmla="*/ 762 h 1032"/>
                <a:gd name="T12" fmla="*/ 143 w 263"/>
                <a:gd name="T13" fmla="*/ 657 h 1032"/>
                <a:gd name="T14" fmla="*/ 156 w 263"/>
                <a:gd name="T15" fmla="*/ 536 h 1032"/>
                <a:gd name="T16" fmla="*/ 182 w 263"/>
                <a:gd name="T17" fmla="*/ 445 h 1032"/>
                <a:gd name="T18" fmla="*/ 212 w 263"/>
                <a:gd name="T19" fmla="*/ 381 h 1032"/>
                <a:gd name="T20" fmla="*/ 244 w 263"/>
                <a:gd name="T21" fmla="*/ 287 h 1032"/>
                <a:gd name="T22" fmla="*/ 262 w 263"/>
                <a:gd name="T23" fmla="*/ 240 h 1032"/>
                <a:gd name="T24" fmla="*/ 244 w 263"/>
                <a:gd name="T25" fmla="*/ 240 h 1032"/>
                <a:gd name="T26" fmla="*/ 221 w 263"/>
                <a:gd name="T27" fmla="*/ 312 h 1032"/>
                <a:gd name="T28" fmla="*/ 195 w 263"/>
                <a:gd name="T29" fmla="*/ 384 h 1032"/>
                <a:gd name="T30" fmla="*/ 173 w 263"/>
                <a:gd name="T31" fmla="*/ 439 h 1032"/>
                <a:gd name="T32" fmla="*/ 154 w 263"/>
                <a:gd name="T33" fmla="*/ 508 h 1032"/>
                <a:gd name="T34" fmla="*/ 167 w 263"/>
                <a:gd name="T35" fmla="*/ 414 h 1032"/>
                <a:gd name="T36" fmla="*/ 169 w 263"/>
                <a:gd name="T37" fmla="*/ 301 h 1032"/>
                <a:gd name="T38" fmla="*/ 191 w 263"/>
                <a:gd name="T39" fmla="*/ 229 h 1032"/>
                <a:gd name="T40" fmla="*/ 219 w 263"/>
                <a:gd name="T41" fmla="*/ 154 h 1032"/>
                <a:gd name="T42" fmla="*/ 204 w 263"/>
                <a:gd name="T43" fmla="*/ 160 h 1032"/>
                <a:gd name="T44" fmla="*/ 161 w 263"/>
                <a:gd name="T45" fmla="*/ 301 h 1032"/>
                <a:gd name="T46" fmla="*/ 152 w 263"/>
                <a:gd name="T47" fmla="*/ 453 h 1032"/>
                <a:gd name="T48" fmla="*/ 131 w 263"/>
                <a:gd name="T49" fmla="*/ 326 h 1032"/>
                <a:gd name="T50" fmla="*/ 103 w 263"/>
                <a:gd name="T51" fmla="*/ 0 h 1032"/>
                <a:gd name="T52" fmla="*/ 113 w 263"/>
                <a:gd name="T53" fmla="*/ 215 h 1032"/>
                <a:gd name="T54" fmla="*/ 139 w 263"/>
                <a:gd name="T55" fmla="*/ 475 h 1032"/>
                <a:gd name="T56" fmla="*/ 133 w 263"/>
                <a:gd name="T57" fmla="*/ 608 h 1032"/>
                <a:gd name="T58" fmla="*/ 115 w 263"/>
                <a:gd name="T59" fmla="*/ 500 h 1032"/>
                <a:gd name="T60" fmla="*/ 85 w 263"/>
                <a:gd name="T61" fmla="*/ 353 h 1032"/>
                <a:gd name="T62" fmla="*/ 12 w 263"/>
                <a:gd name="T63" fmla="*/ 187 h 1032"/>
                <a:gd name="T64" fmla="*/ 0 w 263"/>
                <a:gd name="T65" fmla="*/ 182 h 1032"/>
                <a:gd name="T66" fmla="*/ 81 w 263"/>
                <a:gd name="T67" fmla="*/ 386 h 1032"/>
                <a:gd name="T68" fmla="*/ 113 w 263"/>
                <a:gd name="T69" fmla="*/ 599 h 1032"/>
                <a:gd name="T70" fmla="*/ 120 w 263"/>
                <a:gd name="T71" fmla="*/ 751 h 1032"/>
                <a:gd name="T72" fmla="*/ 118 w 263"/>
                <a:gd name="T73" fmla="*/ 978 h 1032"/>
                <a:gd name="T74" fmla="*/ 124 w 263"/>
                <a:gd name="T75" fmla="*/ 1028 h 10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63" h="1032">
                  <a:moveTo>
                    <a:pt x="124" y="1028"/>
                  </a:moveTo>
                  <a:lnTo>
                    <a:pt x="143" y="1031"/>
                  </a:lnTo>
                  <a:lnTo>
                    <a:pt x="154" y="1031"/>
                  </a:lnTo>
                  <a:lnTo>
                    <a:pt x="152" y="984"/>
                  </a:lnTo>
                  <a:lnTo>
                    <a:pt x="150" y="876"/>
                  </a:lnTo>
                  <a:lnTo>
                    <a:pt x="152" y="762"/>
                  </a:lnTo>
                  <a:lnTo>
                    <a:pt x="143" y="657"/>
                  </a:lnTo>
                  <a:lnTo>
                    <a:pt x="156" y="536"/>
                  </a:lnTo>
                  <a:lnTo>
                    <a:pt x="182" y="445"/>
                  </a:lnTo>
                  <a:lnTo>
                    <a:pt x="212" y="381"/>
                  </a:lnTo>
                  <a:lnTo>
                    <a:pt x="244" y="287"/>
                  </a:lnTo>
                  <a:lnTo>
                    <a:pt x="262" y="240"/>
                  </a:lnTo>
                  <a:lnTo>
                    <a:pt x="244" y="240"/>
                  </a:lnTo>
                  <a:lnTo>
                    <a:pt x="221" y="312"/>
                  </a:lnTo>
                  <a:lnTo>
                    <a:pt x="195" y="384"/>
                  </a:lnTo>
                  <a:lnTo>
                    <a:pt x="173" y="439"/>
                  </a:lnTo>
                  <a:lnTo>
                    <a:pt x="154" y="508"/>
                  </a:lnTo>
                  <a:lnTo>
                    <a:pt x="167" y="414"/>
                  </a:lnTo>
                  <a:lnTo>
                    <a:pt x="169" y="301"/>
                  </a:lnTo>
                  <a:lnTo>
                    <a:pt x="191" y="229"/>
                  </a:lnTo>
                  <a:lnTo>
                    <a:pt x="219" y="154"/>
                  </a:lnTo>
                  <a:lnTo>
                    <a:pt x="204" y="160"/>
                  </a:lnTo>
                  <a:lnTo>
                    <a:pt x="161" y="301"/>
                  </a:lnTo>
                  <a:lnTo>
                    <a:pt x="152" y="453"/>
                  </a:lnTo>
                  <a:lnTo>
                    <a:pt x="131" y="326"/>
                  </a:lnTo>
                  <a:lnTo>
                    <a:pt x="103" y="0"/>
                  </a:lnTo>
                  <a:lnTo>
                    <a:pt x="113" y="215"/>
                  </a:lnTo>
                  <a:lnTo>
                    <a:pt x="139" y="475"/>
                  </a:lnTo>
                  <a:lnTo>
                    <a:pt x="133" y="608"/>
                  </a:lnTo>
                  <a:lnTo>
                    <a:pt x="115" y="500"/>
                  </a:lnTo>
                  <a:lnTo>
                    <a:pt x="85" y="353"/>
                  </a:lnTo>
                  <a:lnTo>
                    <a:pt x="12" y="187"/>
                  </a:lnTo>
                  <a:lnTo>
                    <a:pt x="0" y="182"/>
                  </a:lnTo>
                  <a:lnTo>
                    <a:pt x="81" y="386"/>
                  </a:lnTo>
                  <a:lnTo>
                    <a:pt x="113" y="599"/>
                  </a:lnTo>
                  <a:lnTo>
                    <a:pt x="120" y="751"/>
                  </a:lnTo>
                  <a:lnTo>
                    <a:pt x="118" y="978"/>
                  </a:lnTo>
                  <a:lnTo>
                    <a:pt x="124" y="1028"/>
                  </a:lnTo>
                </a:path>
              </a:pathLst>
            </a:custGeom>
            <a:solidFill>
              <a:schemeClr val="accent2"/>
            </a:solidFill>
            <a:ln w="9525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9370" name="Group 42">
            <a:extLst>
              <a:ext uri="{FF2B5EF4-FFF2-40B4-BE49-F238E27FC236}">
                <a16:creationId xmlns:a16="http://schemas.microsoft.com/office/drawing/2014/main" id="{67AD3E0B-B65F-4BFA-96BF-B23285F911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71800" y="2667000"/>
          <a:ext cx="6096000" cy="2011576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点名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属性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属性</a:t>
                      </a: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/>
                          <a:ea typeface="华文细黑" pitchFamily="2" charset="-122"/>
                        </a:rPr>
                        <a:t>……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细黑"/>
                          <a:ea typeface="华文细黑" pitchFamily="2" charset="-122"/>
                        </a:rPr>
                        <a:t>……</a:t>
                      </a:r>
                      <a:endParaRPr kumimoji="0" lang="en-US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华文细黑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5E63365-29CD-4DEA-9D87-85F87D1AA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普通</a:t>
            </a:r>
            <a:r>
              <a:rPr lang="en-US" altLang="zh-CN"/>
              <a:t>GPS</a:t>
            </a:r>
          </a:p>
        </p:txBody>
      </p:sp>
      <p:pic>
        <p:nvPicPr>
          <p:cNvPr id="32771" name="Picture 3" descr="eTrex-summitC">
            <a:extLst>
              <a:ext uri="{FF2B5EF4-FFF2-40B4-BE49-F238E27FC236}">
                <a16:creationId xmlns:a16="http://schemas.microsoft.com/office/drawing/2014/main" id="{0EAF01C9-A1F2-4B3C-9299-5FDE31C23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165735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2772" name="Group 4">
            <a:extLst>
              <a:ext uri="{FF2B5EF4-FFF2-40B4-BE49-F238E27FC236}">
                <a16:creationId xmlns:a16="http://schemas.microsoft.com/office/drawing/2014/main" id="{EC501B74-94FD-4455-8748-434F59938CA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057400"/>
            <a:ext cx="1676400" cy="1849438"/>
            <a:chOff x="2352" y="2160"/>
            <a:chExt cx="559" cy="1405"/>
          </a:xfrm>
        </p:grpSpPr>
        <p:sp>
          <p:nvSpPr>
            <p:cNvPr id="32778" name="Freeform 5">
              <a:extLst>
                <a:ext uri="{FF2B5EF4-FFF2-40B4-BE49-F238E27FC236}">
                  <a16:creationId xmlns:a16="http://schemas.microsoft.com/office/drawing/2014/main" id="{AC93F36D-FB04-4300-BA2C-0B4781AC7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160"/>
              <a:ext cx="559" cy="1053"/>
            </a:xfrm>
            <a:custGeom>
              <a:avLst/>
              <a:gdLst>
                <a:gd name="T0" fmla="*/ 337 w 559"/>
                <a:gd name="T1" fmla="*/ 918 h 1053"/>
                <a:gd name="T2" fmla="*/ 304 w 559"/>
                <a:gd name="T3" fmla="*/ 1008 h 1053"/>
                <a:gd name="T4" fmla="*/ 234 w 559"/>
                <a:gd name="T5" fmla="*/ 1023 h 1053"/>
                <a:gd name="T6" fmla="*/ 160 w 559"/>
                <a:gd name="T7" fmla="*/ 1027 h 1053"/>
                <a:gd name="T8" fmla="*/ 147 w 559"/>
                <a:gd name="T9" fmla="*/ 939 h 1053"/>
                <a:gd name="T10" fmla="*/ 133 w 559"/>
                <a:gd name="T11" fmla="*/ 951 h 1053"/>
                <a:gd name="T12" fmla="*/ 100 w 559"/>
                <a:gd name="T13" fmla="*/ 987 h 1053"/>
                <a:gd name="T14" fmla="*/ 44 w 559"/>
                <a:gd name="T15" fmla="*/ 903 h 1053"/>
                <a:gd name="T16" fmla="*/ 42 w 559"/>
                <a:gd name="T17" fmla="*/ 810 h 1053"/>
                <a:gd name="T18" fmla="*/ 11 w 559"/>
                <a:gd name="T19" fmla="*/ 827 h 1053"/>
                <a:gd name="T20" fmla="*/ 0 w 559"/>
                <a:gd name="T21" fmla="*/ 612 h 1053"/>
                <a:gd name="T22" fmla="*/ 7 w 559"/>
                <a:gd name="T23" fmla="*/ 530 h 1053"/>
                <a:gd name="T24" fmla="*/ 13 w 559"/>
                <a:gd name="T25" fmla="*/ 456 h 1053"/>
                <a:gd name="T26" fmla="*/ 44 w 559"/>
                <a:gd name="T27" fmla="*/ 346 h 1053"/>
                <a:gd name="T28" fmla="*/ 65 w 559"/>
                <a:gd name="T29" fmla="*/ 321 h 1053"/>
                <a:gd name="T30" fmla="*/ 73 w 559"/>
                <a:gd name="T31" fmla="*/ 266 h 1053"/>
                <a:gd name="T32" fmla="*/ 56 w 559"/>
                <a:gd name="T33" fmla="*/ 220 h 1053"/>
                <a:gd name="T34" fmla="*/ 133 w 559"/>
                <a:gd name="T35" fmla="*/ 188 h 1053"/>
                <a:gd name="T36" fmla="*/ 201 w 559"/>
                <a:gd name="T37" fmla="*/ 129 h 1053"/>
                <a:gd name="T38" fmla="*/ 244 w 559"/>
                <a:gd name="T39" fmla="*/ 64 h 1053"/>
                <a:gd name="T40" fmla="*/ 302 w 559"/>
                <a:gd name="T41" fmla="*/ 83 h 1053"/>
                <a:gd name="T42" fmla="*/ 333 w 559"/>
                <a:gd name="T43" fmla="*/ 26 h 1053"/>
                <a:gd name="T44" fmla="*/ 358 w 559"/>
                <a:gd name="T45" fmla="*/ 0 h 1053"/>
                <a:gd name="T46" fmla="*/ 428 w 559"/>
                <a:gd name="T47" fmla="*/ 36 h 1053"/>
                <a:gd name="T48" fmla="*/ 488 w 559"/>
                <a:gd name="T49" fmla="*/ 116 h 1053"/>
                <a:gd name="T50" fmla="*/ 548 w 559"/>
                <a:gd name="T51" fmla="*/ 340 h 1053"/>
                <a:gd name="T52" fmla="*/ 558 w 559"/>
                <a:gd name="T53" fmla="*/ 456 h 1053"/>
                <a:gd name="T54" fmla="*/ 554 w 559"/>
                <a:gd name="T55" fmla="*/ 549 h 1053"/>
                <a:gd name="T56" fmla="*/ 523 w 559"/>
                <a:gd name="T57" fmla="*/ 671 h 1053"/>
                <a:gd name="T58" fmla="*/ 496 w 559"/>
                <a:gd name="T59" fmla="*/ 738 h 1053"/>
                <a:gd name="T60" fmla="*/ 536 w 559"/>
                <a:gd name="T61" fmla="*/ 840 h 1053"/>
                <a:gd name="T62" fmla="*/ 494 w 559"/>
                <a:gd name="T63" fmla="*/ 848 h 1053"/>
                <a:gd name="T64" fmla="*/ 472 w 559"/>
                <a:gd name="T65" fmla="*/ 918 h 1053"/>
                <a:gd name="T66" fmla="*/ 476 w 559"/>
                <a:gd name="T67" fmla="*/ 974 h 1053"/>
                <a:gd name="T68" fmla="*/ 453 w 559"/>
                <a:gd name="T69" fmla="*/ 993 h 1053"/>
                <a:gd name="T70" fmla="*/ 418 w 559"/>
                <a:gd name="T71" fmla="*/ 958 h 1053"/>
                <a:gd name="T72" fmla="*/ 364 w 559"/>
                <a:gd name="T73" fmla="*/ 979 h 10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9" h="1053">
                  <a:moveTo>
                    <a:pt x="364" y="979"/>
                  </a:moveTo>
                  <a:lnTo>
                    <a:pt x="337" y="918"/>
                  </a:lnTo>
                  <a:lnTo>
                    <a:pt x="329" y="888"/>
                  </a:lnTo>
                  <a:lnTo>
                    <a:pt x="304" y="1008"/>
                  </a:lnTo>
                  <a:lnTo>
                    <a:pt x="277" y="1021"/>
                  </a:lnTo>
                  <a:lnTo>
                    <a:pt x="234" y="1023"/>
                  </a:lnTo>
                  <a:lnTo>
                    <a:pt x="215" y="1052"/>
                  </a:lnTo>
                  <a:lnTo>
                    <a:pt x="160" y="1027"/>
                  </a:lnTo>
                  <a:lnTo>
                    <a:pt x="158" y="941"/>
                  </a:lnTo>
                  <a:lnTo>
                    <a:pt x="147" y="939"/>
                  </a:lnTo>
                  <a:lnTo>
                    <a:pt x="145" y="966"/>
                  </a:lnTo>
                  <a:lnTo>
                    <a:pt x="133" y="951"/>
                  </a:lnTo>
                  <a:lnTo>
                    <a:pt x="114" y="937"/>
                  </a:lnTo>
                  <a:lnTo>
                    <a:pt x="100" y="987"/>
                  </a:lnTo>
                  <a:lnTo>
                    <a:pt x="65" y="915"/>
                  </a:lnTo>
                  <a:lnTo>
                    <a:pt x="44" y="903"/>
                  </a:lnTo>
                  <a:lnTo>
                    <a:pt x="34" y="856"/>
                  </a:lnTo>
                  <a:lnTo>
                    <a:pt x="42" y="810"/>
                  </a:lnTo>
                  <a:lnTo>
                    <a:pt x="27" y="835"/>
                  </a:lnTo>
                  <a:lnTo>
                    <a:pt x="11" y="827"/>
                  </a:lnTo>
                  <a:lnTo>
                    <a:pt x="11" y="789"/>
                  </a:lnTo>
                  <a:lnTo>
                    <a:pt x="0" y="612"/>
                  </a:lnTo>
                  <a:lnTo>
                    <a:pt x="9" y="570"/>
                  </a:lnTo>
                  <a:lnTo>
                    <a:pt x="7" y="530"/>
                  </a:lnTo>
                  <a:lnTo>
                    <a:pt x="21" y="509"/>
                  </a:lnTo>
                  <a:lnTo>
                    <a:pt x="13" y="456"/>
                  </a:lnTo>
                  <a:lnTo>
                    <a:pt x="31" y="363"/>
                  </a:lnTo>
                  <a:lnTo>
                    <a:pt x="44" y="346"/>
                  </a:lnTo>
                  <a:lnTo>
                    <a:pt x="56" y="353"/>
                  </a:lnTo>
                  <a:lnTo>
                    <a:pt x="65" y="321"/>
                  </a:lnTo>
                  <a:lnTo>
                    <a:pt x="65" y="294"/>
                  </a:lnTo>
                  <a:lnTo>
                    <a:pt x="73" y="266"/>
                  </a:lnTo>
                  <a:lnTo>
                    <a:pt x="52" y="253"/>
                  </a:lnTo>
                  <a:lnTo>
                    <a:pt x="56" y="220"/>
                  </a:lnTo>
                  <a:lnTo>
                    <a:pt x="71" y="211"/>
                  </a:lnTo>
                  <a:lnTo>
                    <a:pt x="133" y="188"/>
                  </a:lnTo>
                  <a:lnTo>
                    <a:pt x="166" y="150"/>
                  </a:lnTo>
                  <a:lnTo>
                    <a:pt x="201" y="129"/>
                  </a:lnTo>
                  <a:lnTo>
                    <a:pt x="199" y="95"/>
                  </a:lnTo>
                  <a:lnTo>
                    <a:pt x="244" y="64"/>
                  </a:lnTo>
                  <a:lnTo>
                    <a:pt x="267" y="62"/>
                  </a:lnTo>
                  <a:lnTo>
                    <a:pt x="302" y="83"/>
                  </a:lnTo>
                  <a:lnTo>
                    <a:pt x="304" y="58"/>
                  </a:lnTo>
                  <a:lnTo>
                    <a:pt x="333" y="26"/>
                  </a:lnTo>
                  <a:lnTo>
                    <a:pt x="342" y="24"/>
                  </a:lnTo>
                  <a:lnTo>
                    <a:pt x="358" y="0"/>
                  </a:lnTo>
                  <a:lnTo>
                    <a:pt x="410" y="34"/>
                  </a:lnTo>
                  <a:lnTo>
                    <a:pt x="428" y="36"/>
                  </a:lnTo>
                  <a:lnTo>
                    <a:pt x="461" y="121"/>
                  </a:lnTo>
                  <a:lnTo>
                    <a:pt x="488" y="116"/>
                  </a:lnTo>
                  <a:lnTo>
                    <a:pt x="528" y="262"/>
                  </a:lnTo>
                  <a:lnTo>
                    <a:pt x="548" y="340"/>
                  </a:lnTo>
                  <a:lnTo>
                    <a:pt x="536" y="391"/>
                  </a:lnTo>
                  <a:lnTo>
                    <a:pt x="558" y="456"/>
                  </a:lnTo>
                  <a:lnTo>
                    <a:pt x="552" y="481"/>
                  </a:lnTo>
                  <a:lnTo>
                    <a:pt x="554" y="549"/>
                  </a:lnTo>
                  <a:lnTo>
                    <a:pt x="532" y="606"/>
                  </a:lnTo>
                  <a:lnTo>
                    <a:pt x="523" y="671"/>
                  </a:lnTo>
                  <a:lnTo>
                    <a:pt x="519" y="703"/>
                  </a:lnTo>
                  <a:lnTo>
                    <a:pt x="496" y="738"/>
                  </a:lnTo>
                  <a:lnTo>
                    <a:pt x="525" y="766"/>
                  </a:lnTo>
                  <a:lnTo>
                    <a:pt x="536" y="840"/>
                  </a:lnTo>
                  <a:lnTo>
                    <a:pt x="523" y="848"/>
                  </a:lnTo>
                  <a:lnTo>
                    <a:pt x="494" y="848"/>
                  </a:lnTo>
                  <a:lnTo>
                    <a:pt x="472" y="880"/>
                  </a:lnTo>
                  <a:lnTo>
                    <a:pt x="472" y="918"/>
                  </a:lnTo>
                  <a:lnTo>
                    <a:pt x="480" y="943"/>
                  </a:lnTo>
                  <a:lnTo>
                    <a:pt x="476" y="974"/>
                  </a:lnTo>
                  <a:lnTo>
                    <a:pt x="466" y="994"/>
                  </a:lnTo>
                  <a:lnTo>
                    <a:pt x="453" y="993"/>
                  </a:lnTo>
                  <a:lnTo>
                    <a:pt x="434" y="968"/>
                  </a:lnTo>
                  <a:lnTo>
                    <a:pt x="418" y="958"/>
                  </a:lnTo>
                  <a:lnTo>
                    <a:pt x="393" y="974"/>
                  </a:lnTo>
                  <a:lnTo>
                    <a:pt x="364" y="979"/>
                  </a:lnTo>
                </a:path>
              </a:pathLst>
            </a:custGeom>
            <a:solidFill>
              <a:srgbClr val="088C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9" name="Freeform 6">
              <a:extLst>
                <a:ext uri="{FF2B5EF4-FFF2-40B4-BE49-F238E27FC236}">
                  <a16:creationId xmlns:a16="http://schemas.microsoft.com/office/drawing/2014/main" id="{9BB7F8F6-9090-4E47-ADEA-55CEAE12B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2533"/>
              <a:ext cx="263" cy="1032"/>
            </a:xfrm>
            <a:custGeom>
              <a:avLst/>
              <a:gdLst>
                <a:gd name="T0" fmla="*/ 124 w 263"/>
                <a:gd name="T1" fmla="*/ 1028 h 1032"/>
                <a:gd name="T2" fmla="*/ 143 w 263"/>
                <a:gd name="T3" fmla="*/ 1031 h 1032"/>
                <a:gd name="T4" fmla="*/ 154 w 263"/>
                <a:gd name="T5" fmla="*/ 1031 h 1032"/>
                <a:gd name="T6" fmla="*/ 152 w 263"/>
                <a:gd name="T7" fmla="*/ 984 h 1032"/>
                <a:gd name="T8" fmla="*/ 150 w 263"/>
                <a:gd name="T9" fmla="*/ 876 h 1032"/>
                <a:gd name="T10" fmla="*/ 152 w 263"/>
                <a:gd name="T11" fmla="*/ 762 h 1032"/>
                <a:gd name="T12" fmla="*/ 143 w 263"/>
                <a:gd name="T13" fmla="*/ 657 h 1032"/>
                <a:gd name="T14" fmla="*/ 156 w 263"/>
                <a:gd name="T15" fmla="*/ 536 h 1032"/>
                <a:gd name="T16" fmla="*/ 182 w 263"/>
                <a:gd name="T17" fmla="*/ 445 h 1032"/>
                <a:gd name="T18" fmla="*/ 212 w 263"/>
                <a:gd name="T19" fmla="*/ 381 h 1032"/>
                <a:gd name="T20" fmla="*/ 244 w 263"/>
                <a:gd name="T21" fmla="*/ 287 h 1032"/>
                <a:gd name="T22" fmla="*/ 262 w 263"/>
                <a:gd name="T23" fmla="*/ 240 h 1032"/>
                <a:gd name="T24" fmla="*/ 244 w 263"/>
                <a:gd name="T25" fmla="*/ 240 h 1032"/>
                <a:gd name="T26" fmla="*/ 221 w 263"/>
                <a:gd name="T27" fmla="*/ 312 h 1032"/>
                <a:gd name="T28" fmla="*/ 195 w 263"/>
                <a:gd name="T29" fmla="*/ 384 h 1032"/>
                <a:gd name="T30" fmla="*/ 173 w 263"/>
                <a:gd name="T31" fmla="*/ 439 h 1032"/>
                <a:gd name="T32" fmla="*/ 154 w 263"/>
                <a:gd name="T33" fmla="*/ 508 h 1032"/>
                <a:gd name="T34" fmla="*/ 167 w 263"/>
                <a:gd name="T35" fmla="*/ 414 h 1032"/>
                <a:gd name="T36" fmla="*/ 169 w 263"/>
                <a:gd name="T37" fmla="*/ 301 h 1032"/>
                <a:gd name="T38" fmla="*/ 191 w 263"/>
                <a:gd name="T39" fmla="*/ 229 h 1032"/>
                <a:gd name="T40" fmla="*/ 219 w 263"/>
                <a:gd name="T41" fmla="*/ 154 h 1032"/>
                <a:gd name="T42" fmla="*/ 204 w 263"/>
                <a:gd name="T43" fmla="*/ 160 h 1032"/>
                <a:gd name="T44" fmla="*/ 161 w 263"/>
                <a:gd name="T45" fmla="*/ 301 h 1032"/>
                <a:gd name="T46" fmla="*/ 152 w 263"/>
                <a:gd name="T47" fmla="*/ 453 h 1032"/>
                <a:gd name="T48" fmla="*/ 131 w 263"/>
                <a:gd name="T49" fmla="*/ 326 h 1032"/>
                <a:gd name="T50" fmla="*/ 103 w 263"/>
                <a:gd name="T51" fmla="*/ 0 h 1032"/>
                <a:gd name="T52" fmla="*/ 113 w 263"/>
                <a:gd name="T53" fmla="*/ 215 h 1032"/>
                <a:gd name="T54" fmla="*/ 139 w 263"/>
                <a:gd name="T55" fmla="*/ 475 h 1032"/>
                <a:gd name="T56" fmla="*/ 133 w 263"/>
                <a:gd name="T57" fmla="*/ 608 h 1032"/>
                <a:gd name="T58" fmla="*/ 115 w 263"/>
                <a:gd name="T59" fmla="*/ 500 h 1032"/>
                <a:gd name="T60" fmla="*/ 85 w 263"/>
                <a:gd name="T61" fmla="*/ 353 h 1032"/>
                <a:gd name="T62" fmla="*/ 12 w 263"/>
                <a:gd name="T63" fmla="*/ 187 h 1032"/>
                <a:gd name="T64" fmla="*/ 0 w 263"/>
                <a:gd name="T65" fmla="*/ 182 h 1032"/>
                <a:gd name="T66" fmla="*/ 81 w 263"/>
                <a:gd name="T67" fmla="*/ 386 h 1032"/>
                <a:gd name="T68" fmla="*/ 113 w 263"/>
                <a:gd name="T69" fmla="*/ 599 h 1032"/>
                <a:gd name="T70" fmla="*/ 120 w 263"/>
                <a:gd name="T71" fmla="*/ 751 h 1032"/>
                <a:gd name="T72" fmla="*/ 118 w 263"/>
                <a:gd name="T73" fmla="*/ 978 h 1032"/>
                <a:gd name="T74" fmla="*/ 124 w 263"/>
                <a:gd name="T75" fmla="*/ 1028 h 10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63" h="1032">
                  <a:moveTo>
                    <a:pt x="124" y="1028"/>
                  </a:moveTo>
                  <a:lnTo>
                    <a:pt x="143" y="1031"/>
                  </a:lnTo>
                  <a:lnTo>
                    <a:pt x="154" y="1031"/>
                  </a:lnTo>
                  <a:lnTo>
                    <a:pt x="152" y="984"/>
                  </a:lnTo>
                  <a:lnTo>
                    <a:pt x="150" y="876"/>
                  </a:lnTo>
                  <a:lnTo>
                    <a:pt x="152" y="762"/>
                  </a:lnTo>
                  <a:lnTo>
                    <a:pt x="143" y="657"/>
                  </a:lnTo>
                  <a:lnTo>
                    <a:pt x="156" y="536"/>
                  </a:lnTo>
                  <a:lnTo>
                    <a:pt x="182" y="445"/>
                  </a:lnTo>
                  <a:lnTo>
                    <a:pt x="212" y="381"/>
                  </a:lnTo>
                  <a:lnTo>
                    <a:pt x="244" y="287"/>
                  </a:lnTo>
                  <a:lnTo>
                    <a:pt x="262" y="240"/>
                  </a:lnTo>
                  <a:lnTo>
                    <a:pt x="244" y="240"/>
                  </a:lnTo>
                  <a:lnTo>
                    <a:pt x="221" y="312"/>
                  </a:lnTo>
                  <a:lnTo>
                    <a:pt x="195" y="384"/>
                  </a:lnTo>
                  <a:lnTo>
                    <a:pt x="173" y="439"/>
                  </a:lnTo>
                  <a:lnTo>
                    <a:pt x="154" y="508"/>
                  </a:lnTo>
                  <a:lnTo>
                    <a:pt x="167" y="414"/>
                  </a:lnTo>
                  <a:lnTo>
                    <a:pt x="169" y="301"/>
                  </a:lnTo>
                  <a:lnTo>
                    <a:pt x="191" y="229"/>
                  </a:lnTo>
                  <a:lnTo>
                    <a:pt x="219" y="154"/>
                  </a:lnTo>
                  <a:lnTo>
                    <a:pt x="204" y="160"/>
                  </a:lnTo>
                  <a:lnTo>
                    <a:pt x="161" y="301"/>
                  </a:lnTo>
                  <a:lnTo>
                    <a:pt x="152" y="453"/>
                  </a:lnTo>
                  <a:lnTo>
                    <a:pt x="131" y="326"/>
                  </a:lnTo>
                  <a:lnTo>
                    <a:pt x="103" y="0"/>
                  </a:lnTo>
                  <a:lnTo>
                    <a:pt x="113" y="215"/>
                  </a:lnTo>
                  <a:lnTo>
                    <a:pt x="139" y="475"/>
                  </a:lnTo>
                  <a:lnTo>
                    <a:pt x="133" y="608"/>
                  </a:lnTo>
                  <a:lnTo>
                    <a:pt x="115" y="500"/>
                  </a:lnTo>
                  <a:lnTo>
                    <a:pt x="85" y="353"/>
                  </a:lnTo>
                  <a:lnTo>
                    <a:pt x="12" y="187"/>
                  </a:lnTo>
                  <a:lnTo>
                    <a:pt x="0" y="182"/>
                  </a:lnTo>
                  <a:lnTo>
                    <a:pt x="81" y="386"/>
                  </a:lnTo>
                  <a:lnTo>
                    <a:pt x="113" y="599"/>
                  </a:lnTo>
                  <a:lnTo>
                    <a:pt x="120" y="751"/>
                  </a:lnTo>
                  <a:lnTo>
                    <a:pt x="118" y="978"/>
                  </a:lnTo>
                  <a:lnTo>
                    <a:pt x="124" y="1028"/>
                  </a:lnTo>
                </a:path>
              </a:pathLst>
            </a:custGeom>
            <a:solidFill>
              <a:schemeClr val="accent2"/>
            </a:solidFill>
            <a:ln w="9525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2773" name="Picture 41" descr="u=428604273,1899096012&amp;fm=0&amp;gp=-32">
            <a:hlinkClick r:id="rId4"/>
            <a:extLst>
              <a:ext uri="{FF2B5EF4-FFF2-40B4-BE49-F238E27FC236}">
                <a16:creationId xmlns:a16="http://schemas.microsoft.com/office/drawing/2014/main" id="{EEFA4B0A-5C31-4DC5-9D05-0E550B1F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600200"/>
            <a:ext cx="3886200" cy="332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90" name="Freeform 42">
            <a:extLst>
              <a:ext uri="{FF2B5EF4-FFF2-40B4-BE49-F238E27FC236}">
                <a16:creationId xmlns:a16="http://schemas.microsoft.com/office/drawing/2014/main" id="{9203F7C9-20F3-4BC5-850A-05589E160862}"/>
              </a:ext>
            </a:extLst>
          </p:cNvPr>
          <p:cNvSpPr>
            <a:spLocks/>
          </p:cNvSpPr>
          <p:nvPr/>
        </p:nvSpPr>
        <p:spPr bwMode="auto">
          <a:xfrm>
            <a:off x="1436688" y="4881563"/>
            <a:ext cx="4016375" cy="1781175"/>
          </a:xfrm>
          <a:custGeom>
            <a:avLst/>
            <a:gdLst>
              <a:gd name="T0" fmla="*/ 0 w 2530"/>
              <a:gd name="T1" fmla="*/ 1194554063 h 1122"/>
              <a:gd name="T2" fmla="*/ 206652813 w 2530"/>
              <a:gd name="T3" fmla="*/ 1607859688 h 1122"/>
              <a:gd name="T4" fmla="*/ 284778450 w 2530"/>
              <a:gd name="T5" fmla="*/ 1685985325 h 1122"/>
              <a:gd name="T6" fmla="*/ 441028138 w 2530"/>
              <a:gd name="T7" fmla="*/ 1945560625 h 1122"/>
              <a:gd name="T8" fmla="*/ 544353750 w 2530"/>
              <a:gd name="T9" fmla="*/ 2048887825 h 1122"/>
              <a:gd name="T10" fmla="*/ 597277825 w 2530"/>
              <a:gd name="T11" fmla="*/ 2127011875 h 1122"/>
              <a:gd name="T12" fmla="*/ 829132200 w 2530"/>
              <a:gd name="T13" fmla="*/ 2147483647 h 1122"/>
              <a:gd name="T14" fmla="*/ 1323082825 w 2530"/>
              <a:gd name="T15" fmla="*/ 2147483647 h 1122"/>
              <a:gd name="T16" fmla="*/ 1607859688 w 2530"/>
              <a:gd name="T17" fmla="*/ 2147483647 h 1122"/>
              <a:gd name="T18" fmla="*/ 1892638138 w 2530"/>
              <a:gd name="T19" fmla="*/ 2147483647 h 1122"/>
              <a:gd name="T20" fmla="*/ 2147483647 w 2530"/>
              <a:gd name="T21" fmla="*/ 2147483647 h 1122"/>
              <a:gd name="T22" fmla="*/ 2147483647 w 2530"/>
              <a:gd name="T23" fmla="*/ 2147483647 h 1122"/>
              <a:gd name="T24" fmla="*/ 2147483647 w 2530"/>
              <a:gd name="T25" fmla="*/ 2147483647 h 1122"/>
              <a:gd name="T26" fmla="*/ 2147483647 w 2530"/>
              <a:gd name="T27" fmla="*/ 2147483647 h 1122"/>
              <a:gd name="T28" fmla="*/ 2147483647 w 2530"/>
              <a:gd name="T29" fmla="*/ 2147483647 h 1122"/>
              <a:gd name="T30" fmla="*/ 2147483647 w 2530"/>
              <a:gd name="T31" fmla="*/ 2147483647 h 1122"/>
              <a:gd name="T32" fmla="*/ 2147483647 w 2530"/>
              <a:gd name="T33" fmla="*/ 2127011875 h 1122"/>
              <a:gd name="T34" fmla="*/ 2147483647 w 2530"/>
              <a:gd name="T35" fmla="*/ 2048887825 h 1122"/>
              <a:gd name="T36" fmla="*/ 2147483647 w 2530"/>
              <a:gd name="T37" fmla="*/ 1970762188 h 1122"/>
              <a:gd name="T38" fmla="*/ 2147483647 w 2530"/>
              <a:gd name="T39" fmla="*/ 1920359063 h 1122"/>
              <a:gd name="T40" fmla="*/ 2147483647 w 2530"/>
              <a:gd name="T41" fmla="*/ 1711186888 h 1122"/>
              <a:gd name="T42" fmla="*/ 2147483647 w 2530"/>
              <a:gd name="T43" fmla="*/ 1013102813 h 1122"/>
              <a:gd name="T44" fmla="*/ 2147483647 w 2530"/>
              <a:gd name="T45" fmla="*/ 831651563 h 1122"/>
              <a:gd name="T46" fmla="*/ 2147483647 w 2530"/>
              <a:gd name="T47" fmla="*/ 622479388 h 1122"/>
              <a:gd name="T48" fmla="*/ 2147483647 w 2530"/>
              <a:gd name="T49" fmla="*/ 0 h 112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30" h="1122">
                <a:moveTo>
                  <a:pt x="0" y="474"/>
                </a:moveTo>
                <a:cubicBezTo>
                  <a:pt x="23" y="527"/>
                  <a:pt x="48" y="590"/>
                  <a:pt x="82" y="638"/>
                </a:cubicBezTo>
                <a:cubicBezTo>
                  <a:pt x="90" y="650"/>
                  <a:pt x="104" y="657"/>
                  <a:pt x="113" y="669"/>
                </a:cubicBezTo>
                <a:cubicBezTo>
                  <a:pt x="152" y="723"/>
                  <a:pt x="114" y="711"/>
                  <a:pt x="175" y="772"/>
                </a:cubicBezTo>
                <a:cubicBezTo>
                  <a:pt x="189" y="786"/>
                  <a:pt x="203" y="798"/>
                  <a:pt x="216" y="813"/>
                </a:cubicBezTo>
                <a:cubicBezTo>
                  <a:pt x="224" y="822"/>
                  <a:pt x="226" y="838"/>
                  <a:pt x="237" y="844"/>
                </a:cubicBezTo>
                <a:cubicBezTo>
                  <a:pt x="265" y="860"/>
                  <a:pt x="302" y="857"/>
                  <a:pt x="329" y="875"/>
                </a:cubicBezTo>
                <a:cubicBezTo>
                  <a:pt x="390" y="914"/>
                  <a:pt x="456" y="927"/>
                  <a:pt x="525" y="947"/>
                </a:cubicBezTo>
                <a:cubicBezTo>
                  <a:pt x="623" y="1026"/>
                  <a:pt x="525" y="960"/>
                  <a:pt x="638" y="998"/>
                </a:cubicBezTo>
                <a:cubicBezTo>
                  <a:pt x="677" y="1011"/>
                  <a:pt x="712" y="1037"/>
                  <a:pt x="751" y="1050"/>
                </a:cubicBezTo>
                <a:cubicBezTo>
                  <a:pt x="903" y="1101"/>
                  <a:pt x="1065" y="1108"/>
                  <a:pt x="1224" y="1122"/>
                </a:cubicBezTo>
                <a:cubicBezTo>
                  <a:pt x="1272" y="1118"/>
                  <a:pt x="1321" y="1122"/>
                  <a:pt x="1368" y="1111"/>
                </a:cubicBezTo>
                <a:cubicBezTo>
                  <a:pt x="1385" y="1107"/>
                  <a:pt x="1394" y="1088"/>
                  <a:pt x="1409" y="1080"/>
                </a:cubicBezTo>
                <a:cubicBezTo>
                  <a:pt x="1422" y="1074"/>
                  <a:pt x="1436" y="1073"/>
                  <a:pt x="1450" y="1070"/>
                </a:cubicBezTo>
                <a:cubicBezTo>
                  <a:pt x="1505" y="1035"/>
                  <a:pt x="1569" y="1024"/>
                  <a:pt x="1625" y="988"/>
                </a:cubicBezTo>
                <a:cubicBezTo>
                  <a:pt x="1659" y="938"/>
                  <a:pt x="1701" y="920"/>
                  <a:pt x="1759" y="906"/>
                </a:cubicBezTo>
                <a:cubicBezTo>
                  <a:pt x="1783" y="882"/>
                  <a:pt x="1801" y="861"/>
                  <a:pt x="1831" y="844"/>
                </a:cubicBezTo>
                <a:cubicBezTo>
                  <a:pt x="1901" y="804"/>
                  <a:pt x="1818" y="875"/>
                  <a:pt x="1903" y="813"/>
                </a:cubicBezTo>
                <a:cubicBezTo>
                  <a:pt x="1915" y="804"/>
                  <a:pt x="1923" y="791"/>
                  <a:pt x="1934" y="782"/>
                </a:cubicBezTo>
                <a:cubicBezTo>
                  <a:pt x="1943" y="774"/>
                  <a:pt x="1955" y="769"/>
                  <a:pt x="1965" y="762"/>
                </a:cubicBezTo>
                <a:cubicBezTo>
                  <a:pt x="1990" y="723"/>
                  <a:pt x="2023" y="708"/>
                  <a:pt x="2057" y="679"/>
                </a:cubicBezTo>
                <a:cubicBezTo>
                  <a:pt x="2156" y="594"/>
                  <a:pt x="2272" y="512"/>
                  <a:pt x="2345" y="402"/>
                </a:cubicBezTo>
                <a:cubicBezTo>
                  <a:pt x="2368" y="314"/>
                  <a:pt x="2335" y="403"/>
                  <a:pt x="2397" y="330"/>
                </a:cubicBezTo>
                <a:cubicBezTo>
                  <a:pt x="2418" y="305"/>
                  <a:pt x="2428" y="273"/>
                  <a:pt x="2448" y="247"/>
                </a:cubicBezTo>
                <a:cubicBezTo>
                  <a:pt x="2469" y="160"/>
                  <a:pt x="2530" y="93"/>
                  <a:pt x="2530" y="0"/>
                </a:cubicBezTo>
              </a:path>
            </a:pathLst>
          </a:cu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4491" name="Picture 43">
            <a:extLst>
              <a:ext uri="{FF2B5EF4-FFF2-40B4-BE49-F238E27FC236}">
                <a16:creationId xmlns:a16="http://schemas.microsoft.com/office/drawing/2014/main" id="{9236A7DC-C291-402A-A0F6-FB196A827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133600"/>
            <a:ext cx="1371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92" name="Picture 44">
            <a:extLst>
              <a:ext uri="{FF2B5EF4-FFF2-40B4-BE49-F238E27FC236}">
                <a16:creationId xmlns:a16="http://schemas.microsoft.com/office/drawing/2014/main" id="{1CD12670-F6DA-4A98-946C-ABBC18BF8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438400"/>
            <a:ext cx="13716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493" name="AutoShape 45">
            <a:extLst>
              <a:ext uri="{FF2B5EF4-FFF2-40B4-BE49-F238E27FC236}">
                <a16:creationId xmlns:a16="http://schemas.microsoft.com/office/drawing/2014/main" id="{3E207F03-0E42-4F64-9812-0090E55D28F3}"/>
              </a:ext>
            </a:extLst>
          </p:cNvPr>
          <p:cNvSpPr>
            <a:spLocks noChangeArrowheads="1"/>
          </p:cNvSpPr>
          <p:nvPr/>
        </p:nvSpPr>
        <p:spPr bwMode="auto">
          <a:xfrm rot="8818568">
            <a:off x="2362200" y="4343400"/>
            <a:ext cx="2057400" cy="381000"/>
          </a:xfrm>
          <a:prstGeom prst="lightningBolt">
            <a:avLst/>
          </a:prstGeom>
          <a:gradFill rotWithShape="1">
            <a:gsLst>
              <a:gs pos="0">
                <a:srgbClr val="0066FF"/>
              </a:gs>
              <a:gs pos="100000">
                <a:srgbClr val="002F7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9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7BD4677-801F-4D7E-992E-BC5565A39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6213475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70D3BF4-9C9C-41AE-9DFD-5837D5794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6213475"/>
            <a:ext cx="214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72003C4-3A23-4790-B68F-8D893D448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6213475"/>
            <a:ext cx="325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8B0FD89-E8AB-4F7F-9CFE-A11BE5B7B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8150" y="6211888"/>
            <a:ext cx="32575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Freeform 8">
            <a:extLst>
              <a:ext uri="{FF2B5EF4-FFF2-40B4-BE49-F238E27FC236}">
                <a16:creationId xmlns:a16="http://schemas.microsoft.com/office/drawing/2014/main" id="{576D32BB-23B6-4DB9-B733-193BCB165545}"/>
              </a:ext>
            </a:extLst>
          </p:cNvPr>
          <p:cNvSpPr>
            <a:spLocks/>
          </p:cNvSpPr>
          <p:nvPr/>
        </p:nvSpPr>
        <p:spPr bwMode="auto">
          <a:xfrm>
            <a:off x="3124200" y="4038600"/>
            <a:ext cx="585788" cy="849313"/>
          </a:xfrm>
          <a:custGeom>
            <a:avLst/>
            <a:gdLst>
              <a:gd name="T0" fmla="*/ 272308623 w 849"/>
              <a:gd name="T1" fmla="*/ 246975458 h 535"/>
              <a:gd name="T2" fmla="*/ 272308623 w 849"/>
              <a:gd name="T3" fmla="*/ 519152493 h 535"/>
              <a:gd name="T4" fmla="*/ 102353516 w 849"/>
              <a:gd name="T5" fmla="*/ 519152493 h 535"/>
              <a:gd name="T6" fmla="*/ 91880399 w 849"/>
              <a:gd name="T7" fmla="*/ 516633129 h 535"/>
              <a:gd name="T8" fmla="*/ 83310921 w 849"/>
              <a:gd name="T9" fmla="*/ 509071862 h 535"/>
              <a:gd name="T10" fmla="*/ 76170379 w 849"/>
              <a:gd name="T11" fmla="*/ 493950916 h 535"/>
              <a:gd name="T12" fmla="*/ 68076983 w 849"/>
              <a:gd name="T13" fmla="*/ 476310605 h 535"/>
              <a:gd name="T14" fmla="*/ 59984277 w 849"/>
              <a:gd name="T15" fmla="*/ 451109028 h 535"/>
              <a:gd name="T16" fmla="*/ 52366963 w 849"/>
              <a:gd name="T17" fmla="*/ 423386499 h 535"/>
              <a:gd name="T18" fmla="*/ 44750339 w 849"/>
              <a:gd name="T19" fmla="*/ 390625242 h 535"/>
              <a:gd name="T20" fmla="*/ 39513436 w 849"/>
              <a:gd name="T21" fmla="*/ 357862398 h 535"/>
              <a:gd name="T22" fmla="*/ 34752615 w 849"/>
              <a:gd name="T23" fmla="*/ 322580190 h 535"/>
              <a:gd name="T24" fmla="*/ 30467876 w 849"/>
              <a:gd name="T25" fmla="*/ 287297982 h 535"/>
              <a:gd name="T26" fmla="*/ 25707745 w 849"/>
              <a:gd name="T27" fmla="*/ 249496409 h 535"/>
              <a:gd name="T28" fmla="*/ 21899088 w 849"/>
              <a:gd name="T29" fmla="*/ 211693250 h 535"/>
              <a:gd name="T30" fmla="*/ 18090431 w 849"/>
              <a:gd name="T31" fmla="*/ 173891677 h 535"/>
              <a:gd name="T32" fmla="*/ 14757856 w 849"/>
              <a:gd name="T33" fmla="*/ 131048202 h 535"/>
              <a:gd name="T34" fmla="*/ 11901363 w 849"/>
              <a:gd name="T35" fmla="*/ 90725678 h 535"/>
              <a:gd name="T36" fmla="*/ 9520952 w 849"/>
              <a:gd name="T37" fmla="*/ 52924106 h 535"/>
              <a:gd name="T38" fmla="*/ 6189068 w 849"/>
              <a:gd name="T39" fmla="*/ 0 h 535"/>
              <a:gd name="T40" fmla="*/ 3808657 w 849"/>
              <a:gd name="T41" fmla="*/ 45362839 h 535"/>
              <a:gd name="T42" fmla="*/ 1904328 w 849"/>
              <a:gd name="T43" fmla="*/ 85685363 h 535"/>
              <a:gd name="T44" fmla="*/ 476082 w 849"/>
              <a:gd name="T45" fmla="*/ 133569154 h 535"/>
              <a:gd name="T46" fmla="*/ 0 w 849"/>
              <a:gd name="T47" fmla="*/ 186491672 h 535"/>
              <a:gd name="T48" fmla="*/ 0 w 849"/>
              <a:gd name="T49" fmla="*/ 234375463 h 535"/>
              <a:gd name="T50" fmla="*/ 0 w 849"/>
              <a:gd name="T51" fmla="*/ 292338297 h 535"/>
              <a:gd name="T52" fmla="*/ 952164 w 849"/>
              <a:gd name="T53" fmla="*/ 355343034 h 535"/>
              <a:gd name="T54" fmla="*/ 1904328 w 849"/>
              <a:gd name="T55" fmla="*/ 415826820 h 535"/>
              <a:gd name="T56" fmla="*/ 3808657 w 849"/>
              <a:gd name="T57" fmla="*/ 476310605 h 535"/>
              <a:gd name="T58" fmla="*/ 7141232 w 849"/>
              <a:gd name="T59" fmla="*/ 539313755 h 535"/>
              <a:gd name="T60" fmla="*/ 9997035 w 849"/>
              <a:gd name="T61" fmla="*/ 594757225 h 535"/>
              <a:gd name="T62" fmla="*/ 14757856 w 849"/>
              <a:gd name="T63" fmla="*/ 650200695 h 535"/>
              <a:gd name="T64" fmla="*/ 20946923 w 849"/>
              <a:gd name="T65" fmla="*/ 715724796 h 535"/>
              <a:gd name="T66" fmla="*/ 26183827 w 849"/>
              <a:gd name="T67" fmla="*/ 763608587 h 535"/>
              <a:gd name="T68" fmla="*/ 33324368 w 849"/>
              <a:gd name="T69" fmla="*/ 824092373 h 535"/>
              <a:gd name="T70" fmla="*/ 42369929 w 849"/>
              <a:gd name="T71" fmla="*/ 879535843 h 535"/>
              <a:gd name="T72" fmla="*/ 49986553 w 849"/>
              <a:gd name="T73" fmla="*/ 924898682 h 535"/>
              <a:gd name="T74" fmla="*/ 59508195 w 849"/>
              <a:gd name="T75" fmla="*/ 972780885 h 535"/>
              <a:gd name="T76" fmla="*/ 69505230 w 849"/>
              <a:gd name="T77" fmla="*/ 1008063093 h 535"/>
              <a:gd name="T78" fmla="*/ 79026872 w 849"/>
              <a:gd name="T79" fmla="*/ 1035785622 h 535"/>
              <a:gd name="T80" fmla="*/ 92832564 w 849"/>
              <a:gd name="T81" fmla="*/ 1053425933 h 535"/>
              <a:gd name="T82" fmla="*/ 103781762 w 849"/>
              <a:gd name="T83" fmla="*/ 1055946884 h 535"/>
              <a:gd name="T84" fmla="*/ 115207733 w 849"/>
              <a:gd name="T85" fmla="*/ 1055946884 h 535"/>
              <a:gd name="T86" fmla="*/ 272308623 w 849"/>
              <a:gd name="T87" fmla="*/ 1055946884 h 535"/>
              <a:gd name="T88" fmla="*/ 272308623 w 849"/>
              <a:gd name="T89" fmla="*/ 1345764230 h 535"/>
              <a:gd name="T90" fmla="*/ 403702458 w 849"/>
              <a:gd name="T91" fmla="*/ 796369844 h 535"/>
              <a:gd name="T92" fmla="*/ 272308623 w 849"/>
              <a:gd name="T93" fmla="*/ 246975458 h 53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49" h="535">
                <a:moveTo>
                  <a:pt x="572" y="98"/>
                </a:moveTo>
                <a:lnTo>
                  <a:pt x="572" y="206"/>
                </a:lnTo>
                <a:lnTo>
                  <a:pt x="215" y="206"/>
                </a:lnTo>
                <a:lnTo>
                  <a:pt x="193" y="205"/>
                </a:lnTo>
                <a:lnTo>
                  <a:pt x="175" y="202"/>
                </a:lnTo>
                <a:lnTo>
                  <a:pt x="160" y="196"/>
                </a:lnTo>
                <a:lnTo>
                  <a:pt x="143" y="189"/>
                </a:lnTo>
                <a:lnTo>
                  <a:pt x="126" y="179"/>
                </a:lnTo>
                <a:lnTo>
                  <a:pt x="110" y="168"/>
                </a:lnTo>
                <a:lnTo>
                  <a:pt x="94" y="155"/>
                </a:lnTo>
                <a:lnTo>
                  <a:pt x="83" y="142"/>
                </a:lnTo>
                <a:lnTo>
                  <a:pt x="73" y="128"/>
                </a:lnTo>
                <a:lnTo>
                  <a:pt x="64" y="114"/>
                </a:lnTo>
                <a:lnTo>
                  <a:pt x="54" y="99"/>
                </a:lnTo>
                <a:lnTo>
                  <a:pt x="46" y="84"/>
                </a:lnTo>
                <a:lnTo>
                  <a:pt x="38" y="69"/>
                </a:lnTo>
                <a:lnTo>
                  <a:pt x="31" y="52"/>
                </a:lnTo>
                <a:lnTo>
                  <a:pt x="25" y="36"/>
                </a:lnTo>
                <a:lnTo>
                  <a:pt x="20" y="21"/>
                </a:lnTo>
                <a:lnTo>
                  <a:pt x="13" y="0"/>
                </a:lnTo>
                <a:lnTo>
                  <a:pt x="8" y="18"/>
                </a:lnTo>
                <a:lnTo>
                  <a:pt x="4" y="34"/>
                </a:lnTo>
                <a:lnTo>
                  <a:pt x="1" y="53"/>
                </a:lnTo>
                <a:lnTo>
                  <a:pt x="0" y="74"/>
                </a:lnTo>
                <a:lnTo>
                  <a:pt x="0" y="93"/>
                </a:lnTo>
                <a:lnTo>
                  <a:pt x="0" y="116"/>
                </a:lnTo>
                <a:lnTo>
                  <a:pt x="2" y="141"/>
                </a:lnTo>
                <a:lnTo>
                  <a:pt x="4" y="165"/>
                </a:lnTo>
                <a:lnTo>
                  <a:pt x="8" y="189"/>
                </a:lnTo>
                <a:lnTo>
                  <a:pt x="15" y="214"/>
                </a:lnTo>
                <a:lnTo>
                  <a:pt x="21" y="236"/>
                </a:lnTo>
                <a:lnTo>
                  <a:pt x="31" y="258"/>
                </a:lnTo>
                <a:lnTo>
                  <a:pt x="44" y="284"/>
                </a:lnTo>
                <a:lnTo>
                  <a:pt x="55" y="303"/>
                </a:lnTo>
                <a:lnTo>
                  <a:pt x="70" y="327"/>
                </a:lnTo>
                <a:lnTo>
                  <a:pt x="89" y="349"/>
                </a:lnTo>
                <a:lnTo>
                  <a:pt x="105" y="367"/>
                </a:lnTo>
                <a:lnTo>
                  <a:pt x="125" y="386"/>
                </a:lnTo>
                <a:lnTo>
                  <a:pt x="146" y="400"/>
                </a:lnTo>
                <a:lnTo>
                  <a:pt x="166" y="411"/>
                </a:lnTo>
                <a:lnTo>
                  <a:pt x="195" y="418"/>
                </a:lnTo>
                <a:lnTo>
                  <a:pt x="218" y="419"/>
                </a:lnTo>
                <a:lnTo>
                  <a:pt x="242" y="419"/>
                </a:lnTo>
                <a:lnTo>
                  <a:pt x="572" y="419"/>
                </a:lnTo>
                <a:lnTo>
                  <a:pt x="572" y="534"/>
                </a:lnTo>
                <a:lnTo>
                  <a:pt x="848" y="316"/>
                </a:lnTo>
                <a:lnTo>
                  <a:pt x="572" y="98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004F8C34-6D3C-4979-8CAA-AB1382C08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8938" y="3676650"/>
            <a:ext cx="282257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Freeform 11">
            <a:extLst>
              <a:ext uri="{FF2B5EF4-FFF2-40B4-BE49-F238E27FC236}">
                <a16:creationId xmlns:a16="http://schemas.microsoft.com/office/drawing/2014/main" id="{3C1DAF61-CBB5-44BD-A0D9-22B52CB5E310}"/>
              </a:ext>
            </a:extLst>
          </p:cNvPr>
          <p:cNvSpPr>
            <a:spLocks/>
          </p:cNvSpPr>
          <p:nvPr/>
        </p:nvSpPr>
        <p:spPr bwMode="auto">
          <a:xfrm>
            <a:off x="5410200" y="4103688"/>
            <a:ext cx="685800" cy="773112"/>
          </a:xfrm>
          <a:custGeom>
            <a:avLst/>
            <a:gdLst>
              <a:gd name="T0" fmla="*/ 178784587 w 849"/>
              <a:gd name="T1" fmla="*/ 204646359 h 535"/>
              <a:gd name="T2" fmla="*/ 178784587 w 849"/>
              <a:gd name="T3" fmla="*/ 430173967 h 535"/>
              <a:gd name="T4" fmla="*/ 412379052 w 849"/>
              <a:gd name="T5" fmla="*/ 430173967 h 535"/>
              <a:gd name="T6" fmla="*/ 426081320 w 849"/>
              <a:gd name="T7" fmla="*/ 428085843 h 535"/>
              <a:gd name="T8" fmla="*/ 437826352 w 849"/>
              <a:gd name="T9" fmla="*/ 421821468 h 535"/>
              <a:gd name="T10" fmla="*/ 448266829 w 849"/>
              <a:gd name="T11" fmla="*/ 409292718 h 535"/>
              <a:gd name="T12" fmla="*/ 459359180 w 849"/>
              <a:gd name="T13" fmla="*/ 394674399 h 535"/>
              <a:gd name="T14" fmla="*/ 470451530 w 849"/>
              <a:gd name="T15" fmla="*/ 373791704 h 535"/>
              <a:gd name="T16" fmla="*/ 480891199 w 849"/>
              <a:gd name="T17" fmla="*/ 350822330 h 535"/>
              <a:gd name="T18" fmla="*/ 490678995 w 849"/>
              <a:gd name="T19" fmla="*/ 323675261 h 535"/>
              <a:gd name="T20" fmla="*/ 498508747 w 849"/>
              <a:gd name="T21" fmla="*/ 296528191 h 535"/>
              <a:gd name="T22" fmla="*/ 505033944 w 849"/>
              <a:gd name="T23" fmla="*/ 267292997 h 535"/>
              <a:gd name="T24" fmla="*/ 510906460 w 849"/>
              <a:gd name="T25" fmla="*/ 238057803 h 535"/>
              <a:gd name="T26" fmla="*/ 517431657 w 849"/>
              <a:gd name="T27" fmla="*/ 206734484 h 535"/>
              <a:gd name="T28" fmla="*/ 522651492 w 849"/>
              <a:gd name="T29" fmla="*/ 175411165 h 535"/>
              <a:gd name="T30" fmla="*/ 527871327 w 849"/>
              <a:gd name="T31" fmla="*/ 144087846 h 535"/>
              <a:gd name="T32" fmla="*/ 531786606 w 849"/>
              <a:gd name="T33" fmla="*/ 108588277 h 535"/>
              <a:gd name="T34" fmla="*/ 536353760 w 849"/>
              <a:gd name="T35" fmla="*/ 75175388 h 535"/>
              <a:gd name="T36" fmla="*/ 539616358 w 849"/>
              <a:gd name="T37" fmla="*/ 43852069 h 535"/>
              <a:gd name="T38" fmla="*/ 543531638 w 849"/>
              <a:gd name="T39" fmla="*/ 0 h 535"/>
              <a:gd name="T40" fmla="*/ 547446110 w 849"/>
              <a:gd name="T41" fmla="*/ 37587694 h 535"/>
              <a:gd name="T42" fmla="*/ 549404154 w 849"/>
              <a:gd name="T43" fmla="*/ 70999138 h 535"/>
              <a:gd name="T44" fmla="*/ 552014071 w 849"/>
              <a:gd name="T45" fmla="*/ 110676402 h 535"/>
              <a:gd name="T46" fmla="*/ 553318626 w 849"/>
              <a:gd name="T47" fmla="*/ 154528471 h 535"/>
              <a:gd name="T48" fmla="*/ 553318626 w 849"/>
              <a:gd name="T49" fmla="*/ 194204289 h 535"/>
              <a:gd name="T50" fmla="*/ 553318626 w 849"/>
              <a:gd name="T51" fmla="*/ 242234053 h 535"/>
              <a:gd name="T52" fmla="*/ 551361390 w 849"/>
              <a:gd name="T53" fmla="*/ 294440066 h 535"/>
              <a:gd name="T54" fmla="*/ 549404154 w 849"/>
              <a:gd name="T55" fmla="*/ 344556510 h 535"/>
              <a:gd name="T56" fmla="*/ 547446110 w 849"/>
              <a:gd name="T57" fmla="*/ 394674399 h 535"/>
              <a:gd name="T58" fmla="*/ 542878957 w 849"/>
              <a:gd name="T59" fmla="*/ 446880412 h 535"/>
              <a:gd name="T60" fmla="*/ 538963677 w 849"/>
              <a:gd name="T61" fmla="*/ 492820606 h 535"/>
              <a:gd name="T62" fmla="*/ 531786606 w 849"/>
              <a:gd name="T63" fmla="*/ 538762244 h 535"/>
              <a:gd name="T64" fmla="*/ 523956047 w 849"/>
              <a:gd name="T65" fmla="*/ 593056383 h 535"/>
              <a:gd name="T66" fmla="*/ 516778976 w 849"/>
              <a:gd name="T67" fmla="*/ 632732202 h 535"/>
              <a:gd name="T68" fmla="*/ 506991180 w 849"/>
              <a:gd name="T69" fmla="*/ 682850090 h 535"/>
              <a:gd name="T70" fmla="*/ 494594275 w 849"/>
              <a:gd name="T71" fmla="*/ 728790284 h 535"/>
              <a:gd name="T72" fmla="*/ 484153798 w 849"/>
              <a:gd name="T73" fmla="*/ 766377978 h 535"/>
              <a:gd name="T74" fmla="*/ 471104211 w 849"/>
              <a:gd name="T75" fmla="*/ 806055242 h 535"/>
              <a:gd name="T76" fmla="*/ 457401136 w 849"/>
              <a:gd name="T77" fmla="*/ 835290436 h 535"/>
              <a:gd name="T78" fmla="*/ 443698868 w 849"/>
              <a:gd name="T79" fmla="*/ 858259810 h 535"/>
              <a:gd name="T80" fmla="*/ 425429447 w 849"/>
              <a:gd name="T81" fmla="*/ 872878130 h 535"/>
              <a:gd name="T82" fmla="*/ 410421816 w 849"/>
              <a:gd name="T83" fmla="*/ 874966255 h 535"/>
              <a:gd name="T84" fmla="*/ 394761505 w 849"/>
              <a:gd name="T85" fmla="*/ 874966255 h 535"/>
              <a:gd name="T86" fmla="*/ 178784587 w 849"/>
              <a:gd name="T87" fmla="*/ 874966255 h 535"/>
              <a:gd name="T88" fmla="*/ 178784587 w 849"/>
              <a:gd name="T89" fmla="*/ 1115112183 h 535"/>
              <a:gd name="T90" fmla="*/ 0 w 849"/>
              <a:gd name="T91" fmla="*/ 659879271 h 535"/>
              <a:gd name="T92" fmla="*/ 178784587 w 849"/>
              <a:gd name="T93" fmla="*/ 204646359 h 53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849" h="535">
                <a:moveTo>
                  <a:pt x="274" y="98"/>
                </a:moveTo>
                <a:lnTo>
                  <a:pt x="274" y="206"/>
                </a:lnTo>
                <a:lnTo>
                  <a:pt x="632" y="206"/>
                </a:lnTo>
                <a:lnTo>
                  <a:pt x="653" y="205"/>
                </a:lnTo>
                <a:lnTo>
                  <a:pt x="671" y="202"/>
                </a:lnTo>
                <a:lnTo>
                  <a:pt x="687" y="196"/>
                </a:lnTo>
                <a:lnTo>
                  <a:pt x="704" y="189"/>
                </a:lnTo>
                <a:lnTo>
                  <a:pt x="721" y="179"/>
                </a:lnTo>
                <a:lnTo>
                  <a:pt x="737" y="168"/>
                </a:lnTo>
                <a:lnTo>
                  <a:pt x="752" y="155"/>
                </a:lnTo>
                <a:lnTo>
                  <a:pt x="764" y="142"/>
                </a:lnTo>
                <a:lnTo>
                  <a:pt x="774" y="128"/>
                </a:lnTo>
                <a:lnTo>
                  <a:pt x="783" y="114"/>
                </a:lnTo>
                <a:lnTo>
                  <a:pt x="793" y="99"/>
                </a:lnTo>
                <a:lnTo>
                  <a:pt x="801" y="84"/>
                </a:lnTo>
                <a:lnTo>
                  <a:pt x="809" y="69"/>
                </a:lnTo>
                <a:lnTo>
                  <a:pt x="815" y="52"/>
                </a:lnTo>
                <a:lnTo>
                  <a:pt x="822" y="36"/>
                </a:lnTo>
                <a:lnTo>
                  <a:pt x="827" y="21"/>
                </a:lnTo>
                <a:lnTo>
                  <a:pt x="833" y="0"/>
                </a:lnTo>
                <a:lnTo>
                  <a:pt x="839" y="18"/>
                </a:lnTo>
                <a:lnTo>
                  <a:pt x="842" y="34"/>
                </a:lnTo>
                <a:lnTo>
                  <a:pt x="846" y="53"/>
                </a:lnTo>
                <a:lnTo>
                  <a:pt x="848" y="74"/>
                </a:lnTo>
                <a:lnTo>
                  <a:pt x="848" y="93"/>
                </a:lnTo>
                <a:lnTo>
                  <a:pt x="848" y="116"/>
                </a:lnTo>
                <a:lnTo>
                  <a:pt x="845" y="141"/>
                </a:lnTo>
                <a:lnTo>
                  <a:pt x="842" y="165"/>
                </a:lnTo>
                <a:lnTo>
                  <a:pt x="839" y="189"/>
                </a:lnTo>
                <a:lnTo>
                  <a:pt x="832" y="214"/>
                </a:lnTo>
                <a:lnTo>
                  <a:pt x="826" y="236"/>
                </a:lnTo>
                <a:lnTo>
                  <a:pt x="815" y="258"/>
                </a:lnTo>
                <a:lnTo>
                  <a:pt x="803" y="284"/>
                </a:lnTo>
                <a:lnTo>
                  <a:pt x="792" y="303"/>
                </a:lnTo>
                <a:lnTo>
                  <a:pt x="777" y="327"/>
                </a:lnTo>
                <a:lnTo>
                  <a:pt x="758" y="349"/>
                </a:lnTo>
                <a:lnTo>
                  <a:pt x="742" y="367"/>
                </a:lnTo>
                <a:lnTo>
                  <a:pt x="722" y="386"/>
                </a:lnTo>
                <a:lnTo>
                  <a:pt x="701" y="400"/>
                </a:lnTo>
                <a:lnTo>
                  <a:pt x="680" y="411"/>
                </a:lnTo>
                <a:lnTo>
                  <a:pt x="652" y="418"/>
                </a:lnTo>
                <a:lnTo>
                  <a:pt x="629" y="419"/>
                </a:lnTo>
                <a:lnTo>
                  <a:pt x="605" y="419"/>
                </a:lnTo>
                <a:lnTo>
                  <a:pt x="274" y="419"/>
                </a:lnTo>
                <a:lnTo>
                  <a:pt x="274" y="534"/>
                </a:lnTo>
                <a:lnTo>
                  <a:pt x="0" y="316"/>
                </a:lnTo>
                <a:lnTo>
                  <a:pt x="274" y="98"/>
                </a:lnTo>
              </a:path>
            </a:pathLst>
          </a:custGeom>
          <a:solidFill>
            <a:srgbClr val="FF0000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" name="Rectangle 13">
            <a:extLst>
              <a:ext uri="{FF2B5EF4-FFF2-40B4-BE49-F238E27FC236}">
                <a16:creationId xmlns:a16="http://schemas.microsoft.com/office/drawing/2014/main" id="{FA2A9B8F-C97B-40F2-9974-02BCCAD99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5" y="5019675"/>
            <a:ext cx="6083300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wrap="none" lIns="69850" tIns="34925" rIns="69850" bIns="34925">
            <a:spAutoFit/>
          </a:bodyPr>
          <a:lstStyle>
            <a:lvl1pPr defTabSz="512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512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512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512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512763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5127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600"/>
              <a:t>空间数据和属性数据的综合体</a:t>
            </a:r>
          </a:p>
        </p:txBody>
      </p:sp>
      <p:sp>
        <p:nvSpPr>
          <p:cNvPr id="6154" name="Rectangle 14">
            <a:extLst>
              <a:ext uri="{FF2B5EF4-FFF2-40B4-BE49-F238E27FC236}">
                <a16:creationId xmlns:a16="http://schemas.microsoft.com/office/drawing/2014/main" id="{0D8C9CB4-33AA-4707-BD5F-CBFFC38CB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188" y="5675313"/>
            <a:ext cx="667067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61645" dir="2700000" algn="ctr" rotWithShape="0">
                    <a:srgbClr val="919191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200" b="1">
                <a:solidFill>
                  <a:schemeClr val="tx2"/>
                </a:solidFill>
                <a:latin typeface="Times New Roman" panose="02020603050405020304" pitchFamily="18" charset="0"/>
              </a:rPr>
              <a:t>例：能让你轻易找到离福建省</a:t>
            </a:r>
            <a:r>
              <a:rPr kumimoji="1" lang="en-US" altLang="zh-CN" sz="2200" b="1">
                <a:solidFill>
                  <a:schemeClr val="tx2"/>
                </a:solidFill>
                <a:latin typeface="Times New Roman" panose="02020603050405020304" pitchFamily="18" charset="0"/>
              </a:rPr>
              <a:t>2000</a:t>
            </a:r>
            <a:r>
              <a:rPr kumimoji="1" lang="zh-CN" altLang="en-US" sz="2200" b="1">
                <a:solidFill>
                  <a:schemeClr val="tx2"/>
                </a:solidFill>
                <a:latin typeface="Times New Roman" panose="02020603050405020304" pitchFamily="18" charset="0"/>
              </a:rPr>
              <a:t>公里内</a:t>
            </a:r>
          </a:p>
          <a:p>
            <a:pPr algn="ctr"/>
            <a:r>
              <a:rPr kumimoji="1" lang="zh-CN" altLang="en-US" sz="2200" b="1">
                <a:solidFill>
                  <a:schemeClr val="tx2"/>
                </a:solidFill>
                <a:latin typeface="Times New Roman" panose="02020603050405020304" pitchFamily="18" charset="0"/>
              </a:rPr>
              <a:t>和人口多于</a:t>
            </a:r>
            <a:r>
              <a:rPr kumimoji="1" lang="en-US" altLang="zh-CN" sz="2200" b="1">
                <a:solidFill>
                  <a:schemeClr val="tx2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2200" b="1">
                <a:solidFill>
                  <a:schemeClr val="tx2"/>
                </a:solidFill>
                <a:latin typeface="Times New Roman" panose="02020603050405020304" pitchFamily="18" charset="0"/>
              </a:rPr>
              <a:t>千万的所有省</a:t>
            </a:r>
          </a:p>
        </p:txBody>
      </p:sp>
      <p:sp>
        <p:nvSpPr>
          <p:cNvPr id="6155" name="Rectangle 30">
            <a:extLst>
              <a:ext uri="{FF2B5EF4-FFF2-40B4-BE49-F238E27FC236}">
                <a16:creationId xmlns:a16="http://schemas.microsoft.com/office/drawing/2014/main" id="{DD3900D1-9061-49EB-AE21-C0AF1B786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73075"/>
            <a:ext cx="8153400" cy="746125"/>
          </a:xfrm>
        </p:spPr>
        <p:txBody>
          <a:bodyPr/>
          <a:lstStyle/>
          <a:p>
            <a:pPr eaLnBrk="1" hangingPunct="1"/>
            <a:r>
              <a:rPr lang="en-US" altLang="zh-CN"/>
              <a:t>GIS</a:t>
            </a:r>
            <a:r>
              <a:rPr lang="zh-CN" altLang="en-US"/>
              <a:t>数据包含哪些内容？</a:t>
            </a:r>
          </a:p>
        </p:txBody>
      </p:sp>
      <p:grpSp>
        <p:nvGrpSpPr>
          <p:cNvPr id="6156" name="Group 35">
            <a:extLst>
              <a:ext uri="{FF2B5EF4-FFF2-40B4-BE49-F238E27FC236}">
                <a16:creationId xmlns:a16="http://schemas.microsoft.com/office/drawing/2014/main" id="{959EB9CB-EA7D-4EC7-84F6-6773DC9C27C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886200"/>
            <a:ext cx="2339975" cy="1171575"/>
            <a:chOff x="2256" y="2016"/>
            <a:chExt cx="1474" cy="738"/>
          </a:xfrm>
        </p:grpSpPr>
        <p:sp>
          <p:nvSpPr>
            <p:cNvPr id="13338" name="Rectangle 26">
              <a:extLst>
                <a:ext uri="{FF2B5EF4-FFF2-40B4-BE49-F238E27FC236}">
                  <a16:creationId xmlns:a16="http://schemas.microsoft.com/office/drawing/2014/main" id="{F06E5642-E4B6-42E6-B2B2-6012F32E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1474" cy="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000000">
                          <a:gamma/>
                          <a:shade val="20000"/>
                          <a:invGamma/>
                        </a:srgbClr>
                      </a:gs>
                      <a:gs pos="100000">
                        <a:srgbClr val="000000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61645" dir="2700000" algn="ctr" rotWithShape="0">
                      <a:srgbClr val="919191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3600" b="1">
                  <a:solidFill>
                    <a:srgbClr val="FE9B0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是</a:t>
              </a:r>
            </a:p>
          </p:txBody>
        </p:sp>
        <p:sp>
          <p:nvSpPr>
            <p:cNvPr id="13344" name="Rectangle 32">
              <a:extLst>
                <a:ext uri="{FF2B5EF4-FFF2-40B4-BE49-F238E27FC236}">
                  <a16:creationId xmlns:a16="http://schemas.microsoft.com/office/drawing/2014/main" id="{4F7F4F07-C0AF-43FC-AD9D-37868C318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016"/>
              <a:ext cx="119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3600" b="1">
                  <a:solidFill>
                    <a:srgbClr val="FE9B0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GIS</a:t>
              </a:r>
              <a:r>
                <a:rPr kumimoji="1" lang="zh-CN" altLang="en-US" sz="3600" b="1">
                  <a:solidFill>
                    <a:srgbClr val="FE9B03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Arial" charset="0"/>
                </a:rPr>
                <a:t>数据</a:t>
              </a:r>
            </a:p>
          </p:txBody>
        </p:sp>
      </p:grpSp>
      <p:graphicFrame>
        <p:nvGraphicFramePr>
          <p:cNvPr id="6157" name="Object 33">
            <a:extLst>
              <a:ext uri="{FF2B5EF4-FFF2-40B4-BE49-F238E27FC236}">
                <a16:creationId xmlns:a16="http://schemas.microsoft.com/office/drawing/2014/main" id="{F5C93863-C03D-4511-A848-26753D2A024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533400" y="1371600"/>
          <a:ext cx="2560638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位图图像" r:id="rId4" imgW="2857899" imgH="3657143" progId="Paint.Picture">
                  <p:embed/>
                </p:oleObj>
              </mc:Choice>
              <mc:Fallback>
                <p:oleObj name="位图图像" r:id="rId4" imgW="2857899" imgH="3657143" progId="Paint.Picture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2560638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CC"/>
                                </a:gs>
                                <a:gs pos="100000">
                                  <a:schemeClr val="tx1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8" name="Picture 37">
            <a:extLst>
              <a:ext uri="{FF2B5EF4-FFF2-40B4-BE49-F238E27FC236}">
                <a16:creationId xmlns:a16="http://schemas.microsoft.com/office/drawing/2014/main" id="{48F86C17-6852-4088-9134-037E45B9A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1219200"/>
            <a:ext cx="304482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1BF26EE-CD03-471E-8077-57F4D1BDD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ArcPad</a:t>
            </a:r>
            <a:r>
              <a:rPr lang="zh-CN" altLang="en-US"/>
              <a:t>移动</a:t>
            </a:r>
            <a:r>
              <a:rPr lang="en-US" altLang="zh-CN"/>
              <a:t>GIS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6CED9ED-35CE-4A4C-8634-CF59DBD18C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3796" name="Rectangle 5">
            <a:extLst>
              <a:ext uri="{FF2B5EF4-FFF2-40B4-BE49-F238E27FC236}">
                <a16:creationId xmlns:a16="http://schemas.microsoft.com/office/drawing/2014/main" id="{C4C7D87F-B6D1-4AED-9680-391DC4AF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62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3797" name="Picture 6">
            <a:extLst>
              <a:ext uri="{FF2B5EF4-FFF2-40B4-BE49-F238E27FC236}">
                <a16:creationId xmlns:a16="http://schemas.microsoft.com/office/drawing/2014/main" id="{0AF16FF8-F080-4247-8187-D025B1AA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47800"/>
            <a:ext cx="5127625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798" name="Rectangle 8">
            <a:extLst>
              <a:ext uri="{FF2B5EF4-FFF2-40B4-BE49-F238E27FC236}">
                <a16:creationId xmlns:a16="http://schemas.microsoft.com/office/drawing/2014/main" id="{E30389FC-CCD0-4515-BE58-2469F00F8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606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9" name="Rectangle 9">
            <a:extLst>
              <a:ext uri="{FF2B5EF4-FFF2-40B4-BE49-F238E27FC236}">
                <a16:creationId xmlns:a16="http://schemas.microsoft.com/office/drawing/2014/main" id="{8AE5ADD4-0756-4792-B5CE-AF70172E9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237038"/>
            <a:ext cx="2540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/>
              <a:t> </a:t>
            </a:r>
            <a:endParaRPr lang="en-US" altLang="zh-CN"/>
          </a:p>
        </p:txBody>
      </p:sp>
      <p:grpSp>
        <p:nvGrpSpPr>
          <p:cNvPr id="33800" name="Group 17">
            <a:extLst>
              <a:ext uri="{FF2B5EF4-FFF2-40B4-BE49-F238E27FC236}">
                <a16:creationId xmlns:a16="http://schemas.microsoft.com/office/drawing/2014/main" id="{6DE2B057-DA8F-4610-8AFB-1BED425FD7D6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743200"/>
            <a:ext cx="3429000" cy="3022600"/>
            <a:chOff x="2784" y="1008"/>
            <a:chExt cx="2448" cy="2096"/>
          </a:xfrm>
        </p:grpSpPr>
        <p:pic>
          <p:nvPicPr>
            <p:cNvPr id="33801" name="Picture 14" descr="u=428604273,1899096012&amp;fm=0&amp;gp=-32">
              <a:hlinkClick r:id="rId4"/>
              <a:extLst>
                <a:ext uri="{FF2B5EF4-FFF2-40B4-BE49-F238E27FC236}">
                  <a16:creationId xmlns:a16="http://schemas.microsoft.com/office/drawing/2014/main" id="{DB5E6DEE-B65A-4CCC-9476-8F2389F668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008"/>
              <a:ext cx="2448" cy="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2" name="Picture 15">
              <a:extLst>
                <a:ext uri="{FF2B5EF4-FFF2-40B4-BE49-F238E27FC236}">
                  <a16:creationId xmlns:a16="http://schemas.microsoft.com/office/drawing/2014/main" id="{0F9BA2AC-8F79-4D09-AD07-81AF977326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6" y="1344"/>
              <a:ext cx="86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3803" name="Picture 16">
              <a:extLst>
                <a:ext uri="{FF2B5EF4-FFF2-40B4-BE49-F238E27FC236}">
                  <a16:creationId xmlns:a16="http://schemas.microsoft.com/office/drawing/2014/main" id="{0972D919-D2E1-4995-A1FC-3DFC1911EB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36"/>
              <a:ext cx="864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09897F1-AB55-4EA0-81CA-0730E2134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利用</a:t>
            </a:r>
            <a:r>
              <a:rPr lang="en-US" altLang="zh-CN" sz="4000" b="1"/>
              <a:t>ArcPad</a:t>
            </a:r>
            <a:r>
              <a:rPr lang="zh-CN" altLang="en-US" sz="4000" b="1"/>
              <a:t>采集数据的主要步骤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7BFFB76-A364-49BE-B454-E43DFBB35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724400"/>
          </a:xfrm>
        </p:spPr>
        <p:txBody>
          <a:bodyPr/>
          <a:lstStyle/>
          <a:p>
            <a:pPr marL="590550" indent="-590550" eaLnBrk="1" hangingPunct="1"/>
            <a:r>
              <a:rPr lang="zh-CN" altLang="en-US"/>
              <a:t>新建地图或打开已有的地图。</a:t>
            </a:r>
          </a:p>
          <a:p>
            <a:pPr marL="590550" indent="-590550" eaLnBrk="1" hangingPunct="1"/>
            <a:r>
              <a:rPr lang="zh-CN" altLang="en-US"/>
              <a:t>打开图层或在</a:t>
            </a:r>
            <a:r>
              <a:rPr lang="en-US" altLang="zh-CN"/>
              <a:t>ArcPAD</a:t>
            </a:r>
            <a:r>
              <a:rPr lang="zh-CN" altLang="en-US"/>
              <a:t>中新建图层。</a:t>
            </a:r>
          </a:p>
          <a:p>
            <a:pPr marL="590550" indent="-590550" eaLnBrk="1" hangingPunct="1"/>
            <a:r>
              <a:rPr lang="zh-CN" altLang="en-US"/>
              <a:t>进行</a:t>
            </a:r>
            <a:r>
              <a:rPr lang="en-US" altLang="zh-CN"/>
              <a:t>GPS</a:t>
            </a:r>
            <a:r>
              <a:rPr lang="zh-CN" altLang="en-US"/>
              <a:t>设置，设置</a:t>
            </a:r>
            <a:r>
              <a:rPr lang="en-US" altLang="zh-CN"/>
              <a:t>GPS</a:t>
            </a:r>
            <a:r>
              <a:rPr lang="zh-CN" altLang="en-US"/>
              <a:t>的连接参数及采集时的数据质量控制。</a:t>
            </a:r>
          </a:p>
          <a:p>
            <a:pPr marL="590550" indent="-590550" eaLnBrk="1" hangingPunct="1"/>
            <a:r>
              <a:rPr lang="zh-CN" altLang="en-US"/>
              <a:t>激活</a:t>
            </a:r>
            <a:r>
              <a:rPr lang="en-US" altLang="zh-CN"/>
              <a:t>GPS</a:t>
            </a:r>
            <a:r>
              <a:rPr lang="zh-CN" altLang="en-US"/>
              <a:t>。</a:t>
            </a:r>
          </a:p>
          <a:p>
            <a:pPr marL="590550" indent="-590550" eaLnBrk="1" hangingPunct="1"/>
            <a:r>
              <a:rPr lang="zh-CN" altLang="en-US"/>
              <a:t>利用点捕捉、折线工具、多边形工具，利用采集</a:t>
            </a:r>
            <a:r>
              <a:rPr lang="en-US" altLang="zh-CN"/>
              <a:t>GPS</a:t>
            </a:r>
            <a:r>
              <a:rPr lang="zh-CN" altLang="en-US"/>
              <a:t>点数据采集相应的点线面，并输入相应的属性数据。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1CBF30F-CA7A-42C1-AE93-8D8C40790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GIS</a:t>
            </a:r>
            <a:r>
              <a:rPr lang="zh-CN" altLang="en-US"/>
              <a:t>型</a:t>
            </a:r>
            <a:r>
              <a:rPr lang="en-US" altLang="zh-CN"/>
              <a:t>GPS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92E43AF-8A0D-4875-9333-8991A31E8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35844" name="Picture 30">
            <a:extLst>
              <a:ext uri="{FF2B5EF4-FFF2-40B4-BE49-F238E27FC236}">
                <a16:creationId xmlns:a16="http://schemas.microsoft.com/office/drawing/2014/main" id="{89F6C36F-5E77-4E17-842A-360CC0DF0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29083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32" descr="200581812739121">
            <a:hlinkClick r:id="rId4"/>
            <a:extLst>
              <a:ext uri="{FF2B5EF4-FFF2-40B4-BE49-F238E27FC236}">
                <a16:creationId xmlns:a16="http://schemas.microsoft.com/office/drawing/2014/main" id="{78848F1F-E51F-4AC3-BC21-57C1DFEE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2590800"/>
            <a:ext cx="477202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6" name="Group 4">
            <a:extLst>
              <a:ext uri="{FF2B5EF4-FFF2-40B4-BE49-F238E27FC236}">
                <a16:creationId xmlns:a16="http://schemas.microsoft.com/office/drawing/2014/main" id="{2905FD09-7940-4585-BCA9-9AF3487A2933}"/>
              </a:ext>
            </a:extLst>
          </p:cNvPr>
          <p:cNvGrpSpPr>
            <a:grpSpLocks/>
          </p:cNvGrpSpPr>
          <p:nvPr/>
        </p:nvGrpSpPr>
        <p:grpSpPr bwMode="auto">
          <a:xfrm>
            <a:off x="0" y="2514600"/>
            <a:ext cx="1900238" cy="3581400"/>
            <a:chOff x="4500" y="3624"/>
            <a:chExt cx="2603" cy="4930"/>
          </a:xfrm>
        </p:grpSpPr>
        <p:grpSp>
          <p:nvGrpSpPr>
            <p:cNvPr id="35848" name="Group 5">
              <a:extLst>
                <a:ext uri="{FF2B5EF4-FFF2-40B4-BE49-F238E27FC236}">
                  <a16:creationId xmlns:a16="http://schemas.microsoft.com/office/drawing/2014/main" id="{324579F4-0A76-4AF0-84A9-D5E7A02D4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0" y="3624"/>
              <a:ext cx="2603" cy="4930"/>
              <a:chOff x="4500" y="3624"/>
              <a:chExt cx="2603" cy="4930"/>
            </a:xfrm>
          </p:grpSpPr>
          <p:grpSp>
            <p:nvGrpSpPr>
              <p:cNvPr id="35850" name="Group 6">
                <a:extLst>
                  <a:ext uri="{FF2B5EF4-FFF2-40B4-BE49-F238E27FC236}">
                    <a16:creationId xmlns:a16="http://schemas.microsoft.com/office/drawing/2014/main" id="{E3E7B877-571F-43B1-BBD5-DF476132B5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00" y="3624"/>
                <a:ext cx="2603" cy="4930"/>
                <a:chOff x="4500" y="3624"/>
                <a:chExt cx="2603" cy="4930"/>
              </a:xfrm>
            </p:grpSpPr>
            <p:sp>
              <p:nvSpPr>
                <p:cNvPr id="35857" name="Freeform 7">
                  <a:extLst>
                    <a:ext uri="{FF2B5EF4-FFF2-40B4-BE49-F238E27FC236}">
                      <a16:creationId xmlns:a16="http://schemas.microsoft.com/office/drawing/2014/main" id="{19C0491A-B125-4DD0-B7D9-0BEA60046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0" y="3624"/>
                  <a:ext cx="2603" cy="4930"/>
                </a:xfrm>
                <a:custGeom>
                  <a:avLst/>
                  <a:gdLst>
                    <a:gd name="T0" fmla="*/ 0 w 1041"/>
                    <a:gd name="T1" fmla="*/ 4313 h 1972"/>
                    <a:gd name="T2" fmla="*/ 1008 w 1041"/>
                    <a:gd name="T3" fmla="*/ 0 h 1972"/>
                    <a:gd name="T4" fmla="*/ 5571 w 1041"/>
                    <a:gd name="T5" fmla="*/ 0 h 1972"/>
                    <a:gd name="T6" fmla="*/ 6501 w 1041"/>
                    <a:gd name="T7" fmla="*/ 4208 h 1972"/>
                    <a:gd name="T8" fmla="*/ 6501 w 1041"/>
                    <a:gd name="T9" fmla="*/ 7200 h 1972"/>
                    <a:gd name="T10" fmla="*/ 5609 w 1041"/>
                    <a:gd name="T11" fmla="*/ 12320 h 1972"/>
                    <a:gd name="T12" fmla="*/ 1195 w 1041"/>
                    <a:gd name="T13" fmla="*/ 12283 h 1972"/>
                    <a:gd name="T14" fmla="*/ 0 w 1041"/>
                    <a:gd name="T15" fmla="*/ 7200 h 1972"/>
                    <a:gd name="T16" fmla="*/ 0 w 1041"/>
                    <a:gd name="T17" fmla="*/ 4313 h 197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041" h="1972">
                      <a:moveTo>
                        <a:pt x="0" y="690"/>
                      </a:moveTo>
                      <a:lnTo>
                        <a:pt x="161" y="0"/>
                      </a:lnTo>
                      <a:lnTo>
                        <a:pt x="891" y="0"/>
                      </a:lnTo>
                      <a:lnTo>
                        <a:pt x="1040" y="673"/>
                      </a:lnTo>
                      <a:lnTo>
                        <a:pt x="1040" y="1152"/>
                      </a:lnTo>
                      <a:lnTo>
                        <a:pt x="897" y="1971"/>
                      </a:lnTo>
                      <a:lnTo>
                        <a:pt x="191" y="1965"/>
                      </a:lnTo>
                      <a:lnTo>
                        <a:pt x="0" y="1152"/>
                      </a:lnTo>
                      <a:lnTo>
                        <a:pt x="0" y="690"/>
                      </a:lnTo>
                    </a:path>
                  </a:pathLst>
                </a:custGeom>
                <a:solidFill>
                  <a:srgbClr val="FAFD00"/>
                </a:solidFill>
                <a:ln w="25400" cap="rnd" cmpd="sng">
                  <a:solidFill>
                    <a:srgbClr val="FFFFA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58" name="Rectangle 8">
                  <a:extLst>
                    <a:ext uri="{FF2B5EF4-FFF2-40B4-BE49-F238E27FC236}">
                      <a16:creationId xmlns:a16="http://schemas.microsoft.com/office/drawing/2014/main" id="{646A13C8-E4A3-4AFD-AAD5-6375908BD8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30" y="5319"/>
                  <a:ext cx="2299" cy="1233"/>
                </a:xfrm>
                <a:prstGeom prst="rect">
                  <a:avLst/>
                </a:prstGeom>
                <a:solidFill>
                  <a:srgbClr val="000000"/>
                </a:solidFill>
                <a:ln w="25400">
                  <a:solidFill>
                    <a:srgbClr val="FFFFA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59" name="Rectangle 9">
                  <a:extLst>
                    <a:ext uri="{FF2B5EF4-FFF2-40B4-BE49-F238E27FC236}">
                      <a16:creationId xmlns:a16="http://schemas.microsoft.com/office/drawing/2014/main" id="{2020592F-654B-4AAA-9AD6-6DFCA145F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83" y="5487"/>
                  <a:ext cx="2008" cy="915"/>
                </a:xfrm>
                <a:prstGeom prst="rect">
                  <a:avLst/>
                </a:prstGeom>
                <a:solidFill>
                  <a:srgbClr val="CECECE"/>
                </a:solidFill>
                <a:ln w="25400">
                  <a:solidFill>
                    <a:srgbClr val="FFFFA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0" name="Rectangle 10">
                  <a:extLst>
                    <a:ext uri="{FF2B5EF4-FFF2-40B4-BE49-F238E27FC236}">
                      <a16:creationId xmlns:a16="http://schemas.microsoft.com/office/drawing/2014/main" id="{BD895AE2-EC60-426D-8F6E-C4871F48AD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19" y="5328"/>
                  <a:ext cx="1736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A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7200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lang="en-US" altLang="zh-CN" sz="500" b="1">
                    <a:solidFill>
                      <a:srgbClr val="000000"/>
                    </a:solidFill>
                  </a:endParaRPr>
                </a:p>
                <a:p>
                  <a:pPr algn="just" eaLnBrk="1" hangingPunct="1"/>
                  <a:r>
                    <a:rPr lang="en-US" altLang="zh-CN" sz="1400" b="1">
                      <a:solidFill>
                        <a:srgbClr val="000000"/>
                      </a:solidFill>
                    </a:rPr>
                    <a:t>Main Menu</a:t>
                  </a:r>
                  <a:endParaRPr lang="en-US" altLang="zh-CN"/>
                </a:p>
              </p:txBody>
            </p:sp>
            <p:sp>
              <p:nvSpPr>
                <p:cNvPr id="35861" name="Rectangle 11">
                  <a:extLst>
                    <a:ext uri="{FF2B5EF4-FFF2-40B4-BE49-F238E27FC236}">
                      <a16:creationId xmlns:a16="http://schemas.microsoft.com/office/drawing/2014/main" id="{C54E594E-2F83-4908-8301-8425310934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15" y="5682"/>
                  <a:ext cx="2118" cy="7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A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97452" tIns="48727" rIns="97452" bIns="48727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200" b="1">
                      <a:solidFill>
                        <a:srgbClr val="000000"/>
                      </a:solidFill>
                    </a:rPr>
                    <a:t>1. Data Capture</a:t>
                  </a:r>
                </a:p>
                <a:p>
                  <a:pPr algn="just" eaLnBrk="1" hangingPunct="1"/>
                  <a:r>
                    <a:rPr lang="en-US" altLang="zh-CN" sz="1200" b="1">
                      <a:solidFill>
                        <a:srgbClr val="000000"/>
                      </a:solidFill>
                    </a:rPr>
                    <a:t>2. Position</a:t>
                  </a:r>
                  <a:endParaRPr lang="en-US" altLang="zh-CN"/>
                </a:p>
              </p:txBody>
            </p:sp>
            <p:sp>
              <p:nvSpPr>
                <p:cNvPr id="35862" name="Oval 12">
                  <a:extLst>
                    <a:ext uri="{FF2B5EF4-FFF2-40B4-BE49-F238E27FC236}">
                      <a16:creationId xmlns:a16="http://schemas.microsoft.com/office/drawing/2014/main" id="{95330A80-42B8-45F4-9462-3787E53677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48" y="6809"/>
                  <a:ext cx="327" cy="293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3" name="Oval 13">
                  <a:extLst>
                    <a:ext uri="{FF2B5EF4-FFF2-40B4-BE49-F238E27FC236}">
                      <a16:creationId xmlns:a16="http://schemas.microsoft.com/office/drawing/2014/main" id="{0E303A5E-A2B8-41B2-8877-B4FDA02CB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4" y="7224"/>
                  <a:ext cx="326" cy="293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4" name="Oval 14">
                  <a:extLst>
                    <a:ext uri="{FF2B5EF4-FFF2-40B4-BE49-F238E27FC236}">
                      <a16:creationId xmlns:a16="http://schemas.microsoft.com/office/drawing/2014/main" id="{807D3DF1-9580-41FA-B732-68DD63314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64" y="7613"/>
                  <a:ext cx="326" cy="291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5" name="Oval 15">
                  <a:extLst>
                    <a:ext uri="{FF2B5EF4-FFF2-40B4-BE49-F238E27FC236}">
                      <a16:creationId xmlns:a16="http://schemas.microsoft.com/office/drawing/2014/main" id="{A9F628A6-69DA-4C74-82D9-1D0354F0DC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" y="7224"/>
                  <a:ext cx="328" cy="293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6" name="Oval 16">
                  <a:extLst>
                    <a:ext uri="{FF2B5EF4-FFF2-40B4-BE49-F238E27FC236}">
                      <a16:creationId xmlns:a16="http://schemas.microsoft.com/office/drawing/2014/main" id="{6137F75E-3231-4A3D-907F-8817233A1F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9" y="7212"/>
                  <a:ext cx="326" cy="290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7" name="AutoShape 17">
                  <a:extLst>
                    <a:ext uri="{FF2B5EF4-FFF2-40B4-BE49-F238E27FC236}">
                      <a16:creationId xmlns:a16="http://schemas.microsoft.com/office/drawing/2014/main" id="{CC968BE7-447B-442D-876F-141EA6CD51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5400000">
                  <a:off x="5217" y="7291"/>
                  <a:ext cx="144" cy="151"/>
                </a:xfrm>
                <a:prstGeom prst="triangle">
                  <a:avLst>
                    <a:gd name="adj" fmla="val 49995"/>
                  </a:avLst>
                </a:prstGeom>
                <a:solidFill>
                  <a:srgbClr val="00B2D0"/>
                </a:solidFill>
                <a:ln w="25400">
                  <a:solidFill>
                    <a:srgbClr val="00B2D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8" name="AutoShape 18">
                  <a:extLst>
                    <a:ext uri="{FF2B5EF4-FFF2-40B4-BE49-F238E27FC236}">
                      <a16:creationId xmlns:a16="http://schemas.microsoft.com/office/drawing/2014/main" id="{BB3E23EF-8C76-475D-809C-8F3841F8A2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6263" y="7274"/>
                  <a:ext cx="150" cy="150"/>
                </a:xfrm>
                <a:prstGeom prst="triangle">
                  <a:avLst>
                    <a:gd name="adj" fmla="val 49995"/>
                  </a:avLst>
                </a:prstGeom>
                <a:solidFill>
                  <a:srgbClr val="00B2D0"/>
                </a:solidFill>
                <a:ln w="25400">
                  <a:solidFill>
                    <a:srgbClr val="00B2D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69" name="AutoShape 19">
                  <a:extLst>
                    <a:ext uri="{FF2B5EF4-FFF2-40B4-BE49-F238E27FC236}">
                      <a16:creationId xmlns:a16="http://schemas.microsoft.com/office/drawing/2014/main" id="{8470E691-E351-4F20-934E-0A8872AD7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5733" y="7712"/>
                  <a:ext cx="172" cy="130"/>
                </a:xfrm>
                <a:prstGeom prst="triangle">
                  <a:avLst>
                    <a:gd name="adj" fmla="val 49995"/>
                  </a:avLst>
                </a:prstGeom>
                <a:solidFill>
                  <a:srgbClr val="00B2D0"/>
                </a:solidFill>
                <a:ln w="25400">
                  <a:solidFill>
                    <a:srgbClr val="00B2D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70" name="AutoShape 20">
                  <a:extLst>
                    <a:ext uri="{FF2B5EF4-FFF2-40B4-BE49-F238E27FC236}">
                      <a16:creationId xmlns:a16="http://schemas.microsoft.com/office/drawing/2014/main" id="{9D363F3B-A849-4D07-9332-08D7B3671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20" y="6882"/>
                  <a:ext cx="168" cy="130"/>
                </a:xfrm>
                <a:prstGeom prst="triangle">
                  <a:avLst>
                    <a:gd name="adj" fmla="val 49995"/>
                  </a:avLst>
                </a:prstGeom>
                <a:solidFill>
                  <a:srgbClr val="00B2D0"/>
                </a:solidFill>
                <a:ln w="25400">
                  <a:solidFill>
                    <a:srgbClr val="00B2D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71" name="AutoShape 21">
                  <a:extLst>
                    <a:ext uri="{FF2B5EF4-FFF2-40B4-BE49-F238E27FC236}">
                      <a16:creationId xmlns:a16="http://schemas.microsoft.com/office/drawing/2014/main" id="{E95E64B3-AFB0-48B6-BC6B-7AA11E8635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86" y="7295"/>
                  <a:ext cx="77" cy="157"/>
                </a:xfrm>
                <a:prstGeom prst="diamond">
                  <a:avLst/>
                </a:prstGeom>
                <a:solidFill>
                  <a:srgbClr val="FFFFBB"/>
                </a:solidFill>
                <a:ln w="25400">
                  <a:solidFill>
                    <a:srgbClr val="FFFFBB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72" name="Oval 22">
                  <a:extLst>
                    <a:ext uri="{FF2B5EF4-FFF2-40B4-BE49-F238E27FC236}">
                      <a16:creationId xmlns:a16="http://schemas.microsoft.com/office/drawing/2014/main" id="{AEA394DF-7792-4C56-B356-25FD10109A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58" y="7994"/>
                  <a:ext cx="328" cy="292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200" b="1">
                      <a:solidFill>
                        <a:srgbClr val="FFFF00"/>
                      </a:solidFill>
                      <a:latin typeface="Times New Roman" panose="02020603050405020304" pitchFamily="18" charset="0"/>
                    </a:rPr>
                    <a:t>I</a:t>
                  </a:r>
                  <a:endParaRPr lang="en-US" altLang="zh-CN"/>
                </a:p>
              </p:txBody>
            </p:sp>
          </p:grpSp>
          <p:grpSp>
            <p:nvGrpSpPr>
              <p:cNvPr id="35851" name="Group 23">
                <a:extLst>
                  <a:ext uri="{FF2B5EF4-FFF2-40B4-BE49-F238E27FC236}">
                    <a16:creationId xmlns:a16="http://schemas.microsoft.com/office/drawing/2014/main" id="{512C42F9-CAA6-475E-82D4-2C2C9F1288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95" y="6744"/>
                <a:ext cx="345" cy="315"/>
                <a:chOff x="4140" y="8772"/>
                <a:chExt cx="345" cy="315"/>
              </a:xfrm>
            </p:grpSpPr>
            <p:sp>
              <p:nvSpPr>
                <p:cNvPr id="35855" name="Oval 24">
                  <a:extLst>
                    <a:ext uri="{FF2B5EF4-FFF2-40B4-BE49-F238E27FC236}">
                      <a16:creationId xmlns:a16="http://schemas.microsoft.com/office/drawing/2014/main" id="{BFAE96DE-3085-4AF6-A690-393E0CBFB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8772"/>
                  <a:ext cx="328" cy="292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56" name="Rectangle 25">
                  <a:extLst>
                    <a:ext uri="{FF2B5EF4-FFF2-40B4-BE49-F238E27FC236}">
                      <a16:creationId xmlns:a16="http://schemas.microsoft.com/office/drawing/2014/main" id="{C43B4E61-F535-4F4F-8E03-F914C8DE1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5" y="8772"/>
                  <a:ext cx="330" cy="31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00CC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FFA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endParaRPr lang="en-US" altLang="zh-CN" sz="500" b="1">
                    <a:solidFill>
                      <a:srgbClr val="FFFF99"/>
                    </a:solidFill>
                  </a:endParaRPr>
                </a:p>
                <a:p>
                  <a:pPr algn="just" eaLnBrk="1" hangingPunct="1"/>
                  <a:r>
                    <a:rPr lang="en-US" altLang="zh-CN" sz="800" b="1">
                      <a:solidFill>
                        <a:srgbClr val="FFFF99"/>
                      </a:solidFill>
                    </a:rPr>
                    <a:t>ESC</a:t>
                  </a:r>
                  <a:endParaRPr lang="en-US" altLang="zh-CN"/>
                </a:p>
              </p:txBody>
            </p:sp>
          </p:grpSp>
          <p:grpSp>
            <p:nvGrpSpPr>
              <p:cNvPr id="35852" name="Group 26">
                <a:extLst>
                  <a:ext uri="{FF2B5EF4-FFF2-40B4-BE49-F238E27FC236}">
                    <a16:creationId xmlns:a16="http://schemas.microsoft.com/office/drawing/2014/main" id="{88E562E5-4EA9-4ACA-A1FA-D5F5877A28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00" y="6774"/>
                <a:ext cx="327" cy="293"/>
                <a:chOff x="6261" y="9883"/>
                <a:chExt cx="327" cy="293"/>
              </a:xfrm>
            </p:grpSpPr>
            <p:sp>
              <p:nvSpPr>
                <p:cNvPr id="35853" name="Oval 27">
                  <a:extLst>
                    <a:ext uri="{FF2B5EF4-FFF2-40B4-BE49-F238E27FC236}">
                      <a16:creationId xmlns:a16="http://schemas.microsoft.com/office/drawing/2014/main" id="{95CF8BEA-69B1-46C4-A7C6-89F485043B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61" y="9883"/>
                  <a:ext cx="327" cy="293"/>
                </a:xfrm>
                <a:prstGeom prst="ellipse">
                  <a:avLst/>
                </a:prstGeom>
                <a:solidFill>
                  <a:srgbClr val="000000"/>
                </a:solidFill>
                <a:ln w="2540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5854" name="AutoShape 28">
                  <a:extLst>
                    <a:ext uri="{FF2B5EF4-FFF2-40B4-BE49-F238E27FC236}">
                      <a16:creationId xmlns:a16="http://schemas.microsoft.com/office/drawing/2014/main" id="{C0B94273-1BAC-4DED-BB26-50A01A0BA01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 rot="-10335231">
                  <a:off x="6285" y="9924"/>
                  <a:ext cx="255" cy="221"/>
                </a:xfrm>
                <a:custGeom>
                  <a:avLst/>
                  <a:gdLst>
                    <a:gd name="T0" fmla="*/ 2 w 21600"/>
                    <a:gd name="T1" fmla="*/ 0 h 21600"/>
                    <a:gd name="T2" fmla="*/ 2 w 21600"/>
                    <a:gd name="T3" fmla="*/ 1 h 21600"/>
                    <a:gd name="T4" fmla="*/ 0 w 21600"/>
                    <a:gd name="T5" fmla="*/ 2 h 21600"/>
                    <a:gd name="T6" fmla="*/ 3 w 21600"/>
                    <a:gd name="T7" fmla="*/ 1 h 21600"/>
                    <a:gd name="T8" fmla="*/ 17694720 60000 65536"/>
                    <a:gd name="T9" fmla="*/ 5898240 60000 65536"/>
                    <a:gd name="T10" fmla="*/ 5898240 60000 65536"/>
                    <a:gd name="T11" fmla="*/ 0 60000 65536"/>
                    <a:gd name="T12" fmla="*/ 12452 w 21600"/>
                    <a:gd name="T13" fmla="*/ 2932 h 21600"/>
                    <a:gd name="T14" fmla="*/ 18212 w 21600"/>
                    <a:gd name="T15" fmla="*/ 9285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21600" y="6079"/>
                      </a:moveTo>
                      <a:lnTo>
                        <a:pt x="15126" y="0"/>
                      </a:lnTo>
                      <a:lnTo>
                        <a:pt x="15126" y="2912"/>
                      </a:lnTo>
                      <a:lnTo>
                        <a:pt x="12427" y="2912"/>
                      </a:lnTo>
                      <a:cubicBezTo>
                        <a:pt x="5564" y="2912"/>
                        <a:pt x="0" y="7052"/>
                        <a:pt x="0" y="12158"/>
                      </a:cubicBezTo>
                      <a:lnTo>
                        <a:pt x="0" y="21600"/>
                      </a:lnTo>
                      <a:lnTo>
                        <a:pt x="6474" y="21600"/>
                      </a:lnTo>
                      <a:lnTo>
                        <a:pt x="6474" y="12158"/>
                      </a:lnTo>
                      <a:cubicBezTo>
                        <a:pt x="6474" y="10550"/>
                        <a:pt x="9139" y="9246"/>
                        <a:pt x="12427" y="9246"/>
                      </a:cubicBezTo>
                      <a:lnTo>
                        <a:pt x="15126" y="9246"/>
                      </a:lnTo>
                      <a:lnTo>
                        <a:pt x="15126" y="12158"/>
                      </a:lnTo>
                      <a:lnTo>
                        <a:pt x="21600" y="6079"/>
                      </a:lnTo>
                      <a:close/>
                    </a:path>
                  </a:pathLst>
                </a:custGeom>
                <a:solidFill>
                  <a:srgbClr val="FFFF00"/>
                </a:solidFill>
                <a:ln w="9525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5849" name="Rectangle 29">
              <a:extLst>
                <a:ext uri="{FF2B5EF4-FFF2-40B4-BE49-F238E27FC236}">
                  <a16:creationId xmlns:a16="http://schemas.microsoft.com/office/drawing/2014/main" id="{DADD2DC9-DBA1-412D-B2A2-018ED041E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8" y="4709"/>
              <a:ext cx="2477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A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7452" tIns="0" rIns="97452" bIns="0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700" b="1" i="1">
                  <a:solidFill>
                    <a:srgbClr val="010504"/>
                  </a:solidFill>
                </a:rPr>
                <a:t>GeoExplorer II</a:t>
              </a:r>
              <a:endParaRPr lang="en-US" altLang="zh-CN"/>
            </a:p>
          </p:txBody>
        </p:sp>
      </p:grpSp>
      <p:pic>
        <p:nvPicPr>
          <p:cNvPr id="35847" name="Picture 4">
            <a:extLst>
              <a:ext uri="{FF2B5EF4-FFF2-40B4-BE49-F238E27FC236}">
                <a16:creationId xmlns:a16="http://schemas.microsoft.com/office/drawing/2014/main" id="{DFC585A5-9A57-4E73-BB33-E012DC4DB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4100513"/>
            <a:ext cx="1646238" cy="275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BCB1D40-3456-424E-9730-236144CA7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TerraSync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1E0687A-DF8E-4358-A82B-2035BE61B0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538DF70A-987D-4A25-A4F5-C10A44419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" y="1905000"/>
            <a:ext cx="3073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 descr="Image00005">
            <a:extLst>
              <a:ext uri="{FF2B5EF4-FFF2-40B4-BE49-F238E27FC236}">
                <a16:creationId xmlns:a16="http://schemas.microsoft.com/office/drawing/2014/main" id="{8B38F2F9-B6E9-45AC-9C3B-461F07EFB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57200"/>
            <a:ext cx="3554413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>
            <a:extLst>
              <a:ext uri="{FF2B5EF4-FFF2-40B4-BE49-F238E27FC236}">
                <a16:creationId xmlns:a16="http://schemas.microsoft.com/office/drawing/2014/main" id="{7661C45E-9067-43CF-8D44-308605C88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667000"/>
            <a:ext cx="35115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047A5B7-6945-4478-8780-2487724DF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TerraSync</a:t>
            </a:r>
            <a:r>
              <a:rPr lang="zh-CN" altLang="en-US" b="1"/>
              <a:t>采集新数据</a:t>
            </a:r>
            <a:r>
              <a:rPr lang="zh-CN" altLang="en-US"/>
              <a:t> 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50DFCDAE-5CB3-41CB-9369-0EE8C7B218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上传数据字典</a:t>
            </a:r>
          </a:p>
          <a:p>
            <a:pPr eaLnBrk="1" hangingPunct="1"/>
            <a:r>
              <a:rPr lang="zh-CN" altLang="en-US"/>
              <a:t>新建数据文件</a:t>
            </a:r>
          </a:p>
          <a:p>
            <a:pPr eaLnBrk="1" hangingPunct="1"/>
            <a:r>
              <a:rPr lang="zh-CN" altLang="en-US"/>
              <a:t>采集点线面要素 </a:t>
            </a:r>
          </a:p>
        </p:txBody>
      </p:sp>
      <p:pic>
        <p:nvPicPr>
          <p:cNvPr id="108548" name="Picture 4">
            <a:extLst>
              <a:ext uri="{FF2B5EF4-FFF2-40B4-BE49-F238E27FC236}">
                <a16:creationId xmlns:a16="http://schemas.microsoft.com/office/drawing/2014/main" id="{C4B0A8CB-6005-432C-83E9-A14AB63B7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788" y="1295400"/>
            <a:ext cx="335121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9" name="Picture 5" descr="Image00000">
            <a:extLst>
              <a:ext uri="{FF2B5EF4-FFF2-40B4-BE49-F238E27FC236}">
                <a16:creationId xmlns:a16="http://schemas.microsoft.com/office/drawing/2014/main" id="{B0521687-BB4A-415A-9F5C-69E5FF4A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590800"/>
            <a:ext cx="30321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80"/>
                            </p:stCondLst>
                            <p:childTnLst>
                              <p:par>
                                <p:cTn id="1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2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>
            <a:extLst>
              <a:ext uri="{FF2B5EF4-FFF2-40B4-BE49-F238E27FC236}">
                <a16:creationId xmlns:a16="http://schemas.microsoft.com/office/drawing/2014/main" id="{4107275D-5AFD-4822-B8DE-F6452B8C5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5410200" cy="407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2">
            <a:extLst>
              <a:ext uri="{FF2B5EF4-FFF2-40B4-BE49-F238E27FC236}">
                <a16:creationId xmlns:a16="http://schemas.microsoft.com/office/drawing/2014/main" id="{EB99A8FD-9FAD-40B8-BF6D-F09AAD875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GIS</a:t>
            </a:r>
            <a:r>
              <a:rPr lang="zh-CN" altLang="en-US"/>
              <a:t>数据的种类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A34676E-21F7-4A4B-B0BB-0A7D3D76F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7173" name="Picture 4" descr="vector&amp;raster">
            <a:extLst>
              <a:ext uri="{FF2B5EF4-FFF2-40B4-BE49-F238E27FC236}">
                <a16:creationId xmlns:a16="http://schemas.microsoft.com/office/drawing/2014/main" id="{27A13DB9-7E99-43BA-AB42-D60B6B571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963" y="1371600"/>
            <a:ext cx="3983037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ProXRT2">
            <a:extLst>
              <a:ext uri="{FF2B5EF4-FFF2-40B4-BE49-F238E27FC236}">
                <a16:creationId xmlns:a16="http://schemas.microsoft.com/office/drawing/2014/main" id="{8CD482ED-B2B6-414C-A331-3F40FC71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0"/>
            <a:ext cx="188595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2">
            <a:extLst>
              <a:ext uri="{FF2B5EF4-FFF2-40B4-BE49-F238E27FC236}">
                <a16:creationId xmlns:a16="http://schemas.microsoft.com/office/drawing/2014/main" id="{72343D9C-5BF1-4A6C-A19A-77796C2D6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GNSS</a:t>
            </a:r>
            <a:r>
              <a:rPr lang="zh-CN" altLang="en-US" dirty="0"/>
              <a:t>采集</a:t>
            </a:r>
            <a:r>
              <a:rPr lang="en-US" altLang="zh-CN" dirty="0"/>
              <a:t>GIS</a:t>
            </a:r>
            <a:r>
              <a:rPr lang="zh-CN" altLang="en-US" dirty="0"/>
              <a:t>数据原理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FC66060-AF6E-49D2-A8D2-DE5F877F4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GNSS</a:t>
            </a:r>
            <a:r>
              <a:rPr lang="zh-CN" altLang="en-US" dirty="0"/>
              <a:t>完成空间点位的测量（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zh-CN" altLang="en-US" dirty="0"/>
              <a:t>，</a:t>
            </a:r>
            <a:r>
              <a:rPr lang="en-US" altLang="zh-CN" dirty="0"/>
              <a:t>H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如何完成点、线、面的测量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如何记录属性数据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模拟手簿记录</a:t>
            </a:r>
            <a:r>
              <a:rPr lang="en-US" altLang="zh-CN" dirty="0"/>
              <a:t>----</a:t>
            </a:r>
            <a:r>
              <a:rPr lang="zh-CN" altLang="en-US" dirty="0"/>
              <a:t>手工设计、打印属性记录表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电子手簿记录</a:t>
            </a:r>
            <a:r>
              <a:rPr lang="en-US" altLang="zh-CN" dirty="0"/>
              <a:t>----</a:t>
            </a:r>
            <a:r>
              <a:rPr lang="zh-CN" altLang="en-US" dirty="0"/>
              <a:t>设计数据字典或图层属性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空间数据与属性数据的关联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F8FA406-A656-4AB1-BCFD-F9114FF84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5791200"/>
            <a:ext cx="3048000" cy="685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Area Features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57DAE63-4DA7-47EE-9D6C-C9CD7655E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8350250" cy="1143000"/>
          </a:xfrm>
          <a:noFill/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CN" sz="4000" dirty="0"/>
              <a:t>GNSS</a:t>
            </a:r>
            <a:r>
              <a:rPr lang="zh-CN" altLang="en-US" sz="4000" dirty="0"/>
              <a:t>点、线、面空间数据采集原理</a:t>
            </a:r>
          </a:p>
        </p:txBody>
      </p:sp>
      <p:grpSp>
        <p:nvGrpSpPr>
          <p:cNvPr id="9220" name="Group 4">
            <a:extLst>
              <a:ext uri="{FF2B5EF4-FFF2-40B4-BE49-F238E27FC236}">
                <a16:creationId xmlns:a16="http://schemas.microsoft.com/office/drawing/2014/main" id="{F15A4522-4E1A-4486-B3AD-76840D4D43E8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1600200"/>
            <a:ext cx="1149350" cy="1219200"/>
            <a:chOff x="3398" y="854"/>
            <a:chExt cx="724" cy="768"/>
          </a:xfrm>
        </p:grpSpPr>
        <p:sp>
          <p:nvSpPr>
            <p:cNvPr id="9257" name="AutoShape 5">
              <a:extLst>
                <a:ext uri="{FF2B5EF4-FFF2-40B4-BE49-F238E27FC236}">
                  <a16:creationId xmlns:a16="http://schemas.microsoft.com/office/drawing/2014/main" id="{7DDBBBD6-1DC3-4B7A-B89D-1A17639C6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6" y="1112"/>
              <a:ext cx="224" cy="224"/>
            </a:xfrm>
            <a:prstGeom prst="triangle">
              <a:avLst>
                <a:gd name="adj" fmla="val 49995"/>
              </a:avLst>
            </a:prstGeom>
            <a:solidFill>
              <a:schemeClr val="hlink"/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258" name="Rectangle 6">
              <a:extLst>
                <a:ext uri="{FF2B5EF4-FFF2-40B4-BE49-F238E27FC236}">
                  <a16:creationId xmlns:a16="http://schemas.microsoft.com/office/drawing/2014/main" id="{2FC65644-5B8E-4E7E-B531-DC7CED0611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90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59" name="Rectangle 7">
              <a:extLst>
                <a:ext uri="{FF2B5EF4-FFF2-40B4-BE49-F238E27FC236}">
                  <a16:creationId xmlns:a16="http://schemas.microsoft.com/office/drawing/2014/main" id="{873FD43A-C90A-4FC3-B54F-B36068B9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2" y="8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60" name="Rectangle 8">
              <a:extLst>
                <a:ext uri="{FF2B5EF4-FFF2-40B4-BE49-F238E27FC236}">
                  <a16:creationId xmlns:a16="http://schemas.microsoft.com/office/drawing/2014/main" id="{CF6AEA75-E6DC-4EED-BEB1-93E97491F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109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61" name="Rectangle 9">
              <a:extLst>
                <a:ext uri="{FF2B5EF4-FFF2-40B4-BE49-F238E27FC236}">
                  <a16:creationId xmlns:a16="http://schemas.microsoft.com/office/drawing/2014/main" id="{B8B18D86-E8CC-46C2-BC53-D0035A86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09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62" name="Rectangle 10">
              <a:extLst>
                <a:ext uri="{FF2B5EF4-FFF2-40B4-BE49-F238E27FC236}">
                  <a16:creationId xmlns:a16="http://schemas.microsoft.com/office/drawing/2014/main" id="{D01D0585-E8C6-4310-B1E6-9FF4C1627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6" y="99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63" name="Rectangle 11">
              <a:extLst>
                <a:ext uri="{FF2B5EF4-FFF2-40B4-BE49-F238E27FC236}">
                  <a16:creationId xmlns:a16="http://schemas.microsoft.com/office/drawing/2014/main" id="{D189A6F7-8EB7-4EDC-975E-974B898A4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" y="1238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XX</a:t>
              </a:r>
            </a:p>
          </p:txBody>
        </p:sp>
        <p:sp>
          <p:nvSpPr>
            <p:cNvPr id="9264" name="Rectangle 12">
              <a:extLst>
                <a:ext uri="{FF2B5EF4-FFF2-40B4-BE49-F238E27FC236}">
                  <a16:creationId xmlns:a16="http://schemas.microsoft.com/office/drawing/2014/main" id="{76F240B6-08A0-4E5F-983B-04F485147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28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65" name="Rectangle 13">
              <a:extLst>
                <a:ext uri="{FF2B5EF4-FFF2-40B4-BE49-F238E27FC236}">
                  <a16:creationId xmlns:a16="http://schemas.microsoft.com/office/drawing/2014/main" id="{A74E41B0-A401-4248-A95B-F8C24889F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133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</p:grpSp>
      <p:sp>
        <p:nvSpPr>
          <p:cNvPr id="9221" name="Rectangle 14">
            <a:extLst>
              <a:ext uri="{FF2B5EF4-FFF2-40B4-BE49-F238E27FC236}">
                <a16:creationId xmlns:a16="http://schemas.microsoft.com/office/drawing/2014/main" id="{E67A731E-7635-4CF3-8C59-CBAC14A1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938588"/>
            <a:ext cx="1085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11:00.05</a:t>
            </a:r>
          </a:p>
        </p:txBody>
      </p:sp>
      <p:grpSp>
        <p:nvGrpSpPr>
          <p:cNvPr id="29747" name="Group 51">
            <a:extLst>
              <a:ext uri="{FF2B5EF4-FFF2-40B4-BE49-F238E27FC236}">
                <a16:creationId xmlns:a16="http://schemas.microsoft.com/office/drawing/2014/main" id="{D0EC503C-A786-4D42-BCDD-B051D23E5DFE}"/>
              </a:ext>
            </a:extLst>
          </p:cNvPr>
          <p:cNvGrpSpPr>
            <a:grpSpLocks/>
          </p:cNvGrpSpPr>
          <p:nvPr/>
        </p:nvGrpSpPr>
        <p:grpSpPr bwMode="auto">
          <a:xfrm>
            <a:off x="1965325" y="3024188"/>
            <a:ext cx="6191250" cy="1684337"/>
            <a:chOff x="1238" y="1905"/>
            <a:chExt cx="3900" cy="1061"/>
          </a:xfrm>
        </p:grpSpPr>
        <p:sp>
          <p:nvSpPr>
            <p:cNvPr id="9241" name="Rectangle 16">
              <a:extLst>
                <a:ext uri="{FF2B5EF4-FFF2-40B4-BE49-F238E27FC236}">
                  <a16:creationId xmlns:a16="http://schemas.microsoft.com/office/drawing/2014/main" id="{8D48B51D-80F7-4FDA-85DC-C62659F68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67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2" name="Rectangle 17">
              <a:extLst>
                <a:ext uri="{FF2B5EF4-FFF2-40B4-BE49-F238E27FC236}">
                  <a16:creationId xmlns:a16="http://schemas.microsoft.com/office/drawing/2014/main" id="{B1C9FDB4-D29B-45E1-A555-4CD7B9384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20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3" name="Rectangle 18">
              <a:extLst>
                <a:ext uri="{FF2B5EF4-FFF2-40B4-BE49-F238E27FC236}">
                  <a16:creationId xmlns:a16="http://schemas.microsoft.com/office/drawing/2014/main" id="{0820BA32-B0E0-4D17-9C63-EF663B512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001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11:00.15</a:t>
              </a:r>
            </a:p>
          </p:txBody>
        </p:sp>
        <p:sp>
          <p:nvSpPr>
            <p:cNvPr id="9244" name="Rectangle 19">
              <a:extLst>
                <a:ext uri="{FF2B5EF4-FFF2-40B4-BE49-F238E27FC236}">
                  <a16:creationId xmlns:a16="http://schemas.microsoft.com/office/drawing/2014/main" id="{F8F73317-6746-4673-962D-C1B329D08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5" name="Rectangle 20">
              <a:extLst>
                <a:ext uri="{FF2B5EF4-FFF2-40B4-BE49-F238E27FC236}">
                  <a16:creationId xmlns:a16="http://schemas.microsoft.com/office/drawing/2014/main" id="{5CBCE206-43CD-45D2-98ED-1E6CE8416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15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6" name="Rectangle 21">
              <a:extLst>
                <a:ext uri="{FF2B5EF4-FFF2-40B4-BE49-F238E27FC236}">
                  <a16:creationId xmlns:a16="http://schemas.microsoft.com/office/drawing/2014/main" id="{7BC4E3D0-B882-4910-BD24-F9D0B4889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48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7" name="Rectangle 22">
              <a:extLst>
                <a:ext uri="{FF2B5EF4-FFF2-40B4-BE49-F238E27FC236}">
                  <a16:creationId xmlns:a16="http://schemas.microsoft.com/office/drawing/2014/main" id="{E5616068-54D3-407A-BC15-4752F36A3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53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48" name="Line 23">
              <a:extLst>
                <a:ext uri="{FF2B5EF4-FFF2-40B4-BE49-F238E27FC236}">
                  <a16:creationId xmlns:a16="http://schemas.microsoft.com/office/drawing/2014/main" id="{B78DA48E-EBAB-4B12-B08D-6E997E6D4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496"/>
              <a:ext cx="624" cy="33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9" name="Line 24">
              <a:extLst>
                <a:ext uri="{FF2B5EF4-FFF2-40B4-BE49-F238E27FC236}">
                  <a16:creationId xmlns:a16="http://schemas.microsoft.com/office/drawing/2014/main" id="{AF02A6A8-658C-42B7-A6E8-5921926FB7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304"/>
              <a:ext cx="1008" cy="19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0" name="Line 25">
              <a:extLst>
                <a:ext uri="{FF2B5EF4-FFF2-40B4-BE49-F238E27FC236}">
                  <a16:creationId xmlns:a16="http://schemas.microsoft.com/office/drawing/2014/main" id="{57E7BF4F-25BE-4A6C-B647-9B8BE41A9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04"/>
              <a:ext cx="432" cy="38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1" name="Line 26">
              <a:extLst>
                <a:ext uri="{FF2B5EF4-FFF2-40B4-BE49-F238E27FC236}">
                  <a16:creationId xmlns:a16="http://schemas.microsoft.com/office/drawing/2014/main" id="{3EDA8D0B-8169-4159-A3A9-9517E56FA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592"/>
              <a:ext cx="768" cy="9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2" name="Line 27">
              <a:extLst>
                <a:ext uri="{FF2B5EF4-FFF2-40B4-BE49-F238E27FC236}">
                  <a16:creationId xmlns:a16="http://schemas.microsoft.com/office/drawing/2014/main" id="{FA6312F4-EC6A-4FF1-8FB4-B60DF9C023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60"/>
              <a:ext cx="768" cy="43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3" name="Rectangle 28">
              <a:extLst>
                <a:ext uri="{FF2B5EF4-FFF2-40B4-BE49-F238E27FC236}">
                  <a16:creationId xmlns:a16="http://schemas.microsoft.com/office/drawing/2014/main" id="{1DC61C82-7436-4041-9187-1DE9B8364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2193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11:00.10</a:t>
              </a:r>
            </a:p>
          </p:txBody>
        </p:sp>
        <p:sp>
          <p:nvSpPr>
            <p:cNvPr id="9254" name="Rectangle 29">
              <a:extLst>
                <a:ext uri="{FF2B5EF4-FFF2-40B4-BE49-F238E27FC236}">
                  <a16:creationId xmlns:a16="http://schemas.microsoft.com/office/drawing/2014/main" id="{0FE1C1BF-73A9-4A6D-A17A-CEA9DA390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262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11:00.20</a:t>
              </a:r>
            </a:p>
          </p:txBody>
        </p:sp>
        <p:sp>
          <p:nvSpPr>
            <p:cNvPr id="9255" name="Rectangle 30">
              <a:extLst>
                <a:ext uri="{FF2B5EF4-FFF2-40B4-BE49-F238E27FC236}">
                  <a16:creationId xmlns:a16="http://schemas.microsoft.com/office/drawing/2014/main" id="{F7B25483-D03A-4E1B-B299-6BA446129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673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11:00.25</a:t>
              </a:r>
            </a:p>
          </p:txBody>
        </p:sp>
        <p:sp>
          <p:nvSpPr>
            <p:cNvPr id="9256" name="Rectangle 31">
              <a:extLst>
                <a:ext uri="{FF2B5EF4-FFF2-40B4-BE49-F238E27FC236}">
                  <a16:creationId xmlns:a16="http://schemas.microsoft.com/office/drawing/2014/main" id="{3A20C821-BDE8-477E-8000-D7AD831AC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90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11:00.30</a:t>
              </a:r>
            </a:p>
          </p:txBody>
        </p:sp>
      </p:grpSp>
      <p:sp>
        <p:nvSpPr>
          <p:cNvPr id="9223" name="Rectangle 33">
            <a:extLst>
              <a:ext uri="{FF2B5EF4-FFF2-40B4-BE49-F238E27FC236}">
                <a16:creationId xmlns:a16="http://schemas.microsoft.com/office/drawing/2014/main" id="{AC762DE2-976D-4B43-86A6-5CFFB209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6400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8CF4EA"/>
                </a:solidFill>
              </a:rPr>
              <a:t>X</a:t>
            </a:r>
          </a:p>
        </p:txBody>
      </p:sp>
      <p:grpSp>
        <p:nvGrpSpPr>
          <p:cNvPr id="29748" name="Group 52">
            <a:extLst>
              <a:ext uri="{FF2B5EF4-FFF2-40B4-BE49-F238E27FC236}">
                <a16:creationId xmlns:a16="http://schemas.microsoft.com/office/drawing/2014/main" id="{68C3540E-206D-4820-A193-9539379A8A65}"/>
              </a:ext>
            </a:extLst>
          </p:cNvPr>
          <p:cNvGrpSpPr>
            <a:grpSpLocks/>
          </p:cNvGrpSpPr>
          <p:nvPr/>
        </p:nvGrpSpPr>
        <p:grpSpPr bwMode="auto">
          <a:xfrm>
            <a:off x="3906838" y="5037138"/>
            <a:ext cx="4121150" cy="1539875"/>
            <a:chOff x="2461" y="3173"/>
            <a:chExt cx="2596" cy="970"/>
          </a:xfrm>
        </p:grpSpPr>
        <p:sp>
          <p:nvSpPr>
            <p:cNvPr id="9232" name="Rectangle 35">
              <a:extLst>
                <a:ext uri="{FF2B5EF4-FFF2-40B4-BE49-F238E27FC236}">
                  <a16:creationId xmlns:a16="http://schemas.microsoft.com/office/drawing/2014/main" id="{F87F9D8D-510B-4162-A321-C12437EC9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1" y="384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33" name="Rectangle 36">
              <a:extLst>
                <a:ext uri="{FF2B5EF4-FFF2-40B4-BE49-F238E27FC236}">
                  <a16:creationId xmlns:a16="http://schemas.microsoft.com/office/drawing/2014/main" id="{D9E5FA45-4351-4A2D-A2F5-C9E99B4F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" y="341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34" name="Rectangle 37">
              <a:extLst>
                <a:ext uri="{FF2B5EF4-FFF2-40B4-BE49-F238E27FC236}">
                  <a16:creationId xmlns:a16="http://schemas.microsoft.com/office/drawing/2014/main" id="{26F3E1ED-31EF-46EA-B31B-AA7FD18CB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7" y="317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35" name="Rectangle 38">
              <a:extLst>
                <a:ext uri="{FF2B5EF4-FFF2-40B4-BE49-F238E27FC236}">
                  <a16:creationId xmlns:a16="http://schemas.microsoft.com/office/drawing/2014/main" id="{A0D79BA6-4F60-472D-BA53-A75D9F969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3653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9236" name="Line 39">
              <a:extLst>
                <a:ext uri="{FF2B5EF4-FFF2-40B4-BE49-F238E27FC236}">
                  <a16:creationId xmlns:a16="http://schemas.microsoft.com/office/drawing/2014/main" id="{708FAF3F-741F-421F-AD0D-CD07FBF3B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67" y="3519"/>
              <a:ext cx="528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40">
              <a:extLst>
                <a:ext uri="{FF2B5EF4-FFF2-40B4-BE49-F238E27FC236}">
                  <a16:creationId xmlns:a16="http://schemas.microsoft.com/office/drawing/2014/main" id="{45A8083C-8298-4832-9B08-DF3F6A6E1E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95" y="3279"/>
              <a:ext cx="1008" cy="24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41">
              <a:extLst>
                <a:ext uri="{FF2B5EF4-FFF2-40B4-BE49-F238E27FC236}">
                  <a16:creationId xmlns:a16="http://schemas.microsoft.com/office/drawing/2014/main" id="{03DF064F-2B7E-46F2-B1FA-FC8827CDF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" y="3279"/>
              <a:ext cx="816" cy="4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42">
              <a:extLst>
                <a:ext uri="{FF2B5EF4-FFF2-40B4-BE49-F238E27FC236}">
                  <a16:creationId xmlns:a16="http://schemas.microsoft.com/office/drawing/2014/main" id="{245E0D36-4ACE-42E4-A6B6-633C81DBDF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1" y="3759"/>
              <a:ext cx="1008" cy="38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40" name="Line 43">
              <a:extLst>
                <a:ext uri="{FF2B5EF4-FFF2-40B4-BE49-F238E27FC236}">
                  <a16:creationId xmlns:a16="http://schemas.microsoft.com/office/drawing/2014/main" id="{804BA0E2-FAAA-4509-A88B-223F9BB37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67" y="3951"/>
              <a:ext cx="1344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225" name="Rectangle 44">
            <a:extLst>
              <a:ext uri="{FF2B5EF4-FFF2-40B4-BE49-F238E27FC236}">
                <a16:creationId xmlns:a16="http://schemas.microsoft.com/office/drawing/2014/main" id="{F49A6216-8D09-4BB7-97AF-60C1D6EF0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350" y="60198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11:02.50</a:t>
            </a:r>
          </a:p>
        </p:txBody>
      </p:sp>
      <p:sp>
        <p:nvSpPr>
          <p:cNvPr id="9226" name="Rectangle 45">
            <a:extLst>
              <a:ext uri="{FF2B5EF4-FFF2-40B4-BE49-F238E27FC236}">
                <a16:creationId xmlns:a16="http://schemas.microsoft.com/office/drawing/2014/main" id="{1F052A67-FCC2-41A4-851E-1AADDAF30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950" y="56388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11:02.45</a:t>
            </a:r>
          </a:p>
        </p:txBody>
      </p:sp>
      <p:sp>
        <p:nvSpPr>
          <p:cNvPr id="9227" name="Rectangle 46">
            <a:extLst>
              <a:ext uri="{FF2B5EF4-FFF2-40B4-BE49-F238E27FC236}">
                <a16:creationId xmlns:a16="http://schemas.microsoft.com/office/drawing/2014/main" id="{C0A8E96C-9361-4811-A67C-F5593204A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350" y="48768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11:02.40</a:t>
            </a:r>
          </a:p>
        </p:txBody>
      </p:sp>
      <p:sp>
        <p:nvSpPr>
          <p:cNvPr id="9228" name="Rectangle 47">
            <a:extLst>
              <a:ext uri="{FF2B5EF4-FFF2-40B4-BE49-F238E27FC236}">
                <a16:creationId xmlns:a16="http://schemas.microsoft.com/office/drawing/2014/main" id="{C5F18DFE-1369-41FB-8662-4E4B87AA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350" y="51816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11:02.35</a:t>
            </a:r>
          </a:p>
        </p:txBody>
      </p:sp>
      <p:sp>
        <p:nvSpPr>
          <p:cNvPr id="9229" name="Rectangle 48">
            <a:extLst>
              <a:ext uri="{FF2B5EF4-FFF2-40B4-BE49-F238E27FC236}">
                <a16:creationId xmlns:a16="http://schemas.microsoft.com/office/drawing/2014/main" id="{B8E08F71-8553-4A89-A796-0FBF3594D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550" y="5791200"/>
            <a:ext cx="108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solidFill>
                  <a:srgbClr val="8CF4EA"/>
                </a:solidFill>
              </a:rPr>
              <a:t>11:02.30</a:t>
            </a:r>
          </a:p>
        </p:txBody>
      </p:sp>
      <p:sp>
        <p:nvSpPr>
          <p:cNvPr id="9230" name="Rectangle 49">
            <a:extLst>
              <a:ext uri="{FF2B5EF4-FFF2-40B4-BE49-F238E27FC236}">
                <a16:creationId xmlns:a16="http://schemas.microsoft.com/office/drawing/2014/main" id="{181D9551-0512-4195-8792-D084C477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600200"/>
            <a:ext cx="3048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3200">
                <a:latin typeface="Times New Roman" panose="02020603050405020304" pitchFamily="18" charset="0"/>
              </a:rPr>
              <a:t>Point Features</a:t>
            </a:r>
          </a:p>
        </p:txBody>
      </p:sp>
      <p:sp>
        <p:nvSpPr>
          <p:cNvPr id="29746" name="Rectangle 50">
            <a:extLst>
              <a:ext uri="{FF2B5EF4-FFF2-40B4-BE49-F238E27FC236}">
                <a16:creationId xmlns:a16="http://schemas.microsoft.com/office/drawing/2014/main" id="{BFCCB175-FD2D-4E33-91E9-91210487A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90800"/>
            <a:ext cx="2971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h"/>
            </a:pPr>
            <a:r>
              <a:rPr lang="en-US" altLang="zh-CN" sz="3200">
                <a:latin typeface="Times New Roman" panose="02020603050405020304" pitchFamily="18" charset="0"/>
              </a:rPr>
              <a:t>Line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  <p:bldP spid="297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0D6FE79-EC87-4E4A-8C5C-4334A5DF7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algn="ctr" eaLnBrk="1" hangingPunct="1"/>
            <a:r>
              <a:rPr lang="zh-CN" altLang="en-US"/>
              <a:t>点要素</a:t>
            </a:r>
            <a:r>
              <a:rPr lang="en-US" altLang="zh-CN"/>
              <a:t>--Point Feature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CAD576C7-DAF9-4FEC-9BE9-DA9174EBD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06563"/>
            <a:ext cx="8135938" cy="224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点位置（</a:t>
            </a:r>
            <a:r>
              <a:rPr lang="en-US" altLang="zh-CN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Position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）</a:t>
            </a:r>
            <a:r>
              <a:rPr lang="en-US" altLang="zh-CN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: 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一组</a:t>
            </a:r>
            <a:r>
              <a:rPr lang="en-US" altLang="zh-CN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(X,Y)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坐标值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 点要素</a:t>
            </a:r>
            <a:r>
              <a:rPr lang="zh-CN" altLang="en-US" sz="2800" b="1"/>
              <a:t>（</a:t>
            </a:r>
            <a:r>
              <a:rPr lang="en-US" altLang="zh-CN" sz="2800" b="1"/>
              <a:t>Point Feature</a:t>
            </a:r>
            <a:r>
              <a:rPr lang="zh-CN" altLang="en-US" sz="2800" b="1"/>
              <a:t>）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是由</a:t>
            </a:r>
            <a:r>
              <a:rPr lang="zh-CN" altLang="en-US" sz="2800" b="1">
                <a:solidFill>
                  <a:schemeClr val="folHlink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数组</a:t>
            </a:r>
            <a:r>
              <a:rPr lang="zh-CN" altLang="en-US" sz="2800" b="1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位置坐标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的平均值求得的 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zh-CN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GIS </a:t>
            </a:r>
            <a:r>
              <a:rPr lang="zh-CN" altLang="en-US" sz="2800" b="1">
                <a:latin typeface="华文细黑" panose="02010600040101010101" pitchFamily="2" charset="-122"/>
                <a:ea typeface="华文细黑" panose="02010600040101010101" pitchFamily="2" charset="-122"/>
              </a:rPr>
              <a:t>中的地物要素点通常还包含一系列的属性</a:t>
            </a:r>
          </a:p>
        </p:txBody>
      </p:sp>
      <p:sp>
        <p:nvSpPr>
          <p:cNvPr id="31748" name="Oval 4">
            <a:extLst>
              <a:ext uri="{FF2B5EF4-FFF2-40B4-BE49-F238E27FC236}">
                <a16:creationId xmlns:a16="http://schemas.microsoft.com/office/drawing/2014/main" id="{9B8ED4F3-CDED-4358-8B53-37BF4FE3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1181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49" name="Oval 5">
            <a:extLst>
              <a:ext uri="{FF2B5EF4-FFF2-40B4-BE49-F238E27FC236}">
                <a16:creationId xmlns:a16="http://schemas.microsoft.com/office/drawing/2014/main" id="{F5029D28-B35A-4B47-9584-9F0771768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346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0" name="Oval 6">
            <a:extLst>
              <a:ext uri="{FF2B5EF4-FFF2-40B4-BE49-F238E27FC236}">
                <a16:creationId xmlns:a16="http://schemas.microsoft.com/office/drawing/2014/main" id="{16221585-A971-4E55-BC0E-325C6AFAC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5753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1" name="Oval 7">
            <a:extLst>
              <a:ext uri="{FF2B5EF4-FFF2-40B4-BE49-F238E27FC236}">
                <a16:creationId xmlns:a16="http://schemas.microsoft.com/office/drawing/2014/main" id="{2A3E1EC4-137A-44E1-BC67-DDFFBFCF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965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2" name="Oval 8">
            <a:extLst>
              <a:ext uri="{FF2B5EF4-FFF2-40B4-BE49-F238E27FC236}">
                <a16:creationId xmlns:a16="http://schemas.microsoft.com/office/drawing/2014/main" id="{032628BB-1267-423C-B230-052D00FB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085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3" name="Oval 9">
            <a:extLst>
              <a:ext uri="{FF2B5EF4-FFF2-40B4-BE49-F238E27FC236}">
                <a16:creationId xmlns:a16="http://schemas.microsoft.com/office/drawing/2014/main" id="{959B2691-3626-411E-A0F6-51B2296BE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181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4" name="Oval 10">
            <a:extLst>
              <a:ext uri="{FF2B5EF4-FFF2-40B4-BE49-F238E27FC236}">
                <a16:creationId xmlns:a16="http://schemas.microsoft.com/office/drawing/2014/main" id="{E3B3EACF-A9E9-4092-9436-9298A3B2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346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5" name="Oval 11">
            <a:extLst>
              <a:ext uri="{FF2B5EF4-FFF2-40B4-BE49-F238E27FC236}">
                <a16:creationId xmlns:a16="http://schemas.microsoft.com/office/drawing/2014/main" id="{FD8008FC-4F79-47C6-AEFE-3FD1D7C04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5753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6" name="Oval 12">
            <a:extLst>
              <a:ext uri="{FF2B5EF4-FFF2-40B4-BE49-F238E27FC236}">
                <a16:creationId xmlns:a16="http://schemas.microsoft.com/office/drawing/2014/main" id="{A5477CAF-0462-47FF-87D3-CE90338BA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84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7" name="Oval 13">
            <a:extLst>
              <a:ext uri="{FF2B5EF4-FFF2-40B4-BE49-F238E27FC236}">
                <a16:creationId xmlns:a16="http://schemas.microsoft.com/office/drawing/2014/main" id="{C840002A-15D0-4DD7-BDDE-296C9211F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48895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8" name="Oval 14">
            <a:extLst>
              <a:ext uri="{FF2B5EF4-FFF2-40B4-BE49-F238E27FC236}">
                <a16:creationId xmlns:a16="http://schemas.microsoft.com/office/drawing/2014/main" id="{BA276426-0E41-4027-A857-35618D592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346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59" name="Oval 15">
            <a:extLst>
              <a:ext uri="{FF2B5EF4-FFF2-40B4-BE49-F238E27FC236}">
                <a16:creationId xmlns:a16="http://schemas.microsoft.com/office/drawing/2014/main" id="{A859B1B4-66E3-4C35-81FD-520215102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7371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0" name="Oval 16">
            <a:extLst>
              <a:ext uri="{FF2B5EF4-FFF2-40B4-BE49-F238E27FC236}">
                <a16:creationId xmlns:a16="http://schemas.microsoft.com/office/drawing/2014/main" id="{D00E6CDE-23C4-4707-9222-8737B2CDC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8895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761" name="Oval 17">
            <a:extLst>
              <a:ext uri="{FF2B5EF4-FFF2-40B4-BE49-F238E27FC236}">
                <a16:creationId xmlns:a16="http://schemas.microsoft.com/office/drawing/2014/main" id="{06DC30F0-7928-44F1-995D-E7B8DF289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346700"/>
            <a:ext cx="152400" cy="152400"/>
          </a:xfrm>
          <a:prstGeom prst="ellipse">
            <a:avLst/>
          </a:prstGeom>
          <a:solidFill>
            <a:srgbClr val="CE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1770" name="Group 26">
            <a:extLst>
              <a:ext uri="{FF2B5EF4-FFF2-40B4-BE49-F238E27FC236}">
                <a16:creationId xmlns:a16="http://schemas.microsoft.com/office/drawing/2014/main" id="{7C3B2A28-50B0-44DE-B4C7-EA2229301034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4343400"/>
            <a:ext cx="2057400" cy="1006475"/>
            <a:chOff x="1248" y="2878"/>
            <a:chExt cx="1296" cy="634"/>
          </a:xfrm>
        </p:grpSpPr>
        <p:sp>
          <p:nvSpPr>
            <p:cNvPr id="10263" name="Oval 18">
              <a:extLst>
                <a:ext uri="{FF2B5EF4-FFF2-40B4-BE49-F238E27FC236}">
                  <a16:creationId xmlns:a16="http://schemas.microsoft.com/office/drawing/2014/main" id="{7A96A89F-C9FE-49A1-A31D-004BE27C27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74"/>
              <a:ext cx="96" cy="96"/>
            </a:xfrm>
            <a:prstGeom prst="ellipse">
              <a:avLst/>
            </a:prstGeom>
            <a:solidFill>
              <a:srgbClr val="CE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4" name="Oval 19">
              <a:extLst>
                <a:ext uri="{FF2B5EF4-FFF2-40B4-BE49-F238E27FC236}">
                  <a16:creationId xmlns:a16="http://schemas.microsoft.com/office/drawing/2014/main" id="{D4405B82-BC93-4614-9FE2-9E5FF58C8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35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65" name="Text Box 20">
              <a:extLst>
                <a:ext uri="{FF2B5EF4-FFF2-40B4-BE49-F238E27FC236}">
                  <a16:creationId xmlns:a16="http://schemas.microsoft.com/office/drawing/2014/main" id="{0E20691F-0805-4915-83C2-BD8076265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2878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Position</a:t>
              </a:r>
            </a:p>
          </p:txBody>
        </p:sp>
        <p:sp>
          <p:nvSpPr>
            <p:cNvPr id="10266" name="Text Box 21">
              <a:extLst>
                <a:ext uri="{FF2B5EF4-FFF2-40B4-BE49-F238E27FC236}">
                  <a16:creationId xmlns:a16="http://schemas.microsoft.com/office/drawing/2014/main" id="{D595C649-C9BE-4C5E-B194-ED6CC1835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262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latin typeface="Times New Roman" panose="02020603050405020304" pitchFamily="18" charset="0"/>
                </a:rPr>
                <a:t>Point</a:t>
              </a:r>
            </a:p>
          </p:txBody>
        </p:sp>
      </p:grpSp>
      <p:grpSp>
        <p:nvGrpSpPr>
          <p:cNvPr id="10259" name="Group 25">
            <a:extLst>
              <a:ext uri="{FF2B5EF4-FFF2-40B4-BE49-F238E27FC236}">
                <a16:creationId xmlns:a16="http://schemas.microsoft.com/office/drawing/2014/main" id="{8F8D7793-E403-44FA-AD18-989A0A042D64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572000"/>
            <a:ext cx="457200" cy="630238"/>
            <a:chOff x="2352" y="2160"/>
            <a:chExt cx="559" cy="1405"/>
          </a:xfrm>
        </p:grpSpPr>
        <p:sp>
          <p:nvSpPr>
            <p:cNvPr id="10261" name="Freeform 23">
              <a:extLst>
                <a:ext uri="{FF2B5EF4-FFF2-40B4-BE49-F238E27FC236}">
                  <a16:creationId xmlns:a16="http://schemas.microsoft.com/office/drawing/2014/main" id="{2C8DF74D-AE1D-4E01-B5A6-4B7093CFE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160"/>
              <a:ext cx="559" cy="1053"/>
            </a:xfrm>
            <a:custGeom>
              <a:avLst/>
              <a:gdLst>
                <a:gd name="T0" fmla="*/ 337 w 559"/>
                <a:gd name="T1" fmla="*/ 918 h 1053"/>
                <a:gd name="T2" fmla="*/ 304 w 559"/>
                <a:gd name="T3" fmla="*/ 1008 h 1053"/>
                <a:gd name="T4" fmla="*/ 234 w 559"/>
                <a:gd name="T5" fmla="*/ 1023 h 1053"/>
                <a:gd name="T6" fmla="*/ 160 w 559"/>
                <a:gd name="T7" fmla="*/ 1027 h 1053"/>
                <a:gd name="T8" fmla="*/ 147 w 559"/>
                <a:gd name="T9" fmla="*/ 939 h 1053"/>
                <a:gd name="T10" fmla="*/ 133 w 559"/>
                <a:gd name="T11" fmla="*/ 951 h 1053"/>
                <a:gd name="T12" fmla="*/ 100 w 559"/>
                <a:gd name="T13" fmla="*/ 987 h 1053"/>
                <a:gd name="T14" fmla="*/ 44 w 559"/>
                <a:gd name="T15" fmla="*/ 903 h 1053"/>
                <a:gd name="T16" fmla="*/ 42 w 559"/>
                <a:gd name="T17" fmla="*/ 810 h 1053"/>
                <a:gd name="T18" fmla="*/ 11 w 559"/>
                <a:gd name="T19" fmla="*/ 827 h 1053"/>
                <a:gd name="T20" fmla="*/ 0 w 559"/>
                <a:gd name="T21" fmla="*/ 612 h 1053"/>
                <a:gd name="T22" fmla="*/ 7 w 559"/>
                <a:gd name="T23" fmla="*/ 530 h 1053"/>
                <a:gd name="T24" fmla="*/ 13 w 559"/>
                <a:gd name="T25" fmla="*/ 456 h 1053"/>
                <a:gd name="T26" fmla="*/ 44 w 559"/>
                <a:gd name="T27" fmla="*/ 346 h 1053"/>
                <a:gd name="T28" fmla="*/ 65 w 559"/>
                <a:gd name="T29" fmla="*/ 321 h 1053"/>
                <a:gd name="T30" fmla="*/ 73 w 559"/>
                <a:gd name="T31" fmla="*/ 266 h 1053"/>
                <a:gd name="T32" fmla="*/ 56 w 559"/>
                <a:gd name="T33" fmla="*/ 220 h 1053"/>
                <a:gd name="T34" fmla="*/ 133 w 559"/>
                <a:gd name="T35" fmla="*/ 188 h 1053"/>
                <a:gd name="T36" fmla="*/ 201 w 559"/>
                <a:gd name="T37" fmla="*/ 129 h 1053"/>
                <a:gd name="T38" fmla="*/ 244 w 559"/>
                <a:gd name="T39" fmla="*/ 64 h 1053"/>
                <a:gd name="T40" fmla="*/ 302 w 559"/>
                <a:gd name="T41" fmla="*/ 83 h 1053"/>
                <a:gd name="T42" fmla="*/ 333 w 559"/>
                <a:gd name="T43" fmla="*/ 26 h 1053"/>
                <a:gd name="T44" fmla="*/ 358 w 559"/>
                <a:gd name="T45" fmla="*/ 0 h 1053"/>
                <a:gd name="T46" fmla="*/ 428 w 559"/>
                <a:gd name="T47" fmla="*/ 36 h 1053"/>
                <a:gd name="T48" fmla="*/ 488 w 559"/>
                <a:gd name="T49" fmla="*/ 116 h 1053"/>
                <a:gd name="T50" fmla="*/ 548 w 559"/>
                <a:gd name="T51" fmla="*/ 340 h 1053"/>
                <a:gd name="T52" fmla="*/ 558 w 559"/>
                <a:gd name="T53" fmla="*/ 456 h 1053"/>
                <a:gd name="T54" fmla="*/ 554 w 559"/>
                <a:gd name="T55" fmla="*/ 549 h 1053"/>
                <a:gd name="T56" fmla="*/ 523 w 559"/>
                <a:gd name="T57" fmla="*/ 671 h 1053"/>
                <a:gd name="T58" fmla="*/ 496 w 559"/>
                <a:gd name="T59" fmla="*/ 738 h 1053"/>
                <a:gd name="T60" fmla="*/ 536 w 559"/>
                <a:gd name="T61" fmla="*/ 840 h 1053"/>
                <a:gd name="T62" fmla="*/ 494 w 559"/>
                <a:gd name="T63" fmla="*/ 848 h 1053"/>
                <a:gd name="T64" fmla="*/ 472 w 559"/>
                <a:gd name="T65" fmla="*/ 918 h 1053"/>
                <a:gd name="T66" fmla="*/ 476 w 559"/>
                <a:gd name="T67" fmla="*/ 974 h 1053"/>
                <a:gd name="T68" fmla="*/ 453 w 559"/>
                <a:gd name="T69" fmla="*/ 993 h 1053"/>
                <a:gd name="T70" fmla="*/ 418 w 559"/>
                <a:gd name="T71" fmla="*/ 958 h 1053"/>
                <a:gd name="T72" fmla="*/ 364 w 559"/>
                <a:gd name="T73" fmla="*/ 979 h 105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59" h="1053">
                  <a:moveTo>
                    <a:pt x="364" y="979"/>
                  </a:moveTo>
                  <a:lnTo>
                    <a:pt x="337" y="918"/>
                  </a:lnTo>
                  <a:lnTo>
                    <a:pt x="329" y="888"/>
                  </a:lnTo>
                  <a:lnTo>
                    <a:pt x="304" y="1008"/>
                  </a:lnTo>
                  <a:lnTo>
                    <a:pt x="277" y="1021"/>
                  </a:lnTo>
                  <a:lnTo>
                    <a:pt x="234" y="1023"/>
                  </a:lnTo>
                  <a:lnTo>
                    <a:pt x="215" y="1052"/>
                  </a:lnTo>
                  <a:lnTo>
                    <a:pt x="160" y="1027"/>
                  </a:lnTo>
                  <a:lnTo>
                    <a:pt x="158" y="941"/>
                  </a:lnTo>
                  <a:lnTo>
                    <a:pt x="147" y="939"/>
                  </a:lnTo>
                  <a:lnTo>
                    <a:pt x="145" y="966"/>
                  </a:lnTo>
                  <a:lnTo>
                    <a:pt x="133" y="951"/>
                  </a:lnTo>
                  <a:lnTo>
                    <a:pt x="114" y="937"/>
                  </a:lnTo>
                  <a:lnTo>
                    <a:pt x="100" y="987"/>
                  </a:lnTo>
                  <a:lnTo>
                    <a:pt x="65" y="915"/>
                  </a:lnTo>
                  <a:lnTo>
                    <a:pt x="44" y="903"/>
                  </a:lnTo>
                  <a:lnTo>
                    <a:pt x="34" y="856"/>
                  </a:lnTo>
                  <a:lnTo>
                    <a:pt x="42" y="810"/>
                  </a:lnTo>
                  <a:lnTo>
                    <a:pt x="27" y="835"/>
                  </a:lnTo>
                  <a:lnTo>
                    <a:pt x="11" y="827"/>
                  </a:lnTo>
                  <a:lnTo>
                    <a:pt x="11" y="789"/>
                  </a:lnTo>
                  <a:lnTo>
                    <a:pt x="0" y="612"/>
                  </a:lnTo>
                  <a:lnTo>
                    <a:pt x="9" y="570"/>
                  </a:lnTo>
                  <a:lnTo>
                    <a:pt x="7" y="530"/>
                  </a:lnTo>
                  <a:lnTo>
                    <a:pt x="21" y="509"/>
                  </a:lnTo>
                  <a:lnTo>
                    <a:pt x="13" y="456"/>
                  </a:lnTo>
                  <a:lnTo>
                    <a:pt x="31" y="363"/>
                  </a:lnTo>
                  <a:lnTo>
                    <a:pt x="44" y="346"/>
                  </a:lnTo>
                  <a:lnTo>
                    <a:pt x="56" y="353"/>
                  </a:lnTo>
                  <a:lnTo>
                    <a:pt x="65" y="321"/>
                  </a:lnTo>
                  <a:lnTo>
                    <a:pt x="65" y="294"/>
                  </a:lnTo>
                  <a:lnTo>
                    <a:pt x="73" y="266"/>
                  </a:lnTo>
                  <a:lnTo>
                    <a:pt x="52" y="253"/>
                  </a:lnTo>
                  <a:lnTo>
                    <a:pt x="56" y="220"/>
                  </a:lnTo>
                  <a:lnTo>
                    <a:pt x="71" y="211"/>
                  </a:lnTo>
                  <a:lnTo>
                    <a:pt x="133" y="188"/>
                  </a:lnTo>
                  <a:lnTo>
                    <a:pt x="166" y="150"/>
                  </a:lnTo>
                  <a:lnTo>
                    <a:pt x="201" y="129"/>
                  </a:lnTo>
                  <a:lnTo>
                    <a:pt x="199" y="95"/>
                  </a:lnTo>
                  <a:lnTo>
                    <a:pt x="244" y="64"/>
                  </a:lnTo>
                  <a:lnTo>
                    <a:pt x="267" y="62"/>
                  </a:lnTo>
                  <a:lnTo>
                    <a:pt x="302" y="83"/>
                  </a:lnTo>
                  <a:lnTo>
                    <a:pt x="304" y="58"/>
                  </a:lnTo>
                  <a:lnTo>
                    <a:pt x="333" y="26"/>
                  </a:lnTo>
                  <a:lnTo>
                    <a:pt x="342" y="24"/>
                  </a:lnTo>
                  <a:lnTo>
                    <a:pt x="358" y="0"/>
                  </a:lnTo>
                  <a:lnTo>
                    <a:pt x="410" y="34"/>
                  </a:lnTo>
                  <a:lnTo>
                    <a:pt x="428" y="36"/>
                  </a:lnTo>
                  <a:lnTo>
                    <a:pt x="461" y="121"/>
                  </a:lnTo>
                  <a:lnTo>
                    <a:pt x="488" y="116"/>
                  </a:lnTo>
                  <a:lnTo>
                    <a:pt x="528" y="262"/>
                  </a:lnTo>
                  <a:lnTo>
                    <a:pt x="548" y="340"/>
                  </a:lnTo>
                  <a:lnTo>
                    <a:pt x="536" y="391"/>
                  </a:lnTo>
                  <a:lnTo>
                    <a:pt x="558" y="456"/>
                  </a:lnTo>
                  <a:lnTo>
                    <a:pt x="552" y="481"/>
                  </a:lnTo>
                  <a:lnTo>
                    <a:pt x="554" y="549"/>
                  </a:lnTo>
                  <a:lnTo>
                    <a:pt x="532" y="606"/>
                  </a:lnTo>
                  <a:lnTo>
                    <a:pt x="523" y="671"/>
                  </a:lnTo>
                  <a:lnTo>
                    <a:pt x="519" y="703"/>
                  </a:lnTo>
                  <a:lnTo>
                    <a:pt x="496" y="738"/>
                  </a:lnTo>
                  <a:lnTo>
                    <a:pt x="525" y="766"/>
                  </a:lnTo>
                  <a:lnTo>
                    <a:pt x="536" y="840"/>
                  </a:lnTo>
                  <a:lnTo>
                    <a:pt x="523" y="848"/>
                  </a:lnTo>
                  <a:lnTo>
                    <a:pt x="494" y="848"/>
                  </a:lnTo>
                  <a:lnTo>
                    <a:pt x="472" y="880"/>
                  </a:lnTo>
                  <a:lnTo>
                    <a:pt x="472" y="918"/>
                  </a:lnTo>
                  <a:lnTo>
                    <a:pt x="480" y="943"/>
                  </a:lnTo>
                  <a:lnTo>
                    <a:pt x="476" y="974"/>
                  </a:lnTo>
                  <a:lnTo>
                    <a:pt x="466" y="994"/>
                  </a:lnTo>
                  <a:lnTo>
                    <a:pt x="453" y="993"/>
                  </a:lnTo>
                  <a:lnTo>
                    <a:pt x="434" y="968"/>
                  </a:lnTo>
                  <a:lnTo>
                    <a:pt x="418" y="958"/>
                  </a:lnTo>
                  <a:lnTo>
                    <a:pt x="393" y="974"/>
                  </a:lnTo>
                  <a:lnTo>
                    <a:pt x="364" y="979"/>
                  </a:lnTo>
                </a:path>
              </a:pathLst>
            </a:custGeom>
            <a:solidFill>
              <a:srgbClr val="088C2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Freeform 24">
              <a:extLst>
                <a:ext uri="{FF2B5EF4-FFF2-40B4-BE49-F238E27FC236}">
                  <a16:creationId xmlns:a16="http://schemas.microsoft.com/office/drawing/2014/main" id="{1D727F68-83F1-4B2B-9AF1-139C31F35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2" y="2533"/>
              <a:ext cx="263" cy="1032"/>
            </a:xfrm>
            <a:custGeom>
              <a:avLst/>
              <a:gdLst>
                <a:gd name="T0" fmla="*/ 124 w 263"/>
                <a:gd name="T1" fmla="*/ 1028 h 1032"/>
                <a:gd name="T2" fmla="*/ 143 w 263"/>
                <a:gd name="T3" fmla="*/ 1031 h 1032"/>
                <a:gd name="T4" fmla="*/ 154 w 263"/>
                <a:gd name="T5" fmla="*/ 1031 h 1032"/>
                <a:gd name="T6" fmla="*/ 152 w 263"/>
                <a:gd name="T7" fmla="*/ 984 h 1032"/>
                <a:gd name="T8" fmla="*/ 150 w 263"/>
                <a:gd name="T9" fmla="*/ 876 h 1032"/>
                <a:gd name="T10" fmla="*/ 152 w 263"/>
                <a:gd name="T11" fmla="*/ 762 h 1032"/>
                <a:gd name="T12" fmla="*/ 143 w 263"/>
                <a:gd name="T13" fmla="*/ 657 h 1032"/>
                <a:gd name="T14" fmla="*/ 156 w 263"/>
                <a:gd name="T15" fmla="*/ 536 h 1032"/>
                <a:gd name="T16" fmla="*/ 182 w 263"/>
                <a:gd name="T17" fmla="*/ 445 h 1032"/>
                <a:gd name="T18" fmla="*/ 212 w 263"/>
                <a:gd name="T19" fmla="*/ 381 h 1032"/>
                <a:gd name="T20" fmla="*/ 244 w 263"/>
                <a:gd name="T21" fmla="*/ 287 h 1032"/>
                <a:gd name="T22" fmla="*/ 262 w 263"/>
                <a:gd name="T23" fmla="*/ 240 h 1032"/>
                <a:gd name="T24" fmla="*/ 244 w 263"/>
                <a:gd name="T25" fmla="*/ 240 h 1032"/>
                <a:gd name="T26" fmla="*/ 221 w 263"/>
                <a:gd name="T27" fmla="*/ 312 h 1032"/>
                <a:gd name="T28" fmla="*/ 195 w 263"/>
                <a:gd name="T29" fmla="*/ 384 h 1032"/>
                <a:gd name="T30" fmla="*/ 173 w 263"/>
                <a:gd name="T31" fmla="*/ 439 h 1032"/>
                <a:gd name="T32" fmla="*/ 154 w 263"/>
                <a:gd name="T33" fmla="*/ 508 h 1032"/>
                <a:gd name="T34" fmla="*/ 167 w 263"/>
                <a:gd name="T35" fmla="*/ 414 h 1032"/>
                <a:gd name="T36" fmla="*/ 169 w 263"/>
                <a:gd name="T37" fmla="*/ 301 h 1032"/>
                <a:gd name="T38" fmla="*/ 191 w 263"/>
                <a:gd name="T39" fmla="*/ 229 h 1032"/>
                <a:gd name="T40" fmla="*/ 219 w 263"/>
                <a:gd name="T41" fmla="*/ 154 h 1032"/>
                <a:gd name="T42" fmla="*/ 204 w 263"/>
                <a:gd name="T43" fmla="*/ 160 h 1032"/>
                <a:gd name="T44" fmla="*/ 161 w 263"/>
                <a:gd name="T45" fmla="*/ 301 h 1032"/>
                <a:gd name="T46" fmla="*/ 152 w 263"/>
                <a:gd name="T47" fmla="*/ 453 h 1032"/>
                <a:gd name="T48" fmla="*/ 131 w 263"/>
                <a:gd name="T49" fmla="*/ 326 h 1032"/>
                <a:gd name="T50" fmla="*/ 103 w 263"/>
                <a:gd name="T51" fmla="*/ 0 h 1032"/>
                <a:gd name="T52" fmla="*/ 113 w 263"/>
                <a:gd name="T53" fmla="*/ 215 h 1032"/>
                <a:gd name="T54" fmla="*/ 139 w 263"/>
                <a:gd name="T55" fmla="*/ 475 h 1032"/>
                <a:gd name="T56" fmla="*/ 133 w 263"/>
                <a:gd name="T57" fmla="*/ 608 h 1032"/>
                <a:gd name="T58" fmla="*/ 115 w 263"/>
                <a:gd name="T59" fmla="*/ 500 h 1032"/>
                <a:gd name="T60" fmla="*/ 85 w 263"/>
                <a:gd name="T61" fmla="*/ 353 h 1032"/>
                <a:gd name="T62" fmla="*/ 12 w 263"/>
                <a:gd name="T63" fmla="*/ 187 h 1032"/>
                <a:gd name="T64" fmla="*/ 0 w 263"/>
                <a:gd name="T65" fmla="*/ 182 h 1032"/>
                <a:gd name="T66" fmla="*/ 81 w 263"/>
                <a:gd name="T67" fmla="*/ 386 h 1032"/>
                <a:gd name="T68" fmla="*/ 113 w 263"/>
                <a:gd name="T69" fmla="*/ 599 h 1032"/>
                <a:gd name="T70" fmla="*/ 120 w 263"/>
                <a:gd name="T71" fmla="*/ 751 h 1032"/>
                <a:gd name="T72" fmla="*/ 118 w 263"/>
                <a:gd name="T73" fmla="*/ 978 h 1032"/>
                <a:gd name="T74" fmla="*/ 124 w 263"/>
                <a:gd name="T75" fmla="*/ 1028 h 10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63" h="1032">
                  <a:moveTo>
                    <a:pt x="124" y="1028"/>
                  </a:moveTo>
                  <a:lnTo>
                    <a:pt x="143" y="1031"/>
                  </a:lnTo>
                  <a:lnTo>
                    <a:pt x="154" y="1031"/>
                  </a:lnTo>
                  <a:lnTo>
                    <a:pt x="152" y="984"/>
                  </a:lnTo>
                  <a:lnTo>
                    <a:pt x="150" y="876"/>
                  </a:lnTo>
                  <a:lnTo>
                    <a:pt x="152" y="762"/>
                  </a:lnTo>
                  <a:lnTo>
                    <a:pt x="143" y="657"/>
                  </a:lnTo>
                  <a:lnTo>
                    <a:pt x="156" y="536"/>
                  </a:lnTo>
                  <a:lnTo>
                    <a:pt x="182" y="445"/>
                  </a:lnTo>
                  <a:lnTo>
                    <a:pt x="212" y="381"/>
                  </a:lnTo>
                  <a:lnTo>
                    <a:pt x="244" y="287"/>
                  </a:lnTo>
                  <a:lnTo>
                    <a:pt x="262" y="240"/>
                  </a:lnTo>
                  <a:lnTo>
                    <a:pt x="244" y="240"/>
                  </a:lnTo>
                  <a:lnTo>
                    <a:pt x="221" y="312"/>
                  </a:lnTo>
                  <a:lnTo>
                    <a:pt x="195" y="384"/>
                  </a:lnTo>
                  <a:lnTo>
                    <a:pt x="173" y="439"/>
                  </a:lnTo>
                  <a:lnTo>
                    <a:pt x="154" y="508"/>
                  </a:lnTo>
                  <a:lnTo>
                    <a:pt x="167" y="414"/>
                  </a:lnTo>
                  <a:lnTo>
                    <a:pt x="169" y="301"/>
                  </a:lnTo>
                  <a:lnTo>
                    <a:pt x="191" y="229"/>
                  </a:lnTo>
                  <a:lnTo>
                    <a:pt x="219" y="154"/>
                  </a:lnTo>
                  <a:lnTo>
                    <a:pt x="204" y="160"/>
                  </a:lnTo>
                  <a:lnTo>
                    <a:pt x="161" y="301"/>
                  </a:lnTo>
                  <a:lnTo>
                    <a:pt x="152" y="453"/>
                  </a:lnTo>
                  <a:lnTo>
                    <a:pt x="131" y="326"/>
                  </a:lnTo>
                  <a:lnTo>
                    <a:pt x="103" y="0"/>
                  </a:lnTo>
                  <a:lnTo>
                    <a:pt x="113" y="215"/>
                  </a:lnTo>
                  <a:lnTo>
                    <a:pt x="139" y="475"/>
                  </a:lnTo>
                  <a:lnTo>
                    <a:pt x="133" y="608"/>
                  </a:lnTo>
                  <a:lnTo>
                    <a:pt x="115" y="500"/>
                  </a:lnTo>
                  <a:lnTo>
                    <a:pt x="85" y="353"/>
                  </a:lnTo>
                  <a:lnTo>
                    <a:pt x="12" y="187"/>
                  </a:lnTo>
                  <a:lnTo>
                    <a:pt x="0" y="182"/>
                  </a:lnTo>
                  <a:lnTo>
                    <a:pt x="81" y="386"/>
                  </a:lnTo>
                  <a:lnTo>
                    <a:pt x="113" y="599"/>
                  </a:lnTo>
                  <a:lnTo>
                    <a:pt x="120" y="751"/>
                  </a:lnTo>
                  <a:lnTo>
                    <a:pt x="118" y="978"/>
                  </a:lnTo>
                  <a:lnTo>
                    <a:pt x="124" y="1028"/>
                  </a:lnTo>
                </a:path>
              </a:pathLst>
            </a:custGeom>
            <a:solidFill>
              <a:schemeClr val="accent2"/>
            </a:solidFill>
            <a:ln w="9525" cap="rnd">
              <a:solidFill>
                <a:schemeClr val="bg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0" name="Rectangle 27">
            <a:extLst>
              <a:ext uri="{FF2B5EF4-FFF2-40B4-BE49-F238E27FC236}">
                <a16:creationId xmlns:a16="http://schemas.microsoft.com/office/drawing/2014/main" id="{22408C1D-6520-48BE-811F-25681D71AC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4953000" cy="3048000"/>
          </a:xfrm>
          <a:noFill/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Point Feature </a:t>
            </a:r>
            <a:r>
              <a:rPr lang="zh-CN" altLang="en-US">
                <a:ea typeface="宋体" panose="02010600030101010101" pitchFamily="2" charset="-122"/>
              </a:rPr>
              <a:t>例子</a:t>
            </a:r>
            <a:endParaRPr lang="zh-CN" altLang="en-US"/>
          </a:p>
          <a:p>
            <a:pPr lvl="1" eaLnBrk="1" hangingPunct="1"/>
            <a:r>
              <a:rPr lang="en-US" altLang="zh-CN"/>
              <a:t>Trees</a:t>
            </a:r>
          </a:p>
          <a:p>
            <a:pPr lvl="1" eaLnBrk="1" hangingPunct="1"/>
            <a:r>
              <a:rPr lang="en-US" altLang="zh-CN"/>
              <a:t>TelegraphPole</a:t>
            </a:r>
            <a:r>
              <a:rPr lang="zh-CN" altLang="en-US"/>
              <a:t>（电线杆） </a:t>
            </a:r>
          </a:p>
          <a:p>
            <a:pPr lvl="1" eaLnBrk="1" hangingPunct="1"/>
            <a:r>
              <a:rPr lang="en-US" altLang="zh-CN"/>
              <a:t>TelephoneBooth(</a:t>
            </a:r>
            <a:r>
              <a:rPr lang="zh-CN" altLang="en-US"/>
              <a:t>电话亭</a:t>
            </a:r>
            <a:r>
              <a:rPr lang="en-US" altLang="zh-CN"/>
              <a:t>)</a:t>
            </a:r>
          </a:p>
          <a:p>
            <a:pPr lvl="1" eaLnBrk="1" hangingPunct="1"/>
            <a:r>
              <a:rPr lang="en-US" altLang="zh-CN"/>
              <a:t>FireHydrant</a:t>
            </a:r>
            <a:r>
              <a:rPr lang="zh-CN" altLang="en-US"/>
              <a:t>（消防栓）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1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5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59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1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7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1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1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1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3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 animBg="1"/>
      <p:bldP spid="31749" grpId="0" animBg="1"/>
      <p:bldP spid="31750" grpId="0" animBg="1"/>
      <p:bldP spid="31751" grpId="0" animBg="1"/>
      <p:bldP spid="31752" grpId="0" animBg="1"/>
      <p:bldP spid="31753" grpId="0" animBg="1"/>
      <p:bldP spid="31754" grpId="0" animBg="1"/>
      <p:bldP spid="31755" grpId="0" animBg="1"/>
      <p:bldP spid="31756" grpId="0" animBg="1"/>
      <p:bldP spid="31757" grpId="0" animBg="1"/>
      <p:bldP spid="31758" grpId="0" animBg="1"/>
      <p:bldP spid="31759" grpId="0" animBg="1"/>
      <p:bldP spid="31760" grpId="0" animBg="1"/>
      <p:bldP spid="317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0B6EF94-7027-4132-A1C4-55659F8200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线要素</a:t>
            </a:r>
            <a:r>
              <a:rPr lang="en-US" altLang="zh-CN"/>
              <a:t>--Line Feature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4D0F4E2-558D-4430-930E-A782B1AF43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由一些列的点连接而成的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Line Feature </a:t>
            </a:r>
            <a:r>
              <a:rPr lang="zh-CN" altLang="en-US">
                <a:ea typeface="宋体" panose="02010600030101010101" pitchFamily="2" charset="-122"/>
              </a:rPr>
              <a:t>例子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Sidewalks(</a:t>
            </a:r>
            <a:r>
              <a:rPr lang="zh-CN" altLang="en-US">
                <a:ea typeface="宋体" panose="02010600030101010101" pitchFamily="2" charset="-122"/>
              </a:rPr>
              <a:t>人行道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Fences(</a:t>
            </a:r>
            <a:r>
              <a:rPr lang="zh-CN" altLang="en-US">
                <a:ea typeface="宋体" panose="02010600030101010101" pitchFamily="2" charset="-122"/>
              </a:rPr>
              <a:t>栅栏、围墙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Roads</a:t>
            </a:r>
            <a:r>
              <a:rPr lang="zh-CN" altLang="en-US">
                <a:ea typeface="宋体" panose="02010600030101010101" pitchFamily="2" charset="-122"/>
              </a:rPr>
              <a:t>（公路）</a:t>
            </a:r>
          </a:p>
          <a:p>
            <a:pPr eaLnBrk="1" hangingPunct="1"/>
            <a:endParaRPr lang="zh-CN" altLang="en-US">
              <a:ea typeface="宋体" panose="02010600030101010101" pitchFamily="2" charset="-122"/>
            </a:endParaRPr>
          </a:p>
          <a:p>
            <a:pPr eaLnBrk="1" hangingPunct="1"/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1268" name="Group 4">
            <a:extLst>
              <a:ext uri="{FF2B5EF4-FFF2-40B4-BE49-F238E27FC236}">
                <a16:creationId xmlns:a16="http://schemas.microsoft.com/office/drawing/2014/main" id="{A5AC5B7E-85A7-47AA-8AF2-7375121B19C3}"/>
              </a:ext>
            </a:extLst>
          </p:cNvPr>
          <p:cNvGrpSpPr>
            <a:grpSpLocks/>
          </p:cNvGrpSpPr>
          <p:nvPr/>
        </p:nvGrpSpPr>
        <p:grpSpPr bwMode="auto">
          <a:xfrm>
            <a:off x="2700338" y="4724400"/>
            <a:ext cx="6191250" cy="1684338"/>
            <a:chOff x="1238" y="1905"/>
            <a:chExt cx="3900" cy="1061"/>
          </a:xfrm>
        </p:grpSpPr>
        <p:sp>
          <p:nvSpPr>
            <p:cNvPr id="11269" name="Rectangle 5">
              <a:extLst>
                <a:ext uri="{FF2B5EF4-FFF2-40B4-BE49-F238E27FC236}">
                  <a16:creationId xmlns:a16="http://schemas.microsoft.com/office/drawing/2014/main" id="{820AA329-B6CD-4FF9-9A8D-E87D3118B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8" y="267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88C745E3-36ED-48A1-B731-5DFFE1752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6" y="205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1" name="Rectangle 7">
              <a:extLst>
                <a:ext uri="{FF2B5EF4-FFF2-40B4-BE49-F238E27FC236}">
                  <a16:creationId xmlns:a16="http://schemas.microsoft.com/office/drawing/2014/main" id="{FCF73DCF-A12B-4119-88F1-942317BDB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2001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11:00.15</a:t>
              </a:r>
            </a:p>
          </p:txBody>
        </p:sp>
        <p:sp>
          <p:nvSpPr>
            <p:cNvPr id="11272" name="Rectangle 8">
              <a:extLst>
                <a:ext uri="{FF2B5EF4-FFF2-40B4-BE49-F238E27FC236}">
                  <a16:creationId xmlns:a16="http://schemas.microsoft.com/office/drawing/2014/main" id="{70AAF341-3510-4866-8403-5D33CAFF7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" y="234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3" name="Rectangle 9">
              <a:extLst>
                <a:ext uri="{FF2B5EF4-FFF2-40B4-BE49-F238E27FC236}">
                  <a16:creationId xmlns:a16="http://schemas.microsoft.com/office/drawing/2014/main" id="{7E2AAF3B-956B-45DF-B1F3-ED8ECD3E2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150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id="{7A5C0D2D-F15F-4255-88DE-EEF9C0392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486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5" name="Rectangle 11">
              <a:extLst>
                <a:ext uri="{FF2B5EF4-FFF2-40B4-BE49-F238E27FC236}">
                  <a16:creationId xmlns:a16="http://schemas.microsoft.com/office/drawing/2014/main" id="{27D0BDA0-5658-46A1-B00B-97EED319C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0" y="2534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sp>
          <p:nvSpPr>
            <p:cNvPr id="11276" name="Line 12">
              <a:extLst>
                <a:ext uri="{FF2B5EF4-FFF2-40B4-BE49-F238E27FC236}">
                  <a16:creationId xmlns:a16="http://schemas.microsoft.com/office/drawing/2014/main" id="{F7805195-912E-4D94-AF2C-839D23C946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496"/>
              <a:ext cx="624" cy="33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7" name="Line 13">
              <a:extLst>
                <a:ext uri="{FF2B5EF4-FFF2-40B4-BE49-F238E27FC236}">
                  <a16:creationId xmlns:a16="http://schemas.microsoft.com/office/drawing/2014/main" id="{3967631C-0D16-4925-8AA3-95F059429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16" y="2304"/>
              <a:ext cx="1008" cy="19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14">
              <a:extLst>
                <a:ext uri="{FF2B5EF4-FFF2-40B4-BE49-F238E27FC236}">
                  <a16:creationId xmlns:a16="http://schemas.microsoft.com/office/drawing/2014/main" id="{8A9229C4-CEB8-44A6-8A21-4C81FA439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2304"/>
              <a:ext cx="432" cy="38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5">
              <a:extLst>
                <a:ext uri="{FF2B5EF4-FFF2-40B4-BE49-F238E27FC236}">
                  <a16:creationId xmlns:a16="http://schemas.microsoft.com/office/drawing/2014/main" id="{458D502F-69DE-41AB-94AD-106BF3CC2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592"/>
              <a:ext cx="768" cy="96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0" name="Line 16">
              <a:extLst>
                <a:ext uri="{FF2B5EF4-FFF2-40B4-BE49-F238E27FC236}">
                  <a16:creationId xmlns:a16="http://schemas.microsoft.com/office/drawing/2014/main" id="{4F018B60-05B8-4442-B332-92D5AA54A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4" y="2160"/>
              <a:ext cx="768" cy="432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1" name="Rectangle 17">
              <a:extLst>
                <a:ext uri="{FF2B5EF4-FFF2-40B4-BE49-F238E27FC236}">
                  <a16:creationId xmlns:a16="http://schemas.microsoft.com/office/drawing/2014/main" id="{DD0123A8-6E42-46C5-9E5D-746C1BB2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2193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11:00.10</a:t>
              </a:r>
            </a:p>
          </p:txBody>
        </p:sp>
        <p:sp>
          <p:nvSpPr>
            <p:cNvPr id="11282" name="Rectangle 18">
              <a:extLst>
                <a:ext uri="{FF2B5EF4-FFF2-40B4-BE49-F238E27FC236}">
                  <a16:creationId xmlns:a16="http://schemas.microsoft.com/office/drawing/2014/main" id="{DEC7A264-D5D9-4E54-8025-60AC858D5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262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11:00.20</a:t>
              </a:r>
            </a:p>
          </p:txBody>
        </p:sp>
        <p:sp>
          <p:nvSpPr>
            <p:cNvPr id="11283" name="Rectangle 19">
              <a:extLst>
                <a:ext uri="{FF2B5EF4-FFF2-40B4-BE49-F238E27FC236}">
                  <a16:creationId xmlns:a16="http://schemas.microsoft.com/office/drawing/2014/main" id="{58E423FE-5D94-451C-9A3F-8D907AA3B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2673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11:00.25</a:t>
              </a:r>
            </a:p>
          </p:txBody>
        </p:sp>
        <p:sp>
          <p:nvSpPr>
            <p:cNvPr id="11284" name="Rectangle 20">
              <a:extLst>
                <a:ext uri="{FF2B5EF4-FFF2-40B4-BE49-F238E27FC236}">
                  <a16:creationId xmlns:a16="http://schemas.microsoft.com/office/drawing/2014/main" id="{2933DB26-3A5C-4C9E-9FED-4B2F12B2E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905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11:00.30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E7708FA-BA46-4B33-8867-5E272C5C6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面要素</a:t>
            </a:r>
            <a:r>
              <a:rPr lang="en-US" altLang="zh-CN"/>
              <a:t>--Polygon Feature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901BAC90-6D9D-410E-984E-E154DC3DD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建筑物 </a:t>
            </a:r>
            <a:r>
              <a:rPr lang="en-US" altLang="zh-CN">
                <a:ea typeface="宋体" panose="02010600030101010101" pitchFamily="2" charset="-122"/>
              </a:rPr>
              <a:t>Buildings (Point or Area? )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停车场 </a:t>
            </a:r>
            <a:r>
              <a:rPr lang="en-US" altLang="zh-CN">
                <a:ea typeface="宋体" panose="02010600030101010101" pitchFamily="2" charset="-122"/>
              </a:rPr>
              <a:t>Parking Lots</a:t>
            </a:r>
          </a:p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花园 </a:t>
            </a:r>
            <a:r>
              <a:rPr lang="en-US" altLang="zh-CN">
                <a:ea typeface="宋体" panose="02010600030101010101" pitchFamily="2" charset="-122"/>
              </a:rPr>
              <a:t>Garden</a:t>
            </a:r>
          </a:p>
        </p:txBody>
      </p:sp>
      <p:grpSp>
        <p:nvGrpSpPr>
          <p:cNvPr id="12292" name="Group 4">
            <a:extLst>
              <a:ext uri="{FF2B5EF4-FFF2-40B4-BE49-F238E27FC236}">
                <a16:creationId xmlns:a16="http://schemas.microsoft.com/office/drawing/2014/main" id="{6AB9FC73-1490-4907-8561-602DCDDB11CE}"/>
              </a:ext>
            </a:extLst>
          </p:cNvPr>
          <p:cNvGrpSpPr>
            <a:grpSpLocks/>
          </p:cNvGrpSpPr>
          <p:nvPr/>
        </p:nvGrpSpPr>
        <p:grpSpPr bwMode="auto">
          <a:xfrm>
            <a:off x="2916238" y="3679825"/>
            <a:ext cx="5810250" cy="1981200"/>
            <a:chOff x="2052" y="3072"/>
            <a:chExt cx="3660" cy="1248"/>
          </a:xfrm>
        </p:grpSpPr>
        <p:sp>
          <p:nvSpPr>
            <p:cNvPr id="12293" name="Rectangle 5">
              <a:extLst>
                <a:ext uri="{FF2B5EF4-FFF2-40B4-BE49-F238E27FC236}">
                  <a16:creationId xmlns:a16="http://schemas.microsoft.com/office/drawing/2014/main" id="{25F6C0AA-282C-4DDE-9073-C647B6D29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40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olidFill>
                    <a:srgbClr val="8CF4EA"/>
                  </a:solidFill>
                </a:rPr>
                <a:t>X</a:t>
              </a:r>
            </a:p>
          </p:txBody>
        </p:sp>
        <p:grpSp>
          <p:nvGrpSpPr>
            <p:cNvPr id="12294" name="Group 6">
              <a:extLst>
                <a:ext uri="{FF2B5EF4-FFF2-40B4-BE49-F238E27FC236}">
                  <a16:creationId xmlns:a16="http://schemas.microsoft.com/office/drawing/2014/main" id="{4399B0EF-63F6-4745-A60E-CCA2348510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1" y="3173"/>
              <a:ext cx="2596" cy="970"/>
              <a:chOff x="1622" y="3206"/>
              <a:chExt cx="2596" cy="970"/>
            </a:xfrm>
          </p:grpSpPr>
          <p:sp>
            <p:nvSpPr>
              <p:cNvPr id="12300" name="Rectangle 7">
                <a:extLst>
                  <a:ext uri="{FF2B5EF4-FFF2-40B4-BE49-F238E27FC236}">
                    <a16:creationId xmlns:a16="http://schemas.microsoft.com/office/drawing/2014/main" id="{C1E346CA-CAEB-4563-8357-AAA54AB79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" y="3878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8CF4EA"/>
                    </a:solidFill>
                  </a:rPr>
                  <a:t>X</a:t>
                </a:r>
              </a:p>
            </p:txBody>
          </p:sp>
          <p:sp>
            <p:nvSpPr>
              <p:cNvPr id="12301" name="Rectangle 8">
                <a:extLst>
                  <a:ext uri="{FF2B5EF4-FFF2-40B4-BE49-F238E27FC236}">
                    <a16:creationId xmlns:a16="http://schemas.microsoft.com/office/drawing/2014/main" id="{10E6F713-272F-41B8-AB09-4D9AF1ED7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0" y="344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8CF4EA"/>
                    </a:solidFill>
                  </a:rPr>
                  <a:t>X</a:t>
                </a:r>
              </a:p>
            </p:txBody>
          </p:sp>
          <p:sp>
            <p:nvSpPr>
              <p:cNvPr id="12302" name="Rectangle 9">
                <a:extLst>
                  <a:ext uri="{FF2B5EF4-FFF2-40B4-BE49-F238E27FC236}">
                    <a16:creationId xmlns:a16="http://schemas.microsoft.com/office/drawing/2014/main" id="{D2EA7336-74E2-4DE8-92C5-4002F71D9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320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8CF4EA"/>
                    </a:solidFill>
                  </a:rPr>
                  <a:t>X</a:t>
                </a:r>
              </a:p>
            </p:txBody>
          </p:sp>
          <p:sp>
            <p:nvSpPr>
              <p:cNvPr id="12303" name="Rectangle 10">
                <a:extLst>
                  <a:ext uri="{FF2B5EF4-FFF2-40B4-BE49-F238E27FC236}">
                    <a16:creationId xmlns:a16="http://schemas.microsoft.com/office/drawing/2014/main" id="{3EE4D609-AF7A-432F-A84F-2F2E9594B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3686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2400" b="1">
                    <a:solidFill>
                      <a:srgbClr val="8CF4EA"/>
                    </a:solidFill>
                  </a:rPr>
                  <a:t>X</a:t>
                </a:r>
              </a:p>
            </p:txBody>
          </p:sp>
          <p:sp>
            <p:nvSpPr>
              <p:cNvPr id="12304" name="Line 11">
                <a:extLst>
                  <a:ext uri="{FF2B5EF4-FFF2-40B4-BE49-F238E27FC236}">
                    <a16:creationId xmlns:a16="http://schemas.microsoft.com/office/drawing/2014/main" id="{D70A87B8-3F6A-4DFB-9CF1-660482D55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3552"/>
                <a:ext cx="528" cy="48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5" name="Line 12">
                <a:extLst>
                  <a:ext uri="{FF2B5EF4-FFF2-40B4-BE49-F238E27FC236}">
                    <a16:creationId xmlns:a16="http://schemas.microsoft.com/office/drawing/2014/main" id="{AC1BE42E-AD5B-4ED1-9D91-71B266444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56" y="3312"/>
                <a:ext cx="1008" cy="24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Line 13">
                <a:extLst>
                  <a:ext uri="{FF2B5EF4-FFF2-40B4-BE49-F238E27FC236}">
                    <a16:creationId xmlns:a16="http://schemas.microsoft.com/office/drawing/2014/main" id="{189BD9EF-652D-4779-81E1-DCC77266F1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312"/>
                <a:ext cx="816" cy="48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7" name="Line 14">
                <a:extLst>
                  <a:ext uri="{FF2B5EF4-FFF2-40B4-BE49-F238E27FC236}">
                    <a16:creationId xmlns:a16="http://schemas.microsoft.com/office/drawing/2014/main" id="{0E73CB7D-8872-41E6-8B98-E90C8417C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2" y="3792"/>
                <a:ext cx="1008" cy="384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8" name="Line 15">
                <a:extLst>
                  <a:ext uri="{FF2B5EF4-FFF2-40B4-BE49-F238E27FC236}">
                    <a16:creationId xmlns:a16="http://schemas.microsoft.com/office/drawing/2014/main" id="{54D3B44C-8775-4D35-AD1B-867ED4529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28" y="3984"/>
                <a:ext cx="1344" cy="192"/>
              </a:xfrm>
              <a:prstGeom prst="line">
                <a:avLst/>
              </a:prstGeom>
              <a:noFill/>
              <a:ln w="25400">
                <a:solidFill>
                  <a:srgbClr val="F4FC6D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295" name="Rectangle 16">
              <a:extLst>
                <a:ext uri="{FF2B5EF4-FFF2-40B4-BE49-F238E27FC236}">
                  <a16:creationId xmlns:a16="http://schemas.microsoft.com/office/drawing/2014/main" id="{2BBEB4E3-1FDF-4BCD-A06F-92D17F0C0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4" y="3792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11:02.50</a:t>
              </a:r>
            </a:p>
          </p:txBody>
        </p:sp>
        <p:sp>
          <p:nvSpPr>
            <p:cNvPr id="12296" name="Rectangle 17">
              <a:extLst>
                <a:ext uri="{FF2B5EF4-FFF2-40B4-BE49-F238E27FC236}">
                  <a16:creationId xmlns:a16="http://schemas.microsoft.com/office/drawing/2014/main" id="{3F7AC044-3B0D-4EFF-BB77-F226909B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" y="3552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11:02.45</a:t>
              </a:r>
            </a:p>
          </p:txBody>
        </p:sp>
        <p:sp>
          <p:nvSpPr>
            <p:cNvPr id="12297" name="Rectangle 18">
              <a:extLst>
                <a:ext uri="{FF2B5EF4-FFF2-40B4-BE49-F238E27FC236}">
                  <a16:creationId xmlns:a16="http://schemas.microsoft.com/office/drawing/2014/main" id="{DE650239-8901-4152-BF83-AE6928B06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4" y="3072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11:02.40</a:t>
              </a:r>
            </a:p>
          </p:txBody>
        </p:sp>
        <p:sp>
          <p:nvSpPr>
            <p:cNvPr id="12298" name="Rectangle 19">
              <a:extLst>
                <a:ext uri="{FF2B5EF4-FFF2-40B4-BE49-F238E27FC236}">
                  <a16:creationId xmlns:a16="http://schemas.microsoft.com/office/drawing/2014/main" id="{118FCD06-B143-4B07-90A1-5F57589E6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3264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11:02.35</a:t>
              </a:r>
            </a:p>
          </p:txBody>
        </p:sp>
        <p:sp>
          <p:nvSpPr>
            <p:cNvPr id="12299" name="Rectangle 20">
              <a:extLst>
                <a:ext uri="{FF2B5EF4-FFF2-40B4-BE49-F238E27FC236}">
                  <a16:creationId xmlns:a16="http://schemas.microsoft.com/office/drawing/2014/main" id="{BC34D222-9963-4ECD-BF0D-AD2CC98FB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648"/>
              <a:ext cx="6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b="1">
                  <a:solidFill>
                    <a:srgbClr val="8CF4EA"/>
                  </a:solidFill>
                </a:rPr>
                <a:t>11:02.30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幻灯片 1 - &amp;quot;GPS采集GIS数据的原理与实践&amp;quot;&quot;/&gt;&lt;property id=&quot;20307&quot; value=&quot;256&quot;/&gt;&lt;/object&gt;&lt;object type=&quot;3&quot; unique_id=&quot;10005&quot;&gt;&lt;property id=&quot;20148&quot; value=&quot;5&quot;/&gt;&lt;property id=&quot;20300&quot; value=&quot;幻灯片 2 - &amp;quot;什么是GIS数据&amp;quot;&quot;/&gt;&lt;property id=&quot;20307&quot; value=&quot;257&quot;/&gt;&lt;/object&gt;&lt;object type=&quot;3&quot; unique_id=&quot;10006&quot;&gt;&lt;property id=&quot;20148&quot; value=&quot;5&quot;/&gt;&lt;property id=&quot;20300&quot; value=&quot;幻灯片 3 - &amp;quot;GIS数据包含哪些内容？&amp;quot;&quot;/&gt;&lt;property id=&quot;20307&quot; value=&quot;258&quot;/&gt;&lt;/object&gt;&lt;object type=&quot;3&quot; unique_id=&quot;10007&quot;&gt;&lt;property id=&quot;20148&quot; value=&quot;5&quot;/&gt;&lt;property id=&quot;20300&quot; value=&quot;幻灯片 4 - &amp;quot;GIS数据的种类&amp;quot;&quot;/&gt;&lt;property id=&quot;20307&quot; value=&quot;259&quot;/&gt;&lt;/object&gt;&lt;object type=&quot;3&quot; unique_id=&quot;10008&quot;&gt;&lt;property id=&quot;20148&quot; value=&quot;5&quot;/&gt;&lt;property id=&quot;20300&quot; value=&quot;幻灯片 5 - &amp;quot;GPS采集GIS数据原理&amp;quot;&quot;/&gt;&lt;property id=&quot;20307&quot; value=&quot;260&quot;/&gt;&lt;/object&gt;&lt;object type=&quot;3&quot; unique_id=&quot;10058&quot;&gt;&lt;property id=&quot;20148&quot; value=&quot;5&quot;/&gt;&lt;property id=&quot;20300&quot; value=&quot;幻灯片 6 - &amp;quot;GPS点、线、面空间数据采集原理&amp;quot;&quot;/&gt;&lt;property id=&quot;20307&quot; value=&quot;262&quot;/&gt;&lt;/object&gt;&lt;object type=&quot;3&quot; unique_id=&quot;10117&quot;&gt;&lt;property id=&quot;20148&quot; value=&quot;5&quot;/&gt;&lt;property id=&quot;20300&quot; value=&quot;幻灯片 7 - &amp;quot;点要素--Point Feature&amp;quot;&quot;/&gt;&lt;property id=&quot;20307&quot; value=&quot;263&quot;/&gt;&lt;/object&gt;&lt;object type=&quot;3&quot; unique_id=&quot;10118&quot;&gt;&lt;property id=&quot;20148&quot; value=&quot;5&quot;/&gt;&lt;property id=&quot;20300&quot; value=&quot;幻灯片 8 - &amp;quot;线要素--Line Feature&amp;quot;&quot;/&gt;&lt;property id=&quot;20307&quot; value=&quot;265&quot;/&gt;&lt;/object&gt;&lt;object type=&quot;3&quot; unique_id=&quot;10119&quot;&gt;&lt;property id=&quot;20148&quot; value=&quot;5&quot;/&gt;&lt;property id=&quot;20300&quot; value=&quot;幻灯片 9 - &amp;quot;面要素--Polygon Feature&amp;quot;&quot;/&gt;&lt;property id=&quot;20307&quot; value=&quot;266&quot;/&gt;&lt;/object&gt;&lt;object type=&quot;3&quot; unique_id=&quot;10164&quot;&gt;&lt;property id=&quot;20148&quot; value=&quot;5&quot;/&gt;&lt;property id=&quot;20300&quot; value=&quot;幻灯片 10 - &amp;quot;地物要素的属性&amp;quot;&quot;/&gt;&lt;property id=&quot;20307&quot; value=&quot;268&quot;/&gt;&lt;/object&gt;&lt;object type=&quot;3&quot; unique_id=&quot;10165&quot;&gt;&lt;property id=&quot;20148&quot; value=&quot;5&quot;/&gt;&lt;property id=&quot;20300&quot; value=&quot;幻灯片 12 - &amp;quot;电子手簿记录&amp;quot;&quot;/&gt;&lt;property id=&quot;20307&quot; value=&quot;267&quot;/&gt;&lt;/object&gt;&lt;object type=&quot;3&quot; unique_id=&quot;10231&quot;&gt;&lt;property id=&quot;20148&quot; value=&quot;5&quot;/&gt;&lt;property id=&quot;20300&quot; value=&quot;幻灯片 11 - &amp;quot;模拟手簿记录记录属性&amp;quot;&quot;/&gt;&lt;property id=&quot;20307&quot; value=&quot;269&quot;/&gt;&lt;/object&gt;&lt;object type=&quot;3&quot; unique_id=&quot;10400&quot;&gt;&lt;property id=&quot;20148&quot; value=&quot;5&quot;/&gt;&lt;property id=&quot;20300&quot; value=&quot;幻灯片 13 - &amp;quot;数据字典&amp;quot;&quot;/&gt;&lt;property id=&quot;20307&quot; value=&quot;271&quot;/&gt;&lt;/object&gt;&lt;object type=&quot;3&quot; unique_id=&quot;10401&quot;&gt;&lt;property id=&quot;20148&quot; value=&quot;5&quot;/&gt;&lt;property id=&quot;20300&quot; value=&quot;幻灯片 14 - &amp;quot;数据字典的创建与使用过程&amp;quot;&quot;/&gt;&lt;property id=&quot;20307&quot; value=&quot;270&quot;/&gt;&lt;/object&gt;&lt;object type=&quot;3&quot; unique_id=&quot;10777&quot;&gt;&lt;property id=&quot;20148&quot; value=&quot;5&quot;/&gt;&lt;property id=&quot;20300&quot; value=&quot;幻灯片 15 - &amp;quot;数据字典例子&amp;quot;&quot;/&gt;&lt;property id=&quot;20307&quot; value=&quot;274&quot;/&gt;&lt;/object&gt;&lt;object type=&quot;3&quot; unique_id=&quot;10778&quot;&gt;&lt;property id=&quot;20148&quot; value=&quot;5&quot;/&gt;&lt;property id=&quot;20300&quot; value=&quot;幻灯片 16 - &amp;quot;Tree--Point&amp;quot;&quot;/&gt;&lt;property id=&quot;20307&quot; value=&quot;275&quot;/&gt;&lt;/object&gt;&lt;object type=&quot;3&quot; unique_id=&quot;10779&quot;&gt;&lt;property id=&quot;20148&quot; value=&quot;5&quot;/&gt;&lt;property id=&quot;20300&quot; value=&quot;幻灯片 17 - &amp;quot;FireHydrant（消防栓）&amp;quot;&quot;/&gt;&lt;property id=&quot;20307&quot; value=&quot;278&quot;/&gt;&lt;/object&gt;&lt;object type=&quot;3&quot; unique_id=&quot;10780&quot;&gt;&lt;property id=&quot;20148&quot; value=&quot;5&quot;/&gt;&lt;property id=&quot;20300&quot; value=&quot;幻灯片 18 - &amp;quot;Road －－Line&amp;quot;&quot;/&gt;&lt;property id=&quot;20307&quot; value=&quot;279&quot;/&gt;&lt;/object&gt;&lt;object type=&quot;3&quot; unique_id=&quot;10781&quot;&gt;&lt;property id=&quot;20148&quot; value=&quot;5&quot;/&gt;&lt;property id=&quot;20300&quot; value=&quot;幻灯片 19 - &amp;quot;Fence－－Line&amp;quot;&quot;/&gt;&lt;property id=&quot;20307&quot; value=&quot;280&quot;/&gt;&lt;/object&gt;&lt;object type=&quot;3&quot; unique_id=&quot;10782&quot;&gt;&lt;property id=&quot;20148&quot; value=&quot;5&quot;/&gt;&lt;property id=&quot;20300&quot; value=&quot;幻灯片 20 - &amp;quot;building－－Area&amp;quot;&quot;/&gt;&lt;property id=&quot;20307&quot; value=&quot;281&quot;/&gt;&lt;/object&gt;&lt;object type=&quot;3&quot; unique_id=&quot;10783&quot;&gt;&lt;property id=&quot;20148&quot; value=&quot;5&quot;/&gt;&lt;property id=&quot;20300&quot; value=&quot;幻灯片 21 - &amp;quot;Playground－－Area&amp;quot;&quot;/&gt;&lt;property id=&quot;20307&quot; value=&quot;282&quot;/&gt;&lt;/object&gt;&lt;object type=&quot;3&quot; unique_id=&quot;10784&quot;&gt;&lt;property id=&quot;20148&quot; value=&quot;5&quot;/&gt;&lt;property id=&quot;20300&quot; value=&quot;幻灯片 26 - &amp;quot;GIS数据图层的设计与创建&amp;quot;&quot;/&gt;&lt;property id=&quot;20307&quot; value=&quot;273&quot;/&gt;&lt;/object&gt;&lt;object type=&quot;3&quot; unique_id=&quot;10985&quot;&gt;&lt;property id=&quot;20148&quot; value=&quot;5&quot;/&gt;&lt;property id=&quot;20300&quot; value=&quot;幻灯片 22 - &amp;quot;PathFinder Office 软件创建数据字典&amp;quot;&quot;/&gt;&lt;property id=&quot;20307&quot; value=&quot;285&quot;/&gt;&lt;/object&gt;&lt;object type=&quot;3&quot; unique_id=&quot;10986&quot;&gt;&lt;property id=&quot;20148&quot; value=&quot;5&quot;/&gt;&lt;property id=&quot;20300&quot; value=&quot;幻灯片 23 - &amp;quot;创建新的地物要素&amp;quot;&quot;/&gt;&lt;property id=&quot;20307&quot; value=&quot;286&quot;/&gt;&lt;/object&gt;&lt;object type=&quot;3&quot; unique_id=&quot;10987&quot;&gt;&lt;property id=&quot;20148&quot; value=&quot;5&quot;/&gt;&lt;property id=&quot;20300&quot; value=&quot;幻灯片 32 - &amp;quot;ArcPad移动GIS&amp;quot;&quot;/&gt;&lt;property id=&quot;20307&quot; value=&quot;283&quot;/&gt;&lt;/object&gt;&lt;object type=&quot;3&quot; unique_id=&quot;10988&quot;&gt;&lt;property id=&quot;20148&quot; value=&quot;5&quot;/&gt;&lt;property id=&quot;20300&quot; value=&quot;幻灯片 27 - &amp;quot;新建图层 &amp;quot;&quot;/&gt;&lt;property id=&quot;20307&quot; value=&quot;284&quot;/&gt;&lt;/object&gt;&lt;object type=&quot;3&quot; unique_id=&quot;11105&quot;&gt;&lt;property id=&quot;20148&quot; value=&quot;5&quot;/&gt;&lt;property id=&quot;20300&quot; value=&quot;幻灯片 24 - &amp;quot;打印数据字典&amp;quot;&quot;/&gt;&lt;property id=&quot;20307&quot; value=&quot;287&quot;/&gt;&lt;/object&gt;&lt;object type=&quot;3&quot; unique_id=&quot;11106&quot;&gt;&lt;property id=&quot;20148&quot; value=&quot;5&quot;/&gt;&lt;property id=&quot;20300&quot; value=&quot;幻灯片 25 - &amp;quot;上传到野外数据采集器&amp;quot;&quot;/&gt;&lt;property id=&quot;20307&quot; value=&quot;288&quot;/&gt;&lt;/object&gt;&lt;object type=&quot;3&quot; unique_id=&quot;11262&quot;&gt;&lt;property id=&quot;20148&quot; value=&quot;5&quot;/&gt;&lt;property id=&quot;20300&quot; value=&quot;幻灯片 33 - &amp;quot;利用ArcPad采集数据的主要步骤&amp;quot;&quot;/&gt;&lt;property id=&quot;20307&quot; value=&quot;289&quot;/&gt;&lt;/object&gt;&lt;object type=&quot;3&quot; unique_id=&quot;11551&quot;&gt;&lt;property id=&quot;20148&quot; value=&quot;5&quot;/&gt;&lt;property id=&quot;20300&quot; value=&quot;幻灯片 28 - &amp;quot;空间数据与属性数据的关联&amp;quot;&quot;/&gt;&lt;property id=&quot;20307&quot; value=&quot;291&quot;/&gt;&lt;/object&gt;&lt;object type=&quot;3&quot; unique_id=&quot;11552&quot;&gt;&lt;property id=&quot;20148&quot; value=&quot;5&quot;/&gt;&lt;property id=&quot;20300&quot; value=&quot;幻灯片 29 - &amp;quot;两种类型GPS接收机&amp;quot;&quot;/&gt;&lt;property id=&quot;20307&quot; value=&quot;290&quot;/&gt;&lt;/object&gt;&lt;object type=&quot;3&quot; unique_id=&quot;11553&quot;&gt;&lt;property id=&quot;20148&quot; value=&quot;5&quot;/&gt;&lt;property id=&quot;20300&quot; value=&quot;幻灯片 30 - &amp;quot;普通GPS&amp;quot;&quot;/&gt;&lt;property id=&quot;20307&quot; value=&quot;292&quot;/&gt;&lt;/object&gt;&lt;object type=&quot;3&quot; unique_id=&quot;11554&quot;&gt;&lt;property id=&quot;20148&quot; value=&quot;5&quot;/&gt;&lt;property id=&quot;20300&quot; value=&quot;幻灯片 31 - &amp;quot;普通GPS&amp;quot;&quot;/&gt;&lt;property id=&quot;20307&quot; value=&quot;294&quot;/&gt;&lt;/object&gt;&lt;object type=&quot;3&quot; unique_id=&quot;11555&quot;&gt;&lt;property id=&quot;20148&quot; value=&quot;5&quot;/&gt;&lt;property id=&quot;20300&quot; value=&quot;幻灯片 34 - &amp;quot;GIS型GPS&amp;quot;&quot;/&gt;&lt;property id=&quot;20307&quot; value=&quot;293&quot;/&gt;&lt;/object&gt;&lt;object type=&quot;3&quot; unique_id=&quot;11556&quot;&gt;&lt;property id=&quot;20148&quot; value=&quot;5&quot;/&gt;&lt;property id=&quot;20300&quot; value=&quot;幻灯片 35 - &amp;quot;TerraSync&amp;quot;&quot;/&gt;&lt;property id=&quot;20307&quot; value=&quot;295&quot;/&gt;&lt;/object&gt;&lt;object type=&quot;3&quot; unique_id=&quot;11557&quot;&gt;&lt;property id=&quot;20148&quot; value=&quot;5&quot;/&gt;&lt;property id=&quot;20300&quot; value=&quot;幻灯片 36 - &amp;quot;TerraSync采集新数据 &amp;quot;&quot;/&gt;&lt;property id=&quot;20307&quot; value=&quot;29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efined">
  <a:themeElements>
    <a:clrScheme name="Refined 8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FFFF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E7E700"/>
      </a:accent6>
      <a:hlink>
        <a:srgbClr val="999900"/>
      </a:hlink>
      <a:folHlink>
        <a:srgbClr val="FFFFFF"/>
      </a:folHlink>
    </a:clrScheme>
    <a:fontScheme name="Refined">
      <a:majorFont>
        <a:latin typeface="Times New Roman"/>
        <a:ea typeface="宋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8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FFFF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E7E7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246</TotalTime>
  <Words>976</Words>
  <Application>Microsoft Office PowerPoint</Application>
  <PresentationFormat>全屏显示(4:3)</PresentationFormat>
  <Paragraphs>330</Paragraphs>
  <Slides>34</Slides>
  <Notes>34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Arial</vt:lpstr>
      <vt:lpstr>宋体</vt:lpstr>
      <vt:lpstr>Times New Roman</vt:lpstr>
      <vt:lpstr>华文细黑</vt:lpstr>
      <vt:lpstr>Wingdings</vt:lpstr>
      <vt:lpstr>Americana XBdCn BT</vt:lpstr>
      <vt:lpstr>Refined</vt:lpstr>
      <vt:lpstr>位图图像</vt:lpstr>
      <vt:lpstr>GNSS采集GIS数据的原理与实践</vt:lpstr>
      <vt:lpstr>什么是GIS数据</vt:lpstr>
      <vt:lpstr>GIS数据包含哪些内容？</vt:lpstr>
      <vt:lpstr>GIS数据的种类</vt:lpstr>
      <vt:lpstr>GNSS采集GIS数据原理</vt:lpstr>
      <vt:lpstr>GNSS点、线、面空间数据采集原理</vt:lpstr>
      <vt:lpstr>点要素--Point Feature</vt:lpstr>
      <vt:lpstr>线要素--Line Feature</vt:lpstr>
      <vt:lpstr>面要素--Polygon Feature</vt:lpstr>
      <vt:lpstr>地物要素的属性</vt:lpstr>
      <vt:lpstr>模拟手簿记录记录属性</vt:lpstr>
      <vt:lpstr>电子手簿记录</vt:lpstr>
      <vt:lpstr>数据字典</vt:lpstr>
      <vt:lpstr>数据字典的创建与使用过程</vt:lpstr>
      <vt:lpstr>数据字典例子</vt:lpstr>
      <vt:lpstr>树--Point</vt:lpstr>
      <vt:lpstr>消防栓</vt:lpstr>
      <vt:lpstr>道路 －－Line</vt:lpstr>
      <vt:lpstr>运动场－－Area</vt:lpstr>
      <vt:lpstr>PathFinder Office 软件创建数据字典</vt:lpstr>
      <vt:lpstr>创建新的地物要素</vt:lpstr>
      <vt:lpstr>打印数据字典</vt:lpstr>
      <vt:lpstr>上传到野外数据采集器</vt:lpstr>
      <vt:lpstr>GIS数据图层的设计与创建</vt:lpstr>
      <vt:lpstr>新建图层 </vt:lpstr>
      <vt:lpstr>空间数据与属性数据的关联</vt:lpstr>
      <vt:lpstr>两种类型GPS接收机</vt:lpstr>
      <vt:lpstr>普通GPS</vt:lpstr>
      <vt:lpstr>普通GPS</vt:lpstr>
      <vt:lpstr>ArcPad移动GIS</vt:lpstr>
      <vt:lpstr>利用ArcPad采集数据的主要步骤</vt:lpstr>
      <vt:lpstr>GIS型GPS</vt:lpstr>
      <vt:lpstr>TerraSync</vt:lpstr>
      <vt:lpstr>TerraSync采集新数据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32</cp:revision>
  <cp:lastPrinted>1601-01-01T00:00:00Z</cp:lastPrinted>
  <dcterms:created xsi:type="dcterms:W3CDTF">1601-01-01T00:00:00Z</dcterms:created>
  <dcterms:modified xsi:type="dcterms:W3CDTF">2020-02-13T13:27:57Z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