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7"/>
  </p:notesMasterIdLst>
  <p:sldIdLst>
    <p:sldId id="256" r:id="rId2"/>
    <p:sldId id="257" r:id="rId3"/>
    <p:sldId id="267" r:id="rId4"/>
    <p:sldId id="270" r:id="rId5"/>
    <p:sldId id="268" r:id="rId6"/>
    <p:sldId id="271" r:id="rId7"/>
    <p:sldId id="274" r:id="rId8"/>
    <p:sldId id="280" r:id="rId9"/>
    <p:sldId id="281" r:id="rId10"/>
    <p:sldId id="332" r:id="rId11"/>
    <p:sldId id="287" r:id="rId12"/>
    <p:sldId id="288" r:id="rId13"/>
    <p:sldId id="289" r:id="rId14"/>
    <p:sldId id="290" r:id="rId15"/>
    <p:sldId id="291" r:id="rId16"/>
    <p:sldId id="292" r:id="rId17"/>
    <p:sldId id="302" r:id="rId18"/>
    <p:sldId id="305" r:id="rId19"/>
    <p:sldId id="333" r:id="rId20"/>
    <p:sldId id="313" r:id="rId21"/>
    <p:sldId id="259" r:id="rId22"/>
    <p:sldId id="316" r:id="rId23"/>
    <p:sldId id="317" r:id="rId24"/>
    <p:sldId id="318" r:id="rId25"/>
    <p:sldId id="323" r:id="rId26"/>
    <p:sldId id="324" r:id="rId27"/>
    <p:sldId id="264" r:id="rId28"/>
    <p:sldId id="327" r:id="rId29"/>
    <p:sldId id="328" r:id="rId30"/>
    <p:sldId id="329" r:id="rId31"/>
    <p:sldId id="279" r:id="rId32"/>
    <p:sldId id="275" r:id="rId33"/>
    <p:sldId id="276" r:id="rId34"/>
    <p:sldId id="277" r:id="rId35"/>
    <p:sldId id="278" r:id="rId3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537" autoAdjust="0"/>
  </p:normalViewPr>
  <p:slideViewPr>
    <p:cSldViewPr>
      <p:cViewPr varScale="1">
        <p:scale>
          <a:sx n="67" d="100"/>
          <a:sy n="67" d="100"/>
        </p:scale>
        <p:origin x="1906"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 Id="rId4" Type="http://schemas.openxmlformats.org/officeDocument/2006/relationships/image" Target="../media/image2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7E52D61-8C16-40F5-ADB3-24A108D3755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zh-CN" altLang="en-US"/>
          </a:p>
        </p:txBody>
      </p:sp>
      <p:sp>
        <p:nvSpPr>
          <p:cNvPr id="24579" name="Rectangle 3">
            <a:extLst>
              <a:ext uri="{FF2B5EF4-FFF2-40B4-BE49-F238E27FC236}">
                <a16:creationId xmlns:a16="http://schemas.microsoft.com/office/drawing/2014/main" id="{6FD6B24E-AF87-49DB-B281-1958948D341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ltLang="zh-CN"/>
          </a:p>
        </p:txBody>
      </p:sp>
      <p:sp>
        <p:nvSpPr>
          <p:cNvPr id="3076" name="Rectangle 4">
            <a:extLst>
              <a:ext uri="{FF2B5EF4-FFF2-40B4-BE49-F238E27FC236}">
                <a16:creationId xmlns:a16="http://schemas.microsoft.com/office/drawing/2014/main" id="{EA3DEB96-BD0B-4416-BA7C-4F5FB896918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a:extLst>
              <a:ext uri="{FF2B5EF4-FFF2-40B4-BE49-F238E27FC236}">
                <a16:creationId xmlns:a16="http://schemas.microsoft.com/office/drawing/2014/main" id="{8455761D-E1DB-43EE-AD98-704E5098F6C1}"/>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4582" name="Rectangle 6">
            <a:extLst>
              <a:ext uri="{FF2B5EF4-FFF2-40B4-BE49-F238E27FC236}">
                <a16:creationId xmlns:a16="http://schemas.microsoft.com/office/drawing/2014/main" id="{8FBAA2E0-17C7-4B2C-BC21-E34DFB93DECA}"/>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ltLang="zh-CN"/>
          </a:p>
        </p:txBody>
      </p:sp>
      <p:sp>
        <p:nvSpPr>
          <p:cNvPr id="24583" name="Rectangle 7">
            <a:extLst>
              <a:ext uri="{FF2B5EF4-FFF2-40B4-BE49-F238E27FC236}">
                <a16:creationId xmlns:a16="http://schemas.microsoft.com/office/drawing/2014/main" id="{DA079FBE-8696-4DA7-AF6D-75137FC56DFA}"/>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88E9329A-9748-4C86-BFD7-107E262A1D5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23FA609F-DB61-4233-A762-D282F5FB4837}"/>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A768DEE-155C-4BE0-A98A-FA426A50CB2F}" type="slidenum">
              <a:rPr lang="zh-CN" altLang="en-US"/>
              <a:pPr>
                <a:spcBef>
                  <a:spcPct val="0"/>
                </a:spcBef>
              </a:pPr>
              <a:t>1</a:t>
            </a:fld>
            <a:endParaRPr lang="en-US" altLang="zh-CN"/>
          </a:p>
        </p:txBody>
      </p:sp>
      <p:sp>
        <p:nvSpPr>
          <p:cNvPr id="5123" name="Rectangle 2">
            <a:extLst>
              <a:ext uri="{FF2B5EF4-FFF2-40B4-BE49-F238E27FC236}">
                <a16:creationId xmlns:a16="http://schemas.microsoft.com/office/drawing/2014/main" id="{A0E92A55-CF70-4025-9286-3A4C560799E2}"/>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990EB926-0C37-4FE0-911E-1007D52D12A2}"/>
              </a:ext>
            </a:extLst>
          </p:cNvPr>
          <p:cNvSpPr>
            <a:spLocks noGrp="1" noChangeArrowheads="1"/>
          </p:cNvSpPr>
          <p:nvPr>
            <p:ph type="body" idx="1"/>
          </p:nvPr>
        </p:nvSpPr>
        <p:spPr>
          <a:noFill/>
        </p:spPr>
        <p:txBody>
          <a:bodyPr/>
          <a:lstStyle/>
          <a:p>
            <a:pPr eaLnBrk="1" hangingPunct="1"/>
            <a:r>
              <a:rPr lang="zh-CN" altLang="en-US"/>
              <a:t>讲解为什么要掌握误差源与影响</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5279AD0C-B4AD-47E3-A4F6-44B1B9ABB5A9}"/>
              </a:ext>
            </a:extLst>
          </p:cNvPr>
          <p:cNvSpPr>
            <a:spLocks noGrp="1" noRot="1" noChangeAspect="1" noChangeArrowheads="1" noTextEdit="1"/>
          </p:cNvSpPr>
          <p:nvPr>
            <p:ph type="sldImg"/>
          </p:nvPr>
        </p:nvSpPr>
        <p:spPr>
          <a:ln/>
        </p:spPr>
      </p:sp>
      <p:sp>
        <p:nvSpPr>
          <p:cNvPr id="8195" name="备注占位符 2">
            <a:extLst>
              <a:ext uri="{FF2B5EF4-FFF2-40B4-BE49-F238E27FC236}">
                <a16:creationId xmlns:a16="http://schemas.microsoft.com/office/drawing/2014/main" id="{1BE4A631-ABDE-4568-90B5-552ECEFB17B5}"/>
              </a:ext>
            </a:extLst>
          </p:cNvPr>
          <p:cNvSpPr>
            <a:spLocks noGrp="1" noChangeArrowheads="1"/>
          </p:cNvSpPr>
          <p:nvPr>
            <p:ph type="body" idx="1"/>
          </p:nvPr>
        </p:nvSpPr>
        <p:spPr>
          <a:noFill/>
        </p:spPr>
        <p:txBody>
          <a:bodyPr/>
          <a:lstStyle/>
          <a:p>
            <a:r>
              <a:rPr lang="en-US" altLang="zh-CN"/>
              <a:t>radial component</a:t>
            </a:r>
            <a:r>
              <a:rPr lang="zh-CN" altLang="en-US"/>
              <a:t>径向分量</a:t>
            </a:r>
            <a:endParaRPr lang="en-US" altLang="zh-CN"/>
          </a:p>
          <a:p>
            <a:r>
              <a:rPr lang="en-US" altLang="zh-CN"/>
              <a:t>along-track component</a:t>
            </a:r>
            <a:r>
              <a:rPr lang="zh-CN" altLang="en-US"/>
              <a:t>沿轨道分量</a:t>
            </a:r>
            <a:endParaRPr lang="en-US" altLang="zh-CN"/>
          </a:p>
          <a:p>
            <a:r>
              <a:rPr lang="en-US" altLang="zh-CN"/>
              <a:t>Cross-track component</a:t>
            </a:r>
            <a:r>
              <a:rPr lang="zh-CN" altLang="en-US"/>
              <a:t>切向分量</a:t>
            </a:r>
            <a:endParaRPr lang="en-US" altLang="zh-CN"/>
          </a:p>
          <a:p>
            <a:endParaRPr lang="zh-CN" altLang="en-US"/>
          </a:p>
        </p:txBody>
      </p:sp>
      <p:sp>
        <p:nvSpPr>
          <p:cNvPr id="8196" name="灯片编号占位符 3">
            <a:extLst>
              <a:ext uri="{FF2B5EF4-FFF2-40B4-BE49-F238E27FC236}">
                <a16:creationId xmlns:a16="http://schemas.microsoft.com/office/drawing/2014/main" id="{7026D0E6-AC87-4552-8529-F35E1B3127A1}"/>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25DF158-E7DE-40AE-9EF6-4F0D29F05043}" type="slidenum">
              <a:rPr lang="zh-CN" altLang="en-US">
                <a:latin typeface="Times New Roman" panose="02020603050405020304" pitchFamily="18" charset="0"/>
              </a:rPr>
              <a:pPr/>
              <a:t>3</a:t>
            </a:fld>
            <a:endParaRPr lang="en-US" altLang="zh-CN">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684A444E-6D75-4D50-AAAE-559EB71E3D75}"/>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7EC123E-828F-4CDD-B30B-0EEF44107F31}" type="slidenum">
              <a:rPr lang="zh-CN" altLang="en-US"/>
              <a:pPr>
                <a:spcBef>
                  <a:spcPct val="0"/>
                </a:spcBef>
              </a:pPr>
              <a:t>8</a:t>
            </a:fld>
            <a:endParaRPr lang="en-US" altLang="zh-CN"/>
          </a:p>
        </p:txBody>
      </p:sp>
      <p:sp>
        <p:nvSpPr>
          <p:cNvPr id="14339" name="Rectangle 2">
            <a:extLst>
              <a:ext uri="{FF2B5EF4-FFF2-40B4-BE49-F238E27FC236}">
                <a16:creationId xmlns:a16="http://schemas.microsoft.com/office/drawing/2014/main" id="{461718E6-0D78-4B3C-939A-C5E49A4F8155}"/>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6E10B547-C743-41CA-954E-A60C7E85ADAA}"/>
              </a:ext>
            </a:extLst>
          </p:cNvPr>
          <p:cNvSpPr>
            <a:spLocks noGrp="1" noChangeArrowheads="1"/>
          </p:cNvSpPr>
          <p:nvPr>
            <p:ph type="body" idx="1"/>
          </p:nvPr>
        </p:nvSpPr>
        <p:spPr>
          <a:noFill/>
        </p:spPr>
        <p:txBody>
          <a:bodyPr/>
          <a:lstStyle/>
          <a:p>
            <a:pPr eaLnBrk="1" hangingPunct="1"/>
            <a:r>
              <a:rPr lang="zh-CN" altLang="en-US"/>
              <a:t>大气结构非常复杂，这里主要介绍电离层对</a:t>
            </a:r>
            <a:r>
              <a:rPr lang="en-US" altLang="zh-CN"/>
              <a:t>GPS</a:t>
            </a:r>
            <a:r>
              <a:rPr lang="zh-CN" altLang="en-US"/>
              <a:t>信号的影响。</a:t>
            </a:r>
          </a:p>
          <a:p>
            <a:pPr eaLnBrk="1" hangingPunct="1"/>
            <a:r>
              <a:rPr lang="en-US" altLang="zh-CN"/>
              <a:t>GPS</a:t>
            </a:r>
            <a:r>
              <a:rPr lang="zh-CN" altLang="en-US"/>
              <a:t>信号在电离层中传播时，速度和传播路径都会发生变化。</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0E13E47D-6474-4DE0-95D6-1CA9FCC51B96}"/>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8F7913B-774F-4044-B3FA-16417F3EC842}" type="slidenum">
              <a:rPr lang="zh-CN" altLang="en-US"/>
              <a:pPr>
                <a:spcBef>
                  <a:spcPct val="0"/>
                </a:spcBef>
              </a:pPr>
              <a:t>28</a:t>
            </a:fld>
            <a:endParaRPr lang="en-US" altLang="zh-CN"/>
          </a:p>
        </p:txBody>
      </p:sp>
      <p:sp>
        <p:nvSpPr>
          <p:cNvPr id="35843" name="Rectangle 2">
            <a:extLst>
              <a:ext uri="{FF2B5EF4-FFF2-40B4-BE49-F238E27FC236}">
                <a16:creationId xmlns:a16="http://schemas.microsoft.com/office/drawing/2014/main" id="{5BFC3BE3-8399-4FCD-AE3E-67FD9D35A39F}"/>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DA57A1E6-6AF6-4E45-957E-361F70401613}"/>
              </a:ext>
            </a:extLst>
          </p:cNvPr>
          <p:cNvSpPr>
            <a:spLocks noGrp="1" noChangeArrowheads="1"/>
          </p:cNvSpPr>
          <p:nvPr>
            <p:ph type="body" idx="1"/>
          </p:nvPr>
        </p:nvSpPr>
        <p:spPr>
          <a:xfrm>
            <a:off x="914400" y="4343400"/>
            <a:ext cx="5029200" cy="4114800"/>
          </a:xfrm>
          <a:noFill/>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F412F89E-AE29-44DB-A6D0-878DCDE6CD3E}"/>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498EDBC-0843-430E-98C7-627C0D438CF1}" type="slidenum">
              <a:rPr lang="zh-CN" altLang="en-US"/>
              <a:pPr>
                <a:spcBef>
                  <a:spcPct val="0"/>
                </a:spcBef>
              </a:pPr>
              <a:t>29</a:t>
            </a:fld>
            <a:endParaRPr lang="en-US" altLang="zh-CN"/>
          </a:p>
        </p:txBody>
      </p:sp>
      <p:sp>
        <p:nvSpPr>
          <p:cNvPr id="37891" name="Rectangle 2">
            <a:extLst>
              <a:ext uri="{FF2B5EF4-FFF2-40B4-BE49-F238E27FC236}">
                <a16:creationId xmlns:a16="http://schemas.microsoft.com/office/drawing/2014/main" id="{66592AA8-AF28-46F8-838D-C55DD3D28FC7}"/>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6C6486A4-6320-481E-BE42-B95961CC42C5}"/>
              </a:ext>
            </a:extLst>
          </p:cNvPr>
          <p:cNvSpPr>
            <a:spLocks noGrp="1" noChangeArrowheads="1"/>
          </p:cNvSpPr>
          <p:nvPr>
            <p:ph type="body" idx="1"/>
          </p:nvPr>
        </p:nvSpPr>
        <p:spPr>
          <a:xfrm>
            <a:off x="914400" y="4343400"/>
            <a:ext cx="5029200" cy="4114800"/>
          </a:xfrm>
          <a:noFill/>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641C77B4-6D14-487E-A210-862D7F4C4100}"/>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2FCE6F5-975C-47D5-88D8-C95BF3112FC0}" type="slidenum">
              <a:rPr lang="zh-CN" altLang="en-US"/>
              <a:pPr>
                <a:spcBef>
                  <a:spcPct val="0"/>
                </a:spcBef>
              </a:pPr>
              <a:t>30</a:t>
            </a:fld>
            <a:endParaRPr lang="en-US" altLang="zh-CN"/>
          </a:p>
        </p:txBody>
      </p:sp>
      <p:sp>
        <p:nvSpPr>
          <p:cNvPr id="39939" name="Rectangle 2">
            <a:extLst>
              <a:ext uri="{FF2B5EF4-FFF2-40B4-BE49-F238E27FC236}">
                <a16:creationId xmlns:a16="http://schemas.microsoft.com/office/drawing/2014/main" id="{897FF3A4-A014-4B25-B297-B39A3CD9B823}"/>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1D82562B-A586-47AF-87F4-EE3CEBF0F918}"/>
              </a:ext>
            </a:extLst>
          </p:cNvPr>
          <p:cNvSpPr>
            <a:spLocks noGrp="1" noChangeArrowheads="1"/>
          </p:cNvSpPr>
          <p:nvPr>
            <p:ph type="body" idx="1"/>
          </p:nvPr>
        </p:nvSpPr>
        <p:spPr>
          <a:xfrm>
            <a:off x="914400" y="4343400"/>
            <a:ext cx="5029200" cy="4114800"/>
          </a:xfrm>
          <a:noFill/>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7">
            <a:extLst>
              <a:ext uri="{FF2B5EF4-FFF2-40B4-BE49-F238E27FC236}">
                <a16:creationId xmlns:a16="http://schemas.microsoft.com/office/drawing/2014/main" id="{A1A63FB2-4F24-4A2F-8034-8DF21CA7BEDF}"/>
              </a:ext>
            </a:extLst>
          </p:cNvPr>
          <p:cNvSpPr>
            <a:spLocks noChangeShapeType="1"/>
          </p:cNvSpPr>
          <p:nvPr/>
        </p:nvSpPr>
        <p:spPr bwMode="auto">
          <a:xfrm>
            <a:off x="228600" y="4149725"/>
            <a:ext cx="8610600" cy="0"/>
          </a:xfrm>
          <a:prstGeom prst="line">
            <a:avLst/>
          </a:prstGeom>
          <a:noFill/>
          <a:ln w="666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 name="Group 8">
            <a:extLst>
              <a:ext uri="{FF2B5EF4-FFF2-40B4-BE49-F238E27FC236}">
                <a16:creationId xmlns:a16="http://schemas.microsoft.com/office/drawing/2014/main" id="{DFA26EA9-B89B-439A-A825-0FA8D7DA24AF}"/>
              </a:ext>
            </a:extLst>
          </p:cNvPr>
          <p:cNvGrpSpPr>
            <a:grpSpLocks/>
          </p:cNvGrpSpPr>
          <p:nvPr/>
        </p:nvGrpSpPr>
        <p:grpSpPr bwMode="auto">
          <a:xfrm>
            <a:off x="6516688" y="1484313"/>
            <a:ext cx="2286000" cy="2514600"/>
            <a:chOff x="144" y="912"/>
            <a:chExt cx="1440" cy="1584"/>
          </a:xfrm>
        </p:grpSpPr>
        <p:sp>
          <p:nvSpPr>
            <p:cNvPr id="6" name="Rectangle 9">
              <a:extLst>
                <a:ext uri="{FF2B5EF4-FFF2-40B4-BE49-F238E27FC236}">
                  <a16:creationId xmlns:a16="http://schemas.microsoft.com/office/drawing/2014/main" id="{B1E8A6EE-A240-48BD-BCEC-AADB296CE5EF}"/>
                </a:ext>
              </a:extLst>
            </p:cNvPr>
            <p:cNvSpPr>
              <a:spLocks noChangeArrowheads="1"/>
            </p:cNvSpPr>
            <p:nvPr/>
          </p:nvSpPr>
          <p:spPr bwMode="auto">
            <a:xfrm>
              <a:off x="960" y="912"/>
              <a:ext cx="52" cy="97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7" name="Rectangle 10">
              <a:extLst>
                <a:ext uri="{FF2B5EF4-FFF2-40B4-BE49-F238E27FC236}">
                  <a16:creationId xmlns:a16="http://schemas.microsoft.com/office/drawing/2014/main" id="{D9FF649D-3F26-4377-BACC-6F72314038AE}"/>
                </a:ext>
              </a:extLst>
            </p:cNvPr>
            <p:cNvSpPr>
              <a:spLocks noChangeArrowheads="1"/>
            </p:cNvSpPr>
            <p:nvPr/>
          </p:nvSpPr>
          <p:spPr bwMode="auto">
            <a:xfrm>
              <a:off x="844" y="912"/>
              <a:ext cx="52" cy="86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8" name="Rectangle 11">
              <a:extLst>
                <a:ext uri="{FF2B5EF4-FFF2-40B4-BE49-F238E27FC236}">
                  <a16:creationId xmlns:a16="http://schemas.microsoft.com/office/drawing/2014/main" id="{819AB577-9151-4F82-9B3F-84E8A7245A5D}"/>
                </a:ext>
              </a:extLst>
            </p:cNvPr>
            <p:cNvSpPr>
              <a:spLocks noChangeArrowheads="1"/>
            </p:cNvSpPr>
            <p:nvPr/>
          </p:nvSpPr>
          <p:spPr bwMode="auto">
            <a:xfrm>
              <a:off x="727" y="912"/>
              <a:ext cx="52" cy="7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9" name="Rectangle 12">
              <a:extLst>
                <a:ext uri="{FF2B5EF4-FFF2-40B4-BE49-F238E27FC236}">
                  <a16:creationId xmlns:a16="http://schemas.microsoft.com/office/drawing/2014/main" id="{F2546A5F-B313-42EE-BA01-B787F8FE6320}"/>
                </a:ext>
              </a:extLst>
            </p:cNvPr>
            <p:cNvSpPr>
              <a:spLocks noChangeArrowheads="1"/>
            </p:cNvSpPr>
            <p:nvPr/>
          </p:nvSpPr>
          <p:spPr bwMode="auto">
            <a:xfrm>
              <a:off x="610" y="912"/>
              <a:ext cx="52" cy="6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0" name="Rectangle 13">
              <a:extLst>
                <a:ext uri="{FF2B5EF4-FFF2-40B4-BE49-F238E27FC236}">
                  <a16:creationId xmlns:a16="http://schemas.microsoft.com/office/drawing/2014/main" id="{658EB195-E4ED-469A-9ED3-FCCD6EDECC4D}"/>
                </a:ext>
              </a:extLst>
            </p:cNvPr>
            <p:cNvSpPr>
              <a:spLocks noChangeArrowheads="1"/>
            </p:cNvSpPr>
            <p:nvPr/>
          </p:nvSpPr>
          <p:spPr bwMode="auto">
            <a:xfrm>
              <a:off x="494" y="912"/>
              <a:ext cx="52" cy="49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1" name="Rectangle 14">
              <a:extLst>
                <a:ext uri="{FF2B5EF4-FFF2-40B4-BE49-F238E27FC236}">
                  <a16:creationId xmlns:a16="http://schemas.microsoft.com/office/drawing/2014/main" id="{26DF09E2-A78F-40AA-83BA-65407CD107FD}"/>
                </a:ext>
              </a:extLst>
            </p:cNvPr>
            <p:cNvSpPr>
              <a:spLocks noChangeArrowheads="1"/>
            </p:cNvSpPr>
            <p:nvPr/>
          </p:nvSpPr>
          <p:spPr bwMode="auto">
            <a:xfrm>
              <a:off x="377" y="912"/>
              <a:ext cx="52" cy="36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2" name="Rectangle 15">
              <a:extLst>
                <a:ext uri="{FF2B5EF4-FFF2-40B4-BE49-F238E27FC236}">
                  <a16:creationId xmlns:a16="http://schemas.microsoft.com/office/drawing/2014/main" id="{41F63112-140E-4027-8763-E9F460AAC53D}"/>
                </a:ext>
              </a:extLst>
            </p:cNvPr>
            <p:cNvSpPr>
              <a:spLocks noChangeArrowheads="1"/>
            </p:cNvSpPr>
            <p:nvPr/>
          </p:nvSpPr>
          <p:spPr bwMode="auto">
            <a:xfrm>
              <a:off x="260" y="912"/>
              <a:ext cx="52" cy="24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3" name="Rectangle 16">
              <a:extLst>
                <a:ext uri="{FF2B5EF4-FFF2-40B4-BE49-F238E27FC236}">
                  <a16:creationId xmlns:a16="http://schemas.microsoft.com/office/drawing/2014/main" id="{25B4B2AC-D6CD-4160-B41E-DBBAE9FD5B40}"/>
                </a:ext>
              </a:extLst>
            </p:cNvPr>
            <p:cNvSpPr>
              <a:spLocks noChangeArrowheads="1"/>
            </p:cNvSpPr>
            <p:nvPr/>
          </p:nvSpPr>
          <p:spPr bwMode="auto">
            <a:xfrm>
              <a:off x="144" y="912"/>
              <a:ext cx="52" cy="1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4" name="Rectangle 17">
              <a:extLst>
                <a:ext uri="{FF2B5EF4-FFF2-40B4-BE49-F238E27FC236}">
                  <a16:creationId xmlns:a16="http://schemas.microsoft.com/office/drawing/2014/main" id="{C2D42F5A-4D88-450B-987C-FA99F34ABDC2}"/>
                </a:ext>
              </a:extLst>
            </p:cNvPr>
            <p:cNvSpPr>
              <a:spLocks noChangeArrowheads="1"/>
            </p:cNvSpPr>
            <p:nvPr/>
          </p:nvSpPr>
          <p:spPr bwMode="auto">
            <a:xfrm>
              <a:off x="1077" y="912"/>
              <a:ext cx="49" cy="109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5" name="Rectangle 18">
              <a:extLst>
                <a:ext uri="{FF2B5EF4-FFF2-40B4-BE49-F238E27FC236}">
                  <a16:creationId xmlns:a16="http://schemas.microsoft.com/office/drawing/2014/main" id="{A313A8FE-C8DC-43C1-9799-6B24C268DC2E}"/>
                </a:ext>
              </a:extLst>
            </p:cNvPr>
            <p:cNvSpPr>
              <a:spLocks noChangeArrowheads="1"/>
            </p:cNvSpPr>
            <p:nvPr/>
          </p:nvSpPr>
          <p:spPr bwMode="auto">
            <a:xfrm>
              <a:off x="1191" y="912"/>
              <a:ext cx="49" cy="122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6" name="Rectangle 19">
              <a:extLst>
                <a:ext uri="{FF2B5EF4-FFF2-40B4-BE49-F238E27FC236}">
                  <a16:creationId xmlns:a16="http://schemas.microsoft.com/office/drawing/2014/main" id="{2E6F452B-1AAA-4DDF-BE23-A44347EEF677}"/>
                </a:ext>
              </a:extLst>
            </p:cNvPr>
            <p:cNvSpPr>
              <a:spLocks noChangeArrowheads="1"/>
            </p:cNvSpPr>
            <p:nvPr/>
          </p:nvSpPr>
          <p:spPr bwMode="auto">
            <a:xfrm>
              <a:off x="1304" y="912"/>
              <a:ext cx="49" cy="134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7" name="Rectangle 20">
              <a:extLst>
                <a:ext uri="{FF2B5EF4-FFF2-40B4-BE49-F238E27FC236}">
                  <a16:creationId xmlns:a16="http://schemas.microsoft.com/office/drawing/2014/main" id="{08F2F702-5215-4980-A693-6E601175E1CA}"/>
                </a:ext>
              </a:extLst>
            </p:cNvPr>
            <p:cNvSpPr>
              <a:spLocks noChangeArrowheads="1"/>
            </p:cNvSpPr>
            <p:nvPr/>
          </p:nvSpPr>
          <p:spPr bwMode="auto">
            <a:xfrm>
              <a:off x="1418" y="912"/>
              <a:ext cx="52" cy="146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8" name="Rectangle 21">
              <a:extLst>
                <a:ext uri="{FF2B5EF4-FFF2-40B4-BE49-F238E27FC236}">
                  <a16:creationId xmlns:a16="http://schemas.microsoft.com/office/drawing/2014/main" id="{6C3CE0D1-B30D-444C-B40A-E9148C64D783}"/>
                </a:ext>
              </a:extLst>
            </p:cNvPr>
            <p:cNvSpPr>
              <a:spLocks noChangeArrowheads="1"/>
            </p:cNvSpPr>
            <p:nvPr/>
          </p:nvSpPr>
          <p:spPr bwMode="auto">
            <a:xfrm>
              <a:off x="1535" y="912"/>
              <a:ext cx="49" cy="158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grpSp>
      <p:sp>
        <p:nvSpPr>
          <p:cNvPr id="19" name="Rectangle 22">
            <a:extLst>
              <a:ext uri="{FF2B5EF4-FFF2-40B4-BE49-F238E27FC236}">
                <a16:creationId xmlns:a16="http://schemas.microsoft.com/office/drawing/2014/main" id="{91831AB3-B658-4B9C-9813-4292E01676BD}"/>
              </a:ext>
            </a:extLst>
          </p:cNvPr>
          <p:cNvSpPr>
            <a:spLocks noChangeArrowheads="1"/>
          </p:cNvSpPr>
          <p:nvPr/>
        </p:nvSpPr>
        <p:spPr bwMode="auto">
          <a:xfrm>
            <a:off x="0" y="6569075"/>
            <a:ext cx="3563938"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20" name="Text Box 23">
            <a:extLst>
              <a:ext uri="{FF2B5EF4-FFF2-40B4-BE49-F238E27FC236}">
                <a16:creationId xmlns:a16="http://schemas.microsoft.com/office/drawing/2014/main" id="{962BB82A-6EF5-4A99-B529-141CB1AB6EE9}"/>
              </a:ext>
            </a:extLst>
          </p:cNvPr>
          <p:cNvSpPr txBox="1">
            <a:spLocks noChangeArrowheads="1"/>
          </p:cNvSpPr>
          <p:nvPr/>
        </p:nvSpPr>
        <p:spPr bwMode="auto">
          <a:xfrm>
            <a:off x="3563938" y="6381750"/>
            <a:ext cx="55800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defRPr/>
            </a:pPr>
            <a:r>
              <a:rPr lang="zh-CN" altLang="en-US" sz="2000" dirty="0">
                <a:solidFill>
                  <a:schemeClr val="bg2"/>
                </a:solidFill>
                <a:ea typeface="华文细黑" pitchFamily="2" charset="-122"/>
              </a:rPr>
              <a:t>福建师范大学</a:t>
            </a:r>
            <a:r>
              <a:rPr lang="zh-CN" altLang="en-US" sz="2000" dirty="0">
                <a:solidFill>
                  <a:schemeClr val="bg2"/>
                </a:solidFill>
              </a:rPr>
              <a:t>　　</a:t>
            </a:r>
            <a:r>
              <a:rPr lang="zh-CN" altLang="en-US" sz="2000" dirty="0">
                <a:solidFill>
                  <a:schemeClr val="bg2"/>
                </a:solidFill>
                <a:ea typeface="华文行楷" pitchFamily="2" charset="-122"/>
              </a:rPr>
              <a:t>地理科学学院</a:t>
            </a:r>
            <a:r>
              <a:rPr lang="zh-CN" altLang="en-US" dirty="0">
                <a:solidFill>
                  <a:schemeClr val="bg2"/>
                </a:solidFill>
                <a:ea typeface="华文新魏" pitchFamily="2" charset="-122"/>
              </a:rPr>
              <a:t>　地理信息科学系</a:t>
            </a:r>
          </a:p>
        </p:txBody>
      </p:sp>
      <p:sp>
        <p:nvSpPr>
          <p:cNvPr id="7170" name="Rectangle 2"/>
          <p:cNvSpPr>
            <a:spLocks noGrp="1" noChangeArrowheads="1"/>
          </p:cNvSpPr>
          <p:nvPr>
            <p:ph type="ctrTitle"/>
          </p:nvPr>
        </p:nvSpPr>
        <p:spPr>
          <a:xfrm>
            <a:off x="504825" y="1700213"/>
            <a:ext cx="5867400" cy="2286000"/>
          </a:xfrm>
        </p:spPr>
        <p:txBody>
          <a:bodyPr/>
          <a:lstStyle>
            <a:lvl1pPr>
              <a:defRPr sz="4500"/>
            </a:lvl1pPr>
          </a:lstStyle>
          <a:p>
            <a:pPr lvl="0"/>
            <a:r>
              <a:rPr lang="zh-CN" altLang="en-US" noProof="0"/>
              <a:t>单击此处编辑母版标题样式</a:t>
            </a:r>
          </a:p>
        </p:txBody>
      </p:sp>
      <p:sp>
        <p:nvSpPr>
          <p:cNvPr id="7171" name="Rectangle 3"/>
          <p:cNvSpPr>
            <a:spLocks noGrp="1" noChangeArrowheads="1"/>
          </p:cNvSpPr>
          <p:nvPr>
            <p:ph type="subTitle" idx="1"/>
          </p:nvPr>
        </p:nvSpPr>
        <p:spPr>
          <a:xfrm>
            <a:off x="2971800" y="4267200"/>
            <a:ext cx="5791200" cy="1447800"/>
          </a:xfrm>
        </p:spPr>
        <p:txBody>
          <a:bodyPr/>
          <a:lstStyle>
            <a:lvl1pPr marL="0" indent="0">
              <a:buFont typeface="Wingdings" pitchFamily="2" charset="2"/>
              <a:buNone/>
              <a:defRPr sz="2600" b="0"/>
            </a:lvl1pPr>
          </a:lstStyle>
          <a:p>
            <a:pPr lvl="0"/>
            <a:r>
              <a:rPr lang="zh-CN" altLang="en-US" noProof="0"/>
              <a:t>单击此处编辑母版副标题样式</a:t>
            </a:r>
          </a:p>
        </p:txBody>
      </p:sp>
      <p:sp>
        <p:nvSpPr>
          <p:cNvPr id="21" name="Rectangle 4">
            <a:extLst>
              <a:ext uri="{FF2B5EF4-FFF2-40B4-BE49-F238E27FC236}">
                <a16:creationId xmlns:a16="http://schemas.microsoft.com/office/drawing/2014/main" id="{AE05B180-AB87-4A69-B9D4-91FB900A656F}"/>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22" name="Rectangle 5">
            <a:extLst>
              <a:ext uri="{FF2B5EF4-FFF2-40B4-BE49-F238E27FC236}">
                <a16:creationId xmlns:a16="http://schemas.microsoft.com/office/drawing/2014/main" id="{303662E2-2161-49D0-A439-6EC3736A5EE5}"/>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23" name="Rectangle 6">
            <a:extLst>
              <a:ext uri="{FF2B5EF4-FFF2-40B4-BE49-F238E27FC236}">
                <a16:creationId xmlns:a16="http://schemas.microsoft.com/office/drawing/2014/main" id="{3B7A0B52-43AB-44E8-ADE5-35B766BB34F0}"/>
              </a:ext>
            </a:extLst>
          </p:cNvPr>
          <p:cNvSpPr>
            <a:spLocks noGrp="1" noChangeArrowheads="1"/>
          </p:cNvSpPr>
          <p:nvPr>
            <p:ph type="sldNum" sz="quarter" idx="12"/>
          </p:nvPr>
        </p:nvSpPr>
        <p:spPr/>
        <p:txBody>
          <a:bodyPr/>
          <a:lstStyle>
            <a:lvl1pPr>
              <a:defRPr smtClean="0"/>
            </a:lvl1pPr>
          </a:lstStyle>
          <a:p>
            <a:pPr>
              <a:defRPr/>
            </a:pPr>
            <a:fld id="{C3EBDC8F-C163-4F36-BF9C-C9CD47331823}" type="slidenum">
              <a:rPr lang="zh-CN" altLang="en-US"/>
              <a:pPr>
                <a:defRPr/>
              </a:pPr>
              <a:t>‹#›</a:t>
            </a:fld>
            <a:endParaRPr lang="en-US" altLang="zh-CN"/>
          </a:p>
        </p:txBody>
      </p:sp>
    </p:spTree>
    <p:extLst>
      <p:ext uri="{BB962C8B-B14F-4D97-AF65-F5344CB8AC3E}">
        <p14:creationId xmlns:p14="http://schemas.microsoft.com/office/powerpoint/2010/main" val="274432900"/>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D45FDDE-22B2-4A74-86A3-67ACCC1E9E92}"/>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1CDBA0F-AEDC-4136-A429-387C71DD5587}"/>
              </a:ext>
            </a:extLst>
          </p:cNvPr>
          <p:cNvSpPr>
            <a:spLocks noGrp="1" noChangeArrowheads="1"/>
          </p:cNvSpPr>
          <p:nvPr>
            <p:ph type="sldNum" sz="quarter" idx="11"/>
          </p:nvPr>
        </p:nvSpPr>
        <p:spPr>
          <a:ln/>
        </p:spPr>
        <p:txBody>
          <a:bodyPr/>
          <a:lstStyle>
            <a:lvl1pPr>
              <a:defRPr/>
            </a:lvl1pPr>
          </a:lstStyle>
          <a:p>
            <a:pPr>
              <a:defRPr/>
            </a:pPr>
            <a:fld id="{9B4A434F-1E37-4533-8C03-72657C68374A}" type="slidenum">
              <a:rPr lang="zh-CN" altLang="en-US"/>
              <a:pPr>
                <a:defRPr/>
              </a:pPr>
              <a:t>‹#›</a:t>
            </a:fld>
            <a:endParaRPr lang="en-US" altLang="zh-CN"/>
          </a:p>
        </p:txBody>
      </p:sp>
      <p:sp>
        <p:nvSpPr>
          <p:cNvPr id="6" name="Rectangle 21">
            <a:extLst>
              <a:ext uri="{FF2B5EF4-FFF2-40B4-BE49-F238E27FC236}">
                <a16:creationId xmlns:a16="http://schemas.microsoft.com/office/drawing/2014/main" id="{27F8C984-B9E2-4CBC-8F5D-A8255F4671F8}"/>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2027140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34200" y="117475"/>
            <a:ext cx="1752600" cy="5978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676400" y="117475"/>
            <a:ext cx="5105400" cy="5978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C241F69-2AF1-4A0E-9FED-25C0CEB9C56A}"/>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A9E2C04-0E17-48BB-ABC9-39D091E69D9A}"/>
              </a:ext>
            </a:extLst>
          </p:cNvPr>
          <p:cNvSpPr>
            <a:spLocks noGrp="1" noChangeArrowheads="1"/>
          </p:cNvSpPr>
          <p:nvPr>
            <p:ph type="sldNum" sz="quarter" idx="11"/>
          </p:nvPr>
        </p:nvSpPr>
        <p:spPr>
          <a:ln/>
        </p:spPr>
        <p:txBody>
          <a:bodyPr/>
          <a:lstStyle>
            <a:lvl1pPr>
              <a:defRPr/>
            </a:lvl1pPr>
          </a:lstStyle>
          <a:p>
            <a:pPr>
              <a:defRPr/>
            </a:pPr>
            <a:fld id="{5B948F40-D300-4715-9FF8-49CAE35AAF20}" type="slidenum">
              <a:rPr lang="zh-CN" altLang="en-US"/>
              <a:pPr>
                <a:defRPr/>
              </a:pPr>
              <a:t>‹#›</a:t>
            </a:fld>
            <a:endParaRPr lang="en-US" altLang="zh-CN"/>
          </a:p>
        </p:txBody>
      </p:sp>
      <p:sp>
        <p:nvSpPr>
          <p:cNvPr id="6" name="Rectangle 21">
            <a:extLst>
              <a:ext uri="{FF2B5EF4-FFF2-40B4-BE49-F238E27FC236}">
                <a16:creationId xmlns:a16="http://schemas.microsoft.com/office/drawing/2014/main" id="{D4844A8A-DE60-471C-A452-B97D0167B143}"/>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3895986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676400" y="117475"/>
            <a:ext cx="70104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1676400" y="1981200"/>
            <a:ext cx="3429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257800" y="1981200"/>
            <a:ext cx="3429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60068547-F017-4207-B942-1378ED56BF77}"/>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E2ED70F-7B26-4ECD-87B1-A7EE71A4160D}"/>
              </a:ext>
            </a:extLst>
          </p:cNvPr>
          <p:cNvSpPr>
            <a:spLocks noGrp="1" noChangeArrowheads="1"/>
          </p:cNvSpPr>
          <p:nvPr>
            <p:ph type="sldNum" sz="quarter" idx="11"/>
          </p:nvPr>
        </p:nvSpPr>
        <p:spPr>
          <a:ln/>
        </p:spPr>
        <p:txBody>
          <a:bodyPr/>
          <a:lstStyle>
            <a:lvl1pPr>
              <a:defRPr/>
            </a:lvl1pPr>
          </a:lstStyle>
          <a:p>
            <a:pPr>
              <a:defRPr/>
            </a:pPr>
            <a:fld id="{046B50E3-3999-4BBC-9A5E-AF567A1ADDB6}" type="slidenum">
              <a:rPr lang="zh-CN" altLang="en-US"/>
              <a:pPr>
                <a:defRPr/>
              </a:pPr>
              <a:t>‹#›</a:t>
            </a:fld>
            <a:endParaRPr lang="en-US" altLang="zh-CN"/>
          </a:p>
        </p:txBody>
      </p:sp>
      <p:sp>
        <p:nvSpPr>
          <p:cNvPr id="7" name="Rectangle 21">
            <a:extLst>
              <a:ext uri="{FF2B5EF4-FFF2-40B4-BE49-F238E27FC236}">
                <a16:creationId xmlns:a16="http://schemas.microsoft.com/office/drawing/2014/main" id="{9742FC3F-227F-4AC0-8354-76B95581B928}"/>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8100385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676400" y="117475"/>
            <a:ext cx="70104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1676400" y="1981200"/>
            <a:ext cx="3429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257800" y="1981200"/>
            <a:ext cx="3429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257800" y="4114800"/>
            <a:ext cx="3429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EB1BAF7A-BF33-4C9B-B411-B7A3D5BD9B0C}"/>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7A1770CF-F35D-475A-886C-3EF7A0B8D3FE}"/>
              </a:ext>
            </a:extLst>
          </p:cNvPr>
          <p:cNvSpPr>
            <a:spLocks noGrp="1" noChangeArrowheads="1"/>
          </p:cNvSpPr>
          <p:nvPr>
            <p:ph type="sldNum" sz="quarter" idx="11"/>
          </p:nvPr>
        </p:nvSpPr>
        <p:spPr>
          <a:ln/>
        </p:spPr>
        <p:txBody>
          <a:bodyPr/>
          <a:lstStyle>
            <a:lvl1pPr>
              <a:defRPr/>
            </a:lvl1pPr>
          </a:lstStyle>
          <a:p>
            <a:pPr>
              <a:defRPr/>
            </a:pPr>
            <a:fld id="{A798584E-99AE-4C2D-A697-AB142853D2DE}" type="slidenum">
              <a:rPr lang="zh-CN" altLang="en-US"/>
              <a:pPr>
                <a:defRPr/>
              </a:pPr>
              <a:t>‹#›</a:t>
            </a:fld>
            <a:endParaRPr lang="en-US" altLang="zh-CN"/>
          </a:p>
        </p:txBody>
      </p:sp>
      <p:sp>
        <p:nvSpPr>
          <p:cNvPr id="8" name="Rectangle 21">
            <a:extLst>
              <a:ext uri="{FF2B5EF4-FFF2-40B4-BE49-F238E27FC236}">
                <a16:creationId xmlns:a16="http://schemas.microsoft.com/office/drawing/2014/main" id="{00BB0E17-D47B-48D2-BDD0-A17C334FE6F7}"/>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3358037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8DA0595-093F-4563-A929-D1E4A4CA9398}"/>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7C65A9C-D506-42AC-87F5-EFE9CFA95253}"/>
              </a:ext>
            </a:extLst>
          </p:cNvPr>
          <p:cNvSpPr>
            <a:spLocks noGrp="1" noChangeArrowheads="1"/>
          </p:cNvSpPr>
          <p:nvPr>
            <p:ph type="sldNum" sz="quarter" idx="11"/>
          </p:nvPr>
        </p:nvSpPr>
        <p:spPr>
          <a:ln/>
        </p:spPr>
        <p:txBody>
          <a:bodyPr/>
          <a:lstStyle>
            <a:lvl1pPr>
              <a:defRPr/>
            </a:lvl1pPr>
          </a:lstStyle>
          <a:p>
            <a:pPr>
              <a:defRPr/>
            </a:pPr>
            <a:fld id="{6D9697DF-7452-4C43-A2E2-359C6E397A36}" type="slidenum">
              <a:rPr lang="zh-CN" altLang="en-US"/>
              <a:pPr>
                <a:defRPr/>
              </a:pPr>
              <a:t>‹#›</a:t>
            </a:fld>
            <a:endParaRPr lang="en-US" altLang="zh-CN"/>
          </a:p>
        </p:txBody>
      </p:sp>
      <p:sp>
        <p:nvSpPr>
          <p:cNvPr id="6" name="Rectangle 21">
            <a:extLst>
              <a:ext uri="{FF2B5EF4-FFF2-40B4-BE49-F238E27FC236}">
                <a16:creationId xmlns:a16="http://schemas.microsoft.com/office/drawing/2014/main" id="{80EF9008-C74E-4BEB-8B8A-24114F2BC88F}"/>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99959528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C859BFA2-4BBB-486B-A422-9A34E81A4BC9}"/>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F285293-E2B9-427B-938F-C72E11C1E08D}"/>
              </a:ext>
            </a:extLst>
          </p:cNvPr>
          <p:cNvSpPr>
            <a:spLocks noGrp="1" noChangeArrowheads="1"/>
          </p:cNvSpPr>
          <p:nvPr>
            <p:ph type="sldNum" sz="quarter" idx="11"/>
          </p:nvPr>
        </p:nvSpPr>
        <p:spPr>
          <a:ln/>
        </p:spPr>
        <p:txBody>
          <a:bodyPr/>
          <a:lstStyle>
            <a:lvl1pPr>
              <a:defRPr/>
            </a:lvl1pPr>
          </a:lstStyle>
          <a:p>
            <a:pPr>
              <a:defRPr/>
            </a:pPr>
            <a:fld id="{B67B488F-7EFC-40AF-B3CA-10726002761F}" type="slidenum">
              <a:rPr lang="zh-CN" altLang="en-US"/>
              <a:pPr>
                <a:defRPr/>
              </a:pPr>
              <a:t>‹#›</a:t>
            </a:fld>
            <a:endParaRPr lang="en-US" altLang="zh-CN"/>
          </a:p>
        </p:txBody>
      </p:sp>
      <p:sp>
        <p:nvSpPr>
          <p:cNvPr id="6" name="Rectangle 21">
            <a:extLst>
              <a:ext uri="{FF2B5EF4-FFF2-40B4-BE49-F238E27FC236}">
                <a16:creationId xmlns:a16="http://schemas.microsoft.com/office/drawing/2014/main" id="{45ACEB5E-1962-4E91-A5AF-57C4440166A6}"/>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6108091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676400" y="19812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257800" y="19812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61AE694E-145D-4C75-8F6E-8711397A58B1}"/>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5DF8CAF-DBED-40AB-83C8-2C5503B14CA8}"/>
              </a:ext>
            </a:extLst>
          </p:cNvPr>
          <p:cNvSpPr>
            <a:spLocks noGrp="1" noChangeArrowheads="1"/>
          </p:cNvSpPr>
          <p:nvPr>
            <p:ph type="sldNum" sz="quarter" idx="11"/>
          </p:nvPr>
        </p:nvSpPr>
        <p:spPr>
          <a:ln/>
        </p:spPr>
        <p:txBody>
          <a:bodyPr/>
          <a:lstStyle>
            <a:lvl1pPr>
              <a:defRPr/>
            </a:lvl1pPr>
          </a:lstStyle>
          <a:p>
            <a:pPr>
              <a:defRPr/>
            </a:pPr>
            <a:fld id="{BCC59617-C4B1-4C6D-B615-1FB6C3AF2964}" type="slidenum">
              <a:rPr lang="zh-CN" altLang="en-US"/>
              <a:pPr>
                <a:defRPr/>
              </a:pPr>
              <a:t>‹#›</a:t>
            </a:fld>
            <a:endParaRPr lang="en-US" altLang="zh-CN"/>
          </a:p>
        </p:txBody>
      </p:sp>
      <p:sp>
        <p:nvSpPr>
          <p:cNvPr id="7" name="Rectangle 21">
            <a:extLst>
              <a:ext uri="{FF2B5EF4-FFF2-40B4-BE49-F238E27FC236}">
                <a16:creationId xmlns:a16="http://schemas.microsoft.com/office/drawing/2014/main" id="{A29C364A-5CF3-499C-ADF8-2DAFD772DFBC}"/>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203377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94728681-7B2F-4B9B-85FC-42D072D6C212}"/>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12482472-6C64-489D-840B-4D1A3A6C1119}"/>
              </a:ext>
            </a:extLst>
          </p:cNvPr>
          <p:cNvSpPr>
            <a:spLocks noGrp="1" noChangeArrowheads="1"/>
          </p:cNvSpPr>
          <p:nvPr>
            <p:ph type="sldNum" sz="quarter" idx="11"/>
          </p:nvPr>
        </p:nvSpPr>
        <p:spPr>
          <a:ln/>
        </p:spPr>
        <p:txBody>
          <a:bodyPr/>
          <a:lstStyle>
            <a:lvl1pPr>
              <a:defRPr/>
            </a:lvl1pPr>
          </a:lstStyle>
          <a:p>
            <a:pPr>
              <a:defRPr/>
            </a:pPr>
            <a:fld id="{77698777-D9E4-47F3-A882-C1D9A412FA32}" type="slidenum">
              <a:rPr lang="zh-CN" altLang="en-US"/>
              <a:pPr>
                <a:defRPr/>
              </a:pPr>
              <a:t>‹#›</a:t>
            </a:fld>
            <a:endParaRPr lang="en-US" altLang="zh-CN"/>
          </a:p>
        </p:txBody>
      </p:sp>
      <p:sp>
        <p:nvSpPr>
          <p:cNvPr id="9" name="Rectangle 21">
            <a:extLst>
              <a:ext uri="{FF2B5EF4-FFF2-40B4-BE49-F238E27FC236}">
                <a16:creationId xmlns:a16="http://schemas.microsoft.com/office/drawing/2014/main" id="{3CC361DD-92B7-4688-BB20-ABCFF68E3094}"/>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751590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8372DAEF-EDBD-483F-A644-91942626D9A4}"/>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DF284683-CB94-4028-BC90-D3C645E61192}"/>
              </a:ext>
            </a:extLst>
          </p:cNvPr>
          <p:cNvSpPr>
            <a:spLocks noGrp="1" noChangeArrowheads="1"/>
          </p:cNvSpPr>
          <p:nvPr>
            <p:ph type="sldNum" sz="quarter" idx="11"/>
          </p:nvPr>
        </p:nvSpPr>
        <p:spPr>
          <a:ln/>
        </p:spPr>
        <p:txBody>
          <a:bodyPr/>
          <a:lstStyle>
            <a:lvl1pPr>
              <a:defRPr/>
            </a:lvl1pPr>
          </a:lstStyle>
          <a:p>
            <a:pPr>
              <a:defRPr/>
            </a:pPr>
            <a:fld id="{1A3A6322-0ED6-4B31-B637-82F43BE76DF1}" type="slidenum">
              <a:rPr lang="zh-CN" altLang="en-US"/>
              <a:pPr>
                <a:defRPr/>
              </a:pPr>
              <a:t>‹#›</a:t>
            </a:fld>
            <a:endParaRPr lang="en-US" altLang="zh-CN"/>
          </a:p>
        </p:txBody>
      </p:sp>
      <p:sp>
        <p:nvSpPr>
          <p:cNvPr id="5" name="Rectangle 21">
            <a:extLst>
              <a:ext uri="{FF2B5EF4-FFF2-40B4-BE49-F238E27FC236}">
                <a16:creationId xmlns:a16="http://schemas.microsoft.com/office/drawing/2014/main" id="{34BB4844-DA8F-4940-9353-080B846EC8EE}"/>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7415336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65F3FC7-F7B0-4208-B3D7-FDAACBA3C9ED}"/>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42C1158B-7F4D-4CE1-9BC9-5D721EEDF6F2}"/>
              </a:ext>
            </a:extLst>
          </p:cNvPr>
          <p:cNvSpPr>
            <a:spLocks noGrp="1" noChangeArrowheads="1"/>
          </p:cNvSpPr>
          <p:nvPr>
            <p:ph type="sldNum" sz="quarter" idx="11"/>
          </p:nvPr>
        </p:nvSpPr>
        <p:spPr>
          <a:ln/>
        </p:spPr>
        <p:txBody>
          <a:bodyPr/>
          <a:lstStyle>
            <a:lvl1pPr>
              <a:defRPr/>
            </a:lvl1pPr>
          </a:lstStyle>
          <a:p>
            <a:pPr>
              <a:defRPr/>
            </a:pPr>
            <a:fld id="{78E38CEF-0850-4829-A127-3AA1B9DD78AF}" type="slidenum">
              <a:rPr lang="zh-CN" altLang="en-US"/>
              <a:pPr>
                <a:defRPr/>
              </a:pPr>
              <a:t>‹#›</a:t>
            </a:fld>
            <a:endParaRPr lang="en-US" altLang="zh-CN"/>
          </a:p>
        </p:txBody>
      </p:sp>
      <p:sp>
        <p:nvSpPr>
          <p:cNvPr id="4" name="Rectangle 21">
            <a:extLst>
              <a:ext uri="{FF2B5EF4-FFF2-40B4-BE49-F238E27FC236}">
                <a16:creationId xmlns:a16="http://schemas.microsoft.com/office/drawing/2014/main" id="{98406434-99D5-40F1-AC51-586E92884F30}"/>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8941029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5F14D419-64EC-4652-9C1B-17863A6DD39A}"/>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AC48AE0-8ACB-46BF-89AD-C82722DF8156}"/>
              </a:ext>
            </a:extLst>
          </p:cNvPr>
          <p:cNvSpPr>
            <a:spLocks noGrp="1" noChangeArrowheads="1"/>
          </p:cNvSpPr>
          <p:nvPr>
            <p:ph type="sldNum" sz="quarter" idx="11"/>
          </p:nvPr>
        </p:nvSpPr>
        <p:spPr>
          <a:ln/>
        </p:spPr>
        <p:txBody>
          <a:bodyPr/>
          <a:lstStyle>
            <a:lvl1pPr>
              <a:defRPr/>
            </a:lvl1pPr>
          </a:lstStyle>
          <a:p>
            <a:pPr>
              <a:defRPr/>
            </a:pPr>
            <a:fld id="{F7978BE1-4549-480D-AA71-3D3A0CD963B7}" type="slidenum">
              <a:rPr lang="zh-CN" altLang="en-US"/>
              <a:pPr>
                <a:defRPr/>
              </a:pPr>
              <a:t>‹#›</a:t>
            </a:fld>
            <a:endParaRPr lang="en-US" altLang="zh-CN"/>
          </a:p>
        </p:txBody>
      </p:sp>
      <p:sp>
        <p:nvSpPr>
          <p:cNvPr id="7" name="Rectangle 21">
            <a:extLst>
              <a:ext uri="{FF2B5EF4-FFF2-40B4-BE49-F238E27FC236}">
                <a16:creationId xmlns:a16="http://schemas.microsoft.com/office/drawing/2014/main" id="{D07D82FE-679D-40A7-BE48-14FB38A143E4}"/>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6003885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A9BB39E8-33E2-4C58-888F-23C0E8ACACA6}"/>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81959C5-7124-4092-98DB-770BE12EF2D4}"/>
              </a:ext>
            </a:extLst>
          </p:cNvPr>
          <p:cNvSpPr>
            <a:spLocks noGrp="1" noChangeArrowheads="1"/>
          </p:cNvSpPr>
          <p:nvPr>
            <p:ph type="sldNum" sz="quarter" idx="11"/>
          </p:nvPr>
        </p:nvSpPr>
        <p:spPr>
          <a:ln/>
        </p:spPr>
        <p:txBody>
          <a:bodyPr/>
          <a:lstStyle>
            <a:lvl1pPr>
              <a:defRPr/>
            </a:lvl1pPr>
          </a:lstStyle>
          <a:p>
            <a:pPr>
              <a:defRPr/>
            </a:pPr>
            <a:fld id="{07904E50-23CF-44EB-BDBE-CBDD3AE3547D}" type="slidenum">
              <a:rPr lang="zh-CN" altLang="en-US"/>
              <a:pPr>
                <a:defRPr/>
              </a:pPr>
              <a:t>‹#›</a:t>
            </a:fld>
            <a:endParaRPr lang="en-US" altLang="zh-CN"/>
          </a:p>
        </p:txBody>
      </p:sp>
      <p:sp>
        <p:nvSpPr>
          <p:cNvPr id="7" name="Rectangle 21">
            <a:extLst>
              <a:ext uri="{FF2B5EF4-FFF2-40B4-BE49-F238E27FC236}">
                <a16:creationId xmlns:a16="http://schemas.microsoft.com/office/drawing/2014/main" id="{FE26AFCC-E8C9-4159-B982-7824C052DF3C}"/>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0430287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9DEA9EE-41F5-4565-AEB9-D70F06B01A34}"/>
              </a:ext>
            </a:extLst>
          </p:cNvPr>
          <p:cNvSpPr>
            <a:spLocks noGrp="1" noChangeArrowheads="1"/>
          </p:cNvSpPr>
          <p:nvPr>
            <p:ph type="title"/>
          </p:nvPr>
        </p:nvSpPr>
        <p:spPr bwMode="auto">
          <a:xfrm>
            <a:off x="1676400" y="117475"/>
            <a:ext cx="7010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CAF6783D-1D75-4A1A-875F-C61311F64750}"/>
              </a:ext>
            </a:extLst>
          </p:cNvPr>
          <p:cNvSpPr>
            <a:spLocks noGrp="1" noChangeArrowheads="1"/>
          </p:cNvSpPr>
          <p:nvPr>
            <p:ph type="body" idx="1"/>
          </p:nvPr>
        </p:nvSpPr>
        <p:spPr bwMode="auto">
          <a:xfrm>
            <a:off x="1676400" y="19812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48" name="Rectangle 4">
            <a:extLst>
              <a:ext uri="{FF2B5EF4-FFF2-40B4-BE49-F238E27FC236}">
                <a16:creationId xmlns:a16="http://schemas.microsoft.com/office/drawing/2014/main" id="{485E9237-EAF7-41FC-A539-D9902DB31399}"/>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a:solidFill>
                  <a:schemeClr val="tx2"/>
                </a:solidFill>
                <a:latin typeface="Arial" charset="0"/>
              </a:defRPr>
            </a:lvl1pPr>
          </a:lstStyle>
          <a:p>
            <a:pPr>
              <a:defRPr/>
            </a:pPr>
            <a:endParaRPr lang="en-US" altLang="zh-CN"/>
          </a:p>
        </p:txBody>
      </p:sp>
      <p:sp>
        <p:nvSpPr>
          <p:cNvPr id="6149" name="Rectangle 5">
            <a:extLst>
              <a:ext uri="{FF2B5EF4-FFF2-40B4-BE49-F238E27FC236}">
                <a16:creationId xmlns:a16="http://schemas.microsoft.com/office/drawing/2014/main" id="{B383FDAD-1FF7-44D5-B40A-3985440CF4DB}"/>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solidFill>
                  <a:schemeClr val="tx2"/>
                </a:solidFill>
              </a:defRPr>
            </a:lvl1pPr>
          </a:lstStyle>
          <a:p>
            <a:pPr>
              <a:defRPr/>
            </a:pPr>
            <a:fld id="{A51494CE-C522-4EAA-BB54-F9101B12A53F}" type="slidenum">
              <a:rPr lang="zh-CN" altLang="en-US"/>
              <a:pPr>
                <a:defRPr/>
              </a:pPr>
              <a:t>‹#›</a:t>
            </a:fld>
            <a:endParaRPr lang="en-US" altLang="zh-CN"/>
          </a:p>
        </p:txBody>
      </p:sp>
      <p:sp>
        <p:nvSpPr>
          <p:cNvPr id="1030" name="Line 6">
            <a:extLst>
              <a:ext uri="{FF2B5EF4-FFF2-40B4-BE49-F238E27FC236}">
                <a16:creationId xmlns:a16="http://schemas.microsoft.com/office/drawing/2014/main" id="{A5556072-F2FC-441A-BE32-F3961C72267F}"/>
              </a:ext>
            </a:extLst>
          </p:cNvPr>
          <p:cNvSpPr>
            <a:spLocks noChangeShapeType="1"/>
          </p:cNvSpPr>
          <p:nvPr/>
        </p:nvSpPr>
        <p:spPr bwMode="auto">
          <a:xfrm>
            <a:off x="228600" y="1628775"/>
            <a:ext cx="8610600" cy="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31" name="Group 7">
            <a:extLst>
              <a:ext uri="{FF2B5EF4-FFF2-40B4-BE49-F238E27FC236}">
                <a16:creationId xmlns:a16="http://schemas.microsoft.com/office/drawing/2014/main" id="{138B06C3-615D-44C1-96EA-8D505DA0EFE1}"/>
              </a:ext>
            </a:extLst>
          </p:cNvPr>
          <p:cNvGrpSpPr>
            <a:grpSpLocks/>
          </p:cNvGrpSpPr>
          <p:nvPr/>
        </p:nvGrpSpPr>
        <p:grpSpPr bwMode="auto">
          <a:xfrm rot="10800000">
            <a:off x="107950" y="44450"/>
            <a:ext cx="1246188" cy="1371600"/>
            <a:chOff x="144" y="288"/>
            <a:chExt cx="785" cy="864"/>
          </a:xfrm>
        </p:grpSpPr>
        <p:sp>
          <p:nvSpPr>
            <p:cNvPr id="1037" name="Rectangle 8">
              <a:extLst>
                <a:ext uri="{FF2B5EF4-FFF2-40B4-BE49-F238E27FC236}">
                  <a16:creationId xmlns:a16="http://schemas.microsoft.com/office/drawing/2014/main" id="{9FD752B1-9CD3-42FF-82E7-AA7D6452A46F}"/>
                </a:ext>
              </a:extLst>
            </p:cNvPr>
            <p:cNvSpPr>
              <a:spLocks noChangeArrowheads="1"/>
            </p:cNvSpPr>
            <p:nvPr/>
          </p:nvSpPr>
          <p:spPr bwMode="auto">
            <a:xfrm>
              <a:off x="587" y="288"/>
              <a:ext cx="28" cy="5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038" name="Rectangle 9">
              <a:extLst>
                <a:ext uri="{FF2B5EF4-FFF2-40B4-BE49-F238E27FC236}">
                  <a16:creationId xmlns:a16="http://schemas.microsoft.com/office/drawing/2014/main" id="{CB951C20-6454-4C8C-950E-A44DAE604F75}"/>
                </a:ext>
              </a:extLst>
            </p:cNvPr>
            <p:cNvSpPr>
              <a:spLocks noChangeArrowheads="1"/>
            </p:cNvSpPr>
            <p:nvPr/>
          </p:nvSpPr>
          <p:spPr bwMode="auto">
            <a:xfrm>
              <a:off x="526" y="288"/>
              <a:ext cx="28" cy="47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039" name="Rectangle 10">
              <a:extLst>
                <a:ext uri="{FF2B5EF4-FFF2-40B4-BE49-F238E27FC236}">
                  <a16:creationId xmlns:a16="http://schemas.microsoft.com/office/drawing/2014/main" id="{41CDC574-53C9-4075-A888-60C782C89C26}"/>
                </a:ext>
              </a:extLst>
            </p:cNvPr>
            <p:cNvSpPr>
              <a:spLocks noChangeArrowheads="1"/>
            </p:cNvSpPr>
            <p:nvPr/>
          </p:nvSpPr>
          <p:spPr bwMode="auto">
            <a:xfrm>
              <a:off x="459" y="291"/>
              <a:ext cx="28" cy="40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040" name="Rectangle 11">
              <a:extLst>
                <a:ext uri="{FF2B5EF4-FFF2-40B4-BE49-F238E27FC236}">
                  <a16:creationId xmlns:a16="http://schemas.microsoft.com/office/drawing/2014/main" id="{3330BC76-DBDF-4DE0-9993-07C7A29695F3}"/>
                </a:ext>
              </a:extLst>
            </p:cNvPr>
            <p:cNvSpPr>
              <a:spLocks noChangeArrowheads="1"/>
            </p:cNvSpPr>
            <p:nvPr/>
          </p:nvSpPr>
          <p:spPr bwMode="auto">
            <a:xfrm>
              <a:off x="395" y="288"/>
              <a:ext cx="28" cy="3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041" name="Rectangle 12">
              <a:extLst>
                <a:ext uri="{FF2B5EF4-FFF2-40B4-BE49-F238E27FC236}">
                  <a16:creationId xmlns:a16="http://schemas.microsoft.com/office/drawing/2014/main" id="{F3D73E49-CDFE-41F3-AE19-6AD904E7511E}"/>
                </a:ext>
              </a:extLst>
            </p:cNvPr>
            <p:cNvSpPr>
              <a:spLocks noChangeArrowheads="1"/>
            </p:cNvSpPr>
            <p:nvPr/>
          </p:nvSpPr>
          <p:spPr bwMode="auto">
            <a:xfrm>
              <a:off x="332" y="291"/>
              <a:ext cx="28" cy="26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042" name="Rectangle 13">
              <a:extLst>
                <a:ext uri="{FF2B5EF4-FFF2-40B4-BE49-F238E27FC236}">
                  <a16:creationId xmlns:a16="http://schemas.microsoft.com/office/drawing/2014/main" id="{A125D319-AAD7-4823-B461-64CCFAE16CAF}"/>
                </a:ext>
              </a:extLst>
            </p:cNvPr>
            <p:cNvSpPr>
              <a:spLocks noChangeArrowheads="1"/>
            </p:cNvSpPr>
            <p:nvPr/>
          </p:nvSpPr>
          <p:spPr bwMode="auto">
            <a:xfrm>
              <a:off x="268" y="291"/>
              <a:ext cx="28" cy="19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043" name="Rectangle 14">
              <a:extLst>
                <a:ext uri="{FF2B5EF4-FFF2-40B4-BE49-F238E27FC236}">
                  <a16:creationId xmlns:a16="http://schemas.microsoft.com/office/drawing/2014/main" id="{AFA6F718-8B9D-4B30-BB41-ACB9059243EB}"/>
                </a:ext>
              </a:extLst>
            </p:cNvPr>
            <p:cNvSpPr>
              <a:spLocks noChangeArrowheads="1"/>
            </p:cNvSpPr>
            <p:nvPr/>
          </p:nvSpPr>
          <p:spPr bwMode="auto">
            <a:xfrm>
              <a:off x="207" y="288"/>
              <a:ext cx="29" cy="1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044" name="Rectangle 15">
              <a:extLst>
                <a:ext uri="{FF2B5EF4-FFF2-40B4-BE49-F238E27FC236}">
                  <a16:creationId xmlns:a16="http://schemas.microsoft.com/office/drawing/2014/main" id="{126F203E-D31E-4027-9E7F-8E2BE77F929C}"/>
                </a:ext>
              </a:extLst>
            </p:cNvPr>
            <p:cNvSpPr>
              <a:spLocks noChangeArrowheads="1"/>
            </p:cNvSpPr>
            <p:nvPr/>
          </p:nvSpPr>
          <p:spPr bwMode="auto">
            <a:xfrm>
              <a:off x="141" y="288"/>
              <a:ext cx="28" cy="6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045" name="Rectangle 16">
              <a:extLst>
                <a:ext uri="{FF2B5EF4-FFF2-40B4-BE49-F238E27FC236}">
                  <a16:creationId xmlns:a16="http://schemas.microsoft.com/office/drawing/2014/main" id="{5CE935AF-EA25-4C0B-BFBD-5AEE939C78C0}"/>
                </a:ext>
              </a:extLst>
            </p:cNvPr>
            <p:cNvSpPr>
              <a:spLocks noChangeArrowheads="1"/>
            </p:cNvSpPr>
            <p:nvPr/>
          </p:nvSpPr>
          <p:spPr bwMode="auto">
            <a:xfrm>
              <a:off x="651" y="291"/>
              <a:ext cx="26" cy="5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046" name="Rectangle 17">
              <a:extLst>
                <a:ext uri="{FF2B5EF4-FFF2-40B4-BE49-F238E27FC236}">
                  <a16:creationId xmlns:a16="http://schemas.microsoft.com/office/drawing/2014/main" id="{877FFE97-B79B-4C9E-828E-7712516DE76C}"/>
                </a:ext>
              </a:extLst>
            </p:cNvPr>
            <p:cNvSpPr>
              <a:spLocks noChangeArrowheads="1"/>
            </p:cNvSpPr>
            <p:nvPr/>
          </p:nvSpPr>
          <p:spPr bwMode="auto">
            <a:xfrm>
              <a:off x="713" y="291"/>
              <a:ext cx="26" cy="66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047" name="Rectangle 18">
              <a:extLst>
                <a:ext uri="{FF2B5EF4-FFF2-40B4-BE49-F238E27FC236}">
                  <a16:creationId xmlns:a16="http://schemas.microsoft.com/office/drawing/2014/main" id="{636EC48C-016F-4FFE-A058-57A74AB0D2CE}"/>
                </a:ext>
              </a:extLst>
            </p:cNvPr>
            <p:cNvSpPr>
              <a:spLocks noChangeArrowheads="1"/>
            </p:cNvSpPr>
            <p:nvPr/>
          </p:nvSpPr>
          <p:spPr bwMode="auto">
            <a:xfrm>
              <a:off x="777" y="291"/>
              <a:ext cx="27" cy="73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048" name="Rectangle 19">
              <a:extLst>
                <a:ext uri="{FF2B5EF4-FFF2-40B4-BE49-F238E27FC236}">
                  <a16:creationId xmlns:a16="http://schemas.microsoft.com/office/drawing/2014/main" id="{1E463169-7EA3-40FE-A728-45B149F02C64}"/>
                </a:ext>
              </a:extLst>
            </p:cNvPr>
            <p:cNvSpPr>
              <a:spLocks noChangeArrowheads="1"/>
            </p:cNvSpPr>
            <p:nvPr/>
          </p:nvSpPr>
          <p:spPr bwMode="auto">
            <a:xfrm>
              <a:off x="837" y="288"/>
              <a:ext cx="28" cy="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049" name="Rectangle 20">
              <a:extLst>
                <a:ext uri="{FF2B5EF4-FFF2-40B4-BE49-F238E27FC236}">
                  <a16:creationId xmlns:a16="http://schemas.microsoft.com/office/drawing/2014/main" id="{1A83F9E3-5E7C-49CC-9DD7-6D9221258057}"/>
                </a:ext>
              </a:extLst>
            </p:cNvPr>
            <p:cNvSpPr>
              <a:spLocks noChangeArrowheads="1"/>
            </p:cNvSpPr>
            <p:nvPr/>
          </p:nvSpPr>
          <p:spPr bwMode="auto">
            <a:xfrm>
              <a:off x="903" y="288"/>
              <a:ext cx="27" cy="8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grpSp>
      <p:sp>
        <p:nvSpPr>
          <p:cNvPr id="6165" name="Rectangle 21">
            <a:extLst>
              <a:ext uri="{FF2B5EF4-FFF2-40B4-BE49-F238E27FC236}">
                <a16:creationId xmlns:a16="http://schemas.microsoft.com/office/drawing/2014/main" id="{1F2B9D3C-8185-4F1B-A4D7-B486C372B278}"/>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solidFill>
                  <a:schemeClr val="tx2"/>
                </a:solidFill>
                <a:latin typeface="Arial" charset="0"/>
              </a:defRPr>
            </a:lvl1pPr>
          </a:lstStyle>
          <a:p>
            <a:pPr>
              <a:defRPr/>
            </a:pPr>
            <a:endParaRPr lang="en-US" altLang="zh-CN"/>
          </a:p>
        </p:txBody>
      </p:sp>
      <p:sp>
        <p:nvSpPr>
          <p:cNvPr id="1035" name="Rectangle 22">
            <a:extLst>
              <a:ext uri="{FF2B5EF4-FFF2-40B4-BE49-F238E27FC236}">
                <a16:creationId xmlns:a16="http://schemas.microsoft.com/office/drawing/2014/main" id="{4FA8792B-76B3-4917-84BC-705024177AAA}"/>
              </a:ext>
            </a:extLst>
          </p:cNvPr>
          <p:cNvSpPr>
            <a:spLocks noChangeArrowheads="1"/>
          </p:cNvSpPr>
          <p:nvPr/>
        </p:nvSpPr>
        <p:spPr bwMode="auto">
          <a:xfrm>
            <a:off x="0" y="6569075"/>
            <a:ext cx="3563938"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036" name="Text Box 23">
            <a:extLst>
              <a:ext uri="{FF2B5EF4-FFF2-40B4-BE49-F238E27FC236}">
                <a16:creationId xmlns:a16="http://schemas.microsoft.com/office/drawing/2014/main" id="{F98E2878-D4AB-4D31-A46D-2A2FC13B3B6E}"/>
              </a:ext>
            </a:extLst>
          </p:cNvPr>
          <p:cNvSpPr txBox="1">
            <a:spLocks noChangeArrowheads="1"/>
          </p:cNvSpPr>
          <p:nvPr/>
        </p:nvSpPr>
        <p:spPr bwMode="auto">
          <a:xfrm>
            <a:off x="3563938" y="6381750"/>
            <a:ext cx="55800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defRPr/>
            </a:pPr>
            <a:r>
              <a:rPr lang="zh-CN" altLang="en-US" sz="2000" dirty="0">
                <a:solidFill>
                  <a:schemeClr val="bg2"/>
                </a:solidFill>
                <a:ea typeface="华文细黑" pitchFamily="2" charset="-122"/>
              </a:rPr>
              <a:t>福建师范大学</a:t>
            </a:r>
            <a:r>
              <a:rPr lang="zh-CN" altLang="en-US" sz="2000" dirty="0">
                <a:solidFill>
                  <a:schemeClr val="bg2"/>
                </a:solidFill>
              </a:rPr>
              <a:t>　　</a:t>
            </a:r>
            <a:r>
              <a:rPr lang="zh-CN" altLang="en-US" sz="2000" dirty="0">
                <a:solidFill>
                  <a:schemeClr val="bg2"/>
                </a:solidFill>
                <a:ea typeface="华文行楷" pitchFamily="2" charset="-122"/>
              </a:rPr>
              <a:t>地理科学学院</a:t>
            </a:r>
            <a:r>
              <a:rPr lang="zh-CN" altLang="en-US" dirty="0">
                <a:solidFill>
                  <a:schemeClr val="bg2"/>
                </a:solidFill>
                <a:ea typeface="华文新魏" pitchFamily="2" charset="-122"/>
              </a:rPr>
              <a:t>　地理信息科学系</a:t>
            </a:r>
          </a:p>
        </p:txBody>
      </p:sp>
    </p:spTree>
  </p:cSld>
  <p:clrMap bg1="dk2" tx1="lt1" bg2="dk1" tx2="lt2" accent1="accent1" accent2="accent2" accent3="accent3" accent4="accent4" accent5="accent5" accent6="accent6" hlink="hlink" folHlink="folHlink"/>
  <p:sldLayoutIdLst>
    <p:sldLayoutId id="2147483718"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幼圆" pitchFamily="49" charset="-122"/>
        </a:defRPr>
      </a:lvl2pPr>
      <a:lvl3pPr algn="l" rtl="0" eaLnBrk="0" fontAlgn="base" hangingPunct="0">
        <a:spcBef>
          <a:spcPct val="0"/>
        </a:spcBef>
        <a:spcAft>
          <a:spcPct val="0"/>
        </a:spcAft>
        <a:defRPr sz="3900" b="1">
          <a:solidFill>
            <a:schemeClr val="tx2"/>
          </a:solidFill>
          <a:latin typeface="Arial" charset="0"/>
          <a:ea typeface="幼圆" pitchFamily="49" charset="-122"/>
        </a:defRPr>
      </a:lvl3pPr>
      <a:lvl4pPr algn="l" rtl="0" eaLnBrk="0" fontAlgn="base" hangingPunct="0">
        <a:spcBef>
          <a:spcPct val="0"/>
        </a:spcBef>
        <a:spcAft>
          <a:spcPct val="0"/>
        </a:spcAft>
        <a:defRPr sz="3900" b="1">
          <a:solidFill>
            <a:schemeClr val="tx2"/>
          </a:solidFill>
          <a:latin typeface="Arial" charset="0"/>
          <a:ea typeface="幼圆" pitchFamily="49" charset="-122"/>
        </a:defRPr>
      </a:lvl4pPr>
      <a:lvl5pPr algn="l" rtl="0" eaLnBrk="0" fontAlgn="base" hangingPunct="0">
        <a:spcBef>
          <a:spcPct val="0"/>
        </a:spcBef>
        <a:spcAft>
          <a:spcPct val="0"/>
        </a:spcAft>
        <a:defRPr sz="3900" b="1">
          <a:solidFill>
            <a:schemeClr val="tx2"/>
          </a:solidFill>
          <a:latin typeface="Arial" charset="0"/>
          <a:ea typeface="幼圆" pitchFamily="49" charset="-122"/>
        </a:defRPr>
      </a:lvl5pPr>
      <a:lvl6pPr marL="457200" algn="l" rtl="0" fontAlgn="base">
        <a:spcBef>
          <a:spcPct val="0"/>
        </a:spcBef>
        <a:spcAft>
          <a:spcPct val="0"/>
        </a:spcAft>
        <a:defRPr sz="3900" b="1">
          <a:solidFill>
            <a:schemeClr val="tx2"/>
          </a:solidFill>
          <a:latin typeface="Arial" charset="0"/>
          <a:ea typeface="幼圆" pitchFamily="49" charset="-122"/>
        </a:defRPr>
      </a:lvl6pPr>
      <a:lvl7pPr marL="914400" algn="l" rtl="0" fontAlgn="base">
        <a:spcBef>
          <a:spcPct val="0"/>
        </a:spcBef>
        <a:spcAft>
          <a:spcPct val="0"/>
        </a:spcAft>
        <a:defRPr sz="3900" b="1">
          <a:solidFill>
            <a:schemeClr val="tx2"/>
          </a:solidFill>
          <a:latin typeface="Arial" charset="0"/>
          <a:ea typeface="幼圆" pitchFamily="49" charset="-122"/>
        </a:defRPr>
      </a:lvl7pPr>
      <a:lvl8pPr marL="1371600" algn="l" rtl="0" fontAlgn="base">
        <a:spcBef>
          <a:spcPct val="0"/>
        </a:spcBef>
        <a:spcAft>
          <a:spcPct val="0"/>
        </a:spcAft>
        <a:defRPr sz="3900" b="1">
          <a:solidFill>
            <a:schemeClr val="tx2"/>
          </a:solidFill>
          <a:latin typeface="Arial" charset="0"/>
          <a:ea typeface="幼圆" pitchFamily="49" charset="-122"/>
        </a:defRPr>
      </a:lvl8pPr>
      <a:lvl9pPr marL="1828800" algn="l" rtl="0" fontAlgn="base">
        <a:spcBef>
          <a:spcPct val="0"/>
        </a:spcBef>
        <a:spcAft>
          <a:spcPct val="0"/>
        </a:spcAft>
        <a:defRPr sz="3900" b="1">
          <a:solidFill>
            <a:schemeClr val="tx2"/>
          </a:solidFill>
          <a:latin typeface="Arial" charset="0"/>
          <a:ea typeface="幼圆" pitchFamily="49" charset="-122"/>
        </a:defRPr>
      </a:lvl9pPr>
    </p:titleStyle>
    <p:bodyStyle>
      <a:lvl1pPr marL="342900" indent="-342900" algn="l" rtl="0" eaLnBrk="0" fontAlgn="base" hangingPunct="0">
        <a:spcBef>
          <a:spcPct val="20000"/>
        </a:spcBef>
        <a:spcAft>
          <a:spcPct val="0"/>
        </a:spcAft>
        <a:buClr>
          <a:schemeClr val="accent1"/>
        </a:buClr>
        <a:buSzPct val="85000"/>
        <a:buFont typeface="Wingdings" panose="05000000000000000000" pitchFamily="2" charset="2"/>
        <a:buChar char="o"/>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n"/>
        <a:defRPr sz="2500" b="1">
          <a:solidFill>
            <a:schemeClr val="tx2"/>
          </a:solidFill>
          <a:latin typeface="+mn-lt"/>
          <a:ea typeface="+mn-ea"/>
        </a:defRPr>
      </a:lvl2pPr>
      <a:lvl3pPr marL="1143000" indent="-228600" algn="l" rtl="0" eaLnBrk="0" fontAlgn="base" hangingPunct="0">
        <a:spcBef>
          <a:spcPct val="20000"/>
        </a:spcBef>
        <a:spcAft>
          <a:spcPct val="0"/>
        </a:spcAft>
        <a:buClr>
          <a:schemeClr val="accent1"/>
        </a:buClr>
        <a:buSzPct val="70000"/>
        <a:buFont typeface="Wingdings" panose="05000000000000000000" pitchFamily="2" charset="2"/>
        <a:buChar char="p"/>
        <a:defRPr sz="2200" b="1">
          <a:solidFill>
            <a:schemeClr val="tx2"/>
          </a:solidFill>
          <a:latin typeface="+mn-lt"/>
          <a:ea typeface="宋体" pitchFamily="2" charset="-122"/>
        </a:defRPr>
      </a:lvl3pPr>
      <a:lvl4pPr marL="1600200" indent="-228600" algn="l" rtl="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2"/>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mn-lt"/>
          <a:ea typeface="宋体" pitchFamily="2" charset="-122"/>
        </a:defRPr>
      </a:lvl5pPr>
      <a:lvl6pPr marL="2514600" indent="-228600" algn="l" rtl="0" fontAlgn="base">
        <a:spcBef>
          <a:spcPct val="20000"/>
        </a:spcBef>
        <a:spcAft>
          <a:spcPct val="0"/>
        </a:spcAft>
        <a:buClr>
          <a:schemeClr val="accent1"/>
        </a:buClr>
        <a:buSzPct val="70000"/>
        <a:buFont typeface="Wingdings" pitchFamily="2" charset="2"/>
        <a:buChar char="o"/>
        <a:defRPr sz="2000" b="1">
          <a:solidFill>
            <a:schemeClr val="tx2"/>
          </a:solidFill>
          <a:latin typeface="+mn-lt"/>
          <a:ea typeface="宋体" pitchFamily="2" charset="-122"/>
        </a:defRPr>
      </a:lvl6pPr>
      <a:lvl7pPr marL="2971800" indent="-228600" algn="l" rtl="0" fontAlgn="base">
        <a:spcBef>
          <a:spcPct val="20000"/>
        </a:spcBef>
        <a:spcAft>
          <a:spcPct val="0"/>
        </a:spcAft>
        <a:buClr>
          <a:schemeClr val="accent1"/>
        </a:buClr>
        <a:buSzPct val="70000"/>
        <a:buFont typeface="Wingdings" pitchFamily="2" charset="2"/>
        <a:buChar char="o"/>
        <a:defRPr sz="2000" b="1">
          <a:solidFill>
            <a:schemeClr val="tx2"/>
          </a:solidFill>
          <a:latin typeface="+mn-lt"/>
          <a:ea typeface="宋体" pitchFamily="2" charset="-122"/>
        </a:defRPr>
      </a:lvl7pPr>
      <a:lvl8pPr marL="3429000" indent="-228600" algn="l" rtl="0" fontAlgn="base">
        <a:spcBef>
          <a:spcPct val="20000"/>
        </a:spcBef>
        <a:spcAft>
          <a:spcPct val="0"/>
        </a:spcAft>
        <a:buClr>
          <a:schemeClr val="accent1"/>
        </a:buClr>
        <a:buSzPct val="70000"/>
        <a:buFont typeface="Wingdings" pitchFamily="2" charset="2"/>
        <a:buChar char="o"/>
        <a:defRPr sz="2000" b="1">
          <a:solidFill>
            <a:schemeClr val="tx2"/>
          </a:solidFill>
          <a:latin typeface="+mn-lt"/>
          <a:ea typeface="宋体" pitchFamily="2" charset="-122"/>
        </a:defRPr>
      </a:lvl8pPr>
      <a:lvl9pPr marL="3886200" indent="-228600" algn="l" rtl="0" fontAlgn="base">
        <a:spcBef>
          <a:spcPct val="20000"/>
        </a:spcBef>
        <a:spcAft>
          <a:spcPct val="0"/>
        </a:spcAft>
        <a:buClr>
          <a:schemeClr val="accent1"/>
        </a:buClr>
        <a:buSzPct val="70000"/>
        <a:buFont typeface="Wingdings" pitchFamily="2" charset="2"/>
        <a:buChar char="o"/>
        <a:defRPr sz="2000" b="1">
          <a:solidFill>
            <a:schemeClr val="tx2"/>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7.wmf"/><Relationship Id="rId5" Type="http://schemas.openxmlformats.org/officeDocument/2006/relationships/oleObject" Target="../embeddings/oleObject9.bin"/><Relationship Id="rId4" Type="http://schemas.openxmlformats.org/officeDocument/2006/relationships/image" Target="../media/image16.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2.png"/><Relationship Id="rId3" Type="http://schemas.openxmlformats.org/officeDocument/2006/relationships/image" Target="../media/image23.jpeg"/><Relationship Id="rId7" Type="http://schemas.openxmlformats.org/officeDocument/2006/relationships/oleObject" Target="../embeddings/oleObject13.bin"/><Relationship Id="rId12"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4.png"/><Relationship Id="rId11" Type="http://schemas.openxmlformats.org/officeDocument/2006/relationships/image" Target="../media/image21.png"/><Relationship Id="rId5" Type="http://schemas.openxmlformats.org/officeDocument/2006/relationships/image" Target="../media/image19.png"/><Relationship Id="rId10" Type="http://schemas.openxmlformats.org/officeDocument/2006/relationships/oleObject" Target="../embeddings/oleObject14.bin"/><Relationship Id="rId4" Type="http://schemas.openxmlformats.org/officeDocument/2006/relationships/oleObject" Target="../embeddings/oleObject12.bin"/><Relationship Id="rId9"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http://www.unistrong.com/GPSyuandi/images/minjian_05.jpg" TargetMode="External"/><Relationship Id="rId3" Type="http://schemas.openxmlformats.org/officeDocument/2006/relationships/audio" Target="../media/audio1.wav"/><Relationship Id="rId7" Type="http://schemas.openxmlformats.org/officeDocument/2006/relationships/image" Target="../media/image32.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hyperlink" Target="http://www.ngs.noaa.gov/ANTCAL/Models/Images/JPL_DM+crT.s.jpg" TargetMode="External"/><Relationship Id="rId4" Type="http://schemas.openxmlformats.org/officeDocument/2006/relationships/image" Target="../media/image30.jpeg"/></Relationships>
</file>

<file path=ppt/slides/_rels/slide2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audio" Target="../media/audio1.wav"/><Relationship Id="rId7" Type="http://schemas.openxmlformats.org/officeDocument/2006/relationships/image" Target="../media/image34.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www.ngs.noaa.gov/ANTCAL/Models/Images/JPL_DM+crT.t.jpg" TargetMode="External"/><Relationship Id="rId5" Type="http://schemas.openxmlformats.org/officeDocument/2006/relationships/image" Target="../media/image33.jpeg"/><Relationship Id="rId4" Type="http://schemas.openxmlformats.org/officeDocument/2006/relationships/hyperlink" Target="http://www.ngs.noaa.gov/ANTCAL/Models/Images/TRM41249_00.t.jp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12.vml"/><Relationship Id="rId4" Type="http://schemas.openxmlformats.org/officeDocument/2006/relationships/image" Target="../media/image36.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5.wmf"/><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8.png"/><Relationship Id="rId5" Type="http://schemas.openxmlformats.org/officeDocument/2006/relationships/oleObject" Target="../embeddings/oleObject4.bin"/><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BAED76E-74AD-4905-B656-8544F159A111}"/>
              </a:ext>
            </a:extLst>
          </p:cNvPr>
          <p:cNvSpPr>
            <a:spLocks noGrp="1" noChangeArrowheads="1"/>
          </p:cNvSpPr>
          <p:nvPr>
            <p:ph type="ctrTitle"/>
          </p:nvPr>
        </p:nvSpPr>
        <p:spPr/>
        <p:txBody>
          <a:bodyPr/>
          <a:lstStyle/>
          <a:p>
            <a:pPr eaLnBrk="1" hangingPunct="1"/>
            <a:r>
              <a:rPr lang="zh-CN" altLang="en-US"/>
              <a:t>ＧＰＳ测量误差的来源及其影响</a:t>
            </a:r>
          </a:p>
        </p:txBody>
      </p:sp>
      <p:sp>
        <p:nvSpPr>
          <p:cNvPr id="4099" name="Rectangle 3">
            <a:extLst>
              <a:ext uri="{FF2B5EF4-FFF2-40B4-BE49-F238E27FC236}">
                <a16:creationId xmlns:a16="http://schemas.microsoft.com/office/drawing/2014/main" id="{90E07B52-DF0C-41B1-B713-486F27323D70}"/>
              </a:ext>
            </a:extLst>
          </p:cNvPr>
          <p:cNvSpPr>
            <a:spLocks noGrp="1" noChangeArrowheads="1"/>
          </p:cNvSpPr>
          <p:nvPr>
            <p:ph type="subTitle" idx="1"/>
          </p:nvPr>
        </p:nvSpPr>
        <p:spPr/>
        <p:txBody>
          <a:bodyPr/>
          <a:lstStyle/>
          <a:p>
            <a:pPr eaLnBrk="1" hangingPunct="1"/>
            <a:r>
              <a:rPr lang="zh-CN" altLang="en-US"/>
              <a:t>第七章</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AE8F297-995D-4FE9-9F46-187248C2CB52}"/>
              </a:ext>
            </a:extLst>
          </p:cNvPr>
          <p:cNvSpPr>
            <a:spLocks noGrp="1" noChangeArrowheads="1"/>
          </p:cNvSpPr>
          <p:nvPr>
            <p:ph type="title"/>
          </p:nvPr>
        </p:nvSpPr>
        <p:spPr/>
        <p:txBody>
          <a:bodyPr/>
          <a:lstStyle/>
          <a:p>
            <a:pPr eaLnBrk="1" hangingPunct="1"/>
            <a:r>
              <a:rPr lang="zh-CN" altLang="en-US"/>
              <a:t>电离层的延迟误差</a:t>
            </a:r>
          </a:p>
        </p:txBody>
      </p:sp>
      <p:graphicFrame>
        <p:nvGraphicFramePr>
          <p:cNvPr id="16387" name="Object 4">
            <a:extLst>
              <a:ext uri="{FF2B5EF4-FFF2-40B4-BE49-F238E27FC236}">
                <a16:creationId xmlns:a16="http://schemas.microsoft.com/office/drawing/2014/main" id="{9CE2CC92-C8D8-41C8-AC70-03B1CD150333}"/>
              </a:ext>
            </a:extLst>
          </p:cNvPr>
          <p:cNvGraphicFramePr>
            <a:graphicFrameLocks noGrp="1" noChangeAspect="1"/>
          </p:cNvGraphicFramePr>
          <p:nvPr>
            <p:ph sz="half" idx="2"/>
          </p:nvPr>
        </p:nvGraphicFramePr>
        <p:xfrm>
          <a:off x="1725613" y="1700213"/>
          <a:ext cx="5653087" cy="4910137"/>
        </p:xfrm>
        <a:graphic>
          <a:graphicData uri="http://schemas.openxmlformats.org/presentationml/2006/ole">
            <mc:AlternateContent xmlns:mc="http://schemas.openxmlformats.org/markup-compatibility/2006">
              <mc:Choice xmlns:v="urn:schemas-microsoft-com:vml" Requires="v">
                <p:oleObj spid="_x0000_s16388" name="Equation" r:id="rId3" imgW="3187700" imgH="2768600" progId="Equation.3">
                  <p:embed/>
                </p:oleObj>
              </mc:Choice>
              <mc:Fallback>
                <p:oleObj name="Equation" r:id="rId3" imgW="3187700" imgH="27686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5613" y="1700213"/>
                        <a:ext cx="5653087" cy="4910137"/>
                      </a:xfrm>
                      <a:prstGeom prst="rect">
                        <a:avLst/>
                      </a:prstGeom>
                      <a:solidFill>
                        <a:schemeClr val="tx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40E5DFE-FE12-4B08-AEA3-371A06594171}"/>
              </a:ext>
            </a:extLst>
          </p:cNvPr>
          <p:cNvSpPr>
            <a:spLocks noGrp="1" noChangeArrowheads="1"/>
          </p:cNvSpPr>
          <p:nvPr>
            <p:ph type="title"/>
          </p:nvPr>
        </p:nvSpPr>
        <p:spPr/>
        <p:txBody>
          <a:bodyPr/>
          <a:lstStyle/>
          <a:p>
            <a:pPr eaLnBrk="1" hangingPunct="1"/>
            <a:r>
              <a:rPr lang="zh-CN" altLang="en-US"/>
              <a:t>电子密度与总电子含量</a:t>
            </a:r>
          </a:p>
        </p:txBody>
      </p:sp>
      <p:sp>
        <p:nvSpPr>
          <p:cNvPr id="17411" name="Rectangle 3">
            <a:extLst>
              <a:ext uri="{FF2B5EF4-FFF2-40B4-BE49-F238E27FC236}">
                <a16:creationId xmlns:a16="http://schemas.microsoft.com/office/drawing/2014/main" id="{F4FA135E-E331-4194-84BB-1B446670D98E}"/>
              </a:ext>
            </a:extLst>
          </p:cNvPr>
          <p:cNvSpPr>
            <a:spLocks noGrp="1" noChangeArrowheads="1"/>
          </p:cNvSpPr>
          <p:nvPr>
            <p:ph type="body" idx="1"/>
          </p:nvPr>
        </p:nvSpPr>
        <p:spPr>
          <a:xfrm>
            <a:off x="0" y="1628775"/>
            <a:ext cx="5580063" cy="4752975"/>
          </a:xfrm>
        </p:spPr>
        <p:txBody>
          <a:bodyPr/>
          <a:lstStyle/>
          <a:p>
            <a:pPr eaLnBrk="1" hangingPunct="1">
              <a:lnSpc>
                <a:spcPct val="150000"/>
              </a:lnSpc>
            </a:pPr>
            <a:r>
              <a:rPr lang="zh-CN" altLang="en-US">
                <a:sym typeface="Symbol" panose="05050102010706020507" pitchFamily="18" charset="2"/>
              </a:rPr>
              <a:t>电子密度与总电子含量</a:t>
            </a:r>
          </a:p>
          <a:p>
            <a:pPr lvl="1" eaLnBrk="1" hangingPunct="1">
              <a:lnSpc>
                <a:spcPct val="150000"/>
              </a:lnSpc>
            </a:pPr>
            <a:r>
              <a:rPr lang="zh-CN" altLang="en-US">
                <a:sym typeface="Symbol" panose="05050102010706020507" pitchFamily="18" charset="2"/>
              </a:rPr>
              <a:t>电子密度：单位体积中所包含的电子数。</a:t>
            </a:r>
          </a:p>
          <a:p>
            <a:pPr lvl="1" eaLnBrk="1" hangingPunct="1">
              <a:lnSpc>
                <a:spcPct val="150000"/>
              </a:lnSpc>
            </a:pPr>
            <a:r>
              <a:rPr lang="zh-CN" altLang="en-US">
                <a:sym typeface="Symbol" panose="05050102010706020507" pitchFamily="18" charset="2"/>
              </a:rPr>
              <a:t>总电子含量（</a:t>
            </a:r>
            <a:r>
              <a:rPr lang="en-US" altLang="zh-CN">
                <a:sym typeface="Symbol" panose="05050102010706020507" pitchFamily="18" charset="2"/>
              </a:rPr>
              <a:t>TEC </a:t>
            </a:r>
            <a:r>
              <a:rPr lang="en-US" altLang="zh-CN">
                <a:latin typeface="华文细黑" panose="02010600040101010101" pitchFamily="2" charset="-122"/>
                <a:sym typeface="Symbol" panose="05050102010706020507" pitchFamily="18" charset="2"/>
              </a:rPr>
              <a:t>–</a:t>
            </a:r>
            <a:r>
              <a:rPr lang="en-US" altLang="zh-CN">
                <a:sym typeface="Symbol" panose="05050102010706020507" pitchFamily="18" charset="2"/>
              </a:rPr>
              <a:t> Total Electron Content</a:t>
            </a:r>
            <a:r>
              <a:rPr lang="zh-CN" altLang="en-US">
                <a:sym typeface="Symbol" panose="05050102010706020507" pitchFamily="18" charset="2"/>
              </a:rPr>
              <a:t>）：底面积为一个单位面积时沿信号传播路径贯穿整个电离层的一个柱体内所含的电子总数。</a:t>
            </a:r>
          </a:p>
        </p:txBody>
      </p:sp>
      <p:pic>
        <p:nvPicPr>
          <p:cNvPr id="17412" name="Picture 4">
            <a:extLst>
              <a:ext uri="{FF2B5EF4-FFF2-40B4-BE49-F238E27FC236}">
                <a16:creationId xmlns:a16="http://schemas.microsoft.com/office/drawing/2014/main" id="{9C3DDD3B-FBD9-4719-88BF-43F0F94072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063" y="1844675"/>
            <a:ext cx="3370262" cy="45370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18AB8FF-7875-4E51-BB7B-89E6D95B4211}"/>
              </a:ext>
            </a:extLst>
          </p:cNvPr>
          <p:cNvSpPr>
            <a:spLocks noGrp="1" noChangeArrowheads="1"/>
          </p:cNvSpPr>
          <p:nvPr>
            <p:ph type="title"/>
          </p:nvPr>
        </p:nvSpPr>
        <p:spPr/>
        <p:txBody>
          <a:bodyPr/>
          <a:lstStyle/>
          <a:p>
            <a:pPr eaLnBrk="1" hangingPunct="1"/>
            <a:r>
              <a:rPr lang="zh-CN" altLang="en-US"/>
              <a:t>电子密度与大气高度的关系</a:t>
            </a:r>
          </a:p>
        </p:txBody>
      </p:sp>
      <p:graphicFrame>
        <p:nvGraphicFramePr>
          <p:cNvPr id="18435" name="Object 3">
            <a:extLst>
              <a:ext uri="{FF2B5EF4-FFF2-40B4-BE49-F238E27FC236}">
                <a16:creationId xmlns:a16="http://schemas.microsoft.com/office/drawing/2014/main" id="{DA9BF17E-0A53-4EDC-B879-C4121981422A}"/>
              </a:ext>
            </a:extLst>
          </p:cNvPr>
          <p:cNvGraphicFramePr>
            <a:graphicFrameLocks noChangeAspect="1"/>
          </p:cNvGraphicFramePr>
          <p:nvPr/>
        </p:nvGraphicFramePr>
        <p:xfrm>
          <a:off x="2209800" y="1828800"/>
          <a:ext cx="4648200" cy="4503738"/>
        </p:xfrm>
        <a:graphic>
          <a:graphicData uri="http://schemas.openxmlformats.org/presentationml/2006/ole">
            <mc:AlternateContent xmlns:mc="http://schemas.openxmlformats.org/markup-compatibility/2006">
              <mc:Choice xmlns:v="urn:schemas-microsoft-com:vml" Requires="v">
                <p:oleObj spid="_x0000_s18436" name="Image" r:id="rId3" imgW="6152381" imgH="5961905" progId="Photoshop.Image.6">
                  <p:embed/>
                </p:oleObj>
              </mc:Choice>
              <mc:Fallback>
                <p:oleObj name="Image" r:id="rId3" imgW="6152381" imgH="5961905" progId="Photoshop.Image.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828800"/>
                        <a:ext cx="4648200" cy="450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7160397-D8F1-4168-8F99-BE0CC1B6B439}"/>
              </a:ext>
            </a:extLst>
          </p:cNvPr>
          <p:cNvSpPr>
            <a:spLocks noGrp="1" noChangeArrowheads="1"/>
          </p:cNvSpPr>
          <p:nvPr>
            <p:ph type="title"/>
          </p:nvPr>
        </p:nvSpPr>
        <p:spPr/>
        <p:txBody>
          <a:bodyPr/>
          <a:lstStyle/>
          <a:p>
            <a:pPr eaLnBrk="1" hangingPunct="1"/>
            <a:r>
              <a:rPr lang="zh-CN" altLang="en-US"/>
              <a:t>电子含量与地方时的关系</a:t>
            </a:r>
          </a:p>
        </p:txBody>
      </p:sp>
      <p:graphicFrame>
        <p:nvGraphicFramePr>
          <p:cNvPr id="19459" name="Object 3">
            <a:extLst>
              <a:ext uri="{FF2B5EF4-FFF2-40B4-BE49-F238E27FC236}">
                <a16:creationId xmlns:a16="http://schemas.microsoft.com/office/drawing/2014/main" id="{CB1A37C1-83FF-49C4-8C81-EF0BAC84A895}"/>
              </a:ext>
            </a:extLst>
          </p:cNvPr>
          <p:cNvGraphicFramePr>
            <a:graphicFrameLocks noChangeAspect="1"/>
          </p:cNvGraphicFramePr>
          <p:nvPr/>
        </p:nvGraphicFramePr>
        <p:xfrm>
          <a:off x="657225" y="1905000"/>
          <a:ext cx="7829550" cy="4286250"/>
        </p:xfrm>
        <a:graphic>
          <a:graphicData uri="http://schemas.openxmlformats.org/presentationml/2006/ole">
            <mc:AlternateContent xmlns:mc="http://schemas.openxmlformats.org/markup-compatibility/2006">
              <mc:Choice xmlns:v="urn:schemas-microsoft-com:vml" Requires="v">
                <p:oleObj spid="_x0000_s19460" name="Image" r:id="rId3" imgW="10438095" imgH="5714286" progId="Photoshop.Image.6">
                  <p:embed/>
                </p:oleObj>
              </mc:Choice>
              <mc:Fallback>
                <p:oleObj name="Image" r:id="rId3" imgW="10438095" imgH="5714286" progId="Photoshop.Image.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225" y="1905000"/>
                        <a:ext cx="782955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1178AB6-5857-4BEF-8E7A-79FC8B753508}"/>
              </a:ext>
            </a:extLst>
          </p:cNvPr>
          <p:cNvSpPr>
            <a:spLocks noGrp="1" noChangeArrowheads="1"/>
          </p:cNvSpPr>
          <p:nvPr>
            <p:ph type="title"/>
          </p:nvPr>
        </p:nvSpPr>
        <p:spPr>
          <a:xfrm>
            <a:off x="1476375" y="117475"/>
            <a:ext cx="7667625" cy="1295400"/>
          </a:xfrm>
        </p:spPr>
        <p:txBody>
          <a:bodyPr/>
          <a:lstStyle/>
          <a:p>
            <a:pPr eaLnBrk="1" hangingPunct="1"/>
            <a:r>
              <a:rPr lang="zh-CN" altLang="en-US"/>
              <a:t>电子含量与太阳活动情况的关系</a:t>
            </a:r>
          </a:p>
        </p:txBody>
      </p:sp>
      <p:sp>
        <p:nvSpPr>
          <p:cNvPr id="20483" name="Rectangle 3">
            <a:extLst>
              <a:ext uri="{FF2B5EF4-FFF2-40B4-BE49-F238E27FC236}">
                <a16:creationId xmlns:a16="http://schemas.microsoft.com/office/drawing/2014/main" id="{FA84A989-77EA-468D-B47A-7ECB2EB86AD0}"/>
              </a:ext>
            </a:extLst>
          </p:cNvPr>
          <p:cNvSpPr>
            <a:spLocks noGrp="1" noChangeArrowheads="1"/>
          </p:cNvSpPr>
          <p:nvPr>
            <p:ph type="body" idx="1"/>
          </p:nvPr>
        </p:nvSpPr>
        <p:spPr>
          <a:xfrm>
            <a:off x="395288" y="1916113"/>
            <a:ext cx="4608512" cy="4114800"/>
          </a:xfrm>
        </p:spPr>
        <p:txBody>
          <a:bodyPr/>
          <a:lstStyle/>
          <a:p>
            <a:pPr eaLnBrk="1" hangingPunct="1">
              <a:lnSpc>
                <a:spcPct val="200000"/>
              </a:lnSpc>
            </a:pPr>
            <a:r>
              <a:rPr lang="zh-CN" altLang="en-US">
                <a:sym typeface="Symbol" panose="05050102010706020507" pitchFamily="18" charset="2"/>
              </a:rPr>
              <a:t>与太阳活动密切相关，太阳活动剧烈时，电子含量增加</a:t>
            </a:r>
          </a:p>
          <a:p>
            <a:pPr eaLnBrk="1" hangingPunct="1"/>
            <a:r>
              <a:rPr lang="zh-CN" altLang="en-US">
                <a:sym typeface="Symbol" panose="05050102010706020507" pitchFamily="18" charset="2"/>
              </a:rPr>
              <a:t>太阳活动周期约为</a:t>
            </a:r>
            <a:r>
              <a:rPr lang="en-US" altLang="zh-CN">
                <a:sym typeface="Symbol" panose="05050102010706020507" pitchFamily="18" charset="2"/>
              </a:rPr>
              <a:t>11</a:t>
            </a:r>
            <a:r>
              <a:rPr lang="zh-CN" altLang="en-US">
                <a:sym typeface="Symbol" panose="05050102010706020507" pitchFamily="18" charset="2"/>
              </a:rPr>
              <a:t>年</a:t>
            </a:r>
          </a:p>
          <a:p>
            <a:pPr lvl="2" eaLnBrk="1" hangingPunct="1"/>
            <a:endParaRPr lang="zh-CN" altLang="en-US">
              <a:sym typeface="Symbol" panose="05050102010706020507" pitchFamily="18" charset="2"/>
            </a:endParaRPr>
          </a:p>
        </p:txBody>
      </p:sp>
      <p:pic>
        <p:nvPicPr>
          <p:cNvPr id="20484" name="Picture 4" descr="annual_sunspot">
            <a:extLst>
              <a:ext uri="{FF2B5EF4-FFF2-40B4-BE49-F238E27FC236}">
                <a16:creationId xmlns:a16="http://schemas.microsoft.com/office/drawing/2014/main" id="{47B795C4-A017-47E0-A03D-63F23BC6C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8913" y="1052513"/>
            <a:ext cx="3319462" cy="495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 Box 5">
            <a:extLst>
              <a:ext uri="{FF2B5EF4-FFF2-40B4-BE49-F238E27FC236}">
                <a16:creationId xmlns:a16="http://schemas.microsoft.com/office/drawing/2014/main" id="{A531D948-EF01-4C1A-841E-7B06C6792920}"/>
              </a:ext>
            </a:extLst>
          </p:cNvPr>
          <p:cNvSpPr txBox="1">
            <a:spLocks noChangeArrowheads="1"/>
          </p:cNvSpPr>
          <p:nvPr/>
        </p:nvSpPr>
        <p:spPr bwMode="auto">
          <a:xfrm>
            <a:off x="6343650" y="5905500"/>
            <a:ext cx="97155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28800" rIns="54000" bIns="28800">
            <a:spAutoFit/>
          </a:bodyPr>
          <a:lstStyle>
            <a:lvl1pPr>
              <a:spcBef>
                <a:spcPct val="20000"/>
              </a:spcBef>
              <a:buClr>
                <a:schemeClr val="accent1"/>
              </a:buClr>
              <a:buSzPct val="85000"/>
              <a:buFont typeface="Wingdings" panose="05000000000000000000" pitchFamily="2" charset="2"/>
              <a:buChar char="o"/>
              <a:defRPr sz="2800" b="1">
                <a:solidFill>
                  <a:schemeClr val="tx2"/>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SzPct val="70000"/>
              <a:buFont typeface="Wingdings" panose="05000000000000000000" pitchFamily="2" charset="2"/>
              <a:buChar char="n"/>
              <a:defRPr sz="2500" b="1">
                <a:solidFill>
                  <a:schemeClr val="tx2"/>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70000"/>
              <a:buFont typeface="Wingdings" panose="05000000000000000000" pitchFamily="2" charset="2"/>
              <a:buChar char="p"/>
              <a:defRPr sz="2200" b="1">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70000"/>
              <a:buFont typeface="Wingdings" panose="05000000000000000000" pitchFamily="2" charset="2"/>
              <a:buChar char="n"/>
              <a:defRPr sz="2000" b="1">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9pPr>
          </a:lstStyle>
          <a:p>
            <a:pPr eaLnBrk="1" hangingPunct="1">
              <a:buClrTx/>
              <a:buSzTx/>
              <a:buFontTx/>
              <a:buNone/>
            </a:pPr>
            <a:endParaRPr kumimoji="1" lang="zh-CN" altLang="en-US" sz="2400" b="0" i="1">
              <a:solidFill>
                <a:schemeClr val="tx1"/>
              </a:solidFill>
              <a:latin typeface="Times New Roman" panose="02020603050405020304" pitchFamily="18" charset="0"/>
              <a:ea typeface="宋体" panose="02010600030101010101" pitchFamily="2" charset="-122"/>
            </a:endParaRPr>
          </a:p>
        </p:txBody>
      </p:sp>
      <p:sp>
        <p:nvSpPr>
          <p:cNvPr id="20486" name="Text Box 6">
            <a:extLst>
              <a:ext uri="{FF2B5EF4-FFF2-40B4-BE49-F238E27FC236}">
                <a16:creationId xmlns:a16="http://schemas.microsoft.com/office/drawing/2014/main" id="{A6A0EACB-93E5-4439-A8C2-D23C9F4530B6}"/>
              </a:ext>
            </a:extLst>
          </p:cNvPr>
          <p:cNvSpPr txBox="1">
            <a:spLocks noChangeArrowheads="1"/>
          </p:cNvSpPr>
          <p:nvPr/>
        </p:nvSpPr>
        <p:spPr bwMode="auto">
          <a:xfrm>
            <a:off x="5791200" y="6096000"/>
            <a:ext cx="2743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Wingdings" panose="05000000000000000000" pitchFamily="2" charset="2"/>
              <a:buChar char="o"/>
              <a:defRPr sz="2800" b="1">
                <a:solidFill>
                  <a:schemeClr val="tx2"/>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SzPct val="70000"/>
              <a:buFont typeface="Wingdings" panose="05000000000000000000" pitchFamily="2" charset="2"/>
              <a:buChar char="n"/>
              <a:defRPr sz="2500" b="1">
                <a:solidFill>
                  <a:schemeClr val="tx2"/>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70000"/>
              <a:buFont typeface="Wingdings" panose="05000000000000000000" pitchFamily="2" charset="2"/>
              <a:buChar char="p"/>
              <a:defRPr sz="2200" b="1">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70000"/>
              <a:buFont typeface="Wingdings" panose="05000000000000000000" pitchFamily="2" charset="2"/>
              <a:buChar char="n"/>
              <a:defRPr sz="2000" b="1">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600">
                <a:solidFill>
                  <a:schemeClr val="tx1"/>
                </a:solidFill>
                <a:latin typeface="Times New Roman" panose="02020603050405020304" pitchFamily="18" charset="0"/>
                <a:ea typeface="宋体" panose="02010600030101010101" pitchFamily="2" charset="-122"/>
              </a:rPr>
              <a:t>1700</a:t>
            </a:r>
            <a:r>
              <a:rPr kumimoji="1" lang="zh-CN" altLang="en-US" sz="1600">
                <a:solidFill>
                  <a:schemeClr val="tx1"/>
                </a:solidFill>
                <a:latin typeface="Times New Roman" panose="02020603050405020304" pitchFamily="18" charset="0"/>
                <a:ea typeface="宋体" panose="02010600030101010101" pitchFamily="2" charset="-122"/>
              </a:rPr>
              <a:t>年 </a:t>
            </a:r>
            <a:r>
              <a:rPr kumimoji="1" lang="en-US" altLang="zh-CN" sz="1600">
                <a:solidFill>
                  <a:schemeClr val="tx1"/>
                </a:solidFill>
                <a:latin typeface="Times New Roman" panose="02020603050405020304" pitchFamily="18" charset="0"/>
                <a:ea typeface="宋体" panose="02010600030101010101" pitchFamily="2" charset="-122"/>
              </a:rPr>
              <a:t>– 1995</a:t>
            </a:r>
            <a:r>
              <a:rPr kumimoji="1" lang="zh-CN" altLang="en-US" sz="1600">
                <a:solidFill>
                  <a:schemeClr val="tx1"/>
                </a:solidFill>
                <a:latin typeface="Times New Roman" panose="02020603050405020304" pitchFamily="18" charset="0"/>
                <a:ea typeface="宋体" panose="02010600030101010101" pitchFamily="2" charset="-122"/>
              </a:rPr>
              <a:t>年太阳黑子数</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C3C82FE-7E8C-40EB-8D10-484858EA745E}"/>
              </a:ext>
            </a:extLst>
          </p:cNvPr>
          <p:cNvSpPr>
            <a:spLocks noGrp="1" noChangeArrowheads="1"/>
          </p:cNvSpPr>
          <p:nvPr>
            <p:ph type="title"/>
          </p:nvPr>
        </p:nvSpPr>
        <p:spPr/>
        <p:txBody>
          <a:bodyPr/>
          <a:lstStyle/>
          <a:p>
            <a:pPr eaLnBrk="1" hangingPunct="1"/>
            <a:r>
              <a:rPr lang="zh-CN" altLang="en-US"/>
              <a:t>电子含量与地理位置的关系</a:t>
            </a:r>
          </a:p>
        </p:txBody>
      </p:sp>
      <p:pic>
        <p:nvPicPr>
          <p:cNvPr id="21507" name="Picture 3" descr="gim">
            <a:extLst>
              <a:ext uri="{FF2B5EF4-FFF2-40B4-BE49-F238E27FC236}">
                <a16:creationId xmlns:a16="http://schemas.microsoft.com/office/drawing/2014/main" id="{28A46549-7E03-495C-9151-D82D44116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782763"/>
            <a:ext cx="54864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ext Box 4">
            <a:extLst>
              <a:ext uri="{FF2B5EF4-FFF2-40B4-BE49-F238E27FC236}">
                <a16:creationId xmlns:a16="http://schemas.microsoft.com/office/drawing/2014/main" id="{7E2BF52D-1D2E-4ECC-99C3-F063C8AF93A1}"/>
              </a:ext>
            </a:extLst>
          </p:cNvPr>
          <p:cNvSpPr txBox="1">
            <a:spLocks noChangeArrowheads="1"/>
          </p:cNvSpPr>
          <p:nvPr/>
        </p:nvSpPr>
        <p:spPr bwMode="auto">
          <a:xfrm>
            <a:off x="2339975" y="6165850"/>
            <a:ext cx="434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Wingdings" panose="05000000000000000000" pitchFamily="2" charset="2"/>
              <a:buChar char="o"/>
              <a:defRPr sz="2800" b="1">
                <a:solidFill>
                  <a:schemeClr val="tx2"/>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SzPct val="70000"/>
              <a:buFont typeface="Wingdings" panose="05000000000000000000" pitchFamily="2" charset="2"/>
              <a:buChar char="n"/>
              <a:defRPr sz="2500" b="1">
                <a:solidFill>
                  <a:schemeClr val="tx2"/>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70000"/>
              <a:buFont typeface="Wingdings" panose="05000000000000000000" pitchFamily="2" charset="2"/>
              <a:buChar char="p"/>
              <a:defRPr sz="2200" b="1">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70000"/>
              <a:buFont typeface="Wingdings" panose="05000000000000000000" pitchFamily="2" charset="2"/>
              <a:buChar char="n"/>
              <a:defRPr sz="2000" b="1">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a:solidFill>
                  <a:schemeClr val="tx1"/>
                </a:solidFill>
                <a:latin typeface="Times New Roman" panose="02020603050405020304" pitchFamily="18" charset="0"/>
                <a:ea typeface="宋体" panose="02010600030101010101" pitchFamily="2" charset="-122"/>
              </a:rPr>
              <a:t>2002.5.15 1:00 – 23:00 2</a:t>
            </a:r>
            <a:r>
              <a:rPr kumimoji="1" lang="zh-CN" altLang="en-US" sz="1600">
                <a:solidFill>
                  <a:schemeClr val="tx1"/>
                </a:solidFill>
                <a:latin typeface="Times New Roman" panose="02020603050405020304" pitchFamily="18" charset="0"/>
                <a:ea typeface="宋体" panose="02010600030101010101" pitchFamily="2" charset="-122"/>
              </a:rPr>
              <a:t>小时间隔全球</a:t>
            </a:r>
            <a:r>
              <a:rPr kumimoji="1" lang="en-US" altLang="zh-CN" sz="1600">
                <a:solidFill>
                  <a:schemeClr val="tx1"/>
                </a:solidFill>
                <a:latin typeface="Times New Roman" panose="02020603050405020304" pitchFamily="18" charset="0"/>
                <a:ea typeface="宋体" panose="02010600030101010101" pitchFamily="2" charset="-122"/>
              </a:rPr>
              <a:t>TEC</a:t>
            </a:r>
            <a:r>
              <a:rPr kumimoji="1" lang="zh-CN" altLang="en-US" sz="1600">
                <a:solidFill>
                  <a:schemeClr val="tx1"/>
                </a:solidFill>
                <a:latin typeface="Times New Roman" panose="02020603050405020304" pitchFamily="18" charset="0"/>
                <a:ea typeface="宋体" panose="02010600030101010101" pitchFamily="2" charset="-122"/>
              </a:rPr>
              <a:t>分布</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4132AD3-30C2-4A26-B428-A4BB795E20B2}"/>
              </a:ext>
            </a:extLst>
          </p:cNvPr>
          <p:cNvSpPr>
            <a:spLocks noGrp="1" noChangeArrowheads="1"/>
          </p:cNvSpPr>
          <p:nvPr>
            <p:ph type="title"/>
          </p:nvPr>
        </p:nvSpPr>
        <p:spPr/>
        <p:txBody>
          <a:bodyPr/>
          <a:lstStyle/>
          <a:p>
            <a:pPr eaLnBrk="1" hangingPunct="1"/>
            <a:r>
              <a:rPr lang="zh-CN" altLang="en-US">
                <a:sym typeface="Symbol" panose="05050102010706020507" pitchFamily="18" charset="2"/>
              </a:rPr>
              <a:t>常用电离层延迟改正方法分类</a:t>
            </a:r>
          </a:p>
        </p:txBody>
      </p:sp>
      <p:sp>
        <p:nvSpPr>
          <p:cNvPr id="63491" name="Rectangle 3">
            <a:extLst>
              <a:ext uri="{FF2B5EF4-FFF2-40B4-BE49-F238E27FC236}">
                <a16:creationId xmlns:a16="http://schemas.microsoft.com/office/drawing/2014/main" id="{BEDBE366-36B7-414B-B9CA-DA7AA82D0336}"/>
              </a:ext>
            </a:extLst>
          </p:cNvPr>
          <p:cNvSpPr>
            <a:spLocks noGrp="1" noChangeArrowheads="1"/>
          </p:cNvSpPr>
          <p:nvPr>
            <p:ph type="body" idx="1"/>
          </p:nvPr>
        </p:nvSpPr>
        <p:spPr>
          <a:xfrm>
            <a:off x="1042988" y="1844675"/>
            <a:ext cx="7643812" cy="4464050"/>
          </a:xfrm>
        </p:spPr>
        <p:txBody>
          <a:bodyPr/>
          <a:lstStyle/>
          <a:p>
            <a:pPr eaLnBrk="1" hangingPunct="1"/>
            <a:r>
              <a:rPr lang="zh-CN" altLang="en-US" sz="2400">
                <a:sym typeface="Symbol" panose="05050102010706020507" pitchFamily="18" charset="2"/>
              </a:rPr>
              <a:t>经验模型改正</a:t>
            </a:r>
          </a:p>
          <a:p>
            <a:pPr lvl="1" eaLnBrk="1" hangingPunct="1"/>
            <a:r>
              <a:rPr lang="zh-CN" altLang="en-US" sz="2100">
                <a:sym typeface="Symbol" panose="05050102010706020507" pitchFamily="18" charset="2"/>
              </a:rPr>
              <a:t>方法：根据以往观测结果所建立的模型</a:t>
            </a:r>
          </a:p>
          <a:p>
            <a:pPr lvl="1" eaLnBrk="1" hangingPunct="1"/>
            <a:r>
              <a:rPr lang="zh-CN" altLang="en-US" sz="2100">
                <a:sym typeface="Symbol" panose="05050102010706020507" pitchFamily="18" charset="2"/>
              </a:rPr>
              <a:t>改正效果：差</a:t>
            </a:r>
          </a:p>
          <a:p>
            <a:pPr eaLnBrk="1" hangingPunct="1"/>
            <a:r>
              <a:rPr lang="zh-CN" altLang="en-US" sz="2400">
                <a:sym typeface="Symbol" panose="05050102010706020507" pitchFamily="18" charset="2"/>
              </a:rPr>
              <a:t>双频改正</a:t>
            </a:r>
          </a:p>
          <a:p>
            <a:pPr lvl="1" eaLnBrk="1" hangingPunct="1"/>
            <a:r>
              <a:rPr lang="zh-CN" altLang="en-US" sz="2100">
                <a:sym typeface="Symbol" panose="05050102010706020507" pitchFamily="18" charset="2"/>
              </a:rPr>
              <a:t>方法：利用双频观测值直接计算出延迟改正或组成无电离层延迟的组合观测量</a:t>
            </a:r>
          </a:p>
          <a:p>
            <a:pPr lvl="1" eaLnBrk="1" hangingPunct="1"/>
            <a:r>
              <a:rPr lang="zh-CN" altLang="en-US" sz="2100">
                <a:sym typeface="Symbol" panose="05050102010706020507" pitchFamily="18" charset="2"/>
              </a:rPr>
              <a:t>效果：改正效果最好</a:t>
            </a:r>
          </a:p>
          <a:p>
            <a:pPr eaLnBrk="1" hangingPunct="1"/>
            <a:r>
              <a:rPr lang="zh-CN" altLang="en-US" sz="2400">
                <a:sym typeface="Symbol" panose="05050102010706020507" pitchFamily="18" charset="2"/>
              </a:rPr>
              <a:t>实测模型改正</a:t>
            </a:r>
          </a:p>
          <a:p>
            <a:pPr lvl="1" eaLnBrk="1" hangingPunct="1"/>
            <a:r>
              <a:rPr lang="zh-CN" altLang="en-US" sz="2100">
                <a:sym typeface="Symbol" panose="05050102010706020507" pitchFamily="18" charset="2"/>
              </a:rPr>
              <a:t>方法：利用实际观测所得到的离散的电离层延迟（或电子含量），建立模型（如内插）</a:t>
            </a:r>
          </a:p>
          <a:p>
            <a:pPr lvl="1" eaLnBrk="1" hangingPunct="1"/>
            <a:r>
              <a:rPr lang="zh-CN" altLang="en-US" sz="2100">
                <a:sym typeface="Symbol" panose="05050102010706020507" pitchFamily="18" charset="2"/>
              </a:rPr>
              <a:t>效果：改正效果较好</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nodeType="afterEffect">
                                  <p:stCondLst>
                                    <p:cond delay="0"/>
                                  </p:stCondLst>
                                  <p:iterate type="lt">
                                    <p:tmPct val="50000"/>
                                  </p:iterate>
                                  <p:childTnLst>
                                    <p:set>
                                      <p:cBhvr>
                                        <p:cTn id="6" dur="1" fill="hold">
                                          <p:stCondLst>
                                            <p:cond delay="0"/>
                                          </p:stCondLst>
                                        </p:cTn>
                                        <p:tgtEl>
                                          <p:spTgt spid="63491">
                                            <p:txEl>
                                              <p:pRg st="1" end="1"/>
                                            </p:txEl>
                                          </p:spTgt>
                                        </p:tgtEl>
                                        <p:attrNameLst>
                                          <p:attrName>style.visibility</p:attrName>
                                        </p:attrNameLst>
                                      </p:cBhvr>
                                      <p:to>
                                        <p:strVal val="visible"/>
                                      </p:to>
                                    </p:set>
                                    <p:anim calcmode="discrete" valueType="clr">
                                      <p:cBhvr override="childStyle">
                                        <p:cTn id="7" dur="80"/>
                                        <p:tgtEl>
                                          <p:spTgt spid="6349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3491">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63491">
                                            <p:txEl>
                                              <p:pRg st="1" end="1"/>
                                            </p:txEl>
                                          </p:spTgt>
                                        </p:tgtEl>
                                        <p:attrNameLst>
                                          <p:attrName>fill.type</p:attrName>
                                        </p:attrNameLst>
                                      </p:cBhvr>
                                      <p:to>
                                        <p:strVal val="solid"/>
                                      </p:to>
                                    </p:set>
                                  </p:childTnLst>
                                </p:cTn>
                              </p:par>
                            </p:childTnLst>
                          </p:cTn>
                        </p:par>
                        <p:par>
                          <p:cTn id="10" fill="hold" nodeType="afterGroup">
                            <p:stCondLst>
                              <p:cond delay="720"/>
                            </p:stCondLst>
                            <p:childTnLst>
                              <p:par>
                                <p:cTn id="11" presetID="27" presetClass="entr" presetSubtype="0" fill="hold" nodeType="afterEffect">
                                  <p:stCondLst>
                                    <p:cond delay="0"/>
                                  </p:stCondLst>
                                  <p:iterate type="lt">
                                    <p:tmPct val="50000"/>
                                  </p:iterate>
                                  <p:childTnLst>
                                    <p:set>
                                      <p:cBhvr>
                                        <p:cTn id="12" dur="1" fill="hold">
                                          <p:stCondLst>
                                            <p:cond delay="0"/>
                                          </p:stCondLst>
                                        </p:cTn>
                                        <p:tgtEl>
                                          <p:spTgt spid="63491">
                                            <p:txEl>
                                              <p:pRg st="2" end="2"/>
                                            </p:txEl>
                                          </p:spTgt>
                                        </p:tgtEl>
                                        <p:attrNameLst>
                                          <p:attrName>style.visibility</p:attrName>
                                        </p:attrNameLst>
                                      </p:cBhvr>
                                      <p:to>
                                        <p:strVal val="visible"/>
                                      </p:to>
                                    </p:set>
                                    <p:anim calcmode="discrete" valueType="clr">
                                      <p:cBhvr override="childStyle">
                                        <p:cTn id="13" dur="80"/>
                                        <p:tgtEl>
                                          <p:spTgt spid="6349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63491">
                                            <p:txEl>
                                              <p:pRg st="2" end="2"/>
                                            </p:txEl>
                                          </p:spTgt>
                                        </p:tgtEl>
                                        <p:attrNameLst>
                                          <p:attrName>fillcolor</p:attrName>
                                        </p:attrNameLst>
                                      </p:cBhvr>
                                      <p:tavLst>
                                        <p:tav tm="0">
                                          <p:val>
                                            <p:clrVal>
                                              <a:schemeClr val="accent2"/>
                                            </p:clrVal>
                                          </p:val>
                                        </p:tav>
                                        <p:tav tm="50000">
                                          <p:val>
                                            <p:clrVal>
                                              <a:schemeClr val="hlink"/>
                                            </p:clrVal>
                                          </p:val>
                                        </p:tav>
                                      </p:tavLst>
                                    </p:anim>
                                    <p:set>
                                      <p:cBhvr>
                                        <p:cTn id="15" dur="80"/>
                                        <p:tgtEl>
                                          <p:spTgt spid="63491">
                                            <p:txEl>
                                              <p:pRg st="2" end="2"/>
                                            </p:txEl>
                                          </p:spTgt>
                                        </p:tgtEl>
                                        <p:attrNameLst>
                                          <p:attrName>fill.type</p:attrName>
                                        </p:attrNameLst>
                                      </p:cBhvr>
                                      <p:to>
                                        <p:strVal val="solid"/>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7" presetClass="entr" presetSubtype="0" fill="hold" nodeType="clickEffect">
                                  <p:stCondLst>
                                    <p:cond delay="0"/>
                                  </p:stCondLst>
                                  <p:iterate type="lt">
                                    <p:tmPct val="50000"/>
                                  </p:iterate>
                                  <p:childTnLst>
                                    <p:set>
                                      <p:cBhvr>
                                        <p:cTn id="19" dur="1" fill="hold">
                                          <p:stCondLst>
                                            <p:cond delay="0"/>
                                          </p:stCondLst>
                                        </p:cTn>
                                        <p:tgtEl>
                                          <p:spTgt spid="63491">
                                            <p:txEl>
                                              <p:pRg st="3" end="3"/>
                                            </p:txEl>
                                          </p:spTgt>
                                        </p:tgtEl>
                                        <p:attrNameLst>
                                          <p:attrName>style.visibility</p:attrName>
                                        </p:attrNameLst>
                                      </p:cBhvr>
                                      <p:to>
                                        <p:strVal val="visible"/>
                                      </p:to>
                                    </p:set>
                                    <p:anim calcmode="discrete" valueType="clr">
                                      <p:cBhvr override="childStyle">
                                        <p:cTn id="20" dur="80"/>
                                        <p:tgtEl>
                                          <p:spTgt spid="63491">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63491">
                                            <p:txEl>
                                              <p:pRg st="3" end="3"/>
                                            </p:txEl>
                                          </p:spTgt>
                                        </p:tgtEl>
                                        <p:attrNameLst>
                                          <p:attrName>fillcolor</p:attrName>
                                        </p:attrNameLst>
                                      </p:cBhvr>
                                      <p:tavLst>
                                        <p:tav tm="0">
                                          <p:val>
                                            <p:clrVal>
                                              <a:schemeClr val="accent2"/>
                                            </p:clrVal>
                                          </p:val>
                                        </p:tav>
                                        <p:tav tm="50000">
                                          <p:val>
                                            <p:clrVal>
                                              <a:schemeClr val="hlink"/>
                                            </p:clrVal>
                                          </p:val>
                                        </p:tav>
                                      </p:tavLst>
                                    </p:anim>
                                    <p:set>
                                      <p:cBhvr>
                                        <p:cTn id="22" dur="80"/>
                                        <p:tgtEl>
                                          <p:spTgt spid="63491">
                                            <p:txEl>
                                              <p:pRg st="3" end="3"/>
                                            </p:txEl>
                                          </p:spTgt>
                                        </p:tgtEl>
                                        <p:attrNameLst>
                                          <p:attrName>fill.type</p:attrName>
                                        </p:attrNameLst>
                                      </p:cBhvr>
                                      <p:to>
                                        <p:strVal val="solid"/>
                                      </p:to>
                                    </p:set>
                                  </p:childTnLst>
                                </p:cTn>
                              </p:par>
                            </p:childTnLst>
                          </p:cTn>
                        </p:par>
                        <p:par>
                          <p:cTn id="23" fill="hold" nodeType="afterGroup">
                            <p:stCondLst>
                              <p:cond delay="200"/>
                            </p:stCondLst>
                            <p:childTnLst>
                              <p:par>
                                <p:cTn id="24" presetID="27" presetClass="entr" presetSubtype="0" fill="hold" nodeType="afterEffect">
                                  <p:stCondLst>
                                    <p:cond delay="0"/>
                                  </p:stCondLst>
                                  <p:iterate type="lt">
                                    <p:tmPct val="50000"/>
                                  </p:iterate>
                                  <p:childTnLst>
                                    <p:set>
                                      <p:cBhvr>
                                        <p:cTn id="25" dur="1" fill="hold">
                                          <p:stCondLst>
                                            <p:cond delay="0"/>
                                          </p:stCondLst>
                                        </p:cTn>
                                        <p:tgtEl>
                                          <p:spTgt spid="63491">
                                            <p:txEl>
                                              <p:pRg st="4" end="4"/>
                                            </p:txEl>
                                          </p:spTgt>
                                        </p:tgtEl>
                                        <p:attrNameLst>
                                          <p:attrName>style.visibility</p:attrName>
                                        </p:attrNameLst>
                                      </p:cBhvr>
                                      <p:to>
                                        <p:strVal val="visible"/>
                                      </p:to>
                                    </p:set>
                                    <p:anim calcmode="discrete" valueType="clr">
                                      <p:cBhvr override="childStyle">
                                        <p:cTn id="26" dur="80"/>
                                        <p:tgtEl>
                                          <p:spTgt spid="63491">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63491">
                                            <p:txEl>
                                              <p:pRg st="4" end="4"/>
                                            </p:txEl>
                                          </p:spTgt>
                                        </p:tgtEl>
                                        <p:attrNameLst>
                                          <p:attrName>fillcolor</p:attrName>
                                        </p:attrNameLst>
                                      </p:cBhvr>
                                      <p:tavLst>
                                        <p:tav tm="0">
                                          <p:val>
                                            <p:clrVal>
                                              <a:schemeClr val="accent2"/>
                                            </p:clrVal>
                                          </p:val>
                                        </p:tav>
                                        <p:tav tm="50000">
                                          <p:val>
                                            <p:clrVal>
                                              <a:schemeClr val="hlink"/>
                                            </p:clrVal>
                                          </p:val>
                                        </p:tav>
                                      </p:tavLst>
                                    </p:anim>
                                    <p:set>
                                      <p:cBhvr>
                                        <p:cTn id="28" dur="80"/>
                                        <p:tgtEl>
                                          <p:spTgt spid="63491">
                                            <p:txEl>
                                              <p:pRg st="4" end="4"/>
                                            </p:txEl>
                                          </p:spTgt>
                                        </p:tgtEl>
                                        <p:attrNameLst>
                                          <p:attrName>fill.type</p:attrName>
                                        </p:attrNameLst>
                                      </p:cBhvr>
                                      <p:to>
                                        <p:strVal val="solid"/>
                                      </p:to>
                                    </p:set>
                                  </p:childTnLst>
                                </p:cTn>
                              </p:par>
                            </p:childTnLst>
                          </p:cTn>
                        </p:par>
                        <p:par>
                          <p:cTn id="29" fill="hold" nodeType="afterGroup">
                            <p:stCondLst>
                              <p:cond delay="1600"/>
                            </p:stCondLst>
                            <p:childTnLst>
                              <p:par>
                                <p:cTn id="30" presetID="27" presetClass="entr" presetSubtype="0" fill="hold" nodeType="afterEffect">
                                  <p:stCondLst>
                                    <p:cond delay="0"/>
                                  </p:stCondLst>
                                  <p:iterate type="lt">
                                    <p:tmPct val="50000"/>
                                  </p:iterate>
                                  <p:childTnLst>
                                    <p:set>
                                      <p:cBhvr>
                                        <p:cTn id="31" dur="1" fill="hold">
                                          <p:stCondLst>
                                            <p:cond delay="0"/>
                                          </p:stCondLst>
                                        </p:cTn>
                                        <p:tgtEl>
                                          <p:spTgt spid="63491">
                                            <p:txEl>
                                              <p:pRg st="5" end="5"/>
                                            </p:txEl>
                                          </p:spTgt>
                                        </p:tgtEl>
                                        <p:attrNameLst>
                                          <p:attrName>style.visibility</p:attrName>
                                        </p:attrNameLst>
                                      </p:cBhvr>
                                      <p:to>
                                        <p:strVal val="visible"/>
                                      </p:to>
                                    </p:set>
                                    <p:anim calcmode="discrete" valueType="clr">
                                      <p:cBhvr override="childStyle">
                                        <p:cTn id="32" dur="80"/>
                                        <p:tgtEl>
                                          <p:spTgt spid="63491">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63491">
                                            <p:txEl>
                                              <p:pRg st="5" end="5"/>
                                            </p:txEl>
                                          </p:spTgt>
                                        </p:tgtEl>
                                        <p:attrNameLst>
                                          <p:attrName>fillcolor</p:attrName>
                                        </p:attrNameLst>
                                      </p:cBhvr>
                                      <p:tavLst>
                                        <p:tav tm="0">
                                          <p:val>
                                            <p:clrVal>
                                              <a:schemeClr val="accent2"/>
                                            </p:clrVal>
                                          </p:val>
                                        </p:tav>
                                        <p:tav tm="50000">
                                          <p:val>
                                            <p:clrVal>
                                              <a:schemeClr val="hlink"/>
                                            </p:clrVal>
                                          </p:val>
                                        </p:tav>
                                      </p:tavLst>
                                    </p:anim>
                                    <p:set>
                                      <p:cBhvr>
                                        <p:cTn id="34" dur="80"/>
                                        <p:tgtEl>
                                          <p:spTgt spid="63491">
                                            <p:txEl>
                                              <p:pRg st="5" end="5"/>
                                            </p:txEl>
                                          </p:spTgt>
                                        </p:tgtEl>
                                        <p:attrNameLst>
                                          <p:attrName>fill.type</p:attrName>
                                        </p:attrNameLst>
                                      </p:cBhvr>
                                      <p:to>
                                        <p:strVal val="solid"/>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7" presetClass="entr" presetSubtype="0" fill="hold" nodeType="clickEffect">
                                  <p:stCondLst>
                                    <p:cond delay="0"/>
                                  </p:stCondLst>
                                  <p:iterate type="lt">
                                    <p:tmPct val="50000"/>
                                  </p:iterate>
                                  <p:childTnLst>
                                    <p:set>
                                      <p:cBhvr>
                                        <p:cTn id="38" dur="1" fill="hold">
                                          <p:stCondLst>
                                            <p:cond delay="0"/>
                                          </p:stCondLst>
                                        </p:cTn>
                                        <p:tgtEl>
                                          <p:spTgt spid="63491">
                                            <p:txEl>
                                              <p:pRg st="6" end="6"/>
                                            </p:txEl>
                                          </p:spTgt>
                                        </p:tgtEl>
                                        <p:attrNameLst>
                                          <p:attrName>style.visibility</p:attrName>
                                        </p:attrNameLst>
                                      </p:cBhvr>
                                      <p:to>
                                        <p:strVal val="visible"/>
                                      </p:to>
                                    </p:set>
                                    <p:anim calcmode="discrete" valueType="clr">
                                      <p:cBhvr override="childStyle">
                                        <p:cTn id="39" dur="80"/>
                                        <p:tgtEl>
                                          <p:spTgt spid="63491">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0" dur="80"/>
                                        <p:tgtEl>
                                          <p:spTgt spid="63491">
                                            <p:txEl>
                                              <p:pRg st="6" end="6"/>
                                            </p:txEl>
                                          </p:spTgt>
                                        </p:tgtEl>
                                        <p:attrNameLst>
                                          <p:attrName>fillcolor</p:attrName>
                                        </p:attrNameLst>
                                      </p:cBhvr>
                                      <p:tavLst>
                                        <p:tav tm="0">
                                          <p:val>
                                            <p:clrVal>
                                              <a:schemeClr val="accent2"/>
                                            </p:clrVal>
                                          </p:val>
                                        </p:tav>
                                        <p:tav tm="50000">
                                          <p:val>
                                            <p:clrVal>
                                              <a:schemeClr val="hlink"/>
                                            </p:clrVal>
                                          </p:val>
                                        </p:tav>
                                      </p:tavLst>
                                    </p:anim>
                                    <p:set>
                                      <p:cBhvr>
                                        <p:cTn id="41" dur="80"/>
                                        <p:tgtEl>
                                          <p:spTgt spid="63491">
                                            <p:txEl>
                                              <p:pRg st="6" end="6"/>
                                            </p:txEl>
                                          </p:spTgt>
                                        </p:tgtEl>
                                        <p:attrNameLst>
                                          <p:attrName>fill.type</p:attrName>
                                        </p:attrNameLst>
                                      </p:cBhvr>
                                      <p:to>
                                        <p:strVal val="solid"/>
                                      </p:to>
                                    </p:set>
                                  </p:childTnLst>
                                </p:cTn>
                              </p:par>
                            </p:childTnLst>
                          </p:cTn>
                        </p:par>
                        <p:par>
                          <p:cTn id="42" fill="hold" nodeType="afterGroup">
                            <p:stCondLst>
                              <p:cond delay="280"/>
                            </p:stCondLst>
                            <p:childTnLst>
                              <p:par>
                                <p:cTn id="43" presetID="27" presetClass="entr" presetSubtype="0" fill="hold" nodeType="afterEffect">
                                  <p:stCondLst>
                                    <p:cond delay="0"/>
                                  </p:stCondLst>
                                  <p:iterate type="lt">
                                    <p:tmPct val="50000"/>
                                  </p:iterate>
                                  <p:childTnLst>
                                    <p:set>
                                      <p:cBhvr>
                                        <p:cTn id="44" dur="1" fill="hold">
                                          <p:stCondLst>
                                            <p:cond delay="0"/>
                                          </p:stCondLst>
                                        </p:cTn>
                                        <p:tgtEl>
                                          <p:spTgt spid="63491">
                                            <p:txEl>
                                              <p:pRg st="7" end="7"/>
                                            </p:txEl>
                                          </p:spTgt>
                                        </p:tgtEl>
                                        <p:attrNameLst>
                                          <p:attrName>style.visibility</p:attrName>
                                        </p:attrNameLst>
                                      </p:cBhvr>
                                      <p:to>
                                        <p:strVal val="visible"/>
                                      </p:to>
                                    </p:set>
                                    <p:anim calcmode="discrete" valueType="clr">
                                      <p:cBhvr override="childStyle">
                                        <p:cTn id="45" dur="80"/>
                                        <p:tgtEl>
                                          <p:spTgt spid="63491">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6" dur="80"/>
                                        <p:tgtEl>
                                          <p:spTgt spid="63491">
                                            <p:txEl>
                                              <p:pRg st="7" end="7"/>
                                            </p:txEl>
                                          </p:spTgt>
                                        </p:tgtEl>
                                        <p:attrNameLst>
                                          <p:attrName>fillcolor</p:attrName>
                                        </p:attrNameLst>
                                      </p:cBhvr>
                                      <p:tavLst>
                                        <p:tav tm="0">
                                          <p:val>
                                            <p:clrVal>
                                              <a:schemeClr val="accent2"/>
                                            </p:clrVal>
                                          </p:val>
                                        </p:tav>
                                        <p:tav tm="50000">
                                          <p:val>
                                            <p:clrVal>
                                              <a:schemeClr val="hlink"/>
                                            </p:clrVal>
                                          </p:val>
                                        </p:tav>
                                      </p:tavLst>
                                    </p:anim>
                                    <p:set>
                                      <p:cBhvr>
                                        <p:cTn id="47" dur="80"/>
                                        <p:tgtEl>
                                          <p:spTgt spid="63491">
                                            <p:txEl>
                                              <p:pRg st="7" end="7"/>
                                            </p:txEl>
                                          </p:spTgt>
                                        </p:tgtEl>
                                        <p:attrNameLst>
                                          <p:attrName>fill.type</p:attrName>
                                        </p:attrNameLst>
                                      </p:cBhvr>
                                      <p:to>
                                        <p:strVal val="solid"/>
                                      </p:to>
                                    </p:set>
                                  </p:childTnLst>
                                </p:cTn>
                              </p:par>
                            </p:childTnLst>
                          </p:cTn>
                        </p:par>
                        <p:par>
                          <p:cTn id="48" fill="hold" nodeType="afterGroup">
                            <p:stCondLst>
                              <p:cond delay="1840"/>
                            </p:stCondLst>
                            <p:childTnLst>
                              <p:par>
                                <p:cTn id="49" presetID="27" presetClass="entr" presetSubtype="0" fill="hold" nodeType="afterEffect">
                                  <p:stCondLst>
                                    <p:cond delay="0"/>
                                  </p:stCondLst>
                                  <p:iterate type="lt">
                                    <p:tmPct val="50000"/>
                                  </p:iterate>
                                  <p:childTnLst>
                                    <p:set>
                                      <p:cBhvr>
                                        <p:cTn id="50" dur="1" fill="hold">
                                          <p:stCondLst>
                                            <p:cond delay="0"/>
                                          </p:stCondLst>
                                        </p:cTn>
                                        <p:tgtEl>
                                          <p:spTgt spid="63491">
                                            <p:txEl>
                                              <p:pRg st="8" end="8"/>
                                            </p:txEl>
                                          </p:spTgt>
                                        </p:tgtEl>
                                        <p:attrNameLst>
                                          <p:attrName>style.visibility</p:attrName>
                                        </p:attrNameLst>
                                      </p:cBhvr>
                                      <p:to>
                                        <p:strVal val="visible"/>
                                      </p:to>
                                    </p:set>
                                    <p:anim calcmode="discrete" valueType="clr">
                                      <p:cBhvr override="childStyle">
                                        <p:cTn id="51" dur="80"/>
                                        <p:tgtEl>
                                          <p:spTgt spid="63491">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2" dur="80"/>
                                        <p:tgtEl>
                                          <p:spTgt spid="63491">
                                            <p:txEl>
                                              <p:pRg st="8" end="8"/>
                                            </p:txEl>
                                          </p:spTgt>
                                        </p:tgtEl>
                                        <p:attrNameLst>
                                          <p:attrName>fillcolor</p:attrName>
                                        </p:attrNameLst>
                                      </p:cBhvr>
                                      <p:tavLst>
                                        <p:tav tm="0">
                                          <p:val>
                                            <p:clrVal>
                                              <a:schemeClr val="accent2"/>
                                            </p:clrVal>
                                          </p:val>
                                        </p:tav>
                                        <p:tav tm="50000">
                                          <p:val>
                                            <p:clrVal>
                                              <a:schemeClr val="hlink"/>
                                            </p:clrVal>
                                          </p:val>
                                        </p:tav>
                                      </p:tavLst>
                                    </p:anim>
                                    <p:set>
                                      <p:cBhvr>
                                        <p:cTn id="53" dur="80"/>
                                        <p:tgtEl>
                                          <p:spTgt spid="63491">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9CAB9F4-97A4-43A3-88EB-AFBFBB516641}"/>
              </a:ext>
            </a:extLst>
          </p:cNvPr>
          <p:cNvSpPr>
            <a:spLocks noGrp="1" noChangeArrowheads="1"/>
          </p:cNvSpPr>
          <p:nvPr>
            <p:ph type="title"/>
          </p:nvPr>
        </p:nvSpPr>
        <p:spPr/>
        <p:txBody>
          <a:bodyPr/>
          <a:lstStyle/>
          <a:p>
            <a:pPr eaLnBrk="1" hangingPunct="1"/>
            <a:r>
              <a:rPr lang="zh-CN" altLang="en-US"/>
              <a:t>对流层延迟</a:t>
            </a:r>
            <a:endParaRPr lang="en-US" altLang="zh-CN"/>
          </a:p>
        </p:txBody>
      </p:sp>
      <p:sp>
        <p:nvSpPr>
          <p:cNvPr id="23555" name="Rectangle 3">
            <a:extLst>
              <a:ext uri="{FF2B5EF4-FFF2-40B4-BE49-F238E27FC236}">
                <a16:creationId xmlns:a16="http://schemas.microsoft.com/office/drawing/2014/main" id="{F9F6F34C-B963-4E12-91A9-C4EE3552D2BC}"/>
              </a:ext>
            </a:extLst>
          </p:cNvPr>
          <p:cNvSpPr>
            <a:spLocks noGrp="1" noChangeArrowheads="1"/>
          </p:cNvSpPr>
          <p:nvPr>
            <p:ph type="body" idx="1"/>
          </p:nvPr>
        </p:nvSpPr>
        <p:spPr>
          <a:xfrm>
            <a:off x="539750" y="1989138"/>
            <a:ext cx="7010400" cy="4114800"/>
          </a:xfrm>
        </p:spPr>
        <p:txBody>
          <a:bodyPr/>
          <a:lstStyle/>
          <a:p>
            <a:pPr eaLnBrk="1" hangingPunct="1"/>
            <a:r>
              <a:rPr lang="zh-CN" altLang="en-US"/>
              <a:t>对流层（</a:t>
            </a:r>
            <a:r>
              <a:rPr lang="en-US" altLang="zh-CN"/>
              <a:t>Troposphere</a:t>
            </a:r>
            <a:r>
              <a:rPr lang="zh-CN" altLang="en-US"/>
              <a:t>）</a:t>
            </a:r>
          </a:p>
        </p:txBody>
      </p:sp>
      <p:pic>
        <p:nvPicPr>
          <p:cNvPr id="23556" name="Picture 5">
            <a:extLst>
              <a:ext uri="{FF2B5EF4-FFF2-40B4-BE49-F238E27FC236}">
                <a16:creationId xmlns:a16="http://schemas.microsoft.com/office/drawing/2014/main" id="{D868BE55-8E5C-405B-8F7C-F03914912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2852738"/>
            <a:ext cx="5832475" cy="344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E3D3308-862A-49FE-B045-02CBDE971078}"/>
              </a:ext>
            </a:extLst>
          </p:cNvPr>
          <p:cNvSpPr>
            <a:spLocks noGrp="1" noChangeArrowheads="1"/>
          </p:cNvSpPr>
          <p:nvPr>
            <p:ph type="title"/>
          </p:nvPr>
        </p:nvSpPr>
        <p:spPr>
          <a:xfrm>
            <a:off x="1403350" y="117475"/>
            <a:ext cx="7740650" cy="1295400"/>
          </a:xfrm>
        </p:spPr>
        <p:txBody>
          <a:bodyPr/>
          <a:lstStyle/>
          <a:p>
            <a:pPr eaLnBrk="1" hangingPunct="1"/>
            <a:r>
              <a:rPr lang="zh-CN" altLang="en-US"/>
              <a:t>对流层延迟与大气折射率</a:t>
            </a:r>
            <a:r>
              <a:rPr lang="en-US" altLang="zh-CN" i="1"/>
              <a:t>N</a:t>
            </a:r>
            <a:r>
              <a:rPr lang="zh-CN" altLang="en-US"/>
              <a:t>的关系</a:t>
            </a:r>
          </a:p>
        </p:txBody>
      </p:sp>
      <p:sp>
        <p:nvSpPr>
          <p:cNvPr id="24579" name="Rectangle 3">
            <a:extLst>
              <a:ext uri="{FF2B5EF4-FFF2-40B4-BE49-F238E27FC236}">
                <a16:creationId xmlns:a16="http://schemas.microsoft.com/office/drawing/2014/main" id="{CAAF6FCD-EB8A-408F-BF60-CF5B8FE2801D}"/>
              </a:ext>
            </a:extLst>
          </p:cNvPr>
          <p:cNvSpPr>
            <a:spLocks noGrp="1" noChangeArrowheads="1"/>
          </p:cNvSpPr>
          <p:nvPr>
            <p:ph type="body" idx="1"/>
          </p:nvPr>
        </p:nvSpPr>
        <p:spPr>
          <a:xfrm>
            <a:off x="1676400" y="1700213"/>
            <a:ext cx="7010400" cy="4111625"/>
          </a:xfrm>
        </p:spPr>
        <p:txBody>
          <a:bodyPr/>
          <a:lstStyle/>
          <a:p>
            <a:pPr eaLnBrk="1" hangingPunct="1"/>
            <a:r>
              <a:rPr lang="zh-CN" altLang="en-US" sz="2400">
                <a:sym typeface="Symbol" panose="05050102010706020507" pitchFamily="18" charset="2"/>
              </a:rPr>
              <a:t>对流层延迟与大气折射率</a:t>
            </a:r>
            <a:r>
              <a:rPr lang="en-US" altLang="zh-CN" sz="2400">
                <a:sym typeface="Symbol" panose="05050102010706020507" pitchFamily="18" charset="2"/>
              </a:rPr>
              <a:t>N</a:t>
            </a:r>
          </a:p>
          <a:p>
            <a:pPr eaLnBrk="1" hangingPunct="1"/>
            <a:endParaRPr lang="en-US" altLang="zh-CN" sz="2400">
              <a:sym typeface="Symbol" panose="05050102010706020507" pitchFamily="18" charset="2"/>
            </a:endParaRPr>
          </a:p>
          <a:p>
            <a:pPr lvl="3" eaLnBrk="1" hangingPunct="1"/>
            <a:endParaRPr lang="en-US" altLang="zh-CN" sz="1600">
              <a:sym typeface="Symbol" panose="05050102010706020507" pitchFamily="18" charset="2"/>
            </a:endParaRPr>
          </a:p>
          <a:p>
            <a:pPr eaLnBrk="1" hangingPunct="1"/>
            <a:r>
              <a:rPr lang="zh-CN" altLang="en-US" sz="2400">
                <a:sym typeface="Symbol" panose="05050102010706020507" pitchFamily="18" charset="2"/>
              </a:rPr>
              <a:t>大气折射率</a:t>
            </a:r>
            <a:r>
              <a:rPr lang="en-US" altLang="zh-CN" sz="2400">
                <a:sym typeface="Symbol" panose="05050102010706020507" pitchFamily="18" charset="2"/>
              </a:rPr>
              <a:t>N</a:t>
            </a:r>
            <a:r>
              <a:rPr lang="zh-CN" altLang="en-US" sz="2400">
                <a:sym typeface="Symbol" panose="05050102010706020507" pitchFamily="18" charset="2"/>
              </a:rPr>
              <a:t>与温度、气压和湿度的关系</a:t>
            </a:r>
          </a:p>
          <a:p>
            <a:pPr lvl="1" eaLnBrk="1" hangingPunct="1"/>
            <a:r>
              <a:rPr lang="en-US" altLang="zh-CN" sz="2100">
                <a:sym typeface="Symbol" panose="05050102010706020507" pitchFamily="18" charset="2"/>
              </a:rPr>
              <a:t>Smith</a:t>
            </a:r>
            <a:r>
              <a:rPr lang="zh-CN" altLang="en-US" sz="2100">
                <a:sym typeface="Symbol" panose="05050102010706020507" pitchFamily="18" charset="2"/>
              </a:rPr>
              <a:t>和</a:t>
            </a:r>
            <a:r>
              <a:rPr lang="en-US" altLang="zh-CN" sz="2100">
                <a:sym typeface="Symbol" panose="05050102010706020507" pitchFamily="18" charset="2"/>
              </a:rPr>
              <a:t>Weintranb</a:t>
            </a:r>
            <a:r>
              <a:rPr lang="zh-CN" altLang="en-US" sz="2100">
                <a:sym typeface="Symbol" panose="05050102010706020507" pitchFamily="18" charset="2"/>
              </a:rPr>
              <a:t>，</a:t>
            </a:r>
            <a:r>
              <a:rPr lang="en-US" altLang="zh-CN" sz="2100">
                <a:sym typeface="Symbol" panose="05050102010706020507" pitchFamily="18" charset="2"/>
              </a:rPr>
              <a:t>1954</a:t>
            </a:r>
          </a:p>
          <a:p>
            <a:pPr eaLnBrk="1" hangingPunct="1"/>
            <a:endParaRPr lang="en-US" altLang="zh-CN" sz="2400">
              <a:sym typeface="Symbol" panose="05050102010706020507" pitchFamily="18" charset="2"/>
            </a:endParaRPr>
          </a:p>
        </p:txBody>
      </p:sp>
      <p:graphicFrame>
        <p:nvGraphicFramePr>
          <p:cNvPr id="24580" name="Object 4">
            <a:extLst>
              <a:ext uri="{FF2B5EF4-FFF2-40B4-BE49-F238E27FC236}">
                <a16:creationId xmlns:a16="http://schemas.microsoft.com/office/drawing/2014/main" id="{EAD4C4B3-B1E5-480B-B5A7-90D144A8F96C}"/>
              </a:ext>
            </a:extLst>
          </p:cNvPr>
          <p:cNvGraphicFramePr>
            <a:graphicFrameLocks noChangeAspect="1"/>
          </p:cNvGraphicFramePr>
          <p:nvPr/>
        </p:nvGraphicFramePr>
        <p:xfrm>
          <a:off x="3276600" y="3789363"/>
          <a:ext cx="3656013" cy="2705100"/>
        </p:xfrm>
        <a:graphic>
          <a:graphicData uri="http://schemas.openxmlformats.org/presentationml/2006/ole">
            <mc:AlternateContent xmlns:mc="http://schemas.openxmlformats.org/markup-compatibility/2006">
              <mc:Choice xmlns:v="urn:schemas-microsoft-com:vml" Requires="v">
                <p:oleObj spid="_x0000_s24582" name="Equation" r:id="rId3" imgW="2438400" imgH="1803400" progId="Equation.3">
                  <p:embed/>
                </p:oleObj>
              </mc:Choice>
              <mc:Fallback>
                <p:oleObj name="Equation" r:id="rId3" imgW="2438400" imgH="1803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789363"/>
                        <a:ext cx="3656013" cy="27051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1" name="Object 5">
            <a:extLst>
              <a:ext uri="{FF2B5EF4-FFF2-40B4-BE49-F238E27FC236}">
                <a16:creationId xmlns:a16="http://schemas.microsoft.com/office/drawing/2014/main" id="{A3A6BBA6-E4F3-45D1-BC5E-3D36C237F641}"/>
              </a:ext>
            </a:extLst>
          </p:cNvPr>
          <p:cNvGraphicFramePr>
            <a:graphicFrameLocks noChangeAspect="1"/>
          </p:cNvGraphicFramePr>
          <p:nvPr/>
        </p:nvGraphicFramePr>
        <p:xfrm>
          <a:off x="2124075" y="2205038"/>
          <a:ext cx="4368800" cy="436562"/>
        </p:xfrm>
        <a:graphic>
          <a:graphicData uri="http://schemas.openxmlformats.org/presentationml/2006/ole">
            <mc:AlternateContent xmlns:mc="http://schemas.openxmlformats.org/markup-compatibility/2006">
              <mc:Choice xmlns:v="urn:schemas-microsoft-com:vml" Requires="v">
                <p:oleObj spid="_x0000_s24583" name="Equation" r:id="rId5" imgW="2921000" imgH="292100" progId="Equation.3">
                  <p:embed/>
                </p:oleObj>
              </mc:Choice>
              <mc:Fallback>
                <p:oleObj name="Equation" r:id="rId5" imgW="2921000" imgH="2921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2205038"/>
                        <a:ext cx="4368800" cy="436562"/>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6D4B9D8-3546-4913-BCA4-F4B10309DCA4}"/>
              </a:ext>
            </a:extLst>
          </p:cNvPr>
          <p:cNvSpPr>
            <a:spLocks noGrp="1" noChangeArrowheads="1"/>
          </p:cNvSpPr>
          <p:nvPr>
            <p:ph type="title"/>
          </p:nvPr>
        </p:nvSpPr>
        <p:spPr/>
        <p:txBody>
          <a:bodyPr/>
          <a:lstStyle/>
          <a:p>
            <a:pPr eaLnBrk="1" hangingPunct="1"/>
            <a:r>
              <a:rPr lang="zh-CN" altLang="en-US">
                <a:sym typeface="Symbol" panose="05050102010706020507" pitchFamily="18" charset="2"/>
              </a:rPr>
              <a:t>对流层延迟改正的模型</a:t>
            </a:r>
          </a:p>
        </p:txBody>
      </p:sp>
      <p:sp>
        <p:nvSpPr>
          <p:cNvPr id="25603" name="Rectangle 3">
            <a:extLst>
              <a:ext uri="{FF2B5EF4-FFF2-40B4-BE49-F238E27FC236}">
                <a16:creationId xmlns:a16="http://schemas.microsoft.com/office/drawing/2014/main" id="{A8ECA822-6CF5-46E9-89E1-2934E4E6D85A}"/>
              </a:ext>
            </a:extLst>
          </p:cNvPr>
          <p:cNvSpPr>
            <a:spLocks noGrp="1" noChangeArrowheads="1"/>
          </p:cNvSpPr>
          <p:nvPr>
            <p:ph type="body" idx="1"/>
          </p:nvPr>
        </p:nvSpPr>
        <p:spPr>
          <a:xfrm>
            <a:off x="755650" y="1700213"/>
            <a:ext cx="7010400" cy="1800225"/>
          </a:xfrm>
        </p:spPr>
        <p:txBody>
          <a:bodyPr/>
          <a:lstStyle/>
          <a:p>
            <a:pPr eaLnBrk="1" hangingPunct="1"/>
            <a:r>
              <a:rPr lang="zh-CN" altLang="en-US"/>
              <a:t>霍普菲尔德（</a:t>
            </a:r>
            <a:r>
              <a:rPr lang="en-US" altLang="zh-CN"/>
              <a:t>Hopfield</a:t>
            </a:r>
            <a:r>
              <a:rPr lang="zh-CN" altLang="en-US"/>
              <a:t>）改正模型</a:t>
            </a:r>
          </a:p>
          <a:p>
            <a:pPr eaLnBrk="1" hangingPunct="1"/>
            <a:r>
              <a:rPr lang="zh-CN" altLang="en-US">
                <a:sym typeface="Symbol" panose="05050102010706020507" pitchFamily="18" charset="2"/>
              </a:rPr>
              <a:t>萨斯塔莫宁（</a:t>
            </a:r>
            <a:r>
              <a:rPr lang="en-US" altLang="zh-CN">
                <a:sym typeface="Symbol" panose="05050102010706020507" pitchFamily="18" charset="2"/>
              </a:rPr>
              <a:t>Saastamoinen</a:t>
            </a:r>
            <a:r>
              <a:rPr lang="zh-CN" altLang="en-US">
                <a:sym typeface="Symbol" panose="05050102010706020507" pitchFamily="18" charset="2"/>
              </a:rPr>
              <a:t>）改正模型</a:t>
            </a:r>
          </a:p>
          <a:p>
            <a:pPr eaLnBrk="1" hangingPunct="1"/>
            <a:r>
              <a:rPr lang="zh-CN" altLang="en-US"/>
              <a:t>勃兰克（</a:t>
            </a:r>
            <a:r>
              <a:rPr lang="en-US" altLang="zh-CN"/>
              <a:t>Black</a:t>
            </a:r>
            <a:r>
              <a:rPr lang="zh-CN" altLang="en-US"/>
              <a:t>）改正模型</a:t>
            </a:r>
          </a:p>
        </p:txBody>
      </p:sp>
      <p:sp>
        <p:nvSpPr>
          <p:cNvPr id="4" name="Rectangle 3">
            <a:extLst>
              <a:ext uri="{FF2B5EF4-FFF2-40B4-BE49-F238E27FC236}">
                <a16:creationId xmlns:a16="http://schemas.microsoft.com/office/drawing/2014/main" id="{B85CD0FE-97F1-471A-BB54-FAB3855F3B94}"/>
              </a:ext>
            </a:extLst>
          </p:cNvPr>
          <p:cNvSpPr txBox="1">
            <a:spLocks noChangeArrowheads="1"/>
          </p:cNvSpPr>
          <p:nvPr/>
        </p:nvSpPr>
        <p:spPr bwMode="auto">
          <a:xfrm>
            <a:off x="250825" y="3357563"/>
            <a:ext cx="8893175"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accent1"/>
              </a:buClr>
              <a:buSzPct val="85000"/>
              <a:buFont typeface="Wingdings" pitchFamily="2" charset="2"/>
              <a:buChar char="o"/>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itchFamily="2" charset="2"/>
              <a:buChar char="n"/>
              <a:defRPr sz="2500" b="1">
                <a:solidFill>
                  <a:schemeClr val="tx2"/>
                </a:solidFill>
                <a:latin typeface="+mn-lt"/>
                <a:ea typeface="+mn-ea"/>
              </a:defRPr>
            </a:lvl2pPr>
            <a:lvl3pPr marL="1143000" indent="-228600" algn="l" rtl="0" eaLnBrk="0" fontAlgn="base" hangingPunct="0">
              <a:spcBef>
                <a:spcPct val="20000"/>
              </a:spcBef>
              <a:spcAft>
                <a:spcPct val="0"/>
              </a:spcAft>
              <a:buClr>
                <a:schemeClr val="accent1"/>
              </a:buClr>
              <a:buSzPct val="70000"/>
              <a:buFont typeface="Wingdings" pitchFamily="2" charset="2"/>
              <a:buChar char="p"/>
              <a:defRPr sz="2200" b="1">
                <a:solidFill>
                  <a:schemeClr val="tx2"/>
                </a:solidFill>
                <a:latin typeface="+mn-lt"/>
                <a:ea typeface="宋体" pitchFamily="2" charset="-122"/>
              </a:defRPr>
            </a:lvl3pPr>
            <a:lvl4pPr marL="1600200" indent="-228600" algn="l" rtl="0" eaLnBrk="0" fontAlgn="base" hangingPunct="0">
              <a:spcBef>
                <a:spcPct val="20000"/>
              </a:spcBef>
              <a:spcAft>
                <a:spcPct val="0"/>
              </a:spcAft>
              <a:buClr>
                <a:schemeClr val="accent1"/>
              </a:buClr>
              <a:buSzPct val="70000"/>
              <a:buFont typeface="Wingdings" pitchFamily="2" charset="2"/>
              <a:buChar char="n"/>
              <a:defRPr sz="2000" b="1">
                <a:solidFill>
                  <a:schemeClr val="tx2"/>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70000"/>
              <a:buFont typeface="Wingdings" pitchFamily="2" charset="2"/>
              <a:buChar char="o"/>
              <a:defRPr sz="2000" b="1">
                <a:solidFill>
                  <a:schemeClr val="tx2"/>
                </a:solidFill>
                <a:latin typeface="+mn-lt"/>
                <a:ea typeface="宋体" pitchFamily="2" charset="-122"/>
              </a:defRPr>
            </a:lvl5pPr>
            <a:lvl6pPr marL="2514600" indent="-228600" algn="l" rtl="0" fontAlgn="base">
              <a:spcBef>
                <a:spcPct val="20000"/>
              </a:spcBef>
              <a:spcAft>
                <a:spcPct val="0"/>
              </a:spcAft>
              <a:buClr>
                <a:schemeClr val="accent1"/>
              </a:buClr>
              <a:buSzPct val="70000"/>
              <a:buFont typeface="Wingdings" pitchFamily="2" charset="2"/>
              <a:buChar char="o"/>
              <a:defRPr sz="2000" b="1">
                <a:solidFill>
                  <a:schemeClr val="tx2"/>
                </a:solidFill>
                <a:latin typeface="+mn-lt"/>
                <a:ea typeface="宋体" pitchFamily="2" charset="-122"/>
              </a:defRPr>
            </a:lvl6pPr>
            <a:lvl7pPr marL="2971800" indent="-228600" algn="l" rtl="0" fontAlgn="base">
              <a:spcBef>
                <a:spcPct val="20000"/>
              </a:spcBef>
              <a:spcAft>
                <a:spcPct val="0"/>
              </a:spcAft>
              <a:buClr>
                <a:schemeClr val="accent1"/>
              </a:buClr>
              <a:buSzPct val="70000"/>
              <a:buFont typeface="Wingdings" pitchFamily="2" charset="2"/>
              <a:buChar char="o"/>
              <a:defRPr sz="2000" b="1">
                <a:solidFill>
                  <a:schemeClr val="tx2"/>
                </a:solidFill>
                <a:latin typeface="+mn-lt"/>
                <a:ea typeface="宋体" pitchFamily="2" charset="-122"/>
              </a:defRPr>
            </a:lvl7pPr>
            <a:lvl8pPr marL="3429000" indent="-228600" algn="l" rtl="0" fontAlgn="base">
              <a:spcBef>
                <a:spcPct val="20000"/>
              </a:spcBef>
              <a:spcAft>
                <a:spcPct val="0"/>
              </a:spcAft>
              <a:buClr>
                <a:schemeClr val="accent1"/>
              </a:buClr>
              <a:buSzPct val="70000"/>
              <a:buFont typeface="Wingdings" pitchFamily="2" charset="2"/>
              <a:buChar char="o"/>
              <a:defRPr sz="2000" b="1">
                <a:solidFill>
                  <a:schemeClr val="tx2"/>
                </a:solidFill>
                <a:latin typeface="+mn-lt"/>
                <a:ea typeface="宋体" pitchFamily="2" charset="-122"/>
              </a:defRPr>
            </a:lvl8pPr>
            <a:lvl9pPr marL="3886200" indent="-228600" algn="l" rtl="0" fontAlgn="base">
              <a:spcBef>
                <a:spcPct val="20000"/>
              </a:spcBef>
              <a:spcAft>
                <a:spcPct val="0"/>
              </a:spcAft>
              <a:buClr>
                <a:schemeClr val="accent1"/>
              </a:buClr>
              <a:buSzPct val="70000"/>
              <a:buFont typeface="Wingdings" pitchFamily="2" charset="2"/>
              <a:buChar char="o"/>
              <a:defRPr sz="2000" b="1">
                <a:solidFill>
                  <a:schemeClr val="tx2"/>
                </a:solidFill>
                <a:latin typeface="+mn-lt"/>
                <a:ea typeface="宋体" pitchFamily="2" charset="-122"/>
              </a:defRPr>
            </a:lvl9pPr>
          </a:lstStyle>
          <a:p>
            <a:pPr eaLnBrk="1" hangingPunct="1">
              <a:lnSpc>
                <a:spcPct val="150000"/>
              </a:lnSpc>
              <a:defRPr/>
            </a:pPr>
            <a:r>
              <a:rPr lang="zh-CN" altLang="en-US" kern="0" dirty="0">
                <a:sym typeface="Symbol" pitchFamily="18" charset="2"/>
              </a:rPr>
              <a:t>不同模型所算出的高度角</a:t>
            </a:r>
            <a:r>
              <a:rPr lang="en-US" altLang="zh-CN" kern="0" dirty="0">
                <a:sym typeface="Symbol" pitchFamily="18" charset="2"/>
              </a:rPr>
              <a:t>30</a:t>
            </a:r>
            <a:r>
              <a:rPr lang="zh-CN" altLang="en-US" kern="0" dirty="0">
                <a:sym typeface="Symbol" pitchFamily="18" charset="2"/>
              </a:rPr>
              <a:t>以上方向的延迟差异不大</a:t>
            </a:r>
          </a:p>
          <a:p>
            <a:pPr eaLnBrk="1" hangingPunct="1">
              <a:lnSpc>
                <a:spcPct val="150000"/>
              </a:lnSpc>
              <a:defRPr/>
            </a:pPr>
            <a:r>
              <a:rPr lang="en-US" altLang="zh-CN" kern="0" dirty="0">
                <a:sym typeface="Symbol" pitchFamily="18" charset="2"/>
              </a:rPr>
              <a:t>Black</a:t>
            </a:r>
            <a:r>
              <a:rPr lang="zh-CN" altLang="en-US" kern="0" dirty="0">
                <a:sym typeface="Symbol" pitchFamily="18" charset="2"/>
              </a:rPr>
              <a:t>模型可以看作是</a:t>
            </a:r>
            <a:r>
              <a:rPr lang="en-US" altLang="zh-CN" kern="0" dirty="0">
                <a:sym typeface="Symbol" pitchFamily="18" charset="2"/>
              </a:rPr>
              <a:t>Hopfield</a:t>
            </a:r>
            <a:r>
              <a:rPr lang="zh-CN" altLang="en-US" kern="0" dirty="0">
                <a:sym typeface="Symbol" pitchFamily="18" charset="2"/>
              </a:rPr>
              <a:t>模型的修正形式</a:t>
            </a:r>
          </a:p>
          <a:p>
            <a:pPr eaLnBrk="1" hangingPunct="1">
              <a:lnSpc>
                <a:spcPct val="150000"/>
              </a:lnSpc>
              <a:defRPr/>
            </a:pPr>
            <a:r>
              <a:rPr lang="en-US" altLang="zh-CN" kern="0" dirty="0" err="1">
                <a:sym typeface="Symbol" pitchFamily="18" charset="2"/>
              </a:rPr>
              <a:t>Saastamoinen</a:t>
            </a:r>
            <a:r>
              <a:rPr lang="zh-CN" altLang="en-US" kern="0" dirty="0">
                <a:sym typeface="Symbol" pitchFamily="18" charset="2"/>
              </a:rPr>
              <a:t>模型与</a:t>
            </a:r>
            <a:r>
              <a:rPr lang="en-US" altLang="zh-CN" kern="0" dirty="0">
                <a:sym typeface="Symbol" pitchFamily="18" charset="2"/>
              </a:rPr>
              <a:t>Hopfield</a:t>
            </a:r>
            <a:r>
              <a:rPr lang="zh-CN" altLang="en-US" kern="0" dirty="0">
                <a:sym typeface="Symbol" pitchFamily="18" charset="2"/>
              </a:rPr>
              <a:t>模型的差异要大于</a:t>
            </a:r>
            <a:r>
              <a:rPr lang="en-US" altLang="zh-CN" kern="0" dirty="0">
                <a:sym typeface="Symbol" pitchFamily="18" charset="2"/>
              </a:rPr>
              <a:t>Black</a:t>
            </a:r>
            <a:r>
              <a:rPr lang="zh-CN" altLang="en-US" kern="0" dirty="0">
                <a:sym typeface="Symbol" pitchFamily="18" charset="2"/>
              </a:rPr>
              <a:t>模型与</a:t>
            </a:r>
            <a:r>
              <a:rPr lang="en-US" altLang="zh-CN" kern="0" dirty="0">
                <a:sym typeface="Symbol" pitchFamily="18" charset="2"/>
              </a:rPr>
              <a:t>Hopfield</a:t>
            </a:r>
            <a:r>
              <a:rPr lang="zh-CN" altLang="en-US" kern="0" dirty="0">
                <a:sym typeface="Symbol" pitchFamily="18" charset="2"/>
              </a:rPr>
              <a:t>模型的差异</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88AB7D0-5D6D-4695-81B8-8C5B6C195FCB}"/>
              </a:ext>
            </a:extLst>
          </p:cNvPr>
          <p:cNvSpPr>
            <a:spLocks noGrp="1" noChangeArrowheads="1"/>
          </p:cNvSpPr>
          <p:nvPr>
            <p:ph type="title"/>
          </p:nvPr>
        </p:nvSpPr>
        <p:spPr/>
        <p:txBody>
          <a:bodyPr/>
          <a:lstStyle/>
          <a:p>
            <a:pPr eaLnBrk="1" hangingPunct="1"/>
            <a:r>
              <a:rPr lang="zh-CN" altLang="en-US"/>
              <a:t>ＧＰＳ测量主要误差分类</a:t>
            </a:r>
          </a:p>
        </p:txBody>
      </p:sp>
      <p:sp>
        <p:nvSpPr>
          <p:cNvPr id="6147" name="Rectangle 3">
            <a:extLst>
              <a:ext uri="{FF2B5EF4-FFF2-40B4-BE49-F238E27FC236}">
                <a16:creationId xmlns:a16="http://schemas.microsoft.com/office/drawing/2014/main" id="{41B92DB1-F5A9-469A-BA2E-162749FA734C}"/>
              </a:ext>
            </a:extLst>
          </p:cNvPr>
          <p:cNvSpPr>
            <a:spLocks noGrp="1" noChangeArrowheads="1"/>
          </p:cNvSpPr>
          <p:nvPr>
            <p:ph type="body" sz="half" idx="1"/>
          </p:nvPr>
        </p:nvSpPr>
        <p:spPr>
          <a:xfrm>
            <a:off x="323850" y="1981200"/>
            <a:ext cx="4319588" cy="4114800"/>
          </a:xfrm>
        </p:spPr>
        <p:txBody>
          <a:bodyPr/>
          <a:lstStyle/>
          <a:p>
            <a:pPr eaLnBrk="1" hangingPunct="1"/>
            <a:r>
              <a:rPr lang="zh-CN" altLang="en-US" sz="2400"/>
              <a:t>卫星部分（</a:t>
            </a:r>
            <a:r>
              <a:rPr lang="en-US" altLang="zh-CN" sz="2400"/>
              <a:t>1.5-15</a:t>
            </a:r>
            <a:r>
              <a:rPr lang="zh-CN" altLang="en-US" sz="2400"/>
              <a:t>ｍ）</a:t>
            </a:r>
          </a:p>
          <a:p>
            <a:pPr lvl="1" eaLnBrk="1" hangingPunct="1"/>
            <a:r>
              <a:rPr lang="zh-CN" altLang="en-US" sz="2100"/>
              <a:t>星历误差；钟误差；相对论</a:t>
            </a:r>
          </a:p>
          <a:p>
            <a:pPr eaLnBrk="1" hangingPunct="1"/>
            <a:r>
              <a:rPr lang="zh-CN" altLang="en-US" sz="2400"/>
              <a:t>信号传播（</a:t>
            </a:r>
            <a:r>
              <a:rPr lang="en-US" altLang="zh-CN" sz="2400"/>
              <a:t>1.5-15</a:t>
            </a:r>
            <a:r>
              <a:rPr lang="zh-CN" altLang="en-US" sz="2400"/>
              <a:t>ｍ）</a:t>
            </a:r>
          </a:p>
          <a:p>
            <a:pPr lvl="1" eaLnBrk="1" hangingPunct="1"/>
            <a:r>
              <a:rPr lang="zh-CN" altLang="en-US" sz="2100"/>
              <a:t>电离层；对流层；多路径</a:t>
            </a:r>
          </a:p>
          <a:p>
            <a:pPr eaLnBrk="1" hangingPunct="1"/>
            <a:r>
              <a:rPr lang="zh-CN" altLang="en-US" sz="2400"/>
              <a:t>信号接收（</a:t>
            </a:r>
            <a:r>
              <a:rPr lang="en-US" altLang="zh-CN" sz="2400"/>
              <a:t>1.5-5</a:t>
            </a:r>
            <a:r>
              <a:rPr lang="zh-CN" altLang="en-US" sz="2400"/>
              <a:t>ｍ）</a:t>
            </a:r>
          </a:p>
          <a:p>
            <a:pPr lvl="1" eaLnBrk="1" hangingPunct="1"/>
            <a:r>
              <a:rPr lang="zh-CN" altLang="en-US" sz="2100"/>
              <a:t>钟误差；位置误差；天线相位中心变化</a:t>
            </a:r>
          </a:p>
          <a:p>
            <a:pPr eaLnBrk="1" hangingPunct="1"/>
            <a:r>
              <a:rPr lang="zh-CN" altLang="en-US" sz="2400"/>
              <a:t>其他影响（</a:t>
            </a:r>
            <a:r>
              <a:rPr lang="en-US" altLang="zh-CN" sz="2400"/>
              <a:t>1.0</a:t>
            </a:r>
            <a:r>
              <a:rPr lang="zh-CN" altLang="en-US" sz="2400"/>
              <a:t>ｍ）</a:t>
            </a:r>
          </a:p>
          <a:p>
            <a:pPr lvl="1" eaLnBrk="1" hangingPunct="1"/>
            <a:r>
              <a:rPr lang="zh-CN" altLang="en-US" sz="2100"/>
              <a:t>地球自转；地球潮汐</a:t>
            </a:r>
          </a:p>
        </p:txBody>
      </p:sp>
      <p:graphicFrame>
        <p:nvGraphicFramePr>
          <p:cNvPr id="6148" name="Object 4">
            <a:extLst>
              <a:ext uri="{FF2B5EF4-FFF2-40B4-BE49-F238E27FC236}">
                <a16:creationId xmlns:a16="http://schemas.microsoft.com/office/drawing/2014/main" id="{6839A129-6BC1-49C9-A19C-F143E57B3888}"/>
              </a:ext>
            </a:extLst>
          </p:cNvPr>
          <p:cNvGraphicFramePr>
            <a:graphicFrameLocks noGrp="1" noChangeAspect="1"/>
          </p:cNvGraphicFramePr>
          <p:nvPr>
            <p:ph sz="half" idx="2"/>
          </p:nvPr>
        </p:nvGraphicFramePr>
        <p:xfrm>
          <a:off x="4749800" y="1700213"/>
          <a:ext cx="4375150" cy="4752975"/>
        </p:xfrm>
        <a:graphic>
          <a:graphicData uri="http://schemas.openxmlformats.org/presentationml/2006/ole">
            <mc:AlternateContent xmlns:mc="http://schemas.openxmlformats.org/markup-compatibility/2006">
              <mc:Choice xmlns:v="urn:schemas-microsoft-com:vml" Requires="v">
                <p:oleObj spid="_x0000_s6149" name="Image" r:id="rId3" imgW="13561905" imgH="14730159" progId="Photoshop.Image.6">
                  <p:embed/>
                </p:oleObj>
              </mc:Choice>
              <mc:Fallback>
                <p:oleObj name="Image" r:id="rId3" imgW="13561905" imgH="14730159" progId="Photoshop.Image.6">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9800" y="1700213"/>
                        <a:ext cx="43751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4233F7D-FE98-4515-A2D7-A7A1831A35A8}"/>
              </a:ext>
            </a:extLst>
          </p:cNvPr>
          <p:cNvSpPr>
            <a:spLocks noGrp="1" noChangeArrowheads="1"/>
          </p:cNvSpPr>
          <p:nvPr>
            <p:ph type="title"/>
          </p:nvPr>
        </p:nvSpPr>
        <p:spPr/>
        <p:txBody>
          <a:bodyPr/>
          <a:lstStyle/>
          <a:p>
            <a:pPr eaLnBrk="1" hangingPunct="1"/>
            <a:r>
              <a:rPr lang="zh-CN" altLang="en-US">
                <a:sym typeface="Symbol" panose="05050102010706020507" pitchFamily="18" charset="2"/>
              </a:rPr>
              <a:t>气象元素的测定</a:t>
            </a:r>
          </a:p>
        </p:txBody>
      </p:sp>
      <p:sp>
        <p:nvSpPr>
          <p:cNvPr id="26627" name="Rectangle 3">
            <a:extLst>
              <a:ext uri="{FF2B5EF4-FFF2-40B4-BE49-F238E27FC236}">
                <a16:creationId xmlns:a16="http://schemas.microsoft.com/office/drawing/2014/main" id="{1AA06093-CF20-43CC-A3B3-B9BE4C50D477}"/>
              </a:ext>
            </a:extLst>
          </p:cNvPr>
          <p:cNvSpPr>
            <a:spLocks noGrp="1" noChangeArrowheads="1"/>
          </p:cNvSpPr>
          <p:nvPr>
            <p:ph type="body" idx="1"/>
          </p:nvPr>
        </p:nvSpPr>
        <p:spPr/>
        <p:txBody>
          <a:bodyPr/>
          <a:lstStyle/>
          <a:p>
            <a:pPr eaLnBrk="1" hangingPunct="1"/>
            <a:r>
              <a:rPr lang="zh-CN" altLang="en-US">
                <a:sym typeface="Symbol" panose="05050102010706020507" pitchFamily="18" charset="2"/>
              </a:rPr>
              <a:t>气象元素</a:t>
            </a:r>
          </a:p>
          <a:p>
            <a:pPr lvl="1" eaLnBrk="1" hangingPunct="1"/>
            <a:r>
              <a:rPr lang="zh-CN" altLang="en-US">
                <a:sym typeface="Symbol" panose="05050102010706020507" pitchFamily="18" charset="2"/>
              </a:rPr>
              <a:t>干温、湿温、气压</a:t>
            </a:r>
          </a:p>
          <a:p>
            <a:pPr lvl="1" eaLnBrk="1" hangingPunct="1"/>
            <a:r>
              <a:rPr lang="zh-CN" altLang="en-US">
                <a:sym typeface="Symbol" panose="05050102010706020507" pitchFamily="18" charset="2"/>
              </a:rPr>
              <a:t>干温、相对湿度、气压</a:t>
            </a:r>
          </a:p>
          <a:p>
            <a:pPr eaLnBrk="1" hangingPunct="1"/>
            <a:r>
              <a:rPr lang="zh-CN" altLang="en-US">
                <a:sym typeface="Symbol" panose="05050102010706020507" pitchFamily="18" charset="2"/>
              </a:rPr>
              <a:t>测定方法</a:t>
            </a:r>
          </a:p>
          <a:p>
            <a:pPr lvl="1" eaLnBrk="1" hangingPunct="1"/>
            <a:r>
              <a:rPr lang="zh-CN" altLang="en-US">
                <a:sym typeface="Symbol" panose="05050102010706020507" pitchFamily="18" charset="2"/>
              </a:rPr>
              <a:t>普通仪器：通风干湿温度表、空盒气压计</a:t>
            </a:r>
          </a:p>
          <a:p>
            <a:pPr lvl="1" eaLnBrk="1" hangingPunct="1"/>
            <a:r>
              <a:rPr lang="zh-CN" altLang="en-US">
                <a:sym typeface="Symbol" panose="05050102010706020507" pitchFamily="18" charset="2"/>
              </a:rPr>
              <a:t>自动化的电子仪器</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B80B8C9-262C-403F-B2A3-151A9DA687F9}"/>
              </a:ext>
            </a:extLst>
          </p:cNvPr>
          <p:cNvSpPr>
            <a:spLocks noGrp="1" noChangeArrowheads="1"/>
          </p:cNvSpPr>
          <p:nvPr>
            <p:ph type="title"/>
          </p:nvPr>
        </p:nvSpPr>
        <p:spPr/>
        <p:txBody>
          <a:bodyPr/>
          <a:lstStyle/>
          <a:p>
            <a:pPr eaLnBrk="1" hangingPunct="1"/>
            <a:r>
              <a:rPr lang="zh-CN" altLang="en-US"/>
              <a:t>减弱对流层影响的措施</a:t>
            </a:r>
          </a:p>
        </p:txBody>
      </p:sp>
      <p:sp>
        <p:nvSpPr>
          <p:cNvPr id="27651" name="Rectangle 3">
            <a:extLst>
              <a:ext uri="{FF2B5EF4-FFF2-40B4-BE49-F238E27FC236}">
                <a16:creationId xmlns:a16="http://schemas.microsoft.com/office/drawing/2014/main" id="{E6F7D7E0-5E37-4006-84B1-CD3F38E7F7DB}"/>
              </a:ext>
            </a:extLst>
          </p:cNvPr>
          <p:cNvSpPr>
            <a:spLocks noGrp="1" noChangeArrowheads="1"/>
          </p:cNvSpPr>
          <p:nvPr>
            <p:ph type="body" idx="1"/>
          </p:nvPr>
        </p:nvSpPr>
        <p:spPr>
          <a:xfrm>
            <a:off x="684213" y="1981200"/>
            <a:ext cx="8002587" cy="4114800"/>
          </a:xfrm>
        </p:spPr>
        <p:txBody>
          <a:bodyPr/>
          <a:lstStyle/>
          <a:p>
            <a:pPr eaLnBrk="1" hangingPunct="1"/>
            <a:r>
              <a:rPr lang="zh-CN" altLang="en-US"/>
              <a:t>利用对流层模型加以修正</a:t>
            </a:r>
          </a:p>
          <a:p>
            <a:pPr lvl="1" eaLnBrk="1" hangingPunct="1"/>
            <a:endParaRPr lang="zh-CN" altLang="en-US"/>
          </a:p>
          <a:p>
            <a:pPr eaLnBrk="1" hangingPunct="1"/>
            <a:r>
              <a:rPr lang="zh-CN" altLang="en-US"/>
              <a:t>将对流层影响当作未知数，在数据处理时求解</a:t>
            </a:r>
          </a:p>
          <a:p>
            <a:pPr lvl="1" eaLnBrk="1" hangingPunct="1"/>
            <a:endParaRPr lang="zh-CN" altLang="en-US"/>
          </a:p>
          <a:p>
            <a:pPr eaLnBrk="1" hangingPunct="1"/>
            <a:r>
              <a:rPr lang="zh-CN" altLang="en-US"/>
              <a:t>利用同步观测值求差</a:t>
            </a:r>
          </a:p>
          <a:p>
            <a:pPr lvl="1" eaLnBrk="1" hangingPunct="1"/>
            <a:endParaRPr lang="zh-CN" altLang="en-US"/>
          </a:p>
          <a:p>
            <a:pPr eaLnBrk="1" hangingPunct="1"/>
            <a:r>
              <a:rPr lang="zh-CN" altLang="en-US"/>
              <a:t>利用水汽辐射计直接测定信号传播的影响</a:t>
            </a:r>
          </a:p>
          <a:p>
            <a:pPr eaLnBrk="1" hangingPunct="1"/>
            <a:endParaRPr lang="zh-CN" altLang="en-US"/>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3EED9BF-CD54-4609-869A-8C07439E18A8}"/>
              </a:ext>
            </a:extLst>
          </p:cNvPr>
          <p:cNvSpPr>
            <a:spLocks noGrp="1" noChangeArrowheads="1"/>
          </p:cNvSpPr>
          <p:nvPr>
            <p:ph type="title"/>
          </p:nvPr>
        </p:nvSpPr>
        <p:spPr/>
        <p:txBody>
          <a:bodyPr/>
          <a:lstStyle/>
          <a:p>
            <a:pPr eaLnBrk="1" hangingPunct="1"/>
            <a:r>
              <a:rPr lang="en-US" altLang="zh-CN"/>
              <a:t> </a:t>
            </a:r>
            <a:r>
              <a:rPr lang="zh-CN" altLang="en-US"/>
              <a:t>多路径误差</a:t>
            </a:r>
          </a:p>
        </p:txBody>
      </p:sp>
      <p:graphicFrame>
        <p:nvGraphicFramePr>
          <p:cNvPr id="28675" name="Object 3">
            <a:extLst>
              <a:ext uri="{FF2B5EF4-FFF2-40B4-BE49-F238E27FC236}">
                <a16:creationId xmlns:a16="http://schemas.microsoft.com/office/drawing/2014/main" id="{99563EC8-E471-45B8-8165-74B842554A42}"/>
              </a:ext>
            </a:extLst>
          </p:cNvPr>
          <p:cNvGraphicFramePr>
            <a:graphicFrameLocks noChangeAspect="1"/>
          </p:cNvGraphicFramePr>
          <p:nvPr/>
        </p:nvGraphicFramePr>
        <p:xfrm>
          <a:off x="1447800" y="1905000"/>
          <a:ext cx="6172200" cy="4270375"/>
        </p:xfrm>
        <a:graphic>
          <a:graphicData uri="http://schemas.openxmlformats.org/presentationml/2006/ole">
            <mc:AlternateContent xmlns:mc="http://schemas.openxmlformats.org/markup-compatibility/2006">
              <mc:Choice xmlns:v="urn:schemas-microsoft-com:vml" Requires="v">
                <p:oleObj spid="_x0000_s28676" name="Image" r:id="rId3" imgW="3174603" imgH="2196825" progId="Photoshop.Image.6">
                  <p:embed/>
                </p:oleObj>
              </mc:Choice>
              <mc:Fallback>
                <p:oleObj name="Image" r:id="rId3" imgW="3174603" imgH="2196825" progId="Photoshop.Image.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905000"/>
                        <a:ext cx="6172200" cy="427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A30DFBD-7B71-4131-B5C5-1966A5FEC40A}"/>
              </a:ext>
            </a:extLst>
          </p:cNvPr>
          <p:cNvSpPr>
            <a:spLocks noGrp="1" noChangeArrowheads="1"/>
          </p:cNvSpPr>
          <p:nvPr>
            <p:ph type="title"/>
          </p:nvPr>
        </p:nvSpPr>
        <p:spPr/>
        <p:txBody>
          <a:bodyPr/>
          <a:lstStyle/>
          <a:p>
            <a:pPr eaLnBrk="1" hangingPunct="1"/>
            <a:r>
              <a:rPr lang="zh-CN" altLang="en-US">
                <a:sym typeface="Symbol" panose="05050102010706020507" pitchFamily="18" charset="2"/>
              </a:rPr>
              <a:t>多路径误差与多路径效应</a:t>
            </a:r>
          </a:p>
        </p:txBody>
      </p:sp>
      <p:sp>
        <p:nvSpPr>
          <p:cNvPr id="29699" name="Rectangle 3">
            <a:extLst>
              <a:ext uri="{FF2B5EF4-FFF2-40B4-BE49-F238E27FC236}">
                <a16:creationId xmlns:a16="http://schemas.microsoft.com/office/drawing/2014/main" id="{ED262501-C0AD-4B30-9D5F-EBC4C1B1A7FF}"/>
              </a:ext>
            </a:extLst>
          </p:cNvPr>
          <p:cNvSpPr>
            <a:spLocks noGrp="1" noChangeArrowheads="1"/>
          </p:cNvSpPr>
          <p:nvPr>
            <p:ph type="body" idx="1"/>
          </p:nvPr>
        </p:nvSpPr>
        <p:spPr>
          <a:xfrm>
            <a:off x="323850" y="1844675"/>
            <a:ext cx="5184775" cy="4464050"/>
          </a:xfrm>
        </p:spPr>
        <p:txBody>
          <a:bodyPr/>
          <a:lstStyle/>
          <a:p>
            <a:pPr eaLnBrk="1" hangingPunct="1"/>
            <a:r>
              <a:rPr lang="zh-CN" altLang="en-US" sz="2400">
                <a:sym typeface="Symbol" panose="05050102010706020507" pitchFamily="18" charset="2"/>
              </a:rPr>
              <a:t>多路径（</a:t>
            </a:r>
            <a:r>
              <a:rPr lang="en-US" altLang="zh-CN" sz="2400">
                <a:sym typeface="Symbol" panose="05050102010706020507" pitchFamily="18" charset="2"/>
              </a:rPr>
              <a:t>Multipath</a:t>
            </a:r>
            <a:r>
              <a:rPr lang="zh-CN" altLang="en-US" sz="2400">
                <a:sym typeface="Symbol" panose="05050102010706020507" pitchFamily="18" charset="2"/>
              </a:rPr>
              <a:t>）误差</a:t>
            </a:r>
          </a:p>
          <a:p>
            <a:pPr lvl="1" eaLnBrk="1" hangingPunct="1"/>
            <a:r>
              <a:rPr lang="zh-CN" altLang="en-US" sz="2100">
                <a:sym typeface="Symbol" panose="05050102010706020507" pitchFamily="18" charset="2"/>
              </a:rPr>
              <a:t>在</a:t>
            </a:r>
            <a:r>
              <a:rPr lang="en-US" altLang="zh-CN" sz="2100">
                <a:sym typeface="Symbol" panose="05050102010706020507" pitchFamily="18" charset="2"/>
              </a:rPr>
              <a:t>GPS</a:t>
            </a:r>
            <a:r>
              <a:rPr lang="zh-CN" altLang="en-US" sz="2100">
                <a:sym typeface="Symbol" panose="05050102010706020507" pitchFamily="18" charset="2"/>
              </a:rPr>
              <a:t>测量中，被测站附近的物体所反射的卫星信号（反射波）被接收机天线所接收，与直接来自卫星的信号（直接波）产生干涉，从而使观测值偏离真值产生所谓的</a:t>
            </a:r>
            <a:r>
              <a:rPr lang="zh-CN" altLang="en-US" sz="2100">
                <a:latin typeface="华文细黑" panose="02010600040101010101" pitchFamily="2" charset="-122"/>
                <a:sym typeface="Symbol" panose="05050102010706020507" pitchFamily="18" charset="2"/>
              </a:rPr>
              <a:t>“</a:t>
            </a:r>
            <a:r>
              <a:rPr lang="zh-CN" altLang="en-US" sz="2100">
                <a:sym typeface="Symbol" panose="05050102010706020507" pitchFamily="18" charset="2"/>
              </a:rPr>
              <a:t>多路径误差</a:t>
            </a:r>
            <a:r>
              <a:rPr lang="zh-CN" altLang="en-US" sz="2100">
                <a:latin typeface="华文细黑" panose="02010600040101010101" pitchFamily="2" charset="-122"/>
                <a:sym typeface="Symbol" panose="05050102010706020507" pitchFamily="18" charset="2"/>
              </a:rPr>
              <a:t>”</a:t>
            </a:r>
            <a:r>
              <a:rPr lang="zh-CN" altLang="en-US" sz="2100">
                <a:sym typeface="Symbol" panose="05050102010706020507" pitchFamily="18" charset="2"/>
              </a:rPr>
              <a:t>。</a:t>
            </a:r>
          </a:p>
          <a:p>
            <a:pPr eaLnBrk="1" hangingPunct="1"/>
            <a:r>
              <a:rPr lang="zh-CN" altLang="en-US" sz="2400">
                <a:sym typeface="Symbol" panose="05050102010706020507" pitchFamily="18" charset="2"/>
              </a:rPr>
              <a:t>多路径效应</a:t>
            </a:r>
          </a:p>
          <a:p>
            <a:pPr lvl="1" eaLnBrk="1" hangingPunct="1"/>
            <a:r>
              <a:rPr lang="zh-CN" altLang="en-US" sz="2100">
                <a:sym typeface="Symbol" panose="05050102010706020507" pitchFamily="18" charset="2"/>
              </a:rPr>
              <a:t>由于多路径的信号传播所引起的干涉时延效应称为多路径效应。</a:t>
            </a:r>
          </a:p>
        </p:txBody>
      </p:sp>
      <p:graphicFrame>
        <p:nvGraphicFramePr>
          <p:cNvPr id="29700" name="Object 4">
            <a:extLst>
              <a:ext uri="{FF2B5EF4-FFF2-40B4-BE49-F238E27FC236}">
                <a16:creationId xmlns:a16="http://schemas.microsoft.com/office/drawing/2014/main" id="{9AE2C53E-F1CC-4CC9-8C0E-F0FB16CAD3C5}"/>
              </a:ext>
            </a:extLst>
          </p:cNvPr>
          <p:cNvGraphicFramePr>
            <a:graphicFrameLocks noChangeAspect="1"/>
          </p:cNvGraphicFramePr>
          <p:nvPr/>
        </p:nvGraphicFramePr>
        <p:xfrm>
          <a:off x="5580063" y="2060575"/>
          <a:ext cx="3563937" cy="2466975"/>
        </p:xfrm>
        <a:graphic>
          <a:graphicData uri="http://schemas.openxmlformats.org/presentationml/2006/ole">
            <mc:AlternateContent xmlns:mc="http://schemas.openxmlformats.org/markup-compatibility/2006">
              <mc:Choice xmlns:v="urn:schemas-microsoft-com:vml" Requires="v">
                <p:oleObj spid="_x0000_s29701" name="Image" r:id="rId3" imgW="3174603" imgH="2196825" progId="Photoshop.Image.6">
                  <p:embed/>
                </p:oleObj>
              </mc:Choice>
              <mc:Fallback>
                <p:oleObj name="Image" r:id="rId3" imgW="3174603" imgH="2196825" progId="Photoshop.Image.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063" y="2060575"/>
                        <a:ext cx="3563937"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D75E55FA-0A75-43F2-BBF5-899506EDD675}"/>
              </a:ext>
            </a:extLst>
          </p:cNvPr>
          <p:cNvSpPr>
            <a:spLocks noChangeArrowheads="1"/>
          </p:cNvSpPr>
          <p:nvPr/>
        </p:nvSpPr>
        <p:spPr bwMode="auto">
          <a:xfrm>
            <a:off x="4211638" y="1700213"/>
            <a:ext cx="4932362" cy="36004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5000"/>
              <a:buFont typeface="Wingdings" panose="05000000000000000000" pitchFamily="2" charset="2"/>
              <a:buChar char="o"/>
              <a:defRPr sz="2800" b="1">
                <a:solidFill>
                  <a:schemeClr val="tx2"/>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SzPct val="70000"/>
              <a:buFont typeface="Wingdings" panose="05000000000000000000" pitchFamily="2" charset="2"/>
              <a:buChar char="n"/>
              <a:defRPr sz="2500" b="1">
                <a:solidFill>
                  <a:schemeClr val="tx2"/>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70000"/>
              <a:buFont typeface="Wingdings" panose="05000000000000000000" pitchFamily="2" charset="2"/>
              <a:buChar char="p"/>
              <a:defRPr sz="2200" b="1">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70000"/>
              <a:buFont typeface="Wingdings" panose="05000000000000000000" pitchFamily="2" charset="2"/>
              <a:buChar char="n"/>
              <a:defRPr sz="2000" b="1">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
        <p:nvSpPr>
          <p:cNvPr id="30723" name="Rectangle 2">
            <a:extLst>
              <a:ext uri="{FF2B5EF4-FFF2-40B4-BE49-F238E27FC236}">
                <a16:creationId xmlns:a16="http://schemas.microsoft.com/office/drawing/2014/main" id="{3541F194-C6FD-4993-B7C7-EC145D359615}"/>
              </a:ext>
            </a:extLst>
          </p:cNvPr>
          <p:cNvSpPr>
            <a:spLocks noGrp="1" noChangeArrowheads="1"/>
          </p:cNvSpPr>
          <p:nvPr>
            <p:ph type="title"/>
          </p:nvPr>
        </p:nvSpPr>
        <p:spPr>
          <a:xfrm>
            <a:off x="827088" y="117475"/>
            <a:ext cx="8424862" cy="1295400"/>
          </a:xfrm>
        </p:spPr>
        <p:txBody>
          <a:bodyPr/>
          <a:lstStyle/>
          <a:p>
            <a:pPr eaLnBrk="1" hangingPunct="1"/>
            <a:r>
              <a:rPr lang="zh-CN" altLang="en-US"/>
              <a:t>反射波</a:t>
            </a:r>
            <a:r>
              <a:rPr lang="zh-CN" altLang="en-US" sz="4000">
                <a:sym typeface="Symbol" panose="05050102010706020507" pitchFamily="18" charset="2"/>
              </a:rPr>
              <a:t>物理特性与</a:t>
            </a:r>
            <a:r>
              <a:rPr lang="zh-CN" altLang="en-US"/>
              <a:t>多路径误差的</a:t>
            </a:r>
            <a:r>
              <a:rPr lang="zh-CN" altLang="en-US">
                <a:sym typeface="Symbol" panose="05050102010706020507" pitchFamily="18" charset="2"/>
              </a:rPr>
              <a:t>特点</a:t>
            </a:r>
            <a:endParaRPr lang="zh-CN" altLang="en-US"/>
          </a:p>
        </p:txBody>
      </p:sp>
      <p:sp>
        <p:nvSpPr>
          <p:cNvPr id="30724" name="Rectangle 3">
            <a:extLst>
              <a:ext uri="{FF2B5EF4-FFF2-40B4-BE49-F238E27FC236}">
                <a16:creationId xmlns:a16="http://schemas.microsoft.com/office/drawing/2014/main" id="{34E8B6B2-9AFC-4D02-A68F-EC656CB79860}"/>
              </a:ext>
            </a:extLst>
          </p:cNvPr>
          <p:cNvSpPr>
            <a:spLocks noGrp="1" noChangeArrowheads="1"/>
          </p:cNvSpPr>
          <p:nvPr>
            <p:ph type="body" idx="1"/>
          </p:nvPr>
        </p:nvSpPr>
        <p:spPr>
          <a:xfrm>
            <a:off x="395288" y="1628775"/>
            <a:ext cx="7010400" cy="2808288"/>
          </a:xfrm>
        </p:spPr>
        <p:txBody>
          <a:bodyPr/>
          <a:lstStyle/>
          <a:p>
            <a:pPr eaLnBrk="1" hangingPunct="1">
              <a:lnSpc>
                <a:spcPct val="150000"/>
              </a:lnSpc>
            </a:pPr>
            <a:r>
              <a:rPr lang="zh-CN" altLang="en-US" sz="2400">
                <a:sym typeface="Symbol" panose="05050102010706020507" pitchFamily="18" charset="2"/>
              </a:rPr>
              <a:t>反射波的物理特性</a:t>
            </a:r>
          </a:p>
          <a:p>
            <a:pPr lvl="1" eaLnBrk="1" hangingPunct="1">
              <a:lnSpc>
                <a:spcPct val="150000"/>
              </a:lnSpc>
            </a:pPr>
            <a:r>
              <a:rPr lang="zh-CN" altLang="en-US" sz="2100">
                <a:sym typeface="Symbol" panose="05050102010706020507" pitchFamily="18" charset="2"/>
              </a:rPr>
              <a:t>反射系数</a:t>
            </a:r>
            <a:r>
              <a:rPr lang="en-US" altLang="zh-CN" sz="2100">
                <a:sym typeface="Symbol" panose="05050102010706020507" pitchFamily="18" charset="2"/>
              </a:rPr>
              <a:t>a</a:t>
            </a:r>
          </a:p>
          <a:p>
            <a:pPr lvl="1" eaLnBrk="1" hangingPunct="1">
              <a:lnSpc>
                <a:spcPct val="150000"/>
              </a:lnSpc>
            </a:pPr>
            <a:r>
              <a:rPr lang="zh-CN" altLang="en-US" sz="2100">
                <a:sym typeface="Symbol" panose="05050102010706020507" pitchFamily="18" charset="2"/>
              </a:rPr>
              <a:t>极化特性</a:t>
            </a:r>
          </a:p>
          <a:p>
            <a:pPr lvl="2" eaLnBrk="1" hangingPunct="1">
              <a:lnSpc>
                <a:spcPct val="150000"/>
              </a:lnSpc>
            </a:pPr>
            <a:r>
              <a:rPr lang="en-US" altLang="zh-CN" sz="2000">
                <a:sym typeface="Symbol" panose="05050102010706020507" pitchFamily="18" charset="2"/>
              </a:rPr>
              <a:t>GPS</a:t>
            </a:r>
            <a:r>
              <a:rPr lang="zh-CN" altLang="en-US" sz="2000">
                <a:sym typeface="Symbol" panose="05050102010706020507" pitchFamily="18" charset="2"/>
              </a:rPr>
              <a:t>信号为右旋极化</a:t>
            </a:r>
          </a:p>
          <a:p>
            <a:pPr lvl="2" eaLnBrk="1" hangingPunct="1">
              <a:lnSpc>
                <a:spcPct val="150000"/>
              </a:lnSpc>
            </a:pPr>
            <a:r>
              <a:rPr lang="zh-CN" altLang="en-US" sz="2000">
                <a:sym typeface="Symbol" panose="05050102010706020507" pitchFamily="18" charset="2"/>
              </a:rPr>
              <a:t>反射信号为左旋极化</a:t>
            </a:r>
          </a:p>
        </p:txBody>
      </p:sp>
      <p:pic>
        <p:nvPicPr>
          <p:cNvPr id="30725" name="Picture 5">
            <a:extLst>
              <a:ext uri="{FF2B5EF4-FFF2-40B4-BE49-F238E27FC236}">
                <a16:creationId xmlns:a16="http://schemas.microsoft.com/office/drawing/2014/main" id="{5FFE1977-977B-426C-B6DD-F62C425B8E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6575" y="1700213"/>
            <a:ext cx="4645025" cy="354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6" name="Line 8">
            <a:extLst>
              <a:ext uri="{FF2B5EF4-FFF2-40B4-BE49-F238E27FC236}">
                <a16:creationId xmlns:a16="http://schemas.microsoft.com/office/drawing/2014/main" id="{2F442ED5-27D3-49C9-9AA8-F33862AC3D48}"/>
              </a:ext>
            </a:extLst>
          </p:cNvPr>
          <p:cNvSpPr>
            <a:spLocks noChangeShapeType="1"/>
          </p:cNvSpPr>
          <p:nvPr/>
        </p:nvSpPr>
        <p:spPr bwMode="auto">
          <a:xfrm>
            <a:off x="4859338" y="3357563"/>
            <a:ext cx="0" cy="143986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Rectangle 3">
            <a:extLst>
              <a:ext uri="{FF2B5EF4-FFF2-40B4-BE49-F238E27FC236}">
                <a16:creationId xmlns:a16="http://schemas.microsoft.com/office/drawing/2014/main" id="{0DAFF4E6-11C8-4D22-9F04-141A98763A38}"/>
              </a:ext>
            </a:extLst>
          </p:cNvPr>
          <p:cNvSpPr txBox="1">
            <a:spLocks noChangeArrowheads="1"/>
          </p:cNvSpPr>
          <p:nvPr/>
        </p:nvSpPr>
        <p:spPr bwMode="auto">
          <a:xfrm>
            <a:off x="107950" y="4395788"/>
            <a:ext cx="475138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accent1"/>
              </a:buClr>
              <a:buSzPct val="85000"/>
              <a:buFont typeface="Wingdings" pitchFamily="2" charset="2"/>
              <a:buChar char="o"/>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itchFamily="2" charset="2"/>
              <a:buChar char="n"/>
              <a:defRPr sz="2500" b="1">
                <a:solidFill>
                  <a:schemeClr val="tx2"/>
                </a:solidFill>
                <a:latin typeface="+mn-lt"/>
                <a:ea typeface="+mn-ea"/>
              </a:defRPr>
            </a:lvl2pPr>
            <a:lvl3pPr marL="1143000" indent="-228600" algn="l" rtl="0" eaLnBrk="0" fontAlgn="base" hangingPunct="0">
              <a:spcBef>
                <a:spcPct val="20000"/>
              </a:spcBef>
              <a:spcAft>
                <a:spcPct val="0"/>
              </a:spcAft>
              <a:buClr>
                <a:schemeClr val="accent1"/>
              </a:buClr>
              <a:buSzPct val="70000"/>
              <a:buFont typeface="Wingdings" pitchFamily="2" charset="2"/>
              <a:buChar char="p"/>
              <a:defRPr sz="2200" b="1">
                <a:solidFill>
                  <a:schemeClr val="tx2"/>
                </a:solidFill>
                <a:latin typeface="+mn-lt"/>
                <a:ea typeface="宋体" pitchFamily="2" charset="-122"/>
              </a:defRPr>
            </a:lvl3pPr>
            <a:lvl4pPr marL="1600200" indent="-228600" algn="l" rtl="0" eaLnBrk="0" fontAlgn="base" hangingPunct="0">
              <a:spcBef>
                <a:spcPct val="20000"/>
              </a:spcBef>
              <a:spcAft>
                <a:spcPct val="0"/>
              </a:spcAft>
              <a:buClr>
                <a:schemeClr val="accent1"/>
              </a:buClr>
              <a:buSzPct val="70000"/>
              <a:buFont typeface="Wingdings" pitchFamily="2" charset="2"/>
              <a:buChar char="n"/>
              <a:defRPr sz="2000" b="1">
                <a:solidFill>
                  <a:schemeClr val="tx2"/>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70000"/>
              <a:buFont typeface="Wingdings" pitchFamily="2" charset="2"/>
              <a:buChar char="o"/>
              <a:defRPr sz="2000" b="1">
                <a:solidFill>
                  <a:schemeClr val="tx2"/>
                </a:solidFill>
                <a:latin typeface="+mn-lt"/>
                <a:ea typeface="宋体" pitchFamily="2" charset="-122"/>
              </a:defRPr>
            </a:lvl5pPr>
            <a:lvl6pPr marL="2514600" indent="-228600" algn="l" rtl="0" fontAlgn="base">
              <a:spcBef>
                <a:spcPct val="20000"/>
              </a:spcBef>
              <a:spcAft>
                <a:spcPct val="0"/>
              </a:spcAft>
              <a:buClr>
                <a:schemeClr val="accent1"/>
              </a:buClr>
              <a:buSzPct val="70000"/>
              <a:buFont typeface="Wingdings" pitchFamily="2" charset="2"/>
              <a:buChar char="o"/>
              <a:defRPr sz="2000" b="1">
                <a:solidFill>
                  <a:schemeClr val="tx2"/>
                </a:solidFill>
                <a:latin typeface="+mn-lt"/>
                <a:ea typeface="宋体" pitchFamily="2" charset="-122"/>
              </a:defRPr>
            </a:lvl6pPr>
            <a:lvl7pPr marL="2971800" indent="-228600" algn="l" rtl="0" fontAlgn="base">
              <a:spcBef>
                <a:spcPct val="20000"/>
              </a:spcBef>
              <a:spcAft>
                <a:spcPct val="0"/>
              </a:spcAft>
              <a:buClr>
                <a:schemeClr val="accent1"/>
              </a:buClr>
              <a:buSzPct val="70000"/>
              <a:buFont typeface="Wingdings" pitchFamily="2" charset="2"/>
              <a:buChar char="o"/>
              <a:defRPr sz="2000" b="1">
                <a:solidFill>
                  <a:schemeClr val="tx2"/>
                </a:solidFill>
                <a:latin typeface="+mn-lt"/>
                <a:ea typeface="宋体" pitchFamily="2" charset="-122"/>
              </a:defRPr>
            </a:lvl7pPr>
            <a:lvl8pPr marL="3429000" indent="-228600" algn="l" rtl="0" fontAlgn="base">
              <a:spcBef>
                <a:spcPct val="20000"/>
              </a:spcBef>
              <a:spcAft>
                <a:spcPct val="0"/>
              </a:spcAft>
              <a:buClr>
                <a:schemeClr val="accent1"/>
              </a:buClr>
              <a:buSzPct val="70000"/>
              <a:buFont typeface="Wingdings" pitchFamily="2" charset="2"/>
              <a:buChar char="o"/>
              <a:defRPr sz="2000" b="1">
                <a:solidFill>
                  <a:schemeClr val="tx2"/>
                </a:solidFill>
                <a:latin typeface="+mn-lt"/>
                <a:ea typeface="宋体" pitchFamily="2" charset="-122"/>
              </a:defRPr>
            </a:lvl8pPr>
            <a:lvl9pPr marL="3886200" indent="-228600" algn="l" rtl="0" fontAlgn="base">
              <a:spcBef>
                <a:spcPct val="20000"/>
              </a:spcBef>
              <a:spcAft>
                <a:spcPct val="0"/>
              </a:spcAft>
              <a:buClr>
                <a:schemeClr val="accent1"/>
              </a:buClr>
              <a:buSzPct val="70000"/>
              <a:buFont typeface="Wingdings" pitchFamily="2" charset="2"/>
              <a:buChar char="o"/>
              <a:defRPr sz="2000" b="1">
                <a:solidFill>
                  <a:schemeClr val="tx2"/>
                </a:solidFill>
                <a:latin typeface="+mn-lt"/>
                <a:ea typeface="宋体" pitchFamily="2" charset="-122"/>
              </a:defRPr>
            </a:lvl9pPr>
          </a:lstStyle>
          <a:p>
            <a:pPr eaLnBrk="1" hangingPunct="1">
              <a:defRPr/>
            </a:pPr>
            <a:r>
              <a:rPr lang="zh-CN" altLang="en-US" dirty="0"/>
              <a:t>多路径误差的</a:t>
            </a:r>
            <a:r>
              <a:rPr lang="zh-CN" altLang="en-US" dirty="0">
                <a:sym typeface="Symbol" pitchFamily="18" charset="2"/>
              </a:rPr>
              <a:t>特点</a:t>
            </a:r>
            <a:endParaRPr lang="en-US" altLang="zh-CN" kern="0" dirty="0">
              <a:sym typeface="Symbol" pitchFamily="18" charset="2"/>
            </a:endParaRPr>
          </a:p>
          <a:p>
            <a:pPr lvl="1" eaLnBrk="1" hangingPunct="1">
              <a:defRPr/>
            </a:pPr>
            <a:r>
              <a:rPr lang="zh-CN" altLang="en-US" kern="0" dirty="0">
                <a:sym typeface="Symbol" pitchFamily="18" charset="2"/>
              </a:rPr>
              <a:t>与测站环境有关</a:t>
            </a:r>
          </a:p>
          <a:p>
            <a:pPr lvl="1" eaLnBrk="1" hangingPunct="1">
              <a:defRPr/>
            </a:pPr>
            <a:r>
              <a:rPr lang="zh-CN" altLang="en-US" kern="0" dirty="0">
                <a:sym typeface="Symbol" pitchFamily="18" charset="2"/>
              </a:rPr>
              <a:t>与反射体性质有关</a:t>
            </a:r>
          </a:p>
          <a:p>
            <a:pPr lvl="1" eaLnBrk="1" hangingPunct="1">
              <a:defRPr/>
            </a:pPr>
            <a:r>
              <a:rPr lang="zh-CN" altLang="en-US" kern="0" dirty="0">
                <a:sym typeface="Symbol" pitchFamily="18" charset="2"/>
              </a:rPr>
              <a:t>与接收机结构、性能有关</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A4DB3F8-FDC3-4E4C-8D3E-887625D5DCC1}"/>
              </a:ext>
            </a:extLst>
          </p:cNvPr>
          <p:cNvSpPr>
            <a:spLocks noGrp="1" noChangeArrowheads="1"/>
          </p:cNvSpPr>
          <p:nvPr>
            <p:ph type="title"/>
          </p:nvPr>
        </p:nvSpPr>
        <p:spPr/>
        <p:txBody>
          <a:bodyPr/>
          <a:lstStyle/>
          <a:p>
            <a:pPr eaLnBrk="1" hangingPunct="1"/>
            <a:r>
              <a:rPr lang="zh-CN" altLang="en-US"/>
              <a:t>应对多路径误差的方法①</a:t>
            </a:r>
          </a:p>
        </p:txBody>
      </p:sp>
      <p:sp>
        <p:nvSpPr>
          <p:cNvPr id="31747" name="Rectangle 3">
            <a:extLst>
              <a:ext uri="{FF2B5EF4-FFF2-40B4-BE49-F238E27FC236}">
                <a16:creationId xmlns:a16="http://schemas.microsoft.com/office/drawing/2014/main" id="{4970CE72-B990-4C03-8A88-060E5FCBAC35}"/>
              </a:ext>
            </a:extLst>
          </p:cNvPr>
          <p:cNvSpPr>
            <a:spLocks noGrp="1" noChangeArrowheads="1"/>
          </p:cNvSpPr>
          <p:nvPr>
            <p:ph type="body" idx="1"/>
          </p:nvPr>
        </p:nvSpPr>
        <p:spPr/>
        <p:txBody>
          <a:bodyPr/>
          <a:lstStyle/>
          <a:p>
            <a:pPr eaLnBrk="1" hangingPunct="1"/>
            <a:r>
              <a:rPr lang="zh-CN" altLang="en-US">
                <a:sym typeface="Symbol" panose="05050102010706020507" pitchFamily="18" charset="2"/>
              </a:rPr>
              <a:t>观测上</a:t>
            </a:r>
          </a:p>
          <a:p>
            <a:pPr lvl="1" eaLnBrk="1" hangingPunct="1"/>
            <a:r>
              <a:rPr lang="zh-CN" altLang="en-US">
                <a:sym typeface="Symbol" panose="05050102010706020507" pitchFamily="18" charset="2"/>
              </a:rPr>
              <a:t>选择合适的测站，避开易产生多路径的环境</a:t>
            </a:r>
          </a:p>
        </p:txBody>
      </p:sp>
      <p:grpSp>
        <p:nvGrpSpPr>
          <p:cNvPr id="31748" name="Group 5">
            <a:extLst>
              <a:ext uri="{FF2B5EF4-FFF2-40B4-BE49-F238E27FC236}">
                <a16:creationId xmlns:a16="http://schemas.microsoft.com/office/drawing/2014/main" id="{9F865233-12DE-48C9-8C9F-49AE6D02F09C}"/>
              </a:ext>
            </a:extLst>
          </p:cNvPr>
          <p:cNvGrpSpPr>
            <a:grpSpLocks/>
          </p:cNvGrpSpPr>
          <p:nvPr/>
        </p:nvGrpSpPr>
        <p:grpSpPr bwMode="auto">
          <a:xfrm>
            <a:off x="4724400" y="3276600"/>
            <a:ext cx="3581400" cy="2590800"/>
            <a:chOff x="4320" y="2880"/>
            <a:chExt cx="1154" cy="913"/>
          </a:xfrm>
        </p:grpSpPr>
        <p:pic>
          <p:nvPicPr>
            <p:cNvPr id="31758" name="Picture 6" descr="日历图-4">
              <a:extLst>
                <a:ext uri="{FF2B5EF4-FFF2-40B4-BE49-F238E27FC236}">
                  <a16:creationId xmlns:a16="http://schemas.microsoft.com/office/drawing/2014/main" id="{1AFD75AF-588F-4A46-AE3F-C86982C25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806" r="10753" b="24330"/>
            <a:stretch>
              <a:fillRect/>
            </a:stretch>
          </p:blipFill>
          <p:spPr bwMode="auto">
            <a:xfrm>
              <a:off x="4320" y="2880"/>
              <a:ext cx="1154" cy="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1759" name="Object 7">
              <a:extLst>
                <a:ext uri="{FF2B5EF4-FFF2-40B4-BE49-F238E27FC236}">
                  <a16:creationId xmlns:a16="http://schemas.microsoft.com/office/drawing/2014/main" id="{EB7B43AB-A1EB-44B8-B662-B243E909CF44}"/>
                </a:ext>
              </a:extLst>
            </p:cNvPr>
            <p:cNvGraphicFramePr>
              <a:graphicFrameLocks noChangeAspect="1"/>
            </p:cNvGraphicFramePr>
            <p:nvPr/>
          </p:nvGraphicFramePr>
          <p:xfrm>
            <a:off x="4496" y="2897"/>
            <a:ext cx="130" cy="133"/>
          </p:xfrm>
          <a:graphic>
            <a:graphicData uri="http://schemas.openxmlformats.org/presentationml/2006/ole">
              <mc:AlternateContent xmlns:mc="http://schemas.openxmlformats.org/markup-compatibility/2006">
                <mc:Choice xmlns:v="urn:schemas-microsoft-com:vml" Requires="v">
                  <p:oleObj spid="_x0000_s31764" name="Photo Editor 照片" r:id="rId4" imgW="3802710" imgH="4397121" progId="MSPhotoEd.3">
                    <p:embed/>
                  </p:oleObj>
                </mc:Choice>
                <mc:Fallback>
                  <p:oleObj name="Photo Editor 照片" r:id="rId4" imgW="3802710" imgH="4397121" progId="MSPhotoEd.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6" y="2897"/>
                          <a:ext cx="130" cy="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1760" name="Picture 8" descr="5700gps">
              <a:extLst>
                <a:ext uri="{FF2B5EF4-FFF2-40B4-BE49-F238E27FC236}">
                  <a16:creationId xmlns:a16="http://schemas.microsoft.com/office/drawing/2014/main" id="{AEED8475-A9D4-4677-948B-D80FDB9FA6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2" y="3418"/>
              <a:ext cx="1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1" name="Line 9">
              <a:extLst>
                <a:ext uri="{FF2B5EF4-FFF2-40B4-BE49-F238E27FC236}">
                  <a16:creationId xmlns:a16="http://schemas.microsoft.com/office/drawing/2014/main" id="{156F6C1B-34CB-4CD3-B3A0-11A6D4D95C71}"/>
                </a:ext>
              </a:extLst>
            </p:cNvPr>
            <p:cNvSpPr>
              <a:spLocks noChangeAspect="1" noChangeShapeType="1"/>
            </p:cNvSpPr>
            <p:nvPr/>
          </p:nvSpPr>
          <p:spPr bwMode="auto">
            <a:xfrm>
              <a:off x="4594" y="3018"/>
              <a:ext cx="293" cy="465"/>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2" name="Line 10">
              <a:extLst>
                <a:ext uri="{FF2B5EF4-FFF2-40B4-BE49-F238E27FC236}">
                  <a16:creationId xmlns:a16="http://schemas.microsoft.com/office/drawing/2014/main" id="{E1A1A70D-1AAF-4587-83D7-67E94638EB03}"/>
                </a:ext>
              </a:extLst>
            </p:cNvPr>
            <p:cNvSpPr>
              <a:spLocks noChangeAspect="1" noChangeShapeType="1"/>
            </p:cNvSpPr>
            <p:nvPr/>
          </p:nvSpPr>
          <p:spPr bwMode="auto">
            <a:xfrm flipV="1">
              <a:off x="4887" y="3431"/>
              <a:ext cx="294" cy="52"/>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3" name="Line 11">
              <a:extLst>
                <a:ext uri="{FF2B5EF4-FFF2-40B4-BE49-F238E27FC236}">
                  <a16:creationId xmlns:a16="http://schemas.microsoft.com/office/drawing/2014/main" id="{3B89E5A6-A076-4643-9E2F-5219F66BBB5F}"/>
                </a:ext>
              </a:extLst>
            </p:cNvPr>
            <p:cNvSpPr>
              <a:spLocks noChangeShapeType="1"/>
            </p:cNvSpPr>
            <p:nvPr/>
          </p:nvSpPr>
          <p:spPr bwMode="auto">
            <a:xfrm>
              <a:off x="4608" y="3024"/>
              <a:ext cx="576" cy="384"/>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31749" name="Group 12">
            <a:extLst>
              <a:ext uri="{FF2B5EF4-FFF2-40B4-BE49-F238E27FC236}">
                <a16:creationId xmlns:a16="http://schemas.microsoft.com/office/drawing/2014/main" id="{F35AAA78-0F42-4282-B34C-7D7CDAA4D191}"/>
              </a:ext>
            </a:extLst>
          </p:cNvPr>
          <p:cNvGrpSpPr>
            <a:grpSpLocks/>
          </p:cNvGrpSpPr>
          <p:nvPr/>
        </p:nvGrpSpPr>
        <p:grpSpPr bwMode="auto">
          <a:xfrm>
            <a:off x="1219200" y="3276600"/>
            <a:ext cx="3352800" cy="2590800"/>
            <a:chOff x="4320" y="1872"/>
            <a:chExt cx="1152" cy="988"/>
          </a:xfrm>
        </p:grpSpPr>
        <p:grpSp>
          <p:nvGrpSpPr>
            <p:cNvPr id="31751" name="Group 13">
              <a:extLst>
                <a:ext uri="{FF2B5EF4-FFF2-40B4-BE49-F238E27FC236}">
                  <a16:creationId xmlns:a16="http://schemas.microsoft.com/office/drawing/2014/main" id="{3C1C1549-6DE1-49FA-893B-F5DC8EAB963A}"/>
                </a:ext>
              </a:extLst>
            </p:cNvPr>
            <p:cNvGrpSpPr>
              <a:grpSpLocks/>
            </p:cNvGrpSpPr>
            <p:nvPr/>
          </p:nvGrpSpPr>
          <p:grpSpPr bwMode="auto">
            <a:xfrm>
              <a:off x="5057" y="2642"/>
              <a:ext cx="339" cy="173"/>
              <a:chOff x="3792" y="665"/>
              <a:chExt cx="2408" cy="2983"/>
            </a:xfrm>
          </p:grpSpPr>
          <p:sp>
            <p:nvSpPr>
              <p:cNvPr id="31756" name="Oval 14">
                <a:extLst>
                  <a:ext uri="{FF2B5EF4-FFF2-40B4-BE49-F238E27FC236}">
                    <a16:creationId xmlns:a16="http://schemas.microsoft.com/office/drawing/2014/main" id="{C590509E-2059-44F6-B6C4-8E179254BE7A}"/>
                  </a:ext>
                </a:extLst>
              </p:cNvPr>
              <p:cNvSpPr>
                <a:spLocks noChangeArrowheads="1"/>
              </p:cNvSpPr>
              <p:nvPr/>
            </p:nvSpPr>
            <p:spPr bwMode="auto">
              <a:xfrm>
                <a:off x="3792" y="3552"/>
                <a:ext cx="144"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5000"/>
                  <a:buFont typeface="Wingdings" panose="05000000000000000000" pitchFamily="2" charset="2"/>
                  <a:buChar char="o"/>
                  <a:defRPr sz="2800" b="1">
                    <a:solidFill>
                      <a:schemeClr val="tx2"/>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SzPct val="70000"/>
                  <a:buFont typeface="Wingdings" panose="05000000000000000000" pitchFamily="2" charset="2"/>
                  <a:buChar char="n"/>
                  <a:defRPr sz="2500" b="1">
                    <a:solidFill>
                      <a:schemeClr val="tx2"/>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70000"/>
                  <a:buFont typeface="Wingdings" panose="05000000000000000000" pitchFamily="2" charset="2"/>
                  <a:buChar char="p"/>
                  <a:defRPr sz="2200" b="1">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70000"/>
                  <a:buFont typeface="Wingdings" panose="05000000000000000000" pitchFamily="2" charset="2"/>
                  <a:buChar char="n"/>
                  <a:defRPr sz="2000" b="1">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graphicFrame>
            <p:nvGraphicFramePr>
              <p:cNvPr id="31757" name="Object 15">
                <a:extLst>
                  <a:ext uri="{FF2B5EF4-FFF2-40B4-BE49-F238E27FC236}">
                    <a16:creationId xmlns:a16="http://schemas.microsoft.com/office/drawing/2014/main" id="{C24E8F33-AEDF-4E41-8B2D-6EEFEFB02ED3}"/>
                  </a:ext>
                </a:extLst>
              </p:cNvPr>
              <p:cNvGraphicFramePr>
                <a:graphicFrameLocks noChangeAspect="1"/>
              </p:cNvGraphicFramePr>
              <p:nvPr/>
            </p:nvGraphicFramePr>
            <p:xfrm>
              <a:off x="5519" y="665"/>
              <a:ext cx="681" cy="1338"/>
            </p:xfrm>
            <a:graphic>
              <a:graphicData uri="http://schemas.openxmlformats.org/presentationml/2006/ole">
                <mc:AlternateContent xmlns:mc="http://schemas.openxmlformats.org/markup-compatibility/2006">
                  <mc:Choice xmlns:v="urn:schemas-microsoft-com:vml" Requires="v">
                    <p:oleObj spid="_x0000_s31765" name="Photo Editor 照片" r:id="rId7" imgW="2072381" imgH="3900952" progId="MSPhotoEd.3">
                      <p:embed/>
                    </p:oleObj>
                  </mc:Choice>
                  <mc:Fallback>
                    <p:oleObj name="Photo Editor 照片" r:id="rId7" imgW="2072381" imgH="3900952" progId="MSPhotoEd.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19" y="665"/>
                            <a:ext cx="681" cy="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31752" name="Picture 16" descr="errorB">
              <a:extLst>
                <a:ext uri="{FF2B5EF4-FFF2-40B4-BE49-F238E27FC236}">
                  <a16:creationId xmlns:a16="http://schemas.microsoft.com/office/drawing/2014/main" id="{8EE11B36-0113-456D-ACE7-E3E7545B6F1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t="25102" r="19354"/>
            <a:stretch>
              <a:fillRect/>
            </a:stretch>
          </p:blipFill>
          <p:spPr bwMode="auto">
            <a:xfrm>
              <a:off x="4320" y="2064"/>
              <a:ext cx="1152"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1753" name="Object 17">
              <a:extLst>
                <a:ext uri="{FF2B5EF4-FFF2-40B4-BE49-F238E27FC236}">
                  <a16:creationId xmlns:a16="http://schemas.microsoft.com/office/drawing/2014/main" id="{0DB2BDC7-557E-433B-B7A3-DD632749AD91}"/>
                </a:ext>
              </a:extLst>
            </p:cNvPr>
            <p:cNvGraphicFramePr>
              <a:graphicFrameLocks noChangeAspect="1"/>
            </p:cNvGraphicFramePr>
            <p:nvPr/>
          </p:nvGraphicFramePr>
          <p:xfrm>
            <a:off x="4320" y="1872"/>
            <a:ext cx="1152" cy="201"/>
          </p:xfrm>
          <a:graphic>
            <a:graphicData uri="http://schemas.openxmlformats.org/presentationml/2006/ole">
              <mc:AlternateContent xmlns:mc="http://schemas.openxmlformats.org/markup-compatibility/2006">
                <mc:Choice xmlns:v="urn:schemas-microsoft-com:vml" Requires="v">
                  <p:oleObj spid="_x0000_s31766" name="Photo Editor 照片" r:id="rId10" imgW="1188823" imgH="495343" progId="MSPhotoEd.3">
                    <p:embed/>
                  </p:oleObj>
                </mc:Choice>
                <mc:Fallback>
                  <p:oleObj name="Photo Editor 照片" r:id="rId10" imgW="1188823" imgH="495343" progId="MSPhotoEd.3">
                    <p:embed/>
                    <p:pic>
                      <p:nvPicPr>
                        <p:cNvPr id="0" name="Object 17"/>
                        <p:cNvPicPr>
                          <a:picLocks noChangeAspect="1" noChangeArrowheads="1"/>
                        </p:cNvPicPr>
                        <p:nvPr/>
                      </p:nvPicPr>
                      <p:blipFill>
                        <a:blip r:embed="rId11">
                          <a:lum bright="-78000"/>
                          <a:extLst>
                            <a:ext uri="{28A0092B-C50C-407E-A947-70E740481C1C}">
                              <a14:useLocalDpi xmlns:a14="http://schemas.microsoft.com/office/drawing/2010/main" val="0"/>
                            </a:ext>
                          </a:extLst>
                        </a:blip>
                        <a:srcRect/>
                        <a:stretch>
                          <a:fillRect/>
                        </a:stretch>
                      </p:blipFill>
                      <p:spPr bwMode="auto">
                        <a:xfrm>
                          <a:off x="4320" y="1872"/>
                          <a:ext cx="1152"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4" name="Object 18">
              <a:extLst>
                <a:ext uri="{FF2B5EF4-FFF2-40B4-BE49-F238E27FC236}">
                  <a16:creationId xmlns:a16="http://schemas.microsoft.com/office/drawing/2014/main" id="{533B09C1-2B21-42EF-8927-4FF9A15DD7D4}"/>
                </a:ext>
              </a:extLst>
            </p:cNvPr>
            <p:cNvGraphicFramePr>
              <a:graphicFrameLocks noChangeAspect="1"/>
            </p:cNvGraphicFramePr>
            <p:nvPr/>
          </p:nvGraphicFramePr>
          <p:xfrm>
            <a:off x="5080" y="1931"/>
            <a:ext cx="149" cy="186"/>
          </p:xfrm>
          <a:graphic>
            <a:graphicData uri="http://schemas.openxmlformats.org/presentationml/2006/ole">
              <mc:AlternateContent xmlns:mc="http://schemas.openxmlformats.org/markup-compatibility/2006">
                <mc:Choice xmlns:v="urn:schemas-microsoft-com:vml" Requires="v">
                  <p:oleObj spid="_x0000_s31767" name="BMP 图象" r:id="rId12" imgW="3932261" imgH="4435224" progId="Paint.Picture">
                    <p:embed/>
                  </p:oleObj>
                </mc:Choice>
                <mc:Fallback>
                  <p:oleObj name="BMP 图象" r:id="rId12" imgW="3932261" imgH="4435224" progId="Paint.Picture">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80" y="1931"/>
                          <a:ext cx="149"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5" name="Line 19">
              <a:extLst>
                <a:ext uri="{FF2B5EF4-FFF2-40B4-BE49-F238E27FC236}">
                  <a16:creationId xmlns:a16="http://schemas.microsoft.com/office/drawing/2014/main" id="{E6141A2C-8F8A-4C38-A5A8-770C45EE838F}"/>
                </a:ext>
              </a:extLst>
            </p:cNvPr>
            <p:cNvSpPr>
              <a:spLocks noChangeShapeType="1"/>
            </p:cNvSpPr>
            <p:nvPr/>
          </p:nvSpPr>
          <p:spPr bwMode="auto">
            <a:xfrm flipH="1">
              <a:off x="5088" y="2160"/>
              <a:ext cx="48" cy="576"/>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grpSp>
      <p:sp>
        <p:nvSpPr>
          <p:cNvPr id="31750" name="Text Box 20">
            <a:extLst>
              <a:ext uri="{FF2B5EF4-FFF2-40B4-BE49-F238E27FC236}">
                <a16:creationId xmlns:a16="http://schemas.microsoft.com/office/drawing/2014/main" id="{42D048EE-3DD8-4E54-AEEB-4DF423C8AFDE}"/>
              </a:ext>
            </a:extLst>
          </p:cNvPr>
          <p:cNvSpPr txBox="1">
            <a:spLocks noChangeArrowheads="1"/>
          </p:cNvSpPr>
          <p:nvPr/>
        </p:nvSpPr>
        <p:spPr bwMode="auto">
          <a:xfrm>
            <a:off x="3557588" y="6096000"/>
            <a:ext cx="202723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accent1"/>
              </a:buClr>
              <a:buSzPct val="85000"/>
              <a:buFont typeface="Wingdings" panose="05000000000000000000" pitchFamily="2" charset="2"/>
              <a:buChar char="o"/>
              <a:defRPr sz="2800" b="1">
                <a:solidFill>
                  <a:schemeClr val="tx2"/>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SzPct val="70000"/>
              <a:buFont typeface="Wingdings" panose="05000000000000000000" pitchFamily="2" charset="2"/>
              <a:buChar char="n"/>
              <a:defRPr sz="2500" b="1">
                <a:solidFill>
                  <a:schemeClr val="tx2"/>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70000"/>
              <a:buFont typeface="Wingdings" panose="05000000000000000000" pitchFamily="2" charset="2"/>
              <a:buChar char="p"/>
              <a:defRPr sz="2200" b="1">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70000"/>
              <a:buFont typeface="Wingdings" panose="05000000000000000000" pitchFamily="2" charset="2"/>
              <a:buChar char="n"/>
              <a:defRPr sz="2000" b="1">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1600">
                <a:solidFill>
                  <a:schemeClr val="tx1"/>
                </a:solidFill>
                <a:latin typeface="Times New Roman" panose="02020603050405020304" pitchFamily="18" charset="0"/>
                <a:ea typeface="宋体" panose="02010600030101010101" pitchFamily="2" charset="-122"/>
              </a:rPr>
              <a:t>易发生多路径的环境</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B46B10B-D766-45BE-A569-B6C64B88C365}"/>
              </a:ext>
            </a:extLst>
          </p:cNvPr>
          <p:cNvSpPr>
            <a:spLocks noGrp="1" noChangeArrowheads="1"/>
          </p:cNvSpPr>
          <p:nvPr>
            <p:ph type="title"/>
          </p:nvPr>
        </p:nvSpPr>
        <p:spPr/>
        <p:txBody>
          <a:bodyPr/>
          <a:lstStyle/>
          <a:p>
            <a:pPr eaLnBrk="1" hangingPunct="1"/>
            <a:r>
              <a:rPr lang="zh-CN" altLang="en-US"/>
              <a:t>应对多路径误差的方法②</a:t>
            </a:r>
          </a:p>
        </p:txBody>
      </p:sp>
      <p:sp>
        <p:nvSpPr>
          <p:cNvPr id="32771" name="Rectangle 3">
            <a:extLst>
              <a:ext uri="{FF2B5EF4-FFF2-40B4-BE49-F238E27FC236}">
                <a16:creationId xmlns:a16="http://schemas.microsoft.com/office/drawing/2014/main" id="{E4725D46-C915-49CA-B91E-099D5DD89984}"/>
              </a:ext>
            </a:extLst>
          </p:cNvPr>
          <p:cNvSpPr>
            <a:spLocks noGrp="1" noChangeArrowheads="1"/>
          </p:cNvSpPr>
          <p:nvPr>
            <p:ph type="body" idx="1"/>
          </p:nvPr>
        </p:nvSpPr>
        <p:spPr>
          <a:xfrm>
            <a:off x="611188" y="1700213"/>
            <a:ext cx="7010400" cy="4114800"/>
          </a:xfrm>
        </p:spPr>
        <p:txBody>
          <a:bodyPr/>
          <a:lstStyle/>
          <a:p>
            <a:pPr eaLnBrk="1" hangingPunct="1"/>
            <a:r>
              <a:rPr lang="zh-CN" altLang="en-US">
                <a:sym typeface="Symbol" panose="05050102010706020507" pitchFamily="18" charset="2"/>
              </a:rPr>
              <a:t>硬件上</a:t>
            </a:r>
          </a:p>
          <a:p>
            <a:pPr lvl="1" eaLnBrk="1" hangingPunct="1"/>
            <a:r>
              <a:rPr lang="zh-CN" altLang="en-US">
                <a:sym typeface="Symbol" panose="05050102010706020507" pitchFamily="18" charset="2"/>
              </a:rPr>
              <a:t>采用抗多路径误差的仪器设备</a:t>
            </a:r>
          </a:p>
          <a:p>
            <a:pPr lvl="2" eaLnBrk="1" hangingPunct="1"/>
            <a:r>
              <a:rPr lang="zh-CN" altLang="en-US">
                <a:sym typeface="Symbol" panose="05050102010706020507" pitchFamily="18" charset="2"/>
              </a:rPr>
              <a:t>抗多路径的天线：带抑径板或抑径圈的天线，极化天线</a:t>
            </a:r>
          </a:p>
          <a:p>
            <a:pPr lvl="2" eaLnBrk="1" hangingPunct="1"/>
            <a:r>
              <a:rPr lang="zh-CN" altLang="en-US">
                <a:sym typeface="Symbol" panose="05050102010706020507" pitchFamily="18" charset="2"/>
              </a:rPr>
              <a:t>抗多路径的接收机：窄相关技术</a:t>
            </a:r>
            <a:r>
              <a:rPr lang="en-US" altLang="zh-CN">
                <a:sym typeface="Symbol" panose="05050102010706020507" pitchFamily="18" charset="2"/>
              </a:rPr>
              <a:t>MEDLL(Multipath Estimating Delay Lock Loop)</a:t>
            </a:r>
            <a:r>
              <a:rPr lang="zh-CN" altLang="en-US">
                <a:sym typeface="Symbol" panose="05050102010706020507" pitchFamily="18" charset="2"/>
              </a:rPr>
              <a:t>等</a:t>
            </a:r>
          </a:p>
        </p:txBody>
      </p:sp>
      <p:pic>
        <p:nvPicPr>
          <p:cNvPr id="96261" name="Picture 5">
            <a:extLst>
              <a:ext uri="{FF2B5EF4-FFF2-40B4-BE49-F238E27FC236}">
                <a16:creationId xmlns:a16="http://schemas.microsoft.com/office/drawing/2014/main" id="{3B53E917-9C15-46AE-BF38-D0653E240981}"/>
              </a:ext>
            </a:extLst>
          </p:cNvPr>
          <p:cNvPicPr>
            <a:picLocks noChangeAspect="1" noChangeArrowheads="1"/>
          </p:cNvPicPr>
          <p:nvPr/>
        </p:nvPicPr>
        <p:blipFill>
          <a:blip r:embed="rId2">
            <a:lum bright="18000"/>
            <a:extLst>
              <a:ext uri="{28A0092B-C50C-407E-A947-70E740481C1C}">
                <a14:useLocalDpi xmlns:a14="http://schemas.microsoft.com/office/drawing/2010/main" val="0"/>
              </a:ext>
            </a:extLst>
          </a:blip>
          <a:srcRect/>
          <a:stretch>
            <a:fillRect/>
          </a:stretch>
        </p:blipFill>
        <p:spPr bwMode="auto">
          <a:xfrm>
            <a:off x="685800" y="4433888"/>
            <a:ext cx="2743200" cy="187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3" name="Picture 6" descr="ania45boro7">
            <a:extLst>
              <a:ext uri="{FF2B5EF4-FFF2-40B4-BE49-F238E27FC236}">
                <a16:creationId xmlns:a16="http://schemas.microsoft.com/office/drawing/2014/main" id="{4C763334-3474-4EFF-B8E8-FA3B73EE49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4437063"/>
            <a:ext cx="2895600"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7" descr="zephyrpdt">
            <a:extLst>
              <a:ext uri="{FF2B5EF4-FFF2-40B4-BE49-F238E27FC236}">
                <a16:creationId xmlns:a16="http://schemas.microsoft.com/office/drawing/2014/main" id="{738380AB-44E5-452F-9868-26E367F120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4419600"/>
            <a:ext cx="2362200"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Text Box 8">
            <a:extLst>
              <a:ext uri="{FF2B5EF4-FFF2-40B4-BE49-F238E27FC236}">
                <a16:creationId xmlns:a16="http://schemas.microsoft.com/office/drawing/2014/main" id="{E8164799-EBD7-423D-B01F-64FC48FCDB9F}"/>
              </a:ext>
            </a:extLst>
          </p:cNvPr>
          <p:cNvSpPr txBox="1">
            <a:spLocks noChangeArrowheads="1"/>
          </p:cNvSpPr>
          <p:nvPr/>
        </p:nvSpPr>
        <p:spPr bwMode="auto">
          <a:xfrm>
            <a:off x="3851275" y="5949950"/>
            <a:ext cx="20272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accent1"/>
              </a:buClr>
              <a:buSzPct val="85000"/>
              <a:buFont typeface="Wingdings" panose="05000000000000000000" pitchFamily="2" charset="2"/>
              <a:buChar char="o"/>
              <a:defRPr sz="2800" b="1">
                <a:solidFill>
                  <a:schemeClr val="tx2"/>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SzPct val="70000"/>
              <a:buFont typeface="Wingdings" panose="05000000000000000000" pitchFamily="2" charset="2"/>
              <a:buChar char="n"/>
              <a:defRPr sz="2500" b="1">
                <a:solidFill>
                  <a:schemeClr val="tx2"/>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70000"/>
              <a:buFont typeface="Wingdings" panose="05000000000000000000" pitchFamily="2" charset="2"/>
              <a:buChar char="p"/>
              <a:defRPr sz="2200" b="1">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70000"/>
              <a:buFont typeface="Wingdings" panose="05000000000000000000" pitchFamily="2" charset="2"/>
              <a:buChar char="n"/>
              <a:defRPr sz="2000" b="1">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1600">
                <a:solidFill>
                  <a:schemeClr val="bg1"/>
                </a:solidFill>
                <a:latin typeface="Times New Roman" panose="02020603050405020304" pitchFamily="18" charset="0"/>
                <a:ea typeface="宋体" panose="02010600030101010101" pitchFamily="2" charset="-122"/>
              </a:rPr>
              <a:t>抗多路径效应的天线</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nodeType="afterEffect">
                                  <p:stCondLst>
                                    <p:cond delay="1000"/>
                                  </p:stCondLst>
                                  <p:childTnLst>
                                    <p:set>
                                      <p:cBhvr>
                                        <p:cTn id="6" dur="1" fill="hold">
                                          <p:stCondLst>
                                            <p:cond delay="0"/>
                                          </p:stCondLst>
                                        </p:cTn>
                                        <p:tgtEl>
                                          <p:spTgt spid="96261"/>
                                        </p:tgtEl>
                                        <p:attrNameLst>
                                          <p:attrName>style.visibility</p:attrName>
                                        </p:attrNameLst>
                                      </p:cBhvr>
                                      <p:to>
                                        <p:strVal val="visible"/>
                                      </p:to>
                                    </p:set>
                                    <p:animEffect transition="in" filter="blinds(vertical)">
                                      <p:cBhvr>
                                        <p:cTn id="7" dur="500"/>
                                        <p:tgtEl>
                                          <p:spTgt spid="96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B6A90EA-DEF2-4E18-9A41-8E5AFD1B4710}"/>
              </a:ext>
            </a:extLst>
          </p:cNvPr>
          <p:cNvSpPr>
            <a:spLocks noGrp="1" noChangeArrowheads="1"/>
          </p:cNvSpPr>
          <p:nvPr>
            <p:ph type="title"/>
          </p:nvPr>
        </p:nvSpPr>
        <p:spPr>
          <a:xfrm>
            <a:off x="1403350" y="117475"/>
            <a:ext cx="7489825" cy="1295400"/>
          </a:xfrm>
        </p:spPr>
        <p:txBody>
          <a:bodyPr/>
          <a:lstStyle/>
          <a:p>
            <a:pPr eaLnBrk="1" hangingPunct="1"/>
            <a:r>
              <a:rPr lang="zh-CN" altLang="en-US"/>
              <a:t>与接收机有关的误差</a:t>
            </a:r>
            <a:r>
              <a:rPr lang="en-US" altLang="zh-CN"/>
              <a:t>--</a:t>
            </a:r>
            <a:r>
              <a:rPr lang="zh-CN" altLang="en-US"/>
              <a:t>接收机钟差</a:t>
            </a:r>
            <a:endParaRPr lang="en-US" altLang="zh-CN"/>
          </a:p>
        </p:txBody>
      </p:sp>
      <p:sp>
        <p:nvSpPr>
          <p:cNvPr id="33795" name="Rectangle 3">
            <a:extLst>
              <a:ext uri="{FF2B5EF4-FFF2-40B4-BE49-F238E27FC236}">
                <a16:creationId xmlns:a16="http://schemas.microsoft.com/office/drawing/2014/main" id="{D633266E-5CEF-4049-833A-E8632D6AC354}"/>
              </a:ext>
            </a:extLst>
          </p:cNvPr>
          <p:cNvSpPr>
            <a:spLocks noGrp="1" noChangeArrowheads="1"/>
          </p:cNvSpPr>
          <p:nvPr>
            <p:ph type="body" idx="1"/>
          </p:nvPr>
        </p:nvSpPr>
        <p:spPr>
          <a:xfrm>
            <a:off x="250825" y="1700213"/>
            <a:ext cx="5473700" cy="4681537"/>
          </a:xfrm>
        </p:spPr>
        <p:txBody>
          <a:bodyPr/>
          <a:lstStyle/>
          <a:p>
            <a:pPr eaLnBrk="1" hangingPunct="1"/>
            <a:r>
              <a:rPr lang="zh-CN" altLang="en-US"/>
              <a:t>定义</a:t>
            </a:r>
          </a:p>
          <a:p>
            <a:pPr lvl="1" eaLnBrk="1" hangingPunct="1"/>
            <a:r>
              <a:rPr lang="en-US" altLang="zh-CN"/>
              <a:t>GPS</a:t>
            </a:r>
            <a:r>
              <a:rPr lang="zh-CN" altLang="en-US"/>
              <a:t>接收机一般采用石英钟，接收机钟与理想的</a:t>
            </a:r>
            <a:r>
              <a:rPr lang="en-US" altLang="zh-CN"/>
              <a:t>GPS</a:t>
            </a:r>
            <a:r>
              <a:rPr lang="zh-CN" altLang="en-US"/>
              <a:t>时之间存在的偏差和漂移。</a:t>
            </a:r>
          </a:p>
          <a:p>
            <a:pPr eaLnBrk="1" hangingPunct="1"/>
            <a:r>
              <a:rPr lang="zh-CN" altLang="en-US"/>
              <a:t>减弱接收机钟误差的方法</a:t>
            </a:r>
          </a:p>
          <a:p>
            <a:pPr lvl="1" eaLnBrk="1" hangingPunct="1"/>
            <a:r>
              <a:rPr lang="zh-CN" altLang="en-US"/>
              <a:t>作为未知数与测站位置一并求解</a:t>
            </a:r>
          </a:p>
          <a:p>
            <a:pPr lvl="1" eaLnBrk="1" hangingPunct="1"/>
            <a:r>
              <a:rPr lang="zh-CN" altLang="en-US"/>
              <a:t>把接收机的钟误差表示为时间的多项式进行求解</a:t>
            </a:r>
          </a:p>
          <a:p>
            <a:pPr lvl="1" eaLnBrk="1" hangingPunct="1"/>
            <a:r>
              <a:rPr lang="zh-CN" altLang="en-US"/>
              <a:t>通过卫星间求一次差</a:t>
            </a:r>
          </a:p>
        </p:txBody>
      </p:sp>
      <p:pic>
        <p:nvPicPr>
          <p:cNvPr id="33796" name="Picture 4" descr="fig25">
            <a:extLst>
              <a:ext uri="{FF2B5EF4-FFF2-40B4-BE49-F238E27FC236}">
                <a16:creationId xmlns:a16="http://schemas.microsoft.com/office/drawing/2014/main" id="{3142FC94-F475-4863-91D2-0E28150A6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3644900"/>
            <a:ext cx="3581400" cy="274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487053E-9516-40FC-9A15-CE590C152DB7}"/>
              </a:ext>
            </a:extLst>
          </p:cNvPr>
          <p:cNvSpPr>
            <a:spLocks noGrp="1" noChangeArrowheads="1"/>
          </p:cNvSpPr>
          <p:nvPr>
            <p:ph type="title"/>
          </p:nvPr>
        </p:nvSpPr>
        <p:spPr/>
        <p:txBody>
          <a:bodyPr/>
          <a:lstStyle/>
          <a:p>
            <a:pPr eaLnBrk="1" hangingPunct="1"/>
            <a:r>
              <a:rPr lang="zh-CN" altLang="en-US"/>
              <a:t>接收机的位置误差</a:t>
            </a:r>
          </a:p>
        </p:txBody>
      </p:sp>
      <p:sp>
        <p:nvSpPr>
          <p:cNvPr id="34819" name="Rectangle 3">
            <a:extLst>
              <a:ext uri="{FF2B5EF4-FFF2-40B4-BE49-F238E27FC236}">
                <a16:creationId xmlns:a16="http://schemas.microsoft.com/office/drawing/2014/main" id="{E6710F23-CC36-4E37-902A-69D7FAEDA18D}"/>
              </a:ext>
            </a:extLst>
          </p:cNvPr>
          <p:cNvSpPr>
            <a:spLocks noGrp="1" noChangeArrowheads="1"/>
          </p:cNvSpPr>
          <p:nvPr>
            <p:ph type="body" idx="1"/>
          </p:nvPr>
        </p:nvSpPr>
        <p:spPr>
          <a:xfrm>
            <a:off x="457200" y="1700213"/>
            <a:ext cx="8229600" cy="4430712"/>
          </a:xfrm>
        </p:spPr>
        <p:txBody>
          <a:bodyPr/>
          <a:lstStyle/>
          <a:p>
            <a:pPr eaLnBrk="1" hangingPunct="1"/>
            <a:r>
              <a:rPr lang="zh-CN" altLang="en-US"/>
              <a:t>定义</a:t>
            </a:r>
          </a:p>
          <a:p>
            <a:pPr eaLnBrk="1" hangingPunct="1">
              <a:buFont typeface="Wingdings" panose="05000000000000000000" pitchFamily="2" charset="2"/>
              <a:buNone/>
            </a:pPr>
            <a:r>
              <a:rPr lang="zh-CN" altLang="en-US"/>
              <a:t>	接收机天线的相位中心相对测站标石中心位置的偏差。</a:t>
            </a:r>
          </a:p>
          <a:p>
            <a:pPr eaLnBrk="1" hangingPunct="1"/>
            <a:r>
              <a:rPr lang="zh-CN" altLang="en-US"/>
              <a:t>应对方法</a:t>
            </a:r>
          </a:p>
          <a:p>
            <a:pPr lvl="1" eaLnBrk="1" hangingPunct="1"/>
            <a:r>
              <a:rPr lang="zh-CN" altLang="en-US"/>
              <a:t>正确的对中整平</a:t>
            </a:r>
          </a:p>
          <a:p>
            <a:pPr lvl="1" eaLnBrk="1" hangingPunct="1"/>
            <a:r>
              <a:rPr lang="zh-CN" altLang="en-US"/>
              <a:t>采用强制对中装置（变形监测时）</a:t>
            </a:r>
          </a:p>
        </p:txBody>
      </p:sp>
      <p:grpSp>
        <p:nvGrpSpPr>
          <p:cNvPr id="34820" name="Group 4">
            <a:extLst>
              <a:ext uri="{FF2B5EF4-FFF2-40B4-BE49-F238E27FC236}">
                <a16:creationId xmlns:a16="http://schemas.microsoft.com/office/drawing/2014/main" id="{FBB901CA-C397-429C-81D3-B23F01246CCB}"/>
              </a:ext>
            </a:extLst>
          </p:cNvPr>
          <p:cNvGrpSpPr>
            <a:grpSpLocks/>
          </p:cNvGrpSpPr>
          <p:nvPr/>
        </p:nvGrpSpPr>
        <p:grpSpPr bwMode="auto">
          <a:xfrm>
            <a:off x="1219200" y="5105400"/>
            <a:ext cx="7010400" cy="1636713"/>
            <a:chOff x="768" y="2928"/>
            <a:chExt cx="4416" cy="1031"/>
          </a:xfrm>
        </p:grpSpPr>
        <p:pic>
          <p:nvPicPr>
            <p:cNvPr id="34821" name="Picture 5" descr="TRM41249_00">
              <a:extLst>
                <a:ext uri="{FF2B5EF4-FFF2-40B4-BE49-F238E27FC236}">
                  <a16:creationId xmlns:a16="http://schemas.microsoft.com/office/drawing/2014/main" id="{9F1FC6AB-CC2F-4A68-A60B-78D001DAB2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 y="2928"/>
              <a:ext cx="1536" cy="1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6" descr="JPL_DM+crT">
              <a:hlinkClick r:id="rId5"/>
              <a:extLst>
                <a:ext uri="{FF2B5EF4-FFF2-40B4-BE49-F238E27FC236}">
                  <a16:creationId xmlns:a16="http://schemas.microsoft.com/office/drawing/2014/main" id="{4EF238F2-C41D-43B9-BBC9-64A8940A1A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6" y="2928"/>
              <a:ext cx="1526"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7" descr="http://www.unistrong.com/GPSyuandi/images/minjian_05.jpg">
              <a:extLst>
                <a:ext uri="{FF2B5EF4-FFF2-40B4-BE49-F238E27FC236}">
                  <a16:creationId xmlns:a16="http://schemas.microsoft.com/office/drawing/2014/main" id="{E5EC1716-FC70-4063-8B3B-F590BC4F5EEA}"/>
                </a:ext>
              </a:extLst>
            </p:cNvPr>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768" y="2928"/>
              <a:ext cx="1044" cy="1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zoom/>
    <p:sndAc>
      <p:stSnd>
        <p:snd r:embed="rId3" name="camera.wav"/>
      </p:stSnd>
    </p:sndAc>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D196900-7304-4F68-8699-50273CBF1684}"/>
              </a:ext>
            </a:extLst>
          </p:cNvPr>
          <p:cNvSpPr>
            <a:spLocks noGrp="1" noChangeArrowheads="1"/>
          </p:cNvSpPr>
          <p:nvPr>
            <p:ph type="title"/>
          </p:nvPr>
        </p:nvSpPr>
        <p:spPr/>
        <p:txBody>
          <a:bodyPr/>
          <a:lstStyle/>
          <a:p>
            <a:pPr eaLnBrk="1" hangingPunct="1"/>
            <a:r>
              <a:rPr lang="zh-CN" altLang="en-US"/>
              <a:t>天线相位中心偏差</a:t>
            </a:r>
          </a:p>
        </p:txBody>
      </p:sp>
      <p:sp>
        <p:nvSpPr>
          <p:cNvPr id="36867" name="Rectangle 3">
            <a:extLst>
              <a:ext uri="{FF2B5EF4-FFF2-40B4-BE49-F238E27FC236}">
                <a16:creationId xmlns:a16="http://schemas.microsoft.com/office/drawing/2014/main" id="{A1284409-8316-4BC6-BA80-BCF5885DC5E8}"/>
              </a:ext>
            </a:extLst>
          </p:cNvPr>
          <p:cNvSpPr>
            <a:spLocks noGrp="1" noChangeArrowheads="1"/>
          </p:cNvSpPr>
          <p:nvPr>
            <p:ph type="body" idx="1"/>
          </p:nvPr>
        </p:nvSpPr>
        <p:spPr>
          <a:xfrm>
            <a:off x="684213" y="1981200"/>
            <a:ext cx="8002587" cy="4114800"/>
          </a:xfrm>
        </p:spPr>
        <p:txBody>
          <a:bodyPr/>
          <a:lstStyle/>
          <a:p>
            <a:pPr eaLnBrk="1" hangingPunct="1"/>
            <a:endParaRPr lang="zh-CN" altLang="en-US"/>
          </a:p>
          <a:p>
            <a:pPr eaLnBrk="1" hangingPunct="1"/>
            <a:r>
              <a:rPr lang="zh-CN" altLang="en-US"/>
              <a:t>接收机天线相位中心变化的改正</a:t>
            </a:r>
          </a:p>
          <a:p>
            <a:pPr lvl="1" eaLnBrk="1" hangingPunct="1">
              <a:lnSpc>
                <a:spcPct val="150000"/>
              </a:lnSpc>
            </a:pPr>
            <a:r>
              <a:rPr lang="en-US" altLang="zh-CN"/>
              <a:t>GPS</a:t>
            </a:r>
            <a:r>
              <a:rPr lang="zh-CN" altLang="en-US"/>
              <a:t>测量和定位时是以接收机天线的</a:t>
            </a:r>
            <a:r>
              <a:rPr lang="zh-CN" altLang="en-US">
                <a:solidFill>
                  <a:srgbClr val="FFFF00"/>
                </a:solidFill>
              </a:rPr>
              <a:t>相位中心位置为准</a:t>
            </a:r>
            <a:r>
              <a:rPr lang="zh-CN" altLang="en-US"/>
              <a:t>的，天线的相位中心与其</a:t>
            </a:r>
            <a:r>
              <a:rPr lang="zh-CN" altLang="en-US">
                <a:solidFill>
                  <a:srgbClr val="FFFF00"/>
                </a:solidFill>
              </a:rPr>
              <a:t>几何中心</a:t>
            </a:r>
            <a:r>
              <a:rPr lang="zh-CN" altLang="en-US"/>
              <a:t>理论上应保持一致。可是接收机天线接收到的</a:t>
            </a:r>
            <a:r>
              <a:rPr lang="en-US" altLang="zh-CN"/>
              <a:t>GPS</a:t>
            </a:r>
            <a:r>
              <a:rPr lang="zh-CN" altLang="en-US"/>
              <a:t>信号是来自四面八方，随着</a:t>
            </a:r>
            <a:r>
              <a:rPr lang="en-US" altLang="zh-CN"/>
              <a:t>GPS</a:t>
            </a:r>
            <a:r>
              <a:rPr lang="zh-CN" altLang="en-US"/>
              <a:t>信号</a:t>
            </a:r>
            <a:r>
              <a:rPr lang="zh-CN" altLang="en-US">
                <a:solidFill>
                  <a:srgbClr val="FFFF00"/>
                </a:solidFill>
              </a:rPr>
              <a:t>方位和高度角的变化</a:t>
            </a:r>
            <a:r>
              <a:rPr lang="zh-CN" altLang="en-US"/>
              <a:t>，接收机天线的</a:t>
            </a:r>
            <a:r>
              <a:rPr lang="zh-CN" altLang="en-US">
                <a:solidFill>
                  <a:srgbClr val="FFFF00"/>
                </a:solidFill>
              </a:rPr>
              <a:t>相位中心的位置也在发生变化</a:t>
            </a:r>
            <a:r>
              <a:rPr lang="zh-CN" altLang="en-US"/>
              <a:t>。</a:t>
            </a:r>
          </a:p>
        </p:txBody>
      </p:sp>
      <p:pic>
        <p:nvPicPr>
          <p:cNvPr id="36868" name="Picture 5" descr="ania45boro7">
            <a:extLst>
              <a:ext uri="{FF2B5EF4-FFF2-40B4-BE49-F238E27FC236}">
                <a16:creationId xmlns:a16="http://schemas.microsoft.com/office/drawing/2014/main" id="{0E72D600-07F9-400B-98D9-39B3D5D155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5063" y="981075"/>
            <a:ext cx="2895600"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sndAc>
      <p:stSnd>
        <p:snd r:embed="rId3" name="camera.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4559FC1-4A84-4087-9DBB-74841DF0512E}"/>
              </a:ext>
            </a:extLst>
          </p:cNvPr>
          <p:cNvSpPr>
            <a:spLocks noGrp="1" noChangeArrowheads="1"/>
          </p:cNvSpPr>
          <p:nvPr>
            <p:ph type="title"/>
          </p:nvPr>
        </p:nvSpPr>
        <p:spPr/>
        <p:txBody>
          <a:bodyPr/>
          <a:lstStyle/>
          <a:p>
            <a:pPr eaLnBrk="1" hangingPunct="1"/>
            <a:r>
              <a:rPr lang="zh-CN" altLang="en-US"/>
              <a:t>与卫星有关的误差</a:t>
            </a:r>
            <a:r>
              <a:rPr lang="en-US" altLang="zh-CN"/>
              <a:t>---</a:t>
            </a:r>
            <a:r>
              <a:rPr lang="zh-CN" altLang="en-US"/>
              <a:t>卫星星历（轨道）误差</a:t>
            </a:r>
          </a:p>
        </p:txBody>
      </p:sp>
      <p:sp>
        <p:nvSpPr>
          <p:cNvPr id="26627" name="Rectangle 3">
            <a:extLst>
              <a:ext uri="{FF2B5EF4-FFF2-40B4-BE49-F238E27FC236}">
                <a16:creationId xmlns:a16="http://schemas.microsoft.com/office/drawing/2014/main" id="{42EB9B50-3513-4B17-BD5A-CAA704E5F471}"/>
              </a:ext>
            </a:extLst>
          </p:cNvPr>
          <p:cNvSpPr>
            <a:spLocks noGrp="1" noChangeArrowheads="1"/>
          </p:cNvSpPr>
          <p:nvPr>
            <p:ph type="body" idx="1"/>
          </p:nvPr>
        </p:nvSpPr>
        <p:spPr>
          <a:xfrm>
            <a:off x="250825" y="1773238"/>
            <a:ext cx="8218488" cy="4114800"/>
          </a:xfrm>
        </p:spPr>
        <p:txBody>
          <a:bodyPr/>
          <a:lstStyle/>
          <a:p>
            <a:pPr eaLnBrk="1" hangingPunct="1"/>
            <a:r>
              <a:rPr lang="zh-CN" altLang="en-US"/>
              <a:t>定义</a:t>
            </a:r>
          </a:p>
          <a:p>
            <a:pPr lvl="1" eaLnBrk="1" hangingPunct="1"/>
            <a:r>
              <a:rPr lang="zh-CN" altLang="en-US"/>
              <a:t>由卫星星历给出的卫星在空间的位置与卫星的实际位置之差称为卫星星历误差。</a:t>
            </a:r>
          </a:p>
          <a:p>
            <a:pPr eaLnBrk="1" hangingPunct="1"/>
            <a:r>
              <a:rPr lang="zh-CN" altLang="en-US"/>
              <a:t>星历数据的来源（广播、实测）</a:t>
            </a:r>
          </a:p>
          <a:p>
            <a:pPr lvl="1" eaLnBrk="1" hangingPunct="1"/>
            <a:endParaRPr lang="zh-CN" altLang="en-US"/>
          </a:p>
        </p:txBody>
      </p:sp>
      <p:pic>
        <p:nvPicPr>
          <p:cNvPr id="7172" name="Picture 4" descr="fig93">
            <a:extLst>
              <a:ext uri="{FF2B5EF4-FFF2-40B4-BE49-F238E27FC236}">
                <a16:creationId xmlns:a16="http://schemas.microsoft.com/office/drawing/2014/main" id="{A0E0C9C9-F48A-480E-B830-1038349F16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644900"/>
            <a:ext cx="4419600" cy="277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 Box 5">
            <a:extLst>
              <a:ext uri="{FF2B5EF4-FFF2-40B4-BE49-F238E27FC236}">
                <a16:creationId xmlns:a16="http://schemas.microsoft.com/office/drawing/2014/main" id="{75ACD39C-6CB7-4255-B485-080A39205D07}"/>
              </a:ext>
            </a:extLst>
          </p:cNvPr>
          <p:cNvSpPr txBox="1">
            <a:spLocks noChangeArrowheads="1"/>
          </p:cNvSpPr>
          <p:nvPr/>
        </p:nvSpPr>
        <p:spPr bwMode="auto">
          <a:xfrm>
            <a:off x="395288" y="3716338"/>
            <a:ext cx="42672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Wingdings" panose="05000000000000000000" pitchFamily="2" charset="2"/>
              <a:buChar char="o"/>
              <a:defRPr sz="2800" b="1">
                <a:solidFill>
                  <a:schemeClr val="tx2"/>
                </a:solidFill>
                <a:latin typeface="Arial" panose="020B0604020202020204" pitchFamily="34" charset="0"/>
                <a:ea typeface="华文细黑" panose="02010600040101010101" pitchFamily="2" charset="-122"/>
              </a:defRPr>
            </a:lvl1pPr>
            <a:lvl2pPr>
              <a:spcBef>
                <a:spcPct val="20000"/>
              </a:spcBef>
              <a:buClr>
                <a:schemeClr val="accent1"/>
              </a:buClr>
              <a:buSzPct val="70000"/>
              <a:buFont typeface="Wingdings" panose="05000000000000000000" pitchFamily="2" charset="2"/>
              <a:buChar char="n"/>
              <a:defRPr sz="2500" b="1">
                <a:solidFill>
                  <a:schemeClr val="tx2"/>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70000"/>
              <a:buFont typeface="Wingdings" panose="05000000000000000000" pitchFamily="2" charset="2"/>
              <a:buChar char="p"/>
              <a:defRPr sz="2200" b="1">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70000"/>
              <a:buFont typeface="Wingdings" panose="05000000000000000000" pitchFamily="2" charset="2"/>
              <a:buChar char="n"/>
              <a:defRPr sz="2000" b="1">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9pPr>
          </a:lstStyle>
          <a:p>
            <a:pPr eaLnBrk="1" hangingPunct="1">
              <a:spcBef>
                <a:spcPct val="0"/>
              </a:spcBef>
              <a:buClr>
                <a:schemeClr val="hlink"/>
              </a:buClr>
              <a:buSzPct val="55000"/>
              <a:buFont typeface="Wingdings" panose="05000000000000000000" pitchFamily="2" charset="2"/>
              <a:buChar char="A"/>
            </a:pPr>
            <a:r>
              <a:rPr kumimoji="1" lang="zh-CN" altLang="en-US" sz="2400">
                <a:solidFill>
                  <a:schemeClr val="tx1"/>
                </a:solidFill>
                <a:latin typeface="Tahoma" panose="020B0604030504040204" pitchFamily="34" charset="0"/>
                <a:ea typeface="宋体" panose="02010600030101010101" pitchFamily="2" charset="-122"/>
              </a:rPr>
              <a:t>广播星历（预报星历）的精度</a:t>
            </a:r>
          </a:p>
          <a:p>
            <a:pPr lvl="1" eaLnBrk="1" hangingPunct="1">
              <a:spcBef>
                <a:spcPct val="0"/>
              </a:spcBef>
              <a:buClr>
                <a:schemeClr val="hlink"/>
              </a:buClr>
              <a:buSzPct val="55000"/>
              <a:buFont typeface="Wingdings" panose="05000000000000000000" pitchFamily="2" charset="2"/>
              <a:buNone/>
            </a:pPr>
            <a:r>
              <a:rPr kumimoji="1" lang="zh-CN" altLang="en-US" sz="2400">
                <a:solidFill>
                  <a:schemeClr val="tx1"/>
                </a:solidFill>
                <a:latin typeface="Tahoma" panose="020B0604030504040204" pitchFamily="34" charset="0"/>
                <a:ea typeface="宋体" panose="02010600030101010101" pitchFamily="2" charset="-122"/>
              </a:rPr>
              <a:t>	</a:t>
            </a:r>
            <a:r>
              <a:rPr kumimoji="1" lang="en-US" altLang="zh-CN" sz="2400">
                <a:solidFill>
                  <a:schemeClr val="tx1"/>
                </a:solidFill>
                <a:latin typeface="Tahoma" panose="020B0604030504040204" pitchFamily="34" charset="0"/>
                <a:ea typeface="宋体" panose="02010600030101010101" pitchFamily="2" charset="-122"/>
              </a:rPr>
              <a:t>(</a:t>
            </a:r>
            <a:r>
              <a:rPr kumimoji="1" lang="zh-CN" altLang="en-US" sz="2400">
                <a:solidFill>
                  <a:schemeClr val="tx1"/>
                </a:solidFill>
                <a:latin typeface="Tahoma" panose="020B0604030504040204" pitchFamily="34" charset="0"/>
                <a:ea typeface="宋体" panose="02010600030101010101" pitchFamily="2" charset="-122"/>
              </a:rPr>
              <a:t>无</a:t>
            </a:r>
            <a:r>
              <a:rPr kumimoji="1" lang="en-US" altLang="zh-CN" sz="2400">
                <a:solidFill>
                  <a:schemeClr val="tx1"/>
                </a:solidFill>
                <a:latin typeface="Tahoma" panose="020B0604030504040204" pitchFamily="34" charset="0"/>
                <a:ea typeface="宋体" panose="02010600030101010101" pitchFamily="2" charset="-122"/>
              </a:rPr>
              <a:t>SA) </a:t>
            </a:r>
            <a:r>
              <a:rPr kumimoji="1" lang="en-US" altLang="zh-CN" sz="2400">
                <a:solidFill>
                  <a:schemeClr val="tx1"/>
                </a:solidFill>
                <a:latin typeface="Tahoma" panose="020B0604030504040204" pitchFamily="34" charset="0"/>
                <a:ea typeface="宋体" panose="02010600030101010101" pitchFamily="2" charset="-122"/>
                <a:sym typeface="Symbol" panose="05050102010706020507" pitchFamily="18" charset="2"/>
              </a:rPr>
              <a:t></a:t>
            </a:r>
            <a:r>
              <a:rPr kumimoji="1" lang="en-US" altLang="zh-CN" sz="2400">
                <a:solidFill>
                  <a:schemeClr val="tx1"/>
                </a:solidFill>
                <a:latin typeface="Tahoma" panose="020B0604030504040204" pitchFamily="34" charset="0"/>
                <a:ea typeface="宋体" panose="02010600030101010101" pitchFamily="2" charset="-122"/>
              </a:rPr>
              <a:t>20</a:t>
            </a:r>
            <a:r>
              <a:rPr kumimoji="1" lang="zh-CN" altLang="en-US" sz="2400">
                <a:solidFill>
                  <a:schemeClr val="tx1"/>
                </a:solidFill>
                <a:latin typeface="Tahoma" panose="020B0604030504040204" pitchFamily="34" charset="0"/>
                <a:ea typeface="宋体" panose="02010600030101010101" pitchFamily="2" charset="-122"/>
              </a:rPr>
              <a:t>～</a:t>
            </a:r>
            <a:r>
              <a:rPr kumimoji="1" lang="en-US" altLang="zh-CN" sz="2400">
                <a:solidFill>
                  <a:schemeClr val="tx1"/>
                </a:solidFill>
                <a:latin typeface="Tahoma" panose="020B0604030504040204" pitchFamily="34" charset="0"/>
                <a:ea typeface="宋体" panose="02010600030101010101" pitchFamily="2" charset="-122"/>
              </a:rPr>
              <a:t>30</a:t>
            </a:r>
            <a:r>
              <a:rPr kumimoji="1" lang="zh-CN" altLang="en-US" sz="2400">
                <a:solidFill>
                  <a:schemeClr val="tx1"/>
                </a:solidFill>
                <a:latin typeface="Tahoma" panose="020B0604030504040204" pitchFamily="34" charset="0"/>
                <a:ea typeface="宋体" panose="02010600030101010101" pitchFamily="2" charset="-122"/>
              </a:rPr>
              <a:t>米</a:t>
            </a:r>
          </a:p>
          <a:p>
            <a:pPr lvl="1" eaLnBrk="1" hangingPunct="1">
              <a:spcBef>
                <a:spcPct val="0"/>
              </a:spcBef>
              <a:buClr>
                <a:schemeClr val="hlink"/>
              </a:buClr>
              <a:buSzPct val="55000"/>
              <a:buFont typeface="Wingdings" panose="05000000000000000000" pitchFamily="2" charset="2"/>
              <a:buNone/>
            </a:pPr>
            <a:r>
              <a:rPr kumimoji="1" lang="zh-CN" altLang="en-US" sz="2400">
                <a:solidFill>
                  <a:schemeClr val="tx1"/>
                </a:solidFill>
                <a:latin typeface="Tahoma" panose="020B0604030504040204" pitchFamily="34" charset="0"/>
                <a:ea typeface="宋体" panose="02010600030101010101" pitchFamily="2" charset="-122"/>
              </a:rPr>
              <a:t>	</a:t>
            </a:r>
            <a:r>
              <a:rPr kumimoji="1" lang="en-US" altLang="zh-CN" sz="2400">
                <a:solidFill>
                  <a:schemeClr val="tx1"/>
                </a:solidFill>
                <a:latin typeface="Tahoma" panose="020B0604030504040204" pitchFamily="34" charset="0"/>
                <a:ea typeface="宋体" panose="02010600030101010101" pitchFamily="2" charset="-122"/>
              </a:rPr>
              <a:t>(</a:t>
            </a:r>
            <a:r>
              <a:rPr kumimoji="1" lang="zh-CN" altLang="en-US" sz="2400">
                <a:solidFill>
                  <a:schemeClr val="tx1"/>
                </a:solidFill>
                <a:latin typeface="Tahoma" panose="020B0604030504040204" pitchFamily="34" charset="0"/>
                <a:ea typeface="宋体" panose="02010600030101010101" pitchFamily="2" charset="-122"/>
              </a:rPr>
              <a:t>有</a:t>
            </a:r>
            <a:r>
              <a:rPr kumimoji="1" lang="en-US" altLang="zh-CN" sz="2400">
                <a:solidFill>
                  <a:schemeClr val="tx1"/>
                </a:solidFill>
                <a:latin typeface="Tahoma" panose="020B0604030504040204" pitchFamily="34" charset="0"/>
                <a:ea typeface="宋体" panose="02010600030101010101" pitchFamily="2" charset="-122"/>
              </a:rPr>
              <a:t>SA) </a:t>
            </a:r>
            <a:r>
              <a:rPr kumimoji="1" lang="en-US" altLang="zh-CN" sz="2400">
                <a:solidFill>
                  <a:schemeClr val="tx1"/>
                </a:solidFill>
                <a:latin typeface="Tahoma" panose="020B0604030504040204" pitchFamily="34" charset="0"/>
                <a:ea typeface="宋体" panose="02010600030101010101" pitchFamily="2" charset="-122"/>
                <a:sym typeface="Symbol" panose="05050102010706020507" pitchFamily="18" charset="2"/>
              </a:rPr>
              <a:t></a:t>
            </a:r>
            <a:r>
              <a:rPr kumimoji="1" lang="en-US" altLang="zh-CN" sz="2400">
                <a:solidFill>
                  <a:schemeClr val="tx1"/>
                </a:solidFill>
                <a:latin typeface="Tahoma" panose="020B0604030504040204" pitchFamily="34" charset="0"/>
                <a:ea typeface="宋体" panose="02010600030101010101" pitchFamily="2" charset="-122"/>
              </a:rPr>
              <a:t>100</a:t>
            </a:r>
            <a:r>
              <a:rPr kumimoji="1" lang="zh-CN" altLang="en-US" sz="2400">
                <a:solidFill>
                  <a:schemeClr val="tx1"/>
                </a:solidFill>
                <a:latin typeface="Tahoma" panose="020B0604030504040204" pitchFamily="34" charset="0"/>
                <a:ea typeface="宋体" panose="02010600030101010101" pitchFamily="2" charset="-122"/>
              </a:rPr>
              <a:t>米</a:t>
            </a:r>
          </a:p>
          <a:p>
            <a:pPr eaLnBrk="1" hangingPunct="1">
              <a:spcBef>
                <a:spcPct val="0"/>
              </a:spcBef>
              <a:buClr>
                <a:schemeClr val="hlink"/>
              </a:buClr>
              <a:buSzPct val="55000"/>
              <a:buFont typeface="Wingdings" panose="05000000000000000000" pitchFamily="2" charset="2"/>
              <a:buChar char="A"/>
            </a:pPr>
            <a:r>
              <a:rPr kumimoji="1" lang="zh-CN" altLang="en-US" sz="2400">
                <a:solidFill>
                  <a:schemeClr val="tx1"/>
                </a:solidFill>
                <a:latin typeface="Tahoma" panose="020B0604030504040204" pitchFamily="34" charset="0"/>
                <a:ea typeface="宋体" panose="02010600030101010101" pitchFamily="2" charset="-122"/>
              </a:rPr>
              <a:t>精密星历（后处理星历）的精度</a:t>
            </a:r>
          </a:p>
          <a:p>
            <a:pPr lvl="1" eaLnBrk="1" hangingPunct="1">
              <a:spcBef>
                <a:spcPct val="0"/>
              </a:spcBef>
              <a:buClr>
                <a:schemeClr val="hlink"/>
              </a:buClr>
              <a:buSzPct val="55000"/>
              <a:buFont typeface="Wingdings" panose="05000000000000000000" pitchFamily="2" charset="2"/>
              <a:buNone/>
            </a:pPr>
            <a:r>
              <a:rPr kumimoji="1" lang="zh-CN" altLang="en-US" sz="2400">
                <a:solidFill>
                  <a:schemeClr val="tx1"/>
                </a:solidFill>
                <a:latin typeface="Tahoma" panose="020B0604030504040204" pitchFamily="34" charset="0"/>
                <a:ea typeface="宋体" panose="02010600030101010101" pitchFamily="2" charset="-122"/>
              </a:rPr>
              <a:t>	可达</a:t>
            </a:r>
            <a:r>
              <a:rPr kumimoji="1" lang="en-US" altLang="zh-CN" sz="2400">
                <a:solidFill>
                  <a:schemeClr val="tx1"/>
                </a:solidFill>
                <a:latin typeface="Tahoma" panose="020B0604030504040204" pitchFamily="34" charset="0"/>
                <a:ea typeface="宋体" panose="02010600030101010101" pitchFamily="2" charset="-122"/>
              </a:rPr>
              <a:t>1</a:t>
            </a:r>
            <a:r>
              <a:rPr kumimoji="1" lang="zh-CN" altLang="en-US" sz="2400">
                <a:solidFill>
                  <a:schemeClr val="tx1"/>
                </a:solidFill>
                <a:latin typeface="Tahoma" panose="020B0604030504040204" pitchFamily="34" charset="0"/>
                <a:ea typeface="宋体" panose="02010600030101010101" pitchFamily="2" charset="-122"/>
              </a:rPr>
              <a:t>厘米</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6627">
                                            <p:txEl>
                                              <p:pRg st="2" end="2"/>
                                            </p:txEl>
                                          </p:spTgt>
                                        </p:tgtEl>
                                        <p:attrNameLst>
                                          <p:attrName>style.visibility</p:attrName>
                                        </p:attrNameLst>
                                      </p:cBhvr>
                                      <p:to>
                                        <p:strVal val="visible"/>
                                      </p:to>
                                    </p:set>
                                    <p:anim calcmode="discrete" valueType="clr">
                                      <p:cBhvr override="childStyle">
                                        <p:cTn id="7" dur="80"/>
                                        <p:tgtEl>
                                          <p:spTgt spid="2662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6627">
                                            <p:txEl>
                                              <p:pRg st="2" end="2"/>
                                            </p:txEl>
                                          </p:spTgt>
                                        </p:tgtEl>
                                        <p:attrNameLst>
                                          <p:attrName>fillcolor</p:attrName>
                                        </p:attrNameLst>
                                      </p:cBhvr>
                                      <p:tavLst>
                                        <p:tav tm="0">
                                          <p:val>
                                            <p:clrVal>
                                              <a:schemeClr val="accent2"/>
                                            </p:clrVal>
                                          </p:val>
                                        </p:tav>
                                        <p:tav tm="50000">
                                          <p:val>
                                            <p:clrVal>
                                              <a:schemeClr val="hlink"/>
                                            </p:clrVal>
                                          </p:val>
                                        </p:tav>
                                      </p:tavLst>
                                    </p:anim>
                                    <p:set>
                                      <p:cBhvr>
                                        <p:cTn id="9" dur="80"/>
                                        <p:tgtEl>
                                          <p:spTgt spid="26627">
                                            <p:txEl>
                                              <p:pRg st="2" end="2"/>
                                            </p:txEl>
                                          </p:spTgt>
                                        </p:tgtEl>
                                        <p:attrNameLst>
                                          <p:attrName>fill.type</p:attrName>
                                        </p:attrNameLst>
                                      </p:cBhvr>
                                      <p:to>
                                        <p:strVal val="solid"/>
                                      </p:to>
                                    </p:set>
                                  </p:childTnLst>
                                </p:cTn>
                              </p:par>
                            </p:childTnLst>
                          </p:cTn>
                        </p:par>
                        <p:par>
                          <p:cTn id="10" fill="hold" nodeType="afterGroup">
                            <p:stCondLst>
                              <p:cond delay="600"/>
                            </p:stCondLst>
                            <p:childTnLst>
                              <p:par>
                                <p:cTn id="11" presetID="27" presetClass="entr" presetSubtype="0" fill="hold" nodeType="afterEffect">
                                  <p:stCondLst>
                                    <p:cond delay="0"/>
                                  </p:stCondLst>
                                  <p:iterate type="lt">
                                    <p:tmPct val="50000"/>
                                  </p:iterate>
                                  <p:childTnLst>
                                    <p:set>
                                      <p:cBhvr>
                                        <p:cTn id="12" dur="1" fill="hold">
                                          <p:stCondLst>
                                            <p:cond delay="0"/>
                                          </p:stCondLst>
                                        </p:cTn>
                                        <p:tgtEl>
                                          <p:spTgt spid="26629">
                                            <p:txEl>
                                              <p:pRg st="0" end="0"/>
                                            </p:txEl>
                                          </p:spTgt>
                                        </p:tgtEl>
                                        <p:attrNameLst>
                                          <p:attrName>style.visibility</p:attrName>
                                        </p:attrNameLst>
                                      </p:cBhvr>
                                      <p:to>
                                        <p:strVal val="visible"/>
                                      </p:to>
                                    </p:set>
                                    <p:anim calcmode="discrete" valueType="clr">
                                      <p:cBhvr override="childStyle">
                                        <p:cTn id="13" dur="80"/>
                                        <p:tgtEl>
                                          <p:spTgt spid="2662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26629">
                                            <p:txEl>
                                              <p:pRg st="0" end="0"/>
                                            </p:txEl>
                                          </p:spTgt>
                                        </p:tgtEl>
                                        <p:attrNameLst>
                                          <p:attrName>fillcolor</p:attrName>
                                        </p:attrNameLst>
                                      </p:cBhvr>
                                      <p:tavLst>
                                        <p:tav tm="0">
                                          <p:val>
                                            <p:clrVal>
                                              <a:schemeClr val="accent2"/>
                                            </p:clrVal>
                                          </p:val>
                                        </p:tav>
                                        <p:tav tm="50000">
                                          <p:val>
                                            <p:clrVal>
                                              <a:schemeClr val="hlink"/>
                                            </p:clrVal>
                                          </p:val>
                                        </p:tav>
                                      </p:tavLst>
                                    </p:anim>
                                    <p:set>
                                      <p:cBhvr>
                                        <p:cTn id="15" dur="80"/>
                                        <p:tgtEl>
                                          <p:spTgt spid="26629">
                                            <p:txEl>
                                              <p:pRg st="0" end="0"/>
                                            </p:txEl>
                                          </p:spTgt>
                                        </p:tgtEl>
                                        <p:attrNameLst>
                                          <p:attrName>fill.type</p:attrName>
                                        </p:attrNameLst>
                                      </p:cBhvr>
                                      <p:to>
                                        <p:strVal val="solid"/>
                                      </p:to>
                                    </p:set>
                                  </p:childTnLst>
                                </p:cTn>
                              </p:par>
                            </p:childTnLst>
                          </p:cTn>
                        </p:par>
                        <p:par>
                          <p:cTn id="16" fill="hold" nodeType="afterGroup">
                            <p:stCondLst>
                              <p:cond delay="1160"/>
                            </p:stCondLst>
                            <p:childTnLst>
                              <p:par>
                                <p:cTn id="17" presetID="27" presetClass="entr" presetSubtype="0" fill="hold" nodeType="afterEffect">
                                  <p:stCondLst>
                                    <p:cond delay="0"/>
                                  </p:stCondLst>
                                  <p:iterate type="lt">
                                    <p:tmPct val="50000"/>
                                  </p:iterate>
                                  <p:childTnLst>
                                    <p:set>
                                      <p:cBhvr>
                                        <p:cTn id="18" dur="1" fill="hold">
                                          <p:stCondLst>
                                            <p:cond delay="0"/>
                                          </p:stCondLst>
                                        </p:cTn>
                                        <p:tgtEl>
                                          <p:spTgt spid="26629">
                                            <p:txEl>
                                              <p:pRg st="1" end="1"/>
                                            </p:txEl>
                                          </p:spTgt>
                                        </p:tgtEl>
                                        <p:attrNameLst>
                                          <p:attrName>style.visibility</p:attrName>
                                        </p:attrNameLst>
                                      </p:cBhvr>
                                      <p:to>
                                        <p:strVal val="visible"/>
                                      </p:to>
                                    </p:set>
                                    <p:anim calcmode="discrete" valueType="clr">
                                      <p:cBhvr override="childStyle">
                                        <p:cTn id="19" dur="80"/>
                                        <p:tgtEl>
                                          <p:spTgt spid="2662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26629">
                                            <p:txEl>
                                              <p:pRg st="1" end="1"/>
                                            </p:txEl>
                                          </p:spTgt>
                                        </p:tgtEl>
                                        <p:attrNameLst>
                                          <p:attrName>fillcolor</p:attrName>
                                        </p:attrNameLst>
                                      </p:cBhvr>
                                      <p:tavLst>
                                        <p:tav tm="0">
                                          <p:val>
                                            <p:clrVal>
                                              <a:schemeClr val="accent2"/>
                                            </p:clrVal>
                                          </p:val>
                                        </p:tav>
                                        <p:tav tm="50000">
                                          <p:val>
                                            <p:clrVal>
                                              <a:schemeClr val="hlink"/>
                                            </p:clrVal>
                                          </p:val>
                                        </p:tav>
                                      </p:tavLst>
                                    </p:anim>
                                    <p:set>
                                      <p:cBhvr>
                                        <p:cTn id="21" dur="80"/>
                                        <p:tgtEl>
                                          <p:spTgt spid="26629">
                                            <p:txEl>
                                              <p:pRg st="1" end="1"/>
                                            </p:txEl>
                                          </p:spTgt>
                                        </p:tgtEl>
                                        <p:attrNameLst>
                                          <p:attrName>fill.type</p:attrName>
                                        </p:attrNameLst>
                                      </p:cBhvr>
                                      <p:to>
                                        <p:strVal val="solid"/>
                                      </p:to>
                                    </p:set>
                                  </p:childTnLst>
                                </p:cTn>
                              </p:par>
                            </p:childTnLst>
                          </p:cTn>
                        </p:par>
                        <p:par>
                          <p:cTn id="22" fill="hold" nodeType="afterGroup">
                            <p:stCondLst>
                              <p:cond delay="1680"/>
                            </p:stCondLst>
                            <p:childTnLst>
                              <p:par>
                                <p:cTn id="23" presetID="27" presetClass="entr" presetSubtype="0" fill="hold" nodeType="afterEffect">
                                  <p:stCondLst>
                                    <p:cond delay="0"/>
                                  </p:stCondLst>
                                  <p:iterate type="lt">
                                    <p:tmPct val="50000"/>
                                  </p:iterate>
                                  <p:childTnLst>
                                    <p:set>
                                      <p:cBhvr>
                                        <p:cTn id="24" dur="1" fill="hold">
                                          <p:stCondLst>
                                            <p:cond delay="0"/>
                                          </p:stCondLst>
                                        </p:cTn>
                                        <p:tgtEl>
                                          <p:spTgt spid="26629">
                                            <p:txEl>
                                              <p:pRg st="2" end="2"/>
                                            </p:txEl>
                                          </p:spTgt>
                                        </p:tgtEl>
                                        <p:attrNameLst>
                                          <p:attrName>style.visibility</p:attrName>
                                        </p:attrNameLst>
                                      </p:cBhvr>
                                      <p:to>
                                        <p:strVal val="visible"/>
                                      </p:to>
                                    </p:set>
                                    <p:anim calcmode="discrete" valueType="clr">
                                      <p:cBhvr override="childStyle">
                                        <p:cTn id="25" dur="80"/>
                                        <p:tgtEl>
                                          <p:spTgt spid="26629">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26629">
                                            <p:txEl>
                                              <p:pRg st="2" end="2"/>
                                            </p:txEl>
                                          </p:spTgt>
                                        </p:tgtEl>
                                        <p:attrNameLst>
                                          <p:attrName>fillcolor</p:attrName>
                                        </p:attrNameLst>
                                      </p:cBhvr>
                                      <p:tavLst>
                                        <p:tav tm="0">
                                          <p:val>
                                            <p:clrVal>
                                              <a:schemeClr val="accent2"/>
                                            </p:clrVal>
                                          </p:val>
                                        </p:tav>
                                        <p:tav tm="50000">
                                          <p:val>
                                            <p:clrVal>
                                              <a:schemeClr val="hlink"/>
                                            </p:clrVal>
                                          </p:val>
                                        </p:tav>
                                      </p:tavLst>
                                    </p:anim>
                                    <p:set>
                                      <p:cBhvr>
                                        <p:cTn id="27" dur="80"/>
                                        <p:tgtEl>
                                          <p:spTgt spid="26629">
                                            <p:txEl>
                                              <p:pRg st="2" end="2"/>
                                            </p:txEl>
                                          </p:spTgt>
                                        </p:tgtEl>
                                        <p:attrNameLst>
                                          <p:attrName>fill.type</p:attrName>
                                        </p:attrNameLst>
                                      </p:cBhvr>
                                      <p:to>
                                        <p:strVal val="solid"/>
                                      </p:to>
                                    </p:set>
                                  </p:childTnLst>
                                </p:cTn>
                              </p:par>
                            </p:childTnLst>
                          </p:cTn>
                        </p:par>
                        <p:par>
                          <p:cTn id="28" fill="hold" nodeType="afterGroup">
                            <p:stCondLst>
                              <p:cond delay="2120"/>
                            </p:stCondLst>
                            <p:childTnLst>
                              <p:par>
                                <p:cTn id="29" presetID="27" presetClass="entr" presetSubtype="0" fill="hold" nodeType="afterEffect">
                                  <p:stCondLst>
                                    <p:cond delay="0"/>
                                  </p:stCondLst>
                                  <p:iterate type="lt">
                                    <p:tmPct val="50000"/>
                                  </p:iterate>
                                  <p:childTnLst>
                                    <p:set>
                                      <p:cBhvr>
                                        <p:cTn id="30" dur="1" fill="hold">
                                          <p:stCondLst>
                                            <p:cond delay="0"/>
                                          </p:stCondLst>
                                        </p:cTn>
                                        <p:tgtEl>
                                          <p:spTgt spid="26629">
                                            <p:txEl>
                                              <p:pRg st="3" end="3"/>
                                            </p:txEl>
                                          </p:spTgt>
                                        </p:tgtEl>
                                        <p:attrNameLst>
                                          <p:attrName>style.visibility</p:attrName>
                                        </p:attrNameLst>
                                      </p:cBhvr>
                                      <p:to>
                                        <p:strVal val="visible"/>
                                      </p:to>
                                    </p:set>
                                    <p:anim calcmode="discrete" valueType="clr">
                                      <p:cBhvr override="childStyle">
                                        <p:cTn id="31" dur="80"/>
                                        <p:tgtEl>
                                          <p:spTgt spid="26629">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26629">
                                            <p:txEl>
                                              <p:pRg st="3" end="3"/>
                                            </p:txEl>
                                          </p:spTgt>
                                        </p:tgtEl>
                                        <p:attrNameLst>
                                          <p:attrName>fillcolor</p:attrName>
                                        </p:attrNameLst>
                                      </p:cBhvr>
                                      <p:tavLst>
                                        <p:tav tm="0">
                                          <p:val>
                                            <p:clrVal>
                                              <a:schemeClr val="accent2"/>
                                            </p:clrVal>
                                          </p:val>
                                        </p:tav>
                                        <p:tav tm="50000">
                                          <p:val>
                                            <p:clrVal>
                                              <a:schemeClr val="hlink"/>
                                            </p:clrVal>
                                          </p:val>
                                        </p:tav>
                                      </p:tavLst>
                                    </p:anim>
                                    <p:set>
                                      <p:cBhvr>
                                        <p:cTn id="33" dur="80"/>
                                        <p:tgtEl>
                                          <p:spTgt spid="26629">
                                            <p:txEl>
                                              <p:pRg st="3" end="3"/>
                                            </p:txEl>
                                          </p:spTgt>
                                        </p:tgtEl>
                                        <p:attrNameLst>
                                          <p:attrName>fill.type</p:attrName>
                                        </p:attrNameLst>
                                      </p:cBhvr>
                                      <p:to>
                                        <p:strVal val="solid"/>
                                      </p:to>
                                    </p:set>
                                  </p:childTnLst>
                                </p:cTn>
                              </p:par>
                            </p:childTnLst>
                          </p:cTn>
                        </p:par>
                        <p:par>
                          <p:cTn id="34" fill="hold" nodeType="afterGroup">
                            <p:stCondLst>
                              <p:cond delay="2720"/>
                            </p:stCondLst>
                            <p:childTnLst>
                              <p:par>
                                <p:cTn id="35" presetID="27" presetClass="entr" presetSubtype="0" fill="hold" nodeType="afterEffect">
                                  <p:stCondLst>
                                    <p:cond delay="0"/>
                                  </p:stCondLst>
                                  <p:iterate type="lt">
                                    <p:tmPct val="50000"/>
                                  </p:iterate>
                                  <p:childTnLst>
                                    <p:set>
                                      <p:cBhvr>
                                        <p:cTn id="36" dur="1" fill="hold">
                                          <p:stCondLst>
                                            <p:cond delay="0"/>
                                          </p:stCondLst>
                                        </p:cTn>
                                        <p:tgtEl>
                                          <p:spTgt spid="26629">
                                            <p:txEl>
                                              <p:pRg st="4" end="4"/>
                                            </p:txEl>
                                          </p:spTgt>
                                        </p:tgtEl>
                                        <p:attrNameLst>
                                          <p:attrName>style.visibility</p:attrName>
                                        </p:attrNameLst>
                                      </p:cBhvr>
                                      <p:to>
                                        <p:strVal val="visible"/>
                                      </p:to>
                                    </p:set>
                                    <p:anim calcmode="discrete" valueType="clr">
                                      <p:cBhvr override="childStyle">
                                        <p:cTn id="37" dur="80"/>
                                        <p:tgtEl>
                                          <p:spTgt spid="26629">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26629">
                                            <p:txEl>
                                              <p:pRg st="4" end="4"/>
                                            </p:txEl>
                                          </p:spTgt>
                                        </p:tgtEl>
                                        <p:attrNameLst>
                                          <p:attrName>fillcolor</p:attrName>
                                        </p:attrNameLst>
                                      </p:cBhvr>
                                      <p:tavLst>
                                        <p:tav tm="0">
                                          <p:val>
                                            <p:clrVal>
                                              <a:schemeClr val="accent2"/>
                                            </p:clrVal>
                                          </p:val>
                                        </p:tav>
                                        <p:tav tm="50000">
                                          <p:val>
                                            <p:clrVal>
                                              <a:schemeClr val="hlink"/>
                                            </p:clrVal>
                                          </p:val>
                                        </p:tav>
                                      </p:tavLst>
                                    </p:anim>
                                    <p:set>
                                      <p:cBhvr>
                                        <p:cTn id="39" dur="80"/>
                                        <p:tgtEl>
                                          <p:spTgt spid="26629">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81CD686A-2524-4200-8750-AC2349565FE2}"/>
              </a:ext>
            </a:extLst>
          </p:cNvPr>
          <p:cNvSpPr>
            <a:spLocks noGrp="1" noChangeArrowheads="1"/>
          </p:cNvSpPr>
          <p:nvPr>
            <p:ph type="title"/>
          </p:nvPr>
        </p:nvSpPr>
        <p:spPr/>
        <p:txBody>
          <a:bodyPr/>
          <a:lstStyle/>
          <a:p>
            <a:pPr eaLnBrk="1" hangingPunct="1"/>
            <a:r>
              <a:rPr lang="zh-CN" altLang="en-US"/>
              <a:t>天线相位中心偏差改正</a:t>
            </a:r>
          </a:p>
        </p:txBody>
      </p:sp>
      <p:sp>
        <p:nvSpPr>
          <p:cNvPr id="38915" name="Rectangle 3">
            <a:extLst>
              <a:ext uri="{FF2B5EF4-FFF2-40B4-BE49-F238E27FC236}">
                <a16:creationId xmlns:a16="http://schemas.microsoft.com/office/drawing/2014/main" id="{8B4D53D8-FADE-46E1-9412-2A7DB69F30FA}"/>
              </a:ext>
            </a:extLst>
          </p:cNvPr>
          <p:cNvSpPr>
            <a:spLocks noGrp="1" noChangeArrowheads="1"/>
          </p:cNvSpPr>
          <p:nvPr>
            <p:ph type="body" idx="1"/>
          </p:nvPr>
        </p:nvSpPr>
        <p:spPr>
          <a:xfrm>
            <a:off x="468313" y="1998663"/>
            <a:ext cx="8351837" cy="3198812"/>
          </a:xfrm>
        </p:spPr>
        <p:txBody>
          <a:bodyPr/>
          <a:lstStyle/>
          <a:p>
            <a:pPr eaLnBrk="1" hangingPunct="1"/>
            <a:r>
              <a:rPr lang="zh-CN" altLang="en-US"/>
              <a:t>应对方法</a:t>
            </a:r>
          </a:p>
          <a:p>
            <a:pPr lvl="1" eaLnBrk="1" hangingPunct="1"/>
            <a:r>
              <a:rPr lang="zh-CN" altLang="en-US"/>
              <a:t>使用</a:t>
            </a:r>
            <a:r>
              <a:rPr lang="zh-CN" altLang="en-US">
                <a:solidFill>
                  <a:srgbClr val="FFFF00"/>
                </a:solidFill>
              </a:rPr>
              <a:t>相同类型的天线</a:t>
            </a:r>
            <a:r>
              <a:rPr lang="zh-CN" altLang="en-US"/>
              <a:t>并进行天线</a:t>
            </a:r>
            <a:r>
              <a:rPr lang="zh-CN" altLang="en-US">
                <a:solidFill>
                  <a:srgbClr val="FFFF00"/>
                </a:solidFill>
              </a:rPr>
              <a:t>定向</a:t>
            </a:r>
            <a:r>
              <a:rPr lang="zh-CN" altLang="en-US"/>
              <a:t>（限于相对定位）</a:t>
            </a:r>
          </a:p>
          <a:p>
            <a:pPr lvl="1" eaLnBrk="1" hangingPunct="1"/>
            <a:r>
              <a:rPr lang="zh-CN" altLang="en-US"/>
              <a:t>模型改正</a:t>
            </a:r>
          </a:p>
        </p:txBody>
      </p:sp>
      <p:grpSp>
        <p:nvGrpSpPr>
          <p:cNvPr id="38916" name="Group 4">
            <a:extLst>
              <a:ext uri="{FF2B5EF4-FFF2-40B4-BE49-F238E27FC236}">
                <a16:creationId xmlns:a16="http://schemas.microsoft.com/office/drawing/2014/main" id="{06C7CB72-5B16-4057-B617-589367D0A0A2}"/>
              </a:ext>
            </a:extLst>
          </p:cNvPr>
          <p:cNvGrpSpPr>
            <a:grpSpLocks/>
          </p:cNvGrpSpPr>
          <p:nvPr/>
        </p:nvGrpSpPr>
        <p:grpSpPr bwMode="auto">
          <a:xfrm>
            <a:off x="1312863" y="3860800"/>
            <a:ext cx="6572250" cy="2771775"/>
            <a:chOff x="720" y="2160"/>
            <a:chExt cx="4440" cy="2064"/>
          </a:xfrm>
        </p:grpSpPr>
        <p:pic>
          <p:nvPicPr>
            <p:cNvPr id="38917" name="Picture 5" descr="TRM41249_00">
              <a:hlinkClick r:id="rId4"/>
              <a:extLst>
                <a:ext uri="{FF2B5EF4-FFF2-40B4-BE49-F238E27FC236}">
                  <a16:creationId xmlns:a16="http://schemas.microsoft.com/office/drawing/2014/main" id="{8902EA1C-4482-462B-8599-DCF74D54F0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 y="2160"/>
              <a:ext cx="1526"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6" descr="JPL_DM+crT">
              <a:hlinkClick r:id="rId6"/>
              <a:extLst>
                <a:ext uri="{FF2B5EF4-FFF2-40B4-BE49-F238E27FC236}">
                  <a16:creationId xmlns:a16="http://schemas.microsoft.com/office/drawing/2014/main" id="{3BD5DEDD-5F3A-44C5-B080-B90679A749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 y="3216"/>
              <a:ext cx="1526"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7" descr="[Antenna testing facility in Corbin, Virginia]">
              <a:extLst>
                <a:ext uri="{FF2B5EF4-FFF2-40B4-BE49-F238E27FC236}">
                  <a16:creationId xmlns:a16="http://schemas.microsoft.com/office/drawing/2014/main" id="{65CAAE3E-F6B8-478D-80AA-FEEF1ED228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0" y="2280"/>
              <a:ext cx="2520" cy="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zoom/>
    <p:sndAc>
      <p:stSnd>
        <p:snd r:embed="rId3" name="camera.wav"/>
      </p:stSnd>
    </p:sndAc>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6C0620D-D3CA-4276-A923-48250C3ACFAE}"/>
              </a:ext>
            </a:extLst>
          </p:cNvPr>
          <p:cNvSpPr>
            <a:spLocks noGrp="1" noChangeArrowheads="1"/>
          </p:cNvSpPr>
          <p:nvPr>
            <p:ph type="title"/>
          </p:nvPr>
        </p:nvSpPr>
        <p:spPr/>
        <p:txBody>
          <a:bodyPr/>
          <a:lstStyle/>
          <a:p>
            <a:pPr eaLnBrk="1" hangingPunct="1"/>
            <a:r>
              <a:rPr lang="en-US" altLang="zh-CN">
                <a:sym typeface="Symbol" panose="05050102010706020507" pitchFamily="18" charset="2"/>
              </a:rPr>
              <a:t>GPS</a:t>
            </a:r>
            <a:r>
              <a:rPr lang="zh-CN" altLang="en-US">
                <a:sym typeface="Symbol" panose="05050102010706020507" pitchFamily="18" charset="2"/>
              </a:rPr>
              <a:t>测量误差的性质</a:t>
            </a:r>
          </a:p>
        </p:txBody>
      </p:sp>
      <p:sp>
        <p:nvSpPr>
          <p:cNvPr id="40963" name="Rectangle 3">
            <a:extLst>
              <a:ext uri="{FF2B5EF4-FFF2-40B4-BE49-F238E27FC236}">
                <a16:creationId xmlns:a16="http://schemas.microsoft.com/office/drawing/2014/main" id="{D5B5265E-6647-47FE-B8AD-97DB751F5E67}"/>
              </a:ext>
            </a:extLst>
          </p:cNvPr>
          <p:cNvSpPr>
            <a:spLocks noGrp="1" noChangeArrowheads="1"/>
          </p:cNvSpPr>
          <p:nvPr>
            <p:ph type="body" idx="1"/>
          </p:nvPr>
        </p:nvSpPr>
        <p:spPr>
          <a:xfrm>
            <a:off x="0" y="1989138"/>
            <a:ext cx="5003800" cy="4392612"/>
          </a:xfrm>
        </p:spPr>
        <p:txBody>
          <a:bodyPr/>
          <a:lstStyle/>
          <a:p>
            <a:pPr eaLnBrk="1" hangingPunct="1"/>
            <a:r>
              <a:rPr lang="zh-CN" altLang="en-US">
                <a:solidFill>
                  <a:schemeClr val="folHlink"/>
                </a:solidFill>
                <a:sym typeface="Symbol" panose="05050102010706020507" pitchFamily="18" charset="2"/>
              </a:rPr>
              <a:t>偶然</a:t>
            </a:r>
            <a:r>
              <a:rPr lang="zh-CN" altLang="en-US">
                <a:sym typeface="Symbol" panose="05050102010706020507" pitchFamily="18" charset="2"/>
              </a:rPr>
              <a:t>误差</a:t>
            </a:r>
          </a:p>
          <a:p>
            <a:pPr lvl="1" eaLnBrk="1" hangingPunct="1"/>
            <a:r>
              <a:rPr lang="zh-CN" altLang="en-US">
                <a:sym typeface="Symbol" panose="05050102010706020507" pitchFamily="18" charset="2"/>
              </a:rPr>
              <a:t>内容</a:t>
            </a:r>
          </a:p>
          <a:p>
            <a:pPr lvl="2" eaLnBrk="1" hangingPunct="1"/>
            <a:r>
              <a:rPr lang="zh-CN" altLang="en-US">
                <a:sym typeface="Symbol" panose="05050102010706020507" pitchFamily="18" charset="2"/>
              </a:rPr>
              <a:t>卫星信号发生部分的随机噪声</a:t>
            </a:r>
          </a:p>
          <a:p>
            <a:pPr lvl="2" eaLnBrk="1" hangingPunct="1"/>
            <a:r>
              <a:rPr lang="zh-CN" altLang="en-US">
                <a:sym typeface="Symbol" panose="05050102010706020507" pitchFamily="18" charset="2"/>
              </a:rPr>
              <a:t>接收机信号接收处理部分的随机噪声</a:t>
            </a:r>
          </a:p>
          <a:p>
            <a:pPr lvl="2" eaLnBrk="1" hangingPunct="1"/>
            <a:r>
              <a:rPr lang="zh-CN" altLang="en-US">
                <a:sym typeface="Symbol" panose="05050102010706020507" pitchFamily="18" charset="2"/>
              </a:rPr>
              <a:t>其它外部某些具有随机特征的影响</a:t>
            </a:r>
          </a:p>
          <a:p>
            <a:pPr lvl="1" eaLnBrk="1" hangingPunct="1"/>
            <a:r>
              <a:rPr lang="zh-CN" altLang="en-US">
                <a:sym typeface="Symbol" panose="05050102010706020507" pitchFamily="18" charset="2"/>
              </a:rPr>
              <a:t>特点</a:t>
            </a:r>
          </a:p>
          <a:p>
            <a:pPr lvl="2" eaLnBrk="1" hangingPunct="1"/>
            <a:r>
              <a:rPr lang="zh-CN" altLang="en-US">
                <a:sym typeface="Symbol" panose="05050102010706020507" pitchFamily="18" charset="2"/>
              </a:rPr>
              <a:t>随机</a:t>
            </a:r>
          </a:p>
          <a:p>
            <a:pPr lvl="2" eaLnBrk="1" hangingPunct="1"/>
            <a:r>
              <a:rPr lang="zh-CN" altLang="en-US">
                <a:sym typeface="Symbol" panose="05050102010706020507" pitchFamily="18" charset="2"/>
              </a:rPr>
              <a:t>量级小 </a:t>
            </a:r>
            <a:r>
              <a:rPr lang="en-US" altLang="zh-CN">
                <a:sym typeface="Symbol" panose="05050102010706020507" pitchFamily="18" charset="2"/>
              </a:rPr>
              <a:t>– </a:t>
            </a:r>
            <a:r>
              <a:rPr lang="zh-CN" altLang="en-US">
                <a:sym typeface="Symbol" panose="05050102010706020507" pitchFamily="18" charset="2"/>
              </a:rPr>
              <a:t>毫米级</a:t>
            </a:r>
          </a:p>
          <a:p>
            <a:pPr eaLnBrk="1" hangingPunct="1"/>
            <a:endParaRPr lang="zh-CN" altLang="en-US">
              <a:sym typeface="Symbol" panose="05050102010706020507" pitchFamily="18" charset="2"/>
            </a:endParaRPr>
          </a:p>
        </p:txBody>
      </p:sp>
      <p:sp>
        <p:nvSpPr>
          <p:cNvPr id="40964" name="Rectangle 4">
            <a:extLst>
              <a:ext uri="{FF2B5EF4-FFF2-40B4-BE49-F238E27FC236}">
                <a16:creationId xmlns:a16="http://schemas.microsoft.com/office/drawing/2014/main" id="{971A3CA5-C4B6-4F99-9290-FE82A2CC26A8}"/>
              </a:ext>
            </a:extLst>
          </p:cNvPr>
          <p:cNvSpPr>
            <a:spLocks noChangeArrowheads="1"/>
          </p:cNvSpPr>
          <p:nvPr/>
        </p:nvSpPr>
        <p:spPr bwMode="auto">
          <a:xfrm>
            <a:off x="5076825" y="1989138"/>
            <a:ext cx="388778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85000"/>
              <a:buFont typeface="Wingdings" panose="05000000000000000000" pitchFamily="2" charset="2"/>
              <a:buChar char="o"/>
              <a:defRPr sz="2800" b="1">
                <a:solidFill>
                  <a:schemeClr val="tx2"/>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SzPct val="70000"/>
              <a:buFont typeface="Wingdings" panose="05000000000000000000" pitchFamily="2" charset="2"/>
              <a:buChar char="n"/>
              <a:defRPr sz="2500" b="1">
                <a:solidFill>
                  <a:schemeClr val="tx2"/>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70000"/>
              <a:buFont typeface="Wingdings" panose="05000000000000000000" pitchFamily="2" charset="2"/>
              <a:buChar char="p"/>
              <a:defRPr sz="2200" b="1">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70000"/>
              <a:buFont typeface="Wingdings" panose="05000000000000000000" pitchFamily="2" charset="2"/>
              <a:buChar char="n"/>
              <a:defRPr sz="2000" b="1">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9pPr>
          </a:lstStyle>
          <a:p>
            <a:pPr eaLnBrk="1" hangingPunct="1"/>
            <a:r>
              <a:rPr lang="zh-CN" altLang="en-US">
                <a:solidFill>
                  <a:schemeClr val="folHlink"/>
                </a:solidFill>
                <a:sym typeface="Symbol" panose="05050102010706020507" pitchFamily="18" charset="2"/>
              </a:rPr>
              <a:t>系统</a:t>
            </a:r>
            <a:r>
              <a:rPr lang="zh-CN" altLang="en-US">
                <a:sym typeface="Symbol" panose="05050102010706020507" pitchFamily="18" charset="2"/>
              </a:rPr>
              <a:t>误差（偏差 </a:t>
            </a:r>
            <a:r>
              <a:rPr lang="en-US" altLang="zh-CN">
                <a:sym typeface="Symbol" panose="05050102010706020507" pitchFamily="18" charset="2"/>
              </a:rPr>
              <a:t>- Bias</a:t>
            </a:r>
            <a:r>
              <a:rPr lang="zh-CN" altLang="en-US">
                <a:sym typeface="Symbol" panose="05050102010706020507" pitchFamily="18" charset="2"/>
              </a:rPr>
              <a:t>）</a:t>
            </a:r>
          </a:p>
          <a:p>
            <a:pPr lvl="1" eaLnBrk="1" hangingPunct="1"/>
            <a:r>
              <a:rPr lang="zh-CN" altLang="en-US">
                <a:sym typeface="Symbol" panose="05050102010706020507" pitchFamily="18" charset="2"/>
              </a:rPr>
              <a:t>内容</a:t>
            </a:r>
          </a:p>
          <a:p>
            <a:pPr lvl="2" eaLnBrk="1" hangingPunct="1"/>
            <a:r>
              <a:rPr lang="zh-CN" altLang="en-US">
                <a:sym typeface="Symbol" panose="05050102010706020507" pitchFamily="18" charset="2"/>
              </a:rPr>
              <a:t>其它具有某种系统性特征的误差</a:t>
            </a:r>
          </a:p>
          <a:p>
            <a:pPr lvl="1" eaLnBrk="1" hangingPunct="1"/>
            <a:r>
              <a:rPr lang="zh-CN" altLang="en-US">
                <a:sym typeface="Symbol" panose="05050102010706020507" pitchFamily="18" charset="2"/>
              </a:rPr>
              <a:t>特点</a:t>
            </a:r>
          </a:p>
          <a:p>
            <a:pPr lvl="2" eaLnBrk="1" hangingPunct="1"/>
            <a:r>
              <a:rPr lang="zh-CN" altLang="en-US">
                <a:sym typeface="Symbol" panose="05050102010706020507" pitchFamily="18" charset="2"/>
              </a:rPr>
              <a:t>具有某种系统性特征</a:t>
            </a:r>
          </a:p>
          <a:p>
            <a:pPr lvl="2" eaLnBrk="1" hangingPunct="1"/>
            <a:r>
              <a:rPr lang="zh-CN" altLang="en-US">
                <a:sym typeface="Symbol" panose="05050102010706020507" pitchFamily="18" charset="2"/>
              </a:rPr>
              <a:t>量级大 </a:t>
            </a:r>
            <a:r>
              <a:rPr lang="en-US" altLang="zh-CN">
                <a:sym typeface="Symbol" panose="05050102010706020507" pitchFamily="18" charset="2"/>
              </a:rPr>
              <a:t>– </a:t>
            </a:r>
            <a:r>
              <a:rPr lang="zh-CN" altLang="en-US">
                <a:sym typeface="Symbol" panose="05050102010706020507" pitchFamily="18" charset="2"/>
              </a:rPr>
              <a:t>最大可达数百米</a:t>
            </a:r>
          </a:p>
        </p:txBody>
      </p:sp>
      <p:sp>
        <p:nvSpPr>
          <p:cNvPr id="40965" name="Rectangle 5">
            <a:extLst>
              <a:ext uri="{FF2B5EF4-FFF2-40B4-BE49-F238E27FC236}">
                <a16:creationId xmlns:a16="http://schemas.microsoft.com/office/drawing/2014/main" id="{C6A9C5D6-DCBE-489D-8A4F-851A03EE6303}"/>
              </a:ext>
            </a:extLst>
          </p:cNvPr>
          <p:cNvSpPr>
            <a:spLocks noChangeArrowheads="1"/>
          </p:cNvSpPr>
          <p:nvPr/>
        </p:nvSpPr>
        <p:spPr bwMode="auto">
          <a:xfrm>
            <a:off x="5003800" y="1700213"/>
            <a:ext cx="73025" cy="4681537"/>
          </a:xfrm>
          <a:prstGeom prst="rect">
            <a:avLst/>
          </a:prstGeom>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5000"/>
              <a:buFont typeface="Wingdings" panose="05000000000000000000" pitchFamily="2" charset="2"/>
              <a:buChar char="o"/>
              <a:defRPr sz="2800" b="1">
                <a:solidFill>
                  <a:schemeClr val="tx2"/>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SzPct val="70000"/>
              <a:buFont typeface="Wingdings" panose="05000000000000000000" pitchFamily="2" charset="2"/>
              <a:buChar char="n"/>
              <a:defRPr sz="2500" b="1">
                <a:solidFill>
                  <a:schemeClr val="tx2"/>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70000"/>
              <a:buFont typeface="Wingdings" panose="05000000000000000000" pitchFamily="2" charset="2"/>
              <a:buChar char="p"/>
              <a:defRPr sz="2200" b="1">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70000"/>
              <a:buFont typeface="Wingdings" panose="05000000000000000000" pitchFamily="2" charset="2"/>
              <a:buChar char="n"/>
              <a:defRPr sz="2000" b="1">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7078E4F-10BB-42C9-AD14-72EF7676046A}"/>
              </a:ext>
            </a:extLst>
          </p:cNvPr>
          <p:cNvSpPr>
            <a:spLocks noGrp="1" noChangeArrowheads="1"/>
          </p:cNvSpPr>
          <p:nvPr>
            <p:ph type="title"/>
          </p:nvPr>
        </p:nvSpPr>
        <p:spPr>
          <a:xfrm>
            <a:off x="971550" y="117475"/>
            <a:ext cx="7715250" cy="1295400"/>
          </a:xfrm>
        </p:spPr>
        <p:txBody>
          <a:bodyPr/>
          <a:lstStyle/>
          <a:p>
            <a:pPr eaLnBrk="1" hangingPunct="1"/>
            <a:r>
              <a:rPr lang="zh-CN" altLang="en-US">
                <a:sym typeface="Symbol" panose="05050102010706020507" pitchFamily="18" charset="2"/>
              </a:rPr>
              <a:t>消除或消弱各种误差影响的方法①</a:t>
            </a:r>
          </a:p>
        </p:txBody>
      </p:sp>
      <p:sp>
        <p:nvSpPr>
          <p:cNvPr id="41987" name="Rectangle 3">
            <a:extLst>
              <a:ext uri="{FF2B5EF4-FFF2-40B4-BE49-F238E27FC236}">
                <a16:creationId xmlns:a16="http://schemas.microsoft.com/office/drawing/2014/main" id="{98BA1AEA-7975-471C-AB8B-4C0831FBDDD6}"/>
              </a:ext>
            </a:extLst>
          </p:cNvPr>
          <p:cNvSpPr>
            <a:spLocks noGrp="1" noChangeArrowheads="1"/>
          </p:cNvSpPr>
          <p:nvPr>
            <p:ph type="body" sz="half" idx="1"/>
          </p:nvPr>
        </p:nvSpPr>
        <p:spPr>
          <a:xfrm>
            <a:off x="395288" y="1981200"/>
            <a:ext cx="7993062" cy="4327525"/>
          </a:xfrm>
        </p:spPr>
        <p:txBody>
          <a:bodyPr/>
          <a:lstStyle/>
          <a:p>
            <a:pPr eaLnBrk="1" hangingPunct="1"/>
            <a:r>
              <a:rPr lang="zh-CN" altLang="en-US" sz="2400">
                <a:solidFill>
                  <a:schemeClr val="folHlink"/>
                </a:solidFill>
                <a:sym typeface="Symbol" panose="05050102010706020507" pitchFamily="18" charset="2"/>
              </a:rPr>
              <a:t>模型改正法</a:t>
            </a:r>
          </a:p>
          <a:p>
            <a:pPr lvl="1" eaLnBrk="1" hangingPunct="1"/>
            <a:r>
              <a:rPr lang="zh-CN" altLang="en-US" sz="2100">
                <a:sym typeface="Symbol" panose="05050102010706020507" pitchFamily="18" charset="2"/>
              </a:rPr>
              <a:t>原理：利用模型计算出误差影响的大小，直接对观测值进行修正</a:t>
            </a:r>
          </a:p>
          <a:p>
            <a:pPr lvl="1" eaLnBrk="1" hangingPunct="1"/>
            <a:r>
              <a:rPr lang="zh-CN" altLang="en-US" sz="2100">
                <a:sym typeface="Symbol" panose="05050102010706020507" pitchFamily="18" charset="2"/>
              </a:rPr>
              <a:t>适用情况：对误差的特性、机制及产生原因有较深刻了解，能建立理论或经验公式</a:t>
            </a:r>
          </a:p>
          <a:p>
            <a:pPr lvl="1" eaLnBrk="1" hangingPunct="1"/>
            <a:r>
              <a:rPr lang="zh-CN" altLang="en-US" sz="2100">
                <a:sym typeface="Symbol" panose="05050102010706020507" pitchFamily="18" charset="2"/>
              </a:rPr>
              <a:t>所针对的误差源</a:t>
            </a:r>
          </a:p>
          <a:p>
            <a:pPr lvl="2" eaLnBrk="1" hangingPunct="1"/>
            <a:r>
              <a:rPr lang="zh-CN" altLang="en-US" sz="2000">
                <a:sym typeface="Symbol" panose="05050102010706020507" pitchFamily="18" charset="2"/>
              </a:rPr>
              <a:t>相对论效应</a:t>
            </a:r>
          </a:p>
          <a:p>
            <a:pPr lvl="2" eaLnBrk="1" hangingPunct="1"/>
            <a:r>
              <a:rPr lang="zh-CN" altLang="en-US" sz="2000">
                <a:sym typeface="Symbol" panose="05050102010706020507" pitchFamily="18" charset="2"/>
              </a:rPr>
              <a:t>电离层延迟</a:t>
            </a:r>
          </a:p>
          <a:p>
            <a:pPr lvl="2" eaLnBrk="1" hangingPunct="1"/>
            <a:r>
              <a:rPr lang="zh-CN" altLang="en-US" sz="2000">
                <a:sym typeface="Symbol" panose="05050102010706020507" pitchFamily="18" charset="2"/>
              </a:rPr>
              <a:t>对流层延迟</a:t>
            </a:r>
          </a:p>
          <a:p>
            <a:pPr lvl="2" eaLnBrk="1" hangingPunct="1"/>
            <a:r>
              <a:rPr lang="zh-CN" altLang="en-US" sz="2000">
                <a:sym typeface="Symbol" panose="05050102010706020507" pitchFamily="18" charset="2"/>
              </a:rPr>
              <a:t>卫星钟差</a:t>
            </a:r>
          </a:p>
          <a:p>
            <a:pPr lvl="1" eaLnBrk="1" hangingPunct="1"/>
            <a:r>
              <a:rPr lang="zh-CN" altLang="en-US" sz="2100">
                <a:sym typeface="Symbol" panose="05050102010706020507" pitchFamily="18" charset="2"/>
              </a:rPr>
              <a:t>限制：有些误差难以模型化</a:t>
            </a:r>
            <a:endParaRPr lang="zh-CN" altLang="en-US" sz="2100"/>
          </a:p>
        </p:txBody>
      </p:sp>
      <p:graphicFrame>
        <p:nvGraphicFramePr>
          <p:cNvPr id="41988" name="Object 4">
            <a:extLst>
              <a:ext uri="{FF2B5EF4-FFF2-40B4-BE49-F238E27FC236}">
                <a16:creationId xmlns:a16="http://schemas.microsoft.com/office/drawing/2014/main" id="{7509010D-707B-43DD-83ED-F526F525AA51}"/>
              </a:ext>
            </a:extLst>
          </p:cNvPr>
          <p:cNvGraphicFramePr>
            <a:graphicFrameLocks noGrp="1" noChangeAspect="1"/>
          </p:cNvGraphicFramePr>
          <p:nvPr>
            <p:ph sz="half" idx="2"/>
          </p:nvPr>
        </p:nvGraphicFramePr>
        <p:xfrm>
          <a:off x="3563938" y="4724400"/>
          <a:ext cx="5400675" cy="417513"/>
        </p:xfrm>
        <a:graphic>
          <a:graphicData uri="http://schemas.openxmlformats.org/presentationml/2006/ole">
            <mc:AlternateContent xmlns:mc="http://schemas.openxmlformats.org/markup-compatibility/2006">
              <mc:Choice xmlns:v="urn:schemas-microsoft-com:vml" Requires="v">
                <p:oleObj spid="_x0000_s41989" name="Equation" r:id="rId3" imgW="2609788" imgH="180855" progId="Equation.DSMT4">
                  <p:embed/>
                </p:oleObj>
              </mc:Choice>
              <mc:Fallback>
                <p:oleObj name="Equation" r:id="rId3" imgW="2609788" imgH="180855" progId="Equation.DSMT4">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4724400"/>
                        <a:ext cx="5400675" cy="4175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2E441572-3A1A-4A8C-93F1-05FE85A08267}"/>
              </a:ext>
            </a:extLst>
          </p:cNvPr>
          <p:cNvSpPr>
            <a:spLocks noGrp="1" noChangeArrowheads="1"/>
          </p:cNvSpPr>
          <p:nvPr>
            <p:ph type="title"/>
          </p:nvPr>
        </p:nvSpPr>
        <p:spPr>
          <a:xfrm>
            <a:off x="1042988" y="117475"/>
            <a:ext cx="7643812" cy="1295400"/>
          </a:xfrm>
        </p:spPr>
        <p:txBody>
          <a:bodyPr/>
          <a:lstStyle/>
          <a:p>
            <a:pPr eaLnBrk="1" hangingPunct="1"/>
            <a:r>
              <a:rPr lang="zh-CN" altLang="en-US">
                <a:sym typeface="Symbol" panose="05050102010706020507" pitchFamily="18" charset="2"/>
              </a:rPr>
              <a:t>消除或消弱各种误差影响的方法②</a:t>
            </a:r>
          </a:p>
        </p:txBody>
      </p:sp>
      <p:sp>
        <p:nvSpPr>
          <p:cNvPr id="43011" name="Rectangle 3">
            <a:extLst>
              <a:ext uri="{FF2B5EF4-FFF2-40B4-BE49-F238E27FC236}">
                <a16:creationId xmlns:a16="http://schemas.microsoft.com/office/drawing/2014/main" id="{A9D54421-9588-4C43-8C90-86C1FF1365D9}"/>
              </a:ext>
            </a:extLst>
          </p:cNvPr>
          <p:cNvSpPr>
            <a:spLocks noGrp="1" noChangeArrowheads="1"/>
          </p:cNvSpPr>
          <p:nvPr>
            <p:ph type="body" idx="1"/>
          </p:nvPr>
        </p:nvSpPr>
        <p:spPr>
          <a:xfrm>
            <a:off x="468313" y="1989138"/>
            <a:ext cx="7848600" cy="4464050"/>
          </a:xfrm>
        </p:spPr>
        <p:txBody>
          <a:bodyPr/>
          <a:lstStyle/>
          <a:p>
            <a:pPr eaLnBrk="1" hangingPunct="1"/>
            <a:r>
              <a:rPr lang="zh-CN" altLang="en-US" sz="2400">
                <a:solidFill>
                  <a:schemeClr val="folHlink"/>
                </a:solidFill>
                <a:sym typeface="Symbol" panose="05050102010706020507" pitchFamily="18" charset="2"/>
              </a:rPr>
              <a:t>求差法</a:t>
            </a:r>
          </a:p>
          <a:p>
            <a:pPr lvl="1" eaLnBrk="1" hangingPunct="1"/>
            <a:r>
              <a:rPr lang="zh-CN" altLang="en-US" sz="2100">
                <a:sym typeface="Symbol" panose="05050102010706020507" pitchFamily="18" charset="2"/>
              </a:rPr>
              <a:t>原理：通过观测值间一定方式的相互求差，消去或消弱求差观测值中所包含的相同或相似的误差影响</a:t>
            </a:r>
          </a:p>
          <a:p>
            <a:pPr lvl="1" eaLnBrk="1" hangingPunct="1"/>
            <a:r>
              <a:rPr lang="zh-CN" altLang="en-US" sz="2100">
                <a:sym typeface="Symbol" panose="05050102010706020507" pitchFamily="18" charset="2"/>
              </a:rPr>
              <a:t>适用情况：误差具有较强的空间、时间或其它类型的相关性。</a:t>
            </a:r>
          </a:p>
          <a:p>
            <a:pPr lvl="1" eaLnBrk="1" hangingPunct="1"/>
            <a:r>
              <a:rPr lang="zh-CN" altLang="en-US" sz="2100">
                <a:sym typeface="Symbol" panose="05050102010706020507" pitchFamily="18" charset="2"/>
              </a:rPr>
              <a:t>所针对的误差源</a:t>
            </a:r>
          </a:p>
          <a:p>
            <a:pPr lvl="2" eaLnBrk="1" hangingPunct="1"/>
            <a:r>
              <a:rPr lang="zh-CN" altLang="en-US" sz="2000">
                <a:sym typeface="Symbol" panose="05050102010706020507" pitchFamily="18" charset="2"/>
              </a:rPr>
              <a:t>电离层延迟</a:t>
            </a:r>
          </a:p>
          <a:p>
            <a:pPr lvl="2" eaLnBrk="1" hangingPunct="1"/>
            <a:r>
              <a:rPr lang="zh-CN" altLang="en-US" sz="2000">
                <a:sym typeface="Symbol" panose="05050102010706020507" pitchFamily="18" charset="2"/>
              </a:rPr>
              <a:t>对流层延迟</a:t>
            </a:r>
          </a:p>
          <a:p>
            <a:pPr lvl="2" eaLnBrk="1" hangingPunct="1"/>
            <a:r>
              <a:rPr lang="zh-CN" altLang="en-US" sz="2000">
                <a:sym typeface="Symbol" panose="05050102010706020507" pitchFamily="18" charset="2"/>
              </a:rPr>
              <a:t>卫星轨道误差</a:t>
            </a:r>
          </a:p>
          <a:p>
            <a:pPr lvl="2" eaLnBrk="1" hangingPunct="1"/>
            <a:r>
              <a:rPr lang="en-US" altLang="zh-CN" sz="2000">
                <a:sym typeface="Symbol" panose="05050102010706020507" pitchFamily="18" charset="2"/>
              </a:rPr>
              <a:t>…</a:t>
            </a:r>
          </a:p>
          <a:p>
            <a:pPr lvl="1" eaLnBrk="1" hangingPunct="1"/>
            <a:r>
              <a:rPr lang="zh-CN" altLang="en-US" sz="2100">
                <a:sym typeface="Symbol" panose="05050102010706020507" pitchFamily="18" charset="2"/>
              </a:rPr>
              <a:t>限制：空间相关性将随着测站间距离的增加而减弱</a:t>
            </a:r>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788A2D6-A23A-488E-AD9C-A371DFB4C322}"/>
              </a:ext>
            </a:extLst>
          </p:cNvPr>
          <p:cNvSpPr>
            <a:spLocks noGrp="1" noChangeArrowheads="1"/>
          </p:cNvSpPr>
          <p:nvPr>
            <p:ph type="title"/>
          </p:nvPr>
        </p:nvSpPr>
        <p:spPr>
          <a:xfrm>
            <a:off x="827088" y="117475"/>
            <a:ext cx="7859712" cy="1295400"/>
          </a:xfrm>
        </p:spPr>
        <p:txBody>
          <a:bodyPr/>
          <a:lstStyle/>
          <a:p>
            <a:pPr eaLnBrk="1" hangingPunct="1"/>
            <a:r>
              <a:rPr lang="zh-CN" altLang="en-US">
                <a:sym typeface="Symbol" panose="05050102010706020507" pitchFamily="18" charset="2"/>
              </a:rPr>
              <a:t>消除或消弱各种误差影响的方法③</a:t>
            </a:r>
          </a:p>
        </p:txBody>
      </p:sp>
      <p:sp>
        <p:nvSpPr>
          <p:cNvPr id="44035" name="Rectangle 3">
            <a:extLst>
              <a:ext uri="{FF2B5EF4-FFF2-40B4-BE49-F238E27FC236}">
                <a16:creationId xmlns:a16="http://schemas.microsoft.com/office/drawing/2014/main" id="{C653D256-1BDC-4FB7-8F35-A7FB910797BF}"/>
              </a:ext>
            </a:extLst>
          </p:cNvPr>
          <p:cNvSpPr>
            <a:spLocks noGrp="1" noChangeArrowheads="1"/>
          </p:cNvSpPr>
          <p:nvPr>
            <p:ph type="body" idx="1"/>
          </p:nvPr>
        </p:nvSpPr>
        <p:spPr>
          <a:xfrm>
            <a:off x="323850" y="1981200"/>
            <a:ext cx="8362950" cy="3752850"/>
          </a:xfrm>
        </p:spPr>
        <p:txBody>
          <a:bodyPr/>
          <a:lstStyle/>
          <a:p>
            <a:pPr eaLnBrk="1" hangingPunct="1"/>
            <a:r>
              <a:rPr lang="zh-CN" altLang="en-US">
                <a:solidFill>
                  <a:schemeClr val="folHlink"/>
                </a:solidFill>
                <a:sym typeface="Symbol" panose="05050102010706020507" pitchFamily="18" charset="2"/>
              </a:rPr>
              <a:t>参数法</a:t>
            </a:r>
          </a:p>
          <a:p>
            <a:pPr lvl="1" eaLnBrk="1" hangingPunct="1"/>
            <a:r>
              <a:rPr lang="zh-CN" altLang="en-US">
                <a:sym typeface="Symbol" panose="05050102010706020507" pitchFamily="18" charset="2"/>
              </a:rPr>
              <a:t>原理：采用参数估计的方法，将系统性偏差求定出来</a:t>
            </a:r>
          </a:p>
          <a:p>
            <a:pPr lvl="1" eaLnBrk="1" hangingPunct="1"/>
            <a:r>
              <a:rPr lang="zh-CN" altLang="en-US">
                <a:sym typeface="Symbol" panose="05050102010706020507" pitchFamily="18" charset="2"/>
              </a:rPr>
              <a:t>适用情况：几乎适用于任何的情况</a:t>
            </a:r>
          </a:p>
          <a:p>
            <a:pPr lvl="1" eaLnBrk="1" hangingPunct="1"/>
            <a:r>
              <a:rPr lang="zh-CN" altLang="en-US">
                <a:sym typeface="Symbol" panose="05050102010706020507" pitchFamily="18" charset="2"/>
              </a:rPr>
              <a:t>限制：不能同时将所有影响均作为参数来估计</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2F15B973-34D5-40DC-A055-D58316ECC725}"/>
              </a:ext>
            </a:extLst>
          </p:cNvPr>
          <p:cNvSpPr>
            <a:spLocks noGrp="1" noChangeArrowheads="1"/>
          </p:cNvSpPr>
          <p:nvPr>
            <p:ph type="title"/>
          </p:nvPr>
        </p:nvSpPr>
        <p:spPr>
          <a:xfrm>
            <a:off x="827088" y="117475"/>
            <a:ext cx="7859712" cy="1295400"/>
          </a:xfrm>
        </p:spPr>
        <p:txBody>
          <a:bodyPr/>
          <a:lstStyle/>
          <a:p>
            <a:pPr eaLnBrk="1" hangingPunct="1"/>
            <a:r>
              <a:rPr lang="zh-CN" altLang="en-US">
                <a:sym typeface="Symbol" panose="05050102010706020507" pitchFamily="18" charset="2"/>
              </a:rPr>
              <a:t>消除或消弱各种误差影响的方法④</a:t>
            </a:r>
          </a:p>
        </p:txBody>
      </p:sp>
      <p:sp>
        <p:nvSpPr>
          <p:cNvPr id="45059" name="Rectangle 3">
            <a:extLst>
              <a:ext uri="{FF2B5EF4-FFF2-40B4-BE49-F238E27FC236}">
                <a16:creationId xmlns:a16="http://schemas.microsoft.com/office/drawing/2014/main" id="{DE5C1CEC-831A-43F6-9682-9A81B8D873CB}"/>
              </a:ext>
            </a:extLst>
          </p:cNvPr>
          <p:cNvSpPr>
            <a:spLocks noGrp="1" noChangeArrowheads="1"/>
          </p:cNvSpPr>
          <p:nvPr>
            <p:ph type="body" idx="1"/>
          </p:nvPr>
        </p:nvSpPr>
        <p:spPr>
          <a:xfrm>
            <a:off x="323850" y="1981200"/>
            <a:ext cx="8362950" cy="4327525"/>
          </a:xfrm>
        </p:spPr>
        <p:txBody>
          <a:bodyPr/>
          <a:lstStyle/>
          <a:p>
            <a:pPr eaLnBrk="1" hangingPunct="1"/>
            <a:r>
              <a:rPr lang="zh-CN" altLang="en-US">
                <a:solidFill>
                  <a:schemeClr val="folHlink"/>
                </a:solidFill>
                <a:sym typeface="Symbol" panose="05050102010706020507" pitchFamily="18" charset="2"/>
              </a:rPr>
              <a:t>回避法</a:t>
            </a:r>
          </a:p>
          <a:p>
            <a:pPr lvl="1" eaLnBrk="1" hangingPunct="1"/>
            <a:r>
              <a:rPr lang="zh-CN" altLang="en-US">
                <a:sym typeface="Symbol" panose="05050102010706020507" pitchFamily="18" charset="2"/>
              </a:rPr>
              <a:t>原理：选择合适的观测地点，避开易产生误差的环境；采用特殊的观测方法；采用特殊的硬件设备，消除或减弱误差的影响</a:t>
            </a:r>
          </a:p>
          <a:p>
            <a:pPr lvl="1" eaLnBrk="1" hangingPunct="1"/>
            <a:r>
              <a:rPr lang="zh-CN" altLang="en-US">
                <a:sym typeface="Symbol" panose="05050102010706020507" pitchFamily="18" charset="2"/>
              </a:rPr>
              <a:t>适用情况：对误差产生的条件及原因有所了解；具有特殊的设备。</a:t>
            </a:r>
          </a:p>
          <a:p>
            <a:pPr lvl="1" eaLnBrk="1" hangingPunct="1"/>
            <a:r>
              <a:rPr lang="zh-CN" altLang="en-US">
                <a:sym typeface="Symbol" panose="05050102010706020507" pitchFamily="18" charset="2"/>
              </a:rPr>
              <a:t>所针对的误差源</a:t>
            </a:r>
          </a:p>
          <a:p>
            <a:pPr lvl="2" eaLnBrk="1" hangingPunct="1"/>
            <a:r>
              <a:rPr lang="zh-CN" altLang="en-US">
                <a:sym typeface="Symbol" panose="05050102010706020507" pitchFamily="18" charset="2"/>
              </a:rPr>
              <a:t>电磁波干扰</a:t>
            </a:r>
          </a:p>
          <a:p>
            <a:pPr lvl="2" eaLnBrk="1" hangingPunct="1"/>
            <a:r>
              <a:rPr lang="zh-CN" altLang="en-US">
                <a:sym typeface="Symbol" panose="05050102010706020507" pitchFamily="18" charset="2"/>
              </a:rPr>
              <a:t>多路径效应</a:t>
            </a:r>
          </a:p>
          <a:p>
            <a:pPr lvl="1" eaLnBrk="1" hangingPunct="1"/>
            <a:r>
              <a:rPr lang="zh-CN" altLang="en-US">
                <a:sym typeface="Symbol" panose="05050102010706020507" pitchFamily="18" charset="2"/>
              </a:rPr>
              <a:t>限制：无法完全避免误差的影响，具有一定的盲目性</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77865F4-A8B4-442E-8769-51ED5FDA20B9}"/>
              </a:ext>
            </a:extLst>
          </p:cNvPr>
          <p:cNvSpPr>
            <a:spLocks noGrp="1" noChangeArrowheads="1"/>
          </p:cNvSpPr>
          <p:nvPr>
            <p:ph type="title"/>
          </p:nvPr>
        </p:nvSpPr>
        <p:spPr/>
        <p:txBody>
          <a:bodyPr/>
          <a:lstStyle/>
          <a:p>
            <a:pPr eaLnBrk="1" hangingPunct="1"/>
            <a:r>
              <a:rPr lang="zh-CN" altLang="en-US"/>
              <a:t>星历误差</a:t>
            </a:r>
            <a:r>
              <a:rPr lang="en-US" altLang="zh-CN"/>
              <a:t>—</a:t>
            </a:r>
            <a:r>
              <a:rPr lang="zh-CN" altLang="en-US"/>
              <a:t>续</a:t>
            </a:r>
          </a:p>
        </p:txBody>
      </p:sp>
      <p:sp>
        <p:nvSpPr>
          <p:cNvPr id="9219" name="Rectangle 3">
            <a:extLst>
              <a:ext uri="{FF2B5EF4-FFF2-40B4-BE49-F238E27FC236}">
                <a16:creationId xmlns:a16="http://schemas.microsoft.com/office/drawing/2014/main" id="{D0517801-DCEC-479B-97EA-52517545BE29}"/>
              </a:ext>
            </a:extLst>
          </p:cNvPr>
          <p:cNvSpPr>
            <a:spLocks noGrp="1" noChangeArrowheads="1"/>
          </p:cNvSpPr>
          <p:nvPr>
            <p:ph type="body" sz="half" idx="1"/>
          </p:nvPr>
        </p:nvSpPr>
        <p:spPr>
          <a:xfrm>
            <a:off x="395288" y="1981200"/>
            <a:ext cx="7489825" cy="4327525"/>
          </a:xfrm>
        </p:spPr>
        <p:txBody>
          <a:bodyPr/>
          <a:lstStyle/>
          <a:p>
            <a:pPr eaLnBrk="1" hangingPunct="1">
              <a:lnSpc>
                <a:spcPct val="150000"/>
              </a:lnSpc>
            </a:pPr>
            <a:r>
              <a:rPr lang="zh-CN" altLang="en-US" sz="3200"/>
              <a:t>解决星历误差的方法：</a:t>
            </a:r>
          </a:p>
          <a:p>
            <a:pPr lvl="2" eaLnBrk="1" hangingPunct="1">
              <a:lnSpc>
                <a:spcPct val="150000"/>
              </a:lnSpc>
            </a:pPr>
            <a:r>
              <a:rPr lang="zh-CN" altLang="en-US" sz="2800"/>
              <a:t>建立自己的卫星跟踪网独立定轨</a:t>
            </a:r>
          </a:p>
          <a:p>
            <a:pPr lvl="2" eaLnBrk="1" hangingPunct="1">
              <a:lnSpc>
                <a:spcPct val="150000"/>
              </a:lnSpc>
            </a:pPr>
            <a:r>
              <a:rPr lang="zh-CN" altLang="en-US" sz="2800"/>
              <a:t>当作未知数求解－－轨道松弛法</a:t>
            </a:r>
          </a:p>
          <a:p>
            <a:pPr lvl="2" eaLnBrk="1" hangingPunct="1">
              <a:lnSpc>
                <a:spcPct val="150000"/>
              </a:lnSpc>
            </a:pPr>
            <a:r>
              <a:rPr lang="zh-CN" altLang="en-US" sz="2800"/>
              <a:t>同步观测值求差</a:t>
            </a:r>
          </a:p>
        </p:txBody>
      </p:sp>
      <p:pic>
        <p:nvPicPr>
          <p:cNvPr id="9220" name="Picture 6" descr="图片1">
            <a:extLst>
              <a:ext uri="{FF2B5EF4-FFF2-40B4-BE49-F238E27FC236}">
                <a16:creationId xmlns:a16="http://schemas.microsoft.com/office/drawing/2014/main" id="{FC438F77-DB5A-46B3-BB8A-427A375775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00" y="4221163"/>
            <a:ext cx="2179638"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83CBA1B-7319-4542-9592-1347AA2A4008}"/>
              </a:ext>
            </a:extLst>
          </p:cNvPr>
          <p:cNvSpPr>
            <a:spLocks noGrp="1" noChangeArrowheads="1"/>
          </p:cNvSpPr>
          <p:nvPr>
            <p:ph type="title"/>
          </p:nvPr>
        </p:nvSpPr>
        <p:spPr>
          <a:xfrm>
            <a:off x="1547813" y="549275"/>
            <a:ext cx="7596187" cy="863600"/>
          </a:xfrm>
        </p:spPr>
        <p:txBody>
          <a:bodyPr/>
          <a:lstStyle/>
          <a:p>
            <a:pPr eaLnBrk="1" hangingPunct="1"/>
            <a:r>
              <a:rPr lang="zh-CN" altLang="en-US"/>
              <a:t>与卫星有关的误差</a:t>
            </a:r>
            <a:r>
              <a:rPr lang="en-US" altLang="zh-CN"/>
              <a:t>--</a:t>
            </a:r>
            <a:r>
              <a:rPr lang="zh-CN" altLang="en-US"/>
              <a:t>卫星钟的误差</a:t>
            </a:r>
            <a:endParaRPr lang="en-US" altLang="zh-CN"/>
          </a:p>
        </p:txBody>
      </p:sp>
      <p:sp>
        <p:nvSpPr>
          <p:cNvPr id="27651" name="Rectangle 3">
            <a:extLst>
              <a:ext uri="{FF2B5EF4-FFF2-40B4-BE49-F238E27FC236}">
                <a16:creationId xmlns:a16="http://schemas.microsoft.com/office/drawing/2014/main" id="{2F41E6DD-FEF7-4DA4-84BF-54E799C5A695}"/>
              </a:ext>
            </a:extLst>
          </p:cNvPr>
          <p:cNvSpPr>
            <a:spLocks noGrp="1" noChangeArrowheads="1"/>
          </p:cNvSpPr>
          <p:nvPr>
            <p:ph type="body" sz="half" idx="1"/>
          </p:nvPr>
        </p:nvSpPr>
        <p:spPr>
          <a:xfrm>
            <a:off x="468313" y="1989138"/>
            <a:ext cx="7632700" cy="4114800"/>
          </a:xfrm>
        </p:spPr>
        <p:txBody>
          <a:bodyPr/>
          <a:lstStyle/>
          <a:p>
            <a:pPr eaLnBrk="1" hangingPunct="1"/>
            <a:r>
              <a:rPr lang="zh-CN" altLang="en-US" sz="2400"/>
              <a:t>定义</a:t>
            </a:r>
          </a:p>
          <a:p>
            <a:pPr lvl="1" eaLnBrk="1" hangingPunct="1"/>
            <a:r>
              <a:rPr lang="zh-CN" altLang="en-US" sz="2100"/>
              <a:t>卫星钟与</a:t>
            </a:r>
            <a:r>
              <a:rPr lang="en-US" altLang="zh-CN" sz="2100"/>
              <a:t>GPS</a:t>
            </a:r>
            <a:r>
              <a:rPr lang="zh-CN" altLang="en-US" sz="2100"/>
              <a:t>理想时间无法保持一致，存在偏差或漂移</a:t>
            </a:r>
          </a:p>
          <a:p>
            <a:pPr lvl="1" eaLnBrk="1" hangingPunct="1"/>
            <a:endParaRPr lang="en-US" altLang="zh-CN" sz="2100"/>
          </a:p>
          <a:p>
            <a:pPr eaLnBrk="1" hangingPunct="1"/>
            <a:r>
              <a:rPr lang="zh-CN" altLang="en-US" sz="2400"/>
              <a:t>改正方法</a:t>
            </a:r>
          </a:p>
          <a:p>
            <a:pPr lvl="1" eaLnBrk="1" hangingPunct="1"/>
            <a:r>
              <a:rPr lang="zh-CN" altLang="en-US" sz="2100"/>
              <a:t>利用模型改正</a:t>
            </a:r>
            <a:endParaRPr lang="en-US" altLang="zh-CN" sz="2100"/>
          </a:p>
          <a:p>
            <a:pPr lvl="1" eaLnBrk="1" hangingPunct="1">
              <a:buFont typeface="Wingdings" panose="05000000000000000000" pitchFamily="2" charset="2"/>
              <a:buNone/>
            </a:pPr>
            <a:r>
              <a:rPr lang="zh-CN" altLang="en-US" sz="2100"/>
              <a:t>钟差改正多项式</a:t>
            </a:r>
          </a:p>
          <a:p>
            <a:pPr lvl="1" eaLnBrk="1" hangingPunct="1"/>
            <a:endParaRPr lang="zh-CN" altLang="en-US" sz="2100"/>
          </a:p>
          <a:p>
            <a:pPr lvl="1" eaLnBrk="1" hangingPunct="1"/>
            <a:endParaRPr lang="zh-CN" altLang="en-US" sz="2100"/>
          </a:p>
          <a:p>
            <a:pPr lvl="1" eaLnBrk="1" hangingPunct="1"/>
            <a:r>
              <a:rPr lang="zh-CN" altLang="en-US" sz="2100"/>
              <a:t>相对定位或差分定位</a:t>
            </a:r>
          </a:p>
        </p:txBody>
      </p:sp>
      <p:graphicFrame>
        <p:nvGraphicFramePr>
          <p:cNvPr id="27652" name="Object 4">
            <a:extLst>
              <a:ext uri="{FF2B5EF4-FFF2-40B4-BE49-F238E27FC236}">
                <a16:creationId xmlns:a16="http://schemas.microsoft.com/office/drawing/2014/main" id="{FDA4840E-EC71-4920-8252-19EAD808E12C}"/>
              </a:ext>
            </a:extLst>
          </p:cNvPr>
          <p:cNvGraphicFramePr>
            <a:graphicFrameLocks noGrp="1" noChangeAspect="1"/>
          </p:cNvGraphicFramePr>
          <p:nvPr>
            <p:ph sz="half" idx="2"/>
          </p:nvPr>
        </p:nvGraphicFramePr>
        <p:xfrm>
          <a:off x="611188" y="4437063"/>
          <a:ext cx="5184775" cy="706437"/>
        </p:xfrm>
        <a:graphic>
          <a:graphicData uri="http://schemas.openxmlformats.org/presentationml/2006/ole">
            <mc:AlternateContent xmlns:mc="http://schemas.openxmlformats.org/markup-compatibility/2006">
              <mc:Choice xmlns:v="urn:schemas-microsoft-com:vml" Requires="v">
                <p:oleObj spid="_x0000_s10247" name="公式" r:id="rId3" imgW="1847745" imgH="238081" progId="Equation.3">
                  <p:embed/>
                </p:oleObj>
              </mc:Choice>
              <mc:Fallback>
                <p:oleObj name="公式" r:id="rId3" imgW="1847745" imgH="238081"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437063"/>
                        <a:ext cx="5184775" cy="706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245" name="Picture 5" descr="j0234131">
            <a:extLst>
              <a:ext uri="{FF2B5EF4-FFF2-40B4-BE49-F238E27FC236}">
                <a16:creationId xmlns:a16="http://schemas.microsoft.com/office/drawing/2014/main" id="{C72BC68B-0230-477D-9340-5F30BDC96A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75" y="2349500"/>
            <a:ext cx="1952625"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6" descr="图片1">
            <a:extLst>
              <a:ext uri="{FF2B5EF4-FFF2-40B4-BE49-F238E27FC236}">
                <a16:creationId xmlns:a16="http://schemas.microsoft.com/office/drawing/2014/main" id="{07DBD41B-1510-4E90-9E7E-4FC9F036E9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1513" y="4456113"/>
            <a:ext cx="1952625"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7651">
                                            <p:txEl>
                                              <p:pRg st="3" end="3"/>
                                            </p:txEl>
                                          </p:spTgt>
                                        </p:tgtEl>
                                        <p:attrNameLst>
                                          <p:attrName>style.visibility</p:attrName>
                                        </p:attrNameLst>
                                      </p:cBhvr>
                                      <p:to>
                                        <p:strVal val="visible"/>
                                      </p:to>
                                    </p:set>
                                    <p:anim calcmode="discrete" valueType="clr">
                                      <p:cBhvr override="childStyle">
                                        <p:cTn id="7" dur="80"/>
                                        <p:tgtEl>
                                          <p:spTgt spid="27651">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651">
                                            <p:txEl>
                                              <p:pRg st="3" end="3"/>
                                            </p:txEl>
                                          </p:spTgt>
                                        </p:tgtEl>
                                        <p:attrNameLst>
                                          <p:attrName>fillcolor</p:attrName>
                                        </p:attrNameLst>
                                      </p:cBhvr>
                                      <p:tavLst>
                                        <p:tav tm="0">
                                          <p:val>
                                            <p:clrVal>
                                              <a:schemeClr val="accent2"/>
                                            </p:clrVal>
                                          </p:val>
                                        </p:tav>
                                        <p:tav tm="50000">
                                          <p:val>
                                            <p:clrVal>
                                              <a:schemeClr val="hlink"/>
                                            </p:clrVal>
                                          </p:val>
                                        </p:tav>
                                      </p:tavLst>
                                    </p:anim>
                                    <p:set>
                                      <p:cBhvr>
                                        <p:cTn id="9" dur="80"/>
                                        <p:tgtEl>
                                          <p:spTgt spid="27651">
                                            <p:txEl>
                                              <p:pRg st="3" end="3"/>
                                            </p:txEl>
                                          </p:spTgt>
                                        </p:tgtEl>
                                        <p:attrNameLst>
                                          <p:attrName>fill.type</p:attrName>
                                        </p:attrNameLst>
                                      </p:cBhvr>
                                      <p:to>
                                        <p:strVal val="solid"/>
                                      </p:to>
                                    </p:set>
                                  </p:childTnLst>
                                </p:cTn>
                              </p:par>
                            </p:childTnLst>
                          </p:cTn>
                        </p:par>
                        <p:par>
                          <p:cTn id="10" fill="hold" nodeType="afterGroup">
                            <p:stCondLst>
                              <p:cond delay="200"/>
                            </p:stCondLst>
                            <p:childTnLst>
                              <p:par>
                                <p:cTn id="11" presetID="27" presetClass="entr" presetSubtype="0" fill="hold" nodeType="afterEffect">
                                  <p:stCondLst>
                                    <p:cond delay="0"/>
                                  </p:stCondLst>
                                  <p:iterate type="lt">
                                    <p:tmPct val="50000"/>
                                  </p:iterate>
                                  <p:childTnLst>
                                    <p:set>
                                      <p:cBhvr>
                                        <p:cTn id="12" dur="1" fill="hold">
                                          <p:stCondLst>
                                            <p:cond delay="0"/>
                                          </p:stCondLst>
                                        </p:cTn>
                                        <p:tgtEl>
                                          <p:spTgt spid="27651">
                                            <p:txEl>
                                              <p:pRg st="4" end="4"/>
                                            </p:txEl>
                                          </p:spTgt>
                                        </p:tgtEl>
                                        <p:attrNameLst>
                                          <p:attrName>style.visibility</p:attrName>
                                        </p:attrNameLst>
                                      </p:cBhvr>
                                      <p:to>
                                        <p:strVal val="visible"/>
                                      </p:to>
                                    </p:set>
                                    <p:anim calcmode="discrete" valueType="clr">
                                      <p:cBhvr override="childStyle">
                                        <p:cTn id="13" dur="80"/>
                                        <p:tgtEl>
                                          <p:spTgt spid="27651">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27651">
                                            <p:txEl>
                                              <p:pRg st="4" end="4"/>
                                            </p:txEl>
                                          </p:spTgt>
                                        </p:tgtEl>
                                        <p:attrNameLst>
                                          <p:attrName>fillcolor</p:attrName>
                                        </p:attrNameLst>
                                      </p:cBhvr>
                                      <p:tavLst>
                                        <p:tav tm="0">
                                          <p:val>
                                            <p:clrVal>
                                              <a:schemeClr val="accent2"/>
                                            </p:clrVal>
                                          </p:val>
                                        </p:tav>
                                        <p:tav tm="50000">
                                          <p:val>
                                            <p:clrVal>
                                              <a:schemeClr val="hlink"/>
                                            </p:clrVal>
                                          </p:val>
                                        </p:tav>
                                      </p:tavLst>
                                    </p:anim>
                                    <p:set>
                                      <p:cBhvr>
                                        <p:cTn id="15" dur="80"/>
                                        <p:tgtEl>
                                          <p:spTgt spid="27651">
                                            <p:txEl>
                                              <p:pRg st="4" end="4"/>
                                            </p:txEl>
                                          </p:spTgt>
                                        </p:tgtEl>
                                        <p:attrNameLst>
                                          <p:attrName>fill.type</p:attrName>
                                        </p:attrNameLst>
                                      </p:cBhvr>
                                      <p:to>
                                        <p:strVal val="solid"/>
                                      </p:to>
                                    </p:set>
                                  </p:childTnLst>
                                </p:cTn>
                              </p:par>
                            </p:childTnLst>
                          </p:cTn>
                        </p:par>
                        <p:par>
                          <p:cTn id="16" fill="hold" nodeType="afterGroup">
                            <p:stCondLst>
                              <p:cond delay="480"/>
                            </p:stCondLst>
                            <p:childTnLst>
                              <p:par>
                                <p:cTn id="17" presetID="27" presetClass="entr" presetSubtype="0" fill="hold" nodeType="afterEffect">
                                  <p:stCondLst>
                                    <p:cond delay="0"/>
                                  </p:stCondLst>
                                  <p:iterate type="lt">
                                    <p:tmPct val="50000"/>
                                  </p:iterate>
                                  <p:childTnLst>
                                    <p:set>
                                      <p:cBhvr>
                                        <p:cTn id="18" dur="1" fill="hold">
                                          <p:stCondLst>
                                            <p:cond delay="0"/>
                                          </p:stCondLst>
                                        </p:cTn>
                                        <p:tgtEl>
                                          <p:spTgt spid="27651">
                                            <p:txEl>
                                              <p:pRg st="5" end="5"/>
                                            </p:txEl>
                                          </p:spTgt>
                                        </p:tgtEl>
                                        <p:attrNameLst>
                                          <p:attrName>style.visibility</p:attrName>
                                        </p:attrNameLst>
                                      </p:cBhvr>
                                      <p:to>
                                        <p:strVal val="visible"/>
                                      </p:to>
                                    </p:set>
                                    <p:anim calcmode="discrete" valueType="clr">
                                      <p:cBhvr override="childStyle">
                                        <p:cTn id="19" dur="80"/>
                                        <p:tgtEl>
                                          <p:spTgt spid="27651">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27651">
                                            <p:txEl>
                                              <p:pRg st="5" end="5"/>
                                            </p:txEl>
                                          </p:spTgt>
                                        </p:tgtEl>
                                        <p:attrNameLst>
                                          <p:attrName>fillcolor</p:attrName>
                                        </p:attrNameLst>
                                      </p:cBhvr>
                                      <p:tavLst>
                                        <p:tav tm="0">
                                          <p:val>
                                            <p:clrVal>
                                              <a:schemeClr val="accent2"/>
                                            </p:clrVal>
                                          </p:val>
                                        </p:tav>
                                        <p:tav tm="50000">
                                          <p:val>
                                            <p:clrVal>
                                              <a:schemeClr val="hlink"/>
                                            </p:clrVal>
                                          </p:val>
                                        </p:tav>
                                      </p:tavLst>
                                    </p:anim>
                                    <p:set>
                                      <p:cBhvr>
                                        <p:cTn id="21" dur="80"/>
                                        <p:tgtEl>
                                          <p:spTgt spid="27651">
                                            <p:txEl>
                                              <p:pRg st="5" end="5"/>
                                            </p:txEl>
                                          </p:spTgt>
                                        </p:tgtEl>
                                        <p:attrNameLst>
                                          <p:attrName>fill.type</p:attrName>
                                        </p:attrNameLst>
                                      </p:cBhvr>
                                      <p:to>
                                        <p:strVal val="solid"/>
                                      </p:to>
                                    </p:set>
                                  </p:childTnLst>
                                </p:cTn>
                              </p:par>
                            </p:childTnLst>
                          </p:cTn>
                        </p:par>
                        <p:par>
                          <p:cTn id="22" fill="hold" nodeType="afterGroup">
                            <p:stCondLst>
                              <p:cond delay="800"/>
                            </p:stCondLst>
                            <p:childTnLst>
                              <p:par>
                                <p:cTn id="23" presetID="1" presetClass="entr" presetSubtype="0" fill="hold" nodeType="afterEffect">
                                  <p:stCondLst>
                                    <p:cond delay="0"/>
                                  </p:stCondLst>
                                  <p:childTnLst>
                                    <p:set>
                                      <p:cBhvr>
                                        <p:cTn id="24" dur="1" fill="hold">
                                          <p:stCondLst>
                                            <p:cond delay="0"/>
                                          </p:stCondLst>
                                        </p:cTn>
                                        <p:tgtEl>
                                          <p:spTgt spid="2765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7" presetClass="entr" presetSubtype="0" fill="hold" nodeType="clickEffect">
                                  <p:stCondLst>
                                    <p:cond delay="0"/>
                                  </p:stCondLst>
                                  <p:iterate type="lt">
                                    <p:tmPct val="50000"/>
                                  </p:iterate>
                                  <p:childTnLst>
                                    <p:set>
                                      <p:cBhvr>
                                        <p:cTn id="28" dur="1" fill="hold">
                                          <p:stCondLst>
                                            <p:cond delay="0"/>
                                          </p:stCondLst>
                                        </p:cTn>
                                        <p:tgtEl>
                                          <p:spTgt spid="27651">
                                            <p:txEl>
                                              <p:pRg st="8" end="8"/>
                                            </p:txEl>
                                          </p:spTgt>
                                        </p:tgtEl>
                                        <p:attrNameLst>
                                          <p:attrName>style.visibility</p:attrName>
                                        </p:attrNameLst>
                                      </p:cBhvr>
                                      <p:to>
                                        <p:strVal val="visible"/>
                                      </p:to>
                                    </p:set>
                                    <p:anim calcmode="discrete" valueType="clr">
                                      <p:cBhvr override="childStyle">
                                        <p:cTn id="29" dur="80"/>
                                        <p:tgtEl>
                                          <p:spTgt spid="27651">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27651">
                                            <p:txEl>
                                              <p:pRg st="8" end="8"/>
                                            </p:txEl>
                                          </p:spTgt>
                                        </p:tgtEl>
                                        <p:attrNameLst>
                                          <p:attrName>fillcolor</p:attrName>
                                        </p:attrNameLst>
                                      </p:cBhvr>
                                      <p:tavLst>
                                        <p:tav tm="0">
                                          <p:val>
                                            <p:clrVal>
                                              <a:schemeClr val="accent2"/>
                                            </p:clrVal>
                                          </p:val>
                                        </p:tav>
                                        <p:tav tm="50000">
                                          <p:val>
                                            <p:clrVal>
                                              <a:schemeClr val="hlink"/>
                                            </p:clrVal>
                                          </p:val>
                                        </p:tav>
                                      </p:tavLst>
                                    </p:anim>
                                    <p:set>
                                      <p:cBhvr>
                                        <p:cTn id="31" dur="80"/>
                                        <p:tgtEl>
                                          <p:spTgt spid="27651">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DD89230-3C88-4FFF-B63D-8BF57D29EF8B}"/>
              </a:ext>
            </a:extLst>
          </p:cNvPr>
          <p:cNvSpPr>
            <a:spLocks noGrp="1" noChangeArrowheads="1"/>
          </p:cNvSpPr>
          <p:nvPr>
            <p:ph type="title"/>
          </p:nvPr>
        </p:nvSpPr>
        <p:spPr/>
        <p:txBody>
          <a:bodyPr/>
          <a:lstStyle/>
          <a:p>
            <a:pPr eaLnBrk="1" hangingPunct="1"/>
            <a:r>
              <a:rPr lang="zh-CN" altLang="en-US" sz="4000"/>
              <a:t>与卫星有关的误差</a:t>
            </a:r>
            <a:r>
              <a:rPr lang="en-US" altLang="zh-CN" sz="4000"/>
              <a:t>--</a:t>
            </a:r>
            <a:r>
              <a:rPr lang="zh-CN" altLang="en-US"/>
              <a:t>相对论效应对卫星钟的影响</a:t>
            </a:r>
          </a:p>
        </p:txBody>
      </p:sp>
      <p:sp>
        <p:nvSpPr>
          <p:cNvPr id="31747" name="Rectangle 3">
            <a:extLst>
              <a:ext uri="{FF2B5EF4-FFF2-40B4-BE49-F238E27FC236}">
                <a16:creationId xmlns:a16="http://schemas.microsoft.com/office/drawing/2014/main" id="{ECCC494B-7CFE-427A-9D09-3D7DC9039E20}"/>
              </a:ext>
            </a:extLst>
          </p:cNvPr>
          <p:cNvSpPr>
            <a:spLocks noGrp="1" noChangeArrowheads="1"/>
          </p:cNvSpPr>
          <p:nvPr>
            <p:ph type="body" sz="half" idx="1"/>
          </p:nvPr>
        </p:nvSpPr>
        <p:spPr>
          <a:xfrm>
            <a:off x="323850" y="1773238"/>
            <a:ext cx="8280400" cy="4400550"/>
          </a:xfrm>
        </p:spPr>
        <p:txBody>
          <a:bodyPr/>
          <a:lstStyle/>
          <a:p>
            <a:pPr eaLnBrk="1" hangingPunct="1"/>
            <a:r>
              <a:rPr lang="zh-CN" altLang="en-US" sz="2400">
                <a:sym typeface="Symbol" panose="05050102010706020507" pitchFamily="18" charset="2"/>
              </a:rPr>
              <a:t>狭义相对论</a:t>
            </a:r>
          </a:p>
          <a:p>
            <a:pPr lvl="1" eaLnBrk="1" hangingPunct="1"/>
            <a:r>
              <a:rPr lang="zh-CN" altLang="en-US" sz="2100">
                <a:sym typeface="Symbol" panose="05050102010706020507" pitchFamily="18" charset="2"/>
              </a:rPr>
              <a:t>原理：时间膨胀。钟的频率与其运动速度有关。</a:t>
            </a:r>
          </a:p>
          <a:p>
            <a:pPr lvl="1" eaLnBrk="1" hangingPunct="1"/>
            <a:r>
              <a:rPr lang="zh-CN" altLang="en-US" sz="2100">
                <a:sym typeface="Symbol" panose="05050102010706020507" pitchFamily="18" charset="2"/>
              </a:rPr>
              <a:t>对</a:t>
            </a:r>
            <a:r>
              <a:rPr lang="en-US" altLang="zh-CN" sz="2100">
                <a:sym typeface="Symbol" panose="05050102010706020507" pitchFamily="18" charset="2"/>
              </a:rPr>
              <a:t>GPS</a:t>
            </a:r>
            <a:r>
              <a:rPr lang="zh-CN" altLang="en-US" sz="2100">
                <a:sym typeface="Symbol" panose="05050102010706020507" pitchFamily="18" charset="2"/>
              </a:rPr>
              <a:t>卫星钟的影响：在狭义相对论效应作用下，卫星上</a:t>
            </a:r>
            <a:r>
              <a:rPr lang="zh-CN" altLang="en-US" sz="2100">
                <a:solidFill>
                  <a:schemeClr val="hlink"/>
                </a:solidFill>
                <a:sym typeface="Symbol" panose="05050102010706020507" pitchFamily="18" charset="2"/>
              </a:rPr>
              <a:t>钟的频率将变慢</a:t>
            </a:r>
          </a:p>
          <a:p>
            <a:pPr lvl="3" eaLnBrk="1" hangingPunct="1"/>
            <a:endParaRPr lang="zh-CN" altLang="en-US" sz="1800">
              <a:solidFill>
                <a:schemeClr val="hlink"/>
              </a:solidFill>
              <a:sym typeface="Symbol" panose="05050102010706020507" pitchFamily="18" charset="2"/>
            </a:endParaRPr>
          </a:p>
          <a:p>
            <a:pPr eaLnBrk="1" hangingPunct="1"/>
            <a:r>
              <a:rPr lang="zh-CN" altLang="en-US" sz="2400">
                <a:sym typeface="Symbol" panose="05050102010706020507" pitchFamily="18" charset="2"/>
              </a:rPr>
              <a:t>广义相对论</a:t>
            </a:r>
          </a:p>
          <a:p>
            <a:pPr lvl="1" eaLnBrk="1" hangingPunct="1"/>
            <a:r>
              <a:rPr lang="zh-CN" altLang="en-US" sz="2100">
                <a:sym typeface="Symbol" panose="05050102010706020507" pitchFamily="18" charset="2"/>
              </a:rPr>
              <a:t>原理：钟的频率与其所处的重力位有关</a:t>
            </a:r>
          </a:p>
          <a:p>
            <a:pPr lvl="1" eaLnBrk="1" hangingPunct="1"/>
            <a:r>
              <a:rPr lang="zh-CN" altLang="en-US" sz="2100">
                <a:sym typeface="Symbol" panose="05050102010706020507" pitchFamily="18" charset="2"/>
              </a:rPr>
              <a:t>对</a:t>
            </a:r>
            <a:r>
              <a:rPr lang="en-US" altLang="zh-CN" sz="2100">
                <a:sym typeface="Symbol" panose="05050102010706020507" pitchFamily="18" charset="2"/>
              </a:rPr>
              <a:t>GPS</a:t>
            </a:r>
            <a:r>
              <a:rPr lang="zh-CN" altLang="en-US" sz="2100">
                <a:sym typeface="Symbol" panose="05050102010706020507" pitchFamily="18" charset="2"/>
              </a:rPr>
              <a:t>卫星钟的影响：在广义相对论效应作用下，卫星上</a:t>
            </a:r>
            <a:r>
              <a:rPr lang="zh-CN" altLang="en-US" sz="2100">
                <a:solidFill>
                  <a:schemeClr val="hlink"/>
                </a:solidFill>
                <a:sym typeface="Symbol" panose="05050102010706020507" pitchFamily="18" charset="2"/>
              </a:rPr>
              <a:t>钟的频率将变快</a:t>
            </a:r>
          </a:p>
          <a:p>
            <a:pPr eaLnBrk="1" hangingPunct="1"/>
            <a:endParaRPr lang="zh-CN" altLang="en-US" sz="2400">
              <a:solidFill>
                <a:schemeClr val="hlink"/>
              </a:solidFill>
            </a:endParaRPr>
          </a:p>
        </p:txBody>
      </p:sp>
      <p:graphicFrame>
        <p:nvGraphicFramePr>
          <p:cNvPr id="31751" name="Object 7">
            <a:extLst>
              <a:ext uri="{FF2B5EF4-FFF2-40B4-BE49-F238E27FC236}">
                <a16:creationId xmlns:a16="http://schemas.microsoft.com/office/drawing/2014/main" id="{44C0D3CC-D60B-405F-B10B-FC061F59A0B5}"/>
              </a:ext>
            </a:extLst>
          </p:cNvPr>
          <p:cNvGraphicFramePr>
            <a:graphicFrameLocks noGrp="1" noChangeAspect="1"/>
          </p:cNvGraphicFramePr>
          <p:nvPr>
            <p:ph sz="half" idx="2"/>
          </p:nvPr>
        </p:nvGraphicFramePr>
        <p:xfrm>
          <a:off x="539750" y="5229225"/>
          <a:ext cx="7451725" cy="1323975"/>
        </p:xfrm>
        <a:graphic>
          <a:graphicData uri="http://schemas.openxmlformats.org/presentationml/2006/ole">
            <mc:AlternateContent xmlns:mc="http://schemas.openxmlformats.org/markup-compatibility/2006">
              <mc:Choice xmlns:v="urn:schemas-microsoft-com:vml" Requires="v">
                <p:oleObj spid="_x0000_s11269" name="公式" r:id="rId3" imgW="3981358" imgH="695349" progId="Equation.3">
                  <p:embed/>
                </p:oleObj>
              </mc:Choice>
              <mc:Fallback>
                <p:oleObj name="公式" r:id="rId3" imgW="3981358" imgH="695349" progId="Equation.3">
                  <p:embed/>
                  <p:pic>
                    <p:nvPicPr>
                      <p:cNvPr id="0" name="Object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5229225"/>
                        <a:ext cx="7451725" cy="13239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nodeType="afterEffect">
                                  <p:stCondLst>
                                    <p:cond delay="0"/>
                                  </p:stCondLst>
                                  <p:iterate type="lt">
                                    <p:tmPct val="50000"/>
                                  </p:iterate>
                                  <p:childTnLst>
                                    <p:set>
                                      <p:cBhvr>
                                        <p:cTn id="6" dur="1" fill="hold">
                                          <p:stCondLst>
                                            <p:cond delay="0"/>
                                          </p:stCondLst>
                                        </p:cTn>
                                        <p:tgtEl>
                                          <p:spTgt spid="31747">
                                            <p:txEl>
                                              <p:pRg st="1" end="1"/>
                                            </p:txEl>
                                          </p:spTgt>
                                        </p:tgtEl>
                                        <p:attrNameLst>
                                          <p:attrName>style.visibility</p:attrName>
                                        </p:attrNameLst>
                                      </p:cBhvr>
                                      <p:to>
                                        <p:strVal val="visible"/>
                                      </p:to>
                                    </p:set>
                                    <p:anim calcmode="discrete" valueType="clr">
                                      <p:cBhvr override="childStyle">
                                        <p:cTn id="7" dur="80"/>
                                        <p:tgtEl>
                                          <p:spTgt spid="3174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1747">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31747">
                                            <p:txEl>
                                              <p:pRg st="1" end="1"/>
                                            </p:txEl>
                                          </p:spTgt>
                                        </p:tgtEl>
                                        <p:attrNameLst>
                                          <p:attrName>fill.type</p:attrName>
                                        </p:attrNameLst>
                                      </p:cBhvr>
                                      <p:to>
                                        <p:strVal val="solid"/>
                                      </p:to>
                                    </p:set>
                                  </p:childTnLst>
                                </p:cTn>
                              </p:par>
                            </p:childTnLst>
                          </p:cTn>
                        </p:par>
                        <p:par>
                          <p:cTn id="10" fill="hold" nodeType="afterGroup">
                            <p:stCondLst>
                              <p:cond delay="880"/>
                            </p:stCondLst>
                            <p:childTnLst>
                              <p:par>
                                <p:cTn id="11" presetID="27" presetClass="entr" presetSubtype="0" fill="hold" nodeType="afterEffect">
                                  <p:stCondLst>
                                    <p:cond delay="0"/>
                                  </p:stCondLst>
                                  <p:iterate type="lt">
                                    <p:tmPct val="50000"/>
                                  </p:iterate>
                                  <p:childTnLst>
                                    <p:set>
                                      <p:cBhvr>
                                        <p:cTn id="12" dur="1" fill="hold">
                                          <p:stCondLst>
                                            <p:cond delay="0"/>
                                          </p:stCondLst>
                                        </p:cTn>
                                        <p:tgtEl>
                                          <p:spTgt spid="31747">
                                            <p:txEl>
                                              <p:pRg st="2" end="2"/>
                                            </p:txEl>
                                          </p:spTgt>
                                        </p:tgtEl>
                                        <p:attrNameLst>
                                          <p:attrName>style.visibility</p:attrName>
                                        </p:attrNameLst>
                                      </p:cBhvr>
                                      <p:to>
                                        <p:strVal val="visible"/>
                                      </p:to>
                                    </p:set>
                                    <p:anim calcmode="discrete" valueType="clr">
                                      <p:cBhvr override="childStyle">
                                        <p:cTn id="13" dur="80"/>
                                        <p:tgtEl>
                                          <p:spTgt spid="3174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31747">
                                            <p:txEl>
                                              <p:pRg st="2" end="2"/>
                                            </p:txEl>
                                          </p:spTgt>
                                        </p:tgtEl>
                                        <p:attrNameLst>
                                          <p:attrName>fillcolor</p:attrName>
                                        </p:attrNameLst>
                                      </p:cBhvr>
                                      <p:tavLst>
                                        <p:tav tm="0">
                                          <p:val>
                                            <p:clrVal>
                                              <a:schemeClr val="accent2"/>
                                            </p:clrVal>
                                          </p:val>
                                        </p:tav>
                                        <p:tav tm="50000">
                                          <p:val>
                                            <p:clrVal>
                                              <a:schemeClr val="hlink"/>
                                            </p:clrVal>
                                          </p:val>
                                        </p:tav>
                                      </p:tavLst>
                                    </p:anim>
                                    <p:set>
                                      <p:cBhvr>
                                        <p:cTn id="15" dur="80"/>
                                        <p:tgtEl>
                                          <p:spTgt spid="31747">
                                            <p:txEl>
                                              <p:pRg st="2" end="2"/>
                                            </p:txEl>
                                          </p:spTgt>
                                        </p:tgtEl>
                                        <p:attrNameLst>
                                          <p:attrName>fill.type</p:attrName>
                                        </p:attrNameLst>
                                      </p:cBhvr>
                                      <p:to>
                                        <p:strVal val="solid"/>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7" presetClass="entr" presetSubtype="0" fill="hold" nodeType="clickEffect">
                                  <p:stCondLst>
                                    <p:cond delay="0"/>
                                  </p:stCondLst>
                                  <p:iterate type="lt">
                                    <p:tmPct val="50000"/>
                                  </p:iterate>
                                  <p:childTnLst>
                                    <p:set>
                                      <p:cBhvr>
                                        <p:cTn id="19" dur="1" fill="hold">
                                          <p:stCondLst>
                                            <p:cond delay="0"/>
                                          </p:stCondLst>
                                        </p:cTn>
                                        <p:tgtEl>
                                          <p:spTgt spid="31747">
                                            <p:txEl>
                                              <p:pRg st="4" end="4"/>
                                            </p:txEl>
                                          </p:spTgt>
                                        </p:tgtEl>
                                        <p:attrNameLst>
                                          <p:attrName>style.visibility</p:attrName>
                                        </p:attrNameLst>
                                      </p:cBhvr>
                                      <p:to>
                                        <p:strVal val="visible"/>
                                      </p:to>
                                    </p:set>
                                    <p:anim calcmode="discrete" valueType="clr">
                                      <p:cBhvr override="childStyle">
                                        <p:cTn id="20" dur="80"/>
                                        <p:tgtEl>
                                          <p:spTgt spid="31747">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31747">
                                            <p:txEl>
                                              <p:pRg st="4" end="4"/>
                                            </p:txEl>
                                          </p:spTgt>
                                        </p:tgtEl>
                                        <p:attrNameLst>
                                          <p:attrName>fillcolor</p:attrName>
                                        </p:attrNameLst>
                                      </p:cBhvr>
                                      <p:tavLst>
                                        <p:tav tm="0">
                                          <p:val>
                                            <p:clrVal>
                                              <a:schemeClr val="accent2"/>
                                            </p:clrVal>
                                          </p:val>
                                        </p:tav>
                                        <p:tav tm="50000">
                                          <p:val>
                                            <p:clrVal>
                                              <a:schemeClr val="hlink"/>
                                            </p:clrVal>
                                          </p:val>
                                        </p:tav>
                                      </p:tavLst>
                                    </p:anim>
                                    <p:set>
                                      <p:cBhvr>
                                        <p:cTn id="22" dur="80"/>
                                        <p:tgtEl>
                                          <p:spTgt spid="31747">
                                            <p:txEl>
                                              <p:pRg st="4" end="4"/>
                                            </p:txEl>
                                          </p:spTgt>
                                        </p:tgtEl>
                                        <p:attrNameLst>
                                          <p:attrName>fill.type</p:attrName>
                                        </p:attrNameLst>
                                      </p:cBhvr>
                                      <p:to>
                                        <p:strVal val="solid"/>
                                      </p:to>
                                    </p:set>
                                  </p:childTnLst>
                                </p:cTn>
                              </p:par>
                            </p:childTnLst>
                          </p:cTn>
                        </p:par>
                        <p:par>
                          <p:cTn id="23" fill="hold" nodeType="afterGroup">
                            <p:stCondLst>
                              <p:cond delay="240"/>
                            </p:stCondLst>
                            <p:childTnLst>
                              <p:par>
                                <p:cTn id="24" presetID="27" presetClass="entr" presetSubtype="0" fill="hold" nodeType="afterEffect">
                                  <p:stCondLst>
                                    <p:cond delay="0"/>
                                  </p:stCondLst>
                                  <p:iterate type="lt">
                                    <p:tmPct val="50000"/>
                                  </p:iterate>
                                  <p:childTnLst>
                                    <p:set>
                                      <p:cBhvr>
                                        <p:cTn id="25" dur="1" fill="hold">
                                          <p:stCondLst>
                                            <p:cond delay="0"/>
                                          </p:stCondLst>
                                        </p:cTn>
                                        <p:tgtEl>
                                          <p:spTgt spid="31747">
                                            <p:txEl>
                                              <p:pRg st="5" end="5"/>
                                            </p:txEl>
                                          </p:spTgt>
                                        </p:tgtEl>
                                        <p:attrNameLst>
                                          <p:attrName>style.visibility</p:attrName>
                                        </p:attrNameLst>
                                      </p:cBhvr>
                                      <p:to>
                                        <p:strVal val="visible"/>
                                      </p:to>
                                    </p:set>
                                    <p:anim calcmode="discrete" valueType="clr">
                                      <p:cBhvr override="childStyle">
                                        <p:cTn id="26" dur="80"/>
                                        <p:tgtEl>
                                          <p:spTgt spid="31747">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31747">
                                            <p:txEl>
                                              <p:pRg st="5" end="5"/>
                                            </p:txEl>
                                          </p:spTgt>
                                        </p:tgtEl>
                                        <p:attrNameLst>
                                          <p:attrName>fillcolor</p:attrName>
                                        </p:attrNameLst>
                                      </p:cBhvr>
                                      <p:tavLst>
                                        <p:tav tm="0">
                                          <p:val>
                                            <p:clrVal>
                                              <a:schemeClr val="accent2"/>
                                            </p:clrVal>
                                          </p:val>
                                        </p:tav>
                                        <p:tav tm="50000">
                                          <p:val>
                                            <p:clrVal>
                                              <a:schemeClr val="hlink"/>
                                            </p:clrVal>
                                          </p:val>
                                        </p:tav>
                                      </p:tavLst>
                                    </p:anim>
                                    <p:set>
                                      <p:cBhvr>
                                        <p:cTn id="28" dur="80"/>
                                        <p:tgtEl>
                                          <p:spTgt spid="31747">
                                            <p:txEl>
                                              <p:pRg st="5" end="5"/>
                                            </p:txEl>
                                          </p:spTgt>
                                        </p:tgtEl>
                                        <p:attrNameLst>
                                          <p:attrName>fill.type</p:attrName>
                                        </p:attrNameLst>
                                      </p:cBhvr>
                                      <p:to>
                                        <p:strVal val="solid"/>
                                      </p:to>
                                    </p:set>
                                  </p:childTnLst>
                                </p:cTn>
                              </p:par>
                            </p:childTnLst>
                          </p:cTn>
                        </p:par>
                        <p:par>
                          <p:cTn id="29" fill="hold" nodeType="afterGroup">
                            <p:stCondLst>
                              <p:cond delay="960"/>
                            </p:stCondLst>
                            <p:childTnLst>
                              <p:par>
                                <p:cTn id="30" presetID="27" presetClass="entr" presetSubtype="0" fill="hold" nodeType="afterEffect">
                                  <p:stCondLst>
                                    <p:cond delay="0"/>
                                  </p:stCondLst>
                                  <p:iterate type="lt">
                                    <p:tmPct val="50000"/>
                                  </p:iterate>
                                  <p:childTnLst>
                                    <p:set>
                                      <p:cBhvr>
                                        <p:cTn id="31" dur="1" fill="hold">
                                          <p:stCondLst>
                                            <p:cond delay="0"/>
                                          </p:stCondLst>
                                        </p:cTn>
                                        <p:tgtEl>
                                          <p:spTgt spid="31747">
                                            <p:txEl>
                                              <p:pRg st="6" end="6"/>
                                            </p:txEl>
                                          </p:spTgt>
                                        </p:tgtEl>
                                        <p:attrNameLst>
                                          <p:attrName>style.visibility</p:attrName>
                                        </p:attrNameLst>
                                      </p:cBhvr>
                                      <p:to>
                                        <p:strVal val="visible"/>
                                      </p:to>
                                    </p:set>
                                    <p:anim calcmode="discrete" valueType="clr">
                                      <p:cBhvr override="childStyle">
                                        <p:cTn id="32" dur="80"/>
                                        <p:tgtEl>
                                          <p:spTgt spid="31747">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31747">
                                            <p:txEl>
                                              <p:pRg st="6" end="6"/>
                                            </p:txEl>
                                          </p:spTgt>
                                        </p:tgtEl>
                                        <p:attrNameLst>
                                          <p:attrName>fillcolor</p:attrName>
                                        </p:attrNameLst>
                                      </p:cBhvr>
                                      <p:tavLst>
                                        <p:tav tm="0">
                                          <p:val>
                                            <p:clrVal>
                                              <a:schemeClr val="accent2"/>
                                            </p:clrVal>
                                          </p:val>
                                        </p:tav>
                                        <p:tav tm="50000">
                                          <p:val>
                                            <p:clrVal>
                                              <a:schemeClr val="hlink"/>
                                            </p:clrVal>
                                          </p:val>
                                        </p:tav>
                                      </p:tavLst>
                                    </p:anim>
                                    <p:set>
                                      <p:cBhvr>
                                        <p:cTn id="34" dur="80"/>
                                        <p:tgtEl>
                                          <p:spTgt spid="31747">
                                            <p:txEl>
                                              <p:pRg st="6" end="6"/>
                                            </p:txEl>
                                          </p:spTgt>
                                        </p:tgtEl>
                                        <p:attrNameLst>
                                          <p:attrName>fill.type</p:attrName>
                                        </p:attrNameLst>
                                      </p:cBhvr>
                                      <p:to>
                                        <p:strVal val="solid"/>
                                      </p:to>
                                    </p:set>
                                  </p:childTnLst>
                                </p:cTn>
                              </p:par>
                            </p:childTnLst>
                          </p:cTn>
                        </p:par>
                        <p:par>
                          <p:cTn id="35" fill="hold" nodeType="afterGroup">
                            <p:stCondLst>
                              <p:cond delay="2320"/>
                            </p:stCondLst>
                            <p:childTnLst>
                              <p:par>
                                <p:cTn id="36" presetID="1" presetClass="entr" presetSubtype="0" fill="hold" nodeType="afterEffect">
                                  <p:stCondLst>
                                    <p:cond delay="0"/>
                                  </p:stCondLst>
                                  <p:childTnLst>
                                    <p:set>
                                      <p:cBhvr>
                                        <p:cTn id="37" dur="1" fill="hold">
                                          <p:stCondLst>
                                            <p:cond delay="0"/>
                                          </p:stCondLst>
                                        </p:cTn>
                                        <p:tgtEl>
                                          <p:spTgt spid="317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33455D9-A2C2-4835-A1DB-2528806E10E7}"/>
              </a:ext>
            </a:extLst>
          </p:cNvPr>
          <p:cNvSpPr>
            <a:spLocks noGrp="1" noChangeArrowheads="1"/>
          </p:cNvSpPr>
          <p:nvPr>
            <p:ph type="title"/>
          </p:nvPr>
        </p:nvSpPr>
        <p:spPr/>
        <p:txBody>
          <a:bodyPr/>
          <a:lstStyle/>
          <a:p>
            <a:pPr eaLnBrk="1" hangingPunct="1"/>
            <a:r>
              <a:rPr lang="zh-CN" altLang="en-US" sz="3200"/>
              <a:t>解决相对论效应对卫星钟影响的方法</a:t>
            </a:r>
          </a:p>
        </p:txBody>
      </p:sp>
      <p:sp>
        <p:nvSpPr>
          <p:cNvPr id="12291" name="Rectangle 3">
            <a:extLst>
              <a:ext uri="{FF2B5EF4-FFF2-40B4-BE49-F238E27FC236}">
                <a16:creationId xmlns:a16="http://schemas.microsoft.com/office/drawing/2014/main" id="{45A5EC32-B146-41CF-834D-7BDB02FAAC53}"/>
              </a:ext>
            </a:extLst>
          </p:cNvPr>
          <p:cNvSpPr>
            <a:spLocks noGrp="1" noChangeArrowheads="1"/>
          </p:cNvSpPr>
          <p:nvPr>
            <p:ph type="body" sz="half" idx="1"/>
          </p:nvPr>
        </p:nvSpPr>
        <p:spPr>
          <a:xfrm>
            <a:off x="395288" y="1981200"/>
            <a:ext cx="8497887" cy="4114800"/>
          </a:xfrm>
        </p:spPr>
        <p:txBody>
          <a:bodyPr/>
          <a:lstStyle/>
          <a:p>
            <a:pPr lvl="1" eaLnBrk="1" hangingPunct="1"/>
            <a:endParaRPr lang="zh-CN" altLang="en-US" sz="2100">
              <a:sym typeface="Symbol" panose="05050102010706020507" pitchFamily="18" charset="2"/>
            </a:endParaRPr>
          </a:p>
          <a:p>
            <a:pPr lvl="1" eaLnBrk="1" hangingPunct="1"/>
            <a:endParaRPr lang="zh-CN" altLang="en-US" sz="2100"/>
          </a:p>
        </p:txBody>
      </p:sp>
      <p:pic>
        <p:nvPicPr>
          <p:cNvPr id="12292" name="Picture 16" descr="图片1">
            <a:extLst>
              <a:ext uri="{FF2B5EF4-FFF2-40B4-BE49-F238E27FC236}">
                <a16:creationId xmlns:a16="http://schemas.microsoft.com/office/drawing/2014/main" id="{3AF5CE2B-A89C-453F-B371-D484C62D0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2900363"/>
            <a:ext cx="907415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808BB2F-3814-4DD1-B1C2-D80457A17989}"/>
              </a:ext>
            </a:extLst>
          </p:cNvPr>
          <p:cNvSpPr>
            <a:spLocks noGrp="1" noChangeArrowheads="1"/>
          </p:cNvSpPr>
          <p:nvPr>
            <p:ph type="title"/>
          </p:nvPr>
        </p:nvSpPr>
        <p:spPr/>
        <p:txBody>
          <a:bodyPr/>
          <a:lstStyle/>
          <a:p>
            <a:pPr eaLnBrk="1" hangingPunct="1"/>
            <a:r>
              <a:rPr lang="zh-CN" altLang="en-US"/>
              <a:t>与信号传播有关的误差</a:t>
            </a:r>
          </a:p>
        </p:txBody>
      </p:sp>
      <p:sp>
        <p:nvSpPr>
          <p:cNvPr id="13315" name="Rectangle 3">
            <a:extLst>
              <a:ext uri="{FF2B5EF4-FFF2-40B4-BE49-F238E27FC236}">
                <a16:creationId xmlns:a16="http://schemas.microsoft.com/office/drawing/2014/main" id="{57154171-0331-4907-B224-DD4ED06BE4C2}"/>
              </a:ext>
            </a:extLst>
          </p:cNvPr>
          <p:cNvSpPr>
            <a:spLocks noGrp="1" noChangeArrowheads="1"/>
          </p:cNvSpPr>
          <p:nvPr>
            <p:ph type="body" sz="half" idx="1"/>
          </p:nvPr>
        </p:nvSpPr>
        <p:spPr>
          <a:xfrm>
            <a:off x="179388" y="1916113"/>
            <a:ext cx="3132137" cy="2447925"/>
          </a:xfrm>
        </p:spPr>
        <p:txBody>
          <a:bodyPr/>
          <a:lstStyle/>
          <a:p>
            <a:pPr eaLnBrk="1" hangingPunct="1"/>
            <a:r>
              <a:rPr lang="zh-CN" altLang="en-US" sz="2400"/>
              <a:t>电离层</a:t>
            </a:r>
          </a:p>
          <a:p>
            <a:pPr eaLnBrk="1" hangingPunct="1"/>
            <a:endParaRPr lang="zh-CN" altLang="en-US" sz="2400"/>
          </a:p>
          <a:p>
            <a:pPr eaLnBrk="1" hangingPunct="1"/>
            <a:r>
              <a:rPr lang="zh-CN" altLang="en-US" sz="2400"/>
              <a:t>对流层</a:t>
            </a:r>
          </a:p>
          <a:p>
            <a:pPr eaLnBrk="1" hangingPunct="1"/>
            <a:endParaRPr lang="zh-CN" altLang="en-US" sz="2400"/>
          </a:p>
          <a:p>
            <a:pPr eaLnBrk="1" hangingPunct="1"/>
            <a:r>
              <a:rPr lang="zh-CN" altLang="en-US" sz="2400"/>
              <a:t>多路径</a:t>
            </a:r>
          </a:p>
        </p:txBody>
      </p:sp>
      <p:pic>
        <p:nvPicPr>
          <p:cNvPr id="13316" name="Picture 4">
            <a:extLst>
              <a:ext uri="{FF2B5EF4-FFF2-40B4-BE49-F238E27FC236}">
                <a16:creationId xmlns:a16="http://schemas.microsoft.com/office/drawing/2014/main" id="{D0E25782-2C22-41FC-8C32-EE0EA4115D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628775"/>
            <a:ext cx="7086600" cy="417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317" name="Object 5">
            <a:extLst>
              <a:ext uri="{FF2B5EF4-FFF2-40B4-BE49-F238E27FC236}">
                <a16:creationId xmlns:a16="http://schemas.microsoft.com/office/drawing/2014/main" id="{CF35C16F-5DA0-410F-BB29-3778A45F8F38}"/>
              </a:ext>
            </a:extLst>
          </p:cNvPr>
          <p:cNvGraphicFramePr>
            <a:graphicFrameLocks noGrp="1" noChangeAspect="1"/>
          </p:cNvGraphicFramePr>
          <p:nvPr>
            <p:ph sz="half" idx="2"/>
          </p:nvPr>
        </p:nvGraphicFramePr>
        <p:xfrm>
          <a:off x="0" y="4660900"/>
          <a:ext cx="3175000" cy="2197100"/>
        </p:xfrm>
        <a:graphic>
          <a:graphicData uri="http://schemas.openxmlformats.org/presentationml/2006/ole">
            <mc:AlternateContent xmlns:mc="http://schemas.openxmlformats.org/markup-compatibility/2006">
              <mc:Choice xmlns:v="urn:schemas-microsoft-com:vml" Requires="v">
                <p:oleObj spid="_x0000_s13318" name="Image" r:id="rId5" imgW="3174603" imgH="2196825" progId="Photoshop.Image.6">
                  <p:embed/>
                </p:oleObj>
              </mc:Choice>
              <mc:Fallback>
                <p:oleObj name="Image" r:id="rId5" imgW="3174603" imgH="2196825" progId="Photoshop.Image.6">
                  <p:embed/>
                  <p:pic>
                    <p:nvPicPr>
                      <p:cNvPr id="0" name="Object 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660900"/>
                        <a:ext cx="3175000" cy="219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AFCAE5B-1FB9-4D25-98FB-01009F9D2976}"/>
              </a:ext>
            </a:extLst>
          </p:cNvPr>
          <p:cNvSpPr>
            <a:spLocks noGrp="1" noChangeArrowheads="1"/>
          </p:cNvSpPr>
          <p:nvPr>
            <p:ph type="title"/>
          </p:nvPr>
        </p:nvSpPr>
        <p:spPr/>
        <p:txBody>
          <a:bodyPr/>
          <a:lstStyle/>
          <a:p>
            <a:pPr eaLnBrk="1" hangingPunct="1"/>
            <a:r>
              <a:rPr lang="zh-CN" altLang="en-US"/>
              <a:t>大气折射效应</a:t>
            </a:r>
          </a:p>
        </p:txBody>
      </p:sp>
      <p:sp>
        <p:nvSpPr>
          <p:cNvPr id="15363" name="Rectangle 3">
            <a:extLst>
              <a:ext uri="{FF2B5EF4-FFF2-40B4-BE49-F238E27FC236}">
                <a16:creationId xmlns:a16="http://schemas.microsoft.com/office/drawing/2014/main" id="{F3E1DB90-D1EB-492F-A75A-E7B10D2A3DEB}"/>
              </a:ext>
            </a:extLst>
          </p:cNvPr>
          <p:cNvSpPr>
            <a:spLocks noGrp="1" noChangeArrowheads="1"/>
          </p:cNvSpPr>
          <p:nvPr>
            <p:ph type="body" idx="1"/>
          </p:nvPr>
        </p:nvSpPr>
        <p:spPr>
          <a:xfrm>
            <a:off x="827088" y="1981200"/>
            <a:ext cx="7921625" cy="4400550"/>
          </a:xfrm>
        </p:spPr>
        <p:txBody>
          <a:bodyPr/>
          <a:lstStyle/>
          <a:p>
            <a:pPr eaLnBrk="1" hangingPunct="1">
              <a:lnSpc>
                <a:spcPct val="90000"/>
              </a:lnSpc>
            </a:pPr>
            <a:r>
              <a:rPr lang="zh-CN" altLang="en-US"/>
              <a:t>大气折射</a:t>
            </a:r>
          </a:p>
          <a:p>
            <a:pPr lvl="1" eaLnBrk="1" hangingPunct="1">
              <a:lnSpc>
                <a:spcPct val="90000"/>
              </a:lnSpc>
            </a:pPr>
            <a:r>
              <a:rPr lang="zh-CN" altLang="en-US"/>
              <a:t>信号在穿过大气时，速度将发生变化，传播路径也将发生弯曲。也称</a:t>
            </a:r>
            <a:r>
              <a:rPr lang="zh-CN" altLang="en-US" u="sng"/>
              <a:t>大气延迟</a:t>
            </a:r>
            <a:r>
              <a:rPr lang="zh-CN" altLang="en-US"/>
              <a:t>。在</a:t>
            </a:r>
            <a:r>
              <a:rPr lang="en-US" altLang="zh-CN"/>
              <a:t>GPS</a:t>
            </a:r>
            <a:r>
              <a:rPr lang="zh-CN" altLang="en-US"/>
              <a:t>测量定位中，通常仅</a:t>
            </a:r>
            <a:r>
              <a:rPr lang="zh-CN" altLang="en-US">
                <a:solidFill>
                  <a:srgbClr val="FFFF00"/>
                </a:solidFill>
              </a:rPr>
              <a:t>考虑信号传播速度</a:t>
            </a:r>
            <a:r>
              <a:rPr lang="zh-CN" altLang="en-US"/>
              <a:t>的变化。</a:t>
            </a:r>
          </a:p>
          <a:p>
            <a:pPr eaLnBrk="1" hangingPunct="1">
              <a:lnSpc>
                <a:spcPct val="90000"/>
              </a:lnSpc>
            </a:pPr>
            <a:r>
              <a:rPr lang="zh-CN" altLang="en-US"/>
              <a:t>色散介质与非色散介质</a:t>
            </a:r>
          </a:p>
          <a:p>
            <a:pPr lvl="1" eaLnBrk="1" hangingPunct="1">
              <a:lnSpc>
                <a:spcPct val="90000"/>
              </a:lnSpc>
            </a:pPr>
            <a:r>
              <a:rPr lang="zh-CN" altLang="en-US"/>
              <a:t>色散介质：对不同频率的信号，所产生的</a:t>
            </a:r>
            <a:r>
              <a:rPr lang="zh-CN" altLang="en-US">
                <a:solidFill>
                  <a:srgbClr val="FFFF00"/>
                </a:solidFill>
              </a:rPr>
              <a:t>折射效应也不同</a:t>
            </a:r>
          </a:p>
          <a:p>
            <a:pPr lvl="1" eaLnBrk="1" hangingPunct="1">
              <a:lnSpc>
                <a:spcPct val="90000"/>
              </a:lnSpc>
            </a:pPr>
            <a:r>
              <a:rPr lang="zh-CN" altLang="en-US"/>
              <a:t>非色散介质：对不同频率的信号，所产生的</a:t>
            </a:r>
            <a:r>
              <a:rPr lang="zh-CN" altLang="en-US">
                <a:solidFill>
                  <a:srgbClr val="FFFF00"/>
                </a:solidFill>
              </a:rPr>
              <a:t>折射效应相同</a:t>
            </a:r>
          </a:p>
          <a:p>
            <a:pPr lvl="1" eaLnBrk="1" hangingPunct="1">
              <a:lnSpc>
                <a:spcPct val="90000"/>
              </a:lnSpc>
            </a:pPr>
            <a:r>
              <a:rPr lang="zh-CN" altLang="en-US"/>
              <a:t>对</a:t>
            </a:r>
            <a:r>
              <a:rPr lang="en-US" altLang="zh-CN"/>
              <a:t>GPS</a:t>
            </a:r>
            <a:r>
              <a:rPr lang="zh-CN" altLang="en-US"/>
              <a:t>信号：</a:t>
            </a:r>
            <a:r>
              <a:rPr lang="zh-CN" altLang="en-US">
                <a:solidFill>
                  <a:srgbClr val="FFFF00"/>
                </a:solidFill>
              </a:rPr>
              <a:t>电离层是色散介质，对流层是非色散介质</a:t>
            </a:r>
          </a:p>
        </p:txBody>
      </p:sp>
    </p:spTree>
  </p:cSld>
  <p:clrMapOvr>
    <a:masterClrMapping/>
  </p:clrMapOvr>
  <p:transition/>
</p:sld>
</file>

<file path=ppt/theme/theme1.xml><?xml version="1.0" encoding="utf-8"?>
<a:theme xmlns:a="http://schemas.openxmlformats.org/drawingml/2006/main" name="Cascade">
  <a:themeElements>
    <a:clrScheme name="Cascade 10">
      <a:dk1>
        <a:srgbClr val="FFFFCC"/>
      </a:dk1>
      <a:lt1>
        <a:srgbClr val="FFFFFF"/>
      </a:lt1>
      <a:dk2>
        <a:srgbClr val="000066"/>
      </a:dk2>
      <a:lt2>
        <a:srgbClr val="FFFFFF"/>
      </a:lt2>
      <a:accent1>
        <a:srgbClr val="0078F0"/>
      </a:accent1>
      <a:accent2>
        <a:srgbClr val="CCFFFF"/>
      </a:accent2>
      <a:accent3>
        <a:srgbClr val="AAAAB8"/>
      </a:accent3>
      <a:accent4>
        <a:srgbClr val="DADADA"/>
      </a:accent4>
      <a:accent5>
        <a:srgbClr val="AABEF6"/>
      </a:accent5>
      <a:accent6>
        <a:srgbClr val="B9E7E7"/>
      </a:accent6>
      <a:hlink>
        <a:srgbClr val="FFFF00"/>
      </a:hlink>
      <a:folHlink>
        <a:srgbClr val="FFCC00"/>
      </a:folHlink>
    </a:clrScheme>
    <a:fontScheme name="Cascade">
      <a:majorFont>
        <a:latin typeface="Arial"/>
        <a:ea typeface="幼圆"/>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scade 1">
        <a:dk1>
          <a:srgbClr val="C0C0C0"/>
        </a:dk1>
        <a:lt1>
          <a:srgbClr val="FFFFFF"/>
        </a:lt1>
        <a:dk2>
          <a:srgbClr val="000000"/>
        </a:dk2>
        <a:lt2>
          <a:srgbClr val="FFFFFF"/>
        </a:lt2>
        <a:accent1>
          <a:srgbClr val="FF3300"/>
        </a:accent1>
        <a:accent2>
          <a:srgbClr val="666699"/>
        </a:accent2>
        <a:accent3>
          <a:srgbClr val="AAAAAA"/>
        </a:accent3>
        <a:accent4>
          <a:srgbClr val="DADADA"/>
        </a:accent4>
        <a:accent5>
          <a:srgbClr val="FFADAA"/>
        </a:accent5>
        <a:accent6>
          <a:srgbClr val="5C5C8A"/>
        </a:accent6>
        <a:hlink>
          <a:srgbClr val="FFFF99"/>
        </a:hlink>
        <a:folHlink>
          <a:srgbClr val="FF9900"/>
        </a:folHlink>
      </a:clrScheme>
      <a:clrMap bg1="dk2" tx1="lt1" bg2="dk1" tx2="lt2" accent1="accent1" accent2="accent2" accent3="accent3" accent4="accent4" accent5="accent5" accent6="accent6" hlink="hlink" folHlink="folHlink"/>
    </a:extraClrScheme>
    <a:extraClrScheme>
      <a:clrScheme name="Cascade 2">
        <a:dk1>
          <a:srgbClr val="CC99FF"/>
        </a:dk1>
        <a:lt1>
          <a:srgbClr val="FFFFFF"/>
        </a:lt1>
        <a:dk2>
          <a:srgbClr val="400040"/>
        </a:dk2>
        <a:lt2>
          <a:srgbClr val="FFFFFF"/>
        </a:lt2>
        <a:accent1>
          <a:srgbClr val="FF66FF"/>
        </a:accent1>
        <a:accent2>
          <a:srgbClr val="CC00CC"/>
        </a:accent2>
        <a:accent3>
          <a:srgbClr val="AFAAAF"/>
        </a:accent3>
        <a:accent4>
          <a:srgbClr val="DADADA"/>
        </a:accent4>
        <a:accent5>
          <a:srgbClr val="FFB8FF"/>
        </a:accent5>
        <a:accent6>
          <a:srgbClr val="B900B9"/>
        </a:accent6>
        <a:hlink>
          <a:srgbClr val="FF7C80"/>
        </a:hlink>
        <a:folHlink>
          <a:srgbClr val="990099"/>
        </a:folHlink>
      </a:clrScheme>
      <a:clrMap bg1="dk2" tx1="lt1" bg2="dk1" tx2="lt2" accent1="accent1" accent2="accent2" accent3="accent3" accent4="accent4" accent5="accent5" accent6="accent6" hlink="hlink" folHlink="folHlink"/>
    </a:extraClrScheme>
    <a:extraClrScheme>
      <a:clrScheme name="Cascade 3">
        <a:dk1>
          <a:srgbClr val="CC99FF"/>
        </a:dk1>
        <a:lt1>
          <a:srgbClr val="FFFFFF"/>
        </a:lt1>
        <a:dk2>
          <a:srgbClr val="34022D"/>
        </a:dk2>
        <a:lt2>
          <a:srgbClr val="FFFFFF"/>
        </a:lt2>
        <a:accent1>
          <a:srgbClr val="775EC8"/>
        </a:accent1>
        <a:accent2>
          <a:srgbClr val="9933FF"/>
        </a:accent2>
        <a:accent3>
          <a:srgbClr val="AEAAAD"/>
        </a:accent3>
        <a:accent4>
          <a:srgbClr val="DADADA"/>
        </a:accent4>
        <a:accent5>
          <a:srgbClr val="BDB6E0"/>
        </a:accent5>
        <a:accent6>
          <a:srgbClr val="8A2DE7"/>
        </a:accent6>
        <a:hlink>
          <a:srgbClr val="993366"/>
        </a:hlink>
        <a:folHlink>
          <a:srgbClr val="969696"/>
        </a:folHlink>
      </a:clrScheme>
      <a:clrMap bg1="dk2" tx1="lt1" bg2="dk1" tx2="lt2" accent1="accent1" accent2="accent2" accent3="accent3" accent4="accent4" accent5="accent5" accent6="accent6" hlink="hlink" folHlink="folHlink"/>
    </a:extraClrScheme>
    <a:extraClrScheme>
      <a:clrScheme name="Cascade 4">
        <a:dk1>
          <a:srgbClr val="FFFFCC"/>
        </a:dk1>
        <a:lt1>
          <a:srgbClr val="FFFFFF"/>
        </a:lt1>
        <a:dk2>
          <a:srgbClr val="000066"/>
        </a:dk2>
        <a:lt2>
          <a:srgbClr val="FFFFFF"/>
        </a:lt2>
        <a:accent1>
          <a:srgbClr val="0078F0"/>
        </a:accent1>
        <a:accent2>
          <a:srgbClr val="CCECFF"/>
        </a:accent2>
        <a:accent3>
          <a:srgbClr val="AAAAB8"/>
        </a:accent3>
        <a:accent4>
          <a:srgbClr val="DADADA"/>
        </a:accent4>
        <a:accent5>
          <a:srgbClr val="AABEF6"/>
        </a:accent5>
        <a:accent6>
          <a:srgbClr val="B9D6E7"/>
        </a:accent6>
        <a:hlink>
          <a:srgbClr val="3399FF"/>
        </a:hlink>
        <a:folHlink>
          <a:srgbClr val="FFCC00"/>
        </a:folHlink>
      </a:clrScheme>
      <a:clrMap bg1="dk2" tx1="lt1" bg2="dk1" tx2="lt2" accent1="accent1" accent2="accent2" accent3="accent3" accent4="accent4" accent5="accent5" accent6="accent6" hlink="hlink" folHlink="folHlink"/>
    </a:extraClrScheme>
    <a:extraClrScheme>
      <a:clrScheme name="Cascade 5">
        <a:dk1>
          <a:srgbClr val="00FFFF"/>
        </a:dk1>
        <a:lt1>
          <a:srgbClr val="FFFFFF"/>
        </a:lt1>
        <a:dk2>
          <a:srgbClr val="4E009C"/>
        </a:dk2>
        <a:lt2>
          <a:srgbClr val="FFFFFF"/>
        </a:lt2>
        <a:accent1>
          <a:srgbClr val="00A8A4"/>
        </a:accent1>
        <a:accent2>
          <a:srgbClr val="3399FF"/>
        </a:accent2>
        <a:accent3>
          <a:srgbClr val="B2AACB"/>
        </a:accent3>
        <a:accent4>
          <a:srgbClr val="DADADA"/>
        </a:accent4>
        <a:accent5>
          <a:srgbClr val="AAD1CF"/>
        </a:accent5>
        <a:accent6>
          <a:srgbClr val="2D8A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Cascade 6">
        <a:dk1>
          <a:srgbClr val="CCCC33"/>
        </a:dk1>
        <a:lt1>
          <a:srgbClr val="FFFFFF"/>
        </a:lt1>
        <a:dk2>
          <a:srgbClr val="003300"/>
        </a:dk2>
        <a:lt2>
          <a:srgbClr val="FFFFCC"/>
        </a:lt2>
        <a:accent1>
          <a:srgbClr val="008000"/>
        </a:accent1>
        <a:accent2>
          <a:srgbClr val="669900"/>
        </a:accent2>
        <a:accent3>
          <a:srgbClr val="AAADAA"/>
        </a:accent3>
        <a:accent4>
          <a:srgbClr val="DADADA"/>
        </a:accent4>
        <a:accent5>
          <a:srgbClr val="AAC0AA"/>
        </a:accent5>
        <a:accent6>
          <a:srgbClr val="5C8A00"/>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ascade 7">
        <a:dk1>
          <a:srgbClr val="CCCC99"/>
        </a:dk1>
        <a:lt1>
          <a:srgbClr val="FFFFFF"/>
        </a:lt1>
        <a:dk2>
          <a:srgbClr val="800000"/>
        </a:dk2>
        <a:lt2>
          <a:srgbClr val="FFFFFF"/>
        </a:lt2>
        <a:accent1>
          <a:srgbClr val="CC9900"/>
        </a:accent1>
        <a:accent2>
          <a:srgbClr val="996633"/>
        </a:accent2>
        <a:accent3>
          <a:srgbClr val="C0AAAA"/>
        </a:accent3>
        <a:accent4>
          <a:srgbClr val="DADADA"/>
        </a:accent4>
        <a:accent5>
          <a:srgbClr val="E2CAAA"/>
        </a:accent5>
        <a:accent6>
          <a:srgbClr val="8A5C2D"/>
        </a:accent6>
        <a:hlink>
          <a:srgbClr val="FFFFCC"/>
        </a:hlink>
        <a:folHlink>
          <a:srgbClr val="DDD800"/>
        </a:folHlink>
      </a:clrScheme>
      <a:clrMap bg1="dk2" tx1="lt1" bg2="dk1" tx2="lt2" accent1="accent1" accent2="accent2" accent3="accent3" accent4="accent4" accent5="accent5" accent6="accent6" hlink="hlink" folHlink="folHlink"/>
    </a:extraClrScheme>
    <a:extraClrScheme>
      <a:clrScheme name="Cascade 8">
        <a:dk1>
          <a:srgbClr val="204162"/>
        </a:dk1>
        <a:lt1>
          <a:srgbClr val="FFFFFF"/>
        </a:lt1>
        <a:dk2>
          <a:srgbClr val="204162"/>
        </a:dk2>
        <a:lt2>
          <a:srgbClr val="003300"/>
        </a:lt2>
        <a:accent1>
          <a:srgbClr val="99CC00"/>
        </a:accent1>
        <a:accent2>
          <a:srgbClr val="336633"/>
        </a:accent2>
        <a:accent3>
          <a:srgbClr val="FFFFFF"/>
        </a:accent3>
        <a:accent4>
          <a:srgbClr val="1A3653"/>
        </a:accent4>
        <a:accent5>
          <a:srgbClr val="CAE2AA"/>
        </a:accent5>
        <a:accent6>
          <a:srgbClr val="2D5C2D"/>
        </a:accent6>
        <a:hlink>
          <a:srgbClr val="6666FF"/>
        </a:hlink>
        <a:folHlink>
          <a:srgbClr val="C5C248"/>
        </a:folHlink>
      </a:clrScheme>
      <a:clrMap bg1="lt1" tx1="dk1" bg2="lt2" tx2="dk2" accent1="accent1" accent2="accent2" accent3="accent3" accent4="accent4" accent5="accent5" accent6="accent6" hlink="hlink" folHlink="folHlink"/>
    </a:extraClrScheme>
    <a:extraClrScheme>
      <a:clrScheme name="Cascade 9">
        <a:dk1>
          <a:srgbClr val="000000"/>
        </a:dk1>
        <a:lt1>
          <a:srgbClr val="FFFFFF"/>
        </a:lt1>
        <a:dk2>
          <a:srgbClr val="1C1C34"/>
        </a:dk2>
        <a:lt2>
          <a:srgbClr val="000066"/>
        </a:lt2>
        <a:accent1>
          <a:srgbClr val="DDDDDD"/>
        </a:accent1>
        <a:accent2>
          <a:srgbClr val="6699CC"/>
        </a:accent2>
        <a:accent3>
          <a:srgbClr val="FFFFFF"/>
        </a:accent3>
        <a:accent4>
          <a:srgbClr val="000000"/>
        </a:accent4>
        <a:accent5>
          <a:srgbClr val="EBEBEB"/>
        </a:accent5>
        <a:accent6>
          <a:srgbClr val="5C8AB9"/>
        </a:accent6>
        <a:hlink>
          <a:srgbClr val="005A58"/>
        </a:hlink>
        <a:folHlink>
          <a:srgbClr val="808000"/>
        </a:folHlink>
      </a:clrScheme>
      <a:clrMap bg1="lt1" tx1="dk1" bg2="lt2" tx2="dk2" accent1="accent1" accent2="accent2" accent3="accent3" accent4="accent4" accent5="accent5" accent6="accent6" hlink="hlink" folHlink="folHlink"/>
    </a:extraClrScheme>
    <a:extraClrScheme>
      <a:clrScheme name="Cascade 10">
        <a:dk1>
          <a:srgbClr val="FFFFCC"/>
        </a:dk1>
        <a:lt1>
          <a:srgbClr val="FFFFFF"/>
        </a:lt1>
        <a:dk2>
          <a:srgbClr val="000066"/>
        </a:dk2>
        <a:lt2>
          <a:srgbClr val="FFFFFF"/>
        </a:lt2>
        <a:accent1>
          <a:srgbClr val="0078F0"/>
        </a:accent1>
        <a:accent2>
          <a:srgbClr val="CCFFFF"/>
        </a:accent2>
        <a:accent3>
          <a:srgbClr val="AAAAB8"/>
        </a:accent3>
        <a:accent4>
          <a:srgbClr val="DADADA"/>
        </a:accent4>
        <a:accent5>
          <a:srgbClr val="AABEF6"/>
        </a:accent5>
        <a:accent6>
          <a:srgbClr val="B9E7E7"/>
        </a:accent6>
        <a:hlink>
          <a:srgbClr val="FFFF00"/>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FJNUblue</Template>
  <TotalTime>732</TotalTime>
  <Words>1584</Words>
  <Application>Microsoft Office PowerPoint</Application>
  <PresentationFormat>全屏显示(4:3)</PresentationFormat>
  <Paragraphs>217</Paragraphs>
  <Slides>35</Slides>
  <Notes>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5</vt:i4>
      </vt:variant>
      <vt:variant>
        <vt:lpstr>幻灯片标题</vt:lpstr>
      </vt:variant>
      <vt:variant>
        <vt:i4>35</vt:i4>
      </vt:variant>
    </vt:vector>
  </HeadingPairs>
  <TitlesOfParts>
    <vt:vector size="51" baseType="lpstr">
      <vt:lpstr>Arial</vt:lpstr>
      <vt:lpstr>宋体</vt:lpstr>
      <vt:lpstr>幼圆</vt:lpstr>
      <vt:lpstr>华文细黑</vt:lpstr>
      <vt:lpstr>Wingdings</vt:lpstr>
      <vt:lpstr>Times New Roman</vt:lpstr>
      <vt:lpstr>华文行楷</vt:lpstr>
      <vt:lpstr>华文新魏</vt:lpstr>
      <vt:lpstr>Tahoma</vt:lpstr>
      <vt:lpstr>Symbol</vt:lpstr>
      <vt:lpstr>Cascade</vt:lpstr>
      <vt:lpstr>Image</vt:lpstr>
      <vt:lpstr>公式</vt:lpstr>
      <vt:lpstr>Equation</vt:lpstr>
      <vt:lpstr>Photo Editor 照片</vt:lpstr>
      <vt:lpstr>BMP 图象</vt:lpstr>
      <vt:lpstr>ＧＰＳ测量误差的来源及其影响</vt:lpstr>
      <vt:lpstr>ＧＰＳ测量主要误差分类</vt:lpstr>
      <vt:lpstr>与卫星有关的误差---卫星星历（轨道）误差</vt:lpstr>
      <vt:lpstr>星历误差—续</vt:lpstr>
      <vt:lpstr>与卫星有关的误差--卫星钟的误差</vt:lpstr>
      <vt:lpstr>与卫星有关的误差--相对论效应对卫星钟的影响</vt:lpstr>
      <vt:lpstr>解决相对论效应对卫星钟影响的方法</vt:lpstr>
      <vt:lpstr>与信号传播有关的误差</vt:lpstr>
      <vt:lpstr>大气折射效应</vt:lpstr>
      <vt:lpstr>电离层的延迟误差</vt:lpstr>
      <vt:lpstr>电子密度与总电子含量</vt:lpstr>
      <vt:lpstr>电子密度与大气高度的关系</vt:lpstr>
      <vt:lpstr>电子含量与地方时的关系</vt:lpstr>
      <vt:lpstr>电子含量与太阳活动情况的关系</vt:lpstr>
      <vt:lpstr>电子含量与地理位置的关系</vt:lpstr>
      <vt:lpstr>常用电离层延迟改正方法分类</vt:lpstr>
      <vt:lpstr>对流层延迟</vt:lpstr>
      <vt:lpstr>对流层延迟与大气折射率N的关系</vt:lpstr>
      <vt:lpstr>对流层延迟改正的模型</vt:lpstr>
      <vt:lpstr>气象元素的测定</vt:lpstr>
      <vt:lpstr>减弱对流层影响的措施</vt:lpstr>
      <vt:lpstr> 多路径误差</vt:lpstr>
      <vt:lpstr>多路径误差与多路径效应</vt:lpstr>
      <vt:lpstr>反射波物理特性与多路径误差的特点</vt:lpstr>
      <vt:lpstr>应对多路径误差的方法①</vt:lpstr>
      <vt:lpstr>应对多路径误差的方法②</vt:lpstr>
      <vt:lpstr>与接收机有关的误差--接收机钟差</vt:lpstr>
      <vt:lpstr>接收机的位置误差</vt:lpstr>
      <vt:lpstr>天线相位中心偏差</vt:lpstr>
      <vt:lpstr>天线相位中心偏差改正</vt:lpstr>
      <vt:lpstr>GPS测量误差的性质</vt:lpstr>
      <vt:lpstr>消除或消弱各种误差影响的方法①</vt:lpstr>
      <vt:lpstr>消除或消弱各种误差影响的方法②</vt:lpstr>
      <vt:lpstr>消除或消弱各种误差影响的方法③</vt:lpstr>
      <vt:lpstr>消除或消弱各种误差影响的方法④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hwl</dc:creator>
  <cp:lastModifiedBy>hwl</cp:lastModifiedBy>
  <cp:revision>95</cp:revision>
  <dcterms:created xsi:type="dcterms:W3CDTF">1601-01-01T00:00:00Z</dcterms:created>
  <dcterms:modified xsi:type="dcterms:W3CDTF">2020-02-13T13:15:45Z</dcterms:modified>
</cp:coreProperties>
</file>