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1"/>
  </p:notesMasterIdLst>
  <p:sldIdLst>
    <p:sldId id="256" r:id="rId2"/>
    <p:sldId id="330" r:id="rId3"/>
    <p:sldId id="348" r:id="rId4"/>
    <p:sldId id="324" r:id="rId5"/>
    <p:sldId id="305" r:id="rId6"/>
    <p:sldId id="326" r:id="rId7"/>
    <p:sldId id="331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25" r:id="rId24"/>
    <p:sldId id="327" r:id="rId25"/>
    <p:sldId id="294" r:id="rId26"/>
    <p:sldId id="295" r:id="rId27"/>
    <p:sldId id="296" r:id="rId28"/>
    <p:sldId id="297" r:id="rId29"/>
    <p:sldId id="298" r:id="rId30"/>
    <p:sldId id="329" r:id="rId31"/>
    <p:sldId id="349" r:id="rId32"/>
    <p:sldId id="261" r:id="rId33"/>
    <p:sldId id="299" r:id="rId34"/>
    <p:sldId id="300" r:id="rId35"/>
    <p:sldId id="301" r:id="rId36"/>
    <p:sldId id="302" r:id="rId37"/>
    <p:sldId id="303" r:id="rId38"/>
    <p:sldId id="304" r:id="rId39"/>
    <p:sldId id="328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25" autoAdjust="0"/>
  </p:normalViewPr>
  <p:slideViewPr>
    <p:cSldViewPr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537C74A-0A3F-489B-9E22-7BBD370DE7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84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4CAE55CE-745C-4277-AAB4-D3113787F71E}" type="slidenum">
              <a:rPr lang="zh-CN" altLang="en-US">
                <a:latin typeface="Times New Roman" pitchFamily="18" charset="0"/>
              </a:rPr>
              <a:pPr eaLnBrk="1" hangingPunct="1"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F1D231D-114B-4C5F-9901-0F36722C1605}" type="slidenum">
              <a:rPr lang="zh-CN" altLang="en-US">
                <a:latin typeface="Times New Roman" pitchFamily="18" charset="0"/>
              </a:rPr>
              <a:pPr eaLnBrk="1" hangingPunct="1"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观测时段 </a:t>
            </a:r>
            <a:r>
              <a:rPr lang="en-US" altLang="zh-CN" dirty="0"/>
              <a:t>observation session</a:t>
            </a:r>
          </a:p>
          <a:p>
            <a:pPr eaLnBrk="1" hangingPunct="1">
              <a:defRPr/>
            </a:pPr>
            <a:r>
              <a:rPr lang="zh-CN" altLang="en-US" dirty="0"/>
              <a:t>测站上开始接收卫星信号到停止接收，连续观测的时间间隔，简称时段。</a:t>
            </a:r>
          </a:p>
          <a:p>
            <a:pPr eaLnBrk="1" hangingPunct="1">
              <a:defRPr/>
            </a:pPr>
            <a:r>
              <a:rPr lang="zh-CN" altLang="en-US" dirty="0"/>
              <a:t>基线 </a:t>
            </a:r>
            <a:r>
              <a:rPr lang="en-US" altLang="zh-CN" dirty="0" err="1"/>
              <a:t>basline</a:t>
            </a:r>
            <a:endParaRPr lang="zh-CN" altLang="en-US" dirty="0"/>
          </a:p>
          <a:p>
            <a:pPr eaLnBrk="1" hangingPunct="1">
              <a:defRPr/>
            </a:pPr>
            <a:r>
              <a:rPr lang="zh-CN" altLang="en-US" dirty="0"/>
              <a:t>同步观测</a:t>
            </a:r>
            <a:r>
              <a:rPr lang="en-US" altLang="zh-CN" dirty="0"/>
              <a:t>simultaneous observation</a:t>
            </a:r>
          </a:p>
          <a:p>
            <a:pPr eaLnBrk="1" hangingPunct="1">
              <a:defRPr/>
            </a:pPr>
            <a:r>
              <a:rPr lang="zh-CN" altLang="en-US" dirty="0"/>
              <a:t>两台或两台以上接收机同时对一组卫星进行的观测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同步观测环</a:t>
            </a:r>
            <a:r>
              <a:rPr lang="en-US" altLang="zh-CN" dirty="0"/>
              <a:t>simultaneous observation</a:t>
            </a:r>
            <a:r>
              <a:rPr lang="en-US" altLang="zh-CN" baseline="0" dirty="0"/>
              <a:t> loop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三台或三台以上接收机同步观测所获得的基线向量构成的闭合环。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/>
              <a:t>异步观测</a:t>
            </a:r>
            <a:r>
              <a:rPr lang="zh-CN" altLang="en-US" dirty="0"/>
              <a:t>环</a:t>
            </a:r>
            <a:r>
              <a:rPr lang="en-US" altLang="zh-CN" dirty="0"/>
              <a:t>independent observation loop</a:t>
            </a:r>
          </a:p>
          <a:p>
            <a:pPr eaLnBrk="1" hangingPunct="1">
              <a:defRPr/>
            </a:pPr>
            <a:r>
              <a:rPr lang="zh-CN" altLang="en-US" dirty="0"/>
              <a:t>由非同步观测获得的基线向量构成的闭合环。</a:t>
            </a:r>
          </a:p>
          <a:p>
            <a:pPr eaLnBrk="1" hangingPunct="1">
              <a:defRPr/>
            </a:pPr>
            <a:r>
              <a:rPr lang="zh-CN" altLang="en-US" dirty="0"/>
              <a:t>独立基线</a:t>
            </a:r>
          </a:p>
          <a:p>
            <a:pPr eaLnBrk="1" hangingPunct="1">
              <a:defRPr/>
            </a:pPr>
            <a:r>
              <a:rPr lang="zh-CN" altLang="en-US" dirty="0"/>
              <a:t>非独立基线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3B6EAB1-07CC-45D0-9038-8FEE32588319}" type="slidenum">
              <a:rPr lang="zh-CN" altLang="en-US">
                <a:latin typeface="Times New Roman" pitchFamily="18" charset="0"/>
              </a:rPr>
              <a:pPr eaLnBrk="1" hangingPunct="1"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E05B5ED-DB87-4BEF-AB76-589E5BD7D300}" type="slidenum">
              <a:rPr lang="zh-CN" altLang="en-US">
                <a:latin typeface="Times New Roman" pitchFamily="18" charset="0"/>
              </a:rPr>
              <a:pPr eaLnBrk="1" hangingPunct="1"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76893F9-AF64-45F9-AC4B-84D721A7541C}" type="slidenum">
              <a:rPr lang="zh-CN" altLang="en-US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27258026-5EF3-4B1A-A31D-D6F031CFA965}" type="slidenum">
              <a:rPr lang="zh-CN" altLang="en-US">
                <a:latin typeface="Times New Roman" pitchFamily="18" charset="0"/>
              </a:rPr>
              <a:pPr eaLnBrk="1" hangingPunct="1"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C037DAF-5097-4BEA-BB6F-C3E3CEABBA3C}" type="slidenum">
              <a:rPr lang="zh-CN" altLang="en-US">
                <a:latin typeface="Times New Roman" pitchFamily="18" charset="0"/>
              </a:rPr>
              <a:pPr eaLnBrk="1" hangingPunct="1"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5F8935B8-C2C5-46AB-9A24-E4C076E4E2DB}" type="slidenum">
              <a:rPr lang="zh-CN" altLang="en-US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EE8C822-8305-429F-BAA7-900B86C6757A}" type="slidenum">
              <a:rPr lang="zh-CN" altLang="en-US">
                <a:latin typeface="Times New Roman" pitchFamily="18" charset="0"/>
              </a:rPr>
              <a:pPr eaLnBrk="1" hangingPunct="1"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479F7DCF-85ED-4808-BE9F-5FEA53FDC90D}" type="slidenum">
              <a:rPr lang="zh-CN" altLang="en-US"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404ADBEE-949C-4A3A-B338-B369444400BC}" type="slidenum">
              <a:rPr lang="zh-CN" altLang="en-US">
                <a:latin typeface="Times New Roman" pitchFamily="18" charset="0"/>
              </a:rPr>
              <a:pPr eaLnBrk="1" hangingPunct="1"/>
              <a:t>19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7B66EBF-D4A5-4B3E-87A7-3C692D50D8E9}" type="slidenum">
              <a:rPr lang="zh-CN" altLang="en-US">
                <a:latin typeface="Times New Roman" pitchFamily="18" charset="0"/>
              </a:rPr>
              <a:pPr eaLnBrk="1" hangingPunct="1"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7A5FED24-AEE5-4DAE-B72B-D8745159E1F1}" type="slidenum">
              <a:rPr lang="zh-CN" altLang="en-US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DA0ED7C-E2A7-403A-9CE8-D6A650CE201B}" type="slidenum">
              <a:rPr lang="zh-CN" altLang="en-US">
                <a:latin typeface="Times New Roman" pitchFamily="18" charset="0"/>
              </a:rPr>
              <a:pPr eaLnBrk="1" hangingPunct="1"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156EE0FC-95E0-4D64-BD24-86427B98550F}" type="slidenum">
              <a:rPr lang="zh-CN" altLang="en-US">
                <a:latin typeface="Times New Roman" pitchFamily="18" charset="0"/>
              </a:rPr>
              <a:pPr eaLnBrk="1" hangingPunct="1"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D01AE23-DEBA-4B01-B85F-F052C5256E04}" type="slidenum">
              <a:rPr lang="zh-CN" altLang="en-US">
                <a:latin typeface="Times New Roman" pitchFamily="18" charset="0"/>
              </a:rPr>
              <a:pPr eaLnBrk="1" hangingPunct="1"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C915D5F-BDA5-440A-B64A-7DAB8682088A}" type="slidenum">
              <a:rPr lang="zh-CN" altLang="en-US">
                <a:latin typeface="Times New Roman" pitchFamily="18" charset="0"/>
              </a:rPr>
              <a:pPr eaLnBrk="1" hangingPunct="1"/>
              <a:t>24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41A82E00-5967-4FBA-93D7-FA847F911D47}" type="slidenum">
              <a:rPr lang="zh-CN" altLang="en-US">
                <a:latin typeface="Times New Roman" pitchFamily="18" charset="0"/>
              </a:rPr>
              <a:pPr eaLnBrk="1" hangingPunct="1"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D465381-18AB-43BD-9658-34A25784C845}" type="slidenum">
              <a:rPr lang="zh-CN" altLang="en-US">
                <a:latin typeface="Times New Roman" pitchFamily="18" charset="0"/>
              </a:rPr>
              <a:pPr eaLnBrk="1" hangingPunct="1"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66A3F47-81B3-4266-AA5D-634A5E6F96C0}" type="slidenum">
              <a:rPr lang="zh-CN" altLang="en-US">
                <a:latin typeface="Times New Roman" pitchFamily="18" charset="0"/>
              </a:rPr>
              <a:pPr eaLnBrk="1" hangingPunct="1"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2AA08C14-D2AD-4391-B170-972B53A760B8}" type="slidenum">
              <a:rPr lang="zh-CN" altLang="en-US">
                <a:latin typeface="Times New Roman" pitchFamily="18" charset="0"/>
              </a:rPr>
              <a:pPr eaLnBrk="1" hangingPunct="1"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4DD886E-4207-498A-8A59-BCA27B3844A6}" type="slidenum">
              <a:rPr lang="zh-CN" altLang="en-US">
                <a:latin typeface="Times New Roman" pitchFamily="18" charset="0"/>
              </a:rPr>
              <a:pPr eaLnBrk="1" hangingPunct="1"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B5A18DD5-98DF-4F04-B3AE-858369022B61}" type="slidenum">
              <a:rPr lang="zh-CN" altLang="en-US">
                <a:latin typeface="Times New Roman" pitchFamily="18" charset="0"/>
              </a:rPr>
              <a:pPr eaLnBrk="1" hangingPunct="1"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F58C84DE-7D34-4DEB-BEF6-AD94030957EA}" type="slidenum">
              <a:rPr lang="zh-CN" altLang="en-US">
                <a:latin typeface="Times New Roman" pitchFamily="18" charset="0"/>
              </a:rPr>
              <a:pPr eaLnBrk="1" hangingPunct="1"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CC47648D-CE46-4E9A-A4CC-252F664DE7C4}" type="slidenum">
              <a:rPr lang="zh-CN" altLang="en-US">
                <a:latin typeface="Times New Roman" pitchFamily="18" charset="0"/>
              </a:rPr>
              <a:pPr eaLnBrk="1" hangingPunct="1"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另外记录测站名称，气温、气压，仪器高，观测起止时间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53E2F91-7DF7-4555-A9A2-5FDA2B761666}" type="slidenum">
              <a:rPr lang="zh-CN" altLang="en-US">
                <a:latin typeface="Times New Roman" pitchFamily="18" charset="0"/>
              </a:rPr>
              <a:pPr eaLnBrk="1" hangingPunct="1"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1F840A8A-AAC7-4D7F-9F7B-AF8CC54E81E9}" type="slidenum">
              <a:rPr lang="zh-CN" altLang="en-US">
                <a:latin typeface="Times New Roman" pitchFamily="18" charset="0"/>
              </a:rPr>
              <a:pPr eaLnBrk="1" hangingPunct="1"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D962F9F0-7775-4C75-9338-F12BB9CECDA7}" type="slidenum">
              <a:rPr lang="zh-CN" altLang="en-US">
                <a:latin typeface="Times New Roman" pitchFamily="18" charset="0"/>
              </a:rPr>
              <a:pPr eaLnBrk="1" hangingPunct="1"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D1B41E92-110D-4A72-98DE-903BC4EA01A4}" type="slidenum">
              <a:rPr lang="zh-CN" altLang="en-US">
                <a:latin typeface="Times New Roman" pitchFamily="18" charset="0"/>
              </a:rPr>
              <a:pPr eaLnBrk="1" hangingPunct="1"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200C538-F7AD-45D2-A73E-7BFF2EC39F6B}" type="slidenum">
              <a:rPr lang="zh-CN" altLang="en-US">
                <a:latin typeface="Times New Roman" pitchFamily="18" charset="0"/>
              </a:rPr>
              <a:pPr eaLnBrk="1" hangingPunct="1"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5439144-A404-4154-81A8-ACFE7F6DACDF}" type="slidenum">
              <a:rPr lang="zh-CN" altLang="en-US">
                <a:latin typeface="Times New Roman" pitchFamily="18" charset="0"/>
              </a:rPr>
              <a:pPr eaLnBrk="1" hangingPunct="1"/>
              <a:t>37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938F22E-7018-486B-93C0-74D111A10C35}" type="slidenum">
              <a:rPr lang="zh-CN" altLang="en-US">
                <a:latin typeface="Times New Roman" pitchFamily="18" charset="0"/>
              </a:rPr>
              <a:pPr eaLnBrk="1" hangingPunct="1"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858E8FCE-82F5-4D10-9B80-6A30D25D0E49}" type="slidenum">
              <a:rPr lang="zh-CN" altLang="en-US">
                <a:latin typeface="Times New Roman" pitchFamily="18" charset="0"/>
              </a:rPr>
              <a:pPr eaLnBrk="1" hangingPunct="1"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75988A7E-A2A9-4251-BEF4-F35BEA9CC779}" type="slidenum">
              <a:rPr lang="zh-CN" altLang="en-US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C7FBA8A-378B-4A96-AD6B-0647230E1D7F}" type="slidenum">
              <a:rPr lang="zh-CN" altLang="en-US">
                <a:latin typeface="Times New Roman" pitchFamily="18" charset="0"/>
              </a:rPr>
              <a:pPr eaLnBrk="1" hangingPunct="1"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D1EC2F3-D0F0-45EC-9DD2-D009F8C76FAF}" type="slidenum">
              <a:rPr lang="zh-CN" altLang="en-US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09696220-92A1-4435-8A4C-A4FACAAA8D5E}" type="slidenum">
              <a:rPr lang="zh-CN" altLang="en-US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9409E129-13BD-4B11-8F0C-C424899417CB}" type="slidenum">
              <a:rPr lang="zh-CN" altLang="en-US">
                <a:latin typeface="Times New Roman" pitchFamily="18" charset="0"/>
              </a:rPr>
              <a:pPr eaLnBrk="1" hangingPunct="1"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7E19BEC-8B59-4633-BC4F-79AE04DC5C02}" type="slidenum">
              <a:rPr lang="zh-CN" altLang="en-US">
                <a:latin typeface="Times New Roman" pitchFamily="18" charset="0"/>
              </a:rPr>
              <a:pPr eaLnBrk="1" hangingPunct="1"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3" name="Picture 16" descr="gps0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 descr="GPSsy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78525"/>
            <a:ext cx="9001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58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9BF36B-055B-4B66-80A0-B3C9A7ECA4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7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46ECD-0212-408D-A07A-2B8070D8B7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46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CE56-2CEF-4073-AC5C-B8CB17C68D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E3F50-E91D-4E4D-A790-80173556B0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80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999B1-CA2F-4EB3-B2AA-AB63D54EC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5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4FFAF-B6F5-413C-AFC7-41E953C9C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5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05221-5B37-4D9D-AB10-2432B3AE7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5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5EF9D-6EEF-400B-9DCC-4E8A20AD4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22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DB1D1-3772-497F-9453-9D060F2C30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7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09AA-B653-480A-9EC6-E4A923065D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91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9548-6A40-43C5-83EE-D245D2E13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7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EE67-8CD9-48BF-9166-4D248972A5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0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C279060B-8671-4EB7-8798-72AA21390F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355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5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56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2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356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4" name="Picture 16" descr="gps00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19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7" descr="GPSsys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78525"/>
            <a:ext cx="9001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  <p:sldLayoutId id="214748367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8.xml"/><Relationship Id="rId11" Type="http://schemas.openxmlformats.org/officeDocument/2006/relationships/slide" Target="slide7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3.xml"/><Relationship Id="rId7" Type="http://schemas.openxmlformats.org/officeDocument/2006/relationships/slide" Target="slide3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10" Type="http://schemas.openxmlformats.org/officeDocument/2006/relationships/slide" Target="slide30.xml"/><Relationship Id="rId4" Type="http://schemas.openxmlformats.org/officeDocument/2006/relationships/slide" Target="slide34.xml"/><Relationship Id="rId9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1.xml"/><Relationship Id="rId4" Type="http://schemas.openxmlformats.org/officeDocument/2006/relationships/slide" Target="slide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slide" Target="slide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151" y="-450"/>
            <a:ext cx="5760640" cy="6905303"/>
          </a:xfrm>
          <a:prstGeom prst="rect">
            <a:avLst/>
          </a:prstGeom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55650" y="-450"/>
            <a:ext cx="2304182" cy="6597802"/>
          </a:xfrm>
        </p:spPr>
        <p:txBody>
          <a:bodyPr vert="wordArtVertRtl"/>
          <a:lstStyle/>
          <a:p>
            <a:pPr eaLnBrk="1" hangingPunct="1">
              <a:defRPr/>
            </a:pPr>
            <a:r>
              <a:rPr lang="en-US" altLang="zh-CN" dirty="0"/>
              <a:t>GPS</a:t>
            </a:r>
            <a:r>
              <a:rPr lang="zh-CN" altLang="en-US" dirty="0"/>
              <a:t>测量的设计与实施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ＧＰＳ网的基本概念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观测时段 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基线 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同步观测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同步观测环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异步观测环</a:t>
            </a:r>
          </a:p>
          <a:p>
            <a:pPr eaLnBrk="1" hangingPunct="1">
              <a:defRPr/>
            </a:pPr>
            <a:r>
              <a:rPr lang="zh-CN" altLang="en-US" dirty="0"/>
              <a:t>独立基线</a:t>
            </a:r>
          </a:p>
          <a:p>
            <a:pPr eaLnBrk="1" hangingPunct="1">
              <a:defRPr/>
            </a:pPr>
            <a:r>
              <a:rPr lang="zh-CN" altLang="en-US" dirty="0"/>
              <a:t>非独立基线</a:t>
            </a:r>
          </a:p>
        </p:txBody>
      </p:sp>
      <p:sp>
        <p:nvSpPr>
          <p:cNvPr id="14340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84213" y="6237288"/>
            <a:ext cx="358775" cy="431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1" name="Picture 5" descr="t8-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2796" r="6297" b="7600"/>
          <a:stretch/>
        </p:blipFill>
        <p:spPr bwMode="auto">
          <a:xfrm>
            <a:off x="5258360" y="2605088"/>
            <a:ext cx="38608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ＧＰＳ网特征条件的计算</a:t>
            </a:r>
          </a:p>
        </p:txBody>
      </p:sp>
      <p:graphicFrame>
        <p:nvGraphicFramePr>
          <p:cNvPr id="15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24000" y="2024063"/>
          <a:ext cx="609600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4" imgW="2390866" imgH="1438206" progId="Equation.3">
                  <p:embed/>
                </p:oleObj>
              </mc:Choice>
              <mc:Fallback>
                <p:oleObj name="公式" r:id="rId4" imgW="2390866" imgH="14382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24063"/>
                        <a:ext cx="6096000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84213" y="6237288"/>
            <a:ext cx="358775" cy="431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ＧＰＳ网同步图形与独立边</a:t>
            </a:r>
          </a:p>
        </p:txBody>
      </p:sp>
      <p:pic>
        <p:nvPicPr>
          <p:cNvPr id="16387" name="Picture 3" descr="t8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700213"/>
            <a:ext cx="6480175" cy="4530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84213" y="6237288"/>
            <a:ext cx="358775" cy="431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独立边的不同选择</a:t>
            </a:r>
          </a:p>
        </p:txBody>
      </p:sp>
      <p:pic>
        <p:nvPicPr>
          <p:cNvPr id="17411" name="Picture 3" descr="t8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00213"/>
            <a:ext cx="7343775" cy="4346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网的图形设计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84358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/>
              <a:t>常用的布网形式</a:t>
            </a: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  <a:hlinkClick r:id="rId3" action="ppaction://hlinksldjump"/>
              </a:rPr>
              <a:t>点连式</a:t>
            </a:r>
            <a:endParaRPr lang="zh-CN" altLang="en-US" sz="2400">
              <a:ea typeface="华文细黑" pitchFamily="2" charset="-122"/>
            </a:endParaRP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  <a:hlinkClick r:id="rId4" action="ppaction://hlinksldjump"/>
              </a:rPr>
              <a:t>边连式</a:t>
            </a:r>
            <a:endParaRPr lang="zh-CN" altLang="en-US" sz="2400">
              <a:ea typeface="华文细黑" pitchFamily="2" charset="-122"/>
            </a:endParaRP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  <a:hlinkClick r:id="rId5" action="ppaction://hlinksldjump"/>
              </a:rPr>
              <a:t>网连式</a:t>
            </a:r>
            <a:endParaRPr lang="zh-CN" altLang="en-US" sz="2400">
              <a:ea typeface="华文细黑" pitchFamily="2" charset="-122"/>
            </a:endParaRP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</a:rPr>
              <a:t>边点</a:t>
            </a:r>
            <a:r>
              <a:rPr lang="zh-CN" altLang="en-US" sz="2400">
                <a:ea typeface="华文细黑" pitchFamily="2" charset="-122"/>
                <a:hlinkClick r:id="rId6" action="ppaction://hlinksldjump"/>
              </a:rPr>
              <a:t>混合</a:t>
            </a:r>
            <a:r>
              <a:rPr lang="zh-CN" altLang="en-US" sz="2400">
                <a:ea typeface="华文细黑" pitchFamily="2" charset="-122"/>
              </a:rPr>
              <a:t>连接式</a:t>
            </a: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  <a:hlinkClick r:id="rId7" action="ppaction://hlinksldjump"/>
              </a:rPr>
              <a:t>三角锁</a:t>
            </a:r>
            <a:r>
              <a:rPr lang="zh-CN" altLang="en-US" sz="2400">
                <a:ea typeface="华文细黑" pitchFamily="2" charset="-122"/>
              </a:rPr>
              <a:t>（多边形）连接</a:t>
            </a: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  <a:hlinkClick r:id="rId8" action="ppaction://hlinksldjump"/>
              </a:rPr>
              <a:t>导线</a:t>
            </a:r>
            <a:r>
              <a:rPr lang="zh-CN" altLang="en-US" sz="2400">
                <a:ea typeface="华文细黑" pitchFamily="2" charset="-122"/>
              </a:rPr>
              <a:t>图形连接</a:t>
            </a:r>
          </a:p>
          <a:p>
            <a:pPr lvl="1" eaLnBrk="1" hangingPunct="1">
              <a:defRPr/>
            </a:pPr>
            <a:r>
              <a:rPr lang="zh-CN" altLang="en-US" sz="2400">
                <a:ea typeface="华文细黑" pitchFamily="2" charset="-122"/>
                <a:hlinkClick r:id="rId9" action="ppaction://hlinksldjump"/>
              </a:rPr>
              <a:t>星形</a:t>
            </a:r>
            <a:r>
              <a:rPr lang="zh-CN" altLang="en-US" sz="2400">
                <a:ea typeface="华文细黑" pitchFamily="2" charset="-122"/>
              </a:rPr>
              <a:t>布设</a:t>
            </a:r>
          </a:p>
          <a:p>
            <a:pPr eaLnBrk="1" hangingPunct="1">
              <a:defRPr/>
            </a:pPr>
            <a:r>
              <a:rPr lang="zh-CN" altLang="en-US" sz="2800"/>
              <a:t>布网的</a:t>
            </a:r>
            <a:r>
              <a:rPr lang="zh-CN" altLang="en-US" sz="2800">
                <a:hlinkClick r:id="rId10" action="ppaction://hlinksldjump"/>
              </a:rPr>
              <a:t>注意事项</a:t>
            </a:r>
            <a:endParaRPr lang="zh-CN" altLang="en-US" sz="2800"/>
          </a:p>
          <a:p>
            <a:pPr eaLnBrk="1" hangingPunct="1">
              <a:defRPr/>
            </a:pPr>
            <a:endParaRPr lang="zh-CN" altLang="en-US" sz="2800"/>
          </a:p>
        </p:txBody>
      </p:sp>
      <p:sp>
        <p:nvSpPr>
          <p:cNvPr id="18436" name="AutoShape 4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点连式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1.</a:t>
            </a:r>
            <a:r>
              <a:rPr lang="zh-CN" altLang="en-US" sz="2800"/>
              <a:t>点连式</a:t>
            </a:r>
          </a:p>
          <a:p>
            <a:pPr eaLnBrk="1" hangingPunct="1">
              <a:defRPr/>
            </a:pPr>
            <a:r>
              <a:rPr lang="zh-CN" altLang="en-US" sz="2800"/>
              <a:t>特点：</a:t>
            </a:r>
          </a:p>
          <a:p>
            <a:pPr lvl="1" eaLnBrk="1" hangingPunct="1">
              <a:defRPr/>
            </a:pPr>
            <a:r>
              <a:rPr lang="zh-CN" altLang="en-US" sz="2400"/>
              <a:t>图形几何强度很弱</a:t>
            </a:r>
          </a:p>
          <a:p>
            <a:pPr lvl="1" eaLnBrk="1" hangingPunct="1">
              <a:defRPr/>
            </a:pPr>
            <a:r>
              <a:rPr lang="zh-CN" altLang="en-US" sz="2400"/>
              <a:t>非同步图形闭合条件少</a:t>
            </a:r>
          </a:p>
          <a:p>
            <a:pPr lvl="1" eaLnBrk="1" hangingPunct="1">
              <a:defRPr/>
            </a:pPr>
            <a:endParaRPr lang="zh-CN" altLang="en-US" sz="2400"/>
          </a:p>
        </p:txBody>
      </p:sp>
      <p:pic>
        <p:nvPicPr>
          <p:cNvPr id="19460" name="Picture 4" descr="t8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1773238"/>
            <a:ext cx="4140200" cy="4073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AutoShap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边连式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2.</a:t>
            </a:r>
            <a:r>
              <a:rPr lang="zh-CN" altLang="en-US" sz="2800"/>
              <a:t>边连式</a:t>
            </a:r>
          </a:p>
          <a:p>
            <a:pPr eaLnBrk="1" hangingPunct="1">
              <a:defRPr/>
            </a:pPr>
            <a:r>
              <a:rPr lang="zh-CN" altLang="en-US" sz="2800"/>
              <a:t>特点：</a:t>
            </a:r>
          </a:p>
          <a:p>
            <a:pPr lvl="1" eaLnBrk="1" hangingPunct="1">
              <a:defRPr/>
            </a:pPr>
            <a:r>
              <a:rPr lang="zh-CN" altLang="en-US" sz="2400"/>
              <a:t>图形几何强度较高</a:t>
            </a:r>
          </a:p>
          <a:p>
            <a:pPr lvl="1" eaLnBrk="1" hangingPunct="1">
              <a:defRPr/>
            </a:pPr>
            <a:r>
              <a:rPr lang="zh-CN" altLang="en-US" sz="2400"/>
              <a:t>非同步图形闭合条件较多</a:t>
            </a:r>
          </a:p>
          <a:p>
            <a:pPr lvl="1" eaLnBrk="1" hangingPunct="1">
              <a:defRPr/>
            </a:pPr>
            <a:r>
              <a:rPr lang="zh-CN" altLang="en-US" sz="2400"/>
              <a:t>观测时段增加</a:t>
            </a:r>
          </a:p>
          <a:p>
            <a:pPr lvl="1" eaLnBrk="1" hangingPunct="1">
              <a:defRPr/>
            </a:pPr>
            <a:endParaRPr lang="zh-CN" altLang="en-US" sz="2400"/>
          </a:p>
          <a:p>
            <a:pPr eaLnBrk="1" hangingPunct="1">
              <a:defRPr/>
            </a:pPr>
            <a:endParaRPr lang="zh-CN" altLang="en-US" sz="2800"/>
          </a:p>
        </p:txBody>
      </p:sp>
      <p:pic>
        <p:nvPicPr>
          <p:cNvPr id="20484" name="Picture 4" descr="t8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628775"/>
            <a:ext cx="4321175" cy="4251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555875" y="3860800"/>
            <a:ext cx="4752975" cy="2592388"/>
          </a:xfrm>
          <a:prstGeom prst="rect">
            <a:avLst/>
          </a:prstGeom>
          <a:solidFill>
            <a:schemeClr val="tx1"/>
          </a:solidFill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25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网连式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2836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/>
              <a:t>3.</a:t>
            </a:r>
            <a:r>
              <a:rPr lang="zh-CN" altLang="en-US" sz="2800"/>
              <a:t>网连式</a:t>
            </a:r>
          </a:p>
          <a:p>
            <a:pPr lvl="1" algn="just" eaLnBrk="1" hangingPunct="1">
              <a:defRPr/>
            </a:pPr>
            <a:r>
              <a:rPr lang="zh-CN" altLang="en-US" sz="2400"/>
              <a:t>形式：相邻的同步图形间有</a:t>
            </a:r>
            <a:r>
              <a:rPr lang="en-US" altLang="zh-CN" sz="2400"/>
              <a:t>3</a:t>
            </a:r>
            <a:r>
              <a:rPr lang="zh-CN" altLang="en-US" sz="2400"/>
              <a:t>个（含</a:t>
            </a:r>
            <a:r>
              <a:rPr lang="en-US" altLang="zh-CN" sz="2400"/>
              <a:t>3</a:t>
            </a:r>
            <a:r>
              <a:rPr lang="zh-CN" altLang="en-US" sz="2400"/>
              <a:t>个）以上的公共点相连。</a:t>
            </a:r>
          </a:p>
          <a:p>
            <a:pPr lvl="1" algn="just" eaLnBrk="1" hangingPunct="1">
              <a:defRPr/>
            </a:pPr>
            <a:r>
              <a:rPr lang="zh-CN" altLang="en-US" sz="2400"/>
              <a:t>优点：图形强度最强。</a:t>
            </a:r>
          </a:p>
          <a:p>
            <a:pPr lvl="1" algn="just" eaLnBrk="1" hangingPunct="1">
              <a:defRPr/>
            </a:pPr>
            <a:r>
              <a:rPr lang="zh-CN" altLang="en-US" sz="2400"/>
              <a:t>缺点：作业效率低。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2484438" y="3933825"/>
            <a:ext cx="4751387" cy="2392363"/>
            <a:chOff x="1565" y="2478"/>
            <a:chExt cx="2993" cy="1507"/>
          </a:xfrm>
        </p:grpSpPr>
        <p:sp>
          <p:nvSpPr>
            <p:cNvPr id="2151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565" y="2478"/>
              <a:ext cx="2993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Freeform 7"/>
            <p:cNvSpPr>
              <a:spLocks/>
            </p:cNvSpPr>
            <p:nvPr/>
          </p:nvSpPr>
          <p:spPr bwMode="auto">
            <a:xfrm>
              <a:off x="2189" y="2802"/>
              <a:ext cx="997" cy="864"/>
            </a:xfrm>
            <a:custGeom>
              <a:avLst/>
              <a:gdLst>
                <a:gd name="T0" fmla="*/ 498 w 997"/>
                <a:gd name="T1" fmla="*/ 0 h 864"/>
                <a:gd name="T2" fmla="*/ 0 w 997"/>
                <a:gd name="T3" fmla="*/ 432 h 864"/>
                <a:gd name="T4" fmla="*/ 498 w 997"/>
                <a:gd name="T5" fmla="*/ 864 h 864"/>
                <a:gd name="T6" fmla="*/ 997 w 997"/>
                <a:gd name="T7" fmla="*/ 432 h 864"/>
                <a:gd name="T8" fmla="*/ 498 w 997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7" h="864">
                  <a:moveTo>
                    <a:pt x="498" y="0"/>
                  </a:moveTo>
                  <a:lnTo>
                    <a:pt x="0" y="432"/>
                  </a:lnTo>
                  <a:lnTo>
                    <a:pt x="498" y="864"/>
                  </a:lnTo>
                  <a:lnTo>
                    <a:pt x="997" y="432"/>
                  </a:lnTo>
                  <a:lnTo>
                    <a:pt x="498" y="0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2687" y="2802"/>
              <a:ext cx="1" cy="8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2687" y="2802"/>
              <a:ext cx="99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 flipH="1">
              <a:off x="3186" y="2802"/>
              <a:ext cx="499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Rectangle 11"/>
            <p:cNvSpPr>
              <a:spLocks noChangeArrowheads="1"/>
            </p:cNvSpPr>
            <p:nvPr/>
          </p:nvSpPr>
          <p:spPr bwMode="auto">
            <a:xfrm>
              <a:off x="2563" y="3126"/>
              <a:ext cx="25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2651" y="317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1518" name="Rectangle 13"/>
            <p:cNvSpPr>
              <a:spLocks noChangeArrowheads="1"/>
            </p:cNvSpPr>
            <p:nvPr/>
          </p:nvSpPr>
          <p:spPr bwMode="auto">
            <a:xfrm>
              <a:off x="2812" y="2910"/>
              <a:ext cx="25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9" name="Rectangle 14"/>
            <p:cNvSpPr>
              <a:spLocks noChangeArrowheads="1"/>
            </p:cNvSpPr>
            <p:nvPr/>
          </p:nvSpPr>
          <p:spPr bwMode="auto">
            <a:xfrm>
              <a:off x="2900" y="295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2971" y="338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/>
            </a:p>
          </p:txBody>
        </p:sp>
      </p:grpSp>
      <p:sp>
        <p:nvSpPr>
          <p:cNvPr id="21510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边点混合连接式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2800"/>
          </a:p>
          <a:p>
            <a:pPr eaLnBrk="1" hangingPunct="1">
              <a:defRPr/>
            </a:pPr>
            <a:r>
              <a:rPr lang="en-US" altLang="zh-CN" sz="2800"/>
              <a:t>4.</a:t>
            </a:r>
            <a:r>
              <a:rPr lang="zh-CN" altLang="en-US" sz="2800"/>
              <a:t>边点混合连接式</a:t>
            </a:r>
          </a:p>
        </p:txBody>
      </p:sp>
      <p:pic>
        <p:nvPicPr>
          <p:cNvPr id="22532" name="Picture 4" descr="t8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1773238"/>
            <a:ext cx="4176713" cy="4108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6309" name="Freeform 5"/>
          <p:cNvSpPr>
            <a:spLocks/>
          </p:cNvSpPr>
          <p:nvPr/>
        </p:nvSpPr>
        <p:spPr bwMode="auto">
          <a:xfrm>
            <a:off x="5149850" y="3500438"/>
            <a:ext cx="863600" cy="1008062"/>
          </a:xfrm>
          <a:custGeom>
            <a:avLst/>
            <a:gdLst>
              <a:gd name="T0" fmla="*/ 0 w 544"/>
              <a:gd name="T1" fmla="*/ 0 h 635"/>
              <a:gd name="T2" fmla="*/ 431800 w 544"/>
              <a:gd name="T3" fmla="*/ 1008062 h 635"/>
              <a:gd name="T4" fmla="*/ 863600 w 544"/>
              <a:gd name="T5" fmla="*/ 215900 h 635"/>
              <a:gd name="T6" fmla="*/ 0 w 544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4" h="635">
                <a:moveTo>
                  <a:pt x="0" y="0"/>
                </a:moveTo>
                <a:lnTo>
                  <a:pt x="272" y="635"/>
                </a:lnTo>
                <a:lnTo>
                  <a:pt x="544" y="136"/>
                </a:lnTo>
                <a:lnTo>
                  <a:pt x="0" y="0"/>
                </a:lnTo>
                <a:close/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0" name="Freeform 6"/>
          <p:cNvSpPr>
            <a:spLocks/>
          </p:cNvSpPr>
          <p:nvPr/>
        </p:nvSpPr>
        <p:spPr bwMode="auto">
          <a:xfrm>
            <a:off x="6008688" y="2997200"/>
            <a:ext cx="719137" cy="1366838"/>
          </a:xfrm>
          <a:custGeom>
            <a:avLst/>
            <a:gdLst>
              <a:gd name="T0" fmla="*/ 574993 w 454"/>
              <a:gd name="T1" fmla="*/ 0 h 862"/>
              <a:gd name="T2" fmla="*/ 0 w 454"/>
              <a:gd name="T3" fmla="*/ 718303 h 862"/>
              <a:gd name="T4" fmla="*/ 719137 w 454"/>
              <a:gd name="T5" fmla="*/ 1366838 h 862"/>
              <a:gd name="T6" fmla="*/ 574993 w 454"/>
              <a:gd name="T7" fmla="*/ 0 h 86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4" h="862">
                <a:moveTo>
                  <a:pt x="363" y="0"/>
                </a:moveTo>
                <a:lnTo>
                  <a:pt x="0" y="453"/>
                </a:lnTo>
                <a:lnTo>
                  <a:pt x="454" y="862"/>
                </a:lnTo>
                <a:lnTo>
                  <a:pt x="363" y="0"/>
                </a:lnTo>
                <a:close/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1" name="Freeform 7"/>
          <p:cNvSpPr>
            <a:spLocks/>
          </p:cNvSpPr>
          <p:nvPr/>
        </p:nvSpPr>
        <p:spPr bwMode="auto">
          <a:xfrm>
            <a:off x="6224588" y="1989138"/>
            <a:ext cx="1008062" cy="1008062"/>
          </a:xfrm>
          <a:custGeom>
            <a:avLst/>
            <a:gdLst>
              <a:gd name="T0" fmla="*/ 0 w 635"/>
              <a:gd name="T1" fmla="*/ 0 h 635"/>
              <a:gd name="T2" fmla="*/ 1008062 w 635"/>
              <a:gd name="T3" fmla="*/ 215900 h 635"/>
              <a:gd name="T4" fmla="*/ 360362 w 635"/>
              <a:gd name="T5" fmla="*/ 1008062 h 635"/>
              <a:gd name="T6" fmla="*/ 0 w 635"/>
              <a:gd name="T7" fmla="*/ 0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35" h="635">
                <a:moveTo>
                  <a:pt x="0" y="0"/>
                </a:moveTo>
                <a:lnTo>
                  <a:pt x="635" y="136"/>
                </a:lnTo>
                <a:lnTo>
                  <a:pt x="227" y="635"/>
                </a:lnTo>
                <a:lnTo>
                  <a:pt x="0" y="0"/>
                </a:lnTo>
                <a:close/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2" name="Freeform 8"/>
          <p:cNvSpPr>
            <a:spLocks/>
          </p:cNvSpPr>
          <p:nvPr/>
        </p:nvSpPr>
        <p:spPr bwMode="auto">
          <a:xfrm>
            <a:off x="7667625" y="2276475"/>
            <a:ext cx="865188" cy="936625"/>
          </a:xfrm>
          <a:custGeom>
            <a:avLst/>
            <a:gdLst>
              <a:gd name="T0" fmla="*/ 649288 w 545"/>
              <a:gd name="T1" fmla="*/ 0 h 590"/>
              <a:gd name="T2" fmla="*/ 865188 w 545"/>
              <a:gd name="T3" fmla="*/ 936625 h 590"/>
              <a:gd name="T4" fmla="*/ 0 w 545"/>
              <a:gd name="T5" fmla="*/ 720725 h 590"/>
              <a:gd name="T6" fmla="*/ 649288 w 545"/>
              <a:gd name="T7" fmla="*/ 0 h 5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45" h="590">
                <a:moveTo>
                  <a:pt x="409" y="0"/>
                </a:moveTo>
                <a:lnTo>
                  <a:pt x="545" y="590"/>
                </a:lnTo>
                <a:lnTo>
                  <a:pt x="0" y="454"/>
                </a:lnTo>
                <a:lnTo>
                  <a:pt x="409" y="0"/>
                </a:lnTo>
                <a:close/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3" name="Freeform 9"/>
          <p:cNvSpPr>
            <a:spLocks/>
          </p:cNvSpPr>
          <p:nvPr/>
        </p:nvSpPr>
        <p:spPr bwMode="auto">
          <a:xfrm>
            <a:off x="5364163" y="2636838"/>
            <a:ext cx="1152525" cy="1079500"/>
          </a:xfrm>
          <a:custGeom>
            <a:avLst/>
            <a:gdLst>
              <a:gd name="T0" fmla="*/ 1152525 w 726"/>
              <a:gd name="T1" fmla="*/ 360363 h 680"/>
              <a:gd name="T2" fmla="*/ 0 w 726"/>
              <a:gd name="T3" fmla="*/ 0 h 680"/>
              <a:gd name="T4" fmla="*/ 647700 w 726"/>
              <a:gd name="T5" fmla="*/ 1079500 h 680"/>
              <a:gd name="T6" fmla="*/ 1152525 w 726"/>
              <a:gd name="T7" fmla="*/ 360363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6" h="680">
                <a:moveTo>
                  <a:pt x="726" y="227"/>
                </a:moveTo>
                <a:lnTo>
                  <a:pt x="0" y="0"/>
                </a:lnTo>
                <a:lnTo>
                  <a:pt x="408" y="680"/>
                </a:lnTo>
                <a:lnTo>
                  <a:pt x="726" y="227"/>
                </a:lnTo>
                <a:close/>
              </a:path>
            </a:pathLst>
          </a:custGeom>
          <a:pattFill prst="ltUpDiag">
            <a:fgClr>
              <a:schemeClr val="bg2"/>
            </a:fgClr>
            <a:bgClr>
              <a:schemeClr val="tx1"/>
            </a:bgClr>
          </a:pattFill>
          <a:ln w="34925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4" name="Freeform 10"/>
          <p:cNvSpPr>
            <a:spLocks/>
          </p:cNvSpPr>
          <p:nvPr/>
        </p:nvSpPr>
        <p:spPr bwMode="auto">
          <a:xfrm>
            <a:off x="6588125" y="2205038"/>
            <a:ext cx="1223963" cy="2160587"/>
          </a:xfrm>
          <a:custGeom>
            <a:avLst/>
            <a:gdLst>
              <a:gd name="T0" fmla="*/ 647700 w 771"/>
              <a:gd name="T1" fmla="*/ 0 h 1361"/>
              <a:gd name="T2" fmla="*/ 1079500 w 771"/>
              <a:gd name="T3" fmla="*/ 792162 h 1361"/>
              <a:gd name="T4" fmla="*/ 1223963 w 771"/>
              <a:gd name="T5" fmla="*/ 1728787 h 1361"/>
              <a:gd name="T6" fmla="*/ 144463 w 771"/>
              <a:gd name="T7" fmla="*/ 2160587 h 1361"/>
              <a:gd name="T8" fmla="*/ 0 w 771"/>
              <a:gd name="T9" fmla="*/ 792162 h 1361"/>
              <a:gd name="T10" fmla="*/ 647700 w 771"/>
              <a:gd name="T11" fmla="*/ 0 h 1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71" h="1361">
                <a:moveTo>
                  <a:pt x="408" y="0"/>
                </a:moveTo>
                <a:lnTo>
                  <a:pt x="680" y="499"/>
                </a:lnTo>
                <a:lnTo>
                  <a:pt x="771" y="1089"/>
                </a:lnTo>
                <a:lnTo>
                  <a:pt x="91" y="1361"/>
                </a:lnTo>
                <a:lnTo>
                  <a:pt x="0" y="499"/>
                </a:lnTo>
                <a:lnTo>
                  <a:pt x="408" y="0"/>
                </a:lnTo>
                <a:close/>
              </a:path>
            </a:pathLst>
          </a:custGeom>
          <a:pattFill prst="ltUpDiag">
            <a:fgClr>
              <a:schemeClr val="bg2"/>
            </a:fgClr>
            <a:bgClr>
              <a:schemeClr val="tx1"/>
            </a:bgClr>
          </a:pattFill>
          <a:ln w="34925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AutoShap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  <p:bldP spid="226310" grpId="0" animBg="1"/>
      <p:bldP spid="226311" grpId="0" animBg="1"/>
      <p:bldP spid="226312" grpId="0" animBg="1"/>
      <p:bldP spid="226313" grpId="0" animBg="1"/>
      <p:bldP spid="2263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三角锁（多边形）连接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15414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/>
              <a:t>5.</a:t>
            </a:r>
            <a:r>
              <a:rPr lang="zh-CN" altLang="en-US" sz="2800"/>
              <a:t>三角锁（多边形）连接</a:t>
            </a:r>
          </a:p>
        </p:txBody>
      </p:sp>
      <p:pic>
        <p:nvPicPr>
          <p:cNvPr id="23556" name="Picture 4" descr="t8-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2565400"/>
            <a:ext cx="6769100" cy="249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GPS</a:t>
            </a:r>
            <a:r>
              <a:rPr lang="zh-CN" altLang="en-US"/>
              <a:t>测量定位方法分类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23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/>
              <a:t>定位模式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绝对定位（单点定位）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相对定位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差分定位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/>
              <a:t>定位时接收机天线的运动状态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静态定位－天线相对于地固坐标系静止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动态定位－天线相对于地固坐标系运动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/>
              <a:t>获得定位结果的时效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事后定位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实时定位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/>
              <a:t>观测值类型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伪距测量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300"/>
              <a:t>载波相位测量</a:t>
            </a:r>
          </a:p>
        </p:txBody>
      </p:sp>
      <p:pic>
        <p:nvPicPr>
          <p:cNvPr id="5124" name="Picture 4" descr="photo of GPS mon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125538"/>
            <a:ext cx="255587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85" name="Picture 5" descr="p3m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17526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image_gps_close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79925"/>
            <a:ext cx="3581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763"/>
            <a:ext cx="198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8101013" y="115888"/>
            <a:ext cx="1008062" cy="936625"/>
          </a:xfrm>
          <a:prstGeom prst="sun">
            <a:avLst>
              <a:gd name="adj" fmla="val 25000"/>
            </a:avLst>
          </a:prstGeom>
          <a:noFill/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8" dur="80"/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9" dur="80"/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80"/>
                                        <p:tgtEl>
                                          <p:spTgt spid="19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导线图形连接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6.</a:t>
            </a:r>
            <a:r>
              <a:rPr lang="zh-CN" altLang="en-US" sz="2800"/>
              <a:t>导线图形连接</a:t>
            </a:r>
          </a:p>
        </p:txBody>
      </p:sp>
      <p:pic>
        <p:nvPicPr>
          <p:cNvPr id="24580" name="Picture 4" descr="t8-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2349500"/>
            <a:ext cx="4967287" cy="4103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星形布设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7.</a:t>
            </a:r>
            <a:r>
              <a:rPr lang="zh-CN" altLang="en-US" sz="2800"/>
              <a:t>星形布设</a:t>
            </a:r>
          </a:p>
        </p:txBody>
      </p:sp>
      <p:pic>
        <p:nvPicPr>
          <p:cNvPr id="25604" name="Picture 4" descr="t8-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773238"/>
            <a:ext cx="4313238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布网的注意事项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布网时应注意的几个原则</a:t>
            </a:r>
          </a:p>
          <a:p>
            <a:pPr lvl="1" eaLnBrk="1" hangingPunct="1">
              <a:defRPr/>
            </a:pPr>
            <a:r>
              <a:rPr lang="zh-CN" altLang="en-US"/>
              <a:t>考虑加密需要，每点应有一个以上通视方向</a:t>
            </a:r>
          </a:p>
          <a:p>
            <a:pPr lvl="1" eaLnBrk="1" hangingPunct="1">
              <a:defRPr/>
            </a:pPr>
            <a:r>
              <a:rPr lang="zh-CN" altLang="en-US"/>
              <a:t>尽量采用原有城市坐标系统</a:t>
            </a:r>
          </a:p>
        </p:txBody>
      </p:sp>
      <p:sp>
        <p:nvSpPr>
          <p:cNvPr id="26628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接收机的选择与检验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一般检验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通电检验</a:t>
            </a:r>
          </a:p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zh-CN" altLang="en-US"/>
              <a:t>实测检验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内部噪声的检验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相位中心稳定性的检验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精度指标测试</a:t>
            </a:r>
          </a:p>
          <a:p>
            <a:pPr marL="609600" indent="-609600" eaLnBrk="1" hangingPunct="1">
              <a:defRPr/>
            </a:pPr>
            <a:endParaRPr lang="zh-CN" altLang="en-US"/>
          </a:p>
        </p:txBody>
      </p:sp>
      <p:sp>
        <p:nvSpPr>
          <p:cNvPr id="27652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/>
              <a:t>GPS</a:t>
            </a:r>
            <a:r>
              <a:rPr lang="zh-CN" altLang="en-US" sz="4800"/>
              <a:t>测量选点原则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35150" y="1484313"/>
            <a:ext cx="4038600" cy="4525962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3200"/>
              <a:t>选点</a:t>
            </a:r>
          </a:p>
          <a:p>
            <a:pPr marL="990600" lvl="1" indent="-533400" eaLnBrk="1" hangingPunct="1">
              <a:defRPr/>
            </a:pPr>
            <a:r>
              <a:rPr lang="zh-CN" altLang="en-US" sz="2800"/>
              <a:t>原则：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800"/>
              <a:t>易于安装仪器设备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800"/>
              <a:t>有利于观测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800"/>
              <a:t>能有效消除、减弱误差的影响</a:t>
            </a:r>
            <a:endParaRPr lang="en-US" altLang="zh-CN" sz="2800"/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800"/>
              <a:t>有利于以后测量工作的开展</a:t>
            </a:r>
          </a:p>
          <a:p>
            <a:pPr marL="609600" indent="-609600" eaLnBrk="1" hangingPunct="1">
              <a:defRPr/>
            </a:pPr>
            <a:endParaRPr lang="zh-CN" altLang="en-US" sz="3200"/>
          </a:p>
        </p:txBody>
      </p:sp>
      <p:sp>
        <p:nvSpPr>
          <p:cNvPr id="286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外业观测计划的拟定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主要依据：</a:t>
            </a:r>
          </a:p>
          <a:p>
            <a:pPr lvl="1" eaLnBrk="1" hangingPunct="1">
              <a:defRPr/>
            </a:pPr>
            <a:r>
              <a:rPr lang="zh-CN" altLang="en-US"/>
              <a:t>ＧＰＳ网规模的大小</a:t>
            </a:r>
          </a:p>
          <a:p>
            <a:pPr lvl="1" eaLnBrk="1" hangingPunct="1">
              <a:defRPr/>
            </a:pPr>
            <a:r>
              <a:rPr lang="zh-CN" altLang="en-US"/>
              <a:t>点位精度要求</a:t>
            </a:r>
          </a:p>
          <a:p>
            <a:pPr lvl="1" eaLnBrk="1" hangingPunct="1">
              <a:defRPr/>
            </a:pPr>
            <a:r>
              <a:rPr lang="zh-CN" altLang="en-US"/>
              <a:t>ＧＰＳ卫星星座几何强度</a:t>
            </a:r>
          </a:p>
          <a:p>
            <a:pPr lvl="1" eaLnBrk="1" hangingPunct="1">
              <a:defRPr/>
            </a:pPr>
            <a:r>
              <a:rPr lang="zh-CN" altLang="en-US"/>
              <a:t>参加作业的接收机数</a:t>
            </a:r>
          </a:p>
          <a:p>
            <a:pPr lvl="1" eaLnBrk="1" hangingPunct="1">
              <a:defRPr/>
            </a:pPr>
            <a:r>
              <a:rPr lang="zh-CN" altLang="en-US"/>
              <a:t>交通、通讯、后勤等</a:t>
            </a:r>
          </a:p>
          <a:p>
            <a:pPr lvl="1" eaLnBrk="1" hangingPunct="1"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主要</a:t>
            </a:r>
            <a:r>
              <a:rPr lang="zh-CN" altLang="en-US">
                <a:hlinkClick r:id="rId3" action="ppaction://hlinksldjump"/>
              </a:rPr>
              <a:t>内容</a:t>
            </a:r>
            <a:endParaRPr lang="zh-CN" altLang="en-US"/>
          </a:p>
        </p:txBody>
      </p:sp>
      <p:sp>
        <p:nvSpPr>
          <p:cNvPr id="29700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外业观测计划拟定的内容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主要内容：</a:t>
            </a:r>
          </a:p>
          <a:p>
            <a:pPr lvl="1" eaLnBrk="1" hangingPunct="1">
              <a:defRPr/>
            </a:pPr>
            <a:r>
              <a:rPr lang="zh-CN" altLang="en-US">
                <a:hlinkClick r:id="rId3" action="ppaction://hlinksldjump"/>
              </a:rPr>
              <a:t>编制ＧＰＳ卫星的可见性预报图</a:t>
            </a:r>
            <a:endParaRPr lang="zh-CN" altLang="en-US"/>
          </a:p>
          <a:p>
            <a:pPr lvl="1" eaLnBrk="1" hangingPunct="1">
              <a:defRPr/>
            </a:pPr>
            <a:r>
              <a:rPr lang="zh-CN" altLang="en-US">
                <a:hlinkClick r:id="rId4" action="ppaction://hlinksldjump"/>
              </a:rPr>
              <a:t>选择卫星的几何图形强度</a:t>
            </a:r>
            <a:endParaRPr lang="zh-CN" altLang="en-US"/>
          </a:p>
          <a:p>
            <a:pPr lvl="1" eaLnBrk="1" hangingPunct="1">
              <a:defRPr/>
            </a:pPr>
            <a:r>
              <a:rPr lang="zh-CN" altLang="en-US"/>
              <a:t>选择最佳的观测时段</a:t>
            </a:r>
          </a:p>
          <a:p>
            <a:pPr lvl="1" eaLnBrk="1" hangingPunct="1">
              <a:defRPr/>
            </a:pPr>
            <a:r>
              <a:rPr lang="zh-CN" altLang="en-US"/>
              <a:t>观测区域的设计与划分</a:t>
            </a:r>
          </a:p>
          <a:p>
            <a:pPr lvl="1" eaLnBrk="1" hangingPunct="1">
              <a:defRPr/>
            </a:pPr>
            <a:r>
              <a:rPr lang="zh-CN" altLang="en-US"/>
              <a:t>编排作业调度表</a:t>
            </a:r>
          </a:p>
          <a:p>
            <a:pPr lvl="1" eaLnBrk="1" hangingPunct="1">
              <a:defRPr/>
            </a:pPr>
            <a:endParaRPr lang="zh-CN" altLang="en-US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30724" name="AutoShap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/>
              <a:t>ＧＰＳ卫星的可见性预报图－时间</a:t>
            </a:r>
          </a:p>
        </p:txBody>
      </p:sp>
      <p:pic>
        <p:nvPicPr>
          <p:cNvPr id="31747" name="Picture 4" descr="卫星时段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268413"/>
            <a:ext cx="6697663" cy="5510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507413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/>
              <a:t>ＧＰＳ卫星的可见性预报图－天空图</a:t>
            </a:r>
          </a:p>
        </p:txBody>
      </p:sp>
      <p:pic>
        <p:nvPicPr>
          <p:cNvPr id="32771" name="Picture 4" descr="卫星分布图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341438"/>
            <a:ext cx="5400675" cy="5357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772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卫星的几何图形强度</a:t>
            </a:r>
          </a:p>
        </p:txBody>
      </p:sp>
      <p:pic>
        <p:nvPicPr>
          <p:cNvPr id="33795" name="Picture 4" descr="PDOP值图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341438"/>
            <a:ext cx="5976937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6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04250" y="6308725"/>
            <a:ext cx="288925" cy="288925"/>
          </a:xfrm>
          <a:prstGeom prst="actionButtonBeginning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静态相对定位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0213"/>
            <a:ext cx="5715000" cy="4395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定义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>
                <a:solidFill>
                  <a:schemeClr val="hlink"/>
                </a:solidFill>
              </a:rPr>
              <a:t>两台或两台以上</a:t>
            </a:r>
            <a:r>
              <a:rPr lang="zh-CN" altLang="en-US"/>
              <a:t>接收机分别安置在基线的两端</a:t>
            </a:r>
            <a:r>
              <a:rPr lang="en-US" altLang="zh-CN"/>
              <a:t>,</a:t>
            </a:r>
            <a:r>
              <a:rPr lang="zh-CN" altLang="en-US">
                <a:solidFill>
                  <a:schemeClr val="hlink"/>
                </a:solidFill>
              </a:rPr>
              <a:t>同步观测相同</a:t>
            </a:r>
            <a:r>
              <a:rPr lang="zh-CN" altLang="en-US"/>
              <a:t>的</a:t>
            </a:r>
            <a:r>
              <a:rPr lang="en-US" altLang="zh-CN"/>
              <a:t>GPS</a:t>
            </a:r>
            <a:r>
              <a:rPr lang="zh-CN" altLang="en-US"/>
              <a:t>卫星</a:t>
            </a:r>
            <a:r>
              <a:rPr lang="en-US" altLang="zh-CN"/>
              <a:t>,</a:t>
            </a:r>
            <a:r>
              <a:rPr lang="zh-CN" altLang="en-US"/>
              <a:t>确定基线端点的</a:t>
            </a:r>
            <a:r>
              <a:rPr lang="zh-CN" altLang="en-US">
                <a:solidFill>
                  <a:schemeClr val="hlink"/>
                </a:solidFill>
              </a:rPr>
              <a:t>相对位置</a:t>
            </a:r>
            <a:r>
              <a:rPr lang="en-US" altLang="zh-CN"/>
              <a:t>(</a:t>
            </a:r>
            <a:r>
              <a:rPr lang="zh-CN" altLang="en-US"/>
              <a:t>基线向量</a:t>
            </a:r>
            <a:r>
              <a:rPr lang="en-US" altLang="zh-CN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/>
              <a:t>特点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/>
              <a:t>多台接收机同步观测相同卫星，观测量的</a:t>
            </a:r>
            <a:r>
              <a:rPr lang="zh-CN" altLang="en-US">
                <a:solidFill>
                  <a:schemeClr val="hlink"/>
                </a:solidFill>
              </a:rPr>
              <a:t>误差具有一定的相关性</a:t>
            </a:r>
            <a:r>
              <a:rPr lang="zh-CN" altLang="en-US"/>
              <a:t>，通过观测量的不同线性组合（通常用</a:t>
            </a:r>
            <a:r>
              <a:rPr lang="zh-CN" altLang="en-US">
                <a:solidFill>
                  <a:schemeClr val="hlink"/>
                </a:solidFill>
              </a:rPr>
              <a:t>求差</a:t>
            </a:r>
            <a:r>
              <a:rPr lang="zh-CN" altLang="en-US"/>
              <a:t>），可以有效地消除或减弱相关误差。</a:t>
            </a:r>
          </a:p>
        </p:txBody>
      </p:sp>
      <p:pic>
        <p:nvPicPr>
          <p:cNvPr id="6148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89238"/>
            <a:ext cx="2743200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endParaRPr lang="zh-CN" altLang="en-US" sz="3200"/>
          </a:p>
          <a:p>
            <a:pPr lvl="1" eaLnBrk="1" hangingPunct="1">
              <a:defRPr/>
            </a:pPr>
            <a:r>
              <a:rPr lang="zh-CN" altLang="en-US"/>
              <a:t>实地了解测区情况</a:t>
            </a:r>
          </a:p>
          <a:p>
            <a:pPr lvl="1" eaLnBrk="1" hangingPunct="1">
              <a:defRPr/>
            </a:pPr>
            <a:r>
              <a:rPr lang="zh-CN" altLang="en-US"/>
              <a:t>外业观测计划的拟定</a:t>
            </a:r>
          </a:p>
          <a:p>
            <a:pPr lvl="1" algn="just" eaLnBrk="1" hangingPunct="1">
              <a:defRPr/>
            </a:pPr>
            <a:r>
              <a:rPr lang="zh-CN" altLang="en-US"/>
              <a:t>外业</a:t>
            </a:r>
            <a:r>
              <a:rPr lang="zh-CN" altLang="en-US">
                <a:hlinkClick r:id="rId3" action="ppaction://hlinksldjump"/>
              </a:rPr>
              <a:t>观测</a:t>
            </a:r>
            <a:endParaRPr lang="zh-CN" altLang="en-US"/>
          </a:p>
          <a:p>
            <a:pPr lvl="1" algn="just" eaLnBrk="1" hangingPunct="1">
              <a:defRPr/>
            </a:pPr>
            <a:r>
              <a:rPr lang="zh-CN" altLang="en-US"/>
              <a:t>数据传输与转储</a:t>
            </a:r>
          </a:p>
          <a:p>
            <a:pPr lvl="1" algn="just" eaLnBrk="1" hangingPunct="1">
              <a:defRPr/>
            </a:pPr>
            <a:r>
              <a:rPr lang="zh-CN" altLang="en-US"/>
              <a:t>基线处理与质量评估</a:t>
            </a:r>
          </a:p>
          <a:p>
            <a:pPr lvl="1" algn="just" eaLnBrk="1" hangingPunct="1">
              <a:defRPr/>
            </a:pPr>
            <a:r>
              <a:rPr lang="zh-CN" altLang="en-US"/>
              <a:t>重复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确定作业方案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、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外业观测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、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数据传输转储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及</a:t>
            </a:r>
            <a:r>
              <a:rPr lang="zh-CN" altLang="en-US">
                <a:latin typeface="Arial"/>
              </a:rPr>
              <a:t>“</a:t>
            </a:r>
            <a:r>
              <a:rPr lang="zh-CN" altLang="en-US"/>
              <a:t>基线处理与质量评估</a:t>
            </a:r>
            <a:r>
              <a:rPr lang="zh-CN" altLang="en-US">
                <a:latin typeface="Arial"/>
              </a:rPr>
              <a:t>”</a:t>
            </a:r>
            <a:r>
              <a:rPr lang="zh-CN" altLang="en-US"/>
              <a:t>四步，直至完成所有</a:t>
            </a:r>
            <a:r>
              <a:rPr lang="en-US" altLang="zh-CN"/>
              <a:t>GPS</a:t>
            </a:r>
            <a:r>
              <a:rPr lang="zh-CN" altLang="en-US"/>
              <a:t>观测工作</a:t>
            </a:r>
          </a:p>
        </p:txBody>
      </p:sp>
      <p:sp>
        <p:nvSpPr>
          <p:cNvPr id="13312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2. </a:t>
            </a:r>
            <a:r>
              <a:rPr lang="zh-CN" altLang="en-US"/>
              <a:t>测量实施</a:t>
            </a:r>
          </a:p>
        </p:txBody>
      </p:sp>
      <p:sp>
        <p:nvSpPr>
          <p:cNvPr id="34820" name="AutoShap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1" name="AutoShape 5"/>
          <p:cNvSpPr>
            <a:spLocks/>
          </p:cNvSpPr>
          <p:nvPr/>
        </p:nvSpPr>
        <p:spPr bwMode="auto">
          <a:xfrm>
            <a:off x="5219700" y="1628775"/>
            <a:ext cx="360363" cy="720725"/>
          </a:xfrm>
          <a:prstGeom prst="rightBrace">
            <a:avLst>
              <a:gd name="adj1" fmla="val 16667"/>
              <a:gd name="adj2" fmla="val 50000"/>
            </a:avLst>
          </a:prstGeom>
          <a:noFill/>
          <a:ln w="603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4932363" y="3716338"/>
            <a:ext cx="503237" cy="217487"/>
          </a:xfrm>
          <a:prstGeom prst="lightningBol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3" name="AutoShap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651500" y="2636838"/>
            <a:ext cx="3492500" cy="863600"/>
          </a:xfrm>
          <a:prstGeom prst="flowChartMultidocument">
            <a:avLst/>
          </a:prstGeom>
          <a:noFill/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GPS</a:t>
            </a:r>
            <a:r>
              <a:rPr lang="zh-CN" altLang="en-US" sz="24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测量的作业模式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外业观测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3048000" cy="43957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/>
              <a:t>清楚技术指标</a:t>
            </a:r>
          </a:p>
          <a:p>
            <a:pPr eaLnBrk="1" hangingPunct="1">
              <a:defRPr/>
            </a:pPr>
            <a:r>
              <a:rPr lang="zh-CN" altLang="en-US" sz="2800"/>
              <a:t>仪器安置</a:t>
            </a:r>
          </a:p>
          <a:p>
            <a:pPr lvl="1" eaLnBrk="1" hangingPunct="1">
              <a:defRPr/>
            </a:pPr>
            <a:r>
              <a:rPr lang="zh-CN" altLang="en-US" sz="2400"/>
              <a:t>对中、整平</a:t>
            </a:r>
          </a:p>
          <a:p>
            <a:pPr lvl="1" eaLnBrk="1" hangingPunct="1">
              <a:defRPr/>
            </a:pPr>
            <a:r>
              <a:rPr lang="zh-CN" altLang="en-US" sz="2400"/>
              <a:t>天线指北</a:t>
            </a:r>
          </a:p>
          <a:p>
            <a:pPr lvl="1" eaLnBrk="1" hangingPunct="1">
              <a:defRPr/>
            </a:pPr>
            <a:r>
              <a:rPr lang="zh-CN" altLang="en-US" sz="2400"/>
              <a:t>量起仪器高</a:t>
            </a:r>
          </a:p>
          <a:p>
            <a:pPr eaLnBrk="1" hangingPunct="1">
              <a:defRPr/>
            </a:pPr>
            <a:r>
              <a:rPr lang="zh-CN" altLang="en-US" sz="2800"/>
              <a:t>开机观测</a:t>
            </a:r>
          </a:p>
          <a:p>
            <a:pPr eaLnBrk="1" hangingPunct="1">
              <a:defRPr/>
            </a:pPr>
            <a:r>
              <a:rPr lang="zh-CN" altLang="en-US" sz="2800"/>
              <a:t>观测记录</a:t>
            </a:r>
          </a:p>
        </p:txBody>
      </p:sp>
      <p:sp>
        <p:nvSpPr>
          <p:cNvPr id="35845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4690" name="Picture 2" descr="G:\研究兴趣与方向\GPS\仪器设备与软件操作资料\trimble\R3图片资料与使用手册\R3三脚架架设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5490610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/>
              <a:t>GPS</a:t>
            </a:r>
            <a:r>
              <a:rPr lang="zh-CN" altLang="en-US" sz="4800"/>
              <a:t>测量的作业模式介绍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059488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hlinkClick r:id="rId3" action="ppaction://hlinksldjump"/>
              </a:rPr>
              <a:t>经典静态</a:t>
            </a:r>
            <a:r>
              <a:rPr lang="zh-CN" altLang="en-US"/>
              <a:t>定位</a:t>
            </a:r>
          </a:p>
          <a:p>
            <a:pPr eaLnBrk="1" hangingPunct="1">
              <a:defRPr/>
            </a:pPr>
            <a:r>
              <a:rPr lang="zh-CN" altLang="en-US">
                <a:hlinkClick r:id="rId4" action="ppaction://hlinksldjump"/>
              </a:rPr>
              <a:t>快速静态</a:t>
            </a:r>
            <a:r>
              <a:rPr lang="zh-CN" altLang="en-US"/>
              <a:t>定位</a:t>
            </a:r>
          </a:p>
          <a:p>
            <a:pPr eaLnBrk="1" hangingPunct="1">
              <a:defRPr/>
            </a:pPr>
            <a:r>
              <a:rPr lang="zh-CN" altLang="en-US">
                <a:hlinkClick r:id="rId5" action="ppaction://hlinksldjump"/>
              </a:rPr>
              <a:t>准动态</a:t>
            </a:r>
            <a:r>
              <a:rPr lang="zh-CN" altLang="en-US"/>
              <a:t>定位</a:t>
            </a:r>
          </a:p>
          <a:p>
            <a:pPr eaLnBrk="1" hangingPunct="1">
              <a:defRPr/>
            </a:pPr>
            <a:r>
              <a:rPr lang="zh-CN" altLang="en-US">
                <a:hlinkClick r:id="rId6" action="ppaction://hlinksldjump"/>
              </a:rPr>
              <a:t>往返重复设站</a:t>
            </a:r>
            <a:endParaRPr lang="zh-CN" altLang="en-US"/>
          </a:p>
          <a:p>
            <a:pPr eaLnBrk="1" hangingPunct="1">
              <a:defRPr/>
            </a:pPr>
            <a:r>
              <a:rPr lang="zh-CN" altLang="en-US">
                <a:hlinkClick r:id="rId7" action="ppaction://hlinksldjump"/>
              </a:rPr>
              <a:t>动态</a:t>
            </a:r>
            <a:r>
              <a:rPr lang="zh-CN" altLang="en-US"/>
              <a:t>定位</a:t>
            </a:r>
          </a:p>
          <a:p>
            <a:pPr eaLnBrk="1" hangingPunct="1">
              <a:defRPr/>
            </a:pPr>
            <a:r>
              <a:rPr lang="zh-CN" altLang="en-US">
                <a:hlinkClick r:id="rId8" action="ppaction://hlinksldjump"/>
              </a:rPr>
              <a:t>实时动态定位</a:t>
            </a:r>
            <a:r>
              <a:rPr lang="zh-CN" altLang="en-US"/>
              <a:t>的作业模式</a:t>
            </a:r>
          </a:p>
        </p:txBody>
      </p:sp>
      <p:pic>
        <p:nvPicPr>
          <p:cNvPr id="36868" name="Picture 12" descr="全球定位系统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400" y="1271588"/>
            <a:ext cx="5435600" cy="321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AutoShape 14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经典静态定位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/>
              <a:t>作业方法</a:t>
            </a:r>
          </a:p>
          <a:p>
            <a:pPr eaLnBrk="1" hangingPunct="1">
              <a:defRPr/>
            </a:pPr>
            <a:r>
              <a:rPr lang="zh-CN" altLang="en-US" sz="2800"/>
              <a:t>精度</a:t>
            </a:r>
          </a:p>
          <a:p>
            <a:pPr eaLnBrk="1" hangingPunct="1">
              <a:defRPr/>
            </a:pPr>
            <a:r>
              <a:rPr lang="zh-CN" altLang="en-US" sz="2800"/>
              <a:t>应用范围</a:t>
            </a:r>
          </a:p>
          <a:p>
            <a:pPr eaLnBrk="1" hangingPunct="1">
              <a:defRPr/>
            </a:pPr>
            <a:r>
              <a:rPr lang="zh-CN" altLang="en-US" sz="2800"/>
              <a:t>注意事项</a:t>
            </a:r>
          </a:p>
        </p:txBody>
      </p:sp>
      <p:pic>
        <p:nvPicPr>
          <p:cNvPr id="37892" name="Picture 4" descr="t8-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1773238"/>
            <a:ext cx="4127500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3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快速静态定位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/>
              <a:t>作业方法</a:t>
            </a:r>
          </a:p>
          <a:p>
            <a:pPr eaLnBrk="1" hangingPunct="1">
              <a:defRPr/>
            </a:pPr>
            <a:r>
              <a:rPr lang="zh-CN" altLang="en-US" sz="2800"/>
              <a:t>精度</a:t>
            </a:r>
          </a:p>
          <a:p>
            <a:pPr eaLnBrk="1" hangingPunct="1">
              <a:defRPr/>
            </a:pPr>
            <a:r>
              <a:rPr lang="zh-CN" altLang="en-US" sz="2800"/>
              <a:t>应用范围</a:t>
            </a:r>
          </a:p>
          <a:p>
            <a:pPr eaLnBrk="1" hangingPunct="1">
              <a:defRPr/>
            </a:pPr>
            <a:r>
              <a:rPr lang="zh-CN" altLang="en-US" sz="2800"/>
              <a:t>注意事项</a:t>
            </a:r>
          </a:p>
        </p:txBody>
      </p:sp>
      <p:pic>
        <p:nvPicPr>
          <p:cNvPr id="38916" name="Picture 6" descr="t8-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557338"/>
            <a:ext cx="4557713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7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准动态定位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/>
              <a:t>作业方法</a:t>
            </a:r>
          </a:p>
          <a:p>
            <a:pPr eaLnBrk="1" hangingPunct="1">
              <a:defRPr/>
            </a:pPr>
            <a:r>
              <a:rPr lang="zh-CN" altLang="en-US" sz="2800"/>
              <a:t>精度</a:t>
            </a:r>
          </a:p>
          <a:p>
            <a:pPr eaLnBrk="1" hangingPunct="1">
              <a:defRPr/>
            </a:pPr>
            <a:r>
              <a:rPr lang="zh-CN" altLang="en-US" sz="2800"/>
              <a:t>应用范围</a:t>
            </a:r>
          </a:p>
          <a:p>
            <a:pPr eaLnBrk="1" hangingPunct="1">
              <a:defRPr/>
            </a:pPr>
            <a:r>
              <a:rPr lang="zh-CN" altLang="en-US" sz="2800"/>
              <a:t>注意事项</a:t>
            </a:r>
          </a:p>
        </p:txBody>
      </p:sp>
      <p:pic>
        <p:nvPicPr>
          <p:cNvPr id="39940" name="Picture 6" descr="t8-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1700213"/>
            <a:ext cx="4408488" cy="460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1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往返重复设站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/>
              <a:t>作业方法</a:t>
            </a:r>
          </a:p>
          <a:p>
            <a:pPr eaLnBrk="1" hangingPunct="1">
              <a:defRPr/>
            </a:pPr>
            <a:r>
              <a:rPr lang="zh-CN" altLang="en-US" sz="2800"/>
              <a:t>精度</a:t>
            </a:r>
          </a:p>
          <a:p>
            <a:pPr eaLnBrk="1" hangingPunct="1">
              <a:defRPr/>
            </a:pPr>
            <a:r>
              <a:rPr lang="zh-CN" altLang="en-US" sz="2800"/>
              <a:t>应用范围</a:t>
            </a:r>
          </a:p>
          <a:p>
            <a:pPr eaLnBrk="1" hangingPunct="1">
              <a:defRPr/>
            </a:pPr>
            <a:r>
              <a:rPr lang="zh-CN" altLang="en-US" sz="2800"/>
              <a:t>注意事项</a:t>
            </a:r>
          </a:p>
        </p:txBody>
      </p:sp>
      <p:pic>
        <p:nvPicPr>
          <p:cNvPr id="40964" name="Picture 6" descr="t8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628775"/>
            <a:ext cx="4752975" cy="4229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41" name="Freeform 9"/>
          <p:cNvSpPr>
            <a:spLocks/>
          </p:cNvSpPr>
          <p:nvPr/>
        </p:nvSpPr>
        <p:spPr bwMode="auto">
          <a:xfrm>
            <a:off x="4933950" y="1844675"/>
            <a:ext cx="1800225" cy="431800"/>
          </a:xfrm>
          <a:custGeom>
            <a:avLst/>
            <a:gdLst>
              <a:gd name="T0" fmla="*/ 0 w 1134"/>
              <a:gd name="T1" fmla="*/ 0 h 272"/>
              <a:gd name="T2" fmla="*/ 1008063 w 1134"/>
              <a:gd name="T3" fmla="*/ 71438 h 272"/>
              <a:gd name="T4" fmla="*/ 1800225 w 1134"/>
              <a:gd name="T5" fmla="*/ 431800 h 2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34" h="272">
                <a:moveTo>
                  <a:pt x="0" y="0"/>
                </a:moveTo>
                <a:cubicBezTo>
                  <a:pt x="223" y="0"/>
                  <a:pt x="446" y="0"/>
                  <a:pt x="635" y="45"/>
                </a:cubicBezTo>
                <a:cubicBezTo>
                  <a:pt x="824" y="90"/>
                  <a:pt x="979" y="181"/>
                  <a:pt x="1134" y="272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2" name="Freeform 10"/>
          <p:cNvSpPr>
            <a:spLocks/>
          </p:cNvSpPr>
          <p:nvPr/>
        </p:nvSpPr>
        <p:spPr bwMode="auto">
          <a:xfrm>
            <a:off x="6804025" y="2276475"/>
            <a:ext cx="720725" cy="1800225"/>
          </a:xfrm>
          <a:custGeom>
            <a:avLst/>
            <a:gdLst>
              <a:gd name="T0" fmla="*/ 0 w 454"/>
              <a:gd name="T1" fmla="*/ 0 h 1134"/>
              <a:gd name="T2" fmla="*/ 288925 w 454"/>
              <a:gd name="T3" fmla="*/ 792163 h 1134"/>
              <a:gd name="T4" fmla="*/ 720725 w 454"/>
              <a:gd name="T5" fmla="*/ 1800225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1134">
                <a:moveTo>
                  <a:pt x="0" y="0"/>
                </a:moveTo>
                <a:cubicBezTo>
                  <a:pt x="53" y="155"/>
                  <a:pt x="106" y="310"/>
                  <a:pt x="182" y="499"/>
                </a:cubicBezTo>
                <a:cubicBezTo>
                  <a:pt x="258" y="688"/>
                  <a:pt x="356" y="911"/>
                  <a:pt x="454" y="1134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3" name="Freeform 11"/>
          <p:cNvSpPr>
            <a:spLocks/>
          </p:cNvSpPr>
          <p:nvPr/>
        </p:nvSpPr>
        <p:spPr bwMode="auto">
          <a:xfrm>
            <a:off x="5651500" y="4076700"/>
            <a:ext cx="1873250" cy="720725"/>
          </a:xfrm>
          <a:custGeom>
            <a:avLst/>
            <a:gdLst>
              <a:gd name="T0" fmla="*/ 1873250 w 1180"/>
              <a:gd name="T1" fmla="*/ 0 h 454"/>
              <a:gd name="T2" fmla="*/ 1081088 w 1180"/>
              <a:gd name="T3" fmla="*/ 576263 h 454"/>
              <a:gd name="T4" fmla="*/ 0 w 1180"/>
              <a:gd name="T5" fmla="*/ 720725 h 4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0" h="454">
                <a:moveTo>
                  <a:pt x="1180" y="0"/>
                </a:moveTo>
                <a:cubicBezTo>
                  <a:pt x="1029" y="143"/>
                  <a:pt x="878" y="287"/>
                  <a:pt x="681" y="363"/>
                </a:cubicBezTo>
                <a:cubicBezTo>
                  <a:pt x="484" y="439"/>
                  <a:pt x="242" y="446"/>
                  <a:pt x="0" y="454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4" name="Freeform 12"/>
          <p:cNvSpPr>
            <a:spLocks/>
          </p:cNvSpPr>
          <p:nvPr/>
        </p:nvSpPr>
        <p:spPr bwMode="auto">
          <a:xfrm>
            <a:off x="4067175" y="3573463"/>
            <a:ext cx="1584325" cy="1223962"/>
          </a:xfrm>
          <a:custGeom>
            <a:avLst/>
            <a:gdLst>
              <a:gd name="T0" fmla="*/ 1584325 w 998"/>
              <a:gd name="T1" fmla="*/ 1223962 h 771"/>
              <a:gd name="T2" fmla="*/ 865188 w 998"/>
              <a:gd name="T3" fmla="*/ 431800 h 771"/>
              <a:gd name="T4" fmla="*/ 0 w 998"/>
              <a:gd name="T5" fmla="*/ 0 h 7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8" h="771">
                <a:moveTo>
                  <a:pt x="998" y="771"/>
                </a:moveTo>
                <a:cubicBezTo>
                  <a:pt x="854" y="585"/>
                  <a:pt x="711" y="400"/>
                  <a:pt x="545" y="272"/>
                </a:cubicBezTo>
                <a:cubicBezTo>
                  <a:pt x="379" y="144"/>
                  <a:pt x="189" y="72"/>
                  <a:pt x="0" y="0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5" name="Freeform 13"/>
          <p:cNvSpPr>
            <a:spLocks/>
          </p:cNvSpPr>
          <p:nvPr/>
        </p:nvSpPr>
        <p:spPr bwMode="auto">
          <a:xfrm>
            <a:off x="4067175" y="1844675"/>
            <a:ext cx="865188" cy="1728788"/>
          </a:xfrm>
          <a:custGeom>
            <a:avLst/>
            <a:gdLst>
              <a:gd name="T0" fmla="*/ 0 w 545"/>
              <a:gd name="T1" fmla="*/ 1728788 h 1089"/>
              <a:gd name="T2" fmla="*/ 504825 w 545"/>
              <a:gd name="T3" fmla="*/ 863600 h 1089"/>
              <a:gd name="T4" fmla="*/ 865188 w 545"/>
              <a:gd name="T5" fmla="*/ 0 h 10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5" h="1089">
                <a:moveTo>
                  <a:pt x="0" y="1089"/>
                </a:moveTo>
                <a:cubicBezTo>
                  <a:pt x="113" y="907"/>
                  <a:pt x="227" y="726"/>
                  <a:pt x="318" y="544"/>
                </a:cubicBezTo>
                <a:cubicBezTo>
                  <a:pt x="409" y="362"/>
                  <a:pt x="477" y="181"/>
                  <a:pt x="545" y="0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6" name="Freeform 14"/>
          <p:cNvSpPr>
            <a:spLocks/>
          </p:cNvSpPr>
          <p:nvPr/>
        </p:nvSpPr>
        <p:spPr bwMode="auto">
          <a:xfrm>
            <a:off x="4140200" y="1844675"/>
            <a:ext cx="792163" cy="1728788"/>
          </a:xfrm>
          <a:custGeom>
            <a:avLst/>
            <a:gdLst>
              <a:gd name="T0" fmla="*/ 792163 w 499"/>
              <a:gd name="T1" fmla="*/ 0 h 1089"/>
              <a:gd name="T2" fmla="*/ 576263 w 499"/>
              <a:gd name="T3" fmla="*/ 936625 h 1089"/>
              <a:gd name="T4" fmla="*/ 0 w 499"/>
              <a:gd name="T5" fmla="*/ 1728788 h 10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9" h="1089">
                <a:moveTo>
                  <a:pt x="499" y="0"/>
                </a:moveTo>
                <a:cubicBezTo>
                  <a:pt x="472" y="204"/>
                  <a:pt x="446" y="409"/>
                  <a:pt x="363" y="590"/>
                </a:cubicBezTo>
                <a:cubicBezTo>
                  <a:pt x="280" y="771"/>
                  <a:pt x="140" y="930"/>
                  <a:pt x="0" y="1089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7" name="Freeform 15"/>
          <p:cNvSpPr>
            <a:spLocks/>
          </p:cNvSpPr>
          <p:nvPr/>
        </p:nvSpPr>
        <p:spPr bwMode="auto">
          <a:xfrm>
            <a:off x="4138613" y="3573463"/>
            <a:ext cx="1511300" cy="1150937"/>
          </a:xfrm>
          <a:custGeom>
            <a:avLst/>
            <a:gdLst>
              <a:gd name="T0" fmla="*/ 0 w 952"/>
              <a:gd name="T1" fmla="*/ 0 h 725"/>
              <a:gd name="T2" fmla="*/ 936625 w 952"/>
              <a:gd name="T3" fmla="*/ 431800 h 725"/>
              <a:gd name="T4" fmla="*/ 1511300 w 952"/>
              <a:gd name="T5" fmla="*/ 1150937 h 7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2" h="725">
                <a:moveTo>
                  <a:pt x="0" y="0"/>
                </a:moveTo>
                <a:cubicBezTo>
                  <a:pt x="215" y="75"/>
                  <a:pt x="431" y="151"/>
                  <a:pt x="590" y="272"/>
                </a:cubicBezTo>
                <a:cubicBezTo>
                  <a:pt x="749" y="393"/>
                  <a:pt x="850" y="559"/>
                  <a:pt x="952" y="725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8" name="Freeform 16"/>
          <p:cNvSpPr>
            <a:spLocks/>
          </p:cNvSpPr>
          <p:nvPr/>
        </p:nvSpPr>
        <p:spPr bwMode="auto">
          <a:xfrm>
            <a:off x="5649913" y="4076700"/>
            <a:ext cx="1874837" cy="647700"/>
          </a:xfrm>
          <a:custGeom>
            <a:avLst/>
            <a:gdLst>
              <a:gd name="T0" fmla="*/ 0 w 1180"/>
              <a:gd name="T1" fmla="*/ 647700 h 408"/>
              <a:gd name="T2" fmla="*/ 1082003 w 1180"/>
              <a:gd name="T3" fmla="*/ 431800 h 408"/>
              <a:gd name="T4" fmla="*/ 1874837 w 1180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0" h="408">
                <a:moveTo>
                  <a:pt x="0" y="408"/>
                </a:moveTo>
                <a:cubicBezTo>
                  <a:pt x="242" y="374"/>
                  <a:pt x="484" y="340"/>
                  <a:pt x="681" y="272"/>
                </a:cubicBezTo>
                <a:cubicBezTo>
                  <a:pt x="878" y="204"/>
                  <a:pt x="1029" y="102"/>
                  <a:pt x="1180" y="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9" name="Freeform 17"/>
          <p:cNvSpPr>
            <a:spLocks/>
          </p:cNvSpPr>
          <p:nvPr/>
        </p:nvSpPr>
        <p:spPr bwMode="auto">
          <a:xfrm>
            <a:off x="6804025" y="2278063"/>
            <a:ext cx="719138" cy="1800225"/>
          </a:xfrm>
          <a:custGeom>
            <a:avLst/>
            <a:gdLst>
              <a:gd name="T0" fmla="*/ 719138 w 454"/>
              <a:gd name="T1" fmla="*/ 1800225 h 1134"/>
              <a:gd name="T2" fmla="*/ 144144 w 454"/>
              <a:gd name="T3" fmla="*/ 720725 h 1134"/>
              <a:gd name="T4" fmla="*/ 0 w 454"/>
              <a:gd name="T5" fmla="*/ 0 h 11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1134">
                <a:moveTo>
                  <a:pt x="454" y="1134"/>
                </a:moveTo>
                <a:cubicBezTo>
                  <a:pt x="310" y="888"/>
                  <a:pt x="167" y="643"/>
                  <a:pt x="91" y="454"/>
                </a:cubicBezTo>
                <a:cubicBezTo>
                  <a:pt x="15" y="265"/>
                  <a:pt x="7" y="132"/>
                  <a:pt x="0" y="0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0" name="Freeform 18"/>
          <p:cNvSpPr>
            <a:spLocks/>
          </p:cNvSpPr>
          <p:nvPr/>
        </p:nvSpPr>
        <p:spPr bwMode="auto">
          <a:xfrm>
            <a:off x="4932363" y="1855788"/>
            <a:ext cx="1871662" cy="420687"/>
          </a:xfrm>
          <a:custGeom>
            <a:avLst/>
            <a:gdLst>
              <a:gd name="T0" fmla="*/ 1871662 w 1179"/>
              <a:gd name="T1" fmla="*/ 420687 h 265"/>
              <a:gd name="T2" fmla="*/ 863600 w 1179"/>
              <a:gd name="T3" fmla="*/ 60325 h 265"/>
              <a:gd name="T4" fmla="*/ 0 w 1179"/>
              <a:gd name="T5" fmla="*/ 60325 h 26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79" h="265">
                <a:moveTo>
                  <a:pt x="1179" y="265"/>
                </a:moveTo>
                <a:cubicBezTo>
                  <a:pt x="959" y="170"/>
                  <a:pt x="740" y="76"/>
                  <a:pt x="544" y="38"/>
                </a:cubicBezTo>
                <a:cubicBezTo>
                  <a:pt x="348" y="0"/>
                  <a:pt x="174" y="19"/>
                  <a:pt x="0" y="38"/>
                </a:cubicBezTo>
              </a:path>
            </a:pathLst>
          </a:custGeom>
          <a:noFill/>
          <a:ln w="34925" cap="flat" cmpd="sng">
            <a:solidFill>
              <a:srgbClr val="0000FF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AutoShape 19"/>
          <p:cNvSpPr>
            <a:spLocks noChangeArrowheads="1"/>
          </p:cNvSpPr>
          <p:nvPr/>
        </p:nvSpPr>
        <p:spPr bwMode="auto">
          <a:xfrm>
            <a:off x="5580063" y="3284538"/>
            <a:ext cx="144462" cy="144462"/>
          </a:xfrm>
          <a:prstGeom prst="triangle">
            <a:avLst>
              <a:gd name="adj" fmla="val 50000"/>
            </a:avLst>
          </a:prstGeom>
          <a:noFill/>
          <a:ln w="349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76" name="AutoShap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1" grpId="0" animBg="1"/>
      <p:bldP spid="95242" grpId="0" animBg="1"/>
      <p:bldP spid="95243" grpId="0" animBg="1"/>
      <p:bldP spid="95244" grpId="0" animBg="1"/>
      <p:bldP spid="95245" grpId="0" animBg="1"/>
      <p:bldP spid="95246" grpId="0" animBg="1"/>
      <p:bldP spid="95247" grpId="0" animBg="1"/>
      <p:bldP spid="95248" grpId="0" animBg="1"/>
      <p:bldP spid="95249" grpId="0" animBg="1"/>
      <p:bldP spid="952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动态定位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/>
              <a:t>作业方法</a:t>
            </a:r>
          </a:p>
          <a:p>
            <a:pPr eaLnBrk="1" hangingPunct="1">
              <a:defRPr/>
            </a:pPr>
            <a:r>
              <a:rPr lang="zh-CN" altLang="en-US" sz="2800"/>
              <a:t>精度</a:t>
            </a:r>
          </a:p>
          <a:p>
            <a:pPr eaLnBrk="1" hangingPunct="1">
              <a:defRPr/>
            </a:pPr>
            <a:r>
              <a:rPr lang="zh-CN" altLang="en-US" sz="2800"/>
              <a:t>应用范围</a:t>
            </a:r>
          </a:p>
          <a:p>
            <a:pPr eaLnBrk="1" hangingPunct="1">
              <a:defRPr/>
            </a:pPr>
            <a:r>
              <a:rPr lang="zh-CN" altLang="en-US" sz="2800"/>
              <a:t>注意事项</a:t>
            </a:r>
          </a:p>
        </p:txBody>
      </p:sp>
      <p:pic>
        <p:nvPicPr>
          <p:cNvPr id="41988" name="Picture 6" descr="t8-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838" y="1773238"/>
            <a:ext cx="4141787" cy="4248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9" name="AutoShap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实时动态</a:t>
            </a:r>
            <a:r>
              <a:rPr lang="en-US" altLang="zh-CN"/>
              <a:t>(RTK)</a:t>
            </a:r>
            <a:r>
              <a:rPr lang="zh-CN" altLang="en-US"/>
              <a:t>定位的作业模式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altLang="zh-CN" sz="2800"/>
              <a:t>RTK</a:t>
            </a:r>
            <a:r>
              <a:rPr lang="zh-CN" altLang="en-US" sz="2800"/>
              <a:t>测量的基本思想</a:t>
            </a:r>
          </a:p>
          <a:p>
            <a:pPr marL="609600" indent="-609600" eaLnBrk="1" hangingPunct="1">
              <a:defRPr/>
            </a:pPr>
            <a:endParaRPr lang="zh-CN" altLang="en-US" sz="2800"/>
          </a:p>
          <a:p>
            <a:pPr marL="609600" indent="-609600" eaLnBrk="1" hangingPunct="1">
              <a:defRPr/>
            </a:pPr>
            <a:r>
              <a:rPr lang="en-US" altLang="zh-CN" sz="2800"/>
              <a:t>RTK</a:t>
            </a:r>
            <a:r>
              <a:rPr lang="zh-CN" altLang="en-US" sz="2800"/>
              <a:t>作业模式与应用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400" b="0">
                <a:ea typeface="华文细黑" pitchFamily="2" charset="-122"/>
              </a:rPr>
              <a:t>快速静态测量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400" b="0">
                <a:ea typeface="华文细黑" pitchFamily="2" charset="-122"/>
              </a:rPr>
              <a:t>准动态测量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 sz="2400" b="0">
                <a:ea typeface="华文细黑" pitchFamily="2" charset="-122"/>
              </a:rPr>
              <a:t>动态测量</a:t>
            </a:r>
          </a:p>
        </p:txBody>
      </p:sp>
      <p:sp>
        <p:nvSpPr>
          <p:cNvPr id="43012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3013" name="Picture 5" descr="200472182028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1063" y="3068638"/>
            <a:ext cx="4895850" cy="3211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/>
              <a:t>数据处理（网平差处理与质量评估）</a:t>
            </a:r>
          </a:p>
          <a:p>
            <a:pPr lvl="1" eaLnBrk="1" hangingPunct="1">
              <a:defRPr/>
            </a:pPr>
            <a:r>
              <a:rPr lang="zh-CN" altLang="en-US" dirty="0"/>
              <a:t>技术总结</a:t>
            </a:r>
          </a:p>
          <a:p>
            <a:pPr lvl="1" eaLnBrk="1" hangingPunct="1">
              <a:defRPr/>
            </a:pPr>
            <a:r>
              <a:rPr lang="zh-CN" altLang="en-US" dirty="0"/>
              <a:t>成果验收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3. </a:t>
            </a:r>
            <a:r>
              <a:rPr lang="zh-CN" altLang="en-US"/>
              <a:t>测后工作</a:t>
            </a:r>
          </a:p>
        </p:txBody>
      </p:sp>
      <p:sp>
        <p:nvSpPr>
          <p:cNvPr id="440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 sz="2800">
                <a:solidFill>
                  <a:schemeClr val="tx1"/>
                </a:solidFill>
              </a:rPr>
              <a:t>一、</a:t>
            </a:r>
            <a:r>
              <a:rPr lang="en-US" altLang="zh-CN" sz="2800">
                <a:solidFill>
                  <a:schemeClr val="tx1"/>
                </a:solidFill>
              </a:rPr>
              <a:t>GPS</a:t>
            </a:r>
            <a:r>
              <a:rPr lang="zh-CN" altLang="en-US" sz="2800">
                <a:solidFill>
                  <a:schemeClr val="tx1"/>
                </a:solidFill>
              </a:rPr>
              <a:t>测量的工作步骤（以基线向量网为例）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/>
              <a:t>1.</a:t>
            </a:r>
            <a:r>
              <a:rPr lang="zh-CN" altLang="en-US" sz="2800">
                <a:hlinkClick r:id="rId3" action="ppaction://hlinksldjump"/>
              </a:rPr>
              <a:t>测前</a:t>
            </a:r>
            <a:r>
              <a:rPr lang="zh-CN" altLang="en-US" sz="2800"/>
              <a:t>工作</a:t>
            </a:r>
            <a:endParaRPr lang="zh-CN" altLang="en-US"/>
          </a:p>
          <a:p>
            <a:pPr eaLnBrk="1" hangingPunct="1">
              <a:defRPr/>
            </a:pPr>
            <a:r>
              <a:rPr lang="en-US" altLang="zh-CN"/>
              <a:t>2. </a:t>
            </a:r>
            <a:r>
              <a:rPr lang="zh-CN" altLang="en-US">
                <a:hlinkClick r:id="rId4" action="ppaction://hlinksldjump"/>
              </a:rPr>
              <a:t>测量</a:t>
            </a:r>
            <a:r>
              <a:rPr lang="zh-CN" altLang="en-US"/>
              <a:t>实施</a:t>
            </a:r>
          </a:p>
          <a:p>
            <a:pPr eaLnBrk="1" hangingPunct="1">
              <a:defRPr/>
            </a:pPr>
            <a:r>
              <a:rPr lang="en-US" altLang="zh-CN"/>
              <a:t>3. </a:t>
            </a:r>
            <a:r>
              <a:rPr lang="zh-CN" altLang="en-US">
                <a:hlinkClick r:id="rId5" action="ppaction://hlinksldjump"/>
              </a:rPr>
              <a:t>测</a:t>
            </a:r>
            <a:r>
              <a:rPr lang="zh-CN" altLang="en-US">
                <a:hlinkClick r:id="rId6" action="ppaction://hlinksldjump"/>
              </a:rPr>
              <a:t>后</a:t>
            </a:r>
            <a:r>
              <a:rPr lang="zh-CN" altLang="en-US"/>
              <a:t>工作</a:t>
            </a:r>
          </a:p>
        </p:txBody>
      </p:sp>
      <p:pic>
        <p:nvPicPr>
          <p:cNvPr id="7172" name="Picture 4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68413"/>
            <a:ext cx="5326063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/>
              <a:t>1.</a:t>
            </a:r>
            <a:r>
              <a:rPr lang="zh-CN" altLang="en-US" sz="4000"/>
              <a:t>测前工作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59263" cy="4525963"/>
          </a:xfrm>
        </p:spPr>
        <p:txBody>
          <a:bodyPr/>
          <a:lstStyle/>
          <a:p>
            <a:pPr eaLnBrk="1" hangingPunct="1">
              <a:defRPr/>
            </a:pPr>
            <a:endParaRPr lang="zh-CN" altLang="en-US"/>
          </a:p>
          <a:p>
            <a:pPr lvl="1" eaLnBrk="1" hangingPunct="1">
              <a:defRPr/>
            </a:pPr>
            <a:r>
              <a:rPr lang="zh-CN" altLang="en-US"/>
              <a:t>工程项目的提出</a:t>
            </a:r>
          </a:p>
          <a:p>
            <a:pPr lvl="2" eaLnBrk="1" hangingPunct="1">
              <a:defRPr/>
            </a:pPr>
            <a:r>
              <a:rPr lang="zh-CN" altLang="en-US"/>
              <a:t>测区位置及其范围</a:t>
            </a:r>
          </a:p>
          <a:p>
            <a:pPr lvl="2" eaLnBrk="1" hangingPunct="1">
              <a:defRPr/>
            </a:pPr>
            <a:r>
              <a:rPr lang="zh-CN" altLang="en-US"/>
              <a:t>提交成果的内容</a:t>
            </a:r>
          </a:p>
          <a:p>
            <a:pPr lvl="2" eaLnBrk="1" hangingPunct="1">
              <a:defRPr/>
            </a:pPr>
            <a:r>
              <a:rPr lang="zh-CN" altLang="en-US"/>
              <a:t>用途和精度等级</a:t>
            </a:r>
          </a:p>
          <a:p>
            <a:pPr lvl="2" eaLnBrk="1" hangingPunct="1">
              <a:defRPr/>
            </a:pPr>
            <a:r>
              <a:rPr lang="zh-CN" altLang="en-US"/>
              <a:t>点位分布及点的数量</a:t>
            </a:r>
          </a:p>
          <a:p>
            <a:pPr lvl="2" eaLnBrk="1" hangingPunct="1">
              <a:defRPr/>
            </a:pPr>
            <a:r>
              <a:rPr lang="zh-CN" altLang="en-US"/>
              <a:t>时限要求</a:t>
            </a:r>
          </a:p>
          <a:p>
            <a:pPr lvl="2" eaLnBrk="1" hangingPunct="1">
              <a:defRPr/>
            </a:pPr>
            <a:r>
              <a:rPr lang="zh-CN" altLang="en-US"/>
              <a:t>投资经费。</a:t>
            </a:r>
          </a:p>
          <a:p>
            <a:pPr eaLnBrk="1" hangingPunct="1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249738" y="2060575"/>
            <a:ext cx="4894262" cy="309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hlinkClick r:id="rId3" action="ppaction://hlinksldjump"/>
              </a:rPr>
              <a:t>技术设计书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编写</a:t>
            </a:r>
            <a:endParaRPr lang="en-US" altLang="zh-CN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测绘资料的搜集与整理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仪器的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hlinkClick r:id="rId4" action="ppaction://hlinksldjump"/>
              </a:rPr>
              <a:t>选择与检验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踏勘、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hlinkClick r:id="rId5" action="ppaction://hlinksldjump"/>
              </a:rPr>
              <a:t>选点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、埋石</a:t>
            </a:r>
          </a:p>
          <a:p>
            <a:pPr marL="742950" lvl="1" indent="-285750" algn="just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外业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hlinkClick r:id="rId6" action="ppaction://hlinksldjump"/>
              </a:rPr>
              <a:t>观测计划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的拟定</a:t>
            </a:r>
          </a:p>
        </p:txBody>
      </p:sp>
      <p:sp>
        <p:nvSpPr>
          <p:cNvPr id="8197" name="AutoShape 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技术设计书的编写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>
                <a:hlinkClick r:id="rId3" action="ppaction://hlinksldjump"/>
              </a:rPr>
              <a:t>技术设计</a:t>
            </a:r>
            <a:r>
              <a:rPr lang="zh-CN" altLang="en-US"/>
              <a:t>书应包含的内容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任务来源及其工作量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测区概况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布网方案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选点与埋标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观测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数据处理</a:t>
            </a:r>
          </a:p>
          <a:p>
            <a:pPr marL="990600" lvl="1" indent="-533400" eaLnBrk="1" hangingPunct="1">
              <a:buFont typeface="Wingdings" pitchFamily="2" charset="2"/>
              <a:buAutoNum type="circleNumDbPlain"/>
              <a:defRPr/>
            </a:pPr>
            <a:r>
              <a:rPr lang="zh-CN" altLang="en-US"/>
              <a:t>任务完成的措施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/>
              <a:t>GPS</a:t>
            </a:r>
            <a:r>
              <a:rPr lang="zh-CN" altLang="en-US" sz="4800"/>
              <a:t>测量的技术设计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是依据国家的有关</a:t>
            </a:r>
            <a:r>
              <a:rPr lang="zh-CN" altLang="en-US" dirty="0">
                <a:solidFill>
                  <a:schemeClr val="hlink"/>
                </a:solidFill>
              </a:rPr>
              <a:t>规范</a:t>
            </a:r>
            <a:r>
              <a:rPr lang="zh-CN" altLang="en-US" dirty="0"/>
              <a:t>、ＧＰＳ网的</a:t>
            </a:r>
            <a:r>
              <a:rPr lang="zh-CN" altLang="en-US" dirty="0">
                <a:solidFill>
                  <a:schemeClr val="hlink"/>
                </a:solidFill>
              </a:rPr>
              <a:t>用途</a:t>
            </a:r>
            <a:r>
              <a:rPr lang="zh-CN" altLang="en-US" dirty="0"/>
              <a:t>、用户的</a:t>
            </a:r>
            <a:r>
              <a:rPr lang="zh-CN" altLang="en-US" dirty="0">
                <a:solidFill>
                  <a:schemeClr val="hlink"/>
                </a:solidFill>
              </a:rPr>
              <a:t>要求</a:t>
            </a:r>
            <a:r>
              <a:rPr lang="zh-CN" altLang="en-US" dirty="0"/>
              <a:t>等对测量工作的</a:t>
            </a:r>
            <a:r>
              <a:rPr lang="zh-CN" altLang="en-US" dirty="0">
                <a:solidFill>
                  <a:srgbClr val="FFFF00"/>
                </a:solidFill>
              </a:rPr>
              <a:t>网形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精度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FFFF00"/>
                </a:solidFill>
              </a:rPr>
              <a:t>基准</a:t>
            </a:r>
            <a:r>
              <a:rPr lang="zh-CN" altLang="en-US" dirty="0"/>
              <a:t>等的具体设计</a:t>
            </a:r>
          </a:p>
          <a:p>
            <a:pPr eaLnBrk="1" hangingPunct="1">
              <a:defRPr/>
            </a:pPr>
            <a:r>
              <a:rPr lang="zh-CN" altLang="en-US" sz="3600" dirty="0"/>
              <a:t>网的精度</a:t>
            </a:r>
            <a:r>
              <a:rPr lang="zh-CN" altLang="en-US" sz="3600" dirty="0">
                <a:solidFill>
                  <a:srgbClr val="FF0000"/>
                </a:solidFill>
                <a:hlinkClick r:id="rId3" action="ppaction://hlinksldjump"/>
              </a:rPr>
              <a:t>密度</a:t>
            </a:r>
            <a:r>
              <a:rPr lang="zh-CN" altLang="en-US" sz="3600" dirty="0"/>
              <a:t>设计</a:t>
            </a:r>
          </a:p>
          <a:p>
            <a:pPr eaLnBrk="1" hangingPunct="1">
              <a:defRPr/>
            </a:pPr>
            <a:r>
              <a:rPr lang="zh-CN" altLang="en-US" sz="3600" dirty="0">
                <a:solidFill>
                  <a:srgbClr val="FF0000"/>
                </a:solidFill>
                <a:hlinkClick r:id="rId4" action="ppaction://hlinksldjump"/>
              </a:rPr>
              <a:t>基准</a:t>
            </a:r>
            <a:r>
              <a:rPr lang="zh-CN" altLang="en-US" sz="3600" dirty="0"/>
              <a:t>设计</a:t>
            </a:r>
          </a:p>
          <a:p>
            <a:pPr eaLnBrk="1" hangingPunct="1">
              <a:defRPr/>
            </a:pPr>
            <a:r>
              <a:rPr lang="en-US" altLang="zh-CN" sz="3600" dirty="0"/>
              <a:t>GPS</a:t>
            </a:r>
            <a:r>
              <a:rPr lang="zh-CN" altLang="en-US" sz="3600" dirty="0">
                <a:hlinkClick r:id="rId5" action="ppaction://hlinksldjump"/>
              </a:rPr>
              <a:t>网的基本概念</a:t>
            </a:r>
            <a:r>
              <a:rPr lang="zh-CN" altLang="en-US" sz="3600" dirty="0"/>
              <a:t>、网的</a:t>
            </a:r>
            <a:r>
              <a:rPr lang="zh-CN" altLang="en-US" sz="3600" dirty="0">
                <a:solidFill>
                  <a:srgbClr val="FF0000"/>
                </a:solidFill>
                <a:hlinkClick r:id="rId6" action="ppaction://hlinksldjump"/>
              </a:rPr>
              <a:t>图形</a:t>
            </a:r>
            <a:r>
              <a:rPr lang="zh-CN" altLang="en-US" sz="3600" dirty="0"/>
              <a:t>设计</a:t>
            </a:r>
          </a:p>
        </p:txBody>
      </p:sp>
      <p:sp>
        <p:nvSpPr>
          <p:cNvPr id="10244" name="AutoShape 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网的精度密度设计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/>
              <a:t>ＧＰＳ测量精度标准及分类（表</a:t>
            </a:r>
            <a:r>
              <a:rPr lang="en-US" altLang="zh-CN" sz="2800"/>
              <a:t>8-1</a:t>
            </a:r>
            <a:r>
              <a:rPr lang="zh-CN" altLang="en-US" sz="2800"/>
              <a:t>，</a:t>
            </a:r>
            <a:r>
              <a:rPr lang="en-US" altLang="zh-CN" sz="2800"/>
              <a:t>8-2</a:t>
            </a:r>
            <a:r>
              <a:rPr lang="zh-CN" altLang="en-US" sz="2800"/>
              <a:t>）</a:t>
            </a:r>
          </a:p>
          <a:p>
            <a:pPr eaLnBrk="1" hangingPunct="1">
              <a:defRPr/>
            </a:pPr>
            <a:r>
              <a:rPr lang="zh-CN" altLang="en-US" sz="2800"/>
              <a:t>弦长精度（等效距离误差）：</a:t>
            </a:r>
          </a:p>
          <a:p>
            <a:pPr eaLnBrk="1" hangingPunct="1">
              <a:defRPr/>
            </a:pPr>
            <a:endParaRPr lang="zh-CN" altLang="en-US" sz="2800"/>
          </a:p>
          <a:p>
            <a:pPr eaLnBrk="1" hangingPunct="1">
              <a:defRPr/>
            </a:pPr>
            <a:endParaRPr lang="zh-CN" altLang="en-US" sz="2800"/>
          </a:p>
          <a:p>
            <a:pPr eaLnBrk="1" hangingPunct="1">
              <a:defRPr/>
            </a:pPr>
            <a:endParaRPr lang="zh-CN" altLang="en-US" sz="2800"/>
          </a:p>
          <a:p>
            <a:pPr eaLnBrk="1" hangingPunct="1">
              <a:defRPr/>
            </a:pPr>
            <a:r>
              <a:rPr lang="zh-CN" altLang="en-US" sz="2800"/>
              <a:t>ＧＰＳ网的密度标准（表</a:t>
            </a:r>
            <a:r>
              <a:rPr lang="en-US" altLang="zh-CN" sz="2800"/>
              <a:t>8-3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2636838"/>
          <a:ext cx="40386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4" imgW="1028745" imgH="266694" progId="Equation.3">
                  <p:embed/>
                </p:oleObj>
              </mc:Choice>
              <mc:Fallback>
                <p:oleObj name="公式" r:id="rId4" imgW="1028745" imgH="26669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40386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AutoShap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/>
              <a:t>网的基准设计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位置基准</a:t>
            </a:r>
          </a:p>
          <a:p>
            <a:pPr lvl="1" eaLnBrk="1" hangingPunct="1">
              <a:defRPr/>
            </a:pPr>
            <a:r>
              <a:rPr lang="zh-CN" altLang="en-US"/>
              <a:t>由起算点坐标确定</a:t>
            </a:r>
          </a:p>
          <a:p>
            <a:pPr eaLnBrk="1" hangingPunct="1">
              <a:defRPr/>
            </a:pPr>
            <a:r>
              <a:rPr lang="zh-CN" altLang="en-US"/>
              <a:t>方位基准</a:t>
            </a:r>
          </a:p>
          <a:p>
            <a:pPr lvl="1" eaLnBrk="1" hangingPunct="1">
              <a:defRPr/>
            </a:pPr>
            <a:r>
              <a:rPr lang="zh-CN" altLang="en-US"/>
              <a:t>起算方位角或基线方位角</a:t>
            </a:r>
          </a:p>
          <a:p>
            <a:pPr eaLnBrk="1" hangingPunct="1">
              <a:defRPr/>
            </a:pPr>
            <a:r>
              <a:rPr lang="zh-CN" altLang="en-US"/>
              <a:t>尺度基准</a:t>
            </a:r>
          </a:p>
          <a:p>
            <a:pPr lvl="1" eaLnBrk="1" hangingPunct="1">
              <a:defRPr/>
            </a:pPr>
            <a:r>
              <a:rPr lang="zh-CN" altLang="en-US"/>
              <a:t>测距边或已知起算点的距离</a:t>
            </a:r>
          </a:p>
        </p:txBody>
      </p:sp>
      <p:sp>
        <p:nvSpPr>
          <p:cNvPr id="13316" name="AutoShap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23850" y="6092825"/>
            <a:ext cx="576263" cy="476250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03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幻灯片 1 - &amp;quot;GPS测量的设计与实施&amp;quot;&quot;/&gt;&lt;property id=&quot;20307&quot; value=&quot;256&quot;/&gt;&lt;/object&gt;&lt;object type=&quot;3&quot; unique_id=&quot;10005&quot;&gt;&lt;property id=&quot;20148&quot; value=&quot;5&quot;/&gt;&lt;property id=&quot;20300&quot; value=&quot;幻灯片 2 - &amp;quot;GPS测量定位方法分类&amp;quot;&quot;/&gt;&lt;property id=&quot;20307&quot; value=&quot;330&quot;/&gt;&lt;/object&gt;&lt;object type=&quot;3&quot; unique_id=&quot;10006&quot;&gt;&lt;property id=&quot;20148&quot; value=&quot;5&quot;/&gt;&lt;property id=&quot;20300&quot; value=&quot;幻灯片 4 - &amp;quot;一、GPS测量的工作步骤（以基线向量网为例）&amp;quot;&quot;/&gt;&lt;property id=&quot;20307&quot; value=&quot;324&quot;/&gt;&lt;/object&gt;&lt;object type=&quot;3&quot; unique_id=&quot;10007&quot;&gt;&lt;property id=&quot;20148&quot; value=&quot;5&quot;/&gt;&lt;property id=&quot;20300&quot; value=&quot;幻灯片 5 - &amp;quot;1.测前工作&amp;quot;&quot;/&gt;&lt;property id=&quot;20307&quot; value=&quot;305&quot;/&gt;&lt;/object&gt;&lt;object type=&quot;3&quot; unique_id=&quot;10008&quot;&gt;&lt;property id=&quot;20148&quot; value=&quot;5&quot;/&gt;&lt;property id=&quot;20300&quot; value=&quot;幻灯片 6 - &amp;quot;技术设计书的编写&amp;quot;&quot;/&gt;&lt;property id=&quot;20307&quot; value=&quot;326&quot;/&gt;&lt;/object&gt;&lt;object type=&quot;3&quot; unique_id=&quot;10009&quot;&gt;&lt;property id=&quot;20148&quot; value=&quot;5&quot;/&gt;&lt;property id=&quot;20300&quot; value=&quot;幻灯片 7 - &amp;quot;GPS测量的技术设计&amp;quot;&quot;/&gt;&lt;property id=&quot;20307&quot; value=&quot;331&quot;/&gt;&lt;/object&gt;&lt;object type=&quot;3&quot; unique_id=&quot;10010&quot;&gt;&lt;property id=&quot;20148&quot; value=&quot;5&quot;/&gt;&lt;property id=&quot;20300&quot; value=&quot;幻灯片 8 - &amp;quot;设计的依据&amp;quot;&quot;/&gt;&lt;property id=&quot;20307&quot; value=&quot;332&quot;/&gt;&lt;/object&gt;&lt;object type=&quot;3&quot; unique_id=&quot;10011&quot;&gt;&lt;property id=&quot;20148&quot; value=&quot;5&quot;/&gt;&lt;property id=&quot;20300&quot; value=&quot;幻灯片 9 - &amp;quot;网的精度密度设计&amp;quot;&quot;/&gt;&lt;property id=&quot;20307&quot; value=&quot;333&quot;/&gt;&lt;/object&gt;&lt;object type=&quot;3&quot; unique_id=&quot;10012&quot;&gt;&lt;property id=&quot;20148&quot; value=&quot;5&quot;/&gt;&lt;property id=&quot;20300&quot; value=&quot;幻灯片 10 - &amp;quot;网的基准设计&amp;quot;&quot;/&gt;&lt;property id=&quot;20307&quot; value=&quot;334&quot;/&gt;&lt;/object&gt;&lt;object type=&quot;3&quot; unique_id=&quot;10013&quot;&gt;&lt;property id=&quot;20148&quot; value=&quot;5&quot;/&gt;&lt;property id=&quot;20300&quot; value=&quot;幻灯片 11 - &amp;quot;ＧＰＳ网的基本概念&amp;quot;&quot;/&gt;&lt;property id=&quot;20307&quot; value=&quot;335&quot;/&gt;&lt;/object&gt;&lt;object type=&quot;3&quot; unique_id=&quot;10014&quot;&gt;&lt;property id=&quot;20148&quot; value=&quot;5&quot;/&gt;&lt;property id=&quot;20300&quot; value=&quot;幻灯片 12 - &amp;quot;ＧＰＳ网特征条件的计算&amp;quot;&quot;/&gt;&lt;property id=&quot;20307&quot; value=&quot;336&quot;/&gt;&lt;/object&gt;&lt;object type=&quot;3&quot; unique_id=&quot;10015&quot;&gt;&lt;property id=&quot;20148&quot; value=&quot;5&quot;/&gt;&lt;property id=&quot;20300&quot; value=&quot;幻灯片 13 - &amp;quot;ＧＰＳ网同步图形与独立边&amp;quot;&quot;/&gt;&lt;property id=&quot;20307&quot; value=&quot;337&quot;/&gt;&lt;/object&gt;&lt;object type=&quot;3&quot; unique_id=&quot;10016&quot;&gt;&lt;property id=&quot;20148&quot; value=&quot;5&quot;/&gt;&lt;property id=&quot;20300&quot; value=&quot;幻灯片 14 - &amp;quot;独立边的不同选择&amp;quot;&quot;/&gt;&lt;property id=&quot;20307&quot; value=&quot;338&quot;/&gt;&lt;/object&gt;&lt;object type=&quot;3&quot; unique_id=&quot;10017&quot;&gt;&lt;property id=&quot;20148&quot; value=&quot;5&quot;/&gt;&lt;property id=&quot;20300&quot; value=&quot;幻灯片 15 - &amp;quot;网的图形设计&amp;quot;&quot;/&gt;&lt;property id=&quot;20307&quot; value=&quot;339&quot;/&gt;&lt;/object&gt;&lt;object type=&quot;3&quot; unique_id=&quot;10018&quot;&gt;&lt;property id=&quot;20148&quot; value=&quot;5&quot;/&gt;&lt;property id=&quot;20300&quot; value=&quot;幻灯片 16 - &amp;quot;点连式&amp;quot;&quot;/&gt;&lt;property id=&quot;20307&quot; value=&quot;340&quot;/&gt;&lt;/object&gt;&lt;object type=&quot;3&quot; unique_id=&quot;10019&quot;&gt;&lt;property id=&quot;20148&quot; value=&quot;5&quot;/&gt;&lt;property id=&quot;20300&quot; value=&quot;幻灯片 17 - &amp;quot;边连式&amp;quot;&quot;/&gt;&lt;property id=&quot;20307&quot; value=&quot;341&quot;/&gt;&lt;/object&gt;&lt;object type=&quot;3&quot; unique_id=&quot;10020&quot;&gt;&lt;property id=&quot;20148&quot; value=&quot;5&quot;/&gt;&lt;property id=&quot;20300&quot; value=&quot;幻灯片 18 - &amp;quot;网连式&amp;quot;&quot;/&gt;&lt;property id=&quot;20307&quot; value=&quot;342&quot;/&gt;&lt;/object&gt;&lt;object type=&quot;3&quot; unique_id=&quot;10021&quot;&gt;&lt;property id=&quot;20148&quot; value=&quot;5&quot;/&gt;&lt;property id=&quot;20300&quot; value=&quot;幻灯片 19 - &amp;quot;边点混合连接式&amp;quot;&quot;/&gt;&lt;property id=&quot;20307&quot; value=&quot;343&quot;/&gt;&lt;/object&gt;&lt;object type=&quot;3&quot; unique_id=&quot;10022&quot;&gt;&lt;property id=&quot;20148&quot; value=&quot;5&quot;/&gt;&lt;property id=&quot;20300&quot; value=&quot;幻灯片 20 - &amp;quot;三角锁（多边形）连接&amp;quot;&quot;/&gt;&lt;property id=&quot;20307&quot; value=&quot;344&quot;/&gt;&lt;/object&gt;&lt;object type=&quot;3&quot; unique_id=&quot;10023&quot;&gt;&lt;property id=&quot;20148&quot; value=&quot;5&quot;/&gt;&lt;property id=&quot;20300&quot; value=&quot;幻灯片 21 - &amp;quot;导线图形连接&amp;quot;&quot;/&gt;&lt;property id=&quot;20307&quot; value=&quot;345&quot;/&gt;&lt;/object&gt;&lt;object type=&quot;3&quot; unique_id=&quot;10024&quot;&gt;&lt;property id=&quot;20148&quot; value=&quot;5&quot;/&gt;&lt;property id=&quot;20300&quot; value=&quot;幻灯片 22 - &amp;quot;星形布设&amp;quot;&quot;/&gt;&lt;property id=&quot;20307&quot; value=&quot;346&quot;/&gt;&lt;/object&gt;&lt;object type=&quot;3&quot; unique_id=&quot;10025&quot;&gt;&lt;property id=&quot;20148&quot; value=&quot;5&quot;/&gt;&lt;property id=&quot;20300&quot; value=&quot;幻灯片 23 - &amp;quot;布网的注意事项&amp;quot;&quot;/&gt;&lt;property id=&quot;20307&quot; value=&quot;347&quot;/&gt;&lt;/object&gt;&lt;object type=&quot;3&quot; unique_id=&quot;10026&quot;&gt;&lt;property id=&quot;20148&quot; value=&quot;5&quot;/&gt;&lt;property id=&quot;20300&quot; value=&quot;幻灯片 24 - &amp;quot;接收机的选择与检验&amp;quot;&quot;/&gt;&lt;property id=&quot;20307&quot; value=&quot;325&quot;/&gt;&lt;/object&gt;&lt;object type=&quot;3&quot; unique_id=&quot;10027&quot;&gt;&lt;property id=&quot;20148&quot; value=&quot;5&quot;/&gt;&lt;property id=&quot;20300&quot; value=&quot;幻灯片 25 - &amp;quot;GPS测量选点原则&amp;quot;&quot;/&gt;&lt;property id=&quot;20307&quot; value=&quot;327&quot;/&gt;&lt;/object&gt;&lt;object type=&quot;3&quot; unique_id=&quot;10029&quot;&gt;&lt;property id=&quot;20148&quot; value=&quot;5&quot;/&gt;&lt;property id=&quot;20300&quot; value=&quot;幻灯片 26 - &amp;quot;外业观测计划的拟定&amp;quot;&quot;/&gt;&lt;property id=&quot;20307&quot; value=&quot;294&quot;/&gt;&lt;/object&gt;&lt;object type=&quot;3&quot; unique_id=&quot;10030&quot;&gt;&lt;property id=&quot;20148&quot; value=&quot;5&quot;/&gt;&lt;property id=&quot;20300&quot; value=&quot;幻灯片 27 - &amp;quot;外业观测计划拟定的内容&amp;quot;&quot;/&gt;&lt;property id=&quot;20307&quot; value=&quot;295&quot;/&gt;&lt;/object&gt;&lt;object type=&quot;3&quot; unique_id=&quot;10031&quot;&gt;&lt;property id=&quot;20148&quot; value=&quot;5&quot;/&gt;&lt;property id=&quot;20300&quot; value=&quot;幻灯片 28 - &amp;quot;ＧＰＳ卫星的可见性预报图－时间&amp;quot;&quot;/&gt;&lt;property id=&quot;20307&quot; value=&quot;296&quot;/&gt;&lt;/object&gt;&lt;object type=&quot;3&quot; unique_id=&quot;10032&quot;&gt;&lt;property id=&quot;20148&quot; value=&quot;5&quot;/&gt;&lt;property id=&quot;20300&quot; value=&quot;幻灯片 29 - &amp;quot;ＧＰＳ卫星的可见性预报图－天空图&amp;quot;&quot;/&gt;&lt;property id=&quot;20307&quot; value=&quot;297&quot;/&gt;&lt;/object&gt;&lt;object type=&quot;3&quot; unique_id=&quot;10033&quot;&gt;&lt;property id=&quot;20148&quot; value=&quot;5&quot;/&gt;&lt;property id=&quot;20300&quot; value=&quot;幻灯片 30 - &amp;quot;卫星的几何图形强度&amp;quot;&quot;/&gt;&lt;property id=&quot;20307&quot; value=&quot;298&quot;/&gt;&lt;/object&gt;&lt;object type=&quot;3&quot; unique_id=&quot;10034&quot;&gt;&lt;property id=&quot;20148&quot; value=&quot;5&quot;/&gt;&lt;property id=&quot;20300&quot; value=&quot;幻灯片 31 - &amp;quot;2. 测量实施&amp;quot;&quot;/&gt;&lt;property id=&quot;20307&quot; value=&quot;329&quot;/&gt;&lt;/object&gt;&lt;object type=&quot;3&quot; unique_id=&quot;10036&quot;&gt;&lt;property id=&quot;20148&quot; value=&quot;5&quot;/&gt;&lt;property id=&quot;20300&quot; value=&quot;幻灯片 33 - &amp;quot;GPS测量的作业模式介绍&amp;quot;&quot;/&gt;&lt;property id=&quot;20307&quot; value=&quot;261&quot;/&gt;&lt;/object&gt;&lt;object type=&quot;3&quot; unique_id=&quot;10037&quot;&gt;&lt;property id=&quot;20148&quot; value=&quot;5&quot;/&gt;&lt;property id=&quot;20300&quot; value=&quot;幻灯片 34 - &amp;quot;经典静态定位&amp;quot;&quot;/&gt;&lt;property id=&quot;20307&quot; value=&quot;299&quot;/&gt;&lt;/object&gt;&lt;object type=&quot;3&quot; unique_id=&quot;10038&quot;&gt;&lt;property id=&quot;20148&quot; value=&quot;5&quot;/&gt;&lt;property id=&quot;20300&quot; value=&quot;幻灯片 35 - &amp;quot;快速静态定位&amp;quot;&quot;/&gt;&lt;property id=&quot;20307&quot; value=&quot;300&quot;/&gt;&lt;/object&gt;&lt;object type=&quot;3&quot; unique_id=&quot;10039&quot;&gt;&lt;property id=&quot;20148&quot; value=&quot;5&quot;/&gt;&lt;property id=&quot;20300&quot; value=&quot;幻灯片 36 - &amp;quot;准动态定位&amp;quot;&quot;/&gt;&lt;property id=&quot;20307&quot; value=&quot;301&quot;/&gt;&lt;/object&gt;&lt;object type=&quot;3&quot; unique_id=&quot;10040&quot;&gt;&lt;property id=&quot;20148&quot; value=&quot;5&quot;/&gt;&lt;property id=&quot;20300&quot; value=&quot;幻灯片 37 - &amp;quot;往返重复设站&amp;quot;&quot;/&gt;&lt;property id=&quot;20307&quot; value=&quot;302&quot;/&gt;&lt;/object&gt;&lt;object type=&quot;3&quot; unique_id=&quot;10041&quot;&gt;&lt;property id=&quot;20148&quot; value=&quot;5&quot;/&gt;&lt;property id=&quot;20300&quot; value=&quot;幻灯片 38 - &amp;quot;动态定位&amp;quot;&quot;/&gt;&lt;property id=&quot;20307&quot; value=&quot;303&quot;/&gt;&lt;/object&gt;&lt;object type=&quot;3&quot; unique_id=&quot;10042&quot;&gt;&lt;property id=&quot;20148&quot; value=&quot;5&quot;/&gt;&lt;property id=&quot;20300&quot; value=&quot;幻灯片 39 - &amp;quot;实时动态(RTK)定位的作业模式&amp;quot;&quot;/&gt;&lt;property id=&quot;20307&quot; value=&quot;304&quot;/&gt;&lt;/object&gt;&lt;object type=&quot;3&quot; unique_id=&quot;10050&quot;&gt;&lt;property id=&quot;20148&quot; value=&quot;5&quot;/&gt;&lt;property id=&quot;20300&quot; value=&quot;幻灯片 40 - &amp;quot;3. 测后工作&amp;quot;&quot;/&gt;&lt;property id=&quot;20307&quot; value=&quot;328&quot;/&gt;&lt;/object&gt;&lt;object type=&quot;3&quot; unique_id=&quot;10057&quot;&gt;&lt;property id=&quot;20148&quot; value=&quot;5&quot;/&gt;&lt;property id=&quot;20300&quot; value=&quot;幻灯片 41 - &amp;quot;GPS数据处理流程&amp;quot;&quot;/&gt;&lt;property id=&quot;20307&quot; value=&quot;314&quot;/&gt;&lt;/object&gt;&lt;object type=&quot;3&quot; unique_id=&quot;10058&quot;&gt;&lt;property id=&quot;20148&quot; value=&quot;5&quot;/&gt;&lt;property id=&quot;20300&quot; value=&quot;幻灯片 44 - &amp;quot;1. 基线解算的类型&amp;quot;&quot;/&gt;&lt;property id=&quot;20307&quot; value=&quot;318&quot;/&gt;&lt;/object&gt;&lt;object type=&quot;3&quot; unique_id=&quot;10059&quot;&gt;&lt;property id=&quot;20148&quot; value=&quot;5&quot;/&gt;&lt;property id=&quot;20300&quot; value=&quot;幻灯片 45 - &amp;quot;2. 单基线解算的过程&amp;quot;&quot;/&gt;&lt;property id=&quot;20307&quot; value=&quot;322&quot;/&gt;&lt;/object&gt;&lt;object type=&quot;3&quot; unique_id=&quot;10060&quot;&gt;&lt;property id=&quot;20148&quot; value=&quot;5&quot;/&gt;&lt;property id=&quot;20300&quot; value=&quot;幻灯片 46 - &amp;quot;3. 利用基线解算软件解算基线向量的过程&amp;quot;&quot;/&gt;&lt;property id=&quot;20307&quot; value=&quot;320&quot;/&gt;&lt;/object&gt;&lt;object type=&quot;3&quot; unique_id=&quot;10061&quot;&gt;&lt;property id=&quot;20148&quot; value=&quot;5&quot;/&gt;&lt;property id=&quot;20300&quot; value=&quot;幻灯片 47 - &amp;quot;4. 评定基线质量的指标&amp;quot;&quot;/&gt;&lt;property id=&quot;20307&quot; value=&quot;321&quot;/&gt;&lt;/object&gt;&lt;object type=&quot;3&quot; unique_id=&quot;10062&quot;&gt;&lt;property id=&quot;20148&quot; value=&quot;5&quot;/&gt;&lt;property id=&quot;20300&quot; value=&quot;幻灯片 48 - &amp;quot;GPS网平差&amp;quot;&quot;/&gt;&lt;property id=&quot;20307&quot; value=&quot;310&quot;/&gt;&lt;/object&gt;&lt;object type=&quot;3&quot; unique_id=&quot;10063&quot;&gt;&lt;property id=&quot;20148&quot; value=&quot;5&quot;/&gt;&lt;property id=&quot;20300&quot; value=&quot;幻灯片 49 - &amp;quot;二、无约束平差、约束平差和联合平差&amp;quot;&quot;/&gt;&lt;property id=&quot;20307&quot; value=&quot;311&quot;/&gt;&lt;/object&gt;&lt;object type=&quot;3&quot; unique_id=&quot;10064&quot;&gt;&lt;property id=&quot;20148&quot; value=&quot;5&quot;/&gt;&lt;property id=&quot;20300&quot; value=&quot;幻灯片 50&quot;/&gt;&lt;property id=&quot;20307&quot; value=&quot;312&quot;/&gt;&lt;/object&gt;&lt;object type=&quot;3&quot; unique_id=&quot;10066&quot;&gt;&lt;property id=&quot;20148&quot; value=&quot;5&quot;/&gt;&lt;property id=&quot;20300&quot; value=&quot;幻灯片 51 - &amp;quot;GPS高程&amp;quot;&quot;/&gt;&lt;property id=&quot;20307&quot; value=&quot;316&quot;/&gt;&lt;/object&gt;&lt;object type=&quot;3&quot; unique_id=&quot;10067&quot;&gt;&lt;property id=&quot;20148&quot; value=&quot;5&quot;/&gt;&lt;property id=&quot;20300&quot; value=&quot;幻灯片 52 - &amp;quot;二、GPS水准&amp;quot;&quot;/&gt;&lt;property id=&quot;20307&quot; value=&quot;317&quot;/&gt;&lt;/object&gt;&lt;object type=&quot;3&quot; unique_id=&quot;10798&quot;&gt;&lt;property id=&quot;20148&quot; value=&quot;5&quot;/&gt;&lt;property id=&quot;20300&quot; value=&quot;幻灯片 3 - &amp;quot;静态相对定位&amp;quot;&quot;/&gt;&lt;property id=&quot;20307&quot; value=&quot;348&quot;/&gt;&lt;/object&gt;&lt;object type=&quot;3&quot; unique_id=&quot;10799&quot;&gt;&lt;property id=&quot;20148&quot; value=&quot;5&quot;/&gt;&lt;property id=&quot;20300&quot; value=&quot;幻灯片 32 - &amp;quot;外业观测&amp;quot;&quot;/&gt;&lt;property id=&quot;20307&quot; value=&quot;349&quot;/&gt;&lt;/object&gt;&lt;object type=&quot;3&quot; unique_id=&quot;10800&quot;&gt;&lt;property id=&quot;20148&quot; value=&quot;5&quot;/&gt;&lt;property id=&quot;20300&quot; value=&quot;幻灯片 42 - &amp;quot;数据预处理&amp;quot;&quot;/&gt;&lt;property id=&quot;20307&quot; value=&quot;351&quot;/&gt;&lt;/object&gt;&lt;object type=&quot;3&quot; unique_id=&quot;10801&quot;&gt;&lt;property id=&quot;20148&quot; value=&quot;5&quot;/&gt;&lt;property id=&quot;20300&quot; value=&quot;幻灯片 43 - &amp;quot;观测成果的外业检查&amp;quot;&quot;/&gt;&lt;property id=&quot;20307&quot; value=&quot;35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03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03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00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556</TotalTime>
  <Words>1077</Words>
  <Application>Microsoft Office PowerPoint</Application>
  <PresentationFormat>全屏显示(4:3)</PresentationFormat>
  <Paragraphs>265</Paragraphs>
  <Slides>39</Slides>
  <Notes>39</Notes>
  <HiddenSlides>21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华文细黑</vt:lpstr>
      <vt:lpstr>Arial</vt:lpstr>
      <vt:lpstr>Garamond</vt:lpstr>
      <vt:lpstr>Times New Roman</vt:lpstr>
      <vt:lpstr>Wingdings</vt:lpstr>
      <vt:lpstr>Stream</vt:lpstr>
      <vt:lpstr>公式</vt:lpstr>
      <vt:lpstr>GPS测量的设计与实施</vt:lpstr>
      <vt:lpstr>GPS测量定位方法分类</vt:lpstr>
      <vt:lpstr>静态相对定位</vt:lpstr>
      <vt:lpstr>一、GPS测量的工作步骤（以基线向量网为例）</vt:lpstr>
      <vt:lpstr>1.测前工作</vt:lpstr>
      <vt:lpstr>技术设计书的编写</vt:lpstr>
      <vt:lpstr>GPS测量的技术设计</vt:lpstr>
      <vt:lpstr>网的精度密度设计</vt:lpstr>
      <vt:lpstr>网的基准设计</vt:lpstr>
      <vt:lpstr>ＧＰＳ网的基本概念</vt:lpstr>
      <vt:lpstr>ＧＰＳ网特征条件的计算</vt:lpstr>
      <vt:lpstr>ＧＰＳ网同步图形与独立边</vt:lpstr>
      <vt:lpstr>独立边的不同选择</vt:lpstr>
      <vt:lpstr>网的图形设计</vt:lpstr>
      <vt:lpstr>点连式</vt:lpstr>
      <vt:lpstr>边连式</vt:lpstr>
      <vt:lpstr>网连式</vt:lpstr>
      <vt:lpstr>边点混合连接式</vt:lpstr>
      <vt:lpstr>三角锁（多边形）连接</vt:lpstr>
      <vt:lpstr>导线图形连接</vt:lpstr>
      <vt:lpstr>星形布设</vt:lpstr>
      <vt:lpstr>布网的注意事项</vt:lpstr>
      <vt:lpstr>接收机的选择与检验</vt:lpstr>
      <vt:lpstr>GPS测量选点原则</vt:lpstr>
      <vt:lpstr>外业观测计划的拟定</vt:lpstr>
      <vt:lpstr>外业观测计划拟定的内容</vt:lpstr>
      <vt:lpstr>ＧＰＳ卫星的可见性预报图－时间</vt:lpstr>
      <vt:lpstr>ＧＰＳ卫星的可见性预报图－天空图</vt:lpstr>
      <vt:lpstr>卫星的几何图形强度</vt:lpstr>
      <vt:lpstr>2. 测量实施</vt:lpstr>
      <vt:lpstr>外业观测</vt:lpstr>
      <vt:lpstr>GPS测量的作业模式介绍</vt:lpstr>
      <vt:lpstr>经典静态定位</vt:lpstr>
      <vt:lpstr>快速静态定位</vt:lpstr>
      <vt:lpstr>准动态定位</vt:lpstr>
      <vt:lpstr>往返重复设站</vt:lpstr>
      <vt:lpstr>动态定位</vt:lpstr>
      <vt:lpstr>实时动态(RTK)定位的作业模式</vt:lpstr>
      <vt:lpstr>3. 测后工作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89</cp:revision>
  <dcterms:created xsi:type="dcterms:W3CDTF">1601-01-01T00:00:00Z</dcterms:created>
  <dcterms:modified xsi:type="dcterms:W3CDTF">2020-02-13T13:20:50Z</dcterms:modified>
</cp:coreProperties>
</file>