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sldIdLst>
    <p:sldId id="314" r:id="rId2"/>
    <p:sldId id="351" r:id="rId3"/>
    <p:sldId id="352" r:id="rId4"/>
    <p:sldId id="318" r:id="rId5"/>
    <p:sldId id="322" r:id="rId6"/>
    <p:sldId id="320" r:id="rId7"/>
    <p:sldId id="310" r:id="rId8"/>
    <p:sldId id="311" r:id="rId9"/>
    <p:sldId id="312" r:id="rId10"/>
    <p:sldId id="316" r:id="rId11"/>
    <p:sldId id="353" r:id="rId12"/>
    <p:sldId id="35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25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537C74A-0A3F-489B-9E22-7BBD370DE7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84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F00D83E4-1433-465F-AFC4-14B06D1D6858}" type="slidenum">
              <a:rPr lang="zh-CN" altLang="en-US">
                <a:latin typeface="Times New Roman" pitchFamily="18" charset="0"/>
              </a:rPr>
              <a:pPr eaLnBrk="1" hangingPunct="1"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04835B08-B3E2-43C8-8232-998E797D0876}" type="slidenum">
              <a:rPr lang="zh-CN" altLang="en-US">
                <a:latin typeface="Times New Roman" pitchFamily="18" charset="0"/>
              </a:rPr>
              <a:pPr eaLnBrk="1" hangingPunct="1"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A3A93-A6D7-476E-ABCB-2E05FB305B4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思考讨论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7C7C2-0031-4703-AC33-2EC15684E79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/>
              <a:t>思考讨论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7D2801E8-F630-42E5-B1FC-079FC4015C4B}" type="slidenum">
              <a:rPr lang="zh-CN" altLang="en-US">
                <a:latin typeface="Times New Roman" pitchFamily="18" charset="0"/>
              </a:rPr>
              <a:pPr eaLnBrk="1" hangingPunct="1"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CBCFBE0C-79F5-4A3F-8E49-DAC74CD68910}" type="slidenum">
              <a:rPr lang="zh-CN" altLang="en-US">
                <a:latin typeface="Times New Roman" pitchFamily="18" charset="0"/>
              </a:rPr>
              <a:pPr eaLnBrk="1" hangingPunct="1"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E2FC2CDE-57BB-403F-B1B6-35FECEF7040B}" type="slidenum">
              <a:rPr lang="zh-CN" altLang="en-US"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66166ED-BB33-4BCD-A42B-F5508BA4EA0B}" type="slidenum">
              <a:rPr lang="zh-CN" altLang="en-US">
                <a:latin typeface="Times New Roman" pitchFamily="18" charset="0"/>
              </a:rPr>
              <a:pPr eaLnBrk="1" hangingPunct="1"/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99AF6E7-5041-4F6D-A161-F01B8CC67097}" type="slidenum">
              <a:rPr lang="zh-CN" altLang="en-US">
                <a:latin typeface="Times New Roman" pitchFamily="18" charset="0"/>
              </a:rPr>
              <a:pPr eaLnBrk="1" hangingPunct="1"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8ADA278-83E3-46AA-A215-95DE84968CCB}" type="slidenum">
              <a:rPr lang="zh-CN" altLang="en-US">
                <a:latin typeface="Times New Roman" pitchFamily="18" charset="0"/>
              </a:rPr>
              <a:pPr eaLnBrk="1" hangingPunct="1"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C0355043-4180-4868-AFEF-32AA80A07D87}" type="slidenum">
              <a:rPr lang="zh-CN" altLang="en-US">
                <a:latin typeface="Times New Roman" pitchFamily="18" charset="0"/>
              </a:rPr>
              <a:pPr eaLnBrk="1" hangingPunct="1"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98D59A63-F422-4D9E-863E-8D537659C01E}" type="slidenum">
              <a:rPr lang="zh-CN" altLang="en-US">
                <a:latin typeface="Times New Roman" pitchFamily="18" charset="0"/>
              </a:rPr>
              <a:pPr eaLnBrk="1" hangingPunct="1"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3" name="Picture 16" descr="gps0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" descr="GPSsy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78525"/>
            <a:ext cx="9001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9BF36B-055B-4B66-80A0-B3C9A7ECA4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7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6ECD-0212-408D-A07A-2B8070D8B7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46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CE56-2CEF-4073-AC5C-B8CB17C68D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E3F50-E91D-4E4D-A790-80173556B0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80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999B1-CA2F-4EB3-B2AA-AB63D54EC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5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4FFAF-B6F5-413C-AFC7-41E953C9C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45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5221-5B37-4D9D-AB10-2432B3AE7E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5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5EF9D-6EEF-400B-9DCC-4E8A20AD4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22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B1D1-3772-497F-9453-9D060F2C30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7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09AA-B653-480A-9EC6-E4A923065D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91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9548-6A40-43C5-83EE-D245D2E137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7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EE67-8CD9-48BF-9166-4D248972A5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0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279060B-8671-4EB7-8798-72AA21390F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355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5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6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356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Picture 16" descr="gps00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7" descr="GPSsy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78525"/>
            <a:ext cx="9001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  <p:sldLayoutId id="21474836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GPS</a:t>
            </a:r>
            <a:r>
              <a:rPr lang="zh-CN" altLang="en-US"/>
              <a:t>数据处理流程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971550" y="2420938"/>
            <a:ext cx="1944688" cy="792162"/>
          </a:xfrm>
          <a:prstGeom prst="homePlate">
            <a:avLst>
              <a:gd name="adj" fmla="val 61373"/>
            </a:avLst>
          </a:prstGeom>
          <a:solidFill>
            <a:srgbClr val="0000FF"/>
          </a:solidFill>
          <a:ln w="349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ea typeface="华文细黑" pitchFamily="2" charset="-122"/>
              </a:rPr>
              <a:t>数据采集</a:t>
            </a:r>
          </a:p>
        </p:txBody>
      </p:sp>
      <p:sp>
        <p:nvSpPr>
          <p:cNvPr id="110598" name="AutoShape 6"/>
          <p:cNvSpPr>
            <a:spLocks noChangeArrowheads="1"/>
          </p:cNvSpPr>
          <p:nvPr/>
        </p:nvSpPr>
        <p:spPr bwMode="auto">
          <a:xfrm>
            <a:off x="2987675" y="2420938"/>
            <a:ext cx="1944688" cy="792162"/>
          </a:xfrm>
          <a:prstGeom prst="homePlate">
            <a:avLst>
              <a:gd name="adj" fmla="val 61373"/>
            </a:avLst>
          </a:prstGeom>
          <a:solidFill>
            <a:srgbClr val="0000FF"/>
          </a:solidFill>
          <a:ln w="349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ea typeface="华文细黑" pitchFamily="2" charset="-122"/>
              </a:rPr>
              <a:t>数据传输</a:t>
            </a:r>
          </a:p>
        </p:txBody>
      </p:sp>
      <p:sp>
        <p:nvSpPr>
          <p:cNvPr id="110599" name="AutoShap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003800" y="2420938"/>
            <a:ext cx="1944688" cy="792162"/>
          </a:xfrm>
          <a:prstGeom prst="homePlate">
            <a:avLst>
              <a:gd name="adj" fmla="val 61373"/>
            </a:avLst>
          </a:prstGeom>
          <a:solidFill>
            <a:srgbClr val="0000FF"/>
          </a:solidFill>
          <a:ln w="349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ea typeface="华文细黑" pitchFamily="2" charset="-122"/>
              </a:rPr>
              <a:t>预处理</a:t>
            </a: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>
            <a:off x="7019925" y="2636838"/>
            <a:ext cx="792163" cy="1943100"/>
          </a:xfrm>
          <a:prstGeom prst="curvedLeftArrow">
            <a:avLst>
              <a:gd name="adj1" fmla="val 49058"/>
              <a:gd name="adj2" fmla="val 98116"/>
              <a:gd name="adj3" fmla="val 33333"/>
            </a:avLst>
          </a:prstGeom>
          <a:noFill/>
          <a:ln w="349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2" name="AutoShape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716463" y="3716338"/>
            <a:ext cx="2232025" cy="1225550"/>
          </a:xfrm>
          <a:prstGeom prst="leftArrow">
            <a:avLst>
              <a:gd name="adj1" fmla="val 50000"/>
              <a:gd name="adj2" fmla="val 45531"/>
            </a:avLst>
          </a:prstGeom>
          <a:noFill/>
          <a:ln w="349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ea typeface="华文细黑" pitchFamily="2" charset="-122"/>
              </a:rPr>
              <a:t>基线解算</a:t>
            </a:r>
          </a:p>
        </p:txBody>
      </p:sp>
      <p:sp>
        <p:nvSpPr>
          <p:cNvPr id="110603" name="AutoShape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411413" y="3716338"/>
            <a:ext cx="2232025" cy="1225550"/>
          </a:xfrm>
          <a:prstGeom prst="leftArrow">
            <a:avLst>
              <a:gd name="adj1" fmla="val 50000"/>
              <a:gd name="adj2" fmla="val 45531"/>
            </a:avLst>
          </a:prstGeom>
          <a:noFill/>
          <a:ln w="349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华文细黑" pitchFamily="2" charset="-122"/>
              </a:rPr>
              <a:t>GPS</a:t>
            </a:r>
            <a:r>
              <a:rPr lang="zh-CN" altLang="en-US" sz="3200" b="1">
                <a:ea typeface="华文细黑" pitchFamily="2" charset="-122"/>
              </a:rPr>
              <a:t>网平差</a:t>
            </a:r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2843213" y="2133600"/>
            <a:ext cx="4105275" cy="1366838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7" name="AutoShap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06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  <p:bldP spid="110598" grpId="0" animBg="1"/>
      <p:bldP spid="110599" grpId="0" animBg="1"/>
      <p:bldP spid="110600" grpId="0" animBg="1"/>
      <p:bldP spid="110602" grpId="0" animBg="1"/>
      <p:bldP spid="110603" grpId="0" animBg="1"/>
      <p:bldP spid="110604" grpId="0" animBg="1"/>
      <p:bldP spid="110604" grpId="1" animBg="1"/>
      <p:bldP spid="11060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200">
                <a:solidFill>
                  <a:schemeClr val="tx1"/>
                </a:solidFill>
              </a:rPr>
              <a:t>GPS</a:t>
            </a:r>
            <a:r>
              <a:rPr lang="zh-CN" altLang="en-US" sz="4200">
                <a:solidFill>
                  <a:schemeClr val="tx1"/>
                </a:solidFill>
              </a:rPr>
              <a:t>高程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0353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/>
              <a:t>一、高程系统</a:t>
            </a:r>
            <a:endParaRPr lang="zh-CN" altLang="en-US"/>
          </a:p>
          <a:p>
            <a:pPr lvl="1" eaLnBrk="1" hangingPunct="1">
              <a:defRPr/>
            </a:pPr>
            <a:r>
              <a:rPr lang="zh-CN" altLang="en-US"/>
              <a:t>W</a:t>
            </a:r>
            <a:r>
              <a:rPr lang="en-US" altLang="zh-CN"/>
              <a:t>GS-84</a:t>
            </a:r>
            <a:r>
              <a:rPr lang="zh-CN" altLang="zh-CN"/>
              <a:t>大地高（H</a:t>
            </a:r>
            <a:r>
              <a:rPr lang="zh-CN" altLang="en-US" baseline="-25000"/>
              <a:t>8</a:t>
            </a:r>
            <a:r>
              <a:rPr lang="en-US" altLang="zh-CN" baseline="-25000"/>
              <a:t>4</a:t>
            </a:r>
            <a:r>
              <a:rPr lang="zh-CN" altLang="zh-CN"/>
              <a:t>）</a:t>
            </a:r>
          </a:p>
          <a:p>
            <a:pPr lvl="1" eaLnBrk="1" hangingPunct="1">
              <a:defRPr/>
            </a:pPr>
            <a:r>
              <a:rPr lang="zh-CN" altLang="zh-CN"/>
              <a:t>正常高（Hr）</a:t>
            </a:r>
            <a:endParaRPr lang="zh-CN" altLang="en-US"/>
          </a:p>
          <a:p>
            <a:pPr lvl="1" eaLnBrk="1" hangingPunct="1">
              <a:defRPr/>
            </a:pPr>
            <a:r>
              <a:rPr lang="el-GR" altLang="zh-CN"/>
              <a:t>ζ</a:t>
            </a:r>
            <a:r>
              <a:rPr lang="en-US" altLang="zh-CN"/>
              <a:t>=H</a:t>
            </a:r>
            <a:r>
              <a:rPr lang="en-US" altLang="zh-CN" baseline="-25000"/>
              <a:t>84 </a:t>
            </a:r>
            <a:r>
              <a:rPr lang="en-US" altLang="zh-CN"/>
              <a:t>- Hr</a:t>
            </a:r>
            <a:endParaRPr lang="zh-CN" altLang="el-GR"/>
          </a:p>
        </p:txBody>
      </p:sp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6705600" y="2971800"/>
          <a:ext cx="153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公式" r:id="rId4" imgW="752595" imgH="228634" progId="Equation.3">
                  <p:embed/>
                </p:oleObj>
              </mc:Choice>
              <mc:Fallback>
                <p:oleObj name="公式" r:id="rId4" imgW="752595" imgH="2286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71800"/>
                        <a:ext cx="1536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/>
          <p:cNvGraphicFramePr>
            <a:graphicFrameLocks noChangeAspect="1"/>
          </p:cNvGraphicFramePr>
          <p:nvPr/>
        </p:nvGraphicFramePr>
        <p:xfrm>
          <a:off x="6705600" y="4038600"/>
          <a:ext cx="16081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公式" r:id="rId6" imgW="790657" imgH="228634" progId="Equation.3">
                  <p:embed/>
                </p:oleObj>
              </mc:Choice>
              <mc:Fallback>
                <p:oleObj name="公式" r:id="rId6" imgW="790657" imgH="2286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038600"/>
                        <a:ext cx="16081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18"/>
          <p:cNvSpPr>
            <a:spLocks noChangeArrowheads="1"/>
          </p:cNvSpPr>
          <p:nvPr/>
        </p:nvSpPr>
        <p:spPr bwMode="auto">
          <a:xfrm>
            <a:off x="3348038" y="1674813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13683" name="Freeform 19"/>
          <p:cNvSpPr>
            <a:spLocks/>
          </p:cNvSpPr>
          <p:nvPr/>
        </p:nvSpPr>
        <p:spPr bwMode="auto">
          <a:xfrm>
            <a:off x="3348038" y="4124325"/>
            <a:ext cx="5486400" cy="315913"/>
          </a:xfrm>
          <a:custGeom>
            <a:avLst/>
            <a:gdLst>
              <a:gd name="T0" fmla="*/ 0 w 3456"/>
              <a:gd name="T1" fmla="*/ 315913 h 199"/>
              <a:gd name="T2" fmla="*/ 677863 w 3456"/>
              <a:gd name="T3" fmla="*/ 195263 h 199"/>
              <a:gd name="T4" fmla="*/ 1025525 w 3456"/>
              <a:gd name="T5" fmla="*/ 150813 h 199"/>
              <a:gd name="T6" fmla="*/ 1371600 w 3456"/>
              <a:gd name="T7" fmla="*/ 104775 h 199"/>
              <a:gd name="T8" fmla="*/ 1719263 w 3456"/>
              <a:gd name="T9" fmla="*/ 60325 h 199"/>
              <a:gd name="T10" fmla="*/ 2049463 w 3456"/>
              <a:gd name="T11" fmla="*/ 30163 h 199"/>
              <a:gd name="T12" fmla="*/ 2397125 w 3456"/>
              <a:gd name="T13" fmla="*/ 15875 h 199"/>
              <a:gd name="T14" fmla="*/ 2743200 w 3456"/>
              <a:gd name="T15" fmla="*/ 0 h 199"/>
              <a:gd name="T16" fmla="*/ 2924175 w 3456"/>
              <a:gd name="T17" fmla="*/ 0 h 199"/>
              <a:gd name="T18" fmla="*/ 3105150 w 3456"/>
              <a:gd name="T19" fmla="*/ 15875 h 199"/>
              <a:gd name="T20" fmla="*/ 3302000 w 3456"/>
              <a:gd name="T21" fmla="*/ 30163 h 199"/>
              <a:gd name="T22" fmla="*/ 3497263 w 3456"/>
              <a:gd name="T23" fmla="*/ 44450 h 199"/>
              <a:gd name="T24" fmla="*/ 3889375 w 3456"/>
              <a:gd name="T25" fmla="*/ 74613 h 199"/>
              <a:gd name="T26" fmla="*/ 4084638 w 3456"/>
              <a:gd name="T27" fmla="*/ 104775 h 199"/>
              <a:gd name="T28" fmla="*/ 4281488 w 3456"/>
              <a:gd name="T29" fmla="*/ 134938 h 199"/>
              <a:gd name="T30" fmla="*/ 4476750 w 3456"/>
              <a:gd name="T31" fmla="*/ 150813 h 199"/>
              <a:gd name="T32" fmla="*/ 4657725 w 3456"/>
              <a:gd name="T33" fmla="*/ 180975 h 199"/>
              <a:gd name="T34" fmla="*/ 4838700 w 3456"/>
              <a:gd name="T35" fmla="*/ 211138 h 199"/>
              <a:gd name="T36" fmla="*/ 4989513 w 3456"/>
              <a:gd name="T37" fmla="*/ 241300 h 199"/>
              <a:gd name="T38" fmla="*/ 5065713 w 3456"/>
              <a:gd name="T39" fmla="*/ 241300 h 199"/>
              <a:gd name="T40" fmla="*/ 5140325 w 3456"/>
              <a:gd name="T41" fmla="*/ 255588 h 199"/>
              <a:gd name="T42" fmla="*/ 5216525 w 3456"/>
              <a:gd name="T43" fmla="*/ 271463 h 199"/>
              <a:gd name="T44" fmla="*/ 5276850 w 3456"/>
              <a:gd name="T45" fmla="*/ 285750 h 199"/>
              <a:gd name="T46" fmla="*/ 5337175 w 3456"/>
              <a:gd name="T47" fmla="*/ 285750 h 199"/>
              <a:gd name="T48" fmla="*/ 5397500 w 3456"/>
              <a:gd name="T49" fmla="*/ 300038 h 199"/>
              <a:gd name="T50" fmla="*/ 5441950 w 3456"/>
              <a:gd name="T51" fmla="*/ 300038 h 199"/>
              <a:gd name="T52" fmla="*/ 5486400 w 3456"/>
              <a:gd name="T53" fmla="*/ 315913 h 19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56" h="199">
                <a:moveTo>
                  <a:pt x="0" y="199"/>
                </a:moveTo>
                <a:lnTo>
                  <a:pt x="427" y="123"/>
                </a:lnTo>
                <a:lnTo>
                  <a:pt x="646" y="95"/>
                </a:lnTo>
                <a:lnTo>
                  <a:pt x="864" y="66"/>
                </a:lnTo>
                <a:lnTo>
                  <a:pt x="1083" y="38"/>
                </a:lnTo>
                <a:lnTo>
                  <a:pt x="1291" y="19"/>
                </a:lnTo>
                <a:lnTo>
                  <a:pt x="1510" y="10"/>
                </a:lnTo>
                <a:lnTo>
                  <a:pt x="1728" y="0"/>
                </a:lnTo>
                <a:lnTo>
                  <a:pt x="1842" y="0"/>
                </a:lnTo>
                <a:lnTo>
                  <a:pt x="1956" y="10"/>
                </a:lnTo>
                <a:lnTo>
                  <a:pt x="2080" y="19"/>
                </a:lnTo>
                <a:lnTo>
                  <a:pt x="2203" y="28"/>
                </a:lnTo>
                <a:lnTo>
                  <a:pt x="2450" y="47"/>
                </a:lnTo>
                <a:lnTo>
                  <a:pt x="2573" y="66"/>
                </a:lnTo>
                <a:lnTo>
                  <a:pt x="2697" y="85"/>
                </a:lnTo>
                <a:lnTo>
                  <a:pt x="2820" y="95"/>
                </a:lnTo>
                <a:lnTo>
                  <a:pt x="2934" y="114"/>
                </a:lnTo>
                <a:lnTo>
                  <a:pt x="3048" y="133"/>
                </a:lnTo>
                <a:lnTo>
                  <a:pt x="3143" y="152"/>
                </a:lnTo>
                <a:lnTo>
                  <a:pt x="3191" y="152"/>
                </a:lnTo>
                <a:lnTo>
                  <a:pt x="3238" y="161"/>
                </a:lnTo>
                <a:lnTo>
                  <a:pt x="3286" y="171"/>
                </a:lnTo>
                <a:lnTo>
                  <a:pt x="3324" y="180"/>
                </a:lnTo>
                <a:lnTo>
                  <a:pt x="3362" y="180"/>
                </a:lnTo>
                <a:lnTo>
                  <a:pt x="3400" y="189"/>
                </a:lnTo>
                <a:lnTo>
                  <a:pt x="3428" y="189"/>
                </a:lnTo>
                <a:lnTo>
                  <a:pt x="3456" y="199"/>
                </a:lnTo>
              </a:path>
            </a:pathLst>
          </a:custGeom>
          <a:noFill/>
          <a:ln w="30226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4" name="Freeform 20"/>
          <p:cNvSpPr>
            <a:spLocks noEditPoints="1"/>
          </p:cNvSpPr>
          <p:nvPr/>
        </p:nvSpPr>
        <p:spPr bwMode="auto">
          <a:xfrm>
            <a:off x="3348038" y="3794125"/>
            <a:ext cx="5441950" cy="346075"/>
          </a:xfrm>
          <a:custGeom>
            <a:avLst/>
            <a:gdLst>
              <a:gd name="T0" fmla="*/ 225425 w 3428"/>
              <a:gd name="T1" fmla="*/ 195263 h 218"/>
              <a:gd name="T2" fmla="*/ 0 w 3428"/>
              <a:gd name="T3" fmla="*/ 285750 h 218"/>
              <a:gd name="T4" fmla="*/ 346075 w 3428"/>
              <a:gd name="T5" fmla="*/ 165100 h 218"/>
              <a:gd name="T6" fmla="*/ 315913 w 3428"/>
              <a:gd name="T7" fmla="*/ 179388 h 218"/>
              <a:gd name="T8" fmla="*/ 436563 w 3428"/>
              <a:gd name="T9" fmla="*/ 179388 h 218"/>
              <a:gd name="T10" fmla="*/ 798513 w 3428"/>
              <a:gd name="T11" fmla="*/ 90488 h 218"/>
              <a:gd name="T12" fmla="*/ 557213 w 3428"/>
              <a:gd name="T13" fmla="*/ 134938 h 218"/>
              <a:gd name="T14" fmla="*/ 919163 w 3428"/>
              <a:gd name="T15" fmla="*/ 104775 h 218"/>
              <a:gd name="T16" fmla="*/ 995363 w 3428"/>
              <a:gd name="T17" fmla="*/ 44450 h 218"/>
              <a:gd name="T18" fmla="*/ 995363 w 3428"/>
              <a:gd name="T19" fmla="*/ 44450 h 218"/>
              <a:gd name="T20" fmla="*/ 1357313 w 3428"/>
              <a:gd name="T21" fmla="*/ 30163 h 218"/>
              <a:gd name="T22" fmla="*/ 1116013 w 3428"/>
              <a:gd name="T23" fmla="*/ 44450 h 218"/>
              <a:gd name="T24" fmla="*/ 1477963 w 3428"/>
              <a:gd name="T25" fmla="*/ 60325 h 218"/>
              <a:gd name="T26" fmla="*/ 1598613 w 3428"/>
              <a:gd name="T27" fmla="*/ 44450 h 218"/>
              <a:gd name="T28" fmla="*/ 1689100 w 3428"/>
              <a:gd name="T29" fmla="*/ 44450 h 218"/>
              <a:gd name="T30" fmla="*/ 1854200 w 3428"/>
              <a:gd name="T31" fmla="*/ 60325 h 218"/>
              <a:gd name="T32" fmla="*/ 1884363 w 3428"/>
              <a:gd name="T33" fmla="*/ 60325 h 218"/>
              <a:gd name="T34" fmla="*/ 1884363 w 3428"/>
              <a:gd name="T35" fmla="*/ 90488 h 218"/>
              <a:gd name="T36" fmla="*/ 1824038 w 3428"/>
              <a:gd name="T37" fmla="*/ 90488 h 218"/>
              <a:gd name="T38" fmla="*/ 1689100 w 3428"/>
              <a:gd name="T39" fmla="*/ 44450 h 218"/>
              <a:gd name="T40" fmla="*/ 2005013 w 3428"/>
              <a:gd name="T41" fmla="*/ 119063 h 218"/>
              <a:gd name="T42" fmla="*/ 2170113 w 3428"/>
              <a:gd name="T43" fmla="*/ 119063 h 218"/>
              <a:gd name="T44" fmla="*/ 2139950 w 3428"/>
              <a:gd name="T45" fmla="*/ 119063 h 218"/>
              <a:gd name="T46" fmla="*/ 2487613 w 3428"/>
              <a:gd name="T47" fmla="*/ 209550 h 218"/>
              <a:gd name="T48" fmla="*/ 2246313 w 3428"/>
              <a:gd name="T49" fmla="*/ 179388 h 218"/>
              <a:gd name="T50" fmla="*/ 2592388 w 3428"/>
              <a:gd name="T51" fmla="*/ 239713 h 218"/>
              <a:gd name="T52" fmla="*/ 2562225 w 3428"/>
              <a:gd name="T53" fmla="*/ 239713 h 218"/>
              <a:gd name="T54" fmla="*/ 2682875 w 3428"/>
              <a:gd name="T55" fmla="*/ 285750 h 218"/>
              <a:gd name="T56" fmla="*/ 2879725 w 3428"/>
              <a:gd name="T57" fmla="*/ 255588 h 218"/>
              <a:gd name="T58" fmla="*/ 3044825 w 3428"/>
              <a:gd name="T59" fmla="*/ 269875 h 218"/>
              <a:gd name="T60" fmla="*/ 2924175 w 3428"/>
              <a:gd name="T61" fmla="*/ 285750 h 218"/>
              <a:gd name="T62" fmla="*/ 2803525 w 3428"/>
              <a:gd name="T63" fmla="*/ 255588 h 218"/>
              <a:gd name="T64" fmla="*/ 3165475 w 3428"/>
              <a:gd name="T65" fmla="*/ 300038 h 218"/>
              <a:gd name="T66" fmla="*/ 3255963 w 3428"/>
              <a:gd name="T67" fmla="*/ 269875 h 218"/>
              <a:gd name="T68" fmla="*/ 3255963 w 3428"/>
              <a:gd name="T69" fmla="*/ 269875 h 218"/>
              <a:gd name="T70" fmla="*/ 3543300 w 3428"/>
              <a:gd name="T71" fmla="*/ 269875 h 218"/>
              <a:gd name="T72" fmla="*/ 3482975 w 3428"/>
              <a:gd name="T73" fmla="*/ 300038 h 218"/>
              <a:gd name="T74" fmla="*/ 3708400 w 3428"/>
              <a:gd name="T75" fmla="*/ 285750 h 218"/>
              <a:gd name="T76" fmla="*/ 3708400 w 3428"/>
              <a:gd name="T77" fmla="*/ 285750 h 218"/>
              <a:gd name="T78" fmla="*/ 3829050 w 3428"/>
              <a:gd name="T79" fmla="*/ 330200 h 218"/>
              <a:gd name="T80" fmla="*/ 4100513 w 3428"/>
              <a:gd name="T81" fmla="*/ 285750 h 218"/>
              <a:gd name="T82" fmla="*/ 3994150 w 3428"/>
              <a:gd name="T83" fmla="*/ 330200 h 218"/>
              <a:gd name="T84" fmla="*/ 4281488 w 3428"/>
              <a:gd name="T85" fmla="*/ 269875 h 218"/>
              <a:gd name="T86" fmla="*/ 4281488 w 3428"/>
              <a:gd name="T87" fmla="*/ 300038 h 218"/>
              <a:gd name="T88" fmla="*/ 4432300 w 3428"/>
              <a:gd name="T89" fmla="*/ 269875 h 218"/>
              <a:gd name="T90" fmla="*/ 4764088 w 3428"/>
              <a:gd name="T91" fmla="*/ 225425 h 218"/>
              <a:gd name="T92" fmla="*/ 4854575 w 3428"/>
              <a:gd name="T93" fmla="*/ 225425 h 218"/>
              <a:gd name="T94" fmla="*/ 4854575 w 3428"/>
              <a:gd name="T95" fmla="*/ 225425 h 218"/>
              <a:gd name="T96" fmla="*/ 4975225 w 3428"/>
              <a:gd name="T97" fmla="*/ 269875 h 218"/>
              <a:gd name="T98" fmla="*/ 5230813 w 3428"/>
              <a:gd name="T99" fmla="*/ 269875 h 218"/>
              <a:gd name="T100" fmla="*/ 5156200 w 3428"/>
              <a:gd name="T101" fmla="*/ 285750 h 218"/>
              <a:gd name="T102" fmla="*/ 5427663 w 3428"/>
              <a:gd name="T103" fmla="*/ 315913 h 218"/>
              <a:gd name="T104" fmla="*/ 5411788 w 3428"/>
              <a:gd name="T105" fmla="*/ 346075 h 21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428" h="218">
                <a:moveTo>
                  <a:pt x="0" y="161"/>
                </a:moveTo>
                <a:lnTo>
                  <a:pt x="47" y="142"/>
                </a:lnTo>
                <a:lnTo>
                  <a:pt x="104" y="132"/>
                </a:lnTo>
                <a:lnTo>
                  <a:pt x="142" y="123"/>
                </a:lnTo>
                <a:lnTo>
                  <a:pt x="152" y="142"/>
                </a:lnTo>
                <a:lnTo>
                  <a:pt x="114" y="151"/>
                </a:lnTo>
                <a:lnTo>
                  <a:pt x="57" y="161"/>
                </a:lnTo>
                <a:lnTo>
                  <a:pt x="0" y="180"/>
                </a:lnTo>
                <a:lnTo>
                  <a:pt x="0" y="161"/>
                </a:lnTo>
                <a:close/>
                <a:moveTo>
                  <a:pt x="199" y="113"/>
                </a:moveTo>
                <a:lnTo>
                  <a:pt x="218" y="104"/>
                </a:lnTo>
                <a:lnTo>
                  <a:pt x="218" y="123"/>
                </a:lnTo>
                <a:lnTo>
                  <a:pt x="199" y="132"/>
                </a:lnTo>
                <a:lnTo>
                  <a:pt x="199" y="113"/>
                </a:lnTo>
                <a:close/>
                <a:moveTo>
                  <a:pt x="275" y="94"/>
                </a:moveTo>
                <a:lnTo>
                  <a:pt x="294" y="94"/>
                </a:lnTo>
                <a:lnTo>
                  <a:pt x="294" y="113"/>
                </a:lnTo>
                <a:lnTo>
                  <a:pt x="275" y="113"/>
                </a:lnTo>
                <a:lnTo>
                  <a:pt x="275" y="94"/>
                </a:lnTo>
                <a:close/>
                <a:moveTo>
                  <a:pt x="351" y="85"/>
                </a:moveTo>
                <a:lnTo>
                  <a:pt x="437" y="75"/>
                </a:lnTo>
                <a:lnTo>
                  <a:pt x="503" y="57"/>
                </a:lnTo>
                <a:lnTo>
                  <a:pt x="503" y="75"/>
                </a:lnTo>
                <a:lnTo>
                  <a:pt x="446" y="94"/>
                </a:lnTo>
                <a:lnTo>
                  <a:pt x="351" y="104"/>
                </a:lnTo>
                <a:lnTo>
                  <a:pt x="351" y="85"/>
                </a:lnTo>
                <a:close/>
                <a:moveTo>
                  <a:pt x="551" y="47"/>
                </a:moveTo>
                <a:lnTo>
                  <a:pt x="560" y="47"/>
                </a:lnTo>
                <a:lnTo>
                  <a:pt x="570" y="47"/>
                </a:lnTo>
                <a:lnTo>
                  <a:pt x="579" y="66"/>
                </a:lnTo>
                <a:lnTo>
                  <a:pt x="570" y="66"/>
                </a:lnTo>
                <a:lnTo>
                  <a:pt x="560" y="66"/>
                </a:lnTo>
                <a:lnTo>
                  <a:pt x="551" y="47"/>
                </a:lnTo>
                <a:close/>
                <a:moveTo>
                  <a:pt x="627" y="28"/>
                </a:moveTo>
                <a:lnTo>
                  <a:pt x="646" y="28"/>
                </a:lnTo>
                <a:lnTo>
                  <a:pt x="655" y="47"/>
                </a:lnTo>
                <a:lnTo>
                  <a:pt x="636" y="47"/>
                </a:lnTo>
                <a:lnTo>
                  <a:pt x="627" y="28"/>
                </a:lnTo>
                <a:close/>
                <a:moveTo>
                  <a:pt x="703" y="9"/>
                </a:moveTo>
                <a:lnTo>
                  <a:pt x="731" y="0"/>
                </a:lnTo>
                <a:lnTo>
                  <a:pt x="855" y="19"/>
                </a:lnTo>
                <a:lnTo>
                  <a:pt x="855" y="38"/>
                </a:lnTo>
                <a:lnTo>
                  <a:pt x="731" y="19"/>
                </a:lnTo>
                <a:lnTo>
                  <a:pt x="703" y="28"/>
                </a:lnTo>
                <a:lnTo>
                  <a:pt x="703" y="9"/>
                </a:lnTo>
                <a:close/>
                <a:moveTo>
                  <a:pt x="912" y="19"/>
                </a:moveTo>
                <a:lnTo>
                  <a:pt x="931" y="19"/>
                </a:lnTo>
                <a:lnTo>
                  <a:pt x="931" y="38"/>
                </a:lnTo>
                <a:lnTo>
                  <a:pt x="912" y="38"/>
                </a:lnTo>
                <a:lnTo>
                  <a:pt x="912" y="19"/>
                </a:lnTo>
                <a:close/>
                <a:moveTo>
                  <a:pt x="988" y="28"/>
                </a:moveTo>
                <a:lnTo>
                  <a:pt x="1007" y="28"/>
                </a:lnTo>
                <a:lnTo>
                  <a:pt x="1007" y="47"/>
                </a:lnTo>
                <a:lnTo>
                  <a:pt x="988" y="47"/>
                </a:lnTo>
                <a:lnTo>
                  <a:pt x="988" y="28"/>
                </a:lnTo>
                <a:close/>
                <a:moveTo>
                  <a:pt x="1064" y="28"/>
                </a:moveTo>
                <a:lnTo>
                  <a:pt x="1064" y="28"/>
                </a:lnTo>
                <a:lnTo>
                  <a:pt x="1111" y="38"/>
                </a:lnTo>
                <a:lnTo>
                  <a:pt x="1149" y="38"/>
                </a:lnTo>
                <a:lnTo>
                  <a:pt x="1168" y="38"/>
                </a:lnTo>
                <a:lnTo>
                  <a:pt x="1177" y="38"/>
                </a:lnTo>
                <a:lnTo>
                  <a:pt x="1187" y="38"/>
                </a:lnTo>
                <a:lnTo>
                  <a:pt x="1215" y="47"/>
                </a:lnTo>
                <a:lnTo>
                  <a:pt x="1215" y="66"/>
                </a:lnTo>
                <a:lnTo>
                  <a:pt x="1177" y="57"/>
                </a:lnTo>
                <a:lnTo>
                  <a:pt x="1187" y="57"/>
                </a:lnTo>
                <a:lnTo>
                  <a:pt x="1177" y="57"/>
                </a:lnTo>
                <a:lnTo>
                  <a:pt x="1158" y="57"/>
                </a:lnTo>
                <a:lnTo>
                  <a:pt x="1149" y="57"/>
                </a:lnTo>
                <a:lnTo>
                  <a:pt x="1111" y="47"/>
                </a:lnTo>
                <a:lnTo>
                  <a:pt x="1064" y="47"/>
                </a:lnTo>
                <a:lnTo>
                  <a:pt x="1064" y="28"/>
                </a:lnTo>
                <a:close/>
                <a:moveTo>
                  <a:pt x="1272" y="57"/>
                </a:moveTo>
                <a:lnTo>
                  <a:pt x="1291" y="57"/>
                </a:lnTo>
                <a:lnTo>
                  <a:pt x="1282" y="75"/>
                </a:lnTo>
                <a:lnTo>
                  <a:pt x="1263" y="75"/>
                </a:lnTo>
                <a:lnTo>
                  <a:pt x="1272" y="57"/>
                </a:lnTo>
                <a:close/>
                <a:moveTo>
                  <a:pt x="1348" y="75"/>
                </a:moveTo>
                <a:lnTo>
                  <a:pt x="1358" y="75"/>
                </a:lnTo>
                <a:lnTo>
                  <a:pt x="1367" y="75"/>
                </a:lnTo>
                <a:lnTo>
                  <a:pt x="1358" y="94"/>
                </a:lnTo>
                <a:lnTo>
                  <a:pt x="1348" y="94"/>
                </a:lnTo>
                <a:lnTo>
                  <a:pt x="1339" y="94"/>
                </a:lnTo>
                <a:lnTo>
                  <a:pt x="1348" y="75"/>
                </a:lnTo>
                <a:close/>
                <a:moveTo>
                  <a:pt x="1415" y="94"/>
                </a:moveTo>
                <a:lnTo>
                  <a:pt x="1519" y="123"/>
                </a:lnTo>
                <a:lnTo>
                  <a:pt x="1548" y="132"/>
                </a:lnTo>
                <a:lnTo>
                  <a:pt x="1567" y="132"/>
                </a:lnTo>
                <a:lnTo>
                  <a:pt x="1557" y="151"/>
                </a:lnTo>
                <a:lnTo>
                  <a:pt x="1538" y="142"/>
                </a:lnTo>
                <a:lnTo>
                  <a:pt x="1519" y="132"/>
                </a:lnTo>
                <a:lnTo>
                  <a:pt x="1415" y="113"/>
                </a:lnTo>
                <a:lnTo>
                  <a:pt x="1415" y="94"/>
                </a:lnTo>
                <a:close/>
                <a:moveTo>
                  <a:pt x="1614" y="151"/>
                </a:moveTo>
                <a:lnTo>
                  <a:pt x="1624" y="151"/>
                </a:lnTo>
                <a:lnTo>
                  <a:pt x="1633" y="151"/>
                </a:lnTo>
                <a:lnTo>
                  <a:pt x="1633" y="170"/>
                </a:lnTo>
                <a:lnTo>
                  <a:pt x="1624" y="170"/>
                </a:lnTo>
                <a:lnTo>
                  <a:pt x="1614" y="170"/>
                </a:lnTo>
                <a:lnTo>
                  <a:pt x="1614" y="151"/>
                </a:lnTo>
                <a:close/>
                <a:moveTo>
                  <a:pt x="1690" y="161"/>
                </a:moveTo>
                <a:lnTo>
                  <a:pt x="1709" y="161"/>
                </a:lnTo>
                <a:lnTo>
                  <a:pt x="1709" y="180"/>
                </a:lnTo>
                <a:lnTo>
                  <a:pt x="1690" y="180"/>
                </a:lnTo>
                <a:lnTo>
                  <a:pt x="1690" y="161"/>
                </a:lnTo>
                <a:close/>
                <a:moveTo>
                  <a:pt x="1766" y="161"/>
                </a:moveTo>
                <a:lnTo>
                  <a:pt x="1785" y="161"/>
                </a:lnTo>
                <a:lnTo>
                  <a:pt x="1814" y="161"/>
                </a:lnTo>
                <a:lnTo>
                  <a:pt x="1842" y="161"/>
                </a:lnTo>
                <a:lnTo>
                  <a:pt x="1871" y="161"/>
                </a:lnTo>
                <a:lnTo>
                  <a:pt x="1909" y="170"/>
                </a:lnTo>
                <a:lnTo>
                  <a:pt x="1918" y="170"/>
                </a:lnTo>
                <a:lnTo>
                  <a:pt x="1918" y="189"/>
                </a:lnTo>
                <a:lnTo>
                  <a:pt x="1909" y="189"/>
                </a:lnTo>
                <a:lnTo>
                  <a:pt x="1871" y="180"/>
                </a:lnTo>
                <a:lnTo>
                  <a:pt x="1842" y="180"/>
                </a:lnTo>
                <a:lnTo>
                  <a:pt x="1814" y="180"/>
                </a:lnTo>
                <a:lnTo>
                  <a:pt x="1785" y="180"/>
                </a:lnTo>
                <a:lnTo>
                  <a:pt x="1766" y="180"/>
                </a:lnTo>
                <a:lnTo>
                  <a:pt x="1766" y="161"/>
                </a:lnTo>
                <a:close/>
                <a:moveTo>
                  <a:pt x="1975" y="170"/>
                </a:moveTo>
                <a:lnTo>
                  <a:pt x="1994" y="170"/>
                </a:lnTo>
                <a:lnTo>
                  <a:pt x="1994" y="189"/>
                </a:lnTo>
                <a:lnTo>
                  <a:pt x="1975" y="189"/>
                </a:lnTo>
                <a:lnTo>
                  <a:pt x="1975" y="170"/>
                </a:lnTo>
                <a:close/>
                <a:moveTo>
                  <a:pt x="2051" y="170"/>
                </a:moveTo>
                <a:lnTo>
                  <a:pt x="2070" y="170"/>
                </a:lnTo>
                <a:lnTo>
                  <a:pt x="2070" y="189"/>
                </a:lnTo>
                <a:lnTo>
                  <a:pt x="2051" y="189"/>
                </a:lnTo>
                <a:lnTo>
                  <a:pt x="2051" y="170"/>
                </a:lnTo>
                <a:close/>
                <a:moveTo>
                  <a:pt x="2127" y="170"/>
                </a:moveTo>
                <a:lnTo>
                  <a:pt x="2156" y="170"/>
                </a:lnTo>
                <a:lnTo>
                  <a:pt x="2194" y="170"/>
                </a:lnTo>
                <a:lnTo>
                  <a:pt x="2232" y="170"/>
                </a:lnTo>
                <a:lnTo>
                  <a:pt x="2279" y="170"/>
                </a:lnTo>
                <a:lnTo>
                  <a:pt x="2279" y="189"/>
                </a:lnTo>
                <a:lnTo>
                  <a:pt x="2232" y="189"/>
                </a:lnTo>
                <a:lnTo>
                  <a:pt x="2194" y="189"/>
                </a:lnTo>
                <a:lnTo>
                  <a:pt x="2156" y="189"/>
                </a:lnTo>
                <a:lnTo>
                  <a:pt x="2127" y="189"/>
                </a:lnTo>
                <a:lnTo>
                  <a:pt x="2127" y="170"/>
                </a:lnTo>
                <a:close/>
                <a:moveTo>
                  <a:pt x="2336" y="180"/>
                </a:moveTo>
                <a:lnTo>
                  <a:pt x="2355" y="180"/>
                </a:lnTo>
                <a:lnTo>
                  <a:pt x="2355" y="199"/>
                </a:lnTo>
                <a:lnTo>
                  <a:pt x="2336" y="199"/>
                </a:lnTo>
                <a:lnTo>
                  <a:pt x="2336" y="180"/>
                </a:lnTo>
                <a:close/>
                <a:moveTo>
                  <a:pt x="2412" y="189"/>
                </a:moveTo>
                <a:lnTo>
                  <a:pt x="2431" y="189"/>
                </a:lnTo>
                <a:lnTo>
                  <a:pt x="2431" y="208"/>
                </a:lnTo>
                <a:lnTo>
                  <a:pt x="2412" y="208"/>
                </a:lnTo>
                <a:lnTo>
                  <a:pt x="2412" y="189"/>
                </a:lnTo>
                <a:close/>
                <a:moveTo>
                  <a:pt x="2488" y="189"/>
                </a:moveTo>
                <a:lnTo>
                  <a:pt x="2516" y="189"/>
                </a:lnTo>
                <a:lnTo>
                  <a:pt x="2583" y="180"/>
                </a:lnTo>
                <a:lnTo>
                  <a:pt x="2640" y="180"/>
                </a:lnTo>
                <a:lnTo>
                  <a:pt x="2640" y="199"/>
                </a:lnTo>
                <a:lnTo>
                  <a:pt x="2583" y="199"/>
                </a:lnTo>
                <a:lnTo>
                  <a:pt x="2516" y="208"/>
                </a:lnTo>
                <a:lnTo>
                  <a:pt x="2488" y="208"/>
                </a:lnTo>
                <a:lnTo>
                  <a:pt x="2488" y="189"/>
                </a:lnTo>
                <a:close/>
                <a:moveTo>
                  <a:pt x="2697" y="170"/>
                </a:moveTo>
                <a:lnTo>
                  <a:pt x="2697" y="170"/>
                </a:lnTo>
                <a:lnTo>
                  <a:pt x="2716" y="161"/>
                </a:lnTo>
                <a:lnTo>
                  <a:pt x="2716" y="180"/>
                </a:lnTo>
                <a:lnTo>
                  <a:pt x="2706" y="189"/>
                </a:lnTo>
                <a:lnTo>
                  <a:pt x="2697" y="189"/>
                </a:lnTo>
                <a:lnTo>
                  <a:pt x="2697" y="170"/>
                </a:lnTo>
                <a:close/>
                <a:moveTo>
                  <a:pt x="2773" y="151"/>
                </a:moveTo>
                <a:lnTo>
                  <a:pt x="2792" y="151"/>
                </a:lnTo>
                <a:lnTo>
                  <a:pt x="2792" y="170"/>
                </a:lnTo>
                <a:lnTo>
                  <a:pt x="2773" y="170"/>
                </a:lnTo>
                <a:lnTo>
                  <a:pt x="2773" y="151"/>
                </a:lnTo>
                <a:close/>
                <a:moveTo>
                  <a:pt x="2849" y="142"/>
                </a:moveTo>
                <a:lnTo>
                  <a:pt x="3001" y="142"/>
                </a:lnTo>
                <a:lnTo>
                  <a:pt x="3001" y="161"/>
                </a:lnTo>
                <a:lnTo>
                  <a:pt x="2849" y="161"/>
                </a:lnTo>
                <a:lnTo>
                  <a:pt x="2849" y="142"/>
                </a:lnTo>
                <a:close/>
                <a:moveTo>
                  <a:pt x="3058" y="142"/>
                </a:moveTo>
                <a:lnTo>
                  <a:pt x="3077" y="151"/>
                </a:lnTo>
                <a:lnTo>
                  <a:pt x="3077" y="170"/>
                </a:lnTo>
                <a:lnTo>
                  <a:pt x="3058" y="161"/>
                </a:lnTo>
                <a:lnTo>
                  <a:pt x="3058" y="142"/>
                </a:lnTo>
                <a:close/>
                <a:moveTo>
                  <a:pt x="3134" y="151"/>
                </a:moveTo>
                <a:lnTo>
                  <a:pt x="3153" y="151"/>
                </a:lnTo>
                <a:lnTo>
                  <a:pt x="3153" y="170"/>
                </a:lnTo>
                <a:lnTo>
                  <a:pt x="3134" y="170"/>
                </a:lnTo>
                <a:lnTo>
                  <a:pt x="3134" y="151"/>
                </a:lnTo>
                <a:close/>
                <a:moveTo>
                  <a:pt x="3210" y="151"/>
                </a:moveTo>
                <a:lnTo>
                  <a:pt x="3248" y="161"/>
                </a:lnTo>
                <a:lnTo>
                  <a:pt x="3295" y="170"/>
                </a:lnTo>
                <a:lnTo>
                  <a:pt x="3362" y="180"/>
                </a:lnTo>
                <a:lnTo>
                  <a:pt x="3352" y="199"/>
                </a:lnTo>
                <a:lnTo>
                  <a:pt x="3286" y="189"/>
                </a:lnTo>
                <a:lnTo>
                  <a:pt x="3248" y="180"/>
                </a:lnTo>
                <a:lnTo>
                  <a:pt x="3210" y="170"/>
                </a:lnTo>
                <a:lnTo>
                  <a:pt x="3210" y="151"/>
                </a:lnTo>
                <a:close/>
                <a:moveTo>
                  <a:pt x="3409" y="199"/>
                </a:moveTo>
                <a:lnTo>
                  <a:pt x="3419" y="199"/>
                </a:lnTo>
                <a:lnTo>
                  <a:pt x="3428" y="199"/>
                </a:lnTo>
                <a:lnTo>
                  <a:pt x="3428" y="218"/>
                </a:lnTo>
                <a:lnTo>
                  <a:pt x="3419" y="218"/>
                </a:lnTo>
                <a:lnTo>
                  <a:pt x="3409" y="218"/>
                </a:lnTo>
                <a:lnTo>
                  <a:pt x="3409" y="199"/>
                </a:lnTo>
                <a:close/>
              </a:path>
            </a:pathLst>
          </a:custGeom>
          <a:solidFill>
            <a:srgbClr val="000000"/>
          </a:solidFill>
          <a:ln w="143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5" name="Freeform 21"/>
          <p:cNvSpPr>
            <a:spLocks noEditPoints="1"/>
          </p:cNvSpPr>
          <p:nvPr/>
        </p:nvSpPr>
        <p:spPr bwMode="auto">
          <a:xfrm>
            <a:off x="7794625" y="4365625"/>
            <a:ext cx="754063" cy="855663"/>
          </a:xfrm>
          <a:custGeom>
            <a:avLst/>
            <a:gdLst>
              <a:gd name="T0" fmla="*/ 739775 w 475"/>
              <a:gd name="T1" fmla="*/ 30163 h 539"/>
              <a:gd name="T2" fmla="*/ 452438 w 475"/>
              <a:gd name="T3" fmla="*/ 841375 h 539"/>
              <a:gd name="T4" fmla="*/ 452438 w 475"/>
              <a:gd name="T5" fmla="*/ 855663 h 539"/>
              <a:gd name="T6" fmla="*/ 15875 w 475"/>
              <a:gd name="T7" fmla="*/ 855663 h 539"/>
              <a:gd name="T8" fmla="*/ 0 w 475"/>
              <a:gd name="T9" fmla="*/ 841375 h 539"/>
              <a:gd name="T10" fmla="*/ 0 w 475"/>
              <a:gd name="T11" fmla="*/ 841375 h 539"/>
              <a:gd name="T12" fmla="*/ 0 w 475"/>
              <a:gd name="T13" fmla="*/ 841375 h 539"/>
              <a:gd name="T14" fmla="*/ 15875 w 475"/>
              <a:gd name="T15" fmla="*/ 841375 h 539"/>
              <a:gd name="T16" fmla="*/ 452438 w 475"/>
              <a:gd name="T17" fmla="*/ 841375 h 539"/>
              <a:gd name="T18" fmla="*/ 438150 w 475"/>
              <a:gd name="T19" fmla="*/ 841375 h 539"/>
              <a:gd name="T20" fmla="*/ 723900 w 475"/>
              <a:gd name="T21" fmla="*/ 14288 h 539"/>
              <a:gd name="T22" fmla="*/ 723900 w 475"/>
              <a:gd name="T23" fmla="*/ 14288 h 539"/>
              <a:gd name="T24" fmla="*/ 723900 w 475"/>
              <a:gd name="T25" fmla="*/ 14288 h 539"/>
              <a:gd name="T26" fmla="*/ 739775 w 475"/>
              <a:gd name="T27" fmla="*/ 14288 h 539"/>
              <a:gd name="T28" fmla="*/ 739775 w 475"/>
              <a:gd name="T29" fmla="*/ 30163 h 539"/>
              <a:gd name="T30" fmla="*/ 739775 w 475"/>
              <a:gd name="T31" fmla="*/ 30163 h 539"/>
              <a:gd name="T32" fmla="*/ 663575 w 475"/>
              <a:gd name="T33" fmla="*/ 58738 h 539"/>
              <a:gd name="T34" fmla="*/ 739775 w 475"/>
              <a:gd name="T35" fmla="*/ 0 h 539"/>
              <a:gd name="T36" fmla="*/ 754063 w 475"/>
              <a:gd name="T37" fmla="*/ 88900 h 539"/>
              <a:gd name="T38" fmla="*/ 739775 w 475"/>
              <a:gd name="T39" fmla="*/ 88900 h 539"/>
              <a:gd name="T40" fmla="*/ 739775 w 475"/>
              <a:gd name="T41" fmla="*/ 88900 h 539"/>
              <a:gd name="T42" fmla="*/ 739775 w 475"/>
              <a:gd name="T43" fmla="*/ 88900 h 539"/>
              <a:gd name="T44" fmla="*/ 723900 w 475"/>
              <a:gd name="T45" fmla="*/ 30163 h 539"/>
              <a:gd name="T46" fmla="*/ 739775 w 475"/>
              <a:gd name="T47" fmla="*/ 30163 h 539"/>
              <a:gd name="T48" fmla="*/ 679450 w 475"/>
              <a:gd name="T49" fmla="*/ 74613 h 539"/>
              <a:gd name="T50" fmla="*/ 679450 w 475"/>
              <a:gd name="T51" fmla="*/ 74613 h 539"/>
              <a:gd name="T52" fmla="*/ 663575 w 475"/>
              <a:gd name="T53" fmla="*/ 74613 h 539"/>
              <a:gd name="T54" fmla="*/ 663575 w 475"/>
              <a:gd name="T55" fmla="*/ 58738 h 539"/>
              <a:gd name="T56" fmla="*/ 663575 w 475"/>
              <a:gd name="T57" fmla="*/ 58738 h 539"/>
              <a:gd name="T58" fmla="*/ 663575 w 475"/>
              <a:gd name="T59" fmla="*/ 58738 h 5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5" h="539">
                <a:moveTo>
                  <a:pt x="466" y="19"/>
                </a:moveTo>
                <a:lnTo>
                  <a:pt x="285" y="530"/>
                </a:lnTo>
                <a:lnTo>
                  <a:pt x="285" y="539"/>
                </a:lnTo>
                <a:lnTo>
                  <a:pt x="10" y="539"/>
                </a:lnTo>
                <a:lnTo>
                  <a:pt x="0" y="530"/>
                </a:lnTo>
                <a:lnTo>
                  <a:pt x="10" y="530"/>
                </a:lnTo>
                <a:lnTo>
                  <a:pt x="285" y="530"/>
                </a:lnTo>
                <a:lnTo>
                  <a:pt x="276" y="530"/>
                </a:lnTo>
                <a:lnTo>
                  <a:pt x="456" y="9"/>
                </a:lnTo>
                <a:lnTo>
                  <a:pt x="466" y="9"/>
                </a:lnTo>
                <a:lnTo>
                  <a:pt x="466" y="19"/>
                </a:lnTo>
                <a:close/>
                <a:moveTo>
                  <a:pt x="418" y="37"/>
                </a:moveTo>
                <a:lnTo>
                  <a:pt x="466" y="0"/>
                </a:lnTo>
                <a:lnTo>
                  <a:pt x="475" y="56"/>
                </a:lnTo>
                <a:lnTo>
                  <a:pt x="466" y="56"/>
                </a:lnTo>
                <a:lnTo>
                  <a:pt x="456" y="19"/>
                </a:lnTo>
                <a:lnTo>
                  <a:pt x="466" y="19"/>
                </a:lnTo>
                <a:lnTo>
                  <a:pt x="428" y="47"/>
                </a:lnTo>
                <a:lnTo>
                  <a:pt x="418" y="47"/>
                </a:lnTo>
                <a:lnTo>
                  <a:pt x="418" y="37"/>
                </a:lnTo>
                <a:close/>
              </a:path>
            </a:pathLst>
          </a:custGeom>
          <a:solidFill>
            <a:srgbClr val="000000"/>
          </a:solidFill>
          <a:ln w="14351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6438900" y="5026025"/>
            <a:ext cx="1250950" cy="4508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6619875" y="5176838"/>
            <a:ext cx="889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hlink"/>
                </a:solidFill>
                <a:latin typeface="宋体" pitchFamily="2" charset="-122"/>
              </a:rPr>
              <a:t>参考椭球面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55308" name="Rectangle 24"/>
          <p:cNvSpPr>
            <a:spLocks noChangeArrowheads="1"/>
          </p:cNvSpPr>
          <p:nvPr/>
        </p:nvSpPr>
        <p:spPr bwMode="auto">
          <a:xfrm>
            <a:off x="7523163" y="514667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13689" name="Freeform 25"/>
          <p:cNvSpPr>
            <a:spLocks noEditPoints="1"/>
          </p:cNvSpPr>
          <p:nvPr/>
        </p:nvSpPr>
        <p:spPr bwMode="auto">
          <a:xfrm>
            <a:off x="5759450" y="4110038"/>
            <a:ext cx="1116013" cy="825500"/>
          </a:xfrm>
          <a:custGeom>
            <a:avLst/>
            <a:gdLst>
              <a:gd name="T0" fmla="*/ 1116013 w 703"/>
              <a:gd name="T1" fmla="*/ 14288 h 520"/>
              <a:gd name="T2" fmla="*/ 573088 w 703"/>
              <a:gd name="T3" fmla="*/ 825500 h 520"/>
              <a:gd name="T4" fmla="*/ 558800 w 703"/>
              <a:gd name="T5" fmla="*/ 825500 h 520"/>
              <a:gd name="T6" fmla="*/ 15875 w 703"/>
              <a:gd name="T7" fmla="*/ 825500 h 520"/>
              <a:gd name="T8" fmla="*/ 0 w 703"/>
              <a:gd name="T9" fmla="*/ 825500 h 520"/>
              <a:gd name="T10" fmla="*/ 0 w 703"/>
              <a:gd name="T11" fmla="*/ 825500 h 520"/>
              <a:gd name="T12" fmla="*/ 0 w 703"/>
              <a:gd name="T13" fmla="*/ 811213 h 520"/>
              <a:gd name="T14" fmla="*/ 15875 w 703"/>
              <a:gd name="T15" fmla="*/ 811213 h 520"/>
              <a:gd name="T16" fmla="*/ 558800 w 703"/>
              <a:gd name="T17" fmla="*/ 811213 h 520"/>
              <a:gd name="T18" fmla="*/ 558800 w 703"/>
              <a:gd name="T19" fmla="*/ 811213 h 520"/>
              <a:gd name="T20" fmla="*/ 1101725 w 703"/>
              <a:gd name="T21" fmla="*/ 0 h 520"/>
              <a:gd name="T22" fmla="*/ 1116013 w 703"/>
              <a:gd name="T23" fmla="*/ 0 h 520"/>
              <a:gd name="T24" fmla="*/ 1116013 w 703"/>
              <a:gd name="T25" fmla="*/ 0 h 520"/>
              <a:gd name="T26" fmla="*/ 1116013 w 703"/>
              <a:gd name="T27" fmla="*/ 0 h 520"/>
              <a:gd name="T28" fmla="*/ 1116013 w 703"/>
              <a:gd name="T29" fmla="*/ 14288 h 520"/>
              <a:gd name="T30" fmla="*/ 1116013 w 703"/>
              <a:gd name="T31" fmla="*/ 14288 h 520"/>
              <a:gd name="T32" fmla="*/ 1055688 w 703"/>
              <a:gd name="T33" fmla="*/ 30163 h 520"/>
              <a:gd name="T34" fmla="*/ 1116013 w 703"/>
              <a:gd name="T35" fmla="*/ 0 h 520"/>
              <a:gd name="T36" fmla="*/ 1116013 w 703"/>
              <a:gd name="T37" fmla="*/ 74613 h 520"/>
              <a:gd name="T38" fmla="*/ 1116013 w 703"/>
              <a:gd name="T39" fmla="*/ 74613 h 520"/>
              <a:gd name="T40" fmla="*/ 1116013 w 703"/>
              <a:gd name="T41" fmla="*/ 88900 h 520"/>
              <a:gd name="T42" fmla="*/ 1101725 w 703"/>
              <a:gd name="T43" fmla="*/ 74613 h 520"/>
              <a:gd name="T44" fmla="*/ 1101725 w 703"/>
              <a:gd name="T45" fmla="*/ 74613 h 520"/>
              <a:gd name="T46" fmla="*/ 1101725 w 703"/>
              <a:gd name="T47" fmla="*/ 0 h 520"/>
              <a:gd name="T48" fmla="*/ 1116013 w 703"/>
              <a:gd name="T49" fmla="*/ 14288 h 520"/>
              <a:gd name="T50" fmla="*/ 1055688 w 703"/>
              <a:gd name="T51" fmla="*/ 44450 h 520"/>
              <a:gd name="T52" fmla="*/ 1055688 w 703"/>
              <a:gd name="T53" fmla="*/ 44450 h 520"/>
              <a:gd name="T54" fmla="*/ 1041400 w 703"/>
              <a:gd name="T55" fmla="*/ 44450 h 520"/>
              <a:gd name="T56" fmla="*/ 1041400 w 703"/>
              <a:gd name="T57" fmla="*/ 30163 h 520"/>
              <a:gd name="T58" fmla="*/ 1055688 w 703"/>
              <a:gd name="T59" fmla="*/ 30163 h 520"/>
              <a:gd name="T60" fmla="*/ 1055688 w 703"/>
              <a:gd name="T61" fmla="*/ 30163 h 52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03" h="520">
                <a:moveTo>
                  <a:pt x="703" y="9"/>
                </a:moveTo>
                <a:lnTo>
                  <a:pt x="361" y="520"/>
                </a:lnTo>
                <a:lnTo>
                  <a:pt x="352" y="520"/>
                </a:lnTo>
                <a:lnTo>
                  <a:pt x="10" y="520"/>
                </a:lnTo>
                <a:lnTo>
                  <a:pt x="0" y="520"/>
                </a:lnTo>
                <a:lnTo>
                  <a:pt x="0" y="511"/>
                </a:lnTo>
                <a:lnTo>
                  <a:pt x="10" y="511"/>
                </a:lnTo>
                <a:lnTo>
                  <a:pt x="352" y="511"/>
                </a:lnTo>
                <a:lnTo>
                  <a:pt x="694" y="0"/>
                </a:lnTo>
                <a:lnTo>
                  <a:pt x="703" y="0"/>
                </a:lnTo>
                <a:lnTo>
                  <a:pt x="703" y="9"/>
                </a:lnTo>
                <a:close/>
                <a:moveTo>
                  <a:pt x="665" y="19"/>
                </a:moveTo>
                <a:lnTo>
                  <a:pt x="703" y="0"/>
                </a:lnTo>
                <a:lnTo>
                  <a:pt x="703" y="47"/>
                </a:lnTo>
                <a:lnTo>
                  <a:pt x="703" y="56"/>
                </a:lnTo>
                <a:lnTo>
                  <a:pt x="694" y="47"/>
                </a:lnTo>
                <a:lnTo>
                  <a:pt x="694" y="0"/>
                </a:lnTo>
                <a:lnTo>
                  <a:pt x="703" y="9"/>
                </a:lnTo>
                <a:lnTo>
                  <a:pt x="665" y="28"/>
                </a:lnTo>
                <a:lnTo>
                  <a:pt x="656" y="28"/>
                </a:lnTo>
                <a:lnTo>
                  <a:pt x="656" y="19"/>
                </a:lnTo>
                <a:lnTo>
                  <a:pt x="665" y="19"/>
                </a:lnTo>
                <a:close/>
              </a:path>
            </a:pathLst>
          </a:custGeom>
          <a:solidFill>
            <a:srgbClr val="000000"/>
          </a:solidFill>
          <a:ln w="143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4086225" y="4756150"/>
            <a:ext cx="1568450" cy="465138"/>
          </a:xfrm>
          <a:prstGeom prst="rect">
            <a:avLst/>
          </a:prstGeom>
          <a:noFill/>
          <a:ln w="1435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4327525" y="4905375"/>
            <a:ext cx="1066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宋体" pitchFamily="2" charset="-122"/>
              </a:rPr>
              <a:t>似大地水准面</a:t>
            </a:r>
            <a:endParaRPr lang="zh-CN" altLang="en-US"/>
          </a:p>
        </p:txBody>
      </p:sp>
      <p:sp>
        <p:nvSpPr>
          <p:cNvPr id="55312" name="Rectangle 28"/>
          <p:cNvSpPr>
            <a:spLocks noChangeArrowheads="1"/>
          </p:cNvSpPr>
          <p:nvPr/>
        </p:nvSpPr>
        <p:spPr bwMode="auto">
          <a:xfrm>
            <a:off x="5413375" y="4875213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13693" name="Freeform 29"/>
          <p:cNvSpPr>
            <a:spLocks noEditPoints="1"/>
          </p:cNvSpPr>
          <p:nvPr/>
        </p:nvSpPr>
        <p:spPr bwMode="auto">
          <a:xfrm>
            <a:off x="3348038" y="2065338"/>
            <a:ext cx="5381625" cy="1096962"/>
          </a:xfrm>
          <a:custGeom>
            <a:avLst/>
            <a:gdLst>
              <a:gd name="T0" fmla="*/ 211138 w 3390"/>
              <a:gd name="T1" fmla="*/ 404812 h 691"/>
              <a:gd name="T2" fmla="*/ 271463 w 3390"/>
              <a:gd name="T3" fmla="*/ 330200 h 691"/>
              <a:gd name="T4" fmla="*/ 452438 w 3390"/>
              <a:gd name="T5" fmla="*/ 179387 h 691"/>
              <a:gd name="T6" fmla="*/ 331788 w 3390"/>
              <a:gd name="T7" fmla="*/ 315912 h 691"/>
              <a:gd name="T8" fmla="*/ 496888 w 3390"/>
              <a:gd name="T9" fmla="*/ 44450 h 691"/>
              <a:gd name="T10" fmla="*/ 677863 w 3390"/>
              <a:gd name="T11" fmla="*/ 30162 h 691"/>
              <a:gd name="T12" fmla="*/ 512763 w 3390"/>
              <a:gd name="T13" fmla="*/ 104775 h 691"/>
              <a:gd name="T14" fmla="*/ 965200 w 3390"/>
              <a:gd name="T15" fmla="*/ 30162 h 691"/>
              <a:gd name="T16" fmla="*/ 1009650 w 3390"/>
              <a:gd name="T17" fmla="*/ 44450 h 691"/>
              <a:gd name="T18" fmla="*/ 979488 w 3390"/>
              <a:gd name="T19" fmla="*/ 74612 h 691"/>
              <a:gd name="T20" fmla="*/ 768350 w 3390"/>
              <a:gd name="T21" fmla="*/ 0 h 691"/>
              <a:gd name="T22" fmla="*/ 1281113 w 3390"/>
              <a:gd name="T23" fmla="*/ 239712 h 691"/>
              <a:gd name="T24" fmla="*/ 1371600 w 3390"/>
              <a:gd name="T25" fmla="*/ 255587 h 691"/>
              <a:gd name="T26" fmla="*/ 1582738 w 3390"/>
              <a:gd name="T27" fmla="*/ 374650 h 691"/>
              <a:gd name="T28" fmla="*/ 1689100 w 3390"/>
              <a:gd name="T29" fmla="*/ 374650 h 691"/>
              <a:gd name="T30" fmla="*/ 1868488 w 3390"/>
              <a:gd name="T31" fmla="*/ 404812 h 691"/>
              <a:gd name="T32" fmla="*/ 1854200 w 3390"/>
              <a:gd name="T33" fmla="*/ 434975 h 691"/>
              <a:gd name="T34" fmla="*/ 1689100 w 3390"/>
              <a:gd name="T35" fmla="*/ 404812 h 691"/>
              <a:gd name="T36" fmla="*/ 2005013 w 3390"/>
              <a:gd name="T37" fmla="*/ 390525 h 691"/>
              <a:gd name="T38" fmla="*/ 2125663 w 3390"/>
              <a:gd name="T39" fmla="*/ 285750 h 691"/>
              <a:gd name="T40" fmla="*/ 2170113 w 3390"/>
              <a:gd name="T41" fmla="*/ 269875 h 691"/>
              <a:gd name="T42" fmla="*/ 2049463 w 3390"/>
              <a:gd name="T43" fmla="*/ 390525 h 691"/>
              <a:gd name="T44" fmla="*/ 2005013 w 3390"/>
              <a:gd name="T45" fmla="*/ 390525 h 691"/>
              <a:gd name="T46" fmla="*/ 2381250 w 3390"/>
              <a:gd name="T47" fmla="*/ 225425 h 691"/>
              <a:gd name="T48" fmla="*/ 2487613 w 3390"/>
              <a:gd name="T49" fmla="*/ 269875 h 691"/>
              <a:gd name="T50" fmla="*/ 2411413 w 3390"/>
              <a:gd name="T51" fmla="*/ 285750 h 691"/>
              <a:gd name="T52" fmla="*/ 2260600 w 3390"/>
              <a:gd name="T53" fmla="*/ 225425 h 691"/>
              <a:gd name="T54" fmla="*/ 2773363 w 3390"/>
              <a:gd name="T55" fmla="*/ 450850 h 691"/>
              <a:gd name="T56" fmla="*/ 2562225 w 3390"/>
              <a:gd name="T57" fmla="*/ 330200 h 691"/>
              <a:gd name="T58" fmla="*/ 3044825 w 3390"/>
              <a:gd name="T59" fmla="*/ 571500 h 691"/>
              <a:gd name="T60" fmla="*/ 3000375 w 3390"/>
              <a:gd name="T61" fmla="*/ 585787 h 691"/>
              <a:gd name="T62" fmla="*/ 3195638 w 3390"/>
              <a:gd name="T63" fmla="*/ 615950 h 691"/>
              <a:gd name="T64" fmla="*/ 3271838 w 3390"/>
              <a:gd name="T65" fmla="*/ 676275 h 691"/>
              <a:gd name="T66" fmla="*/ 3482975 w 3390"/>
              <a:gd name="T67" fmla="*/ 690562 h 691"/>
              <a:gd name="T68" fmla="*/ 3648075 w 3390"/>
              <a:gd name="T69" fmla="*/ 750887 h 691"/>
              <a:gd name="T70" fmla="*/ 3933825 w 3390"/>
              <a:gd name="T71" fmla="*/ 736600 h 691"/>
              <a:gd name="T72" fmla="*/ 3798888 w 3390"/>
              <a:gd name="T73" fmla="*/ 750887 h 691"/>
              <a:gd name="T74" fmla="*/ 4221163 w 3390"/>
              <a:gd name="T75" fmla="*/ 690562 h 691"/>
              <a:gd name="T76" fmla="*/ 4251325 w 3390"/>
              <a:gd name="T77" fmla="*/ 676275 h 691"/>
              <a:gd name="T78" fmla="*/ 4265613 w 3390"/>
              <a:gd name="T79" fmla="*/ 706437 h 691"/>
              <a:gd name="T80" fmla="*/ 4221163 w 3390"/>
              <a:gd name="T81" fmla="*/ 720725 h 691"/>
              <a:gd name="T82" fmla="*/ 4130675 w 3390"/>
              <a:gd name="T83" fmla="*/ 706437 h 691"/>
              <a:gd name="T84" fmla="*/ 4492625 w 3390"/>
              <a:gd name="T85" fmla="*/ 571500 h 691"/>
              <a:gd name="T86" fmla="*/ 4657725 w 3390"/>
              <a:gd name="T87" fmla="*/ 600075 h 691"/>
              <a:gd name="T88" fmla="*/ 4597400 w 3390"/>
              <a:gd name="T89" fmla="*/ 615950 h 691"/>
              <a:gd name="T90" fmla="*/ 4476750 w 3390"/>
              <a:gd name="T91" fmla="*/ 600075 h 691"/>
              <a:gd name="T92" fmla="*/ 4748213 w 3390"/>
              <a:gd name="T93" fmla="*/ 646112 h 691"/>
              <a:gd name="T94" fmla="*/ 4824413 w 3390"/>
              <a:gd name="T95" fmla="*/ 690562 h 691"/>
              <a:gd name="T96" fmla="*/ 4945063 w 3390"/>
              <a:gd name="T97" fmla="*/ 796925 h 691"/>
              <a:gd name="T98" fmla="*/ 4778375 w 3390"/>
              <a:gd name="T99" fmla="*/ 720725 h 691"/>
              <a:gd name="T100" fmla="*/ 4733925 w 3390"/>
              <a:gd name="T101" fmla="*/ 676275 h 691"/>
              <a:gd name="T102" fmla="*/ 5095875 w 3390"/>
              <a:gd name="T103" fmla="*/ 915987 h 691"/>
              <a:gd name="T104" fmla="*/ 5095875 w 3390"/>
              <a:gd name="T105" fmla="*/ 962025 h 691"/>
              <a:gd name="T106" fmla="*/ 5005388 w 3390"/>
              <a:gd name="T107" fmla="*/ 855662 h 691"/>
              <a:gd name="T108" fmla="*/ 5381625 w 3390"/>
              <a:gd name="T109" fmla="*/ 1066800 h 691"/>
              <a:gd name="T110" fmla="*/ 5276850 w 3390"/>
              <a:gd name="T111" fmla="*/ 1022350 h 69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390" h="691">
                <a:moveTo>
                  <a:pt x="0" y="312"/>
                </a:moveTo>
                <a:lnTo>
                  <a:pt x="38" y="284"/>
                </a:lnTo>
                <a:lnTo>
                  <a:pt x="76" y="255"/>
                </a:lnTo>
                <a:lnTo>
                  <a:pt x="123" y="236"/>
                </a:lnTo>
                <a:lnTo>
                  <a:pt x="133" y="255"/>
                </a:lnTo>
                <a:lnTo>
                  <a:pt x="85" y="274"/>
                </a:lnTo>
                <a:lnTo>
                  <a:pt x="47" y="303"/>
                </a:lnTo>
                <a:lnTo>
                  <a:pt x="0" y="331"/>
                </a:lnTo>
                <a:lnTo>
                  <a:pt x="0" y="312"/>
                </a:lnTo>
                <a:close/>
                <a:moveTo>
                  <a:pt x="171" y="208"/>
                </a:moveTo>
                <a:lnTo>
                  <a:pt x="199" y="180"/>
                </a:lnTo>
                <a:lnTo>
                  <a:pt x="256" y="142"/>
                </a:lnTo>
                <a:lnTo>
                  <a:pt x="275" y="132"/>
                </a:lnTo>
                <a:lnTo>
                  <a:pt x="285" y="113"/>
                </a:lnTo>
                <a:lnTo>
                  <a:pt x="304" y="123"/>
                </a:lnTo>
                <a:lnTo>
                  <a:pt x="285" y="142"/>
                </a:lnTo>
                <a:lnTo>
                  <a:pt x="266" y="161"/>
                </a:lnTo>
                <a:lnTo>
                  <a:pt x="209" y="199"/>
                </a:lnTo>
                <a:lnTo>
                  <a:pt x="180" y="217"/>
                </a:lnTo>
                <a:lnTo>
                  <a:pt x="171" y="208"/>
                </a:lnTo>
                <a:close/>
                <a:moveTo>
                  <a:pt x="304" y="66"/>
                </a:moveTo>
                <a:lnTo>
                  <a:pt x="313" y="56"/>
                </a:lnTo>
                <a:lnTo>
                  <a:pt x="313" y="28"/>
                </a:lnTo>
                <a:lnTo>
                  <a:pt x="323" y="9"/>
                </a:lnTo>
                <a:lnTo>
                  <a:pt x="332" y="0"/>
                </a:lnTo>
                <a:lnTo>
                  <a:pt x="427" y="0"/>
                </a:lnTo>
                <a:lnTo>
                  <a:pt x="427" y="19"/>
                </a:lnTo>
                <a:lnTo>
                  <a:pt x="332" y="19"/>
                </a:lnTo>
                <a:lnTo>
                  <a:pt x="342" y="9"/>
                </a:lnTo>
                <a:lnTo>
                  <a:pt x="332" y="38"/>
                </a:lnTo>
                <a:lnTo>
                  <a:pt x="332" y="66"/>
                </a:lnTo>
                <a:lnTo>
                  <a:pt x="323" y="66"/>
                </a:lnTo>
                <a:lnTo>
                  <a:pt x="304" y="66"/>
                </a:lnTo>
                <a:close/>
                <a:moveTo>
                  <a:pt x="484" y="0"/>
                </a:moveTo>
                <a:lnTo>
                  <a:pt x="560" y="9"/>
                </a:lnTo>
                <a:lnTo>
                  <a:pt x="579" y="9"/>
                </a:lnTo>
                <a:lnTo>
                  <a:pt x="608" y="19"/>
                </a:lnTo>
                <a:lnTo>
                  <a:pt x="617" y="28"/>
                </a:lnTo>
                <a:lnTo>
                  <a:pt x="627" y="28"/>
                </a:lnTo>
                <a:lnTo>
                  <a:pt x="636" y="28"/>
                </a:lnTo>
                <a:lnTo>
                  <a:pt x="627" y="47"/>
                </a:lnTo>
                <a:lnTo>
                  <a:pt x="617" y="47"/>
                </a:lnTo>
                <a:lnTo>
                  <a:pt x="627" y="47"/>
                </a:lnTo>
                <a:lnTo>
                  <a:pt x="617" y="47"/>
                </a:lnTo>
                <a:lnTo>
                  <a:pt x="598" y="38"/>
                </a:lnTo>
                <a:lnTo>
                  <a:pt x="579" y="28"/>
                </a:lnTo>
                <a:lnTo>
                  <a:pt x="560" y="28"/>
                </a:lnTo>
                <a:lnTo>
                  <a:pt x="484" y="19"/>
                </a:lnTo>
                <a:lnTo>
                  <a:pt x="484" y="0"/>
                </a:lnTo>
                <a:close/>
                <a:moveTo>
                  <a:pt x="684" y="66"/>
                </a:moveTo>
                <a:lnTo>
                  <a:pt x="712" y="85"/>
                </a:lnTo>
                <a:lnTo>
                  <a:pt x="807" y="132"/>
                </a:lnTo>
                <a:lnTo>
                  <a:pt x="817" y="132"/>
                </a:lnTo>
                <a:lnTo>
                  <a:pt x="807" y="151"/>
                </a:lnTo>
                <a:lnTo>
                  <a:pt x="798" y="151"/>
                </a:lnTo>
                <a:lnTo>
                  <a:pt x="703" y="104"/>
                </a:lnTo>
                <a:lnTo>
                  <a:pt x="674" y="75"/>
                </a:lnTo>
                <a:lnTo>
                  <a:pt x="684" y="66"/>
                </a:lnTo>
                <a:close/>
                <a:moveTo>
                  <a:pt x="864" y="161"/>
                </a:moveTo>
                <a:lnTo>
                  <a:pt x="902" y="180"/>
                </a:lnTo>
                <a:lnTo>
                  <a:pt x="1007" y="217"/>
                </a:lnTo>
                <a:lnTo>
                  <a:pt x="997" y="236"/>
                </a:lnTo>
                <a:lnTo>
                  <a:pt x="893" y="189"/>
                </a:lnTo>
                <a:lnTo>
                  <a:pt x="855" y="180"/>
                </a:lnTo>
                <a:lnTo>
                  <a:pt x="864" y="161"/>
                </a:lnTo>
                <a:close/>
                <a:moveTo>
                  <a:pt x="1054" y="227"/>
                </a:moveTo>
                <a:lnTo>
                  <a:pt x="1064" y="236"/>
                </a:lnTo>
                <a:lnTo>
                  <a:pt x="1130" y="246"/>
                </a:lnTo>
                <a:lnTo>
                  <a:pt x="1140" y="246"/>
                </a:lnTo>
                <a:lnTo>
                  <a:pt x="1158" y="246"/>
                </a:lnTo>
                <a:lnTo>
                  <a:pt x="1168" y="255"/>
                </a:lnTo>
                <a:lnTo>
                  <a:pt x="1177" y="255"/>
                </a:lnTo>
                <a:lnTo>
                  <a:pt x="1206" y="255"/>
                </a:lnTo>
                <a:lnTo>
                  <a:pt x="1206" y="274"/>
                </a:lnTo>
                <a:lnTo>
                  <a:pt x="1177" y="274"/>
                </a:lnTo>
                <a:lnTo>
                  <a:pt x="1168" y="274"/>
                </a:lnTo>
                <a:lnTo>
                  <a:pt x="1158" y="265"/>
                </a:lnTo>
                <a:lnTo>
                  <a:pt x="1140" y="265"/>
                </a:lnTo>
                <a:lnTo>
                  <a:pt x="1130" y="265"/>
                </a:lnTo>
                <a:lnTo>
                  <a:pt x="1064" y="255"/>
                </a:lnTo>
                <a:lnTo>
                  <a:pt x="1054" y="246"/>
                </a:lnTo>
                <a:lnTo>
                  <a:pt x="1054" y="227"/>
                </a:lnTo>
                <a:close/>
                <a:moveTo>
                  <a:pt x="1263" y="246"/>
                </a:moveTo>
                <a:lnTo>
                  <a:pt x="1263" y="246"/>
                </a:lnTo>
                <a:lnTo>
                  <a:pt x="1282" y="236"/>
                </a:lnTo>
                <a:lnTo>
                  <a:pt x="1301" y="217"/>
                </a:lnTo>
                <a:lnTo>
                  <a:pt x="1329" y="189"/>
                </a:lnTo>
                <a:lnTo>
                  <a:pt x="1339" y="180"/>
                </a:lnTo>
                <a:lnTo>
                  <a:pt x="1348" y="161"/>
                </a:lnTo>
                <a:lnTo>
                  <a:pt x="1358" y="142"/>
                </a:lnTo>
                <a:lnTo>
                  <a:pt x="1377" y="151"/>
                </a:lnTo>
                <a:lnTo>
                  <a:pt x="1367" y="170"/>
                </a:lnTo>
                <a:lnTo>
                  <a:pt x="1358" y="189"/>
                </a:lnTo>
                <a:lnTo>
                  <a:pt x="1348" y="208"/>
                </a:lnTo>
                <a:lnTo>
                  <a:pt x="1310" y="236"/>
                </a:lnTo>
                <a:lnTo>
                  <a:pt x="1291" y="246"/>
                </a:lnTo>
                <a:lnTo>
                  <a:pt x="1272" y="265"/>
                </a:lnTo>
                <a:lnTo>
                  <a:pt x="1263" y="265"/>
                </a:lnTo>
                <a:lnTo>
                  <a:pt x="1263" y="246"/>
                </a:lnTo>
                <a:close/>
                <a:moveTo>
                  <a:pt x="1415" y="123"/>
                </a:moveTo>
                <a:lnTo>
                  <a:pt x="1424" y="123"/>
                </a:lnTo>
                <a:lnTo>
                  <a:pt x="1434" y="123"/>
                </a:lnTo>
                <a:lnTo>
                  <a:pt x="1472" y="132"/>
                </a:lnTo>
                <a:lnTo>
                  <a:pt x="1500" y="142"/>
                </a:lnTo>
                <a:lnTo>
                  <a:pt x="1529" y="161"/>
                </a:lnTo>
                <a:lnTo>
                  <a:pt x="1538" y="161"/>
                </a:lnTo>
                <a:lnTo>
                  <a:pt x="1557" y="170"/>
                </a:lnTo>
                <a:lnTo>
                  <a:pt x="1567" y="170"/>
                </a:lnTo>
                <a:lnTo>
                  <a:pt x="1557" y="189"/>
                </a:lnTo>
                <a:lnTo>
                  <a:pt x="1538" y="180"/>
                </a:lnTo>
                <a:lnTo>
                  <a:pt x="1519" y="180"/>
                </a:lnTo>
                <a:lnTo>
                  <a:pt x="1491" y="161"/>
                </a:lnTo>
                <a:lnTo>
                  <a:pt x="1462" y="151"/>
                </a:lnTo>
                <a:lnTo>
                  <a:pt x="1424" y="142"/>
                </a:lnTo>
                <a:lnTo>
                  <a:pt x="1434" y="142"/>
                </a:lnTo>
                <a:lnTo>
                  <a:pt x="1424" y="142"/>
                </a:lnTo>
                <a:lnTo>
                  <a:pt x="1415" y="123"/>
                </a:lnTo>
                <a:close/>
                <a:moveTo>
                  <a:pt x="1614" y="208"/>
                </a:moveTo>
                <a:lnTo>
                  <a:pt x="1633" y="217"/>
                </a:lnTo>
                <a:lnTo>
                  <a:pt x="1709" y="265"/>
                </a:lnTo>
                <a:lnTo>
                  <a:pt x="1747" y="284"/>
                </a:lnTo>
                <a:lnTo>
                  <a:pt x="1738" y="293"/>
                </a:lnTo>
                <a:lnTo>
                  <a:pt x="1700" y="284"/>
                </a:lnTo>
                <a:lnTo>
                  <a:pt x="1624" y="236"/>
                </a:lnTo>
                <a:lnTo>
                  <a:pt x="1605" y="217"/>
                </a:lnTo>
                <a:lnTo>
                  <a:pt x="1614" y="208"/>
                </a:lnTo>
                <a:close/>
                <a:moveTo>
                  <a:pt x="1795" y="303"/>
                </a:moveTo>
                <a:lnTo>
                  <a:pt x="1880" y="341"/>
                </a:lnTo>
                <a:lnTo>
                  <a:pt x="1899" y="350"/>
                </a:lnTo>
                <a:lnTo>
                  <a:pt x="1928" y="360"/>
                </a:lnTo>
                <a:lnTo>
                  <a:pt x="1918" y="360"/>
                </a:lnTo>
                <a:lnTo>
                  <a:pt x="1937" y="360"/>
                </a:lnTo>
                <a:lnTo>
                  <a:pt x="1928" y="378"/>
                </a:lnTo>
                <a:lnTo>
                  <a:pt x="1918" y="378"/>
                </a:lnTo>
                <a:lnTo>
                  <a:pt x="1890" y="369"/>
                </a:lnTo>
                <a:lnTo>
                  <a:pt x="1871" y="360"/>
                </a:lnTo>
                <a:lnTo>
                  <a:pt x="1785" y="322"/>
                </a:lnTo>
                <a:lnTo>
                  <a:pt x="1795" y="303"/>
                </a:lnTo>
                <a:close/>
                <a:moveTo>
                  <a:pt x="1994" y="378"/>
                </a:moveTo>
                <a:lnTo>
                  <a:pt x="2013" y="388"/>
                </a:lnTo>
                <a:lnTo>
                  <a:pt x="2042" y="397"/>
                </a:lnTo>
                <a:lnTo>
                  <a:pt x="2061" y="407"/>
                </a:lnTo>
                <a:lnTo>
                  <a:pt x="2137" y="416"/>
                </a:lnTo>
                <a:lnTo>
                  <a:pt x="2127" y="435"/>
                </a:lnTo>
                <a:lnTo>
                  <a:pt x="2061" y="426"/>
                </a:lnTo>
                <a:lnTo>
                  <a:pt x="2032" y="416"/>
                </a:lnTo>
                <a:lnTo>
                  <a:pt x="2013" y="407"/>
                </a:lnTo>
                <a:lnTo>
                  <a:pt x="1985" y="397"/>
                </a:lnTo>
                <a:lnTo>
                  <a:pt x="1994" y="378"/>
                </a:lnTo>
                <a:close/>
                <a:moveTo>
                  <a:pt x="2194" y="435"/>
                </a:moveTo>
                <a:lnTo>
                  <a:pt x="2222" y="445"/>
                </a:lnTo>
                <a:lnTo>
                  <a:pt x="2307" y="454"/>
                </a:lnTo>
                <a:lnTo>
                  <a:pt x="2336" y="464"/>
                </a:lnTo>
                <a:lnTo>
                  <a:pt x="2336" y="483"/>
                </a:lnTo>
                <a:lnTo>
                  <a:pt x="2298" y="473"/>
                </a:lnTo>
                <a:lnTo>
                  <a:pt x="2222" y="464"/>
                </a:lnTo>
                <a:lnTo>
                  <a:pt x="2184" y="454"/>
                </a:lnTo>
                <a:lnTo>
                  <a:pt x="2194" y="435"/>
                </a:lnTo>
                <a:close/>
                <a:moveTo>
                  <a:pt x="2393" y="473"/>
                </a:moveTo>
                <a:lnTo>
                  <a:pt x="2478" y="464"/>
                </a:lnTo>
                <a:lnTo>
                  <a:pt x="2545" y="454"/>
                </a:lnTo>
                <a:lnTo>
                  <a:pt x="2545" y="473"/>
                </a:lnTo>
                <a:lnTo>
                  <a:pt x="2478" y="483"/>
                </a:lnTo>
                <a:lnTo>
                  <a:pt x="2393" y="492"/>
                </a:lnTo>
                <a:lnTo>
                  <a:pt x="2393" y="473"/>
                </a:lnTo>
                <a:close/>
                <a:moveTo>
                  <a:pt x="2602" y="445"/>
                </a:moveTo>
                <a:lnTo>
                  <a:pt x="2602" y="445"/>
                </a:lnTo>
                <a:lnTo>
                  <a:pt x="2630" y="445"/>
                </a:lnTo>
                <a:lnTo>
                  <a:pt x="2640" y="435"/>
                </a:lnTo>
                <a:lnTo>
                  <a:pt x="2659" y="435"/>
                </a:lnTo>
                <a:lnTo>
                  <a:pt x="2668" y="435"/>
                </a:lnTo>
                <a:lnTo>
                  <a:pt x="2659" y="435"/>
                </a:lnTo>
                <a:lnTo>
                  <a:pt x="2668" y="435"/>
                </a:lnTo>
                <a:lnTo>
                  <a:pt x="2678" y="426"/>
                </a:lnTo>
                <a:lnTo>
                  <a:pt x="2706" y="407"/>
                </a:lnTo>
                <a:lnTo>
                  <a:pt x="2735" y="388"/>
                </a:lnTo>
                <a:lnTo>
                  <a:pt x="2744" y="407"/>
                </a:lnTo>
                <a:lnTo>
                  <a:pt x="2716" y="426"/>
                </a:lnTo>
                <a:lnTo>
                  <a:pt x="2687" y="445"/>
                </a:lnTo>
                <a:lnTo>
                  <a:pt x="2678" y="445"/>
                </a:lnTo>
                <a:lnTo>
                  <a:pt x="2668" y="454"/>
                </a:lnTo>
                <a:lnTo>
                  <a:pt x="2659" y="454"/>
                </a:lnTo>
                <a:lnTo>
                  <a:pt x="2649" y="454"/>
                </a:lnTo>
                <a:lnTo>
                  <a:pt x="2630" y="464"/>
                </a:lnTo>
                <a:lnTo>
                  <a:pt x="2602" y="464"/>
                </a:lnTo>
                <a:lnTo>
                  <a:pt x="2602" y="445"/>
                </a:lnTo>
                <a:close/>
                <a:moveTo>
                  <a:pt x="2792" y="369"/>
                </a:moveTo>
                <a:lnTo>
                  <a:pt x="2801" y="369"/>
                </a:lnTo>
                <a:lnTo>
                  <a:pt x="2820" y="360"/>
                </a:lnTo>
                <a:lnTo>
                  <a:pt x="2830" y="360"/>
                </a:lnTo>
                <a:lnTo>
                  <a:pt x="2868" y="360"/>
                </a:lnTo>
                <a:lnTo>
                  <a:pt x="2906" y="369"/>
                </a:lnTo>
                <a:lnTo>
                  <a:pt x="2934" y="378"/>
                </a:lnTo>
                <a:lnTo>
                  <a:pt x="2944" y="378"/>
                </a:lnTo>
                <a:lnTo>
                  <a:pt x="2934" y="397"/>
                </a:lnTo>
                <a:lnTo>
                  <a:pt x="2896" y="388"/>
                </a:lnTo>
                <a:lnTo>
                  <a:pt x="2868" y="378"/>
                </a:lnTo>
                <a:lnTo>
                  <a:pt x="2830" y="378"/>
                </a:lnTo>
                <a:lnTo>
                  <a:pt x="2820" y="378"/>
                </a:lnTo>
                <a:lnTo>
                  <a:pt x="2801" y="378"/>
                </a:lnTo>
                <a:lnTo>
                  <a:pt x="2792" y="388"/>
                </a:lnTo>
                <a:lnTo>
                  <a:pt x="2792" y="369"/>
                </a:lnTo>
                <a:close/>
                <a:moveTo>
                  <a:pt x="2991" y="407"/>
                </a:moveTo>
                <a:lnTo>
                  <a:pt x="2991" y="407"/>
                </a:lnTo>
                <a:lnTo>
                  <a:pt x="3001" y="416"/>
                </a:lnTo>
                <a:lnTo>
                  <a:pt x="3020" y="426"/>
                </a:lnTo>
                <a:lnTo>
                  <a:pt x="3020" y="435"/>
                </a:lnTo>
                <a:lnTo>
                  <a:pt x="3039" y="435"/>
                </a:lnTo>
                <a:lnTo>
                  <a:pt x="3058" y="445"/>
                </a:lnTo>
                <a:lnTo>
                  <a:pt x="3077" y="464"/>
                </a:lnTo>
                <a:lnTo>
                  <a:pt x="3115" y="483"/>
                </a:lnTo>
                <a:lnTo>
                  <a:pt x="3124" y="483"/>
                </a:lnTo>
                <a:lnTo>
                  <a:pt x="3115" y="502"/>
                </a:lnTo>
                <a:lnTo>
                  <a:pt x="3105" y="502"/>
                </a:lnTo>
                <a:lnTo>
                  <a:pt x="3067" y="483"/>
                </a:lnTo>
                <a:lnTo>
                  <a:pt x="3048" y="464"/>
                </a:lnTo>
                <a:lnTo>
                  <a:pt x="3029" y="454"/>
                </a:lnTo>
                <a:lnTo>
                  <a:pt x="3010" y="454"/>
                </a:lnTo>
                <a:lnTo>
                  <a:pt x="3010" y="445"/>
                </a:lnTo>
                <a:lnTo>
                  <a:pt x="2991" y="435"/>
                </a:lnTo>
                <a:lnTo>
                  <a:pt x="2982" y="426"/>
                </a:lnTo>
                <a:lnTo>
                  <a:pt x="2991" y="407"/>
                </a:lnTo>
                <a:close/>
                <a:moveTo>
                  <a:pt x="3172" y="521"/>
                </a:moveTo>
                <a:lnTo>
                  <a:pt x="3200" y="558"/>
                </a:lnTo>
                <a:lnTo>
                  <a:pt x="3210" y="577"/>
                </a:lnTo>
                <a:lnTo>
                  <a:pt x="3219" y="587"/>
                </a:lnTo>
                <a:lnTo>
                  <a:pt x="3276" y="625"/>
                </a:lnTo>
                <a:lnTo>
                  <a:pt x="3267" y="634"/>
                </a:lnTo>
                <a:lnTo>
                  <a:pt x="3210" y="606"/>
                </a:lnTo>
                <a:lnTo>
                  <a:pt x="3191" y="587"/>
                </a:lnTo>
                <a:lnTo>
                  <a:pt x="3181" y="568"/>
                </a:lnTo>
                <a:lnTo>
                  <a:pt x="3153" y="539"/>
                </a:lnTo>
                <a:lnTo>
                  <a:pt x="3172" y="521"/>
                </a:lnTo>
                <a:close/>
                <a:moveTo>
                  <a:pt x="3324" y="644"/>
                </a:moveTo>
                <a:lnTo>
                  <a:pt x="3333" y="653"/>
                </a:lnTo>
                <a:lnTo>
                  <a:pt x="3362" y="663"/>
                </a:lnTo>
                <a:lnTo>
                  <a:pt x="3390" y="672"/>
                </a:lnTo>
                <a:lnTo>
                  <a:pt x="3390" y="691"/>
                </a:lnTo>
                <a:lnTo>
                  <a:pt x="3362" y="682"/>
                </a:lnTo>
                <a:lnTo>
                  <a:pt x="3324" y="672"/>
                </a:lnTo>
                <a:lnTo>
                  <a:pt x="3314" y="663"/>
                </a:lnTo>
                <a:lnTo>
                  <a:pt x="3324" y="644"/>
                </a:lnTo>
                <a:close/>
              </a:path>
            </a:pathLst>
          </a:custGeom>
          <a:solidFill>
            <a:schemeClr val="tx1"/>
          </a:solidFill>
          <a:ln w="143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4" name="Freeform 30"/>
          <p:cNvSpPr>
            <a:spLocks noEditPoints="1"/>
          </p:cNvSpPr>
          <p:nvPr/>
        </p:nvSpPr>
        <p:spPr bwMode="auto">
          <a:xfrm>
            <a:off x="7026275" y="1944688"/>
            <a:ext cx="346075" cy="871537"/>
          </a:xfrm>
          <a:custGeom>
            <a:avLst/>
            <a:gdLst>
              <a:gd name="T0" fmla="*/ 14288 w 218"/>
              <a:gd name="T1" fmla="*/ 857250 h 549"/>
              <a:gd name="T2" fmla="*/ 180975 w 218"/>
              <a:gd name="T3" fmla="*/ 14287 h 549"/>
              <a:gd name="T4" fmla="*/ 180975 w 218"/>
              <a:gd name="T5" fmla="*/ 0 h 549"/>
              <a:gd name="T6" fmla="*/ 346075 w 218"/>
              <a:gd name="T7" fmla="*/ 0 h 549"/>
              <a:gd name="T8" fmla="*/ 346075 w 218"/>
              <a:gd name="T9" fmla="*/ 14287 h 549"/>
              <a:gd name="T10" fmla="*/ 346075 w 218"/>
              <a:gd name="T11" fmla="*/ 14287 h 549"/>
              <a:gd name="T12" fmla="*/ 346075 w 218"/>
              <a:gd name="T13" fmla="*/ 14287 h 549"/>
              <a:gd name="T14" fmla="*/ 346075 w 218"/>
              <a:gd name="T15" fmla="*/ 14287 h 549"/>
              <a:gd name="T16" fmla="*/ 180975 w 218"/>
              <a:gd name="T17" fmla="*/ 14287 h 549"/>
              <a:gd name="T18" fmla="*/ 195263 w 218"/>
              <a:gd name="T19" fmla="*/ 14287 h 549"/>
              <a:gd name="T20" fmla="*/ 30163 w 218"/>
              <a:gd name="T21" fmla="*/ 857250 h 549"/>
              <a:gd name="T22" fmla="*/ 30163 w 218"/>
              <a:gd name="T23" fmla="*/ 857250 h 549"/>
              <a:gd name="T24" fmla="*/ 30163 w 218"/>
              <a:gd name="T25" fmla="*/ 857250 h 549"/>
              <a:gd name="T26" fmla="*/ 14288 w 218"/>
              <a:gd name="T27" fmla="*/ 857250 h 549"/>
              <a:gd name="T28" fmla="*/ 14288 w 218"/>
              <a:gd name="T29" fmla="*/ 857250 h 549"/>
              <a:gd name="T30" fmla="*/ 14288 w 218"/>
              <a:gd name="T31" fmla="*/ 857250 h 549"/>
              <a:gd name="T32" fmla="*/ 74613 w 218"/>
              <a:gd name="T33" fmla="*/ 796925 h 549"/>
              <a:gd name="T34" fmla="*/ 30163 w 218"/>
              <a:gd name="T35" fmla="*/ 871537 h 549"/>
              <a:gd name="T36" fmla="*/ 0 w 218"/>
              <a:gd name="T37" fmla="*/ 781050 h 549"/>
              <a:gd name="T38" fmla="*/ 0 w 218"/>
              <a:gd name="T39" fmla="*/ 781050 h 549"/>
              <a:gd name="T40" fmla="*/ 0 w 218"/>
              <a:gd name="T41" fmla="*/ 781050 h 549"/>
              <a:gd name="T42" fmla="*/ 14288 w 218"/>
              <a:gd name="T43" fmla="*/ 781050 h 549"/>
              <a:gd name="T44" fmla="*/ 14288 w 218"/>
              <a:gd name="T45" fmla="*/ 781050 h 549"/>
              <a:gd name="T46" fmla="*/ 30163 w 218"/>
              <a:gd name="T47" fmla="*/ 841375 h 549"/>
              <a:gd name="T48" fmla="*/ 14288 w 218"/>
              <a:gd name="T49" fmla="*/ 841375 h 549"/>
              <a:gd name="T50" fmla="*/ 74613 w 218"/>
              <a:gd name="T51" fmla="*/ 796925 h 549"/>
              <a:gd name="T52" fmla="*/ 74613 w 218"/>
              <a:gd name="T53" fmla="*/ 796925 h 549"/>
              <a:gd name="T54" fmla="*/ 74613 w 218"/>
              <a:gd name="T55" fmla="*/ 796925 h 549"/>
              <a:gd name="T56" fmla="*/ 74613 w 218"/>
              <a:gd name="T57" fmla="*/ 796925 h 549"/>
              <a:gd name="T58" fmla="*/ 74613 w 218"/>
              <a:gd name="T59" fmla="*/ 796925 h 549"/>
              <a:gd name="T60" fmla="*/ 74613 w 218"/>
              <a:gd name="T61" fmla="*/ 796925 h 54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8" h="549">
                <a:moveTo>
                  <a:pt x="9" y="540"/>
                </a:moveTo>
                <a:lnTo>
                  <a:pt x="114" y="9"/>
                </a:lnTo>
                <a:lnTo>
                  <a:pt x="114" y="0"/>
                </a:lnTo>
                <a:lnTo>
                  <a:pt x="218" y="0"/>
                </a:lnTo>
                <a:lnTo>
                  <a:pt x="218" y="9"/>
                </a:lnTo>
                <a:lnTo>
                  <a:pt x="114" y="9"/>
                </a:lnTo>
                <a:lnTo>
                  <a:pt x="123" y="9"/>
                </a:lnTo>
                <a:lnTo>
                  <a:pt x="19" y="540"/>
                </a:lnTo>
                <a:lnTo>
                  <a:pt x="9" y="540"/>
                </a:lnTo>
                <a:close/>
                <a:moveTo>
                  <a:pt x="47" y="502"/>
                </a:moveTo>
                <a:lnTo>
                  <a:pt x="19" y="549"/>
                </a:lnTo>
                <a:lnTo>
                  <a:pt x="0" y="492"/>
                </a:lnTo>
                <a:lnTo>
                  <a:pt x="9" y="492"/>
                </a:lnTo>
                <a:lnTo>
                  <a:pt x="19" y="530"/>
                </a:lnTo>
                <a:lnTo>
                  <a:pt x="9" y="530"/>
                </a:lnTo>
                <a:lnTo>
                  <a:pt x="47" y="502"/>
                </a:lnTo>
                <a:close/>
              </a:path>
            </a:pathLst>
          </a:custGeom>
          <a:solidFill>
            <a:schemeClr val="tx1"/>
          </a:solidFill>
          <a:ln w="1435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7493000" y="1779588"/>
            <a:ext cx="1131888" cy="42068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6" name="Rectangle 32"/>
          <p:cNvSpPr>
            <a:spLocks noChangeArrowheads="1"/>
          </p:cNvSpPr>
          <p:nvPr/>
        </p:nvSpPr>
        <p:spPr bwMode="auto">
          <a:xfrm>
            <a:off x="7689850" y="1928813"/>
            <a:ext cx="711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宋体" pitchFamily="2" charset="-122"/>
              </a:rPr>
              <a:t>地球表面</a:t>
            </a:r>
            <a:endParaRPr lang="zh-CN" altLang="en-US"/>
          </a:p>
        </p:txBody>
      </p:sp>
      <p:sp>
        <p:nvSpPr>
          <p:cNvPr id="55317" name="Rectangle 33"/>
          <p:cNvSpPr>
            <a:spLocks noChangeArrowheads="1"/>
          </p:cNvSpPr>
          <p:nvPr/>
        </p:nvSpPr>
        <p:spPr bwMode="auto">
          <a:xfrm>
            <a:off x="8413750" y="189865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grpSp>
        <p:nvGrpSpPr>
          <p:cNvPr id="113714" name="Group 50"/>
          <p:cNvGrpSpPr>
            <a:grpSpLocks/>
          </p:cNvGrpSpPr>
          <p:nvPr/>
        </p:nvGrpSpPr>
        <p:grpSpPr bwMode="auto">
          <a:xfrm>
            <a:off x="4870450" y="2351088"/>
            <a:ext cx="1949450" cy="1893887"/>
            <a:chOff x="3068" y="1481"/>
            <a:chExt cx="1228" cy="1193"/>
          </a:xfrm>
        </p:grpSpPr>
        <p:sp>
          <p:nvSpPr>
            <p:cNvPr id="55333" name="Freeform 34"/>
            <p:cNvSpPr>
              <a:spLocks noEditPoints="1"/>
            </p:cNvSpPr>
            <p:nvPr/>
          </p:nvSpPr>
          <p:spPr bwMode="auto">
            <a:xfrm>
              <a:off x="3068" y="1481"/>
              <a:ext cx="228" cy="1193"/>
            </a:xfrm>
            <a:custGeom>
              <a:avLst/>
              <a:gdLst>
                <a:gd name="T0" fmla="*/ 38 w 228"/>
                <a:gd name="T1" fmla="*/ 37 h 1193"/>
                <a:gd name="T2" fmla="*/ 190 w 228"/>
                <a:gd name="T3" fmla="*/ 1145 h 1193"/>
                <a:gd name="T4" fmla="*/ 190 w 228"/>
                <a:gd name="T5" fmla="*/ 1155 h 1193"/>
                <a:gd name="T6" fmla="*/ 190 w 228"/>
                <a:gd name="T7" fmla="*/ 1155 h 1193"/>
                <a:gd name="T8" fmla="*/ 181 w 228"/>
                <a:gd name="T9" fmla="*/ 1155 h 1193"/>
                <a:gd name="T10" fmla="*/ 181 w 228"/>
                <a:gd name="T11" fmla="*/ 1155 h 1193"/>
                <a:gd name="T12" fmla="*/ 29 w 228"/>
                <a:gd name="T13" fmla="*/ 37 h 1193"/>
                <a:gd name="T14" fmla="*/ 38 w 228"/>
                <a:gd name="T15" fmla="*/ 28 h 1193"/>
                <a:gd name="T16" fmla="*/ 38 w 228"/>
                <a:gd name="T17" fmla="*/ 28 h 1193"/>
                <a:gd name="T18" fmla="*/ 38 w 228"/>
                <a:gd name="T19" fmla="*/ 28 h 1193"/>
                <a:gd name="T20" fmla="*/ 38 w 228"/>
                <a:gd name="T21" fmla="*/ 37 h 1193"/>
                <a:gd name="T22" fmla="*/ 38 w 228"/>
                <a:gd name="T23" fmla="*/ 37 h 1193"/>
                <a:gd name="T24" fmla="*/ 0 w 228"/>
                <a:gd name="T25" fmla="*/ 37 h 1193"/>
                <a:gd name="T26" fmla="*/ 0 w 228"/>
                <a:gd name="T27" fmla="*/ 28 h 1193"/>
                <a:gd name="T28" fmla="*/ 10 w 228"/>
                <a:gd name="T29" fmla="*/ 9 h 1193"/>
                <a:gd name="T30" fmla="*/ 19 w 228"/>
                <a:gd name="T31" fmla="*/ 0 h 1193"/>
                <a:gd name="T32" fmla="*/ 29 w 228"/>
                <a:gd name="T33" fmla="*/ 0 h 1193"/>
                <a:gd name="T34" fmla="*/ 48 w 228"/>
                <a:gd name="T35" fmla="*/ 0 h 1193"/>
                <a:gd name="T36" fmla="*/ 57 w 228"/>
                <a:gd name="T37" fmla="*/ 9 h 1193"/>
                <a:gd name="T38" fmla="*/ 67 w 228"/>
                <a:gd name="T39" fmla="*/ 19 h 1193"/>
                <a:gd name="T40" fmla="*/ 76 w 228"/>
                <a:gd name="T41" fmla="*/ 28 h 1193"/>
                <a:gd name="T42" fmla="*/ 76 w 228"/>
                <a:gd name="T43" fmla="*/ 47 h 1193"/>
                <a:gd name="T44" fmla="*/ 67 w 228"/>
                <a:gd name="T45" fmla="*/ 56 h 1193"/>
                <a:gd name="T46" fmla="*/ 57 w 228"/>
                <a:gd name="T47" fmla="*/ 66 h 1193"/>
                <a:gd name="T48" fmla="*/ 38 w 228"/>
                <a:gd name="T49" fmla="*/ 75 h 1193"/>
                <a:gd name="T50" fmla="*/ 29 w 228"/>
                <a:gd name="T51" fmla="*/ 75 h 1193"/>
                <a:gd name="T52" fmla="*/ 19 w 228"/>
                <a:gd name="T53" fmla="*/ 66 h 1193"/>
                <a:gd name="T54" fmla="*/ 0 w 228"/>
                <a:gd name="T55" fmla="*/ 56 h 1193"/>
                <a:gd name="T56" fmla="*/ 0 w 228"/>
                <a:gd name="T57" fmla="*/ 37 h 1193"/>
                <a:gd name="T58" fmla="*/ 0 w 228"/>
                <a:gd name="T59" fmla="*/ 37 h 1193"/>
                <a:gd name="T60" fmla="*/ 228 w 228"/>
                <a:gd name="T61" fmla="*/ 1145 h 1193"/>
                <a:gd name="T62" fmla="*/ 218 w 228"/>
                <a:gd name="T63" fmla="*/ 1164 h 1193"/>
                <a:gd name="T64" fmla="*/ 218 w 228"/>
                <a:gd name="T65" fmla="*/ 1174 h 1193"/>
                <a:gd name="T66" fmla="*/ 209 w 228"/>
                <a:gd name="T67" fmla="*/ 1183 h 1193"/>
                <a:gd name="T68" fmla="*/ 190 w 228"/>
                <a:gd name="T69" fmla="*/ 1193 h 1193"/>
                <a:gd name="T70" fmla="*/ 181 w 228"/>
                <a:gd name="T71" fmla="*/ 1183 h 1193"/>
                <a:gd name="T72" fmla="*/ 162 w 228"/>
                <a:gd name="T73" fmla="*/ 1183 h 1193"/>
                <a:gd name="T74" fmla="*/ 152 w 228"/>
                <a:gd name="T75" fmla="*/ 1174 h 1193"/>
                <a:gd name="T76" fmla="*/ 152 w 228"/>
                <a:gd name="T77" fmla="*/ 1155 h 1193"/>
                <a:gd name="T78" fmla="*/ 152 w 228"/>
                <a:gd name="T79" fmla="*/ 1145 h 1193"/>
                <a:gd name="T80" fmla="*/ 152 w 228"/>
                <a:gd name="T81" fmla="*/ 1127 h 1193"/>
                <a:gd name="T82" fmla="*/ 171 w 228"/>
                <a:gd name="T83" fmla="*/ 1117 h 1193"/>
                <a:gd name="T84" fmla="*/ 181 w 228"/>
                <a:gd name="T85" fmla="*/ 1117 h 1193"/>
                <a:gd name="T86" fmla="*/ 199 w 228"/>
                <a:gd name="T87" fmla="*/ 1117 h 1193"/>
                <a:gd name="T88" fmla="*/ 209 w 228"/>
                <a:gd name="T89" fmla="*/ 1117 h 1193"/>
                <a:gd name="T90" fmla="*/ 218 w 228"/>
                <a:gd name="T91" fmla="*/ 1136 h 1193"/>
                <a:gd name="T92" fmla="*/ 228 w 228"/>
                <a:gd name="T93" fmla="*/ 1145 h 1193"/>
                <a:gd name="T94" fmla="*/ 228 w 228"/>
                <a:gd name="T95" fmla="*/ 1145 h 119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28" h="1193">
                  <a:moveTo>
                    <a:pt x="38" y="37"/>
                  </a:moveTo>
                  <a:lnTo>
                    <a:pt x="190" y="1145"/>
                  </a:lnTo>
                  <a:lnTo>
                    <a:pt x="190" y="1155"/>
                  </a:lnTo>
                  <a:lnTo>
                    <a:pt x="181" y="1155"/>
                  </a:lnTo>
                  <a:lnTo>
                    <a:pt x="29" y="37"/>
                  </a:lnTo>
                  <a:lnTo>
                    <a:pt x="38" y="28"/>
                  </a:lnTo>
                  <a:lnTo>
                    <a:pt x="38" y="37"/>
                  </a:lnTo>
                  <a:close/>
                  <a:moveTo>
                    <a:pt x="0" y="37"/>
                  </a:moveTo>
                  <a:lnTo>
                    <a:pt x="0" y="28"/>
                  </a:lnTo>
                  <a:lnTo>
                    <a:pt x="10" y="9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48" y="0"/>
                  </a:lnTo>
                  <a:lnTo>
                    <a:pt x="57" y="9"/>
                  </a:lnTo>
                  <a:lnTo>
                    <a:pt x="67" y="19"/>
                  </a:lnTo>
                  <a:lnTo>
                    <a:pt x="76" y="28"/>
                  </a:lnTo>
                  <a:lnTo>
                    <a:pt x="76" y="47"/>
                  </a:lnTo>
                  <a:lnTo>
                    <a:pt x="67" y="56"/>
                  </a:lnTo>
                  <a:lnTo>
                    <a:pt x="57" y="66"/>
                  </a:lnTo>
                  <a:lnTo>
                    <a:pt x="38" y="75"/>
                  </a:lnTo>
                  <a:lnTo>
                    <a:pt x="29" y="75"/>
                  </a:lnTo>
                  <a:lnTo>
                    <a:pt x="19" y="66"/>
                  </a:lnTo>
                  <a:lnTo>
                    <a:pt x="0" y="56"/>
                  </a:lnTo>
                  <a:lnTo>
                    <a:pt x="0" y="37"/>
                  </a:lnTo>
                  <a:close/>
                  <a:moveTo>
                    <a:pt x="228" y="1145"/>
                  </a:moveTo>
                  <a:lnTo>
                    <a:pt x="218" y="1164"/>
                  </a:lnTo>
                  <a:lnTo>
                    <a:pt x="218" y="1174"/>
                  </a:lnTo>
                  <a:lnTo>
                    <a:pt x="209" y="1183"/>
                  </a:lnTo>
                  <a:lnTo>
                    <a:pt x="190" y="1193"/>
                  </a:lnTo>
                  <a:lnTo>
                    <a:pt x="181" y="1183"/>
                  </a:lnTo>
                  <a:lnTo>
                    <a:pt x="162" y="1183"/>
                  </a:lnTo>
                  <a:lnTo>
                    <a:pt x="152" y="1174"/>
                  </a:lnTo>
                  <a:lnTo>
                    <a:pt x="152" y="1155"/>
                  </a:lnTo>
                  <a:lnTo>
                    <a:pt x="152" y="1145"/>
                  </a:lnTo>
                  <a:lnTo>
                    <a:pt x="152" y="1127"/>
                  </a:lnTo>
                  <a:lnTo>
                    <a:pt x="171" y="1117"/>
                  </a:lnTo>
                  <a:lnTo>
                    <a:pt x="181" y="1117"/>
                  </a:lnTo>
                  <a:lnTo>
                    <a:pt x="199" y="1117"/>
                  </a:lnTo>
                  <a:lnTo>
                    <a:pt x="209" y="1117"/>
                  </a:lnTo>
                  <a:lnTo>
                    <a:pt x="218" y="1136"/>
                  </a:lnTo>
                  <a:lnTo>
                    <a:pt x="228" y="1145"/>
                  </a:lnTo>
                  <a:close/>
                </a:path>
              </a:pathLst>
            </a:custGeom>
            <a:solidFill>
              <a:srgbClr val="000000"/>
            </a:solidFill>
            <a:ln w="14351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Freeform 37"/>
            <p:cNvSpPr>
              <a:spLocks/>
            </p:cNvSpPr>
            <p:nvPr/>
          </p:nvSpPr>
          <p:spPr bwMode="auto">
            <a:xfrm>
              <a:off x="3154" y="1537"/>
              <a:ext cx="617" cy="1080"/>
            </a:xfrm>
            <a:custGeom>
              <a:avLst/>
              <a:gdLst>
                <a:gd name="T0" fmla="*/ 0 w 617"/>
                <a:gd name="T1" fmla="*/ 10 h 1080"/>
                <a:gd name="T2" fmla="*/ 47 w 617"/>
                <a:gd name="T3" fmla="*/ 0 h 1080"/>
                <a:gd name="T4" fmla="*/ 104 w 617"/>
                <a:gd name="T5" fmla="*/ 0 h 1080"/>
                <a:gd name="T6" fmla="*/ 151 w 617"/>
                <a:gd name="T7" fmla="*/ 0 h 1080"/>
                <a:gd name="T8" fmla="*/ 189 w 617"/>
                <a:gd name="T9" fmla="*/ 0 h 1080"/>
                <a:gd name="T10" fmla="*/ 227 w 617"/>
                <a:gd name="T11" fmla="*/ 10 h 1080"/>
                <a:gd name="T12" fmla="*/ 246 w 617"/>
                <a:gd name="T13" fmla="*/ 19 h 1080"/>
                <a:gd name="T14" fmla="*/ 265 w 617"/>
                <a:gd name="T15" fmla="*/ 29 h 1080"/>
                <a:gd name="T16" fmla="*/ 265 w 617"/>
                <a:gd name="T17" fmla="*/ 38 h 1080"/>
                <a:gd name="T18" fmla="*/ 275 w 617"/>
                <a:gd name="T19" fmla="*/ 48 h 1080"/>
                <a:gd name="T20" fmla="*/ 275 w 617"/>
                <a:gd name="T21" fmla="*/ 57 h 1080"/>
                <a:gd name="T22" fmla="*/ 332 w 617"/>
                <a:gd name="T23" fmla="*/ 408 h 1080"/>
                <a:gd name="T24" fmla="*/ 341 w 617"/>
                <a:gd name="T25" fmla="*/ 417 h 1080"/>
                <a:gd name="T26" fmla="*/ 341 w 617"/>
                <a:gd name="T27" fmla="*/ 427 h 1080"/>
                <a:gd name="T28" fmla="*/ 351 w 617"/>
                <a:gd name="T29" fmla="*/ 436 h 1080"/>
                <a:gd name="T30" fmla="*/ 360 w 617"/>
                <a:gd name="T31" fmla="*/ 436 h 1080"/>
                <a:gd name="T32" fmla="*/ 389 w 617"/>
                <a:gd name="T33" fmla="*/ 455 h 1080"/>
                <a:gd name="T34" fmla="*/ 427 w 617"/>
                <a:gd name="T35" fmla="*/ 455 h 1080"/>
                <a:gd name="T36" fmla="*/ 465 w 617"/>
                <a:gd name="T37" fmla="*/ 464 h 1080"/>
                <a:gd name="T38" fmla="*/ 512 w 617"/>
                <a:gd name="T39" fmla="*/ 464 h 1080"/>
                <a:gd name="T40" fmla="*/ 560 w 617"/>
                <a:gd name="T41" fmla="*/ 464 h 1080"/>
                <a:gd name="T42" fmla="*/ 617 w 617"/>
                <a:gd name="T43" fmla="*/ 455 h 1080"/>
                <a:gd name="T44" fmla="*/ 560 w 617"/>
                <a:gd name="T45" fmla="*/ 464 h 1080"/>
                <a:gd name="T46" fmla="*/ 512 w 617"/>
                <a:gd name="T47" fmla="*/ 483 h 1080"/>
                <a:gd name="T48" fmla="*/ 474 w 617"/>
                <a:gd name="T49" fmla="*/ 493 h 1080"/>
                <a:gd name="T50" fmla="*/ 436 w 617"/>
                <a:gd name="T51" fmla="*/ 512 h 1080"/>
                <a:gd name="T52" fmla="*/ 398 w 617"/>
                <a:gd name="T53" fmla="*/ 531 h 1080"/>
                <a:gd name="T54" fmla="*/ 379 w 617"/>
                <a:gd name="T55" fmla="*/ 550 h 1080"/>
                <a:gd name="T56" fmla="*/ 370 w 617"/>
                <a:gd name="T57" fmla="*/ 559 h 1080"/>
                <a:gd name="T58" fmla="*/ 370 w 617"/>
                <a:gd name="T59" fmla="*/ 569 h 1080"/>
                <a:gd name="T60" fmla="*/ 370 w 617"/>
                <a:gd name="T61" fmla="*/ 578 h 1080"/>
                <a:gd name="T62" fmla="*/ 370 w 617"/>
                <a:gd name="T63" fmla="*/ 588 h 1080"/>
                <a:gd name="T64" fmla="*/ 427 w 617"/>
                <a:gd name="T65" fmla="*/ 947 h 1080"/>
                <a:gd name="T66" fmla="*/ 427 w 617"/>
                <a:gd name="T67" fmla="*/ 957 h 1080"/>
                <a:gd name="T68" fmla="*/ 417 w 617"/>
                <a:gd name="T69" fmla="*/ 966 h 1080"/>
                <a:gd name="T70" fmla="*/ 417 w 617"/>
                <a:gd name="T71" fmla="*/ 976 h 1080"/>
                <a:gd name="T72" fmla="*/ 408 w 617"/>
                <a:gd name="T73" fmla="*/ 985 h 1080"/>
                <a:gd name="T74" fmla="*/ 389 w 617"/>
                <a:gd name="T75" fmla="*/ 1004 h 1080"/>
                <a:gd name="T76" fmla="*/ 360 w 617"/>
                <a:gd name="T77" fmla="*/ 1023 h 1080"/>
                <a:gd name="T78" fmla="*/ 322 w 617"/>
                <a:gd name="T79" fmla="*/ 1033 h 1080"/>
                <a:gd name="T80" fmla="*/ 275 w 617"/>
                <a:gd name="T81" fmla="*/ 1052 h 1080"/>
                <a:gd name="T82" fmla="*/ 227 w 617"/>
                <a:gd name="T83" fmla="*/ 1061 h 1080"/>
                <a:gd name="T84" fmla="*/ 170 w 617"/>
                <a:gd name="T85" fmla="*/ 1080 h 1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17" h="1080">
                  <a:moveTo>
                    <a:pt x="0" y="10"/>
                  </a:moveTo>
                  <a:lnTo>
                    <a:pt x="47" y="0"/>
                  </a:lnTo>
                  <a:lnTo>
                    <a:pt x="104" y="0"/>
                  </a:lnTo>
                  <a:lnTo>
                    <a:pt x="151" y="0"/>
                  </a:lnTo>
                  <a:lnTo>
                    <a:pt x="189" y="0"/>
                  </a:lnTo>
                  <a:lnTo>
                    <a:pt x="227" y="10"/>
                  </a:lnTo>
                  <a:lnTo>
                    <a:pt x="246" y="19"/>
                  </a:lnTo>
                  <a:lnTo>
                    <a:pt x="265" y="29"/>
                  </a:lnTo>
                  <a:lnTo>
                    <a:pt x="265" y="38"/>
                  </a:lnTo>
                  <a:lnTo>
                    <a:pt x="275" y="48"/>
                  </a:lnTo>
                  <a:lnTo>
                    <a:pt x="275" y="57"/>
                  </a:lnTo>
                  <a:lnTo>
                    <a:pt x="332" y="408"/>
                  </a:lnTo>
                  <a:lnTo>
                    <a:pt x="341" y="417"/>
                  </a:lnTo>
                  <a:lnTo>
                    <a:pt x="341" y="427"/>
                  </a:lnTo>
                  <a:lnTo>
                    <a:pt x="351" y="436"/>
                  </a:lnTo>
                  <a:lnTo>
                    <a:pt x="360" y="436"/>
                  </a:lnTo>
                  <a:lnTo>
                    <a:pt x="389" y="455"/>
                  </a:lnTo>
                  <a:lnTo>
                    <a:pt x="427" y="455"/>
                  </a:lnTo>
                  <a:lnTo>
                    <a:pt x="465" y="464"/>
                  </a:lnTo>
                  <a:lnTo>
                    <a:pt x="512" y="464"/>
                  </a:lnTo>
                  <a:lnTo>
                    <a:pt x="560" y="464"/>
                  </a:lnTo>
                  <a:lnTo>
                    <a:pt x="617" y="455"/>
                  </a:lnTo>
                  <a:lnTo>
                    <a:pt x="560" y="464"/>
                  </a:lnTo>
                  <a:lnTo>
                    <a:pt x="512" y="483"/>
                  </a:lnTo>
                  <a:lnTo>
                    <a:pt x="474" y="493"/>
                  </a:lnTo>
                  <a:lnTo>
                    <a:pt x="436" y="512"/>
                  </a:lnTo>
                  <a:lnTo>
                    <a:pt x="398" y="531"/>
                  </a:lnTo>
                  <a:lnTo>
                    <a:pt x="379" y="550"/>
                  </a:lnTo>
                  <a:lnTo>
                    <a:pt x="370" y="559"/>
                  </a:lnTo>
                  <a:lnTo>
                    <a:pt x="370" y="569"/>
                  </a:lnTo>
                  <a:lnTo>
                    <a:pt x="370" y="578"/>
                  </a:lnTo>
                  <a:lnTo>
                    <a:pt x="370" y="588"/>
                  </a:lnTo>
                  <a:lnTo>
                    <a:pt x="427" y="947"/>
                  </a:lnTo>
                  <a:lnTo>
                    <a:pt x="427" y="957"/>
                  </a:lnTo>
                  <a:lnTo>
                    <a:pt x="417" y="966"/>
                  </a:lnTo>
                  <a:lnTo>
                    <a:pt x="417" y="976"/>
                  </a:lnTo>
                  <a:lnTo>
                    <a:pt x="408" y="985"/>
                  </a:lnTo>
                  <a:lnTo>
                    <a:pt x="389" y="1004"/>
                  </a:lnTo>
                  <a:lnTo>
                    <a:pt x="360" y="1023"/>
                  </a:lnTo>
                  <a:lnTo>
                    <a:pt x="322" y="1033"/>
                  </a:lnTo>
                  <a:lnTo>
                    <a:pt x="275" y="1052"/>
                  </a:lnTo>
                  <a:lnTo>
                    <a:pt x="227" y="1061"/>
                  </a:lnTo>
                  <a:lnTo>
                    <a:pt x="170" y="1080"/>
                  </a:lnTo>
                </a:path>
              </a:pathLst>
            </a:custGeom>
            <a:noFill/>
            <a:ln w="14351">
              <a:solidFill>
                <a:schemeClr val="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35" name="Group 49"/>
            <p:cNvGrpSpPr>
              <a:grpSpLocks/>
            </p:cNvGrpSpPr>
            <p:nvPr/>
          </p:nvGrpSpPr>
          <p:grpSpPr bwMode="auto">
            <a:xfrm>
              <a:off x="4113" y="1992"/>
              <a:ext cx="183" cy="172"/>
              <a:chOff x="4113" y="1992"/>
              <a:chExt cx="183" cy="172"/>
            </a:xfrm>
          </p:grpSpPr>
          <p:sp>
            <p:nvSpPr>
              <p:cNvPr id="55336" name="Rectangle 40"/>
              <p:cNvSpPr>
                <a:spLocks noChangeArrowheads="1"/>
              </p:cNvSpPr>
              <p:nvPr/>
            </p:nvSpPr>
            <p:spPr bwMode="auto">
              <a:xfrm>
                <a:off x="4113" y="1992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700" i="1">
                    <a:solidFill>
                      <a:srgbClr val="FFFF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FFFF00"/>
                  </a:solidFill>
                </a:endParaRPr>
              </a:p>
            </p:txBody>
          </p:sp>
          <p:sp>
            <p:nvSpPr>
              <p:cNvPr id="55337" name="Rectangle 41"/>
              <p:cNvSpPr>
                <a:spLocks noChangeArrowheads="1"/>
              </p:cNvSpPr>
              <p:nvPr/>
            </p:nvSpPr>
            <p:spPr bwMode="auto">
              <a:xfrm>
                <a:off x="4208" y="2058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100" i="1">
                    <a:solidFill>
                      <a:srgbClr val="FFFF00"/>
                    </a:solidFill>
                    <a:latin typeface="Times New Roman" pitchFamily="18" charset="0"/>
                  </a:rPr>
                  <a:t>84</a:t>
                </a:r>
                <a:endParaRPr lang="en-US" altLang="zh-CN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5319" name="Rectangle 42"/>
          <p:cNvSpPr>
            <a:spLocks noChangeArrowheads="1"/>
          </p:cNvSpPr>
          <p:nvPr/>
        </p:nvSpPr>
        <p:spPr bwMode="auto">
          <a:xfrm>
            <a:off x="6831013" y="3162300"/>
            <a:ext cx="53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7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grpSp>
        <p:nvGrpSpPr>
          <p:cNvPr id="113715" name="Group 51"/>
          <p:cNvGrpSpPr>
            <a:grpSpLocks/>
          </p:cNvGrpSpPr>
          <p:nvPr/>
        </p:nvGrpSpPr>
        <p:grpSpPr bwMode="auto">
          <a:xfrm>
            <a:off x="4192588" y="2351088"/>
            <a:ext cx="798512" cy="1517650"/>
            <a:chOff x="2641" y="1481"/>
            <a:chExt cx="503" cy="956"/>
          </a:xfrm>
        </p:grpSpPr>
        <p:sp>
          <p:nvSpPr>
            <p:cNvPr id="55328" name="Freeform 35"/>
            <p:cNvSpPr>
              <a:spLocks noEditPoints="1"/>
            </p:cNvSpPr>
            <p:nvPr/>
          </p:nvSpPr>
          <p:spPr bwMode="auto">
            <a:xfrm>
              <a:off x="3068" y="1481"/>
              <a:ext cx="76" cy="956"/>
            </a:xfrm>
            <a:custGeom>
              <a:avLst/>
              <a:gdLst>
                <a:gd name="T0" fmla="*/ 38 w 76"/>
                <a:gd name="T1" fmla="*/ 37 h 956"/>
                <a:gd name="T2" fmla="*/ 38 w 76"/>
                <a:gd name="T3" fmla="*/ 918 h 956"/>
                <a:gd name="T4" fmla="*/ 38 w 76"/>
                <a:gd name="T5" fmla="*/ 928 h 956"/>
                <a:gd name="T6" fmla="*/ 38 w 76"/>
                <a:gd name="T7" fmla="*/ 928 h 956"/>
                <a:gd name="T8" fmla="*/ 38 w 76"/>
                <a:gd name="T9" fmla="*/ 928 h 956"/>
                <a:gd name="T10" fmla="*/ 29 w 76"/>
                <a:gd name="T11" fmla="*/ 918 h 956"/>
                <a:gd name="T12" fmla="*/ 29 w 76"/>
                <a:gd name="T13" fmla="*/ 37 h 956"/>
                <a:gd name="T14" fmla="*/ 38 w 76"/>
                <a:gd name="T15" fmla="*/ 28 h 956"/>
                <a:gd name="T16" fmla="*/ 38 w 76"/>
                <a:gd name="T17" fmla="*/ 28 h 956"/>
                <a:gd name="T18" fmla="*/ 38 w 76"/>
                <a:gd name="T19" fmla="*/ 28 h 956"/>
                <a:gd name="T20" fmla="*/ 38 w 76"/>
                <a:gd name="T21" fmla="*/ 37 h 956"/>
                <a:gd name="T22" fmla="*/ 38 w 76"/>
                <a:gd name="T23" fmla="*/ 37 h 956"/>
                <a:gd name="T24" fmla="*/ 0 w 76"/>
                <a:gd name="T25" fmla="*/ 37 h 956"/>
                <a:gd name="T26" fmla="*/ 0 w 76"/>
                <a:gd name="T27" fmla="*/ 19 h 956"/>
                <a:gd name="T28" fmla="*/ 10 w 76"/>
                <a:gd name="T29" fmla="*/ 9 h 956"/>
                <a:gd name="T30" fmla="*/ 19 w 76"/>
                <a:gd name="T31" fmla="*/ 0 h 956"/>
                <a:gd name="T32" fmla="*/ 38 w 76"/>
                <a:gd name="T33" fmla="*/ 0 h 956"/>
                <a:gd name="T34" fmla="*/ 57 w 76"/>
                <a:gd name="T35" fmla="*/ 0 h 956"/>
                <a:gd name="T36" fmla="*/ 67 w 76"/>
                <a:gd name="T37" fmla="*/ 9 h 956"/>
                <a:gd name="T38" fmla="*/ 76 w 76"/>
                <a:gd name="T39" fmla="*/ 19 h 956"/>
                <a:gd name="T40" fmla="*/ 76 w 76"/>
                <a:gd name="T41" fmla="*/ 37 h 956"/>
                <a:gd name="T42" fmla="*/ 76 w 76"/>
                <a:gd name="T43" fmla="*/ 47 h 956"/>
                <a:gd name="T44" fmla="*/ 67 w 76"/>
                <a:gd name="T45" fmla="*/ 66 h 956"/>
                <a:gd name="T46" fmla="*/ 57 w 76"/>
                <a:gd name="T47" fmla="*/ 66 h 956"/>
                <a:gd name="T48" fmla="*/ 38 w 76"/>
                <a:gd name="T49" fmla="*/ 75 h 956"/>
                <a:gd name="T50" fmla="*/ 19 w 76"/>
                <a:gd name="T51" fmla="*/ 66 h 956"/>
                <a:gd name="T52" fmla="*/ 10 w 76"/>
                <a:gd name="T53" fmla="*/ 66 h 956"/>
                <a:gd name="T54" fmla="*/ 0 w 76"/>
                <a:gd name="T55" fmla="*/ 47 h 956"/>
                <a:gd name="T56" fmla="*/ 0 w 76"/>
                <a:gd name="T57" fmla="*/ 37 h 956"/>
                <a:gd name="T58" fmla="*/ 0 w 76"/>
                <a:gd name="T59" fmla="*/ 37 h 956"/>
                <a:gd name="T60" fmla="*/ 76 w 76"/>
                <a:gd name="T61" fmla="*/ 918 h 956"/>
                <a:gd name="T62" fmla="*/ 76 w 76"/>
                <a:gd name="T63" fmla="*/ 937 h 956"/>
                <a:gd name="T64" fmla="*/ 67 w 76"/>
                <a:gd name="T65" fmla="*/ 947 h 956"/>
                <a:gd name="T66" fmla="*/ 57 w 76"/>
                <a:gd name="T67" fmla="*/ 956 h 956"/>
                <a:gd name="T68" fmla="*/ 38 w 76"/>
                <a:gd name="T69" fmla="*/ 956 h 956"/>
                <a:gd name="T70" fmla="*/ 19 w 76"/>
                <a:gd name="T71" fmla="*/ 956 h 956"/>
                <a:gd name="T72" fmla="*/ 10 w 76"/>
                <a:gd name="T73" fmla="*/ 947 h 956"/>
                <a:gd name="T74" fmla="*/ 0 w 76"/>
                <a:gd name="T75" fmla="*/ 937 h 956"/>
                <a:gd name="T76" fmla="*/ 0 w 76"/>
                <a:gd name="T77" fmla="*/ 918 h 956"/>
                <a:gd name="T78" fmla="*/ 0 w 76"/>
                <a:gd name="T79" fmla="*/ 909 h 956"/>
                <a:gd name="T80" fmla="*/ 10 w 76"/>
                <a:gd name="T81" fmla="*/ 899 h 956"/>
                <a:gd name="T82" fmla="*/ 19 w 76"/>
                <a:gd name="T83" fmla="*/ 890 h 956"/>
                <a:gd name="T84" fmla="*/ 38 w 76"/>
                <a:gd name="T85" fmla="*/ 880 h 956"/>
                <a:gd name="T86" fmla="*/ 57 w 76"/>
                <a:gd name="T87" fmla="*/ 890 h 956"/>
                <a:gd name="T88" fmla="*/ 67 w 76"/>
                <a:gd name="T89" fmla="*/ 899 h 956"/>
                <a:gd name="T90" fmla="*/ 76 w 76"/>
                <a:gd name="T91" fmla="*/ 909 h 956"/>
                <a:gd name="T92" fmla="*/ 76 w 76"/>
                <a:gd name="T93" fmla="*/ 918 h 956"/>
                <a:gd name="T94" fmla="*/ 76 w 76"/>
                <a:gd name="T95" fmla="*/ 918 h 9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6" h="956">
                  <a:moveTo>
                    <a:pt x="38" y="37"/>
                  </a:moveTo>
                  <a:lnTo>
                    <a:pt x="38" y="918"/>
                  </a:lnTo>
                  <a:lnTo>
                    <a:pt x="38" y="928"/>
                  </a:lnTo>
                  <a:lnTo>
                    <a:pt x="29" y="918"/>
                  </a:lnTo>
                  <a:lnTo>
                    <a:pt x="29" y="37"/>
                  </a:lnTo>
                  <a:lnTo>
                    <a:pt x="38" y="28"/>
                  </a:lnTo>
                  <a:lnTo>
                    <a:pt x="38" y="37"/>
                  </a:lnTo>
                  <a:close/>
                  <a:moveTo>
                    <a:pt x="0" y="37"/>
                  </a:moveTo>
                  <a:lnTo>
                    <a:pt x="0" y="19"/>
                  </a:lnTo>
                  <a:lnTo>
                    <a:pt x="10" y="9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57" y="0"/>
                  </a:lnTo>
                  <a:lnTo>
                    <a:pt x="67" y="9"/>
                  </a:lnTo>
                  <a:lnTo>
                    <a:pt x="76" y="19"/>
                  </a:lnTo>
                  <a:lnTo>
                    <a:pt x="76" y="37"/>
                  </a:lnTo>
                  <a:lnTo>
                    <a:pt x="76" y="47"/>
                  </a:lnTo>
                  <a:lnTo>
                    <a:pt x="67" y="66"/>
                  </a:lnTo>
                  <a:lnTo>
                    <a:pt x="57" y="66"/>
                  </a:lnTo>
                  <a:lnTo>
                    <a:pt x="38" y="75"/>
                  </a:lnTo>
                  <a:lnTo>
                    <a:pt x="19" y="66"/>
                  </a:lnTo>
                  <a:lnTo>
                    <a:pt x="10" y="66"/>
                  </a:lnTo>
                  <a:lnTo>
                    <a:pt x="0" y="47"/>
                  </a:lnTo>
                  <a:lnTo>
                    <a:pt x="0" y="37"/>
                  </a:lnTo>
                  <a:close/>
                  <a:moveTo>
                    <a:pt x="76" y="918"/>
                  </a:moveTo>
                  <a:lnTo>
                    <a:pt x="76" y="937"/>
                  </a:lnTo>
                  <a:lnTo>
                    <a:pt x="67" y="947"/>
                  </a:lnTo>
                  <a:lnTo>
                    <a:pt x="57" y="956"/>
                  </a:lnTo>
                  <a:lnTo>
                    <a:pt x="38" y="956"/>
                  </a:lnTo>
                  <a:lnTo>
                    <a:pt x="19" y="956"/>
                  </a:lnTo>
                  <a:lnTo>
                    <a:pt x="10" y="947"/>
                  </a:lnTo>
                  <a:lnTo>
                    <a:pt x="0" y="937"/>
                  </a:lnTo>
                  <a:lnTo>
                    <a:pt x="0" y="918"/>
                  </a:lnTo>
                  <a:lnTo>
                    <a:pt x="0" y="909"/>
                  </a:lnTo>
                  <a:lnTo>
                    <a:pt x="10" y="899"/>
                  </a:lnTo>
                  <a:lnTo>
                    <a:pt x="19" y="890"/>
                  </a:lnTo>
                  <a:lnTo>
                    <a:pt x="38" y="880"/>
                  </a:lnTo>
                  <a:lnTo>
                    <a:pt x="57" y="890"/>
                  </a:lnTo>
                  <a:lnTo>
                    <a:pt x="67" y="899"/>
                  </a:lnTo>
                  <a:lnTo>
                    <a:pt x="76" y="909"/>
                  </a:lnTo>
                  <a:lnTo>
                    <a:pt x="76" y="918"/>
                  </a:lnTo>
                  <a:close/>
                </a:path>
              </a:pathLst>
            </a:custGeom>
            <a:solidFill>
              <a:srgbClr val="000000"/>
            </a:solidFill>
            <a:ln w="1435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Freeform 38"/>
            <p:cNvSpPr>
              <a:spLocks/>
            </p:cNvSpPr>
            <p:nvPr/>
          </p:nvSpPr>
          <p:spPr bwMode="auto">
            <a:xfrm>
              <a:off x="2907" y="1518"/>
              <a:ext cx="199" cy="881"/>
            </a:xfrm>
            <a:custGeom>
              <a:avLst/>
              <a:gdLst>
                <a:gd name="T0" fmla="*/ 199 w 199"/>
                <a:gd name="T1" fmla="*/ 881 h 881"/>
                <a:gd name="T2" fmla="*/ 180 w 199"/>
                <a:gd name="T3" fmla="*/ 881 h 881"/>
                <a:gd name="T4" fmla="*/ 161 w 199"/>
                <a:gd name="T5" fmla="*/ 881 h 881"/>
                <a:gd name="T6" fmla="*/ 142 w 199"/>
                <a:gd name="T7" fmla="*/ 872 h 881"/>
                <a:gd name="T8" fmla="*/ 133 w 199"/>
                <a:gd name="T9" fmla="*/ 862 h 881"/>
                <a:gd name="T10" fmla="*/ 114 w 199"/>
                <a:gd name="T11" fmla="*/ 853 h 881"/>
                <a:gd name="T12" fmla="*/ 104 w 199"/>
                <a:gd name="T13" fmla="*/ 843 h 881"/>
                <a:gd name="T14" fmla="*/ 104 w 199"/>
                <a:gd name="T15" fmla="*/ 824 h 881"/>
                <a:gd name="T16" fmla="*/ 95 w 199"/>
                <a:gd name="T17" fmla="*/ 815 h 881"/>
                <a:gd name="T18" fmla="*/ 95 w 199"/>
                <a:gd name="T19" fmla="*/ 493 h 881"/>
                <a:gd name="T20" fmla="*/ 95 w 199"/>
                <a:gd name="T21" fmla="*/ 483 h 881"/>
                <a:gd name="T22" fmla="*/ 95 w 199"/>
                <a:gd name="T23" fmla="*/ 465 h 881"/>
                <a:gd name="T24" fmla="*/ 85 w 199"/>
                <a:gd name="T25" fmla="*/ 455 h 881"/>
                <a:gd name="T26" fmla="*/ 66 w 199"/>
                <a:gd name="T27" fmla="*/ 446 h 881"/>
                <a:gd name="T28" fmla="*/ 57 w 199"/>
                <a:gd name="T29" fmla="*/ 436 h 881"/>
                <a:gd name="T30" fmla="*/ 38 w 199"/>
                <a:gd name="T31" fmla="*/ 427 h 881"/>
                <a:gd name="T32" fmla="*/ 19 w 199"/>
                <a:gd name="T33" fmla="*/ 427 h 881"/>
                <a:gd name="T34" fmla="*/ 0 w 199"/>
                <a:gd name="T35" fmla="*/ 427 h 881"/>
                <a:gd name="T36" fmla="*/ 19 w 199"/>
                <a:gd name="T37" fmla="*/ 417 h 881"/>
                <a:gd name="T38" fmla="*/ 38 w 199"/>
                <a:gd name="T39" fmla="*/ 417 h 881"/>
                <a:gd name="T40" fmla="*/ 57 w 199"/>
                <a:gd name="T41" fmla="*/ 408 h 881"/>
                <a:gd name="T42" fmla="*/ 66 w 199"/>
                <a:gd name="T43" fmla="*/ 398 h 881"/>
                <a:gd name="T44" fmla="*/ 85 w 199"/>
                <a:gd name="T45" fmla="*/ 389 h 881"/>
                <a:gd name="T46" fmla="*/ 95 w 199"/>
                <a:gd name="T47" fmla="*/ 379 h 881"/>
                <a:gd name="T48" fmla="*/ 95 w 199"/>
                <a:gd name="T49" fmla="*/ 360 h 881"/>
                <a:gd name="T50" fmla="*/ 95 w 199"/>
                <a:gd name="T51" fmla="*/ 351 h 881"/>
                <a:gd name="T52" fmla="*/ 95 w 199"/>
                <a:gd name="T53" fmla="*/ 76 h 881"/>
                <a:gd name="T54" fmla="*/ 104 w 199"/>
                <a:gd name="T55" fmla="*/ 57 h 881"/>
                <a:gd name="T56" fmla="*/ 104 w 199"/>
                <a:gd name="T57" fmla="*/ 48 h 881"/>
                <a:gd name="T58" fmla="*/ 114 w 199"/>
                <a:gd name="T59" fmla="*/ 29 h 881"/>
                <a:gd name="T60" fmla="*/ 133 w 199"/>
                <a:gd name="T61" fmla="*/ 19 h 881"/>
                <a:gd name="T62" fmla="*/ 142 w 199"/>
                <a:gd name="T63" fmla="*/ 10 h 881"/>
                <a:gd name="T64" fmla="*/ 161 w 199"/>
                <a:gd name="T65" fmla="*/ 0 h 881"/>
                <a:gd name="T66" fmla="*/ 180 w 199"/>
                <a:gd name="T67" fmla="*/ 0 h 881"/>
                <a:gd name="T68" fmla="*/ 199 w 199"/>
                <a:gd name="T69" fmla="*/ 0 h 8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99" h="881">
                  <a:moveTo>
                    <a:pt x="199" y="881"/>
                  </a:moveTo>
                  <a:lnTo>
                    <a:pt x="180" y="881"/>
                  </a:lnTo>
                  <a:lnTo>
                    <a:pt x="161" y="881"/>
                  </a:lnTo>
                  <a:lnTo>
                    <a:pt x="142" y="872"/>
                  </a:lnTo>
                  <a:lnTo>
                    <a:pt x="133" y="862"/>
                  </a:lnTo>
                  <a:lnTo>
                    <a:pt x="114" y="853"/>
                  </a:lnTo>
                  <a:lnTo>
                    <a:pt x="104" y="843"/>
                  </a:lnTo>
                  <a:lnTo>
                    <a:pt x="104" y="824"/>
                  </a:lnTo>
                  <a:lnTo>
                    <a:pt x="95" y="815"/>
                  </a:lnTo>
                  <a:lnTo>
                    <a:pt x="95" y="493"/>
                  </a:lnTo>
                  <a:lnTo>
                    <a:pt x="95" y="483"/>
                  </a:lnTo>
                  <a:lnTo>
                    <a:pt x="95" y="465"/>
                  </a:lnTo>
                  <a:lnTo>
                    <a:pt x="85" y="455"/>
                  </a:lnTo>
                  <a:lnTo>
                    <a:pt x="66" y="446"/>
                  </a:lnTo>
                  <a:lnTo>
                    <a:pt x="57" y="436"/>
                  </a:lnTo>
                  <a:lnTo>
                    <a:pt x="38" y="427"/>
                  </a:lnTo>
                  <a:lnTo>
                    <a:pt x="19" y="427"/>
                  </a:lnTo>
                  <a:lnTo>
                    <a:pt x="0" y="427"/>
                  </a:lnTo>
                  <a:lnTo>
                    <a:pt x="19" y="417"/>
                  </a:lnTo>
                  <a:lnTo>
                    <a:pt x="38" y="417"/>
                  </a:lnTo>
                  <a:lnTo>
                    <a:pt x="57" y="408"/>
                  </a:lnTo>
                  <a:lnTo>
                    <a:pt x="66" y="398"/>
                  </a:lnTo>
                  <a:lnTo>
                    <a:pt x="85" y="389"/>
                  </a:lnTo>
                  <a:lnTo>
                    <a:pt x="95" y="379"/>
                  </a:lnTo>
                  <a:lnTo>
                    <a:pt x="95" y="360"/>
                  </a:lnTo>
                  <a:lnTo>
                    <a:pt x="95" y="351"/>
                  </a:lnTo>
                  <a:lnTo>
                    <a:pt x="95" y="76"/>
                  </a:lnTo>
                  <a:lnTo>
                    <a:pt x="104" y="57"/>
                  </a:lnTo>
                  <a:lnTo>
                    <a:pt x="104" y="48"/>
                  </a:lnTo>
                  <a:lnTo>
                    <a:pt x="114" y="29"/>
                  </a:lnTo>
                  <a:lnTo>
                    <a:pt x="133" y="19"/>
                  </a:lnTo>
                  <a:lnTo>
                    <a:pt x="142" y="10"/>
                  </a:lnTo>
                  <a:lnTo>
                    <a:pt x="161" y="0"/>
                  </a:lnTo>
                  <a:lnTo>
                    <a:pt x="180" y="0"/>
                  </a:lnTo>
                  <a:lnTo>
                    <a:pt x="199" y="0"/>
                  </a:lnTo>
                </a:path>
              </a:pathLst>
            </a:custGeom>
            <a:noFill/>
            <a:ln w="14351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30" name="Group 48"/>
            <p:cNvGrpSpPr>
              <a:grpSpLocks/>
            </p:cNvGrpSpPr>
            <p:nvPr/>
          </p:nvGrpSpPr>
          <p:grpSpPr bwMode="auto">
            <a:xfrm>
              <a:off x="2641" y="1992"/>
              <a:ext cx="131" cy="163"/>
              <a:chOff x="2641" y="1992"/>
              <a:chExt cx="131" cy="163"/>
            </a:xfrm>
          </p:grpSpPr>
          <p:sp>
            <p:nvSpPr>
              <p:cNvPr id="55331" name="Rectangle 43"/>
              <p:cNvSpPr>
                <a:spLocks noChangeArrowheads="1"/>
              </p:cNvSpPr>
              <p:nvPr/>
            </p:nvSpPr>
            <p:spPr bwMode="auto">
              <a:xfrm>
                <a:off x="2641" y="1992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700" i="1">
                    <a:latin typeface="Times New Roman" pitchFamily="18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55332" name="Rectangle 44"/>
              <p:cNvSpPr>
                <a:spLocks noChangeArrowheads="1"/>
              </p:cNvSpPr>
              <p:nvPr/>
            </p:nvSpPr>
            <p:spPr bwMode="auto">
              <a:xfrm>
                <a:off x="2736" y="2049"/>
                <a:ext cx="3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100" i="1">
                    <a:latin typeface="Symbol" pitchFamily="18" charset="2"/>
                  </a:rPr>
                  <a:t>g</a:t>
                </a:r>
                <a:endParaRPr lang="en-US" altLang="zh-CN"/>
              </a:p>
            </p:txBody>
          </p:sp>
        </p:grpSp>
      </p:grpSp>
      <p:sp>
        <p:nvSpPr>
          <p:cNvPr id="55321" name="Rectangle 45"/>
          <p:cNvSpPr>
            <a:spLocks noChangeArrowheads="1"/>
          </p:cNvSpPr>
          <p:nvPr/>
        </p:nvSpPr>
        <p:spPr bwMode="auto">
          <a:xfrm>
            <a:off x="4403725" y="3162300"/>
            <a:ext cx="53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7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grpSp>
        <p:nvGrpSpPr>
          <p:cNvPr id="113716" name="Group 52"/>
          <p:cNvGrpSpPr>
            <a:grpSpLocks/>
          </p:cNvGrpSpPr>
          <p:nvPr/>
        </p:nvGrpSpPr>
        <p:grpSpPr bwMode="auto">
          <a:xfrm>
            <a:off x="3348038" y="1628775"/>
            <a:ext cx="5472112" cy="4314825"/>
            <a:chOff x="2109" y="1026"/>
            <a:chExt cx="3447" cy="2718"/>
          </a:xfrm>
        </p:grpSpPr>
        <p:sp>
          <p:nvSpPr>
            <p:cNvPr id="5532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109" y="1026"/>
              <a:ext cx="3447" cy="2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Freeform 36"/>
            <p:cNvSpPr>
              <a:spLocks noEditPoints="1"/>
            </p:cNvSpPr>
            <p:nvPr/>
          </p:nvSpPr>
          <p:spPr bwMode="auto">
            <a:xfrm>
              <a:off x="3059" y="2361"/>
              <a:ext cx="85" cy="351"/>
            </a:xfrm>
            <a:custGeom>
              <a:avLst/>
              <a:gdLst>
                <a:gd name="T0" fmla="*/ 47 w 85"/>
                <a:gd name="T1" fmla="*/ 38 h 351"/>
                <a:gd name="T2" fmla="*/ 47 w 85"/>
                <a:gd name="T3" fmla="*/ 313 h 351"/>
                <a:gd name="T4" fmla="*/ 38 w 85"/>
                <a:gd name="T5" fmla="*/ 313 h 351"/>
                <a:gd name="T6" fmla="*/ 38 w 85"/>
                <a:gd name="T7" fmla="*/ 313 h 351"/>
                <a:gd name="T8" fmla="*/ 38 w 85"/>
                <a:gd name="T9" fmla="*/ 313 h 351"/>
                <a:gd name="T10" fmla="*/ 38 w 85"/>
                <a:gd name="T11" fmla="*/ 313 h 351"/>
                <a:gd name="T12" fmla="*/ 38 w 85"/>
                <a:gd name="T13" fmla="*/ 38 h 351"/>
                <a:gd name="T14" fmla="*/ 47 w 85"/>
                <a:gd name="T15" fmla="*/ 38 h 351"/>
                <a:gd name="T16" fmla="*/ 47 w 85"/>
                <a:gd name="T17" fmla="*/ 38 h 351"/>
                <a:gd name="T18" fmla="*/ 47 w 85"/>
                <a:gd name="T19" fmla="*/ 38 h 351"/>
                <a:gd name="T20" fmla="*/ 47 w 85"/>
                <a:gd name="T21" fmla="*/ 38 h 351"/>
                <a:gd name="T22" fmla="*/ 47 w 85"/>
                <a:gd name="T23" fmla="*/ 38 h 351"/>
                <a:gd name="T24" fmla="*/ 9 w 85"/>
                <a:gd name="T25" fmla="*/ 38 h 351"/>
                <a:gd name="T26" fmla="*/ 9 w 85"/>
                <a:gd name="T27" fmla="*/ 29 h 351"/>
                <a:gd name="T28" fmla="*/ 19 w 85"/>
                <a:gd name="T29" fmla="*/ 10 h 351"/>
                <a:gd name="T30" fmla="*/ 38 w 85"/>
                <a:gd name="T31" fmla="*/ 10 h 351"/>
                <a:gd name="T32" fmla="*/ 47 w 85"/>
                <a:gd name="T33" fmla="*/ 0 h 351"/>
                <a:gd name="T34" fmla="*/ 66 w 85"/>
                <a:gd name="T35" fmla="*/ 10 h 351"/>
                <a:gd name="T36" fmla="*/ 76 w 85"/>
                <a:gd name="T37" fmla="*/ 19 h 351"/>
                <a:gd name="T38" fmla="*/ 85 w 85"/>
                <a:gd name="T39" fmla="*/ 29 h 351"/>
                <a:gd name="T40" fmla="*/ 85 w 85"/>
                <a:gd name="T41" fmla="*/ 38 h 351"/>
                <a:gd name="T42" fmla="*/ 85 w 85"/>
                <a:gd name="T43" fmla="*/ 57 h 351"/>
                <a:gd name="T44" fmla="*/ 76 w 85"/>
                <a:gd name="T45" fmla="*/ 67 h 351"/>
                <a:gd name="T46" fmla="*/ 57 w 85"/>
                <a:gd name="T47" fmla="*/ 76 h 351"/>
                <a:gd name="T48" fmla="*/ 47 w 85"/>
                <a:gd name="T49" fmla="*/ 76 h 351"/>
                <a:gd name="T50" fmla="*/ 28 w 85"/>
                <a:gd name="T51" fmla="*/ 76 h 351"/>
                <a:gd name="T52" fmla="*/ 19 w 85"/>
                <a:gd name="T53" fmla="*/ 67 h 351"/>
                <a:gd name="T54" fmla="*/ 9 w 85"/>
                <a:gd name="T55" fmla="*/ 57 h 351"/>
                <a:gd name="T56" fmla="*/ 9 w 85"/>
                <a:gd name="T57" fmla="*/ 38 h 351"/>
                <a:gd name="T58" fmla="*/ 9 w 85"/>
                <a:gd name="T59" fmla="*/ 38 h 351"/>
                <a:gd name="T60" fmla="*/ 76 w 85"/>
                <a:gd name="T61" fmla="*/ 313 h 351"/>
                <a:gd name="T62" fmla="*/ 76 w 85"/>
                <a:gd name="T63" fmla="*/ 332 h 351"/>
                <a:gd name="T64" fmla="*/ 66 w 85"/>
                <a:gd name="T65" fmla="*/ 341 h 351"/>
                <a:gd name="T66" fmla="*/ 57 w 85"/>
                <a:gd name="T67" fmla="*/ 351 h 351"/>
                <a:gd name="T68" fmla="*/ 38 w 85"/>
                <a:gd name="T69" fmla="*/ 351 h 351"/>
                <a:gd name="T70" fmla="*/ 19 w 85"/>
                <a:gd name="T71" fmla="*/ 351 h 351"/>
                <a:gd name="T72" fmla="*/ 9 w 85"/>
                <a:gd name="T73" fmla="*/ 341 h 351"/>
                <a:gd name="T74" fmla="*/ 0 w 85"/>
                <a:gd name="T75" fmla="*/ 322 h 351"/>
                <a:gd name="T76" fmla="*/ 0 w 85"/>
                <a:gd name="T77" fmla="*/ 313 h 351"/>
                <a:gd name="T78" fmla="*/ 9 w 85"/>
                <a:gd name="T79" fmla="*/ 294 h 351"/>
                <a:gd name="T80" fmla="*/ 9 w 85"/>
                <a:gd name="T81" fmla="*/ 284 h 351"/>
                <a:gd name="T82" fmla="*/ 28 w 85"/>
                <a:gd name="T83" fmla="*/ 275 h 351"/>
                <a:gd name="T84" fmla="*/ 38 w 85"/>
                <a:gd name="T85" fmla="*/ 275 h 351"/>
                <a:gd name="T86" fmla="*/ 57 w 85"/>
                <a:gd name="T87" fmla="*/ 275 h 351"/>
                <a:gd name="T88" fmla="*/ 66 w 85"/>
                <a:gd name="T89" fmla="*/ 284 h 351"/>
                <a:gd name="T90" fmla="*/ 76 w 85"/>
                <a:gd name="T91" fmla="*/ 303 h 351"/>
                <a:gd name="T92" fmla="*/ 76 w 85"/>
                <a:gd name="T93" fmla="*/ 313 h 351"/>
                <a:gd name="T94" fmla="*/ 76 w 85"/>
                <a:gd name="T95" fmla="*/ 313 h 35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5" h="351">
                  <a:moveTo>
                    <a:pt x="47" y="38"/>
                  </a:moveTo>
                  <a:lnTo>
                    <a:pt x="47" y="313"/>
                  </a:lnTo>
                  <a:lnTo>
                    <a:pt x="38" y="313"/>
                  </a:lnTo>
                  <a:lnTo>
                    <a:pt x="38" y="38"/>
                  </a:lnTo>
                  <a:lnTo>
                    <a:pt x="47" y="38"/>
                  </a:lnTo>
                  <a:close/>
                  <a:moveTo>
                    <a:pt x="9" y="38"/>
                  </a:moveTo>
                  <a:lnTo>
                    <a:pt x="9" y="29"/>
                  </a:lnTo>
                  <a:lnTo>
                    <a:pt x="19" y="10"/>
                  </a:lnTo>
                  <a:lnTo>
                    <a:pt x="38" y="10"/>
                  </a:lnTo>
                  <a:lnTo>
                    <a:pt x="47" y="0"/>
                  </a:lnTo>
                  <a:lnTo>
                    <a:pt x="66" y="10"/>
                  </a:lnTo>
                  <a:lnTo>
                    <a:pt x="76" y="19"/>
                  </a:lnTo>
                  <a:lnTo>
                    <a:pt x="85" y="29"/>
                  </a:lnTo>
                  <a:lnTo>
                    <a:pt x="85" y="38"/>
                  </a:lnTo>
                  <a:lnTo>
                    <a:pt x="85" y="57"/>
                  </a:lnTo>
                  <a:lnTo>
                    <a:pt x="76" y="67"/>
                  </a:lnTo>
                  <a:lnTo>
                    <a:pt x="57" y="76"/>
                  </a:lnTo>
                  <a:lnTo>
                    <a:pt x="47" y="76"/>
                  </a:lnTo>
                  <a:lnTo>
                    <a:pt x="28" y="76"/>
                  </a:lnTo>
                  <a:lnTo>
                    <a:pt x="19" y="67"/>
                  </a:lnTo>
                  <a:lnTo>
                    <a:pt x="9" y="57"/>
                  </a:lnTo>
                  <a:lnTo>
                    <a:pt x="9" y="38"/>
                  </a:lnTo>
                  <a:close/>
                  <a:moveTo>
                    <a:pt x="76" y="313"/>
                  </a:moveTo>
                  <a:lnTo>
                    <a:pt x="76" y="332"/>
                  </a:lnTo>
                  <a:lnTo>
                    <a:pt x="66" y="341"/>
                  </a:lnTo>
                  <a:lnTo>
                    <a:pt x="57" y="351"/>
                  </a:lnTo>
                  <a:lnTo>
                    <a:pt x="38" y="351"/>
                  </a:lnTo>
                  <a:lnTo>
                    <a:pt x="19" y="351"/>
                  </a:lnTo>
                  <a:lnTo>
                    <a:pt x="9" y="341"/>
                  </a:lnTo>
                  <a:lnTo>
                    <a:pt x="0" y="322"/>
                  </a:lnTo>
                  <a:lnTo>
                    <a:pt x="0" y="313"/>
                  </a:lnTo>
                  <a:lnTo>
                    <a:pt x="9" y="294"/>
                  </a:lnTo>
                  <a:lnTo>
                    <a:pt x="9" y="284"/>
                  </a:lnTo>
                  <a:lnTo>
                    <a:pt x="28" y="275"/>
                  </a:lnTo>
                  <a:lnTo>
                    <a:pt x="38" y="275"/>
                  </a:lnTo>
                  <a:lnTo>
                    <a:pt x="57" y="275"/>
                  </a:lnTo>
                  <a:lnTo>
                    <a:pt x="66" y="284"/>
                  </a:lnTo>
                  <a:lnTo>
                    <a:pt x="76" y="303"/>
                  </a:lnTo>
                  <a:lnTo>
                    <a:pt x="76" y="313"/>
                  </a:lnTo>
                  <a:close/>
                </a:path>
              </a:pathLst>
            </a:custGeom>
            <a:solidFill>
              <a:srgbClr val="000000"/>
            </a:solidFill>
            <a:ln w="14351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6" name="Freeform 39"/>
            <p:cNvSpPr>
              <a:spLocks/>
            </p:cNvSpPr>
            <p:nvPr/>
          </p:nvSpPr>
          <p:spPr bwMode="auto">
            <a:xfrm>
              <a:off x="2840" y="2399"/>
              <a:ext cx="228" cy="218"/>
            </a:xfrm>
            <a:custGeom>
              <a:avLst/>
              <a:gdLst>
                <a:gd name="T0" fmla="*/ 228 w 228"/>
                <a:gd name="T1" fmla="*/ 218 h 218"/>
                <a:gd name="T2" fmla="*/ 181 w 228"/>
                <a:gd name="T3" fmla="*/ 218 h 218"/>
                <a:gd name="T4" fmla="*/ 162 w 228"/>
                <a:gd name="T5" fmla="*/ 218 h 218"/>
                <a:gd name="T6" fmla="*/ 143 w 228"/>
                <a:gd name="T7" fmla="*/ 209 h 218"/>
                <a:gd name="T8" fmla="*/ 133 w 228"/>
                <a:gd name="T9" fmla="*/ 209 h 218"/>
                <a:gd name="T10" fmla="*/ 124 w 228"/>
                <a:gd name="T11" fmla="*/ 209 h 218"/>
                <a:gd name="T12" fmla="*/ 114 w 228"/>
                <a:gd name="T13" fmla="*/ 199 h 218"/>
                <a:gd name="T14" fmla="*/ 114 w 228"/>
                <a:gd name="T15" fmla="*/ 199 h 218"/>
                <a:gd name="T16" fmla="*/ 114 w 228"/>
                <a:gd name="T17" fmla="*/ 133 h 218"/>
                <a:gd name="T18" fmla="*/ 114 w 228"/>
                <a:gd name="T19" fmla="*/ 123 h 218"/>
                <a:gd name="T20" fmla="*/ 105 w 228"/>
                <a:gd name="T21" fmla="*/ 123 h 218"/>
                <a:gd name="T22" fmla="*/ 95 w 228"/>
                <a:gd name="T23" fmla="*/ 114 h 218"/>
                <a:gd name="T24" fmla="*/ 76 w 228"/>
                <a:gd name="T25" fmla="*/ 114 h 218"/>
                <a:gd name="T26" fmla="*/ 67 w 228"/>
                <a:gd name="T27" fmla="*/ 114 h 218"/>
                <a:gd name="T28" fmla="*/ 48 w 228"/>
                <a:gd name="T29" fmla="*/ 114 h 218"/>
                <a:gd name="T30" fmla="*/ 0 w 228"/>
                <a:gd name="T31" fmla="*/ 114 h 218"/>
                <a:gd name="T32" fmla="*/ 48 w 228"/>
                <a:gd name="T33" fmla="*/ 114 h 218"/>
                <a:gd name="T34" fmla="*/ 67 w 228"/>
                <a:gd name="T35" fmla="*/ 104 h 218"/>
                <a:gd name="T36" fmla="*/ 76 w 228"/>
                <a:gd name="T37" fmla="*/ 104 h 218"/>
                <a:gd name="T38" fmla="*/ 95 w 228"/>
                <a:gd name="T39" fmla="*/ 104 h 218"/>
                <a:gd name="T40" fmla="*/ 105 w 228"/>
                <a:gd name="T41" fmla="*/ 104 h 218"/>
                <a:gd name="T42" fmla="*/ 114 w 228"/>
                <a:gd name="T43" fmla="*/ 95 h 218"/>
                <a:gd name="T44" fmla="*/ 114 w 228"/>
                <a:gd name="T45" fmla="*/ 95 h 218"/>
                <a:gd name="T46" fmla="*/ 114 w 228"/>
                <a:gd name="T47" fmla="*/ 19 h 218"/>
                <a:gd name="T48" fmla="*/ 114 w 228"/>
                <a:gd name="T49" fmla="*/ 19 h 218"/>
                <a:gd name="T50" fmla="*/ 124 w 228"/>
                <a:gd name="T51" fmla="*/ 19 h 218"/>
                <a:gd name="T52" fmla="*/ 133 w 228"/>
                <a:gd name="T53" fmla="*/ 10 h 218"/>
                <a:gd name="T54" fmla="*/ 143 w 228"/>
                <a:gd name="T55" fmla="*/ 10 h 218"/>
                <a:gd name="T56" fmla="*/ 162 w 228"/>
                <a:gd name="T57" fmla="*/ 10 h 218"/>
                <a:gd name="T58" fmla="*/ 181 w 228"/>
                <a:gd name="T59" fmla="*/ 10 h 218"/>
                <a:gd name="T60" fmla="*/ 228 w 228"/>
                <a:gd name="T61" fmla="*/ 0 h 21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28" h="218">
                  <a:moveTo>
                    <a:pt x="228" y="218"/>
                  </a:moveTo>
                  <a:lnTo>
                    <a:pt x="181" y="218"/>
                  </a:lnTo>
                  <a:lnTo>
                    <a:pt x="162" y="218"/>
                  </a:lnTo>
                  <a:lnTo>
                    <a:pt x="143" y="209"/>
                  </a:lnTo>
                  <a:lnTo>
                    <a:pt x="133" y="209"/>
                  </a:lnTo>
                  <a:lnTo>
                    <a:pt x="124" y="209"/>
                  </a:lnTo>
                  <a:lnTo>
                    <a:pt x="114" y="199"/>
                  </a:lnTo>
                  <a:lnTo>
                    <a:pt x="114" y="133"/>
                  </a:lnTo>
                  <a:lnTo>
                    <a:pt x="114" y="123"/>
                  </a:lnTo>
                  <a:lnTo>
                    <a:pt x="105" y="123"/>
                  </a:lnTo>
                  <a:lnTo>
                    <a:pt x="95" y="114"/>
                  </a:lnTo>
                  <a:lnTo>
                    <a:pt x="76" y="114"/>
                  </a:lnTo>
                  <a:lnTo>
                    <a:pt x="67" y="114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48" y="114"/>
                  </a:lnTo>
                  <a:lnTo>
                    <a:pt x="67" y="104"/>
                  </a:lnTo>
                  <a:lnTo>
                    <a:pt x="76" y="104"/>
                  </a:lnTo>
                  <a:lnTo>
                    <a:pt x="95" y="104"/>
                  </a:lnTo>
                  <a:lnTo>
                    <a:pt x="105" y="104"/>
                  </a:lnTo>
                  <a:lnTo>
                    <a:pt x="114" y="95"/>
                  </a:lnTo>
                  <a:lnTo>
                    <a:pt x="114" y="19"/>
                  </a:lnTo>
                  <a:lnTo>
                    <a:pt x="124" y="19"/>
                  </a:lnTo>
                  <a:lnTo>
                    <a:pt x="133" y="10"/>
                  </a:lnTo>
                  <a:lnTo>
                    <a:pt x="143" y="10"/>
                  </a:lnTo>
                  <a:lnTo>
                    <a:pt x="162" y="10"/>
                  </a:lnTo>
                  <a:lnTo>
                    <a:pt x="181" y="10"/>
                  </a:lnTo>
                  <a:lnTo>
                    <a:pt x="228" y="0"/>
                  </a:lnTo>
                </a:path>
              </a:pathLst>
            </a:custGeom>
            <a:noFill/>
            <a:ln w="14351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Rectangle 46"/>
            <p:cNvSpPr>
              <a:spLocks noChangeArrowheads="1"/>
            </p:cNvSpPr>
            <p:nvPr/>
          </p:nvSpPr>
          <p:spPr bwMode="auto">
            <a:xfrm>
              <a:off x="2679" y="2475"/>
              <a:ext cx="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700" i="1">
                  <a:solidFill>
                    <a:srgbClr val="FF0000"/>
                  </a:solidFill>
                  <a:latin typeface="Symbol" pitchFamily="18" charset="2"/>
                </a:rPr>
                <a:t>z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55323" name="Rectangle 47"/>
          <p:cNvSpPr>
            <a:spLocks noChangeArrowheads="1"/>
          </p:cNvSpPr>
          <p:nvPr/>
        </p:nvSpPr>
        <p:spPr bwMode="auto">
          <a:xfrm>
            <a:off x="4343400" y="3944938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700" i="1">
                <a:solidFill>
                  <a:srgbClr val="FFFF00"/>
                </a:solidFill>
                <a:latin typeface="Times New Roman" pitchFamily="18" charset="0"/>
              </a:rPr>
              <a:t> 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3" grpId="0" animBg="1"/>
      <p:bldP spid="113684" grpId="0" animBg="1"/>
      <p:bldP spid="113685" grpId="0" animBg="1"/>
      <p:bldP spid="113686" grpId="0" animBg="1"/>
      <p:bldP spid="113687" grpId="0"/>
      <p:bldP spid="113689" grpId="0" animBg="1"/>
      <p:bldP spid="113690" grpId="0" animBg="1"/>
      <p:bldP spid="113691" grpId="0"/>
      <p:bldP spid="113693" grpId="0" animBg="1"/>
      <p:bldP spid="113694" grpId="0" animBg="1"/>
      <p:bldP spid="1136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9" name="Rectangle 3"/>
          <p:cNvSpPr>
            <a:spLocks noChangeArrowheads="1"/>
          </p:cNvSpPr>
          <p:nvPr/>
        </p:nvSpPr>
        <p:spPr bwMode="auto">
          <a:xfrm>
            <a:off x="1257300" y="351061"/>
            <a:ext cx="7886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4000" dirty="0">
                <a:ea typeface="隶书" pitchFamily="49" charset="-122"/>
              </a:rPr>
              <a:t>GPS</a:t>
            </a:r>
            <a:r>
              <a:rPr kumimoji="1" lang="zh-CN" altLang="en-US" sz="4000" dirty="0">
                <a:ea typeface="隶书" pitchFamily="49" charset="-122"/>
              </a:rPr>
              <a:t>水准</a:t>
            </a:r>
          </a:p>
        </p:txBody>
      </p:sp>
      <p:sp>
        <p:nvSpPr>
          <p:cNvPr id="1130510" name="Rectangle 14"/>
          <p:cNvSpPr>
            <a:spLocks noChangeArrowheads="1"/>
          </p:cNvSpPr>
          <p:nvPr/>
        </p:nvSpPr>
        <p:spPr bwMode="auto">
          <a:xfrm>
            <a:off x="924984" y="1457209"/>
            <a:ext cx="3778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FF00"/>
                </a:solidFill>
                <a:ea typeface="华文隶书" pitchFamily="2" charset="-122"/>
              </a:rPr>
              <a:t>高程异常的求算</a:t>
            </a:r>
          </a:p>
        </p:txBody>
      </p:sp>
      <p:sp>
        <p:nvSpPr>
          <p:cNvPr id="1130513" name="Rectangle 17"/>
          <p:cNvSpPr>
            <a:spLocks noChangeArrowheads="1"/>
          </p:cNvSpPr>
          <p:nvPr/>
        </p:nvSpPr>
        <p:spPr bwMode="auto">
          <a:xfrm>
            <a:off x="5183187" y="1930400"/>
            <a:ext cx="396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l-GR" altLang="zh-CN" sz="2400" i="1" dirty="0">
                <a:cs typeface="Times New Roman" pitchFamily="18" charset="0"/>
              </a:rPr>
              <a:t>ζ</a:t>
            </a:r>
            <a:r>
              <a:rPr kumimoji="1" lang="zh-CN" altLang="en-US" sz="2400" dirty="0"/>
              <a:t>为似大地水准面差距</a:t>
            </a:r>
          </a:p>
        </p:txBody>
      </p:sp>
      <p:sp>
        <p:nvSpPr>
          <p:cNvPr id="1130515" name="Rectangle 19" descr="绿色大理石"/>
          <p:cNvSpPr>
            <a:spLocks noChangeArrowheads="1"/>
          </p:cNvSpPr>
          <p:nvPr/>
        </p:nvSpPr>
        <p:spPr bwMode="auto">
          <a:xfrm>
            <a:off x="1044575" y="2781300"/>
            <a:ext cx="7056438" cy="3671888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6" name="Oval 20"/>
          <p:cNvSpPr>
            <a:spLocks noChangeArrowheads="1"/>
          </p:cNvSpPr>
          <p:nvPr/>
        </p:nvSpPr>
        <p:spPr bwMode="auto">
          <a:xfrm>
            <a:off x="1763713" y="3357563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7" name="Oval 21"/>
          <p:cNvSpPr>
            <a:spLocks noChangeArrowheads="1"/>
          </p:cNvSpPr>
          <p:nvPr/>
        </p:nvSpPr>
        <p:spPr bwMode="auto">
          <a:xfrm>
            <a:off x="3708400" y="3284538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8" name="Oval 22"/>
          <p:cNvSpPr>
            <a:spLocks noChangeArrowheads="1"/>
          </p:cNvSpPr>
          <p:nvPr/>
        </p:nvSpPr>
        <p:spPr bwMode="auto">
          <a:xfrm>
            <a:off x="5580063" y="3284538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19" name="Oval 23"/>
          <p:cNvSpPr>
            <a:spLocks noChangeArrowheads="1"/>
          </p:cNvSpPr>
          <p:nvPr/>
        </p:nvSpPr>
        <p:spPr bwMode="auto">
          <a:xfrm>
            <a:off x="7164388" y="3284538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0" name="Oval 24"/>
          <p:cNvSpPr>
            <a:spLocks noChangeArrowheads="1"/>
          </p:cNvSpPr>
          <p:nvPr/>
        </p:nvSpPr>
        <p:spPr bwMode="auto">
          <a:xfrm>
            <a:off x="7164388" y="4581525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1" name="Oval 25"/>
          <p:cNvSpPr>
            <a:spLocks noChangeArrowheads="1"/>
          </p:cNvSpPr>
          <p:nvPr/>
        </p:nvSpPr>
        <p:spPr bwMode="auto">
          <a:xfrm>
            <a:off x="7164388" y="5734050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2" name="Oval 26"/>
          <p:cNvSpPr>
            <a:spLocks noChangeArrowheads="1"/>
          </p:cNvSpPr>
          <p:nvPr/>
        </p:nvSpPr>
        <p:spPr bwMode="auto">
          <a:xfrm>
            <a:off x="5724525" y="5734050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3" name="Oval 27"/>
          <p:cNvSpPr>
            <a:spLocks noChangeArrowheads="1"/>
          </p:cNvSpPr>
          <p:nvPr/>
        </p:nvSpPr>
        <p:spPr bwMode="auto">
          <a:xfrm>
            <a:off x="3995738" y="5734050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4" name="Oval 28"/>
          <p:cNvSpPr>
            <a:spLocks noChangeArrowheads="1"/>
          </p:cNvSpPr>
          <p:nvPr/>
        </p:nvSpPr>
        <p:spPr bwMode="auto">
          <a:xfrm>
            <a:off x="2627313" y="5734050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5" name="Oval 29"/>
          <p:cNvSpPr>
            <a:spLocks noChangeArrowheads="1"/>
          </p:cNvSpPr>
          <p:nvPr/>
        </p:nvSpPr>
        <p:spPr bwMode="auto">
          <a:xfrm>
            <a:off x="1331913" y="5229225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6" name="Oval 30"/>
          <p:cNvSpPr>
            <a:spLocks noChangeArrowheads="1"/>
          </p:cNvSpPr>
          <p:nvPr/>
        </p:nvSpPr>
        <p:spPr bwMode="auto">
          <a:xfrm>
            <a:off x="2916238" y="4581525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7" name="Oval 31"/>
          <p:cNvSpPr>
            <a:spLocks noChangeArrowheads="1"/>
          </p:cNvSpPr>
          <p:nvPr/>
        </p:nvSpPr>
        <p:spPr bwMode="auto">
          <a:xfrm>
            <a:off x="4500563" y="4581525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8" name="Oval 32"/>
          <p:cNvSpPr>
            <a:spLocks noChangeArrowheads="1"/>
          </p:cNvSpPr>
          <p:nvPr/>
        </p:nvSpPr>
        <p:spPr bwMode="auto">
          <a:xfrm>
            <a:off x="6011863" y="4508500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29" name="Text Box 33"/>
          <p:cNvSpPr txBox="1">
            <a:spLocks noChangeArrowheads="1"/>
          </p:cNvSpPr>
          <p:nvPr/>
        </p:nvSpPr>
        <p:spPr bwMode="auto">
          <a:xfrm>
            <a:off x="1979613" y="3068638"/>
            <a:ext cx="503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130530" name="Text Box 34"/>
          <p:cNvSpPr txBox="1">
            <a:spLocks noChangeArrowheads="1"/>
          </p:cNvSpPr>
          <p:nvPr/>
        </p:nvSpPr>
        <p:spPr bwMode="auto">
          <a:xfrm>
            <a:off x="1619250" y="5013325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5"/>
                </a:solidFill>
              </a:rPr>
              <a:t>n</a:t>
            </a:r>
          </a:p>
        </p:txBody>
      </p:sp>
      <p:sp>
        <p:nvSpPr>
          <p:cNvPr id="1130531" name="Text Box 35"/>
          <p:cNvSpPr txBox="1">
            <a:spLocks noChangeArrowheads="1"/>
          </p:cNvSpPr>
          <p:nvPr/>
        </p:nvSpPr>
        <p:spPr bwMode="auto">
          <a:xfrm>
            <a:off x="3981450" y="2997200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130532" name="Text Box 36"/>
          <p:cNvSpPr txBox="1">
            <a:spLocks noChangeArrowheads="1"/>
          </p:cNvSpPr>
          <p:nvPr/>
        </p:nvSpPr>
        <p:spPr bwMode="auto">
          <a:xfrm>
            <a:off x="5076825" y="4581525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5"/>
                </a:solidFill>
              </a:rPr>
              <a:t>…</a:t>
            </a:r>
          </a:p>
        </p:txBody>
      </p:sp>
      <p:graphicFrame>
        <p:nvGraphicFramePr>
          <p:cNvPr id="11305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4720"/>
              </p:ext>
            </p:extLst>
          </p:nvPr>
        </p:nvGraphicFramePr>
        <p:xfrm>
          <a:off x="650875" y="1906588"/>
          <a:ext cx="4530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5" imgW="2234880" imgH="253800" progId="Equation.3">
                  <p:embed/>
                </p:oleObj>
              </mc:Choice>
              <mc:Fallback>
                <p:oleObj name="Equation" r:id="rId5" imgW="223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906588"/>
                        <a:ext cx="4530725" cy="514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380288" y="4364957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accent5"/>
                </a:solidFill>
              </a:rPr>
              <a:t>i</a:t>
            </a:r>
            <a:endParaRPr lang="en-US" altLang="zh-CN" sz="2800" b="1" dirty="0">
              <a:solidFill>
                <a:schemeClr val="accent5"/>
              </a:solidFill>
            </a:endParaRPr>
          </a:p>
        </p:txBody>
      </p:sp>
      <p:pic>
        <p:nvPicPr>
          <p:cNvPr id="25" name="Picture 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64" y="97366"/>
            <a:ext cx="1636341" cy="165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19" y="116632"/>
            <a:ext cx="17049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62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ChangeArrowheads="1"/>
          </p:cNvSpPr>
          <p:nvPr/>
        </p:nvSpPr>
        <p:spPr bwMode="auto">
          <a:xfrm>
            <a:off x="1133475" y="399520"/>
            <a:ext cx="7886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dirty="0">
                <a:ea typeface="隶书" pitchFamily="49" charset="-122"/>
              </a:rPr>
              <a:t>GPS</a:t>
            </a:r>
            <a:r>
              <a:rPr kumimoji="1" lang="zh-CN" altLang="en-US" sz="4000" dirty="0">
                <a:ea typeface="隶书" pitchFamily="49" charset="-122"/>
              </a:rPr>
              <a:t>水准</a:t>
            </a:r>
          </a:p>
        </p:txBody>
      </p:sp>
      <p:sp>
        <p:nvSpPr>
          <p:cNvPr id="1132557" name="Rectangle 13"/>
          <p:cNvSpPr>
            <a:spLocks noChangeArrowheads="1"/>
          </p:cNvSpPr>
          <p:nvPr/>
        </p:nvSpPr>
        <p:spPr bwMode="auto">
          <a:xfrm>
            <a:off x="146050" y="1292567"/>
            <a:ext cx="83863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FF00"/>
                </a:solidFill>
                <a:ea typeface="华文隶书" pitchFamily="2" charset="-122"/>
              </a:rPr>
              <a:t>1</a:t>
            </a:r>
            <a:r>
              <a:rPr kumimoji="1" lang="zh-CN" altLang="en-US" sz="2400" dirty="0">
                <a:solidFill>
                  <a:srgbClr val="FFFF00"/>
                </a:solidFill>
                <a:ea typeface="华文隶书" pitchFamily="2" charset="-122"/>
              </a:rPr>
              <a:t>、根据具有高程异常的点求算多项式系数</a:t>
            </a:r>
            <a:endParaRPr kumimoji="1" lang="en-US" altLang="zh-CN" sz="2400" dirty="0">
              <a:solidFill>
                <a:srgbClr val="FFFF00"/>
              </a:solidFill>
              <a:ea typeface="华文隶书" pitchFamily="2" charset="-122"/>
            </a:endParaRPr>
          </a:p>
          <a:p>
            <a:pPr algn="l"/>
            <a:r>
              <a:rPr kumimoji="1" lang="en-US" altLang="zh-CN" sz="2400" dirty="0">
                <a:solidFill>
                  <a:srgbClr val="FFFF00"/>
                </a:solidFill>
                <a:ea typeface="华文隶书" pitchFamily="2" charset="-122"/>
              </a:rPr>
              <a:t>2</a:t>
            </a:r>
            <a:r>
              <a:rPr kumimoji="1" lang="zh-CN" altLang="en-US" sz="2400" dirty="0">
                <a:solidFill>
                  <a:srgbClr val="FFFF00"/>
                </a:solidFill>
                <a:ea typeface="华文隶书" pitchFamily="2" charset="-122"/>
              </a:rPr>
              <a:t>、根据求得的多项式计算其他点的高程异常</a:t>
            </a:r>
            <a:endParaRPr kumimoji="1" lang="en-US" altLang="zh-CN" sz="2400" dirty="0">
              <a:solidFill>
                <a:srgbClr val="FFFF00"/>
              </a:solidFill>
              <a:ea typeface="华文隶书" pitchFamily="2" charset="-122"/>
            </a:endParaRPr>
          </a:p>
          <a:p>
            <a:pPr algn="l"/>
            <a:r>
              <a:rPr kumimoji="1" lang="en-US" altLang="zh-CN" sz="2400" dirty="0">
                <a:solidFill>
                  <a:srgbClr val="FFFF00"/>
                </a:solidFill>
                <a:ea typeface="华文隶书" pitchFamily="2" charset="-122"/>
              </a:rPr>
              <a:t>3</a:t>
            </a:r>
            <a:r>
              <a:rPr kumimoji="1" lang="zh-CN" altLang="en-US" sz="2400" dirty="0">
                <a:solidFill>
                  <a:srgbClr val="FFFF00"/>
                </a:solidFill>
                <a:ea typeface="华文隶书" pitchFamily="2" charset="-122"/>
              </a:rPr>
              <a:t>、根据</a:t>
            </a:r>
            <a:r>
              <a:rPr kumimoji="1" lang="en-US" altLang="zh-CN" sz="2400" dirty="0">
                <a:solidFill>
                  <a:srgbClr val="FFFF00"/>
                </a:solidFill>
                <a:ea typeface="华文隶书" pitchFamily="2" charset="-122"/>
              </a:rPr>
              <a:t>GPS</a:t>
            </a:r>
            <a:r>
              <a:rPr kumimoji="1" lang="zh-CN" altLang="en-US" sz="2400" dirty="0">
                <a:solidFill>
                  <a:srgbClr val="FFFF00"/>
                </a:solidFill>
                <a:ea typeface="华文隶书" pitchFamily="2" charset="-122"/>
              </a:rPr>
              <a:t>测量的正常高及计算得到的高程异常计算正常高</a:t>
            </a:r>
          </a:p>
        </p:txBody>
      </p:sp>
      <p:graphicFrame>
        <p:nvGraphicFramePr>
          <p:cNvPr id="11325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02003"/>
              </p:ext>
            </p:extLst>
          </p:nvPr>
        </p:nvGraphicFramePr>
        <p:xfrm>
          <a:off x="11113" y="2409825"/>
          <a:ext cx="90455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Equation" r:id="rId4" imgW="5867280" imgH="266400" progId="Equation.3">
                  <p:embed/>
                </p:oleObj>
              </mc:Choice>
              <mc:Fallback>
                <p:oleObj name="Equation" r:id="rId4" imgW="5867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2409825"/>
                        <a:ext cx="9045575" cy="4810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9" descr="绿色大理石"/>
          <p:cNvSpPr>
            <a:spLocks noChangeArrowheads="1"/>
          </p:cNvSpPr>
          <p:nvPr/>
        </p:nvSpPr>
        <p:spPr bwMode="auto">
          <a:xfrm>
            <a:off x="1044575" y="2925464"/>
            <a:ext cx="7056438" cy="36718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1763713" y="3501727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3708400" y="3428702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5580063" y="3428702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164388" y="3428702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24"/>
          <p:cNvSpPr>
            <a:spLocks noChangeArrowheads="1"/>
          </p:cNvSpPr>
          <p:nvPr/>
        </p:nvSpPr>
        <p:spPr bwMode="auto">
          <a:xfrm>
            <a:off x="7164388" y="4725689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25"/>
          <p:cNvSpPr>
            <a:spLocks noChangeArrowheads="1"/>
          </p:cNvSpPr>
          <p:nvPr/>
        </p:nvSpPr>
        <p:spPr bwMode="auto">
          <a:xfrm>
            <a:off x="7164388" y="5878214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724525" y="5878214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3995738" y="5878214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2627313" y="5878214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1331913" y="5373389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916238" y="4725689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31"/>
          <p:cNvSpPr>
            <a:spLocks noChangeArrowheads="1"/>
          </p:cNvSpPr>
          <p:nvPr/>
        </p:nvSpPr>
        <p:spPr bwMode="auto">
          <a:xfrm>
            <a:off x="4500563" y="4725689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32"/>
          <p:cNvSpPr>
            <a:spLocks noChangeArrowheads="1"/>
          </p:cNvSpPr>
          <p:nvPr/>
        </p:nvSpPr>
        <p:spPr bwMode="auto">
          <a:xfrm>
            <a:off x="6011863" y="4652664"/>
            <a:ext cx="215900" cy="2159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1979613" y="3212802"/>
            <a:ext cx="503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1619250" y="5157489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5"/>
                </a:solidFill>
              </a:rPr>
              <a:t>n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981450" y="3141364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5076825" y="4725689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7380288" y="4509121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accent5"/>
                </a:solidFill>
              </a:rPr>
              <a:t>i</a:t>
            </a:r>
            <a:endParaRPr lang="en-US" altLang="zh-CN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13643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数据预处理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①</a:t>
            </a:r>
            <a:r>
              <a:rPr lang="zh-CN" altLang="en-US"/>
              <a:t>数据传输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②</a:t>
            </a:r>
            <a:r>
              <a:rPr lang="zh-CN" altLang="en-US"/>
              <a:t>数据分流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③</a:t>
            </a:r>
            <a:r>
              <a:rPr lang="zh-CN" altLang="en-US"/>
              <a:t>统一数据文件格式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④</a:t>
            </a:r>
            <a:r>
              <a:rPr lang="zh-CN" altLang="en-US"/>
              <a:t>卫星轨道的标准化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⑤</a:t>
            </a:r>
            <a:r>
              <a:rPr lang="zh-CN" altLang="en-US"/>
              <a:t>探测周跳、修复载波相位观测值。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⑥</a:t>
            </a:r>
            <a:r>
              <a:rPr lang="zh-CN" altLang="en-US"/>
              <a:t>对观测值进行必要改正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观测成果的外业检查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zh-CN" altLang="en-US"/>
              <a:t>野外观测资料检查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zh-CN" altLang="en-US"/>
              <a:t>每个时段同步边观测数据的检核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zh-CN" altLang="en-US"/>
              <a:t>重复观测边的检核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zh-CN" altLang="en-US"/>
              <a:t>同步观测环检核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zh-CN" altLang="en-US"/>
              <a:t>异步观测环的检核</a:t>
            </a:r>
          </a:p>
        </p:txBody>
      </p:sp>
      <p:sp>
        <p:nvSpPr>
          <p:cNvPr id="471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</a:rPr>
              <a:t>1. </a:t>
            </a:r>
            <a:r>
              <a:rPr lang="zh-CN" altLang="en-US" sz="3600">
                <a:solidFill>
                  <a:schemeClr val="tx1"/>
                </a:solidFill>
              </a:rPr>
              <a:t>基线解算的类型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>
                <a:ea typeface="华文细黑" pitchFamily="2" charset="-122"/>
              </a:rPr>
              <a:t>单基线解</a:t>
            </a:r>
          </a:p>
          <a:p>
            <a:pPr eaLnBrk="1" hangingPunct="1">
              <a:defRPr/>
            </a:pPr>
            <a:r>
              <a:rPr lang="zh-CN" altLang="en-US" sz="3400">
                <a:ea typeface="华文细黑" pitchFamily="2" charset="-122"/>
              </a:rPr>
              <a:t>多基线解</a:t>
            </a:r>
          </a:p>
          <a:p>
            <a:pPr eaLnBrk="1" hangingPunct="1">
              <a:defRPr/>
            </a:pPr>
            <a:r>
              <a:rPr lang="zh-CN" altLang="en-US" sz="3400">
                <a:ea typeface="华文细黑" pitchFamily="2" charset="-122"/>
              </a:rPr>
              <a:t>多站整体解（绝对坐标）</a:t>
            </a:r>
            <a:endParaRPr lang="zh-CN" altLang="zh-CN" sz="3400"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>
                <a:solidFill>
                  <a:schemeClr val="tx1"/>
                </a:solidFill>
              </a:rPr>
              <a:t>2. </a:t>
            </a:r>
            <a:r>
              <a:rPr lang="zh-CN" altLang="en-US" sz="3200">
                <a:solidFill>
                  <a:schemeClr val="tx1"/>
                </a:solidFill>
              </a:rPr>
              <a:t>单基线解算的过程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331913" y="1484313"/>
            <a:ext cx="7561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数据导入（观测值、星历、气象元素、测站信息等）</a:t>
            </a:r>
            <a:endParaRPr lang="zh-CN" altLang="en-US" sz="2400" b="1">
              <a:ea typeface="华文细黑" pitchFamily="2" charset="-122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541463" y="2133600"/>
            <a:ext cx="7134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数据预处理（周跳探测与修复、形成差分观测值）</a:t>
            </a:r>
            <a:endParaRPr lang="zh-CN" altLang="en-US" sz="2400" b="1">
              <a:ea typeface="华文细黑" pitchFamily="2" charset="-122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042988" y="2708275"/>
            <a:ext cx="81359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组成观测方程（待定参数包括基线向量、整周模糊度等）</a:t>
            </a:r>
            <a:endParaRPr lang="zh-CN" altLang="en-US" sz="2400" b="1">
              <a:ea typeface="华文细黑" pitchFamily="2" charset="-122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403350" y="3357563"/>
            <a:ext cx="7416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平差解算（待定参数包括基线向量、整周模糊度等）</a:t>
            </a:r>
            <a:endParaRPr lang="zh-CN" altLang="en-US" sz="2400" b="1">
              <a:ea typeface="华文细黑" pitchFamily="2" charset="-122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059113" y="4221163"/>
            <a:ext cx="4176712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</a:rPr>
              <a:t>是否存在劣质观测值或小周跳</a:t>
            </a:r>
            <a:endParaRPr lang="zh-CN" altLang="en-US" sz="2400" b="1"/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395288" y="4221163"/>
            <a:ext cx="18002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剔除或修复</a:t>
            </a:r>
            <a:endParaRPr lang="zh-CN" altLang="en-US" sz="2400" b="1">
              <a:ea typeface="华文细黑" pitchFamily="2" charset="-122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3175000" y="5300663"/>
            <a:ext cx="3959225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能否确定整周模糊度参数</a:t>
            </a:r>
            <a:endParaRPr lang="zh-CN" altLang="en-US" sz="2400" b="1">
              <a:ea typeface="华文细黑" pitchFamily="2" charset="-122"/>
            </a:endParaRP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3779838" y="6165850"/>
            <a:ext cx="31686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确定基线向量的固定解</a:t>
            </a:r>
            <a:endParaRPr lang="zh-CN" altLang="en-US" sz="2400" b="1">
              <a:ea typeface="华文细黑" pitchFamily="2" charset="-122"/>
            </a:endParaRP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323850" y="5589588"/>
            <a:ext cx="16589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确定基线向</a:t>
            </a:r>
          </a:p>
          <a:p>
            <a:pPr algn="ctr" eaLnBrk="1" hangingPunct="1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量的浮动解</a:t>
            </a:r>
            <a:endParaRPr lang="zh-CN" altLang="en-US" sz="2400" b="1">
              <a:ea typeface="华文细黑" pitchFamily="2" charset="-122"/>
            </a:endParaRPr>
          </a:p>
        </p:txBody>
      </p:sp>
      <p:cxnSp>
        <p:nvCxnSpPr>
          <p:cNvPr id="124943" name="AutoShape 15"/>
          <p:cNvCxnSpPr>
            <a:cxnSpLocks noChangeShapeType="1"/>
            <a:stCxn id="124932" idx="2"/>
            <a:endCxn id="124933" idx="0"/>
          </p:cNvCxnSpPr>
          <p:nvPr/>
        </p:nvCxnSpPr>
        <p:spPr bwMode="auto">
          <a:xfrm flipH="1">
            <a:off x="5108575" y="1844675"/>
            <a:ext cx="4763" cy="288925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5" name="AutoShape 17"/>
          <p:cNvCxnSpPr>
            <a:cxnSpLocks noChangeShapeType="1"/>
            <a:stCxn id="124933" idx="2"/>
            <a:endCxn id="124935" idx="0"/>
          </p:cNvCxnSpPr>
          <p:nvPr/>
        </p:nvCxnSpPr>
        <p:spPr bwMode="auto">
          <a:xfrm>
            <a:off x="5108575" y="2565400"/>
            <a:ext cx="3175" cy="142875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6" name="AutoShape 18"/>
          <p:cNvCxnSpPr>
            <a:cxnSpLocks noChangeShapeType="1"/>
            <a:stCxn id="124935" idx="2"/>
            <a:endCxn id="124936" idx="0"/>
          </p:cNvCxnSpPr>
          <p:nvPr/>
        </p:nvCxnSpPr>
        <p:spPr bwMode="auto">
          <a:xfrm>
            <a:off x="5111750" y="3213100"/>
            <a:ext cx="0" cy="144463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7" name="AutoShape 19"/>
          <p:cNvCxnSpPr>
            <a:cxnSpLocks noChangeShapeType="1"/>
            <a:stCxn id="124936" idx="2"/>
            <a:endCxn id="124938" idx="0"/>
          </p:cNvCxnSpPr>
          <p:nvPr/>
        </p:nvCxnSpPr>
        <p:spPr bwMode="auto">
          <a:xfrm>
            <a:off x="5111750" y="3860800"/>
            <a:ext cx="36513" cy="360363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8" name="AutoShape 20"/>
          <p:cNvCxnSpPr>
            <a:cxnSpLocks noChangeShapeType="1"/>
            <a:stCxn id="124938" idx="1"/>
            <a:endCxn id="124939" idx="3"/>
          </p:cNvCxnSpPr>
          <p:nvPr/>
        </p:nvCxnSpPr>
        <p:spPr bwMode="auto">
          <a:xfrm flipH="1" flipV="1">
            <a:off x="2195513" y="4402138"/>
            <a:ext cx="863600" cy="34925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9" name="AutoShape 21"/>
          <p:cNvCxnSpPr>
            <a:cxnSpLocks noChangeShapeType="1"/>
            <a:stCxn id="124939" idx="1"/>
            <a:endCxn id="124936" idx="1"/>
          </p:cNvCxnSpPr>
          <p:nvPr/>
        </p:nvCxnSpPr>
        <p:spPr bwMode="auto">
          <a:xfrm rot="10800000" flipH="1">
            <a:off x="395288" y="3609975"/>
            <a:ext cx="1008062" cy="792163"/>
          </a:xfrm>
          <a:prstGeom prst="bentConnector3">
            <a:avLst>
              <a:gd name="adj1" fmla="val -22676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0" name="AutoShape 22"/>
          <p:cNvCxnSpPr>
            <a:cxnSpLocks noChangeShapeType="1"/>
            <a:stCxn id="124938" idx="2"/>
            <a:endCxn id="124940" idx="0"/>
          </p:cNvCxnSpPr>
          <p:nvPr/>
        </p:nvCxnSpPr>
        <p:spPr bwMode="auto">
          <a:xfrm>
            <a:off x="5148263" y="4652963"/>
            <a:ext cx="6350" cy="647700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1" name="AutoShape 23"/>
          <p:cNvCxnSpPr>
            <a:cxnSpLocks noChangeShapeType="1"/>
            <a:stCxn id="124940" idx="3"/>
            <a:endCxn id="124941" idx="3"/>
          </p:cNvCxnSpPr>
          <p:nvPr/>
        </p:nvCxnSpPr>
        <p:spPr bwMode="auto">
          <a:xfrm flipH="1">
            <a:off x="6948488" y="5516563"/>
            <a:ext cx="185737" cy="830262"/>
          </a:xfrm>
          <a:prstGeom prst="bentConnector3">
            <a:avLst>
              <a:gd name="adj1" fmla="val -123079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2" name="AutoShape 24"/>
          <p:cNvCxnSpPr>
            <a:cxnSpLocks noChangeShapeType="1"/>
            <a:stCxn id="124940" idx="1"/>
            <a:endCxn id="124942" idx="3"/>
          </p:cNvCxnSpPr>
          <p:nvPr/>
        </p:nvCxnSpPr>
        <p:spPr bwMode="auto">
          <a:xfrm rot="10800000" flipV="1">
            <a:off x="1982788" y="5516563"/>
            <a:ext cx="1192212" cy="469900"/>
          </a:xfrm>
          <a:prstGeom prst="bentConnector3">
            <a:avLst>
              <a:gd name="adj1" fmla="val 49935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3" grpId="0"/>
      <p:bldP spid="124935" grpId="0"/>
      <p:bldP spid="124936" grpId="0"/>
      <p:bldP spid="124938" grpId="0" animBg="1"/>
      <p:bldP spid="124939" grpId="0"/>
      <p:bldP spid="124940" grpId="0" animBg="1"/>
      <p:bldP spid="124941" grpId="0"/>
      <p:bldP spid="1249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>
                <a:solidFill>
                  <a:schemeClr val="tx1"/>
                </a:solidFill>
              </a:rPr>
              <a:t>3. </a:t>
            </a:r>
            <a:r>
              <a:rPr lang="zh-CN" altLang="en-US" sz="2800">
                <a:solidFill>
                  <a:schemeClr val="tx1"/>
                </a:solidFill>
              </a:rPr>
              <a:t>利用基线解算软件解算基线向量的过程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2438400" y="1222375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5224463" y="1860550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827088" y="1471613"/>
            <a:ext cx="75612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华文细黑" pitchFamily="2" charset="-122"/>
              </a:rPr>
              <a:t>数据导入（观测值、星历、气象元素、测站信息等）</a:t>
            </a:r>
            <a:endParaRPr lang="en-US" altLang="zh-CN" sz="2400" b="1">
              <a:ea typeface="华文细黑" pitchFamily="2" charset="-122"/>
            </a:endParaRP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1042988" y="2392363"/>
            <a:ext cx="6842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检查测站信息、设定测站的近似坐标或已知坐标 </a:t>
            </a:r>
          </a:p>
        </p:txBody>
      </p:sp>
      <p:sp>
        <p:nvSpPr>
          <p:cNvPr id="122903" name="Rectangle 23"/>
          <p:cNvSpPr>
            <a:spLocks noChangeArrowheads="1"/>
          </p:cNvSpPr>
          <p:nvPr/>
        </p:nvSpPr>
        <p:spPr bwMode="auto">
          <a:xfrm>
            <a:off x="5303838" y="3702050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1116013" y="3141663"/>
            <a:ext cx="6842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设定基线解算的控制参数（包括时间段、卫星、各类限值、处理方法等）</a:t>
            </a:r>
          </a:p>
        </p:txBody>
      </p:sp>
      <p:sp>
        <p:nvSpPr>
          <p:cNvPr id="122906" name="Rectangle 26"/>
          <p:cNvSpPr>
            <a:spLocks noChangeArrowheads="1"/>
          </p:cNvSpPr>
          <p:nvPr/>
        </p:nvSpPr>
        <p:spPr bwMode="auto">
          <a:xfrm>
            <a:off x="4667250" y="4268788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908" name="Rectangle 28"/>
          <p:cNvSpPr>
            <a:spLocks noChangeArrowheads="1"/>
          </p:cNvSpPr>
          <p:nvPr/>
        </p:nvSpPr>
        <p:spPr bwMode="auto">
          <a:xfrm>
            <a:off x="4914900" y="443706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909" name="Rectangle 29"/>
          <p:cNvSpPr>
            <a:spLocks noChangeArrowheads="1"/>
          </p:cNvSpPr>
          <p:nvPr/>
        </p:nvSpPr>
        <p:spPr bwMode="auto">
          <a:xfrm>
            <a:off x="3924300" y="4292600"/>
            <a:ext cx="169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自动解算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5100638" y="531495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917" name="Rectangle 37"/>
          <p:cNvSpPr>
            <a:spLocks noChangeArrowheads="1"/>
          </p:cNvSpPr>
          <p:nvPr/>
        </p:nvSpPr>
        <p:spPr bwMode="auto">
          <a:xfrm>
            <a:off x="4286250" y="5589588"/>
            <a:ext cx="889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00">
                <a:solidFill>
                  <a:srgbClr val="000000"/>
                </a:solidFill>
                <a:latin typeface="宋体" pitchFamily="2" charset="-122"/>
              </a:rPr>
              <a:t>、</a:t>
            </a:r>
            <a:endParaRPr lang="zh-CN" altLang="en-US"/>
          </a:p>
        </p:txBody>
      </p:sp>
      <p:sp>
        <p:nvSpPr>
          <p:cNvPr id="122922" name="Rectangle 42"/>
          <p:cNvSpPr>
            <a:spLocks noChangeArrowheads="1"/>
          </p:cNvSpPr>
          <p:nvPr/>
        </p:nvSpPr>
        <p:spPr bwMode="auto">
          <a:xfrm>
            <a:off x="5259388" y="5580063"/>
            <a:ext cx="22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928" name="Rectangle 48"/>
          <p:cNvSpPr>
            <a:spLocks noChangeArrowheads="1"/>
          </p:cNvSpPr>
          <p:nvPr/>
        </p:nvSpPr>
        <p:spPr bwMode="auto">
          <a:xfrm>
            <a:off x="5524500" y="526891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933" name="Rectangle 53"/>
          <p:cNvSpPr>
            <a:spLocks noChangeArrowheads="1"/>
          </p:cNvSpPr>
          <p:nvPr/>
        </p:nvSpPr>
        <p:spPr bwMode="auto">
          <a:xfrm>
            <a:off x="5207000" y="5915025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122935" name="AutoShape 55"/>
          <p:cNvSpPr>
            <a:spLocks noChangeArrowheads="1"/>
          </p:cNvSpPr>
          <p:nvPr/>
        </p:nvSpPr>
        <p:spPr bwMode="auto">
          <a:xfrm>
            <a:off x="971550" y="5084763"/>
            <a:ext cx="7632700" cy="1152525"/>
          </a:xfrm>
          <a:prstGeom prst="flowChartDecision">
            <a:avLst/>
          </a:prstGeom>
          <a:noFill/>
          <a:ln w="603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是否满足质量要求</a:t>
            </a:r>
          </a:p>
          <a:p>
            <a:pPr algn="ctr" eaLnBrk="1" hangingPunct="1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（根据同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异步环闭合差、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RMS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RATIO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RDOP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等指标 </a:t>
            </a:r>
          </a:p>
        </p:txBody>
      </p:sp>
      <p:sp>
        <p:nvSpPr>
          <p:cNvPr id="122936" name="AutoShape 56"/>
          <p:cNvSpPr>
            <a:spLocks noChangeArrowheads="1"/>
          </p:cNvSpPr>
          <p:nvPr/>
        </p:nvSpPr>
        <p:spPr bwMode="auto">
          <a:xfrm>
            <a:off x="538163" y="6265863"/>
            <a:ext cx="1512887" cy="476250"/>
          </a:xfrm>
          <a:prstGeom prst="flowChartProcess">
            <a:avLst/>
          </a:prstGeom>
          <a:noFill/>
          <a:ln w="60325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Courier New" pitchFamily="49" charset="0"/>
              </a:rPr>
              <a:t>END</a:t>
            </a:r>
          </a:p>
        </p:txBody>
      </p:sp>
      <p:cxnSp>
        <p:nvCxnSpPr>
          <p:cNvPr id="122937" name="AutoShape 57"/>
          <p:cNvCxnSpPr>
            <a:cxnSpLocks noChangeShapeType="1"/>
            <a:stCxn id="122892" idx="1"/>
            <a:endCxn id="122898" idx="1"/>
          </p:cNvCxnSpPr>
          <p:nvPr/>
        </p:nvCxnSpPr>
        <p:spPr bwMode="auto">
          <a:xfrm rot="10800000" flipH="1" flipV="1">
            <a:off x="827088" y="1746250"/>
            <a:ext cx="215900" cy="920750"/>
          </a:xfrm>
          <a:prstGeom prst="bentConnector3">
            <a:avLst>
              <a:gd name="adj1" fmla="val -105884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38" name="AutoShape 58"/>
          <p:cNvCxnSpPr>
            <a:cxnSpLocks noChangeShapeType="1"/>
            <a:stCxn id="122898" idx="3"/>
            <a:endCxn id="122904" idx="3"/>
          </p:cNvCxnSpPr>
          <p:nvPr/>
        </p:nvCxnSpPr>
        <p:spPr bwMode="auto">
          <a:xfrm>
            <a:off x="7885113" y="2667000"/>
            <a:ext cx="73025" cy="749300"/>
          </a:xfrm>
          <a:prstGeom prst="bentConnector3">
            <a:avLst>
              <a:gd name="adj1" fmla="val 413042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39" name="AutoShape 59"/>
          <p:cNvCxnSpPr>
            <a:cxnSpLocks noChangeShapeType="1"/>
            <a:stCxn id="122904" idx="1"/>
            <a:endCxn id="122909" idx="1"/>
          </p:cNvCxnSpPr>
          <p:nvPr/>
        </p:nvCxnSpPr>
        <p:spPr bwMode="auto">
          <a:xfrm rot="10800000" flipH="1" flipV="1">
            <a:off x="1116013" y="3416300"/>
            <a:ext cx="2808287" cy="1092200"/>
          </a:xfrm>
          <a:prstGeom prst="bentConnector3">
            <a:avLst>
              <a:gd name="adj1" fmla="val -8139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0" name="AutoShape 60"/>
          <p:cNvCxnSpPr>
            <a:cxnSpLocks noChangeShapeType="1"/>
            <a:stCxn id="122909" idx="2"/>
            <a:endCxn id="122935" idx="0"/>
          </p:cNvCxnSpPr>
          <p:nvPr/>
        </p:nvCxnSpPr>
        <p:spPr bwMode="auto">
          <a:xfrm rot="16200000" flipH="1">
            <a:off x="4614863" y="4881562"/>
            <a:ext cx="330200" cy="15875"/>
          </a:xfrm>
          <a:prstGeom prst="bentConnector3">
            <a:avLst>
              <a:gd name="adj1" fmla="val 54329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1" name="AutoShape 61"/>
          <p:cNvCxnSpPr>
            <a:cxnSpLocks noChangeShapeType="1"/>
            <a:stCxn id="122935" idx="1"/>
            <a:endCxn id="122936" idx="1"/>
          </p:cNvCxnSpPr>
          <p:nvPr/>
        </p:nvCxnSpPr>
        <p:spPr bwMode="auto">
          <a:xfrm rot="10800000" flipV="1">
            <a:off x="508000" y="5661025"/>
            <a:ext cx="433388" cy="842963"/>
          </a:xfrm>
          <a:prstGeom prst="bentConnector3">
            <a:avLst>
              <a:gd name="adj1" fmla="val 145787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2" name="AutoShape 62"/>
          <p:cNvCxnSpPr>
            <a:cxnSpLocks noChangeShapeType="1"/>
            <a:stCxn id="122935" idx="3"/>
            <a:endCxn id="122904" idx="3"/>
          </p:cNvCxnSpPr>
          <p:nvPr/>
        </p:nvCxnSpPr>
        <p:spPr bwMode="auto">
          <a:xfrm flipH="1" flipV="1">
            <a:off x="7958138" y="3416300"/>
            <a:ext cx="676275" cy="2244725"/>
          </a:xfrm>
          <a:prstGeom prst="bentConnector3">
            <a:avLst>
              <a:gd name="adj1" fmla="val -29343"/>
            </a:avLst>
          </a:prstGeom>
          <a:noFill/>
          <a:ln w="603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2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1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1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2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/>
      <p:bldP spid="122891" grpId="0"/>
      <p:bldP spid="122892" grpId="0"/>
      <p:bldP spid="122898" grpId="0"/>
      <p:bldP spid="122903" grpId="0"/>
      <p:bldP spid="122904" grpId="0"/>
      <p:bldP spid="122906" grpId="0"/>
      <p:bldP spid="122908" grpId="0"/>
      <p:bldP spid="122909" grpId="0"/>
      <p:bldP spid="122912" grpId="0"/>
      <p:bldP spid="122917" grpId="0"/>
      <p:bldP spid="122922" grpId="0"/>
      <p:bldP spid="122928" grpId="0"/>
      <p:bldP spid="122933" grpId="0"/>
      <p:bldP spid="122935" grpId="0" animBg="1"/>
      <p:bldP spid="1229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tx1"/>
                </a:solidFill>
              </a:rPr>
              <a:t>GPS</a:t>
            </a:r>
            <a:r>
              <a:rPr lang="zh-CN" altLang="en-US" sz="2800">
                <a:solidFill>
                  <a:schemeClr val="tx1"/>
                </a:solidFill>
              </a:rPr>
              <a:t>网平差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sz="2400"/>
              <a:t>一、</a:t>
            </a:r>
            <a:r>
              <a:rPr lang="en-US" altLang="zh-CN" sz="2400" noProof="1"/>
              <a:t>GPS</a:t>
            </a:r>
            <a:r>
              <a:rPr lang="zh-CN" sz="2400"/>
              <a:t>网平差的类型</a:t>
            </a:r>
            <a:endParaRPr lang="zh-CN" altLang="en-US" sz="2400"/>
          </a:p>
          <a:p>
            <a:pPr eaLnBrk="1" hangingPunct="1">
              <a:defRPr/>
            </a:pPr>
            <a:endParaRPr lang="zh-CN" altLang="en-US" sz="2400"/>
          </a:p>
          <a:p>
            <a:pPr lvl="1" eaLnBrk="1" hangingPunct="1">
              <a:defRPr/>
            </a:pPr>
            <a:r>
              <a:rPr lang="zh-CN" altLang="en-US" sz="2400">
                <a:hlinkClick r:id="rId3" action="ppaction://hlinksldjump"/>
              </a:rPr>
              <a:t>无约束平差</a:t>
            </a:r>
            <a:r>
              <a:rPr lang="zh-CN" altLang="en-US" sz="2400"/>
              <a:t>、</a:t>
            </a:r>
            <a:r>
              <a:rPr lang="zh-CN" altLang="en-US" sz="2400">
                <a:hlinkClick r:id="rId4" action="ppaction://hlinksldjump"/>
              </a:rPr>
              <a:t>约束平差</a:t>
            </a:r>
            <a:r>
              <a:rPr lang="zh-CN" altLang="en-US" sz="2400"/>
              <a:t>和</a:t>
            </a:r>
            <a:r>
              <a:rPr lang="zh-CN" altLang="en-US" sz="2400">
                <a:hlinkClick r:id="rId4" action="ppaction://hlinksldjump"/>
              </a:rPr>
              <a:t>联合平差</a:t>
            </a:r>
            <a:endParaRPr lang="zh-CN" altLang="en-US" sz="2400"/>
          </a:p>
          <a:p>
            <a:pPr lvl="1" eaLnBrk="1" hangingPunct="1">
              <a:defRPr/>
            </a:pPr>
            <a:endParaRPr lang="zh-CN" altLang="en-US" sz="2000"/>
          </a:p>
          <a:p>
            <a:pPr lvl="1" eaLnBrk="1" hangingPunct="1">
              <a:defRPr/>
            </a:pPr>
            <a:r>
              <a:rPr lang="en-US" altLang="zh-CN" sz="2400"/>
              <a:t>GPS</a:t>
            </a:r>
            <a:r>
              <a:rPr lang="zh-CN" altLang="en-US" sz="2400">
                <a:hlinkClick r:id="rId5" action="ppaction://hlinksldjump"/>
              </a:rPr>
              <a:t>高程处理</a:t>
            </a:r>
            <a:endParaRPr lang="zh-CN" altLang="zh-CN" sz="2400"/>
          </a:p>
        </p:txBody>
      </p:sp>
      <p:sp>
        <p:nvSpPr>
          <p:cNvPr id="52228" name="AutoShape 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sz="2800">
                <a:solidFill>
                  <a:schemeClr val="tx1"/>
                </a:solidFill>
              </a:rPr>
              <a:t>二、无约束平差、约束平差和联合平差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CN" sz="2400">
                <a:effectLst/>
                <a:latin typeface="华文细黑" pitchFamily="2" charset="-122"/>
                <a:ea typeface="华文细黑" pitchFamily="2" charset="-122"/>
              </a:rPr>
              <a:t>1.	无约束平差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zh-CN" sz="2400">
                <a:effectLst/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zh-CN" sz="2400">
                <a:solidFill>
                  <a:schemeClr val="hlink"/>
                </a:solidFill>
                <a:effectLst/>
                <a:latin typeface="华文细黑" pitchFamily="2" charset="-122"/>
                <a:ea typeface="华文细黑" pitchFamily="2" charset="-122"/>
              </a:rPr>
              <a:t>定义：</a:t>
            </a:r>
            <a:r>
              <a:rPr lang="en-US" altLang="zh-CN" sz="2400"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网的无约束平差指的是在平差时不引入会造成</a:t>
            </a:r>
            <a:r>
              <a:rPr lang="en-US" altLang="zh-CN" sz="2400"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网产生由非观测量所引起的变形的外部起算数据。常见的</a:t>
            </a:r>
            <a:r>
              <a:rPr lang="en-US" altLang="zh-CN" sz="2400"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网的无约束平差，一般是在平差时没有起算数据或没有多余的起算数据。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2400">
                <a:solidFill>
                  <a:schemeClr val="hlink"/>
                </a:solidFill>
                <a:effectLst/>
                <a:latin typeface="华文细黑" pitchFamily="2" charset="-122"/>
                <a:ea typeface="华文细黑" pitchFamily="2" charset="-122"/>
              </a:rPr>
              <a:t>作用：</a:t>
            </a: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评定</a:t>
            </a:r>
            <a:r>
              <a:rPr lang="en-US" altLang="zh-CN" sz="2400"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网的内部符合精度，发现和剔除</a:t>
            </a:r>
            <a:r>
              <a:rPr lang="en-US" altLang="zh-CN" sz="2400"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观测值中可能存在的粗差；得到</a:t>
            </a:r>
            <a:r>
              <a:rPr lang="en-US" altLang="zh-CN" sz="2400"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网中各个点在</a:t>
            </a:r>
            <a:r>
              <a:rPr lang="en-US" altLang="zh-CN" sz="2400">
                <a:effectLst/>
                <a:latin typeface="华文细黑" pitchFamily="2" charset="-122"/>
                <a:ea typeface="华文细黑" pitchFamily="2" charset="-122"/>
              </a:rPr>
              <a:t>WGS-84</a:t>
            </a:r>
            <a:r>
              <a:rPr lang="zh-CN" altLang="en-US" sz="2400">
                <a:effectLst/>
                <a:latin typeface="华文细黑" pitchFamily="2" charset="-122"/>
                <a:ea typeface="华文细黑" pitchFamily="2" charset="-122"/>
              </a:rPr>
              <a:t>系下经过了平差处理的三维空间直角坐标；为将来可能进行的高程拟合，提供经过了平差处理的大地高数据。</a:t>
            </a:r>
          </a:p>
        </p:txBody>
      </p:sp>
      <p:sp>
        <p:nvSpPr>
          <p:cNvPr id="53252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/>
              <a:t>2.	</a:t>
            </a:r>
            <a:r>
              <a:rPr lang="zh-CN" altLang="en-US" sz="2400"/>
              <a:t>约束平差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/>
              <a:t>	</a:t>
            </a:r>
            <a:r>
              <a:rPr lang="zh-CN" altLang="en-US" sz="2400">
                <a:solidFill>
                  <a:schemeClr val="hlink"/>
                </a:solidFill>
              </a:rPr>
              <a:t>定义：</a:t>
            </a:r>
            <a:r>
              <a:rPr lang="en-US" altLang="zh-CN" sz="2400"/>
              <a:t>GPS</a:t>
            </a:r>
            <a:r>
              <a:rPr lang="zh-CN" altLang="en-US" sz="2400"/>
              <a:t>网的约束平差指的是平差时所采用的观测值完全是</a:t>
            </a:r>
            <a:r>
              <a:rPr lang="en-US" altLang="zh-CN" sz="2400"/>
              <a:t>GPS</a:t>
            </a:r>
            <a:r>
              <a:rPr lang="zh-CN" altLang="en-US" sz="2400"/>
              <a:t>观测值（即</a:t>
            </a:r>
            <a:r>
              <a:rPr lang="en-US" altLang="zh-CN" sz="2400"/>
              <a:t>GPS</a:t>
            </a:r>
            <a:r>
              <a:rPr lang="zh-CN" altLang="en-US" sz="2400"/>
              <a:t>基线向量），而且，在平差时引入了使得</a:t>
            </a:r>
            <a:r>
              <a:rPr lang="en-US" altLang="zh-CN" sz="2400"/>
              <a:t>GPS</a:t>
            </a:r>
            <a:r>
              <a:rPr lang="zh-CN" altLang="en-US" sz="2400"/>
              <a:t>网产生由非观测量所引起的变形的外部起算数据。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/>
              <a:t>	</a:t>
            </a:r>
            <a:r>
              <a:rPr lang="zh-CN" altLang="en-US" sz="2400">
                <a:solidFill>
                  <a:schemeClr val="hlink"/>
                </a:solidFill>
              </a:rPr>
              <a:t>作用：</a:t>
            </a:r>
            <a:r>
              <a:rPr lang="zh-CN" altLang="en-US" sz="2400"/>
              <a:t>确定所需坐标系下的坐标。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/>
              <a:t>3.	</a:t>
            </a:r>
            <a:r>
              <a:rPr lang="zh-CN" altLang="en-US" sz="2400"/>
              <a:t>联合平差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/>
              <a:t>	</a:t>
            </a:r>
            <a:r>
              <a:rPr lang="zh-CN" altLang="en-US" sz="2400">
                <a:solidFill>
                  <a:schemeClr val="hlink"/>
                </a:solidFill>
              </a:rPr>
              <a:t>定义：</a:t>
            </a:r>
            <a:r>
              <a:rPr lang="zh-CN" altLang="en-US" sz="2400"/>
              <a:t> </a:t>
            </a:r>
            <a:r>
              <a:rPr lang="en-US" altLang="zh-CN" sz="2400"/>
              <a:t>GPS</a:t>
            </a:r>
            <a:r>
              <a:rPr lang="zh-CN" altLang="en-US" sz="2400"/>
              <a:t>网的联合平差指的是平差时所采用的观测值除了</a:t>
            </a:r>
            <a:r>
              <a:rPr lang="en-US" altLang="zh-CN" sz="2400"/>
              <a:t>GPS</a:t>
            </a:r>
            <a:r>
              <a:rPr lang="zh-CN" altLang="en-US" sz="2400"/>
              <a:t>观测值以外，还采用了地面常规观测值，这些地面常规观测值包括边长、方向、角度等观测值等。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/>
              <a:t>	</a:t>
            </a:r>
            <a:r>
              <a:rPr lang="zh-CN" altLang="en-US" sz="2400">
                <a:solidFill>
                  <a:schemeClr val="hlink"/>
                </a:solidFill>
              </a:rPr>
              <a:t>作用：</a:t>
            </a:r>
            <a:r>
              <a:rPr lang="zh-CN" altLang="en-US" sz="2400"/>
              <a:t>确定所需坐标系下的坐标。</a:t>
            </a:r>
            <a:endParaRPr lang="zh-CN" altLang="zh-CN" sz="2400"/>
          </a:p>
        </p:txBody>
      </p:sp>
      <p:sp>
        <p:nvSpPr>
          <p:cNvPr id="542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幻灯片 1 - &amp;quot;GPS测量的设计与实施&amp;quot;&quot;/&gt;&lt;property id=&quot;20307&quot; value=&quot;256&quot;/&gt;&lt;/object&gt;&lt;object type=&quot;3&quot; unique_id=&quot;10005&quot;&gt;&lt;property id=&quot;20148&quot; value=&quot;5&quot;/&gt;&lt;property id=&quot;20300&quot; value=&quot;幻灯片 2 - &amp;quot;GPS测量定位方法分类&amp;quot;&quot;/&gt;&lt;property id=&quot;20307&quot; value=&quot;330&quot;/&gt;&lt;/object&gt;&lt;object type=&quot;3&quot; unique_id=&quot;10006&quot;&gt;&lt;property id=&quot;20148&quot; value=&quot;5&quot;/&gt;&lt;property id=&quot;20300&quot; value=&quot;幻灯片 4 - &amp;quot;一、GPS测量的工作步骤（以基线向量网为例）&amp;quot;&quot;/&gt;&lt;property id=&quot;20307&quot; value=&quot;324&quot;/&gt;&lt;/object&gt;&lt;object type=&quot;3&quot; unique_id=&quot;10007&quot;&gt;&lt;property id=&quot;20148&quot; value=&quot;5&quot;/&gt;&lt;property id=&quot;20300&quot; value=&quot;幻灯片 5 - &amp;quot;1.测前工作&amp;quot;&quot;/&gt;&lt;property id=&quot;20307&quot; value=&quot;305&quot;/&gt;&lt;/object&gt;&lt;object type=&quot;3&quot; unique_id=&quot;10008&quot;&gt;&lt;property id=&quot;20148&quot; value=&quot;5&quot;/&gt;&lt;property id=&quot;20300&quot; value=&quot;幻灯片 6 - &amp;quot;技术设计书的编写&amp;quot;&quot;/&gt;&lt;property id=&quot;20307&quot; value=&quot;326&quot;/&gt;&lt;/object&gt;&lt;object type=&quot;3&quot; unique_id=&quot;10009&quot;&gt;&lt;property id=&quot;20148&quot; value=&quot;5&quot;/&gt;&lt;property id=&quot;20300&quot; value=&quot;幻灯片 7 - &amp;quot;GPS测量的技术设计&amp;quot;&quot;/&gt;&lt;property id=&quot;20307&quot; value=&quot;331&quot;/&gt;&lt;/object&gt;&lt;object type=&quot;3&quot; unique_id=&quot;10010&quot;&gt;&lt;property id=&quot;20148&quot; value=&quot;5&quot;/&gt;&lt;property id=&quot;20300&quot; value=&quot;幻灯片 8 - &amp;quot;设计的依据&amp;quot;&quot;/&gt;&lt;property id=&quot;20307&quot; value=&quot;332&quot;/&gt;&lt;/object&gt;&lt;object type=&quot;3&quot; unique_id=&quot;10011&quot;&gt;&lt;property id=&quot;20148&quot; value=&quot;5&quot;/&gt;&lt;property id=&quot;20300&quot; value=&quot;幻灯片 9 - &amp;quot;网的精度密度设计&amp;quot;&quot;/&gt;&lt;property id=&quot;20307&quot; value=&quot;333&quot;/&gt;&lt;/object&gt;&lt;object type=&quot;3&quot; unique_id=&quot;10012&quot;&gt;&lt;property id=&quot;20148&quot; value=&quot;5&quot;/&gt;&lt;property id=&quot;20300&quot; value=&quot;幻灯片 10 - &amp;quot;网的基准设计&amp;quot;&quot;/&gt;&lt;property id=&quot;20307&quot; value=&quot;334&quot;/&gt;&lt;/object&gt;&lt;object type=&quot;3&quot; unique_id=&quot;10013&quot;&gt;&lt;property id=&quot;20148&quot; value=&quot;5&quot;/&gt;&lt;property id=&quot;20300&quot; value=&quot;幻灯片 11 - &amp;quot;ＧＰＳ网的基本概念&amp;quot;&quot;/&gt;&lt;property id=&quot;20307&quot; value=&quot;335&quot;/&gt;&lt;/object&gt;&lt;object type=&quot;3&quot; unique_id=&quot;10014&quot;&gt;&lt;property id=&quot;20148&quot; value=&quot;5&quot;/&gt;&lt;property id=&quot;20300&quot; value=&quot;幻灯片 12 - &amp;quot;ＧＰＳ网特征条件的计算&amp;quot;&quot;/&gt;&lt;property id=&quot;20307&quot; value=&quot;336&quot;/&gt;&lt;/object&gt;&lt;object type=&quot;3&quot; unique_id=&quot;10015&quot;&gt;&lt;property id=&quot;20148&quot; value=&quot;5&quot;/&gt;&lt;property id=&quot;20300&quot; value=&quot;幻灯片 13 - &amp;quot;ＧＰＳ网同步图形与独立边&amp;quot;&quot;/&gt;&lt;property id=&quot;20307&quot; value=&quot;337&quot;/&gt;&lt;/object&gt;&lt;object type=&quot;3&quot; unique_id=&quot;10016&quot;&gt;&lt;property id=&quot;20148&quot; value=&quot;5&quot;/&gt;&lt;property id=&quot;20300&quot; value=&quot;幻灯片 14 - &amp;quot;独立边的不同选择&amp;quot;&quot;/&gt;&lt;property id=&quot;20307&quot; value=&quot;338&quot;/&gt;&lt;/object&gt;&lt;object type=&quot;3&quot; unique_id=&quot;10017&quot;&gt;&lt;property id=&quot;20148&quot; value=&quot;5&quot;/&gt;&lt;property id=&quot;20300&quot; value=&quot;幻灯片 15 - &amp;quot;网的图形设计&amp;quot;&quot;/&gt;&lt;property id=&quot;20307&quot; value=&quot;339&quot;/&gt;&lt;/object&gt;&lt;object type=&quot;3&quot; unique_id=&quot;10018&quot;&gt;&lt;property id=&quot;20148&quot; value=&quot;5&quot;/&gt;&lt;property id=&quot;20300&quot; value=&quot;幻灯片 16 - &amp;quot;点连式&amp;quot;&quot;/&gt;&lt;property id=&quot;20307&quot; value=&quot;340&quot;/&gt;&lt;/object&gt;&lt;object type=&quot;3&quot; unique_id=&quot;10019&quot;&gt;&lt;property id=&quot;20148&quot; value=&quot;5&quot;/&gt;&lt;property id=&quot;20300&quot; value=&quot;幻灯片 17 - &amp;quot;边连式&amp;quot;&quot;/&gt;&lt;property id=&quot;20307&quot; value=&quot;341&quot;/&gt;&lt;/object&gt;&lt;object type=&quot;3&quot; unique_id=&quot;10020&quot;&gt;&lt;property id=&quot;20148&quot; value=&quot;5&quot;/&gt;&lt;property id=&quot;20300&quot; value=&quot;幻灯片 18 - &amp;quot;网连式&amp;quot;&quot;/&gt;&lt;property id=&quot;20307&quot; value=&quot;342&quot;/&gt;&lt;/object&gt;&lt;object type=&quot;3&quot; unique_id=&quot;10021&quot;&gt;&lt;property id=&quot;20148&quot; value=&quot;5&quot;/&gt;&lt;property id=&quot;20300&quot; value=&quot;幻灯片 19 - &amp;quot;边点混合连接式&amp;quot;&quot;/&gt;&lt;property id=&quot;20307&quot; value=&quot;343&quot;/&gt;&lt;/object&gt;&lt;object type=&quot;3&quot; unique_id=&quot;10022&quot;&gt;&lt;property id=&quot;20148&quot; value=&quot;5&quot;/&gt;&lt;property id=&quot;20300&quot; value=&quot;幻灯片 20 - &amp;quot;三角锁（多边形）连接&amp;quot;&quot;/&gt;&lt;property id=&quot;20307&quot; value=&quot;344&quot;/&gt;&lt;/object&gt;&lt;object type=&quot;3&quot; unique_id=&quot;10023&quot;&gt;&lt;property id=&quot;20148&quot; value=&quot;5&quot;/&gt;&lt;property id=&quot;20300&quot; value=&quot;幻灯片 21 - &amp;quot;导线图形连接&amp;quot;&quot;/&gt;&lt;property id=&quot;20307&quot; value=&quot;345&quot;/&gt;&lt;/object&gt;&lt;object type=&quot;3&quot; unique_id=&quot;10024&quot;&gt;&lt;property id=&quot;20148&quot; value=&quot;5&quot;/&gt;&lt;property id=&quot;20300&quot; value=&quot;幻灯片 22 - &amp;quot;星形布设&amp;quot;&quot;/&gt;&lt;property id=&quot;20307&quot; value=&quot;346&quot;/&gt;&lt;/object&gt;&lt;object type=&quot;3&quot; unique_id=&quot;10025&quot;&gt;&lt;property id=&quot;20148&quot; value=&quot;5&quot;/&gt;&lt;property id=&quot;20300&quot; value=&quot;幻灯片 23 - &amp;quot;布网的注意事项&amp;quot;&quot;/&gt;&lt;property id=&quot;20307&quot; value=&quot;347&quot;/&gt;&lt;/object&gt;&lt;object type=&quot;3&quot; unique_id=&quot;10026&quot;&gt;&lt;property id=&quot;20148&quot; value=&quot;5&quot;/&gt;&lt;property id=&quot;20300&quot; value=&quot;幻灯片 24 - &amp;quot;接收机的选择与检验&amp;quot;&quot;/&gt;&lt;property id=&quot;20307&quot; value=&quot;325&quot;/&gt;&lt;/object&gt;&lt;object type=&quot;3&quot; unique_id=&quot;10027&quot;&gt;&lt;property id=&quot;20148&quot; value=&quot;5&quot;/&gt;&lt;property id=&quot;20300&quot; value=&quot;幻灯片 25 - &amp;quot;GPS测量选点原则&amp;quot;&quot;/&gt;&lt;property id=&quot;20307&quot; value=&quot;327&quot;/&gt;&lt;/object&gt;&lt;object type=&quot;3&quot; unique_id=&quot;10029&quot;&gt;&lt;property id=&quot;20148&quot; value=&quot;5&quot;/&gt;&lt;property id=&quot;20300&quot; value=&quot;幻灯片 26 - &amp;quot;外业观测计划的拟定&amp;quot;&quot;/&gt;&lt;property id=&quot;20307&quot; value=&quot;294&quot;/&gt;&lt;/object&gt;&lt;object type=&quot;3&quot; unique_id=&quot;10030&quot;&gt;&lt;property id=&quot;20148&quot; value=&quot;5&quot;/&gt;&lt;property id=&quot;20300&quot; value=&quot;幻灯片 27 - &amp;quot;外业观测计划拟定的内容&amp;quot;&quot;/&gt;&lt;property id=&quot;20307&quot; value=&quot;295&quot;/&gt;&lt;/object&gt;&lt;object type=&quot;3&quot; unique_id=&quot;10031&quot;&gt;&lt;property id=&quot;20148&quot; value=&quot;5&quot;/&gt;&lt;property id=&quot;20300&quot; value=&quot;幻灯片 28 - &amp;quot;ＧＰＳ卫星的可见性预报图－时间&amp;quot;&quot;/&gt;&lt;property id=&quot;20307&quot; value=&quot;296&quot;/&gt;&lt;/object&gt;&lt;object type=&quot;3&quot; unique_id=&quot;10032&quot;&gt;&lt;property id=&quot;20148&quot; value=&quot;5&quot;/&gt;&lt;property id=&quot;20300&quot; value=&quot;幻灯片 29 - &amp;quot;ＧＰＳ卫星的可见性预报图－天空图&amp;quot;&quot;/&gt;&lt;property id=&quot;20307&quot; value=&quot;297&quot;/&gt;&lt;/object&gt;&lt;object type=&quot;3&quot; unique_id=&quot;10033&quot;&gt;&lt;property id=&quot;20148&quot; value=&quot;5&quot;/&gt;&lt;property id=&quot;20300&quot; value=&quot;幻灯片 30 - &amp;quot;卫星的几何图形强度&amp;quot;&quot;/&gt;&lt;property id=&quot;20307&quot; value=&quot;298&quot;/&gt;&lt;/object&gt;&lt;object type=&quot;3&quot; unique_id=&quot;10034&quot;&gt;&lt;property id=&quot;20148&quot; value=&quot;5&quot;/&gt;&lt;property id=&quot;20300&quot; value=&quot;幻灯片 31 - &amp;quot;2. 测量实施&amp;quot;&quot;/&gt;&lt;property id=&quot;20307&quot; value=&quot;329&quot;/&gt;&lt;/object&gt;&lt;object type=&quot;3&quot; unique_id=&quot;10036&quot;&gt;&lt;property id=&quot;20148&quot; value=&quot;5&quot;/&gt;&lt;property id=&quot;20300&quot; value=&quot;幻灯片 33 - &amp;quot;GPS测量的作业模式介绍&amp;quot;&quot;/&gt;&lt;property id=&quot;20307&quot; value=&quot;261&quot;/&gt;&lt;/object&gt;&lt;object type=&quot;3&quot; unique_id=&quot;10037&quot;&gt;&lt;property id=&quot;20148&quot; value=&quot;5&quot;/&gt;&lt;property id=&quot;20300&quot; value=&quot;幻灯片 34 - &amp;quot;经典静态定位&amp;quot;&quot;/&gt;&lt;property id=&quot;20307&quot; value=&quot;299&quot;/&gt;&lt;/object&gt;&lt;object type=&quot;3&quot; unique_id=&quot;10038&quot;&gt;&lt;property id=&quot;20148&quot; value=&quot;5&quot;/&gt;&lt;property id=&quot;20300&quot; value=&quot;幻灯片 35 - &amp;quot;快速静态定位&amp;quot;&quot;/&gt;&lt;property id=&quot;20307&quot; value=&quot;300&quot;/&gt;&lt;/object&gt;&lt;object type=&quot;3&quot; unique_id=&quot;10039&quot;&gt;&lt;property id=&quot;20148&quot; value=&quot;5&quot;/&gt;&lt;property id=&quot;20300&quot; value=&quot;幻灯片 36 - &amp;quot;准动态定位&amp;quot;&quot;/&gt;&lt;property id=&quot;20307&quot; value=&quot;301&quot;/&gt;&lt;/object&gt;&lt;object type=&quot;3&quot; unique_id=&quot;10040&quot;&gt;&lt;property id=&quot;20148&quot; value=&quot;5&quot;/&gt;&lt;property id=&quot;20300&quot; value=&quot;幻灯片 37 - &amp;quot;往返重复设站&amp;quot;&quot;/&gt;&lt;property id=&quot;20307&quot; value=&quot;302&quot;/&gt;&lt;/object&gt;&lt;object type=&quot;3&quot; unique_id=&quot;10041&quot;&gt;&lt;property id=&quot;20148&quot; value=&quot;5&quot;/&gt;&lt;property id=&quot;20300&quot; value=&quot;幻灯片 38 - &amp;quot;动态定位&amp;quot;&quot;/&gt;&lt;property id=&quot;20307&quot; value=&quot;303&quot;/&gt;&lt;/object&gt;&lt;object type=&quot;3&quot; unique_id=&quot;10042&quot;&gt;&lt;property id=&quot;20148&quot; value=&quot;5&quot;/&gt;&lt;property id=&quot;20300&quot; value=&quot;幻灯片 39 - &amp;quot;实时动态(RTK)定位的作业模式&amp;quot;&quot;/&gt;&lt;property id=&quot;20307&quot; value=&quot;304&quot;/&gt;&lt;/object&gt;&lt;object type=&quot;3&quot; unique_id=&quot;10050&quot;&gt;&lt;property id=&quot;20148&quot; value=&quot;5&quot;/&gt;&lt;property id=&quot;20300&quot; value=&quot;幻灯片 40 - &amp;quot;3. 测后工作&amp;quot;&quot;/&gt;&lt;property id=&quot;20307&quot; value=&quot;328&quot;/&gt;&lt;/object&gt;&lt;object type=&quot;3&quot; unique_id=&quot;10057&quot;&gt;&lt;property id=&quot;20148&quot; value=&quot;5&quot;/&gt;&lt;property id=&quot;20300&quot; value=&quot;幻灯片 41 - &amp;quot;GPS数据处理流程&amp;quot;&quot;/&gt;&lt;property id=&quot;20307&quot; value=&quot;314&quot;/&gt;&lt;/object&gt;&lt;object type=&quot;3&quot; unique_id=&quot;10058&quot;&gt;&lt;property id=&quot;20148&quot; value=&quot;5&quot;/&gt;&lt;property id=&quot;20300&quot; value=&quot;幻灯片 44 - &amp;quot;1. 基线解算的类型&amp;quot;&quot;/&gt;&lt;property id=&quot;20307&quot; value=&quot;318&quot;/&gt;&lt;/object&gt;&lt;object type=&quot;3&quot; unique_id=&quot;10059&quot;&gt;&lt;property id=&quot;20148&quot; value=&quot;5&quot;/&gt;&lt;property id=&quot;20300&quot; value=&quot;幻灯片 45 - &amp;quot;2. 单基线解算的过程&amp;quot;&quot;/&gt;&lt;property id=&quot;20307&quot; value=&quot;322&quot;/&gt;&lt;/object&gt;&lt;object type=&quot;3&quot; unique_id=&quot;10060&quot;&gt;&lt;property id=&quot;20148&quot; value=&quot;5&quot;/&gt;&lt;property id=&quot;20300&quot; value=&quot;幻灯片 46 - &amp;quot;3. 利用基线解算软件解算基线向量的过程&amp;quot;&quot;/&gt;&lt;property id=&quot;20307&quot; value=&quot;320&quot;/&gt;&lt;/object&gt;&lt;object type=&quot;3&quot; unique_id=&quot;10061&quot;&gt;&lt;property id=&quot;20148&quot; value=&quot;5&quot;/&gt;&lt;property id=&quot;20300&quot; value=&quot;幻灯片 47 - &amp;quot;4. 评定基线质量的指标&amp;quot;&quot;/&gt;&lt;property id=&quot;20307&quot; value=&quot;321&quot;/&gt;&lt;/object&gt;&lt;object type=&quot;3&quot; unique_id=&quot;10062&quot;&gt;&lt;property id=&quot;20148&quot; value=&quot;5&quot;/&gt;&lt;property id=&quot;20300&quot; value=&quot;幻灯片 48 - &amp;quot;GPS网平差&amp;quot;&quot;/&gt;&lt;property id=&quot;20307&quot; value=&quot;310&quot;/&gt;&lt;/object&gt;&lt;object type=&quot;3&quot; unique_id=&quot;10063&quot;&gt;&lt;property id=&quot;20148&quot; value=&quot;5&quot;/&gt;&lt;property id=&quot;20300&quot; value=&quot;幻灯片 49 - &amp;quot;二、无约束平差、约束平差和联合平差&amp;quot;&quot;/&gt;&lt;property id=&quot;20307&quot; value=&quot;311&quot;/&gt;&lt;/object&gt;&lt;object type=&quot;3&quot; unique_id=&quot;10064&quot;&gt;&lt;property id=&quot;20148&quot; value=&quot;5&quot;/&gt;&lt;property id=&quot;20300&quot; value=&quot;幻灯片 50&quot;/&gt;&lt;property id=&quot;20307&quot; value=&quot;312&quot;/&gt;&lt;/object&gt;&lt;object type=&quot;3&quot; unique_id=&quot;10066&quot;&gt;&lt;property id=&quot;20148&quot; value=&quot;5&quot;/&gt;&lt;property id=&quot;20300&quot; value=&quot;幻灯片 51 - &amp;quot;GPS高程&amp;quot;&quot;/&gt;&lt;property id=&quot;20307&quot; value=&quot;316&quot;/&gt;&lt;/object&gt;&lt;object type=&quot;3&quot; unique_id=&quot;10067&quot;&gt;&lt;property id=&quot;20148&quot; value=&quot;5&quot;/&gt;&lt;property id=&quot;20300&quot; value=&quot;幻灯片 52 - &amp;quot;二、GPS水准&amp;quot;&quot;/&gt;&lt;property id=&quot;20307&quot; value=&quot;317&quot;/&gt;&lt;/object&gt;&lt;object type=&quot;3&quot; unique_id=&quot;10798&quot;&gt;&lt;property id=&quot;20148&quot; value=&quot;5&quot;/&gt;&lt;property id=&quot;20300&quot; value=&quot;幻灯片 3 - &amp;quot;静态相对定位&amp;quot;&quot;/&gt;&lt;property id=&quot;20307&quot; value=&quot;348&quot;/&gt;&lt;/object&gt;&lt;object type=&quot;3&quot; unique_id=&quot;10799&quot;&gt;&lt;property id=&quot;20148&quot; value=&quot;5&quot;/&gt;&lt;property id=&quot;20300&quot; value=&quot;幻灯片 32 - &amp;quot;外业观测&amp;quot;&quot;/&gt;&lt;property id=&quot;20307&quot; value=&quot;349&quot;/&gt;&lt;/object&gt;&lt;object type=&quot;3&quot; unique_id=&quot;10800&quot;&gt;&lt;property id=&quot;20148&quot; value=&quot;5&quot;/&gt;&lt;property id=&quot;20300&quot; value=&quot;幻灯片 42 - &amp;quot;数据预处理&amp;quot;&quot;/&gt;&lt;property id=&quot;20307&quot; value=&quot;351&quot;/&gt;&lt;/object&gt;&lt;object type=&quot;3&quot; unique_id=&quot;10801&quot;&gt;&lt;property id=&quot;20148&quot; value=&quot;5&quot;/&gt;&lt;property id=&quot;20300&quot; value=&quot;幻灯片 43 - &amp;quot;观测成果的外业检查&amp;quot;&quot;/&gt;&lt;property id=&quot;20307&quot; value=&quot;35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03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03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558</TotalTime>
  <Words>697</Words>
  <Application>Microsoft Office PowerPoint</Application>
  <PresentationFormat>全屏显示(4:3)</PresentationFormat>
  <Paragraphs>119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华文细黑</vt:lpstr>
      <vt:lpstr>宋体</vt:lpstr>
      <vt:lpstr>Arial</vt:lpstr>
      <vt:lpstr>Courier New</vt:lpstr>
      <vt:lpstr>Garamond</vt:lpstr>
      <vt:lpstr>Symbol</vt:lpstr>
      <vt:lpstr>Times New Roman</vt:lpstr>
      <vt:lpstr>Wingdings</vt:lpstr>
      <vt:lpstr>Stream</vt:lpstr>
      <vt:lpstr>公式</vt:lpstr>
      <vt:lpstr>Equation</vt:lpstr>
      <vt:lpstr>GPS数据处理流程</vt:lpstr>
      <vt:lpstr>数据预处理</vt:lpstr>
      <vt:lpstr>观测成果的外业检查</vt:lpstr>
      <vt:lpstr>1. 基线解算的类型</vt:lpstr>
      <vt:lpstr>2. 单基线解算的过程</vt:lpstr>
      <vt:lpstr>3. 利用基线解算软件解算基线向量的过程</vt:lpstr>
      <vt:lpstr>GPS网平差</vt:lpstr>
      <vt:lpstr>二、无约束平差、约束平差和联合平差</vt:lpstr>
      <vt:lpstr>PowerPoint 演示文稿</vt:lpstr>
      <vt:lpstr>GPS高程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89</cp:revision>
  <dcterms:created xsi:type="dcterms:W3CDTF">1601-01-01T00:00:00Z</dcterms:created>
  <dcterms:modified xsi:type="dcterms:W3CDTF">2020-02-13T13:19:30Z</dcterms:modified>
</cp:coreProperties>
</file>