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00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63705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86CC4E-7DBE-4D87-A65E-89D4260A8FA1}" type="slidenum">
              <a:rPr lang="zh-CN" altLang="en-US" smtClean="0">
                <a:solidFill>
                  <a:srgbClr val="637052"/>
                </a:solidFill>
              </a:rPr>
            </a:fld>
            <a:endParaRPr lang="zh-CN" altLang="en-US">
              <a:solidFill>
                <a:srgbClr val="63705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DED1B-5E3E-4392-84B2-A43DE253F0E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6CC4E-7DBE-4D87-A65E-89D4260A8F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5E99185-9469-44AD-A45F-01462E5E8F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6C30C5-855B-4C07-AD36-B8A19EBBF769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760556"/>
            <a:ext cx="7543800" cy="1540969"/>
          </a:xfrm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 习 动 员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57" y="312927"/>
            <a:ext cx="6858000" cy="49229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气象学与气候学实习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388358" y="5078271"/>
            <a:ext cx="5978402" cy="1225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Clr>
                <a:srgbClr val="E48312"/>
              </a:buClr>
            </a:pPr>
            <a:r>
              <a:rPr lang="en-US" altLang="zh-CN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2023</a:t>
            </a:r>
            <a:r>
              <a:rPr lang="zh-CN" altLang="en-US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级地理信息科学</a:t>
            </a:r>
            <a:endParaRPr lang="en-US" altLang="zh-CN" sz="2800" dirty="0">
              <a:solidFill>
                <a:srgbClr val="000000"/>
              </a:solidFill>
              <a:latin typeface="Calibri Light" panose="020F0302020204030204"/>
              <a:ea typeface="宋体" panose="02010600030101010101" pitchFamily="2" charset="-122"/>
            </a:endParaRPr>
          </a:p>
          <a:p>
            <a:pPr algn="ctr">
              <a:buClr>
                <a:srgbClr val="E48312"/>
              </a:buClr>
            </a:pPr>
            <a:r>
              <a:rPr lang="en-US" altLang="zh-CN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2025</a:t>
            </a:r>
            <a:r>
              <a:rPr lang="zh-CN" altLang="en-US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年</a:t>
            </a:r>
            <a:r>
              <a:rPr lang="en-US" altLang="zh-CN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3</a:t>
            </a:r>
            <a:r>
              <a:rPr lang="zh-CN" altLang="en-US" sz="2800" dirty="0">
                <a:solidFill>
                  <a:srgbClr val="000000"/>
                </a:solidFill>
                <a:latin typeface="Calibri Light" panose="020F0302020204030204"/>
                <a:ea typeface="宋体" panose="02010600030101010101" pitchFamily="2" charset="-122"/>
              </a:rPr>
              <a:t>月</a:t>
            </a:r>
            <a:endParaRPr lang="zh-CN" altLang="en-US" sz="2800" dirty="0">
              <a:solidFill>
                <a:srgbClr val="000000"/>
              </a:solidFill>
              <a:latin typeface="Calibri Light" panose="020F03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65" y="1804791"/>
            <a:ext cx="8297838" cy="463695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3200" dirty="0"/>
              <a:t>只需列出</a:t>
            </a:r>
            <a:r>
              <a:rPr lang="en-US" altLang="zh-CN" sz="3200" dirty="0"/>
              <a:t>3~5</a:t>
            </a:r>
            <a:r>
              <a:rPr lang="zh-CN" altLang="en-US" sz="3200" dirty="0"/>
              <a:t>条作为实习目的，包括以下几个部分：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、操作目标：最基本的实验仪器操作；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、知识目标：实习需要验证的哪些基础知识或基本理论；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、能力目标：通过实习，获得哪些能力；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4</a:t>
            </a:r>
            <a:r>
              <a:rPr lang="zh-CN" altLang="en-US" sz="3200" dirty="0"/>
              <a:t>、素质目标：团队精神。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安全教育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人身安全</a:t>
            </a:r>
            <a:r>
              <a:rPr lang="zh-CN" altLang="en-US" sz="3200" dirty="0"/>
              <a:t>（强调溺水、交通和蚊虫等潜在危险！）；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仪器安全</a:t>
            </a:r>
            <a:r>
              <a:rPr lang="zh-CN" altLang="en-US" sz="3200" dirty="0"/>
              <a:t>（合理使用仪器；爱惜仪器）；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b="1" dirty="0"/>
              <a:t>财产安全</a:t>
            </a:r>
            <a:r>
              <a:rPr lang="zh-CN" altLang="en-US" sz="3200" dirty="0"/>
              <a:t>（自行车、电动车等安全寄放；随身书包等贵重物品安全）。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责任与纪律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3200" b="1" dirty="0">
                <a:solidFill>
                  <a:schemeClr val="tx1"/>
                </a:solidFill>
              </a:rPr>
              <a:t>责任意识</a:t>
            </a:r>
            <a:r>
              <a:rPr lang="zh-CN" altLang="zh-CN" sz="3200" dirty="0">
                <a:solidFill>
                  <a:schemeClr val="tx1"/>
                </a:solidFill>
              </a:rPr>
              <a:t>：对实习过程负责；对自己安全负责；对仪器及财产安全负责。</a:t>
            </a:r>
            <a:endParaRPr lang="zh-CN" altLang="zh-CN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3200" b="1" dirty="0">
                <a:solidFill>
                  <a:schemeClr val="tx1"/>
                </a:solidFill>
              </a:rPr>
              <a:t>团队精神</a:t>
            </a:r>
            <a:r>
              <a:rPr lang="zh-CN" altLang="zh-CN" sz="3200" dirty="0">
                <a:solidFill>
                  <a:schemeClr val="tx1"/>
                </a:solidFill>
              </a:rPr>
              <a:t>：实习过程中的互相帮助；其他方面的互帮互助。</a:t>
            </a:r>
            <a:endParaRPr lang="zh-CN" altLang="zh-CN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zh-CN" sz="3200" b="1" dirty="0">
                <a:solidFill>
                  <a:schemeClr val="tx1"/>
                </a:solidFill>
              </a:rPr>
              <a:t>纪律教育</a:t>
            </a:r>
            <a:r>
              <a:rPr lang="zh-CN" altLang="zh-CN" sz="3200" dirty="0">
                <a:solidFill>
                  <a:schemeClr val="tx1"/>
                </a:solidFill>
              </a:rPr>
              <a:t>：遵守各项规章制度。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考勤安排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5817" y="1767944"/>
            <a:ext cx="8598089" cy="501226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</a:rPr>
              <a:t>周五（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月</a:t>
            </a:r>
            <a:r>
              <a:rPr lang="en-US" altLang="zh-CN" sz="3200" dirty="0">
                <a:solidFill>
                  <a:schemeClr val="tx1"/>
                </a:solidFill>
              </a:rPr>
              <a:t>12</a:t>
            </a:r>
            <a:r>
              <a:rPr lang="zh-CN" altLang="en-US" sz="3200" dirty="0">
                <a:solidFill>
                  <a:schemeClr val="tx1"/>
                </a:solidFill>
              </a:rPr>
              <a:t>日）中午（</a:t>
            </a:r>
            <a:r>
              <a:rPr lang="en-US" altLang="zh-CN" sz="3200" dirty="0">
                <a:solidFill>
                  <a:schemeClr val="tx1"/>
                </a:solidFill>
              </a:rPr>
              <a:t>13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00</a:t>
            </a:r>
            <a:r>
              <a:rPr lang="zh-CN" altLang="en-US" sz="3200" dirty="0">
                <a:solidFill>
                  <a:schemeClr val="tx1"/>
                </a:solidFill>
              </a:rPr>
              <a:t>），每组两位同学（必须包括组长）在实验室（</a:t>
            </a:r>
            <a:r>
              <a:rPr lang="en-US" altLang="zh-CN" sz="3200" dirty="0">
                <a:solidFill>
                  <a:schemeClr val="tx1"/>
                </a:solidFill>
              </a:rPr>
              <a:t>208</a:t>
            </a:r>
            <a:r>
              <a:rPr lang="zh-CN" altLang="en-US" sz="3200" dirty="0">
                <a:solidFill>
                  <a:schemeClr val="tx1"/>
                </a:solidFill>
              </a:rPr>
              <a:t>）借用仪器；</a:t>
            </a:r>
            <a:endParaRPr lang="zh-CN" altLang="en-US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</a:rPr>
              <a:t>周六、日（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月</a:t>
            </a:r>
            <a:r>
              <a:rPr lang="en-US" altLang="zh-CN" sz="3200" dirty="0">
                <a:solidFill>
                  <a:schemeClr val="tx1"/>
                </a:solidFill>
              </a:rPr>
              <a:t>13</a:t>
            </a:r>
            <a:r>
              <a:rPr lang="zh-CN" altLang="en-US" sz="3200" dirty="0">
                <a:solidFill>
                  <a:schemeClr val="tx1"/>
                </a:solidFill>
              </a:rPr>
              <a:t>日、</a:t>
            </a:r>
            <a:r>
              <a:rPr lang="en-US" altLang="zh-CN" sz="3200" dirty="0">
                <a:solidFill>
                  <a:schemeClr val="tx1"/>
                </a:solidFill>
              </a:rPr>
              <a:t>14</a:t>
            </a:r>
            <a:r>
              <a:rPr lang="zh-CN" altLang="en-US" sz="3200" dirty="0">
                <a:solidFill>
                  <a:schemeClr val="tx1"/>
                </a:solidFill>
              </a:rPr>
              <a:t>日）：每天上午</a:t>
            </a:r>
            <a:r>
              <a:rPr lang="en-US" altLang="zh-CN" sz="3200" dirty="0">
                <a:solidFill>
                  <a:schemeClr val="tx1"/>
                </a:solidFill>
              </a:rPr>
              <a:t>8</a:t>
            </a:r>
            <a:r>
              <a:rPr lang="zh-CN" altLang="en-US" sz="3200" dirty="0">
                <a:solidFill>
                  <a:schemeClr val="tx1"/>
                </a:solidFill>
              </a:rPr>
              <a:t>点在观测场点名，观测同学（除做资料的同学外）全员出勤。上午无观测任务的同学可以在点名后离开，准备实验考查内容；</a:t>
            </a:r>
            <a:endParaRPr lang="en-US" altLang="zh-CN" sz="3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chemeClr val="tx1"/>
                </a:solidFill>
              </a:rPr>
              <a:t>周日（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zh-CN" altLang="en-US" sz="3200" dirty="0">
                <a:solidFill>
                  <a:schemeClr val="tx1"/>
                </a:solidFill>
              </a:rPr>
              <a:t>月</a:t>
            </a:r>
            <a:r>
              <a:rPr lang="en-US" altLang="zh-CN" sz="3200" dirty="0">
                <a:solidFill>
                  <a:schemeClr val="tx1"/>
                </a:solidFill>
              </a:rPr>
              <a:t>14</a:t>
            </a:r>
            <a:r>
              <a:rPr lang="zh-CN" altLang="en-US" sz="3200" dirty="0">
                <a:solidFill>
                  <a:schemeClr val="tx1"/>
                </a:solidFill>
              </a:rPr>
              <a:t>日）下午</a:t>
            </a:r>
            <a:r>
              <a:rPr lang="en-US" altLang="zh-CN" sz="3200" dirty="0">
                <a:solidFill>
                  <a:schemeClr val="tx1"/>
                </a:solidFill>
              </a:rPr>
              <a:t>14</a:t>
            </a:r>
            <a:r>
              <a:rPr lang="zh-CN" altLang="en-US" sz="3200" dirty="0">
                <a:solidFill>
                  <a:schemeClr val="tx1"/>
                </a:solidFill>
              </a:rPr>
              <a:t>：</a:t>
            </a:r>
            <a:r>
              <a:rPr lang="en-US" altLang="zh-CN" sz="3200" dirty="0">
                <a:solidFill>
                  <a:schemeClr val="tx1"/>
                </a:solidFill>
              </a:rPr>
              <a:t>30</a:t>
            </a:r>
            <a:r>
              <a:rPr lang="zh-CN" altLang="en-US" sz="3200" dirty="0">
                <a:solidFill>
                  <a:schemeClr val="tx1"/>
                </a:solidFill>
              </a:rPr>
              <a:t>在气象实验室（</a:t>
            </a:r>
            <a:r>
              <a:rPr lang="en-US" altLang="zh-CN" sz="3200" dirty="0">
                <a:solidFill>
                  <a:schemeClr val="tx1"/>
                </a:solidFill>
              </a:rPr>
              <a:t>208</a:t>
            </a:r>
            <a:r>
              <a:rPr lang="zh-CN" altLang="en-US" sz="3200" dirty="0">
                <a:solidFill>
                  <a:schemeClr val="tx1"/>
                </a:solidFill>
              </a:rPr>
              <a:t>）进行实验考查。无观测任务的同学和有观测任务的同学交替进行考查！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2960" y="1760554"/>
            <a:ext cx="7543800" cy="1540969"/>
          </a:xfrm>
        </p:spPr>
        <p:txBody>
          <a:bodyPr/>
          <a:lstStyle/>
          <a:p>
            <a:pPr algn="ctr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实习报告撰写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57" y="312927"/>
            <a:ext cx="6858000" cy="492290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chemeClr val="tx1"/>
                </a:solidFill>
              </a:rPr>
              <a:t>气象学与气候学实习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388358" y="5078269"/>
            <a:ext cx="5978402" cy="12257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2022</a:t>
            </a:r>
            <a:r>
              <a:rPr lang="zh-CN" altLang="en-US" sz="2800" dirty="0">
                <a:solidFill>
                  <a:schemeClr val="tx1"/>
                </a:solidFill>
              </a:rPr>
              <a:t>级地理信息科学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2022</a:t>
            </a:r>
            <a:r>
              <a:rPr lang="zh-CN" altLang="en-US" sz="2800" dirty="0">
                <a:solidFill>
                  <a:schemeClr val="tx1"/>
                </a:solidFill>
              </a:rPr>
              <a:t>年</a:t>
            </a:r>
            <a:r>
              <a:rPr lang="en-US" altLang="zh-CN" sz="2800" dirty="0">
                <a:solidFill>
                  <a:schemeClr val="tx1"/>
                </a:solidFill>
              </a:rPr>
              <a:t>4</a:t>
            </a:r>
            <a:r>
              <a:rPr lang="zh-CN" altLang="en-US" sz="2800" dirty="0">
                <a:solidFill>
                  <a:schemeClr val="tx1"/>
                </a:solidFill>
              </a:rPr>
              <a:t>月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标准格式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561" y="1737361"/>
            <a:ext cx="6623323" cy="513930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47666" y="249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组号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65" y="1804789"/>
            <a:ext cx="8297838" cy="46369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一、实习目的与要求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二、实习仪器（设备）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三、实习内容与步骤（强调观测）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四、观测数据及其处理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五、结果分析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六、结论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54141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一、实习目的与要求</a:t>
            </a:r>
            <a:endParaRPr lang="zh-CN" altLang="en-US" sz="2800" dirty="0"/>
          </a:p>
          <a:p>
            <a:r>
              <a:rPr lang="zh-CN" altLang="en-US" sz="2800" dirty="0"/>
              <a:t>二、实习仪器（设备）</a:t>
            </a:r>
            <a:endParaRPr lang="zh-CN" altLang="en-US" sz="2800" dirty="0"/>
          </a:p>
          <a:p>
            <a:r>
              <a:rPr lang="zh-CN" altLang="en-US" sz="2800" dirty="0"/>
              <a:t>三、实习内容与步骤（强调观测）</a:t>
            </a:r>
            <a:endParaRPr lang="zh-CN" altLang="en-US" sz="2800" dirty="0"/>
          </a:p>
          <a:p>
            <a:r>
              <a:rPr lang="en-US" altLang="zh-CN" sz="2800" dirty="0"/>
              <a:t> </a:t>
            </a:r>
            <a:endParaRPr lang="en-US" altLang="zh-CN" sz="2800" dirty="0"/>
          </a:p>
          <a:p>
            <a:r>
              <a:rPr lang="zh-CN" altLang="en-US" sz="2800" dirty="0"/>
              <a:t>以上三个部分的撰写同实习设计。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（实习设计是小组的，实习报告是个人的，所以这三部分不能省略！）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59" y="1845734"/>
            <a:ext cx="8061734" cy="4541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实习报告的重点应当放在第四、五、六部分，特别是第五部分（结果分析）；</a:t>
            </a:r>
            <a:endParaRPr lang="en-US" altLang="zh-CN" sz="3200" dirty="0"/>
          </a:p>
          <a:p>
            <a:pPr marL="0" indent="0">
              <a:buNone/>
            </a:pPr>
            <a:r>
              <a:rPr lang="zh-CN" altLang="en-US" sz="3200" dirty="0"/>
              <a:t>第四部分：观测数据及其处理。以图表的形式呈现观测结果，需要注意以下规范：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1</a:t>
            </a:r>
            <a:r>
              <a:rPr lang="zh-CN" altLang="en-US" sz="3200" dirty="0"/>
              <a:t>、图的标题、横纵坐标及其单位；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2</a:t>
            </a:r>
            <a:r>
              <a:rPr lang="zh-CN" altLang="en-US" sz="3200" dirty="0"/>
              <a:t>、坐标轴的起点问题；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3</a:t>
            </a:r>
            <a:r>
              <a:rPr lang="zh-CN" altLang="en-US" sz="3200" dirty="0"/>
              <a:t>、呈现要素的组合问题（要结合实习主题）；</a:t>
            </a: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4</a:t>
            </a:r>
            <a:r>
              <a:rPr lang="zh-CN" altLang="en-US" sz="3200" dirty="0"/>
              <a:t>、其他问题。</a:t>
            </a:r>
            <a:endParaRPr lang="zh-CN" altLang="en-US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endParaRPr lang="zh-CN" altLang="en-US" sz="3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第五部分 结果分析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结果分析部分是整个实习报告的核心和重点，必须认真对待。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、基于第四部分的观测结果做分析（不能脱节了）；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、结果分析部分写作的一般逻辑是：描述规律</a:t>
            </a:r>
            <a:r>
              <a:rPr lang="en-US" altLang="zh-CN" sz="3200" dirty="0"/>
              <a:t>——</a:t>
            </a:r>
            <a:r>
              <a:rPr lang="zh-CN" altLang="en-US" sz="3200" dirty="0"/>
              <a:t>解释成因；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365" y="1804791"/>
            <a:ext cx="8297838" cy="463695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          《</a:t>
            </a:r>
            <a:r>
              <a:rPr lang="zh-CN" altLang="en-US" sz="3200" dirty="0"/>
              <a:t>气象学与气候学实习</a:t>
            </a:r>
            <a:r>
              <a:rPr lang="en-US" altLang="zh-CN" sz="3200" dirty="0"/>
              <a:t>》</a:t>
            </a:r>
            <a:r>
              <a:rPr lang="zh-CN" altLang="en-US" sz="3200" dirty="0"/>
              <a:t>是实验教学的延伸，是理论教学的拓展应用。实习目的：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通过观测</a:t>
            </a:r>
            <a:r>
              <a:rPr lang="zh-CN" altLang="en-US" sz="3200" b="1" dirty="0">
                <a:solidFill>
                  <a:srgbClr val="FF0000"/>
                </a:solidFill>
              </a:rPr>
              <a:t>获取</a:t>
            </a:r>
            <a:r>
              <a:rPr lang="zh-CN" altLang="en-US" sz="3200" dirty="0"/>
              <a:t>气象要素（现象）相关数据，</a:t>
            </a:r>
            <a:r>
              <a:rPr lang="zh-CN" altLang="en-US" sz="3200" b="1" dirty="0">
                <a:solidFill>
                  <a:srgbClr val="FF0000"/>
                </a:solidFill>
              </a:rPr>
              <a:t>验证</a:t>
            </a:r>
            <a:r>
              <a:rPr lang="zh-CN" altLang="en-US" sz="3200" dirty="0"/>
              <a:t>理论学习中的基本原理或基础知识；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综合</a:t>
            </a:r>
            <a:r>
              <a:rPr lang="zh-CN" altLang="en-US" sz="3200" b="1" dirty="0">
                <a:solidFill>
                  <a:srgbClr val="FF0000"/>
                </a:solidFill>
              </a:rPr>
              <a:t>分析</a:t>
            </a:r>
            <a:r>
              <a:rPr lang="zh-CN" altLang="en-US" sz="3200" dirty="0"/>
              <a:t>气象要素（现象）的变化规律， 并能结合实际生产生活解决与气象气候相关的</a:t>
            </a:r>
            <a:r>
              <a:rPr lang="zh-CN" altLang="en-US" sz="3200" b="1" dirty="0">
                <a:solidFill>
                  <a:srgbClr val="FF0000"/>
                </a:solidFill>
              </a:rPr>
              <a:t>应用</a:t>
            </a:r>
            <a:r>
              <a:rPr lang="zh-CN" altLang="en-US" sz="3200" dirty="0"/>
              <a:t>问题；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培养团结合作、互帮互助的团队精神。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2960" y="1737360"/>
            <a:ext cx="7543800" cy="358526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、描述规律就是从第四部分的图表中发现规律性的知识，并且以专业的语言来描述。绝对不是图表的简单描述！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4</a:t>
            </a:r>
            <a:r>
              <a:rPr lang="zh-CN" altLang="en-US" sz="3200" dirty="0"/>
              <a:t>、解释成因一定要结合理论基础。既要解释一般性的规律，也要解释特殊现象出现的原因。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各部分撰写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第六部分 结论与讨论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结论部分是整个实习报告的点睛之处，不能缺少！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结论部分是实习主题表达上的一个扩展或回答：实习主题提出了一个什么问题，结论就是这个问题的答案；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zh-CN" altLang="en-US" sz="3200" dirty="0"/>
              <a:t>结论部分不是结果分析的简单重复，需要有总结、有提升。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一、实习主题的确定：</a:t>
            </a:r>
            <a:endParaRPr lang="zh-CN" altLang="en-US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、实习主题不明确；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、实习主题不合理（短期观测无法验证的原理或理论）；</a:t>
            </a:r>
            <a:endParaRPr lang="en-US" altLang="zh-CN" sz="3200" dirty="0"/>
          </a:p>
          <a:p>
            <a:pPr>
              <a:lnSpc>
                <a:spcPct val="10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、实习主题不科学（要素之间的关系不显著，或者短期观测无法验证，如“风与气温日变化关系”）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二、结果分析部分：</a:t>
            </a:r>
            <a:endParaRPr lang="zh-CN" alt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结果分析不深入，没有理论联系实际，几乎是所有实习报告的通病！</a:t>
            </a:r>
            <a:endParaRPr lang="zh-CN" alt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描述规律以后，要解释为什么会有这样的规律？与理论课中学习到的原理或理论一致吗？不一致的原因在哪里？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常见问题举例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dirty="0"/>
              <a:t>三、结论部分：</a:t>
            </a:r>
            <a:endParaRPr lang="zh-CN" alt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结论部分需要简洁明了！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结果分析完了以后，一定要有一个结论：</a:t>
            </a:r>
            <a:endParaRPr lang="zh-CN" altLang="en-US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通过我们的实习，验证了哪一条原理或理论；或者关于实习主题，你得出的结论是什么！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实习报告提交日期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6983" y="1737360"/>
            <a:ext cx="7697337" cy="489545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实习报告（纸质版）在？月？日下午</a:t>
            </a:r>
            <a:r>
              <a:rPr lang="en-US" altLang="zh-CN" sz="3200" dirty="0"/>
              <a:t>5</a:t>
            </a:r>
            <a:r>
              <a:rPr lang="zh-CN" altLang="en-US" sz="3200" dirty="0"/>
              <a:t>点前交给我！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实习地点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0131" y="1737363"/>
            <a:ext cx="7543801" cy="10331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师大新校区溪源江旁边草地。或者是根据实习主题选择的其他合理观测地点。</a:t>
            </a:r>
            <a:endParaRPr lang="zh-CN" altLang="en-US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315" y="2614148"/>
            <a:ext cx="7826617" cy="4163993"/>
          </a:xfrm>
          <a:prstGeom prst="rect">
            <a:avLst/>
          </a:prstGeom>
        </p:spPr>
      </p:pic>
      <p:sp>
        <p:nvSpPr>
          <p:cNvPr id="8" name="任意多边形 7"/>
          <p:cNvSpPr/>
          <p:nvPr/>
        </p:nvSpPr>
        <p:spPr>
          <a:xfrm>
            <a:off x="2826327" y="3999345"/>
            <a:ext cx="1662546" cy="2059710"/>
          </a:xfrm>
          <a:custGeom>
            <a:avLst/>
            <a:gdLst>
              <a:gd name="connsiteX0" fmla="*/ 1524000 w 1662546"/>
              <a:gd name="connsiteY0" fmla="*/ 1413164 h 2059710"/>
              <a:gd name="connsiteX1" fmla="*/ 1514764 w 1662546"/>
              <a:gd name="connsiteY1" fmla="*/ 1265382 h 2059710"/>
              <a:gd name="connsiteX2" fmla="*/ 1468582 w 1662546"/>
              <a:gd name="connsiteY2" fmla="*/ 1154546 h 2059710"/>
              <a:gd name="connsiteX3" fmla="*/ 1459346 w 1662546"/>
              <a:gd name="connsiteY3" fmla="*/ 1108364 h 2059710"/>
              <a:gd name="connsiteX4" fmla="*/ 1440873 w 1662546"/>
              <a:gd name="connsiteY4" fmla="*/ 1080655 h 2059710"/>
              <a:gd name="connsiteX5" fmla="*/ 1376218 w 1662546"/>
              <a:gd name="connsiteY5" fmla="*/ 1016000 h 2059710"/>
              <a:gd name="connsiteX6" fmla="*/ 1339273 w 1662546"/>
              <a:gd name="connsiteY6" fmla="*/ 988291 h 2059710"/>
              <a:gd name="connsiteX7" fmla="*/ 1274618 w 1662546"/>
              <a:gd name="connsiteY7" fmla="*/ 932873 h 2059710"/>
              <a:gd name="connsiteX8" fmla="*/ 1228437 w 1662546"/>
              <a:gd name="connsiteY8" fmla="*/ 895928 h 2059710"/>
              <a:gd name="connsiteX9" fmla="*/ 1154546 w 1662546"/>
              <a:gd name="connsiteY9" fmla="*/ 840510 h 2059710"/>
              <a:gd name="connsiteX10" fmla="*/ 1108364 w 1662546"/>
              <a:gd name="connsiteY10" fmla="*/ 803564 h 2059710"/>
              <a:gd name="connsiteX11" fmla="*/ 1099128 w 1662546"/>
              <a:gd name="connsiteY11" fmla="*/ 775855 h 2059710"/>
              <a:gd name="connsiteX12" fmla="*/ 1062182 w 1662546"/>
              <a:gd name="connsiteY12" fmla="*/ 748146 h 2059710"/>
              <a:gd name="connsiteX13" fmla="*/ 997528 w 1662546"/>
              <a:gd name="connsiteY13" fmla="*/ 674255 h 2059710"/>
              <a:gd name="connsiteX14" fmla="*/ 969818 w 1662546"/>
              <a:gd name="connsiteY14" fmla="*/ 618837 h 2059710"/>
              <a:gd name="connsiteX15" fmla="*/ 951346 w 1662546"/>
              <a:gd name="connsiteY15" fmla="*/ 581891 h 2059710"/>
              <a:gd name="connsiteX16" fmla="*/ 914400 w 1662546"/>
              <a:gd name="connsiteY16" fmla="*/ 517237 h 2059710"/>
              <a:gd name="connsiteX17" fmla="*/ 886691 w 1662546"/>
              <a:gd name="connsiteY17" fmla="*/ 508000 h 2059710"/>
              <a:gd name="connsiteX18" fmla="*/ 858982 w 1662546"/>
              <a:gd name="connsiteY18" fmla="*/ 452582 h 2059710"/>
              <a:gd name="connsiteX19" fmla="*/ 840509 w 1662546"/>
              <a:gd name="connsiteY19" fmla="*/ 415637 h 2059710"/>
              <a:gd name="connsiteX20" fmla="*/ 812800 w 1662546"/>
              <a:gd name="connsiteY20" fmla="*/ 387928 h 2059710"/>
              <a:gd name="connsiteX21" fmla="*/ 785091 w 1662546"/>
              <a:gd name="connsiteY21" fmla="*/ 323273 h 2059710"/>
              <a:gd name="connsiteX22" fmla="*/ 748146 w 1662546"/>
              <a:gd name="connsiteY22" fmla="*/ 304800 h 2059710"/>
              <a:gd name="connsiteX23" fmla="*/ 738909 w 1662546"/>
              <a:gd name="connsiteY23" fmla="*/ 277091 h 2059710"/>
              <a:gd name="connsiteX24" fmla="*/ 683491 w 1662546"/>
              <a:gd name="connsiteY24" fmla="*/ 240146 h 2059710"/>
              <a:gd name="connsiteX25" fmla="*/ 655782 w 1662546"/>
              <a:gd name="connsiteY25" fmla="*/ 184728 h 2059710"/>
              <a:gd name="connsiteX26" fmla="*/ 600364 w 1662546"/>
              <a:gd name="connsiteY26" fmla="*/ 147782 h 2059710"/>
              <a:gd name="connsiteX27" fmla="*/ 526473 w 1662546"/>
              <a:gd name="connsiteY27" fmla="*/ 83128 h 2059710"/>
              <a:gd name="connsiteX28" fmla="*/ 471055 w 1662546"/>
              <a:gd name="connsiteY28" fmla="*/ 55419 h 2059710"/>
              <a:gd name="connsiteX29" fmla="*/ 443346 w 1662546"/>
              <a:gd name="connsiteY29" fmla="*/ 27710 h 2059710"/>
              <a:gd name="connsiteX30" fmla="*/ 415637 w 1662546"/>
              <a:gd name="connsiteY30" fmla="*/ 18473 h 2059710"/>
              <a:gd name="connsiteX31" fmla="*/ 387928 w 1662546"/>
              <a:gd name="connsiteY31" fmla="*/ 0 h 2059710"/>
              <a:gd name="connsiteX32" fmla="*/ 240146 w 1662546"/>
              <a:gd name="connsiteY32" fmla="*/ 9237 h 2059710"/>
              <a:gd name="connsiteX33" fmla="*/ 212437 w 1662546"/>
              <a:gd name="connsiteY33" fmla="*/ 27710 h 2059710"/>
              <a:gd name="connsiteX34" fmla="*/ 184728 w 1662546"/>
              <a:gd name="connsiteY34" fmla="*/ 36946 h 2059710"/>
              <a:gd name="connsiteX35" fmla="*/ 129309 w 1662546"/>
              <a:gd name="connsiteY35" fmla="*/ 83128 h 2059710"/>
              <a:gd name="connsiteX36" fmla="*/ 83128 w 1662546"/>
              <a:gd name="connsiteY36" fmla="*/ 138546 h 2059710"/>
              <a:gd name="connsiteX37" fmla="*/ 55418 w 1662546"/>
              <a:gd name="connsiteY37" fmla="*/ 157019 h 2059710"/>
              <a:gd name="connsiteX38" fmla="*/ 27709 w 1662546"/>
              <a:gd name="connsiteY38" fmla="*/ 258619 h 2059710"/>
              <a:gd name="connsiteX39" fmla="*/ 18473 w 1662546"/>
              <a:gd name="connsiteY39" fmla="*/ 286328 h 2059710"/>
              <a:gd name="connsiteX40" fmla="*/ 0 w 1662546"/>
              <a:gd name="connsiteY40" fmla="*/ 387928 h 2059710"/>
              <a:gd name="connsiteX41" fmla="*/ 18473 w 1662546"/>
              <a:gd name="connsiteY41" fmla="*/ 692728 h 2059710"/>
              <a:gd name="connsiteX42" fmla="*/ 27709 w 1662546"/>
              <a:gd name="connsiteY42" fmla="*/ 729673 h 2059710"/>
              <a:gd name="connsiteX43" fmla="*/ 64655 w 1662546"/>
              <a:gd name="connsiteY43" fmla="*/ 785091 h 2059710"/>
              <a:gd name="connsiteX44" fmla="*/ 83128 w 1662546"/>
              <a:gd name="connsiteY44" fmla="*/ 812800 h 2059710"/>
              <a:gd name="connsiteX45" fmla="*/ 129309 w 1662546"/>
              <a:gd name="connsiteY45" fmla="*/ 877455 h 2059710"/>
              <a:gd name="connsiteX46" fmla="*/ 193964 w 1662546"/>
              <a:gd name="connsiteY46" fmla="*/ 979055 h 2059710"/>
              <a:gd name="connsiteX47" fmla="*/ 258618 w 1662546"/>
              <a:gd name="connsiteY47" fmla="*/ 1043710 h 2059710"/>
              <a:gd name="connsiteX48" fmla="*/ 314037 w 1662546"/>
              <a:gd name="connsiteY48" fmla="*/ 1080655 h 2059710"/>
              <a:gd name="connsiteX49" fmla="*/ 332509 w 1662546"/>
              <a:gd name="connsiteY49" fmla="*/ 1117600 h 2059710"/>
              <a:gd name="connsiteX50" fmla="*/ 360218 w 1662546"/>
              <a:gd name="connsiteY50" fmla="*/ 1126837 h 2059710"/>
              <a:gd name="connsiteX51" fmla="*/ 387928 w 1662546"/>
              <a:gd name="connsiteY51" fmla="*/ 1145310 h 2059710"/>
              <a:gd name="connsiteX52" fmla="*/ 424873 w 1662546"/>
              <a:gd name="connsiteY52" fmla="*/ 1163782 h 2059710"/>
              <a:gd name="connsiteX53" fmla="*/ 452582 w 1662546"/>
              <a:gd name="connsiteY53" fmla="*/ 1191491 h 2059710"/>
              <a:gd name="connsiteX54" fmla="*/ 480291 w 1662546"/>
              <a:gd name="connsiteY54" fmla="*/ 1200728 h 2059710"/>
              <a:gd name="connsiteX55" fmla="*/ 508000 w 1662546"/>
              <a:gd name="connsiteY55" fmla="*/ 1219200 h 2059710"/>
              <a:gd name="connsiteX56" fmla="*/ 535709 w 1662546"/>
              <a:gd name="connsiteY56" fmla="*/ 1256146 h 2059710"/>
              <a:gd name="connsiteX57" fmla="*/ 600364 w 1662546"/>
              <a:gd name="connsiteY57" fmla="*/ 1274619 h 2059710"/>
              <a:gd name="connsiteX58" fmla="*/ 655782 w 1662546"/>
              <a:gd name="connsiteY58" fmla="*/ 1320800 h 2059710"/>
              <a:gd name="connsiteX59" fmla="*/ 674255 w 1662546"/>
              <a:gd name="connsiteY59" fmla="*/ 1348510 h 2059710"/>
              <a:gd name="connsiteX60" fmla="*/ 711200 w 1662546"/>
              <a:gd name="connsiteY60" fmla="*/ 1366982 h 2059710"/>
              <a:gd name="connsiteX61" fmla="*/ 766618 w 1662546"/>
              <a:gd name="connsiteY61" fmla="*/ 1385455 h 2059710"/>
              <a:gd name="connsiteX62" fmla="*/ 794328 w 1662546"/>
              <a:gd name="connsiteY62" fmla="*/ 1394691 h 2059710"/>
              <a:gd name="connsiteX63" fmla="*/ 849746 w 1662546"/>
              <a:gd name="connsiteY63" fmla="*/ 1431637 h 2059710"/>
              <a:gd name="connsiteX64" fmla="*/ 905164 w 1662546"/>
              <a:gd name="connsiteY64" fmla="*/ 1468582 h 2059710"/>
              <a:gd name="connsiteX65" fmla="*/ 979055 w 1662546"/>
              <a:gd name="connsiteY65" fmla="*/ 1505528 h 2059710"/>
              <a:gd name="connsiteX66" fmla="*/ 1043709 w 1662546"/>
              <a:gd name="connsiteY66" fmla="*/ 1579419 h 2059710"/>
              <a:gd name="connsiteX67" fmla="*/ 1089891 w 1662546"/>
              <a:gd name="connsiteY67" fmla="*/ 1662546 h 2059710"/>
              <a:gd name="connsiteX68" fmla="*/ 1108364 w 1662546"/>
              <a:gd name="connsiteY68" fmla="*/ 1699491 h 2059710"/>
              <a:gd name="connsiteX69" fmla="*/ 1126837 w 1662546"/>
              <a:gd name="connsiteY69" fmla="*/ 1727200 h 2059710"/>
              <a:gd name="connsiteX70" fmla="*/ 1145309 w 1662546"/>
              <a:gd name="connsiteY70" fmla="*/ 1791855 h 2059710"/>
              <a:gd name="connsiteX71" fmla="*/ 1163782 w 1662546"/>
              <a:gd name="connsiteY71" fmla="*/ 1856510 h 2059710"/>
              <a:gd name="connsiteX72" fmla="*/ 1191491 w 1662546"/>
              <a:gd name="connsiteY72" fmla="*/ 1930400 h 2059710"/>
              <a:gd name="connsiteX73" fmla="*/ 1200728 w 1662546"/>
              <a:gd name="connsiteY73" fmla="*/ 1985819 h 2059710"/>
              <a:gd name="connsiteX74" fmla="*/ 1228437 w 1662546"/>
              <a:gd name="connsiteY74" fmla="*/ 2041237 h 2059710"/>
              <a:gd name="connsiteX75" fmla="*/ 1256146 w 1662546"/>
              <a:gd name="connsiteY75" fmla="*/ 2059710 h 2059710"/>
              <a:gd name="connsiteX76" fmla="*/ 1422400 w 1662546"/>
              <a:gd name="connsiteY76" fmla="*/ 2050473 h 2059710"/>
              <a:gd name="connsiteX77" fmla="*/ 1477818 w 1662546"/>
              <a:gd name="connsiteY77" fmla="*/ 2022764 h 2059710"/>
              <a:gd name="connsiteX78" fmla="*/ 1533237 w 1662546"/>
              <a:gd name="connsiteY78" fmla="*/ 2004291 h 2059710"/>
              <a:gd name="connsiteX79" fmla="*/ 1560946 w 1662546"/>
              <a:gd name="connsiteY79" fmla="*/ 1995055 h 2059710"/>
              <a:gd name="connsiteX80" fmla="*/ 1597891 w 1662546"/>
              <a:gd name="connsiteY80" fmla="*/ 1976582 h 2059710"/>
              <a:gd name="connsiteX81" fmla="*/ 1625600 w 1662546"/>
              <a:gd name="connsiteY81" fmla="*/ 1921164 h 2059710"/>
              <a:gd name="connsiteX82" fmla="*/ 1644073 w 1662546"/>
              <a:gd name="connsiteY82" fmla="*/ 1874982 h 2059710"/>
              <a:gd name="connsiteX83" fmla="*/ 1653309 w 1662546"/>
              <a:gd name="connsiteY83" fmla="*/ 1819564 h 2059710"/>
              <a:gd name="connsiteX84" fmla="*/ 1662546 w 1662546"/>
              <a:gd name="connsiteY84" fmla="*/ 1773382 h 2059710"/>
              <a:gd name="connsiteX85" fmla="*/ 1653309 w 1662546"/>
              <a:gd name="connsiteY85" fmla="*/ 1597891 h 2059710"/>
              <a:gd name="connsiteX86" fmla="*/ 1625600 w 1662546"/>
              <a:gd name="connsiteY86" fmla="*/ 1505528 h 2059710"/>
              <a:gd name="connsiteX87" fmla="*/ 1616364 w 1662546"/>
              <a:gd name="connsiteY87" fmla="*/ 1468582 h 2059710"/>
              <a:gd name="connsiteX88" fmla="*/ 1524000 w 1662546"/>
              <a:gd name="connsiteY88" fmla="*/ 1413164 h 205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1662546" h="2059710">
                <a:moveTo>
                  <a:pt x="1524000" y="1413164"/>
                </a:moveTo>
                <a:cubicBezTo>
                  <a:pt x="1520921" y="1363903"/>
                  <a:pt x="1525106" y="1313643"/>
                  <a:pt x="1514764" y="1265382"/>
                </a:cubicBezTo>
                <a:cubicBezTo>
                  <a:pt x="1506378" y="1226246"/>
                  <a:pt x="1468582" y="1154546"/>
                  <a:pt x="1468582" y="1154546"/>
                </a:cubicBezTo>
                <a:cubicBezTo>
                  <a:pt x="1465503" y="1139152"/>
                  <a:pt x="1464858" y="1123063"/>
                  <a:pt x="1459346" y="1108364"/>
                </a:cubicBezTo>
                <a:cubicBezTo>
                  <a:pt x="1455448" y="1097970"/>
                  <a:pt x="1448299" y="1088906"/>
                  <a:pt x="1440873" y="1080655"/>
                </a:cubicBezTo>
                <a:cubicBezTo>
                  <a:pt x="1420484" y="1058000"/>
                  <a:pt x="1400601" y="1034287"/>
                  <a:pt x="1376218" y="1016000"/>
                </a:cubicBezTo>
                <a:cubicBezTo>
                  <a:pt x="1363903" y="1006764"/>
                  <a:pt x="1350158" y="999176"/>
                  <a:pt x="1339273" y="988291"/>
                </a:cubicBezTo>
                <a:cubicBezTo>
                  <a:pt x="1275305" y="924323"/>
                  <a:pt x="1387789" y="1000775"/>
                  <a:pt x="1274618" y="932873"/>
                </a:cubicBezTo>
                <a:cubicBezTo>
                  <a:pt x="1243479" y="886163"/>
                  <a:pt x="1273050" y="918235"/>
                  <a:pt x="1228437" y="895928"/>
                </a:cubicBezTo>
                <a:cubicBezTo>
                  <a:pt x="1208835" y="886127"/>
                  <a:pt x="1165870" y="849569"/>
                  <a:pt x="1154546" y="840510"/>
                </a:cubicBezTo>
                <a:cubicBezTo>
                  <a:pt x="1132399" y="774070"/>
                  <a:pt x="1166353" y="849956"/>
                  <a:pt x="1108364" y="803564"/>
                </a:cubicBezTo>
                <a:cubicBezTo>
                  <a:pt x="1100762" y="797482"/>
                  <a:pt x="1105361" y="783334"/>
                  <a:pt x="1099128" y="775855"/>
                </a:cubicBezTo>
                <a:cubicBezTo>
                  <a:pt x="1089273" y="764029"/>
                  <a:pt x="1072409" y="759652"/>
                  <a:pt x="1062182" y="748146"/>
                </a:cubicBezTo>
                <a:cubicBezTo>
                  <a:pt x="983811" y="659979"/>
                  <a:pt x="1061344" y="716800"/>
                  <a:pt x="997528" y="674255"/>
                </a:cubicBezTo>
                <a:cubicBezTo>
                  <a:pt x="980591" y="623447"/>
                  <a:pt x="998468" y="668976"/>
                  <a:pt x="969818" y="618837"/>
                </a:cubicBezTo>
                <a:cubicBezTo>
                  <a:pt x="962987" y="606882"/>
                  <a:pt x="956770" y="594547"/>
                  <a:pt x="951346" y="581891"/>
                </a:cubicBezTo>
                <a:cubicBezTo>
                  <a:pt x="938047" y="550859"/>
                  <a:pt x="946676" y="544134"/>
                  <a:pt x="914400" y="517237"/>
                </a:cubicBezTo>
                <a:cubicBezTo>
                  <a:pt x="906921" y="511004"/>
                  <a:pt x="895927" y="511079"/>
                  <a:pt x="886691" y="508000"/>
                </a:cubicBezTo>
                <a:cubicBezTo>
                  <a:pt x="869758" y="457199"/>
                  <a:pt x="887629" y="502714"/>
                  <a:pt x="858982" y="452582"/>
                </a:cubicBezTo>
                <a:cubicBezTo>
                  <a:pt x="852151" y="440628"/>
                  <a:pt x="848512" y="426841"/>
                  <a:pt x="840509" y="415637"/>
                </a:cubicBezTo>
                <a:cubicBezTo>
                  <a:pt x="832917" y="405008"/>
                  <a:pt x="822036" y="397164"/>
                  <a:pt x="812800" y="387928"/>
                </a:cubicBezTo>
                <a:cubicBezTo>
                  <a:pt x="807280" y="371367"/>
                  <a:pt x="796505" y="334687"/>
                  <a:pt x="785091" y="323273"/>
                </a:cubicBezTo>
                <a:cubicBezTo>
                  <a:pt x="775355" y="313537"/>
                  <a:pt x="760461" y="310958"/>
                  <a:pt x="748146" y="304800"/>
                </a:cubicBezTo>
                <a:cubicBezTo>
                  <a:pt x="745067" y="295564"/>
                  <a:pt x="745793" y="283975"/>
                  <a:pt x="738909" y="277091"/>
                </a:cubicBezTo>
                <a:cubicBezTo>
                  <a:pt x="723210" y="261392"/>
                  <a:pt x="683491" y="240146"/>
                  <a:pt x="683491" y="240146"/>
                </a:cubicBezTo>
                <a:cubicBezTo>
                  <a:pt x="676902" y="220380"/>
                  <a:pt x="672635" y="199474"/>
                  <a:pt x="655782" y="184728"/>
                </a:cubicBezTo>
                <a:cubicBezTo>
                  <a:pt x="639074" y="170108"/>
                  <a:pt x="616063" y="163481"/>
                  <a:pt x="600364" y="147782"/>
                </a:cubicBezTo>
                <a:cubicBezTo>
                  <a:pt x="576148" y="123566"/>
                  <a:pt x="556545" y="101923"/>
                  <a:pt x="526473" y="83128"/>
                </a:cubicBezTo>
                <a:cubicBezTo>
                  <a:pt x="459828" y="41475"/>
                  <a:pt x="539251" y="112249"/>
                  <a:pt x="471055" y="55419"/>
                </a:cubicBezTo>
                <a:cubicBezTo>
                  <a:pt x="461020" y="47057"/>
                  <a:pt x="454214" y="34956"/>
                  <a:pt x="443346" y="27710"/>
                </a:cubicBezTo>
                <a:cubicBezTo>
                  <a:pt x="435245" y="22309"/>
                  <a:pt x="424345" y="22827"/>
                  <a:pt x="415637" y="18473"/>
                </a:cubicBezTo>
                <a:cubicBezTo>
                  <a:pt x="405708" y="13508"/>
                  <a:pt x="397164" y="6158"/>
                  <a:pt x="387928" y="0"/>
                </a:cubicBezTo>
                <a:cubicBezTo>
                  <a:pt x="338667" y="3079"/>
                  <a:pt x="288899" y="1539"/>
                  <a:pt x="240146" y="9237"/>
                </a:cubicBezTo>
                <a:cubicBezTo>
                  <a:pt x="229181" y="10968"/>
                  <a:pt x="222366" y="22746"/>
                  <a:pt x="212437" y="27710"/>
                </a:cubicBezTo>
                <a:cubicBezTo>
                  <a:pt x="203729" y="32064"/>
                  <a:pt x="193964" y="33867"/>
                  <a:pt x="184728" y="36946"/>
                </a:cubicBezTo>
                <a:cubicBezTo>
                  <a:pt x="148310" y="91571"/>
                  <a:pt x="188968" y="40514"/>
                  <a:pt x="129309" y="83128"/>
                </a:cubicBezTo>
                <a:cubicBezTo>
                  <a:pt x="76345" y="120959"/>
                  <a:pt x="123637" y="98037"/>
                  <a:pt x="83128" y="138546"/>
                </a:cubicBezTo>
                <a:cubicBezTo>
                  <a:pt x="75278" y="146396"/>
                  <a:pt x="64655" y="150861"/>
                  <a:pt x="55418" y="157019"/>
                </a:cubicBezTo>
                <a:cubicBezTo>
                  <a:pt x="20211" y="209831"/>
                  <a:pt x="44956" y="163764"/>
                  <a:pt x="27709" y="258619"/>
                </a:cubicBezTo>
                <a:cubicBezTo>
                  <a:pt x="25967" y="268198"/>
                  <a:pt x="20513" y="276808"/>
                  <a:pt x="18473" y="286328"/>
                </a:cubicBezTo>
                <a:cubicBezTo>
                  <a:pt x="11261" y="319986"/>
                  <a:pt x="6158" y="354061"/>
                  <a:pt x="0" y="387928"/>
                </a:cubicBezTo>
                <a:cubicBezTo>
                  <a:pt x="4536" y="505856"/>
                  <a:pt x="-586" y="587897"/>
                  <a:pt x="18473" y="692728"/>
                </a:cubicBezTo>
                <a:cubicBezTo>
                  <a:pt x="20744" y="705217"/>
                  <a:pt x="22032" y="718319"/>
                  <a:pt x="27709" y="729673"/>
                </a:cubicBezTo>
                <a:cubicBezTo>
                  <a:pt x="37638" y="749531"/>
                  <a:pt x="52340" y="766618"/>
                  <a:pt x="64655" y="785091"/>
                </a:cubicBezTo>
                <a:cubicBezTo>
                  <a:pt x="70813" y="794327"/>
                  <a:pt x="79005" y="802493"/>
                  <a:pt x="83128" y="812800"/>
                </a:cubicBezTo>
                <a:cubicBezTo>
                  <a:pt x="105723" y="869289"/>
                  <a:pt x="87805" y="849785"/>
                  <a:pt x="129309" y="877455"/>
                </a:cubicBezTo>
                <a:cubicBezTo>
                  <a:pt x="139997" y="895269"/>
                  <a:pt x="182235" y="967326"/>
                  <a:pt x="193964" y="979055"/>
                </a:cubicBezTo>
                <a:cubicBezTo>
                  <a:pt x="215515" y="1000607"/>
                  <a:pt x="233258" y="1026804"/>
                  <a:pt x="258618" y="1043710"/>
                </a:cubicBezTo>
                <a:lnTo>
                  <a:pt x="314037" y="1080655"/>
                </a:lnTo>
                <a:cubicBezTo>
                  <a:pt x="320194" y="1092970"/>
                  <a:pt x="322773" y="1107864"/>
                  <a:pt x="332509" y="1117600"/>
                </a:cubicBezTo>
                <a:cubicBezTo>
                  <a:pt x="339393" y="1124484"/>
                  <a:pt x="351510" y="1122483"/>
                  <a:pt x="360218" y="1126837"/>
                </a:cubicBezTo>
                <a:cubicBezTo>
                  <a:pt x="370147" y="1131802"/>
                  <a:pt x="378290" y="1139802"/>
                  <a:pt x="387928" y="1145310"/>
                </a:cubicBezTo>
                <a:cubicBezTo>
                  <a:pt x="399882" y="1152141"/>
                  <a:pt x="412558" y="1157625"/>
                  <a:pt x="424873" y="1163782"/>
                </a:cubicBezTo>
                <a:cubicBezTo>
                  <a:pt x="434109" y="1173018"/>
                  <a:pt x="441714" y="1184245"/>
                  <a:pt x="452582" y="1191491"/>
                </a:cubicBezTo>
                <a:cubicBezTo>
                  <a:pt x="460683" y="1196892"/>
                  <a:pt x="471583" y="1196374"/>
                  <a:pt x="480291" y="1200728"/>
                </a:cubicBezTo>
                <a:cubicBezTo>
                  <a:pt x="490220" y="1205692"/>
                  <a:pt x="498764" y="1213043"/>
                  <a:pt x="508000" y="1219200"/>
                </a:cubicBezTo>
                <a:cubicBezTo>
                  <a:pt x="517236" y="1231515"/>
                  <a:pt x="523883" y="1246291"/>
                  <a:pt x="535709" y="1256146"/>
                </a:cubicBezTo>
                <a:cubicBezTo>
                  <a:pt x="541386" y="1260877"/>
                  <a:pt x="598402" y="1274128"/>
                  <a:pt x="600364" y="1274619"/>
                </a:cubicBezTo>
                <a:cubicBezTo>
                  <a:pt x="641566" y="1357021"/>
                  <a:pt x="589758" y="1276783"/>
                  <a:pt x="655782" y="1320800"/>
                </a:cubicBezTo>
                <a:cubicBezTo>
                  <a:pt x="665019" y="1326958"/>
                  <a:pt x="665727" y="1341403"/>
                  <a:pt x="674255" y="1348510"/>
                </a:cubicBezTo>
                <a:cubicBezTo>
                  <a:pt x="684832" y="1357324"/>
                  <a:pt x="698416" y="1361869"/>
                  <a:pt x="711200" y="1366982"/>
                </a:cubicBezTo>
                <a:cubicBezTo>
                  <a:pt x="729279" y="1374214"/>
                  <a:pt x="748145" y="1379297"/>
                  <a:pt x="766618" y="1385455"/>
                </a:cubicBezTo>
                <a:lnTo>
                  <a:pt x="794328" y="1394691"/>
                </a:lnTo>
                <a:cubicBezTo>
                  <a:pt x="855819" y="1456182"/>
                  <a:pt x="789597" y="1398220"/>
                  <a:pt x="849746" y="1431637"/>
                </a:cubicBezTo>
                <a:cubicBezTo>
                  <a:pt x="869153" y="1442419"/>
                  <a:pt x="885307" y="1458653"/>
                  <a:pt x="905164" y="1468582"/>
                </a:cubicBezTo>
                <a:lnTo>
                  <a:pt x="979055" y="1505528"/>
                </a:lnTo>
                <a:cubicBezTo>
                  <a:pt x="1022158" y="1570182"/>
                  <a:pt x="997527" y="1548631"/>
                  <a:pt x="1043709" y="1579419"/>
                </a:cubicBezTo>
                <a:cubicBezTo>
                  <a:pt x="1079916" y="1669933"/>
                  <a:pt x="1041077" y="1584444"/>
                  <a:pt x="1089891" y="1662546"/>
                </a:cubicBezTo>
                <a:cubicBezTo>
                  <a:pt x="1097188" y="1674222"/>
                  <a:pt x="1101533" y="1687537"/>
                  <a:pt x="1108364" y="1699491"/>
                </a:cubicBezTo>
                <a:cubicBezTo>
                  <a:pt x="1113872" y="1709129"/>
                  <a:pt x="1120679" y="1717964"/>
                  <a:pt x="1126837" y="1727200"/>
                </a:cubicBezTo>
                <a:cubicBezTo>
                  <a:pt x="1155694" y="1842633"/>
                  <a:pt x="1118822" y="1699151"/>
                  <a:pt x="1145309" y="1791855"/>
                </a:cubicBezTo>
                <a:cubicBezTo>
                  <a:pt x="1156949" y="1832594"/>
                  <a:pt x="1150500" y="1821092"/>
                  <a:pt x="1163782" y="1856510"/>
                </a:cubicBezTo>
                <a:cubicBezTo>
                  <a:pt x="1167708" y="1866980"/>
                  <a:pt x="1187678" y="1913241"/>
                  <a:pt x="1191491" y="1930400"/>
                </a:cubicBezTo>
                <a:cubicBezTo>
                  <a:pt x="1195554" y="1948682"/>
                  <a:pt x="1196665" y="1967537"/>
                  <a:pt x="1200728" y="1985819"/>
                </a:cubicBezTo>
                <a:cubicBezTo>
                  <a:pt x="1205021" y="2005137"/>
                  <a:pt x="1214202" y="2027002"/>
                  <a:pt x="1228437" y="2041237"/>
                </a:cubicBezTo>
                <a:cubicBezTo>
                  <a:pt x="1236286" y="2049086"/>
                  <a:pt x="1246910" y="2053552"/>
                  <a:pt x="1256146" y="2059710"/>
                </a:cubicBezTo>
                <a:cubicBezTo>
                  <a:pt x="1311564" y="2056631"/>
                  <a:pt x="1367147" y="2055735"/>
                  <a:pt x="1422400" y="2050473"/>
                </a:cubicBezTo>
                <a:cubicBezTo>
                  <a:pt x="1454556" y="2047410"/>
                  <a:pt x="1448945" y="2035596"/>
                  <a:pt x="1477818" y="2022764"/>
                </a:cubicBezTo>
                <a:cubicBezTo>
                  <a:pt x="1495612" y="2014856"/>
                  <a:pt x="1514764" y="2010449"/>
                  <a:pt x="1533237" y="2004291"/>
                </a:cubicBezTo>
                <a:cubicBezTo>
                  <a:pt x="1542473" y="2001212"/>
                  <a:pt x="1552238" y="1999409"/>
                  <a:pt x="1560946" y="1995055"/>
                </a:cubicBezTo>
                <a:lnTo>
                  <a:pt x="1597891" y="1976582"/>
                </a:lnTo>
                <a:cubicBezTo>
                  <a:pt x="1621109" y="1906932"/>
                  <a:pt x="1589789" y="1992787"/>
                  <a:pt x="1625600" y="1921164"/>
                </a:cubicBezTo>
                <a:cubicBezTo>
                  <a:pt x="1633015" y="1906334"/>
                  <a:pt x="1637915" y="1890376"/>
                  <a:pt x="1644073" y="1874982"/>
                </a:cubicBezTo>
                <a:cubicBezTo>
                  <a:pt x="1647152" y="1856509"/>
                  <a:pt x="1649959" y="1837989"/>
                  <a:pt x="1653309" y="1819564"/>
                </a:cubicBezTo>
                <a:cubicBezTo>
                  <a:pt x="1656117" y="1804118"/>
                  <a:pt x="1662546" y="1789081"/>
                  <a:pt x="1662546" y="1773382"/>
                </a:cubicBezTo>
                <a:cubicBezTo>
                  <a:pt x="1662546" y="1714804"/>
                  <a:pt x="1658384" y="1656249"/>
                  <a:pt x="1653309" y="1597891"/>
                </a:cubicBezTo>
                <a:cubicBezTo>
                  <a:pt x="1651354" y="1575408"/>
                  <a:pt x="1629675" y="1521827"/>
                  <a:pt x="1625600" y="1505528"/>
                </a:cubicBezTo>
                <a:cubicBezTo>
                  <a:pt x="1622521" y="1493213"/>
                  <a:pt x="1622662" y="1479604"/>
                  <a:pt x="1616364" y="1468582"/>
                </a:cubicBezTo>
                <a:lnTo>
                  <a:pt x="1524000" y="1413164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实习仪器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手持式气象站、地面温度表等便携或小型仪器，湿度查算表等。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观测要素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气温、气压、地温、风速、风向、湿度、云和天气现象等。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）气象要素日变化规律及相互关系</a:t>
            </a:r>
            <a:endParaRPr lang="zh-CN" altLang="en-US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）海陆风变化规律及基本特征</a:t>
            </a:r>
            <a:endParaRPr lang="zh-CN" altLang="en-US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3</a:t>
            </a:r>
            <a:r>
              <a:rPr lang="zh-CN" altLang="en-US" sz="3200" dirty="0"/>
              <a:t>）日常生活中气象指标，如体感温度、人体舒适度等的计算及变化规律分析</a:t>
            </a:r>
            <a:endParaRPr lang="zh-CN" altLang="en-US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4</a:t>
            </a:r>
            <a:r>
              <a:rPr lang="zh-CN" altLang="en-US" sz="3200" dirty="0"/>
              <a:t>）下垫面差异对气象要素及其日变化规律的影响</a:t>
            </a:r>
            <a:endParaRPr lang="en-US" altLang="zh-CN" sz="3200" dirty="0"/>
          </a:p>
          <a:p>
            <a:r>
              <a:rPr lang="zh-CN" altLang="en-US" sz="3200" dirty="0"/>
              <a:t>（</a:t>
            </a:r>
            <a:r>
              <a:rPr lang="en-US" altLang="zh-CN" sz="3200" dirty="0"/>
              <a:t>5</a:t>
            </a:r>
            <a:r>
              <a:rPr lang="zh-CN" altLang="en-US" sz="3200" dirty="0"/>
              <a:t>）其他实习主题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需要提交的材料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实习设计（小组）；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观测数据原始记录（集体共享，包括小组共享和班级共享）；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实习报告（个人，按标准实习报告格式，见附件）；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实习日志（个人）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实习设计</a:t>
            </a:r>
            <a:endParaRPr lang="zh-CN" altLang="en-US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822961" y="1845735"/>
            <a:ext cx="7543801" cy="4500475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400" dirty="0"/>
              <a:t>一、实习主题（科学合理）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二、实习目的（简洁）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三、实习内容（稍详）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四、实习过程（详细）</a:t>
            </a:r>
            <a:endParaRPr lang="en-US" altLang="zh-CN" sz="2400" dirty="0"/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场地的选择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仪器的安装（详细）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观测过程（详细）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人员分工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问题及解决（详细） 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4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进度安排</a:t>
            </a:r>
            <a:endParaRPr lang="zh-CN" altLang="en-US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实习主题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结合理论课的学习，选择可以通过实习观测来验证或证明的基本原理或理论；</a:t>
            </a:r>
            <a:endParaRPr lang="en-US" altLang="zh-CN" sz="32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/>
              <a:t>引用哪些基本原理或理论来解决实际生活中的问题；</a:t>
            </a:r>
            <a:endParaRPr lang="zh-CN" alt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1963</Words>
  <Application>WPS 演示</Application>
  <PresentationFormat>全屏显示(4:3)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7" baseType="lpstr">
      <vt:lpstr>Arial</vt:lpstr>
      <vt:lpstr>宋体</vt:lpstr>
      <vt:lpstr>Wingdings</vt:lpstr>
      <vt:lpstr>Calibri</vt:lpstr>
      <vt:lpstr>黑体</vt:lpstr>
      <vt:lpstr>Calibri Light</vt:lpstr>
      <vt:lpstr>Calibri</vt:lpstr>
      <vt:lpstr>楷体</vt:lpstr>
      <vt:lpstr>微软雅黑</vt:lpstr>
      <vt:lpstr>Arial Unicode MS</vt:lpstr>
      <vt:lpstr>Office 主题​​</vt:lpstr>
      <vt:lpstr>回顾</vt:lpstr>
      <vt:lpstr>实 习 动 员</vt:lpstr>
      <vt:lpstr>实习目的</vt:lpstr>
      <vt:lpstr>实习地点</vt:lpstr>
      <vt:lpstr>实习仪器</vt:lpstr>
      <vt:lpstr>观测要素</vt:lpstr>
      <vt:lpstr>实习主题</vt:lpstr>
      <vt:lpstr>需要提交的材料</vt:lpstr>
      <vt:lpstr>实习设计</vt:lpstr>
      <vt:lpstr>实习主题</vt:lpstr>
      <vt:lpstr>实习目的</vt:lpstr>
      <vt:lpstr>安全教育</vt:lpstr>
      <vt:lpstr>责任与纪律</vt:lpstr>
      <vt:lpstr>考勤安排</vt:lpstr>
      <vt:lpstr>实习报告撰写</vt:lpstr>
      <vt:lpstr>标准格式</vt:lpstr>
      <vt:lpstr>基本结构</vt:lpstr>
      <vt:lpstr>各部分撰写</vt:lpstr>
      <vt:lpstr>各部分撰写</vt:lpstr>
      <vt:lpstr>各部分撰写</vt:lpstr>
      <vt:lpstr>各部分撰写</vt:lpstr>
      <vt:lpstr>各部分撰写</vt:lpstr>
      <vt:lpstr>常见问题举例</vt:lpstr>
      <vt:lpstr>常见问题举例</vt:lpstr>
      <vt:lpstr>常见问题举例</vt:lpstr>
      <vt:lpstr>实习报告提交日期</vt:lpstr>
    </vt:vector>
  </TitlesOfParts>
  <Company>daohangxitong.com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 习 动 员</dc:title>
  <dc:creator>daohangxitong.com</dc:creator>
  <cp:lastModifiedBy>WPS_1693489837</cp:lastModifiedBy>
  <cp:revision>4</cp:revision>
  <dcterms:created xsi:type="dcterms:W3CDTF">2022-03-27T03:38:00Z</dcterms:created>
  <dcterms:modified xsi:type="dcterms:W3CDTF">2025-04-17T07:30:11Z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178D8CA8198749748391AC8D387083E5_13</vt:lpwstr>
  </property>
  <property fmtid="{D5CDD505-2E9C-101B-9397-08002B2CF9AE}" pid="3" name="KSOProductBuildVer">
    <vt:lpwstr>2052-12.1.0.20784</vt:lpwstr>
  </property>
</Properties>
</file>