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9" r:id="rId1"/>
  </p:sldMasterIdLst>
  <p:notesMasterIdLst>
    <p:notesMasterId r:id="rId42"/>
  </p:notesMasterIdLst>
  <p:sldIdLst>
    <p:sldId id="256" r:id="rId2"/>
    <p:sldId id="286" r:id="rId3"/>
    <p:sldId id="288" r:id="rId4"/>
    <p:sldId id="257" r:id="rId5"/>
    <p:sldId id="280" r:id="rId6"/>
    <p:sldId id="293" r:id="rId7"/>
    <p:sldId id="258" r:id="rId8"/>
    <p:sldId id="259" r:id="rId9"/>
    <p:sldId id="261" r:id="rId10"/>
    <p:sldId id="262" r:id="rId11"/>
    <p:sldId id="291" r:id="rId12"/>
    <p:sldId id="294" r:id="rId13"/>
    <p:sldId id="295" r:id="rId14"/>
    <p:sldId id="296" r:id="rId15"/>
    <p:sldId id="263" r:id="rId16"/>
    <p:sldId id="289" r:id="rId17"/>
    <p:sldId id="260" r:id="rId18"/>
    <p:sldId id="292" r:id="rId19"/>
    <p:sldId id="264" r:id="rId20"/>
    <p:sldId id="631" r:id="rId21"/>
    <p:sldId id="632" r:id="rId22"/>
    <p:sldId id="271" r:id="rId23"/>
    <p:sldId id="272" r:id="rId24"/>
    <p:sldId id="273" r:id="rId25"/>
    <p:sldId id="274" r:id="rId26"/>
    <p:sldId id="275" r:id="rId27"/>
    <p:sldId id="285" r:id="rId28"/>
    <p:sldId id="626" r:id="rId29"/>
    <p:sldId id="629" r:id="rId30"/>
    <p:sldId id="630" r:id="rId31"/>
    <p:sldId id="266" r:id="rId32"/>
    <p:sldId id="276" r:id="rId33"/>
    <p:sldId id="277" r:id="rId34"/>
    <p:sldId id="282" r:id="rId35"/>
    <p:sldId id="283" r:id="rId36"/>
    <p:sldId id="278" r:id="rId37"/>
    <p:sldId id="284" r:id="rId38"/>
    <p:sldId id="279" r:id="rId39"/>
    <p:sldId id="270" r:id="rId40"/>
    <p:sldId id="290"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FF66"/>
    <a:srgbClr val="FF6600"/>
    <a:srgbClr val="CC66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93" autoAdjust="0"/>
  </p:normalViewPr>
  <p:slideViewPr>
    <p:cSldViewPr>
      <p:cViewPr varScale="1">
        <p:scale>
          <a:sx n="61" d="100"/>
          <a:sy n="61" d="100"/>
        </p:scale>
        <p:origin x="200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E2EB81D-FEE7-4803-823B-95CBAAFA667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5843" name="Rectangle 3">
            <a:extLst>
              <a:ext uri="{FF2B5EF4-FFF2-40B4-BE49-F238E27FC236}">
                <a16:creationId xmlns:a16="http://schemas.microsoft.com/office/drawing/2014/main" id="{D569A71B-FE7D-432B-BAFB-87A521CC79B7}"/>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891CD1A0-5266-4B29-9F70-41441097A04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5845" name="Rectangle 5">
            <a:extLst>
              <a:ext uri="{FF2B5EF4-FFF2-40B4-BE49-F238E27FC236}">
                <a16:creationId xmlns:a16="http://schemas.microsoft.com/office/drawing/2014/main" id="{0C00EFCD-17BD-4CC6-8199-5C652C1ED303}"/>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5846" name="Rectangle 6">
            <a:extLst>
              <a:ext uri="{FF2B5EF4-FFF2-40B4-BE49-F238E27FC236}">
                <a16:creationId xmlns:a16="http://schemas.microsoft.com/office/drawing/2014/main" id="{618DE7EE-6836-40CD-AFD5-588AACA72EF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35847" name="Rectangle 7">
            <a:extLst>
              <a:ext uri="{FF2B5EF4-FFF2-40B4-BE49-F238E27FC236}">
                <a16:creationId xmlns:a16="http://schemas.microsoft.com/office/drawing/2014/main" id="{E5F8FAA1-D113-4BE1-98E0-392CA05F1A3B}"/>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70AAC722-0565-4812-B818-FF7A4590FC1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hpiers.obspm.fr/"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00A245A-F12F-4A1D-A455-12FAD88118C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953147C-0784-4240-B810-95C00246B3C5}" type="slidenum">
              <a:rPr lang="en-US" altLang="zh-CN"/>
              <a:pPr>
                <a:spcBef>
                  <a:spcPct val="0"/>
                </a:spcBef>
              </a:pPr>
              <a:t>1</a:t>
            </a:fld>
            <a:endParaRPr lang="en-US" altLang="zh-CN"/>
          </a:p>
        </p:txBody>
      </p:sp>
      <p:sp>
        <p:nvSpPr>
          <p:cNvPr id="5123" name="Rectangle 2">
            <a:extLst>
              <a:ext uri="{FF2B5EF4-FFF2-40B4-BE49-F238E27FC236}">
                <a16:creationId xmlns:a16="http://schemas.microsoft.com/office/drawing/2014/main" id="{08FC57AF-CFA9-49B3-BE82-8B40D77D31CD}"/>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6B5157A-2C02-4ABB-9696-A7AD76965B3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B690662-895E-443A-9B7B-8D268CB4554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4278947-4ADA-4791-A7A0-8ABE1F8A1704}" type="slidenum">
              <a:rPr lang="en-US" altLang="zh-CN"/>
              <a:pPr>
                <a:spcBef>
                  <a:spcPct val="0"/>
                </a:spcBef>
              </a:pPr>
              <a:t>10</a:t>
            </a:fld>
            <a:endParaRPr lang="en-US" altLang="zh-CN"/>
          </a:p>
        </p:txBody>
      </p:sp>
      <p:sp>
        <p:nvSpPr>
          <p:cNvPr id="25603" name="Rectangle 2">
            <a:extLst>
              <a:ext uri="{FF2B5EF4-FFF2-40B4-BE49-F238E27FC236}">
                <a16:creationId xmlns:a16="http://schemas.microsoft.com/office/drawing/2014/main" id="{355395EB-F0FE-483C-8753-063A261E312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72F0ACCD-6FAF-4060-85F1-58498A97698B}"/>
              </a:ext>
            </a:extLst>
          </p:cNvPr>
          <p:cNvSpPr>
            <a:spLocks noGrp="1" noChangeArrowheads="1"/>
          </p:cNvSpPr>
          <p:nvPr>
            <p:ph type="body" idx="1"/>
          </p:nvPr>
        </p:nvSpPr>
        <p:spPr>
          <a:noFill/>
        </p:spPr>
        <p:txBody>
          <a:bodyPr/>
          <a:lstStyle/>
          <a:p>
            <a:pPr eaLnBrk="1" hangingPunct="1"/>
            <a:r>
              <a:rPr lang="en-US" altLang="zh-CN"/>
              <a:t>N</a:t>
            </a:r>
            <a:r>
              <a:rPr lang="zh-CN" altLang="en-US"/>
              <a:t>：卯酉圈曲率半径</a:t>
            </a:r>
            <a:r>
              <a:rPr lang="en-US" altLang="zh-CN"/>
              <a:t>radius of curvature in prime vertical</a:t>
            </a:r>
            <a:r>
              <a:rPr lang="zh-CN" altLang="en-US"/>
              <a:t>：卯酉圈上一点的曲率半径</a:t>
            </a:r>
            <a:r>
              <a:rPr lang="en-US" altLang="zh-CN"/>
              <a:t>(N)</a:t>
            </a:r>
            <a:r>
              <a:rPr lang="zh-CN" altLang="en-US"/>
              <a:t>为：Ｎ＝</a:t>
            </a:r>
            <a:r>
              <a:rPr lang="en-US" altLang="zh-CN"/>
              <a:t>a(1-e2sin2B)-1/2</a:t>
            </a:r>
            <a:r>
              <a:rPr lang="zh-CN" altLang="en-US"/>
              <a:t>式中：</a:t>
            </a:r>
            <a:r>
              <a:rPr lang="en-US" altLang="zh-CN"/>
              <a:t>a— </a:t>
            </a:r>
            <a:r>
              <a:rPr lang="zh-CN" altLang="en-US"/>
              <a:t>椭球长半径；</a:t>
            </a:r>
            <a:r>
              <a:rPr lang="en-US" altLang="zh-CN"/>
              <a:t>e— </a:t>
            </a:r>
            <a:r>
              <a:rPr lang="zh-CN" altLang="en-US"/>
              <a:t>椭球第一偏心率；</a:t>
            </a:r>
            <a:r>
              <a:rPr lang="en-US" altLang="zh-CN"/>
              <a:t>B—</a:t>
            </a:r>
            <a:r>
              <a:rPr lang="zh-CN" altLang="en-US"/>
              <a:t>大地纬度</a:t>
            </a:r>
          </a:p>
          <a:p>
            <a:pPr eaLnBrk="1" hangingPunct="1"/>
            <a:r>
              <a:rPr lang="en-US" altLang="zh-CN"/>
              <a:t>E</a:t>
            </a:r>
            <a:r>
              <a:rPr lang="zh-CN" altLang="en-US"/>
              <a:t>为第一偏心率</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https://baike.baidu.com/item/%E5%A4%A9%E7%90%83%E5%9D%90%E6%A0%87%E7%B3%BB/9831233?fr=Aladdin</a:t>
            </a:r>
          </a:p>
          <a:p>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12</a:t>
            </a:fld>
            <a:endParaRPr lang="en-US" altLang="zh-CN"/>
          </a:p>
        </p:txBody>
      </p:sp>
    </p:spTree>
    <p:extLst>
      <p:ext uri="{BB962C8B-B14F-4D97-AF65-F5344CB8AC3E}">
        <p14:creationId xmlns:p14="http://schemas.microsoft.com/office/powerpoint/2010/main" val="1471130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CTP(Conventional Terrestrial Pole)</a:t>
            </a:r>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13</a:t>
            </a:fld>
            <a:endParaRPr lang="en-US" altLang="zh-CN"/>
          </a:p>
        </p:txBody>
      </p:sp>
    </p:spTree>
    <p:extLst>
      <p:ext uri="{BB962C8B-B14F-4D97-AF65-F5344CB8AC3E}">
        <p14:creationId xmlns:p14="http://schemas.microsoft.com/office/powerpoint/2010/main" val="758382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C9C1CDE-9973-4193-9C3F-B391DEAC4D2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10BA7BC-CFFB-43EC-881C-259BC34AB635}" type="slidenum">
              <a:rPr lang="en-US" altLang="zh-CN"/>
              <a:pPr>
                <a:spcBef>
                  <a:spcPct val="0"/>
                </a:spcBef>
              </a:pPr>
              <a:t>15</a:t>
            </a:fld>
            <a:endParaRPr lang="en-US" altLang="zh-CN"/>
          </a:p>
        </p:txBody>
      </p:sp>
      <p:sp>
        <p:nvSpPr>
          <p:cNvPr id="27651" name="Rectangle 2">
            <a:extLst>
              <a:ext uri="{FF2B5EF4-FFF2-40B4-BE49-F238E27FC236}">
                <a16:creationId xmlns:a16="http://schemas.microsoft.com/office/drawing/2014/main" id="{F42D4EF2-FF41-42A6-AC20-58DC217C81D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DC28513-9D6F-46CB-8E96-13B7225E27A5}"/>
              </a:ext>
            </a:extLst>
          </p:cNvPr>
          <p:cNvSpPr>
            <a:spLocks noGrp="1" noChangeArrowheads="1"/>
          </p:cNvSpPr>
          <p:nvPr>
            <p:ph type="body" idx="1"/>
          </p:nvPr>
        </p:nvSpPr>
        <p:spPr>
          <a:noFill/>
        </p:spPr>
        <p:txBody>
          <a:bodyPr/>
          <a:lstStyle/>
          <a:p>
            <a:pPr eaLnBrk="1" hangingPunct="1"/>
            <a:r>
              <a:rPr lang="zh-CN" altLang="en-US"/>
              <a:t>讲解两个坐标系的建立及其转换关系</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3DD2B325-3C0E-473C-85CE-EF75786C484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C16E6E3-D29A-470D-96BC-49EAD9CA36D2}" type="slidenum">
              <a:rPr lang="en-US" altLang="zh-CN">
                <a:solidFill>
                  <a:srgbClr val="000000"/>
                </a:solidFill>
              </a:rPr>
              <a:pPr>
                <a:spcBef>
                  <a:spcPct val="0"/>
                </a:spcBef>
              </a:pPr>
              <a:t>16</a:t>
            </a:fld>
            <a:endParaRPr lang="en-US" altLang="zh-CN">
              <a:solidFill>
                <a:srgbClr val="000000"/>
              </a:solidFill>
            </a:endParaRPr>
          </a:p>
        </p:txBody>
      </p:sp>
      <p:sp>
        <p:nvSpPr>
          <p:cNvPr id="29699" name="Rectangle 2">
            <a:extLst>
              <a:ext uri="{FF2B5EF4-FFF2-40B4-BE49-F238E27FC236}">
                <a16:creationId xmlns:a16="http://schemas.microsoft.com/office/drawing/2014/main" id="{12A06504-9D88-4771-AFFB-A5304A86AB3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A02AC09F-B9C9-4C3B-B6F1-B2D03AB3FA33}"/>
              </a:ext>
            </a:extLst>
          </p:cNvPr>
          <p:cNvSpPr>
            <a:spLocks noGrp="1" noChangeArrowheads="1"/>
          </p:cNvSpPr>
          <p:nvPr>
            <p:ph type="body" idx="1"/>
          </p:nvPr>
        </p:nvSpPr>
        <p:spPr>
          <a:noFill/>
        </p:spPr>
        <p:txBody>
          <a:bodyPr/>
          <a:lstStyle/>
          <a:p>
            <a:pPr eaLnBrk="1" hangingPunct="1"/>
            <a:r>
              <a:rPr lang="zh-CN" altLang="en-US"/>
              <a:t>讲解两个坐标系的建立及其转换关系</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F60D984-2964-44E0-9E34-9DBB0E925A6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D36665-01A1-4BA4-969F-B3067FDF0850}" type="slidenum">
              <a:rPr lang="en-US" altLang="zh-CN"/>
              <a:pPr>
                <a:spcBef>
                  <a:spcPct val="0"/>
                </a:spcBef>
              </a:pPr>
              <a:t>17</a:t>
            </a:fld>
            <a:endParaRPr lang="en-US" altLang="zh-CN"/>
          </a:p>
        </p:txBody>
      </p:sp>
      <p:sp>
        <p:nvSpPr>
          <p:cNvPr id="21507" name="Rectangle 2">
            <a:extLst>
              <a:ext uri="{FF2B5EF4-FFF2-40B4-BE49-F238E27FC236}">
                <a16:creationId xmlns:a16="http://schemas.microsoft.com/office/drawing/2014/main" id="{075C52AD-8C93-473D-8CB3-5FAAA2780B5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C987C50-BBD1-4409-8F77-5E053C94213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2D3E71D-A3C0-47B9-8C27-1D31ACCACC1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97E49E1-449E-42A1-9AC3-ACBF1E994712}" type="slidenum">
              <a:rPr lang="en-US" altLang="zh-CN"/>
              <a:pPr>
                <a:spcBef>
                  <a:spcPct val="0"/>
                </a:spcBef>
              </a:pPr>
              <a:t>19</a:t>
            </a:fld>
            <a:endParaRPr lang="en-US" altLang="zh-CN"/>
          </a:p>
        </p:txBody>
      </p:sp>
      <p:sp>
        <p:nvSpPr>
          <p:cNvPr id="31747" name="Rectangle 2">
            <a:extLst>
              <a:ext uri="{FF2B5EF4-FFF2-40B4-BE49-F238E27FC236}">
                <a16:creationId xmlns:a16="http://schemas.microsoft.com/office/drawing/2014/main" id="{DA98D1E8-86C6-4BE8-A4D4-EB51B58B192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14E00EF-A568-4BA0-8F76-276955A90AE0}"/>
              </a:ext>
            </a:extLst>
          </p:cNvPr>
          <p:cNvSpPr>
            <a:spLocks noGrp="1" noChangeArrowheads="1"/>
          </p:cNvSpPr>
          <p:nvPr>
            <p:ph type="body" idx="1"/>
          </p:nvPr>
        </p:nvSpPr>
        <p:spPr>
          <a:noFill/>
        </p:spPr>
        <p:txBody>
          <a:bodyPr/>
          <a:lstStyle/>
          <a:p>
            <a:pPr eaLnBrk="1" hangingPunct="1"/>
            <a:r>
              <a:rPr lang="zh-CN" altLang="en-US" dirty="0"/>
              <a:t>讲解各坐标系的建立</a:t>
            </a:r>
          </a:p>
          <a:p>
            <a:pPr eaLnBrk="1" hangingPunct="1"/>
            <a:r>
              <a:rPr lang="zh-CN" altLang="en-US" dirty="0"/>
              <a:t>瞬时极地球坐标系与瞬时极天球坐标系的建立与转换关系</a:t>
            </a:r>
          </a:p>
          <a:p>
            <a:pPr eaLnBrk="1" hangingPunct="1"/>
            <a:r>
              <a:rPr lang="zh-CN" altLang="en-US" dirty="0"/>
              <a:t>天球：</a:t>
            </a:r>
            <a:r>
              <a:rPr lang="en-US" altLang="zh-CN" dirty="0"/>
              <a:t>celestial sphere</a:t>
            </a:r>
          </a:p>
          <a:p>
            <a:pPr eaLnBrk="1" hangingPunct="1"/>
            <a:r>
              <a:rPr lang="zh-CN" altLang="en-US" dirty="0"/>
              <a:t>日月岁差</a:t>
            </a:r>
            <a:r>
              <a:rPr lang="en-US" altLang="zh-CN" dirty="0"/>
              <a:t>lunisolar precession</a:t>
            </a:r>
            <a:r>
              <a:rPr lang="zh-CN" altLang="en-US" dirty="0"/>
              <a:t>：日月岁差－－因日月引力矩作用，春分点沿固定历元的黄道长期运动的速率。</a:t>
            </a:r>
          </a:p>
          <a:p>
            <a:pPr eaLnBrk="1" hangingPunct="1"/>
            <a:r>
              <a:rPr lang="zh-CN" altLang="en-US" dirty="0"/>
              <a:t>章动 </a:t>
            </a:r>
            <a:r>
              <a:rPr lang="en-US" altLang="zh-CN" dirty="0"/>
              <a:t>nutation</a:t>
            </a:r>
            <a:r>
              <a:rPr lang="zh-CN" altLang="en-US" dirty="0"/>
              <a:t>：地球瞬时自转轴在惯性空间不断改变方向的周期性运动。</a:t>
            </a:r>
          </a:p>
          <a:p>
            <a:pPr eaLnBrk="1" hangingPunct="1"/>
            <a:r>
              <a:rPr lang="zh-CN" altLang="en-US" dirty="0"/>
              <a:t>行星岁差 </a:t>
            </a:r>
            <a:r>
              <a:rPr lang="en-US" altLang="zh-CN" dirty="0"/>
              <a:t>planetary precession</a:t>
            </a:r>
            <a:r>
              <a:rPr lang="zh-CN" altLang="en-US" dirty="0"/>
              <a:t>：因行星的引力作用，春分点沿天赤道长期运动的速率。</a:t>
            </a:r>
          </a:p>
          <a:p>
            <a:pPr eaLnBrk="1" hangingPunct="1"/>
            <a:r>
              <a:rPr lang="zh-CN" altLang="en-US" dirty="0"/>
              <a:t>平黄赤交角</a:t>
            </a:r>
            <a:r>
              <a:rPr lang="en-US" altLang="zh-CN" dirty="0"/>
              <a:t>mean obliquity</a:t>
            </a:r>
            <a:r>
              <a:rPr lang="zh-CN" altLang="en-US" dirty="0"/>
              <a:t>：黄道对平赤道的倾角</a:t>
            </a:r>
          </a:p>
          <a:p>
            <a:pPr eaLnBrk="1" hangingPunct="1"/>
            <a:r>
              <a:rPr lang="zh-CN" altLang="en-US" dirty="0"/>
              <a:t>黄经章动</a:t>
            </a:r>
            <a:r>
              <a:rPr lang="en-US" altLang="zh-CN" dirty="0"/>
              <a:t>nutation in longitude</a:t>
            </a:r>
            <a:r>
              <a:rPr lang="zh-CN" altLang="en-US" dirty="0"/>
              <a:t>：因日月章动引起的春分点在黄道上的移动量。</a:t>
            </a:r>
          </a:p>
          <a:p>
            <a:pPr eaLnBrk="1" hangingPunct="1"/>
            <a:r>
              <a:rPr lang="zh-CN" altLang="en-US" dirty="0"/>
              <a:t>交角章动 </a:t>
            </a:r>
            <a:r>
              <a:rPr lang="en-US" altLang="zh-CN" dirty="0"/>
              <a:t>nutation in obliquity</a:t>
            </a:r>
            <a:r>
              <a:rPr lang="zh-CN" altLang="en-US" dirty="0"/>
              <a:t>：因日月章动引起的黄赤交角的改变量。</a:t>
            </a:r>
            <a:endParaRPr lang="en-US" altLang="zh-CN" dirty="0"/>
          </a:p>
          <a:p>
            <a:pPr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为从历元</a:t>
            </a:r>
            <a:r>
              <a:rPr lang="en-US" altLang="zh-CN" dirty="0"/>
              <a:t>J2000.0</a:t>
            </a:r>
            <a:r>
              <a:rPr lang="zh-CN" altLang="en-US" dirty="0"/>
              <a:t>算至观测瞬间</a:t>
            </a:r>
            <a:r>
              <a:rPr lang="en-US" altLang="zh-CN" dirty="0"/>
              <a:t>JD(</a:t>
            </a:r>
            <a:r>
              <a:rPr lang="zh-CN" altLang="en-US" dirty="0"/>
              <a:t>以儒略日计</a:t>
            </a:r>
            <a:r>
              <a:rPr lang="en-US" altLang="zh-CN" dirty="0"/>
              <a:t>)</a:t>
            </a:r>
            <a:r>
              <a:rPr lang="zh-CN" altLang="en-US" dirty="0"/>
              <a:t>的儒略世纪。即</a:t>
            </a:r>
            <a:r>
              <a:rPr lang="en-US" altLang="zh-CN" dirty="0"/>
              <a:t>t</a:t>
            </a:r>
            <a:r>
              <a:rPr lang="zh-CN" altLang="en-US" dirty="0"/>
              <a:t>为观测瞬间的</a:t>
            </a:r>
            <a:r>
              <a:rPr lang="en-US" altLang="zh-CN" dirty="0"/>
              <a:t>TA1</a:t>
            </a:r>
            <a:r>
              <a:rPr lang="zh-CN" altLang="en-US" dirty="0"/>
              <a:t>与</a:t>
            </a:r>
            <a:r>
              <a:rPr lang="en-US" altLang="zh-CN" dirty="0"/>
              <a:t>2000</a:t>
            </a:r>
            <a:r>
              <a:rPr lang="zh-CN" altLang="en-US" dirty="0"/>
              <a:t>年</a:t>
            </a:r>
            <a:r>
              <a:rPr lang="en-US" altLang="zh-CN" dirty="0"/>
              <a:t>1</a:t>
            </a:r>
            <a:r>
              <a:rPr lang="zh-CN" altLang="en-US" dirty="0"/>
              <a:t>月</a:t>
            </a:r>
            <a:r>
              <a:rPr lang="en-US" altLang="zh-CN" dirty="0"/>
              <a:t>1</a:t>
            </a:r>
            <a:r>
              <a:rPr lang="zh-CN" altLang="en-US" dirty="0"/>
              <a:t>日</a:t>
            </a:r>
            <a:r>
              <a:rPr lang="en-US" altLang="zh-CN" dirty="0"/>
              <a:t>TA12</a:t>
            </a:r>
            <a:r>
              <a:rPr lang="zh-CN" altLang="en-US" dirty="0"/>
              <a:t>时的时间差以日为单位再除以</a:t>
            </a:r>
            <a:r>
              <a:rPr lang="en-US" altLang="zh-CN" dirty="0"/>
              <a:t>36525(</a:t>
            </a:r>
            <a:r>
              <a:rPr lang="zh-CN" altLang="en-US" dirty="0"/>
              <a:t>注</a:t>
            </a:r>
            <a:r>
              <a:rPr lang="en-US" altLang="zh-CN" dirty="0"/>
              <a:t>:</a:t>
            </a:r>
            <a:r>
              <a:rPr lang="zh-CN" altLang="en-US" dirty="0"/>
              <a:t>儒略日是自公元前</a:t>
            </a:r>
            <a:r>
              <a:rPr lang="en-US" altLang="zh-CN" dirty="0"/>
              <a:t>4713</a:t>
            </a:r>
            <a:r>
              <a:rPr lang="zh-CN" altLang="en-US" dirty="0"/>
              <a:t>年</a:t>
            </a:r>
            <a:r>
              <a:rPr lang="en-US" altLang="zh-CN" dirty="0"/>
              <a:t>1</a:t>
            </a:r>
            <a:r>
              <a:rPr lang="zh-CN" altLang="en-US" dirty="0"/>
              <a:t>月</a:t>
            </a:r>
            <a:r>
              <a:rPr lang="en-US" altLang="zh-CN" dirty="0"/>
              <a:t>1</a:t>
            </a:r>
            <a:r>
              <a:rPr lang="zh-CN" altLang="en-US" dirty="0"/>
              <a:t>日格林尼治平午开始起算的累计天数，儒略历元</a:t>
            </a:r>
            <a:r>
              <a:rPr lang="en-US" altLang="zh-CN" dirty="0"/>
              <a:t>2000.0</a:t>
            </a:r>
            <a:r>
              <a:rPr lang="zh-CN" altLang="en-US" dirty="0"/>
              <a:t>历元对应的儒略日为</a:t>
            </a:r>
            <a:r>
              <a:rPr lang="en-US" altLang="zh-CN" dirty="0"/>
              <a:t>2452545.0.</a:t>
            </a:r>
            <a:r>
              <a:rPr lang="zh-CN" altLang="en-US" dirty="0"/>
              <a:t>对应的白塞尔历元为</a:t>
            </a:r>
            <a:r>
              <a:rPr lang="en-US" altLang="zh-CN" dirty="0"/>
              <a:t>2000.001278</a:t>
            </a:r>
            <a:r>
              <a:rPr lang="zh-CN" altLang="en-US" dirty="0"/>
              <a:t>。白塞尔年的长度对应的回归世纪长度为</a:t>
            </a:r>
            <a:r>
              <a:rPr lang="en-US" altLang="zh-CN" dirty="0"/>
              <a:t>36524.22</a:t>
            </a:r>
            <a:r>
              <a:rPr lang="zh-CN" altLang="en-US" dirty="0"/>
              <a:t>平太阳日，略年的长度对应的儒略世纪长度为</a:t>
            </a:r>
            <a:r>
              <a:rPr lang="en-US" altLang="zh-CN" dirty="0"/>
              <a:t>36 524.22</a:t>
            </a:r>
            <a:r>
              <a:rPr lang="zh-CN" altLang="en-US" dirty="0"/>
              <a:t>平太阳日</a:t>
            </a:r>
            <a:r>
              <a:rPr lang="en-US" altLang="zh-CN" dirty="0"/>
              <a:t>)</a:t>
            </a:r>
          </a:p>
          <a:p>
            <a:r>
              <a:rPr lang="en-US" altLang="zh-CN" dirty="0"/>
              <a:t>http://www.gnsscalendar.com/ </a:t>
            </a:r>
            <a:r>
              <a:rPr lang="zh-CN" altLang="en-US" dirty="0"/>
              <a:t>可以计算儒略日、</a:t>
            </a:r>
            <a:r>
              <a:rPr lang="en-US" altLang="zh-CN" dirty="0"/>
              <a:t>GPS</a:t>
            </a:r>
            <a:r>
              <a:rPr lang="zh-CN" altLang="en-US" dirty="0"/>
              <a:t>周数、</a:t>
            </a:r>
            <a:r>
              <a:rPr lang="en-US" altLang="zh-CN" dirty="0"/>
              <a:t>DOY</a:t>
            </a:r>
            <a:r>
              <a:rPr lang="zh-CN" altLang="en-US" dirty="0"/>
              <a:t>等，并提供对应日期的</a:t>
            </a:r>
            <a:r>
              <a:rPr lang="en-US" altLang="zh-CN" dirty="0"/>
              <a:t>GNSS</a:t>
            </a:r>
            <a:r>
              <a:rPr lang="zh-CN" altLang="en-US" dirty="0"/>
              <a:t>数据下载。</a:t>
            </a:r>
            <a:endParaRPr lang="en-US" altLang="zh-CN" dirty="0"/>
          </a:p>
          <a:p>
            <a:r>
              <a:rPr lang="en-US" altLang="zh-CN" dirty="0"/>
              <a:t>https://webapp.csrs-scrs.nrcan-rncan.gc.ca/geod/tools-outils/calendr.php?locale=en</a:t>
            </a:r>
          </a:p>
          <a:p>
            <a:r>
              <a:rPr lang="zh-CN" altLang="en-US" dirty="0"/>
              <a:t>在线计算</a:t>
            </a:r>
            <a:r>
              <a:rPr lang="en-US" altLang="zh-CN" dirty="0"/>
              <a:t>DB</a:t>
            </a:r>
            <a:r>
              <a:rPr lang="zh-CN" altLang="en-US" dirty="0"/>
              <a:t>周和</a:t>
            </a:r>
            <a:r>
              <a:rPr lang="en-US" altLang="zh-CN" dirty="0"/>
              <a:t>GPS</a:t>
            </a:r>
            <a:r>
              <a:rPr lang="zh-CN" altLang="en-US" dirty="0"/>
              <a:t>周等</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20</a:t>
            </a:fld>
            <a:endParaRPr lang="en-US" altLang="zh-CN"/>
          </a:p>
        </p:txBody>
      </p:sp>
    </p:spTree>
    <p:extLst>
      <p:ext uri="{BB962C8B-B14F-4D97-AF65-F5344CB8AC3E}">
        <p14:creationId xmlns:p14="http://schemas.microsoft.com/office/powerpoint/2010/main" val="372991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为从历元</a:t>
            </a:r>
            <a:r>
              <a:rPr lang="en-US" altLang="zh-CN" dirty="0"/>
              <a:t>J2000.0</a:t>
            </a:r>
            <a:r>
              <a:rPr lang="zh-CN" altLang="en-US" dirty="0"/>
              <a:t>算至观测瞬间</a:t>
            </a:r>
            <a:r>
              <a:rPr lang="en-US" altLang="zh-CN" dirty="0"/>
              <a:t>JD(</a:t>
            </a:r>
            <a:r>
              <a:rPr lang="zh-CN" altLang="en-US" dirty="0"/>
              <a:t>以儒略日计</a:t>
            </a:r>
            <a:r>
              <a:rPr lang="en-US" altLang="zh-CN" dirty="0"/>
              <a:t>)</a:t>
            </a:r>
            <a:r>
              <a:rPr lang="zh-CN" altLang="en-US" dirty="0"/>
              <a:t>的儒略世纪。即</a:t>
            </a:r>
            <a:r>
              <a:rPr lang="en-US" altLang="zh-CN" dirty="0"/>
              <a:t>t</a:t>
            </a:r>
            <a:r>
              <a:rPr lang="zh-CN" altLang="en-US" dirty="0"/>
              <a:t>为观测瞬间的</a:t>
            </a:r>
            <a:r>
              <a:rPr lang="en-US" altLang="zh-CN" dirty="0"/>
              <a:t>TA1</a:t>
            </a:r>
            <a:r>
              <a:rPr lang="zh-CN" altLang="en-US" dirty="0"/>
              <a:t>与</a:t>
            </a:r>
            <a:r>
              <a:rPr lang="en-US" altLang="zh-CN" dirty="0"/>
              <a:t>2000</a:t>
            </a:r>
            <a:r>
              <a:rPr lang="zh-CN" altLang="en-US" dirty="0"/>
              <a:t>年</a:t>
            </a:r>
            <a:r>
              <a:rPr lang="en-US" altLang="zh-CN" dirty="0"/>
              <a:t>1</a:t>
            </a:r>
            <a:r>
              <a:rPr lang="zh-CN" altLang="en-US" dirty="0"/>
              <a:t>月</a:t>
            </a:r>
            <a:r>
              <a:rPr lang="en-US" altLang="zh-CN" dirty="0"/>
              <a:t>1</a:t>
            </a:r>
            <a:r>
              <a:rPr lang="zh-CN" altLang="en-US" dirty="0"/>
              <a:t>日</a:t>
            </a:r>
            <a:r>
              <a:rPr lang="en-US" altLang="zh-CN" dirty="0"/>
              <a:t>TA12</a:t>
            </a:r>
            <a:r>
              <a:rPr lang="zh-CN" altLang="en-US" dirty="0"/>
              <a:t>时的时间差以日为单位再除以</a:t>
            </a:r>
            <a:r>
              <a:rPr lang="en-US" altLang="zh-CN" dirty="0"/>
              <a:t>36525(</a:t>
            </a:r>
            <a:r>
              <a:rPr lang="zh-CN" altLang="en-US" dirty="0"/>
              <a:t>注</a:t>
            </a:r>
            <a:r>
              <a:rPr lang="en-US" altLang="zh-CN" dirty="0"/>
              <a:t>:</a:t>
            </a:r>
            <a:r>
              <a:rPr lang="zh-CN" altLang="en-US" dirty="0"/>
              <a:t>儒略日是自公元前</a:t>
            </a:r>
            <a:r>
              <a:rPr lang="en-US" altLang="zh-CN" dirty="0"/>
              <a:t>4713</a:t>
            </a:r>
            <a:r>
              <a:rPr lang="zh-CN" altLang="en-US" dirty="0"/>
              <a:t>年</a:t>
            </a:r>
            <a:r>
              <a:rPr lang="en-US" altLang="zh-CN" dirty="0"/>
              <a:t>1</a:t>
            </a:r>
            <a:r>
              <a:rPr lang="zh-CN" altLang="en-US" dirty="0"/>
              <a:t>月</a:t>
            </a:r>
            <a:r>
              <a:rPr lang="en-US" altLang="zh-CN" dirty="0"/>
              <a:t>1</a:t>
            </a:r>
            <a:r>
              <a:rPr lang="zh-CN" altLang="en-US" dirty="0"/>
              <a:t>日格林尼治平午开始起算的累计天数，儒略历元</a:t>
            </a:r>
            <a:r>
              <a:rPr lang="en-US" altLang="zh-CN" dirty="0"/>
              <a:t>2000.0</a:t>
            </a:r>
            <a:r>
              <a:rPr lang="zh-CN" altLang="en-US" dirty="0"/>
              <a:t>历元对应的儒略日为</a:t>
            </a:r>
            <a:r>
              <a:rPr lang="en-US" altLang="zh-CN" dirty="0"/>
              <a:t>2452545.0.</a:t>
            </a:r>
            <a:r>
              <a:rPr lang="zh-CN" altLang="en-US" dirty="0"/>
              <a:t>对应的白塞尔历元为</a:t>
            </a:r>
            <a:r>
              <a:rPr lang="en-US" altLang="zh-CN" dirty="0"/>
              <a:t>2000.001278</a:t>
            </a:r>
            <a:r>
              <a:rPr lang="zh-CN" altLang="en-US" dirty="0"/>
              <a:t>。白塞尔年的长度对应的回归世纪长度为</a:t>
            </a:r>
            <a:r>
              <a:rPr lang="en-US" altLang="zh-CN" dirty="0"/>
              <a:t>36524.22</a:t>
            </a:r>
            <a:r>
              <a:rPr lang="zh-CN" altLang="en-US" dirty="0"/>
              <a:t>平太阳日，略年的长度对应的儒略世纪长度为</a:t>
            </a:r>
            <a:r>
              <a:rPr lang="en-US" altLang="zh-CN" dirty="0"/>
              <a:t>36 524.22</a:t>
            </a:r>
            <a:r>
              <a:rPr lang="zh-CN" altLang="en-US" dirty="0"/>
              <a:t>平太阳日</a:t>
            </a:r>
            <a:r>
              <a:rPr lang="en-US" altLang="zh-CN" dirty="0"/>
              <a:t>)</a:t>
            </a:r>
          </a:p>
          <a:p>
            <a:r>
              <a:rPr lang="en-US" altLang="zh-CN" dirty="0"/>
              <a:t>http://www.gnsscalendar.com/ </a:t>
            </a:r>
            <a:r>
              <a:rPr lang="zh-CN" altLang="en-US" dirty="0"/>
              <a:t>可以计算儒略日、</a:t>
            </a:r>
            <a:r>
              <a:rPr lang="en-US" altLang="zh-CN" dirty="0"/>
              <a:t>GPS</a:t>
            </a:r>
            <a:r>
              <a:rPr lang="zh-CN" altLang="en-US" dirty="0"/>
              <a:t>周数、</a:t>
            </a:r>
            <a:r>
              <a:rPr lang="en-US" altLang="zh-CN" dirty="0"/>
              <a:t>DOY</a:t>
            </a:r>
            <a:r>
              <a:rPr lang="zh-CN" altLang="en-US" dirty="0"/>
              <a:t>等，并提供对应日期的</a:t>
            </a:r>
            <a:r>
              <a:rPr lang="en-US" altLang="zh-CN" dirty="0"/>
              <a:t>GNSS</a:t>
            </a:r>
            <a:r>
              <a:rPr lang="zh-CN" altLang="en-US" dirty="0"/>
              <a:t>数据下载。</a:t>
            </a:r>
            <a:endParaRPr lang="en-US" altLang="zh-CN" dirty="0"/>
          </a:p>
          <a:p>
            <a:r>
              <a:rPr lang="en-US" altLang="zh-CN" dirty="0"/>
              <a:t>https://webapp.csrs-scrs.nrcan-rncan.gc.ca/geod/tools-outils/calendr.php?locale=en</a:t>
            </a:r>
          </a:p>
          <a:p>
            <a:r>
              <a:rPr lang="zh-CN" altLang="en-US" dirty="0"/>
              <a:t>在线计算</a:t>
            </a:r>
            <a:r>
              <a:rPr lang="en-US" altLang="zh-CN" dirty="0"/>
              <a:t>DB</a:t>
            </a:r>
            <a:r>
              <a:rPr lang="zh-CN" altLang="en-US" dirty="0"/>
              <a:t>周和</a:t>
            </a:r>
            <a:r>
              <a:rPr lang="en-US" altLang="zh-CN" dirty="0"/>
              <a:t>GPS</a:t>
            </a:r>
            <a:r>
              <a:rPr lang="zh-CN" altLang="en-US" dirty="0"/>
              <a:t>周等</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21</a:t>
            </a:fld>
            <a:endParaRPr lang="en-US" altLang="zh-CN"/>
          </a:p>
        </p:txBody>
      </p:sp>
    </p:spTree>
    <p:extLst>
      <p:ext uri="{BB962C8B-B14F-4D97-AF65-F5344CB8AC3E}">
        <p14:creationId xmlns:p14="http://schemas.microsoft.com/office/powerpoint/2010/main" val="932282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40E334F-69AA-4E54-ACC2-BAFBFC0C0C8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0B0BE2-DEBC-445F-934F-6AE60F728E11}" type="slidenum">
              <a:rPr lang="en-US" altLang="zh-CN"/>
              <a:pPr>
                <a:spcBef>
                  <a:spcPct val="0"/>
                </a:spcBef>
              </a:pPr>
              <a:t>22</a:t>
            </a:fld>
            <a:endParaRPr lang="en-US" altLang="zh-CN"/>
          </a:p>
        </p:txBody>
      </p:sp>
      <p:sp>
        <p:nvSpPr>
          <p:cNvPr id="33795" name="Rectangle 2">
            <a:extLst>
              <a:ext uri="{FF2B5EF4-FFF2-40B4-BE49-F238E27FC236}">
                <a16:creationId xmlns:a16="http://schemas.microsoft.com/office/drawing/2014/main" id="{D1CD4A3B-CCDA-4801-84E7-65A01565B485}"/>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24E1E99-2D19-41CF-89DA-ABBF0ECCB4BF}"/>
              </a:ext>
            </a:extLst>
          </p:cNvPr>
          <p:cNvSpPr>
            <a:spLocks noGrp="1" noChangeArrowheads="1"/>
          </p:cNvSpPr>
          <p:nvPr>
            <p:ph type="body" idx="1"/>
          </p:nvPr>
        </p:nvSpPr>
        <p:spPr>
          <a:noFill/>
        </p:spPr>
        <p:txBody>
          <a:bodyPr/>
          <a:lstStyle/>
          <a:p>
            <a:pPr eaLnBrk="1" hangingPunct="1"/>
            <a:r>
              <a:rPr lang="en-US" altLang="zh-CN" b="1"/>
              <a:t>1980 </a:t>
            </a:r>
            <a:r>
              <a:rPr lang="zh-CN" altLang="en-US" b="1">
                <a:latin typeface="黑体,Bold" charset="-122"/>
                <a:ea typeface="黑体,Bold" charset="-122"/>
              </a:rPr>
              <a:t>年西安大地坐标系也称</a:t>
            </a:r>
            <a:r>
              <a:rPr lang="en-US" altLang="zh-CN"/>
              <a:t>1980</a:t>
            </a:r>
            <a:r>
              <a:rPr lang="zh-CN" altLang="en-US"/>
              <a:t>年国家大地坐标系</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59E3F3D7-AC6F-41CC-BC00-AB082E3F368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A5863B-4F3E-425D-BA3C-88F9FB09F1F8}" type="slidenum">
              <a:rPr lang="en-US" altLang="zh-CN"/>
              <a:pPr>
                <a:spcBef>
                  <a:spcPct val="0"/>
                </a:spcBef>
              </a:pPr>
              <a:t>2</a:t>
            </a:fld>
            <a:endParaRPr lang="en-US" altLang="zh-CN"/>
          </a:p>
        </p:txBody>
      </p:sp>
      <p:sp>
        <p:nvSpPr>
          <p:cNvPr id="7171" name="Rectangle 2">
            <a:extLst>
              <a:ext uri="{FF2B5EF4-FFF2-40B4-BE49-F238E27FC236}">
                <a16:creationId xmlns:a16="http://schemas.microsoft.com/office/drawing/2014/main" id="{A28979EA-199D-4BB4-9774-8BCB3BDA021C}"/>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BA42F15B-249E-4919-B8F5-C912C2945EC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BAC1041-3F54-4AC0-9755-71EDD40F8E2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C65A32-2DCD-49E2-A3DD-E8800866E0B2}" type="slidenum">
              <a:rPr lang="en-US" altLang="zh-CN"/>
              <a:pPr>
                <a:spcBef>
                  <a:spcPct val="0"/>
                </a:spcBef>
              </a:pPr>
              <a:t>23</a:t>
            </a:fld>
            <a:endParaRPr lang="en-US" altLang="zh-CN"/>
          </a:p>
        </p:txBody>
      </p:sp>
      <p:sp>
        <p:nvSpPr>
          <p:cNvPr id="35843" name="Rectangle 2">
            <a:extLst>
              <a:ext uri="{FF2B5EF4-FFF2-40B4-BE49-F238E27FC236}">
                <a16:creationId xmlns:a16="http://schemas.microsoft.com/office/drawing/2014/main" id="{56C35F84-A817-418C-B546-1528E039299A}"/>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1318AA10-4070-4986-8496-AB66714BDC1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0C05C01-84E0-49C4-8055-0FB2A4012F4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E46DB0-2026-4326-B1A4-BC23ACD62FFC}" type="slidenum">
              <a:rPr lang="en-US" altLang="zh-CN"/>
              <a:pPr>
                <a:spcBef>
                  <a:spcPct val="0"/>
                </a:spcBef>
              </a:pPr>
              <a:t>24</a:t>
            </a:fld>
            <a:endParaRPr lang="en-US" altLang="zh-CN"/>
          </a:p>
        </p:txBody>
      </p:sp>
      <p:sp>
        <p:nvSpPr>
          <p:cNvPr id="37891" name="Rectangle 2">
            <a:extLst>
              <a:ext uri="{FF2B5EF4-FFF2-40B4-BE49-F238E27FC236}">
                <a16:creationId xmlns:a16="http://schemas.microsoft.com/office/drawing/2014/main" id="{ECCDBC9B-CA11-4A57-967D-9E6079B3714E}"/>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5B5B90D-28E5-4955-B0D0-0D1B5586E1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893B054-A656-4FC7-990A-3239C1C3B82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B655786-F048-4B71-A2D6-1E6A10569637}" type="slidenum">
              <a:rPr lang="en-US" altLang="zh-CN"/>
              <a:pPr>
                <a:spcBef>
                  <a:spcPct val="0"/>
                </a:spcBef>
              </a:pPr>
              <a:t>25</a:t>
            </a:fld>
            <a:endParaRPr lang="en-US" altLang="zh-CN"/>
          </a:p>
        </p:txBody>
      </p:sp>
      <p:sp>
        <p:nvSpPr>
          <p:cNvPr id="39939" name="Rectangle 2">
            <a:extLst>
              <a:ext uri="{FF2B5EF4-FFF2-40B4-BE49-F238E27FC236}">
                <a16:creationId xmlns:a16="http://schemas.microsoft.com/office/drawing/2014/main" id="{2D94151A-D59D-4AA2-A2A5-29B6443C7786}"/>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0B6B71AD-6FF8-44C4-B98E-9FA60E1C12D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1C96C9-CDDF-4769-B10F-612495A4057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CFAD3AE-191E-4E1D-A6C3-B44AFE6FEA92}" type="slidenum">
              <a:rPr lang="en-US" altLang="zh-CN"/>
              <a:pPr>
                <a:spcBef>
                  <a:spcPct val="0"/>
                </a:spcBef>
              </a:pPr>
              <a:t>26</a:t>
            </a:fld>
            <a:endParaRPr lang="en-US" altLang="zh-CN"/>
          </a:p>
        </p:txBody>
      </p:sp>
      <p:sp>
        <p:nvSpPr>
          <p:cNvPr id="41987" name="Rectangle 2">
            <a:extLst>
              <a:ext uri="{FF2B5EF4-FFF2-40B4-BE49-F238E27FC236}">
                <a16:creationId xmlns:a16="http://schemas.microsoft.com/office/drawing/2014/main" id="{9FC6ED3D-B395-4F35-8159-35E0ABD9EBB1}"/>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2F7FA8E-F7D3-448A-B524-7067B188C199}"/>
              </a:ext>
            </a:extLst>
          </p:cNvPr>
          <p:cNvSpPr>
            <a:spLocks noGrp="1" noChangeArrowheads="1"/>
          </p:cNvSpPr>
          <p:nvPr>
            <p:ph type="body" idx="1"/>
          </p:nvPr>
        </p:nvSpPr>
        <p:spPr>
          <a:noFill/>
        </p:spPr>
        <p:txBody>
          <a:bodyPr/>
          <a:lstStyle/>
          <a:p>
            <a:pPr eaLnBrk="1" hangingPunct="1"/>
            <a:r>
              <a:rPr lang="en-US" altLang="zh-CN" b="0" i="0" dirty="0">
                <a:solidFill>
                  <a:srgbClr val="2F2F2F"/>
                </a:solidFill>
                <a:effectLst/>
                <a:latin typeface="system-ui"/>
              </a:rPr>
              <a:t>1980 </a:t>
            </a:r>
            <a:r>
              <a:rPr lang="zh-CN" altLang="en-US" b="0" i="0" dirty="0">
                <a:solidFill>
                  <a:srgbClr val="2F2F2F"/>
                </a:solidFill>
                <a:effectLst/>
                <a:latin typeface="system-ui"/>
              </a:rPr>
              <a:t>年西安坐标系仍然存在以下问题</a:t>
            </a:r>
            <a:r>
              <a:rPr lang="en-US" altLang="zh-CN" b="0" i="0" dirty="0">
                <a:solidFill>
                  <a:srgbClr val="2F2F2F"/>
                </a:solidFill>
                <a:effectLst/>
                <a:latin typeface="system-ui"/>
              </a:rPr>
              <a:t>: </a:t>
            </a:r>
            <a:r>
              <a:rPr lang="zh-CN" altLang="en-US" b="0" i="0" dirty="0">
                <a:solidFill>
                  <a:srgbClr val="2F2F2F"/>
                </a:solidFill>
                <a:effectLst/>
                <a:latin typeface="system-ui"/>
              </a:rPr>
              <a:t>一是只能提供二维坐标</a:t>
            </a:r>
            <a:r>
              <a:rPr lang="en-US" altLang="zh-CN" b="0" i="0" dirty="0">
                <a:solidFill>
                  <a:srgbClr val="2F2F2F"/>
                </a:solidFill>
                <a:effectLst/>
                <a:latin typeface="system-ui"/>
              </a:rPr>
              <a:t>, </a:t>
            </a:r>
            <a:r>
              <a:rPr lang="zh-CN" altLang="en-US" b="0" i="0" dirty="0">
                <a:solidFill>
                  <a:srgbClr val="2F2F2F"/>
                </a:solidFill>
                <a:effectLst/>
                <a:latin typeface="system-ui"/>
              </a:rPr>
              <a:t>不能提供高精度三维坐标</a:t>
            </a:r>
            <a:r>
              <a:rPr lang="en-US" altLang="zh-CN" b="0" i="0" dirty="0">
                <a:solidFill>
                  <a:srgbClr val="2F2F2F"/>
                </a:solidFill>
                <a:effectLst/>
                <a:latin typeface="system-ui"/>
              </a:rPr>
              <a:t>; </a:t>
            </a:r>
            <a:r>
              <a:rPr lang="zh-CN" altLang="en-US" b="0" i="0" dirty="0">
                <a:solidFill>
                  <a:srgbClr val="2F2F2F"/>
                </a:solidFill>
                <a:effectLst/>
                <a:latin typeface="system-ui"/>
              </a:rPr>
              <a:t>二是采用了国际大地测量协会</a:t>
            </a:r>
            <a:r>
              <a:rPr lang="en-US" altLang="zh-CN" b="0" i="0" dirty="0">
                <a:solidFill>
                  <a:srgbClr val="2F2F2F"/>
                </a:solidFill>
                <a:effectLst/>
                <a:latin typeface="system-ui"/>
              </a:rPr>
              <a:t>(IAG)1975 </a:t>
            </a:r>
            <a:r>
              <a:rPr lang="zh-CN" altLang="en-US" b="0" i="0" dirty="0">
                <a:solidFill>
                  <a:srgbClr val="2F2F2F"/>
                </a:solidFill>
                <a:effectLst/>
                <a:latin typeface="system-ui"/>
              </a:rPr>
              <a:t>年推荐的椭球</a:t>
            </a:r>
            <a:r>
              <a:rPr lang="en-US" altLang="zh-CN" b="0" i="0" dirty="0">
                <a:solidFill>
                  <a:srgbClr val="2F2F2F"/>
                </a:solidFill>
                <a:effectLst/>
                <a:latin typeface="system-ui"/>
              </a:rPr>
              <a:t>, </a:t>
            </a:r>
            <a:r>
              <a:rPr lang="zh-CN" altLang="en-US" b="0" i="0" dirty="0">
                <a:solidFill>
                  <a:srgbClr val="2F2F2F"/>
                </a:solidFill>
                <a:effectLst/>
                <a:latin typeface="system-ui"/>
              </a:rPr>
              <a:t>该椭球与</a:t>
            </a:r>
            <a:r>
              <a:rPr lang="en-US" altLang="zh-CN" b="0" i="0" dirty="0">
                <a:solidFill>
                  <a:srgbClr val="2F2F2F"/>
                </a:solidFill>
                <a:effectLst/>
                <a:latin typeface="system-ui"/>
              </a:rPr>
              <a:t>IERS </a:t>
            </a:r>
            <a:r>
              <a:rPr lang="zh-CN" altLang="en-US" b="0" i="0" dirty="0">
                <a:solidFill>
                  <a:srgbClr val="2F2F2F"/>
                </a:solidFill>
                <a:effectLst/>
                <a:latin typeface="system-ui"/>
              </a:rPr>
              <a:t>推荐的椭球相比</a:t>
            </a:r>
            <a:r>
              <a:rPr lang="en-US" altLang="zh-CN" b="0" i="0" dirty="0">
                <a:solidFill>
                  <a:srgbClr val="2F2F2F"/>
                </a:solidFill>
                <a:effectLst/>
                <a:latin typeface="system-ui"/>
              </a:rPr>
              <a:t>, </a:t>
            </a:r>
            <a:r>
              <a:rPr lang="zh-CN" altLang="en-US" b="0" i="0" dirty="0">
                <a:solidFill>
                  <a:srgbClr val="2F2F2F"/>
                </a:solidFill>
                <a:effectLst/>
                <a:latin typeface="system-ui"/>
              </a:rPr>
              <a:t>长半轴大了</a:t>
            </a:r>
            <a:r>
              <a:rPr lang="en-US" altLang="zh-CN" b="0" i="0" dirty="0">
                <a:solidFill>
                  <a:srgbClr val="2F2F2F"/>
                </a:solidFill>
                <a:effectLst/>
                <a:latin typeface="system-ui"/>
              </a:rPr>
              <a:t>3 m, </a:t>
            </a:r>
            <a:r>
              <a:rPr lang="zh-CN" altLang="en-US" b="0" i="0" dirty="0">
                <a:solidFill>
                  <a:srgbClr val="2F2F2F"/>
                </a:solidFill>
                <a:effectLst/>
                <a:latin typeface="system-ui"/>
              </a:rPr>
              <a:t>这可能引起约</a:t>
            </a:r>
            <a:r>
              <a:rPr lang="en-US" altLang="zh-CN" b="0" i="0" dirty="0">
                <a:solidFill>
                  <a:srgbClr val="2F2F2F"/>
                </a:solidFill>
                <a:effectLst/>
                <a:latin typeface="system-ui"/>
              </a:rPr>
              <a:t>5×10</a:t>
            </a:r>
            <a:r>
              <a:rPr lang="en-US" altLang="zh-CN" b="0" i="0" baseline="30000" dirty="0">
                <a:solidFill>
                  <a:srgbClr val="2F2F2F"/>
                </a:solidFill>
                <a:effectLst/>
                <a:latin typeface="仿宋" panose="02010609060101010101" pitchFamily="49" charset="-122"/>
                <a:ea typeface="仿宋" panose="02010609060101010101" pitchFamily="49" charset="-122"/>
              </a:rPr>
              <a:t>-7</a:t>
            </a:r>
            <a:r>
              <a:rPr lang="zh-CN" altLang="en-US" b="0" i="0" dirty="0">
                <a:solidFill>
                  <a:srgbClr val="2F2F2F"/>
                </a:solidFill>
                <a:effectLst/>
                <a:latin typeface="system-ui"/>
              </a:rPr>
              <a:t> 量级的长度误差</a:t>
            </a:r>
            <a:r>
              <a:rPr lang="en-US" altLang="zh-CN" b="0" i="0" dirty="0">
                <a:solidFill>
                  <a:srgbClr val="2F2F2F"/>
                </a:solidFill>
                <a:effectLst/>
                <a:latin typeface="system-ui"/>
              </a:rPr>
              <a:t>; </a:t>
            </a:r>
            <a:r>
              <a:rPr lang="zh-CN" altLang="en-US" b="0" i="0" dirty="0">
                <a:solidFill>
                  <a:srgbClr val="2F2F2F"/>
                </a:solidFill>
                <a:effectLst/>
                <a:latin typeface="system-ui"/>
              </a:rPr>
              <a:t>三是椭球短轴指向</a:t>
            </a:r>
            <a:r>
              <a:rPr lang="en-US" altLang="zh-CN" b="0" i="0" dirty="0">
                <a:solidFill>
                  <a:srgbClr val="2F2F2F"/>
                </a:solidFill>
                <a:effectLst/>
                <a:latin typeface="system-ui"/>
              </a:rPr>
              <a:t>JYD1968.0 </a:t>
            </a:r>
            <a:r>
              <a:rPr lang="zh-CN" altLang="en-US" b="0" i="0" dirty="0">
                <a:solidFill>
                  <a:srgbClr val="2F2F2F"/>
                </a:solidFill>
                <a:effectLst/>
                <a:latin typeface="system-ui"/>
              </a:rPr>
              <a:t>极原点</a:t>
            </a:r>
            <a:r>
              <a:rPr lang="en-US" altLang="zh-CN" b="0" i="0" dirty="0">
                <a:solidFill>
                  <a:srgbClr val="2F2F2F"/>
                </a:solidFill>
                <a:effectLst/>
                <a:latin typeface="system-ui"/>
              </a:rPr>
              <a:t>, </a:t>
            </a:r>
            <a:r>
              <a:rPr lang="zh-CN" altLang="en-US" b="0" i="0" dirty="0">
                <a:solidFill>
                  <a:srgbClr val="2F2F2F"/>
                </a:solidFill>
                <a:effectLst/>
                <a:latin typeface="system-ui"/>
              </a:rPr>
              <a:t>与国际上通用的椭球短轴指向不一致</a:t>
            </a:r>
            <a:r>
              <a:rPr lang="en-US" altLang="zh-CN" b="0" i="0" dirty="0">
                <a:solidFill>
                  <a:srgbClr val="2F2F2F"/>
                </a:solidFill>
                <a:effectLst/>
                <a:latin typeface="system-ui"/>
              </a:rPr>
              <a:t>; </a:t>
            </a:r>
            <a:r>
              <a:rPr lang="zh-CN" altLang="en-US" b="0" i="0" dirty="0">
                <a:solidFill>
                  <a:srgbClr val="2F2F2F"/>
                </a:solidFill>
                <a:effectLst/>
                <a:latin typeface="system-ui"/>
              </a:rPr>
              <a:t>四是椭球定位没有顾及到占中国全部国土面积近三分之一的海域范围</a:t>
            </a:r>
            <a:r>
              <a:rPr lang="en-US" altLang="zh-CN" b="0" i="0" dirty="0">
                <a:solidFill>
                  <a:srgbClr val="2F2F2F"/>
                </a:solidFill>
                <a:effectLst/>
                <a:latin typeface="system-ui"/>
              </a:rPr>
              <a:t>. </a:t>
            </a:r>
            <a:r>
              <a:rPr lang="zh-CN" altLang="en-US" b="0" i="0" dirty="0">
                <a:solidFill>
                  <a:srgbClr val="2F2F2F"/>
                </a:solidFill>
                <a:effectLst/>
                <a:latin typeface="system-ui"/>
              </a:rPr>
              <a:t>尽管</a:t>
            </a:r>
            <a:r>
              <a:rPr lang="en-US" altLang="zh-CN" b="0" i="0" dirty="0">
                <a:solidFill>
                  <a:srgbClr val="2F2F2F"/>
                </a:solidFill>
                <a:effectLst/>
                <a:latin typeface="system-ui"/>
              </a:rPr>
              <a:t>1980 </a:t>
            </a:r>
            <a:r>
              <a:rPr lang="zh-CN" altLang="en-US" b="0" i="0" dirty="0">
                <a:solidFill>
                  <a:srgbClr val="2F2F2F"/>
                </a:solidFill>
                <a:effectLst/>
                <a:latin typeface="system-ui"/>
              </a:rPr>
              <a:t>年西安坐标系比</a:t>
            </a:r>
            <a:r>
              <a:rPr lang="en-US" altLang="zh-CN" b="0" i="0" dirty="0">
                <a:solidFill>
                  <a:srgbClr val="2F2F2F"/>
                </a:solidFill>
                <a:effectLst/>
                <a:latin typeface="system-ui"/>
              </a:rPr>
              <a:t>1954 </a:t>
            </a:r>
            <a:r>
              <a:rPr lang="zh-CN" altLang="en-US" b="0" i="0" dirty="0">
                <a:solidFill>
                  <a:srgbClr val="2F2F2F"/>
                </a:solidFill>
                <a:effectLst/>
                <a:latin typeface="system-ui"/>
              </a:rPr>
              <a:t>年北京坐标系有所改善</a:t>
            </a:r>
            <a:r>
              <a:rPr lang="en-US" altLang="zh-CN" b="0" i="0" dirty="0">
                <a:solidFill>
                  <a:srgbClr val="2F2F2F"/>
                </a:solidFill>
                <a:effectLst/>
                <a:latin typeface="system-ui"/>
              </a:rPr>
              <a:t>, </a:t>
            </a:r>
            <a:r>
              <a:rPr lang="zh-CN" altLang="en-US" b="0" i="0" dirty="0">
                <a:solidFill>
                  <a:srgbClr val="2F2F2F"/>
                </a:solidFill>
                <a:effectLst/>
                <a:latin typeface="system-ui"/>
              </a:rPr>
              <a:t>但并没有发生实质性的变化。</a:t>
            </a:r>
            <a:endParaRPr lang="en-US" altLang="zh-CN" b="0" i="0" dirty="0">
              <a:solidFill>
                <a:srgbClr val="2F2F2F"/>
              </a:solidFill>
              <a:effectLst/>
              <a:latin typeface="system-ui"/>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b="0" i="0" dirty="0">
                <a:effectLst/>
                <a:latin typeface="system-ui"/>
              </a:rPr>
              <a:t>杨元喜院士：</a:t>
            </a:r>
            <a:r>
              <a:rPr lang="en-US" altLang="zh-CN" b="0" i="0" dirty="0">
                <a:effectLst/>
                <a:latin typeface="system-ui"/>
              </a:rPr>
              <a:t>2000</a:t>
            </a:r>
            <a:r>
              <a:rPr lang="zh-CN" altLang="en-US" b="0" i="0" dirty="0">
                <a:effectLst/>
                <a:latin typeface="system-ui"/>
              </a:rPr>
              <a:t>中国大地坐标系</a:t>
            </a:r>
          </a:p>
          <a:p>
            <a:pPr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5D736F6-F22B-424F-97CB-C28A7ED7356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DE31BD-6F84-4943-9D57-738B17B1F1AE}" type="slidenum">
              <a:rPr lang="en-US" altLang="zh-CN"/>
              <a:pPr>
                <a:spcBef>
                  <a:spcPct val="0"/>
                </a:spcBef>
              </a:pPr>
              <a:t>27</a:t>
            </a:fld>
            <a:endParaRPr lang="en-US" altLang="zh-CN"/>
          </a:p>
        </p:txBody>
      </p:sp>
      <p:sp>
        <p:nvSpPr>
          <p:cNvPr id="44035" name="Rectangle 2">
            <a:extLst>
              <a:ext uri="{FF2B5EF4-FFF2-40B4-BE49-F238E27FC236}">
                <a16:creationId xmlns:a16="http://schemas.microsoft.com/office/drawing/2014/main" id="{0301BBE3-1AB2-4CE0-9306-9D4D95226320}"/>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333D500D-57C4-43E4-91EC-5863892B0587}"/>
              </a:ext>
            </a:extLst>
          </p:cNvPr>
          <p:cNvSpPr>
            <a:spLocks noGrp="1" noChangeArrowheads="1"/>
          </p:cNvSpPr>
          <p:nvPr>
            <p:ph type="body" idx="1"/>
          </p:nvPr>
        </p:nvSpPr>
        <p:spPr>
          <a:noFill/>
        </p:spPr>
        <p:txBody>
          <a:bodyPr/>
          <a:lstStyle/>
          <a:p>
            <a:pPr eaLnBrk="1" hangingPunct="1"/>
            <a:r>
              <a:rPr lang="en-US" altLang="zh-CN" i="1" u="sng" dirty="0">
                <a:hlinkClick r:id="rId3"/>
              </a:rPr>
              <a:t>International Earth Rotation Service</a:t>
            </a:r>
            <a:r>
              <a:rPr lang="en-US" altLang="zh-CN" u="sng" dirty="0">
                <a:hlinkClick r:id="rId3"/>
              </a:rPr>
              <a:t> (</a:t>
            </a:r>
            <a:r>
              <a:rPr lang="en-US" altLang="zh-CN" i="1" u="sng" dirty="0">
                <a:hlinkClick r:id="rId3"/>
              </a:rPr>
              <a:t>IERS</a:t>
            </a:r>
            <a:r>
              <a:rPr lang="en-US" altLang="zh-CN" u="sng" dirty="0">
                <a:hlinkClick r:id="rId3"/>
              </a:rPr>
              <a:t>)</a:t>
            </a:r>
            <a:endParaRPr lang="en-US" altLang="zh-CN" dirty="0"/>
          </a:p>
          <a:p>
            <a:pPr eaLnBrk="1" hangingPunct="1"/>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0F59664-2D28-446F-8C98-DED32BE8EF4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9BFCFB1-7804-4B41-8685-5767277984EA}" type="slidenum">
              <a:rPr lang="en-US" altLang="zh-CN"/>
              <a:pPr>
                <a:spcBef>
                  <a:spcPct val="0"/>
                </a:spcBef>
              </a:pPr>
              <a:t>31</a:t>
            </a:fld>
            <a:endParaRPr lang="en-US" altLang="zh-CN"/>
          </a:p>
        </p:txBody>
      </p:sp>
      <p:sp>
        <p:nvSpPr>
          <p:cNvPr id="46083" name="Rectangle 2">
            <a:extLst>
              <a:ext uri="{FF2B5EF4-FFF2-40B4-BE49-F238E27FC236}">
                <a16:creationId xmlns:a16="http://schemas.microsoft.com/office/drawing/2014/main" id="{3FB22079-C5BF-459C-9E28-4168C796425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0C3C9AF-5BD0-4DD0-9F40-E56C6C83B1B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9C16142-9C55-4ACA-90F9-12B00AC6537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03639AD-E5BE-4141-83AC-DB472BE214BF}" type="slidenum">
              <a:rPr lang="en-US" altLang="zh-CN"/>
              <a:pPr>
                <a:spcBef>
                  <a:spcPct val="0"/>
                </a:spcBef>
              </a:pPr>
              <a:t>32</a:t>
            </a:fld>
            <a:endParaRPr lang="en-US" altLang="zh-CN"/>
          </a:p>
        </p:txBody>
      </p:sp>
      <p:sp>
        <p:nvSpPr>
          <p:cNvPr id="48131" name="Rectangle 2">
            <a:extLst>
              <a:ext uri="{FF2B5EF4-FFF2-40B4-BE49-F238E27FC236}">
                <a16:creationId xmlns:a16="http://schemas.microsoft.com/office/drawing/2014/main" id="{93DD97D6-39DF-4F84-A8D0-78EEF106C4F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2F986BD-87D3-49FE-8813-50B75BEBC8F7}"/>
              </a:ext>
            </a:extLst>
          </p:cNvPr>
          <p:cNvSpPr>
            <a:spLocks noGrp="1" noChangeArrowheads="1"/>
          </p:cNvSpPr>
          <p:nvPr>
            <p:ph type="body" idx="1"/>
          </p:nvPr>
        </p:nvSpPr>
        <p:spPr>
          <a:noFill/>
        </p:spPr>
        <p:txBody>
          <a:bodyPr/>
          <a:lstStyle/>
          <a:p>
            <a:pPr eaLnBrk="1" hangingPunct="1"/>
            <a:r>
              <a:rPr lang="zh-CN" altLang="en-US"/>
              <a:t>利用转换参数进行转换</a:t>
            </a:r>
          </a:p>
          <a:p>
            <a:pPr eaLnBrk="1" hangingPunct="1"/>
            <a:r>
              <a:rPr lang="zh-CN" altLang="en-US"/>
              <a:t>利用重合点的两套坐标进行转换参数求解</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B75645-175E-4AC4-B38A-D8281199D16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F460FA4-FF01-4265-B9AC-D2E1EE377539}" type="slidenum">
              <a:rPr lang="en-US" altLang="zh-CN"/>
              <a:pPr>
                <a:spcBef>
                  <a:spcPct val="0"/>
                </a:spcBef>
              </a:pPr>
              <a:t>33</a:t>
            </a:fld>
            <a:endParaRPr lang="en-US" altLang="zh-CN"/>
          </a:p>
        </p:txBody>
      </p:sp>
      <p:sp>
        <p:nvSpPr>
          <p:cNvPr id="50179" name="Rectangle 2">
            <a:extLst>
              <a:ext uri="{FF2B5EF4-FFF2-40B4-BE49-F238E27FC236}">
                <a16:creationId xmlns:a16="http://schemas.microsoft.com/office/drawing/2014/main" id="{125207E0-78DC-42BA-A71D-44574D6B7AA8}"/>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A2E11B1C-6E6A-4306-83B2-08B64ABC4443}"/>
              </a:ext>
            </a:extLst>
          </p:cNvPr>
          <p:cNvSpPr>
            <a:spLocks noGrp="1" noChangeArrowheads="1"/>
          </p:cNvSpPr>
          <p:nvPr>
            <p:ph type="body" idx="1"/>
          </p:nvPr>
        </p:nvSpPr>
        <p:spPr>
          <a:noFill/>
        </p:spPr>
        <p:txBody>
          <a:bodyPr/>
          <a:lstStyle/>
          <a:p>
            <a:pPr eaLnBrk="1" hangingPunct="1"/>
            <a:r>
              <a:rPr lang="zh-CN" altLang="en-US"/>
              <a:t>设</a:t>
            </a:r>
            <a:r>
              <a:rPr lang="en-US" altLang="zh-CN"/>
              <a:t>XDi</a:t>
            </a:r>
            <a:r>
              <a:rPr lang="zh-CN" altLang="en-US"/>
              <a:t>和</a:t>
            </a:r>
            <a:r>
              <a:rPr lang="en-US" altLang="zh-CN"/>
              <a:t>XGi</a:t>
            </a:r>
            <a:r>
              <a:rPr lang="zh-CN" altLang="en-US"/>
              <a:t>分别为地面网点和</a:t>
            </a:r>
            <a:r>
              <a:rPr lang="en-US" altLang="zh-CN"/>
              <a:t>GPS</a:t>
            </a:r>
            <a:r>
              <a:rPr lang="zh-CN" altLang="en-US"/>
              <a:t>网点的参心和地心坐标向量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26C3842-E155-4BA0-B121-B371641A993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2784D6-E408-4907-B5FA-903A7FCF7204}" type="slidenum">
              <a:rPr lang="en-US" altLang="zh-CN"/>
              <a:pPr>
                <a:spcBef>
                  <a:spcPct val="0"/>
                </a:spcBef>
              </a:pPr>
              <a:t>34</a:t>
            </a:fld>
            <a:endParaRPr lang="en-US" altLang="zh-CN"/>
          </a:p>
        </p:txBody>
      </p:sp>
      <p:sp>
        <p:nvSpPr>
          <p:cNvPr id="52227" name="Rectangle 2">
            <a:extLst>
              <a:ext uri="{FF2B5EF4-FFF2-40B4-BE49-F238E27FC236}">
                <a16:creationId xmlns:a16="http://schemas.microsoft.com/office/drawing/2014/main" id="{D375F2B1-5A14-463F-8B1E-BAB73B283B6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29F005F9-7513-4875-AE37-546B2FA2684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5F3298A7-5571-4D2A-A1B8-BC71E1F659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E535082-5318-4AC0-B7B8-E0A59DEB19AF}" type="slidenum">
              <a:rPr lang="en-US" altLang="zh-CN"/>
              <a:pPr>
                <a:spcBef>
                  <a:spcPct val="0"/>
                </a:spcBef>
              </a:pPr>
              <a:t>35</a:t>
            </a:fld>
            <a:endParaRPr lang="en-US" altLang="zh-CN"/>
          </a:p>
        </p:txBody>
      </p:sp>
      <p:sp>
        <p:nvSpPr>
          <p:cNvPr id="54275" name="Rectangle 2">
            <a:extLst>
              <a:ext uri="{FF2B5EF4-FFF2-40B4-BE49-F238E27FC236}">
                <a16:creationId xmlns:a16="http://schemas.microsoft.com/office/drawing/2014/main" id="{CD33C171-2E2E-4C7E-8C0B-B2C8C7EB2602}"/>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E8D69E3-670D-417A-9A08-B181618D391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5F6CAA3-68EF-4E66-B7B9-4575FCEC8C5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64AF1B-9D04-46F6-ABEA-8E9EE6AE5499}" type="slidenum">
              <a:rPr lang="en-US" altLang="zh-CN"/>
              <a:pPr>
                <a:spcBef>
                  <a:spcPct val="0"/>
                </a:spcBef>
              </a:pPr>
              <a:t>3</a:t>
            </a:fld>
            <a:endParaRPr lang="en-US" altLang="zh-CN"/>
          </a:p>
        </p:txBody>
      </p:sp>
      <p:sp>
        <p:nvSpPr>
          <p:cNvPr id="11267" name="Rectangle 2">
            <a:extLst>
              <a:ext uri="{FF2B5EF4-FFF2-40B4-BE49-F238E27FC236}">
                <a16:creationId xmlns:a16="http://schemas.microsoft.com/office/drawing/2014/main" id="{A42CEA67-0D25-4371-96F9-9CDD2AEFC74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71B97D2B-82D2-46C0-A8F1-990B0A8C558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74E56FC-4620-4904-9183-F66E25EF293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2F9D81-3A0E-42EA-99D1-07E024C97C6E}" type="slidenum">
              <a:rPr lang="en-US" altLang="zh-CN"/>
              <a:pPr>
                <a:spcBef>
                  <a:spcPct val="0"/>
                </a:spcBef>
              </a:pPr>
              <a:t>36</a:t>
            </a:fld>
            <a:endParaRPr lang="en-US" altLang="zh-CN"/>
          </a:p>
        </p:txBody>
      </p:sp>
      <p:sp>
        <p:nvSpPr>
          <p:cNvPr id="56323" name="Rectangle 2">
            <a:extLst>
              <a:ext uri="{FF2B5EF4-FFF2-40B4-BE49-F238E27FC236}">
                <a16:creationId xmlns:a16="http://schemas.microsoft.com/office/drawing/2014/main" id="{25266B8E-733A-48A6-9AB8-596549A1C8A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6230077-CC2C-476F-A893-61DA78E5DBC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CBA9281D-A75F-4CE7-88A4-F560E266924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FA130D-FD6B-4DED-A63E-DBC337C9142A}" type="slidenum">
              <a:rPr lang="en-US" altLang="zh-CN"/>
              <a:pPr>
                <a:spcBef>
                  <a:spcPct val="0"/>
                </a:spcBef>
              </a:pPr>
              <a:t>37</a:t>
            </a:fld>
            <a:endParaRPr lang="en-US" altLang="zh-CN"/>
          </a:p>
        </p:txBody>
      </p:sp>
      <p:sp>
        <p:nvSpPr>
          <p:cNvPr id="58371" name="Rectangle 2">
            <a:extLst>
              <a:ext uri="{FF2B5EF4-FFF2-40B4-BE49-F238E27FC236}">
                <a16:creationId xmlns:a16="http://schemas.microsoft.com/office/drawing/2014/main" id="{7A91956C-69E1-4655-868F-895DE72E1A6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EDC1B94D-CBB3-4CCD-92AE-A20187CA92D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DF242A4-FCC9-4D2C-8010-98272317F64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FDEB95-0E4A-4F64-AA2C-8516725EE195}" type="slidenum">
              <a:rPr lang="en-US" altLang="zh-CN"/>
              <a:pPr>
                <a:spcBef>
                  <a:spcPct val="0"/>
                </a:spcBef>
              </a:pPr>
              <a:t>38</a:t>
            </a:fld>
            <a:endParaRPr lang="en-US" altLang="zh-CN"/>
          </a:p>
        </p:txBody>
      </p:sp>
      <p:sp>
        <p:nvSpPr>
          <p:cNvPr id="60419" name="Rectangle 2">
            <a:extLst>
              <a:ext uri="{FF2B5EF4-FFF2-40B4-BE49-F238E27FC236}">
                <a16:creationId xmlns:a16="http://schemas.microsoft.com/office/drawing/2014/main" id="{AA057B85-016D-40DD-9226-33B9E5A4188C}"/>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06E02D1-E7AC-44D3-A88B-CF6F1368E1B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AC83DCB-C3D0-49B9-9FDB-05DD530DB66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2F2DFB0-132A-4475-8005-5356373A4F50}" type="slidenum">
              <a:rPr lang="en-US" altLang="zh-CN"/>
              <a:pPr>
                <a:spcBef>
                  <a:spcPct val="0"/>
                </a:spcBef>
              </a:pPr>
              <a:t>39</a:t>
            </a:fld>
            <a:endParaRPr lang="en-US" altLang="zh-CN"/>
          </a:p>
        </p:txBody>
      </p:sp>
      <p:sp>
        <p:nvSpPr>
          <p:cNvPr id="70659" name="Rectangle 2">
            <a:extLst>
              <a:ext uri="{FF2B5EF4-FFF2-40B4-BE49-F238E27FC236}">
                <a16:creationId xmlns:a16="http://schemas.microsoft.com/office/drawing/2014/main" id="{8BA42BAF-7141-4FC9-A42C-C61ED29D0BA8}"/>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5D105C8-2217-46AA-AF10-F5112F575F3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推荐的网站</a:t>
            </a:r>
            <a:endParaRPr lang="en-US" altLang="zh-CN" dirty="0"/>
          </a:p>
          <a:p>
            <a:r>
              <a:rPr lang="en-US" altLang="zh-CN" dirty="0"/>
              <a:t>ITRF</a:t>
            </a:r>
            <a:r>
              <a:rPr lang="zh-CN" altLang="en-US" dirty="0"/>
              <a:t>：</a:t>
            </a:r>
            <a:r>
              <a:rPr lang="en-US" altLang="zh-CN" dirty="0"/>
              <a:t>https://itrf.ign.fr/en/homepage</a:t>
            </a:r>
          </a:p>
          <a:p>
            <a:endParaRPr lang="zh-CN" altLang="en-US" dirty="0"/>
          </a:p>
        </p:txBody>
      </p:sp>
      <p:sp>
        <p:nvSpPr>
          <p:cNvPr id="4" name="灯片编号占位符 3"/>
          <p:cNvSpPr>
            <a:spLocks noGrp="1"/>
          </p:cNvSpPr>
          <p:nvPr>
            <p:ph type="sldNum" sz="quarter" idx="5"/>
          </p:nvPr>
        </p:nvSpPr>
        <p:spPr/>
        <p:txBody>
          <a:bodyPr/>
          <a:lstStyle/>
          <a:p>
            <a:pPr>
              <a:defRPr/>
            </a:pPr>
            <a:fld id="{70AAC722-0565-4812-B818-FF7A4590FC1F}" type="slidenum">
              <a:rPr lang="en-US" altLang="zh-CN" smtClean="0"/>
              <a:pPr>
                <a:defRPr/>
              </a:pPr>
              <a:t>40</a:t>
            </a:fld>
            <a:endParaRPr lang="en-US" altLang="zh-CN"/>
          </a:p>
        </p:txBody>
      </p:sp>
    </p:spTree>
    <p:extLst>
      <p:ext uri="{BB962C8B-B14F-4D97-AF65-F5344CB8AC3E}">
        <p14:creationId xmlns:p14="http://schemas.microsoft.com/office/powerpoint/2010/main" val="309758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81031159-4911-4E79-9916-138A63A82A1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31B23AA-EC0F-4C6F-BFA2-BA22CDA924D7}" type="slidenum">
              <a:rPr lang="en-US" altLang="zh-CN"/>
              <a:pPr>
                <a:spcBef>
                  <a:spcPct val="0"/>
                </a:spcBef>
              </a:pPr>
              <a:t>4</a:t>
            </a:fld>
            <a:endParaRPr lang="en-US" altLang="zh-CN"/>
          </a:p>
        </p:txBody>
      </p:sp>
      <p:sp>
        <p:nvSpPr>
          <p:cNvPr id="13315" name="Rectangle 2">
            <a:extLst>
              <a:ext uri="{FF2B5EF4-FFF2-40B4-BE49-F238E27FC236}">
                <a16:creationId xmlns:a16="http://schemas.microsoft.com/office/drawing/2014/main" id="{55085C34-ED5A-445E-B6DC-BB5C44231961}"/>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004E31E4-2F3B-4B43-9055-67456CEE0A8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F155241-CDD1-4A1B-ADC0-E1FFE72CE92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DD7B41-C088-4B41-94B4-2CE616B15BA4}" type="slidenum">
              <a:rPr lang="en-US" altLang="zh-CN"/>
              <a:pPr>
                <a:spcBef>
                  <a:spcPct val="0"/>
                </a:spcBef>
              </a:pPr>
              <a:t>5</a:t>
            </a:fld>
            <a:endParaRPr lang="en-US" altLang="zh-CN"/>
          </a:p>
        </p:txBody>
      </p:sp>
      <p:sp>
        <p:nvSpPr>
          <p:cNvPr id="15363" name="Rectangle 2">
            <a:extLst>
              <a:ext uri="{FF2B5EF4-FFF2-40B4-BE49-F238E27FC236}">
                <a16:creationId xmlns:a16="http://schemas.microsoft.com/office/drawing/2014/main" id="{EBD5E3DB-9842-4F90-B1D3-28658827F90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7649D2E-66E2-4B48-A6E2-113E999796E0}"/>
              </a:ext>
            </a:extLst>
          </p:cNvPr>
          <p:cNvSpPr>
            <a:spLocks noGrp="1" noChangeArrowheads="1"/>
          </p:cNvSpPr>
          <p:nvPr>
            <p:ph type="body" idx="1"/>
          </p:nvPr>
        </p:nvSpPr>
        <p:spPr>
          <a:noFill/>
        </p:spPr>
        <p:txBody>
          <a:bodyPr/>
          <a:lstStyle/>
          <a:p>
            <a:pPr eaLnBrk="1" hangingPunct="1"/>
            <a:r>
              <a:rPr lang="zh-CN" altLang="en-US"/>
              <a:t>直角坐标系、球面坐标系、大地坐标系是坐标系的不同表达方式</a:t>
            </a:r>
          </a:p>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F155241-CDD1-4A1B-ADC0-E1FFE72CE92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6DD7B41-C088-4B41-94B4-2CE616B15BA4}" type="slidenum">
              <a:rPr lang="en-US" altLang="zh-CN"/>
              <a:pPr>
                <a:spcBef>
                  <a:spcPct val="0"/>
                </a:spcBef>
              </a:pPr>
              <a:t>6</a:t>
            </a:fld>
            <a:endParaRPr lang="en-US" altLang="zh-CN"/>
          </a:p>
        </p:txBody>
      </p:sp>
      <p:sp>
        <p:nvSpPr>
          <p:cNvPr id="15363" name="Rectangle 2">
            <a:extLst>
              <a:ext uri="{FF2B5EF4-FFF2-40B4-BE49-F238E27FC236}">
                <a16:creationId xmlns:a16="http://schemas.microsoft.com/office/drawing/2014/main" id="{EBD5E3DB-9842-4F90-B1D3-28658827F90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17649D2E-66E2-4B48-A6E2-113E999796E0}"/>
              </a:ext>
            </a:extLst>
          </p:cNvPr>
          <p:cNvSpPr>
            <a:spLocks noGrp="1" noChangeArrowheads="1"/>
          </p:cNvSpPr>
          <p:nvPr>
            <p:ph type="body" idx="1"/>
          </p:nvPr>
        </p:nvSpPr>
        <p:spPr>
          <a:noFill/>
        </p:spPr>
        <p:txBody>
          <a:bodyPr/>
          <a:lstStyle/>
          <a:p>
            <a:pPr eaLnBrk="1" hangingPunct="1"/>
            <a:r>
              <a:rPr lang="zh-CN" altLang="en-US"/>
              <a:t>直角坐标系、球面坐标系、大地坐标系是坐标系的不同表达方式</a:t>
            </a:r>
          </a:p>
          <a:p>
            <a:pPr eaLnBrk="1" hangingPunct="1"/>
            <a:endParaRPr lang="en-US" altLang="zh-CN"/>
          </a:p>
        </p:txBody>
      </p:sp>
    </p:spTree>
    <p:extLst>
      <p:ext uri="{BB962C8B-B14F-4D97-AF65-F5344CB8AC3E}">
        <p14:creationId xmlns:p14="http://schemas.microsoft.com/office/powerpoint/2010/main" val="1600767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F3FF216-7835-4CF6-84E4-F1BA432C89B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2096AA0-A27A-4F82-93CB-10C4C6752DCA}" type="slidenum">
              <a:rPr lang="en-US" altLang="zh-CN"/>
              <a:pPr>
                <a:spcBef>
                  <a:spcPct val="0"/>
                </a:spcBef>
              </a:pPr>
              <a:t>7</a:t>
            </a:fld>
            <a:endParaRPr lang="en-US" altLang="zh-CN"/>
          </a:p>
        </p:txBody>
      </p:sp>
      <p:sp>
        <p:nvSpPr>
          <p:cNvPr id="17411" name="Rectangle 2">
            <a:extLst>
              <a:ext uri="{FF2B5EF4-FFF2-40B4-BE49-F238E27FC236}">
                <a16:creationId xmlns:a16="http://schemas.microsoft.com/office/drawing/2014/main" id="{DA7C861C-8357-415B-BECA-3151F2DD347A}"/>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2E6816E-3744-4FD3-9F87-74B5B0847382}"/>
              </a:ext>
            </a:extLst>
          </p:cNvPr>
          <p:cNvSpPr>
            <a:spLocks noGrp="1" noChangeArrowheads="1"/>
          </p:cNvSpPr>
          <p:nvPr>
            <p:ph type="body" idx="1"/>
          </p:nvPr>
        </p:nvSpPr>
        <p:spPr>
          <a:noFill/>
        </p:spPr>
        <p:txBody>
          <a:bodyPr/>
          <a:lstStyle/>
          <a:p>
            <a:pPr eaLnBrk="1" hangingPunct="1"/>
            <a:r>
              <a:rPr lang="zh-CN" altLang="en-US"/>
              <a:t>直角坐标系、球面坐标系、大地坐标系是坐标系的不同表达方式</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008F595-1B47-4232-BE44-E83A392D9DA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ABA3213-776D-4369-8E80-6E0FE61326A4}" type="slidenum">
              <a:rPr lang="en-US" altLang="zh-CN"/>
              <a:pPr>
                <a:spcBef>
                  <a:spcPct val="0"/>
                </a:spcBef>
              </a:pPr>
              <a:t>8</a:t>
            </a:fld>
            <a:endParaRPr lang="en-US" altLang="zh-CN"/>
          </a:p>
        </p:txBody>
      </p:sp>
      <p:sp>
        <p:nvSpPr>
          <p:cNvPr id="19459" name="Rectangle 2">
            <a:extLst>
              <a:ext uri="{FF2B5EF4-FFF2-40B4-BE49-F238E27FC236}">
                <a16:creationId xmlns:a16="http://schemas.microsoft.com/office/drawing/2014/main" id="{D5A12D78-9E2A-44EE-BA45-28DF95DB4648}"/>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B80326E-A664-4BD2-8F75-8EB8EE70A621}"/>
              </a:ext>
            </a:extLst>
          </p:cNvPr>
          <p:cNvSpPr>
            <a:spLocks noGrp="1" noChangeArrowheads="1"/>
          </p:cNvSpPr>
          <p:nvPr>
            <p:ph type="body" idx="1"/>
          </p:nvPr>
        </p:nvSpPr>
        <p:spPr>
          <a:noFill/>
        </p:spPr>
        <p:txBody>
          <a:bodyPr/>
          <a:lstStyle/>
          <a:p>
            <a:pPr eaLnBrk="1" hangingPunct="1"/>
            <a:r>
              <a:rPr lang="zh-CN" altLang="en-US" dirty="0"/>
              <a:t>天球坐标系与地球坐标系是定向基准不同的坐标系统类型</a:t>
            </a:r>
            <a:endParaRPr lang="en-US" altLang="zh-CN" dirty="0"/>
          </a:p>
          <a:p>
            <a:pPr eaLnBrk="1" hangingPunct="1"/>
            <a:r>
              <a:rPr lang="zh-CN" altLang="en-US" dirty="0"/>
              <a:t>天球坐标系是一种惯性坐标系，其原点与各坐标轴的指向在空间上保持不动，常用来描述卫星的位置和状态。</a:t>
            </a:r>
            <a:endParaRPr lang="en-US" altLang="zh-CN" dirty="0"/>
          </a:p>
          <a:p>
            <a:pPr eaLnBrk="1" hangingPunct="1"/>
            <a:r>
              <a:rPr lang="zh-CN" altLang="en-US" dirty="0"/>
              <a:t>地球坐标系和地球固联，和地球一起转动，用于描述测站的位置。</a:t>
            </a:r>
          </a:p>
          <a:p>
            <a:pPr eaLnBrk="1" hangingPunct="1"/>
            <a:r>
              <a:rPr lang="zh-CN" altLang="en-US" dirty="0"/>
              <a:t>天球坐标系</a:t>
            </a:r>
            <a:r>
              <a:rPr lang="en-US" altLang="zh-CN" dirty="0"/>
              <a:t>celestial coordinate system</a:t>
            </a:r>
            <a:r>
              <a:rPr lang="zh-CN" altLang="en-US" dirty="0"/>
              <a:t>：以天极和春分点作为天球定向基准的坐标系</a:t>
            </a:r>
          </a:p>
          <a:p>
            <a:pPr eaLnBrk="1" hangingPunct="1"/>
            <a:r>
              <a:rPr lang="zh-CN" altLang="en-US" dirty="0"/>
              <a:t>	天极</a:t>
            </a:r>
            <a:r>
              <a:rPr lang="en-US" altLang="zh-CN" dirty="0"/>
              <a:t>celestial pole</a:t>
            </a:r>
            <a:r>
              <a:rPr lang="zh-CN" altLang="en-US" dirty="0"/>
              <a:t>：地轴延长和天球相交的两点叫做天极。在北半球的叫北天极</a:t>
            </a:r>
            <a:r>
              <a:rPr lang="en-US" altLang="zh-CN" dirty="0"/>
              <a:t>,</a:t>
            </a:r>
            <a:r>
              <a:rPr lang="zh-CN" altLang="en-US" dirty="0"/>
              <a:t>在南半球的叫南天极</a:t>
            </a:r>
          </a:p>
          <a:p>
            <a:pPr eaLnBrk="1" hangingPunct="1"/>
            <a:r>
              <a:rPr lang="zh-CN" altLang="en-US" dirty="0"/>
              <a:t>	春分点</a:t>
            </a:r>
            <a:r>
              <a:rPr lang="en-US" altLang="zh-CN" dirty="0"/>
              <a:t>vernal equinox</a:t>
            </a:r>
            <a:r>
              <a:rPr lang="zh-CN" altLang="en-US" dirty="0"/>
              <a:t>：二分点之一，黄道对赤道的升交点。</a:t>
            </a:r>
          </a:p>
          <a:p>
            <a:pPr eaLnBrk="1" hangingPunct="1"/>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A91CBE3-7D17-4A0B-A5A0-3C3A2CAF96B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99C5FAD-31E6-4EA3-8B4F-DDEC77DEA47E}" type="slidenum">
              <a:rPr lang="en-US" altLang="zh-CN"/>
              <a:pPr>
                <a:spcBef>
                  <a:spcPct val="0"/>
                </a:spcBef>
              </a:pPr>
              <a:t>9</a:t>
            </a:fld>
            <a:endParaRPr lang="en-US" altLang="zh-CN"/>
          </a:p>
        </p:txBody>
      </p:sp>
      <p:sp>
        <p:nvSpPr>
          <p:cNvPr id="23555" name="Rectangle 2">
            <a:extLst>
              <a:ext uri="{FF2B5EF4-FFF2-40B4-BE49-F238E27FC236}">
                <a16:creationId xmlns:a16="http://schemas.microsoft.com/office/drawing/2014/main" id="{3C15D5B7-0F22-4974-BE78-09C2AD3F825A}"/>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76CF35C-2E8D-45B0-9660-27412C1183F7}"/>
              </a:ext>
            </a:extLst>
          </p:cNvPr>
          <p:cNvSpPr>
            <a:spLocks noGrp="1" noChangeArrowheads="1"/>
          </p:cNvSpPr>
          <p:nvPr>
            <p:ph type="body" idx="1"/>
          </p:nvPr>
        </p:nvSpPr>
        <p:spPr>
          <a:noFill/>
        </p:spPr>
        <p:txBody>
          <a:bodyPr/>
          <a:lstStyle/>
          <a:p>
            <a:pPr eaLnBrk="1" hangingPunct="1"/>
            <a:r>
              <a:rPr lang="zh-CN" altLang="en-US" dirty="0"/>
              <a:t>地球坐标系</a:t>
            </a:r>
            <a:r>
              <a:rPr lang="en-US" altLang="zh-CN" dirty="0"/>
              <a:t>terrestrial coordinate system</a:t>
            </a:r>
            <a:r>
              <a:rPr lang="zh-CN" altLang="en-US" dirty="0"/>
              <a:t>：地球上用以确定地面点位置的坐标系。－－汉英天文学名词</a:t>
            </a:r>
            <a:r>
              <a:rPr lang="en-US" altLang="zh-CN" dirty="0"/>
              <a:t>1998</a:t>
            </a:r>
          </a:p>
          <a:p>
            <a:pPr eaLnBrk="1" hangingPunct="1"/>
            <a:r>
              <a:rPr lang="zh-CN" altLang="en-US" dirty="0"/>
              <a:t>在大地测量中常用来表示点位</a:t>
            </a:r>
          </a:p>
          <a:p>
            <a:pPr eaLnBrk="1" hangingPunct="1"/>
            <a:r>
              <a:rPr lang="zh-CN" altLang="en-US" dirty="0"/>
              <a:t>它的参考面是椭球面</a:t>
            </a:r>
          </a:p>
          <a:p>
            <a:pPr eaLnBrk="1" hangingPunct="1"/>
            <a:r>
              <a:rPr lang="zh-CN" altLang="en-US" dirty="0"/>
              <a:t>椭球面上的一些几何参考量：</a:t>
            </a:r>
          </a:p>
          <a:p>
            <a:pPr eaLnBrk="1" hangingPunct="1"/>
            <a:r>
              <a:rPr lang="zh-CN" altLang="en-US" dirty="0"/>
              <a:t>卯酉圈</a:t>
            </a:r>
            <a:r>
              <a:rPr lang="en-US" altLang="zh-CN" dirty="0"/>
              <a:t>prime vertical</a:t>
            </a:r>
            <a:r>
              <a:rPr lang="zh-CN" altLang="en-US" dirty="0"/>
              <a:t>：椭球卯酉面与椭球面的截线－－测绘。与子午圈正交的地平经圈。与地平圈交于东点和西点。－－天文</a:t>
            </a:r>
          </a:p>
          <a:p>
            <a:pPr eaLnBrk="1" hangingPunct="1"/>
            <a:r>
              <a:rPr lang="zh-CN" altLang="en-US" dirty="0"/>
              <a:t>卯酉面</a:t>
            </a:r>
            <a:r>
              <a:rPr lang="en-US" altLang="zh-CN" dirty="0"/>
              <a:t>prime vertical plane</a:t>
            </a:r>
            <a:r>
              <a:rPr lang="zh-CN" altLang="en-US" dirty="0"/>
              <a:t>：与子午面相垂直的法截面。</a:t>
            </a:r>
          </a:p>
          <a:p>
            <a:pPr eaLnBrk="1" hangingPunct="1"/>
            <a:r>
              <a:rPr lang="zh-CN" altLang="en-US" dirty="0"/>
              <a:t>子午面</a:t>
            </a:r>
            <a:r>
              <a:rPr lang="en-US" altLang="zh-CN" dirty="0"/>
              <a:t>meridian plane</a:t>
            </a:r>
            <a:r>
              <a:rPr lang="zh-CN" altLang="en-US" dirty="0"/>
              <a:t>：包含椭球旋转轴的平面。</a:t>
            </a:r>
          </a:p>
          <a:p>
            <a:pPr eaLnBrk="1" hangingPunct="1"/>
            <a:r>
              <a:rPr lang="zh-CN" altLang="en-US" dirty="0"/>
              <a:t>子午线</a:t>
            </a:r>
            <a:r>
              <a:rPr lang="en-US" altLang="zh-CN" dirty="0"/>
              <a:t>meridian</a:t>
            </a:r>
            <a:r>
              <a:rPr lang="zh-CN" altLang="en-US" dirty="0"/>
              <a:t>：子午面与椭球面的交线。</a:t>
            </a:r>
          </a:p>
          <a:p>
            <a:pPr eaLnBrk="1" hangingPunct="1"/>
            <a:endParaRPr lang="zh-CN" altLang="en-US" dirty="0"/>
          </a:p>
          <a:p>
            <a:pPr eaLnBrk="1" hangingPunct="1"/>
            <a:r>
              <a:rPr lang="zh-CN" altLang="en-US" dirty="0"/>
              <a:t>卯酉圈曲率半径</a:t>
            </a:r>
            <a:r>
              <a:rPr lang="en-US" altLang="zh-CN" dirty="0"/>
              <a:t>radius of curvature in prime vertical</a:t>
            </a:r>
            <a:r>
              <a:rPr lang="zh-CN" altLang="en-US" dirty="0"/>
              <a:t>：卯酉圈上一点的曲率半径</a:t>
            </a:r>
            <a:r>
              <a:rPr lang="en-US" altLang="zh-CN" dirty="0"/>
              <a:t>(N)</a:t>
            </a:r>
            <a:r>
              <a:rPr lang="zh-CN" altLang="en-US" dirty="0"/>
              <a:t>为：Ｎ＝</a:t>
            </a:r>
            <a:r>
              <a:rPr lang="en-US" altLang="zh-CN" dirty="0"/>
              <a:t>a(1-e2sin2B)-1/2</a:t>
            </a:r>
            <a:r>
              <a:rPr lang="zh-CN" altLang="en-US" dirty="0"/>
              <a:t>式中：</a:t>
            </a:r>
            <a:r>
              <a:rPr lang="en-US" altLang="zh-CN" dirty="0"/>
              <a:t>a— </a:t>
            </a:r>
            <a:r>
              <a:rPr lang="zh-CN" altLang="en-US" dirty="0"/>
              <a:t>椭球长半径；</a:t>
            </a:r>
            <a:r>
              <a:rPr lang="en-US" altLang="zh-CN" dirty="0"/>
              <a:t>e— </a:t>
            </a:r>
            <a:r>
              <a:rPr lang="zh-CN" altLang="en-US" dirty="0"/>
              <a:t>椭球第一偏心率；</a:t>
            </a:r>
            <a:r>
              <a:rPr lang="en-US" altLang="zh-CN" dirty="0"/>
              <a:t>B—</a:t>
            </a:r>
            <a:r>
              <a:rPr lang="zh-CN" altLang="en-US" dirty="0"/>
              <a:t>大地纬度</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AutoShape 16">
            <a:extLst>
              <a:ext uri="{FF2B5EF4-FFF2-40B4-BE49-F238E27FC236}">
                <a16:creationId xmlns:a16="http://schemas.microsoft.com/office/drawing/2014/main" id="{490F3473-3C0E-4005-9CB0-8145C0234A74}"/>
              </a:ext>
            </a:extLst>
          </p:cNvPr>
          <p:cNvSpPr>
            <a:spLocks noChangeArrowheads="1"/>
          </p:cNvSpPr>
          <p:nvPr/>
        </p:nvSpPr>
        <p:spPr bwMode="auto">
          <a:xfrm>
            <a:off x="6659563" y="6597650"/>
            <a:ext cx="288925" cy="260350"/>
          </a:xfrm>
          <a:prstGeom prst="star4">
            <a:avLst>
              <a:gd name="adj" fmla="val 12500"/>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outerShdw dist="107763" dir="135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pic>
        <p:nvPicPr>
          <p:cNvPr id="16" name="图片 15">
            <a:extLst>
              <a:ext uri="{FF2B5EF4-FFF2-40B4-BE49-F238E27FC236}">
                <a16:creationId xmlns:a16="http://schemas.microsoft.com/office/drawing/2014/main" id="{7A466902-C57D-4B85-97C3-99A10FE90A19}"/>
              </a:ext>
            </a:extLst>
          </p:cNvPr>
          <p:cNvPicPr>
            <a:picLocks noChangeAspect="1"/>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687644" y="2637003"/>
            <a:ext cx="1588956" cy="1500022"/>
          </a:xfrm>
          <a:prstGeom prst="rect">
            <a:avLst/>
          </a:prstGeom>
        </p:spPr>
      </p:pic>
      <p:sp>
        <p:nvSpPr>
          <p:cNvPr id="5122" name="Rectangle 2"/>
          <p:cNvSpPr>
            <a:spLocks noGrp="1" noChangeArrowheads="1"/>
          </p:cNvSpPr>
          <p:nvPr>
            <p:ph type="ctrTitle"/>
          </p:nvPr>
        </p:nvSpPr>
        <p:spPr>
          <a:xfrm>
            <a:off x="3276600" y="2614613"/>
            <a:ext cx="5597525" cy="1462087"/>
          </a:xfrm>
        </p:spPr>
        <p:txBody>
          <a:bodyPr/>
          <a:lstStyle>
            <a:lvl1pPr>
              <a:defRPr/>
            </a:lvl1pPr>
          </a:lstStyle>
          <a:p>
            <a:pPr lvl="0"/>
            <a:endParaRPr lang="zh-CN" altLang="zh-CN" noProof="0"/>
          </a:p>
        </p:txBody>
      </p:sp>
      <p:sp>
        <p:nvSpPr>
          <p:cNvPr id="17" name="Rectangle 3">
            <a:extLst>
              <a:ext uri="{FF2B5EF4-FFF2-40B4-BE49-F238E27FC236}">
                <a16:creationId xmlns:a16="http://schemas.microsoft.com/office/drawing/2014/main" id="{F494F269-CD79-449E-B0CF-6176DEC14497}"/>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CBCF0DAC-B52A-4B37-98D3-70022239418E}" type="datetime13">
              <a:rPr lang="zh-CN" altLang="en-US" smtClean="0"/>
              <a:t>下午5时25分38秒</a:t>
            </a:fld>
            <a:endParaRPr lang="en-US" altLang="zh-CN"/>
          </a:p>
        </p:txBody>
      </p:sp>
      <p:sp>
        <p:nvSpPr>
          <p:cNvPr id="18" name="Rectangle 4">
            <a:extLst>
              <a:ext uri="{FF2B5EF4-FFF2-40B4-BE49-F238E27FC236}">
                <a16:creationId xmlns:a16="http://schemas.microsoft.com/office/drawing/2014/main" id="{56427D8E-EEF3-4562-996A-84CB3730D6C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9" name="Rectangle 5">
            <a:extLst>
              <a:ext uri="{FF2B5EF4-FFF2-40B4-BE49-F238E27FC236}">
                <a16:creationId xmlns:a16="http://schemas.microsoft.com/office/drawing/2014/main" id="{3E25F694-911A-4AB6-93BA-2425CB9CAF3B}"/>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A0CA1B32-D70F-4C25-9D02-63D4D7B21BCC}" type="slidenum">
              <a:rPr lang="en-US" altLang="zh-CN"/>
              <a:pPr>
                <a:defRPr/>
              </a:pPr>
              <a:t>‹#›</a:t>
            </a:fld>
            <a:endParaRPr lang="en-US" altLang="zh-CN"/>
          </a:p>
        </p:txBody>
      </p:sp>
    </p:spTree>
    <p:extLst>
      <p:ext uri="{BB962C8B-B14F-4D97-AF65-F5344CB8AC3E}">
        <p14:creationId xmlns:p14="http://schemas.microsoft.com/office/powerpoint/2010/main" val="76937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9AA2E596-32D2-4BD6-B439-5547C4AD9D67}"/>
              </a:ext>
            </a:extLst>
          </p:cNvPr>
          <p:cNvSpPr>
            <a:spLocks noGrp="1" noChangeArrowheads="1"/>
          </p:cNvSpPr>
          <p:nvPr>
            <p:ph type="dt" sz="half" idx="10"/>
          </p:nvPr>
        </p:nvSpPr>
        <p:spPr>
          <a:ln/>
        </p:spPr>
        <p:txBody>
          <a:bodyPr/>
          <a:lstStyle>
            <a:lvl1pPr>
              <a:defRPr/>
            </a:lvl1pPr>
          </a:lstStyle>
          <a:p>
            <a:pPr>
              <a:defRPr/>
            </a:pPr>
            <a:fld id="{CC392941-15B4-41E9-A738-5DC8EF1893B5}" type="datetime13">
              <a:rPr lang="zh-CN" altLang="en-US" smtClean="0"/>
              <a:t>下午5时25分39秒</a:t>
            </a:fld>
            <a:endParaRPr lang="en-US" altLang="zh-CN"/>
          </a:p>
        </p:txBody>
      </p:sp>
      <p:sp>
        <p:nvSpPr>
          <p:cNvPr id="5" name="Rectangle 8">
            <a:extLst>
              <a:ext uri="{FF2B5EF4-FFF2-40B4-BE49-F238E27FC236}">
                <a16:creationId xmlns:a16="http://schemas.microsoft.com/office/drawing/2014/main" id="{D9E51691-186A-4409-919E-0F18DB2CA5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EF4AB162-1241-4A5F-AA0F-6250AB107056}"/>
              </a:ext>
            </a:extLst>
          </p:cNvPr>
          <p:cNvSpPr>
            <a:spLocks noGrp="1" noChangeArrowheads="1"/>
          </p:cNvSpPr>
          <p:nvPr>
            <p:ph type="sldNum" sz="quarter" idx="12"/>
          </p:nvPr>
        </p:nvSpPr>
        <p:spPr>
          <a:ln/>
        </p:spPr>
        <p:txBody>
          <a:bodyPr/>
          <a:lstStyle>
            <a:lvl1pPr>
              <a:defRPr/>
            </a:lvl1pPr>
          </a:lstStyle>
          <a:p>
            <a:pPr>
              <a:defRPr/>
            </a:pPr>
            <a:fld id="{A2073BBE-9497-454B-BBC9-A1CEC4E210A7}" type="slidenum">
              <a:rPr lang="en-US" altLang="zh-CN"/>
              <a:pPr>
                <a:defRPr/>
              </a:pPr>
              <a:t>‹#›</a:t>
            </a:fld>
            <a:endParaRPr lang="en-US" altLang="zh-CN"/>
          </a:p>
        </p:txBody>
      </p:sp>
    </p:spTree>
    <p:extLst>
      <p:ext uri="{BB962C8B-B14F-4D97-AF65-F5344CB8AC3E}">
        <p14:creationId xmlns:p14="http://schemas.microsoft.com/office/powerpoint/2010/main" val="272238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4200" y="115888"/>
            <a:ext cx="2009775" cy="57721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00113" y="115888"/>
            <a:ext cx="5881687" cy="57721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E8B3E100-95F4-4BB6-8002-C7EF1F0248C7}"/>
              </a:ext>
            </a:extLst>
          </p:cNvPr>
          <p:cNvSpPr>
            <a:spLocks noGrp="1" noChangeArrowheads="1"/>
          </p:cNvSpPr>
          <p:nvPr>
            <p:ph type="dt" sz="half" idx="10"/>
          </p:nvPr>
        </p:nvSpPr>
        <p:spPr>
          <a:ln/>
        </p:spPr>
        <p:txBody>
          <a:bodyPr/>
          <a:lstStyle>
            <a:lvl1pPr>
              <a:defRPr/>
            </a:lvl1pPr>
          </a:lstStyle>
          <a:p>
            <a:pPr>
              <a:defRPr/>
            </a:pPr>
            <a:fld id="{09F3D79B-179D-4641-BBE2-6A2D4E6BBE6F}" type="datetime13">
              <a:rPr lang="zh-CN" altLang="en-US" smtClean="0"/>
              <a:t>下午5时25分39秒</a:t>
            </a:fld>
            <a:endParaRPr lang="en-US" altLang="zh-CN"/>
          </a:p>
        </p:txBody>
      </p:sp>
      <p:sp>
        <p:nvSpPr>
          <p:cNvPr id="5" name="Rectangle 8">
            <a:extLst>
              <a:ext uri="{FF2B5EF4-FFF2-40B4-BE49-F238E27FC236}">
                <a16:creationId xmlns:a16="http://schemas.microsoft.com/office/drawing/2014/main" id="{D79DE65A-A721-46F2-A228-ACC1AAA7DF4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823D9BFF-1ECA-43FF-BF86-D6FB46D71561}"/>
              </a:ext>
            </a:extLst>
          </p:cNvPr>
          <p:cNvSpPr>
            <a:spLocks noGrp="1" noChangeArrowheads="1"/>
          </p:cNvSpPr>
          <p:nvPr>
            <p:ph type="sldNum" sz="quarter" idx="12"/>
          </p:nvPr>
        </p:nvSpPr>
        <p:spPr>
          <a:ln/>
        </p:spPr>
        <p:txBody>
          <a:bodyPr/>
          <a:lstStyle>
            <a:lvl1pPr>
              <a:defRPr/>
            </a:lvl1pPr>
          </a:lstStyle>
          <a:p>
            <a:pPr>
              <a:defRPr/>
            </a:pPr>
            <a:fld id="{8B9D8B3A-5672-410A-BF0E-E50A984AB2E6}" type="slidenum">
              <a:rPr lang="en-US" altLang="zh-CN"/>
              <a:pPr>
                <a:defRPr/>
              </a:pPr>
              <a:t>‹#›</a:t>
            </a:fld>
            <a:endParaRPr lang="en-US" altLang="zh-CN"/>
          </a:p>
        </p:txBody>
      </p:sp>
    </p:spTree>
    <p:extLst>
      <p:ext uri="{BB962C8B-B14F-4D97-AF65-F5344CB8AC3E}">
        <p14:creationId xmlns:p14="http://schemas.microsoft.com/office/powerpoint/2010/main" val="353809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115888"/>
            <a:ext cx="7793037" cy="1198562"/>
          </a:xfrm>
        </p:spPr>
        <p:txBody>
          <a:bodyPr/>
          <a:lstStyle/>
          <a:p>
            <a:r>
              <a:rPr lang="zh-CN" altLang="en-US"/>
              <a:t>单击此处编辑母版标题样式</a:t>
            </a:r>
          </a:p>
        </p:txBody>
      </p:sp>
      <p:sp>
        <p:nvSpPr>
          <p:cNvPr id="3" name="文本占位符 2"/>
          <p:cNvSpPr>
            <a:spLocks noGrp="1"/>
          </p:cNvSpPr>
          <p:nvPr>
            <p:ph type="body" sz="half" idx="1"/>
          </p:nvPr>
        </p:nvSpPr>
        <p:spPr>
          <a:xfrm>
            <a:off x="900113" y="1773238"/>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862513" y="1773238"/>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862513" y="3906838"/>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7">
            <a:extLst>
              <a:ext uri="{FF2B5EF4-FFF2-40B4-BE49-F238E27FC236}">
                <a16:creationId xmlns:a16="http://schemas.microsoft.com/office/drawing/2014/main" id="{1D10CA6C-CD59-41BF-8BEF-FFC310C6B54F}"/>
              </a:ext>
            </a:extLst>
          </p:cNvPr>
          <p:cNvSpPr>
            <a:spLocks noGrp="1" noChangeArrowheads="1"/>
          </p:cNvSpPr>
          <p:nvPr>
            <p:ph type="dt" sz="half" idx="10"/>
          </p:nvPr>
        </p:nvSpPr>
        <p:spPr>
          <a:ln/>
        </p:spPr>
        <p:txBody>
          <a:bodyPr/>
          <a:lstStyle>
            <a:lvl1pPr>
              <a:defRPr/>
            </a:lvl1pPr>
          </a:lstStyle>
          <a:p>
            <a:pPr>
              <a:defRPr/>
            </a:pPr>
            <a:fld id="{01F68D31-3DEB-46C5-A27F-73DBAF93511D}" type="datetime13">
              <a:rPr lang="zh-CN" altLang="en-US" smtClean="0"/>
              <a:t>下午5时25分39秒</a:t>
            </a:fld>
            <a:endParaRPr lang="en-US" altLang="zh-CN"/>
          </a:p>
        </p:txBody>
      </p:sp>
      <p:sp>
        <p:nvSpPr>
          <p:cNvPr id="7" name="Rectangle 8">
            <a:extLst>
              <a:ext uri="{FF2B5EF4-FFF2-40B4-BE49-F238E27FC236}">
                <a16:creationId xmlns:a16="http://schemas.microsoft.com/office/drawing/2014/main" id="{D4912F0A-2E65-4F4E-ACD5-D5E36D367F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9">
            <a:extLst>
              <a:ext uri="{FF2B5EF4-FFF2-40B4-BE49-F238E27FC236}">
                <a16:creationId xmlns:a16="http://schemas.microsoft.com/office/drawing/2014/main" id="{286F3D90-620B-4A60-A677-81BB65B0E795}"/>
              </a:ext>
            </a:extLst>
          </p:cNvPr>
          <p:cNvSpPr>
            <a:spLocks noGrp="1" noChangeArrowheads="1"/>
          </p:cNvSpPr>
          <p:nvPr>
            <p:ph type="sldNum" sz="quarter" idx="12"/>
          </p:nvPr>
        </p:nvSpPr>
        <p:spPr>
          <a:ln/>
        </p:spPr>
        <p:txBody>
          <a:bodyPr/>
          <a:lstStyle>
            <a:lvl1pPr>
              <a:defRPr/>
            </a:lvl1pPr>
          </a:lstStyle>
          <a:p>
            <a:pPr>
              <a:defRPr/>
            </a:pPr>
            <a:fld id="{90C1CE10-AC04-4661-8031-D1379003D65D}" type="slidenum">
              <a:rPr lang="en-US" altLang="zh-CN"/>
              <a:pPr>
                <a:defRPr/>
              </a:pPr>
              <a:t>‹#›</a:t>
            </a:fld>
            <a:endParaRPr lang="en-US" altLang="zh-CN"/>
          </a:p>
        </p:txBody>
      </p:sp>
    </p:spTree>
    <p:extLst>
      <p:ext uri="{BB962C8B-B14F-4D97-AF65-F5344CB8AC3E}">
        <p14:creationId xmlns:p14="http://schemas.microsoft.com/office/powerpoint/2010/main" val="5603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a:extLst>
              <a:ext uri="{FF2B5EF4-FFF2-40B4-BE49-F238E27FC236}">
                <a16:creationId xmlns:a16="http://schemas.microsoft.com/office/drawing/2014/main" id="{30959AFF-1D5A-4C34-83CC-78A8F5D64FBA}"/>
              </a:ext>
            </a:extLst>
          </p:cNvPr>
          <p:cNvSpPr>
            <a:spLocks noGrp="1" noChangeArrowheads="1"/>
          </p:cNvSpPr>
          <p:nvPr>
            <p:ph type="dt" sz="half" idx="10"/>
          </p:nvPr>
        </p:nvSpPr>
        <p:spPr>
          <a:ln/>
        </p:spPr>
        <p:txBody>
          <a:bodyPr/>
          <a:lstStyle>
            <a:lvl1pPr>
              <a:defRPr/>
            </a:lvl1pPr>
          </a:lstStyle>
          <a:p>
            <a:pPr>
              <a:defRPr/>
            </a:pPr>
            <a:fld id="{6A193596-A2AD-492F-9C46-62BBA4CBF5AF}" type="datetime13">
              <a:rPr lang="zh-CN" altLang="en-US" smtClean="0"/>
              <a:t>下午5时25分39秒</a:t>
            </a:fld>
            <a:endParaRPr lang="en-US" altLang="zh-CN"/>
          </a:p>
        </p:txBody>
      </p:sp>
      <p:sp>
        <p:nvSpPr>
          <p:cNvPr id="5" name="Rectangle 8">
            <a:extLst>
              <a:ext uri="{FF2B5EF4-FFF2-40B4-BE49-F238E27FC236}">
                <a16:creationId xmlns:a16="http://schemas.microsoft.com/office/drawing/2014/main" id="{5EB6E2D6-0A7B-45B6-92C9-CD73184127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263E0C33-56BD-4DDC-BEFA-CEF260AE767F}"/>
              </a:ext>
            </a:extLst>
          </p:cNvPr>
          <p:cNvSpPr>
            <a:spLocks noGrp="1" noChangeArrowheads="1"/>
          </p:cNvSpPr>
          <p:nvPr>
            <p:ph type="sldNum" sz="quarter" idx="12"/>
          </p:nvPr>
        </p:nvSpPr>
        <p:spPr>
          <a:ln/>
        </p:spPr>
        <p:txBody>
          <a:bodyPr/>
          <a:lstStyle>
            <a:lvl1pPr>
              <a:defRPr/>
            </a:lvl1pPr>
          </a:lstStyle>
          <a:p>
            <a:pPr>
              <a:defRPr/>
            </a:pPr>
            <a:fld id="{25D22C55-628C-4D0A-B565-DA98A86993DE}" type="slidenum">
              <a:rPr lang="en-US" altLang="zh-CN"/>
              <a:pPr>
                <a:defRPr/>
              </a:pPr>
              <a:t>‹#›</a:t>
            </a:fld>
            <a:endParaRPr lang="en-US" altLang="zh-CN"/>
          </a:p>
        </p:txBody>
      </p:sp>
    </p:spTree>
    <p:extLst>
      <p:ext uri="{BB962C8B-B14F-4D97-AF65-F5344CB8AC3E}">
        <p14:creationId xmlns:p14="http://schemas.microsoft.com/office/powerpoint/2010/main" val="420310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a:extLst>
              <a:ext uri="{FF2B5EF4-FFF2-40B4-BE49-F238E27FC236}">
                <a16:creationId xmlns:a16="http://schemas.microsoft.com/office/drawing/2014/main" id="{AFAF3C1F-DB86-409C-8855-FD3691CA31FC}"/>
              </a:ext>
            </a:extLst>
          </p:cNvPr>
          <p:cNvSpPr>
            <a:spLocks noGrp="1" noChangeArrowheads="1"/>
          </p:cNvSpPr>
          <p:nvPr>
            <p:ph type="dt" sz="half" idx="10"/>
          </p:nvPr>
        </p:nvSpPr>
        <p:spPr>
          <a:ln/>
        </p:spPr>
        <p:txBody>
          <a:bodyPr/>
          <a:lstStyle>
            <a:lvl1pPr>
              <a:defRPr/>
            </a:lvl1pPr>
          </a:lstStyle>
          <a:p>
            <a:pPr>
              <a:defRPr/>
            </a:pPr>
            <a:fld id="{FEEC5EF2-321E-412B-A5DA-B075F530A227}" type="datetime13">
              <a:rPr lang="zh-CN" altLang="en-US" smtClean="0"/>
              <a:t>下午5时25分39秒</a:t>
            </a:fld>
            <a:endParaRPr lang="en-US" altLang="zh-CN"/>
          </a:p>
        </p:txBody>
      </p:sp>
      <p:sp>
        <p:nvSpPr>
          <p:cNvPr id="5" name="Rectangle 8">
            <a:extLst>
              <a:ext uri="{FF2B5EF4-FFF2-40B4-BE49-F238E27FC236}">
                <a16:creationId xmlns:a16="http://schemas.microsoft.com/office/drawing/2014/main" id="{02AD67DE-F177-4EED-82E2-11BEDF0AFFC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a:extLst>
              <a:ext uri="{FF2B5EF4-FFF2-40B4-BE49-F238E27FC236}">
                <a16:creationId xmlns:a16="http://schemas.microsoft.com/office/drawing/2014/main" id="{CC0C7243-435F-4A41-B38E-4138C13514FA}"/>
              </a:ext>
            </a:extLst>
          </p:cNvPr>
          <p:cNvSpPr>
            <a:spLocks noGrp="1" noChangeArrowheads="1"/>
          </p:cNvSpPr>
          <p:nvPr>
            <p:ph type="sldNum" sz="quarter" idx="12"/>
          </p:nvPr>
        </p:nvSpPr>
        <p:spPr>
          <a:ln/>
        </p:spPr>
        <p:txBody>
          <a:bodyPr/>
          <a:lstStyle>
            <a:lvl1pPr>
              <a:defRPr/>
            </a:lvl1pPr>
          </a:lstStyle>
          <a:p>
            <a:pPr>
              <a:defRPr/>
            </a:pPr>
            <a:fld id="{3280B17F-495B-486A-BC50-09F93D258FE3}" type="slidenum">
              <a:rPr lang="en-US" altLang="zh-CN"/>
              <a:pPr>
                <a:defRPr/>
              </a:pPr>
              <a:t>‹#›</a:t>
            </a:fld>
            <a:endParaRPr lang="en-US" altLang="zh-CN"/>
          </a:p>
        </p:txBody>
      </p:sp>
    </p:spTree>
    <p:extLst>
      <p:ext uri="{BB962C8B-B14F-4D97-AF65-F5344CB8AC3E}">
        <p14:creationId xmlns:p14="http://schemas.microsoft.com/office/powerpoint/2010/main" val="3377961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2513"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a:extLst>
              <a:ext uri="{FF2B5EF4-FFF2-40B4-BE49-F238E27FC236}">
                <a16:creationId xmlns:a16="http://schemas.microsoft.com/office/drawing/2014/main" id="{758A18D9-8E65-4206-B938-B9F3222A9982}"/>
              </a:ext>
            </a:extLst>
          </p:cNvPr>
          <p:cNvSpPr>
            <a:spLocks noGrp="1" noChangeArrowheads="1"/>
          </p:cNvSpPr>
          <p:nvPr>
            <p:ph type="dt" sz="half" idx="10"/>
          </p:nvPr>
        </p:nvSpPr>
        <p:spPr>
          <a:ln/>
        </p:spPr>
        <p:txBody>
          <a:bodyPr/>
          <a:lstStyle>
            <a:lvl1pPr>
              <a:defRPr/>
            </a:lvl1pPr>
          </a:lstStyle>
          <a:p>
            <a:pPr>
              <a:defRPr/>
            </a:pPr>
            <a:fld id="{D26BDF2A-F592-4784-BB89-37A1B96F5BDA}" type="datetime13">
              <a:rPr lang="zh-CN" altLang="en-US" smtClean="0"/>
              <a:t>下午5时25分39秒</a:t>
            </a:fld>
            <a:endParaRPr lang="en-US" altLang="zh-CN"/>
          </a:p>
        </p:txBody>
      </p:sp>
      <p:sp>
        <p:nvSpPr>
          <p:cNvPr id="6" name="Rectangle 8">
            <a:extLst>
              <a:ext uri="{FF2B5EF4-FFF2-40B4-BE49-F238E27FC236}">
                <a16:creationId xmlns:a16="http://schemas.microsoft.com/office/drawing/2014/main" id="{ACBB5FE3-CD4C-4A39-A3EB-8613185168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5E6EC846-4E30-4355-9DD3-F835CADD2CEF}"/>
              </a:ext>
            </a:extLst>
          </p:cNvPr>
          <p:cNvSpPr>
            <a:spLocks noGrp="1" noChangeArrowheads="1"/>
          </p:cNvSpPr>
          <p:nvPr>
            <p:ph type="sldNum" sz="quarter" idx="12"/>
          </p:nvPr>
        </p:nvSpPr>
        <p:spPr>
          <a:ln/>
        </p:spPr>
        <p:txBody>
          <a:bodyPr/>
          <a:lstStyle>
            <a:lvl1pPr>
              <a:defRPr/>
            </a:lvl1pPr>
          </a:lstStyle>
          <a:p>
            <a:pPr>
              <a:defRPr/>
            </a:pPr>
            <a:fld id="{B5D34BE7-403F-439B-BD14-A5BBB82379F6}" type="slidenum">
              <a:rPr lang="en-US" altLang="zh-CN"/>
              <a:pPr>
                <a:defRPr/>
              </a:pPr>
              <a:t>‹#›</a:t>
            </a:fld>
            <a:endParaRPr lang="en-US" altLang="zh-CN"/>
          </a:p>
        </p:txBody>
      </p:sp>
    </p:spTree>
    <p:extLst>
      <p:ext uri="{BB962C8B-B14F-4D97-AF65-F5344CB8AC3E}">
        <p14:creationId xmlns:p14="http://schemas.microsoft.com/office/powerpoint/2010/main" val="319899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a:extLst>
              <a:ext uri="{FF2B5EF4-FFF2-40B4-BE49-F238E27FC236}">
                <a16:creationId xmlns:a16="http://schemas.microsoft.com/office/drawing/2014/main" id="{8587006D-AB15-4924-AF1F-E6D39A8DD348}"/>
              </a:ext>
            </a:extLst>
          </p:cNvPr>
          <p:cNvSpPr>
            <a:spLocks noGrp="1" noChangeArrowheads="1"/>
          </p:cNvSpPr>
          <p:nvPr>
            <p:ph type="dt" sz="half" idx="10"/>
          </p:nvPr>
        </p:nvSpPr>
        <p:spPr>
          <a:ln/>
        </p:spPr>
        <p:txBody>
          <a:bodyPr/>
          <a:lstStyle>
            <a:lvl1pPr>
              <a:defRPr/>
            </a:lvl1pPr>
          </a:lstStyle>
          <a:p>
            <a:pPr>
              <a:defRPr/>
            </a:pPr>
            <a:fld id="{68133C4C-1941-4BEF-8B81-B40B60AD2EE5}" type="datetime13">
              <a:rPr lang="zh-CN" altLang="en-US" smtClean="0"/>
              <a:t>下午5时25分39秒</a:t>
            </a:fld>
            <a:endParaRPr lang="en-US" altLang="zh-CN"/>
          </a:p>
        </p:txBody>
      </p:sp>
      <p:sp>
        <p:nvSpPr>
          <p:cNvPr id="8" name="Rectangle 8">
            <a:extLst>
              <a:ext uri="{FF2B5EF4-FFF2-40B4-BE49-F238E27FC236}">
                <a16:creationId xmlns:a16="http://schemas.microsoft.com/office/drawing/2014/main" id="{65530AE8-19D5-4917-A7D3-654199FA89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C6A258B6-5128-45DE-8A18-4E73512C223F}"/>
              </a:ext>
            </a:extLst>
          </p:cNvPr>
          <p:cNvSpPr>
            <a:spLocks noGrp="1" noChangeArrowheads="1"/>
          </p:cNvSpPr>
          <p:nvPr>
            <p:ph type="sldNum" sz="quarter" idx="12"/>
          </p:nvPr>
        </p:nvSpPr>
        <p:spPr>
          <a:ln/>
        </p:spPr>
        <p:txBody>
          <a:bodyPr/>
          <a:lstStyle>
            <a:lvl1pPr>
              <a:defRPr/>
            </a:lvl1pPr>
          </a:lstStyle>
          <a:p>
            <a:pPr>
              <a:defRPr/>
            </a:pPr>
            <a:fld id="{8FBFE7B3-3EA6-41F0-B506-5B72E01A8CD0}" type="slidenum">
              <a:rPr lang="en-US" altLang="zh-CN"/>
              <a:pPr>
                <a:defRPr/>
              </a:pPr>
              <a:t>‹#›</a:t>
            </a:fld>
            <a:endParaRPr lang="en-US" altLang="zh-CN"/>
          </a:p>
        </p:txBody>
      </p:sp>
    </p:spTree>
    <p:extLst>
      <p:ext uri="{BB962C8B-B14F-4D97-AF65-F5344CB8AC3E}">
        <p14:creationId xmlns:p14="http://schemas.microsoft.com/office/powerpoint/2010/main" val="1920426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a:extLst>
              <a:ext uri="{FF2B5EF4-FFF2-40B4-BE49-F238E27FC236}">
                <a16:creationId xmlns:a16="http://schemas.microsoft.com/office/drawing/2014/main" id="{3F681D7A-F6E9-4C24-A6DD-E9E259DE8F48}"/>
              </a:ext>
            </a:extLst>
          </p:cNvPr>
          <p:cNvSpPr>
            <a:spLocks noGrp="1" noChangeArrowheads="1"/>
          </p:cNvSpPr>
          <p:nvPr>
            <p:ph type="dt" sz="half" idx="10"/>
          </p:nvPr>
        </p:nvSpPr>
        <p:spPr>
          <a:ln/>
        </p:spPr>
        <p:txBody>
          <a:bodyPr/>
          <a:lstStyle>
            <a:lvl1pPr>
              <a:defRPr/>
            </a:lvl1pPr>
          </a:lstStyle>
          <a:p>
            <a:pPr>
              <a:defRPr/>
            </a:pPr>
            <a:fld id="{C1D40360-337A-4422-8488-7897B5FF2249}" type="datetime13">
              <a:rPr lang="zh-CN" altLang="en-US" smtClean="0"/>
              <a:t>下午5时25分39秒</a:t>
            </a:fld>
            <a:endParaRPr lang="en-US" altLang="zh-CN"/>
          </a:p>
        </p:txBody>
      </p:sp>
      <p:sp>
        <p:nvSpPr>
          <p:cNvPr id="4" name="Rectangle 8">
            <a:extLst>
              <a:ext uri="{FF2B5EF4-FFF2-40B4-BE49-F238E27FC236}">
                <a16:creationId xmlns:a16="http://schemas.microsoft.com/office/drawing/2014/main" id="{E8D8F4DA-1F61-48C7-B341-D2735E8B7F7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a:extLst>
              <a:ext uri="{FF2B5EF4-FFF2-40B4-BE49-F238E27FC236}">
                <a16:creationId xmlns:a16="http://schemas.microsoft.com/office/drawing/2014/main" id="{67D011B0-7DE2-43AF-AAEC-001EDA0B5A54}"/>
              </a:ext>
            </a:extLst>
          </p:cNvPr>
          <p:cNvSpPr>
            <a:spLocks noGrp="1" noChangeArrowheads="1"/>
          </p:cNvSpPr>
          <p:nvPr>
            <p:ph type="sldNum" sz="quarter" idx="12"/>
          </p:nvPr>
        </p:nvSpPr>
        <p:spPr>
          <a:ln/>
        </p:spPr>
        <p:txBody>
          <a:bodyPr/>
          <a:lstStyle>
            <a:lvl1pPr>
              <a:defRPr/>
            </a:lvl1pPr>
          </a:lstStyle>
          <a:p>
            <a:pPr>
              <a:defRPr/>
            </a:pPr>
            <a:fld id="{4FA76AAC-79D2-4AEE-93B2-C4A34A9C4EDC}" type="slidenum">
              <a:rPr lang="en-US" altLang="zh-CN"/>
              <a:pPr>
                <a:defRPr/>
              </a:pPr>
              <a:t>‹#›</a:t>
            </a:fld>
            <a:endParaRPr lang="en-US" altLang="zh-CN"/>
          </a:p>
        </p:txBody>
      </p:sp>
    </p:spTree>
    <p:extLst>
      <p:ext uri="{BB962C8B-B14F-4D97-AF65-F5344CB8AC3E}">
        <p14:creationId xmlns:p14="http://schemas.microsoft.com/office/powerpoint/2010/main" val="349500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7D8572B-0094-42FD-AA2D-D03ACC01F939}"/>
              </a:ext>
            </a:extLst>
          </p:cNvPr>
          <p:cNvSpPr>
            <a:spLocks noGrp="1" noChangeArrowheads="1"/>
          </p:cNvSpPr>
          <p:nvPr>
            <p:ph type="dt" sz="half" idx="10"/>
          </p:nvPr>
        </p:nvSpPr>
        <p:spPr>
          <a:ln/>
        </p:spPr>
        <p:txBody>
          <a:bodyPr/>
          <a:lstStyle>
            <a:lvl1pPr>
              <a:defRPr/>
            </a:lvl1pPr>
          </a:lstStyle>
          <a:p>
            <a:pPr>
              <a:defRPr/>
            </a:pPr>
            <a:fld id="{AE1A7B29-76BF-47BF-BE1E-94DB27D5E13C}" type="datetime13">
              <a:rPr lang="zh-CN" altLang="en-US" smtClean="0"/>
              <a:t>下午5时25分39秒</a:t>
            </a:fld>
            <a:endParaRPr lang="en-US" altLang="zh-CN"/>
          </a:p>
        </p:txBody>
      </p:sp>
      <p:sp>
        <p:nvSpPr>
          <p:cNvPr id="3" name="Rectangle 8">
            <a:extLst>
              <a:ext uri="{FF2B5EF4-FFF2-40B4-BE49-F238E27FC236}">
                <a16:creationId xmlns:a16="http://schemas.microsoft.com/office/drawing/2014/main" id="{586B50B8-C848-4892-89F4-DA72834C3F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a:extLst>
              <a:ext uri="{FF2B5EF4-FFF2-40B4-BE49-F238E27FC236}">
                <a16:creationId xmlns:a16="http://schemas.microsoft.com/office/drawing/2014/main" id="{0A488828-349A-435B-B43B-C9DD2D40772D}"/>
              </a:ext>
            </a:extLst>
          </p:cNvPr>
          <p:cNvSpPr>
            <a:spLocks noGrp="1" noChangeArrowheads="1"/>
          </p:cNvSpPr>
          <p:nvPr>
            <p:ph type="sldNum" sz="quarter" idx="12"/>
          </p:nvPr>
        </p:nvSpPr>
        <p:spPr>
          <a:ln/>
        </p:spPr>
        <p:txBody>
          <a:bodyPr/>
          <a:lstStyle>
            <a:lvl1pPr>
              <a:defRPr/>
            </a:lvl1pPr>
          </a:lstStyle>
          <a:p>
            <a:pPr>
              <a:defRPr/>
            </a:pPr>
            <a:fld id="{7CAE64CA-98E6-4429-B79C-790AFC72B2E8}" type="slidenum">
              <a:rPr lang="en-US" altLang="zh-CN"/>
              <a:pPr>
                <a:defRPr/>
              </a:pPr>
              <a:t>‹#›</a:t>
            </a:fld>
            <a:endParaRPr lang="en-US" altLang="zh-CN"/>
          </a:p>
        </p:txBody>
      </p:sp>
    </p:spTree>
    <p:extLst>
      <p:ext uri="{BB962C8B-B14F-4D97-AF65-F5344CB8AC3E}">
        <p14:creationId xmlns:p14="http://schemas.microsoft.com/office/powerpoint/2010/main" val="326651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343B6B2C-1BFC-496E-9BBC-A9ACB46B23B4}"/>
              </a:ext>
            </a:extLst>
          </p:cNvPr>
          <p:cNvSpPr>
            <a:spLocks noGrp="1" noChangeArrowheads="1"/>
          </p:cNvSpPr>
          <p:nvPr>
            <p:ph type="dt" sz="half" idx="10"/>
          </p:nvPr>
        </p:nvSpPr>
        <p:spPr>
          <a:ln/>
        </p:spPr>
        <p:txBody>
          <a:bodyPr/>
          <a:lstStyle>
            <a:lvl1pPr>
              <a:defRPr/>
            </a:lvl1pPr>
          </a:lstStyle>
          <a:p>
            <a:pPr>
              <a:defRPr/>
            </a:pPr>
            <a:fld id="{39C3AF01-804E-4713-9627-EAC9BFD49387}" type="datetime13">
              <a:rPr lang="zh-CN" altLang="en-US" smtClean="0"/>
              <a:t>下午5时25分39秒</a:t>
            </a:fld>
            <a:endParaRPr lang="en-US" altLang="zh-CN"/>
          </a:p>
        </p:txBody>
      </p:sp>
      <p:sp>
        <p:nvSpPr>
          <p:cNvPr id="6" name="Rectangle 8">
            <a:extLst>
              <a:ext uri="{FF2B5EF4-FFF2-40B4-BE49-F238E27FC236}">
                <a16:creationId xmlns:a16="http://schemas.microsoft.com/office/drawing/2014/main" id="{DF02DCF8-63B3-4CC8-8CB1-4307335C4C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8A0553EF-4A72-43EB-BDBA-3D80F8ABB450}"/>
              </a:ext>
            </a:extLst>
          </p:cNvPr>
          <p:cNvSpPr>
            <a:spLocks noGrp="1" noChangeArrowheads="1"/>
          </p:cNvSpPr>
          <p:nvPr>
            <p:ph type="sldNum" sz="quarter" idx="12"/>
          </p:nvPr>
        </p:nvSpPr>
        <p:spPr>
          <a:ln/>
        </p:spPr>
        <p:txBody>
          <a:bodyPr/>
          <a:lstStyle>
            <a:lvl1pPr>
              <a:defRPr/>
            </a:lvl1pPr>
          </a:lstStyle>
          <a:p>
            <a:pPr>
              <a:defRPr/>
            </a:pPr>
            <a:fld id="{7F5E6AF4-C8C3-4765-B00F-3E752BFE4F59}" type="slidenum">
              <a:rPr lang="en-US" altLang="zh-CN"/>
              <a:pPr>
                <a:defRPr/>
              </a:pPr>
              <a:t>‹#›</a:t>
            </a:fld>
            <a:endParaRPr lang="en-US" altLang="zh-CN"/>
          </a:p>
        </p:txBody>
      </p:sp>
    </p:spTree>
    <p:extLst>
      <p:ext uri="{BB962C8B-B14F-4D97-AF65-F5344CB8AC3E}">
        <p14:creationId xmlns:p14="http://schemas.microsoft.com/office/powerpoint/2010/main" val="40085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a:extLst>
              <a:ext uri="{FF2B5EF4-FFF2-40B4-BE49-F238E27FC236}">
                <a16:creationId xmlns:a16="http://schemas.microsoft.com/office/drawing/2014/main" id="{40A8557D-D8AF-4D34-8768-76F6D4151E65}"/>
              </a:ext>
            </a:extLst>
          </p:cNvPr>
          <p:cNvSpPr>
            <a:spLocks noGrp="1" noChangeArrowheads="1"/>
          </p:cNvSpPr>
          <p:nvPr>
            <p:ph type="dt" sz="half" idx="10"/>
          </p:nvPr>
        </p:nvSpPr>
        <p:spPr>
          <a:ln/>
        </p:spPr>
        <p:txBody>
          <a:bodyPr/>
          <a:lstStyle>
            <a:lvl1pPr>
              <a:defRPr/>
            </a:lvl1pPr>
          </a:lstStyle>
          <a:p>
            <a:pPr>
              <a:defRPr/>
            </a:pPr>
            <a:fld id="{0DF2F685-6B6D-4799-952A-C01A1F5FF318}" type="datetime13">
              <a:rPr lang="zh-CN" altLang="en-US" smtClean="0"/>
              <a:t>下午5时25分39秒</a:t>
            </a:fld>
            <a:endParaRPr lang="en-US" altLang="zh-CN"/>
          </a:p>
        </p:txBody>
      </p:sp>
      <p:sp>
        <p:nvSpPr>
          <p:cNvPr id="6" name="Rectangle 8">
            <a:extLst>
              <a:ext uri="{FF2B5EF4-FFF2-40B4-BE49-F238E27FC236}">
                <a16:creationId xmlns:a16="http://schemas.microsoft.com/office/drawing/2014/main" id="{132AAC35-433A-45F3-BF59-23CE1C8F596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a:extLst>
              <a:ext uri="{FF2B5EF4-FFF2-40B4-BE49-F238E27FC236}">
                <a16:creationId xmlns:a16="http://schemas.microsoft.com/office/drawing/2014/main" id="{BB048F4A-8D22-4690-9EA5-65B30B411B4F}"/>
              </a:ext>
            </a:extLst>
          </p:cNvPr>
          <p:cNvSpPr>
            <a:spLocks noGrp="1" noChangeArrowheads="1"/>
          </p:cNvSpPr>
          <p:nvPr>
            <p:ph type="sldNum" sz="quarter" idx="12"/>
          </p:nvPr>
        </p:nvSpPr>
        <p:spPr>
          <a:ln/>
        </p:spPr>
        <p:txBody>
          <a:bodyPr/>
          <a:lstStyle>
            <a:lvl1pPr>
              <a:defRPr/>
            </a:lvl1pPr>
          </a:lstStyle>
          <a:p>
            <a:pPr>
              <a:defRPr/>
            </a:pPr>
            <a:fld id="{9AA4BE7E-16BE-4EDB-8652-D4A7D7AB38D2}" type="slidenum">
              <a:rPr lang="en-US" altLang="zh-CN"/>
              <a:pPr>
                <a:defRPr/>
              </a:pPr>
              <a:t>‹#›</a:t>
            </a:fld>
            <a:endParaRPr lang="en-US" altLang="zh-CN"/>
          </a:p>
        </p:txBody>
      </p:sp>
    </p:spTree>
    <p:extLst>
      <p:ext uri="{BB962C8B-B14F-4D97-AF65-F5344CB8AC3E}">
        <p14:creationId xmlns:p14="http://schemas.microsoft.com/office/powerpoint/2010/main" val="71159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tx1">
                <a:lumMod val="95000"/>
                <a:lumOff val="5000"/>
              </a:schemeClr>
            </a:gs>
            <a:gs pos="100000">
              <a:schemeClr val="tx1">
                <a:lumMod val="85000"/>
                <a:lumOff val="15000"/>
              </a:schemeClr>
            </a:gs>
          </a:gsLst>
          <a:path path="shape">
            <a:fillToRect l="50000" t="50000" r="50000" b="50000"/>
          </a:path>
        </a:gradFill>
        <a:effectLst/>
      </p:bgPr>
    </p:bg>
    <p:spTree>
      <p:nvGrpSpPr>
        <p:cNvPr id="1" name=""/>
        <p:cNvGrpSpPr/>
        <p:nvPr/>
      </p:nvGrpSpPr>
      <p:grpSpPr>
        <a:xfrm>
          <a:off x="0" y="0"/>
          <a:ext cx="0" cy="0"/>
          <a:chOff x="0" y="0"/>
          <a:chExt cx="0" cy="0"/>
        </a:xfrm>
      </p:grpSpPr>
      <p:sp>
        <p:nvSpPr>
          <p:cNvPr id="1029" name="AutoShape 3">
            <a:extLst>
              <a:ext uri="{FF2B5EF4-FFF2-40B4-BE49-F238E27FC236}">
                <a16:creationId xmlns:a16="http://schemas.microsoft.com/office/drawing/2014/main" id="{5810811F-7ED4-489D-A0A6-9E3A7AB1609D}"/>
              </a:ext>
            </a:extLst>
          </p:cNvPr>
          <p:cNvSpPr>
            <a:spLocks noChangeArrowheads="1"/>
          </p:cNvSpPr>
          <p:nvPr/>
        </p:nvSpPr>
        <p:spPr bwMode="auto">
          <a:xfrm>
            <a:off x="1258888" y="0"/>
            <a:ext cx="288925" cy="260350"/>
          </a:xfrm>
          <a:prstGeom prst="star4">
            <a:avLst>
              <a:gd name="adj" fmla="val 12500"/>
            </a:avLst>
          </a:prstGeom>
          <a:gradFill rotWithShape="1">
            <a:gsLst>
              <a:gs pos="0">
                <a:srgbClr val="CCCCFF"/>
              </a:gs>
              <a:gs pos="17999">
                <a:srgbClr val="99CCFF"/>
              </a:gs>
              <a:gs pos="36000">
                <a:srgbClr val="9966FF"/>
              </a:gs>
              <a:gs pos="61000">
                <a:srgbClr val="CC99FF"/>
              </a:gs>
              <a:gs pos="82001">
                <a:srgbClr val="99CCFF"/>
              </a:gs>
              <a:gs pos="100000">
                <a:srgbClr val="CC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028" name="Rectangle 5">
            <a:extLst>
              <a:ext uri="{FF2B5EF4-FFF2-40B4-BE49-F238E27FC236}">
                <a16:creationId xmlns:a16="http://schemas.microsoft.com/office/drawing/2014/main" id="{15A2EC79-6882-42A9-9A78-D172B4B7ED1D}"/>
              </a:ext>
            </a:extLst>
          </p:cNvPr>
          <p:cNvSpPr>
            <a:spLocks noGrp="1" noChangeArrowheads="1"/>
          </p:cNvSpPr>
          <p:nvPr>
            <p:ph type="title"/>
          </p:nvPr>
        </p:nvSpPr>
        <p:spPr bwMode="auto">
          <a:xfrm>
            <a:off x="900114" y="404812"/>
            <a:ext cx="7344294" cy="909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3" name="Rectangle 6">
            <a:extLst>
              <a:ext uri="{FF2B5EF4-FFF2-40B4-BE49-F238E27FC236}">
                <a16:creationId xmlns:a16="http://schemas.microsoft.com/office/drawing/2014/main" id="{B8A6A166-B95A-4A2B-BA15-C0AA215C1C18}"/>
              </a:ext>
            </a:extLst>
          </p:cNvPr>
          <p:cNvSpPr>
            <a:spLocks noGrp="1" noChangeArrowheads="1"/>
          </p:cNvSpPr>
          <p:nvPr>
            <p:ph type="body" idx="1"/>
          </p:nvPr>
        </p:nvSpPr>
        <p:spPr bwMode="auto">
          <a:xfrm>
            <a:off x="212725" y="1773238"/>
            <a:ext cx="87312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3" name="Rectangle 7">
            <a:extLst>
              <a:ext uri="{FF2B5EF4-FFF2-40B4-BE49-F238E27FC236}">
                <a16:creationId xmlns:a16="http://schemas.microsoft.com/office/drawing/2014/main" id="{4E06C5FC-E6C4-4705-84C1-BF81713CE89E}"/>
              </a:ext>
            </a:extLst>
          </p:cNvPr>
          <p:cNvSpPr>
            <a:spLocks noGrp="1" noChangeArrowheads="1"/>
          </p:cNvSpPr>
          <p:nvPr>
            <p:ph type="dt" sz="half" idx="2"/>
          </p:nvPr>
        </p:nvSpPr>
        <p:spPr bwMode="auto">
          <a:xfrm>
            <a:off x="-52387" y="631395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solidFill>
                  <a:schemeClr val="accent2">
                    <a:lumMod val="75000"/>
                  </a:schemeClr>
                </a:solidFill>
              </a:defRPr>
            </a:lvl1pPr>
          </a:lstStyle>
          <a:p>
            <a:pPr>
              <a:defRPr/>
            </a:pPr>
            <a:fld id="{54175DEB-FBF5-42E4-A413-63CAF6C70987}" type="datetime13">
              <a:rPr lang="zh-CN" altLang="en-US" smtClean="0"/>
              <a:pPr>
                <a:defRPr/>
              </a:pPr>
              <a:t>下午5时25分38秒</a:t>
            </a:fld>
            <a:endParaRPr lang="en-US" altLang="zh-CN" dirty="0"/>
          </a:p>
        </p:txBody>
      </p:sp>
      <p:sp>
        <p:nvSpPr>
          <p:cNvPr id="4104" name="Rectangle 8">
            <a:extLst>
              <a:ext uri="{FF2B5EF4-FFF2-40B4-BE49-F238E27FC236}">
                <a16:creationId xmlns:a16="http://schemas.microsoft.com/office/drawing/2014/main" id="{77BCD89F-2FA2-4BC1-8C1C-13070F8CAA71}"/>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4105" name="Rectangle 9">
            <a:extLst>
              <a:ext uri="{FF2B5EF4-FFF2-40B4-BE49-F238E27FC236}">
                <a16:creationId xmlns:a16="http://schemas.microsoft.com/office/drawing/2014/main" id="{375EC2A0-D32D-4FFC-BF74-40E8DD1CCFD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73E49457-0F69-42BF-A0ED-B5DEB28F0919}" type="slidenum">
              <a:rPr lang="en-US" altLang="zh-CN"/>
              <a:pPr>
                <a:defRPr/>
              </a:pPr>
              <a:t>‹#›</a:t>
            </a:fld>
            <a:endParaRPr lang="en-US" altLang="zh-CN"/>
          </a:p>
        </p:txBody>
      </p:sp>
      <p:sp>
        <p:nvSpPr>
          <p:cNvPr id="1051" name="Rectangle 25">
            <a:extLst>
              <a:ext uri="{FF2B5EF4-FFF2-40B4-BE49-F238E27FC236}">
                <a16:creationId xmlns:a16="http://schemas.microsoft.com/office/drawing/2014/main" id="{41A45D17-59F1-40D3-A69C-644070AB65BC}"/>
              </a:ext>
            </a:extLst>
          </p:cNvPr>
          <p:cNvSpPr>
            <a:spLocks noChangeArrowheads="1"/>
          </p:cNvSpPr>
          <p:nvPr userDrawn="1"/>
        </p:nvSpPr>
        <p:spPr bwMode="auto">
          <a:xfrm>
            <a:off x="56711" y="1476749"/>
            <a:ext cx="8459788" cy="45719"/>
          </a:xfrm>
          <a:prstGeom prst="rect">
            <a:avLst/>
          </a:prstGeom>
          <a:gradFill rotWithShape="1">
            <a:gsLst>
              <a:gs pos="0">
                <a:srgbClr val="5F5F5F"/>
              </a:gs>
              <a:gs pos="100000">
                <a:srgbClr val="2C2C2C"/>
              </a:gs>
            </a:gsLst>
            <a:path path="shape">
              <a:fillToRect l="50000" t="50000" r="50000" b="50000"/>
            </a:path>
          </a:gradFill>
          <a:ln>
            <a:noFill/>
          </a:ln>
          <a:effectLst>
            <a:prstShdw prst="shdw13" dist="53882" dir="13500000">
              <a:schemeClr val="bg2">
                <a:alpha val="50000"/>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pic>
        <p:nvPicPr>
          <p:cNvPr id="2" name="图片 1">
            <a:extLst>
              <a:ext uri="{FF2B5EF4-FFF2-40B4-BE49-F238E27FC236}">
                <a16:creationId xmlns:a16="http://schemas.microsoft.com/office/drawing/2014/main" id="{D1B61CD4-85F6-427E-847D-32BDF5A8A5CC}"/>
              </a:ext>
            </a:extLst>
          </p:cNvPr>
          <p:cNvPicPr>
            <a:picLocks noChangeAspect="1"/>
          </p:cNvPicPr>
          <p:nvPr userDrawn="1"/>
        </p:nvPicPr>
        <p:blipFill>
          <a:blip r:embed="rId14">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79" y="476003"/>
            <a:ext cx="902492" cy="905860"/>
          </a:xfrm>
          <a:prstGeom prst="rect">
            <a:avLst/>
          </a:prstGeom>
        </p:spPr>
      </p:pic>
      <p:pic>
        <p:nvPicPr>
          <p:cNvPr id="4" name="图片 2">
            <a:extLst>
              <a:ext uri="{FF2B5EF4-FFF2-40B4-BE49-F238E27FC236}">
                <a16:creationId xmlns:a16="http://schemas.microsoft.com/office/drawing/2014/main" id="{98825638-EC31-4BA0-8FA8-C147BEF47966}"/>
              </a:ext>
            </a:extLst>
          </p:cNvPr>
          <p:cNvPicPr>
            <a:picLocks noChangeAspect="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61325" y="171450"/>
            <a:ext cx="10588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20">
            <a:extLst>
              <a:ext uri="{FF2B5EF4-FFF2-40B4-BE49-F238E27FC236}">
                <a16:creationId xmlns:a16="http://schemas.microsoft.com/office/drawing/2014/main" id="{8D047C79-B424-4956-A057-ABC6E0E41D80}"/>
              </a:ext>
            </a:extLst>
          </p:cNvPr>
          <p:cNvPicPr>
            <a:picLocks noChangeAspect="1"/>
          </p:cNvPicPr>
          <p:nvPr userDrawn="1"/>
        </p:nvPicPr>
        <p:blipFill rotWithShape="1">
          <a:blip r:embed="rId16">
            <a:duotone>
              <a:schemeClr val="accent6">
                <a:shade val="45000"/>
                <a:satMod val="135000"/>
              </a:schemeClr>
              <a:prstClr val="white"/>
            </a:duotone>
            <a:extLst>
              <a:ext uri="{BEBA8EAE-BF5A-486C-A8C5-ECC9F3942E4B}">
                <a14:imgProps xmlns:a14="http://schemas.microsoft.com/office/drawing/2010/main">
                  <a14:imgLayer r:embed="rId17">
                    <a14:imgEffect>
                      <a14:artisticChalkSketch/>
                    </a14:imgEffect>
                  </a14:imgLayer>
                </a14:imgProps>
              </a:ext>
              <a:ext uri="{28A0092B-C50C-407E-A947-70E740481C1C}">
                <a14:useLocalDpi xmlns:a14="http://schemas.microsoft.com/office/drawing/2010/main" val="0"/>
              </a:ext>
            </a:extLst>
          </a:blip>
          <a:srcRect r="35987"/>
          <a:stretch/>
        </p:blipFill>
        <p:spPr>
          <a:xfrm>
            <a:off x="35496" y="0"/>
            <a:ext cx="2154088" cy="438095"/>
          </a:xfrm>
          <a:prstGeom prst="rect">
            <a:avLst/>
          </a:prstGeom>
        </p:spPr>
      </p:pic>
      <p:sp>
        <p:nvSpPr>
          <p:cNvPr id="22" name="文本框 21">
            <a:extLst>
              <a:ext uri="{FF2B5EF4-FFF2-40B4-BE49-F238E27FC236}">
                <a16:creationId xmlns:a16="http://schemas.microsoft.com/office/drawing/2014/main" id="{729D8E25-319E-4EF3-9158-2597CB3A5C7D}"/>
              </a:ext>
            </a:extLst>
          </p:cNvPr>
          <p:cNvSpPr txBox="1"/>
          <p:nvPr userDrawn="1"/>
        </p:nvSpPr>
        <p:spPr>
          <a:xfrm>
            <a:off x="2189584" y="-27384"/>
            <a:ext cx="5550768" cy="461665"/>
          </a:xfrm>
          <a:prstGeom prst="rect">
            <a:avLst/>
          </a:prstGeom>
          <a:noFill/>
        </p:spPr>
        <p:txBody>
          <a:bodyPr vert="horz"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r>
              <a:rPr lang="zh-CN" altLang="en-US"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卫星导航定位技术应用</a:t>
            </a: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endParaRPr lang="zh-CN" altLang="en-US" sz="2400" spc="300" baseline="0" dirty="0">
              <a:effectLst>
                <a:glow rad="63500">
                  <a:schemeClr val="accent2">
                    <a:satMod val="175000"/>
                    <a:alpha val="40000"/>
                  </a:schemeClr>
                </a:glow>
              </a:effectLst>
            </a:endParaRPr>
          </a:p>
        </p:txBody>
      </p:sp>
    </p:spTree>
  </p:cSld>
  <p:clrMap bg1="lt1" tx1="dk1" bg2="lt2" tx2="dk2" accent1="accent1" accent2="accent2" accent3="accent3" accent4="accent4" accent5="accent5" accent6="accent6" hlink="hlink" folHlink="folHlink"/>
  <p:sldLayoutIdLst>
    <p:sldLayoutId id="2147483687"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p:txStyles>
    <p:titleStyle>
      <a:lvl1pPr algn="l" rtl="0" eaLnBrk="0" fontAlgn="base" hangingPunct="0">
        <a:spcBef>
          <a:spcPct val="0"/>
        </a:spcBef>
        <a:spcAft>
          <a:spcPct val="0"/>
        </a:spcAft>
        <a:defRPr sz="4400" b="1">
          <a:solidFill>
            <a:schemeClr val="bg1"/>
          </a:solidFill>
          <a:latin typeface="+mj-lt"/>
          <a:ea typeface="+mj-ea"/>
          <a:cs typeface="+mj-cs"/>
        </a:defRPr>
      </a:lvl1pPr>
      <a:lvl2pPr algn="l" rtl="0" eaLnBrk="0" fontAlgn="base" hangingPunct="0">
        <a:spcBef>
          <a:spcPct val="0"/>
        </a:spcBef>
        <a:spcAft>
          <a:spcPct val="0"/>
        </a:spcAft>
        <a:defRPr sz="4400" b="1">
          <a:solidFill>
            <a:schemeClr val="bg1"/>
          </a:solidFill>
          <a:latin typeface="Tahoma" pitchFamily="34" charset="0"/>
          <a:ea typeface="华文细黑" pitchFamily="2" charset="-122"/>
        </a:defRPr>
      </a:lvl2pPr>
      <a:lvl3pPr algn="l" rtl="0" eaLnBrk="0" fontAlgn="base" hangingPunct="0">
        <a:spcBef>
          <a:spcPct val="0"/>
        </a:spcBef>
        <a:spcAft>
          <a:spcPct val="0"/>
        </a:spcAft>
        <a:defRPr sz="4400" b="1">
          <a:solidFill>
            <a:schemeClr val="bg1"/>
          </a:solidFill>
          <a:latin typeface="Tahoma" pitchFamily="34" charset="0"/>
          <a:ea typeface="华文细黑" pitchFamily="2" charset="-122"/>
        </a:defRPr>
      </a:lvl3pPr>
      <a:lvl4pPr algn="l" rtl="0" eaLnBrk="0" fontAlgn="base" hangingPunct="0">
        <a:spcBef>
          <a:spcPct val="0"/>
        </a:spcBef>
        <a:spcAft>
          <a:spcPct val="0"/>
        </a:spcAft>
        <a:defRPr sz="4400" b="1">
          <a:solidFill>
            <a:schemeClr val="bg1"/>
          </a:solidFill>
          <a:latin typeface="Tahoma" pitchFamily="34" charset="0"/>
          <a:ea typeface="华文细黑" pitchFamily="2" charset="-122"/>
        </a:defRPr>
      </a:lvl4pPr>
      <a:lvl5pPr algn="l" rtl="0" eaLnBrk="0" fontAlgn="base" hangingPunct="0">
        <a:spcBef>
          <a:spcPct val="0"/>
        </a:spcBef>
        <a:spcAft>
          <a:spcPct val="0"/>
        </a:spcAft>
        <a:defRPr sz="4400" b="1">
          <a:solidFill>
            <a:schemeClr val="bg1"/>
          </a:solidFill>
          <a:latin typeface="Tahoma" pitchFamily="34" charset="0"/>
          <a:ea typeface="华文细黑" pitchFamily="2" charset="-122"/>
        </a:defRPr>
      </a:lvl5pPr>
      <a:lvl6pPr marL="457200" algn="l" rtl="0" fontAlgn="base">
        <a:spcBef>
          <a:spcPct val="0"/>
        </a:spcBef>
        <a:spcAft>
          <a:spcPct val="0"/>
        </a:spcAft>
        <a:defRPr sz="4400" b="1">
          <a:solidFill>
            <a:schemeClr val="bg1"/>
          </a:solidFill>
          <a:latin typeface="Tahoma" pitchFamily="34" charset="0"/>
          <a:ea typeface="华文细黑" pitchFamily="2" charset="-122"/>
        </a:defRPr>
      </a:lvl6pPr>
      <a:lvl7pPr marL="914400" algn="l" rtl="0" fontAlgn="base">
        <a:spcBef>
          <a:spcPct val="0"/>
        </a:spcBef>
        <a:spcAft>
          <a:spcPct val="0"/>
        </a:spcAft>
        <a:defRPr sz="4400" b="1">
          <a:solidFill>
            <a:schemeClr val="bg1"/>
          </a:solidFill>
          <a:latin typeface="Tahoma" pitchFamily="34" charset="0"/>
          <a:ea typeface="华文细黑" pitchFamily="2" charset="-122"/>
        </a:defRPr>
      </a:lvl7pPr>
      <a:lvl8pPr marL="1371600" algn="l" rtl="0" fontAlgn="base">
        <a:spcBef>
          <a:spcPct val="0"/>
        </a:spcBef>
        <a:spcAft>
          <a:spcPct val="0"/>
        </a:spcAft>
        <a:defRPr sz="4400" b="1">
          <a:solidFill>
            <a:schemeClr val="bg1"/>
          </a:solidFill>
          <a:latin typeface="Tahoma" pitchFamily="34" charset="0"/>
          <a:ea typeface="华文细黑" pitchFamily="2" charset="-122"/>
        </a:defRPr>
      </a:lvl8pPr>
      <a:lvl9pPr marL="1828800" algn="l" rtl="0" fontAlgn="base">
        <a:spcBef>
          <a:spcPct val="0"/>
        </a:spcBef>
        <a:spcAft>
          <a:spcPct val="0"/>
        </a:spcAft>
        <a:defRPr sz="4400" b="1">
          <a:solidFill>
            <a:schemeClr val="bg1"/>
          </a:solidFill>
          <a:latin typeface="Tahoma" pitchFamily="34" charset="0"/>
          <a:ea typeface="华文细黑" pitchFamily="2" charset="-122"/>
        </a:defRPr>
      </a:lvl9pPr>
    </p:titleStyle>
    <p:body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slide" Target="slide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slide" Target="slide5.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 Target="slide5.xml"/><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2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26.xml"/><Relationship Id="rId4" Type="http://schemas.openxmlformats.org/officeDocument/2006/relationships/slide" Target="slide25.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image" Target="../media/image22.jpeg"/></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slide" Target="slide25.xml"/></Relationships>
</file>

<file path=ppt/slides/_rels/slide25.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38.xml"/><Relationship Id="rId4" Type="http://schemas.openxmlformats.org/officeDocument/2006/relationships/slide" Target="slide3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emf"/><Relationship Id="rId7" Type="http://schemas.openxmlformats.org/officeDocument/2006/relationships/image" Target="../media/image41.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34.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3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36.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3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3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2.xml"/><Relationship Id="rId5" Type="http://schemas.openxmlformats.org/officeDocument/2006/relationships/slide" Target="slide19.xml"/><Relationship Id="rId4" Type="http://schemas.openxmlformats.org/officeDocument/2006/relationships/slide" Target="slide15.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8.xml"/><Relationship Id="rId7" Type="http://schemas.openxmlformats.org/officeDocument/2006/relationships/slide" Target="slide6.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B1F3449-BD2E-4633-A40A-57A84246D2FD}"/>
              </a:ext>
            </a:extLst>
          </p:cNvPr>
          <p:cNvSpPr>
            <a:spLocks noGrp="1" noChangeArrowheads="1"/>
          </p:cNvSpPr>
          <p:nvPr>
            <p:ph type="ctrTitle"/>
          </p:nvPr>
        </p:nvSpPr>
        <p:spPr/>
        <p:txBody>
          <a:bodyPr/>
          <a:lstStyle/>
          <a:p>
            <a:pPr eaLnBrk="1" hangingPunct="1"/>
            <a:r>
              <a:rPr lang="zh-CN" altLang="en-US" dirty="0"/>
              <a:t>第二章</a:t>
            </a:r>
            <a:br>
              <a:rPr lang="zh-CN" altLang="en-US" dirty="0"/>
            </a:br>
            <a:r>
              <a:rPr lang="zh-CN" altLang="en-US" dirty="0"/>
              <a:t>	　坐标系和时间系</a:t>
            </a:r>
          </a:p>
        </p:txBody>
      </p:sp>
      <p:sp>
        <p:nvSpPr>
          <p:cNvPr id="2" name="日期占位符 1">
            <a:extLst>
              <a:ext uri="{FF2B5EF4-FFF2-40B4-BE49-F238E27FC236}">
                <a16:creationId xmlns:a16="http://schemas.microsoft.com/office/drawing/2014/main" id="{2A72B11F-C5D1-403E-ACC5-FE9AA26AB666}"/>
              </a:ext>
            </a:extLst>
          </p:cNvPr>
          <p:cNvSpPr>
            <a:spLocks noGrp="1"/>
          </p:cNvSpPr>
          <p:nvPr>
            <p:ph type="dt" sz="half" idx="10"/>
          </p:nvPr>
        </p:nvSpPr>
        <p:spPr>
          <a:xfrm>
            <a:off x="107504" y="6340269"/>
            <a:ext cx="1905000" cy="457200"/>
          </a:xfrm>
        </p:spPr>
        <p:txBody>
          <a:bodyPr/>
          <a:lstStyle/>
          <a:p>
            <a:pPr>
              <a:defRPr/>
            </a:pPr>
            <a:fld id="{F029D544-1413-4C07-8A01-428D1D0402DE}" type="datetime13">
              <a:rPr lang="zh-CN" altLang="en-US" smtClean="0"/>
              <a:t>下午5时25分38秒</a:t>
            </a:fld>
            <a:endParaRPr lang="en-US" altLang="zh-CN" dirty="0"/>
          </a:p>
        </p:txBody>
      </p:sp>
      <p:pic>
        <p:nvPicPr>
          <p:cNvPr id="4" name="图片 3">
            <a:extLst>
              <a:ext uri="{FF2B5EF4-FFF2-40B4-BE49-F238E27FC236}">
                <a16:creationId xmlns:a16="http://schemas.microsoft.com/office/drawing/2014/main" id="{49AAF74F-C5CD-4E53-8ABB-05663D840BA5}"/>
              </a:ext>
            </a:extLst>
          </p:cNvPr>
          <p:cNvPicPr>
            <a:picLocks noChangeAspect="1"/>
          </p:cNvPicPr>
          <p:nvPr/>
        </p:nvPicPr>
        <p:blipFill rotWithShape="1">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rcRect r="35987"/>
          <a:stretch/>
        </p:blipFill>
        <p:spPr>
          <a:xfrm>
            <a:off x="741512" y="76152"/>
            <a:ext cx="2154088" cy="438095"/>
          </a:xfrm>
          <a:prstGeom prst="rect">
            <a:avLst/>
          </a:prstGeom>
        </p:spPr>
      </p:pic>
      <p:sp>
        <p:nvSpPr>
          <p:cNvPr id="5" name="文本框 4">
            <a:extLst>
              <a:ext uri="{FF2B5EF4-FFF2-40B4-BE49-F238E27FC236}">
                <a16:creationId xmlns:a16="http://schemas.microsoft.com/office/drawing/2014/main" id="{E9F0D8CA-FE51-4E98-AA30-EB329A5940AD}"/>
              </a:ext>
            </a:extLst>
          </p:cNvPr>
          <p:cNvSpPr txBox="1"/>
          <p:nvPr/>
        </p:nvSpPr>
        <p:spPr>
          <a:xfrm>
            <a:off x="2895600" y="48768"/>
            <a:ext cx="5550768" cy="461665"/>
          </a:xfrm>
          <a:prstGeom prst="rect">
            <a:avLst/>
          </a:prstGeom>
          <a:noFill/>
        </p:spPr>
        <p:txBody>
          <a:bodyPr vert="horz"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r>
              <a:rPr lang="zh-CN" altLang="en-US"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卫星导航定位技术应用</a:t>
            </a:r>
            <a:r>
              <a:rPr lang="en-US" altLang="zh-CN" sz="2400" kern="10" spc="300" baseline="0" dirty="0">
                <a:ln w="9525">
                  <a:round/>
                  <a:headEnd/>
                  <a:tailEnd/>
                </a:ln>
                <a:solidFill>
                  <a:srgbClr val="CC0000"/>
                </a:solidFill>
                <a:effectLst>
                  <a:glow rad="63500">
                    <a:schemeClr val="accent2">
                      <a:satMod val="175000"/>
                      <a:alpha val="40000"/>
                    </a:schemeClr>
                  </a:glow>
                </a:effectLst>
                <a:latin typeface="宋体" panose="02010600030101010101" pitchFamily="2" charset="-122"/>
              </a:rPr>
              <a:t>》</a:t>
            </a:r>
            <a:endParaRPr lang="zh-CN" altLang="en-US" sz="2400" spc="300" baseline="0" dirty="0">
              <a:effectLst>
                <a:glow rad="63500">
                  <a:schemeClr val="accent2">
                    <a:satMod val="175000"/>
                    <a:alpha val="4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C643FCA-D30E-4F8F-9DDC-36F8DF1353BB}"/>
              </a:ext>
            </a:extLst>
          </p:cNvPr>
          <p:cNvSpPr>
            <a:spLocks noGrp="1" noChangeArrowheads="1"/>
          </p:cNvSpPr>
          <p:nvPr>
            <p:ph type="title"/>
          </p:nvPr>
        </p:nvSpPr>
        <p:spPr>
          <a:xfrm>
            <a:off x="950566" y="476672"/>
            <a:ext cx="3709094" cy="909637"/>
          </a:xfrm>
        </p:spPr>
        <p:txBody>
          <a:bodyPr/>
          <a:lstStyle/>
          <a:p>
            <a:pPr eaLnBrk="1" hangingPunct="1"/>
            <a:r>
              <a:rPr lang="zh-CN" altLang="en-US" sz="3200" dirty="0"/>
              <a:t>直角坐标系与大地坐标系的转换</a:t>
            </a:r>
          </a:p>
        </p:txBody>
      </p:sp>
      <p:pic>
        <p:nvPicPr>
          <p:cNvPr id="24579" name="Picture 4" descr="f2-3">
            <a:extLst>
              <a:ext uri="{FF2B5EF4-FFF2-40B4-BE49-F238E27FC236}">
                <a16:creationId xmlns:a16="http://schemas.microsoft.com/office/drawing/2014/main" id="{636002A0-7766-4745-8196-496688A8025B}"/>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83568" y="3166460"/>
            <a:ext cx="8101012" cy="2424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4580" name="Object 6">
                <a:extLst>
                  <a:ext uri="{FF2B5EF4-FFF2-40B4-BE49-F238E27FC236}">
                    <a16:creationId xmlns:a16="http://schemas.microsoft.com/office/drawing/2014/main" id="{1206EE6F-3218-4358-865B-AB19E6B83B2D}"/>
                  </a:ext>
                </a:extLst>
              </p:cNvPr>
              <p:cNvSpPr txBox="1">
                <a:spLocks noGrp="1"/>
              </p:cNvSpPr>
              <p:nvPr>
                <p:ph sz="half" idx="2"/>
              </p:nvPr>
            </p:nvSpPr>
            <p:spPr bwMode="auto">
              <a:xfrm>
                <a:off x="2805113" y="5648326"/>
                <a:ext cx="5295279" cy="1225550"/>
              </a:xfrm>
              <a:prstGeom prst="rect">
                <a:avLst/>
              </a:prstGeom>
              <a:noFill/>
              <a:ln>
                <a:noFill/>
              </a:ln>
              <a:effectLst/>
            </p:spPr>
            <p:txBody>
              <a:bodyPr>
                <a:noAutofit/>
              </a:bodyPr>
              <a:lstStyle/>
              <a:p>
                <a:pPr>
                  <a:buNone/>
                </a:pPr>
                <a14:m>
                  <m:oMath xmlns:m="http://schemas.openxmlformats.org/officeDocument/2006/math">
                    <m:r>
                      <m:rPr>
                        <m:nor/>
                      </m:rPr>
                      <a:rPr lang="en-US" altLang="zh-CN" sz="2000" dirty="0">
                        <a:solidFill>
                          <a:srgbClr val="FFFF00"/>
                        </a:solidFill>
                      </a:rPr>
                      <m:t>N</m:t>
                    </m:r>
                    <m:r>
                      <m:rPr>
                        <m:nor/>
                      </m:rPr>
                      <a:rPr lang="zh-CN" altLang="en-US" sz="2000" dirty="0">
                        <a:solidFill>
                          <a:srgbClr val="FFFF00"/>
                        </a:solidFill>
                      </a:rPr>
                      <m:t>为卯酉圈曲率半径</m:t>
                    </m:r>
                  </m:oMath>
                </a14:m>
                <a:r>
                  <a:rPr lang="zh-CN" altLang="en-US" sz="2000" dirty="0">
                    <a:solidFill>
                      <a:srgbClr val="FFFF00"/>
                    </a:solidFill>
                  </a:rPr>
                  <a:t>：</a:t>
                </a:r>
                <a14:m>
                  <m:oMath xmlns:m="http://schemas.openxmlformats.org/officeDocument/2006/math">
                    <m:r>
                      <a:rPr lang="zh-CN" altLang="en-US" sz="2000" i="1" smtClean="0">
                        <a:solidFill>
                          <a:srgbClr val="FFFF00"/>
                        </a:solidFill>
                        <a:latin typeface="Cambria Math" panose="02040503050406030204" pitchFamily="18" charset="0"/>
                      </a:rPr>
                      <m:t>𝑁</m:t>
                    </m:r>
                    <m:r>
                      <a:rPr lang="zh-CN" altLang="en-US" sz="2000" i="1" smtClean="0">
                        <a:solidFill>
                          <a:srgbClr val="FFFF00"/>
                        </a:solidFill>
                        <a:latin typeface="Cambria Math" panose="02040503050406030204" pitchFamily="18" charset="0"/>
                      </a:rPr>
                      <m:t>=</m:t>
                    </m:r>
                    <m:r>
                      <a:rPr lang="zh-CN" altLang="en-US" sz="2000" i="1" smtClean="0">
                        <a:solidFill>
                          <a:srgbClr val="FFFF00"/>
                        </a:solidFill>
                        <a:latin typeface="Cambria Math" panose="02040503050406030204" pitchFamily="18" charset="0"/>
                      </a:rPr>
                      <m:t>𝑎</m:t>
                    </m:r>
                    <m:r>
                      <a:rPr lang="zh-CN" altLang="en-US" sz="2000" i="1" smtClean="0">
                        <a:solidFill>
                          <a:srgbClr val="FFFF00"/>
                        </a:solidFill>
                        <a:latin typeface="Cambria Math" panose="02040503050406030204" pitchFamily="18" charset="0"/>
                      </a:rPr>
                      <m:t>/</m:t>
                    </m:r>
                    <m:rad>
                      <m:radPr>
                        <m:degHide m:val="on"/>
                        <m:ctrlPr>
                          <a:rPr lang="zh-CN" altLang="en-US" sz="2000" i="1">
                            <a:solidFill>
                              <a:srgbClr val="FFFF00"/>
                            </a:solidFill>
                            <a:latin typeface="Cambria Math" panose="02040503050406030204" pitchFamily="18" charset="0"/>
                          </a:rPr>
                        </m:ctrlPr>
                      </m:radPr>
                      <m:deg/>
                      <m:e>
                        <m:r>
                          <a:rPr lang="zh-CN" altLang="en-US" sz="2000" i="1">
                            <a:solidFill>
                              <a:srgbClr val="FFFF00"/>
                            </a:solidFill>
                            <a:latin typeface="Cambria Math" panose="02040503050406030204" pitchFamily="18" charset="0"/>
                          </a:rPr>
                          <m:t>1</m:t>
                        </m:r>
                        <m:r>
                          <a:rPr lang="zh-CN" altLang="en-US" sz="2000" i="0">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𝑒</m:t>
                            </m:r>
                          </m:e>
                          <m:sup>
                            <m:r>
                              <a:rPr lang="zh-CN" altLang="en-US" sz="2000" i="1">
                                <a:solidFill>
                                  <a:srgbClr val="FFFF00"/>
                                </a:solidFill>
                                <a:latin typeface="Cambria Math" panose="02040503050406030204" pitchFamily="18" charset="0"/>
                              </a:rPr>
                              <m:t>2</m:t>
                            </m:r>
                          </m:sup>
                        </m:sSup>
                        <m:func>
                          <m:funcPr>
                            <m:ctrlPr>
                              <a:rPr lang="zh-CN" altLang="en-US" sz="2000" i="1">
                                <a:solidFill>
                                  <a:srgbClr val="FFFF00"/>
                                </a:solidFill>
                                <a:latin typeface="Cambria Math" panose="02040503050406030204" pitchFamily="18" charset="0"/>
                              </a:rPr>
                            </m:ctrlPr>
                          </m:funcPr>
                          <m:fName>
                            <m:sSup>
                              <m:sSupPr>
                                <m:ctrlPr>
                                  <a:rPr lang="zh-CN" altLang="en-US" sz="2000" i="1">
                                    <a:solidFill>
                                      <a:srgbClr val="FFFF00"/>
                                    </a:solidFill>
                                    <a:latin typeface="Cambria Math" panose="02040503050406030204" pitchFamily="18" charset="0"/>
                                  </a:rPr>
                                </m:ctrlPr>
                              </m:sSupPr>
                              <m:e>
                                <m:r>
                                  <m:rPr>
                                    <m:sty m:val="p"/>
                                  </m:rPr>
                                  <a:rPr lang="zh-CN" altLang="en-US" sz="2000" i="0">
                                    <a:solidFill>
                                      <a:srgbClr val="FFFF00"/>
                                    </a:solidFill>
                                    <a:latin typeface="Cambria Math" panose="02040503050406030204" pitchFamily="18" charset="0"/>
                                  </a:rPr>
                                  <m:t>sin</m:t>
                                </m:r>
                              </m:e>
                              <m:sup>
                                <m:r>
                                  <a:rPr lang="zh-CN" altLang="en-US" sz="2000" i="1">
                                    <a:solidFill>
                                      <a:srgbClr val="FFFF00"/>
                                    </a:solidFill>
                                    <a:latin typeface="Cambria Math" panose="02040503050406030204" pitchFamily="18" charset="0"/>
                                  </a:rPr>
                                  <m:t>2</m:t>
                                </m:r>
                              </m:sup>
                            </m:sSup>
                          </m:fName>
                          <m:e>
                            <m:r>
                              <a:rPr lang="zh-CN" altLang="en-US" sz="2000" i="1">
                                <a:solidFill>
                                  <a:srgbClr val="FFFF00"/>
                                </a:solidFill>
                                <a:latin typeface="Cambria Math" panose="02040503050406030204" pitchFamily="18" charset="0"/>
                              </a:rPr>
                              <m:t>𝐵</m:t>
                            </m:r>
                          </m:e>
                        </m:func>
                      </m:e>
                    </m:rad>
                  </m:oMath>
                </a14:m>
                <a:endParaRPr lang="en-US" altLang="zh-CN" sz="2000" i="1" dirty="0">
                  <a:solidFill>
                    <a:srgbClr val="FFFF00"/>
                  </a:solidFill>
                  <a:latin typeface="Cambria Math" panose="02040503050406030204" pitchFamily="18" charset="0"/>
                </a:endParaRPr>
              </a:p>
              <a:p>
                <a:pPr>
                  <a:buNone/>
                </a:pPr>
                <a:endParaRPr lang="en-US" altLang="zh-CN" sz="2000" i="1" dirty="0">
                  <a:solidFill>
                    <a:srgbClr val="FFFF00"/>
                  </a:solidFill>
                  <a:latin typeface="Cambria Math" panose="02040503050406030204" pitchFamily="18" charset="0"/>
                </a:endParaRPr>
              </a:p>
              <a:p>
                <a:pPr>
                  <a:buNone/>
                </a:pPr>
                <a14:m>
                  <m:oMath xmlns:m="http://schemas.openxmlformats.org/officeDocument/2006/math">
                    <m:r>
                      <m:rPr>
                        <m:nor/>
                      </m:rPr>
                      <a:rPr lang="en-US" altLang="zh-CN" sz="2000" dirty="0">
                        <a:solidFill>
                          <a:srgbClr val="FFFF00"/>
                        </a:solidFill>
                      </a:rPr>
                      <m:t>e</m:t>
                    </m:r>
                    <m:r>
                      <a:rPr lang="zh-CN" altLang="en-US" sz="2000" i="1" dirty="0" smtClean="0">
                        <a:solidFill>
                          <a:srgbClr val="FFFF00"/>
                        </a:solidFill>
                        <a:latin typeface="Cambria Math" panose="02040503050406030204" pitchFamily="18" charset="0"/>
                      </a:rPr>
                      <m:t>为</m:t>
                    </m:r>
                    <m:r>
                      <m:rPr>
                        <m:nor/>
                      </m:rPr>
                      <a:rPr lang="zh-CN" altLang="en-US" sz="2000" dirty="0">
                        <a:solidFill>
                          <a:srgbClr val="FFFF00"/>
                        </a:solidFill>
                      </a:rPr>
                      <m:t>椭球第一偏心率</m:t>
                    </m:r>
                  </m:oMath>
                </a14:m>
                <a:r>
                  <a:rPr lang="zh-CN" altLang="en-US" sz="2000" dirty="0">
                    <a:solidFill>
                      <a:srgbClr val="FFFF00"/>
                    </a:solidFill>
                  </a:rPr>
                  <a:t>：</a:t>
                </a:r>
                <a14:m>
                  <m:oMath xmlns:m="http://schemas.openxmlformats.org/officeDocument/2006/math">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𝑒</m:t>
                        </m:r>
                      </m:e>
                      <m:sup>
                        <m:r>
                          <a:rPr lang="zh-CN" altLang="en-US" sz="2000" i="1">
                            <a:solidFill>
                              <a:srgbClr val="FFFF00"/>
                            </a:solidFill>
                            <a:latin typeface="Cambria Math" panose="02040503050406030204" pitchFamily="18" charset="0"/>
                          </a:rPr>
                          <m:t>2</m:t>
                        </m:r>
                      </m:sup>
                    </m:sSup>
                    <m:r>
                      <a:rPr lang="zh-CN" altLang="en-US" sz="2000" i="1">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𝑎</m:t>
                        </m:r>
                      </m:e>
                      <m:sup>
                        <m:r>
                          <a:rPr lang="zh-CN" altLang="en-US" sz="2000" i="1">
                            <a:solidFill>
                              <a:srgbClr val="FFFF00"/>
                            </a:solidFill>
                            <a:latin typeface="Cambria Math" panose="02040503050406030204" pitchFamily="18" charset="0"/>
                          </a:rPr>
                          <m:t>2</m:t>
                        </m:r>
                      </m:sup>
                    </m:sSup>
                    <m:r>
                      <m:rPr>
                        <m:nor/>
                      </m:rPr>
                      <a:rPr lang="zh-CN" altLang="en-US" sz="2000" i="0">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m:rPr>
                            <m:nor/>
                          </m:rPr>
                          <a:rPr lang="zh-CN" altLang="en-US" sz="2000" i="0">
                            <a:solidFill>
                              <a:srgbClr val="FFFF00"/>
                            </a:solidFill>
                            <a:latin typeface="Cambria Math" panose="02040503050406030204" pitchFamily="18" charset="0"/>
                          </a:rPr>
                          <m:t>b</m:t>
                        </m:r>
                      </m:e>
                      <m:sup>
                        <m:r>
                          <a:rPr lang="zh-CN" altLang="en-US" sz="2000" i="0">
                            <a:solidFill>
                              <a:srgbClr val="FFFF00"/>
                            </a:solidFill>
                            <a:latin typeface="Cambria Math" panose="02040503050406030204" pitchFamily="18" charset="0"/>
                          </a:rPr>
                          <m:t>2</m:t>
                        </m:r>
                      </m:sup>
                    </m:sSup>
                    <m:r>
                      <a:rPr lang="zh-CN" altLang="en-US" sz="2000" i="1">
                        <a:solidFill>
                          <a:srgbClr val="FFFF00"/>
                        </a:solidFill>
                        <a:latin typeface="Cambria Math" panose="02040503050406030204" pitchFamily="18" charset="0"/>
                      </a:rPr>
                      <m:t>)/</m:t>
                    </m:r>
                    <m:sSup>
                      <m:sSupPr>
                        <m:ctrlPr>
                          <a:rPr lang="zh-CN" altLang="en-US" sz="2000" i="1">
                            <a:solidFill>
                              <a:srgbClr val="FFFF00"/>
                            </a:solidFill>
                            <a:latin typeface="Cambria Math" panose="02040503050406030204" pitchFamily="18" charset="0"/>
                          </a:rPr>
                        </m:ctrlPr>
                      </m:sSupPr>
                      <m:e>
                        <m:r>
                          <a:rPr lang="zh-CN" altLang="en-US" sz="2000" i="1">
                            <a:solidFill>
                              <a:srgbClr val="FFFF00"/>
                            </a:solidFill>
                            <a:latin typeface="Cambria Math" panose="02040503050406030204" pitchFamily="18" charset="0"/>
                          </a:rPr>
                          <m:t>𝑎</m:t>
                        </m:r>
                      </m:e>
                      <m:sup>
                        <m:r>
                          <a:rPr lang="zh-CN" altLang="en-US" sz="2000" i="1">
                            <a:solidFill>
                              <a:srgbClr val="FFFF00"/>
                            </a:solidFill>
                            <a:latin typeface="Cambria Math" panose="02040503050406030204" pitchFamily="18" charset="0"/>
                          </a:rPr>
                          <m:t>2</m:t>
                        </m:r>
                      </m:sup>
                    </m:sSup>
                  </m:oMath>
                </a14:m>
                <a:endParaRPr lang="zh-CN" altLang="en-US" sz="2000" dirty="0">
                  <a:solidFill>
                    <a:srgbClr val="FFFF00"/>
                  </a:solidFill>
                </a:endParaRPr>
              </a:p>
            </p:txBody>
          </p:sp>
        </mc:Choice>
        <mc:Fallback xmlns="">
          <p:sp>
            <p:nvSpPr>
              <p:cNvPr id="24580" name="Object 6">
                <a:extLst>
                  <a:ext uri="{FF2B5EF4-FFF2-40B4-BE49-F238E27FC236}">
                    <a16:creationId xmlns:a16="http://schemas.microsoft.com/office/drawing/2014/main" id="{1206EE6F-3218-4358-865B-AB19E6B83B2D}"/>
                  </a:ext>
                </a:extLst>
              </p:cNvPr>
              <p:cNvSpPr txBox="1">
                <a:spLocks noRot="1" noChangeAspect="1" noMove="1" noResize="1" noEditPoints="1" noAdjustHandles="1" noChangeArrowheads="1" noChangeShapeType="1" noTextEdit="1"/>
              </p:cNvSpPr>
              <p:nvPr>
                <p:ph sz="half" idx="2"/>
              </p:nvPr>
            </p:nvSpPr>
            <p:spPr bwMode="auto">
              <a:xfrm>
                <a:off x="2805113" y="5648326"/>
                <a:ext cx="5295279" cy="1225550"/>
              </a:xfrm>
              <a:prstGeom prst="rect">
                <a:avLst/>
              </a:prstGeom>
              <a:blipFill>
                <a:blip r:embed="rId4"/>
                <a:stretch>
                  <a:fillRect l="-115" b="-4478"/>
                </a:stretch>
              </a:blipFill>
              <a:ln>
                <a:noFill/>
              </a:ln>
              <a:effectLst/>
            </p:spPr>
            <p:txBody>
              <a:bodyPr/>
              <a:lstStyle/>
              <a:p>
                <a:r>
                  <a:rPr lang="zh-CN" altLang="en-US">
                    <a:noFill/>
                  </a:rPr>
                  <a:t> </a:t>
                </a:r>
              </a:p>
            </p:txBody>
          </p:sp>
        </mc:Fallback>
      </mc:AlternateContent>
      <p:pic>
        <p:nvPicPr>
          <p:cNvPr id="17417" name="Picture 9">
            <a:extLst>
              <a:ext uri="{FF2B5EF4-FFF2-40B4-BE49-F238E27FC236}">
                <a16:creationId xmlns:a16="http://schemas.microsoft.com/office/drawing/2014/main" id="{B052B2D3-C309-4B96-A9B8-32D35EFA4C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13911"/>
          <a:stretch>
            <a:fillRect/>
          </a:stretch>
        </p:blipFill>
        <p:spPr bwMode="auto">
          <a:xfrm>
            <a:off x="4572000" y="111155"/>
            <a:ext cx="4643438" cy="307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日期占位符 1">
            <a:extLst>
              <a:ext uri="{FF2B5EF4-FFF2-40B4-BE49-F238E27FC236}">
                <a16:creationId xmlns:a16="http://schemas.microsoft.com/office/drawing/2014/main" id="{AEA6B6F7-6BE8-44AA-A9E2-F2B482EDCD99}"/>
              </a:ext>
            </a:extLst>
          </p:cNvPr>
          <p:cNvSpPr>
            <a:spLocks noGrp="1"/>
          </p:cNvSpPr>
          <p:nvPr>
            <p:ph type="dt" sz="half" idx="10"/>
          </p:nvPr>
        </p:nvSpPr>
        <p:spPr/>
        <p:txBody>
          <a:bodyPr/>
          <a:lstStyle/>
          <a:p>
            <a:pPr>
              <a:defRPr/>
            </a:pPr>
            <a:fld id="{8C2A1B0B-5284-40DE-B71A-2B813F6577E0}" type="datetime13">
              <a:rPr lang="zh-CN" altLang="en-US" smtClean="0"/>
              <a:t>下午5时25分39秒</a:t>
            </a:fld>
            <a:endParaRPr lang="en-US" altLang="zh-CN" dirty="0"/>
          </a:p>
        </p:txBody>
      </p:sp>
      <p:sp>
        <p:nvSpPr>
          <p:cNvPr id="8" name="AutoShape 15">
            <a:hlinkClick r:id="rId6" action="ppaction://hlinksldjump"/>
            <a:extLst>
              <a:ext uri="{FF2B5EF4-FFF2-40B4-BE49-F238E27FC236}">
                <a16:creationId xmlns:a16="http://schemas.microsoft.com/office/drawing/2014/main" id="{F3961DBC-7731-41D6-A130-6AE1903ADE74}"/>
              </a:ext>
            </a:extLst>
          </p:cNvPr>
          <p:cNvSpPr>
            <a:spLocks noChangeArrowheads="1"/>
          </p:cNvSpPr>
          <p:nvPr/>
        </p:nvSpPr>
        <p:spPr bwMode="auto">
          <a:xfrm>
            <a:off x="8533743" y="6247533"/>
            <a:ext cx="471543" cy="41131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417"/>
                                        </p:tgtEl>
                                        <p:attrNameLst>
                                          <p:attrName>style.visibility</p:attrName>
                                        </p:attrNameLst>
                                      </p:cBhvr>
                                      <p:to>
                                        <p:strVal val="visible"/>
                                      </p:to>
                                    </p:set>
                                    <p:animEffect transition="in" filter="checkerboard(across)">
                                      <p:cBhvr>
                                        <p:cTn id="7" dur="500"/>
                                        <p:tgtEl>
                                          <p:spTgt spid="17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211ED-F302-40CB-A11B-E3518BC3A22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7E739F7-C089-4243-982C-A5C3F1E40807}"/>
              </a:ext>
            </a:extLst>
          </p:cNvPr>
          <p:cNvSpPr>
            <a:spLocks noGrp="1"/>
          </p:cNvSpPr>
          <p:nvPr>
            <p:ph sz="half" idx="1"/>
          </p:nvPr>
        </p:nvSpPr>
        <p:spPr/>
        <p:txBody>
          <a:bodyPr/>
          <a:lstStyle/>
          <a:p>
            <a:endParaRPr lang="zh-CN" altLang="en-US"/>
          </a:p>
        </p:txBody>
      </p:sp>
      <p:sp>
        <p:nvSpPr>
          <p:cNvPr id="4" name="内容占位符 3">
            <a:extLst>
              <a:ext uri="{FF2B5EF4-FFF2-40B4-BE49-F238E27FC236}">
                <a16:creationId xmlns:a16="http://schemas.microsoft.com/office/drawing/2014/main" id="{FB0D52CB-B172-45F8-A5AA-E8D10405CDAA}"/>
              </a:ext>
            </a:extLst>
          </p:cNvPr>
          <p:cNvSpPr>
            <a:spLocks noGrp="1"/>
          </p:cNvSpPr>
          <p:nvPr>
            <p:ph sz="half" idx="2"/>
          </p:nvPr>
        </p:nvSpPr>
        <p:spPr/>
        <p:txBody>
          <a:bodyPr/>
          <a:lstStyle/>
          <a:p>
            <a:endParaRPr lang="zh-CN" altLang="en-US"/>
          </a:p>
        </p:txBody>
      </p:sp>
      <p:sp>
        <p:nvSpPr>
          <p:cNvPr id="5" name="日期占位符 4">
            <a:extLst>
              <a:ext uri="{FF2B5EF4-FFF2-40B4-BE49-F238E27FC236}">
                <a16:creationId xmlns:a16="http://schemas.microsoft.com/office/drawing/2014/main" id="{158CCFE4-A083-4AF7-99B4-31BF42E228A7}"/>
              </a:ext>
            </a:extLst>
          </p:cNvPr>
          <p:cNvSpPr>
            <a:spLocks noGrp="1"/>
          </p:cNvSpPr>
          <p:nvPr>
            <p:ph type="dt" sz="half" idx="10"/>
          </p:nvPr>
        </p:nvSpPr>
        <p:spPr/>
        <p:txBody>
          <a:bodyPr/>
          <a:lstStyle/>
          <a:p>
            <a:pPr>
              <a:defRPr/>
            </a:pPr>
            <a:fld id="{D26BDF2A-F592-4784-BB89-37A1B96F5BDA}" type="datetime13">
              <a:rPr lang="zh-CN" altLang="en-US" smtClean="0"/>
              <a:t>下午5时25分39秒</a:t>
            </a:fld>
            <a:endParaRPr lang="en-US" altLang="zh-CN"/>
          </a:p>
        </p:txBody>
      </p:sp>
      <p:pic>
        <p:nvPicPr>
          <p:cNvPr id="7" name="图片 6">
            <a:extLst>
              <a:ext uri="{FF2B5EF4-FFF2-40B4-BE49-F238E27FC236}">
                <a16:creationId xmlns:a16="http://schemas.microsoft.com/office/drawing/2014/main" id="{18566D94-181A-4A11-8A0E-5AE52D5161D5}"/>
              </a:ext>
            </a:extLst>
          </p:cNvPr>
          <p:cNvPicPr>
            <a:picLocks noChangeAspect="1"/>
          </p:cNvPicPr>
          <p:nvPr/>
        </p:nvPicPr>
        <p:blipFill>
          <a:blip r:embed="rId2"/>
          <a:stretch>
            <a:fillRect/>
          </a:stretch>
        </p:blipFill>
        <p:spPr>
          <a:xfrm>
            <a:off x="925249" y="1038925"/>
            <a:ext cx="8097380" cy="5820587"/>
          </a:xfrm>
          <a:prstGeom prst="rect">
            <a:avLst/>
          </a:prstGeom>
        </p:spPr>
      </p:pic>
      <p:sp>
        <p:nvSpPr>
          <p:cNvPr id="8" name="矩形 7">
            <a:extLst>
              <a:ext uri="{FF2B5EF4-FFF2-40B4-BE49-F238E27FC236}">
                <a16:creationId xmlns:a16="http://schemas.microsoft.com/office/drawing/2014/main" id="{EF3D8FD8-F67C-4C7A-9810-0A685D8CACF6}"/>
              </a:ext>
            </a:extLst>
          </p:cNvPr>
          <p:cNvSpPr/>
          <p:nvPr/>
        </p:nvSpPr>
        <p:spPr bwMode="auto">
          <a:xfrm>
            <a:off x="7020272" y="3830638"/>
            <a:ext cx="1923703" cy="2262658"/>
          </a:xfrm>
          <a:prstGeom prst="rect">
            <a:avLst/>
          </a:prstGeom>
          <a:ln>
            <a:headEnd type="none" w="med" len="med"/>
            <a:tailEnd type="triangle" w="med" len="med"/>
          </a:ln>
        </p:spPr>
        <p:style>
          <a:lnRef idx="3">
            <a:schemeClr val="lt1"/>
          </a:lnRef>
          <a:fillRef idx="1">
            <a:schemeClr val="accent3"/>
          </a:fillRef>
          <a:effectRef idx="1">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695542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D1CFE-0865-4826-96BB-E3F251C7C908}"/>
              </a:ext>
            </a:extLst>
          </p:cNvPr>
          <p:cNvSpPr>
            <a:spLocks noGrp="1"/>
          </p:cNvSpPr>
          <p:nvPr>
            <p:ph type="title"/>
          </p:nvPr>
        </p:nvSpPr>
        <p:spPr/>
        <p:txBody>
          <a:bodyPr/>
          <a:lstStyle/>
          <a:p>
            <a:r>
              <a:rPr lang="zh-CN" altLang="en-US" dirty="0"/>
              <a:t>天球坐标系</a:t>
            </a:r>
          </a:p>
        </p:txBody>
      </p:sp>
      <p:sp>
        <p:nvSpPr>
          <p:cNvPr id="3" name="内容占位符 2">
            <a:extLst>
              <a:ext uri="{FF2B5EF4-FFF2-40B4-BE49-F238E27FC236}">
                <a16:creationId xmlns:a16="http://schemas.microsoft.com/office/drawing/2014/main" id="{488DB911-AE7F-42BE-8D45-F2CE52390FAB}"/>
              </a:ext>
            </a:extLst>
          </p:cNvPr>
          <p:cNvSpPr>
            <a:spLocks noGrp="1"/>
          </p:cNvSpPr>
          <p:nvPr>
            <p:ph sz="half" idx="1"/>
          </p:nvPr>
        </p:nvSpPr>
        <p:spPr>
          <a:xfrm>
            <a:off x="179512" y="1701230"/>
            <a:ext cx="5760640" cy="5156770"/>
          </a:xfrm>
        </p:spPr>
        <p:txBody>
          <a:bodyPr/>
          <a:lstStyle/>
          <a:p>
            <a:pPr>
              <a:spcAft>
                <a:spcPts val="600"/>
              </a:spcAft>
            </a:pPr>
            <a:r>
              <a:rPr lang="zh-CN" altLang="en-US" sz="2400" dirty="0"/>
              <a:t>定义：空间直角坐标系的三轴指向</a:t>
            </a:r>
            <a:r>
              <a:rPr lang="zh-CN" altLang="en-US" sz="2400" dirty="0">
                <a:solidFill>
                  <a:srgbClr val="FFC000"/>
                </a:solidFill>
              </a:rPr>
              <a:t>天球上的参考点</a:t>
            </a:r>
            <a:r>
              <a:rPr lang="zh-CN" altLang="en-US" sz="2400" dirty="0"/>
              <a:t>（或方向）。</a:t>
            </a:r>
            <a:endParaRPr lang="en-US" altLang="zh-CN" sz="2400" dirty="0"/>
          </a:p>
          <a:p>
            <a:pPr>
              <a:spcAft>
                <a:spcPts val="600"/>
              </a:spcAft>
            </a:pPr>
            <a:r>
              <a:rPr lang="zh-CN" altLang="en-US" sz="2400" dirty="0"/>
              <a:t>为惯性坐标系</a:t>
            </a:r>
            <a:endParaRPr lang="en-US" altLang="zh-CN" sz="2400" dirty="0"/>
          </a:p>
          <a:p>
            <a:pPr>
              <a:spcAft>
                <a:spcPts val="600"/>
              </a:spcAft>
            </a:pPr>
            <a:r>
              <a:rPr lang="zh-CN" altLang="en-US" sz="2400" dirty="0"/>
              <a:t>用途：表示人造卫星或天体的位置。</a:t>
            </a:r>
            <a:endParaRPr lang="en-US" altLang="zh-CN" sz="2400" dirty="0"/>
          </a:p>
          <a:p>
            <a:pPr>
              <a:spcAft>
                <a:spcPts val="600"/>
              </a:spcAft>
            </a:pPr>
            <a:r>
              <a:rPr lang="zh-CN" altLang="en-US" sz="2400" dirty="0"/>
              <a:t>表现形式：天球球面坐标、天球空间直角坐标。</a:t>
            </a:r>
            <a:endParaRPr lang="en-US" altLang="zh-CN" sz="2400" dirty="0"/>
          </a:p>
          <a:p>
            <a:pPr>
              <a:spcAft>
                <a:spcPts val="600"/>
              </a:spcAft>
            </a:pPr>
            <a:r>
              <a:rPr lang="zh-CN" altLang="en-US" sz="2400" dirty="0"/>
              <a:t>依据坐标原点的差异：天球</a:t>
            </a:r>
            <a:r>
              <a:rPr lang="zh-CN" altLang="en-US" sz="2400" dirty="0">
                <a:solidFill>
                  <a:srgbClr val="FFC000"/>
                </a:solidFill>
              </a:rPr>
              <a:t>赤道</a:t>
            </a:r>
            <a:r>
              <a:rPr lang="zh-CN" altLang="en-US" sz="2400" dirty="0"/>
              <a:t>、黄道、银道坐标系。</a:t>
            </a:r>
            <a:endParaRPr lang="en-US" altLang="zh-CN" sz="2400" dirty="0"/>
          </a:p>
          <a:p>
            <a:pPr>
              <a:spcAft>
                <a:spcPts val="600"/>
              </a:spcAft>
            </a:pPr>
            <a:r>
              <a:rPr lang="zh-CN" altLang="en-US" sz="2400" dirty="0"/>
              <a:t>坐标轴指向是否固定：</a:t>
            </a:r>
            <a:r>
              <a:rPr lang="zh-CN" altLang="en-US" sz="2400" dirty="0">
                <a:solidFill>
                  <a:srgbClr val="FFC000"/>
                </a:solidFill>
              </a:rPr>
              <a:t>瞬时</a:t>
            </a:r>
            <a:r>
              <a:rPr lang="zh-CN" altLang="en-US" sz="2400" dirty="0"/>
              <a:t>极和</a:t>
            </a:r>
            <a:r>
              <a:rPr lang="zh-CN" altLang="en-US" sz="2400" dirty="0">
                <a:solidFill>
                  <a:srgbClr val="FFC000"/>
                </a:solidFill>
              </a:rPr>
              <a:t>平天极</a:t>
            </a:r>
            <a:r>
              <a:rPr lang="zh-CN" altLang="en-US" sz="2400" dirty="0"/>
              <a:t>天球坐标系</a:t>
            </a:r>
          </a:p>
        </p:txBody>
      </p:sp>
      <p:sp>
        <p:nvSpPr>
          <p:cNvPr id="5" name="日期占位符 4">
            <a:extLst>
              <a:ext uri="{FF2B5EF4-FFF2-40B4-BE49-F238E27FC236}">
                <a16:creationId xmlns:a16="http://schemas.microsoft.com/office/drawing/2014/main" id="{629A5C06-42E2-4A08-9725-38F6465298D4}"/>
              </a:ext>
            </a:extLst>
          </p:cNvPr>
          <p:cNvSpPr>
            <a:spLocks noGrp="1"/>
          </p:cNvSpPr>
          <p:nvPr>
            <p:ph type="dt" sz="half" idx="10"/>
          </p:nvPr>
        </p:nvSpPr>
        <p:spPr/>
        <p:txBody>
          <a:bodyPr/>
          <a:lstStyle/>
          <a:p>
            <a:pPr>
              <a:defRPr/>
            </a:pPr>
            <a:fld id="{D26BDF2A-F592-4784-BB89-37A1B96F5BDA}" type="datetime13">
              <a:rPr lang="zh-CN" altLang="en-US" smtClean="0"/>
              <a:t>下午5时25分39秒</a:t>
            </a:fld>
            <a:endParaRPr lang="en-US" altLang="zh-CN" dirty="0"/>
          </a:p>
        </p:txBody>
      </p:sp>
      <p:pic>
        <p:nvPicPr>
          <p:cNvPr id="3074" name="Picture 2">
            <a:extLst>
              <a:ext uri="{FF2B5EF4-FFF2-40B4-BE49-F238E27FC236}">
                <a16:creationId xmlns:a16="http://schemas.microsoft.com/office/drawing/2014/main" id="{92FAC8A6-A5F7-4125-B4CE-69DDBAB91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0" y="0"/>
            <a:ext cx="3143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15B4D0E1-A91E-492F-9483-BF83F6EB1E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0" y="2286000"/>
            <a:ext cx="3143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11E6AC5-1EA3-4167-82C0-EB8F823FDB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0" y="4572000"/>
            <a:ext cx="31432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46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D1CFE-0865-4826-96BB-E3F251C7C908}"/>
              </a:ext>
            </a:extLst>
          </p:cNvPr>
          <p:cNvSpPr>
            <a:spLocks noGrp="1"/>
          </p:cNvSpPr>
          <p:nvPr>
            <p:ph type="title"/>
          </p:nvPr>
        </p:nvSpPr>
        <p:spPr/>
        <p:txBody>
          <a:bodyPr/>
          <a:lstStyle/>
          <a:p>
            <a:r>
              <a:rPr lang="zh-CN" altLang="en-US" dirty="0"/>
              <a:t>地球坐标系</a:t>
            </a:r>
          </a:p>
        </p:txBody>
      </p:sp>
      <p:sp>
        <p:nvSpPr>
          <p:cNvPr id="3" name="内容占位符 2">
            <a:extLst>
              <a:ext uri="{FF2B5EF4-FFF2-40B4-BE49-F238E27FC236}">
                <a16:creationId xmlns:a16="http://schemas.microsoft.com/office/drawing/2014/main" id="{488DB911-AE7F-42BE-8D45-F2CE52390FAB}"/>
              </a:ext>
            </a:extLst>
          </p:cNvPr>
          <p:cNvSpPr>
            <a:spLocks noGrp="1"/>
          </p:cNvSpPr>
          <p:nvPr>
            <p:ph sz="half" idx="1"/>
          </p:nvPr>
        </p:nvSpPr>
        <p:spPr>
          <a:xfrm>
            <a:off x="900112" y="1701230"/>
            <a:ext cx="5040040" cy="5156770"/>
          </a:xfrm>
        </p:spPr>
        <p:txBody>
          <a:bodyPr/>
          <a:lstStyle/>
          <a:p>
            <a:r>
              <a:rPr lang="zh-CN" altLang="en-US" sz="2400" dirty="0"/>
              <a:t>定义：空间直角坐标系的三轴指向</a:t>
            </a:r>
            <a:r>
              <a:rPr lang="zh-CN" altLang="en-US" sz="2400" dirty="0">
                <a:solidFill>
                  <a:srgbClr val="FFC000"/>
                </a:solidFill>
              </a:rPr>
              <a:t>地球上的参考点</a:t>
            </a:r>
            <a:r>
              <a:rPr lang="zh-CN" altLang="en-US" sz="2400" dirty="0"/>
              <a:t>（或方向），固定在地球上与地球一起旋转的坐标系，也称地固坐标系。</a:t>
            </a:r>
            <a:endParaRPr lang="en-US" altLang="zh-CN" sz="2400" dirty="0"/>
          </a:p>
          <a:p>
            <a:r>
              <a:rPr lang="zh-CN" altLang="en-US" sz="2400" dirty="0"/>
              <a:t>用途：表示地面或近地空间物体的位置。</a:t>
            </a:r>
            <a:endParaRPr lang="en-US" altLang="zh-CN" sz="2400" dirty="0"/>
          </a:p>
          <a:p>
            <a:r>
              <a:rPr lang="zh-CN" altLang="en-US" sz="2400" dirty="0"/>
              <a:t>表现形式：大地坐标、空间直角坐标。</a:t>
            </a:r>
            <a:endParaRPr lang="en-US" altLang="zh-CN" sz="2400" dirty="0"/>
          </a:p>
          <a:p>
            <a:r>
              <a:rPr lang="zh-CN" altLang="en-US" sz="2400" dirty="0"/>
              <a:t>依据坐标原点的差异：地心、参心、测站坐标系。</a:t>
            </a:r>
            <a:endParaRPr lang="en-US" altLang="zh-CN" sz="2400" dirty="0"/>
          </a:p>
          <a:p>
            <a:r>
              <a:rPr lang="en-US" altLang="zh-CN" sz="2400" dirty="0"/>
              <a:t>Z</a:t>
            </a:r>
            <a:r>
              <a:rPr lang="zh-CN" altLang="en-US" sz="2400" dirty="0"/>
              <a:t>轴指向是否固定：</a:t>
            </a:r>
            <a:r>
              <a:rPr lang="zh-CN" altLang="en-US" sz="2400" dirty="0">
                <a:solidFill>
                  <a:srgbClr val="FFC000"/>
                </a:solidFill>
              </a:rPr>
              <a:t>瞬时</a:t>
            </a:r>
            <a:r>
              <a:rPr lang="zh-CN" altLang="en-US" sz="2400" dirty="0"/>
              <a:t>极和</a:t>
            </a:r>
            <a:r>
              <a:rPr lang="zh-CN" altLang="en-US" sz="2400" dirty="0">
                <a:solidFill>
                  <a:srgbClr val="FFC000"/>
                </a:solidFill>
              </a:rPr>
              <a:t>平</a:t>
            </a:r>
            <a:r>
              <a:rPr lang="zh-CN" altLang="en-US" sz="2400" dirty="0">
                <a:solidFill>
                  <a:schemeClr val="accent3"/>
                </a:solidFill>
              </a:rPr>
              <a:t>地</a:t>
            </a:r>
            <a:r>
              <a:rPr lang="zh-CN" altLang="en-US" sz="2400" dirty="0"/>
              <a:t>球坐标系（协议地球坐标系）</a:t>
            </a:r>
          </a:p>
        </p:txBody>
      </p:sp>
      <p:sp>
        <p:nvSpPr>
          <p:cNvPr id="5" name="日期占位符 4">
            <a:extLst>
              <a:ext uri="{FF2B5EF4-FFF2-40B4-BE49-F238E27FC236}">
                <a16:creationId xmlns:a16="http://schemas.microsoft.com/office/drawing/2014/main" id="{629A5C06-42E2-4A08-9725-38F6465298D4}"/>
              </a:ext>
            </a:extLst>
          </p:cNvPr>
          <p:cNvSpPr>
            <a:spLocks noGrp="1"/>
          </p:cNvSpPr>
          <p:nvPr>
            <p:ph type="dt" sz="half" idx="10"/>
          </p:nvPr>
        </p:nvSpPr>
        <p:spPr/>
        <p:txBody>
          <a:bodyPr/>
          <a:lstStyle/>
          <a:p>
            <a:pPr>
              <a:defRPr/>
            </a:pPr>
            <a:fld id="{D26BDF2A-F592-4784-BB89-37A1B96F5BDA}" type="datetime13">
              <a:rPr lang="zh-CN" altLang="en-US" smtClean="0"/>
              <a:t>下午5时25分39秒</a:t>
            </a:fld>
            <a:endParaRPr lang="en-US" altLang="zh-CN" dirty="0"/>
          </a:p>
        </p:txBody>
      </p:sp>
      <p:pic>
        <p:nvPicPr>
          <p:cNvPr id="8" name="Picture 4" descr="2-3">
            <a:extLst>
              <a:ext uri="{FF2B5EF4-FFF2-40B4-BE49-F238E27FC236}">
                <a16:creationId xmlns:a16="http://schemas.microsoft.com/office/drawing/2014/main" id="{5F1D57E5-2DF8-466E-9190-6F0A2E6DF8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13"/>
          <a:stretch/>
        </p:blipFill>
        <p:spPr bwMode="auto">
          <a:xfrm>
            <a:off x="6080125" y="3428465"/>
            <a:ext cx="3063875" cy="33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cxnSp>
        <p:nvCxnSpPr>
          <p:cNvPr id="6" name="直接箭头连接符 5">
            <a:extLst>
              <a:ext uri="{FF2B5EF4-FFF2-40B4-BE49-F238E27FC236}">
                <a16:creationId xmlns:a16="http://schemas.microsoft.com/office/drawing/2014/main" id="{45AFA3A8-85C6-49FC-B0DD-A2B2038FBEE8}"/>
              </a:ext>
            </a:extLst>
          </p:cNvPr>
          <p:cNvCxnSpPr>
            <a:cxnSpLocks/>
          </p:cNvCxnSpPr>
          <p:nvPr/>
        </p:nvCxnSpPr>
        <p:spPr bwMode="auto">
          <a:xfrm flipV="1">
            <a:off x="6892651" y="3068960"/>
            <a:ext cx="139973" cy="648072"/>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BDA1FCB1-9503-4992-995E-23A0A1388DB8}"/>
              </a:ext>
            </a:extLst>
          </p:cNvPr>
          <p:cNvCxnSpPr>
            <a:cxnSpLocks/>
          </p:cNvCxnSpPr>
          <p:nvPr/>
        </p:nvCxnSpPr>
        <p:spPr bwMode="auto">
          <a:xfrm flipV="1">
            <a:off x="6913964" y="2223853"/>
            <a:ext cx="0" cy="1440025"/>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8AED6086-3A22-4748-8A9B-4B0FB5D8DE35}"/>
              </a:ext>
            </a:extLst>
          </p:cNvPr>
          <p:cNvSpPr txBox="1"/>
          <p:nvPr/>
        </p:nvSpPr>
        <p:spPr>
          <a:xfrm>
            <a:off x="5933576" y="1725125"/>
            <a:ext cx="2170338" cy="369332"/>
          </a:xfrm>
          <a:prstGeom prst="rect">
            <a:avLst/>
          </a:prstGeom>
          <a:noFill/>
        </p:spPr>
        <p:txBody>
          <a:bodyPr wrap="square">
            <a:spAutoFit/>
          </a:bodyPr>
          <a:lstStyle/>
          <a:p>
            <a:r>
              <a:rPr lang="zh-CN" altLang="en-US" b="1" i="0" dirty="0">
                <a:solidFill>
                  <a:srgbClr val="FFC000"/>
                </a:solidFill>
                <a:effectLst/>
                <a:latin typeface="Helvetica Neue"/>
              </a:rPr>
              <a:t>协议地极方向</a:t>
            </a:r>
            <a:r>
              <a:rPr lang="en-US" altLang="zh-CN" b="1" i="0" dirty="0">
                <a:solidFill>
                  <a:srgbClr val="FFC000"/>
                </a:solidFill>
                <a:effectLst/>
                <a:latin typeface="Helvetica Neue"/>
              </a:rPr>
              <a:t>CTP</a:t>
            </a:r>
            <a:endParaRPr lang="zh-CN" altLang="en-US" b="1" dirty="0">
              <a:solidFill>
                <a:srgbClr val="FFC000"/>
              </a:solidFill>
            </a:endParaRPr>
          </a:p>
        </p:txBody>
      </p:sp>
      <p:sp>
        <p:nvSpPr>
          <p:cNvPr id="18" name="文本框 17">
            <a:extLst>
              <a:ext uri="{FF2B5EF4-FFF2-40B4-BE49-F238E27FC236}">
                <a16:creationId xmlns:a16="http://schemas.microsoft.com/office/drawing/2014/main" id="{65672311-C884-4AFA-9ADE-8E3C37B7F47D}"/>
              </a:ext>
            </a:extLst>
          </p:cNvPr>
          <p:cNvSpPr txBox="1"/>
          <p:nvPr/>
        </p:nvSpPr>
        <p:spPr>
          <a:xfrm>
            <a:off x="6948941" y="2754898"/>
            <a:ext cx="1727514" cy="369332"/>
          </a:xfrm>
          <a:prstGeom prst="rect">
            <a:avLst/>
          </a:prstGeom>
          <a:noFill/>
        </p:spPr>
        <p:txBody>
          <a:bodyPr wrap="square">
            <a:spAutoFit/>
          </a:bodyPr>
          <a:lstStyle/>
          <a:p>
            <a:r>
              <a:rPr lang="zh-CN" altLang="en-US" b="1" dirty="0">
                <a:solidFill>
                  <a:srgbClr val="FFC000"/>
                </a:solidFill>
                <a:latin typeface="Helvetica Neue"/>
              </a:rPr>
              <a:t>瞬时</a:t>
            </a:r>
            <a:r>
              <a:rPr lang="zh-CN" altLang="en-US" b="1" i="0" dirty="0">
                <a:solidFill>
                  <a:srgbClr val="FFC000"/>
                </a:solidFill>
                <a:effectLst/>
                <a:latin typeface="Helvetica Neue"/>
              </a:rPr>
              <a:t>地极方向</a:t>
            </a:r>
            <a:endParaRPr lang="zh-CN" altLang="en-US" b="1" dirty="0">
              <a:solidFill>
                <a:srgbClr val="FFC000"/>
              </a:solidFill>
            </a:endParaRPr>
          </a:p>
        </p:txBody>
      </p:sp>
    </p:spTree>
    <p:extLst>
      <p:ext uri="{BB962C8B-B14F-4D97-AF65-F5344CB8AC3E}">
        <p14:creationId xmlns:p14="http://schemas.microsoft.com/office/powerpoint/2010/main" val="217889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D7A9C-BEE9-41DF-8CAE-399DA8A51832}"/>
              </a:ext>
            </a:extLst>
          </p:cNvPr>
          <p:cNvSpPr>
            <a:spLocks noGrp="1"/>
          </p:cNvSpPr>
          <p:nvPr>
            <p:ph type="title"/>
          </p:nvPr>
        </p:nvSpPr>
        <p:spPr/>
        <p:txBody>
          <a:bodyPr/>
          <a:lstStyle/>
          <a:p>
            <a:r>
              <a:rPr lang="zh-CN" altLang="en-US" dirty="0"/>
              <a:t>星固坐标系</a:t>
            </a:r>
          </a:p>
        </p:txBody>
      </p:sp>
      <p:sp>
        <p:nvSpPr>
          <p:cNvPr id="3" name="内容占位符 2">
            <a:extLst>
              <a:ext uri="{FF2B5EF4-FFF2-40B4-BE49-F238E27FC236}">
                <a16:creationId xmlns:a16="http://schemas.microsoft.com/office/drawing/2014/main" id="{3E4D248C-8E8C-4DFC-9432-584B88A528A9}"/>
              </a:ext>
            </a:extLst>
          </p:cNvPr>
          <p:cNvSpPr>
            <a:spLocks noGrp="1"/>
          </p:cNvSpPr>
          <p:nvPr>
            <p:ph sz="half" idx="1"/>
          </p:nvPr>
        </p:nvSpPr>
        <p:spPr/>
        <p:txBody>
          <a:bodyPr/>
          <a:lstStyle/>
          <a:p>
            <a:r>
              <a:rPr lang="zh-CN" altLang="en-US" dirty="0"/>
              <a:t>原点为卫星的质心，</a:t>
            </a:r>
            <a:r>
              <a:rPr lang="en-US" altLang="zh-CN" dirty="0"/>
              <a:t>Z</a:t>
            </a:r>
            <a:r>
              <a:rPr lang="zh-CN" altLang="en-US" dirty="0"/>
              <a:t>轴由卫星质心指向地心，</a:t>
            </a:r>
            <a:r>
              <a:rPr lang="en-US" altLang="zh-CN" dirty="0"/>
              <a:t>y</a:t>
            </a:r>
            <a:r>
              <a:rPr lang="zh-CN" altLang="en-US" dirty="0"/>
              <a:t>轴指向轨道面的负法向，</a:t>
            </a:r>
            <a:r>
              <a:rPr lang="en-US" altLang="zh-CN" dirty="0"/>
              <a:t>x</a:t>
            </a:r>
            <a:r>
              <a:rPr lang="zh-CN" altLang="en-US" dirty="0"/>
              <a:t>轴在轨道面内与</a:t>
            </a:r>
            <a:r>
              <a:rPr lang="en-US" altLang="zh-CN" dirty="0"/>
              <a:t>Z</a:t>
            </a:r>
            <a:r>
              <a:rPr lang="zh-CN" altLang="en-US" dirty="0"/>
              <a:t>轴垂直指向卫星运动的方向，</a:t>
            </a:r>
            <a:r>
              <a:rPr lang="en-US" altLang="zh-CN" dirty="0" err="1"/>
              <a:t>xyz</a:t>
            </a:r>
            <a:r>
              <a:rPr lang="zh-CN" altLang="en-US" dirty="0"/>
              <a:t>构成右手坐标系。</a:t>
            </a:r>
          </a:p>
        </p:txBody>
      </p:sp>
      <p:sp>
        <p:nvSpPr>
          <p:cNvPr id="5" name="日期占位符 4">
            <a:extLst>
              <a:ext uri="{FF2B5EF4-FFF2-40B4-BE49-F238E27FC236}">
                <a16:creationId xmlns:a16="http://schemas.microsoft.com/office/drawing/2014/main" id="{59FB623D-C7FE-45E6-8D36-7C788A79B136}"/>
              </a:ext>
            </a:extLst>
          </p:cNvPr>
          <p:cNvSpPr>
            <a:spLocks noGrp="1"/>
          </p:cNvSpPr>
          <p:nvPr>
            <p:ph type="dt" sz="half" idx="10"/>
          </p:nvPr>
        </p:nvSpPr>
        <p:spPr/>
        <p:txBody>
          <a:bodyPr/>
          <a:lstStyle/>
          <a:p>
            <a:pPr>
              <a:defRPr/>
            </a:pPr>
            <a:fld id="{D26BDF2A-F592-4784-BB89-37A1B96F5BDA}" type="datetime13">
              <a:rPr lang="zh-CN" altLang="en-US" smtClean="0"/>
              <a:t>下午5时25分39秒</a:t>
            </a:fld>
            <a:endParaRPr lang="en-US" altLang="zh-CN"/>
          </a:p>
        </p:txBody>
      </p:sp>
    </p:spTree>
    <p:extLst>
      <p:ext uri="{BB962C8B-B14F-4D97-AF65-F5344CB8AC3E}">
        <p14:creationId xmlns:p14="http://schemas.microsoft.com/office/powerpoint/2010/main" val="1747095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38F5502B-C9DA-42C5-9E07-E356CA53A39F}"/>
              </a:ext>
            </a:extLst>
          </p:cNvPr>
          <p:cNvSpPr>
            <a:spLocks noGrp="1" noChangeArrowheads="1"/>
          </p:cNvSpPr>
          <p:nvPr>
            <p:ph type="title"/>
          </p:nvPr>
        </p:nvSpPr>
        <p:spPr>
          <a:xfrm>
            <a:off x="1150938" y="549274"/>
            <a:ext cx="7793037" cy="765175"/>
          </a:xfrm>
        </p:spPr>
        <p:txBody>
          <a:bodyPr/>
          <a:lstStyle/>
          <a:p>
            <a:pPr eaLnBrk="1" hangingPunct="1"/>
            <a:r>
              <a:rPr lang="zh-CN" altLang="en-US" sz="2800" dirty="0"/>
              <a:t>站心赤道直角坐标系与站心地平直角坐标系</a:t>
            </a:r>
          </a:p>
        </p:txBody>
      </p:sp>
      <p:sp>
        <p:nvSpPr>
          <p:cNvPr id="19459" name="Rectangle 3">
            <a:extLst>
              <a:ext uri="{FF2B5EF4-FFF2-40B4-BE49-F238E27FC236}">
                <a16:creationId xmlns:a16="http://schemas.microsoft.com/office/drawing/2014/main" id="{70D2C531-D278-4214-81E5-4F527821F8B1}"/>
              </a:ext>
            </a:extLst>
          </p:cNvPr>
          <p:cNvSpPr>
            <a:spLocks noGrp="1" noChangeArrowheads="1"/>
          </p:cNvSpPr>
          <p:nvPr>
            <p:ph type="body" sz="half" idx="1"/>
          </p:nvPr>
        </p:nvSpPr>
        <p:spPr>
          <a:xfrm>
            <a:off x="900113" y="1773238"/>
            <a:ext cx="4103687" cy="5084762"/>
          </a:xfrm>
        </p:spPr>
        <p:txBody>
          <a:bodyPr/>
          <a:lstStyle/>
          <a:p>
            <a:pPr eaLnBrk="1" hangingPunct="1"/>
            <a:r>
              <a:rPr lang="zh-CN" altLang="en-US" sz="2800" dirty="0"/>
              <a:t>球心空间直角坐标系</a:t>
            </a:r>
            <a:endParaRPr lang="en-US" altLang="zh-CN" sz="2800" dirty="0"/>
          </a:p>
          <a:p>
            <a:pPr lvl="1" eaLnBrk="1" hangingPunct="1"/>
            <a:r>
              <a:rPr lang="en-US" altLang="zh-CN" sz="2400" dirty="0"/>
              <a:t>O-XYZ</a:t>
            </a:r>
          </a:p>
          <a:p>
            <a:pPr eaLnBrk="1" hangingPunct="1"/>
            <a:r>
              <a:rPr lang="zh-CN" altLang="en-US" sz="2800" dirty="0"/>
              <a:t>站心赤道直角坐标系</a:t>
            </a:r>
            <a:endParaRPr lang="en-US" altLang="zh-CN" sz="2800" dirty="0"/>
          </a:p>
          <a:p>
            <a:pPr lvl="1" eaLnBrk="1" hangingPunct="1"/>
            <a:endParaRPr lang="en-US" altLang="zh-CN" sz="2400" dirty="0"/>
          </a:p>
          <a:p>
            <a:pPr lvl="1" eaLnBrk="1" hangingPunct="1"/>
            <a:endParaRPr lang="en-US" altLang="zh-CN" sz="2400" dirty="0"/>
          </a:p>
          <a:p>
            <a:pPr lvl="3" eaLnBrk="1" hangingPunct="1"/>
            <a:endParaRPr lang="en-US" altLang="zh-CN" sz="1600" dirty="0"/>
          </a:p>
          <a:p>
            <a:pPr lvl="1" eaLnBrk="1" hangingPunct="1"/>
            <a:endParaRPr lang="en-US" altLang="zh-CN" sz="2400" dirty="0"/>
          </a:p>
          <a:p>
            <a:pPr lvl="1" eaLnBrk="1" hangingPunct="1"/>
            <a:endParaRPr lang="en-US" altLang="zh-CN" sz="2400" dirty="0"/>
          </a:p>
          <a:p>
            <a:pPr lvl="1" eaLnBrk="1" hangingPunct="1"/>
            <a:endParaRPr lang="en-US" altLang="zh-CN" sz="2400" dirty="0"/>
          </a:p>
          <a:p>
            <a:pPr eaLnBrk="1" hangingPunct="1"/>
            <a:r>
              <a:rPr lang="zh-CN" altLang="en-US" sz="2800" dirty="0"/>
              <a:t>站心地平直角坐标系</a:t>
            </a:r>
            <a:endParaRPr lang="en-US" altLang="zh-CN" sz="2800" dirty="0"/>
          </a:p>
          <a:p>
            <a:pPr lvl="1" eaLnBrk="1" hangingPunct="1"/>
            <a:r>
              <a:rPr lang="en-US" altLang="zh-CN" sz="2400" dirty="0">
                <a:latin typeface="Courier New" panose="02070309020205020404" pitchFamily="49" charset="0"/>
                <a:cs typeface="Courier New" panose="02070309020205020404" pitchFamily="49" charset="0"/>
              </a:rPr>
              <a:t>P1-xyz</a:t>
            </a:r>
            <a:endParaRPr lang="zh-CN" altLang="en-US" sz="2400" dirty="0">
              <a:latin typeface="Courier New" panose="02070309020205020404" pitchFamily="49" charset="0"/>
              <a:cs typeface="Courier New" panose="02070309020205020404" pitchFamily="49" charset="0"/>
            </a:endParaRPr>
          </a:p>
        </p:txBody>
      </p:sp>
      <p:pic>
        <p:nvPicPr>
          <p:cNvPr id="26628" name="Picture 4" descr="2-3">
            <a:extLst>
              <a:ext uri="{FF2B5EF4-FFF2-40B4-BE49-F238E27FC236}">
                <a16:creationId xmlns:a16="http://schemas.microsoft.com/office/drawing/2014/main" id="{7A1F661E-9711-444A-BF2F-94D78AECAC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13"/>
          <a:stretch/>
        </p:blipFill>
        <p:spPr bwMode="auto">
          <a:xfrm>
            <a:off x="5468938" y="1773238"/>
            <a:ext cx="3063875" cy="3311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4" name="Rectangle 8">
            <a:extLst>
              <a:ext uri="{FF2B5EF4-FFF2-40B4-BE49-F238E27FC236}">
                <a16:creationId xmlns:a16="http://schemas.microsoft.com/office/drawing/2014/main" id="{28CC03D8-81D7-43D0-8C73-63E0777A8235}"/>
              </a:ext>
            </a:extLst>
          </p:cNvPr>
          <p:cNvSpPr>
            <a:spLocks noChangeArrowheads="1"/>
          </p:cNvSpPr>
          <p:nvPr/>
        </p:nvSpPr>
        <p:spPr bwMode="auto">
          <a:xfrm>
            <a:off x="827088" y="3644900"/>
            <a:ext cx="410527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r>
              <a:rPr lang="zh-CN" altLang="en-US" sz="2800"/>
              <a:t>站心赤道与球心空间直角坐标系的关系</a:t>
            </a:r>
          </a:p>
        </p:txBody>
      </p:sp>
      <p:grpSp>
        <p:nvGrpSpPr>
          <p:cNvPr id="19473" name="Group 17">
            <a:extLst>
              <a:ext uri="{FF2B5EF4-FFF2-40B4-BE49-F238E27FC236}">
                <a16:creationId xmlns:a16="http://schemas.microsoft.com/office/drawing/2014/main" id="{36297224-5F03-4A8F-95C5-47C7B9CF704C}"/>
              </a:ext>
            </a:extLst>
          </p:cNvPr>
          <p:cNvGrpSpPr>
            <a:grpSpLocks/>
          </p:cNvGrpSpPr>
          <p:nvPr/>
        </p:nvGrpSpPr>
        <p:grpSpPr bwMode="auto">
          <a:xfrm>
            <a:off x="5834065" y="3213100"/>
            <a:ext cx="1257301" cy="1539875"/>
            <a:chOff x="4311" y="1298"/>
            <a:chExt cx="792" cy="970"/>
          </a:xfrm>
        </p:grpSpPr>
        <p:sp>
          <p:nvSpPr>
            <p:cNvPr id="26636" name="Line 10">
              <a:extLst>
                <a:ext uri="{FF2B5EF4-FFF2-40B4-BE49-F238E27FC236}">
                  <a16:creationId xmlns:a16="http://schemas.microsoft.com/office/drawing/2014/main" id="{59D7A844-B0DD-4027-8740-99D8FBF67993}"/>
                </a:ext>
              </a:extLst>
            </p:cNvPr>
            <p:cNvSpPr>
              <a:spLocks noChangeShapeType="1"/>
            </p:cNvSpPr>
            <p:nvPr/>
          </p:nvSpPr>
          <p:spPr bwMode="auto">
            <a:xfrm flipV="1">
              <a:off x="4604" y="1298"/>
              <a:ext cx="0" cy="681"/>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7" name="Line 11">
              <a:extLst>
                <a:ext uri="{FF2B5EF4-FFF2-40B4-BE49-F238E27FC236}">
                  <a16:creationId xmlns:a16="http://schemas.microsoft.com/office/drawing/2014/main" id="{BDDCF586-56F7-45A5-8015-46DBFD616D69}"/>
                </a:ext>
              </a:extLst>
            </p:cNvPr>
            <p:cNvSpPr>
              <a:spLocks noChangeShapeType="1"/>
            </p:cNvSpPr>
            <p:nvPr/>
          </p:nvSpPr>
          <p:spPr bwMode="auto">
            <a:xfrm>
              <a:off x="4604" y="1979"/>
              <a:ext cx="499" cy="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8" name="Line 12">
              <a:extLst>
                <a:ext uri="{FF2B5EF4-FFF2-40B4-BE49-F238E27FC236}">
                  <a16:creationId xmlns:a16="http://schemas.microsoft.com/office/drawing/2014/main" id="{D3C655B0-4FA4-4F1D-B836-812203081A69}"/>
                </a:ext>
              </a:extLst>
            </p:cNvPr>
            <p:cNvSpPr>
              <a:spLocks noChangeShapeType="1"/>
            </p:cNvSpPr>
            <p:nvPr/>
          </p:nvSpPr>
          <p:spPr bwMode="auto">
            <a:xfrm flipH="1">
              <a:off x="4311" y="1979"/>
              <a:ext cx="293" cy="289"/>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2" name="Group 16">
            <a:extLst>
              <a:ext uri="{FF2B5EF4-FFF2-40B4-BE49-F238E27FC236}">
                <a16:creationId xmlns:a16="http://schemas.microsoft.com/office/drawing/2014/main" id="{DBA307CE-86B9-4330-90EA-AA3F627CE4F5}"/>
              </a:ext>
            </a:extLst>
          </p:cNvPr>
          <p:cNvGrpSpPr>
            <a:grpSpLocks/>
          </p:cNvGrpSpPr>
          <p:nvPr/>
        </p:nvGrpSpPr>
        <p:grpSpPr bwMode="auto">
          <a:xfrm>
            <a:off x="6659563" y="2276475"/>
            <a:ext cx="1441450" cy="865188"/>
            <a:chOff x="4195" y="1434"/>
            <a:chExt cx="908" cy="545"/>
          </a:xfrm>
        </p:grpSpPr>
        <p:sp>
          <p:nvSpPr>
            <p:cNvPr id="26633" name="Line 13">
              <a:extLst>
                <a:ext uri="{FF2B5EF4-FFF2-40B4-BE49-F238E27FC236}">
                  <a16:creationId xmlns:a16="http://schemas.microsoft.com/office/drawing/2014/main" id="{57112C48-A653-41CC-8546-497E06ABA6D3}"/>
                </a:ext>
              </a:extLst>
            </p:cNvPr>
            <p:cNvSpPr>
              <a:spLocks noChangeShapeType="1"/>
            </p:cNvSpPr>
            <p:nvPr/>
          </p:nvSpPr>
          <p:spPr bwMode="auto">
            <a:xfrm flipV="1">
              <a:off x="4604" y="1752"/>
              <a:ext cx="499" cy="227"/>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4" name="Line 14">
              <a:extLst>
                <a:ext uri="{FF2B5EF4-FFF2-40B4-BE49-F238E27FC236}">
                  <a16:creationId xmlns:a16="http://schemas.microsoft.com/office/drawing/2014/main" id="{5F313126-1DA3-41C8-A3DA-10B2BC503B12}"/>
                </a:ext>
              </a:extLst>
            </p:cNvPr>
            <p:cNvSpPr>
              <a:spLocks noChangeShapeType="1"/>
            </p:cNvSpPr>
            <p:nvPr/>
          </p:nvSpPr>
          <p:spPr bwMode="auto">
            <a:xfrm flipV="1">
              <a:off x="4604" y="1480"/>
              <a:ext cx="181" cy="499"/>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5" name="Line 15">
              <a:extLst>
                <a:ext uri="{FF2B5EF4-FFF2-40B4-BE49-F238E27FC236}">
                  <a16:creationId xmlns:a16="http://schemas.microsoft.com/office/drawing/2014/main" id="{B67CD6F1-DF9F-4306-BEDD-23FB170B934F}"/>
                </a:ext>
              </a:extLst>
            </p:cNvPr>
            <p:cNvSpPr>
              <a:spLocks noChangeShapeType="1"/>
            </p:cNvSpPr>
            <p:nvPr/>
          </p:nvSpPr>
          <p:spPr bwMode="auto">
            <a:xfrm flipH="1" flipV="1">
              <a:off x="4195" y="1434"/>
              <a:ext cx="409" cy="545"/>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9462" name="Picture 6" descr="f2-5">
            <a:extLst>
              <a:ext uri="{FF2B5EF4-FFF2-40B4-BE49-F238E27FC236}">
                <a16:creationId xmlns:a16="http://schemas.microsoft.com/office/drawing/2014/main" id="{D4505038-DA8C-44BE-A746-0DD2AE341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0161"/>
          <a:stretch>
            <a:fillRect/>
          </a:stretch>
        </p:blipFill>
        <p:spPr bwMode="auto">
          <a:xfrm>
            <a:off x="1042988" y="4581525"/>
            <a:ext cx="4425950" cy="114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日期占位符 1">
            <a:extLst>
              <a:ext uri="{FF2B5EF4-FFF2-40B4-BE49-F238E27FC236}">
                <a16:creationId xmlns:a16="http://schemas.microsoft.com/office/drawing/2014/main" id="{B2A032BF-FC60-4CC6-8009-14439C10E89B}"/>
              </a:ext>
            </a:extLst>
          </p:cNvPr>
          <p:cNvSpPr>
            <a:spLocks noGrp="1"/>
          </p:cNvSpPr>
          <p:nvPr>
            <p:ph type="dt" sz="half" idx="10"/>
          </p:nvPr>
        </p:nvSpPr>
        <p:spPr>
          <a:xfrm>
            <a:off x="-12814" y="6400800"/>
            <a:ext cx="1905000" cy="457200"/>
          </a:xfrm>
        </p:spPr>
        <p:txBody>
          <a:bodyPr/>
          <a:lstStyle/>
          <a:p>
            <a:pPr>
              <a:defRPr/>
            </a:pPr>
            <a:fld id="{48DBDF3B-2A0B-4B7B-9647-B483EC81B2A2}" type="datetime13">
              <a:rPr lang="zh-CN" altLang="en-US" smtClean="0"/>
              <a:t>下午5时25分39秒</a:t>
            </a:fld>
            <a:endParaRPr lang="en-US" alt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7D5C6C0-509B-463E-94E5-49910B8D0C21}"/>
                  </a:ext>
                </a:extLst>
              </p:cNvPr>
              <p:cNvSpPr txBox="1"/>
              <p:nvPr/>
            </p:nvSpPr>
            <p:spPr>
              <a:xfrm>
                <a:off x="1690804" y="3289757"/>
                <a:ext cx="15445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800" i="1">
                          <a:solidFill>
                            <a:srgbClr val="FFFF00"/>
                          </a:solidFill>
                          <a:latin typeface="Cambria Math" panose="02040503050406030204" pitchFamily="18" charset="0"/>
                        </a:rPr>
                        <m:t>P</m:t>
                      </m:r>
                      <m:r>
                        <a:rPr lang="en-US" altLang="zh-CN" sz="2800" i="1">
                          <a:solidFill>
                            <a:srgbClr val="FFFF00"/>
                          </a:solidFill>
                          <a:latin typeface="Cambria Math" panose="02040503050406030204" pitchFamily="18" charset="0"/>
                        </a:rPr>
                        <m:t>1−</m:t>
                      </m:r>
                      <m:acc>
                        <m:accPr>
                          <m:chr m:val="̅"/>
                          <m:ctrlPr>
                            <a:rPr lang="en-US" altLang="zh-CN" sz="2800" b="0" i="1" smtClean="0">
                              <a:solidFill>
                                <a:srgbClr val="FFFF00"/>
                              </a:solidFill>
                              <a:latin typeface="Cambria Math" panose="02040503050406030204" pitchFamily="18" charset="0"/>
                            </a:rPr>
                          </m:ctrlPr>
                        </m:accPr>
                        <m:e>
                          <m:r>
                            <m:rPr>
                              <m:sty m:val="p"/>
                            </m:rPr>
                            <a:rPr lang="en-US" altLang="zh-CN" sz="2800" i="1">
                              <a:solidFill>
                                <a:srgbClr val="FFFF00"/>
                              </a:solidFill>
                              <a:latin typeface="Cambria Math" panose="02040503050406030204" pitchFamily="18" charset="0"/>
                            </a:rPr>
                            <m:t>XYZ</m:t>
                          </m:r>
                        </m:e>
                      </m:acc>
                    </m:oMath>
                  </m:oMathPara>
                </a14:m>
                <a:endParaRPr lang="zh-CN" altLang="en-US" sz="2800" dirty="0">
                  <a:solidFill>
                    <a:srgbClr val="FFFF00"/>
                  </a:solidFill>
                </a:endParaRPr>
              </a:p>
            </p:txBody>
          </p:sp>
        </mc:Choice>
        <mc:Fallback xmlns="">
          <p:sp>
            <p:nvSpPr>
              <p:cNvPr id="3" name="文本框 2">
                <a:extLst>
                  <a:ext uri="{FF2B5EF4-FFF2-40B4-BE49-F238E27FC236}">
                    <a16:creationId xmlns:a16="http://schemas.microsoft.com/office/drawing/2014/main" id="{97D5C6C0-509B-463E-94E5-49910B8D0C21}"/>
                  </a:ext>
                </a:extLst>
              </p:cNvPr>
              <p:cNvSpPr txBox="1">
                <a:spLocks noRot="1" noChangeAspect="1" noMove="1" noResize="1" noEditPoints="1" noAdjustHandles="1" noChangeArrowheads="1" noChangeShapeType="1" noTextEdit="1"/>
              </p:cNvSpPr>
              <p:nvPr/>
            </p:nvSpPr>
            <p:spPr>
              <a:xfrm>
                <a:off x="1690804" y="3289757"/>
                <a:ext cx="1544525" cy="430887"/>
              </a:xfrm>
              <a:prstGeom prst="rect">
                <a:avLst/>
              </a:prstGeom>
              <a:blipFill>
                <a:blip r:embed="rId5"/>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95CA26E-A275-4715-9333-207B444057FD}"/>
              </a:ext>
            </a:extLst>
          </p:cNvPr>
          <p:cNvSpPr txBox="1"/>
          <p:nvPr/>
        </p:nvSpPr>
        <p:spPr>
          <a:xfrm>
            <a:off x="5468938" y="5105304"/>
            <a:ext cx="3236784" cy="307777"/>
          </a:xfrm>
          <a:prstGeom prst="rect">
            <a:avLst/>
          </a:prstGeom>
          <a:noFill/>
        </p:spPr>
        <p:txBody>
          <a:bodyPr wrap="none" rtlCol="0">
            <a:spAutoFit/>
          </a:bodyPr>
          <a:lstStyle/>
          <a:p>
            <a:r>
              <a:rPr lang="zh-CN" altLang="en-US" sz="1400" dirty="0">
                <a:solidFill>
                  <a:schemeClr val="bg1"/>
                </a:solidFill>
                <a:latin typeface="黑体" panose="02010609060101010101" pitchFamily="49" charset="-122"/>
                <a:ea typeface="黑体" panose="02010609060101010101" pitchFamily="49" charset="-122"/>
              </a:rPr>
              <a:t>球心空间、站心赤道与地平直角坐标系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473"/>
                                        </p:tgtEl>
                                        <p:attrNameLst>
                                          <p:attrName>style.visibility</p:attrName>
                                        </p:attrNameLst>
                                      </p:cBhvr>
                                      <p:to>
                                        <p:strVal val="visible"/>
                                      </p:to>
                                    </p:set>
                                    <p:animEffect transition="in" filter="checkerboard(across)">
                                      <p:cBhvr>
                                        <p:cTn id="7" dur="500"/>
                                        <p:tgtEl>
                                          <p:spTgt spid="19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5E-6 2.22222E-6 L 0.11025 -0.16783 " pathEditMode="relative" rAng="0" ptsTypes="AA">
                                      <p:cBhvr>
                                        <p:cTn id="15" dur="2000" fill="hold"/>
                                        <p:tgtEl>
                                          <p:spTgt spid="19473"/>
                                        </p:tgtEl>
                                        <p:attrNameLst>
                                          <p:attrName>ppt_x</p:attrName>
                                          <p:attrName>ppt_y</p:attrName>
                                        </p:attrNameLst>
                                      </p:cBhvr>
                                      <p:rCtr x="5503" y="-8403"/>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946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94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459">
                                            <p:txEl>
                                              <p:pRg st="9" end="9"/>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459">
                                            <p:txEl>
                                              <p:pRg st="10" end="1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9472"/>
                                        </p:tgtEl>
                                        <p:attrNameLst>
                                          <p:attrName>style.visibility</p:attrName>
                                        </p:attrNameLst>
                                      </p:cBhvr>
                                      <p:to>
                                        <p:strVal val="visible"/>
                                      </p:to>
                                    </p:set>
                                    <p:anim calcmode="lin" valueType="num">
                                      <p:cBhvr additive="base">
                                        <p:cTn id="36" dur="500" fill="hold"/>
                                        <p:tgtEl>
                                          <p:spTgt spid="19472"/>
                                        </p:tgtEl>
                                        <p:attrNameLst>
                                          <p:attrName>ppt_x</p:attrName>
                                        </p:attrNameLst>
                                      </p:cBhvr>
                                      <p:tavLst>
                                        <p:tav tm="0">
                                          <p:val>
                                            <p:strVal val="#ppt_x"/>
                                          </p:val>
                                        </p:tav>
                                        <p:tav tm="100000">
                                          <p:val>
                                            <p:strVal val="#ppt_x"/>
                                          </p:val>
                                        </p:tav>
                                      </p:tavLst>
                                    </p:anim>
                                    <p:anim calcmode="lin" valueType="num">
                                      <p:cBhvr additive="base">
                                        <p:cTn id="37"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6CF3360-1312-45E8-85B4-2C78BD981082}"/>
              </a:ext>
            </a:extLst>
          </p:cNvPr>
          <p:cNvSpPr>
            <a:spLocks noGrp="1" noChangeArrowheads="1"/>
          </p:cNvSpPr>
          <p:nvPr>
            <p:ph type="title"/>
          </p:nvPr>
        </p:nvSpPr>
        <p:spPr/>
        <p:txBody>
          <a:bodyPr/>
          <a:lstStyle/>
          <a:p>
            <a:pPr eaLnBrk="1" hangingPunct="1"/>
            <a:r>
              <a:rPr lang="zh-CN" altLang="en-US" sz="2800" dirty="0"/>
              <a:t>站心赤道直角坐标系与站心地平直角坐标系</a:t>
            </a:r>
          </a:p>
        </p:txBody>
      </p:sp>
      <p:sp>
        <p:nvSpPr>
          <p:cNvPr id="28675" name="Rectangle 3">
            <a:extLst>
              <a:ext uri="{FF2B5EF4-FFF2-40B4-BE49-F238E27FC236}">
                <a16:creationId xmlns:a16="http://schemas.microsoft.com/office/drawing/2014/main" id="{AEAA314C-850E-438F-8C86-21D86D079E1A}"/>
              </a:ext>
            </a:extLst>
          </p:cNvPr>
          <p:cNvSpPr>
            <a:spLocks noGrp="1" noChangeArrowheads="1"/>
          </p:cNvSpPr>
          <p:nvPr>
            <p:ph type="body" sz="half" idx="1"/>
          </p:nvPr>
        </p:nvSpPr>
        <p:spPr>
          <a:xfrm>
            <a:off x="900113" y="1773238"/>
            <a:ext cx="4103687" cy="1871662"/>
          </a:xfrm>
        </p:spPr>
        <p:txBody>
          <a:bodyPr/>
          <a:lstStyle/>
          <a:p>
            <a:pPr eaLnBrk="1" hangingPunct="1"/>
            <a:r>
              <a:rPr lang="zh-CN" altLang="en-US" sz="2800" dirty="0"/>
              <a:t>站心地平直角坐标系转换为站心赤道直角坐标系</a:t>
            </a:r>
            <a:endParaRPr lang="en-US" altLang="zh-CN" sz="2800" dirty="0"/>
          </a:p>
          <a:p>
            <a:pPr eaLnBrk="1" hangingPunct="1"/>
            <a:r>
              <a:rPr lang="en-US" altLang="zh-CN" sz="2800" dirty="0"/>
              <a:t>P18</a:t>
            </a:r>
            <a:r>
              <a:rPr lang="zh-CN" altLang="en-US" sz="2800" dirty="0"/>
              <a:t>（</a:t>
            </a:r>
            <a:r>
              <a:rPr lang="en-US" altLang="zh-CN" sz="2800" dirty="0"/>
              <a:t>2-6</a:t>
            </a:r>
            <a:r>
              <a:rPr lang="zh-CN" altLang="en-US" sz="2800" dirty="0"/>
              <a:t>）</a:t>
            </a:r>
          </a:p>
        </p:txBody>
      </p:sp>
      <p:grpSp>
        <p:nvGrpSpPr>
          <p:cNvPr id="19465" name="Group 9">
            <a:extLst>
              <a:ext uri="{FF2B5EF4-FFF2-40B4-BE49-F238E27FC236}">
                <a16:creationId xmlns:a16="http://schemas.microsoft.com/office/drawing/2014/main" id="{396A22D4-A37D-4ED7-9E35-D0E165D6FE78}"/>
              </a:ext>
            </a:extLst>
          </p:cNvPr>
          <p:cNvGrpSpPr>
            <a:grpSpLocks/>
          </p:cNvGrpSpPr>
          <p:nvPr/>
        </p:nvGrpSpPr>
        <p:grpSpPr bwMode="auto">
          <a:xfrm>
            <a:off x="827088" y="1773238"/>
            <a:ext cx="7705725" cy="3600450"/>
            <a:chOff x="521" y="1117"/>
            <a:chExt cx="4854" cy="2268"/>
          </a:xfrm>
        </p:grpSpPr>
        <p:pic>
          <p:nvPicPr>
            <p:cNvPr id="28686" name="Picture 4" descr="2-3">
              <a:extLst>
                <a:ext uri="{FF2B5EF4-FFF2-40B4-BE49-F238E27FC236}">
                  <a16:creationId xmlns:a16="http://schemas.microsoft.com/office/drawing/2014/main" id="{607B2765-88E9-47F4-B3B9-0955EC821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5" y="1117"/>
              <a:ext cx="1930" cy="2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87" name="Rectangle 8">
              <a:extLst>
                <a:ext uri="{FF2B5EF4-FFF2-40B4-BE49-F238E27FC236}">
                  <a16:creationId xmlns:a16="http://schemas.microsoft.com/office/drawing/2014/main" id="{0B347670-02A4-4130-A90F-2860E45FA1F5}"/>
                </a:ext>
              </a:extLst>
            </p:cNvPr>
            <p:cNvSpPr>
              <a:spLocks noChangeArrowheads="1"/>
            </p:cNvSpPr>
            <p:nvPr/>
          </p:nvSpPr>
          <p:spPr bwMode="auto">
            <a:xfrm>
              <a:off x="521" y="2704"/>
              <a:ext cx="2586"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endParaRPr lang="zh-CN" altLang="en-US" sz="2800">
                <a:solidFill>
                  <a:srgbClr val="FFFFFF"/>
                </a:solidFill>
              </a:endParaRPr>
            </a:p>
          </p:txBody>
        </p:sp>
      </p:grpSp>
      <p:grpSp>
        <p:nvGrpSpPr>
          <p:cNvPr id="19473" name="Group 17">
            <a:extLst>
              <a:ext uri="{FF2B5EF4-FFF2-40B4-BE49-F238E27FC236}">
                <a16:creationId xmlns:a16="http://schemas.microsoft.com/office/drawing/2014/main" id="{90409603-9E30-48E6-8556-0420AD370BB0}"/>
              </a:ext>
            </a:extLst>
          </p:cNvPr>
          <p:cNvGrpSpPr>
            <a:grpSpLocks/>
          </p:cNvGrpSpPr>
          <p:nvPr/>
        </p:nvGrpSpPr>
        <p:grpSpPr bwMode="auto">
          <a:xfrm>
            <a:off x="5867400" y="3213100"/>
            <a:ext cx="1223963" cy="1584325"/>
            <a:chOff x="4332" y="1298"/>
            <a:chExt cx="771" cy="998"/>
          </a:xfrm>
        </p:grpSpPr>
        <p:sp>
          <p:nvSpPr>
            <p:cNvPr id="28683" name="Line 10">
              <a:extLst>
                <a:ext uri="{FF2B5EF4-FFF2-40B4-BE49-F238E27FC236}">
                  <a16:creationId xmlns:a16="http://schemas.microsoft.com/office/drawing/2014/main" id="{F6BD99EC-871F-456A-A02B-A97573E90F12}"/>
                </a:ext>
              </a:extLst>
            </p:cNvPr>
            <p:cNvSpPr>
              <a:spLocks noChangeShapeType="1"/>
            </p:cNvSpPr>
            <p:nvPr/>
          </p:nvSpPr>
          <p:spPr bwMode="auto">
            <a:xfrm flipV="1">
              <a:off x="4604" y="1298"/>
              <a:ext cx="0" cy="681"/>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4" name="Line 11">
              <a:extLst>
                <a:ext uri="{FF2B5EF4-FFF2-40B4-BE49-F238E27FC236}">
                  <a16:creationId xmlns:a16="http://schemas.microsoft.com/office/drawing/2014/main" id="{BF2C6EF7-58A8-44DE-A0BD-4886A004EF08}"/>
                </a:ext>
              </a:extLst>
            </p:cNvPr>
            <p:cNvSpPr>
              <a:spLocks noChangeShapeType="1"/>
            </p:cNvSpPr>
            <p:nvPr/>
          </p:nvSpPr>
          <p:spPr bwMode="auto">
            <a:xfrm>
              <a:off x="4604" y="1979"/>
              <a:ext cx="499" cy="0"/>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5" name="Line 12">
              <a:extLst>
                <a:ext uri="{FF2B5EF4-FFF2-40B4-BE49-F238E27FC236}">
                  <a16:creationId xmlns:a16="http://schemas.microsoft.com/office/drawing/2014/main" id="{FD089779-43D8-4BEF-9FC8-E5BBDA9140AB}"/>
                </a:ext>
              </a:extLst>
            </p:cNvPr>
            <p:cNvSpPr>
              <a:spLocks noChangeShapeType="1"/>
            </p:cNvSpPr>
            <p:nvPr/>
          </p:nvSpPr>
          <p:spPr bwMode="auto">
            <a:xfrm flipH="1">
              <a:off x="4332" y="1979"/>
              <a:ext cx="272" cy="317"/>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472" name="Group 16">
            <a:extLst>
              <a:ext uri="{FF2B5EF4-FFF2-40B4-BE49-F238E27FC236}">
                <a16:creationId xmlns:a16="http://schemas.microsoft.com/office/drawing/2014/main" id="{57440953-1C55-4E74-BC4C-0203FB2D3126}"/>
              </a:ext>
            </a:extLst>
          </p:cNvPr>
          <p:cNvGrpSpPr>
            <a:grpSpLocks/>
          </p:cNvGrpSpPr>
          <p:nvPr/>
        </p:nvGrpSpPr>
        <p:grpSpPr bwMode="auto">
          <a:xfrm>
            <a:off x="6732588" y="2276475"/>
            <a:ext cx="1368425" cy="865188"/>
            <a:chOff x="4241" y="1434"/>
            <a:chExt cx="862" cy="545"/>
          </a:xfrm>
        </p:grpSpPr>
        <p:sp>
          <p:nvSpPr>
            <p:cNvPr id="28680" name="Line 13">
              <a:extLst>
                <a:ext uri="{FF2B5EF4-FFF2-40B4-BE49-F238E27FC236}">
                  <a16:creationId xmlns:a16="http://schemas.microsoft.com/office/drawing/2014/main" id="{A79EB4E0-88A6-41A5-9F24-EEE70F660D9C}"/>
                </a:ext>
              </a:extLst>
            </p:cNvPr>
            <p:cNvSpPr>
              <a:spLocks noChangeShapeType="1"/>
            </p:cNvSpPr>
            <p:nvPr/>
          </p:nvSpPr>
          <p:spPr bwMode="auto">
            <a:xfrm flipV="1">
              <a:off x="4604" y="1752"/>
              <a:ext cx="499" cy="227"/>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Line 14">
              <a:extLst>
                <a:ext uri="{FF2B5EF4-FFF2-40B4-BE49-F238E27FC236}">
                  <a16:creationId xmlns:a16="http://schemas.microsoft.com/office/drawing/2014/main" id="{6F7D75D8-F5BD-4D0A-A0E2-A97C0AFA1999}"/>
                </a:ext>
              </a:extLst>
            </p:cNvPr>
            <p:cNvSpPr>
              <a:spLocks noChangeShapeType="1"/>
            </p:cNvSpPr>
            <p:nvPr/>
          </p:nvSpPr>
          <p:spPr bwMode="auto">
            <a:xfrm flipV="1">
              <a:off x="4604" y="1480"/>
              <a:ext cx="181" cy="499"/>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2" name="Line 15">
              <a:extLst>
                <a:ext uri="{FF2B5EF4-FFF2-40B4-BE49-F238E27FC236}">
                  <a16:creationId xmlns:a16="http://schemas.microsoft.com/office/drawing/2014/main" id="{E32F4436-A8C0-47C2-B51F-57B02EE34B55}"/>
                </a:ext>
              </a:extLst>
            </p:cNvPr>
            <p:cNvSpPr>
              <a:spLocks noChangeShapeType="1"/>
            </p:cNvSpPr>
            <p:nvPr/>
          </p:nvSpPr>
          <p:spPr bwMode="auto">
            <a:xfrm flipH="1" flipV="1">
              <a:off x="4241" y="1434"/>
              <a:ext cx="363" cy="545"/>
            </a:xfrm>
            <a:prstGeom prst="line">
              <a:avLst/>
            </a:prstGeom>
            <a:noFill/>
            <a:ln w="34925">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679" name="AutoShape 18">
            <a:hlinkClick r:id="rId4" action="ppaction://hlinksldjump"/>
            <a:extLst>
              <a:ext uri="{FF2B5EF4-FFF2-40B4-BE49-F238E27FC236}">
                <a16:creationId xmlns:a16="http://schemas.microsoft.com/office/drawing/2014/main" id="{01112002-84ED-44BF-B939-C2C4BC637C55}"/>
              </a:ext>
            </a:extLst>
          </p:cNvPr>
          <p:cNvSpPr>
            <a:spLocks noChangeArrowheads="1"/>
          </p:cNvSpPr>
          <p:nvPr/>
        </p:nvSpPr>
        <p:spPr bwMode="auto">
          <a:xfrm>
            <a:off x="8676456" y="6400800"/>
            <a:ext cx="467544" cy="45720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rgbClr val="000000"/>
              </a:solidFill>
              <a:ea typeface="宋体" panose="02010600030101010101" pitchFamily="2" charset="-122"/>
            </a:endParaRPr>
          </a:p>
        </p:txBody>
      </p:sp>
      <p:sp>
        <p:nvSpPr>
          <p:cNvPr id="2" name="日期占位符 1">
            <a:extLst>
              <a:ext uri="{FF2B5EF4-FFF2-40B4-BE49-F238E27FC236}">
                <a16:creationId xmlns:a16="http://schemas.microsoft.com/office/drawing/2014/main" id="{CD270DA8-9280-4A01-B4D5-1A586A041C67}"/>
              </a:ext>
            </a:extLst>
          </p:cNvPr>
          <p:cNvSpPr>
            <a:spLocks noGrp="1"/>
          </p:cNvSpPr>
          <p:nvPr>
            <p:ph type="dt" sz="half" idx="10"/>
          </p:nvPr>
        </p:nvSpPr>
        <p:spPr/>
        <p:txBody>
          <a:bodyPr/>
          <a:lstStyle/>
          <a:p>
            <a:pPr>
              <a:defRPr/>
            </a:pPr>
            <a:fld id="{680DCF61-5846-4960-9493-B35AABBC5A78}" type="datetime13">
              <a:rPr lang="zh-CN" altLang="en-US" smtClean="0"/>
              <a:t>下午5时25分39秒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5"/>
                                        </p:tgtEl>
                                        <p:attrNameLst>
                                          <p:attrName>style.visibility</p:attrName>
                                        </p:attrNameLst>
                                      </p:cBhvr>
                                      <p:to>
                                        <p:strVal val="visible"/>
                                      </p:to>
                                    </p:set>
                                    <p:anim calcmode="lin" valueType="num">
                                      <p:cBhvr additive="base">
                                        <p:cTn id="7" dur="500" fill="hold"/>
                                        <p:tgtEl>
                                          <p:spTgt spid="19465"/>
                                        </p:tgtEl>
                                        <p:attrNameLst>
                                          <p:attrName>ppt_x</p:attrName>
                                        </p:attrNameLst>
                                      </p:cBhvr>
                                      <p:tavLst>
                                        <p:tav tm="0">
                                          <p:val>
                                            <p:strVal val="#ppt_x"/>
                                          </p:val>
                                        </p:tav>
                                        <p:tav tm="100000">
                                          <p:val>
                                            <p:strVal val="#ppt_x"/>
                                          </p:val>
                                        </p:tav>
                                      </p:tavLst>
                                    </p:anim>
                                    <p:anim calcmode="lin" valueType="num">
                                      <p:cBhvr additive="base">
                                        <p:cTn id="8" dur="500" fill="hold"/>
                                        <p:tgtEl>
                                          <p:spTgt spid="1946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19473"/>
                                        </p:tgtEl>
                                        <p:attrNameLst>
                                          <p:attrName>style.visibility</p:attrName>
                                        </p:attrNameLst>
                                      </p:cBhvr>
                                      <p:to>
                                        <p:strVal val="visible"/>
                                      </p:to>
                                    </p:set>
                                    <p:animEffect transition="in" filter="checkerboard(across)">
                                      <p:cBhvr>
                                        <p:cTn id="13" dur="500"/>
                                        <p:tgtEl>
                                          <p:spTgt spid="1947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0" presetClass="path" presetSubtype="0" accel="50000" decel="50000" fill="hold" nodeType="clickEffect">
                                  <p:stCondLst>
                                    <p:cond delay="0"/>
                                  </p:stCondLst>
                                  <p:childTnLst>
                                    <p:animMotion origin="layout" path="M 5E-6 2.22222E-6 L 0.11025 -0.16783 " pathEditMode="relative" rAng="0" ptsTypes="AA">
                                      <p:cBhvr>
                                        <p:cTn id="17" dur="2000" fill="hold"/>
                                        <p:tgtEl>
                                          <p:spTgt spid="19473"/>
                                        </p:tgtEl>
                                        <p:attrNameLst>
                                          <p:attrName>ppt_x</p:attrName>
                                          <p:attrName>ppt_y</p:attrName>
                                        </p:attrNameLst>
                                      </p:cBhvr>
                                      <p:rCtr x="5503" y="-8403"/>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9472"/>
                                        </p:tgtEl>
                                        <p:attrNameLst>
                                          <p:attrName>style.visibility</p:attrName>
                                        </p:attrNameLst>
                                      </p:cBhvr>
                                      <p:to>
                                        <p:strVal val="visible"/>
                                      </p:to>
                                    </p:set>
                                    <p:anim calcmode="lin" valueType="num">
                                      <p:cBhvr additive="base">
                                        <p:cTn id="22" dur="500" fill="hold"/>
                                        <p:tgtEl>
                                          <p:spTgt spid="19472"/>
                                        </p:tgtEl>
                                        <p:attrNameLst>
                                          <p:attrName>ppt_x</p:attrName>
                                        </p:attrNameLst>
                                      </p:cBhvr>
                                      <p:tavLst>
                                        <p:tav tm="0">
                                          <p:val>
                                            <p:strVal val="#ppt_x"/>
                                          </p:val>
                                        </p:tav>
                                        <p:tav tm="100000">
                                          <p:val>
                                            <p:strVal val="#ppt_x"/>
                                          </p:val>
                                        </p:tav>
                                      </p:tavLst>
                                    </p:anim>
                                    <p:anim calcmode="lin" valueType="num">
                                      <p:cBhvr additive="base">
                                        <p:cTn id="23" dur="500" fill="hold"/>
                                        <p:tgtEl>
                                          <p:spTgt spid="1947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4EE3917-3779-4699-9120-30011FAAA5BD}"/>
              </a:ext>
            </a:extLst>
          </p:cNvPr>
          <p:cNvSpPr>
            <a:spLocks noGrp="1" noChangeArrowheads="1"/>
          </p:cNvSpPr>
          <p:nvPr>
            <p:ph type="title"/>
          </p:nvPr>
        </p:nvSpPr>
        <p:spPr/>
        <p:txBody>
          <a:bodyPr/>
          <a:lstStyle/>
          <a:p>
            <a:pPr eaLnBrk="1" hangingPunct="1"/>
            <a:r>
              <a:rPr lang="zh-CN" altLang="en-US" sz="4000" dirty="0"/>
              <a:t>坐标系类型</a:t>
            </a:r>
          </a:p>
        </p:txBody>
      </p:sp>
      <p:sp>
        <p:nvSpPr>
          <p:cNvPr id="12294" name="AutoShape 6">
            <a:hlinkClick r:id="rId3" action="ppaction://hlinksldjump"/>
            <a:extLst>
              <a:ext uri="{FF2B5EF4-FFF2-40B4-BE49-F238E27FC236}">
                <a16:creationId xmlns:a16="http://schemas.microsoft.com/office/drawing/2014/main" id="{EBB26507-01F9-43A5-BF90-31F85A3C6441}"/>
              </a:ext>
            </a:extLst>
          </p:cNvPr>
          <p:cNvSpPr>
            <a:spLocks noChangeArrowheads="1"/>
          </p:cNvSpPr>
          <p:nvPr/>
        </p:nvSpPr>
        <p:spPr bwMode="auto">
          <a:xfrm>
            <a:off x="1403350" y="6021388"/>
            <a:ext cx="865188" cy="836612"/>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26877D32-272D-4C49-B8A4-54305EF4300E}"/>
              </a:ext>
            </a:extLst>
          </p:cNvPr>
          <p:cNvSpPr>
            <a:spLocks noGrp="1"/>
          </p:cNvSpPr>
          <p:nvPr>
            <p:ph type="dt" sz="half" idx="10"/>
          </p:nvPr>
        </p:nvSpPr>
        <p:spPr/>
        <p:txBody>
          <a:bodyPr/>
          <a:lstStyle/>
          <a:p>
            <a:pPr>
              <a:defRPr/>
            </a:pPr>
            <a:fld id="{6E5F6E53-66D4-434E-B4B2-EAB68F9609E2}" type="datetime13">
              <a:rPr lang="zh-CN" altLang="en-US" smtClean="0"/>
              <a:t>下午5时25分39秒</a:t>
            </a:fld>
            <a:endParaRPr lang="en-US" altLang="zh-CN"/>
          </a:p>
        </p:txBody>
      </p:sp>
      <p:sp>
        <p:nvSpPr>
          <p:cNvPr id="7" name="Rectangle 3">
            <a:extLst>
              <a:ext uri="{FF2B5EF4-FFF2-40B4-BE49-F238E27FC236}">
                <a16:creationId xmlns:a16="http://schemas.microsoft.com/office/drawing/2014/main" id="{983FAA1F-410A-4C3C-B7C7-CABD73B3482A}"/>
              </a:ext>
            </a:extLst>
          </p:cNvPr>
          <p:cNvSpPr txBox="1">
            <a:spLocks noChangeArrowheads="1"/>
          </p:cNvSpPr>
          <p:nvPr/>
        </p:nvSpPr>
        <p:spPr bwMode="auto">
          <a:xfrm>
            <a:off x="555626" y="1773238"/>
            <a:ext cx="8696894"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a:lstStyle>
          <a:p>
            <a:pPr eaLnBrk="1" hangingPunct="1">
              <a:lnSpc>
                <a:spcPct val="90000"/>
              </a:lnSpc>
            </a:pPr>
            <a:r>
              <a:rPr lang="zh-CN" altLang="en-US" sz="2800" kern="0" dirty="0"/>
              <a:t>依据坐标轴指向的不同</a:t>
            </a:r>
            <a:endParaRPr lang="en-US" altLang="zh-CN" sz="2800" kern="0" dirty="0"/>
          </a:p>
          <a:p>
            <a:pPr lvl="1" eaLnBrk="1" hangingPunct="1">
              <a:lnSpc>
                <a:spcPct val="90000"/>
              </a:lnSpc>
            </a:pPr>
            <a:r>
              <a:rPr lang="zh-CN" altLang="en-US" sz="2400" kern="0" dirty="0"/>
              <a:t>天球坐标系</a:t>
            </a:r>
            <a:r>
              <a:rPr lang="en-US" altLang="zh-CN" sz="2400" kern="0" dirty="0">
                <a:latin typeface="Times New Roman" panose="02020603050405020304" pitchFamily="18" charset="0"/>
                <a:cs typeface="Times New Roman" panose="02020603050405020304" pitchFamily="18" charset="0"/>
              </a:rPr>
              <a:t>celestial coordinate system</a:t>
            </a:r>
            <a:r>
              <a:rPr lang="zh-CN" altLang="en-US" sz="2400" kern="0" dirty="0"/>
              <a:t> </a:t>
            </a:r>
            <a:endParaRPr lang="en-US" altLang="zh-CN" sz="1400" kern="0" dirty="0">
              <a:latin typeface="Times New Roman" panose="02020603050405020304" pitchFamily="18" charset="0"/>
              <a:cs typeface="Times New Roman" panose="02020603050405020304" pitchFamily="18" charset="0"/>
            </a:endParaRPr>
          </a:p>
          <a:p>
            <a:pPr lvl="2" eaLnBrk="1" hangingPunct="1">
              <a:lnSpc>
                <a:spcPct val="150000"/>
              </a:lnSpc>
            </a:pPr>
            <a:r>
              <a:rPr lang="zh-CN" altLang="en-US" sz="2000" kern="0" dirty="0"/>
              <a:t>以地球质心为坐标系的原点</a:t>
            </a:r>
            <a:r>
              <a:rPr lang="en-US" altLang="zh-CN" sz="2000" kern="0" dirty="0"/>
              <a:t>; </a:t>
            </a:r>
            <a:r>
              <a:rPr lang="zh-CN" altLang="en-US" sz="2000" kern="0" dirty="0"/>
              <a:t>以天极和春分点作为天球定向基准的坐标系</a:t>
            </a:r>
          </a:p>
          <a:p>
            <a:pPr lvl="3" eaLnBrk="1" hangingPunct="1">
              <a:lnSpc>
                <a:spcPct val="90000"/>
              </a:lnSpc>
            </a:pPr>
            <a:endParaRPr lang="zh-CN" altLang="en-US" sz="1800" kern="0" dirty="0"/>
          </a:p>
          <a:p>
            <a:pPr lvl="1" eaLnBrk="1" hangingPunct="1">
              <a:lnSpc>
                <a:spcPct val="90000"/>
              </a:lnSpc>
            </a:pPr>
            <a:r>
              <a:rPr lang="zh-CN" altLang="en-US" sz="2400" kern="0" dirty="0"/>
              <a:t>地球坐标系</a:t>
            </a:r>
          </a:p>
        </p:txBody>
      </p:sp>
      <p:sp>
        <p:nvSpPr>
          <p:cNvPr id="3" name="椭圆 2">
            <a:extLst>
              <a:ext uri="{FF2B5EF4-FFF2-40B4-BE49-F238E27FC236}">
                <a16:creationId xmlns:a16="http://schemas.microsoft.com/office/drawing/2014/main" id="{6D45B1D5-59EE-42CD-B101-0454EF506504}"/>
              </a:ext>
            </a:extLst>
          </p:cNvPr>
          <p:cNvSpPr/>
          <p:nvPr/>
        </p:nvSpPr>
        <p:spPr bwMode="auto">
          <a:xfrm>
            <a:off x="5924078" y="3414839"/>
            <a:ext cx="2664296" cy="2664296"/>
          </a:xfrm>
          <a:prstGeom prst="ellipse">
            <a:avLst/>
          </a:prstGeom>
          <a:noFill/>
          <a:ln w="34925" cap="flat" cmpd="sng" algn="ctr">
            <a:solidFill>
              <a:schemeClr val="bg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6" name="直接连接符 5">
            <a:extLst>
              <a:ext uri="{FF2B5EF4-FFF2-40B4-BE49-F238E27FC236}">
                <a16:creationId xmlns:a16="http://schemas.microsoft.com/office/drawing/2014/main" id="{8FCCBF32-1AE4-41FA-B5F5-DBE7A5DADFAE}"/>
              </a:ext>
            </a:extLst>
          </p:cNvPr>
          <p:cNvCxnSpPr>
            <a:stCxn id="3" idx="0"/>
          </p:cNvCxnSpPr>
          <p:nvPr/>
        </p:nvCxnSpPr>
        <p:spPr bwMode="auto">
          <a:xfrm flipH="1">
            <a:off x="7236296" y="3414839"/>
            <a:ext cx="19930" cy="2664296"/>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8BDC3F6D-E672-4213-B4A8-E5916D679352}"/>
              </a:ext>
            </a:extLst>
          </p:cNvPr>
          <p:cNvCxnSpPr>
            <a:stCxn id="3" idx="2"/>
            <a:endCxn id="3" idx="6"/>
          </p:cNvCxnSpPr>
          <p:nvPr/>
        </p:nvCxnSpPr>
        <p:spPr bwMode="auto">
          <a:xfrm>
            <a:off x="5924078" y="4746987"/>
            <a:ext cx="2664296" cy="50165"/>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组合 17">
            <a:extLst>
              <a:ext uri="{FF2B5EF4-FFF2-40B4-BE49-F238E27FC236}">
                <a16:creationId xmlns:a16="http://schemas.microsoft.com/office/drawing/2014/main" id="{D3B25A4E-8740-4335-82F1-230E55B1D44C}"/>
              </a:ext>
            </a:extLst>
          </p:cNvPr>
          <p:cNvGrpSpPr/>
          <p:nvPr/>
        </p:nvGrpSpPr>
        <p:grpSpPr>
          <a:xfrm>
            <a:off x="5924077" y="4365103"/>
            <a:ext cx="2752379" cy="816962"/>
            <a:chOff x="5924077" y="4365103"/>
            <a:chExt cx="2752379" cy="816962"/>
          </a:xfrm>
        </p:grpSpPr>
        <p:sp>
          <p:nvSpPr>
            <p:cNvPr id="14" name="弧形 13">
              <a:extLst>
                <a:ext uri="{FF2B5EF4-FFF2-40B4-BE49-F238E27FC236}">
                  <a16:creationId xmlns:a16="http://schemas.microsoft.com/office/drawing/2014/main" id="{DF8EABA8-4BF0-42FF-BD65-B943729111C5}"/>
                </a:ext>
              </a:extLst>
            </p:cNvPr>
            <p:cNvSpPr/>
            <p:nvPr/>
          </p:nvSpPr>
          <p:spPr bwMode="auto">
            <a:xfrm>
              <a:off x="5924078" y="4365103"/>
              <a:ext cx="2664296" cy="816962"/>
            </a:xfrm>
            <a:prstGeom prst="arc">
              <a:avLst>
                <a:gd name="adj1" fmla="val 16200000"/>
                <a:gd name="adj2" fmla="val 43710"/>
              </a:avLst>
            </a:prstGeom>
            <a:noFill/>
            <a:ln w="19050" cap="flat" cmpd="sng" algn="ctr">
              <a:solidFill>
                <a:schemeClr val="accent3"/>
              </a:solidFill>
              <a:prstDash val="dash"/>
              <a:round/>
              <a:headEnd type="none" w="med" len="med"/>
              <a:tailEnd type="none" w="med" len="med"/>
            </a:ln>
            <a:effectLst/>
          </p:spPr>
          <p:txBody>
            <a:bodyPr rtlCol="0" anchor="ctr"/>
            <a:lstStyle/>
            <a:p>
              <a:pPr algn="ctr"/>
              <a:endParaRPr lang="zh-CN" altLang="en-US"/>
            </a:p>
          </p:txBody>
        </p:sp>
        <p:sp>
          <p:nvSpPr>
            <p:cNvPr id="16" name="弧形 15">
              <a:extLst>
                <a:ext uri="{FF2B5EF4-FFF2-40B4-BE49-F238E27FC236}">
                  <a16:creationId xmlns:a16="http://schemas.microsoft.com/office/drawing/2014/main" id="{AB97156E-A1CE-4F46-9F5E-8A5316B2EC21}"/>
                </a:ext>
              </a:extLst>
            </p:cNvPr>
            <p:cNvSpPr/>
            <p:nvPr/>
          </p:nvSpPr>
          <p:spPr bwMode="auto">
            <a:xfrm rot="16200000">
              <a:off x="6891786" y="3397394"/>
              <a:ext cx="816961" cy="2752379"/>
            </a:xfrm>
            <a:prstGeom prst="arc">
              <a:avLst>
                <a:gd name="adj1" fmla="val 16289754"/>
                <a:gd name="adj2" fmla="val 0"/>
              </a:avLst>
            </a:prstGeom>
            <a:noFill/>
            <a:ln w="19050" cap="flat" cmpd="sng" algn="ctr">
              <a:solidFill>
                <a:schemeClr val="accent3"/>
              </a:solidFill>
              <a:prstDash val="dash"/>
              <a:round/>
              <a:headEnd type="none" w="med" len="med"/>
              <a:tailEnd type="none" w="med" len="med"/>
            </a:ln>
            <a:effectLst/>
          </p:spPr>
          <p:txBody>
            <a:bodyPr rtlCol="0" anchor="ctr"/>
            <a:lstStyle/>
            <a:p>
              <a:pPr algn="ctr"/>
              <a:endParaRPr lang="zh-CN" altLang="en-US"/>
            </a:p>
          </p:txBody>
        </p:sp>
      </p:grpSp>
      <p:grpSp>
        <p:nvGrpSpPr>
          <p:cNvPr id="21" name="组合 20">
            <a:extLst>
              <a:ext uri="{FF2B5EF4-FFF2-40B4-BE49-F238E27FC236}">
                <a16:creationId xmlns:a16="http://schemas.microsoft.com/office/drawing/2014/main" id="{8949AD34-CF9F-48D0-BBC8-3E56D9F03C57}"/>
              </a:ext>
            </a:extLst>
          </p:cNvPr>
          <p:cNvGrpSpPr/>
          <p:nvPr/>
        </p:nvGrpSpPr>
        <p:grpSpPr>
          <a:xfrm rot="10800000">
            <a:off x="5835995" y="4363588"/>
            <a:ext cx="2752379" cy="816962"/>
            <a:chOff x="5924077" y="4365103"/>
            <a:chExt cx="2752379" cy="816962"/>
          </a:xfrm>
        </p:grpSpPr>
        <p:sp>
          <p:nvSpPr>
            <p:cNvPr id="22" name="弧形 21">
              <a:extLst>
                <a:ext uri="{FF2B5EF4-FFF2-40B4-BE49-F238E27FC236}">
                  <a16:creationId xmlns:a16="http://schemas.microsoft.com/office/drawing/2014/main" id="{7996F4A1-653B-4C4D-A1D6-FE50547DAEB7}"/>
                </a:ext>
              </a:extLst>
            </p:cNvPr>
            <p:cNvSpPr/>
            <p:nvPr/>
          </p:nvSpPr>
          <p:spPr bwMode="auto">
            <a:xfrm>
              <a:off x="5924078" y="4365103"/>
              <a:ext cx="2664296" cy="816962"/>
            </a:xfrm>
            <a:prstGeom prst="arc">
              <a:avLst>
                <a:gd name="adj1" fmla="val 16200000"/>
                <a:gd name="adj2" fmla="val 43710"/>
              </a:avLst>
            </a:prstGeom>
            <a:noFill/>
            <a:ln w="19050" cap="flat" cmpd="sng" algn="ctr">
              <a:solidFill>
                <a:schemeClr val="accent3"/>
              </a:solidFill>
              <a:prstDash val="solid"/>
              <a:round/>
              <a:headEnd type="none" w="med" len="med"/>
              <a:tailEnd type="none" w="med" len="med"/>
            </a:ln>
            <a:effectLst/>
          </p:spPr>
          <p:txBody>
            <a:bodyPr rtlCol="0" anchor="ctr"/>
            <a:lstStyle/>
            <a:p>
              <a:pPr algn="ctr"/>
              <a:endParaRPr lang="zh-CN" altLang="en-US"/>
            </a:p>
          </p:txBody>
        </p:sp>
        <p:sp>
          <p:nvSpPr>
            <p:cNvPr id="23" name="弧形 22">
              <a:extLst>
                <a:ext uri="{FF2B5EF4-FFF2-40B4-BE49-F238E27FC236}">
                  <a16:creationId xmlns:a16="http://schemas.microsoft.com/office/drawing/2014/main" id="{395F324F-5617-4136-9C72-B7EB11A9A226}"/>
                </a:ext>
              </a:extLst>
            </p:cNvPr>
            <p:cNvSpPr/>
            <p:nvPr/>
          </p:nvSpPr>
          <p:spPr bwMode="auto">
            <a:xfrm rot="16200000">
              <a:off x="6891786" y="3397394"/>
              <a:ext cx="816961" cy="2752379"/>
            </a:xfrm>
            <a:prstGeom prst="arc">
              <a:avLst>
                <a:gd name="adj1" fmla="val 16289754"/>
                <a:gd name="adj2" fmla="val 0"/>
              </a:avLst>
            </a:prstGeom>
            <a:noFill/>
            <a:ln w="19050" cap="flat" cmpd="sng" algn="ctr">
              <a:solidFill>
                <a:schemeClr val="accent3"/>
              </a:solidFill>
              <a:prstDash val="solid"/>
              <a:round/>
              <a:headEnd type="none" w="med" len="med"/>
              <a:tailEnd type="none" w="med" len="med"/>
            </a:ln>
            <a:effectLst/>
          </p:spPr>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checkerboard(across)">
                                      <p:cBhvr>
                                        <p:cTn id="7" dur="500"/>
                                        <p:tgtEl>
                                          <p:spTgt spid="12294"/>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7">
                                            <p:txEl>
                                              <p:pRg st="1" end="1"/>
                                            </p:txEl>
                                          </p:spTgt>
                                        </p:tgtEl>
                                        <p:attrNameLst>
                                          <p:attrName>style.visibility</p:attrName>
                                        </p:attrNameLst>
                                      </p:cBhvr>
                                      <p:to>
                                        <p:strVal val="visible"/>
                                      </p:to>
                                    </p:set>
                                    <p:anim calcmode="discrete" valueType="clr">
                                      <p:cBhvr override="childStyle">
                                        <p:cTn id="12" dur="80"/>
                                        <p:tgtEl>
                                          <p:spTgt spid="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
                                            <p:txEl>
                                              <p:pRg st="1" end="1"/>
                                            </p:txEl>
                                          </p:spTgt>
                                        </p:tgtEl>
                                        <p:attrNameLst>
                                          <p:attrName>fillcolor</p:attrName>
                                        </p:attrNameLst>
                                      </p:cBhvr>
                                      <p:tavLst>
                                        <p:tav tm="0">
                                          <p:val>
                                            <p:clrVal>
                                              <a:schemeClr val="accent2"/>
                                            </p:clrVal>
                                          </p:val>
                                        </p:tav>
                                        <p:tav tm="50000">
                                          <p:val>
                                            <p:clrVal>
                                              <a:schemeClr val="hlink"/>
                                            </p:clrVal>
                                          </p:val>
                                        </p:tav>
                                      </p:tavLst>
                                    </p:anim>
                                    <p:set>
                                      <p:cBhvr>
                                        <p:cTn id="14" dur="80"/>
                                        <p:tgtEl>
                                          <p:spTgt spid="7">
                                            <p:txEl>
                                              <p:pRg st="1" end="1"/>
                                            </p:txEl>
                                          </p:spTgt>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19" dur="8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21" dur="80"/>
                                        <p:tgtEl>
                                          <p:spTgt spid="7">
                                            <p:txEl>
                                              <p:pRg st="0" end="0"/>
                                            </p:txEl>
                                          </p:spTgt>
                                        </p:tgtEl>
                                        <p:attrNameLst>
                                          <p:attrName>fill.type</p:attrName>
                                        </p:attrNameLst>
                                      </p:cBhvr>
                                      <p:to>
                                        <p:strVal val="solid"/>
                                      </p:to>
                                    </p:set>
                                  </p:childTnLst>
                                </p:cTn>
                              </p:par>
                            </p:childTnLst>
                          </p:cTn>
                        </p:par>
                      </p:childTnLst>
                    </p:cTn>
                  </p:par>
                  <p:par>
                    <p:cTn id="22" fill="hold">
                      <p:stCondLst>
                        <p:cond delay="indefinite"/>
                      </p:stCondLst>
                      <p:childTnLst>
                        <p:par>
                          <p:cTn id="23" fill="hold">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7">
                                            <p:txEl>
                                              <p:pRg st="2" end="2"/>
                                            </p:txEl>
                                          </p:spTgt>
                                        </p:tgtEl>
                                        <p:attrNameLst>
                                          <p:attrName>style.visibility</p:attrName>
                                        </p:attrNameLst>
                                      </p:cBhvr>
                                      <p:to>
                                        <p:strVal val="visible"/>
                                      </p:to>
                                    </p:set>
                                    <p:anim calcmode="discrete" valueType="clr">
                                      <p:cBhvr override="childStyle">
                                        <p:cTn id="26" dur="80"/>
                                        <p:tgtEl>
                                          <p:spTgt spid="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7">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7">
                                            <p:txEl>
                                              <p:pRg st="2" end="2"/>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nodeType="clickEffect">
                                  <p:stCondLst>
                                    <p:cond delay="0"/>
                                  </p:stCondLst>
                                  <p:iterate type="lt">
                                    <p:tmPct val="50000"/>
                                  </p:iterate>
                                  <p:childTnLst>
                                    <p:set>
                                      <p:cBhvr>
                                        <p:cTn id="32" dur="1" fill="hold">
                                          <p:stCondLst>
                                            <p:cond delay="0"/>
                                          </p:stCondLst>
                                        </p:cTn>
                                        <p:tgtEl>
                                          <p:spTgt spid="7">
                                            <p:txEl>
                                              <p:pRg st="4" end="4"/>
                                            </p:txEl>
                                          </p:spTgt>
                                        </p:tgtEl>
                                        <p:attrNameLst>
                                          <p:attrName>style.visibility</p:attrName>
                                        </p:attrNameLst>
                                      </p:cBhvr>
                                      <p:to>
                                        <p:strVal val="visible"/>
                                      </p:to>
                                    </p:set>
                                    <p:anim calcmode="discrete" valueType="clr">
                                      <p:cBhvr override="childStyle">
                                        <p:cTn id="33" dur="80"/>
                                        <p:tgtEl>
                                          <p:spTgt spid="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7">
                                            <p:txEl>
                                              <p:pRg st="4" end="4"/>
                                            </p:txEl>
                                          </p:spTgt>
                                        </p:tgtEl>
                                        <p:attrNameLst>
                                          <p:attrName>fillcolor</p:attrName>
                                        </p:attrNameLst>
                                      </p:cBhvr>
                                      <p:tavLst>
                                        <p:tav tm="0">
                                          <p:val>
                                            <p:clrVal>
                                              <a:schemeClr val="accent2"/>
                                            </p:clrVal>
                                          </p:val>
                                        </p:tav>
                                        <p:tav tm="50000">
                                          <p:val>
                                            <p:clrVal>
                                              <a:schemeClr val="hlink"/>
                                            </p:clrVal>
                                          </p:val>
                                        </p:tav>
                                      </p:tavLst>
                                    </p:anim>
                                    <p:set>
                                      <p:cBhvr>
                                        <p:cTn id="35" dur="80"/>
                                        <p:tgtEl>
                                          <p:spTgt spid="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AC02DE-205E-4F81-8F8F-61F71E7A98C5}"/>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308D52A0-A094-4159-B098-903DE60A5BD7}"/>
              </a:ext>
            </a:extLst>
          </p:cNvPr>
          <p:cNvSpPr>
            <a:spLocks noGrp="1"/>
          </p:cNvSpPr>
          <p:nvPr>
            <p:ph type="dt" sz="half" idx="10"/>
          </p:nvPr>
        </p:nvSpPr>
        <p:spPr/>
        <p:txBody>
          <a:bodyPr/>
          <a:lstStyle/>
          <a:p>
            <a:pPr>
              <a:defRPr/>
            </a:pPr>
            <a:fld id="{6A193596-A2AD-492F-9C46-62BBA4CBF5AF}" type="datetime13">
              <a:rPr lang="zh-CN" altLang="en-US" smtClean="0"/>
              <a:t>下午5时25分39秒</a:t>
            </a:fld>
            <a:endParaRPr lang="en-US" altLang="zh-CN"/>
          </a:p>
        </p:txBody>
      </p:sp>
      <p:pic>
        <p:nvPicPr>
          <p:cNvPr id="5" name="图片 4">
            <a:extLst>
              <a:ext uri="{FF2B5EF4-FFF2-40B4-BE49-F238E27FC236}">
                <a16:creationId xmlns:a16="http://schemas.microsoft.com/office/drawing/2014/main" id="{67734585-BAA1-4844-81BF-A61D748879F7}"/>
              </a:ext>
            </a:extLst>
          </p:cNvPr>
          <p:cNvPicPr>
            <a:picLocks noChangeAspect="1"/>
          </p:cNvPicPr>
          <p:nvPr/>
        </p:nvPicPr>
        <p:blipFill rotWithShape="1">
          <a:blip r:embed="rId2"/>
          <a:srcRect l="-206" t="25743" r="2690" b="8225"/>
          <a:stretch/>
        </p:blipFill>
        <p:spPr>
          <a:xfrm>
            <a:off x="1347814" y="2348880"/>
            <a:ext cx="7272808" cy="3528392"/>
          </a:xfrm>
          <a:prstGeom prst="rect">
            <a:avLst/>
          </a:prstGeom>
        </p:spPr>
      </p:pic>
    </p:spTree>
    <p:extLst>
      <p:ext uri="{BB962C8B-B14F-4D97-AF65-F5344CB8AC3E}">
        <p14:creationId xmlns:p14="http://schemas.microsoft.com/office/powerpoint/2010/main" val="3658068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19C629B-6E5B-4844-856D-A645729F991F}"/>
              </a:ext>
            </a:extLst>
          </p:cNvPr>
          <p:cNvSpPr>
            <a:spLocks noGrp="1" noChangeArrowheads="1"/>
          </p:cNvSpPr>
          <p:nvPr>
            <p:ph type="title"/>
          </p:nvPr>
        </p:nvSpPr>
        <p:spPr/>
        <p:txBody>
          <a:bodyPr/>
          <a:lstStyle/>
          <a:p>
            <a:pPr eaLnBrk="1" hangingPunct="1"/>
            <a:r>
              <a:rPr lang="en-US" altLang="zh-CN"/>
              <a:t>2.1.4</a:t>
            </a:r>
            <a:r>
              <a:rPr lang="zh-CN" altLang="en-US"/>
              <a:t>　卫星中常用的坐标系</a:t>
            </a:r>
          </a:p>
        </p:txBody>
      </p:sp>
      <p:sp>
        <p:nvSpPr>
          <p:cNvPr id="22532" name="Rectangle 4">
            <a:extLst>
              <a:ext uri="{FF2B5EF4-FFF2-40B4-BE49-F238E27FC236}">
                <a16:creationId xmlns:a16="http://schemas.microsoft.com/office/drawing/2014/main" id="{6AC3EDA6-2DE4-42BC-A35E-CFDFD93C80FC}"/>
              </a:ext>
            </a:extLst>
          </p:cNvPr>
          <p:cNvSpPr>
            <a:spLocks noChangeArrowheads="1"/>
          </p:cNvSpPr>
          <p:nvPr/>
        </p:nvSpPr>
        <p:spPr bwMode="auto">
          <a:xfrm>
            <a:off x="1403350" y="2565400"/>
            <a:ext cx="2952750" cy="71913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dirty="0">
                <a:solidFill>
                  <a:schemeClr val="accent2"/>
                </a:solidFill>
              </a:rPr>
              <a:t>瞬时极</a:t>
            </a:r>
            <a:r>
              <a:rPr lang="zh-CN" altLang="en-US" sz="2800" dirty="0"/>
              <a:t>天球坐标系</a:t>
            </a:r>
          </a:p>
        </p:txBody>
      </p:sp>
      <p:sp>
        <p:nvSpPr>
          <p:cNvPr id="22533" name="Rectangle 5">
            <a:extLst>
              <a:ext uri="{FF2B5EF4-FFF2-40B4-BE49-F238E27FC236}">
                <a16:creationId xmlns:a16="http://schemas.microsoft.com/office/drawing/2014/main" id="{24161ECD-D547-4AC3-A628-03C2F6AAF01D}"/>
              </a:ext>
            </a:extLst>
          </p:cNvPr>
          <p:cNvSpPr>
            <a:spLocks noChangeArrowheads="1"/>
          </p:cNvSpPr>
          <p:nvPr/>
        </p:nvSpPr>
        <p:spPr bwMode="auto">
          <a:xfrm>
            <a:off x="5724128" y="2565400"/>
            <a:ext cx="2952750" cy="71913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dirty="0">
                <a:solidFill>
                  <a:schemeClr val="accent2"/>
                </a:solidFill>
              </a:rPr>
              <a:t>瞬时极</a:t>
            </a:r>
            <a:r>
              <a:rPr lang="zh-CN" altLang="en-US" sz="2800" dirty="0"/>
              <a:t>地球坐标系</a:t>
            </a:r>
          </a:p>
        </p:txBody>
      </p:sp>
      <p:sp>
        <p:nvSpPr>
          <p:cNvPr id="22535" name="Rectangle 7">
            <a:extLst>
              <a:ext uri="{FF2B5EF4-FFF2-40B4-BE49-F238E27FC236}">
                <a16:creationId xmlns:a16="http://schemas.microsoft.com/office/drawing/2014/main" id="{9CE6A854-C92D-45A3-874C-5932974B9D69}"/>
              </a:ext>
            </a:extLst>
          </p:cNvPr>
          <p:cNvSpPr>
            <a:spLocks noChangeArrowheads="1"/>
          </p:cNvSpPr>
          <p:nvPr/>
        </p:nvSpPr>
        <p:spPr bwMode="auto">
          <a:xfrm>
            <a:off x="1331913" y="5013325"/>
            <a:ext cx="2952750" cy="719138"/>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dirty="0">
                <a:latin typeface="方正大黑简体" panose="03000509000000000000" pitchFamily="65" charset="-122"/>
                <a:ea typeface="方正大黑简体" panose="03000509000000000000" pitchFamily="65" charset="-122"/>
              </a:rPr>
              <a:t>平</a:t>
            </a:r>
            <a:r>
              <a:rPr lang="zh-CN" altLang="en-US" sz="2800" dirty="0"/>
              <a:t>天球坐标系</a:t>
            </a:r>
          </a:p>
        </p:txBody>
      </p:sp>
      <p:grpSp>
        <p:nvGrpSpPr>
          <p:cNvPr id="22542" name="Group 14">
            <a:extLst>
              <a:ext uri="{FF2B5EF4-FFF2-40B4-BE49-F238E27FC236}">
                <a16:creationId xmlns:a16="http://schemas.microsoft.com/office/drawing/2014/main" id="{90B9F22C-28C2-4818-8DFD-5D9BE13BA290}"/>
              </a:ext>
            </a:extLst>
          </p:cNvPr>
          <p:cNvGrpSpPr>
            <a:grpSpLocks/>
          </p:cNvGrpSpPr>
          <p:nvPr/>
        </p:nvGrpSpPr>
        <p:grpSpPr bwMode="auto">
          <a:xfrm>
            <a:off x="1403648" y="3284538"/>
            <a:ext cx="1081087" cy="1728787"/>
            <a:chOff x="1383" y="2069"/>
            <a:chExt cx="681" cy="1089"/>
          </a:xfrm>
        </p:grpSpPr>
        <p:sp>
          <p:nvSpPr>
            <p:cNvPr id="30736" name="AutoShape 9">
              <a:extLst>
                <a:ext uri="{FF2B5EF4-FFF2-40B4-BE49-F238E27FC236}">
                  <a16:creationId xmlns:a16="http://schemas.microsoft.com/office/drawing/2014/main" id="{424E70BD-4D8E-4A5C-99FC-C604117C326B}"/>
                </a:ext>
              </a:extLst>
            </p:cNvPr>
            <p:cNvSpPr>
              <a:spLocks noChangeArrowheads="1"/>
            </p:cNvSpPr>
            <p:nvPr/>
          </p:nvSpPr>
          <p:spPr bwMode="auto">
            <a:xfrm>
              <a:off x="1565" y="2069"/>
              <a:ext cx="317" cy="1089"/>
            </a:xfrm>
            <a:prstGeom prst="upDownArrow">
              <a:avLst>
                <a:gd name="adj1" fmla="val 31861"/>
                <a:gd name="adj2" fmla="val 23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37" name="Text Box 10">
              <a:extLst>
                <a:ext uri="{FF2B5EF4-FFF2-40B4-BE49-F238E27FC236}">
                  <a16:creationId xmlns:a16="http://schemas.microsoft.com/office/drawing/2014/main" id="{9EE655D3-2EDD-48B3-B315-A70090928772}"/>
                </a:ext>
              </a:extLst>
            </p:cNvPr>
            <p:cNvSpPr txBox="1">
              <a:spLocks noChangeArrowheads="1"/>
            </p:cNvSpPr>
            <p:nvPr/>
          </p:nvSpPr>
          <p:spPr bwMode="auto">
            <a:xfrm>
              <a:off x="1775" y="2160"/>
              <a:ext cx="289"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1800" dirty="0">
                  <a:solidFill>
                    <a:srgbClr val="FFFF66"/>
                  </a:solidFill>
                  <a:ea typeface="宋体" panose="02010600030101010101" pitchFamily="2" charset="-122"/>
                </a:rPr>
                <a:t>岁差旋转变换</a:t>
              </a:r>
            </a:p>
          </p:txBody>
        </p:sp>
        <p:sp>
          <p:nvSpPr>
            <p:cNvPr id="30738" name="Text Box 11">
              <a:extLst>
                <a:ext uri="{FF2B5EF4-FFF2-40B4-BE49-F238E27FC236}">
                  <a16:creationId xmlns:a16="http://schemas.microsoft.com/office/drawing/2014/main" id="{E288C9EF-A3BE-4306-A8D6-76E3E99B36BF}"/>
                </a:ext>
              </a:extLst>
            </p:cNvPr>
            <p:cNvSpPr txBox="1">
              <a:spLocks noChangeArrowheads="1"/>
            </p:cNvSpPr>
            <p:nvPr/>
          </p:nvSpPr>
          <p:spPr bwMode="auto">
            <a:xfrm>
              <a:off x="1383" y="2160"/>
              <a:ext cx="289"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1800" dirty="0">
                  <a:solidFill>
                    <a:srgbClr val="FFFF66"/>
                  </a:solidFill>
                  <a:ea typeface="宋体" panose="02010600030101010101" pitchFamily="2" charset="-122"/>
                </a:rPr>
                <a:t>章动旋转变换</a:t>
              </a:r>
            </a:p>
          </p:txBody>
        </p:sp>
      </p:grpSp>
      <p:sp>
        <p:nvSpPr>
          <p:cNvPr id="22536" name="Rectangle 8">
            <a:extLst>
              <a:ext uri="{FF2B5EF4-FFF2-40B4-BE49-F238E27FC236}">
                <a16:creationId xmlns:a16="http://schemas.microsoft.com/office/drawing/2014/main" id="{7C536920-5DC1-4072-A646-D08E4E162E8E}"/>
              </a:ext>
            </a:extLst>
          </p:cNvPr>
          <p:cNvSpPr>
            <a:spLocks noChangeArrowheads="1"/>
          </p:cNvSpPr>
          <p:nvPr/>
        </p:nvSpPr>
        <p:spPr bwMode="auto">
          <a:xfrm>
            <a:off x="5724128" y="5014913"/>
            <a:ext cx="2781986" cy="719137"/>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800" dirty="0">
                <a:latin typeface="方正大黑简体" panose="03000509000000000000" pitchFamily="65" charset="-122"/>
                <a:ea typeface="方正大黑简体" panose="03000509000000000000" pitchFamily="65" charset="-122"/>
              </a:rPr>
              <a:t>平</a:t>
            </a:r>
            <a:r>
              <a:rPr lang="zh-CN" altLang="en-US" sz="2800" dirty="0"/>
              <a:t>地球坐标系</a:t>
            </a:r>
          </a:p>
        </p:txBody>
      </p:sp>
      <p:grpSp>
        <p:nvGrpSpPr>
          <p:cNvPr id="22543" name="Group 15">
            <a:extLst>
              <a:ext uri="{FF2B5EF4-FFF2-40B4-BE49-F238E27FC236}">
                <a16:creationId xmlns:a16="http://schemas.microsoft.com/office/drawing/2014/main" id="{7B310976-A50F-4CA6-AB3C-5C3D32459246}"/>
              </a:ext>
            </a:extLst>
          </p:cNvPr>
          <p:cNvGrpSpPr>
            <a:grpSpLocks/>
          </p:cNvGrpSpPr>
          <p:nvPr/>
        </p:nvGrpSpPr>
        <p:grpSpPr bwMode="auto">
          <a:xfrm>
            <a:off x="6975078" y="3284538"/>
            <a:ext cx="792163" cy="1728787"/>
            <a:chOff x="4394" y="2069"/>
            <a:chExt cx="499" cy="1089"/>
          </a:xfrm>
        </p:grpSpPr>
        <p:sp>
          <p:nvSpPr>
            <p:cNvPr id="30734" name="AutoShape 12">
              <a:extLst>
                <a:ext uri="{FF2B5EF4-FFF2-40B4-BE49-F238E27FC236}">
                  <a16:creationId xmlns:a16="http://schemas.microsoft.com/office/drawing/2014/main" id="{FD1389C3-1211-4FE3-B47E-9B5C4470D946}"/>
                </a:ext>
              </a:extLst>
            </p:cNvPr>
            <p:cNvSpPr>
              <a:spLocks noChangeArrowheads="1"/>
            </p:cNvSpPr>
            <p:nvPr/>
          </p:nvSpPr>
          <p:spPr bwMode="auto">
            <a:xfrm>
              <a:off x="4394" y="2069"/>
              <a:ext cx="317" cy="1089"/>
            </a:xfrm>
            <a:prstGeom prst="upDownArrow">
              <a:avLst>
                <a:gd name="adj1" fmla="val 31861"/>
                <a:gd name="adj2" fmla="val 239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35" name="Text Box 13">
              <a:extLst>
                <a:ext uri="{FF2B5EF4-FFF2-40B4-BE49-F238E27FC236}">
                  <a16:creationId xmlns:a16="http://schemas.microsoft.com/office/drawing/2014/main" id="{7D7F2BA7-47E2-4341-A85F-2027FB565254}"/>
                </a:ext>
              </a:extLst>
            </p:cNvPr>
            <p:cNvSpPr txBox="1">
              <a:spLocks noChangeArrowheads="1"/>
            </p:cNvSpPr>
            <p:nvPr/>
          </p:nvSpPr>
          <p:spPr bwMode="auto">
            <a:xfrm>
              <a:off x="4604" y="2160"/>
              <a:ext cx="289"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50000"/>
                </a:spcBef>
                <a:buClrTx/>
                <a:buSzTx/>
                <a:buFontTx/>
                <a:buNone/>
              </a:pPr>
              <a:r>
                <a:rPr lang="zh-CN" altLang="en-US" sz="1800" dirty="0">
                  <a:solidFill>
                    <a:srgbClr val="FFFF66"/>
                  </a:solidFill>
                  <a:ea typeface="宋体" panose="02010600030101010101" pitchFamily="2" charset="-122"/>
                </a:rPr>
                <a:t>极移变换</a:t>
              </a:r>
            </a:p>
          </p:txBody>
        </p:sp>
      </p:grpSp>
      <p:grpSp>
        <p:nvGrpSpPr>
          <p:cNvPr id="22547" name="Group 19">
            <a:extLst>
              <a:ext uri="{FF2B5EF4-FFF2-40B4-BE49-F238E27FC236}">
                <a16:creationId xmlns:a16="http://schemas.microsoft.com/office/drawing/2014/main" id="{5505D7EA-815B-4670-A0D9-A3BD8284514B}"/>
              </a:ext>
            </a:extLst>
          </p:cNvPr>
          <p:cNvGrpSpPr>
            <a:grpSpLocks/>
          </p:cNvGrpSpPr>
          <p:nvPr/>
        </p:nvGrpSpPr>
        <p:grpSpPr bwMode="auto">
          <a:xfrm>
            <a:off x="4049384" y="2785691"/>
            <a:ext cx="2106608" cy="869950"/>
            <a:chOff x="2563" y="1752"/>
            <a:chExt cx="1270" cy="548"/>
          </a:xfrm>
        </p:grpSpPr>
        <p:sp>
          <p:nvSpPr>
            <p:cNvPr id="30732" name="AutoShape 6">
              <a:extLst>
                <a:ext uri="{FF2B5EF4-FFF2-40B4-BE49-F238E27FC236}">
                  <a16:creationId xmlns:a16="http://schemas.microsoft.com/office/drawing/2014/main" id="{6CF30C1A-FBAB-4100-838A-9EAF52DF3E90}"/>
                </a:ext>
              </a:extLst>
            </p:cNvPr>
            <p:cNvSpPr>
              <a:spLocks noChangeArrowheads="1"/>
            </p:cNvSpPr>
            <p:nvPr/>
          </p:nvSpPr>
          <p:spPr bwMode="auto">
            <a:xfrm>
              <a:off x="2744" y="1752"/>
              <a:ext cx="862" cy="181"/>
            </a:xfrm>
            <a:prstGeom prst="leftRightArrow">
              <a:avLst>
                <a:gd name="adj1" fmla="val 50000"/>
                <a:gd name="adj2" fmla="val 9524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0733" name="Text Box 18">
              <a:extLst>
                <a:ext uri="{FF2B5EF4-FFF2-40B4-BE49-F238E27FC236}">
                  <a16:creationId xmlns:a16="http://schemas.microsoft.com/office/drawing/2014/main" id="{BB1763DA-3B89-413C-8003-C46785B563BE}"/>
                </a:ext>
              </a:extLst>
            </p:cNvPr>
            <p:cNvSpPr txBox="1">
              <a:spLocks noChangeArrowheads="1"/>
            </p:cNvSpPr>
            <p:nvPr/>
          </p:nvSpPr>
          <p:spPr bwMode="auto">
            <a:xfrm>
              <a:off x="2563" y="2069"/>
              <a:ext cx="12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1800" dirty="0">
                  <a:solidFill>
                    <a:srgbClr val="FFFF66"/>
                  </a:solidFill>
                  <a:ea typeface="宋体" panose="02010600030101010101" pitchFamily="2" charset="-122"/>
                </a:rPr>
                <a:t>真春分点时角变换</a:t>
              </a:r>
            </a:p>
          </p:txBody>
        </p:sp>
      </p:grpSp>
      <p:sp>
        <p:nvSpPr>
          <p:cNvPr id="30731" name="AutoShape 20">
            <a:hlinkClick r:id="rId3" action="ppaction://hlinksldjump"/>
            <a:extLst>
              <a:ext uri="{FF2B5EF4-FFF2-40B4-BE49-F238E27FC236}">
                <a16:creationId xmlns:a16="http://schemas.microsoft.com/office/drawing/2014/main" id="{7162E2AD-2F06-4770-B380-BB5A58DE1D04}"/>
              </a:ext>
            </a:extLst>
          </p:cNvPr>
          <p:cNvSpPr>
            <a:spLocks noChangeArrowheads="1"/>
          </p:cNvSpPr>
          <p:nvPr/>
        </p:nvSpPr>
        <p:spPr bwMode="auto">
          <a:xfrm>
            <a:off x="8675213" y="6350330"/>
            <a:ext cx="466725" cy="50767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F5D7E8CE-3FC1-4987-9C03-8650C36E3CCC}"/>
              </a:ext>
            </a:extLst>
          </p:cNvPr>
          <p:cNvSpPr>
            <a:spLocks noGrp="1"/>
          </p:cNvSpPr>
          <p:nvPr>
            <p:ph type="dt" sz="half" idx="10"/>
          </p:nvPr>
        </p:nvSpPr>
        <p:spPr/>
        <p:txBody>
          <a:bodyPr/>
          <a:lstStyle/>
          <a:p>
            <a:pPr>
              <a:defRPr/>
            </a:pPr>
            <a:fld id="{2AC8F93C-B91E-43A0-A440-2000294AD257}" type="datetime13">
              <a:rPr lang="zh-CN" altLang="en-US" smtClean="0"/>
              <a:t>下午5时25分39秒</a:t>
            </a:fld>
            <a:endParaRPr lang="en-US" altLang="zh-CN" dirty="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DE2680D-7363-448C-9590-E2CACABBA2E3}"/>
                  </a:ext>
                </a:extLst>
              </p:cNvPr>
              <p:cNvSpPr txBox="1"/>
              <p:nvPr/>
            </p:nvSpPr>
            <p:spPr>
              <a:xfrm>
                <a:off x="2267186" y="3956697"/>
                <a:ext cx="4609070" cy="8826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𝑀</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𝑧</m:t>
                          </m:r>
                        </m:sub>
                      </m:sSub>
                      <m:d>
                        <m:dPr>
                          <m:ctrlPr>
                            <a:rPr lang="zh-CN" altLang="en-US" b="0" i="1">
                              <a:solidFill>
                                <a:schemeClr val="bg1"/>
                              </a:solidFill>
                              <a:latin typeface="Cambria Math" panose="02040503050406030204" pitchFamily="18" charset="0"/>
                            </a:rPr>
                          </m:ctrlPr>
                        </m:dPr>
                        <m:e>
                          <m:r>
                            <a:rPr lang="zh-CN" altLang="en-US" b="0" i="0">
                              <a:solidFill>
                                <a:schemeClr val="bg1"/>
                              </a:solidFill>
                              <a:latin typeface="Cambria Math" panose="02040503050406030204" pitchFamily="18" charset="0"/>
                            </a:rPr>
                            <m:t>−</m:t>
                          </m:r>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𝑍</m:t>
                              </m:r>
                            </m:e>
                            <m:sub>
                              <m:r>
                                <a:rPr lang="zh-CN" altLang="en-US" b="0" i="1">
                                  <a:solidFill>
                                    <a:schemeClr val="bg1"/>
                                  </a:solidFill>
                                  <a:latin typeface="Cambria Math" panose="02040503050406030204" pitchFamily="18" charset="0"/>
                                </a:rPr>
                                <m:t>𝐴</m:t>
                              </m:r>
                            </m:sub>
                          </m:sSub>
                        </m:e>
                      </m:d>
                      <m:sSub>
                        <m:sSubPr>
                          <m:ctrlPr>
                            <a:rPr lang="zh-CN" altLang="en-US" b="0"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𝑦</m:t>
                          </m:r>
                        </m:sub>
                      </m:sSub>
                      <m:d>
                        <m:dPr>
                          <m:ctrlPr>
                            <a:rPr lang="zh-CN" altLang="en-US" b="0" i="1">
                              <a:solidFill>
                                <a:schemeClr val="bg1"/>
                              </a:solidFill>
                              <a:latin typeface="Cambria Math" panose="02040503050406030204" pitchFamily="18" charset="0"/>
                            </a:rPr>
                          </m:ctrlPr>
                        </m:d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𝜃</m:t>
                              </m:r>
                            </m:e>
                            <m:sub>
                              <m:r>
                                <a:rPr lang="zh-CN" altLang="en-US" b="0" i="1">
                                  <a:solidFill>
                                    <a:schemeClr val="bg1"/>
                                  </a:solidFill>
                                  <a:latin typeface="Cambria Math" panose="02040503050406030204" pitchFamily="18" charset="0"/>
                                </a:rPr>
                                <m:t>𝐴</m:t>
                              </m:r>
                            </m:sub>
                          </m:sSub>
                        </m:e>
                      </m:d>
                      <m:sSub>
                        <m:sSubPr>
                          <m:ctrlPr>
                            <a:rPr lang="zh-CN" altLang="en-US" b="0"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𝑧</m:t>
                          </m:r>
                        </m:sub>
                      </m:sSub>
                      <m:d>
                        <m:dPr>
                          <m:ctrlPr>
                            <a:rPr lang="zh-CN" altLang="en-US" b="0" i="1">
                              <a:solidFill>
                                <a:schemeClr val="bg1"/>
                              </a:solidFill>
                              <a:latin typeface="Cambria Math" panose="02040503050406030204" pitchFamily="18" charset="0"/>
                            </a:rPr>
                          </m:ctrlPr>
                        </m:dPr>
                        <m:e>
                          <m:r>
                            <a:rPr lang="zh-CN" altLang="en-US" b="0" i="0">
                              <a:solidFill>
                                <a:schemeClr val="bg1"/>
                              </a:solidFill>
                              <a:latin typeface="Cambria Math" panose="02040503050406030204" pitchFamily="18" charset="0"/>
                            </a:rPr>
                            <m:t>−</m:t>
                          </m:r>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𝜁</m:t>
                              </m:r>
                            </m:e>
                            <m:sub>
                              <m:r>
                                <a:rPr lang="zh-CN" altLang="en-US" b="0" i="1">
                                  <a:solidFill>
                                    <a:schemeClr val="bg1"/>
                                  </a:solidFill>
                                  <a:latin typeface="Cambria Math" panose="02040503050406030204" pitchFamily="18" charset="0"/>
                                </a:rPr>
                                <m:t>𝐴</m:t>
                              </m:r>
                            </m:sub>
                          </m:sSub>
                        </m:e>
                      </m:d>
                      <m:sSub>
                        <m:sSubPr>
                          <m:ctrlPr>
                            <a:rPr lang="zh-CN" altLang="en-US" b="0" i="1">
                              <a:solidFill>
                                <a:schemeClr val="bg1"/>
                              </a:solidFill>
                              <a:latin typeface="Cambria Math" panose="02040503050406030204" pitchFamily="18" charset="0"/>
                            </a:rPr>
                          </m:ctrlPr>
                        </m:sSubPr>
                        <m:e>
                          <m:d>
                            <m:dPr>
                              <m:begChr m:val="["/>
                              <m:endChr m:val="]"/>
                              <m:ctrlPr>
                                <a:rPr lang="zh-CN" altLang="en-US" b="0" i="1">
                                  <a:solidFill>
                                    <a:schemeClr val="bg1"/>
                                  </a:solidFill>
                                  <a:latin typeface="Cambria Math" panose="02040503050406030204" pitchFamily="18" charset="0"/>
                                </a:rPr>
                              </m:ctrlPr>
                            </m:dPr>
                            <m:e>
                              <m:eqArr>
                                <m:eqArrPr>
                                  <m:ctrlPr>
                                    <a:rPr lang="zh-CN" altLang="en-US" b="0" i="1">
                                      <a:solidFill>
                                        <a:schemeClr val="bg1"/>
                                      </a:solidFill>
                                      <a:latin typeface="Cambria Math" panose="02040503050406030204" pitchFamily="18" charset="0"/>
                                    </a:rPr>
                                  </m:ctrlPr>
                                </m:eqArrPr>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𝑥</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𝑦</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𝑧</m:t>
                                  </m:r>
                                </m:e>
                              </m:eqArr>
                            </m:e>
                          </m:d>
                        </m:e>
                        <m:sub>
                          <m:r>
                            <a:rPr lang="zh-CN" altLang="en-US" b="0" i="1">
                              <a:solidFill>
                                <a:schemeClr val="bg1"/>
                              </a:solidFill>
                              <a:latin typeface="Cambria Math" panose="02040503050406030204" pitchFamily="18" charset="0"/>
                            </a:rPr>
                            <m:t>𝑀</m:t>
                          </m:r>
                          <m:d>
                            <m:dPr>
                              <m:ctrlPr>
                                <a:rPr lang="zh-CN" altLang="en-US" b="0" i="1">
                                  <a:solidFill>
                                    <a:schemeClr val="bg1"/>
                                  </a:solidFill>
                                  <a:latin typeface="Cambria Math" panose="02040503050406030204" pitchFamily="18" charset="0"/>
                                </a:rPr>
                              </m:ctrlPr>
                            </m:d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𝑡</m:t>
                                  </m:r>
                                </m:e>
                                <m:sub>
                                  <m:r>
                                    <a:rPr lang="zh-CN" altLang="en-US" b="0" i="0">
                                      <a:solidFill>
                                        <a:schemeClr val="bg1"/>
                                      </a:solidFill>
                                      <a:latin typeface="Cambria Math" panose="02040503050406030204" pitchFamily="18" charset="0"/>
                                    </a:rPr>
                                    <m:t>0</m:t>
                                  </m:r>
                                </m:sub>
                              </m:sSub>
                            </m:e>
                          </m:d>
                        </m:sub>
                      </m:sSub>
                    </m:oMath>
                  </m:oMathPara>
                </a14:m>
                <a:endParaRPr lang="zh-CN" altLang="en-US" dirty="0"/>
              </a:p>
            </p:txBody>
          </p:sp>
        </mc:Choice>
        <mc:Fallback xmlns="">
          <p:sp>
            <p:nvSpPr>
              <p:cNvPr id="28" name="文本框 27">
                <a:extLst>
                  <a:ext uri="{FF2B5EF4-FFF2-40B4-BE49-F238E27FC236}">
                    <a16:creationId xmlns:a16="http://schemas.microsoft.com/office/drawing/2014/main" id="{0DE2680D-7363-448C-9590-E2CACABBA2E3}"/>
                  </a:ext>
                </a:extLst>
              </p:cNvPr>
              <p:cNvSpPr txBox="1">
                <a:spLocks noRot="1" noChangeAspect="1" noMove="1" noResize="1" noEditPoints="1" noAdjustHandles="1" noChangeArrowheads="1" noChangeShapeType="1" noTextEdit="1"/>
              </p:cNvSpPr>
              <p:nvPr/>
            </p:nvSpPr>
            <p:spPr>
              <a:xfrm>
                <a:off x="2267186" y="3956697"/>
                <a:ext cx="4609070" cy="882678"/>
              </a:xfrm>
              <a:prstGeom prst="rect">
                <a:avLst/>
              </a:prstGeom>
              <a:blipFill>
                <a:blip r:embed="rId4"/>
                <a:stretch>
                  <a:fillRect/>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56EAE06B-820F-40E3-A59B-A1EFDF4F30D1}"/>
              </a:ext>
            </a:extLst>
          </p:cNvPr>
          <p:cNvGrpSpPr/>
          <p:nvPr/>
        </p:nvGrpSpPr>
        <p:grpSpPr>
          <a:xfrm>
            <a:off x="1139494" y="5909610"/>
            <a:ext cx="4639962" cy="923437"/>
            <a:chOff x="1761703" y="5949280"/>
            <a:chExt cx="4639962" cy="923437"/>
          </a:xfrm>
        </p:grpSpPr>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722CE894-3866-4938-B683-CDBE0986F9E4}"/>
                    </a:ext>
                  </a:extLst>
                </p:cNvPr>
                <p:cNvSpPr txBox="1"/>
                <p:nvPr/>
              </p:nvSpPr>
              <p:spPr>
                <a:xfrm>
                  <a:off x="1761703" y="5995810"/>
                  <a:ext cx="4639962"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𝑐</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𝑥</m:t>
                            </m:r>
                          </m:sub>
                        </m:sSub>
                        <m:d>
                          <m:dPr>
                            <m:ctrlPr>
                              <a:rPr lang="zh-CN" altLang="en-US" b="0" i="1">
                                <a:solidFill>
                                  <a:schemeClr val="bg1"/>
                                </a:solidFill>
                                <a:latin typeface="Cambria Math" panose="02040503050406030204" pitchFamily="18" charset="0"/>
                              </a:rPr>
                            </m:ctrlPr>
                          </m:dPr>
                          <m:e>
                            <m:r>
                              <a:rPr lang="zh-CN" altLang="en-US" b="0" i="0">
                                <a:solidFill>
                                  <a:schemeClr val="bg1"/>
                                </a:solidFill>
                                <a:latin typeface="Cambria Math" panose="02040503050406030204" pitchFamily="18" charset="0"/>
                              </a:rPr>
                              <m:t>−</m:t>
                            </m:r>
                            <m:r>
                              <a:rPr lang="zh-CN" altLang="en-US" b="0" i="1">
                                <a:solidFill>
                                  <a:schemeClr val="bg1"/>
                                </a:solidFill>
                                <a:latin typeface="Cambria Math" panose="02040503050406030204" pitchFamily="18" charset="0"/>
                              </a:rPr>
                              <m:t>𝜀</m:t>
                            </m:r>
                            <m:r>
                              <a:rPr lang="zh-CN" altLang="en-US" b="0" i="0">
                                <a:solidFill>
                                  <a:schemeClr val="bg1"/>
                                </a:solidFill>
                                <a:latin typeface="Cambria Math" panose="02040503050406030204" pitchFamily="18" charset="0"/>
                              </a:rPr>
                              <m:t>−</m:t>
                            </m:r>
                            <m:r>
                              <m:rPr>
                                <m:sty m:val="p"/>
                              </m:rPr>
                              <a:rPr lang="zh-CN" altLang="en-US" b="0" i="0">
                                <a:solidFill>
                                  <a:schemeClr val="bg1"/>
                                </a:solidFill>
                                <a:latin typeface="Cambria Math" panose="02040503050406030204" pitchFamily="18" charset="0"/>
                              </a:rPr>
                              <m:t>Δ</m:t>
                            </m:r>
                            <m:r>
                              <a:rPr lang="zh-CN" altLang="en-US" b="0" i="1">
                                <a:solidFill>
                                  <a:schemeClr val="bg1"/>
                                </a:solidFill>
                                <a:latin typeface="Cambria Math" panose="02040503050406030204" pitchFamily="18" charset="0"/>
                              </a:rPr>
                              <m:t>𝜀</m:t>
                            </m:r>
                          </m:e>
                        </m:d>
                        <m:sSub>
                          <m:sSubPr>
                            <m:ctrlPr>
                              <a:rPr lang="zh-CN" altLang="en-US" b="0"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𝑧</m:t>
                            </m:r>
                          </m:sub>
                        </m:sSub>
                        <m:d>
                          <m:dPr>
                            <m:ctrlPr>
                              <a:rPr lang="zh-CN" altLang="en-US" b="0" i="1">
                                <a:solidFill>
                                  <a:schemeClr val="bg1"/>
                                </a:solidFill>
                                <a:latin typeface="Cambria Math" panose="02040503050406030204" pitchFamily="18" charset="0"/>
                              </a:rPr>
                            </m:ctrlPr>
                          </m:dPr>
                          <m:e>
                            <m:r>
                              <a:rPr lang="zh-CN" altLang="en-US" b="0" i="0">
                                <a:solidFill>
                                  <a:schemeClr val="bg1"/>
                                </a:solidFill>
                                <a:latin typeface="Cambria Math" panose="02040503050406030204" pitchFamily="18" charset="0"/>
                              </a:rPr>
                              <m:t>−</m:t>
                            </m:r>
                            <m:r>
                              <m:rPr>
                                <m:sty m:val="p"/>
                              </m:rPr>
                              <a:rPr lang="zh-CN" altLang="en-US" b="0" i="0">
                                <a:solidFill>
                                  <a:schemeClr val="bg1"/>
                                </a:solidFill>
                                <a:latin typeface="Cambria Math" panose="02040503050406030204" pitchFamily="18" charset="0"/>
                              </a:rPr>
                              <m:t>Δ</m:t>
                            </m:r>
                            <m:r>
                              <a:rPr lang="zh-CN" altLang="en-US" b="0" i="1">
                                <a:solidFill>
                                  <a:schemeClr val="bg1"/>
                                </a:solidFill>
                                <a:latin typeface="Cambria Math" panose="02040503050406030204" pitchFamily="18" charset="0"/>
                              </a:rPr>
                              <m:t>𝜓</m:t>
                            </m:r>
                          </m:e>
                        </m:d>
                        <m:sSub>
                          <m:sSubPr>
                            <m:ctrlPr>
                              <a:rPr lang="zh-CN" altLang="en-US" b="0"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𝑥</m:t>
                            </m:r>
                          </m:sub>
                        </m:sSub>
                        <m:d>
                          <m:dPr>
                            <m:ctrlPr>
                              <a:rPr lang="zh-CN" altLang="en-US" b="0" i="1">
                                <a:solidFill>
                                  <a:schemeClr val="bg1"/>
                                </a:solidFill>
                                <a:latin typeface="Cambria Math" panose="02040503050406030204" pitchFamily="18" charset="0"/>
                              </a:rPr>
                            </m:ctrlPr>
                          </m:dPr>
                          <m:e>
                            <m:r>
                              <a:rPr lang="zh-CN" altLang="en-US" b="1" i="1">
                                <a:solidFill>
                                  <a:schemeClr val="bg1"/>
                                </a:solidFill>
                                <a:latin typeface="Cambria Math" panose="02040503050406030204" pitchFamily="18" charset="0"/>
                              </a:rPr>
                              <m:t>𝜺</m:t>
                            </m:r>
                          </m:e>
                        </m:d>
                        <m:sSub>
                          <m:sSubPr>
                            <m:ctrlPr>
                              <a:rPr lang="zh-CN" altLang="en-US" b="0" i="1">
                                <a:solidFill>
                                  <a:schemeClr val="bg1"/>
                                </a:solidFill>
                                <a:latin typeface="Cambria Math" panose="02040503050406030204" pitchFamily="18" charset="0"/>
                              </a:rPr>
                            </m:ctrlPr>
                          </m:sSubPr>
                          <m:e>
                            <m:d>
                              <m:dPr>
                                <m:begChr m:val="["/>
                                <m:endChr m:val="]"/>
                                <m:ctrlPr>
                                  <a:rPr lang="zh-CN" altLang="en-US" b="0" i="1">
                                    <a:solidFill>
                                      <a:schemeClr val="bg1"/>
                                    </a:solidFill>
                                    <a:latin typeface="Cambria Math" panose="02040503050406030204" pitchFamily="18" charset="0"/>
                                  </a:rPr>
                                </m:ctrlPr>
                              </m:dPr>
                              <m:e>
                                <m:eqArr>
                                  <m:eqArrPr>
                                    <m:ctrlPr>
                                      <a:rPr lang="zh-CN" altLang="en-US" b="0" i="1">
                                        <a:solidFill>
                                          <a:schemeClr val="bg1"/>
                                        </a:solidFill>
                                        <a:latin typeface="Cambria Math" panose="02040503050406030204" pitchFamily="18" charset="0"/>
                                      </a:rPr>
                                    </m:ctrlPr>
                                  </m:eqArrPr>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𝑥</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𝑦</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𝑧</m:t>
                                    </m:r>
                                  </m:e>
                                </m:eqArr>
                              </m:e>
                            </m:d>
                          </m:e>
                          <m:sub>
                            <m:r>
                              <a:rPr lang="zh-CN" altLang="en-US" b="0" i="1">
                                <a:solidFill>
                                  <a:schemeClr val="bg1"/>
                                </a:solidFill>
                                <a:latin typeface="Cambria Math" panose="02040503050406030204" pitchFamily="18" charset="0"/>
                              </a:rPr>
                              <m:t>𝑀</m:t>
                            </m:r>
                            <m:d>
                              <m:dPr>
                                <m:ctrlPr>
                                  <a:rPr lang="zh-CN" altLang="en-US" b="0" i="1">
                                    <a:solidFill>
                                      <a:schemeClr val="bg1"/>
                                    </a:solidFill>
                                    <a:latin typeface="Cambria Math" panose="02040503050406030204" pitchFamily="18" charset="0"/>
                                  </a:rPr>
                                </m:ctrlPr>
                              </m:dPr>
                              <m:e>
                                <m:r>
                                  <a:rPr lang="zh-CN" altLang="en-US" b="0" i="1">
                                    <a:solidFill>
                                      <a:schemeClr val="bg1"/>
                                    </a:solidFill>
                                    <a:latin typeface="Cambria Math" panose="02040503050406030204" pitchFamily="18" charset="0"/>
                                  </a:rPr>
                                  <m:t>𝑡</m:t>
                                </m:r>
                              </m:e>
                            </m:d>
                          </m:sub>
                        </m:sSub>
                      </m:oMath>
                    </m:oMathPara>
                  </a14:m>
                  <a:endParaRPr lang="zh-CN" altLang="en-US" dirty="0">
                    <a:solidFill>
                      <a:schemeClr val="bg1"/>
                    </a:solidFill>
                  </a:endParaRPr>
                </a:p>
              </p:txBody>
            </p:sp>
          </mc:Choice>
          <mc:Fallback xmlns="">
            <p:sp>
              <p:nvSpPr>
                <p:cNvPr id="30" name="文本框 29">
                  <a:extLst>
                    <a:ext uri="{FF2B5EF4-FFF2-40B4-BE49-F238E27FC236}">
                      <a16:creationId xmlns:a16="http://schemas.microsoft.com/office/drawing/2014/main" id="{722CE894-3866-4938-B683-CDBE0986F9E4}"/>
                    </a:ext>
                  </a:extLst>
                </p:cNvPr>
                <p:cNvSpPr txBox="1">
                  <a:spLocks noRot="1" noChangeAspect="1" noMove="1" noResize="1" noEditPoints="1" noAdjustHandles="1" noChangeArrowheads="1" noChangeShapeType="1" noTextEdit="1"/>
                </p:cNvSpPr>
                <p:nvPr/>
              </p:nvSpPr>
              <p:spPr>
                <a:xfrm>
                  <a:off x="1761703" y="5995810"/>
                  <a:ext cx="4639962" cy="876907"/>
                </a:xfrm>
                <a:prstGeom prst="rect">
                  <a:avLst/>
                </a:prstGeom>
                <a:blipFill>
                  <a:blip r:embed="rId5"/>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B7D7359A-CEB2-488C-8BEF-F0CB74A3D957}"/>
                </a:ext>
              </a:extLst>
            </p:cNvPr>
            <p:cNvSpPr txBox="1"/>
            <p:nvPr/>
          </p:nvSpPr>
          <p:spPr>
            <a:xfrm>
              <a:off x="2252019" y="5949280"/>
              <a:ext cx="3328093" cy="338554"/>
            </a:xfrm>
            <a:prstGeom prst="rect">
              <a:avLst/>
            </a:prstGeom>
            <a:noFill/>
          </p:spPr>
          <p:txBody>
            <a:bodyPr wrap="square">
              <a:spAutoFit/>
            </a:bodyPr>
            <a:lstStyle/>
            <a:p>
              <a:pPr eaLnBrk="1" hangingPunct="1">
                <a:spcBef>
                  <a:spcPct val="50000"/>
                </a:spcBef>
                <a:buClrTx/>
                <a:buSzTx/>
                <a:buFontTx/>
                <a:buNone/>
              </a:pPr>
              <a:r>
                <a:rPr lang="zh-CN" altLang="en-US" sz="1600" dirty="0">
                  <a:solidFill>
                    <a:srgbClr val="FFFF66"/>
                  </a:solidFill>
                  <a:ea typeface="宋体" panose="02010600030101010101" pitchFamily="2" charset="-122"/>
                </a:rPr>
                <a:t>章动旋转变换</a:t>
              </a:r>
              <a:r>
                <a:rPr lang="zh-CN" altLang="en-US" sz="1600" dirty="0">
                  <a:solidFill>
                    <a:srgbClr val="FFFF66"/>
                  </a:solidFill>
                </a:rPr>
                <a:t>公式</a:t>
              </a:r>
              <a:endParaRPr lang="zh-CN" altLang="en-US" sz="1600" dirty="0">
                <a:solidFill>
                  <a:srgbClr val="FFFF66"/>
                </a:solidFill>
                <a:ea typeface="宋体" panose="02010600030101010101" pitchFamily="2" charset="-122"/>
              </a:endParaRPr>
            </a:p>
          </p:txBody>
        </p:sp>
      </p:gr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18C52EE-E84F-447C-AB0F-0A4849E9994A}"/>
                  </a:ext>
                </a:extLst>
              </p:cNvPr>
              <p:cNvSpPr txBox="1"/>
              <p:nvPr/>
            </p:nvSpPr>
            <p:spPr>
              <a:xfrm>
                <a:off x="707217" y="2517994"/>
                <a:ext cx="814415"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𝑐</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sub>
                      </m:sSub>
                    </m:oMath>
                  </m:oMathPara>
                </a14:m>
                <a:endParaRPr lang="zh-CN" altLang="en-US" dirty="0"/>
              </a:p>
            </p:txBody>
          </p:sp>
        </mc:Choice>
        <mc:Fallback xmlns="">
          <p:sp>
            <p:nvSpPr>
              <p:cNvPr id="35" name="文本框 34">
                <a:extLst>
                  <a:ext uri="{FF2B5EF4-FFF2-40B4-BE49-F238E27FC236}">
                    <a16:creationId xmlns:a16="http://schemas.microsoft.com/office/drawing/2014/main" id="{618C52EE-E84F-447C-AB0F-0A4849E9994A}"/>
                  </a:ext>
                </a:extLst>
              </p:cNvPr>
              <p:cNvSpPr txBox="1">
                <a:spLocks noRot="1" noChangeAspect="1" noMove="1" noResize="1" noEditPoints="1" noAdjustHandles="1" noChangeArrowheads="1" noChangeShapeType="1" noTextEdit="1"/>
              </p:cNvSpPr>
              <p:nvPr/>
            </p:nvSpPr>
            <p:spPr>
              <a:xfrm>
                <a:off x="707217" y="2517994"/>
                <a:ext cx="814415" cy="876907"/>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025CD412-6022-48D1-8459-5C9EEF06FE5E}"/>
                  </a:ext>
                </a:extLst>
              </p:cNvPr>
              <p:cNvSpPr txBox="1"/>
              <p:nvPr/>
            </p:nvSpPr>
            <p:spPr>
              <a:xfrm>
                <a:off x="469562" y="4926855"/>
                <a:ext cx="814415" cy="8826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0" i="1" smtClean="0">
                              <a:solidFill>
                                <a:schemeClr val="bg1"/>
                              </a:solidFill>
                              <a:latin typeface="Cambria Math" panose="02040503050406030204" pitchFamily="18" charset="0"/>
                            </a:rPr>
                          </m:ctrlPr>
                        </m:sSubPr>
                        <m:e>
                          <m:d>
                            <m:dPr>
                              <m:begChr m:val="["/>
                              <m:endChr m:val="]"/>
                              <m:ctrlPr>
                                <a:rPr lang="zh-CN" altLang="en-US" b="0" i="1">
                                  <a:solidFill>
                                    <a:schemeClr val="bg1"/>
                                  </a:solidFill>
                                  <a:latin typeface="Cambria Math" panose="02040503050406030204" pitchFamily="18" charset="0"/>
                                </a:rPr>
                              </m:ctrlPr>
                            </m:dPr>
                            <m:e>
                              <m:eqArr>
                                <m:eqArrPr>
                                  <m:ctrlPr>
                                    <a:rPr lang="zh-CN" altLang="en-US" b="0" i="1">
                                      <a:solidFill>
                                        <a:schemeClr val="bg1"/>
                                      </a:solidFill>
                                      <a:latin typeface="Cambria Math" panose="02040503050406030204" pitchFamily="18" charset="0"/>
                                    </a:rPr>
                                  </m:ctrlPr>
                                </m:eqArrPr>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𝑥</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𝑦</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𝑧</m:t>
                                  </m:r>
                                </m:e>
                              </m:eqArr>
                            </m:e>
                          </m:d>
                        </m:e>
                        <m:sub>
                          <m:r>
                            <a:rPr lang="zh-CN" altLang="en-US" b="0" i="1">
                              <a:solidFill>
                                <a:schemeClr val="bg1"/>
                              </a:solidFill>
                              <a:latin typeface="Cambria Math" panose="02040503050406030204" pitchFamily="18" charset="0"/>
                            </a:rPr>
                            <m:t>𝑀</m:t>
                          </m:r>
                          <m:d>
                            <m:dPr>
                              <m:ctrlPr>
                                <a:rPr lang="zh-CN" altLang="en-US" b="0" i="1">
                                  <a:solidFill>
                                    <a:schemeClr val="bg1"/>
                                  </a:solidFill>
                                  <a:latin typeface="Cambria Math" panose="02040503050406030204" pitchFamily="18" charset="0"/>
                                </a:rPr>
                              </m:ctrlPr>
                            </m:d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𝑡</m:t>
                                  </m:r>
                                </m:e>
                                <m:sub>
                                  <m:r>
                                    <a:rPr lang="zh-CN" altLang="en-US" b="0" i="0">
                                      <a:solidFill>
                                        <a:schemeClr val="bg1"/>
                                      </a:solidFill>
                                      <a:latin typeface="Cambria Math" panose="02040503050406030204" pitchFamily="18" charset="0"/>
                                    </a:rPr>
                                    <m:t>0</m:t>
                                  </m:r>
                                </m:sub>
                              </m:sSub>
                            </m:e>
                          </m:d>
                        </m:sub>
                      </m:sSub>
                    </m:oMath>
                  </m:oMathPara>
                </a14:m>
                <a:endParaRPr lang="zh-CN" altLang="en-US" dirty="0"/>
              </a:p>
            </p:txBody>
          </p:sp>
        </mc:Choice>
        <mc:Fallback xmlns="">
          <p:sp>
            <p:nvSpPr>
              <p:cNvPr id="37" name="文本框 36">
                <a:extLst>
                  <a:ext uri="{FF2B5EF4-FFF2-40B4-BE49-F238E27FC236}">
                    <a16:creationId xmlns:a16="http://schemas.microsoft.com/office/drawing/2014/main" id="{025CD412-6022-48D1-8459-5C9EEF06FE5E}"/>
                  </a:ext>
                </a:extLst>
              </p:cNvPr>
              <p:cNvSpPr txBox="1">
                <a:spLocks noRot="1" noChangeAspect="1" noMove="1" noResize="1" noEditPoints="1" noAdjustHandles="1" noChangeArrowheads="1" noChangeShapeType="1" noTextEdit="1"/>
              </p:cNvSpPr>
              <p:nvPr/>
            </p:nvSpPr>
            <p:spPr>
              <a:xfrm>
                <a:off x="469562" y="4926855"/>
                <a:ext cx="814415" cy="882678"/>
              </a:xfrm>
              <a:prstGeom prst="rect">
                <a:avLst/>
              </a:prstGeom>
              <a:blipFill>
                <a:blip r:embed="rId7"/>
                <a:stretch>
                  <a:fillRect r="-4478"/>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DFA5A51E-3640-4BB2-9F9E-0518A79A827F}"/>
              </a:ext>
            </a:extLst>
          </p:cNvPr>
          <p:cNvSpPr txBox="1"/>
          <p:nvPr/>
        </p:nvSpPr>
        <p:spPr>
          <a:xfrm>
            <a:off x="8183732" y="1098986"/>
            <a:ext cx="982961" cy="369332"/>
          </a:xfrm>
          <a:prstGeom prst="rect">
            <a:avLst/>
          </a:prstGeom>
          <a:noFill/>
        </p:spPr>
        <p:txBody>
          <a:bodyPr wrap="none" rtlCol="0">
            <a:spAutoFit/>
          </a:bodyPr>
          <a:lstStyle/>
          <a:p>
            <a:r>
              <a:rPr lang="en-US" altLang="zh-CN" dirty="0">
                <a:solidFill>
                  <a:srgbClr val="FFC000"/>
                </a:solidFill>
              </a:rPr>
              <a:t>P:25-28</a:t>
            </a:r>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8A0AFB9-726C-4990-BC4E-F73E5D3E9705}"/>
                  </a:ext>
                </a:extLst>
              </p:cNvPr>
              <p:cNvSpPr txBox="1"/>
              <p:nvPr/>
            </p:nvSpPr>
            <p:spPr>
              <a:xfrm>
                <a:off x="4037594" y="1617955"/>
                <a:ext cx="2434531" cy="8483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𝑒𝑡</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𝑧</m:t>
                          </m:r>
                        </m:sub>
                      </m:sSub>
                      <m:d>
                        <m:dPr>
                          <m:ctrlPr>
                            <a:rPr lang="zh-CN" altLang="en-US" b="0" i="1">
                              <a:solidFill>
                                <a:schemeClr val="bg1"/>
                              </a:solidFill>
                              <a:latin typeface="Cambria Math" panose="02040503050406030204" pitchFamily="18" charset="0"/>
                            </a:rPr>
                          </m:ctrlPr>
                        </m:dPr>
                        <m:e>
                          <m:sSub>
                            <m:sSubPr>
                              <m:ctrlPr>
                                <a:rPr lang="zh-CN" altLang="en-US" b="0" i="1">
                                  <a:solidFill>
                                    <a:schemeClr val="bg1"/>
                                  </a:solidFill>
                                  <a:latin typeface="Cambria Math" panose="02040503050406030204" pitchFamily="18" charset="0"/>
                                </a:rPr>
                              </m:ctrlPr>
                            </m:sSubPr>
                            <m:e>
                              <m:r>
                                <a:rPr lang="zh-CN" altLang="en-US" b="0" i="1">
                                  <a:solidFill>
                                    <a:schemeClr val="bg1"/>
                                  </a:solidFill>
                                  <a:latin typeface="Cambria Math" panose="02040503050406030204" pitchFamily="18" charset="0"/>
                                </a:rPr>
                                <m:t>𝜃</m:t>
                              </m:r>
                            </m:e>
                            <m:sub>
                              <m:r>
                                <a:rPr lang="zh-CN" altLang="en-US" b="0" i="1">
                                  <a:solidFill>
                                    <a:schemeClr val="bg1"/>
                                  </a:solidFill>
                                  <a:latin typeface="Cambria Math" panose="02040503050406030204" pitchFamily="18" charset="0"/>
                                </a:rPr>
                                <m:t>𝐺</m:t>
                              </m:r>
                            </m:sub>
                          </m:sSub>
                        </m:e>
                      </m:d>
                      <m:sSub>
                        <m:sSubPr>
                          <m:ctrlPr>
                            <a:rPr lang="zh-CN" altLang="en-US" b="0" i="1">
                              <a:solidFill>
                                <a:schemeClr val="bg1"/>
                              </a:solidFill>
                              <a:latin typeface="Cambria Math" panose="02040503050406030204" pitchFamily="18" charset="0"/>
                            </a:rPr>
                          </m:ctrlPr>
                        </m:sSubPr>
                        <m:e>
                          <m:d>
                            <m:dPr>
                              <m:begChr m:val="["/>
                              <m:endChr m:val="]"/>
                              <m:ctrlPr>
                                <a:rPr lang="zh-CN" altLang="en-US" b="0" i="1">
                                  <a:solidFill>
                                    <a:schemeClr val="bg1"/>
                                  </a:solidFill>
                                  <a:latin typeface="Cambria Math" panose="02040503050406030204" pitchFamily="18" charset="0"/>
                                </a:rPr>
                              </m:ctrlPr>
                            </m:dPr>
                            <m:e>
                              <m:eqArr>
                                <m:eqArrPr>
                                  <m:ctrlPr>
                                    <a:rPr lang="zh-CN" altLang="en-US" b="0" i="1">
                                      <a:solidFill>
                                        <a:schemeClr val="bg1"/>
                                      </a:solidFill>
                                      <a:latin typeface="Cambria Math" panose="02040503050406030204" pitchFamily="18" charset="0"/>
                                    </a:rPr>
                                  </m:ctrlPr>
                                </m:eqArrPr>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𝑥</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𝑦</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𝑧</m:t>
                                  </m:r>
                                </m:e>
                              </m:eqArr>
                            </m:e>
                          </m:d>
                        </m:e>
                        <m:sub>
                          <m:r>
                            <a:rPr lang="zh-CN" altLang="en-US" b="0" i="1">
                              <a:solidFill>
                                <a:schemeClr val="bg1"/>
                              </a:solidFill>
                              <a:latin typeface="Cambria Math" panose="02040503050406030204" pitchFamily="18" charset="0"/>
                            </a:rPr>
                            <m:t>𝑐𝑡</m:t>
                          </m:r>
                        </m:sub>
                      </m:sSub>
                    </m:oMath>
                  </m:oMathPara>
                </a14:m>
                <a:endParaRPr lang="zh-CN" altLang="en-US" dirty="0">
                  <a:solidFill>
                    <a:schemeClr val="bg1"/>
                  </a:solidFill>
                </a:endParaRPr>
              </a:p>
            </p:txBody>
          </p:sp>
        </mc:Choice>
        <mc:Fallback xmlns="">
          <p:sp>
            <p:nvSpPr>
              <p:cNvPr id="40" name="文本框 39">
                <a:extLst>
                  <a:ext uri="{FF2B5EF4-FFF2-40B4-BE49-F238E27FC236}">
                    <a16:creationId xmlns:a16="http://schemas.microsoft.com/office/drawing/2014/main" id="{68A0AFB9-726C-4990-BC4E-F73E5D3E9705}"/>
                  </a:ext>
                </a:extLst>
              </p:cNvPr>
              <p:cNvSpPr txBox="1">
                <a:spLocks noRot="1" noChangeAspect="1" noMove="1" noResize="1" noEditPoints="1" noAdjustHandles="1" noChangeArrowheads="1" noChangeShapeType="1" noTextEdit="1"/>
              </p:cNvSpPr>
              <p:nvPr/>
            </p:nvSpPr>
            <p:spPr>
              <a:xfrm>
                <a:off x="4037594" y="1617955"/>
                <a:ext cx="2434531" cy="84830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5622C6F-4A8A-4CD4-9471-08726A5B5128}"/>
                  </a:ext>
                </a:extLst>
              </p:cNvPr>
              <p:cNvSpPr txBox="1"/>
              <p:nvPr/>
            </p:nvSpPr>
            <p:spPr>
              <a:xfrm>
                <a:off x="8535454" y="2546592"/>
                <a:ext cx="604981" cy="8483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𝑒𝑡</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D5622C6F-4A8A-4CD4-9471-08726A5B5128}"/>
                  </a:ext>
                </a:extLst>
              </p:cNvPr>
              <p:cNvSpPr txBox="1">
                <a:spLocks noRot="1" noChangeAspect="1" noMove="1" noResize="1" noEditPoints="1" noAdjustHandles="1" noChangeArrowheads="1" noChangeShapeType="1" noTextEdit="1"/>
              </p:cNvSpPr>
              <p:nvPr/>
            </p:nvSpPr>
            <p:spPr>
              <a:xfrm>
                <a:off x="8535454" y="2546592"/>
                <a:ext cx="604981" cy="848309"/>
              </a:xfrm>
              <a:prstGeom prst="rect">
                <a:avLst/>
              </a:prstGeom>
              <a:blipFill>
                <a:blip r:embed="rId9"/>
                <a:stretch>
                  <a:fillRect/>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633D4F28-7989-4978-BDAB-0AC99BC396EB}"/>
              </a:ext>
            </a:extLst>
          </p:cNvPr>
          <p:cNvGrpSpPr/>
          <p:nvPr/>
        </p:nvGrpSpPr>
        <p:grpSpPr>
          <a:xfrm>
            <a:off x="5292080" y="5771474"/>
            <a:ext cx="3760325" cy="886368"/>
            <a:chOff x="5380140" y="5771474"/>
            <a:chExt cx="3760325" cy="886368"/>
          </a:xfrm>
        </p:grpSpPr>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CE218F5D-4808-41D0-B87B-B94E0486E01A}"/>
                    </a:ext>
                  </a:extLst>
                </p:cNvPr>
                <p:cNvSpPr txBox="1"/>
                <p:nvPr/>
              </p:nvSpPr>
              <p:spPr>
                <a:xfrm>
                  <a:off x="5380140" y="5809533"/>
                  <a:ext cx="3760325" cy="8483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𝑒𝑚</m:t>
                            </m:r>
                          </m:sub>
                        </m:sSub>
                        <m:r>
                          <a:rPr lang="zh-CN" altLang="en-US" i="0">
                            <a:solidFill>
                              <a:schemeClr val="bg1"/>
                            </a:solidFill>
                            <a:latin typeface="Cambria Math" panose="02040503050406030204" pitchFamily="18" charset="0"/>
                          </a:rPr>
                          <m:t>=</m:t>
                        </m:r>
                        <m:sSub>
                          <m:sSubPr>
                            <m:ctrlPr>
                              <a:rPr lang="zh-CN" altLang="en-US"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𝑦</m:t>
                            </m:r>
                          </m:sub>
                        </m:sSub>
                        <m:d>
                          <m:dPr>
                            <m:ctrlPr>
                              <a:rPr lang="zh-CN" altLang="en-US" b="0" i="1">
                                <a:solidFill>
                                  <a:schemeClr val="bg1"/>
                                </a:solidFill>
                                <a:latin typeface="Cambria Math" panose="02040503050406030204" pitchFamily="18" charset="0"/>
                              </a:rPr>
                            </m:ctrlPr>
                          </m:dPr>
                          <m:e>
                            <m:r>
                              <a:rPr lang="zh-CN" altLang="en-US" b="0" i="0">
                                <a:solidFill>
                                  <a:schemeClr val="bg1"/>
                                </a:solidFill>
                                <a:latin typeface="Cambria Math" panose="02040503050406030204" pitchFamily="18" charset="0"/>
                              </a:rPr>
                              <m:t>−</m:t>
                            </m:r>
                            <m:sSubSup>
                              <m:sSubSupPr>
                                <m:ctrlPr>
                                  <a:rPr lang="zh-CN" altLang="en-US" b="0" i="1">
                                    <a:solidFill>
                                      <a:schemeClr val="bg1"/>
                                    </a:solidFill>
                                    <a:latin typeface="Cambria Math" panose="02040503050406030204" pitchFamily="18" charset="0"/>
                                  </a:rPr>
                                </m:ctrlPr>
                              </m:sSubSupPr>
                              <m:e>
                                <m:r>
                                  <a:rPr lang="zh-CN" altLang="en-US" b="0" i="1">
                                    <a:solidFill>
                                      <a:schemeClr val="bg1"/>
                                    </a:solidFill>
                                    <a:latin typeface="Cambria Math" panose="02040503050406030204" pitchFamily="18" charset="0"/>
                                  </a:rPr>
                                  <m:t>𝑥</m:t>
                                </m:r>
                              </m:e>
                              <m:sub>
                                <m:r>
                                  <a:rPr lang="zh-CN" altLang="en-US" b="0" i="1">
                                    <a:solidFill>
                                      <a:schemeClr val="bg1"/>
                                    </a:solidFill>
                                    <a:latin typeface="Cambria Math" panose="02040503050406030204" pitchFamily="18" charset="0"/>
                                  </a:rPr>
                                  <m:t>𝑝</m:t>
                                </m:r>
                              </m:sub>
                              <m:sup>
                                <m:r>
                                  <a:rPr lang="zh-CN" altLang="en-US" b="0" i="0">
                                    <a:solidFill>
                                      <a:schemeClr val="bg1"/>
                                    </a:solidFill>
                                    <a:latin typeface="Cambria Math" panose="02040503050406030204" pitchFamily="18" charset="0"/>
                                  </a:rPr>
                                  <m:t>′′</m:t>
                                </m:r>
                              </m:sup>
                            </m:sSubSup>
                          </m:e>
                        </m:d>
                        <m:sSub>
                          <m:sSubPr>
                            <m:ctrlPr>
                              <a:rPr lang="zh-CN" altLang="en-US" b="0" i="1">
                                <a:solidFill>
                                  <a:schemeClr val="bg1"/>
                                </a:solidFill>
                                <a:latin typeface="Cambria Math" panose="02040503050406030204" pitchFamily="18" charset="0"/>
                              </a:rPr>
                            </m:ctrlPr>
                          </m:sSubPr>
                          <m:e>
                            <m:r>
                              <a:rPr lang="zh-CN" altLang="en-US" b="1" i="1">
                                <a:solidFill>
                                  <a:schemeClr val="bg1"/>
                                </a:solidFill>
                                <a:latin typeface="Cambria Math" panose="02040503050406030204" pitchFamily="18" charset="0"/>
                              </a:rPr>
                              <m:t>𝑹</m:t>
                            </m:r>
                          </m:e>
                          <m:sub>
                            <m:r>
                              <a:rPr lang="zh-CN" altLang="en-US" b="0" i="1">
                                <a:solidFill>
                                  <a:schemeClr val="bg1"/>
                                </a:solidFill>
                                <a:latin typeface="Cambria Math" panose="02040503050406030204" pitchFamily="18" charset="0"/>
                              </a:rPr>
                              <m:t>𝑥</m:t>
                            </m:r>
                          </m:sub>
                        </m:sSub>
                        <m:d>
                          <m:dPr>
                            <m:ctrlPr>
                              <a:rPr lang="zh-CN" altLang="en-US" b="0" i="1">
                                <a:solidFill>
                                  <a:schemeClr val="bg1"/>
                                </a:solidFill>
                                <a:latin typeface="Cambria Math" panose="02040503050406030204" pitchFamily="18" charset="0"/>
                              </a:rPr>
                            </m:ctrlPr>
                          </m:dPr>
                          <m:e>
                            <m:sSubSup>
                              <m:sSubSupPr>
                                <m:ctrlPr>
                                  <a:rPr lang="zh-CN" altLang="en-US" b="0" i="1">
                                    <a:solidFill>
                                      <a:schemeClr val="bg1"/>
                                    </a:solidFill>
                                    <a:latin typeface="Cambria Math" panose="02040503050406030204" pitchFamily="18" charset="0"/>
                                  </a:rPr>
                                </m:ctrlPr>
                              </m:sSubSupPr>
                              <m:e>
                                <m:r>
                                  <a:rPr lang="zh-CN" altLang="en-US" b="0" i="1">
                                    <a:solidFill>
                                      <a:schemeClr val="bg1"/>
                                    </a:solidFill>
                                    <a:latin typeface="Cambria Math" panose="02040503050406030204" pitchFamily="18" charset="0"/>
                                  </a:rPr>
                                  <m:t>𝑦</m:t>
                                </m:r>
                              </m:e>
                              <m:sub>
                                <m:r>
                                  <a:rPr lang="zh-CN" altLang="en-US" b="0" i="1">
                                    <a:solidFill>
                                      <a:schemeClr val="bg1"/>
                                    </a:solidFill>
                                    <a:latin typeface="Cambria Math" panose="02040503050406030204" pitchFamily="18" charset="0"/>
                                  </a:rPr>
                                  <m:t>𝑝</m:t>
                                </m:r>
                              </m:sub>
                              <m:sup>
                                <m:r>
                                  <a:rPr lang="zh-CN" altLang="en-US" b="0" i="0">
                                    <a:solidFill>
                                      <a:schemeClr val="bg1"/>
                                    </a:solidFill>
                                    <a:latin typeface="Cambria Math" panose="02040503050406030204" pitchFamily="18" charset="0"/>
                                  </a:rPr>
                                  <m:t>′′</m:t>
                                </m:r>
                              </m:sup>
                            </m:sSubSup>
                          </m:e>
                        </m:d>
                        <m:sSub>
                          <m:sSubPr>
                            <m:ctrlPr>
                              <a:rPr lang="zh-CN" altLang="en-US" b="0" i="1">
                                <a:solidFill>
                                  <a:schemeClr val="bg1"/>
                                </a:solidFill>
                                <a:latin typeface="Cambria Math" panose="02040503050406030204" pitchFamily="18" charset="0"/>
                              </a:rPr>
                            </m:ctrlPr>
                          </m:sSubPr>
                          <m:e>
                            <m:d>
                              <m:dPr>
                                <m:begChr m:val="["/>
                                <m:endChr m:val="]"/>
                                <m:ctrlPr>
                                  <a:rPr lang="zh-CN" altLang="en-US" b="0" i="1">
                                    <a:solidFill>
                                      <a:schemeClr val="bg1"/>
                                    </a:solidFill>
                                    <a:latin typeface="Cambria Math" panose="02040503050406030204" pitchFamily="18" charset="0"/>
                                  </a:rPr>
                                </m:ctrlPr>
                              </m:dPr>
                              <m:e>
                                <m:eqArr>
                                  <m:eqArrPr>
                                    <m:ctrlPr>
                                      <a:rPr lang="zh-CN" altLang="en-US" b="0" i="1">
                                        <a:solidFill>
                                          <a:schemeClr val="bg1"/>
                                        </a:solidFill>
                                        <a:latin typeface="Cambria Math" panose="02040503050406030204" pitchFamily="18" charset="0"/>
                                      </a:rPr>
                                    </m:ctrlPr>
                                  </m:eqArrPr>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𝑥</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𝑦</m:t>
                                    </m:r>
                                  </m:e>
                                  <m:e>
                                    <m:r>
                                      <a:rPr lang="zh-CN" altLang="en-US" b="0" i="0">
                                        <a:solidFill>
                                          <a:schemeClr val="bg1"/>
                                        </a:solidFill>
                                        <a:latin typeface="Cambria Math" panose="02040503050406030204" pitchFamily="18" charset="0"/>
                                      </a:rPr>
                                      <m:t>&amp;</m:t>
                                    </m:r>
                                    <m:r>
                                      <a:rPr lang="zh-CN" altLang="en-US" b="0" i="1">
                                        <a:solidFill>
                                          <a:schemeClr val="bg1"/>
                                        </a:solidFill>
                                        <a:latin typeface="Cambria Math" panose="02040503050406030204" pitchFamily="18" charset="0"/>
                                      </a:rPr>
                                      <m:t>𝑧</m:t>
                                    </m:r>
                                  </m:e>
                                </m:eqArr>
                              </m:e>
                            </m:d>
                          </m:e>
                          <m:sub>
                            <m:r>
                              <a:rPr lang="zh-CN" altLang="en-US" b="0" i="1">
                                <a:solidFill>
                                  <a:schemeClr val="bg1"/>
                                </a:solidFill>
                                <a:latin typeface="Cambria Math" panose="02040503050406030204" pitchFamily="18" charset="0"/>
                              </a:rPr>
                              <m:t>𝑒𝑡</m:t>
                            </m:r>
                          </m:sub>
                        </m:sSub>
                      </m:oMath>
                    </m:oMathPara>
                  </a14:m>
                  <a:endParaRPr lang="zh-CN" altLang="en-US" dirty="0">
                    <a:solidFill>
                      <a:schemeClr val="bg1"/>
                    </a:solidFill>
                  </a:endParaRPr>
                </a:p>
              </p:txBody>
            </p:sp>
          </mc:Choice>
          <mc:Fallback xmlns="">
            <p:sp>
              <p:nvSpPr>
                <p:cNvPr id="44" name="文本框 43">
                  <a:extLst>
                    <a:ext uri="{FF2B5EF4-FFF2-40B4-BE49-F238E27FC236}">
                      <a16:creationId xmlns:a16="http://schemas.microsoft.com/office/drawing/2014/main" id="{CE218F5D-4808-41D0-B87B-B94E0486E01A}"/>
                    </a:ext>
                  </a:extLst>
                </p:cNvPr>
                <p:cNvSpPr txBox="1">
                  <a:spLocks noRot="1" noChangeAspect="1" noMove="1" noResize="1" noEditPoints="1" noAdjustHandles="1" noChangeArrowheads="1" noChangeShapeType="1" noTextEdit="1"/>
                </p:cNvSpPr>
                <p:nvPr/>
              </p:nvSpPr>
              <p:spPr>
                <a:xfrm>
                  <a:off x="5380140" y="5809533"/>
                  <a:ext cx="3760325" cy="848309"/>
                </a:xfrm>
                <a:prstGeom prst="rect">
                  <a:avLst/>
                </a:prstGeom>
                <a:blipFill>
                  <a:blip r:embed="rId10"/>
                  <a:stretch>
                    <a:fillRect/>
                  </a:stretch>
                </a:blipFill>
              </p:spPr>
              <p:txBody>
                <a:bodyPr/>
                <a:lstStyle/>
                <a:p>
                  <a:r>
                    <a:rPr lang="zh-CN" altLang="en-US">
                      <a:noFill/>
                    </a:rPr>
                    <a:t> </a:t>
                  </a:r>
                </a:p>
              </p:txBody>
            </p:sp>
          </mc:Fallback>
        </mc:AlternateContent>
        <p:sp>
          <p:nvSpPr>
            <p:cNvPr id="45" name="Text Box 13">
              <a:extLst>
                <a:ext uri="{FF2B5EF4-FFF2-40B4-BE49-F238E27FC236}">
                  <a16:creationId xmlns:a16="http://schemas.microsoft.com/office/drawing/2014/main" id="{F463EE18-6662-4944-AF9A-8309951298DB}"/>
                </a:ext>
              </a:extLst>
            </p:cNvPr>
            <p:cNvSpPr txBox="1">
              <a:spLocks noChangeArrowheads="1"/>
            </p:cNvSpPr>
            <p:nvPr/>
          </p:nvSpPr>
          <p:spPr bwMode="auto">
            <a:xfrm>
              <a:off x="5797423" y="5771474"/>
              <a:ext cx="2310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50000"/>
                </a:spcBef>
                <a:buClrTx/>
                <a:buSzTx/>
                <a:buFontTx/>
                <a:buNone/>
              </a:pPr>
              <a:r>
                <a:rPr lang="zh-CN" altLang="en-US" sz="1600" dirty="0">
                  <a:solidFill>
                    <a:srgbClr val="FFFF66"/>
                  </a:solidFill>
                  <a:ea typeface="宋体" panose="02010600030101010101" pitchFamily="2" charset="-122"/>
                </a:rPr>
                <a:t>极移变换公式</a:t>
              </a:r>
            </a:p>
          </p:txBody>
        </p:sp>
      </p:gr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F3DD4C6-3771-4698-9AC2-34085B3D779E}"/>
                  </a:ext>
                </a:extLst>
              </p:cNvPr>
              <p:cNvSpPr txBox="1"/>
              <p:nvPr/>
            </p:nvSpPr>
            <p:spPr>
              <a:xfrm>
                <a:off x="8388424" y="4953723"/>
                <a:ext cx="746406" cy="8483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bg1"/>
                              </a:solidFill>
                              <a:latin typeface="Cambria Math" panose="02040503050406030204" pitchFamily="18" charset="0"/>
                            </a:rPr>
                          </m:ctrlPr>
                        </m:sSubPr>
                        <m:e>
                          <m:d>
                            <m:dPr>
                              <m:begChr m:val="["/>
                              <m:endChr m:val="]"/>
                              <m:ctrlPr>
                                <a:rPr lang="zh-CN" altLang="en-US" i="1">
                                  <a:solidFill>
                                    <a:schemeClr val="bg1"/>
                                  </a:solidFill>
                                  <a:latin typeface="Cambria Math" panose="02040503050406030204" pitchFamily="18" charset="0"/>
                                </a:rPr>
                              </m:ctrlPr>
                            </m:dPr>
                            <m:e>
                              <m:eqArr>
                                <m:eqArrPr>
                                  <m:ctrlPr>
                                    <a:rPr lang="zh-CN" altLang="en-US" i="1">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𝑥</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𝑦</m:t>
                                  </m:r>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𝑧</m:t>
                                  </m:r>
                                </m:e>
                              </m:eqArr>
                            </m:e>
                          </m:d>
                        </m:e>
                        <m:sub>
                          <m:r>
                            <a:rPr lang="zh-CN" altLang="en-US" i="1">
                              <a:solidFill>
                                <a:schemeClr val="bg1"/>
                              </a:solidFill>
                              <a:latin typeface="Cambria Math" panose="02040503050406030204" pitchFamily="18" charset="0"/>
                            </a:rPr>
                            <m:t>𝑒𝑚</m:t>
                          </m:r>
                        </m:sub>
                      </m:sSub>
                    </m:oMath>
                  </m:oMathPara>
                </a14:m>
                <a:endParaRPr lang="zh-CN" altLang="en-US" dirty="0"/>
              </a:p>
            </p:txBody>
          </p:sp>
        </mc:Choice>
        <mc:Fallback xmlns="">
          <p:sp>
            <p:nvSpPr>
              <p:cNvPr id="48" name="文本框 47">
                <a:extLst>
                  <a:ext uri="{FF2B5EF4-FFF2-40B4-BE49-F238E27FC236}">
                    <a16:creationId xmlns:a16="http://schemas.microsoft.com/office/drawing/2014/main" id="{4F3DD4C6-3771-4698-9AC2-34085B3D779E}"/>
                  </a:ext>
                </a:extLst>
              </p:cNvPr>
              <p:cNvSpPr txBox="1">
                <a:spLocks noRot="1" noChangeAspect="1" noMove="1" noResize="1" noEditPoints="1" noAdjustHandles="1" noChangeArrowheads="1" noChangeShapeType="1" noTextEdit="1"/>
              </p:cNvSpPr>
              <p:nvPr/>
            </p:nvSpPr>
            <p:spPr>
              <a:xfrm>
                <a:off x="8388424" y="4953723"/>
                <a:ext cx="746406" cy="848309"/>
              </a:xfrm>
              <a:prstGeom prst="rect">
                <a:avLst/>
              </a:prstGeom>
              <a:blipFill>
                <a:blip r:embed="rId1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slide(fromBottom)">
                                      <p:cBhvr>
                                        <p:cTn id="7" dur="500"/>
                                        <p:tgtEl>
                                          <p:spTgt spid="2253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par>
                                <p:cTn id="14" presetID="12" presetClass="entr" presetSubtype="4" fill="hold" grpId="0" nodeType="withEffect">
                                  <p:stCondLst>
                                    <p:cond delay="0"/>
                                  </p:stCondLst>
                                  <p:childTnLst>
                                    <p:set>
                                      <p:cBhvr>
                                        <p:cTn id="15" dur="1" fill="hold">
                                          <p:stCondLst>
                                            <p:cond delay="0"/>
                                          </p:stCondLst>
                                        </p:cTn>
                                        <p:tgtEl>
                                          <p:spTgt spid="22533"/>
                                        </p:tgtEl>
                                        <p:attrNameLst>
                                          <p:attrName>style.visibility</p:attrName>
                                        </p:attrNameLst>
                                      </p:cBhvr>
                                      <p:to>
                                        <p:strVal val="visible"/>
                                      </p:to>
                                    </p:set>
                                    <p:animEffect transition="in" filter="slide(fromBottom)">
                                      <p:cBhvr>
                                        <p:cTn id="16" dur="500"/>
                                        <p:tgtEl>
                                          <p:spTgt spid="22533"/>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10" fill="hold" nodeType="clickEffect">
                                  <p:stCondLst>
                                    <p:cond delay="0"/>
                                  </p:stCondLst>
                                  <p:childTnLst>
                                    <p:set>
                                      <p:cBhvr>
                                        <p:cTn id="20" dur="1" fill="hold">
                                          <p:stCondLst>
                                            <p:cond delay="0"/>
                                          </p:stCondLst>
                                        </p:cTn>
                                        <p:tgtEl>
                                          <p:spTgt spid="22547"/>
                                        </p:tgtEl>
                                        <p:attrNameLst>
                                          <p:attrName>style.visibility</p:attrName>
                                        </p:attrNameLst>
                                      </p:cBhvr>
                                      <p:to>
                                        <p:strVal val="visible"/>
                                      </p:to>
                                    </p:set>
                                    <p:anim calcmode="lin" valueType="num">
                                      <p:cBhvr>
                                        <p:cTn id="21" dur="500" fill="hold"/>
                                        <p:tgtEl>
                                          <p:spTgt spid="22547"/>
                                        </p:tgtEl>
                                        <p:attrNameLst>
                                          <p:attrName>ppt_w</p:attrName>
                                        </p:attrNameLst>
                                      </p:cBhvr>
                                      <p:tavLst>
                                        <p:tav tm="0">
                                          <p:val>
                                            <p:fltVal val="0"/>
                                          </p:val>
                                        </p:tav>
                                        <p:tav tm="100000">
                                          <p:val>
                                            <p:strVal val="#ppt_w"/>
                                          </p:val>
                                        </p:tav>
                                      </p:tavLst>
                                    </p:anim>
                                    <p:anim calcmode="lin" valueType="num">
                                      <p:cBhvr>
                                        <p:cTn id="22" dur="500" fill="hold"/>
                                        <p:tgtEl>
                                          <p:spTgt spid="22547"/>
                                        </p:tgtEl>
                                        <p:attrNameLst>
                                          <p:attrName>ppt_h</p:attrName>
                                        </p:attrNameLst>
                                      </p:cBhvr>
                                      <p:tavLst>
                                        <p:tav tm="0">
                                          <p:val>
                                            <p:strVal val="#ppt_h"/>
                                          </p:val>
                                        </p:tav>
                                        <p:tav tm="100000">
                                          <p:val>
                                            <p:strVal val="#ppt_h"/>
                                          </p:val>
                                        </p:tav>
                                      </p:tavLst>
                                    </p:anim>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2535"/>
                                        </p:tgtEl>
                                        <p:attrNameLst>
                                          <p:attrName>style.visibility</p:attrName>
                                        </p:attrNameLst>
                                      </p:cBhvr>
                                      <p:to>
                                        <p:strVal val="visible"/>
                                      </p:to>
                                    </p:set>
                                    <p:animEffect transition="in" filter="slide(fromBottom)">
                                      <p:cBhvr>
                                        <p:cTn id="30" dur="500"/>
                                        <p:tgtEl>
                                          <p:spTgt spid="22535"/>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22542"/>
                                        </p:tgtEl>
                                        <p:attrNameLst>
                                          <p:attrName>style.visibility</p:attrName>
                                        </p:attrNameLst>
                                      </p:cBhvr>
                                      <p:to>
                                        <p:strVal val="visible"/>
                                      </p:to>
                                    </p:set>
                                    <p:anim calcmode="lin" valueType="num">
                                      <p:cBhvr>
                                        <p:cTn id="38" dur="500" fill="hold"/>
                                        <p:tgtEl>
                                          <p:spTgt spid="22542"/>
                                        </p:tgtEl>
                                        <p:attrNameLst>
                                          <p:attrName>ppt_w</p:attrName>
                                        </p:attrNameLst>
                                      </p:cBhvr>
                                      <p:tavLst>
                                        <p:tav tm="0">
                                          <p:val>
                                            <p:fltVal val="0"/>
                                          </p:val>
                                        </p:tav>
                                        <p:tav tm="100000">
                                          <p:val>
                                            <p:strVal val="#ppt_w"/>
                                          </p:val>
                                        </p:tav>
                                      </p:tavLst>
                                    </p:anim>
                                    <p:anim calcmode="lin" valueType="num">
                                      <p:cBhvr>
                                        <p:cTn id="39" dur="500" fill="hold"/>
                                        <p:tgtEl>
                                          <p:spTgt spid="22542"/>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22536"/>
                                        </p:tgtEl>
                                        <p:attrNameLst>
                                          <p:attrName>style.visibility</p:attrName>
                                        </p:attrNameLst>
                                      </p:cBhvr>
                                      <p:to>
                                        <p:strVal val="visible"/>
                                      </p:to>
                                    </p:set>
                                    <p:animEffect transition="in" filter="slide(fromBottom)">
                                      <p:cBhvr>
                                        <p:cTn id="50" dur="500"/>
                                        <p:tgtEl>
                                          <p:spTgt spid="22536"/>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nodeType="clickEffect">
                                  <p:stCondLst>
                                    <p:cond delay="0"/>
                                  </p:stCondLst>
                                  <p:childTnLst>
                                    <p:set>
                                      <p:cBhvr>
                                        <p:cTn id="57" dur="1" fill="hold">
                                          <p:stCondLst>
                                            <p:cond delay="0"/>
                                          </p:stCondLst>
                                        </p:cTn>
                                        <p:tgtEl>
                                          <p:spTgt spid="22543"/>
                                        </p:tgtEl>
                                        <p:attrNameLst>
                                          <p:attrName>style.visibility</p:attrName>
                                        </p:attrNameLst>
                                      </p:cBhvr>
                                      <p:to>
                                        <p:strVal val="visible"/>
                                      </p:to>
                                    </p:set>
                                    <p:anim calcmode="lin" valueType="num">
                                      <p:cBhvr>
                                        <p:cTn id="58" dur="500" fill="hold"/>
                                        <p:tgtEl>
                                          <p:spTgt spid="22543"/>
                                        </p:tgtEl>
                                        <p:attrNameLst>
                                          <p:attrName>ppt_w</p:attrName>
                                        </p:attrNameLst>
                                      </p:cBhvr>
                                      <p:tavLst>
                                        <p:tav tm="0">
                                          <p:val>
                                            <p:fltVal val="0"/>
                                          </p:val>
                                        </p:tav>
                                        <p:tav tm="100000">
                                          <p:val>
                                            <p:strVal val="#ppt_w"/>
                                          </p:val>
                                        </p:tav>
                                      </p:tavLst>
                                    </p:anim>
                                    <p:anim calcmode="lin" valueType="num">
                                      <p:cBhvr>
                                        <p:cTn id="59" dur="500" fill="hold"/>
                                        <p:tgtEl>
                                          <p:spTgt spid="22543"/>
                                        </p:tgtEl>
                                        <p:attrNameLst>
                                          <p:attrName>ppt_h</p:attrName>
                                        </p:attrNameLst>
                                      </p:cBhvr>
                                      <p:tavLst>
                                        <p:tav tm="0">
                                          <p:val>
                                            <p:strVal val="#ppt_h"/>
                                          </p:val>
                                        </p:tav>
                                        <p:tav tm="100000">
                                          <p:val>
                                            <p:strVal val="#ppt_h"/>
                                          </p:val>
                                        </p:tav>
                                      </p:tavLst>
                                    </p:anim>
                                  </p:childTnLst>
                                </p:cTn>
                              </p:par>
                            </p:childTnLst>
                          </p:cTn>
                        </p:par>
                        <p:par>
                          <p:cTn id="60" fill="hold">
                            <p:stCondLst>
                              <p:cond delay="500"/>
                            </p:stCondLst>
                            <p:childTnLst>
                              <p:par>
                                <p:cTn id="61" presetID="1" presetClass="entr" presetSubtype="0" fill="hold" nodeType="after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p:bldP spid="22533" grpId="0" animBg="1"/>
      <p:bldP spid="22535" grpId="0" animBg="1"/>
      <p:bldP spid="22536" grpId="0" animBg="1"/>
      <p:bldP spid="28" grpId="0"/>
      <p:bldP spid="35" grpId="0"/>
      <p:bldP spid="37" grpId="0"/>
      <p:bldP spid="40" grpId="0"/>
      <p:bldP spid="42"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267896E-3433-4714-9655-CED1C1CA9274}"/>
              </a:ext>
            </a:extLst>
          </p:cNvPr>
          <p:cNvSpPr>
            <a:spLocks noGrp="1" noChangeArrowheads="1"/>
          </p:cNvSpPr>
          <p:nvPr>
            <p:ph type="title"/>
          </p:nvPr>
        </p:nvSpPr>
        <p:spPr>
          <a:xfrm>
            <a:off x="685800" y="531242"/>
            <a:ext cx="7772400" cy="831304"/>
          </a:xfrm>
        </p:spPr>
        <p:txBody>
          <a:bodyPr/>
          <a:lstStyle/>
          <a:p>
            <a:pPr eaLnBrk="1" hangingPunct="1"/>
            <a:r>
              <a:rPr lang="zh-CN" altLang="en-US" dirty="0">
                <a:ea typeface="黑体" panose="02010609060101010101" pitchFamily="49" charset="-122"/>
              </a:rPr>
              <a:t>卫星导航系统的功能</a:t>
            </a:r>
          </a:p>
        </p:txBody>
      </p:sp>
      <p:sp>
        <p:nvSpPr>
          <p:cNvPr id="6147" name="Rectangle 3">
            <a:extLst>
              <a:ext uri="{FF2B5EF4-FFF2-40B4-BE49-F238E27FC236}">
                <a16:creationId xmlns:a16="http://schemas.microsoft.com/office/drawing/2014/main" id="{B843902D-77D7-4C7C-89DB-338901271362}"/>
              </a:ext>
            </a:extLst>
          </p:cNvPr>
          <p:cNvSpPr>
            <a:spLocks noGrp="1" noChangeArrowheads="1"/>
          </p:cNvSpPr>
          <p:nvPr>
            <p:ph type="body" idx="1"/>
          </p:nvPr>
        </p:nvSpPr>
        <p:spPr>
          <a:xfrm>
            <a:off x="67581" y="1584036"/>
            <a:ext cx="5976664" cy="4507229"/>
          </a:xfrm>
          <a:ln>
            <a:noFill/>
            <a:miter lim="800000"/>
            <a:headEnd/>
            <a:tailEnd/>
          </a:ln>
        </p:spPr>
        <p:txBody>
          <a:bodyPr/>
          <a:lstStyle/>
          <a:p>
            <a:pPr marL="0" indent="0" eaLnBrk="1" hangingPunct="1">
              <a:lnSpc>
                <a:spcPct val="150000"/>
              </a:lnSpc>
              <a:buFont typeface="Wingdings" panose="05000000000000000000" pitchFamily="2" charset="2"/>
              <a:buNone/>
            </a:pPr>
            <a:r>
              <a:rPr lang="zh-CN" altLang="en-US" sz="2800" b="0" dirty="0">
                <a:latin typeface="楷体_GB2312" pitchFamily="49" charset="-122"/>
                <a:ea typeface="楷体_GB2312" pitchFamily="49" charset="-122"/>
              </a:rPr>
              <a:t>卫星导航系统是构成天基</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能力的</a:t>
            </a:r>
            <a:r>
              <a:rPr lang="zh-CN" altLang="en-US" sz="2800" b="0" dirty="0">
                <a:solidFill>
                  <a:srgbClr val="FFFF00"/>
                </a:solidFill>
                <a:latin typeface="楷体_GB2312" pitchFamily="49" charset="-122"/>
                <a:ea typeface="楷体_GB2312" pitchFamily="49" charset="-122"/>
              </a:rPr>
              <a:t>基础设施</a:t>
            </a:r>
            <a:r>
              <a:rPr lang="zh-CN" altLang="en-US" sz="2800" b="0" dirty="0">
                <a:latin typeface="楷体_GB2312" pitchFamily="49" charset="-122"/>
                <a:ea typeface="楷体_GB2312" pitchFamily="49" charset="-122"/>
              </a:rPr>
              <a:t>，其基本功能是产生和提供</a:t>
            </a:r>
            <a:r>
              <a:rPr lang="en-US" altLang="zh-CN" sz="2800" dirty="0">
                <a:solidFill>
                  <a:srgbClr val="FFFF00"/>
                </a:solidFill>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信息。</a:t>
            </a:r>
          </a:p>
        </p:txBody>
      </p:sp>
      <p:sp>
        <p:nvSpPr>
          <p:cNvPr id="2" name="日期占位符 1">
            <a:extLst>
              <a:ext uri="{FF2B5EF4-FFF2-40B4-BE49-F238E27FC236}">
                <a16:creationId xmlns:a16="http://schemas.microsoft.com/office/drawing/2014/main" id="{35D5ABB0-9949-4169-9DB1-72BBBEDE3C28}"/>
              </a:ext>
            </a:extLst>
          </p:cNvPr>
          <p:cNvSpPr>
            <a:spLocks noGrp="1"/>
          </p:cNvSpPr>
          <p:nvPr>
            <p:ph type="dt" sz="half" idx="10"/>
          </p:nvPr>
        </p:nvSpPr>
        <p:spPr/>
        <p:txBody>
          <a:bodyPr/>
          <a:lstStyle/>
          <a:p>
            <a:pPr>
              <a:defRPr/>
            </a:pPr>
            <a:fld id="{21A57308-23A4-40B2-B81E-C38AC909DCF8}" type="datetime13">
              <a:rPr lang="zh-CN" altLang="en-US" smtClean="0"/>
              <a:t>下午5时31分12秒</a:t>
            </a:fld>
            <a:endParaRPr lang="en-US" altLang="zh-CN"/>
          </a:p>
        </p:txBody>
      </p:sp>
      <p:sp>
        <p:nvSpPr>
          <p:cNvPr id="4" name="AutoShape 6">
            <a:extLst>
              <a:ext uri="{FF2B5EF4-FFF2-40B4-BE49-F238E27FC236}">
                <a16:creationId xmlns:a16="http://schemas.microsoft.com/office/drawing/2014/main" id="{0C40AD83-420F-4F9F-8DE9-E9312E1FFBB0}"/>
              </a:ext>
            </a:extLst>
          </p:cNvPr>
          <p:cNvSpPr>
            <a:spLocks noChangeAspect="1" noChangeArrowheads="1" noTextEdit="1"/>
          </p:cNvSpPr>
          <p:nvPr/>
        </p:nvSpPr>
        <p:spPr bwMode="auto">
          <a:xfrm>
            <a:off x="5292080" y="2132856"/>
            <a:ext cx="3995737"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pic>
        <p:nvPicPr>
          <p:cNvPr id="6152" name="Picture 8">
            <a:extLst>
              <a:ext uri="{FF2B5EF4-FFF2-40B4-BE49-F238E27FC236}">
                <a16:creationId xmlns:a16="http://schemas.microsoft.com/office/drawing/2014/main" id="{FC4DBA31-3D3C-4E5A-8512-C19275F09F1D}"/>
              </a:ext>
            </a:extLst>
          </p:cNvPr>
          <p:cNvPicPr>
            <a:picLocks noChangeAspect="1" noChangeArrowheads="1"/>
          </p:cNvPicPr>
          <p:nvPr/>
        </p:nvPicPr>
        <p:blipFill>
          <a:blip r:embed="rId3">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42091" y="1305699"/>
            <a:ext cx="2409453" cy="2278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E1195401-CE2B-4C5E-8085-E013A9BE5899}"/>
              </a:ext>
            </a:extLst>
          </p:cNvPr>
          <p:cNvSpPr txBox="1">
            <a:spLocks noChangeArrowheads="1"/>
          </p:cNvSpPr>
          <p:nvPr/>
        </p:nvSpPr>
        <p:spPr bwMode="auto">
          <a:xfrm>
            <a:off x="0" y="3584370"/>
            <a:ext cx="4572000" cy="2326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a:lstStyle>
          <a:p>
            <a:pPr eaLnBrk="1" hangingPunct="1">
              <a:lnSpc>
                <a:spcPct val="110000"/>
              </a:lnSpc>
              <a:spcBef>
                <a:spcPts val="1800"/>
              </a:spcBef>
              <a:spcAft>
                <a:spcPts val="1800"/>
              </a:spcAft>
            </a:pPr>
            <a:r>
              <a:rPr lang="zh-CN" altLang="en-US" sz="2400" b="0" kern="0" dirty="0">
                <a:latin typeface="楷体_GB2312" pitchFamily="49" charset="-122"/>
                <a:ea typeface="楷体_GB2312" pitchFamily="49" charset="-122"/>
              </a:rPr>
              <a:t>定位（</a:t>
            </a:r>
            <a:r>
              <a:rPr lang="en-US" altLang="zh-CN" sz="2400" kern="0" dirty="0">
                <a:solidFill>
                  <a:srgbClr val="FFFF66"/>
                </a:solidFill>
                <a:latin typeface="楷体_GB2312" pitchFamily="49" charset="-122"/>
                <a:ea typeface="楷体_GB2312" pitchFamily="49" charset="-122"/>
              </a:rPr>
              <a:t>P</a:t>
            </a:r>
            <a:r>
              <a:rPr lang="en-US" altLang="zh-CN" sz="2400" b="0" kern="0" dirty="0">
                <a:latin typeface="楷体_GB2312" pitchFamily="49" charset="-122"/>
                <a:ea typeface="楷体_GB2312" pitchFamily="49" charset="-122"/>
              </a:rPr>
              <a:t>ositioning</a:t>
            </a:r>
            <a:r>
              <a:rPr lang="zh-CN" altLang="en-US" sz="2400" b="0" kern="0" dirty="0">
                <a:latin typeface="楷体_GB2312" pitchFamily="49" charset="-122"/>
                <a:ea typeface="楷体_GB2312" pitchFamily="49" charset="-122"/>
              </a:rPr>
              <a:t>）： 精准确定一点参考于一标准大地坐标系（如</a:t>
            </a:r>
            <a:r>
              <a:rPr lang="en-US" altLang="zh-CN" sz="2400" b="0" kern="0" dirty="0">
                <a:latin typeface="楷体_GB2312" pitchFamily="49" charset="-122"/>
                <a:ea typeface="楷体_GB2312" pitchFamily="49" charset="-122"/>
              </a:rPr>
              <a:t>CGCS2000</a:t>
            </a:r>
            <a:r>
              <a:rPr lang="zh-CN" altLang="en-US" sz="2400" b="0" kern="0" dirty="0">
                <a:latin typeface="楷体_GB2312" pitchFamily="49" charset="-122"/>
                <a:ea typeface="楷体_GB2312" pitchFamily="49" charset="-122"/>
              </a:rPr>
              <a:t>或</a:t>
            </a:r>
            <a:r>
              <a:rPr lang="en-US" altLang="zh-CN" sz="2400" b="0" kern="0" dirty="0">
                <a:latin typeface="楷体_GB2312" pitchFamily="49" charset="-122"/>
                <a:ea typeface="楷体_GB2312" pitchFamily="49" charset="-122"/>
              </a:rPr>
              <a:t>WGS84</a:t>
            </a:r>
            <a:r>
              <a:rPr lang="zh-CN" altLang="en-US" sz="2400" b="0" kern="0" dirty="0">
                <a:latin typeface="楷体_GB2312" pitchFamily="49" charset="-122"/>
                <a:ea typeface="楷体_GB2312" pitchFamily="49" charset="-122"/>
              </a:rPr>
              <a:t>）的位置和方向的能力；</a:t>
            </a:r>
            <a:endParaRPr lang="zh-CN" altLang="en-US" sz="2400" b="0" kern="0" dirty="0"/>
          </a:p>
        </p:txBody>
      </p:sp>
      <p:sp>
        <p:nvSpPr>
          <p:cNvPr id="10" name="Rectangle 3">
            <a:extLst>
              <a:ext uri="{FF2B5EF4-FFF2-40B4-BE49-F238E27FC236}">
                <a16:creationId xmlns:a16="http://schemas.microsoft.com/office/drawing/2014/main" id="{13358E3F-9B1E-4E77-95F0-65F715CAF4D8}"/>
              </a:ext>
            </a:extLst>
          </p:cNvPr>
          <p:cNvSpPr txBox="1">
            <a:spLocks noChangeArrowheads="1"/>
          </p:cNvSpPr>
          <p:nvPr/>
        </p:nvSpPr>
        <p:spPr bwMode="auto">
          <a:xfrm>
            <a:off x="210190" y="5785302"/>
            <a:ext cx="8839200" cy="783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a:lstStyle>
          <a:p>
            <a:pPr eaLnBrk="1" hangingPunct="1">
              <a:lnSpc>
                <a:spcPct val="110000"/>
              </a:lnSpc>
              <a:spcBef>
                <a:spcPts val="1800"/>
              </a:spcBef>
              <a:spcAft>
                <a:spcPts val="1800"/>
              </a:spcAft>
            </a:pPr>
            <a:r>
              <a:rPr lang="zh-CN" altLang="en-US" sz="2400" b="0" kern="0" dirty="0">
                <a:latin typeface="楷体_GB2312" pitchFamily="49" charset="-122"/>
                <a:ea typeface="楷体_GB2312" pitchFamily="49" charset="-122"/>
              </a:rPr>
              <a:t>定时（</a:t>
            </a:r>
            <a:r>
              <a:rPr lang="en-US" altLang="zh-CN" sz="2400" kern="0" dirty="0">
                <a:solidFill>
                  <a:srgbClr val="FFFF66"/>
                </a:solidFill>
                <a:latin typeface="楷体_GB2312" pitchFamily="49" charset="-122"/>
                <a:ea typeface="楷体_GB2312" pitchFamily="49" charset="-122"/>
              </a:rPr>
              <a:t>T</a:t>
            </a:r>
            <a:r>
              <a:rPr lang="en-US" altLang="zh-CN" sz="2400" b="0" kern="0" dirty="0">
                <a:latin typeface="楷体_GB2312" pitchFamily="49" charset="-122"/>
                <a:ea typeface="楷体_GB2312" pitchFamily="49" charset="-122"/>
              </a:rPr>
              <a:t>iming</a:t>
            </a:r>
            <a:r>
              <a:rPr lang="zh-CN" altLang="en-US" sz="2400" b="0" kern="0" dirty="0">
                <a:latin typeface="楷体_GB2312" pitchFamily="49" charset="-122"/>
                <a:ea typeface="楷体_GB2312" pitchFamily="49" charset="-122"/>
              </a:rPr>
              <a:t>）：及时获取一标准时间（如</a:t>
            </a:r>
            <a:r>
              <a:rPr lang="en-US" altLang="zh-CN" sz="2400" b="0" kern="0" dirty="0">
                <a:latin typeface="楷体_GB2312" pitchFamily="49" charset="-122"/>
                <a:ea typeface="楷体_GB2312" pitchFamily="49" charset="-122"/>
              </a:rPr>
              <a:t>UTC</a:t>
            </a:r>
            <a:r>
              <a:rPr lang="zh-CN" altLang="en-US" sz="2400" b="0" kern="0" dirty="0">
                <a:latin typeface="楷体_GB2312" pitchFamily="49" charset="-122"/>
                <a:ea typeface="楷体_GB2312" pitchFamily="49" charset="-122"/>
              </a:rPr>
              <a:t>）和保持精准时间的能力。</a:t>
            </a:r>
            <a:r>
              <a:rPr lang="zh-CN" altLang="en-US" sz="2400" b="0" kern="0" dirty="0"/>
              <a:t> </a:t>
            </a:r>
          </a:p>
        </p:txBody>
      </p:sp>
      <p:sp>
        <p:nvSpPr>
          <p:cNvPr id="11" name="Rectangle 3">
            <a:extLst>
              <a:ext uri="{FF2B5EF4-FFF2-40B4-BE49-F238E27FC236}">
                <a16:creationId xmlns:a16="http://schemas.microsoft.com/office/drawing/2014/main" id="{07CBC78C-A02E-4DAE-889C-5296BBFFDDE8}"/>
              </a:ext>
            </a:extLst>
          </p:cNvPr>
          <p:cNvSpPr txBox="1">
            <a:spLocks noChangeArrowheads="1"/>
          </p:cNvSpPr>
          <p:nvPr/>
        </p:nvSpPr>
        <p:spPr bwMode="auto">
          <a:xfrm>
            <a:off x="4427984" y="3584370"/>
            <a:ext cx="4621406" cy="220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9900FF"/>
              </a:buClr>
              <a:buSzPct val="60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bg1"/>
                </a:solidFill>
                <a:latin typeface="+mn-lt"/>
                <a:ea typeface="幼圆" pitchFamily="49"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bg1"/>
                </a:solidFill>
                <a:latin typeface="+mn-lt"/>
                <a:ea typeface="幼圆" pitchFamily="49"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bg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mn-lt"/>
                <a:ea typeface="幼圆" pitchFamily="49"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bg1"/>
                </a:solidFill>
                <a:latin typeface="+mn-lt"/>
                <a:ea typeface="幼圆" pitchFamily="49" charset="-122"/>
              </a:defRPr>
            </a:lvl9pPr>
          </a:lstStyle>
          <a:p>
            <a:pPr eaLnBrk="1" hangingPunct="1">
              <a:lnSpc>
                <a:spcPct val="110000"/>
              </a:lnSpc>
              <a:spcBef>
                <a:spcPts val="1800"/>
              </a:spcBef>
              <a:spcAft>
                <a:spcPts val="1800"/>
              </a:spcAft>
            </a:pPr>
            <a:r>
              <a:rPr lang="zh-CN" altLang="en-US" sz="2400" b="0" kern="0" dirty="0">
                <a:latin typeface="楷体_GB2312" pitchFamily="49" charset="-122"/>
                <a:ea typeface="楷体_GB2312" pitchFamily="49" charset="-122"/>
              </a:rPr>
              <a:t>导航（</a:t>
            </a:r>
            <a:r>
              <a:rPr lang="en-US" altLang="zh-CN" sz="2400" kern="0" dirty="0">
                <a:solidFill>
                  <a:srgbClr val="FFFF66"/>
                </a:solidFill>
                <a:latin typeface="楷体_GB2312" pitchFamily="49" charset="-122"/>
                <a:ea typeface="楷体_GB2312" pitchFamily="49" charset="-122"/>
              </a:rPr>
              <a:t>N</a:t>
            </a:r>
            <a:r>
              <a:rPr lang="en-US" altLang="zh-CN" sz="2400" b="0" kern="0" dirty="0">
                <a:latin typeface="楷体_GB2312" pitchFamily="49" charset="-122"/>
                <a:ea typeface="楷体_GB2312" pitchFamily="49" charset="-122"/>
              </a:rPr>
              <a:t>avigation</a:t>
            </a:r>
            <a:r>
              <a:rPr lang="zh-CN" altLang="en-US" sz="2400" b="0" kern="0" dirty="0">
                <a:latin typeface="楷体_GB2312" pitchFamily="49" charset="-122"/>
                <a:ea typeface="楷体_GB2312" pitchFamily="49" charset="-122"/>
              </a:rPr>
              <a:t>）： 精准确定当前的和要去的位置与对达到该目的地（从地下到地面，从地面到空间）的行动路线、方向和速度进行校正的能力；</a:t>
            </a:r>
            <a:endParaRPr lang="zh-CN" altLang="en-US" sz="2400" b="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2C4DC-09C5-491F-A483-AF5DE609208C}"/>
              </a:ext>
            </a:extLst>
          </p:cNvPr>
          <p:cNvSpPr>
            <a:spLocks noGrp="1"/>
          </p:cNvSpPr>
          <p:nvPr>
            <p:ph type="title"/>
          </p:nvPr>
        </p:nvSpPr>
        <p:spPr/>
        <p:txBody>
          <a:bodyPr/>
          <a:lstStyle/>
          <a:p>
            <a:r>
              <a:rPr lang="zh-CN" altLang="en-US" dirty="0"/>
              <a:t>岁差与章动参数的计算</a:t>
            </a:r>
          </a:p>
        </p:txBody>
      </p:sp>
      <p:sp>
        <p:nvSpPr>
          <p:cNvPr id="4" name="日期占位符 3">
            <a:extLst>
              <a:ext uri="{FF2B5EF4-FFF2-40B4-BE49-F238E27FC236}">
                <a16:creationId xmlns:a16="http://schemas.microsoft.com/office/drawing/2014/main" id="{78E2D50C-C084-4E20-9B0B-824ABB570C49}"/>
              </a:ext>
            </a:extLst>
          </p:cNvPr>
          <p:cNvSpPr>
            <a:spLocks noGrp="1"/>
          </p:cNvSpPr>
          <p:nvPr>
            <p:ph type="dt" sz="half" idx="10"/>
          </p:nvPr>
        </p:nvSpPr>
        <p:spPr/>
        <p:txBody>
          <a:bodyPr/>
          <a:lstStyle/>
          <a:p>
            <a:pPr>
              <a:defRPr/>
            </a:pPr>
            <a:fld id="{6A193596-A2AD-492F-9C46-62BBA4CBF5AF}" type="datetime13">
              <a:rPr lang="zh-CN" altLang="en-US" smtClean="0"/>
              <a:t>下午5时25分39秒</a:t>
            </a:fld>
            <a:endParaRPr lang="en-US" altLang="zh-CN"/>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12050A0-AC1B-4528-B9F5-1091DF6C632A}"/>
                  </a:ext>
                </a:extLst>
              </p:cNvPr>
              <p:cNvSpPr txBox="1"/>
              <p:nvPr/>
            </p:nvSpPr>
            <p:spPr>
              <a:xfrm>
                <a:off x="1043608" y="1988840"/>
                <a:ext cx="5688632" cy="10877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sz="2000" i="1" smtClean="0">
                              <a:solidFill>
                                <a:schemeClr val="bg1"/>
                              </a:solidFill>
                              <a:latin typeface="Cambria Math" panose="02040503050406030204" pitchFamily="18" charset="0"/>
                            </a:rPr>
                          </m:ctrlPr>
                        </m:eqArrPr>
                        <m:e>
                          <m:r>
                            <a:rPr lang="zh-CN" altLang="en-US" sz="2000">
                              <a:solidFill>
                                <a:schemeClr val="bg1"/>
                              </a:solidFill>
                              <a:latin typeface="Cambria Math" panose="02040503050406030204" pitchFamily="18" charset="0"/>
                            </a:rPr>
                            <m:t>&amp;</m:t>
                          </m:r>
                          <m:sSub>
                            <m:sSubPr>
                              <m:ctrlPr>
                                <a:rPr lang="zh-CN" altLang="en-US"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𝜁</m:t>
                              </m:r>
                            </m:e>
                            <m:sub>
                              <m:r>
                                <a:rPr lang="zh-CN" altLang="en-US" sz="2000" i="1">
                                  <a:solidFill>
                                    <a:schemeClr val="bg1"/>
                                  </a:solidFill>
                                  <a:latin typeface="Cambria Math" panose="02040503050406030204" pitchFamily="18" charset="0"/>
                                </a:rPr>
                                <m:t>𝐴</m:t>
                              </m:r>
                            </m:sub>
                          </m:sSub>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2306.2081</m:t>
                              </m:r>
                            </m:e>
                            <m:sup>
                              <m:r>
                                <a:rPr lang="zh-CN" altLang="en-US" sz="2000" i="0">
                                  <a:solidFill>
                                    <a:schemeClr val="bg1"/>
                                  </a:solidFill>
                                  <a:latin typeface="Cambria Math" panose="02040503050406030204" pitchFamily="18" charset="0"/>
                                </a:rPr>
                                <m:t>′′</m:t>
                              </m:r>
                            </m:sup>
                          </m:sSup>
                          <m:r>
                            <a:rPr lang="zh-CN" altLang="en-US" sz="2000" i="1">
                              <a:solidFill>
                                <a:schemeClr val="bg1"/>
                              </a:solidFill>
                              <a:latin typeface="Cambria Math" panose="02040503050406030204" pitchFamily="18" charset="0"/>
                            </a:rPr>
                            <m:t>𝑡</m:t>
                          </m:r>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0.30188</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2</m:t>
                              </m:r>
                            </m:sup>
                          </m:sSup>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0.017988</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3</m:t>
                              </m:r>
                            </m:sup>
                          </m:sSup>
                        </m:e>
                        <m:e>
                          <m:r>
                            <a:rPr lang="zh-CN" altLang="en-US" sz="2000" i="0">
                              <a:solidFill>
                                <a:schemeClr val="bg1"/>
                              </a:solidFill>
                              <a:latin typeface="Cambria Math" panose="02040503050406030204" pitchFamily="18" charset="0"/>
                            </a:rPr>
                            <m:t>&amp;</m:t>
                          </m:r>
                          <m:sSub>
                            <m:sSubPr>
                              <m:ctrlPr>
                                <a:rPr lang="zh-CN" altLang="en-US"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𝜃</m:t>
                              </m:r>
                            </m:e>
                            <m:sub>
                              <m:r>
                                <a:rPr lang="zh-CN" altLang="en-US" sz="2000" i="1">
                                  <a:solidFill>
                                    <a:schemeClr val="bg1"/>
                                  </a:solidFill>
                                  <a:latin typeface="Cambria Math" panose="02040503050406030204" pitchFamily="18" charset="0"/>
                                </a:rPr>
                                <m:t>𝐴</m:t>
                              </m:r>
                            </m:sub>
                          </m:sSub>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2004.3109</m:t>
                              </m:r>
                            </m:e>
                            <m:sup>
                              <m:r>
                                <a:rPr lang="zh-CN" altLang="en-US" sz="2000" i="0">
                                  <a:solidFill>
                                    <a:schemeClr val="bg1"/>
                                  </a:solidFill>
                                  <a:latin typeface="Cambria Math" panose="02040503050406030204" pitchFamily="18" charset="0"/>
                                </a:rPr>
                                <m:t>′′</m:t>
                              </m:r>
                            </m:sup>
                          </m:sSup>
                          <m:r>
                            <a:rPr lang="zh-CN" altLang="en-US" sz="2000" i="1">
                              <a:solidFill>
                                <a:schemeClr val="bg1"/>
                              </a:solidFill>
                              <a:latin typeface="Cambria Math" panose="02040503050406030204" pitchFamily="18" charset="0"/>
                            </a:rPr>
                            <m:t>𝑡</m:t>
                          </m:r>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0.042665</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2</m:t>
                              </m:r>
                            </m:sup>
                          </m:sSup>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0.041833</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3</m:t>
                              </m:r>
                            </m:sup>
                          </m:sSup>
                        </m:e>
                        <m:e>
                          <m:r>
                            <a:rPr lang="zh-CN" altLang="en-US" sz="2000" i="0">
                              <a:solidFill>
                                <a:schemeClr val="bg1"/>
                              </a:solidFill>
                              <a:latin typeface="Cambria Math" panose="02040503050406030204" pitchFamily="18" charset="0"/>
                            </a:rPr>
                            <m:t>&amp;</m:t>
                          </m:r>
                          <m:sSub>
                            <m:sSubPr>
                              <m:ctrlPr>
                                <a:rPr lang="zh-CN" altLang="en-US"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𝑍</m:t>
                              </m:r>
                            </m:e>
                            <m:sub>
                              <m:r>
                                <a:rPr lang="zh-CN" altLang="en-US" sz="2000" i="1">
                                  <a:solidFill>
                                    <a:schemeClr val="bg1"/>
                                  </a:solidFill>
                                  <a:latin typeface="Cambria Math" panose="02040503050406030204" pitchFamily="18" charset="0"/>
                                </a:rPr>
                                <m:t>𝐴</m:t>
                              </m:r>
                            </m:sub>
                          </m:sSub>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2306.2181</m:t>
                              </m:r>
                            </m:e>
                            <m:sup>
                              <m:r>
                                <a:rPr lang="zh-CN" altLang="en-US" sz="2000" i="0">
                                  <a:solidFill>
                                    <a:schemeClr val="bg1"/>
                                  </a:solidFill>
                                  <a:latin typeface="Cambria Math" panose="02040503050406030204" pitchFamily="18" charset="0"/>
                                </a:rPr>
                                <m:t>′′</m:t>
                              </m:r>
                            </m:sup>
                          </m:sSup>
                          <m:r>
                            <a:rPr lang="zh-CN" altLang="en-US" sz="2000" i="1">
                              <a:solidFill>
                                <a:schemeClr val="bg1"/>
                              </a:solidFill>
                              <a:latin typeface="Cambria Math" panose="02040503050406030204" pitchFamily="18" charset="0"/>
                            </a:rPr>
                            <m:t>𝑡</m:t>
                          </m:r>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1.09468</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2</m:t>
                              </m:r>
                            </m:sup>
                          </m:sSup>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0.018203</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3</m:t>
                              </m:r>
                            </m:sup>
                          </m:sSup>
                        </m:e>
                      </m:eqArr>
                    </m:oMath>
                  </m:oMathPara>
                </a14:m>
                <a:endParaRPr lang="zh-CN" altLang="en-US" sz="2000" dirty="0">
                  <a:solidFill>
                    <a:schemeClr val="bg1"/>
                  </a:solidFill>
                </a:endParaRPr>
              </a:p>
            </p:txBody>
          </p:sp>
        </mc:Choice>
        <mc:Fallback xmlns="">
          <p:sp>
            <p:nvSpPr>
              <p:cNvPr id="6" name="文本框 5">
                <a:extLst>
                  <a:ext uri="{FF2B5EF4-FFF2-40B4-BE49-F238E27FC236}">
                    <a16:creationId xmlns:a16="http://schemas.microsoft.com/office/drawing/2014/main" id="{A12050A0-AC1B-4528-B9F5-1091DF6C632A}"/>
                  </a:ext>
                </a:extLst>
              </p:cNvPr>
              <p:cNvSpPr txBox="1">
                <a:spLocks noRot="1" noChangeAspect="1" noMove="1" noResize="1" noEditPoints="1" noAdjustHandles="1" noChangeArrowheads="1" noChangeShapeType="1" noTextEdit="1"/>
              </p:cNvSpPr>
              <p:nvPr/>
            </p:nvSpPr>
            <p:spPr>
              <a:xfrm>
                <a:off x="1043608" y="1988840"/>
                <a:ext cx="5688632" cy="1087798"/>
              </a:xfrm>
              <a:prstGeom prst="rect">
                <a:avLst/>
              </a:prstGeom>
              <a:blipFill>
                <a:blip r:embed="rId3"/>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7284065-FD3F-4824-A522-901C45D624AA}"/>
              </a:ext>
            </a:extLst>
          </p:cNvPr>
          <p:cNvSpPr txBox="1"/>
          <p:nvPr/>
        </p:nvSpPr>
        <p:spPr>
          <a:xfrm>
            <a:off x="38338" y="1588730"/>
            <a:ext cx="1723549"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岁差参数计算</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610B3C0-A69E-4B46-AB9F-F730EC532BE6}"/>
                  </a:ext>
                </a:extLst>
              </p:cNvPr>
              <p:cNvSpPr txBox="1"/>
              <p:nvPr/>
            </p:nvSpPr>
            <p:spPr>
              <a:xfrm>
                <a:off x="1475656" y="3126186"/>
                <a:ext cx="2664296" cy="676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000" i="1" smtClean="0">
                          <a:solidFill>
                            <a:schemeClr val="bg1"/>
                          </a:solidFill>
                          <a:latin typeface="Cambria Math" panose="02040503050406030204" pitchFamily="18" charset="0"/>
                        </a:rPr>
                        <m:t>𝑡</m:t>
                      </m:r>
                      <m:r>
                        <a:rPr lang="zh-CN" altLang="en-US" sz="2000" i="0">
                          <a:solidFill>
                            <a:schemeClr val="bg1"/>
                          </a:solidFill>
                          <a:latin typeface="Cambria Math" panose="02040503050406030204" pitchFamily="18" charset="0"/>
                        </a:rPr>
                        <m:t>=</m:t>
                      </m:r>
                      <m:f>
                        <m:fPr>
                          <m:ctrlPr>
                            <a:rPr lang="zh-CN" altLang="en-US" sz="2000" i="1">
                              <a:solidFill>
                                <a:schemeClr val="bg1"/>
                              </a:solidFill>
                              <a:latin typeface="Cambria Math" panose="02040503050406030204" pitchFamily="18" charset="0"/>
                            </a:rPr>
                          </m:ctrlPr>
                        </m:fPr>
                        <m:num>
                          <m:sSub>
                            <m:sSubPr>
                              <m:ctrlPr>
                                <a:rPr lang="zh-CN" altLang="en-US" sz="2000" i="1">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𝐽</m:t>
                              </m:r>
                            </m:e>
                            <m:sub>
                              <m:r>
                                <a:rPr lang="zh-CN" altLang="en-US" sz="2000" i="1">
                                  <a:solidFill>
                                    <a:schemeClr val="bg1"/>
                                  </a:solidFill>
                                  <a:latin typeface="Cambria Math" panose="02040503050406030204" pitchFamily="18" charset="0"/>
                                </a:rPr>
                                <m:t>𝐷</m:t>
                              </m:r>
                            </m:sub>
                          </m:sSub>
                          <m:r>
                            <a:rPr lang="zh-CN" altLang="en-US" sz="2000" i="0">
                              <a:solidFill>
                                <a:schemeClr val="bg1"/>
                              </a:solidFill>
                              <a:latin typeface="Cambria Math" panose="02040503050406030204" pitchFamily="18" charset="0"/>
                            </a:rPr>
                            <m:t>−2452545.0</m:t>
                          </m:r>
                        </m:num>
                        <m:den>
                          <m:r>
                            <a:rPr lang="zh-CN" altLang="en-US" sz="2000" i="0">
                              <a:solidFill>
                                <a:schemeClr val="bg1"/>
                              </a:solidFill>
                              <a:latin typeface="Cambria Math" panose="02040503050406030204" pitchFamily="18" charset="0"/>
                            </a:rPr>
                            <m:t>36525</m:t>
                          </m:r>
                        </m:den>
                      </m:f>
                    </m:oMath>
                  </m:oMathPara>
                </a14:m>
                <a:endParaRPr lang="zh-CN" altLang="en-US" sz="2000" dirty="0">
                  <a:solidFill>
                    <a:schemeClr val="bg1"/>
                  </a:solidFill>
                </a:endParaRPr>
              </a:p>
            </p:txBody>
          </p:sp>
        </mc:Choice>
        <mc:Fallback xmlns="">
          <p:sp>
            <p:nvSpPr>
              <p:cNvPr id="9" name="文本框 8">
                <a:extLst>
                  <a:ext uri="{FF2B5EF4-FFF2-40B4-BE49-F238E27FC236}">
                    <a16:creationId xmlns:a16="http://schemas.microsoft.com/office/drawing/2014/main" id="{C610B3C0-A69E-4B46-AB9F-F730EC532BE6}"/>
                  </a:ext>
                </a:extLst>
              </p:cNvPr>
              <p:cNvSpPr txBox="1">
                <a:spLocks noRot="1" noChangeAspect="1" noMove="1" noResize="1" noEditPoints="1" noAdjustHandles="1" noChangeArrowheads="1" noChangeShapeType="1" noTextEdit="1"/>
              </p:cNvSpPr>
              <p:nvPr/>
            </p:nvSpPr>
            <p:spPr>
              <a:xfrm>
                <a:off x="1475656" y="3126186"/>
                <a:ext cx="2664296" cy="676852"/>
              </a:xfrm>
              <a:prstGeom prst="rect">
                <a:avLst/>
              </a:prstGeom>
              <a:blipFill>
                <a:blip r:embed="rId4"/>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6B5F92EB-1B3C-4776-B2FC-AD69E7301B7D}"/>
              </a:ext>
            </a:extLst>
          </p:cNvPr>
          <p:cNvSpPr txBox="1"/>
          <p:nvPr/>
        </p:nvSpPr>
        <p:spPr>
          <a:xfrm>
            <a:off x="4283968" y="3092083"/>
            <a:ext cx="4320480" cy="865493"/>
          </a:xfrm>
          <a:prstGeom prst="rect">
            <a:avLst/>
          </a:prstGeom>
          <a:noFill/>
        </p:spPr>
        <p:txBody>
          <a:bodyPr wrap="square">
            <a:spAutoFit/>
          </a:bodyPr>
          <a:lstStyle/>
          <a:p>
            <a:pPr>
              <a:lnSpc>
                <a:spcPct val="150000"/>
              </a:lnSpc>
            </a:pPr>
            <a:r>
              <a:rPr lang="en-US" altLang="zh-CN" dirty="0">
                <a:solidFill>
                  <a:schemeClr val="bg1"/>
                </a:solidFill>
              </a:rPr>
              <a:t>t</a:t>
            </a:r>
            <a:r>
              <a:rPr lang="zh-CN" altLang="en-US" dirty="0">
                <a:solidFill>
                  <a:schemeClr val="bg1"/>
                </a:solidFill>
              </a:rPr>
              <a:t>为从历元</a:t>
            </a:r>
            <a:r>
              <a:rPr lang="en-US" altLang="zh-CN" dirty="0">
                <a:solidFill>
                  <a:schemeClr val="bg1"/>
                </a:solidFill>
              </a:rPr>
              <a:t>J2000.0</a:t>
            </a:r>
            <a:r>
              <a:rPr lang="zh-CN" altLang="en-US" dirty="0">
                <a:solidFill>
                  <a:schemeClr val="bg1"/>
                </a:solidFill>
              </a:rPr>
              <a:t>算至观测瞬间</a:t>
            </a:r>
            <a:r>
              <a:rPr lang="en-US" altLang="zh-CN" dirty="0">
                <a:solidFill>
                  <a:schemeClr val="bg1"/>
                </a:solidFill>
              </a:rPr>
              <a:t>J</a:t>
            </a:r>
            <a:r>
              <a:rPr lang="en-US" altLang="zh-CN" sz="1400" dirty="0">
                <a:solidFill>
                  <a:schemeClr val="bg1"/>
                </a:solidFill>
              </a:rPr>
              <a:t>D</a:t>
            </a:r>
            <a:r>
              <a:rPr lang="en-US" altLang="zh-CN" dirty="0">
                <a:solidFill>
                  <a:schemeClr val="bg1"/>
                </a:solidFill>
              </a:rPr>
              <a:t>(</a:t>
            </a:r>
            <a:r>
              <a:rPr lang="zh-CN" altLang="en-US" dirty="0">
                <a:solidFill>
                  <a:schemeClr val="bg1"/>
                </a:solidFill>
              </a:rPr>
              <a:t>以儒略日计</a:t>
            </a:r>
            <a:r>
              <a:rPr lang="en-US" altLang="zh-CN" dirty="0">
                <a:solidFill>
                  <a:schemeClr val="bg1"/>
                </a:solidFill>
              </a:rPr>
              <a:t>)</a:t>
            </a:r>
            <a:r>
              <a:rPr lang="zh-CN" altLang="en-US" dirty="0">
                <a:solidFill>
                  <a:schemeClr val="bg1"/>
                </a:solidFill>
              </a:rPr>
              <a:t>的儒略世纪（</a:t>
            </a:r>
            <a:r>
              <a:rPr lang="en-US" altLang="zh-CN" dirty="0">
                <a:solidFill>
                  <a:schemeClr val="bg1"/>
                </a:solidFill>
              </a:rPr>
              <a:t>36525</a:t>
            </a:r>
            <a:r>
              <a:rPr lang="zh-CN" altLang="en-US" dirty="0">
                <a:solidFill>
                  <a:schemeClr val="bg1"/>
                </a:solidFill>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D9BBAEB-2298-4F31-B16C-5EC49D2A25B9}"/>
                  </a:ext>
                </a:extLst>
              </p:cNvPr>
              <p:cNvSpPr txBox="1"/>
              <p:nvPr/>
            </p:nvSpPr>
            <p:spPr>
              <a:xfrm>
                <a:off x="0" y="4221395"/>
                <a:ext cx="9144000" cy="9133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bg1"/>
                          </a:solidFill>
                          <a:latin typeface="Cambria Math" panose="02040503050406030204" pitchFamily="18" charset="0"/>
                        </a:rPr>
                        <m:t>𝐽𝐷</m:t>
                      </m:r>
                      <m:r>
                        <a:rPr lang="zh-CN" altLang="en-US" i="0">
                          <a:solidFill>
                            <a:schemeClr val="bg1"/>
                          </a:solidFill>
                          <a:latin typeface="Cambria Math" panose="02040503050406030204" pitchFamily="18" charset="0"/>
                        </a:rPr>
                        <m:t>=367×</m:t>
                      </m:r>
                      <m:r>
                        <a:rPr lang="zh-CN" altLang="en-US" i="1">
                          <a:solidFill>
                            <a:schemeClr val="bg1"/>
                          </a:solidFill>
                          <a:latin typeface="Cambria Math" panose="02040503050406030204" pitchFamily="18" charset="0"/>
                        </a:rPr>
                        <m:t>𝑌</m:t>
                      </m:r>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7×</m:t>
                              </m:r>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𝑌</m:t>
                                  </m:r>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f>
                                        <m:fPr>
                                          <m:ctrlPr>
                                            <a:rPr lang="zh-CN" altLang="en-US"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𝑀</m:t>
                                          </m:r>
                                          <m:r>
                                            <a:rPr lang="zh-CN" altLang="en-US" i="0">
                                              <a:solidFill>
                                                <a:schemeClr val="bg1"/>
                                              </a:solidFill>
                                              <a:latin typeface="Cambria Math" panose="02040503050406030204" pitchFamily="18" charset="0"/>
                                            </a:rPr>
                                            <m:t>+9</m:t>
                                          </m:r>
                                        </m:num>
                                        <m:den>
                                          <m:r>
                                            <a:rPr lang="zh-CN" altLang="en-US" i="0">
                                              <a:solidFill>
                                                <a:schemeClr val="bg1"/>
                                              </a:solidFill>
                                              <a:latin typeface="Cambria Math" panose="02040503050406030204" pitchFamily="18" charset="0"/>
                                            </a:rPr>
                                            <m:t>12</m:t>
                                          </m:r>
                                        </m:den>
                                      </m:f>
                                    </m:e>
                                  </m:d>
                                </m:e>
                              </m:d>
                            </m:num>
                            <m:den>
                              <m:r>
                                <a:rPr lang="zh-CN" altLang="en-US" i="0">
                                  <a:solidFill>
                                    <a:schemeClr val="bg1"/>
                                  </a:solidFill>
                                  <a:latin typeface="Cambria Math" panose="02040503050406030204" pitchFamily="18" charset="0"/>
                                </a:rPr>
                                <m:t>4</m:t>
                              </m:r>
                            </m:den>
                          </m:f>
                        </m:e>
                      </m:d>
                      <m:r>
                        <a:rPr lang="zh-CN" altLang="en-US" i="0">
                          <a:solidFill>
                            <a:schemeClr val="bg1"/>
                          </a:solidFill>
                          <a:latin typeface="Cambria Math" panose="02040503050406030204" pitchFamily="18" charset="0"/>
                        </a:rPr>
                        <m:t>+</m:t>
                      </m:r>
                      <m:d>
                        <m:dPr>
                          <m:begChr m:val="⌊"/>
                          <m:endChr m:val="⌋"/>
                          <m:ctrlPr>
                            <a:rPr lang="zh-CN" altLang="en-US" i="1">
                              <a:solidFill>
                                <a:schemeClr val="bg1"/>
                              </a:solidFill>
                              <a:latin typeface="Cambria Math" panose="02040503050406030204" pitchFamily="18" charset="0"/>
                            </a:rPr>
                          </m:ctrlPr>
                        </m:dPr>
                        <m:e>
                          <m:f>
                            <m:fPr>
                              <m:ctrlPr>
                                <a:rPr lang="zh-CN" altLang="en-US" i="1">
                                  <a:solidFill>
                                    <a:schemeClr val="bg1"/>
                                  </a:solidFill>
                                  <a:latin typeface="Cambria Math" panose="02040503050406030204" pitchFamily="18" charset="0"/>
                                </a:rPr>
                              </m:ctrlPr>
                            </m:fPr>
                            <m:num>
                              <m:r>
                                <a:rPr lang="zh-CN" altLang="en-US" i="0">
                                  <a:solidFill>
                                    <a:schemeClr val="bg1"/>
                                  </a:solidFill>
                                  <a:latin typeface="Cambria Math" panose="02040503050406030204" pitchFamily="18" charset="0"/>
                                </a:rPr>
                                <m:t>275×</m:t>
                              </m:r>
                              <m:r>
                                <a:rPr lang="zh-CN" altLang="en-US" i="1">
                                  <a:solidFill>
                                    <a:schemeClr val="bg1"/>
                                  </a:solidFill>
                                  <a:latin typeface="Cambria Math" panose="02040503050406030204" pitchFamily="18" charset="0"/>
                                </a:rPr>
                                <m:t>𝑀</m:t>
                              </m:r>
                            </m:num>
                            <m:den>
                              <m:r>
                                <a:rPr lang="zh-CN" altLang="en-US" i="0">
                                  <a:solidFill>
                                    <a:schemeClr val="bg1"/>
                                  </a:solidFill>
                                  <a:latin typeface="Cambria Math" panose="02040503050406030204" pitchFamily="18" charset="0"/>
                                </a:rPr>
                                <m:t>9</m:t>
                              </m:r>
                            </m:den>
                          </m:f>
                        </m:e>
                      </m:d>
                      <m:r>
                        <a:rPr lang="zh-CN" altLang="en-US" i="0">
                          <a:solidFill>
                            <a:schemeClr val="bg1"/>
                          </a:solidFill>
                          <a:latin typeface="Cambria Math" panose="02040503050406030204" pitchFamily="18" charset="0"/>
                        </a:rPr>
                        <m:t>+</m:t>
                      </m:r>
                      <m:r>
                        <a:rPr lang="zh-CN" altLang="en-US" i="1">
                          <a:solidFill>
                            <a:schemeClr val="bg1"/>
                          </a:solidFill>
                          <a:latin typeface="Cambria Math" panose="02040503050406030204" pitchFamily="18" charset="0"/>
                        </a:rPr>
                        <m:t>𝐷</m:t>
                      </m:r>
                      <m:r>
                        <a:rPr lang="zh-CN" altLang="en-US" i="0">
                          <a:solidFill>
                            <a:schemeClr val="bg1"/>
                          </a:solidFill>
                          <a:latin typeface="Cambria Math" panose="02040503050406030204" pitchFamily="18" charset="0"/>
                        </a:rPr>
                        <m:t>+1721013.5+</m:t>
                      </m:r>
                      <m:f>
                        <m:fPr>
                          <m:ctrlPr>
                            <a:rPr lang="zh-CN" altLang="en-US"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𝐻</m:t>
                          </m:r>
                        </m:num>
                        <m:den>
                          <m:r>
                            <a:rPr lang="zh-CN" altLang="en-US" i="0">
                              <a:solidFill>
                                <a:schemeClr val="bg1"/>
                              </a:solidFill>
                              <a:latin typeface="Cambria Math" panose="02040503050406030204" pitchFamily="18" charset="0"/>
                            </a:rPr>
                            <m:t>24</m:t>
                          </m:r>
                        </m:den>
                      </m:f>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𝑀𝑖𝑛</m:t>
                          </m:r>
                        </m:num>
                        <m:den>
                          <m:r>
                            <a:rPr lang="zh-CN" altLang="en-US" i="0">
                              <a:solidFill>
                                <a:schemeClr val="bg1"/>
                              </a:solidFill>
                              <a:latin typeface="Cambria Math" panose="02040503050406030204" pitchFamily="18" charset="0"/>
                            </a:rPr>
                            <m:t>1440</m:t>
                          </m:r>
                        </m:den>
                      </m:f>
                      <m:r>
                        <a:rPr lang="zh-CN" altLang="en-US" i="0">
                          <a:solidFill>
                            <a:schemeClr val="bg1"/>
                          </a:solidFill>
                          <a:latin typeface="Cambria Math" panose="02040503050406030204" pitchFamily="18" charset="0"/>
                        </a:rPr>
                        <m:t>+</m:t>
                      </m:r>
                      <m:f>
                        <m:fPr>
                          <m:ctrlPr>
                            <a:rPr lang="zh-CN" altLang="en-US" i="1">
                              <a:solidFill>
                                <a:schemeClr val="bg1"/>
                              </a:solidFill>
                              <a:latin typeface="Cambria Math" panose="02040503050406030204" pitchFamily="18" charset="0"/>
                            </a:rPr>
                          </m:ctrlPr>
                        </m:fPr>
                        <m:num>
                          <m:r>
                            <a:rPr lang="zh-CN" altLang="en-US" i="1">
                              <a:solidFill>
                                <a:schemeClr val="bg1"/>
                              </a:solidFill>
                              <a:latin typeface="Cambria Math" panose="02040503050406030204" pitchFamily="18" charset="0"/>
                            </a:rPr>
                            <m:t>𝑆</m:t>
                          </m:r>
                        </m:num>
                        <m:den>
                          <m:r>
                            <a:rPr lang="zh-CN" altLang="en-US" i="0">
                              <a:solidFill>
                                <a:schemeClr val="bg1"/>
                              </a:solidFill>
                              <a:latin typeface="Cambria Math" panose="02040503050406030204" pitchFamily="18" charset="0"/>
                            </a:rPr>
                            <m:t>86400</m:t>
                          </m:r>
                        </m:den>
                      </m:f>
                    </m:oMath>
                  </m:oMathPara>
                </a14:m>
                <a:endParaRPr lang="zh-CN" altLang="en-US" dirty="0">
                  <a:solidFill>
                    <a:schemeClr val="bg1"/>
                  </a:solidFill>
                </a:endParaRPr>
              </a:p>
            </p:txBody>
          </p:sp>
        </mc:Choice>
        <mc:Fallback xmlns="">
          <p:sp>
            <p:nvSpPr>
              <p:cNvPr id="10" name="文本框 9">
                <a:extLst>
                  <a:ext uri="{FF2B5EF4-FFF2-40B4-BE49-F238E27FC236}">
                    <a16:creationId xmlns:a16="http://schemas.microsoft.com/office/drawing/2014/main" id="{5D9BBAEB-2298-4F31-B16C-5EC49D2A25B9}"/>
                  </a:ext>
                </a:extLst>
              </p:cNvPr>
              <p:cNvSpPr txBox="1">
                <a:spLocks noRot="1" noChangeAspect="1" noMove="1" noResize="1" noEditPoints="1" noAdjustHandles="1" noChangeArrowheads="1" noChangeShapeType="1" noTextEdit="1"/>
              </p:cNvSpPr>
              <p:nvPr/>
            </p:nvSpPr>
            <p:spPr>
              <a:xfrm>
                <a:off x="0" y="4221395"/>
                <a:ext cx="9144000" cy="913327"/>
              </a:xfrm>
              <a:prstGeom prst="rect">
                <a:avLst/>
              </a:prstGeom>
              <a:blipFill>
                <a:blip r:embed="rId5"/>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ECA1A2D-1CAF-415B-AB51-56E97E440756}"/>
              </a:ext>
            </a:extLst>
          </p:cNvPr>
          <p:cNvSpPr txBox="1"/>
          <p:nvPr/>
        </p:nvSpPr>
        <p:spPr>
          <a:xfrm>
            <a:off x="467544" y="5213983"/>
            <a:ext cx="8534400" cy="1328569"/>
          </a:xfrm>
          <a:prstGeom prst="rect">
            <a:avLst/>
          </a:prstGeom>
          <a:noFill/>
        </p:spPr>
        <p:txBody>
          <a:bodyPr wrap="square" numCol="3">
            <a:spAutoFit/>
          </a:bodyPr>
          <a:lstStyle/>
          <a:p>
            <a:pPr marL="342900" lvl="0" indent="-342900">
              <a:spcAft>
                <a:spcPts val="500"/>
              </a:spcAft>
              <a:buSzPts val="1000"/>
              <a:buFont typeface="Symbol" panose="05050102010706020507" pitchFamily="18" charset="2"/>
              <a:buChar char=""/>
              <a:tabLst>
                <a:tab pos="457200" algn="l"/>
              </a:tabLst>
            </a:pPr>
            <a:r>
              <a:rPr lang="en-US" altLang="zh-CN" sz="2400" i="1" dirty="0">
                <a:solidFill>
                  <a:schemeClr val="bg1"/>
                </a:solidFill>
                <a:effectLst/>
                <a:latin typeface="KaTeX_Math"/>
                <a:ea typeface="宋体" panose="02010600030101010101" pitchFamily="2" charset="-122"/>
                <a:cs typeface="Times New Roman" panose="02020603050405020304" pitchFamily="18" charset="0"/>
              </a:rPr>
              <a:t>Y</a:t>
            </a:r>
            <a:r>
              <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：年份（如</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2023</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500"/>
              </a:spcAft>
              <a:buSzPts val="1000"/>
              <a:buFont typeface="Symbol" panose="05050102010706020507" pitchFamily="18" charset="2"/>
              <a:buChar char=""/>
              <a:tabLst>
                <a:tab pos="457200" algn="l"/>
              </a:tabLst>
            </a:pPr>
            <a:r>
              <a:rPr lang="en-US" altLang="zh-CN" sz="2400" i="1" dirty="0">
                <a:solidFill>
                  <a:schemeClr val="bg1"/>
                </a:solidFill>
                <a:effectLst/>
                <a:latin typeface="KaTeX_Math"/>
                <a:ea typeface="宋体" panose="02010600030101010101" pitchFamily="2" charset="-122"/>
                <a:cs typeface="Times New Roman" panose="02020603050405020304" pitchFamily="18" charset="0"/>
              </a:rPr>
              <a:t>M</a:t>
            </a:r>
            <a:r>
              <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：月份（</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1</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12</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500"/>
              </a:spcAft>
              <a:buSzPts val="1000"/>
              <a:buFont typeface="Symbol" panose="05050102010706020507" pitchFamily="18" charset="2"/>
              <a:buChar char=""/>
              <a:tabLst>
                <a:tab pos="457200" algn="l"/>
              </a:tabLst>
            </a:pPr>
            <a:r>
              <a:rPr lang="en-US" altLang="zh-CN" sz="2400" i="1" dirty="0">
                <a:solidFill>
                  <a:schemeClr val="bg1"/>
                </a:solidFill>
                <a:effectLst/>
                <a:latin typeface="KaTeX_Math"/>
                <a:ea typeface="宋体" panose="02010600030101010101" pitchFamily="2" charset="-122"/>
                <a:cs typeface="Times New Roman" panose="02020603050405020304" pitchFamily="18" charset="0"/>
              </a:rPr>
              <a:t>D</a:t>
            </a:r>
            <a:r>
              <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：日期（</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1</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31</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500"/>
              </a:spcAft>
              <a:buSzPts val="1000"/>
              <a:buFont typeface="Symbol" panose="05050102010706020507" pitchFamily="18" charset="2"/>
              <a:buChar char=""/>
              <a:tabLst>
                <a:tab pos="457200" algn="l"/>
              </a:tabLst>
            </a:pPr>
            <a:r>
              <a:rPr lang="en-US" altLang="zh-CN" sz="2400" i="1" dirty="0">
                <a:solidFill>
                  <a:schemeClr val="bg1"/>
                </a:solidFill>
                <a:effectLst/>
                <a:latin typeface="KaTeX_Math"/>
                <a:ea typeface="宋体" panose="02010600030101010101" pitchFamily="2" charset="-122"/>
                <a:cs typeface="Times New Roman" panose="02020603050405020304" pitchFamily="18" charset="0"/>
              </a:rPr>
              <a:t>H</a:t>
            </a:r>
            <a:r>
              <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：小时（</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0</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23</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500"/>
              </a:spcAft>
              <a:buSzPts val="1000"/>
              <a:buFont typeface="Symbol" panose="05050102010706020507" pitchFamily="18" charset="2"/>
              <a:buChar char=""/>
              <a:tabLst>
                <a:tab pos="457200" algn="l"/>
              </a:tabLst>
            </a:pPr>
            <a:r>
              <a:rPr lang="en-US" altLang="zh-CN" sz="2400" i="1" dirty="0">
                <a:solidFill>
                  <a:schemeClr val="bg1"/>
                </a:solidFill>
                <a:effectLst/>
                <a:latin typeface="KaTeX_Math"/>
                <a:ea typeface="宋体" panose="02010600030101010101" pitchFamily="2" charset="-122"/>
                <a:cs typeface="Times New Roman" panose="02020603050405020304" pitchFamily="18" charset="0"/>
              </a:rPr>
              <a:t>M</a:t>
            </a:r>
            <a:r>
              <a:rPr lang="zh-CN" altLang="zh-CN" sz="1800" i="1" dirty="0">
                <a:solidFill>
                  <a:schemeClr val="bg1"/>
                </a:solidFill>
                <a:effectLst/>
                <a:latin typeface="宋体" panose="02010600030101010101" pitchFamily="2" charset="-122"/>
                <a:ea typeface="宋体" panose="02010600030101010101" pitchFamily="2" charset="-122"/>
                <a:cs typeface="宋体" panose="02010600030101010101" pitchFamily="2" charset="-122"/>
              </a:rPr>
              <a:t>in</a:t>
            </a:r>
            <a:r>
              <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：分钟（</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0</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59</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a:t>
            </a:r>
            <a:endPar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endParaRPr>
          </a:p>
          <a:p>
            <a:pPr marL="342900" lvl="0" indent="-342900">
              <a:spcAft>
                <a:spcPts val="500"/>
              </a:spcAft>
              <a:buSzPts val="1000"/>
              <a:buFont typeface="Symbol" panose="05050102010706020507" pitchFamily="18" charset="2"/>
              <a:buChar char=""/>
              <a:tabLst>
                <a:tab pos="457200" algn="l"/>
              </a:tabLst>
            </a:pPr>
            <a:r>
              <a:rPr lang="en-US" altLang="zh-CN" sz="2400" i="1" dirty="0">
                <a:solidFill>
                  <a:schemeClr val="bg1"/>
                </a:solidFill>
                <a:effectLst/>
                <a:latin typeface="KaTeX_Math"/>
                <a:ea typeface="宋体" panose="02010600030101010101" pitchFamily="2" charset="-122"/>
                <a:cs typeface="Times New Roman" panose="02020603050405020304" pitchFamily="18" charset="0"/>
              </a:rPr>
              <a:t>S</a:t>
            </a:r>
            <a:r>
              <a:rPr lang="zh-CN" altLang="zh-CN" sz="1800" dirty="0">
                <a:solidFill>
                  <a:schemeClr val="bg1"/>
                </a:solidFill>
                <a:effectLst/>
                <a:latin typeface="宋体" panose="02010600030101010101" pitchFamily="2" charset="-122"/>
                <a:ea typeface="宋体" panose="02010600030101010101" pitchFamily="2" charset="-122"/>
                <a:cs typeface="宋体" panose="02010600030101010101" pitchFamily="2" charset="-122"/>
              </a:rPr>
              <a:t>：秒（</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0</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到</a:t>
            </a:r>
            <a:r>
              <a:rPr lang="en-US" altLang="zh-CN" sz="1800" dirty="0">
                <a:solidFill>
                  <a:schemeClr val="bg1"/>
                </a:solidFill>
                <a:effectLst/>
                <a:latin typeface="Segoe UI" panose="020B0502040204020203" pitchFamily="34" charset="0"/>
                <a:ea typeface="宋体" panose="02010600030101010101" pitchFamily="2" charset="-122"/>
                <a:cs typeface="宋体" panose="02010600030101010101" pitchFamily="2" charset="-122"/>
              </a:rPr>
              <a:t>59</a:t>
            </a:r>
            <a:r>
              <a:rPr lang="zh-CN"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rPr>
              <a:t>）</a:t>
            </a:r>
            <a:endParaRPr lang="en-US" altLang="zh-CN" sz="1800" dirty="0">
              <a:solidFill>
                <a:schemeClr val="bg1"/>
              </a:solidFill>
              <a:effectLst/>
              <a:latin typeface="Segoe UI" panose="020B0502040204020203" pitchFamily="34" charset="0"/>
              <a:ea typeface="宋体" panose="02010600030101010101" pitchFamily="2" charset="-122"/>
              <a:cs typeface="Segoe UI" panose="020B0502040204020203" pitchFamily="34" charset="0"/>
            </a:endParaRPr>
          </a:p>
          <a:p>
            <a:pPr marL="342900" lvl="0" indent="-342900">
              <a:spcAft>
                <a:spcPts val="500"/>
              </a:spcAft>
              <a:buSzPts val="1000"/>
              <a:buFont typeface="Symbol" panose="05050102010706020507" pitchFamily="18" charset="2"/>
              <a:buChar char=""/>
              <a:tabLst>
                <a:tab pos="457200" algn="l"/>
              </a:tabLst>
            </a:pPr>
            <a:r>
              <a:rPr lang="en-US" altLang="zh-CN" sz="2400" dirty="0">
                <a:solidFill>
                  <a:schemeClr val="bg1"/>
                </a:solidFill>
                <a:effectLst/>
                <a:latin typeface="Cambria" panose="02040503050406030204" pitchFamily="18" charset="0"/>
                <a:ea typeface="等线" panose="02010600030101010101" pitchFamily="2" charset="-122"/>
                <a:cs typeface="Cambria" panose="02040503050406030204" pitchFamily="18" charset="0"/>
              </a:rPr>
              <a:t>⌊</a:t>
            </a:r>
            <a:r>
              <a:rPr lang="en-US" altLang="zh-CN" sz="2400" i="1" dirty="0">
                <a:solidFill>
                  <a:schemeClr val="bg1"/>
                </a:solidFill>
                <a:effectLst/>
                <a:latin typeface="KaTeX_Math"/>
                <a:ea typeface="等线" panose="02010600030101010101" pitchFamily="2" charset="-122"/>
                <a:cs typeface="Times New Roman" panose="02020603050405020304" pitchFamily="18" charset="0"/>
              </a:rPr>
              <a:t>x</a:t>
            </a:r>
            <a:r>
              <a:rPr lang="en-US" altLang="zh-CN" sz="2400" dirty="0">
                <a:solidFill>
                  <a:schemeClr val="bg1"/>
                </a:solidFill>
                <a:effectLst/>
                <a:latin typeface="Cambria" panose="02040503050406030204" pitchFamily="18" charset="0"/>
                <a:ea typeface="等线" panose="02010600030101010101" pitchFamily="2" charset="-122"/>
                <a:cs typeface="Cambria" panose="02040503050406030204" pitchFamily="18" charset="0"/>
              </a:rPr>
              <a:t>⌋</a:t>
            </a:r>
            <a:r>
              <a:rPr lang="zh-CN" altLang="zh-CN" dirty="0">
                <a:solidFill>
                  <a:schemeClr val="bg1"/>
                </a:solidFill>
                <a:effectLst/>
              </a:rPr>
              <a:t>：表示对</a:t>
            </a:r>
            <a:r>
              <a:rPr lang="en-US" altLang="zh-CN" sz="2400" dirty="0">
                <a:solidFill>
                  <a:schemeClr val="bg1"/>
                </a:solidFill>
                <a:effectLst/>
                <a:latin typeface="Times New Roman" panose="02020603050405020304" pitchFamily="18" charset="0"/>
                <a:ea typeface="等线" panose="02010600030101010101" pitchFamily="2" charset="-122"/>
              </a:rPr>
              <a:t>x</a:t>
            </a:r>
            <a:r>
              <a:rPr lang="zh-CN" altLang="zh-CN" sz="1400" dirty="0">
                <a:solidFill>
                  <a:schemeClr val="bg1"/>
                </a:solidFill>
                <a:effectLst/>
                <a:latin typeface="Segoe UI" panose="020B0502040204020203" pitchFamily="34" charset="0"/>
                <a:ea typeface="等线" panose="02010600030101010101" pitchFamily="2" charset="-122"/>
                <a:cs typeface="Segoe UI" panose="020B0502040204020203" pitchFamily="34" charset="0"/>
              </a:rPr>
              <a:t>取整</a:t>
            </a:r>
            <a:endParaRPr lang="zh-CN" altLang="en-US" dirty="0">
              <a:solidFill>
                <a:schemeClr val="bg1"/>
              </a:solidFill>
            </a:endParaRPr>
          </a:p>
        </p:txBody>
      </p:sp>
    </p:spTree>
    <p:extLst>
      <p:ext uri="{BB962C8B-B14F-4D97-AF65-F5344CB8AC3E}">
        <p14:creationId xmlns:p14="http://schemas.microsoft.com/office/powerpoint/2010/main" val="4152235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2C4DC-09C5-491F-A483-AF5DE609208C}"/>
              </a:ext>
            </a:extLst>
          </p:cNvPr>
          <p:cNvSpPr>
            <a:spLocks noGrp="1"/>
          </p:cNvSpPr>
          <p:nvPr>
            <p:ph type="title"/>
          </p:nvPr>
        </p:nvSpPr>
        <p:spPr/>
        <p:txBody>
          <a:bodyPr/>
          <a:lstStyle/>
          <a:p>
            <a:r>
              <a:rPr lang="zh-CN" altLang="en-US" dirty="0"/>
              <a:t>岁差与章动参数的计算</a:t>
            </a:r>
          </a:p>
        </p:txBody>
      </p:sp>
      <p:sp>
        <p:nvSpPr>
          <p:cNvPr id="4" name="日期占位符 3">
            <a:extLst>
              <a:ext uri="{FF2B5EF4-FFF2-40B4-BE49-F238E27FC236}">
                <a16:creationId xmlns:a16="http://schemas.microsoft.com/office/drawing/2014/main" id="{78E2D50C-C084-4E20-9B0B-824ABB570C49}"/>
              </a:ext>
            </a:extLst>
          </p:cNvPr>
          <p:cNvSpPr>
            <a:spLocks noGrp="1"/>
          </p:cNvSpPr>
          <p:nvPr>
            <p:ph type="dt" sz="half" idx="10"/>
          </p:nvPr>
        </p:nvSpPr>
        <p:spPr/>
        <p:txBody>
          <a:bodyPr/>
          <a:lstStyle/>
          <a:p>
            <a:pPr>
              <a:defRPr/>
            </a:pPr>
            <a:fld id="{6A193596-A2AD-492F-9C46-62BBA4CBF5AF}" type="datetime13">
              <a:rPr lang="zh-CN" altLang="en-US" smtClean="0"/>
              <a:t>下午5时25分39秒</a:t>
            </a:fld>
            <a:endParaRPr lang="en-US" altLang="zh-CN"/>
          </a:p>
        </p:txBody>
      </p:sp>
      <p:sp>
        <p:nvSpPr>
          <p:cNvPr id="7" name="文本框 6">
            <a:extLst>
              <a:ext uri="{FF2B5EF4-FFF2-40B4-BE49-F238E27FC236}">
                <a16:creationId xmlns:a16="http://schemas.microsoft.com/office/drawing/2014/main" id="{47284065-FD3F-4824-A522-901C45D624AA}"/>
              </a:ext>
            </a:extLst>
          </p:cNvPr>
          <p:cNvSpPr txBox="1"/>
          <p:nvPr/>
        </p:nvSpPr>
        <p:spPr>
          <a:xfrm>
            <a:off x="38338" y="1588730"/>
            <a:ext cx="1723549" cy="400110"/>
          </a:xfrm>
          <a:prstGeom prst="rect">
            <a:avLst/>
          </a:prstGeom>
          <a:noFill/>
        </p:spPr>
        <p:txBody>
          <a:bodyPr wrap="none" rtlCol="0">
            <a:spAutoFit/>
          </a:bodyPr>
          <a:lstStyle/>
          <a:p>
            <a:r>
              <a:rPr lang="zh-CN" altLang="en-US" sz="2000" dirty="0">
                <a:solidFill>
                  <a:schemeClr val="bg1"/>
                </a:solidFill>
                <a:latin typeface="黑体" panose="02010609060101010101" pitchFamily="49" charset="-122"/>
                <a:ea typeface="黑体" panose="02010609060101010101" pitchFamily="49" charset="-122"/>
              </a:rPr>
              <a:t>章动参数计算</a:t>
            </a:r>
          </a:p>
        </p:txBody>
      </p:sp>
      <p:sp>
        <p:nvSpPr>
          <p:cNvPr id="3" name="文本框 2">
            <a:extLst>
              <a:ext uri="{FF2B5EF4-FFF2-40B4-BE49-F238E27FC236}">
                <a16:creationId xmlns:a16="http://schemas.microsoft.com/office/drawing/2014/main" id="{E0ECDE47-0119-4839-A198-5B7218DB82ED}"/>
              </a:ext>
            </a:extLst>
          </p:cNvPr>
          <p:cNvSpPr txBox="1"/>
          <p:nvPr/>
        </p:nvSpPr>
        <p:spPr>
          <a:xfrm>
            <a:off x="251520" y="2078455"/>
            <a:ext cx="2492990" cy="369332"/>
          </a:xfrm>
          <a:prstGeom prst="rect">
            <a:avLst/>
          </a:prstGeom>
          <a:noFill/>
        </p:spPr>
        <p:txBody>
          <a:bodyPr wrap="none" rtlCol="0">
            <a:spAutoFit/>
          </a:bodyPr>
          <a:lstStyle/>
          <a:p>
            <a:r>
              <a:rPr lang="zh-CN" altLang="en-US" dirty="0">
                <a:solidFill>
                  <a:schemeClr val="bg1"/>
                </a:solidFill>
              </a:rPr>
              <a:t>观测瞬间的平黄赤交角</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BA39B96-3F65-4231-AC11-DF0E48771054}"/>
                  </a:ext>
                </a:extLst>
              </p:cNvPr>
              <p:cNvSpPr txBox="1"/>
              <p:nvPr/>
            </p:nvSpPr>
            <p:spPr>
              <a:xfrm>
                <a:off x="2051720" y="2440353"/>
                <a:ext cx="6914569"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chemeClr val="bg1"/>
                              </a:solidFill>
                              <a:latin typeface="Cambria Math" panose="02040503050406030204" pitchFamily="18" charset="0"/>
                            </a:rPr>
                          </m:ctrlPr>
                        </m:sSubPr>
                        <m:e>
                          <m:r>
                            <a:rPr lang="zh-CN" altLang="en-US" sz="2000" i="1">
                              <a:solidFill>
                                <a:schemeClr val="bg1"/>
                              </a:solidFill>
                              <a:latin typeface="Cambria Math" panose="02040503050406030204" pitchFamily="18" charset="0"/>
                            </a:rPr>
                            <m:t>𝜀</m:t>
                          </m:r>
                        </m:e>
                        <m:sub>
                          <m:r>
                            <a:rPr lang="zh-CN" altLang="en-US" sz="2000" i="1">
                              <a:solidFill>
                                <a:schemeClr val="bg1"/>
                              </a:solidFill>
                              <a:latin typeface="Cambria Math" panose="02040503050406030204" pitchFamily="18" charset="0"/>
                            </a:rPr>
                            <m:t>𝐴</m:t>
                          </m:r>
                        </m:sub>
                      </m:sSub>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84381.448</m:t>
                          </m:r>
                        </m:e>
                        <m:sup>
                          <m:r>
                            <a:rPr lang="zh-CN" altLang="en-US" sz="2000" i="0">
                              <a:solidFill>
                                <a:schemeClr val="bg1"/>
                              </a:solidFill>
                              <a:latin typeface="Cambria Math" panose="02040503050406030204" pitchFamily="18" charset="0"/>
                            </a:rPr>
                            <m:t>′′</m:t>
                          </m:r>
                        </m:sup>
                      </m:sSup>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46.8150</m:t>
                          </m:r>
                        </m:e>
                        <m:sup>
                          <m:r>
                            <a:rPr lang="zh-CN" altLang="en-US" sz="2000" i="0">
                              <a:solidFill>
                                <a:schemeClr val="bg1"/>
                              </a:solidFill>
                              <a:latin typeface="Cambria Math" panose="02040503050406030204" pitchFamily="18" charset="0"/>
                            </a:rPr>
                            <m:t>′′</m:t>
                          </m:r>
                        </m:sup>
                      </m:sSup>
                      <m:r>
                        <a:rPr lang="zh-CN" altLang="en-US" sz="2000" i="1">
                          <a:solidFill>
                            <a:schemeClr val="bg1"/>
                          </a:solidFill>
                          <a:latin typeface="Cambria Math" panose="02040503050406030204" pitchFamily="18" charset="0"/>
                        </a:rPr>
                        <m:t>𝑡</m:t>
                      </m:r>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0.00059</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2</m:t>
                          </m:r>
                        </m:sup>
                      </m:sSup>
                      <m:r>
                        <a:rPr lang="zh-CN" altLang="en-US" sz="2000" i="0">
                          <a:solidFill>
                            <a:schemeClr val="bg1"/>
                          </a:solidFill>
                          <a:latin typeface="Cambria Math" panose="02040503050406030204" pitchFamily="18" charset="0"/>
                        </a:rPr>
                        <m:t>+</m:t>
                      </m:r>
                      <m:sSup>
                        <m:sSupPr>
                          <m:ctrlPr>
                            <a:rPr lang="zh-CN" altLang="en-US" sz="2000" i="1">
                              <a:solidFill>
                                <a:schemeClr val="bg1"/>
                              </a:solidFill>
                              <a:latin typeface="Cambria Math" panose="02040503050406030204" pitchFamily="18" charset="0"/>
                            </a:rPr>
                          </m:ctrlPr>
                        </m:sSupPr>
                        <m:e>
                          <m:r>
                            <a:rPr lang="zh-CN" altLang="en-US" sz="2000" i="0">
                              <a:solidFill>
                                <a:schemeClr val="bg1"/>
                              </a:solidFill>
                              <a:latin typeface="Cambria Math" panose="02040503050406030204" pitchFamily="18" charset="0"/>
                            </a:rPr>
                            <m:t>0.001813</m:t>
                          </m:r>
                        </m:e>
                        <m:sup>
                          <m:r>
                            <a:rPr lang="zh-CN" altLang="en-US" sz="2000" i="0">
                              <a:solidFill>
                                <a:schemeClr val="bg1"/>
                              </a:solidFill>
                              <a:latin typeface="Cambria Math" panose="02040503050406030204" pitchFamily="18" charset="0"/>
                            </a:rPr>
                            <m:t>′′</m:t>
                          </m:r>
                        </m:sup>
                      </m:sSup>
                      <m:sSup>
                        <m:sSupPr>
                          <m:ctrlPr>
                            <a:rPr lang="zh-CN" altLang="en-US" sz="2000" i="1">
                              <a:solidFill>
                                <a:schemeClr val="bg1"/>
                              </a:solidFill>
                              <a:latin typeface="Cambria Math" panose="02040503050406030204" pitchFamily="18" charset="0"/>
                            </a:rPr>
                          </m:ctrlPr>
                        </m:sSupPr>
                        <m:e>
                          <m:r>
                            <a:rPr lang="zh-CN" altLang="en-US" sz="2000" i="1">
                              <a:solidFill>
                                <a:schemeClr val="bg1"/>
                              </a:solidFill>
                              <a:latin typeface="Cambria Math" panose="02040503050406030204" pitchFamily="18" charset="0"/>
                            </a:rPr>
                            <m:t>𝑡</m:t>
                          </m:r>
                        </m:e>
                        <m:sup>
                          <m:r>
                            <a:rPr lang="zh-CN" altLang="en-US" sz="2000" i="0">
                              <a:solidFill>
                                <a:schemeClr val="bg1"/>
                              </a:solidFill>
                              <a:latin typeface="Cambria Math" panose="02040503050406030204" pitchFamily="18" charset="0"/>
                            </a:rPr>
                            <m:t>3</m:t>
                          </m:r>
                        </m:sup>
                      </m:sSup>
                    </m:oMath>
                  </m:oMathPara>
                </a14:m>
                <a:endParaRPr lang="zh-CN" altLang="en-US" sz="2000" dirty="0">
                  <a:solidFill>
                    <a:schemeClr val="bg1"/>
                  </a:solidFill>
                </a:endParaRPr>
              </a:p>
            </p:txBody>
          </p:sp>
        </mc:Choice>
        <mc:Fallback xmlns="">
          <p:sp>
            <p:nvSpPr>
              <p:cNvPr id="12" name="文本框 11">
                <a:extLst>
                  <a:ext uri="{FF2B5EF4-FFF2-40B4-BE49-F238E27FC236}">
                    <a16:creationId xmlns:a16="http://schemas.microsoft.com/office/drawing/2014/main" id="{ABA39B96-3F65-4231-AC11-DF0E48771054}"/>
                  </a:ext>
                </a:extLst>
              </p:cNvPr>
              <p:cNvSpPr txBox="1">
                <a:spLocks noRot="1" noChangeAspect="1" noMove="1" noResize="1" noEditPoints="1" noAdjustHandles="1" noChangeArrowheads="1" noChangeShapeType="1" noTextEdit="1"/>
              </p:cNvSpPr>
              <p:nvPr/>
            </p:nvSpPr>
            <p:spPr>
              <a:xfrm>
                <a:off x="2051720" y="2440353"/>
                <a:ext cx="6914569" cy="400110"/>
              </a:xfrm>
              <a:prstGeom prst="rect">
                <a:avLst/>
              </a:prstGeom>
              <a:blipFill>
                <a:blip r:embed="rId3"/>
                <a:stretch>
                  <a:fillRect b="-30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4079847-FC78-4CC9-9B80-2A53069DE108}"/>
                  </a:ext>
                </a:extLst>
              </p:cNvPr>
              <p:cNvSpPr txBox="1"/>
              <p:nvPr/>
            </p:nvSpPr>
            <p:spPr>
              <a:xfrm>
                <a:off x="179512" y="3319014"/>
                <a:ext cx="4298869" cy="369332"/>
              </a:xfrm>
              <a:prstGeom prst="rect">
                <a:avLst/>
              </a:prstGeom>
              <a:noFill/>
            </p:spPr>
            <p:txBody>
              <a:bodyPr wrap="none" rtlCol="0">
                <a:spAutoFit/>
              </a:bodyPr>
              <a:lstStyle>
                <a:defPPr>
                  <a:defRPr lang="zh-CN"/>
                </a:defPPr>
                <a:lvl1pPr>
                  <a:defRPr>
                    <a:solidFill>
                      <a:schemeClr val="bg1"/>
                    </a:solidFill>
                  </a:defRPr>
                </a:lvl1pPr>
              </a:lstStyle>
              <a:p>
                <a:r>
                  <a:rPr lang="zh-CN" altLang="en-US" dirty="0"/>
                  <a:t>黄经章动</a:t>
                </a:r>
                <a14:m>
                  <m:oMath xmlns:m="http://schemas.openxmlformats.org/officeDocument/2006/math">
                    <m:r>
                      <a:rPr lang="zh-CN" altLang="en-US" i="1" smtClean="0">
                        <a:latin typeface="Cambria Math" panose="02040503050406030204" pitchFamily="18" charset="0"/>
                      </a:rPr>
                      <m:t>∆</m:t>
                    </m:r>
                    <m:r>
                      <m:rPr>
                        <m:sty m:val="p"/>
                      </m:rPr>
                      <a:rPr lang="el-GR" altLang="zh-CN" i="1" smtClean="0">
                        <a:latin typeface="Cambria Math" panose="02040503050406030204" pitchFamily="18" charset="0"/>
                        <a:ea typeface="Cambria Math" panose="02040503050406030204" pitchFamily="18" charset="0"/>
                      </a:rPr>
                      <m:t>Ψ</m:t>
                    </m:r>
                  </m:oMath>
                </a14:m>
                <a:r>
                  <a:rPr lang="zh-CN" altLang="en-US" dirty="0"/>
                  <a:t>和交角章动</a:t>
                </a:r>
                <a14:m>
                  <m:oMath xmlns:m="http://schemas.openxmlformats.org/officeDocument/2006/math">
                    <m:r>
                      <a:rPr lang="zh-CN" altLang="en-US" i="1">
                        <a:latin typeface="Cambria Math" panose="02040503050406030204" pitchFamily="18" charset="0"/>
                      </a:rPr>
                      <m:t>∆</m:t>
                    </m:r>
                    <m:r>
                      <a:rPr lang="zh-CN" altLang="en-US" i="1" smtClean="0">
                        <a:latin typeface="Cambria Math" panose="02040503050406030204" pitchFamily="18" charset="0"/>
                      </a:rPr>
                      <m:t>𝜀</m:t>
                    </m:r>
                  </m:oMath>
                </a14:m>
                <a:r>
                  <a:rPr lang="zh-CN" altLang="en-US" dirty="0"/>
                  <a:t>的计算公式为:</a:t>
                </a:r>
              </a:p>
            </p:txBody>
          </p:sp>
        </mc:Choice>
        <mc:Fallback xmlns="">
          <p:sp>
            <p:nvSpPr>
              <p:cNvPr id="14" name="文本框 13">
                <a:extLst>
                  <a:ext uri="{FF2B5EF4-FFF2-40B4-BE49-F238E27FC236}">
                    <a16:creationId xmlns:a16="http://schemas.microsoft.com/office/drawing/2014/main" id="{04079847-FC78-4CC9-9B80-2A53069DE108}"/>
                  </a:ext>
                </a:extLst>
              </p:cNvPr>
              <p:cNvSpPr txBox="1">
                <a:spLocks noRot="1" noChangeAspect="1" noMove="1" noResize="1" noEditPoints="1" noAdjustHandles="1" noChangeArrowheads="1" noChangeShapeType="1" noTextEdit="1"/>
              </p:cNvSpPr>
              <p:nvPr/>
            </p:nvSpPr>
            <p:spPr>
              <a:xfrm>
                <a:off x="179512" y="3319014"/>
                <a:ext cx="4298869" cy="369332"/>
              </a:xfrm>
              <a:prstGeom prst="rect">
                <a:avLst/>
              </a:prstGeom>
              <a:blipFill>
                <a:blip r:embed="rId4"/>
                <a:stretch>
                  <a:fillRect l="-1133" t="-11475" r="-567" b="-2459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22596AE3-EDCC-4416-B883-9CAD75A0E096}"/>
              </a:ext>
            </a:extLst>
          </p:cNvPr>
          <p:cNvSpPr txBox="1"/>
          <p:nvPr/>
        </p:nvSpPr>
        <p:spPr>
          <a:xfrm>
            <a:off x="2051720" y="5696819"/>
            <a:ext cx="5760640" cy="369332"/>
          </a:xfrm>
          <a:prstGeom prst="rect">
            <a:avLst/>
          </a:prstGeom>
          <a:noFill/>
        </p:spPr>
        <p:txBody>
          <a:bodyPr wrap="square">
            <a:spAutoFit/>
          </a:bodyPr>
          <a:lstStyle/>
          <a:p>
            <a:r>
              <a:rPr lang="en-US" altLang="zh-CN" sz="1800" i="1" dirty="0">
                <a:solidFill>
                  <a:schemeClr val="bg1"/>
                </a:solidFill>
                <a:effectLst/>
                <a:latin typeface="Times New Roman" panose="02020603050405020304" pitchFamily="18" charset="0"/>
                <a:ea typeface="等线" panose="02010600030101010101" pitchFamily="2" charset="-122"/>
              </a:rPr>
              <a:t>t</a:t>
            </a:r>
            <a:r>
              <a:rPr lang="zh-CN" altLang="zh-CN" sz="1800" dirty="0">
                <a:solidFill>
                  <a:schemeClr val="bg1"/>
                </a:solidFill>
                <a:effectLst/>
                <a:ea typeface="等线" panose="02010600030101010101" pitchFamily="2" charset="-122"/>
                <a:cs typeface="Times New Roman" panose="02020603050405020304" pitchFamily="18" charset="0"/>
              </a:rPr>
              <a:t>同前，其余系数</a:t>
            </a:r>
            <a:r>
              <a:rPr lang="en-US" altLang="zh-CN" sz="1800" i="1" dirty="0">
                <a:solidFill>
                  <a:schemeClr val="bg1"/>
                </a:solidFill>
                <a:effectLst/>
                <a:latin typeface="Times New Roman" panose="02020603050405020304" pitchFamily="18" charset="0"/>
                <a:ea typeface="等线" panose="02010600030101010101" pitchFamily="2" charset="-122"/>
              </a:rPr>
              <a:t>A</a:t>
            </a:r>
            <a:r>
              <a:rPr lang="zh-CN" altLang="zh-CN" sz="1800" i="1"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i="1" dirty="0">
                <a:solidFill>
                  <a:schemeClr val="bg1"/>
                </a:solidFill>
                <a:effectLst/>
                <a:latin typeface="Times New Roman" panose="02020603050405020304" pitchFamily="18" charset="0"/>
                <a:ea typeface="等线" panose="02010600030101010101" pitchFamily="2" charset="-122"/>
              </a:rPr>
              <a:t>B</a:t>
            </a:r>
            <a:r>
              <a:rPr lang="zh-CN" altLang="zh-CN" sz="1800" i="1" dirty="0">
                <a:solidFill>
                  <a:schemeClr val="bg1"/>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i="1" dirty="0">
                <a:solidFill>
                  <a:schemeClr val="bg1"/>
                </a:solidFill>
                <a:effectLst/>
                <a:latin typeface="Times New Roman" panose="02020603050405020304" pitchFamily="18" charset="0"/>
                <a:ea typeface="等线" panose="02010600030101010101" pitchFamily="2" charset="-122"/>
              </a:rPr>
              <a:t>K</a:t>
            </a:r>
            <a:r>
              <a:rPr lang="zh-CN" altLang="zh-CN" sz="1800" dirty="0">
                <a:solidFill>
                  <a:schemeClr val="bg1"/>
                </a:solidFill>
                <a:effectLst/>
                <a:ea typeface="等线" panose="02010600030101010101" pitchFamily="2" charset="-122"/>
                <a:cs typeface="Times New Roman" panose="02020603050405020304" pitchFamily="18" charset="0"/>
              </a:rPr>
              <a:t>和</a:t>
            </a:r>
            <a:r>
              <a:rPr lang="en-US" altLang="zh-CN" sz="1800" dirty="0">
                <a:solidFill>
                  <a:schemeClr val="bg1"/>
                </a:solidFill>
                <a:effectLst/>
                <a:latin typeface="Times New Roman" panose="02020603050405020304" pitchFamily="18" charset="0"/>
                <a:ea typeface="等线" panose="02010600030101010101" pitchFamily="2" charset="-122"/>
              </a:rPr>
              <a:t>α</a:t>
            </a:r>
            <a:r>
              <a:rPr lang="en-US" altLang="zh-CN" sz="1800" dirty="0">
                <a:solidFill>
                  <a:schemeClr val="bg1"/>
                </a:solidFill>
                <a:effectLst/>
                <a:latin typeface="等线" panose="02010600030101010101" pitchFamily="2" charset="-122"/>
                <a:cs typeface="Times New Roman" panose="02020603050405020304" pitchFamily="18" charset="0"/>
              </a:rPr>
              <a:t>(t)</a:t>
            </a:r>
            <a:r>
              <a:rPr lang="zh-CN" altLang="zh-CN" sz="1800" dirty="0">
                <a:solidFill>
                  <a:schemeClr val="bg1"/>
                </a:solidFill>
                <a:effectLst/>
                <a:ea typeface="等线" panose="02010600030101010101" pitchFamily="2" charset="-122"/>
                <a:cs typeface="Times New Roman" panose="02020603050405020304" pitchFamily="18" charset="0"/>
              </a:rPr>
              <a:t>可在天文年历中查取</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7D0C0E5-633F-4A85-AEF4-A9ACA7DDF1F9}"/>
                  </a:ext>
                </a:extLst>
              </p:cNvPr>
              <p:cNvSpPr txBox="1"/>
              <p:nvPr/>
            </p:nvSpPr>
            <p:spPr>
              <a:xfrm>
                <a:off x="2173846" y="3688346"/>
                <a:ext cx="4609070" cy="19155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solidFill>
                                <a:schemeClr val="bg1"/>
                              </a:solidFill>
                              <a:latin typeface="Cambria Math" panose="02040503050406030204" pitchFamily="18" charset="0"/>
                            </a:rPr>
                          </m:ctrlPr>
                        </m:eqArrPr>
                        <m:e>
                          <m:r>
                            <a:rPr lang="zh-CN" altLang="en-US">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𝛥𝜓</m:t>
                          </m:r>
                          <m:r>
                            <a:rPr lang="zh-CN" altLang="en-US" i="0">
                              <a:solidFill>
                                <a:schemeClr val="bg1"/>
                              </a:solidFill>
                              <a:latin typeface="Cambria Math" panose="02040503050406030204" pitchFamily="18" charset="0"/>
                            </a:rPr>
                            <m:t>=</m:t>
                          </m:r>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𝑖</m:t>
                              </m:r>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106</m:t>
                              </m:r>
                            </m:sup>
                            <m:e>
                              <m:r>
                                <a:rPr lang="zh-CN" altLang="en-US" i="0">
                                  <a:solidFill>
                                    <a:schemeClr val="bg1"/>
                                  </a:solidFill>
                                  <a:latin typeface="Cambria Math" panose="02040503050406030204" pitchFamily="18" charset="0"/>
                                </a:rPr>
                                <m:t> </m:t>
                              </m:r>
                            </m:e>
                          </m:nary>
                          <m:d>
                            <m:dPr>
                              <m:begChr m:val="["/>
                              <m:endChr m:val="]"/>
                              <m:ctrlPr>
                                <a:rPr lang="zh-CN" altLang="en-US" i="1">
                                  <a:solidFill>
                                    <a:schemeClr val="bg1"/>
                                  </a:solidFill>
                                  <a:latin typeface="Cambria Math" panose="02040503050406030204" pitchFamily="18" charset="0"/>
                                </a:rPr>
                              </m:ctrlPr>
                            </m:d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𝐴</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pitchFamily="18" charset="0"/>
                                        </a:rPr>
                                        <m:t>𝐴</m:t>
                                      </m:r>
                                    </m:e>
                                    <m:sub>
                                      <m:r>
                                        <a:rPr lang="zh-CN" altLang="en-US" i="1">
                                          <a:solidFill>
                                            <a:schemeClr val="bg1"/>
                                          </a:solidFill>
                                          <a:latin typeface="Cambria Math" panose="02040503050406030204" pitchFamily="18" charset="0"/>
                                        </a:rPr>
                                        <m:t>𝑖</m:t>
                                      </m:r>
                                    </m:sub>
                                    <m:sup>
                                      <m:r>
                                        <a:rPr lang="zh-CN" altLang="en-US" i="0">
                                          <a:solidFill>
                                            <a:schemeClr val="bg1"/>
                                          </a:solidFill>
                                          <a:latin typeface="Cambria Math" panose="02040503050406030204" pitchFamily="18" charset="0"/>
                                        </a:rPr>
                                        <m:t>′</m:t>
                                      </m:r>
                                    </m:sup>
                                  </m:sSubSup>
                                  <m:r>
                                    <a:rPr lang="zh-CN" altLang="en-US" i="1">
                                      <a:solidFill>
                                        <a:schemeClr val="bg1"/>
                                      </a:solidFill>
                                      <a:latin typeface="Cambria Math" panose="02040503050406030204" pitchFamily="18" charset="0"/>
                                    </a:rPr>
                                    <m:t>𝑡</m:t>
                                  </m:r>
                                </m:e>
                              </m:d>
                              <m:r>
                                <m:rPr>
                                  <m:sty m:val="p"/>
                                </m:rPr>
                                <a:rPr lang="zh-CN" altLang="en-US" i="0">
                                  <a:solidFill>
                                    <a:schemeClr val="bg1"/>
                                  </a:solidFill>
                                  <a:latin typeface="Cambria Math" panose="02040503050406030204" pitchFamily="18" charset="0"/>
                                </a:rPr>
                                <m:t>si</m:t>
                              </m:r>
                              <m:func>
                                <m:funcPr>
                                  <m:ctrlPr>
                                    <a:rPr lang="zh-CN" altLang="en-US" i="1">
                                      <a:solidFill>
                                        <a:schemeClr val="bg1"/>
                                      </a:solidFill>
                                      <a:latin typeface="Cambria Math" panose="02040503050406030204" pitchFamily="18" charset="0"/>
                                    </a:rPr>
                                  </m:ctrlPr>
                                </m:funcPr>
                                <m:fName>
                                  <m:r>
                                    <m:rPr>
                                      <m:sty m:val="p"/>
                                    </m:rPr>
                                    <a:rPr lang="zh-CN" altLang="en-US" i="0">
                                      <a:solidFill>
                                        <a:schemeClr val="bg1"/>
                                      </a:solidFill>
                                      <a:latin typeface="Cambria Math" panose="02040503050406030204" pitchFamily="18" charset="0"/>
                                    </a:rPr>
                                    <m:t>n</m:t>
                                  </m:r>
                                </m:fName>
                                <m:e>
                                  <m:d>
                                    <m:dPr>
                                      <m:ctrlPr>
                                        <a:rPr lang="zh-CN" altLang="en-US" i="1">
                                          <a:solidFill>
                                            <a:schemeClr val="bg1"/>
                                          </a:solidFill>
                                          <a:latin typeface="Cambria Math" panose="02040503050406030204" pitchFamily="18" charset="0"/>
                                        </a:rPr>
                                      </m:ctrlPr>
                                    </m:dPr>
                                    <m:e>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𝑗</m:t>
                                          </m:r>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5</m:t>
                                          </m:r>
                                        </m:sup>
                                        <m:e>
                                          <m:r>
                                            <a:rPr lang="zh-CN" altLang="en-US" i="0">
                                              <a:solidFill>
                                                <a:schemeClr val="bg1"/>
                                              </a:solidFill>
                                              <a:latin typeface="Cambria Math" panose="02040503050406030204" pitchFamily="18" charset="0"/>
                                            </a:rPr>
                                            <m:t> </m:t>
                                          </m:r>
                                        </m:e>
                                      </m:nary>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𝐾</m:t>
                                          </m:r>
                                        </m:e>
                                        <m:sub>
                                          <m:r>
                                            <a:rPr lang="zh-CN" altLang="en-US" i="1">
                                              <a:solidFill>
                                                <a:schemeClr val="bg1"/>
                                              </a:solidFill>
                                              <a:latin typeface="Cambria Math" panose="02040503050406030204" pitchFamily="18" charset="0"/>
                                            </a:rPr>
                                            <m:t>𝑗𝑖</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𝛼</m:t>
                                          </m:r>
                                        </m:e>
                                        <m:sub>
                                          <m:r>
                                            <a:rPr lang="zh-CN" altLang="en-US" i="1">
                                              <a:solidFill>
                                                <a:schemeClr val="bg1"/>
                                              </a:solidFill>
                                              <a:latin typeface="Cambria Math" panose="02040503050406030204" pitchFamily="18" charset="0"/>
                                            </a:rPr>
                                            <m:t>𝑗</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func>
                            </m:e>
                          </m:d>
                        </m:e>
                        <m:e>
                          <m:r>
                            <a:rPr lang="zh-CN" altLang="en-US" i="0">
                              <a:solidFill>
                                <a:schemeClr val="bg1"/>
                              </a:solidFill>
                              <a:latin typeface="Cambria Math" panose="02040503050406030204" pitchFamily="18" charset="0"/>
                            </a:rPr>
                            <m:t>&amp;</m:t>
                          </m:r>
                          <m:r>
                            <a:rPr lang="zh-CN" altLang="en-US" i="1">
                              <a:solidFill>
                                <a:schemeClr val="bg1"/>
                              </a:solidFill>
                              <a:latin typeface="Cambria Math" panose="02040503050406030204" pitchFamily="18" charset="0"/>
                            </a:rPr>
                            <m:t>𝛥𝜀</m:t>
                          </m:r>
                          <m:r>
                            <a:rPr lang="zh-CN" altLang="en-US" i="0">
                              <a:solidFill>
                                <a:schemeClr val="bg1"/>
                              </a:solidFill>
                              <a:latin typeface="Cambria Math" panose="02040503050406030204" pitchFamily="18" charset="0"/>
                            </a:rPr>
                            <m:t>=</m:t>
                          </m:r>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𝑖</m:t>
                              </m:r>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106</m:t>
                              </m:r>
                            </m:sup>
                            <m:e>
                              <m:r>
                                <a:rPr lang="zh-CN" altLang="en-US" i="0">
                                  <a:solidFill>
                                    <a:schemeClr val="bg1"/>
                                  </a:solidFill>
                                  <a:latin typeface="Cambria Math" panose="02040503050406030204" pitchFamily="18" charset="0"/>
                                </a:rPr>
                                <m:t> </m:t>
                              </m:r>
                            </m:e>
                          </m:nary>
                          <m:d>
                            <m:dPr>
                              <m:begChr m:val="["/>
                              <m:endChr m:val="]"/>
                              <m:ctrlPr>
                                <a:rPr lang="zh-CN" altLang="en-US" i="1">
                                  <a:solidFill>
                                    <a:schemeClr val="bg1"/>
                                  </a:solidFill>
                                  <a:latin typeface="Cambria Math" panose="02040503050406030204" pitchFamily="18" charset="0"/>
                                </a:rPr>
                              </m:ctrlPr>
                            </m:dPr>
                            <m:e>
                              <m:d>
                                <m:dPr>
                                  <m:ctrlPr>
                                    <a:rPr lang="zh-CN" altLang="en-US" i="1">
                                      <a:solidFill>
                                        <a:schemeClr val="bg1"/>
                                      </a:solidFill>
                                      <a:latin typeface="Cambria Math" panose="02040503050406030204" pitchFamily="18" charset="0"/>
                                    </a:rPr>
                                  </m:ctrlPr>
                                </m:dPr>
                                <m:e>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𝐵</m:t>
                                      </m:r>
                                    </m:e>
                                    <m:sub>
                                      <m:r>
                                        <a:rPr lang="zh-CN" altLang="en-US" i="1">
                                          <a:solidFill>
                                            <a:schemeClr val="bg1"/>
                                          </a:solidFill>
                                          <a:latin typeface="Cambria Math" panose="02040503050406030204" pitchFamily="18" charset="0"/>
                                        </a:rPr>
                                        <m:t>𝑖</m:t>
                                      </m:r>
                                    </m:sub>
                                  </m:sSub>
                                  <m:r>
                                    <a:rPr lang="zh-CN" altLang="en-US" i="0">
                                      <a:solidFill>
                                        <a:schemeClr val="bg1"/>
                                      </a:solidFill>
                                      <a:latin typeface="Cambria Math" panose="02040503050406030204" pitchFamily="18" charset="0"/>
                                    </a:rPr>
                                    <m:t>+</m:t>
                                  </m:r>
                                  <m:sSubSup>
                                    <m:sSubSupPr>
                                      <m:ctrlPr>
                                        <a:rPr lang="zh-CN" altLang="en-US" i="1">
                                          <a:solidFill>
                                            <a:schemeClr val="bg1"/>
                                          </a:solidFill>
                                          <a:latin typeface="Cambria Math" panose="02040503050406030204" pitchFamily="18" charset="0"/>
                                        </a:rPr>
                                      </m:ctrlPr>
                                    </m:sSubSupPr>
                                    <m:e>
                                      <m:r>
                                        <a:rPr lang="zh-CN" altLang="en-US" i="1">
                                          <a:solidFill>
                                            <a:schemeClr val="bg1"/>
                                          </a:solidFill>
                                          <a:latin typeface="Cambria Math" panose="02040503050406030204" pitchFamily="18" charset="0"/>
                                        </a:rPr>
                                        <m:t>𝐵</m:t>
                                      </m:r>
                                    </m:e>
                                    <m:sub>
                                      <m:r>
                                        <a:rPr lang="zh-CN" altLang="en-US" i="1">
                                          <a:solidFill>
                                            <a:schemeClr val="bg1"/>
                                          </a:solidFill>
                                          <a:latin typeface="Cambria Math" panose="02040503050406030204" pitchFamily="18" charset="0"/>
                                        </a:rPr>
                                        <m:t>𝑖</m:t>
                                      </m:r>
                                    </m:sub>
                                    <m:sup>
                                      <m:r>
                                        <a:rPr lang="zh-CN" altLang="en-US" i="0">
                                          <a:solidFill>
                                            <a:schemeClr val="bg1"/>
                                          </a:solidFill>
                                          <a:latin typeface="Cambria Math" panose="02040503050406030204" pitchFamily="18" charset="0"/>
                                        </a:rPr>
                                        <m:t>′</m:t>
                                      </m:r>
                                    </m:sup>
                                  </m:sSubSup>
                                  <m:r>
                                    <a:rPr lang="zh-CN" altLang="en-US" i="1">
                                      <a:solidFill>
                                        <a:schemeClr val="bg1"/>
                                      </a:solidFill>
                                      <a:latin typeface="Cambria Math" panose="02040503050406030204" pitchFamily="18" charset="0"/>
                                    </a:rPr>
                                    <m:t>𝑡</m:t>
                                  </m:r>
                                </m:e>
                              </m:d>
                              <m:r>
                                <m:rPr>
                                  <m:sty m:val="p"/>
                                </m:rPr>
                                <a:rPr lang="zh-CN" altLang="en-US" i="0">
                                  <a:solidFill>
                                    <a:schemeClr val="bg1"/>
                                  </a:solidFill>
                                  <a:latin typeface="Cambria Math" panose="02040503050406030204" pitchFamily="18" charset="0"/>
                                </a:rPr>
                                <m:t>co</m:t>
                              </m:r>
                              <m:func>
                                <m:funcPr>
                                  <m:ctrlPr>
                                    <a:rPr lang="zh-CN" altLang="en-US" i="1">
                                      <a:solidFill>
                                        <a:schemeClr val="bg1"/>
                                      </a:solidFill>
                                      <a:latin typeface="Cambria Math" panose="02040503050406030204" pitchFamily="18" charset="0"/>
                                    </a:rPr>
                                  </m:ctrlPr>
                                </m:funcPr>
                                <m:fName>
                                  <m:r>
                                    <m:rPr>
                                      <m:sty m:val="p"/>
                                    </m:rPr>
                                    <a:rPr lang="zh-CN" altLang="en-US" i="0">
                                      <a:solidFill>
                                        <a:schemeClr val="bg1"/>
                                      </a:solidFill>
                                      <a:latin typeface="Cambria Math" panose="02040503050406030204" pitchFamily="18" charset="0"/>
                                    </a:rPr>
                                    <m:t>s</m:t>
                                  </m:r>
                                </m:fName>
                                <m:e>
                                  <m:d>
                                    <m:dPr>
                                      <m:ctrlPr>
                                        <a:rPr lang="zh-CN" altLang="en-US" i="1">
                                          <a:solidFill>
                                            <a:schemeClr val="bg1"/>
                                          </a:solidFill>
                                          <a:latin typeface="Cambria Math" panose="02040503050406030204" pitchFamily="18" charset="0"/>
                                        </a:rPr>
                                      </m:ctrlPr>
                                    </m:dPr>
                                    <m:e>
                                      <m:nary>
                                        <m:naryPr>
                                          <m:chr m:val="∑"/>
                                          <m:limLoc m:val="undOvr"/>
                                          <m:grow m:val="on"/>
                                          <m:ctrlPr>
                                            <a:rPr lang="zh-CN" altLang="en-US" i="1">
                                              <a:solidFill>
                                                <a:schemeClr val="bg1"/>
                                              </a:solidFill>
                                              <a:latin typeface="Cambria Math" panose="02040503050406030204" pitchFamily="18" charset="0"/>
                                            </a:rPr>
                                          </m:ctrlPr>
                                        </m:naryPr>
                                        <m:sub>
                                          <m:r>
                                            <a:rPr lang="zh-CN" altLang="en-US" i="1">
                                              <a:solidFill>
                                                <a:schemeClr val="bg1"/>
                                              </a:solidFill>
                                              <a:latin typeface="Cambria Math" panose="02040503050406030204" pitchFamily="18" charset="0"/>
                                            </a:rPr>
                                            <m:t>𝑗</m:t>
                                          </m:r>
                                          <m:r>
                                            <a:rPr lang="zh-CN" altLang="en-US" i="0">
                                              <a:solidFill>
                                                <a:schemeClr val="bg1"/>
                                              </a:solidFill>
                                              <a:latin typeface="Cambria Math" panose="02040503050406030204" pitchFamily="18" charset="0"/>
                                            </a:rPr>
                                            <m:t>=1</m:t>
                                          </m:r>
                                        </m:sub>
                                        <m:sup>
                                          <m:r>
                                            <a:rPr lang="zh-CN" altLang="en-US" i="0">
                                              <a:solidFill>
                                                <a:schemeClr val="bg1"/>
                                              </a:solidFill>
                                              <a:latin typeface="Cambria Math" panose="02040503050406030204" pitchFamily="18" charset="0"/>
                                            </a:rPr>
                                            <m:t>5</m:t>
                                          </m:r>
                                        </m:sup>
                                        <m:e>
                                          <m:r>
                                            <a:rPr lang="zh-CN" altLang="en-US" i="0">
                                              <a:solidFill>
                                                <a:schemeClr val="bg1"/>
                                              </a:solidFill>
                                              <a:latin typeface="Cambria Math" panose="02040503050406030204" pitchFamily="18" charset="0"/>
                                            </a:rPr>
                                            <m:t> </m:t>
                                          </m:r>
                                        </m:e>
                                      </m:nary>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𝐾</m:t>
                                          </m:r>
                                        </m:e>
                                        <m:sub>
                                          <m:r>
                                            <a:rPr lang="zh-CN" altLang="en-US" i="1">
                                              <a:solidFill>
                                                <a:schemeClr val="bg1"/>
                                              </a:solidFill>
                                              <a:latin typeface="Cambria Math" panose="02040503050406030204" pitchFamily="18" charset="0"/>
                                            </a:rPr>
                                            <m:t>𝑗𝑖</m:t>
                                          </m:r>
                                        </m:sub>
                                      </m:sSub>
                                      <m:sSub>
                                        <m:sSubPr>
                                          <m:ctrlPr>
                                            <a:rPr lang="zh-CN" altLang="en-US" i="1">
                                              <a:solidFill>
                                                <a:schemeClr val="bg1"/>
                                              </a:solidFill>
                                              <a:latin typeface="Cambria Math" panose="02040503050406030204" pitchFamily="18" charset="0"/>
                                            </a:rPr>
                                          </m:ctrlPr>
                                        </m:sSubPr>
                                        <m:e>
                                          <m:r>
                                            <a:rPr lang="zh-CN" altLang="en-US" i="1">
                                              <a:solidFill>
                                                <a:schemeClr val="bg1"/>
                                              </a:solidFill>
                                              <a:latin typeface="Cambria Math" panose="02040503050406030204" pitchFamily="18" charset="0"/>
                                            </a:rPr>
                                            <m:t>𝛼</m:t>
                                          </m:r>
                                        </m:e>
                                        <m:sub>
                                          <m:r>
                                            <a:rPr lang="zh-CN" altLang="en-US" i="1">
                                              <a:solidFill>
                                                <a:schemeClr val="bg1"/>
                                              </a:solidFill>
                                              <a:latin typeface="Cambria Math" panose="02040503050406030204" pitchFamily="18" charset="0"/>
                                            </a:rPr>
                                            <m:t>𝑗</m:t>
                                          </m:r>
                                        </m:sub>
                                      </m:sSub>
                                      <m:d>
                                        <m:dPr>
                                          <m:ctrlPr>
                                            <a:rPr lang="zh-CN" altLang="en-US" i="1">
                                              <a:solidFill>
                                                <a:schemeClr val="bg1"/>
                                              </a:solidFill>
                                              <a:latin typeface="Cambria Math" panose="02040503050406030204" pitchFamily="18" charset="0"/>
                                            </a:rPr>
                                          </m:ctrlPr>
                                        </m:dPr>
                                        <m:e>
                                          <m:r>
                                            <a:rPr lang="zh-CN" altLang="en-US" i="1">
                                              <a:solidFill>
                                                <a:schemeClr val="bg1"/>
                                              </a:solidFill>
                                              <a:latin typeface="Cambria Math" panose="02040503050406030204" pitchFamily="18" charset="0"/>
                                            </a:rPr>
                                            <m:t>𝑡</m:t>
                                          </m:r>
                                        </m:e>
                                      </m:d>
                                    </m:e>
                                  </m:d>
                                </m:e>
                              </m:func>
                            </m:e>
                          </m:d>
                        </m:e>
                      </m:eqArr>
                    </m:oMath>
                  </m:oMathPara>
                </a14:m>
                <a:endParaRPr lang="zh-CN" altLang="en-US" dirty="0">
                  <a:solidFill>
                    <a:schemeClr val="bg1"/>
                  </a:solidFill>
                </a:endParaRPr>
              </a:p>
            </p:txBody>
          </p:sp>
        </mc:Choice>
        <mc:Fallback xmlns="">
          <p:sp>
            <p:nvSpPr>
              <p:cNvPr id="18" name="文本框 17">
                <a:extLst>
                  <a:ext uri="{FF2B5EF4-FFF2-40B4-BE49-F238E27FC236}">
                    <a16:creationId xmlns:a16="http://schemas.microsoft.com/office/drawing/2014/main" id="{E7D0C0E5-633F-4A85-AEF4-A9ACA7DDF1F9}"/>
                  </a:ext>
                </a:extLst>
              </p:cNvPr>
              <p:cNvSpPr txBox="1">
                <a:spLocks noRot="1" noChangeAspect="1" noMove="1" noResize="1" noEditPoints="1" noAdjustHandles="1" noChangeArrowheads="1" noChangeShapeType="1" noTextEdit="1"/>
              </p:cNvSpPr>
              <p:nvPr/>
            </p:nvSpPr>
            <p:spPr>
              <a:xfrm>
                <a:off x="2173846" y="3688346"/>
                <a:ext cx="4609070" cy="191558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3036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D889D8C-9E1E-4579-882B-067107FAE385}"/>
              </a:ext>
            </a:extLst>
          </p:cNvPr>
          <p:cNvSpPr>
            <a:spLocks noGrp="1" noChangeArrowheads="1"/>
          </p:cNvSpPr>
          <p:nvPr>
            <p:ph type="title"/>
          </p:nvPr>
        </p:nvSpPr>
        <p:spPr/>
        <p:txBody>
          <a:bodyPr/>
          <a:lstStyle/>
          <a:p>
            <a:pPr eaLnBrk="1" hangingPunct="1"/>
            <a:r>
              <a:rPr lang="zh-CN" altLang="en-US" b="0">
                <a:latin typeface="Times New Roman" panose="02020603050405020304" pitchFamily="18" charset="0"/>
              </a:rPr>
              <a:t>目前中国</a:t>
            </a:r>
            <a:r>
              <a:rPr lang="zh-CN" altLang="en-US" b="0">
                <a:latin typeface="宋体,Bold" charset="-122"/>
              </a:rPr>
              <a:t>常用的坐标系统</a:t>
            </a:r>
            <a:endParaRPr lang="zh-CN" altLang="en-US">
              <a:latin typeface="Times New Roman" panose="02020603050405020304" pitchFamily="18" charset="0"/>
            </a:endParaRPr>
          </a:p>
        </p:txBody>
      </p:sp>
      <p:sp>
        <p:nvSpPr>
          <p:cNvPr id="32771" name="Rectangle 3">
            <a:extLst>
              <a:ext uri="{FF2B5EF4-FFF2-40B4-BE49-F238E27FC236}">
                <a16:creationId xmlns:a16="http://schemas.microsoft.com/office/drawing/2014/main" id="{E218FF93-DCD2-4A4A-A332-76E797C73B66}"/>
              </a:ext>
            </a:extLst>
          </p:cNvPr>
          <p:cNvSpPr>
            <a:spLocks noGrp="1" noChangeArrowheads="1"/>
          </p:cNvSpPr>
          <p:nvPr>
            <p:ph type="body" idx="1"/>
          </p:nvPr>
        </p:nvSpPr>
        <p:spPr>
          <a:xfrm>
            <a:off x="685800" y="1828800"/>
            <a:ext cx="8062913" cy="5029200"/>
          </a:xfrm>
        </p:spPr>
        <p:txBody>
          <a:bodyPr/>
          <a:lstStyle/>
          <a:p>
            <a:pPr eaLnBrk="1" hangingPunct="1"/>
            <a:r>
              <a:rPr lang="en-US" altLang="zh-CN" sz="2800" b="0" dirty="0">
                <a:latin typeface="Arial" panose="020B0604020202020204" pitchFamily="34" charset="0"/>
              </a:rPr>
              <a:t>WGS-84</a:t>
            </a:r>
            <a:r>
              <a:rPr lang="zh-CN" altLang="en-US" sz="2800" b="0" dirty="0">
                <a:latin typeface="Arial" panose="020B0604020202020204" pitchFamily="34" charset="0"/>
              </a:rPr>
              <a:t>（</a:t>
            </a:r>
            <a:r>
              <a:rPr lang="en-US" altLang="zh-CN" sz="2800" dirty="0"/>
              <a:t>World Geodetic System-84 </a:t>
            </a:r>
            <a:r>
              <a:rPr lang="zh-CN" altLang="en-US" sz="2800" dirty="0"/>
              <a:t>）</a:t>
            </a:r>
            <a:r>
              <a:rPr lang="zh-CN" altLang="en-US" sz="2800" dirty="0">
                <a:latin typeface="Arial" panose="020B0604020202020204" pitchFamily="34" charset="0"/>
                <a:ea typeface="GungsuhChe" panose="02030609000101010101" pitchFamily="49" charset="-127"/>
              </a:rPr>
              <a:t>世界大地坐标系</a:t>
            </a:r>
            <a:r>
              <a:rPr lang="en-US" altLang="zh-CN" sz="2800" dirty="0">
                <a:latin typeface="Arial" panose="020B0604020202020204" pitchFamily="34" charset="0"/>
                <a:ea typeface="GungsuhChe" panose="02030609000101010101" pitchFamily="49" charset="-127"/>
              </a:rPr>
              <a:t>-84</a:t>
            </a:r>
            <a:endParaRPr lang="en-US" altLang="zh-CN" sz="2800" dirty="0">
              <a:latin typeface="Arial" panose="020B0604020202020204" pitchFamily="34" charset="0"/>
            </a:endParaRPr>
          </a:p>
          <a:p>
            <a:pPr eaLnBrk="1" hangingPunct="1"/>
            <a:r>
              <a:rPr lang="en-US" altLang="zh-CN" sz="2800" b="0" dirty="0">
                <a:latin typeface="Arial" panose="020B0604020202020204" pitchFamily="34" charset="0"/>
              </a:rPr>
              <a:t>1954 </a:t>
            </a:r>
            <a:r>
              <a:rPr lang="zh-CN" altLang="en-US" sz="2800" dirty="0">
                <a:latin typeface="黑体,Bold" charset="-122"/>
              </a:rPr>
              <a:t>年北京坐标系</a:t>
            </a:r>
            <a:endParaRPr lang="zh-CN" altLang="en-US" sz="2800" dirty="0">
              <a:latin typeface="Arial" panose="020B0604020202020204" pitchFamily="34" charset="0"/>
            </a:endParaRPr>
          </a:p>
          <a:p>
            <a:pPr lvl="1" eaLnBrk="1" hangingPunct="1"/>
            <a:r>
              <a:rPr lang="zh-CN" altLang="en-US" sz="2400" dirty="0">
                <a:latin typeface="华文楷体" panose="02010600040101010101" pitchFamily="2" charset="-122"/>
                <a:ea typeface="华文楷体" panose="02010600040101010101" pitchFamily="2" charset="-122"/>
              </a:rPr>
              <a:t>是我国曾经采用的大地测量坐标系</a:t>
            </a:r>
          </a:p>
          <a:p>
            <a:pPr lvl="1" eaLnBrk="1" hangingPunct="1"/>
            <a:r>
              <a:rPr lang="en-US" altLang="zh-CN" sz="2400" dirty="0">
                <a:latin typeface="华文楷体" panose="02010600040101010101" pitchFamily="2" charset="-122"/>
                <a:ea typeface="华文楷体" panose="02010600040101010101" pitchFamily="2" charset="-122"/>
              </a:rPr>
              <a:t>1942 </a:t>
            </a:r>
            <a:r>
              <a:rPr lang="zh-CN" altLang="en-US" sz="2400" dirty="0">
                <a:latin typeface="华文楷体" panose="02010600040101010101" pitchFamily="2" charset="-122"/>
                <a:ea typeface="华文楷体" panose="02010600040101010101" pitchFamily="2" charset="-122"/>
              </a:rPr>
              <a:t>年普尔科沃坐标系</a:t>
            </a:r>
          </a:p>
          <a:p>
            <a:pPr eaLnBrk="1" hangingPunct="1"/>
            <a:r>
              <a:rPr lang="en-US" altLang="zh-CN" sz="2800" b="0" dirty="0">
                <a:latin typeface="Arial" panose="020B0604020202020204" pitchFamily="34" charset="0"/>
              </a:rPr>
              <a:t>1980 </a:t>
            </a:r>
            <a:r>
              <a:rPr lang="zh-CN" altLang="en-US" sz="2800" dirty="0">
                <a:latin typeface="黑体,Bold" charset="-122"/>
                <a:ea typeface="黑体,Bold" charset="-122"/>
              </a:rPr>
              <a:t>年西安大地坐标系</a:t>
            </a:r>
          </a:p>
          <a:p>
            <a:pPr eaLnBrk="1" hangingPunct="1"/>
            <a:r>
              <a:rPr lang="en-US" altLang="zh-CN" sz="2800" dirty="0"/>
              <a:t>CGCS2000(2000</a:t>
            </a:r>
            <a:r>
              <a:rPr lang="zh-CN" altLang="en-US" sz="2800" dirty="0"/>
              <a:t>中国大地坐标系</a:t>
            </a:r>
            <a:r>
              <a:rPr lang="en-US" altLang="zh-CN" sz="2800" dirty="0"/>
              <a:t>)</a:t>
            </a:r>
            <a:endParaRPr lang="en-US" altLang="zh-CN" sz="2800" dirty="0">
              <a:latin typeface="Arial" panose="020B0604020202020204" pitchFamily="34" charset="0"/>
            </a:endParaRPr>
          </a:p>
          <a:p>
            <a:pPr lvl="1" eaLnBrk="1" hangingPunct="1"/>
            <a:r>
              <a:rPr lang="zh-CN" altLang="en-US" sz="2400" dirty="0"/>
              <a:t>各坐标系的差异：</a:t>
            </a:r>
          </a:p>
          <a:p>
            <a:pPr lvl="2" eaLnBrk="1" hangingPunct="1"/>
            <a:r>
              <a:rPr lang="en-US" altLang="zh-CN" sz="2000" dirty="0"/>
              <a:t>1.</a:t>
            </a:r>
            <a:r>
              <a:rPr lang="zh-CN" altLang="en-US" sz="2000" dirty="0"/>
              <a:t>　坐标原点</a:t>
            </a:r>
          </a:p>
          <a:p>
            <a:pPr lvl="2" eaLnBrk="1" hangingPunct="1"/>
            <a:r>
              <a:rPr lang="en-US" altLang="zh-CN" sz="2000" dirty="0"/>
              <a:t>2.</a:t>
            </a:r>
            <a:r>
              <a:rPr lang="zh-CN" altLang="en-US" sz="2000" dirty="0"/>
              <a:t>　坐标轴的指向</a:t>
            </a:r>
          </a:p>
          <a:p>
            <a:pPr lvl="2" eaLnBrk="1" hangingPunct="1"/>
            <a:r>
              <a:rPr lang="en-US" altLang="zh-CN" sz="2000" dirty="0"/>
              <a:t>3.</a:t>
            </a:r>
            <a:r>
              <a:rPr lang="zh-CN" altLang="en-US" sz="2000" dirty="0"/>
              <a:t>　采用的参考椭球</a:t>
            </a:r>
          </a:p>
        </p:txBody>
      </p:sp>
      <p:sp>
        <p:nvSpPr>
          <p:cNvPr id="32772" name="AutoShape 4">
            <a:hlinkClick r:id="rId3" action="ppaction://hlinksldjump"/>
            <a:extLst>
              <a:ext uri="{FF2B5EF4-FFF2-40B4-BE49-F238E27FC236}">
                <a16:creationId xmlns:a16="http://schemas.microsoft.com/office/drawing/2014/main" id="{1577BE64-361F-49DE-B46E-A32C46BCBEC9}"/>
              </a:ext>
            </a:extLst>
          </p:cNvPr>
          <p:cNvSpPr>
            <a:spLocks noChangeArrowheads="1"/>
          </p:cNvSpPr>
          <p:nvPr/>
        </p:nvSpPr>
        <p:spPr bwMode="auto">
          <a:xfrm>
            <a:off x="8496300" y="1916113"/>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3" name="AutoShape 5">
            <a:hlinkClick r:id="rId4" action="ppaction://hlinksldjump"/>
            <a:extLst>
              <a:ext uri="{FF2B5EF4-FFF2-40B4-BE49-F238E27FC236}">
                <a16:creationId xmlns:a16="http://schemas.microsoft.com/office/drawing/2014/main" id="{C2E10D1A-0E4D-479F-8B06-95AD446D0E1C}"/>
              </a:ext>
            </a:extLst>
          </p:cNvPr>
          <p:cNvSpPr>
            <a:spLocks noChangeArrowheads="1"/>
          </p:cNvSpPr>
          <p:nvPr/>
        </p:nvSpPr>
        <p:spPr bwMode="auto">
          <a:xfrm>
            <a:off x="4716463" y="2852738"/>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4" name="AutoShape 6">
            <a:hlinkClick r:id="rId5" action="ppaction://hlinksldjump"/>
            <a:extLst>
              <a:ext uri="{FF2B5EF4-FFF2-40B4-BE49-F238E27FC236}">
                <a16:creationId xmlns:a16="http://schemas.microsoft.com/office/drawing/2014/main" id="{861C33B1-67E3-4167-9DB4-DE73B321D5F9}"/>
              </a:ext>
            </a:extLst>
          </p:cNvPr>
          <p:cNvSpPr>
            <a:spLocks noChangeArrowheads="1"/>
          </p:cNvSpPr>
          <p:nvPr/>
        </p:nvSpPr>
        <p:spPr bwMode="auto">
          <a:xfrm>
            <a:off x="5148263" y="4149725"/>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75" name="AutoShape 7">
            <a:hlinkClick r:id="rId6" action="ppaction://hlinksldjump"/>
            <a:extLst>
              <a:ext uri="{FF2B5EF4-FFF2-40B4-BE49-F238E27FC236}">
                <a16:creationId xmlns:a16="http://schemas.microsoft.com/office/drawing/2014/main" id="{D8DE8C93-2189-4556-BD5E-57610A1FD5AE}"/>
              </a:ext>
            </a:extLst>
          </p:cNvPr>
          <p:cNvSpPr>
            <a:spLocks noChangeArrowheads="1"/>
          </p:cNvSpPr>
          <p:nvPr/>
        </p:nvSpPr>
        <p:spPr bwMode="auto">
          <a:xfrm>
            <a:off x="8676456" y="6313952"/>
            <a:ext cx="467544" cy="544048"/>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32776" name="AutoShape 8">
            <a:hlinkClick r:id="rId7" action="ppaction://hlinksldjump"/>
            <a:extLst>
              <a:ext uri="{FF2B5EF4-FFF2-40B4-BE49-F238E27FC236}">
                <a16:creationId xmlns:a16="http://schemas.microsoft.com/office/drawing/2014/main" id="{D1BAFF2D-92C3-4944-97E1-729C583F9C2A}"/>
              </a:ext>
            </a:extLst>
          </p:cNvPr>
          <p:cNvSpPr>
            <a:spLocks noChangeArrowheads="1"/>
          </p:cNvSpPr>
          <p:nvPr/>
        </p:nvSpPr>
        <p:spPr bwMode="auto">
          <a:xfrm>
            <a:off x="6877050" y="4724400"/>
            <a:ext cx="647700" cy="431800"/>
          </a:xfrm>
          <a:custGeom>
            <a:avLst/>
            <a:gdLst>
              <a:gd name="T0" fmla="*/ 14566503 w 21600"/>
              <a:gd name="T1" fmla="*/ 0 h 21600"/>
              <a:gd name="T2" fmla="*/ 0 w 21600"/>
              <a:gd name="T3" fmla="*/ 4316001 h 21600"/>
              <a:gd name="T4" fmla="*/ 14566503 w 21600"/>
              <a:gd name="T5" fmla="*/ 8632002 h 21600"/>
              <a:gd name="T6" fmla="*/ 19422004 w 21600"/>
              <a:gd name="T7" fmla="*/ 431600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日期占位符 1">
            <a:extLst>
              <a:ext uri="{FF2B5EF4-FFF2-40B4-BE49-F238E27FC236}">
                <a16:creationId xmlns:a16="http://schemas.microsoft.com/office/drawing/2014/main" id="{9446F960-355E-4BA4-8D52-EE63EE481846}"/>
              </a:ext>
            </a:extLst>
          </p:cNvPr>
          <p:cNvSpPr>
            <a:spLocks noGrp="1"/>
          </p:cNvSpPr>
          <p:nvPr>
            <p:ph type="dt" sz="half" idx="10"/>
          </p:nvPr>
        </p:nvSpPr>
        <p:spPr/>
        <p:txBody>
          <a:bodyPr/>
          <a:lstStyle/>
          <a:p>
            <a:pPr>
              <a:defRPr/>
            </a:pPr>
            <a:fld id="{14FC00DD-5287-4055-AD39-BE859D5B28A2}" type="datetime13">
              <a:rPr lang="zh-CN" altLang="en-US" smtClean="0"/>
              <a:t>下午5时25分39秒</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4411C0E-EF08-4D1A-94B3-0AD501A53B09}"/>
              </a:ext>
            </a:extLst>
          </p:cNvPr>
          <p:cNvSpPr>
            <a:spLocks noGrp="1" noChangeArrowheads="1"/>
          </p:cNvSpPr>
          <p:nvPr>
            <p:ph type="title"/>
          </p:nvPr>
        </p:nvSpPr>
        <p:spPr/>
        <p:txBody>
          <a:bodyPr/>
          <a:lstStyle/>
          <a:p>
            <a:pPr eaLnBrk="1" hangingPunct="1"/>
            <a:r>
              <a:rPr lang="en-US" altLang="zh-CN"/>
              <a:t>WGS84</a:t>
            </a:r>
            <a:r>
              <a:rPr lang="zh-CN" altLang="en-US"/>
              <a:t>（大地）坐标系</a:t>
            </a:r>
          </a:p>
        </p:txBody>
      </p:sp>
      <p:sp>
        <p:nvSpPr>
          <p:cNvPr id="31747" name="Rectangle 3">
            <a:extLst>
              <a:ext uri="{FF2B5EF4-FFF2-40B4-BE49-F238E27FC236}">
                <a16:creationId xmlns:a16="http://schemas.microsoft.com/office/drawing/2014/main" id="{7734F027-BCFE-4D5F-B2D0-3A3DFB951D8A}"/>
              </a:ext>
            </a:extLst>
          </p:cNvPr>
          <p:cNvSpPr>
            <a:spLocks noGrp="1" noChangeArrowheads="1"/>
          </p:cNvSpPr>
          <p:nvPr>
            <p:ph type="body" idx="1"/>
          </p:nvPr>
        </p:nvSpPr>
        <p:spPr>
          <a:xfrm>
            <a:off x="1600200" y="1916113"/>
            <a:ext cx="7543800" cy="4537075"/>
          </a:xfrm>
        </p:spPr>
        <p:txBody>
          <a:bodyPr/>
          <a:lstStyle/>
          <a:p>
            <a:pPr eaLnBrk="1" hangingPunct="1"/>
            <a:r>
              <a:rPr lang="zh-CN" altLang="en-US"/>
              <a:t>坐标系的几何定义是：</a:t>
            </a:r>
          </a:p>
          <a:p>
            <a:pPr lvl="4" eaLnBrk="1" hangingPunct="1"/>
            <a:r>
              <a:rPr lang="zh-CN" altLang="en-US" sz="2600" b="1">
                <a:solidFill>
                  <a:srgbClr val="FF9900"/>
                </a:solidFill>
              </a:rPr>
              <a:t>原点</a:t>
            </a:r>
            <a:r>
              <a:rPr lang="zh-CN" altLang="en-US" sz="2600" b="1"/>
              <a:t>在地球</a:t>
            </a:r>
            <a:r>
              <a:rPr lang="zh-CN" altLang="en-US" sz="2600" b="1" i="1">
                <a:solidFill>
                  <a:srgbClr val="CCFF66"/>
                </a:solidFill>
              </a:rPr>
              <a:t>质心</a:t>
            </a:r>
            <a:r>
              <a:rPr lang="en-US" altLang="zh-CN" sz="2600" b="1"/>
              <a:t>,</a:t>
            </a:r>
            <a:r>
              <a:rPr lang="en-US" altLang="zh-CN" sz="2600" b="1">
                <a:solidFill>
                  <a:srgbClr val="FF9900"/>
                </a:solidFill>
              </a:rPr>
              <a:t>z</a:t>
            </a:r>
            <a:r>
              <a:rPr lang="zh-CN" altLang="en-US" sz="2600" b="1">
                <a:solidFill>
                  <a:srgbClr val="FF9900"/>
                </a:solidFill>
              </a:rPr>
              <a:t>轴指向</a:t>
            </a:r>
            <a:r>
              <a:rPr lang="zh-CN" altLang="en-US" sz="2600" b="1"/>
              <a:t> </a:t>
            </a:r>
            <a:r>
              <a:rPr lang="en-US" altLang="zh-CN" sz="2600" b="1"/>
              <a:t>BIH 1984</a:t>
            </a:r>
            <a:r>
              <a:rPr lang="zh-CN" altLang="en-US" sz="2600" b="1"/>
              <a:t>．</a:t>
            </a:r>
            <a:r>
              <a:rPr lang="en-US" altLang="zh-CN" sz="2600" b="1"/>
              <a:t>0</a:t>
            </a:r>
            <a:r>
              <a:rPr lang="zh-CN" altLang="en-US" sz="2600" b="1"/>
              <a:t>定义的协议地球极</a:t>
            </a:r>
            <a:r>
              <a:rPr lang="en-US" altLang="zh-CN" sz="2600" b="1"/>
              <a:t>(CTP</a:t>
            </a:r>
            <a:r>
              <a:rPr lang="zh-CN" altLang="en-US" sz="2600" b="1"/>
              <a:t>）方向，</a:t>
            </a:r>
            <a:r>
              <a:rPr lang="en-US" altLang="zh-CN" sz="2600" b="1">
                <a:solidFill>
                  <a:srgbClr val="FF9900"/>
                </a:solidFill>
              </a:rPr>
              <a:t>X</a:t>
            </a:r>
            <a:r>
              <a:rPr lang="zh-CN" altLang="en-US" sz="2600" b="1">
                <a:solidFill>
                  <a:srgbClr val="FF9900"/>
                </a:solidFill>
              </a:rPr>
              <a:t>轴指向</a:t>
            </a:r>
            <a:r>
              <a:rPr lang="zh-CN" altLang="en-US" sz="2600" b="1"/>
              <a:t> </a:t>
            </a:r>
            <a:r>
              <a:rPr lang="en-US" altLang="zh-CN" sz="2600" b="1"/>
              <a:t>BIH 1984.0 </a:t>
            </a:r>
            <a:r>
              <a:rPr lang="zh-CN" altLang="en-US" sz="2600" b="1"/>
              <a:t>的零子午面和 </a:t>
            </a:r>
            <a:r>
              <a:rPr lang="en-US" altLang="zh-CN" sz="2600" b="1"/>
              <a:t>CTP</a:t>
            </a:r>
            <a:r>
              <a:rPr lang="zh-CN" altLang="en-US" sz="2600" b="1"/>
              <a:t>赤道的交点。</a:t>
            </a:r>
            <a:r>
              <a:rPr lang="en-US" altLang="zh-CN" sz="2600" b="1"/>
              <a:t>Y</a:t>
            </a:r>
            <a:r>
              <a:rPr lang="zh-CN" altLang="en-US" sz="2600" b="1"/>
              <a:t>轴与 </a:t>
            </a:r>
            <a:r>
              <a:rPr lang="en-US" altLang="zh-CN" sz="2600" b="1"/>
              <a:t>Z</a:t>
            </a:r>
            <a:r>
              <a:rPr lang="zh-CN" altLang="en-US" sz="2600" b="1"/>
              <a:t>、</a:t>
            </a:r>
            <a:r>
              <a:rPr lang="en-US" altLang="zh-CN" sz="2600" b="1"/>
              <a:t>X</a:t>
            </a:r>
            <a:r>
              <a:rPr lang="zh-CN" altLang="en-US" sz="2600" b="1"/>
              <a:t>轴构成右手坐标系（如图所示）。</a:t>
            </a:r>
            <a:r>
              <a:rPr lang="zh-CN" altLang="en-US" sz="2400" b="1"/>
              <a:t> </a:t>
            </a:r>
          </a:p>
          <a:p>
            <a:pPr lvl="4" eaLnBrk="1" hangingPunct="1"/>
            <a:endParaRPr lang="zh-CN" altLang="en-US" sz="2400" b="1"/>
          </a:p>
          <a:p>
            <a:pPr lvl="4" eaLnBrk="1" hangingPunct="1"/>
            <a:r>
              <a:rPr lang="en-US" altLang="zh-CN" sz="3200"/>
              <a:t>WGs-84</a:t>
            </a:r>
            <a:r>
              <a:rPr lang="zh-CN" altLang="en-US" sz="3200"/>
              <a:t>椭球及有关常数：</a:t>
            </a:r>
            <a:r>
              <a:rPr lang="zh-CN" altLang="en-US"/>
              <a:t> </a:t>
            </a:r>
          </a:p>
          <a:p>
            <a:pPr lvl="4" eaLnBrk="1" hangingPunct="1"/>
            <a:r>
              <a:rPr lang="zh-CN" altLang="en-US" b="1">
                <a:solidFill>
                  <a:srgbClr val="FF9900"/>
                </a:solidFill>
              </a:rPr>
              <a:t>长半轴：</a:t>
            </a:r>
            <a:r>
              <a:rPr lang="zh-CN" altLang="en-US" b="1"/>
              <a:t> </a:t>
            </a:r>
            <a:r>
              <a:rPr lang="en-US" altLang="zh-CN" b="1"/>
              <a:t>6378137± 2</a:t>
            </a:r>
            <a:r>
              <a:rPr lang="zh-CN" altLang="en-US" b="1"/>
              <a:t>（</a:t>
            </a:r>
            <a:r>
              <a:rPr lang="en-US" altLang="zh-CN" b="1"/>
              <a:t>m</a:t>
            </a:r>
            <a:r>
              <a:rPr lang="zh-CN" altLang="en-US" b="1"/>
              <a:t>） </a:t>
            </a:r>
          </a:p>
          <a:p>
            <a:pPr lvl="4" eaLnBrk="1" hangingPunct="1"/>
            <a:r>
              <a:rPr lang="zh-CN" altLang="en-US" b="1">
                <a:solidFill>
                  <a:srgbClr val="FF9900"/>
                </a:solidFill>
              </a:rPr>
              <a:t>扁率：</a:t>
            </a:r>
            <a:r>
              <a:rPr lang="zh-CN" altLang="en-US" b="1"/>
              <a:t> </a:t>
            </a:r>
            <a:r>
              <a:rPr lang="en-US" altLang="zh-CN" b="1"/>
              <a:t>1</a:t>
            </a:r>
            <a:r>
              <a:rPr lang="zh-CN" altLang="en-US" b="1"/>
              <a:t>：</a:t>
            </a:r>
            <a:r>
              <a:rPr lang="en-US" altLang="zh-CN" b="1"/>
              <a:t>298.257223563 </a:t>
            </a:r>
          </a:p>
        </p:txBody>
      </p:sp>
      <p:pic>
        <p:nvPicPr>
          <p:cNvPr id="34820" name="Picture 4" descr="wgs84">
            <a:hlinkClick r:id="rId3" action="ppaction://hlinksldjump"/>
            <a:extLst>
              <a:ext uri="{FF2B5EF4-FFF2-40B4-BE49-F238E27FC236}">
                <a16:creationId xmlns:a16="http://schemas.microsoft.com/office/drawing/2014/main" id="{75BD1C1F-AEA3-462D-A539-CE2FB9265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92375"/>
            <a:ext cx="37084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AutoShape 5">
            <a:hlinkClick r:id="rId5" action="ppaction://hlinksldjump"/>
            <a:extLst>
              <a:ext uri="{FF2B5EF4-FFF2-40B4-BE49-F238E27FC236}">
                <a16:creationId xmlns:a16="http://schemas.microsoft.com/office/drawing/2014/main" id="{19B93C53-0695-4D3D-A033-5B22B0655538}"/>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684C70EF-6C79-4221-87B9-331506103C07}"/>
              </a:ext>
            </a:extLst>
          </p:cNvPr>
          <p:cNvSpPr>
            <a:spLocks noGrp="1"/>
          </p:cNvSpPr>
          <p:nvPr>
            <p:ph type="dt" sz="half" idx="10"/>
          </p:nvPr>
        </p:nvSpPr>
        <p:spPr/>
        <p:txBody>
          <a:bodyPr/>
          <a:lstStyle/>
          <a:p>
            <a:pPr>
              <a:defRPr/>
            </a:pPr>
            <a:fld id="{62098E72-DA6C-430E-96F0-48FCB36D0B82}" type="datetime13">
              <a:rPr lang="zh-CN" altLang="en-US" smtClean="0"/>
              <a:t>下午5时25分39秒</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1747">
                                            <p:txEl>
                                              <p:pRg st="1" end="1"/>
                                            </p:txEl>
                                          </p:spTgt>
                                        </p:tgtEl>
                                        <p:attrNameLst>
                                          <p:attrName>style.visibility</p:attrName>
                                        </p:attrNameLst>
                                      </p:cBhvr>
                                      <p:to>
                                        <p:strVal val="visible"/>
                                      </p:to>
                                    </p:set>
                                    <p:anim calcmode="discrete" valueType="clr">
                                      <p:cBhvr override="childStyle">
                                        <p:cTn id="7" dur="80"/>
                                        <p:tgtEl>
                                          <p:spTgt spid="3174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1747">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1747">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1747">
                                            <p:txEl>
                                              <p:pRg st="3" end="3"/>
                                            </p:txEl>
                                          </p:spTgt>
                                        </p:tgtEl>
                                        <p:attrNameLst>
                                          <p:attrName>style.visibility</p:attrName>
                                        </p:attrNameLst>
                                      </p:cBhvr>
                                      <p:to>
                                        <p:strVal val="visible"/>
                                      </p:to>
                                    </p:set>
                                    <p:anim calcmode="discrete" valueType="clr">
                                      <p:cBhvr override="childStyle">
                                        <p:cTn id="14" dur="80"/>
                                        <p:tgtEl>
                                          <p:spTgt spid="31747">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1747">
                                            <p:txEl>
                                              <p:pRg st="3" end="3"/>
                                            </p:txEl>
                                          </p:spTgt>
                                        </p:tgtEl>
                                        <p:attrNameLst>
                                          <p:attrName>fillcolor</p:attrName>
                                        </p:attrNameLst>
                                      </p:cBhvr>
                                      <p:tavLst>
                                        <p:tav tm="0">
                                          <p:val>
                                            <p:clrVal>
                                              <a:schemeClr val="accent2"/>
                                            </p:clrVal>
                                          </p:val>
                                        </p:tav>
                                        <p:tav tm="50000">
                                          <p:val>
                                            <p:clrVal>
                                              <a:schemeClr val="hlink"/>
                                            </p:clrVal>
                                          </p:val>
                                        </p:tav>
                                      </p:tavLst>
                                    </p:anim>
                                    <p:set>
                                      <p:cBhvr>
                                        <p:cTn id="16" dur="80"/>
                                        <p:tgtEl>
                                          <p:spTgt spid="31747">
                                            <p:txEl>
                                              <p:pRg st="3" end="3"/>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1747">
                                            <p:txEl>
                                              <p:pRg st="4" end="4"/>
                                            </p:txEl>
                                          </p:spTgt>
                                        </p:tgtEl>
                                        <p:attrNameLst>
                                          <p:attrName>style.visibility</p:attrName>
                                        </p:attrNameLst>
                                      </p:cBhvr>
                                      <p:to>
                                        <p:strVal val="visible"/>
                                      </p:to>
                                    </p:set>
                                    <p:anim calcmode="discrete" valueType="clr">
                                      <p:cBhvr override="childStyle">
                                        <p:cTn id="21" dur="80"/>
                                        <p:tgtEl>
                                          <p:spTgt spid="3174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1747">
                                            <p:txEl>
                                              <p:pRg st="4" end="4"/>
                                            </p:txEl>
                                          </p:spTgt>
                                        </p:tgtEl>
                                        <p:attrNameLst>
                                          <p:attrName>fillcolor</p:attrName>
                                        </p:attrNameLst>
                                      </p:cBhvr>
                                      <p:tavLst>
                                        <p:tav tm="0">
                                          <p:val>
                                            <p:clrVal>
                                              <a:schemeClr val="accent2"/>
                                            </p:clrVal>
                                          </p:val>
                                        </p:tav>
                                        <p:tav tm="50000">
                                          <p:val>
                                            <p:clrVal>
                                              <a:schemeClr val="hlink"/>
                                            </p:clrVal>
                                          </p:val>
                                        </p:tav>
                                      </p:tavLst>
                                    </p:anim>
                                    <p:set>
                                      <p:cBhvr>
                                        <p:cTn id="23" dur="80"/>
                                        <p:tgtEl>
                                          <p:spTgt spid="31747">
                                            <p:txEl>
                                              <p:pRg st="4" end="4"/>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1747">
                                            <p:txEl>
                                              <p:pRg st="5" end="5"/>
                                            </p:txEl>
                                          </p:spTgt>
                                        </p:tgtEl>
                                        <p:attrNameLst>
                                          <p:attrName>style.visibility</p:attrName>
                                        </p:attrNameLst>
                                      </p:cBhvr>
                                      <p:to>
                                        <p:strVal val="visible"/>
                                      </p:to>
                                    </p:set>
                                    <p:anim calcmode="discrete" valueType="clr">
                                      <p:cBhvr override="childStyle">
                                        <p:cTn id="28" dur="80"/>
                                        <p:tgtEl>
                                          <p:spTgt spid="31747">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1747">
                                            <p:txEl>
                                              <p:pRg st="5" end="5"/>
                                            </p:txEl>
                                          </p:spTgt>
                                        </p:tgtEl>
                                        <p:attrNameLst>
                                          <p:attrName>fillcolor</p:attrName>
                                        </p:attrNameLst>
                                      </p:cBhvr>
                                      <p:tavLst>
                                        <p:tav tm="0">
                                          <p:val>
                                            <p:clrVal>
                                              <a:schemeClr val="accent2"/>
                                            </p:clrVal>
                                          </p:val>
                                        </p:tav>
                                        <p:tav tm="50000">
                                          <p:val>
                                            <p:clrVal>
                                              <a:schemeClr val="hlink"/>
                                            </p:clrVal>
                                          </p:val>
                                        </p:tav>
                                      </p:tavLst>
                                    </p:anim>
                                    <p:set>
                                      <p:cBhvr>
                                        <p:cTn id="30" dur="80"/>
                                        <p:tgtEl>
                                          <p:spTgt spid="31747">
                                            <p:txEl>
                                              <p:pRg st="5" end="5"/>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31749"/>
                                        </p:tgtEl>
                                        <p:attrNameLst>
                                          <p:attrName>style.visibility</p:attrName>
                                        </p:attrNameLst>
                                      </p:cBhvr>
                                      <p:to>
                                        <p:strVal val="visible"/>
                                      </p:to>
                                    </p:set>
                                    <p:animEffect transition="in" filter="diamond(in)">
                                      <p:cBhvr>
                                        <p:cTn id="35" dur="20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8EBFBFA-94AF-473C-9DFE-FF8E75AE473B}"/>
              </a:ext>
            </a:extLst>
          </p:cNvPr>
          <p:cNvSpPr>
            <a:spLocks noGrp="1" noChangeArrowheads="1"/>
          </p:cNvSpPr>
          <p:nvPr>
            <p:ph type="title"/>
          </p:nvPr>
        </p:nvSpPr>
        <p:spPr/>
        <p:txBody>
          <a:bodyPr/>
          <a:lstStyle/>
          <a:p>
            <a:pPr eaLnBrk="1" hangingPunct="1"/>
            <a:endParaRPr lang="zh-CN" altLang="zh-CN"/>
          </a:p>
        </p:txBody>
      </p:sp>
      <p:pic>
        <p:nvPicPr>
          <p:cNvPr id="36868" name="Picture 4" descr="wgs84">
            <a:extLst>
              <a:ext uri="{FF2B5EF4-FFF2-40B4-BE49-F238E27FC236}">
                <a16:creationId xmlns:a16="http://schemas.microsoft.com/office/drawing/2014/main" id="{B19C1E07-EC3B-4994-AE48-CC569475A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33375"/>
            <a:ext cx="7489825" cy="617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AutoShape 5">
            <a:hlinkClick r:id="rId4" action="ppaction://hlinksldjump"/>
            <a:extLst>
              <a:ext uri="{FF2B5EF4-FFF2-40B4-BE49-F238E27FC236}">
                <a16:creationId xmlns:a16="http://schemas.microsoft.com/office/drawing/2014/main" id="{65D57162-FC1C-4F15-9020-CEE9345D64AE}"/>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E46ED443-2977-4C35-AE96-3A152D1012A9}"/>
              </a:ext>
            </a:extLst>
          </p:cNvPr>
          <p:cNvSpPr>
            <a:spLocks noGrp="1"/>
          </p:cNvSpPr>
          <p:nvPr>
            <p:ph type="dt" sz="half" idx="10"/>
          </p:nvPr>
        </p:nvSpPr>
        <p:spPr/>
        <p:txBody>
          <a:bodyPr/>
          <a:lstStyle/>
          <a:p>
            <a:pPr>
              <a:defRPr/>
            </a:pPr>
            <a:fld id="{467683E3-4666-4F53-9D1D-1F49C8DCB576}" type="datetime13">
              <a:rPr lang="zh-CN" altLang="en-US" smtClean="0"/>
              <a:t>下午5时25分39秒</a:t>
            </a:fld>
            <a:endParaRPr lang="en-US" altLang="zh-CN"/>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4F87CE5-456E-4CE5-8694-C38B18B3E040}"/>
              </a:ext>
            </a:extLst>
          </p:cNvPr>
          <p:cNvSpPr>
            <a:spLocks noGrp="1" noChangeArrowheads="1"/>
          </p:cNvSpPr>
          <p:nvPr>
            <p:ph type="title"/>
          </p:nvPr>
        </p:nvSpPr>
        <p:spPr/>
        <p:txBody>
          <a:bodyPr/>
          <a:lstStyle/>
          <a:p>
            <a:pPr eaLnBrk="1" hangingPunct="1"/>
            <a:r>
              <a:rPr lang="en-US" altLang="zh-CN"/>
              <a:t>1954</a:t>
            </a:r>
            <a:r>
              <a:rPr lang="zh-CN" altLang="en-US"/>
              <a:t>年北京坐标系 （</a:t>
            </a:r>
            <a:r>
              <a:rPr lang="en-US" altLang="zh-CN"/>
              <a:t>P54</a:t>
            </a:r>
            <a:r>
              <a:rPr lang="zh-CN" altLang="en-US"/>
              <a:t>）</a:t>
            </a:r>
          </a:p>
        </p:txBody>
      </p:sp>
      <p:sp>
        <p:nvSpPr>
          <p:cNvPr id="33795" name="Rectangle 3">
            <a:extLst>
              <a:ext uri="{FF2B5EF4-FFF2-40B4-BE49-F238E27FC236}">
                <a16:creationId xmlns:a16="http://schemas.microsoft.com/office/drawing/2014/main" id="{4BAE0242-2D16-4D55-9771-C789EB146FEE}"/>
              </a:ext>
            </a:extLst>
          </p:cNvPr>
          <p:cNvSpPr>
            <a:spLocks noGrp="1" noChangeArrowheads="1"/>
          </p:cNvSpPr>
          <p:nvPr>
            <p:ph type="body" idx="1"/>
          </p:nvPr>
        </p:nvSpPr>
        <p:spPr>
          <a:xfrm>
            <a:off x="1066800" y="1981200"/>
            <a:ext cx="7543800" cy="4471988"/>
          </a:xfrm>
        </p:spPr>
        <p:txBody>
          <a:bodyPr/>
          <a:lstStyle/>
          <a:p>
            <a:pPr marL="533400" indent="-533400" eaLnBrk="1" hangingPunct="1">
              <a:lnSpc>
                <a:spcPct val="80000"/>
              </a:lnSpc>
              <a:buFont typeface="Wingdings" panose="05000000000000000000" pitchFamily="2" charset="2"/>
              <a:buAutoNum type="alphaLcPeriod"/>
            </a:pPr>
            <a:r>
              <a:rPr lang="zh-CN" altLang="en-US" sz="2800" dirty="0"/>
              <a:t>属</a:t>
            </a:r>
            <a:r>
              <a:rPr lang="zh-CN" altLang="en-US" sz="2800" i="1" dirty="0">
                <a:solidFill>
                  <a:srgbClr val="FF9900"/>
                </a:solidFill>
              </a:rPr>
              <a:t>参心</a:t>
            </a:r>
            <a:r>
              <a:rPr lang="zh-CN" altLang="en-US" sz="2800" dirty="0"/>
              <a:t>大地坐标系；</a:t>
            </a:r>
          </a:p>
          <a:p>
            <a:pPr marL="914400" lvl="1" indent="-457200" eaLnBrk="1" hangingPunct="1">
              <a:lnSpc>
                <a:spcPct val="80000"/>
              </a:lnSpc>
              <a:buFont typeface="Wingdings" panose="05000000000000000000" pitchFamily="2" charset="2"/>
              <a:buNone/>
            </a:pPr>
            <a:r>
              <a:rPr lang="zh-CN" altLang="en-US" sz="2400" i="1" dirty="0">
                <a:solidFill>
                  <a:srgbClr val="FF9900"/>
                </a:solidFill>
              </a:rPr>
              <a:t>大地原点</a:t>
            </a:r>
            <a:r>
              <a:rPr lang="zh-CN" altLang="en-US" sz="2400" dirty="0"/>
              <a:t>在原苏联的普尔科沃</a:t>
            </a:r>
            <a:r>
              <a:rPr lang="en-US" altLang="zh-CN" sz="2400" dirty="0"/>
              <a:t>;</a:t>
            </a:r>
            <a:r>
              <a:rPr lang="en-US" altLang="zh-CN" sz="2400" dirty="0">
                <a:solidFill>
                  <a:srgbClr val="FF9900"/>
                </a:solidFill>
              </a:rPr>
              <a:t>Z</a:t>
            </a:r>
            <a:r>
              <a:rPr lang="zh-CN" altLang="en-US" sz="2400" dirty="0"/>
              <a:t>轴平行于地球质心指向极原点</a:t>
            </a:r>
            <a:r>
              <a:rPr lang="en-US" altLang="zh-CN" sz="2400" dirty="0"/>
              <a:t>JYD1968</a:t>
            </a:r>
            <a:r>
              <a:rPr lang="zh-CN" altLang="en-US" sz="2400" dirty="0"/>
              <a:t>的方向；</a:t>
            </a:r>
            <a:r>
              <a:rPr lang="en-US" altLang="zh-CN" sz="2400" dirty="0">
                <a:solidFill>
                  <a:srgbClr val="FF9900"/>
                </a:solidFill>
              </a:rPr>
              <a:t>X</a:t>
            </a:r>
            <a:r>
              <a:rPr lang="zh-CN" altLang="en-US" sz="2400" dirty="0"/>
              <a:t>轴在大地起始子午面内与</a:t>
            </a:r>
            <a:r>
              <a:rPr lang="en-US" altLang="zh-CN" sz="2400" dirty="0"/>
              <a:t>Z</a:t>
            </a:r>
            <a:r>
              <a:rPr lang="zh-CN" altLang="en-US" sz="2400" dirty="0"/>
              <a:t>轴垂直指向经度</a:t>
            </a:r>
            <a:r>
              <a:rPr lang="en-US" altLang="zh-CN" sz="2400" dirty="0"/>
              <a:t>0</a:t>
            </a:r>
            <a:r>
              <a:rPr lang="zh-CN" altLang="en-US" sz="2400" dirty="0"/>
              <a:t>方向；</a:t>
            </a:r>
            <a:r>
              <a:rPr lang="en-US" altLang="zh-CN" sz="2400" dirty="0">
                <a:solidFill>
                  <a:srgbClr val="FF9900"/>
                </a:solidFill>
              </a:rPr>
              <a:t>Y</a:t>
            </a:r>
            <a:r>
              <a:rPr lang="zh-CN" altLang="en-US" sz="2400" dirty="0"/>
              <a:t>轴与</a:t>
            </a:r>
            <a:r>
              <a:rPr lang="en-US" altLang="zh-CN" sz="2400" dirty="0"/>
              <a:t>Z</a:t>
            </a:r>
            <a:r>
              <a:rPr lang="zh-CN" altLang="en-US" sz="2400" dirty="0"/>
              <a:t>、</a:t>
            </a:r>
            <a:r>
              <a:rPr lang="en-US" altLang="zh-CN" sz="2400" dirty="0"/>
              <a:t>X</a:t>
            </a:r>
            <a:r>
              <a:rPr lang="zh-CN" altLang="en-US" sz="2400" dirty="0"/>
              <a:t>轴构成右手坐标系。</a:t>
            </a:r>
          </a:p>
          <a:p>
            <a:pPr marL="533400" indent="-533400" eaLnBrk="1" hangingPunct="1">
              <a:lnSpc>
                <a:spcPct val="80000"/>
              </a:lnSpc>
              <a:buFont typeface="Wingdings" panose="05000000000000000000" pitchFamily="2" charset="2"/>
              <a:buAutoNum type="alphaLcPeriod"/>
            </a:pPr>
            <a:r>
              <a:rPr lang="zh-CN" altLang="en-US" sz="2800" dirty="0"/>
              <a:t>采用</a:t>
            </a:r>
            <a:r>
              <a:rPr lang="zh-CN" altLang="en-US" sz="2800" i="1" dirty="0">
                <a:solidFill>
                  <a:srgbClr val="FF9900"/>
                </a:solidFill>
              </a:rPr>
              <a:t>克拉索夫斯基椭球</a:t>
            </a:r>
            <a:r>
              <a:rPr lang="zh-CN" altLang="en-US" sz="2800" dirty="0"/>
              <a:t>的两个几何参数；</a:t>
            </a:r>
          </a:p>
          <a:p>
            <a:pPr marL="533400" indent="-533400" eaLnBrk="1" hangingPunct="1">
              <a:lnSpc>
                <a:spcPct val="80000"/>
              </a:lnSpc>
              <a:buFont typeface="Wingdings" panose="05000000000000000000" pitchFamily="2" charset="2"/>
              <a:buAutoNum type="alphaLcPeriod"/>
            </a:pPr>
            <a:r>
              <a:rPr lang="zh-CN" altLang="en-US" sz="2800" dirty="0"/>
              <a:t>采用</a:t>
            </a:r>
            <a:r>
              <a:rPr lang="zh-CN" altLang="en-US" sz="2800" i="1" dirty="0">
                <a:solidFill>
                  <a:srgbClr val="FF9900"/>
                </a:solidFill>
              </a:rPr>
              <a:t>多点定位</a:t>
            </a:r>
            <a:r>
              <a:rPr lang="zh-CN" altLang="en-US" sz="2800" dirty="0"/>
              <a:t>法进行椭球定位；</a:t>
            </a:r>
          </a:p>
          <a:p>
            <a:pPr marL="533400" indent="-533400" eaLnBrk="1" hangingPunct="1">
              <a:lnSpc>
                <a:spcPct val="80000"/>
              </a:lnSpc>
              <a:buFont typeface="Wingdings" panose="05000000000000000000" pitchFamily="2" charset="2"/>
              <a:buAutoNum type="alphaLcPeriod"/>
            </a:pPr>
            <a:r>
              <a:rPr lang="zh-CN" altLang="en-US" sz="2800" i="1" dirty="0">
                <a:solidFill>
                  <a:srgbClr val="FF9900"/>
                </a:solidFill>
              </a:rPr>
              <a:t>高程基准</a:t>
            </a:r>
            <a:r>
              <a:rPr lang="zh-CN" altLang="en-US" sz="2800" dirty="0"/>
              <a:t>为 </a:t>
            </a:r>
            <a:r>
              <a:rPr lang="en-US" altLang="zh-CN" sz="2800" dirty="0"/>
              <a:t>1956</a:t>
            </a:r>
            <a:r>
              <a:rPr lang="zh-CN" altLang="en-US" sz="2800" dirty="0"/>
              <a:t>年青岛验潮站求出的黄海平均海水面；</a:t>
            </a:r>
          </a:p>
          <a:p>
            <a:pPr marL="533400" indent="-533400" eaLnBrk="1" hangingPunct="1">
              <a:lnSpc>
                <a:spcPct val="80000"/>
              </a:lnSpc>
              <a:buFont typeface="Wingdings" panose="05000000000000000000" pitchFamily="2" charset="2"/>
              <a:buAutoNum type="alphaLcPeriod"/>
            </a:pPr>
            <a:r>
              <a:rPr lang="zh-CN" altLang="en-US" sz="2800" dirty="0"/>
              <a:t>高程异常以原苏联 </a:t>
            </a:r>
            <a:r>
              <a:rPr lang="en-US" altLang="zh-CN" sz="2800" dirty="0"/>
              <a:t>1955</a:t>
            </a:r>
            <a:r>
              <a:rPr lang="zh-CN" altLang="en-US" sz="2800" dirty="0"/>
              <a:t>年大地水准面重新平差结果为起算数据。按我国天文水准路线推算而得 。 </a:t>
            </a:r>
          </a:p>
        </p:txBody>
      </p:sp>
      <p:sp>
        <p:nvSpPr>
          <p:cNvPr id="38916" name="Rectangle 4">
            <a:extLst>
              <a:ext uri="{FF2B5EF4-FFF2-40B4-BE49-F238E27FC236}">
                <a16:creationId xmlns:a16="http://schemas.microsoft.com/office/drawing/2014/main" id="{130BBCC8-DF23-4B19-9B74-01F54673C103}"/>
              </a:ext>
            </a:extLst>
          </p:cNvPr>
          <p:cNvSpPr>
            <a:spLocks noChangeArrowheads="1"/>
          </p:cNvSpPr>
          <p:nvPr/>
        </p:nvSpPr>
        <p:spPr bwMode="auto">
          <a:xfrm>
            <a:off x="6767513" y="1989138"/>
            <a:ext cx="2376487" cy="180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lnSpc>
                <a:spcPct val="90000"/>
              </a:lnSpc>
              <a:buFont typeface="Wingdings" panose="05000000000000000000" pitchFamily="2" charset="2"/>
              <a:buNone/>
            </a:pPr>
            <a:r>
              <a:rPr lang="zh-CN" altLang="en-US" sz="2000"/>
              <a:t>长轴： </a:t>
            </a:r>
            <a:r>
              <a:rPr lang="en-US" altLang="zh-CN" sz="2000"/>
              <a:t>6378245</a:t>
            </a:r>
            <a:r>
              <a:rPr lang="zh-CN" altLang="en-US" sz="2000"/>
              <a:t>。</a:t>
            </a:r>
          </a:p>
          <a:p>
            <a:pPr lvl="2" eaLnBrk="1" hangingPunct="1">
              <a:lnSpc>
                <a:spcPct val="90000"/>
              </a:lnSpc>
              <a:buFont typeface="Wingdings" panose="05000000000000000000" pitchFamily="2" charset="2"/>
              <a:buNone/>
            </a:pPr>
            <a:endParaRPr lang="zh-CN" altLang="en-US" sz="2000"/>
          </a:p>
          <a:p>
            <a:pPr lvl="2" eaLnBrk="1" hangingPunct="1">
              <a:lnSpc>
                <a:spcPct val="90000"/>
              </a:lnSpc>
              <a:buFont typeface="Wingdings" panose="05000000000000000000" pitchFamily="2" charset="2"/>
              <a:buNone/>
            </a:pPr>
            <a:endParaRPr lang="zh-CN" altLang="en-US" sz="2000"/>
          </a:p>
          <a:p>
            <a:pPr lvl="2" eaLnBrk="1" hangingPunct="1">
              <a:lnSpc>
                <a:spcPct val="90000"/>
              </a:lnSpc>
              <a:buFont typeface="Wingdings" panose="05000000000000000000" pitchFamily="2" charset="2"/>
              <a:buNone/>
            </a:pPr>
            <a:endParaRPr lang="zh-CN" altLang="en-US" sz="2000"/>
          </a:p>
          <a:p>
            <a:pPr eaLnBrk="1" hangingPunct="1">
              <a:lnSpc>
                <a:spcPct val="90000"/>
              </a:lnSpc>
              <a:buFont typeface="Wingdings" panose="05000000000000000000" pitchFamily="2" charset="2"/>
              <a:buNone/>
            </a:pPr>
            <a:r>
              <a:rPr lang="zh-CN" altLang="en-US" sz="2000"/>
              <a:t>扁率：</a:t>
            </a:r>
            <a:r>
              <a:rPr lang="en-US" altLang="zh-CN" sz="2000"/>
              <a:t>1</a:t>
            </a:r>
            <a:r>
              <a:rPr lang="zh-CN" altLang="en-US" sz="2000"/>
              <a:t>：</a:t>
            </a:r>
            <a:r>
              <a:rPr lang="en-US" altLang="zh-CN" sz="2000">
                <a:solidFill>
                  <a:srgbClr val="FF9900"/>
                </a:solidFill>
              </a:rPr>
              <a:t>298.3</a:t>
            </a:r>
            <a:r>
              <a:rPr lang="en-US" altLang="zh-CN" sz="2000"/>
              <a:t> </a:t>
            </a:r>
          </a:p>
        </p:txBody>
      </p:sp>
      <p:sp>
        <p:nvSpPr>
          <p:cNvPr id="33797" name="AutoShape 5">
            <a:hlinkClick r:id="rId3" action="ppaction://hlinksldjump"/>
            <a:extLst>
              <a:ext uri="{FF2B5EF4-FFF2-40B4-BE49-F238E27FC236}">
                <a16:creationId xmlns:a16="http://schemas.microsoft.com/office/drawing/2014/main" id="{F146D7C8-B711-4BAF-A124-69CDD3493B3D}"/>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78E010C3-2778-4F24-851E-86BE9745416E}"/>
              </a:ext>
            </a:extLst>
          </p:cNvPr>
          <p:cNvSpPr>
            <a:spLocks noGrp="1"/>
          </p:cNvSpPr>
          <p:nvPr>
            <p:ph type="dt" sz="half" idx="10"/>
          </p:nvPr>
        </p:nvSpPr>
        <p:spPr/>
        <p:txBody>
          <a:bodyPr/>
          <a:lstStyle/>
          <a:p>
            <a:pPr>
              <a:defRPr/>
            </a:pPr>
            <a:fld id="{1F1FD049-AAB5-4B83-9236-FDFEB4FCF403}" type="datetime13">
              <a:rPr lang="zh-CN" altLang="en-US" smtClean="0"/>
              <a:t>下午5时25分39秒</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795">
                                            <p:txEl>
                                              <p:pRg st="1" end="1"/>
                                            </p:txEl>
                                          </p:spTgt>
                                        </p:tgtEl>
                                        <p:attrNameLst>
                                          <p:attrName>style.visibility</p:attrName>
                                        </p:attrNameLst>
                                      </p:cBhvr>
                                      <p:to>
                                        <p:strVal val="visible"/>
                                      </p:to>
                                    </p:set>
                                    <p:anim calcmode="discrete" valueType="clr">
                                      <p:cBhvr override="childStyle">
                                        <p:cTn id="7" dur="80"/>
                                        <p:tgtEl>
                                          <p:spTgt spid="3379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795">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3795">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795">
                                            <p:txEl>
                                              <p:pRg st="2" end="2"/>
                                            </p:txEl>
                                          </p:spTgt>
                                        </p:tgtEl>
                                        <p:attrNameLst>
                                          <p:attrName>style.visibility</p:attrName>
                                        </p:attrNameLst>
                                      </p:cBhvr>
                                      <p:to>
                                        <p:strVal val="visible"/>
                                      </p:to>
                                    </p:set>
                                    <p:anim calcmode="discrete" valueType="clr">
                                      <p:cBhvr override="childStyle">
                                        <p:cTn id="14" dur="80"/>
                                        <p:tgtEl>
                                          <p:spTgt spid="3379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795">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33795">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795">
                                            <p:txEl>
                                              <p:pRg st="3" end="3"/>
                                            </p:txEl>
                                          </p:spTgt>
                                        </p:tgtEl>
                                        <p:attrNameLst>
                                          <p:attrName>style.visibility</p:attrName>
                                        </p:attrNameLst>
                                      </p:cBhvr>
                                      <p:to>
                                        <p:strVal val="visible"/>
                                      </p:to>
                                    </p:set>
                                    <p:anim calcmode="discrete" valueType="clr">
                                      <p:cBhvr override="childStyle">
                                        <p:cTn id="21" dur="80"/>
                                        <p:tgtEl>
                                          <p:spTgt spid="3379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795">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33795">
                                            <p:txEl>
                                              <p:pRg st="3" end="3"/>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795">
                                            <p:txEl>
                                              <p:pRg st="4" end="4"/>
                                            </p:txEl>
                                          </p:spTgt>
                                        </p:tgtEl>
                                        <p:attrNameLst>
                                          <p:attrName>style.visibility</p:attrName>
                                        </p:attrNameLst>
                                      </p:cBhvr>
                                      <p:to>
                                        <p:strVal val="visible"/>
                                      </p:to>
                                    </p:set>
                                    <p:anim calcmode="discrete" valueType="clr">
                                      <p:cBhvr override="childStyle">
                                        <p:cTn id="28" dur="80"/>
                                        <p:tgtEl>
                                          <p:spTgt spid="3379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795">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33795">
                                            <p:txEl>
                                              <p:pRg st="4" end="4"/>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3795">
                                            <p:txEl>
                                              <p:pRg st="5" end="5"/>
                                            </p:txEl>
                                          </p:spTgt>
                                        </p:tgtEl>
                                        <p:attrNameLst>
                                          <p:attrName>style.visibility</p:attrName>
                                        </p:attrNameLst>
                                      </p:cBhvr>
                                      <p:to>
                                        <p:strVal val="visible"/>
                                      </p:to>
                                    </p:set>
                                    <p:anim calcmode="discrete" valueType="clr">
                                      <p:cBhvr override="childStyle">
                                        <p:cTn id="35" dur="80"/>
                                        <p:tgtEl>
                                          <p:spTgt spid="3379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3795">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33795">
                                            <p:txEl>
                                              <p:pRg st="5" end="5"/>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3797"/>
                                        </p:tgtEl>
                                        <p:attrNameLst>
                                          <p:attrName>style.visibility</p:attrName>
                                        </p:attrNameLst>
                                      </p:cBhvr>
                                      <p:to>
                                        <p:strVal val="visible"/>
                                      </p:to>
                                    </p:set>
                                    <p:animEffect transition="in" filter="checkerboard(across)">
                                      <p:cBhvr>
                                        <p:cTn id="4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0F5F6D0-CBBF-403D-99BC-A006C41CAC72}"/>
              </a:ext>
            </a:extLst>
          </p:cNvPr>
          <p:cNvSpPr>
            <a:spLocks noGrp="1" noChangeArrowheads="1"/>
          </p:cNvSpPr>
          <p:nvPr>
            <p:ph type="title"/>
          </p:nvPr>
        </p:nvSpPr>
        <p:spPr>
          <a:xfrm>
            <a:off x="827088" y="304800"/>
            <a:ext cx="8316912" cy="820738"/>
          </a:xfrm>
        </p:spPr>
        <p:txBody>
          <a:bodyPr/>
          <a:lstStyle/>
          <a:p>
            <a:pPr eaLnBrk="1" hangingPunct="1"/>
            <a:r>
              <a:rPr lang="en-US" altLang="zh-CN"/>
              <a:t>1980</a:t>
            </a:r>
            <a:r>
              <a:rPr lang="zh-CN" altLang="en-US"/>
              <a:t>年国家大地坐标系</a:t>
            </a:r>
            <a:r>
              <a:rPr lang="zh-CN" altLang="en-US" sz="2800">
                <a:solidFill>
                  <a:srgbClr val="CC3300"/>
                </a:solidFill>
              </a:rPr>
              <a:t>（西安</a:t>
            </a:r>
            <a:r>
              <a:rPr lang="en-US" altLang="zh-CN" sz="2800">
                <a:solidFill>
                  <a:srgbClr val="CC3300"/>
                </a:solidFill>
              </a:rPr>
              <a:t>80</a:t>
            </a:r>
            <a:r>
              <a:rPr lang="zh-CN" altLang="en-US" sz="2800">
                <a:solidFill>
                  <a:srgbClr val="CC3300"/>
                </a:solidFill>
              </a:rPr>
              <a:t>）</a:t>
            </a:r>
          </a:p>
        </p:txBody>
      </p:sp>
      <p:sp>
        <p:nvSpPr>
          <p:cNvPr id="34819" name="Rectangle 3">
            <a:extLst>
              <a:ext uri="{FF2B5EF4-FFF2-40B4-BE49-F238E27FC236}">
                <a16:creationId xmlns:a16="http://schemas.microsoft.com/office/drawing/2014/main" id="{8E2B8B2F-3FBF-482D-950B-3E70A3952E15}"/>
              </a:ext>
            </a:extLst>
          </p:cNvPr>
          <p:cNvSpPr>
            <a:spLocks noGrp="1" noChangeArrowheads="1"/>
          </p:cNvSpPr>
          <p:nvPr>
            <p:ph type="body" idx="1"/>
          </p:nvPr>
        </p:nvSpPr>
        <p:spPr>
          <a:xfrm>
            <a:off x="1066800" y="1725614"/>
            <a:ext cx="7543800" cy="5045538"/>
          </a:xfrm>
        </p:spPr>
        <p:txBody>
          <a:bodyPr/>
          <a:lstStyle/>
          <a:p>
            <a:pPr eaLnBrk="1" hangingPunct="1">
              <a:lnSpc>
                <a:spcPct val="80000"/>
              </a:lnSpc>
            </a:pPr>
            <a:r>
              <a:rPr lang="zh-CN" altLang="en-US" sz="2400" dirty="0">
                <a:solidFill>
                  <a:srgbClr val="FF9900"/>
                </a:solidFill>
              </a:rPr>
              <a:t>参心</a:t>
            </a:r>
            <a:r>
              <a:rPr lang="zh-CN" altLang="en-US" sz="2400" dirty="0"/>
              <a:t>坐标系：</a:t>
            </a:r>
          </a:p>
          <a:p>
            <a:pPr lvl="1" eaLnBrk="1" hangingPunct="1">
              <a:lnSpc>
                <a:spcPct val="80000"/>
              </a:lnSpc>
            </a:pPr>
            <a:r>
              <a:rPr lang="zh-CN" altLang="en-US" sz="2000" dirty="0"/>
              <a:t>椭球短轴</a:t>
            </a:r>
            <a:r>
              <a:rPr lang="en-US" altLang="zh-CN" sz="2000" dirty="0"/>
              <a:t>Z</a:t>
            </a:r>
            <a:r>
              <a:rPr lang="zh-CN" altLang="en-US" sz="2000" dirty="0"/>
              <a:t>轴平行于地球质心指向地极原点</a:t>
            </a:r>
            <a:r>
              <a:rPr lang="en-US" altLang="zh-CN" sz="2000" dirty="0"/>
              <a:t>JYD1968</a:t>
            </a:r>
            <a:r>
              <a:rPr lang="zh-CN" altLang="en-US" sz="2000" dirty="0"/>
              <a:t>方向，大地起始子午面平行于格林尼治平均天文台子午面；</a:t>
            </a:r>
            <a:r>
              <a:rPr lang="en-US" altLang="zh-CN" sz="2000" dirty="0"/>
              <a:t>X</a:t>
            </a:r>
            <a:r>
              <a:rPr lang="zh-CN" altLang="en-US" sz="2000" dirty="0"/>
              <a:t>轴在大地起始子午面内与 </a:t>
            </a:r>
            <a:r>
              <a:rPr lang="en-US" altLang="zh-CN" sz="2000" dirty="0"/>
              <a:t>Z</a:t>
            </a:r>
            <a:r>
              <a:rPr lang="zh-CN" altLang="en-US" sz="2000" dirty="0"/>
              <a:t>轴垂直指向经度 </a:t>
            </a:r>
            <a:r>
              <a:rPr lang="en-US" altLang="zh-CN" sz="2000" dirty="0"/>
              <a:t>0</a:t>
            </a:r>
            <a:r>
              <a:rPr lang="zh-CN" altLang="en-US" sz="2000" dirty="0"/>
              <a:t>方向；</a:t>
            </a:r>
            <a:r>
              <a:rPr lang="en-US" altLang="zh-CN" sz="2000" dirty="0"/>
              <a:t>Y</a:t>
            </a:r>
            <a:r>
              <a:rPr lang="zh-CN" altLang="en-US" sz="2000" dirty="0"/>
              <a:t>轴与 </a:t>
            </a:r>
            <a:r>
              <a:rPr lang="en-US" altLang="zh-CN" sz="2000" dirty="0"/>
              <a:t>Z</a:t>
            </a:r>
            <a:r>
              <a:rPr lang="zh-CN" altLang="en-US" sz="2000" dirty="0"/>
              <a:t>、</a:t>
            </a:r>
            <a:r>
              <a:rPr lang="en-US" altLang="zh-CN" sz="2000" dirty="0"/>
              <a:t>X</a:t>
            </a:r>
            <a:r>
              <a:rPr lang="zh-CN" altLang="en-US" sz="2000" dirty="0"/>
              <a:t>轴成右手坐标系；</a:t>
            </a:r>
          </a:p>
          <a:p>
            <a:pPr eaLnBrk="1" hangingPunct="1">
              <a:lnSpc>
                <a:spcPct val="80000"/>
              </a:lnSpc>
              <a:spcAft>
                <a:spcPts val="600"/>
              </a:spcAft>
            </a:pPr>
            <a:r>
              <a:rPr lang="zh-CN" altLang="en-US" sz="2400" dirty="0"/>
              <a:t>地</a:t>
            </a:r>
            <a:r>
              <a:rPr lang="zh-CN" altLang="en-US" sz="2400" dirty="0">
                <a:solidFill>
                  <a:srgbClr val="FF9900"/>
                </a:solidFill>
              </a:rPr>
              <a:t>原点</a:t>
            </a:r>
            <a:r>
              <a:rPr lang="zh-CN" altLang="en-US" sz="2400" dirty="0"/>
              <a:t>在陕西省径阳县永乐镇 </a:t>
            </a:r>
          </a:p>
          <a:p>
            <a:pPr eaLnBrk="1" hangingPunct="1">
              <a:lnSpc>
                <a:spcPct val="80000"/>
              </a:lnSpc>
              <a:spcAft>
                <a:spcPts val="600"/>
              </a:spcAft>
            </a:pPr>
            <a:r>
              <a:rPr lang="zh-CN" altLang="en-US" sz="2400" dirty="0"/>
              <a:t>椭球参数采用</a:t>
            </a:r>
            <a:r>
              <a:rPr lang="en-US" altLang="zh-CN" sz="2400" dirty="0"/>
              <a:t>IUGG 1975</a:t>
            </a:r>
            <a:r>
              <a:rPr lang="zh-CN" altLang="en-US" sz="2400" dirty="0"/>
              <a:t>年大会推荐的参数</a:t>
            </a:r>
          </a:p>
          <a:p>
            <a:pPr lvl="1" eaLnBrk="1" hangingPunct="1">
              <a:lnSpc>
                <a:spcPct val="80000"/>
              </a:lnSpc>
            </a:pPr>
            <a:r>
              <a:rPr lang="zh-CN" altLang="en-US" sz="2000" dirty="0"/>
              <a:t>长轴：</a:t>
            </a:r>
            <a:r>
              <a:rPr lang="en-US" altLang="zh-CN" sz="2000" dirty="0">
                <a:solidFill>
                  <a:srgbClr val="FF9900"/>
                </a:solidFill>
              </a:rPr>
              <a:t>6378140</a:t>
            </a:r>
            <a:r>
              <a:rPr lang="zh-CN" altLang="en-US" sz="2000" dirty="0"/>
              <a:t>（</a:t>
            </a:r>
            <a:r>
              <a:rPr lang="en-US" altLang="zh-CN" sz="2000" dirty="0"/>
              <a:t>m</a:t>
            </a:r>
            <a:r>
              <a:rPr lang="zh-CN" altLang="en-US" sz="2000" dirty="0"/>
              <a:t>）</a:t>
            </a:r>
          </a:p>
          <a:p>
            <a:pPr lvl="1" eaLnBrk="1" hangingPunct="1">
              <a:lnSpc>
                <a:spcPct val="80000"/>
              </a:lnSpc>
            </a:pPr>
            <a:r>
              <a:rPr lang="zh-CN" altLang="en-US" sz="2000" dirty="0"/>
              <a:t>扁率：</a:t>
            </a:r>
            <a:r>
              <a:rPr lang="en-US" altLang="zh-CN" sz="2000" dirty="0"/>
              <a:t>1</a:t>
            </a:r>
            <a:r>
              <a:rPr lang="zh-CN" altLang="en-US" sz="2000" dirty="0"/>
              <a:t>：</a:t>
            </a:r>
            <a:r>
              <a:rPr lang="en-US" altLang="zh-CN" sz="2000" dirty="0">
                <a:solidFill>
                  <a:srgbClr val="FF9900"/>
                </a:solidFill>
              </a:rPr>
              <a:t>298.257 </a:t>
            </a:r>
          </a:p>
          <a:p>
            <a:pPr eaLnBrk="1" hangingPunct="1">
              <a:lnSpc>
                <a:spcPct val="80000"/>
              </a:lnSpc>
            </a:pPr>
            <a:r>
              <a:rPr lang="zh-CN" altLang="en-US" sz="2400" dirty="0">
                <a:solidFill>
                  <a:srgbClr val="FF9900"/>
                </a:solidFill>
              </a:rPr>
              <a:t>多点定位</a:t>
            </a:r>
            <a:r>
              <a:rPr lang="zh-CN" altLang="en-US" sz="2400" dirty="0"/>
              <a:t>：</a:t>
            </a:r>
          </a:p>
          <a:p>
            <a:pPr lvl="1" eaLnBrk="1" hangingPunct="1">
              <a:lnSpc>
                <a:spcPct val="80000"/>
              </a:lnSpc>
            </a:pPr>
            <a:r>
              <a:rPr lang="zh-CN" altLang="en-US" sz="2000" dirty="0"/>
              <a:t>定位时按我国范围内高程异常值平方和最小为原则求解参数。  </a:t>
            </a:r>
          </a:p>
          <a:p>
            <a:pPr eaLnBrk="1" hangingPunct="1">
              <a:lnSpc>
                <a:spcPct val="80000"/>
              </a:lnSpc>
            </a:pPr>
            <a:r>
              <a:rPr lang="zh-CN" altLang="en-US" sz="2400" dirty="0">
                <a:solidFill>
                  <a:srgbClr val="FF9900"/>
                </a:solidFill>
              </a:rPr>
              <a:t>高程基准</a:t>
            </a:r>
            <a:r>
              <a:rPr lang="zh-CN" altLang="en-US" sz="2400" dirty="0"/>
              <a:t>以</a:t>
            </a:r>
            <a:r>
              <a:rPr lang="en-US" altLang="zh-CN" sz="2400" dirty="0"/>
              <a:t>1956</a:t>
            </a:r>
            <a:r>
              <a:rPr lang="zh-CN" altLang="en-US" sz="2400" dirty="0"/>
              <a:t>年青岛验潮站求出的黄海平均水面为基准 。 </a:t>
            </a:r>
          </a:p>
        </p:txBody>
      </p:sp>
      <p:sp>
        <p:nvSpPr>
          <p:cNvPr id="40964" name="AutoShape 4">
            <a:hlinkClick r:id="rId3" action="ppaction://hlinksldjump"/>
            <a:extLst>
              <a:ext uri="{FF2B5EF4-FFF2-40B4-BE49-F238E27FC236}">
                <a16:creationId xmlns:a16="http://schemas.microsoft.com/office/drawing/2014/main" id="{98F8D5EA-6100-4242-AA86-605D97861A38}"/>
              </a:ext>
            </a:extLst>
          </p:cNvPr>
          <p:cNvSpPr>
            <a:spLocks noChangeArrowheads="1"/>
          </p:cNvSpPr>
          <p:nvPr/>
        </p:nvSpPr>
        <p:spPr bwMode="auto">
          <a:xfrm>
            <a:off x="468313" y="5661025"/>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7C47ACCD-BACE-470C-9F9D-FF9A325BA666}"/>
              </a:ext>
            </a:extLst>
          </p:cNvPr>
          <p:cNvSpPr>
            <a:spLocks noGrp="1"/>
          </p:cNvSpPr>
          <p:nvPr>
            <p:ph type="dt" sz="half" idx="10"/>
          </p:nvPr>
        </p:nvSpPr>
        <p:spPr/>
        <p:txBody>
          <a:bodyPr/>
          <a:lstStyle/>
          <a:p>
            <a:pPr>
              <a:defRPr/>
            </a:pPr>
            <a:fld id="{BA0164B6-AE32-4B51-AC65-09143A7F1E81}" type="datetime13">
              <a:rPr lang="zh-CN" altLang="en-US" smtClean="0"/>
              <a:t>下午5时25分39秒</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4819">
                                            <p:txEl>
                                              <p:pRg st="0" end="0"/>
                                            </p:txEl>
                                          </p:spTgt>
                                        </p:tgtEl>
                                        <p:attrNameLst>
                                          <p:attrName>style.visibility</p:attrName>
                                        </p:attrNameLst>
                                      </p:cBhvr>
                                      <p:to>
                                        <p:strVal val="visible"/>
                                      </p:to>
                                    </p:set>
                                    <p:anim calcmode="discrete" valueType="clr">
                                      <p:cBhvr override="childStyle">
                                        <p:cTn id="7" dur="80"/>
                                        <p:tgtEl>
                                          <p:spTgt spid="3481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481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481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4819">
                                            <p:txEl>
                                              <p:pRg st="1" end="1"/>
                                            </p:txEl>
                                          </p:spTgt>
                                        </p:tgtEl>
                                        <p:attrNameLst>
                                          <p:attrName>style.visibility</p:attrName>
                                        </p:attrNameLst>
                                      </p:cBhvr>
                                      <p:to>
                                        <p:strVal val="visible"/>
                                      </p:to>
                                    </p:set>
                                    <p:anim calcmode="discrete" valueType="clr">
                                      <p:cBhvr override="childStyle">
                                        <p:cTn id="14" dur="80"/>
                                        <p:tgtEl>
                                          <p:spTgt spid="3481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481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481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4819">
                                            <p:txEl>
                                              <p:pRg st="2" end="2"/>
                                            </p:txEl>
                                          </p:spTgt>
                                        </p:tgtEl>
                                        <p:attrNameLst>
                                          <p:attrName>style.visibility</p:attrName>
                                        </p:attrNameLst>
                                      </p:cBhvr>
                                      <p:to>
                                        <p:strVal val="visible"/>
                                      </p:to>
                                    </p:set>
                                    <p:anim calcmode="discrete" valueType="clr">
                                      <p:cBhvr override="childStyle">
                                        <p:cTn id="21" dur="80"/>
                                        <p:tgtEl>
                                          <p:spTgt spid="3481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481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481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4819">
                                            <p:txEl>
                                              <p:pRg st="3" end="3"/>
                                            </p:txEl>
                                          </p:spTgt>
                                        </p:tgtEl>
                                        <p:attrNameLst>
                                          <p:attrName>style.visibility</p:attrName>
                                        </p:attrNameLst>
                                      </p:cBhvr>
                                      <p:to>
                                        <p:strVal val="visible"/>
                                      </p:to>
                                    </p:set>
                                    <p:anim calcmode="discrete" valueType="clr">
                                      <p:cBhvr override="childStyle">
                                        <p:cTn id="28" dur="80"/>
                                        <p:tgtEl>
                                          <p:spTgt spid="3481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481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4819">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4819">
                                            <p:txEl>
                                              <p:pRg st="4" end="4"/>
                                            </p:txEl>
                                          </p:spTgt>
                                        </p:tgtEl>
                                        <p:attrNameLst>
                                          <p:attrName>style.visibility</p:attrName>
                                        </p:attrNameLst>
                                      </p:cBhvr>
                                      <p:to>
                                        <p:strVal val="visible"/>
                                      </p:to>
                                    </p:set>
                                    <p:anim calcmode="discrete" valueType="clr">
                                      <p:cBhvr override="childStyle">
                                        <p:cTn id="35" dur="80"/>
                                        <p:tgtEl>
                                          <p:spTgt spid="34819">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4819">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34819">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4819">
                                            <p:txEl>
                                              <p:pRg st="5" end="5"/>
                                            </p:txEl>
                                          </p:spTgt>
                                        </p:tgtEl>
                                        <p:attrNameLst>
                                          <p:attrName>style.visibility</p:attrName>
                                        </p:attrNameLst>
                                      </p:cBhvr>
                                      <p:to>
                                        <p:strVal val="visible"/>
                                      </p:to>
                                    </p:set>
                                    <p:anim calcmode="discrete" valueType="clr">
                                      <p:cBhvr override="childStyle">
                                        <p:cTn id="42" dur="80"/>
                                        <p:tgtEl>
                                          <p:spTgt spid="34819">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4819">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34819">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4819">
                                            <p:txEl>
                                              <p:pRg st="6" end="6"/>
                                            </p:txEl>
                                          </p:spTgt>
                                        </p:tgtEl>
                                        <p:attrNameLst>
                                          <p:attrName>style.visibility</p:attrName>
                                        </p:attrNameLst>
                                      </p:cBhvr>
                                      <p:to>
                                        <p:strVal val="visible"/>
                                      </p:to>
                                    </p:set>
                                    <p:anim calcmode="discrete" valueType="clr">
                                      <p:cBhvr override="childStyle">
                                        <p:cTn id="49" dur="80"/>
                                        <p:tgtEl>
                                          <p:spTgt spid="34819">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4819">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34819">
                                            <p:txEl>
                                              <p:pRg st="6" end="6"/>
                                            </p:txEl>
                                          </p:spTgt>
                                        </p:tgtEl>
                                        <p:attrNameLst>
                                          <p:attrName>fill.type</p:attrName>
                                        </p:attrNameLst>
                                      </p:cBhvr>
                                      <p:to>
                                        <p:strVal val="solid"/>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7" presetClass="entr" presetSubtype="0" fill="hold" nodeType="clickEffect">
                                  <p:stCondLst>
                                    <p:cond delay="0"/>
                                  </p:stCondLst>
                                  <p:iterate type="lt">
                                    <p:tmPct val="50000"/>
                                  </p:iterate>
                                  <p:childTnLst>
                                    <p:set>
                                      <p:cBhvr>
                                        <p:cTn id="55" dur="1" fill="hold">
                                          <p:stCondLst>
                                            <p:cond delay="0"/>
                                          </p:stCondLst>
                                        </p:cTn>
                                        <p:tgtEl>
                                          <p:spTgt spid="34819">
                                            <p:txEl>
                                              <p:pRg st="7" end="7"/>
                                            </p:txEl>
                                          </p:spTgt>
                                        </p:tgtEl>
                                        <p:attrNameLst>
                                          <p:attrName>style.visibility</p:attrName>
                                        </p:attrNameLst>
                                      </p:cBhvr>
                                      <p:to>
                                        <p:strVal val="visible"/>
                                      </p:to>
                                    </p:set>
                                    <p:anim calcmode="discrete" valueType="clr">
                                      <p:cBhvr override="childStyle">
                                        <p:cTn id="56" dur="80"/>
                                        <p:tgtEl>
                                          <p:spTgt spid="34819">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34819">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34819">
                                            <p:txEl>
                                              <p:pRg st="7" end="7"/>
                                            </p:txEl>
                                          </p:spTgt>
                                        </p:tgtEl>
                                        <p:attrNameLst>
                                          <p:attrName>fill.type</p:attrName>
                                        </p:attrNameLst>
                                      </p:cBhvr>
                                      <p:to>
                                        <p:strVal val="solid"/>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7" presetClass="entr" presetSubtype="0" fill="hold" nodeType="clickEffect">
                                  <p:stCondLst>
                                    <p:cond delay="0"/>
                                  </p:stCondLst>
                                  <p:iterate type="lt">
                                    <p:tmPct val="50000"/>
                                  </p:iterate>
                                  <p:childTnLst>
                                    <p:set>
                                      <p:cBhvr>
                                        <p:cTn id="62" dur="1" fill="hold">
                                          <p:stCondLst>
                                            <p:cond delay="0"/>
                                          </p:stCondLst>
                                        </p:cTn>
                                        <p:tgtEl>
                                          <p:spTgt spid="34819">
                                            <p:txEl>
                                              <p:pRg st="8" end="8"/>
                                            </p:txEl>
                                          </p:spTgt>
                                        </p:tgtEl>
                                        <p:attrNameLst>
                                          <p:attrName>style.visibility</p:attrName>
                                        </p:attrNameLst>
                                      </p:cBhvr>
                                      <p:to>
                                        <p:strVal val="visible"/>
                                      </p:to>
                                    </p:set>
                                    <p:anim calcmode="discrete" valueType="clr">
                                      <p:cBhvr override="childStyle">
                                        <p:cTn id="63" dur="80"/>
                                        <p:tgtEl>
                                          <p:spTgt spid="34819">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4" dur="80"/>
                                        <p:tgtEl>
                                          <p:spTgt spid="34819">
                                            <p:txEl>
                                              <p:pRg st="8" end="8"/>
                                            </p:txEl>
                                          </p:spTgt>
                                        </p:tgtEl>
                                        <p:attrNameLst>
                                          <p:attrName>fillcolor</p:attrName>
                                        </p:attrNameLst>
                                      </p:cBhvr>
                                      <p:tavLst>
                                        <p:tav tm="0">
                                          <p:val>
                                            <p:clrVal>
                                              <a:schemeClr val="accent2"/>
                                            </p:clrVal>
                                          </p:val>
                                        </p:tav>
                                        <p:tav tm="50000">
                                          <p:val>
                                            <p:clrVal>
                                              <a:schemeClr val="hlink"/>
                                            </p:clrVal>
                                          </p:val>
                                        </p:tav>
                                      </p:tavLst>
                                    </p:anim>
                                    <p:set>
                                      <p:cBhvr>
                                        <p:cTn id="65" dur="80"/>
                                        <p:tgtEl>
                                          <p:spTgt spid="34819">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0">
            <a:extLst>
              <a:ext uri="{FF2B5EF4-FFF2-40B4-BE49-F238E27FC236}">
                <a16:creationId xmlns:a16="http://schemas.microsoft.com/office/drawing/2014/main" id="{1EBF1B4F-1EDE-48D6-8986-6B04243A5957}"/>
              </a:ext>
            </a:extLst>
          </p:cNvPr>
          <p:cNvSpPr>
            <a:spLocks noChangeArrowheads="1"/>
          </p:cNvSpPr>
          <p:nvPr/>
        </p:nvSpPr>
        <p:spPr bwMode="auto">
          <a:xfrm>
            <a:off x="34925" y="1628775"/>
            <a:ext cx="900113" cy="5229225"/>
          </a:xfrm>
          <a:prstGeom prst="rect">
            <a:avLst/>
          </a:prstGeom>
          <a:solidFill>
            <a:schemeClr val="folHlink"/>
          </a:solidFill>
          <a:ln>
            <a:noFill/>
          </a:ln>
          <a:effectLst/>
          <a:extLs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43011" name="Rectangle 2">
            <a:extLst>
              <a:ext uri="{FF2B5EF4-FFF2-40B4-BE49-F238E27FC236}">
                <a16:creationId xmlns:a16="http://schemas.microsoft.com/office/drawing/2014/main" id="{580F2CC3-179E-4E51-ADB9-BEDD9E3DE761}"/>
              </a:ext>
            </a:extLst>
          </p:cNvPr>
          <p:cNvSpPr>
            <a:spLocks noGrp="1" noChangeArrowheads="1"/>
          </p:cNvSpPr>
          <p:nvPr>
            <p:ph type="title"/>
          </p:nvPr>
        </p:nvSpPr>
        <p:spPr>
          <a:xfrm>
            <a:off x="395288" y="304800"/>
            <a:ext cx="8424862" cy="1219200"/>
          </a:xfrm>
        </p:spPr>
        <p:txBody>
          <a:bodyPr/>
          <a:lstStyle/>
          <a:p>
            <a:pPr eaLnBrk="1" hangingPunct="1"/>
            <a:r>
              <a:rPr lang="en-US" altLang="zh-CN" sz="2800">
                <a:solidFill>
                  <a:srgbClr val="FFFF66"/>
                </a:solidFill>
                <a:latin typeface="黑体" panose="02010609060101010101" pitchFamily="49" charset="-122"/>
                <a:ea typeface="黑体" panose="02010609060101010101" pitchFamily="49" charset="-122"/>
              </a:rPr>
              <a:t>CGCS2000</a:t>
            </a:r>
            <a:r>
              <a:rPr lang="en-US" altLang="zh-CN" sz="2800">
                <a:latin typeface="黑体" panose="02010609060101010101" pitchFamily="49" charset="-122"/>
                <a:ea typeface="黑体" panose="02010609060101010101" pitchFamily="49" charset="-122"/>
              </a:rPr>
              <a:t>(</a:t>
            </a:r>
            <a:r>
              <a:rPr lang="en-US" altLang="zh-CN" sz="2800" b="0">
                <a:latin typeface="楷体_GB2312" pitchFamily="49" charset="-122"/>
                <a:ea typeface="楷体_GB2312" pitchFamily="49" charset="-122"/>
              </a:rPr>
              <a:t>China Geodetic Coordinate System 2000</a:t>
            </a:r>
            <a:r>
              <a:rPr lang="en-US" altLang="zh-CN" sz="2800">
                <a:latin typeface="黑体" panose="02010609060101010101" pitchFamily="49" charset="-122"/>
                <a:ea typeface="黑体" panose="02010609060101010101" pitchFamily="49" charset="-122"/>
              </a:rPr>
              <a:t>)</a:t>
            </a:r>
            <a:br>
              <a:rPr lang="en-US" altLang="zh-CN" sz="2800">
                <a:latin typeface="黑体" panose="02010609060101010101" pitchFamily="49" charset="-122"/>
                <a:ea typeface="黑体" panose="02010609060101010101" pitchFamily="49" charset="-122"/>
              </a:rPr>
            </a:br>
            <a:r>
              <a:rPr lang="en-US" altLang="zh-CN" sz="4000">
                <a:latin typeface="黑体" panose="02010609060101010101" pitchFamily="49" charset="-122"/>
                <a:ea typeface="黑体" panose="02010609060101010101" pitchFamily="49" charset="-122"/>
              </a:rPr>
              <a:t> </a:t>
            </a:r>
            <a:r>
              <a:rPr lang="en-US" altLang="zh-CN" b="0">
                <a:latin typeface="楷体_GB2312" pitchFamily="49" charset="-122"/>
                <a:ea typeface="楷体_GB2312" pitchFamily="49" charset="-122"/>
              </a:rPr>
              <a:t>2000</a:t>
            </a:r>
            <a:r>
              <a:rPr lang="zh-CN" altLang="en-US" b="0">
                <a:latin typeface="楷体_GB2312" pitchFamily="49" charset="-122"/>
                <a:ea typeface="楷体_GB2312" pitchFamily="49" charset="-122"/>
              </a:rPr>
              <a:t>中国大地坐标系</a:t>
            </a:r>
          </a:p>
        </p:txBody>
      </p:sp>
      <p:sp>
        <p:nvSpPr>
          <p:cNvPr id="43012" name="Arc 3">
            <a:extLst>
              <a:ext uri="{FF2B5EF4-FFF2-40B4-BE49-F238E27FC236}">
                <a16:creationId xmlns:a16="http://schemas.microsoft.com/office/drawing/2014/main" id="{CB14B41C-BF79-4FEC-B150-4246E36FA4ED}"/>
              </a:ext>
            </a:extLst>
          </p:cNvPr>
          <p:cNvSpPr>
            <a:spLocks/>
          </p:cNvSpPr>
          <p:nvPr/>
        </p:nvSpPr>
        <p:spPr bwMode="auto">
          <a:xfrm flipH="1">
            <a:off x="762000" y="3352800"/>
            <a:ext cx="685800" cy="2309813"/>
          </a:xfrm>
          <a:custGeom>
            <a:avLst/>
            <a:gdLst>
              <a:gd name="T0" fmla="*/ 0 w 21600"/>
              <a:gd name="T1" fmla="*/ 0 h 21819"/>
              <a:gd name="T2" fmla="*/ 21773134 w 21600"/>
              <a:gd name="T3" fmla="*/ 244522485 h 21819"/>
              <a:gd name="T4" fmla="*/ 0 w 21600"/>
              <a:gd name="T5" fmla="*/ 242068170 h 21819"/>
              <a:gd name="T6" fmla="*/ 0 60000 65536"/>
              <a:gd name="T7" fmla="*/ 0 60000 65536"/>
              <a:gd name="T8" fmla="*/ 0 60000 65536"/>
            </a:gdLst>
            <a:ahLst/>
            <a:cxnLst>
              <a:cxn ang="T6">
                <a:pos x="T0" y="T1"/>
              </a:cxn>
              <a:cxn ang="T7">
                <a:pos x="T2" y="T3"/>
              </a:cxn>
              <a:cxn ang="T8">
                <a:pos x="T4" y="T5"/>
              </a:cxn>
            </a:cxnLst>
            <a:rect l="0" t="0" r="r" b="b"/>
            <a:pathLst>
              <a:path w="21600" h="21819" fill="none" extrusionOk="0">
                <a:moveTo>
                  <a:pt x="-1" y="0"/>
                </a:moveTo>
                <a:cubicBezTo>
                  <a:pt x="11929" y="0"/>
                  <a:pt x="21600" y="9670"/>
                  <a:pt x="21600" y="21600"/>
                </a:cubicBezTo>
                <a:cubicBezTo>
                  <a:pt x="21600" y="21673"/>
                  <a:pt x="21599" y="21746"/>
                  <a:pt x="21598" y="21818"/>
                </a:cubicBezTo>
              </a:path>
              <a:path w="21600" h="21819" stroke="0" extrusionOk="0">
                <a:moveTo>
                  <a:pt x="-1" y="0"/>
                </a:moveTo>
                <a:cubicBezTo>
                  <a:pt x="11929" y="0"/>
                  <a:pt x="21600" y="9670"/>
                  <a:pt x="21600" y="21600"/>
                </a:cubicBezTo>
                <a:cubicBezTo>
                  <a:pt x="21600" y="21673"/>
                  <a:pt x="21599" y="21746"/>
                  <a:pt x="21598" y="21818"/>
                </a:cubicBezTo>
                <a:lnTo>
                  <a:pt x="0" y="21600"/>
                </a:lnTo>
                <a:lnTo>
                  <a:pt x="-1" y="0"/>
                </a:lnTo>
                <a:close/>
              </a:path>
            </a:pathLst>
          </a:cu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3" name="Arc 4">
            <a:extLst>
              <a:ext uri="{FF2B5EF4-FFF2-40B4-BE49-F238E27FC236}">
                <a16:creationId xmlns:a16="http://schemas.microsoft.com/office/drawing/2014/main" id="{D1DA37DA-C995-4995-9464-92391ACD9D16}"/>
              </a:ext>
            </a:extLst>
          </p:cNvPr>
          <p:cNvSpPr>
            <a:spLocks/>
          </p:cNvSpPr>
          <p:nvPr/>
        </p:nvSpPr>
        <p:spPr bwMode="auto">
          <a:xfrm flipV="1">
            <a:off x="914400" y="5181600"/>
            <a:ext cx="2514600" cy="533400"/>
          </a:xfrm>
          <a:custGeom>
            <a:avLst/>
            <a:gdLst>
              <a:gd name="T0" fmla="*/ 0 w 21600"/>
              <a:gd name="T1" fmla="*/ 0 h 21600"/>
              <a:gd name="T2" fmla="*/ 292741350 w 21600"/>
              <a:gd name="T3" fmla="*/ 13172017 h 21600"/>
              <a:gd name="T4" fmla="*/ 0 w 21600"/>
              <a:gd name="T5" fmla="*/ 13172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4" name="Line 5">
            <a:extLst>
              <a:ext uri="{FF2B5EF4-FFF2-40B4-BE49-F238E27FC236}">
                <a16:creationId xmlns:a16="http://schemas.microsoft.com/office/drawing/2014/main" id="{E21CF95C-B525-4C87-952C-B880D023AF48}"/>
              </a:ext>
            </a:extLst>
          </p:cNvPr>
          <p:cNvSpPr>
            <a:spLocks noChangeShapeType="1"/>
          </p:cNvSpPr>
          <p:nvPr/>
        </p:nvSpPr>
        <p:spPr bwMode="auto">
          <a:xfrm>
            <a:off x="1447800" y="51816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5" name="Line 6">
            <a:extLst>
              <a:ext uri="{FF2B5EF4-FFF2-40B4-BE49-F238E27FC236}">
                <a16:creationId xmlns:a16="http://schemas.microsoft.com/office/drawing/2014/main" id="{550FDB6A-D291-4466-B6ED-D4B1BA67746B}"/>
              </a:ext>
            </a:extLst>
          </p:cNvPr>
          <p:cNvSpPr>
            <a:spLocks noChangeShapeType="1"/>
          </p:cNvSpPr>
          <p:nvPr/>
        </p:nvSpPr>
        <p:spPr bwMode="auto">
          <a:xfrm flipH="1">
            <a:off x="609600" y="5181600"/>
            <a:ext cx="838200" cy="6096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16" name="Arc 7">
            <a:extLst>
              <a:ext uri="{FF2B5EF4-FFF2-40B4-BE49-F238E27FC236}">
                <a16:creationId xmlns:a16="http://schemas.microsoft.com/office/drawing/2014/main" id="{3708E30F-3620-4CE6-8C5B-A1608699381C}"/>
              </a:ext>
            </a:extLst>
          </p:cNvPr>
          <p:cNvSpPr>
            <a:spLocks/>
          </p:cNvSpPr>
          <p:nvPr/>
        </p:nvSpPr>
        <p:spPr bwMode="auto">
          <a:xfrm>
            <a:off x="1447800" y="3355975"/>
            <a:ext cx="1981200" cy="1827213"/>
          </a:xfrm>
          <a:custGeom>
            <a:avLst/>
            <a:gdLst>
              <a:gd name="T0" fmla="*/ 0 w 21597"/>
              <a:gd name="T1" fmla="*/ 0 h 21600"/>
              <a:gd name="T2" fmla="*/ 181745309 w 21597"/>
              <a:gd name="T3" fmla="*/ 151800373 h 21600"/>
              <a:gd name="T4" fmla="*/ 0 w 21597"/>
              <a:gd name="T5" fmla="*/ 154569785 h 21600"/>
              <a:gd name="T6" fmla="*/ 0 60000 65536"/>
              <a:gd name="T7" fmla="*/ 0 60000 65536"/>
              <a:gd name="T8" fmla="*/ 0 60000 65536"/>
            </a:gdLst>
            <a:ahLst/>
            <a:cxnLst>
              <a:cxn ang="T6">
                <a:pos x="T0" y="T1"/>
              </a:cxn>
              <a:cxn ang="T7">
                <a:pos x="T2" y="T3"/>
              </a:cxn>
              <a:cxn ang="T8">
                <a:pos x="T4" y="T5"/>
              </a:cxn>
            </a:cxnLst>
            <a:rect l="0" t="0" r="r" b="b"/>
            <a:pathLst>
              <a:path w="21597" h="21600" fill="none" extrusionOk="0">
                <a:moveTo>
                  <a:pt x="-1" y="0"/>
                </a:moveTo>
                <a:cubicBezTo>
                  <a:pt x="11778" y="0"/>
                  <a:pt x="21385" y="9436"/>
                  <a:pt x="21596" y="21213"/>
                </a:cubicBezTo>
              </a:path>
              <a:path w="21597" h="21600" stroke="0" extrusionOk="0">
                <a:moveTo>
                  <a:pt x="-1" y="0"/>
                </a:moveTo>
                <a:cubicBezTo>
                  <a:pt x="11778" y="0"/>
                  <a:pt x="21385" y="9436"/>
                  <a:pt x="21596" y="21213"/>
                </a:cubicBezTo>
                <a:lnTo>
                  <a:pt x="0" y="21600"/>
                </a:lnTo>
                <a:lnTo>
                  <a:pt x="-1" y="0"/>
                </a:lnTo>
                <a:close/>
              </a:path>
            </a:pathLst>
          </a:custGeom>
          <a:solidFill>
            <a:srgbClr val="FFCC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017" name="Text Box 8">
            <a:extLst>
              <a:ext uri="{FF2B5EF4-FFF2-40B4-BE49-F238E27FC236}">
                <a16:creationId xmlns:a16="http://schemas.microsoft.com/office/drawing/2014/main" id="{F28CC39A-6FFA-42A2-8915-F19A08FBC57A}"/>
              </a:ext>
            </a:extLst>
          </p:cNvPr>
          <p:cNvSpPr txBox="1">
            <a:spLocks noChangeArrowheads="1"/>
          </p:cNvSpPr>
          <p:nvPr/>
        </p:nvSpPr>
        <p:spPr bwMode="auto">
          <a:xfrm>
            <a:off x="1524000" y="2514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dirty="0">
                <a:solidFill>
                  <a:srgbClr val="FFFF66"/>
                </a:solidFill>
                <a:latin typeface="Times New Roman" panose="02020603050405020304" pitchFamily="18" charset="0"/>
                <a:ea typeface="宋体" panose="02010600030101010101" pitchFamily="2" charset="-122"/>
              </a:rPr>
              <a:t>Z</a:t>
            </a:r>
          </a:p>
        </p:txBody>
      </p:sp>
      <p:sp>
        <p:nvSpPr>
          <p:cNvPr id="43018" name="Text Box 9">
            <a:extLst>
              <a:ext uri="{FF2B5EF4-FFF2-40B4-BE49-F238E27FC236}">
                <a16:creationId xmlns:a16="http://schemas.microsoft.com/office/drawing/2014/main" id="{9C355CD6-EB90-49D3-BFAB-7E07E13D6A48}"/>
              </a:ext>
            </a:extLst>
          </p:cNvPr>
          <p:cNvSpPr txBox="1">
            <a:spLocks noChangeArrowheads="1"/>
          </p:cNvSpPr>
          <p:nvPr/>
        </p:nvSpPr>
        <p:spPr bwMode="auto">
          <a:xfrm>
            <a:off x="228600" y="5791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dirty="0">
                <a:solidFill>
                  <a:schemeClr val="tx1"/>
                </a:solidFill>
                <a:latin typeface="Times New Roman" panose="02020603050405020304" pitchFamily="18" charset="0"/>
                <a:ea typeface="宋体" panose="02010600030101010101" pitchFamily="2" charset="-122"/>
              </a:rPr>
              <a:t>X</a:t>
            </a:r>
          </a:p>
        </p:txBody>
      </p:sp>
      <p:sp>
        <p:nvSpPr>
          <p:cNvPr id="43019" name="Text Box 10">
            <a:extLst>
              <a:ext uri="{FF2B5EF4-FFF2-40B4-BE49-F238E27FC236}">
                <a16:creationId xmlns:a16="http://schemas.microsoft.com/office/drawing/2014/main" id="{77B2CD49-B5B5-4A0C-A6E9-8AD0E8D6EFD1}"/>
              </a:ext>
            </a:extLst>
          </p:cNvPr>
          <p:cNvSpPr txBox="1">
            <a:spLocks noChangeArrowheads="1"/>
          </p:cNvSpPr>
          <p:nvPr/>
        </p:nvSpPr>
        <p:spPr bwMode="auto">
          <a:xfrm>
            <a:off x="3505200" y="4648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a:solidFill>
                  <a:srgbClr val="FFFF66"/>
                </a:solidFill>
                <a:latin typeface="Times New Roman" panose="02020603050405020304" pitchFamily="18" charset="0"/>
                <a:ea typeface="宋体" panose="02010600030101010101" pitchFamily="2" charset="-122"/>
              </a:rPr>
              <a:t>Y</a:t>
            </a:r>
          </a:p>
        </p:txBody>
      </p:sp>
      <p:sp>
        <p:nvSpPr>
          <p:cNvPr id="43020" name="Text Box 11">
            <a:extLst>
              <a:ext uri="{FF2B5EF4-FFF2-40B4-BE49-F238E27FC236}">
                <a16:creationId xmlns:a16="http://schemas.microsoft.com/office/drawing/2014/main" id="{600E433D-51B5-4CA7-8DB3-D92F79242AAD}"/>
              </a:ext>
            </a:extLst>
          </p:cNvPr>
          <p:cNvSpPr txBox="1">
            <a:spLocks noChangeArrowheads="1"/>
          </p:cNvSpPr>
          <p:nvPr/>
        </p:nvSpPr>
        <p:spPr bwMode="auto">
          <a:xfrm>
            <a:off x="228600" y="3352800"/>
            <a:ext cx="533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b="0" dirty="0">
                <a:solidFill>
                  <a:schemeClr val="tx1"/>
                </a:solidFill>
                <a:latin typeface="楷体_GB2312" pitchFamily="49" charset="-122"/>
                <a:ea typeface="楷体_GB2312" pitchFamily="49" charset="-122"/>
              </a:rPr>
              <a:t>IERS</a:t>
            </a:r>
            <a:r>
              <a:rPr kumimoji="1" lang="zh-CN" altLang="en-US" sz="2400" b="0" dirty="0">
                <a:solidFill>
                  <a:schemeClr val="tx1"/>
                </a:solidFill>
                <a:latin typeface="楷体_GB2312" pitchFamily="49" charset="-122"/>
                <a:ea typeface="楷体_GB2312" pitchFamily="49" charset="-122"/>
              </a:rPr>
              <a:t>首子午面</a:t>
            </a:r>
          </a:p>
        </p:txBody>
      </p:sp>
      <p:sp>
        <p:nvSpPr>
          <p:cNvPr id="43021" name="Text Box 12">
            <a:extLst>
              <a:ext uri="{FF2B5EF4-FFF2-40B4-BE49-F238E27FC236}">
                <a16:creationId xmlns:a16="http://schemas.microsoft.com/office/drawing/2014/main" id="{1E5B655A-1EBA-4BC3-ABB4-D0C593529120}"/>
              </a:ext>
            </a:extLst>
          </p:cNvPr>
          <p:cNvSpPr txBox="1">
            <a:spLocks noChangeArrowheads="1"/>
          </p:cNvSpPr>
          <p:nvPr/>
        </p:nvSpPr>
        <p:spPr bwMode="auto">
          <a:xfrm>
            <a:off x="1600200" y="5715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zh-CN" altLang="en-US" sz="2400" b="0" dirty="0">
                <a:solidFill>
                  <a:srgbClr val="FFFF66"/>
                </a:solidFill>
                <a:latin typeface="Times New Roman" panose="02020603050405020304" pitchFamily="18" charset="0"/>
                <a:ea typeface="楷体_GB2312" pitchFamily="49" charset="-122"/>
              </a:rPr>
              <a:t>赤道面</a:t>
            </a:r>
          </a:p>
        </p:txBody>
      </p:sp>
      <p:sp>
        <p:nvSpPr>
          <p:cNvPr id="43022" name="Line 13">
            <a:extLst>
              <a:ext uri="{FF2B5EF4-FFF2-40B4-BE49-F238E27FC236}">
                <a16:creationId xmlns:a16="http://schemas.microsoft.com/office/drawing/2014/main" id="{E6451544-70D9-4109-A216-610636130422}"/>
              </a:ext>
            </a:extLst>
          </p:cNvPr>
          <p:cNvSpPr>
            <a:spLocks noChangeShapeType="1"/>
          </p:cNvSpPr>
          <p:nvPr/>
        </p:nvSpPr>
        <p:spPr bwMode="auto">
          <a:xfrm>
            <a:off x="1447800" y="5181600"/>
            <a:ext cx="2286000" cy="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Line 14">
            <a:extLst>
              <a:ext uri="{FF2B5EF4-FFF2-40B4-BE49-F238E27FC236}">
                <a16:creationId xmlns:a16="http://schemas.microsoft.com/office/drawing/2014/main" id="{F4E0DDEC-9FC6-4592-B810-D8E525EDB42D}"/>
              </a:ext>
            </a:extLst>
          </p:cNvPr>
          <p:cNvSpPr>
            <a:spLocks noChangeShapeType="1"/>
          </p:cNvSpPr>
          <p:nvPr/>
        </p:nvSpPr>
        <p:spPr bwMode="auto">
          <a:xfrm flipV="1">
            <a:off x="1447800" y="2971800"/>
            <a:ext cx="0" cy="2209800"/>
          </a:xfrm>
          <a:prstGeom prst="line">
            <a:avLst/>
          </a:prstGeom>
          <a:noFill/>
          <a:ln w="571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4" name="Text Box 15">
            <a:extLst>
              <a:ext uri="{FF2B5EF4-FFF2-40B4-BE49-F238E27FC236}">
                <a16:creationId xmlns:a16="http://schemas.microsoft.com/office/drawing/2014/main" id="{A7B5F4B0-49C0-4EDC-B505-609C073E18AE}"/>
              </a:ext>
            </a:extLst>
          </p:cNvPr>
          <p:cNvSpPr txBox="1">
            <a:spLocks noChangeArrowheads="1"/>
          </p:cNvSpPr>
          <p:nvPr/>
        </p:nvSpPr>
        <p:spPr bwMode="auto">
          <a:xfrm>
            <a:off x="1524000" y="47244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b="0" dirty="0">
                <a:solidFill>
                  <a:srgbClr val="FFFF66"/>
                </a:solidFill>
                <a:latin typeface="Times New Roman" panose="02020603050405020304" pitchFamily="18" charset="0"/>
                <a:ea typeface="宋体" panose="02010600030101010101" pitchFamily="2" charset="-122"/>
              </a:rPr>
              <a:t>0,0,0</a:t>
            </a:r>
          </a:p>
        </p:txBody>
      </p:sp>
      <p:sp>
        <p:nvSpPr>
          <p:cNvPr id="43025" name="Text Box 16">
            <a:extLst>
              <a:ext uri="{FF2B5EF4-FFF2-40B4-BE49-F238E27FC236}">
                <a16:creationId xmlns:a16="http://schemas.microsoft.com/office/drawing/2014/main" id="{0EF95BB6-3530-40F5-B151-420BD0CE00B7}"/>
              </a:ext>
            </a:extLst>
          </p:cNvPr>
          <p:cNvSpPr txBox="1">
            <a:spLocks noChangeArrowheads="1"/>
          </p:cNvSpPr>
          <p:nvPr/>
        </p:nvSpPr>
        <p:spPr bwMode="auto">
          <a:xfrm>
            <a:off x="1600200" y="29718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en-US" altLang="zh-CN" sz="2400" b="0">
                <a:solidFill>
                  <a:srgbClr val="FFFF66"/>
                </a:solidFill>
                <a:latin typeface="楷体_GB2312" pitchFamily="49" charset="-122"/>
                <a:ea typeface="楷体_GB2312" pitchFamily="49" charset="-122"/>
              </a:rPr>
              <a:t>IERS</a:t>
            </a:r>
            <a:r>
              <a:rPr kumimoji="1" lang="zh-CN" altLang="en-US" sz="2400" b="0">
                <a:solidFill>
                  <a:srgbClr val="FFFF66"/>
                </a:solidFill>
                <a:latin typeface="楷体_GB2312" pitchFamily="49" charset="-122"/>
                <a:ea typeface="楷体_GB2312" pitchFamily="49" charset="-122"/>
              </a:rPr>
              <a:t>极</a:t>
            </a:r>
          </a:p>
        </p:txBody>
      </p:sp>
      <p:sp>
        <p:nvSpPr>
          <p:cNvPr id="43026" name="Text Box 17">
            <a:extLst>
              <a:ext uri="{FF2B5EF4-FFF2-40B4-BE49-F238E27FC236}">
                <a16:creationId xmlns:a16="http://schemas.microsoft.com/office/drawing/2014/main" id="{26B0F154-AB03-4597-BDA5-8C903A280133}"/>
              </a:ext>
            </a:extLst>
          </p:cNvPr>
          <p:cNvSpPr txBox="1">
            <a:spLocks noChangeArrowheads="1"/>
          </p:cNvSpPr>
          <p:nvPr/>
        </p:nvSpPr>
        <p:spPr bwMode="auto">
          <a:xfrm>
            <a:off x="935038" y="1600200"/>
            <a:ext cx="320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kumimoji="1" lang="zh-CN" altLang="en-US" sz="3600" dirty="0">
                <a:solidFill>
                  <a:srgbClr val="FFFF66"/>
                </a:solidFill>
                <a:latin typeface="楷体_GB2312" pitchFamily="49" charset="-122"/>
                <a:ea typeface="楷体_GB2312" pitchFamily="49" charset="-122"/>
              </a:rPr>
              <a:t>定义：</a:t>
            </a:r>
            <a:r>
              <a:rPr kumimoji="1" lang="zh-CN" altLang="en-US" sz="2000" b="0" dirty="0">
                <a:solidFill>
                  <a:srgbClr val="FFFF66"/>
                </a:solidFill>
                <a:latin typeface="楷体_GB2312" pitchFamily="49" charset="-122"/>
                <a:ea typeface="楷体_GB2312" pitchFamily="49" charset="-122"/>
              </a:rPr>
              <a:t>符合</a:t>
            </a:r>
            <a:r>
              <a:rPr kumimoji="1" lang="en-US" altLang="zh-CN" sz="2000" b="0" dirty="0">
                <a:solidFill>
                  <a:srgbClr val="FFFF66"/>
                </a:solidFill>
                <a:latin typeface="楷体_GB2312" pitchFamily="49" charset="-122"/>
                <a:ea typeface="楷体_GB2312" pitchFamily="49" charset="-122"/>
              </a:rPr>
              <a:t>IERS</a:t>
            </a:r>
            <a:r>
              <a:rPr kumimoji="1" lang="zh-CN" altLang="en-US" sz="2000" b="0" dirty="0">
                <a:solidFill>
                  <a:srgbClr val="FFFF66"/>
                </a:solidFill>
                <a:latin typeface="楷体_GB2312" pitchFamily="49" charset="-122"/>
                <a:ea typeface="楷体_GB2312" pitchFamily="49" charset="-122"/>
              </a:rPr>
              <a:t>条件</a:t>
            </a:r>
          </a:p>
        </p:txBody>
      </p:sp>
      <p:sp>
        <p:nvSpPr>
          <p:cNvPr id="43027" name="Rectangle 18">
            <a:extLst>
              <a:ext uri="{FF2B5EF4-FFF2-40B4-BE49-F238E27FC236}">
                <a16:creationId xmlns:a16="http://schemas.microsoft.com/office/drawing/2014/main" id="{9A2DF195-81BA-4030-9360-0A058407CF0B}"/>
              </a:ext>
            </a:extLst>
          </p:cNvPr>
          <p:cNvSpPr>
            <a:spLocks noGrp="1" noChangeArrowheads="1"/>
          </p:cNvSpPr>
          <p:nvPr>
            <p:ph type="body" idx="1"/>
          </p:nvPr>
        </p:nvSpPr>
        <p:spPr>
          <a:xfrm>
            <a:off x="3962400" y="1905000"/>
            <a:ext cx="5181600" cy="4419600"/>
          </a:xfrm>
          <a:noFill/>
          <a:ln>
            <a:solidFill>
              <a:srgbClr val="FFFF66"/>
            </a:solidFill>
            <a:miter lim="800000"/>
            <a:headEnd/>
            <a:tailEnd/>
          </a:ln>
        </p:spPr>
        <p:txBody>
          <a:bodyPr/>
          <a:lstStyle/>
          <a:p>
            <a:pPr eaLnBrk="1" hangingPunct="1">
              <a:lnSpc>
                <a:spcPct val="90000"/>
              </a:lnSpc>
              <a:buFont typeface="Wingdings" panose="05000000000000000000" pitchFamily="2" charset="2"/>
              <a:buNone/>
            </a:pPr>
            <a:r>
              <a:rPr lang="zh-CN" altLang="en-US" b="0">
                <a:latin typeface="楷体_GB2312" pitchFamily="49" charset="-122"/>
                <a:ea typeface="楷体_GB2312" pitchFamily="49" charset="-122"/>
              </a:rPr>
              <a:t>椭球常数：</a:t>
            </a:r>
          </a:p>
          <a:p>
            <a:pPr algn="just" eaLnBrk="1" hangingPunct="1">
              <a:lnSpc>
                <a:spcPct val="90000"/>
              </a:lnSpc>
              <a:buFont typeface="Wingdings" panose="05000000000000000000" pitchFamily="2" charset="2"/>
              <a:buNone/>
            </a:pPr>
            <a:r>
              <a:rPr lang="zh-CN" altLang="en-US" sz="2800" b="0">
                <a:solidFill>
                  <a:schemeClr val="accent2"/>
                </a:solidFill>
                <a:latin typeface="楷体_GB2312" pitchFamily="49" charset="-122"/>
                <a:ea typeface="楷体_GB2312" pitchFamily="49" charset="-122"/>
              </a:rPr>
              <a:t>长半轴</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a = 6378137.0 m</a:t>
            </a:r>
          </a:p>
          <a:p>
            <a:pPr algn="just" eaLnBrk="1" hangingPunct="1">
              <a:lnSpc>
                <a:spcPct val="90000"/>
              </a:lnSpc>
              <a:buFont typeface="Wingdings" panose="05000000000000000000" pitchFamily="2" charset="2"/>
              <a:buNone/>
            </a:pPr>
            <a:r>
              <a:rPr lang="zh-CN" altLang="en-US" sz="2800" b="0">
                <a:solidFill>
                  <a:schemeClr val="accent2"/>
                </a:solidFill>
                <a:latin typeface="楷体_GB2312" pitchFamily="49" charset="-122"/>
                <a:ea typeface="楷体_GB2312" pitchFamily="49" charset="-122"/>
              </a:rPr>
              <a:t>扁  率</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f = 1/298.257222101</a:t>
            </a:r>
          </a:p>
          <a:p>
            <a:pPr algn="just" eaLnBrk="1" hangingPunct="1">
              <a:lnSpc>
                <a:spcPct val="90000"/>
              </a:lnSpc>
              <a:buFont typeface="Wingdings" panose="05000000000000000000" pitchFamily="2" charset="2"/>
              <a:buNone/>
            </a:pPr>
            <a:r>
              <a:rPr lang="zh-CN" altLang="en-US" sz="2800" b="0">
                <a:solidFill>
                  <a:schemeClr val="accent2"/>
                </a:solidFill>
                <a:latin typeface="楷体_GB2312" pitchFamily="49" charset="-122"/>
                <a:ea typeface="楷体_GB2312" pitchFamily="49" charset="-122"/>
              </a:rPr>
              <a:t>地心引力常数</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GM = 3986004.418</a:t>
            </a:r>
            <a:r>
              <a:rPr lang="en-US" altLang="zh-CN" sz="2800" b="0">
                <a:latin typeface="楷体_GB2312" pitchFamily="49" charset="-122"/>
                <a:ea typeface="楷体_GB2312" pitchFamily="49" charset="-122"/>
                <a:sym typeface="Symbol" panose="05050102010706020507" pitchFamily="18" charset="2"/>
              </a:rPr>
              <a:t></a:t>
            </a:r>
            <a:r>
              <a:rPr lang="en-US" altLang="zh-CN" sz="2800" b="0">
                <a:latin typeface="楷体_GB2312" pitchFamily="49" charset="-122"/>
                <a:ea typeface="楷体_GB2312" pitchFamily="49" charset="-122"/>
              </a:rPr>
              <a:t>10</a:t>
            </a:r>
            <a:r>
              <a:rPr lang="en-US" altLang="zh-CN" sz="2800" b="0" baseline="30000">
                <a:latin typeface="楷体_GB2312" pitchFamily="49" charset="-122"/>
                <a:ea typeface="楷体_GB2312" pitchFamily="49" charset="-122"/>
              </a:rPr>
              <a:t>8</a:t>
            </a:r>
            <a:r>
              <a:rPr lang="en-US" altLang="zh-CN" sz="2800" b="0">
                <a:latin typeface="楷体_GB2312" pitchFamily="49" charset="-122"/>
                <a:ea typeface="楷体_GB2312" pitchFamily="49" charset="-122"/>
              </a:rPr>
              <a:t>m</a:t>
            </a:r>
            <a:r>
              <a:rPr lang="en-US" altLang="zh-CN" sz="2800" b="0" baseline="30000">
                <a:latin typeface="楷体_GB2312" pitchFamily="49" charset="-122"/>
                <a:ea typeface="楷体_GB2312" pitchFamily="49" charset="-122"/>
              </a:rPr>
              <a:t>3</a:t>
            </a:r>
            <a:r>
              <a:rPr lang="en-US" altLang="zh-CN" sz="2800" b="0">
                <a:latin typeface="楷体_GB2312" pitchFamily="49" charset="-122"/>
                <a:ea typeface="楷体_GB2312" pitchFamily="49" charset="-122"/>
              </a:rPr>
              <a:t>s</a:t>
            </a:r>
            <a:r>
              <a:rPr lang="en-US" altLang="zh-CN" sz="2800" b="0" baseline="30000">
                <a:latin typeface="楷体_GB2312" pitchFamily="49" charset="-122"/>
                <a:ea typeface="楷体_GB2312" pitchFamily="49" charset="-122"/>
              </a:rPr>
              <a:t>-2</a:t>
            </a:r>
            <a:endParaRPr lang="en-US" altLang="zh-CN" sz="2800" b="0">
              <a:latin typeface="楷体_GB2312" pitchFamily="49" charset="-122"/>
              <a:ea typeface="楷体_GB2312" pitchFamily="49" charset="-122"/>
            </a:endParaRPr>
          </a:p>
          <a:p>
            <a:pPr algn="just" eaLnBrk="1" hangingPunct="1">
              <a:lnSpc>
                <a:spcPct val="90000"/>
              </a:lnSpc>
              <a:buFont typeface="Wingdings" panose="05000000000000000000" pitchFamily="2" charset="2"/>
              <a:buNone/>
            </a:pPr>
            <a:r>
              <a:rPr lang="zh-CN" altLang="en-US" sz="2800" b="0">
                <a:solidFill>
                  <a:srgbClr val="FF3300"/>
                </a:solidFill>
                <a:latin typeface="楷体_GB2312" pitchFamily="49" charset="-122"/>
                <a:ea typeface="楷体_GB2312" pitchFamily="49" charset="-122"/>
              </a:rPr>
              <a:t>地球角速度</a:t>
            </a:r>
            <a:r>
              <a:rPr lang="zh-CN" altLang="en-US" sz="2800" b="0">
                <a:latin typeface="楷体_GB2312" pitchFamily="49" charset="-122"/>
                <a:ea typeface="楷体_GB2312" pitchFamily="49" charset="-122"/>
              </a:rPr>
              <a:t>：   </a:t>
            </a:r>
          </a:p>
          <a:p>
            <a:pPr algn="just" eaLnBrk="1" hangingPunct="1">
              <a:lnSpc>
                <a:spcPct val="90000"/>
              </a:lnSpc>
              <a:buFont typeface="Wingdings" panose="05000000000000000000" pitchFamily="2" charset="2"/>
              <a:buNone/>
            </a:pPr>
            <a:r>
              <a:rPr lang="zh-CN" altLang="en-US" sz="2800" b="0">
                <a:latin typeface="楷体_GB2312" pitchFamily="49" charset="-122"/>
                <a:ea typeface="楷体_GB2312" pitchFamily="49" charset="-122"/>
              </a:rPr>
              <a:t>  </a:t>
            </a:r>
            <a:r>
              <a:rPr lang="zh-CN" altLang="en-US" sz="2800" b="0">
                <a:latin typeface="楷体_GB2312" pitchFamily="49" charset="-122"/>
                <a:ea typeface="楷体_GB2312" pitchFamily="49" charset="-122"/>
                <a:sym typeface="Symbol" panose="05050102010706020507" pitchFamily="18" charset="2"/>
              </a:rPr>
              <a:t></a:t>
            </a:r>
            <a:r>
              <a:rPr lang="zh-CN" altLang="en-US" sz="2800" b="0">
                <a:latin typeface="楷体_GB2312" pitchFamily="49" charset="-122"/>
                <a:ea typeface="楷体_GB2312" pitchFamily="49" charset="-122"/>
              </a:rPr>
              <a:t> </a:t>
            </a:r>
            <a:r>
              <a:rPr lang="en-US" altLang="zh-CN" sz="2800" b="0">
                <a:latin typeface="楷体_GB2312" pitchFamily="49" charset="-122"/>
                <a:ea typeface="楷体_GB2312" pitchFamily="49" charset="-122"/>
              </a:rPr>
              <a:t>= 7292115.0</a:t>
            </a:r>
            <a:r>
              <a:rPr lang="en-US" altLang="zh-CN" sz="2800" b="0">
                <a:latin typeface="楷体_GB2312" pitchFamily="49" charset="-122"/>
                <a:ea typeface="楷体_GB2312" pitchFamily="49" charset="-122"/>
                <a:sym typeface="Symbol" panose="05050102010706020507" pitchFamily="18" charset="2"/>
              </a:rPr>
              <a:t></a:t>
            </a:r>
            <a:r>
              <a:rPr lang="en-US" altLang="zh-CN" sz="2800" b="0">
                <a:latin typeface="楷体_GB2312" pitchFamily="49" charset="-122"/>
                <a:ea typeface="楷体_GB2312" pitchFamily="49" charset="-122"/>
              </a:rPr>
              <a:t>10</a:t>
            </a:r>
            <a:r>
              <a:rPr lang="en-US" altLang="zh-CN" sz="2800" b="0" baseline="30000">
                <a:latin typeface="楷体_GB2312" pitchFamily="49" charset="-122"/>
                <a:ea typeface="楷体_GB2312" pitchFamily="49" charset="-122"/>
              </a:rPr>
              <a:t>-11</a:t>
            </a:r>
            <a:r>
              <a:rPr lang="en-US" altLang="zh-CN" sz="2800" b="0">
                <a:latin typeface="楷体_GB2312" pitchFamily="49" charset="-122"/>
                <a:ea typeface="楷体_GB2312" pitchFamily="49" charset="-122"/>
              </a:rPr>
              <a:t>rad s</a:t>
            </a:r>
            <a:r>
              <a:rPr lang="en-US" altLang="zh-CN" sz="2800" b="0" baseline="30000">
                <a:latin typeface="楷体_GB2312" pitchFamily="49" charset="-122"/>
                <a:ea typeface="楷体_GB2312" pitchFamily="49" charset="-122"/>
              </a:rPr>
              <a:t>-1</a:t>
            </a:r>
          </a:p>
        </p:txBody>
      </p:sp>
      <p:pic>
        <p:nvPicPr>
          <p:cNvPr id="43028" name="Picture 19">
            <a:extLst>
              <a:ext uri="{FF2B5EF4-FFF2-40B4-BE49-F238E27FC236}">
                <a16:creationId xmlns:a16="http://schemas.microsoft.com/office/drawing/2014/main" id="{9EE738A6-4772-4103-AFE2-AB2DF782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2362200"/>
            <a:ext cx="1828800"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29" name="AutoShape 21">
            <a:hlinkClick r:id="rId4" action="ppaction://hlinksldjump"/>
            <a:extLst>
              <a:ext uri="{FF2B5EF4-FFF2-40B4-BE49-F238E27FC236}">
                <a16:creationId xmlns:a16="http://schemas.microsoft.com/office/drawing/2014/main" id="{49C7F9D7-C503-4EB6-A5E7-945EB33DE182}"/>
              </a:ext>
            </a:extLst>
          </p:cNvPr>
          <p:cNvSpPr>
            <a:spLocks noChangeArrowheads="1"/>
          </p:cNvSpPr>
          <p:nvPr/>
        </p:nvSpPr>
        <p:spPr bwMode="auto">
          <a:xfrm>
            <a:off x="323850" y="6164263"/>
            <a:ext cx="431800" cy="720725"/>
          </a:xfrm>
          <a:prstGeom prst="curvedLeftArrow">
            <a:avLst>
              <a:gd name="adj1" fmla="val 33382"/>
              <a:gd name="adj2" fmla="val 66765"/>
              <a:gd name="adj3" fmla="val 33333"/>
            </a:avLst>
          </a:prstGeom>
          <a:gradFill rotWithShape="1">
            <a:gsLst>
              <a:gs pos="0">
                <a:srgbClr val="4D0808"/>
              </a:gs>
              <a:gs pos="14999">
                <a:srgbClr val="FF0300"/>
              </a:gs>
              <a:gs pos="27499">
                <a:srgbClr val="FF7A00"/>
              </a:gs>
              <a:gs pos="50000">
                <a:srgbClr val="FFF200"/>
              </a:gs>
              <a:gs pos="72501">
                <a:srgbClr val="FF7A00"/>
              </a:gs>
              <a:gs pos="85001">
                <a:srgbClr val="FF0300"/>
              </a:gs>
              <a:gs pos="100000">
                <a:srgbClr val="4D080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35FA9D93-7FEF-4514-9D2A-8C94C23B341A}"/>
              </a:ext>
            </a:extLst>
          </p:cNvPr>
          <p:cNvSpPr>
            <a:spLocks noGrp="1"/>
          </p:cNvSpPr>
          <p:nvPr>
            <p:ph type="dt" sz="half" idx="10"/>
          </p:nvPr>
        </p:nvSpPr>
        <p:spPr/>
        <p:txBody>
          <a:bodyPr/>
          <a:lstStyle/>
          <a:p>
            <a:pPr>
              <a:defRPr/>
            </a:pPr>
            <a:fld id="{7387D565-1BE0-4FB0-A1AF-199C43F81D72}" type="datetime13">
              <a:rPr lang="zh-CN" altLang="en-US" smtClean="0"/>
              <a:t>下午5时25分39秒</a:t>
            </a:fld>
            <a:endParaRPr lang="en-US" altLang="zh-CN"/>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59393">
            <a:extLst>
              <a:ext uri="{FF2B5EF4-FFF2-40B4-BE49-F238E27FC236}">
                <a16:creationId xmlns:a16="http://schemas.microsoft.com/office/drawing/2014/main" id="{4E172482-BBAA-41E9-AB98-9E493861E20B}"/>
              </a:ext>
            </a:extLst>
          </p:cNvPr>
          <p:cNvSpPr>
            <a:spLocks noGrp="1"/>
          </p:cNvSpPr>
          <p:nvPr>
            <p:ph type="title"/>
          </p:nvPr>
        </p:nvSpPr>
        <p:spPr>
          <a:xfrm>
            <a:off x="901698" y="692150"/>
            <a:ext cx="7931150" cy="504825"/>
          </a:xfrm>
        </p:spPr>
        <p:txBody>
          <a:bodyPr/>
          <a:lstStyle/>
          <a:p>
            <a:r>
              <a:rPr lang="en-US" altLang="x-none" noProof="1"/>
              <a:t>GNSS</a:t>
            </a:r>
            <a:r>
              <a:rPr lang="zh-CN" altLang="en-US" noProof="1"/>
              <a:t>坐标系统 </a:t>
            </a:r>
          </a:p>
        </p:txBody>
      </p:sp>
      <p:graphicFrame>
        <p:nvGraphicFramePr>
          <p:cNvPr id="59395" name="表格 59394">
            <a:extLst>
              <a:ext uri="{FF2B5EF4-FFF2-40B4-BE49-F238E27FC236}">
                <a16:creationId xmlns:a16="http://schemas.microsoft.com/office/drawing/2014/main" id="{63826088-792C-4CDE-8633-25C97290C241}"/>
              </a:ext>
            </a:extLst>
          </p:cNvPr>
          <p:cNvGraphicFramePr/>
          <p:nvPr>
            <p:extLst>
              <p:ext uri="{D42A27DB-BD31-4B8C-83A1-F6EECF244321}">
                <p14:modId xmlns:p14="http://schemas.microsoft.com/office/powerpoint/2010/main" val="3599073347"/>
              </p:ext>
            </p:extLst>
          </p:nvPr>
        </p:nvGraphicFramePr>
        <p:xfrm>
          <a:off x="746121" y="1772816"/>
          <a:ext cx="8242303" cy="4198937"/>
        </p:xfrm>
        <a:graphic>
          <a:graphicData uri="http://schemas.openxmlformats.org/drawingml/2006/table">
            <a:tbl>
              <a:tblPr/>
              <a:tblGrid>
                <a:gridCol w="2712660">
                  <a:extLst>
                    <a:ext uri="{9D8B030D-6E8A-4147-A177-3AD203B41FA5}">
                      <a16:colId xmlns:a16="http://schemas.microsoft.com/office/drawing/2014/main" val="20000"/>
                    </a:ext>
                  </a:extLst>
                </a:gridCol>
                <a:gridCol w="2558562">
                  <a:extLst>
                    <a:ext uri="{9D8B030D-6E8A-4147-A177-3AD203B41FA5}">
                      <a16:colId xmlns:a16="http://schemas.microsoft.com/office/drawing/2014/main" val="20001"/>
                    </a:ext>
                  </a:extLst>
                </a:gridCol>
                <a:gridCol w="2971081">
                  <a:extLst>
                    <a:ext uri="{9D8B030D-6E8A-4147-A177-3AD203B41FA5}">
                      <a16:colId xmlns:a16="http://schemas.microsoft.com/office/drawing/2014/main" val="20002"/>
                    </a:ext>
                  </a:extLst>
                </a:gridCol>
              </a:tblGrid>
              <a:tr h="287313">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a:solidFill>
                            <a:schemeClr val="bg1"/>
                          </a:solidFill>
                          <a:latin typeface="楷体_GB2312" pitchFamily="1" charset="-122"/>
                          <a:ea typeface="楷体_GB2312" pitchFamily="1" charset="-122"/>
                        </a:rPr>
                        <a:t>卫星导航系统</a:t>
                      </a:r>
                      <a:endParaRPr lang="zh-CN" altLang="en-US" sz="2400" b="1">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dirty="0">
                          <a:solidFill>
                            <a:schemeClr val="bg1"/>
                          </a:solidFill>
                          <a:latin typeface="楷体_GB2312" pitchFamily="1" charset="-122"/>
                          <a:ea typeface="楷体_GB2312" pitchFamily="1" charset="-122"/>
                        </a:rPr>
                        <a:t>GPS</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dirty="0">
                          <a:solidFill>
                            <a:schemeClr val="bg1"/>
                          </a:solidFill>
                          <a:latin typeface="楷体_GB2312" pitchFamily="1" charset="-122"/>
                          <a:ea typeface="楷体_GB2312" pitchFamily="1" charset="-122"/>
                        </a:rPr>
                        <a:t>GLONASS</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a:solidFill>
                            <a:schemeClr val="bg1"/>
                          </a:solidFill>
                          <a:latin typeface="楷体_GB2312" pitchFamily="1" charset="-122"/>
                          <a:ea typeface="楷体_GB2312" pitchFamily="1" charset="-122"/>
                        </a:rPr>
                        <a:t>坐标系统名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WGS-84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PZ-90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72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长半轴（</a:t>
                      </a:r>
                      <a:r>
                        <a:rPr lang="en-US" altLang="x-none" sz="2400" b="1" dirty="0">
                          <a:solidFill>
                            <a:schemeClr val="bg1"/>
                          </a:solidFill>
                          <a:latin typeface="楷体_GB2312" pitchFamily="1" charset="-122"/>
                          <a:ea typeface="楷体_GB2312" pitchFamily="1" charset="-122"/>
                        </a:rPr>
                        <a:t>m</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6378136.0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扁率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1/298.257223563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1/289.257839303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287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地球引力常数</a:t>
                      </a:r>
                    </a:p>
                    <a:p>
                      <a:pPr marL="0" lvl="0" indent="0" algn="ctr" eaLnBrk="0" hangingPunct="0">
                        <a:spcBef>
                          <a:spcPct val="0"/>
                        </a:spcBef>
                        <a:buClr>
                          <a:srgbClr val="000000"/>
                        </a:buClr>
                        <a:buNone/>
                      </a:pPr>
                      <a:r>
                        <a:rPr lang="zh-CN" altLang="en-US" sz="2400" b="1" dirty="0">
                          <a:solidFill>
                            <a:schemeClr val="bg1"/>
                          </a:solidFill>
                          <a:latin typeface="楷体_GB2312" pitchFamily="1" charset="-122"/>
                          <a:ea typeface="楷体_GB2312" pitchFamily="1" charset="-122"/>
                        </a:rPr>
                        <a:t>（</a:t>
                      </a:r>
                      <a:r>
                        <a:rPr lang="en-US" altLang="x-none" sz="2400" b="1" dirty="0">
                          <a:solidFill>
                            <a:schemeClr val="bg1"/>
                          </a:solidFill>
                          <a:latin typeface="楷体_GB2312" pitchFamily="1" charset="-122"/>
                          <a:ea typeface="楷体_GB2312" pitchFamily="1" charset="-122"/>
                        </a:rPr>
                        <a:t>m</a:t>
                      </a:r>
                      <a:r>
                        <a:rPr lang="en-US" altLang="x-none" sz="2400" b="1" baseline="30000" dirty="0">
                          <a:solidFill>
                            <a:schemeClr val="bg1"/>
                          </a:solidFill>
                          <a:latin typeface="楷体_GB2312" pitchFamily="1" charset="-122"/>
                          <a:ea typeface="楷体_GB2312" pitchFamily="1" charset="-122"/>
                        </a:rPr>
                        <a:t>3</a:t>
                      </a:r>
                      <a:r>
                        <a:rPr lang="en-US" altLang="x-none" sz="2400" b="1" dirty="0">
                          <a:solidFill>
                            <a:schemeClr val="bg1"/>
                          </a:solidFill>
                          <a:latin typeface="楷体_GB2312" pitchFamily="1" charset="-122"/>
                          <a:ea typeface="楷体_GB2312" pitchFamily="1" charset="-122"/>
                        </a:rPr>
                        <a:t> /s</a:t>
                      </a:r>
                      <a:r>
                        <a:rPr lang="en-US" altLang="x-none" sz="2400" b="1" baseline="30000" dirty="0">
                          <a:solidFill>
                            <a:schemeClr val="bg1"/>
                          </a:solidFill>
                          <a:latin typeface="楷体_GB2312" pitchFamily="1" charset="-122"/>
                          <a:ea typeface="楷体_GB2312" pitchFamily="1" charset="-122"/>
                        </a:rPr>
                        <a:t>2</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3986005×10</a:t>
                      </a:r>
                      <a:r>
                        <a:rPr lang="en-US" altLang="x-none" sz="2400" b="1" baseline="30000" dirty="0">
                          <a:solidFill>
                            <a:schemeClr val="bg1"/>
                          </a:solidFill>
                          <a:latin typeface="楷体_GB2312" pitchFamily="1" charset="-122"/>
                          <a:ea typeface="楷体_GB2312" pitchFamily="1" charset="-122"/>
                        </a:rPr>
                        <a:t>8</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3986004.4×10</a:t>
                      </a:r>
                      <a:r>
                        <a:rPr lang="en-US" altLang="x-none" sz="2400" b="1" baseline="30000" dirty="0">
                          <a:solidFill>
                            <a:schemeClr val="bg1"/>
                          </a:solidFill>
                          <a:latin typeface="楷体_GB2312" pitchFamily="1" charset="-122"/>
                          <a:ea typeface="楷体_GB2312" pitchFamily="1" charset="-122"/>
                        </a:rPr>
                        <a:t>8</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30287">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地球自转角速度（</a:t>
                      </a:r>
                      <a:r>
                        <a:rPr lang="en-US" altLang="x-none" sz="2400" b="1" dirty="0">
                          <a:solidFill>
                            <a:schemeClr val="bg1"/>
                          </a:solidFill>
                          <a:latin typeface="楷体_GB2312" pitchFamily="1" charset="-122"/>
                          <a:ea typeface="楷体_GB2312" pitchFamily="1" charset="-122"/>
                        </a:rPr>
                        <a:t>rad/s</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7.292115×10</a:t>
                      </a:r>
                      <a:r>
                        <a:rPr lang="en-US" altLang="x-none" sz="2400" b="1" baseline="30000" dirty="0">
                          <a:solidFill>
                            <a:schemeClr val="bg1"/>
                          </a:solidFill>
                          <a:latin typeface="楷体_GB2312" pitchFamily="1" charset="-122"/>
                          <a:ea typeface="楷体_GB2312" pitchFamily="1" charset="-122"/>
                        </a:rPr>
                        <a:t>-5</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7.292115×10</a:t>
                      </a:r>
                      <a:r>
                        <a:rPr lang="en-US" altLang="x-none" sz="2400" b="1" baseline="30000" dirty="0">
                          <a:solidFill>
                            <a:schemeClr val="bg1"/>
                          </a:solidFill>
                          <a:latin typeface="楷体_GB2312" pitchFamily="1" charset="-122"/>
                          <a:ea typeface="楷体_GB2312" pitchFamily="1" charset="-122"/>
                        </a:rPr>
                        <a:t>-5</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a:extLst>
              <a:ext uri="{FF2B5EF4-FFF2-40B4-BE49-F238E27FC236}">
                <a16:creationId xmlns:a16="http://schemas.microsoft.com/office/drawing/2014/main" id="{B3D02DFD-494F-4004-8D06-363AD0559186}"/>
              </a:ext>
            </a:extLst>
          </p:cNvPr>
          <p:cNvSpPr>
            <a:spLocks noGrp="1"/>
          </p:cNvSpPr>
          <p:nvPr>
            <p:ph type="title"/>
          </p:nvPr>
        </p:nvSpPr>
        <p:spPr>
          <a:xfrm>
            <a:off x="971600" y="690106"/>
            <a:ext cx="7931150" cy="504825"/>
          </a:xfrm>
        </p:spPr>
        <p:txBody>
          <a:bodyPr/>
          <a:lstStyle/>
          <a:p>
            <a:r>
              <a:rPr lang="en-US" altLang="x-none" noProof="1"/>
              <a:t>GNSS</a:t>
            </a:r>
            <a:r>
              <a:rPr lang="zh-CN" altLang="en-US" noProof="1"/>
              <a:t>坐标系统表 </a:t>
            </a:r>
          </a:p>
        </p:txBody>
      </p:sp>
      <p:graphicFrame>
        <p:nvGraphicFramePr>
          <p:cNvPr id="62467" name="表格 62466">
            <a:extLst>
              <a:ext uri="{FF2B5EF4-FFF2-40B4-BE49-F238E27FC236}">
                <a16:creationId xmlns:a16="http://schemas.microsoft.com/office/drawing/2014/main" id="{EF59C906-0EAD-4154-9FC0-2194CE156A42}"/>
              </a:ext>
            </a:extLst>
          </p:cNvPr>
          <p:cNvGraphicFramePr/>
          <p:nvPr>
            <p:extLst>
              <p:ext uri="{D42A27DB-BD31-4B8C-83A1-F6EECF244321}">
                <p14:modId xmlns:p14="http://schemas.microsoft.com/office/powerpoint/2010/main" val="2618266532"/>
              </p:ext>
            </p:extLst>
          </p:nvPr>
        </p:nvGraphicFramePr>
        <p:xfrm>
          <a:off x="622350" y="1733812"/>
          <a:ext cx="8280400" cy="4462463"/>
        </p:xfrm>
        <a:graphic>
          <a:graphicData uri="http://schemas.openxmlformats.org/drawingml/2006/table">
            <a:tbl>
              <a:tblPr/>
              <a:tblGrid>
                <a:gridCol w="2466097">
                  <a:extLst>
                    <a:ext uri="{9D8B030D-6E8A-4147-A177-3AD203B41FA5}">
                      <a16:colId xmlns:a16="http://schemas.microsoft.com/office/drawing/2014/main" val="20000"/>
                    </a:ext>
                  </a:extLst>
                </a:gridCol>
                <a:gridCol w="2953628">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dirty="0">
                          <a:solidFill>
                            <a:schemeClr val="bg1"/>
                          </a:solidFill>
                          <a:latin typeface="楷体_GB2312" pitchFamily="1" charset="-122"/>
                          <a:ea typeface="楷体_GB2312" pitchFamily="1" charset="-122"/>
                        </a:rPr>
                        <a:t>卫星导航系统</a:t>
                      </a:r>
                      <a:endParaRPr lang="zh-CN" altLang="en-US"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dirty="0">
                          <a:solidFill>
                            <a:schemeClr val="bg1"/>
                          </a:solidFill>
                          <a:latin typeface="楷体_GB2312" pitchFamily="1" charset="-122"/>
                          <a:ea typeface="楷体_GB2312" pitchFamily="1" charset="-122"/>
                        </a:rPr>
                        <a:t>Galileo</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zh-CN" sz="2400" dirty="0">
                          <a:solidFill>
                            <a:schemeClr val="bg1"/>
                          </a:solidFill>
                          <a:latin typeface="楷体_GB2312" pitchFamily="1" charset="-122"/>
                          <a:ea typeface="楷体_GB2312" pitchFamily="1" charset="-122"/>
                        </a:rPr>
                        <a:t>BDS</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a:solidFill>
                            <a:schemeClr val="bg1"/>
                          </a:solidFill>
                          <a:latin typeface="楷体_GB2312" pitchFamily="1" charset="-122"/>
                          <a:ea typeface="楷体_GB2312" pitchFamily="1" charset="-122"/>
                        </a:rPr>
                        <a:t>坐标系统名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ITRS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CGCS2000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长半轴（</a:t>
                      </a:r>
                      <a:r>
                        <a:rPr lang="en-US" altLang="x-none" sz="2400" b="1" dirty="0">
                          <a:solidFill>
                            <a:schemeClr val="bg1"/>
                          </a:solidFill>
                          <a:latin typeface="楷体_GB2312" pitchFamily="1" charset="-122"/>
                          <a:ea typeface="楷体_GB2312" pitchFamily="1" charset="-122"/>
                        </a:rPr>
                        <a:t>m</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6378137.0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扁率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dirty="0">
                          <a:solidFill>
                            <a:schemeClr val="bg1"/>
                          </a:solidFill>
                          <a:latin typeface="楷体_GB2312" pitchFamily="1" charset="-122"/>
                          <a:ea typeface="楷体_GB2312" pitchFamily="1" charset="-122"/>
                        </a:rPr>
                        <a:t>1/298.25769</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r>
                        <a:rPr lang="en-US" altLang="zh-CN" sz="2400" dirty="0">
                          <a:solidFill>
                            <a:schemeClr val="bg1"/>
                          </a:solidFill>
                          <a:latin typeface="楷体_GB2312" pitchFamily="1" charset="-122"/>
                          <a:ea typeface="楷体_GB2312" pitchFamily="1" charset="-122"/>
                        </a:rPr>
                        <a:t>1/298.257222101</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457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地心引力常数</a:t>
                      </a:r>
                    </a:p>
                    <a:p>
                      <a:pPr marL="0" lvl="0" indent="0" algn="ctr" eaLnBrk="0" hangingPunct="0">
                        <a:spcBef>
                          <a:spcPct val="0"/>
                        </a:spcBef>
                        <a:buClr>
                          <a:srgbClr val="000000"/>
                        </a:buClr>
                        <a:buNone/>
                      </a:pPr>
                      <a:r>
                        <a:rPr lang="zh-CN" altLang="en-US" sz="2400" b="1" dirty="0">
                          <a:solidFill>
                            <a:schemeClr val="bg1"/>
                          </a:solidFill>
                          <a:latin typeface="楷体_GB2312" pitchFamily="1" charset="-122"/>
                          <a:ea typeface="楷体_GB2312" pitchFamily="1" charset="-122"/>
                        </a:rPr>
                        <a:t>（</a:t>
                      </a:r>
                      <a:r>
                        <a:rPr lang="en-US" altLang="x-none" sz="2400" b="1" dirty="0">
                          <a:solidFill>
                            <a:schemeClr val="bg1"/>
                          </a:solidFill>
                          <a:latin typeface="楷体_GB2312" pitchFamily="1" charset="-122"/>
                          <a:ea typeface="楷体_GB2312" pitchFamily="1" charset="-122"/>
                        </a:rPr>
                        <a:t>m</a:t>
                      </a:r>
                      <a:r>
                        <a:rPr lang="en-US" altLang="x-none" sz="2400" b="1" baseline="30000" dirty="0">
                          <a:solidFill>
                            <a:schemeClr val="bg1"/>
                          </a:solidFill>
                          <a:latin typeface="楷体_GB2312" pitchFamily="1" charset="-122"/>
                          <a:ea typeface="楷体_GB2312" pitchFamily="1" charset="-122"/>
                        </a:rPr>
                        <a:t>3</a:t>
                      </a:r>
                      <a:r>
                        <a:rPr lang="en-US" altLang="x-none" sz="2400" b="1" dirty="0">
                          <a:solidFill>
                            <a:schemeClr val="bg1"/>
                          </a:solidFill>
                          <a:latin typeface="楷体_GB2312" pitchFamily="1" charset="-122"/>
                          <a:ea typeface="楷体_GB2312" pitchFamily="1" charset="-122"/>
                        </a:rPr>
                        <a:t> /s</a:t>
                      </a:r>
                      <a:r>
                        <a:rPr lang="en-US" altLang="x-none" sz="2400" b="1" baseline="30000" dirty="0">
                          <a:solidFill>
                            <a:schemeClr val="bg1"/>
                          </a:solidFill>
                          <a:latin typeface="楷体_GB2312" pitchFamily="1" charset="-122"/>
                          <a:ea typeface="楷体_GB2312" pitchFamily="1" charset="-122"/>
                        </a:rPr>
                        <a:t>2</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3.986004415×10</a:t>
                      </a:r>
                      <a:r>
                        <a:rPr lang="en-US" altLang="x-none" sz="2400" b="1" baseline="30000" dirty="0">
                          <a:solidFill>
                            <a:schemeClr val="bg1"/>
                          </a:solidFill>
                          <a:latin typeface="楷体_GB2312" pitchFamily="1" charset="-122"/>
                          <a:ea typeface="楷体_GB2312" pitchFamily="1" charset="-122"/>
                        </a:rPr>
                        <a:t>14</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3986004.418×10</a:t>
                      </a:r>
                      <a:r>
                        <a:rPr lang="en-US" altLang="x-none" sz="2400" b="1" baseline="30000" dirty="0">
                          <a:solidFill>
                            <a:schemeClr val="bg1"/>
                          </a:solidFill>
                          <a:latin typeface="楷体_GB2312" pitchFamily="1" charset="-122"/>
                          <a:ea typeface="楷体_GB2312" pitchFamily="1" charset="-122"/>
                        </a:rPr>
                        <a:t>8</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2988">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地球自转角速度（</a:t>
                      </a:r>
                      <a:r>
                        <a:rPr lang="en-US" altLang="x-none" sz="2400" b="1" dirty="0">
                          <a:solidFill>
                            <a:schemeClr val="bg1"/>
                          </a:solidFill>
                          <a:latin typeface="楷体_GB2312" pitchFamily="1" charset="-122"/>
                          <a:ea typeface="楷体_GB2312" pitchFamily="1" charset="-122"/>
                        </a:rPr>
                        <a:t>rad/s</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r>
                        <a:rPr lang="en-US" altLang="x-none" sz="2400" b="1" dirty="0">
                          <a:solidFill>
                            <a:schemeClr val="bg1"/>
                          </a:solidFill>
                          <a:latin typeface="楷体_GB2312" pitchFamily="1" charset="-122"/>
                          <a:ea typeface="楷体_GB2312" pitchFamily="1" charset="-122"/>
                        </a:rPr>
                        <a:t>7.2921151467×10</a:t>
                      </a:r>
                      <a:r>
                        <a:rPr lang="en-US" altLang="x-none" sz="2400" b="1" baseline="30000" dirty="0">
                          <a:solidFill>
                            <a:schemeClr val="bg1"/>
                          </a:solidFill>
                          <a:latin typeface="楷体_GB2312" pitchFamily="1" charset="-122"/>
                          <a:ea typeface="楷体_GB2312" pitchFamily="1" charset="-122"/>
                        </a:rPr>
                        <a:t>-5</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7.292115×10</a:t>
                      </a:r>
                      <a:r>
                        <a:rPr lang="en-US" altLang="x-none" sz="2400" b="1" baseline="30000" dirty="0">
                          <a:solidFill>
                            <a:schemeClr val="bg1"/>
                          </a:solidFill>
                          <a:latin typeface="楷体_GB2312" pitchFamily="1" charset="-122"/>
                          <a:ea typeface="楷体_GB2312" pitchFamily="1" charset="-122"/>
                        </a:rPr>
                        <a:t>-5</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F139D81-6768-4CEC-AEC0-71A98E5B6FE1}"/>
              </a:ext>
            </a:extLst>
          </p:cNvPr>
          <p:cNvSpPr>
            <a:spLocks noGrp="1" noChangeArrowheads="1"/>
          </p:cNvSpPr>
          <p:nvPr>
            <p:ph type="title"/>
          </p:nvPr>
        </p:nvSpPr>
        <p:spPr>
          <a:xfrm>
            <a:off x="762000" y="304800"/>
            <a:ext cx="7772400" cy="1143000"/>
          </a:xfrm>
        </p:spPr>
        <p:txBody>
          <a:bodyPr/>
          <a:lstStyle/>
          <a:p>
            <a:pPr eaLnBrk="1" hangingPunct="1"/>
            <a:r>
              <a:rPr lang="zh-CN" altLang="en-US">
                <a:ea typeface="黑体" panose="02010609060101010101" pitchFamily="49" charset="-122"/>
              </a:rPr>
              <a:t>坐标系和系统时</a:t>
            </a:r>
          </a:p>
        </p:txBody>
      </p:sp>
      <p:sp>
        <p:nvSpPr>
          <p:cNvPr id="10243" name="Rectangle 3">
            <a:extLst>
              <a:ext uri="{FF2B5EF4-FFF2-40B4-BE49-F238E27FC236}">
                <a16:creationId xmlns:a16="http://schemas.microsoft.com/office/drawing/2014/main" id="{42CA2B08-47B1-4D5A-9F9B-9F3AB5F31DCB}"/>
              </a:ext>
            </a:extLst>
          </p:cNvPr>
          <p:cNvSpPr>
            <a:spLocks noGrp="1" noChangeArrowheads="1"/>
          </p:cNvSpPr>
          <p:nvPr>
            <p:ph type="body" idx="1"/>
          </p:nvPr>
        </p:nvSpPr>
        <p:spPr>
          <a:xfrm>
            <a:off x="971600" y="1916832"/>
            <a:ext cx="8172400" cy="4941168"/>
          </a:xfrm>
        </p:spPr>
        <p:txBody>
          <a:bodyPr/>
          <a:lstStyle/>
          <a:p>
            <a:pPr eaLnBrk="1" hangingPunct="1">
              <a:lnSpc>
                <a:spcPct val="150000"/>
              </a:lnSpc>
              <a:spcBef>
                <a:spcPts val="1800"/>
              </a:spcBef>
              <a:spcAft>
                <a:spcPts val="1800"/>
              </a:spcAft>
            </a:pPr>
            <a:r>
              <a:rPr lang="zh-CN" altLang="en-US" sz="2800" b="0" dirty="0">
                <a:latin typeface="楷体_GB2312" pitchFamily="49" charset="-122"/>
                <a:ea typeface="楷体_GB2312" pitchFamily="49" charset="-122"/>
              </a:rPr>
              <a:t>导航系统使用的</a:t>
            </a:r>
            <a:r>
              <a:rPr lang="zh-CN" altLang="en-US" sz="2800" dirty="0">
                <a:solidFill>
                  <a:srgbClr val="FFFF00"/>
                </a:solidFill>
                <a:latin typeface="楷体_GB2312" pitchFamily="49" charset="-122"/>
                <a:ea typeface="楷体_GB2312" pitchFamily="49" charset="-122"/>
              </a:rPr>
              <a:t>坐标系</a:t>
            </a:r>
            <a:r>
              <a:rPr lang="zh-CN" altLang="en-US" sz="2800" b="0" dirty="0">
                <a:latin typeface="楷体_GB2312" pitchFamily="49" charset="-122"/>
                <a:ea typeface="楷体_GB2312" pitchFamily="49" charset="-122"/>
              </a:rPr>
              <a:t>和</a:t>
            </a:r>
            <a:r>
              <a:rPr lang="zh-CN" altLang="en-US" sz="2800" dirty="0">
                <a:solidFill>
                  <a:srgbClr val="FFFF00"/>
                </a:solidFill>
                <a:latin typeface="楷体_GB2312" pitchFamily="49" charset="-122"/>
                <a:ea typeface="楷体_GB2312" pitchFamily="49" charset="-122"/>
              </a:rPr>
              <a:t>系统时</a:t>
            </a:r>
            <a:r>
              <a:rPr lang="zh-CN" altLang="en-US" sz="2800" b="0" dirty="0">
                <a:latin typeface="楷体_GB2312" pitchFamily="49" charset="-122"/>
                <a:ea typeface="楷体_GB2312" pitchFamily="49" charset="-122"/>
              </a:rPr>
              <a:t>是导航系统产生</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能力的基础。坐标系为</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提供</a:t>
            </a:r>
            <a:r>
              <a:rPr lang="zh-CN" altLang="en-US" sz="2800" b="0" dirty="0">
                <a:solidFill>
                  <a:srgbClr val="FFFF00"/>
                </a:solidFill>
                <a:latin typeface="楷体_GB2312" pitchFamily="49" charset="-122"/>
                <a:ea typeface="楷体_GB2312" pitchFamily="49" charset="-122"/>
              </a:rPr>
              <a:t>大地基准</a:t>
            </a:r>
            <a:r>
              <a:rPr lang="zh-CN" altLang="en-US" sz="2800" b="0" dirty="0">
                <a:latin typeface="楷体_GB2312" pitchFamily="49" charset="-122"/>
                <a:ea typeface="楷体_GB2312" pitchFamily="49" charset="-122"/>
              </a:rPr>
              <a:t>，系统时为</a:t>
            </a:r>
            <a:r>
              <a:rPr lang="en-US" altLang="zh-CN" sz="2800" b="0" dirty="0">
                <a:latin typeface="楷体_GB2312" pitchFamily="49" charset="-122"/>
                <a:ea typeface="楷体_GB2312" pitchFamily="49" charset="-122"/>
              </a:rPr>
              <a:t>PNT</a:t>
            </a:r>
            <a:r>
              <a:rPr lang="zh-CN" altLang="en-US" sz="2800" b="0" dirty="0">
                <a:latin typeface="楷体_GB2312" pitchFamily="49" charset="-122"/>
                <a:ea typeface="楷体_GB2312" pitchFamily="49" charset="-122"/>
              </a:rPr>
              <a:t>提供</a:t>
            </a:r>
            <a:r>
              <a:rPr lang="zh-CN" altLang="en-US" sz="2800" b="0" dirty="0">
                <a:solidFill>
                  <a:srgbClr val="FFFF00"/>
                </a:solidFill>
                <a:latin typeface="楷体_GB2312" pitchFamily="49" charset="-122"/>
                <a:ea typeface="楷体_GB2312" pitchFamily="49" charset="-122"/>
              </a:rPr>
              <a:t>时间基准</a:t>
            </a:r>
            <a:r>
              <a:rPr lang="zh-CN" altLang="en-US" sz="2800" b="0" dirty="0">
                <a:latin typeface="楷体_GB2312" pitchFamily="49" charset="-122"/>
                <a:ea typeface="楷体_GB2312" pitchFamily="49" charset="-122"/>
              </a:rPr>
              <a:t>。</a:t>
            </a:r>
          </a:p>
          <a:p>
            <a:pPr eaLnBrk="1" hangingPunct="1">
              <a:lnSpc>
                <a:spcPct val="150000"/>
              </a:lnSpc>
              <a:spcBef>
                <a:spcPts val="1800"/>
              </a:spcBef>
              <a:spcAft>
                <a:spcPts val="1800"/>
              </a:spcAft>
            </a:pPr>
            <a:r>
              <a:rPr lang="zh-CN" altLang="en-US" sz="2800" b="0" dirty="0">
                <a:latin typeface="楷体_GB2312" pitchFamily="49" charset="-122"/>
                <a:ea typeface="楷体_GB2312" pitchFamily="49" charset="-122"/>
              </a:rPr>
              <a:t>用不同导航系统得到的</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坐标</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 和</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时间</a:t>
            </a:r>
            <a:r>
              <a:rPr lang="zh-CN" altLang="en-US" sz="2800" b="0" dirty="0">
                <a:latin typeface="华文细黑" panose="02010600040101010101" pitchFamily="2" charset="-122"/>
                <a:ea typeface="楷体_GB2312" pitchFamily="49" charset="-122"/>
              </a:rPr>
              <a:t>”</a:t>
            </a:r>
            <a:r>
              <a:rPr lang="zh-CN" altLang="en-US" sz="2800" b="0" dirty="0">
                <a:latin typeface="楷体_GB2312" pitchFamily="49" charset="-122"/>
                <a:ea typeface="楷体_GB2312" pitchFamily="49" charset="-122"/>
              </a:rPr>
              <a:t>各自参考于它们各自的坐标系和时间尺度。</a:t>
            </a:r>
          </a:p>
        </p:txBody>
      </p:sp>
      <p:sp>
        <p:nvSpPr>
          <p:cNvPr id="2" name="日期占位符 1">
            <a:extLst>
              <a:ext uri="{FF2B5EF4-FFF2-40B4-BE49-F238E27FC236}">
                <a16:creationId xmlns:a16="http://schemas.microsoft.com/office/drawing/2014/main" id="{034E6A45-3D94-4355-9F04-08AE22175D92}"/>
              </a:ext>
            </a:extLst>
          </p:cNvPr>
          <p:cNvSpPr>
            <a:spLocks noGrp="1"/>
          </p:cNvSpPr>
          <p:nvPr>
            <p:ph type="dt" sz="half" idx="10"/>
          </p:nvPr>
        </p:nvSpPr>
        <p:spPr/>
        <p:txBody>
          <a:bodyPr/>
          <a:lstStyle/>
          <a:p>
            <a:pPr>
              <a:defRPr/>
            </a:pPr>
            <a:fld id="{EA410C45-97E3-4193-B6B9-AFA3064283B6}" type="datetime13">
              <a:rPr lang="zh-CN" altLang="en-US" smtClean="0"/>
              <a:t>下午5时25分39秒</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62465">
            <a:extLst>
              <a:ext uri="{FF2B5EF4-FFF2-40B4-BE49-F238E27FC236}">
                <a16:creationId xmlns:a16="http://schemas.microsoft.com/office/drawing/2014/main" id="{B3D02DFD-494F-4004-8D06-363AD0559186}"/>
              </a:ext>
            </a:extLst>
          </p:cNvPr>
          <p:cNvSpPr>
            <a:spLocks noGrp="1"/>
          </p:cNvSpPr>
          <p:nvPr>
            <p:ph type="title"/>
          </p:nvPr>
        </p:nvSpPr>
        <p:spPr>
          <a:xfrm>
            <a:off x="971600" y="690106"/>
            <a:ext cx="7931150" cy="504825"/>
          </a:xfrm>
        </p:spPr>
        <p:txBody>
          <a:bodyPr/>
          <a:lstStyle/>
          <a:p>
            <a:r>
              <a:rPr lang="en-US" altLang="x-none" noProof="1"/>
              <a:t>GNSS</a:t>
            </a:r>
            <a:r>
              <a:rPr lang="zh-CN" altLang="en-US" noProof="1"/>
              <a:t>坐标系统表 </a:t>
            </a:r>
          </a:p>
        </p:txBody>
      </p:sp>
      <p:graphicFrame>
        <p:nvGraphicFramePr>
          <p:cNvPr id="62467" name="表格 62466">
            <a:extLst>
              <a:ext uri="{FF2B5EF4-FFF2-40B4-BE49-F238E27FC236}">
                <a16:creationId xmlns:a16="http://schemas.microsoft.com/office/drawing/2014/main" id="{EF59C906-0EAD-4154-9FC0-2194CE156A42}"/>
              </a:ext>
            </a:extLst>
          </p:cNvPr>
          <p:cNvGraphicFramePr/>
          <p:nvPr>
            <p:extLst>
              <p:ext uri="{D42A27DB-BD31-4B8C-83A1-F6EECF244321}">
                <p14:modId xmlns:p14="http://schemas.microsoft.com/office/powerpoint/2010/main" val="3213663124"/>
              </p:ext>
            </p:extLst>
          </p:nvPr>
        </p:nvGraphicFramePr>
        <p:xfrm>
          <a:off x="953775" y="1772816"/>
          <a:ext cx="7948975" cy="4462463"/>
        </p:xfrm>
        <a:graphic>
          <a:graphicData uri="http://schemas.openxmlformats.org/drawingml/2006/table">
            <a:tbl>
              <a:tblPr/>
              <a:tblGrid>
                <a:gridCol w="2090887">
                  <a:extLst>
                    <a:ext uri="{9D8B030D-6E8A-4147-A177-3AD203B41FA5}">
                      <a16:colId xmlns:a16="http://schemas.microsoft.com/office/drawing/2014/main" val="20000"/>
                    </a:ext>
                  </a:extLst>
                </a:gridCol>
                <a:gridCol w="3111912">
                  <a:extLst>
                    <a:ext uri="{9D8B030D-6E8A-4147-A177-3AD203B41FA5}">
                      <a16:colId xmlns:a16="http://schemas.microsoft.com/office/drawing/2014/main" val="20001"/>
                    </a:ext>
                  </a:extLst>
                </a:gridCol>
                <a:gridCol w="2746176">
                  <a:extLst>
                    <a:ext uri="{9D8B030D-6E8A-4147-A177-3AD203B41FA5}">
                      <a16:colId xmlns:a16="http://schemas.microsoft.com/office/drawing/2014/main" val="20002"/>
                    </a:ext>
                  </a:extLst>
                </a:gridCol>
              </a:tblGrid>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zh-CN" altLang="en-US"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坐标系统名</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I</a:t>
                      </a:r>
                      <a:r>
                        <a:rPr lang="en-US" altLang="zh-CN" sz="2400" b="1" dirty="0">
                          <a:solidFill>
                            <a:schemeClr val="bg1"/>
                          </a:solidFill>
                          <a:latin typeface="楷体_GB2312" pitchFamily="1" charset="-122"/>
                          <a:ea typeface="楷体_GB2312" pitchFamily="1" charset="-122"/>
                        </a:rPr>
                        <a:t>E</a:t>
                      </a:r>
                      <a:r>
                        <a:rPr lang="en-US" altLang="x-none" sz="2400" b="1" dirty="0">
                          <a:solidFill>
                            <a:schemeClr val="bg1"/>
                          </a:solidFill>
                          <a:latin typeface="楷体_GB2312" pitchFamily="1" charset="-122"/>
                          <a:ea typeface="楷体_GB2312" pitchFamily="1" charset="-122"/>
                        </a:rPr>
                        <a:t>RS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025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长半轴（</a:t>
                      </a:r>
                      <a:r>
                        <a:rPr lang="en-US" altLang="x-none" sz="2400" b="1" dirty="0">
                          <a:solidFill>
                            <a:schemeClr val="bg1"/>
                          </a:solidFill>
                          <a:latin typeface="楷体_GB2312" pitchFamily="1" charset="-122"/>
                          <a:ea typeface="楷体_GB2312" pitchFamily="1" charset="-122"/>
                        </a:rPr>
                        <a:t>m</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6378136.6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扁率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dirty="0">
                          <a:solidFill>
                            <a:schemeClr val="bg1"/>
                          </a:solidFill>
                          <a:latin typeface="楷体_GB2312" pitchFamily="1" charset="-122"/>
                          <a:ea typeface="楷体_GB2312" pitchFamily="1" charset="-122"/>
                        </a:rPr>
                        <a:t>1/298.2572221008827</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44575">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地心引力常数</a:t>
                      </a:r>
                    </a:p>
                    <a:p>
                      <a:pPr marL="0" lvl="0" indent="0" algn="ctr" eaLnBrk="0" hangingPunct="0">
                        <a:spcBef>
                          <a:spcPct val="0"/>
                        </a:spcBef>
                        <a:buClr>
                          <a:srgbClr val="000000"/>
                        </a:buClr>
                        <a:buNone/>
                      </a:pPr>
                      <a:r>
                        <a:rPr lang="zh-CN" altLang="en-US" sz="2400" b="1" dirty="0">
                          <a:solidFill>
                            <a:schemeClr val="bg1"/>
                          </a:solidFill>
                          <a:latin typeface="楷体_GB2312" pitchFamily="1" charset="-122"/>
                          <a:ea typeface="楷体_GB2312" pitchFamily="1" charset="-122"/>
                        </a:rPr>
                        <a:t>（</a:t>
                      </a:r>
                      <a:r>
                        <a:rPr lang="en-US" altLang="x-none" sz="2400" b="1" dirty="0">
                          <a:solidFill>
                            <a:schemeClr val="bg1"/>
                          </a:solidFill>
                          <a:latin typeface="楷体_GB2312" pitchFamily="1" charset="-122"/>
                          <a:ea typeface="楷体_GB2312" pitchFamily="1" charset="-122"/>
                        </a:rPr>
                        <a:t>m</a:t>
                      </a:r>
                      <a:r>
                        <a:rPr lang="en-US" altLang="x-none" sz="2400" b="1" baseline="30000" dirty="0">
                          <a:solidFill>
                            <a:schemeClr val="bg1"/>
                          </a:solidFill>
                          <a:latin typeface="楷体_GB2312" pitchFamily="1" charset="-122"/>
                          <a:ea typeface="楷体_GB2312" pitchFamily="1" charset="-122"/>
                        </a:rPr>
                        <a:t>3</a:t>
                      </a:r>
                      <a:r>
                        <a:rPr lang="en-US" altLang="x-none" sz="2400" b="1" dirty="0">
                          <a:solidFill>
                            <a:schemeClr val="bg1"/>
                          </a:solidFill>
                          <a:latin typeface="楷体_GB2312" pitchFamily="1" charset="-122"/>
                          <a:ea typeface="楷体_GB2312" pitchFamily="1" charset="-122"/>
                        </a:rPr>
                        <a:t> /s</a:t>
                      </a:r>
                      <a:r>
                        <a:rPr lang="en-US" altLang="x-none" sz="2400" b="1" baseline="30000" dirty="0">
                          <a:solidFill>
                            <a:schemeClr val="bg1"/>
                          </a:solidFill>
                          <a:latin typeface="楷体_GB2312" pitchFamily="1" charset="-122"/>
                          <a:ea typeface="楷体_GB2312" pitchFamily="1" charset="-122"/>
                        </a:rPr>
                        <a:t>2</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en-US" altLang="x-none" sz="2400" b="1" dirty="0">
                          <a:solidFill>
                            <a:schemeClr val="bg1"/>
                          </a:solidFill>
                          <a:latin typeface="楷体_GB2312" pitchFamily="1" charset="-122"/>
                          <a:ea typeface="楷体_GB2312" pitchFamily="1" charset="-122"/>
                        </a:rPr>
                        <a:t>3.986004418×10</a:t>
                      </a:r>
                      <a:r>
                        <a:rPr lang="en-US" altLang="x-none" sz="2400" b="1" baseline="30000" dirty="0">
                          <a:solidFill>
                            <a:schemeClr val="bg1"/>
                          </a:solidFill>
                          <a:latin typeface="楷体_GB2312" pitchFamily="1" charset="-122"/>
                          <a:ea typeface="楷体_GB2312" pitchFamily="1" charset="-122"/>
                        </a:rPr>
                        <a:t>14</a:t>
                      </a: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042988">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r>
                        <a:rPr lang="zh-CN" altLang="en-US" sz="2400" b="1" dirty="0">
                          <a:solidFill>
                            <a:schemeClr val="bg1"/>
                          </a:solidFill>
                          <a:latin typeface="楷体_GB2312" pitchFamily="1" charset="-122"/>
                          <a:ea typeface="楷体_GB2312" pitchFamily="1" charset="-122"/>
                        </a:rPr>
                        <a:t>地球自转角速度（</a:t>
                      </a:r>
                      <a:r>
                        <a:rPr lang="en-US" altLang="x-none" sz="2400" b="1" dirty="0">
                          <a:solidFill>
                            <a:schemeClr val="bg1"/>
                          </a:solidFill>
                          <a:latin typeface="楷体_GB2312" pitchFamily="1" charset="-122"/>
                          <a:ea typeface="楷体_GB2312" pitchFamily="1" charset="-122"/>
                        </a:rPr>
                        <a:t>rad/s</a:t>
                      </a:r>
                      <a:r>
                        <a:rPr lang="zh-CN" altLang="en-US" sz="2400" b="1" dirty="0">
                          <a:solidFill>
                            <a:schemeClr val="bg1"/>
                          </a:solidFill>
                          <a:latin typeface="楷体_GB2312" pitchFamily="1" charset="-122"/>
                          <a:ea typeface="楷体_GB2312" pitchFamily="1" charset="-122"/>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marR="0" lvl="0" indent="0" algn="ctr" defTabSz="914400" rtl="0" eaLnBrk="1" fontAlgn="base" latinLnBrk="0" hangingPunct="1">
                        <a:lnSpc>
                          <a:spcPct val="100000"/>
                        </a:lnSpc>
                        <a:spcBef>
                          <a:spcPct val="20000"/>
                        </a:spcBef>
                        <a:spcAft>
                          <a:spcPct val="0"/>
                        </a:spcAft>
                        <a:buClr>
                          <a:schemeClr val="folHlink"/>
                        </a:buClr>
                        <a:buSzTx/>
                        <a:buFont typeface="Wingdings" charset="2"/>
                        <a:buNone/>
                        <a:tabLst/>
                        <a:defRPr/>
                      </a:pPr>
                      <a:r>
                        <a:rPr lang="en-US" altLang="x-none" sz="2400" b="1" dirty="0">
                          <a:solidFill>
                            <a:schemeClr val="bg1"/>
                          </a:solidFill>
                          <a:latin typeface="楷体_GB2312" pitchFamily="1" charset="-122"/>
                          <a:ea typeface="楷体_GB2312" pitchFamily="1" charset="-122"/>
                        </a:rPr>
                        <a:t>7.2921150×10</a:t>
                      </a:r>
                      <a:r>
                        <a:rPr lang="en-US" altLang="x-none" sz="2400" b="1" baseline="30000" dirty="0">
                          <a:solidFill>
                            <a:schemeClr val="bg1"/>
                          </a:solidFill>
                          <a:latin typeface="楷体_GB2312" pitchFamily="1" charset="-122"/>
                          <a:ea typeface="楷体_GB2312" pitchFamily="1" charset="-122"/>
                        </a:rPr>
                        <a:t>-5</a:t>
                      </a:r>
                      <a:endParaRPr lang="zh-CN" altLang="en-US" sz="2400"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folHlink"/>
                        </a:buClr>
                        <a:buFont typeface="Wingdings" charset="2"/>
                        <a:buChar char="v"/>
                        <a:defRPr sz="2800" b="0" i="0" u="none" kern="1200" baseline="0">
                          <a:solidFill>
                            <a:schemeClr val="tx1"/>
                          </a:solidFill>
                          <a:latin typeface="Arial" charset="0"/>
                        </a:defRPr>
                      </a:lvl1pPr>
                      <a:lvl2pPr marL="742950" lvl="1" indent="-285750">
                        <a:buClr>
                          <a:schemeClr val="tx2"/>
                        </a:buClr>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Clr>
                          <a:srgbClr val="000000"/>
                        </a:buClr>
                        <a:buNone/>
                      </a:pPr>
                      <a:endParaRPr lang="en-US" altLang="x-none" sz="2400" b="1" dirty="0">
                        <a:solidFill>
                          <a:schemeClr val="bg1"/>
                        </a:solidFill>
                        <a:latin typeface="楷体_GB2312" pitchFamily="1" charset="-122"/>
                        <a:ea typeface="楷体_GB2312" pitchFamily="1" charset="-122"/>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342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A1BEB18-4C15-47B7-8BD4-516244A73CD3}"/>
              </a:ext>
            </a:extLst>
          </p:cNvPr>
          <p:cNvSpPr>
            <a:spLocks noGrp="1" noChangeArrowheads="1"/>
          </p:cNvSpPr>
          <p:nvPr>
            <p:ph type="title"/>
          </p:nvPr>
        </p:nvSpPr>
        <p:spPr/>
        <p:txBody>
          <a:bodyPr/>
          <a:lstStyle/>
          <a:p>
            <a:pPr eaLnBrk="1" hangingPunct="1"/>
            <a:r>
              <a:rPr lang="en-US" altLang="zh-CN"/>
              <a:t>2.3</a:t>
            </a:r>
            <a:r>
              <a:rPr lang="zh-CN" altLang="en-US"/>
              <a:t>　坐标系统之间的转换</a:t>
            </a:r>
          </a:p>
        </p:txBody>
      </p:sp>
      <p:sp>
        <p:nvSpPr>
          <p:cNvPr id="45059" name="Rectangle 3">
            <a:extLst>
              <a:ext uri="{FF2B5EF4-FFF2-40B4-BE49-F238E27FC236}">
                <a16:creationId xmlns:a16="http://schemas.microsoft.com/office/drawing/2014/main" id="{A2036487-3984-429E-8BD6-7C4D2551DD1D}"/>
              </a:ext>
            </a:extLst>
          </p:cNvPr>
          <p:cNvSpPr>
            <a:spLocks noGrp="1" noChangeArrowheads="1"/>
          </p:cNvSpPr>
          <p:nvPr>
            <p:ph type="body" idx="1"/>
          </p:nvPr>
        </p:nvSpPr>
        <p:spPr/>
        <p:txBody>
          <a:bodyPr/>
          <a:lstStyle/>
          <a:p>
            <a:pPr eaLnBrk="1" hangingPunct="1"/>
            <a:r>
              <a:rPr lang="en-US" altLang="zh-CN"/>
              <a:t>2.3.1</a:t>
            </a:r>
            <a:r>
              <a:rPr lang="zh-CN" altLang="en-US"/>
              <a:t>　</a:t>
            </a:r>
            <a:r>
              <a:rPr lang="zh-CN" altLang="en-US">
                <a:hlinkClick r:id="rId3" action="ppaction://hlinksldjump"/>
              </a:rPr>
              <a:t>不同空间直角坐标系之间的转换</a:t>
            </a:r>
            <a:endParaRPr lang="zh-CN" altLang="en-US"/>
          </a:p>
          <a:p>
            <a:pPr lvl="1" eaLnBrk="1" hangingPunct="1"/>
            <a:endParaRPr lang="zh-CN" altLang="en-US"/>
          </a:p>
          <a:p>
            <a:pPr eaLnBrk="1" hangingPunct="1"/>
            <a:r>
              <a:rPr lang="en-US" altLang="zh-CN"/>
              <a:t>2.3.2</a:t>
            </a:r>
            <a:r>
              <a:rPr lang="zh-CN" altLang="en-US"/>
              <a:t>　</a:t>
            </a:r>
            <a:r>
              <a:rPr lang="zh-CN" altLang="en-US">
                <a:hlinkClick r:id="rId4" action="ppaction://hlinksldjump"/>
              </a:rPr>
              <a:t>不同大地坐标系的换算</a:t>
            </a:r>
            <a:endParaRPr lang="zh-CN" altLang="en-US"/>
          </a:p>
          <a:p>
            <a:pPr lvl="1" eaLnBrk="1" hangingPunct="1"/>
            <a:endParaRPr lang="zh-CN" altLang="en-US"/>
          </a:p>
          <a:p>
            <a:pPr eaLnBrk="1" hangingPunct="1"/>
            <a:r>
              <a:rPr lang="en-US" altLang="zh-CN"/>
              <a:t>2.3.3</a:t>
            </a:r>
            <a:r>
              <a:rPr lang="zh-CN" altLang="en-US"/>
              <a:t>　</a:t>
            </a:r>
            <a:r>
              <a:rPr lang="zh-CN" altLang="en-US">
                <a:hlinkClick r:id="rId5" action="ppaction://hlinksldjump"/>
              </a:rPr>
              <a:t>大地坐标与高斯平面坐标的转换</a:t>
            </a:r>
            <a:endParaRPr lang="zh-CN" altLang="en-US"/>
          </a:p>
        </p:txBody>
      </p:sp>
      <p:sp>
        <p:nvSpPr>
          <p:cNvPr id="45060" name="AutoShape 4">
            <a:hlinkClick r:id="rId6" action="ppaction://hlinksldjump"/>
            <a:extLst>
              <a:ext uri="{FF2B5EF4-FFF2-40B4-BE49-F238E27FC236}">
                <a16:creationId xmlns:a16="http://schemas.microsoft.com/office/drawing/2014/main" id="{1B3F489A-BAFF-4709-A6C8-758CD2AABAA8}"/>
              </a:ext>
            </a:extLst>
          </p:cNvPr>
          <p:cNvSpPr>
            <a:spLocks noChangeArrowheads="1"/>
          </p:cNvSpPr>
          <p:nvPr/>
        </p:nvSpPr>
        <p:spPr bwMode="auto">
          <a:xfrm>
            <a:off x="8278813" y="6021388"/>
            <a:ext cx="865187" cy="836612"/>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9BB5DD97-199F-4CBB-A8A1-5881A56E3E35}"/>
              </a:ext>
            </a:extLst>
          </p:cNvPr>
          <p:cNvSpPr>
            <a:spLocks noGrp="1"/>
          </p:cNvSpPr>
          <p:nvPr>
            <p:ph type="dt" sz="half" idx="10"/>
          </p:nvPr>
        </p:nvSpPr>
        <p:spPr/>
        <p:txBody>
          <a:bodyPr/>
          <a:lstStyle/>
          <a:p>
            <a:pPr>
              <a:defRPr/>
            </a:pPr>
            <a:fld id="{A4EA617F-3941-4A10-9388-EDD9BC0E6355}" type="datetime13">
              <a:rPr lang="zh-CN" altLang="en-US" smtClean="0"/>
              <a:t>下午5时25分39秒</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F8B0CE1-A583-4932-B5D1-762507BE3D6E}"/>
              </a:ext>
            </a:extLst>
          </p:cNvPr>
          <p:cNvSpPr>
            <a:spLocks noGrp="1" noChangeArrowheads="1"/>
          </p:cNvSpPr>
          <p:nvPr>
            <p:ph type="title"/>
          </p:nvPr>
        </p:nvSpPr>
        <p:spPr/>
        <p:txBody>
          <a:bodyPr/>
          <a:lstStyle/>
          <a:p>
            <a:pPr eaLnBrk="1" hangingPunct="1"/>
            <a:r>
              <a:rPr lang="zh-CN" altLang="en-US" sz="4000"/>
              <a:t>不同空间直角坐标系之间的转换</a:t>
            </a:r>
          </a:p>
        </p:txBody>
      </p:sp>
      <p:grpSp>
        <p:nvGrpSpPr>
          <p:cNvPr id="47107" name="Group 7">
            <a:extLst>
              <a:ext uri="{FF2B5EF4-FFF2-40B4-BE49-F238E27FC236}">
                <a16:creationId xmlns:a16="http://schemas.microsoft.com/office/drawing/2014/main" id="{E7F162FA-D0BE-4210-9ACF-D551240D885D}"/>
              </a:ext>
            </a:extLst>
          </p:cNvPr>
          <p:cNvGrpSpPr>
            <a:grpSpLocks/>
          </p:cNvGrpSpPr>
          <p:nvPr/>
        </p:nvGrpSpPr>
        <p:grpSpPr bwMode="auto">
          <a:xfrm>
            <a:off x="1331913" y="2133600"/>
            <a:ext cx="3381375" cy="3455988"/>
            <a:chOff x="839" y="1344"/>
            <a:chExt cx="2130" cy="2177"/>
          </a:xfrm>
        </p:grpSpPr>
        <p:sp>
          <p:nvSpPr>
            <p:cNvPr id="47121" name="Line 4">
              <a:extLst>
                <a:ext uri="{FF2B5EF4-FFF2-40B4-BE49-F238E27FC236}">
                  <a16:creationId xmlns:a16="http://schemas.microsoft.com/office/drawing/2014/main" id="{D879BE1E-6E84-4CB8-849C-50892A92AF87}"/>
                </a:ext>
              </a:extLst>
            </p:cNvPr>
            <p:cNvSpPr>
              <a:spLocks noChangeShapeType="1"/>
            </p:cNvSpPr>
            <p:nvPr/>
          </p:nvSpPr>
          <p:spPr bwMode="auto">
            <a:xfrm>
              <a:off x="1518" y="2795"/>
              <a:ext cx="1451" cy="0"/>
            </a:xfrm>
            <a:prstGeom prst="line">
              <a:avLst/>
            </a:prstGeom>
            <a:noFill/>
            <a:ln w="349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2" name="Line 5">
              <a:extLst>
                <a:ext uri="{FF2B5EF4-FFF2-40B4-BE49-F238E27FC236}">
                  <a16:creationId xmlns:a16="http://schemas.microsoft.com/office/drawing/2014/main" id="{BE446872-8066-4F33-BCC2-8B14C7425D99}"/>
                </a:ext>
              </a:extLst>
            </p:cNvPr>
            <p:cNvSpPr>
              <a:spLocks noChangeShapeType="1"/>
            </p:cNvSpPr>
            <p:nvPr/>
          </p:nvSpPr>
          <p:spPr bwMode="auto">
            <a:xfrm flipV="1">
              <a:off x="1519" y="1344"/>
              <a:ext cx="0" cy="1451"/>
            </a:xfrm>
            <a:prstGeom prst="line">
              <a:avLst/>
            </a:prstGeom>
            <a:noFill/>
            <a:ln w="349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3" name="Line 6">
              <a:extLst>
                <a:ext uri="{FF2B5EF4-FFF2-40B4-BE49-F238E27FC236}">
                  <a16:creationId xmlns:a16="http://schemas.microsoft.com/office/drawing/2014/main" id="{65F49CB3-3010-41AB-8206-80806022EAB6}"/>
                </a:ext>
              </a:extLst>
            </p:cNvPr>
            <p:cNvSpPr>
              <a:spLocks noChangeShapeType="1"/>
            </p:cNvSpPr>
            <p:nvPr/>
          </p:nvSpPr>
          <p:spPr bwMode="auto">
            <a:xfrm flipH="1">
              <a:off x="839" y="2795"/>
              <a:ext cx="680" cy="726"/>
            </a:xfrm>
            <a:prstGeom prst="line">
              <a:avLst/>
            </a:prstGeom>
            <a:noFill/>
            <a:ln w="349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5064" name="Group 8">
            <a:extLst>
              <a:ext uri="{FF2B5EF4-FFF2-40B4-BE49-F238E27FC236}">
                <a16:creationId xmlns:a16="http://schemas.microsoft.com/office/drawing/2014/main" id="{8F1AF1E7-CC95-4B2D-A7EA-9C2938D1DAE0}"/>
              </a:ext>
            </a:extLst>
          </p:cNvPr>
          <p:cNvGrpSpPr>
            <a:grpSpLocks/>
          </p:cNvGrpSpPr>
          <p:nvPr/>
        </p:nvGrpSpPr>
        <p:grpSpPr bwMode="auto">
          <a:xfrm>
            <a:off x="1331913" y="2133600"/>
            <a:ext cx="3381375" cy="3455988"/>
            <a:chOff x="839" y="1344"/>
            <a:chExt cx="2130" cy="2177"/>
          </a:xfrm>
        </p:grpSpPr>
        <p:sp>
          <p:nvSpPr>
            <p:cNvPr id="47118" name="Line 9">
              <a:extLst>
                <a:ext uri="{FF2B5EF4-FFF2-40B4-BE49-F238E27FC236}">
                  <a16:creationId xmlns:a16="http://schemas.microsoft.com/office/drawing/2014/main" id="{779A60C8-2B81-405B-893E-574A1150DF82}"/>
                </a:ext>
              </a:extLst>
            </p:cNvPr>
            <p:cNvSpPr>
              <a:spLocks noChangeShapeType="1"/>
            </p:cNvSpPr>
            <p:nvPr/>
          </p:nvSpPr>
          <p:spPr bwMode="auto">
            <a:xfrm>
              <a:off x="1518" y="2795"/>
              <a:ext cx="1451" cy="0"/>
            </a:xfrm>
            <a:prstGeom prst="line">
              <a:avLst/>
            </a:prstGeom>
            <a:noFill/>
            <a:ln w="349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9" name="Line 10">
              <a:extLst>
                <a:ext uri="{FF2B5EF4-FFF2-40B4-BE49-F238E27FC236}">
                  <a16:creationId xmlns:a16="http://schemas.microsoft.com/office/drawing/2014/main" id="{0E6A9CFF-5FED-46E3-8130-A565862ACED9}"/>
                </a:ext>
              </a:extLst>
            </p:cNvPr>
            <p:cNvSpPr>
              <a:spLocks noChangeShapeType="1"/>
            </p:cNvSpPr>
            <p:nvPr/>
          </p:nvSpPr>
          <p:spPr bwMode="auto">
            <a:xfrm flipV="1">
              <a:off x="1519" y="1344"/>
              <a:ext cx="0" cy="1451"/>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20" name="Line 11">
              <a:extLst>
                <a:ext uri="{FF2B5EF4-FFF2-40B4-BE49-F238E27FC236}">
                  <a16:creationId xmlns:a16="http://schemas.microsoft.com/office/drawing/2014/main" id="{E9497F52-30BE-4902-A5B7-C6A5E5C72848}"/>
                </a:ext>
              </a:extLst>
            </p:cNvPr>
            <p:cNvSpPr>
              <a:spLocks noChangeShapeType="1"/>
            </p:cNvSpPr>
            <p:nvPr/>
          </p:nvSpPr>
          <p:spPr bwMode="auto">
            <a:xfrm flipH="1">
              <a:off x="839" y="2795"/>
              <a:ext cx="680" cy="726"/>
            </a:xfrm>
            <a:prstGeom prst="line">
              <a:avLst/>
            </a:prstGeom>
            <a:noFill/>
            <a:ln w="349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5069" name="Line 13">
            <a:extLst>
              <a:ext uri="{FF2B5EF4-FFF2-40B4-BE49-F238E27FC236}">
                <a16:creationId xmlns:a16="http://schemas.microsoft.com/office/drawing/2014/main" id="{5381B599-5F14-4BB7-AD2A-193C40DDAAFD}"/>
              </a:ext>
            </a:extLst>
          </p:cNvPr>
          <p:cNvSpPr>
            <a:spLocks noChangeShapeType="1"/>
          </p:cNvSpPr>
          <p:nvPr/>
        </p:nvSpPr>
        <p:spPr bwMode="auto">
          <a:xfrm flipV="1">
            <a:off x="4713288" y="2852738"/>
            <a:ext cx="2163762" cy="10080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0" name="Line 14">
            <a:extLst>
              <a:ext uri="{FF2B5EF4-FFF2-40B4-BE49-F238E27FC236}">
                <a16:creationId xmlns:a16="http://schemas.microsoft.com/office/drawing/2014/main" id="{5DF3C451-AA98-4613-AA31-A45B306E97F2}"/>
              </a:ext>
            </a:extLst>
          </p:cNvPr>
          <p:cNvSpPr>
            <a:spLocks noChangeShapeType="1"/>
          </p:cNvSpPr>
          <p:nvPr/>
        </p:nvSpPr>
        <p:spPr bwMode="auto">
          <a:xfrm flipV="1">
            <a:off x="4714875" y="1557338"/>
            <a:ext cx="0" cy="23034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1" name="Line 15">
            <a:extLst>
              <a:ext uri="{FF2B5EF4-FFF2-40B4-BE49-F238E27FC236}">
                <a16:creationId xmlns:a16="http://schemas.microsoft.com/office/drawing/2014/main" id="{54E0801D-A0EC-4BF5-BB5D-766C7C642B5B}"/>
              </a:ext>
            </a:extLst>
          </p:cNvPr>
          <p:cNvSpPr>
            <a:spLocks noChangeShapeType="1"/>
          </p:cNvSpPr>
          <p:nvPr/>
        </p:nvSpPr>
        <p:spPr bwMode="auto">
          <a:xfrm>
            <a:off x="4714875" y="3860800"/>
            <a:ext cx="649288" cy="1512888"/>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72" name="AutoShape 16">
            <a:extLst>
              <a:ext uri="{FF2B5EF4-FFF2-40B4-BE49-F238E27FC236}">
                <a16:creationId xmlns:a16="http://schemas.microsoft.com/office/drawing/2014/main" id="{CFBD6B86-F068-439C-AA9C-918A5F09A9DE}"/>
              </a:ext>
            </a:extLst>
          </p:cNvPr>
          <p:cNvSpPr>
            <a:spLocks noChangeArrowheads="1"/>
          </p:cNvSpPr>
          <p:nvPr/>
        </p:nvSpPr>
        <p:spPr bwMode="auto">
          <a:xfrm>
            <a:off x="1692275" y="5445125"/>
            <a:ext cx="1800225" cy="1008063"/>
          </a:xfrm>
          <a:prstGeom prst="rightArrow">
            <a:avLst>
              <a:gd name="adj1" fmla="val 50000"/>
              <a:gd name="adj2" fmla="val 44646"/>
            </a:avLst>
          </a:prstGeom>
          <a:solidFill>
            <a:srgbClr val="008080"/>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3600" b="0"/>
              <a:t>平移</a:t>
            </a:r>
          </a:p>
        </p:txBody>
      </p:sp>
      <p:sp>
        <p:nvSpPr>
          <p:cNvPr id="45073" name="AutoShape 17">
            <a:extLst>
              <a:ext uri="{FF2B5EF4-FFF2-40B4-BE49-F238E27FC236}">
                <a16:creationId xmlns:a16="http://schemas.microsoft.com/office/drawing/2014/main" id="{339CC3F3-F030-40D1-83FE-29C37A5B6CC4}"/>
              </a:ext>
            </a:extLst>
          </p:cNvPr>
          <p:cNvSpPr>
            <a:spLocks noChangeArrowheads="1"/>
          </p:cNvSpPr>
          <p:nvPr/>
        </p:nvSpPr>
        <p:spPr bwMode="auto">
          <a:xfrm>
            <a:off x="3708400" y="5445125"/>
            <a:ext cx="1800225" cy="1008063"/>
          </a:xfrm>
          <a:prstGeom prst="rightArrow">
            <a:avLst>
              <a:gd name="adj1" fmla="val 50000"/>
              <a:gd name="adj2" fmla="val 44646"/>
            </a:avLst>
          </a:prstGeom>
          <a:solidFill>
            <a:srgbClr val="008080"/>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3600" b="0"/>
              <a:t>旋转</a:t>
            </a:r>
            <a:r>
              <a:rPr lang="en-US" altLang="zh-CN" sz="3600" b="0"/>
              <a:t>Z</a:t>
            </a:r>
          </a:p>
        </p:txBody>
      </p:sp>
      <p:sp>
        <p:nvSpPr>
          <p:cNvPr id="45074" name="AutoShape 18">
            <a:extLst>
              <a:ext uri="{FF2B5EF4-FFF2-40B4-BE49-F238E27FC236}">
                <a16:creationId xmlns:a16="http://schemas.microsoft.com/office/drawing/2014/main" id="{421E3D42-46B9-4EB1-8538-7DD1ABA0DFE1}"/>
              </a:ext>
            </a:extLst>
          </p:cNvPr>
          <p:cNvSpPr>
            <a:spLocks noChangeArrowheads="1"/>
          </p:cNvSpPr>
          <p:nvPr/>
        </p:nvSpPr>
        <p:spPr bwMode="auto">
          <a:xfrm>
            <a:off x="5795963" y="5445125"/>
            <a:ext cx="2160587" cy="1079500"/>
          </a:xfrm>
          <a:prstGeom prst="rightArrow">
            <a:avLst>
              <a:gd name="adj1" fmla="val 50000"/>
              <a:gd name="adj2" fmla="val 50037"/>
            </a:avLst>
          </a:prstGeom>
          <a:solidFill>
            <a:srgbClr val="008080"/>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3600" b="0"/>
              <a:t>尺度变换</a:t>
            </a:r>
          </a:p>
        </p:txBody>
      </p:sp>
      <p:sp>
        <p:nvSpPr>
          <p:cNvPr id="47115" name="Line 19">
            <a:extLst>
              <a:ext uri="{FF2B5EF4-FFF2-40B4-BE49-F238E27FC236}">
                <a16:creationId xmlns:a16="http://schemas.microsoft.com/office/drawing/2014/main" id="{ADED9CF4-5A83-4288-A4BE-284E9AB00ED5}"/>
              </a:ext>
            </a:extLst>
          </p:cNvPr>
          <p:cNvSpPr>
            <a:spLocks noChangeShapeType="1"/>
          </p:cNvSpPr>
          <p:nvPr/>
        </p:nvSpPr>
        <p:spPr bwMode="auto">
          <a:xfrm flipV="1">
            <a:off x="4713288" y="2852738"/>
            <a:ext cx="2163762" cy="10080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6" name="Line 20">
            <a:extLst>
              <a:ext uri="{FF2B5EF4-FFF2-40B4-BE49-F238E27FC236}">
                <a16:creationId xmlns:a16="http://schemas.microsoft.com/office/drawing/2014/main" id="{627E13BA-395B-4921-AD7E-0423BF8FF112}"/>
              </a:ext>
            </a:extLst>
          </p:cNvPr>
          <p:cNvSpPr>
            <a:spLocks noChangeShapeType="1"/>
          </p:cNvSpPr>
          <p:nvPr/>
        </p:nvSpPr>
        <p:spPr bwMode="auto">
          <a:xfrm flipV="1">
            <a:off x="4714875" y="1557338"/>
            <a:ext cx="0" cy="2303462"/>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7" name="Line 21">
            <a:extLst>
              <a:ext uri="{FF2B5EF4-FFF2-40B4-BE49-F238E27FC236}">
                <a16:creationId xmlns:a16="http://schemas.microsoft.com/office/drawing/2014/main" id="{6AF13800-AF44-4FE5-8F3D-ED713630729D}"/>
              </a:ext>
            </a:extLst>
          </p:cNvPr>
          <p:cNvSpPr>
            <a:spLocks noChangeShapeType="1"/>
          </p:cNvSpPr>
          <p:nvPr/>
        </p:nvSpPr>
        <p:spPr bwMode="auto">
          <a:xfrm>
            <a:off x="4714875" y="3860800"/>
            <a:ext cx="649288" cy="1512888"/>
          </a:xfrm>
          <a:prstGeom prst="line">
            <a:avLst/>
          </a:prstGeom>
          <a:noFill/>
          <a:ln w="349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a:extLst>
              <a:ext uri="{FF2B5EF4-FFF2-40B4-BE49-F238E27FC236}">
                <a16:creationId xmlns:a16="http://schemas.microsoft.com/office/drawing/2014/main" id="{EA940AFC-0AD6-4A35-B2A5-91AF87228DBF}"/>
              </a:ext>
            </a:extLst>
          </p:cNvPr>
          <p:cNvSpPr>
            <a:spLocks noGrp="1"/>
          </p:cNvSpPr>
          <p:nvPr>
            <p:ph type="dt" sz="half" idx="10"/>
          </p:nvPr>
        </p:nvSpPr>
        <p:spPr/>
        <p:txBody>
          <a:bodyPr/>
          <a:lstStyle/>
          <a:p>
            <a:pPr>
              <a:defRPr/>
            </a:pPr>
            <a:fld id="{C5C1E0CE-CCF0-4513-AA02-88DEB5ADCA45}" type="datetime13">
              <a:rPr lang="zh-CN" altLang="en-US" smtClean="0"/>
              <a:t>下午5时25分39秒</a:t>
            </a:fld>
            <a:endParaRPr lang="en-US" altLang="zh-CN"/>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5072"/>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64"/>
                                        </p:tgtEl>
                                        <p:attrNameLst>
                                          <p:attrName>style.visibility</p:attrName>
                                        </p:attrNameLst>
                                      </p:cBhvr>
                                      <p:to>
                                        <p:strVal val="visible"/>
                                      </p:to>
                                    </p:set>
                                  </p:childTnLst>
                                </p:cTn>
                              </p:par>
                              <p:par>
                                <p:cTn id="7" presetID="56" presetClass="path" presetSubtype="0" accel="50000" decel="50000" fill="hold" nodeType="withEffect">
                                  <p:stCondLst>
                                    <p:cond delay="0"/>
                                  </p:stCondLst>
                                  <p:childTnLst>
                                    <p:animMotion origin="layout" path="M 1.38889E-6 3.33333E-6 L 0.25208 -0.08148 " pathEditMode="relative" rAng="0" ptsTypes="AA">
                                      <p:cBhvr>
                                        <p:cTn id="8" dur="2000" fill="hold"/>
                                        <p:tgtEl>
                                          <p:spTgt spid="45064"/>
                                        </p:tgtEl>
                                        <p:attrNameLst>
                                          <p:attrName>ppt_x</p:attrName>
                                          <p:attrName>ppt_y</p:attrName>
                                        </p:attrNameLst>
                                      </p:cBhvr>
                                      <p:rCtr x="12604" y="-4074"/>
                                    </p:animMotion>
                                  </p:childTnLst>
                                </p:cTn>
                              </p:par>
                            </p:childTnLst>
                          </p:cTn>
                        </p:par>
                        <p:par>
                          <p:cTn id="9" fill="hold" nodeType="afterGroup">
                            <p:stCondLst>
                              <p:cond delay="2000"/>
                            </p:stCondLst>
                            <p:childTnLst>
                              <p:par>
                                <p:cTn id="10" presetID="17" presetClass="entr" presetSubtype="8" fill="hold" grpId="0" nodeType="afterEffect">
                                  <p:stCondLst>
                                    <p:cond delay="0"/>
                                  </p:stCondLst>
                                  <p:childTnLst>
                                    <p:set>
                                      <p:cBhvr>
                                        <p:cTn id="11" dur="1" fill="hold">
                                          <p:stCondLst>
                                            <p:cond delay="0"/>
                                          </p:stCondLst>
                                        </p:cTn>
                                        <p:tgtEl>
                                          <p:spTgt spid="45073"/>
                                        </p:tgtEl>
                                        <p:attrNameLst>
                                          <p:attrName>style.visibility</p:attrName>
                                        </p:attrNameLst>
                                      </p:cBhvr>
                                      <p:to>
                                        <p:strVal val="visible"/>
                                      </p:to>
                                    </p:set>
                                    <p:anim calcmode="lin" valueType="num">
                                      <p:cBhvr>
                                        <p:cTn id="12" dur="500" fill="hold"/>
                                        <p:tgtEl>
                                          <p:spTgt spid="45073"/>
                                        </p:tgtEl>
                                        <p:attrNameLst>
                                          <p:attrName>ppt_x</p:attrName>
                                        </p:attrNameLst>
                                      </p:cBhvr>
                                      <p:tavLst>
                                        <p:tav tm="0">
                                          <p:val>
                                            <p:strVal val="#ppt_x-#ppt_w/2"/>
                                          </p:val>
                                        </p:tav>
                                        <p:tav tm="100000">
                                          <p:val>
                                            <p:strVal val="#ppt_x"/>
                                          </p:val>
                                        </p:tav>
                                      </p:tavLst>
                                    </p:anim>
                                    <p:anim calcmode="lin" valueType="num">
                                      <p:cBhvr>
                                        <p:cTn id="13" dur="500" fill="hold"/>
                                        <p:tgtEl>
                                          <p:spTgt spid="45073"/>
                                        </p:tgtEl>
                                        <p:attrNameLst>
                                          <p:attrName>ppt_y</p:attrName>
                                        </p:attrNameLst>
                                      </p:cBhvr>
                                      <p:tavLst>
                                        <p:tav tm="0">
                                          <p:val>
                                            <p:strVal val="#ppt_y"/>
                                          </p:val>
                                        </p:tav>
                                        <p:tav tm="100000">
                                          <p:val>
                                            <p:strVal val="#ppt_y"/>
                                          </p:val>
                                        </p:tav>
                                      </p:tavLst>
                                    </p:anim>
                                    <p:anim calcmode="lin" valueType="num">
                                      <p:cBhvr>
                                        <p:cTn id="14" dur="500" fill="hold"/>
                                        <p:tgtEl>
                                          <p:spTgt spid="45073"/>
                                        </p:tgtEl>
                                        <p:attrNameLst>
                                          <p:attrName>ppt_w</p:attrName>
                                        </p:attrNameLst>
                                      </p:cBhvr>
                                      <p:tavLst>
                                        <p:tav tm="0">
                                          <p:val>
                                            <p:fltVal val="0"/>
                                          </p:val>
                                        </p:tav>
                                        <p:tav tm="100000">
                                          <p:val>
                                            <p:strVal val="#ppt_w"/>
                                          </p:val>
                                        </p:tav>
                                      </p:tavLst>
                                    </p:anim>
                                    <p:anim calcmode="lin" valueType="num">
                                      <p:cBhvr>
                                        <p:cTn id="15" dur="500" fill="hold"/>
                                        <p:tgtEl>
                                          <p:spTgt spid="45073"/>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45072"/>
                  </p:tgtEl>
                </p:cond>
              </p:nextCondLst>
            </p:seq>
            <p:seq concurrent="1" nextAc="seek">
              <p:cTn id="16" restart="whenNotActive" fill="hold" evtFilter="cancelBubble" nodeType="interactiveSeq">
                <p:stCondLst>
                  <p:cond evt="onClick" delay="0">
                    <p:tgtEl>
                      <p:spTgt spid="45073"/>
                    </p:tgtEl>
                  </p:cond>
                </p:stCondLst>
                <p:endSync evt="end" delay="0">
                  <p:rtn val="all"/>
                </p:endSync>
                <p:childTnLst>
                  <p:par>
                    <p:cTn id="17" fill="hold" nodeType="clickPar">
                      <p:stCondLst>
                        <p:cond delay="0"/>
                      </p:stCondLst>
                      <p:childTnLst>
                        <p:par>
                          <p:cTn id="18" fill="hold" nodeType="withGroup">
                            <p:stCondLst>
                              <p:cond delay="0"/>
                            </p:stCondLst>
                            <p:childTnLst>
                              <p:par>
                                <p:cTn id="19" presetID="17" presetClass="entr" presetSubtype="4" fill="hold" nodeType="clickEffect">
                                  <p:stCondLst>
                                    <p:cond delay="0"/>
                                  </p:stCondLst>
                                  <p:childTnLst>
                                    <p:set>
                                      <p:cBhvr>
                                        <p:cTn id="20" dur="1" fill="hold">
                                          <p:stCondLst>
                                            <p:cond delay="0"/>
                                          </p:stCondLst>
                                        </p:cTn>
                                        <p:tgtEl>
                                          <p:spTgt spid="45069"/>
                                        </p:tgtEl>
                                        <p:attrNameLst>
                                          <p:attrName>style.visibility</p:attrName>
                                        </p:attrNameLst>
                                      </p:cBhvr>
                                      <p:to>
                                        <p:strVal val="visible"/>
                                      </p:to>
                                    </p:set>
                                    <p:anim calcmode="lin" valueType="num">
                                      <p:cBhvr>
                                        <p:cTn id="21" dur="500" fill="hold"/>
                                        <p:tgtEl>
                                          <p:spTgt spid="45069"/>
                                        </p:tgtEl>
                                        <p:attrNameLst>
                                          <p:attrName>ppt_x</p:attrName>
                                        </p:attrNameLst>
                                      </p:cBhvr>
                                      <p:tavLst>
                                        <p:tav tm="0">
                                          <p:val>
                                            <p:strVal val="#ppt_x"/>
                                          </p:val>
                                        </p:tav>
                                        <p:tav tm="100000">
                                          <p:val>
                                            <p:strVal val="#ppt_x"/>
                                          </p:val>
                                        </p:tav>
                                      </p:tavLst>
                                    </p:anim>
                                    <p:anim calcmode="lin" valueType="num">
                                      <p:cBhvr>
                                        <p:cTn id="22" dur="500" fill="hold"/>
                                        <p:tgtEl>
                                          <p:spTgt spid="45069"/>
                                        </p:tgtEl>
                                        <p:attrNameLst>
                                          <p:attrName>ppt_y</p:attrName>
                                        </p:attrNameLst>
                                      </p:cBhvr>
                                      <p:tavLst>
                                        <p:tav tm="0">
                                          <p:val>
                                            <p:strVal val="#ppt_y+#ppt_h/2"/>
                                          </p:val>
                                        </p:tav>
                                        <p:tav tm="100000">
                                          <p:val>
                                            <p:strVal val="#ppt_y"/>
                                          </p:val>
                                        </p:tav>
                                      </p:tavLst>
                                    </p:anim>
                                    <p:anim calcmode="lin" valueType="num">
                                      <p:cBhvr>
                                        <p:cTn id="23" dur="500" fill="hold"/>
                                        <p:tgtEl>
                                          <p:spTgt spid="45069"/>
                                        </p:tgtEl>
                                        <p:attrNameLst>
                                          <p:attrName>ppt_w</p:attrName>
                                        </p:attrNameLst>
                                      </p:cBhvr>
                                      <p:tavLst>
                                        <p:tav tm="0">
                                          <p:val>
                                            <p:strVal val="#ppt_w"/>
                                          </p:val>
                                        </p:tav>
                                        <p:tav tm="100000">
                                          <p:val>
                                            <p:strVal val="#ppt_w"/>
                                          </p:val>
                                        </p:tav>
                                      </p:tavLst>
                                    </p:anim>
                                    <p:anim calcmode="lin" valueType="num">
                                      <p:cBhvr>
                                        <p:cTn id="24" dur="500" fill="hold"/>
                                        <p:tgtEl>
                                          <p:spTgt spid="45069"/>
                                        </p:tgtEl>
                                        <p:attrNameLst>
                                          <p:attrName>ppt_h</p:attrName>
                                        </p:attrNameLst>
                                      </p:cBhvr>
                                      <p:tavLst>
                                        <p:tav tm="0">
                                          <p:val>
                                            <p:fltVal val="0"/>
                                          </p:val>
                                        </p:tav>
                                        <p:tav tm="100000">
                                          <p:val>
                                            <p:strVal val="#ppt_h"/>
                                          </p:val>
                                        </p:tav>
                                      </p:tavLst>
                                    </p:anim>
                                  </p:childTnLst>
                                </p:cTn>
                              </p:par>
                              <p:par>
                                <p:cTn id="25" presetID="1" presetClass="entr" presetSubtype="0" fill="hold" nodeType="withEffect">
                                  <p:stCondLst>
                                    <p:cond delay="0"/>
                                  </p:stCondLst>
                                  <p:childTnLst>
                                    <p:set>
                                      <p:cBhvr>
                                        <p:cTn id="26" dur="1" fill="hold">
                                          <p:stCondLst>
                                            <p:cond delay="0"/>
                                          </p:stCondLst>
                                        </p:cTn>
                                        <p:tgtEl>
                                          <p:spTgt spid="45070"/>
                                        </p:tgtEl>
                                        <p:attrNameLst>
                                          <p:attrName>style.visibility</p:attrName>
                                        </p:attrNameLst>
                                      </p:cBhvr>
                                      <p:to>
                                        <p:strVal val="visible"/>
                                      </p:to>
                                    </p:set>
                                  </p:childTnLst>
                                </p:cTn>
                              </p:par>
                              <p:par>
                                <p:cTn id="27" presetID="17" presetClass="entr" presetSubtype="8" fill="hold" nodeType="withEffect">
                                  <p:stCondLst>
                                    <p:cond delay="0"/>
                                  </p:stCondLst>
                                  <p:childTnLst>
                                    <p:set>
                                      <p:cBhvr>
                                        <p:cTn id="28" dur="1" fill="hold">
                                          <p:stCondLst>
                                            <p:cond delay="0"/>
                                          </p:stCondLst>
                                        </p:cTn>
                                        <p:tgtEl>
                                          <p:spTgt spid="45071"/>
                                        </p:tgtEl>
                                        <p:attrNameLst>
                                          <p:attrName>style.visibility</p:attrName>
                                        </p:attrNameLst>
                                      </p:cBhvr>
                                      <p:to>
                                        <p:strVal val="visible"/>
                                      </p:to>
                                    </p:set>
                                    <p:anim calcmode="lin" valueType="num">
                                      <p:cBhvr>
                                        <p:cTn id="29" dur="500" fill="hold"/>
                                        <p:tgtEl>
                                          <p:spTgt spid="45071"/>
                                        </p:tgtEl>
                                        <p:attrNameLst>
                                          <p:attrName>ppt_x</p:attrName>
                                        </p:attrNameLst>
                                      </p:cBhvr>
                                      <p:tavLst>
                                        <p:tav tm="0">
                                          <p:val>
                                            <p:strVal val="#ppt_x-#ppt_w/2"/>
                                          </p:val>
                                        </p:tav>
                                        <p:tav tm="100000">
                                          <p:val>
                                            <p:strVal val="#ppt_x"/>
                                          </p:val>
                                        </p:tav>
                                      </p:tavLst>
                                    </p:anim>
                                    <p:anim calcmode="lin" valueType="num">
                                      <p:cBhvr>
                                        <p:cTn id="30" dur="500" fill="hold"/>
                                        <p:tgtEl>
                                          <p:spTgt spid="45071"/>
                                        </p:tgtEl>
                                        <p:attrNameLst>
                                          <p:attrName>ppt_y</p:attrName>
                                        </p:attrNameLst>
                                      </p:cBhvr>
                                      <p:tavLst>
                                        <p:tav tm="0">
                                          <p:val>
                                            <p:strVal val="#ppt_y"/>
                                          </p:val>
                                        </p:tav>
                                        <p:tav tm="100000">
                                          <p:val>
                                            <p:strVal val="#ppt_y"/>
                                          </p:val>
                                        </p:tav>
                                      </p:tavLst>
                                    </p:anim>
                                    <p:anim calcmode="lin" valueType="num">
                                      <p:cBhvr>
                                        <p:cTn id="31" dur="500" fill="hold"/>
                                        <p:tgtEl>
                                          <p:spTgt spid="45071"/>
                                        </p:tgtEl>
                                        <p:attrNameLst>
                                          <p:attrName>ppt_w</p:attrName>
                                        </p:attrNameLst>
                                      </p:cBhvr>
                                      <p:tavLst>
                                        <p:tav tm="0">
                                          <p:val>
                                            <p:fltVal val="0"/>
                                          </p:val>
                                        </p:tav>
                                        <p:tav tm="100000">
                                          <p:val>
                                            <p:strVal val="#ppt_w"/>
                                          </p:val>
                                        </p:tav>
                                      </p:tavLst>
                                    </p:anim>
                                    <p:anim calcmode="lin" valueType="num">
                                      <p:cBhvr>
                                        <p:cTn id="32" dur="500" fill="hold"/>
                                        <p:tgtEl>
                                          <p:spTgt spid="45071"/>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17" presetClass="entr" presetSubtype="8" fill="hold" grpId="0" nodeType="afterEffect">
                                  <p:stCondLst>
                                    <p:cond delay="0"/>
                                  </p:stCondLst>
                                  <p:childTnLst>
                                    <p:set>
                                      <p:cBhvr>
                                        <p:cTn id="35" dur="1" fill="hold">
                                          <p:stCondLst>
                                            <p:cond delay="0"/>
                                          </p:stCondLst>
                                        </p:cTn>
                                        <p:tgtEl>
                                          <p:spTgt spid="45074"/>
                                        </p:tgtEl>
                                        <p:attrNameLst>
                                          <p:attrName>style.visibility</p:attrName>
                                        </p:attrNameLst>
                                      </p:cBhvr>
                                      <p:to>
                                        <p:strVal val="visible"/>
                                      </p:to>
                                    </p:set>
                                    <p:anim calcmode="lin" valueType="num">
                                      <p:cBhvr>
                                        <p:cTn id="36" dur="500" fill="hold"/>
                                        <p:tgtEl>
                                          <p:spTgt spid="45074"/>
                                        </p:tgtEl>
                                        <p:attrNameLst>
                                          <p:attrName>ppt_x</p:attrName>
                                        </p:attrNameLst>
                                      </p:cBhvr>
                                      <p:tavLst>
                                        <p:tav tm="0">
                                          <p:val>
                                            <p:strVal val="#ppt_x-#ppt_w/2"/>
                                          </p:val>
                                        </p:tav>
                                        <p:tav tm="100000">
                                          <p:val>
                                            <p:strVal val="#ppt_x"/>
                                          </p:val>
                                        </p:tav>
                                      </p:tavLst>
                                    </p:anim>
                                    <p:anim calcmode="lin" valueType="num">
                                      <p:cBhvr>
                                        <p:cTn id="37" dur="500" fill="hold"/>
                                        <p:tgtEl>
                                          <p:spTgt spid="45074"/>
                                        </p:tgtEl>
                                        <p:attrNameLst>
                                          <p:attrName>ppt_y</p:attrName>
                                        </p:attrNameLst>
                                      </p:cBhvr>
                                      <p:tavLst>
                                        <p:tav tm="0">
                                          <p:val>
                                            <p:strVal val="#ppt_y"/>
                                          </p:val>
                                        </p:tav>
                                        <p:tav tm="100000">
                                          <p:val>
                                            <p:strVal val="#ppt_y"/>
                                          </p:val>
                                        </p:tav>
                                      </p:tavLst>
                                    </p:anim>
                                    <p:anim calcmode="lin" valueType="num">
                                      <p:cBhvr>
                                        <p:cTn id="38" dur="500" fill="hold"/>
                                        <p:tgtEl>
                                          <p:spTgt spid="45074"/>
                                        </p:tgtEl>
                                        <p:attrNameLst>
                                          <p:attrName>ppt_w</p:attrName>
                                        </p:attrNameLst>
                                      </p:cBhvr>
                                      <p:tavLst>
                                        <p:tav tm="0">
                                          <p:val>
                                            <p:fltVal val="0"/>
                                          </p:val>
                                        </p:tav>
                                        <p:tav tm="100000">
                                          <p:val>
                                            <p:strVal val="#ppt_w"/>
                                          </p:val>
                                        </p:tav>
                                      </p:tavLst>
                                    </p:anim>
                                    <p:anim calcmode="lin" valueType="num">
                                      <p:cBhvr>
                                        <p:cTn id="39" dur="500" fill="hold"/>
                                        <p:tgtEl>
                                          <p:spTgt spid="45074"/>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45073"/>
                  </p:tgtEl>
                </p:cond>
              </p:nextCondLst>
            </p:seq>
          </p:childTnLst>
        </p:cTn>
      </p:par>
    </p:tnLst>
    <p:bldLst>
      <p:bldP spid="45073" grpId="0" animBg="1"/>
      <p:bldP spid="4507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CED9A1-1EED-41A6-BF84-4DB2AA0A5C8C}"/>
              </a:ext>
            </a:extLst>
          </p:cNvPr>
          <p:cNvSpPr>
            <a:spLocks noGrp="1" noChangeArrowheads="1"/>
          </p:cNvSpPr>
          <p:nvPr>
            <p:ph type="title"/>
          </p:nvPr>
        </p:nvSpPr>
        <p:spPr>
          <a:xfrm>
            <a:off x="735202" y="560580"/>
            <a:ext cx="7848350" cy="675892"/>
          </a:xfrm>
        </p:spPr>
        <p:txBody>
          <a:bodyPr/>
          <a:lstStyle/>
          <a:p>
            <a:pPr eaLnBrk="1" hangingPunct="1"/>
            <a:r>
              <a:rPr lang="zh-CN" altLang="en-US" sz="3600" dirty="0"/>
              <a:t>不同空间直角坐标系之间的转换公式</a:t>
            </a:r>
          </a:p>
        </p:txBody>
      </p:sp>
      <p:sp>
        <p:nvSpPr>
          <p:cNvPr id="49155" name="Rectangle 13">
            <a:extLst>
              <a:ext uri="{FF2B5EF4-FFF2-40B4-BE49-F238E27FC236}">
                <a16:creationId xmlns:a16="http://schemas.microsoft.com/office/drawing/2014/main" id="{3D06C408-B699-49D1-9DCB-9AB42647620E}"/>
              </a:ext>
            </a:extLst>
          </p:cNvPr>
          <p:cNvSpPr>
            <a:spLocks noGrp="1" noChangeArrowheads="1"/>
          </p:cNvSpPr>
          <p:nvPr>
            <p:ph type="body" idx="1"/>
          </p:nvPr>
        </p:nvSpPr>
        <p:spPr/>
        <p:txBody>
          <a:bodyPr/>
          <a:lstStyle/>
          <a:p>
            <a:pPr eaLnBrk="1" hangingPunct="1"/>
            <a:r>
              <a:rPr lang="zh-CN" altLang="en-US"/>
              <a:t>重合点数为</a:t>
            </a:r>
            <a:r>
              <a:rPr lang="zh-CN" altLang="en-US">
                <a:solidFill>
                  <a:schemeClr val="hlink"/>
                </a:solidFill>
              </a:rPr>
              <a:t>三个</a:t>
            </a:r>
            <a:r>
              <a:rPr lang="zh-CN" altLang="en-US"/>
              <a:t>以上，可以采用</a:t>
            </a:r>
            <a:r>
              <a:rPr lang="zh-CN" altLang="en-US">
                <a:solidFill>
                  <a:schemeClr val="hlink"/>
                </a:solidFill>
              </a:rPr>
              <a:t>布尔莎七参数</a:t>
            </a:r>
            <a:r>
              <a:rPr lang="zh-CN" altLang="en-US"/>
              <a:t>法进行转换 </a:t>
            </a:r>
          </a:p>
        </p:txBody>
      </p:sp>
      <p:sp>
        <p:nvSpPr>
          <p:cNvPr id="49156" name="Rectangle 8">
            <a:extLst>
              <a:ext uri="{FF2B5EF4-FFF2-40B4-BE49-F238E27FC236}">
                <a16:creationId xmlns:a16="http://schemas.microsoft.com/office/drawing/2014/main" id="{5DD2E4BE-0002-4707-8430-CE4977CE9237}"/>
              </a:ext>
            </a:extLst>
          </p:cNvPr>
          <p:cNvSpPr>
            <a:spLocks noChangeArrowheads="1"/>
          </p:cNvSpPr>
          <p:nvPr/>
        </p:nvSpPr>
        <p:spPr bwMode="auto">
          <a:xfrm>
            <a:off x="0" y="3103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9157" name="Picture 7">
            <a:extLst>
              <a:ext uri="{FF2B5EF4-FFF2-40B4-BE49-F238E27FC236}">
                <a16:creationId xmlns:a16="http://schemas.microsoft.com/office/drawing/2014/main" id="{7380283F-DD27-4379-9AF6-A377770EE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924175"/>
            <a:ext cx="84248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Rectangle 9">
            <a:extLst>
              <a:ext uri="{FF2B5EF4-FFF2-40B4-BE49-F238E27FC236}">
                <a16:creationId xmlns:a16="http://schemas.microsoft.com/office/drawing/2014/main" id="{228D7CC1-AA8E-4A6A-9013-0A14B14C5159}"/>
              </a:ext>
            </a:extLst>
          </p:cNvPr>
          <p:cNvSpPr>
            <a:spLocks noChangeArrowheads="1"/>
          </p:cNvSpPr>
          <p:nvPr/>
        </p:nvSpPr>
        <p:spPr bwMode="auto">
          <a:xfrm>
            <a:off x="0" y="33893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49159" name="Rectangle 11">
            <a:extLst>
              <a:ext uri="{FF2B5EF4-FFF2-40B4-BE49-F238E27FC236}">
                <a16:creationId xmlns:a16="http://schemas.microsoft.com/office/drawing/2014/main" id="{D672BB5F-4FC0-426A-9765-09A45B154161}"/>
              </a:ext>
            </a:extLst>
          </p:cNvPr>
          <p:cNvSpPr>
            <a:spLocks noChangeArrowheads="1"/>
          </p:cNvSpPr>
          <p:nvPr/>
        </p:nvSpPr>
        <p:spPr bwMode="auto">
          <a:xfrm>
            <a:off x="0" y="3132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7114" name="Picture 10">
            <a:extLst>
              <a:ext uri="{FF2B5EF4-FFF2-40B4-BE49-F238E27FC236}">
                <a16:creationId xmlns:a16="http://schemas.microsoft.com/office/drawing/2014/main" id="{656D2C44-ABD2-4D53-A968-807913B3B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14763"/>
            <a:ext cx="8101012"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Rectangle 15">
            <a:extLst>
              <a:ext uri="{FF2B5EF4-FFF2-40B4-BE49-F238E27FC236}">
                <a16:creationId xmlns:a16="http://schemas.microsoft.com/office/drawing/2014/main" id="{BD78735E-F9D6-4B1A-937F-8EC17710E12F}"/>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7120" name="Picture 16">
            <a:extLst>
              <a:ext uri="{FF2B5EF4-FFF2-40B4-BE49-F238E27FC236}">
                <a16:creationId xmlns:a16="http://schemas.microsoft.com/office/drawing/2014/main" id="{193E17AA-28F9-4801-88BC-D3C427D541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4365625"/>
            <a:ext cx="15843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22" name="Rectangle 18">
            <a:extLst>
              <a:ext uri="{FF2B5EF4-FFF2-40B4-BE49-F238E27FC236}">
                <a16:creationId xmlns:a16="http://schemas.microsoft.com/office/drawing/2014/main" id="{3B7DB7BC-1F10-4AD6-AD08-C3DE94BA9142}"/>
              </a:ext>
            </a:extLst>
          </p:cNvPr>
          <p:cNvSpPr>
            <a:spLocks noChangeArrowheads="1"/>
          </p:cNvSpPr>
          <p:nvPr/>
        </p:nvSpPr>
        <p:spPr bwMode="auto">
          <a:xfrm>
            <a:off x="2484438" y="4508500"/>
            <a:ext cx="698341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zh-CN" altLang="en-US" sz="2400">
                <a:solidFill>
                  <a:srgbClr val="FFFFCC"/>
                </a:solidFill>
                <a:latin typeface="宋体" panose="02010600030101010101" pitchFamily="2" charset="-122"/>
                <a:ea typeface="宋体" panose="02010600030101010101" pitchFamily="2" charset="-122"/>
                <a:cs typeface="Times New Roman" panose="02020603050405020304" pitchFamily="18" charset="0"/>
              </a:rPr>
              <a:t>为三维空间直角坐标变换的三个旋转角</a:t>
            </a:r>
            <a:endParaRPr lang="zh-CN" altLang="en-US" sz="2400">
              <a:solidFill>
                <a:srgbClr val="FFFFCC"/>
              </a:solidFill>
              <a:latin typeface="Arial" panose="020B0604020202020204" pitchFamily="34" charset="0"/>
              <a:ea typeface="宋体" panose="02010600030101010101" pitchFamily="2" charset="-122"/>
              <a:cs typeface="Times New Roman" panose="02020603050405020304" pitchFamily="18" charset="0"/>
            </a:endParaRPr>
          </a:p>
        </p:txBody>
      </p:sp>
      <p:pic>
        <p:nvPicPr>
          <p:cNvPr id="47125" name="Picture 21">
            <a:extLst>
              <a:ext uri="{FF2B5EF4-FFF2-40B4-BE49-F238E27FC236}">
                <a16:creationId xmlns:a16="http://schemas.microsoft.com/office/drawing/2014/main" id="{E98419FC-563E-4B16-89D7-1183FF9744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5157788"/>
            <a:ext cx="2879725"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20">
            <a:extLst>
              <a:ext uri="{FF2B5EF4-FFF2-40B4-BE49-F238E27FC236}">
                <a16:creationId xmlns:a16="http://schemas.microsoft.com/office/drawing/2014/main" id="{F0D07CB6-7FCA-4597-837F-29C6A8DA42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5157788"/>
            <a:ext cx="2808288"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3" name="Picture 19">
            <a:extLst>
              <a:ext uri="{FF2B5EF4-FFF2-40B4-BE49-F238E27FC236}">
                <a16:creationId xmlns:a16="http://schemas.microsoft.com/office/drawing/2014/main" id="{1D563326-F23D-41EC-9FB3-76DF9C77C6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225" y="5229225"/>
            <a:ext cx="23907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7" name="Rectangle 22">
            <a:extLst>
              <a:ext uri="{FF2B5EF4-FFF2-40B4-BE49-F238E27FC236}">
                <a16:creationId xmlns:a16="http://schemas.microsoft.com/office/drawing/2014/main" id="{EC90D6F8-8B50-4709-99B8-1EEAA10BB166}"/>
              </a:ext>
            </a:extLst>
          </p:cNvPr>
          <p:cNvSpPr>
            <a:spLocks noChangeArrowheads="1"/>
          </p:cNvSpPr>
          <p:nvPr/>
        </p:nvSpPr>
        <p:spPr bwMode="auto">
          <a:xfrm>
            <a:off x="3376613" y="1627188"/>
            <a:ext cx="69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400" b="0">
                <a:solidFill>
                  <a:schemeClr val="tx1"/>
                </a:solidFill>
                <a:latin typeface="宋体" panose="02010600030101010101" pitchFamily="2" charset="-122"/>
                <a:ea typeface="宋体" panose="02010600030101010101" pitchFamily="2" charset="-122"/>
                <a:cs typeface="Times New Roman" panose="02020603050405020304" pitchFamily="18" charset="0"/>
              </a:rPr>
              <a:t> </a:t>
            </a: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49168" name="Rectangle 23">
            <a:extLst>
              <a:ext uri="{FF2B5EF4-FFF2-40B4-BE49-F238E27FC236}">
                <a16:creationId xmlns:a16="http://schemas.microsoft.com/office/drawing/2014/main" id="{2D1B35CF-E23D-4FB7-9941-011BE65DC541}"/>
              </a:ext>
            </a:extLst>
          </p:cNvPr>
          <p:cNvSpPr>
            <a:spLocks noChangeArrowheads="1"/>
          </p:cNvSpPr>
          <p:nvPr/>
        </p:nvSpPr>
        <p:spPr bwMode="auto">
          <a:xfrm>
            <a:off x="3376613" y="2798763"/>
            <a:ext cx="603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900" b="0">
              <a:solidFill>
                <a:schemeClr val="tx1"/>
              </a:solidFill>
              <a:ea typeface="宋体" panose="02010600030101010101" pitchFamily="2" charset="-122"/>
              <a:cs typeface="Times New Roman" panose="02020603050405020304" pitchFamily="18" charset="0"/>
            </a:endParaRPr>
          </a:p>
          <a:p>
            <a:pPr>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endParaRPr>
          </a:p>
        </p:txBody>
      </p:sp>
      <p:sp>
        <p:nvSpPr>
          <p:cNvPr id="49169" name="Rectangle 24">
            <a:extLst>
              <a:ext uri="{FF2B5EF4-FFF2-40B4-BE49-F238E27FC236}">
                <a16:creationId xmlns:a16="http://schemas.microsoft.com/office/drawing/2014/main" id="{4DFFF0A0-D145-4F25-8A07-E85F96077E90}"/>
              </a:ext>
            </a:extLst>
          </p:cNvPr>
          <p:cNvSpPr>
            <a:spLocks noChangeArrowheads="1"/>
          </p:cNvSpPr>
          <p:nvPr/>
        </p:nvSpPr>
        <p:spPr bwMode="auto">
          <a:xfrm>
            <a:off x="3376613" y="4090988"/>
            <a:ext cx="5778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E2C68051-64EA-45EE-9E86-4419D9D17F3C}"/>
              </a:ext>
            </a:extLst>
          </p:cNvPr>
          <p:cNvSpPr>
            <a:spLocks noGrp="1"/>
          </p:cNvSpPr>
          <p:nvPr>
            <p:ph type="dt" sz="half" idx="10"/>
          </p:nvPr>
        </p:nvSpPr>
        <p:spPr/>
        <p:txBody>
          <a:bodyPr/>
          <a:lstStyle/>
          <a:p>
            <a:pPr>
              <a:defRPr/>
            </a:pPr>
            <a:fld id="{0B56274B-85DD-46D7-92DE-826493ABF6D9}" type="datetime13">
              <a:rPr lang="zh-CN" altLang="en-US" smtClean="0"/>
              <a:t>下午5时25分39秒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7114"/>
                                        </p:tgtEl>
                                        <p:attrNameLst>
                                          <p:attrName>style.visibility</p:attrName>
                                        </p:attrNameLst>
                                      </p:cBhvr>
                                      <p:to>
                                        <p:strVal val="visible"/>
                                      </p:to>
                                    </p:set>
                                    <p:animEffect transition="in" filter="checkerboard(across)">
                                      <p:cBhvr>
                                        <p:cTn id="7" dur="500"/>
                                        <p:tgtEl>
                                          <p:spTgt spid="47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7120"/>
                                        </p:tgtEl>
                                        <p:attrNameLst>
                                          <p:attrName>style.visibility</p:attrName>
                                        </p:attrNameLst>
                                      </p:cBhvr>
                                      <p:to>
                                        <p:strVal val="visible"/>
                                      </p:to>
                                    </p:set>
                                    <p:animEffect transition="in" filter="checkerboard(across)">
                                      <p:cBhvr>
                                        <p:cTn id="12" dur="500"/>
                                        <p:tgtEl>
                                          <p:spTgt spid="471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47122"/>
                                        </p:tgtEl>
                                        <p:attrNameLst>
                                          <p:attrName>style.visibility</p:attrName>
                                        </p:attrNameLst>
                                      </p:cBhvr>
                                      <p:to>
                                        <p:strVal val="visible"/>
                                      </p:to>
                                    </p:set>
                                    <p:animEffect transition="in" filter="checkerboard(across)">
                                      <p:cBhvr>
                                        <p:cTn id="15" dur="500"/>
                                        <p:tgtEl>
                                          <p:spTgt spid="4712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47125"/>
                                        </p:tgtEl>
                                        <p:attrNameLst>
                                          <p:attrName>style.visibility</p:attrName>
                                        </p:attrNameLst>
                                      </p:cBhvr>
                                      <p:to>
                                        <p:strVal val="visible"/>
                                      </p:to>
                                    </p:set>
                                    <p:animEffect transition="in" filter="checkerboard(across)">
                                      <p:cBhvr>
                                        <p:cTn id="20" dur="500"/>
                                        <p:tgtEl>
                                          <p:spTgt spid="47125"/>
                                        </p:tgtEl>
                                      </p:cBhvr>
                                    </p:animEffect>
                                  </p:childTnLst>
                                </p:cTn>
                              </p:par>
                              <p:par>
                                <p:cTn id="21" presetID="5" presetClass="entr" presetSubtype="10" fill="hold" nodeType="withEffect">
                                  <p:stCondLst>
                                    <p:cond delay="0"/>
                                  </p:stCondLst>
                                  <p:childTnLst>
                                    <p:set>
                                      <p:cBhvr>
                                        <p:cTn id="22" dur="1" fill="hold">
                                          <p:stCondLst>
                                            <p:cond delay="0"/>
                                          </p:stCondLst>
                                        </p:cTn>
                                        <p:tgtEl>
                                          <p:spTgt spid="47124"/>
                                        </p:tgtEl>
                                        <p:attrNameLst>
                                          <p:attrName>style.visibility</p:attrName>
                                        </p:attrNameLst>
                                      </p:cBhvr>
                                      <p:to>
                                        <p:strVal val="visible"/>
                                      </p:to>
                                    </p:set>
                                    <p:animEffect transition="in" filter="checkerboard(across)">
                                      <p:cBhvr>
                                        <p:cTn id="23" dur="500"/>
                                        <p:tgtEl>
                                          <p:spTgt spid="47124"/>
                                        </p:tgtEl>
                                      </p:cBhvr>
                                    </p:animEffect>
                                  </p:childTnLst>
                                </p:cTn>
                              </p:par>
                              <p:par>
                                <p:cTn id="24" presetID="5" presetClass="entr" presetSubtype="10" fill="hold" nodeType="withEffect">
                                  <p:stCondLst>
                                    <p:cond delay="0"/>
                                  </p:stCondLst>
                                  <p:childTnLst>
                                    <p:set>
                                      <p:cBhvr>
                                        <p:cTn id="25" dur="1" fill="hold">
                                          <p:stCondLst>
                                            <p:cond delay="0"/>
                                          </p:stCondLst>
                                        </p:cTn>
                                        <p:tgtEl>
                                          <p:spTgt spid="47123"/>
                                        </p:tgtEl>
                                        <p:attrNameLst>
                                          <p:attrName>style.visibility</p:attrName>
                                        </p:attrNameLst>
                                      </p:cBhvr>
                                      <p:to>
                                        <p:strVal val="visible"/>
                                      </p:to>
                                    </p:set>
                                    <p:animEffect transition="in" filter="checkerboard(across)">
                                      <p:cBhvr>
                                        <p:cTn id="26" dur="500"/>
                                        <p:tgtEl>
                                          <p:spTgt spid="47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5">
            <a:extLst>
              <a:ext uri="{FF2B5EF4-FFF2-40B4-BE49-F238E27FC236}">
                <a16:creationId xmlns:a16="http://schemas.microsoft.com/office/drawing/2014/main" id="{BDC031F5-6772-4115-B280-3B73C0DA1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637966"/>
            <a:ext cx="7453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8">
            <a:extLst>
              <a:ext uri="{FF2B5EF4-FFF2-40B4-BE49-F238E27FC236}">
                <a16:creationId xmlns:a16="http://schemas.microsoft.com/office/drawing/2014/main" id="{DE3EC6C7-096D-4736-B033-779F757C5C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844675"/>
            <a:ext cx="33829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7">
            <a:extLst>
              <a:ext uri="{FF2B5EF4-FFF2-40B4-BE49-F238E27FC236}">
                <a16:creationId xmlns:a16="http://schemas.microsoft.com/office/drawing/2014/main" id="{E1E86B29-E068-4354-882C-A28BAFAD7A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2565400"/>
            <a:ext cx="81724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Rectangle 9">
            <a:extLst>
              <a:ext uri="{FF2B5EF4-FFF2-40B4-BE49-F238E27FC236}">
                <a16:creationId xmlns:a16="http://schemas.microsoft.com/office/drawing/2014/main" id="{8C8ADFA9-3C9E-4B53-A61B-CA53B1C52A91}"/>
              </a:ext>
            </a:extLst>
          </p:cNvPr>
          <p:cNvSpPr>
            <a:spLocks noChangeArrowheads="1"/>
          </p:cNvSpPr>
          <p:nvPr/>
        </p:nvSpPr>
        <p:spPr bwMode="auto">
          <a:xfrm>
            <a:off x="0" y="2570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75788" name="Picture 12">
            <a:extLst>
              <a:ext uri="{FF2B5EF4-FFF2-40B4-BE49-F238E27FC236}">
                <a16:creationId xmlns:a16="http://schemas.microsoft.com/office/drawing/2014/main" id="{34B68539-F57D-4BE7-BE11-E547A656F6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3933825"/>
            <a:ext cx="15128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7" name="Picture 11">
            <a:extLst>
              <a:ext uri="{FF2B5EF4-FFF2-40B4-BE49-F238E27FC236}">
                <a16:creationId xmlns:a16="http://schemas.microsoft.com/office/drawing/2014/main" id="{0214A3E8-342D-40E9-AEBD-07B8CEB900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4581525"/>
            <a:ext cx="66246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90" name="Rectangle 14">
            <a:extLst>
              <a:ext uri="{FF2B5EF4-FFF2-40B4-BE49-F238E27FC236}">
                <a16:creationId xmlns:a16="http://schemas.microsoft.com/office/drawing/2014/main" id="{F13A88D9-6DAD-49AF-BED8-23B3BA8329B8}"/>
              </a:ext>
            </a:extLst>
          </p:cNvPr>
          <p:cNvSpPr>
            <a:spLocks noChangeArrowheads="1"/>
          </p:cNvSpPr>
          <p:nvPr/>
        </p:nvSpPr>
        <p:spPr bwMode="auto">
          <a:xfrm rot="10800000" flipV="1">
            <a:off x="2484438" y="4074597"/>
            <a:ext cx="29559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indent="2667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zh-CN" altLang="en-US" sz="2400" b="0" dirty="0">
                <a:latin typeface="宋体" panose="02010600030101010101" pitchFamily="2" charset="-122"/>
                <a:ea typeface="黑体" panose="02010609060101010101" pitchFamily="49" charset="-122"/>
                <a:cs typeface="Times New Roman" panose="02020603050405020304" pitchFamily="18" charset="0"/>
              </a:rPr>
              <a:t>为微小转角，可取</a:t>
            </a:r>
            <a:endParaRPr lang="zh-CN" altLang="en-US" sz="2400" b="0" dirty="0">
              <a:latin typeface="Arial" panose="020B0604020202020204" pitchFamily="34" charset="0"/>
              <a:ea typeface="黑体" panose="02010609060101010101" pitchFamily="49" charset="-122"/>
              <a:cs typeface="Times New Roman" panose="02020603050405020304" pitchFamily="18" charset="0"/>
            </a:endParaRPr>
          </a:p>
        </p:txBody>
      </p:sp>
      <p:sp>
        <p:nvSpPr>
          <p:cNvPr id="2" name="日期占位符 1">
            <a:extLst>
              <a:ext uri="{FF2B5EF4-FFF2-40B4-BE49-F238E27FC236}">
                <a16:creationId xmlns:a16="http://schemas.microsoft.com/office/drawing/2014/main" id="{A8E08624-166C-47E0-B604-C4AFED1EC271}"/>
              </a:ext>
            </a:extLst>
          </p:cNvPr>
          <p:cNvSpPr>
            <a:spLocks noGrp="1"/>
          </p:cNvSpPr>
          <p:nvPr>
            <p:ph type="dt" sz="half" idx="10"/>
          </p:nvPr>
        </p:nvSpPr>
        <p:spPr/>
        <p:txBody>
          <a:bodyPr/>
          <a:lstStyle/>
          <a:p>
            <a:pPr>
              <a:defRPr/>
            </a:pPr>
            <a:fld id="{863A8A66-25A7-414E-A5D2-885585AFD60F}" type="datetime13">
              <a:rPr lang="zh-CN" altLang="en-US" smtClean="0"/>
              <a:t>下午5时25分39秒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checkerboard(across)">
                                      <p:cBhvr>
                                        <p:cTn id="7" dur="500"/>
                                        <p:tgtEl>
                                          <p:spTgt spid="757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5788"/>
                                        </p:tgtEl>
                                        <p:attrNameLst>
                                          <p:attrName>style.visibility</p:attrName>
                                        </p:attrNameLst>
                                      </p:cBhvr>
                                      <p:to>
                                        <p:strVal val="visible"/>
                                      </p:to>
                                    </p:set>
                                    <p:animEffect transition="in" filter="checkerboard(across)">
                                      <p:cBhvr>
                                        <p:cTn id="12" dur="500"/>
                                        <p:tgtEl>
                                          <p:spTgt spid="7578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75790"/>
                                        </p:tgtEl>
                                        <p:attrNameLst>
                                          <p:attrName>style.visibility</p:attrName>
                                        </p:attrNameLst>
                                      </p:cBhvr>
                                      <p:to>
                                        <p:strVal val="visible"/>
                                      </p:to>
                                    </p:set>
                                    <p:animEffect transition="in" filter="checkerboard(across)">
                                      <p:cBhvr>
                                        <p:cTn id="15" dur="500"/>
                                        <p:tgtEl>
                                          <p:spTgt spid="75790"/>
                                        </p:tgtEl>
                                      </p:cBhvr>
                                    </p:animEffec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75787"/>
                                        </p:tgtEl>
                                        <p:attrNameLst>
                                          <p:attrName>style.visibility</p:attrName>
                                        </p:attrNameLst>
                                      </p:cBhvr>
                                      <p:to>
                                        <p:strVal val="visible"/>
                                      </p:to>
                                    </p:set>
                                    <p:animEffect transition="in" filter="checkerboard(across)">
                                      <p:cBhvr>
                                        <p:cTn id="19" dur="500"/>
                                        <p:tgtEl>
                                          <p:spTgt spid="75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9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a:extLst>
              <a:ext uri="{FF2B5EF4-FFF2-40B4-BE49-F238E27FC236}">
                <a16:creationId xmlns:a16="http://schemas.microsoft.com/office/drawing/2014/main" id="{AA64F500-0CA4-4840-8BB7-094AB752D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38" y="549275"/>
            <a:ext cx="74532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5">
            <a:extLst>
              <a:ext uri="{FF2B5EF4-FFF2-40B4-BE49-F238E27FC236}">
                <a16:creationId xmlns:a16="http://schemas.microsoft.com/office/drawing/2014/main" id="{8F82A02D-A3CC-412F-8E61-7467D343EB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4652963"/>
            <a:ext cx="8172450"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Rectangle 9">
            <a:extLst>
              <a:ext uri="{FF2B5EF4-FFF2-40B4-BE49-F238E27FC236}">
                <a16:creationId xmlns:a16="http://schemas.microsoft.com/office/drawing/2014/main" id="{8118F6F8-6425-4092-AEF5-5582F632277C}"/>
              </a:ext>
            </a:extLst>
          </p:cNvPr>
          <p:cNvSpPr>
            <a:spLocks noChangeArrowheads="1"/>
          </p:cNvSpPr>
          <p:nvPr/>
        </p:nvSpPr>
        <p:spPr bwMode="auto">
          <a:xfrm>
            <a:off x="0" y="2874963"/>
            <a:ext cx="581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宋体" panose="02010600030101010101" pitchFamily="2" charset="-122"/>
                <a:ea typeface="宋体" panose="02010600030101010101" pitchFamily="2" charset="-122"/>
                <a:cs typeface="Times New Roman" panose="02020603050405020304" pitchFamily="18" charset="0"/>
              </a:rPr>
              <a:t> </a:t>
            </a:r>
            <a:endParaRPr lang="en-US" altLang="zh-CN" sz="900" b="0">
              <a:solidFill>
                <a:schemeClr val="tx1"/>
              </a:solidFill>
              <a:ea typeface="宋体" panose="02010600030101010101" pitchFamily="2" charset="-122"/>
              <a:cs typeface="Times New Roman" panose="02020603050405020304" pitchFamily="18" charset="0"/>
            </a:endParaRPr>
          </a:p>
          <a:p>
            <a:pPr>
              <a:spcBef>
                <a:spcPct val="0"/>
              </a:spcBef>
              <a:buClrTx/>
              <a:buSzTx/>
              <a:buFontTx/>
              <a:buNone/>
            </a:pP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pic>
        <p:nvPicPr>
          <p:cNvPr id="53256" name="Picture 10">
            <a:extLst>
              <a:ext uri="{FF2B5EF4-FFF2-40B4-BE49-F238E27FC236}">
                <a16:creationId xmlns:a16="http://schemas.microsoft.com/office/drawing/2014/main" id="{BE6B4B1E-EA11-4245-BB9B-519C62DC81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989138"/>
            <a:ext cx="4032250" cy="177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7" name="Rectangle 11">
            <a:extLst>
              <a:ext uri="{FF2B5EF4-FFF2-40B4-BE49-F238E27FC236}">
                <a16:creationId xmlns:a16="http://schemas.microsoft.com/office/drawing/2014/main" id="{62D0DE0C-EF2A-4DE2-8C16-6B4439698932}"/>
              </a:ext>
            </a:extLst>
          </p:cNvPr>
          <p:cNvSpPr>
            <a:spLocks noChangeArrowheads="1"/>
          </p:cNvSpPr>
          <p:nvPr/>
        </p:nvSpPr>
        <p:spPr bwMode="auto">
          <a:xfrm>
            <a:off x="3476625" y="372745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2" name="日期占位符 1">
            <a:extLst>
              <a:ext uri="{FF2B5EF4-FFF2-40B4-BE49-F238E27FC236}">
                <a16:creationId xmlns:a16="http://schemas.microsoft.com/office/drawing/2014/main" id="{85ED402F-F2BC-48FF-A414-BAB9CC56154E}"/>
              </a:ext>
            </a:extLst>
          </p:cNvPr>
          <p:cNvSpPr>
            <a:spLocks noGrp="1"/>
          </p:cNvSpPr>
          <p:nvPr>
            <p:ph type="dt" sz="half" idx="10"/>
          </p:nvPr>
        </p:nvSpPr>
        <p:spPr/>
        <p:txBody>
          <a:bodyPr/>
          <a:lstStyle/>
          <a:p>
            <a:pPr>
              <a:defRPr/>
            </a:pPr>
            <a:fld id="{00C362E7-87ED-4B0D-897B-BFCA04EA17F6}" type="datetime13">
              <a:rPr lang="zh-CN" altLang="en-US" smtClean="0"/>
              <a:t>下午5时25分39秒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checkerboard(across)">
                                      <p:cBhvr>
                                        <p:cTn id="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75DF1D1-F69E-47C2-BA70-7495E989BAD0}"/>
              </a:ext>
            </a:extLst>
          </p:cNvPr>
          <p:cNvSpPr>
            <a:spLocks noGrp="1" noChangeArrowheads="1"/>
          </p:cNvSpPr>
          <p:nvPr>
            <p:ph type="title"/>
          </p:nvPr>
        </p:nvSpPr>
        <p:spPr/>
        <p:txBody>
          <a:bodyPr/>
          <a:lstStyle/>
          <a:p>
            <a:pPr eaLnBrk="1" hangingPunct="1"/>
            <a:r>
              <a:rPr lang="zh-CN" altLang="en-US"/>
              <a:t>不同大地坐标系的换算</a:t>
            </a:r>
          </a:p>
        </p:txBody>
      </p:sp>
      <p:sp>
        <p:nvSpPr>
          <p:cNvPr id="55299" name="Rectangle 3">
            <a:extLst>
              <a:ext uri="{FF2B5EF4-FFF2-40B4-BE49-F238E27FC236}">
                <a16:creationId xmlns:a16="http://schemas.microsoft.com/office/drawing/2014/main" id="{F3CFDC45-6174-4198-A6DA-975087A82232}"/>
              </a:ext>
            </a:extLst>
          </p:cNvPr>
          <p:cNvSpPr>
            <a:spLocks noGrp="1" noChangeArrowheads="1"/>
          </p:cNvSpPr>
          <p:nvPr>
            <p:ph type="body" idx="1"/>
          </p:nvPr>
        </p:nvSpPr>
        <p:spPr/>
        <p:txBody>
          <a:bodyPr/>
          <a:lstStyle/>
          <a:p>
            <a:pPr eaLnBrk="1" hangingPunct="1">
              <a:lnSpc>
                <a:spcPct val="150000"/>
              </a:lnSpc>
            </a:pPr>
            <a:r>
              <a:rPr lang="zh-CN" altLang="en-US" dirty="0"/>
              <a:t>平移</a:t>
            </a:r>
            <a:r>
              <a:rPr lang="en-US" altLang="zh-CN" dirty="0"/>
              <a:t>(</a:t>
            </a:r>
            <a:r>
              <a:rPr lang="en-US" altLang="zh-CN" dirty="0">
                <a:latin typeface="Times New Roman" panose="02020603050405020304" pitchFamily="18" charset="0"/>
                <a:cs typeface="Times New Roman" panose="02020603050405020304" pitchFamily="18" charset="0"/>
              </a:rPr>
              <a:t>∆X, ∆Y, ∆X</a:t>
            </a:r>
            <a:r>
              <a:rPr lang="en-US" altLang="zh-CN" dirty="0"/>
              <a:t>)</a:t>
            </a:r>
          </a:p>
          <a:p>
            <a:pPr eaLnBrk="1" hangingPunct="1">
              <a:lnSpc>
                <a:spcPct val="150000"/>
              </a:lnSpc>
            </a:pPr>
            <a:r>
              <a:rPr lang="zh-CN" altLang="en-US" dirty="0"/>
              <a:t>旋转</a:t>
            </a:r>
          </a:p>
          <a:p>
            <a:pPr eaLnBrk="1" hangingPunct="1">
              <a:lnSpc>
                <a:spcPct val="150000"/>
              </a:lnSpc>
            </a:pPr>
            <a:r>
              <a:rPr lang="zh-CN" altLang="en-US" dirty="0"/>
              <a:t>尺度变换</a:t>
            </a:r>
            <a:r>
              <a:rPr lang="en-US" altLang="zh-CN" dirty="0"/>
              <a:t>k</a:t>
            </a:r>
          </a:p>
          <a:p>
            <a:pPr eaLnBrk="1" hangingPunct="1">
              <a:lnSpc>
                <a:spcPct val="150000"/>
              </a:lnSpc>
            </a:pPr>
            <a:r>
              <a:rPr lang="zh-CN" altLang="en-US" dirty="0"/>
              <a:t>变换椭球 </a:t>
            </a:r>
            <a:r>
              <a:rPr lang="en-US" altLang="zh-CN" dirty="0"/>
              <a:t>(</a:t>
            </a:r>
            <a:r>
              <a:rPr lang="en-US" altLang="zh-CN" dirty="0" err="1">
                <a:latin typeface="Times New Roman" panose="02020603050405020304" pitchFamily="18" charset="0"/>
                <a:cs typeface="Times New Roman" panose="02020603050405020304" pitchFamily="18" charset="0"/>
              </a:rPr>
              <a:t>da,d</a:t>
            </a:r>
            <a:r>
              <a:rPr lang="el-GR" altLang="zh-CN" dirty="0">
                <a:latin typeface="Times New Roman" panose="02020603050405020304" pitchFamily="18" charset="0"/>
                <a:cs typeface="Times New Roman" panose="02020603050405020304" pitchFamily="18" charset="0"/>
              </a:rPr>
              <a:t>α</a:t>
            </a:r>
            <a:r>
              <a:rPr lang="en-US" altLang="zh-CN" dirty="0"/>
              <a:t>)</a:t>
            </a:r>
          </a:p>
        </p:txBody>
      </p:sp>
      <p:pic>
        <p:nvPicPr>
          <p:cNvPr id="49156" name="Picture 4">
            <a:extLst>
              <a:ext uri="{FF2B5EF4-FFF2-40B4-BE49-F238E27FC236}">
                <a16:creationId xmlns:a16="http://schemas.microsoft.com/office/drawing/2014/main" id="{22B45328-7086-4009-B6B7-0D18CAB23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708920"/>
            <a:ext cx="15843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F8E9ABC4-EC62-4FFF-A447-2AC475E4379A}"/>
              </a:ext>
            </a:extLst>
          </p:cNvPr>
          <p:cNvSpPr>
            <a:spLocks noGrp="1"/>
          </p:cNvSpPr>
          <p:nvPr>
            <p:ph type="dt" sz="half" idx="10"/>
          </p:nvPr>
        </p:nvSpPr>
        <p:spPr/>
        <p:txBody>
          <a:bodyPr/>
          <a:lstStyle/>
          <a:p>
            <a:pPr>
              <a:defRPr/>
            </a:pPr>
            <a:fld id="{97494524-F3AF-477A-8AC8-9CBF01B95E22}" type="datetime13">
              <a:rPr lang="zh-CN" altLang="en-US" smtClean="0"/>
              <a:t>下午5时25分39秒</a:t>
            </a:fld>
            <a:endParaRPr lang="en-US" altLang="zh-CN"/>
          </a:p>
        </p:txBody>
      </p:sp>
      <p:sp>
        <p:nvSpPr>
          <p:cNvPr id="6" name="AutoShape 4">
            <a:extLst>
              <a:ext uri="{FF2B5EF4-FFF2-40B4-BE49-F238E27FC236}">
                <a16:creationId xmlns:a16="http://schemas.microsoft.com/office/drawing/2014/main" id="{1DC953E3-4ADE-434E-A1FA-754BB16F3FE1}"/>
              </a:ext>
            </a:extLst>
          </p:cNvPr>
          <p:cNvSpPr>
            <a:spLocks noChangeArrowheads="1"/>
          </p:cNvSpPr>
          <p:nvPr/>
        </p:nvSpPr>
        <p:spPr bwMode="auto">
          <a:xfrm>
            <a:off x="4028904" y="2009533"/>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B,L,H</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WGS84</a:t>
            </a:r>
            <a:r>
              <a:rPr lang="zh-CN" altLang="en-US" sz="2400" dirty="0">
                <a:solidFill>
                  <a:schemeClr val="bg1"/>
                </a:solidFill>
                <a:latin typeface="华文细黑" panose="02010600040101010101" pitchFamily="2" charset="-122"/>
              </a:rPr>
              <a:t>大地坐标系</a:t>
            </a:r>
          </a:p>
        </p:txBody>
      </p:sp>
      <p:sp>
        <p:nvSpPr>
          <p:cNvPr id="7" name="AutoShape 5">
            <a:extLst>
              <a:ext uri="{FF2B5EF4-FFF2-40B4-BE49-F238E27FC236}">
                <a16:creationId xmlns:a16="http://schemas.microsoft.com/office/drawing/2014/main" id="{8320BC9A-6204-4CBF-A505-381929D694D0}"/>
              </a:ext>
            </a:extLst>
          </p:cNvPr>
          <p:cNvSpPr>
            <a:spLocks noChangeArrowheads="1"/>
          </p:cNvSpPr>
          <p:nvPr/>
        </p:nvSpPr>
        <p:spPr bwMode="auto">
          <a:xfrm>
            <a:off x="4028904" y="2946158"/>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X,Y,Z</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WGS84</a:t>
            </a:r>
            <a:r>
              <a:rPr lang="zh-CN" altLang="en-US" sz="2400" dirty="0">
                <a:solidFill>
                  <a:schemeClr val="bg1"/>
                </a:solidFill>
                <a:latin typeface="华文细黑" panose="02010600040101010101" pitchFamily="2" charset="-122"/>
              </a:rPr>
              <a:t>空间直角</a:t>
            </a:r>
          </a:p>
        </p:txBody>
      </p:sp>
      <p:sp>
        <p:nvSpPr>
          <p:cNvPr id="8" name="AutoShape 6">
            <a:extLst>
              <a:ext uri="{FF2B5EF4-FFF2-40B4-BE49-F238E27FC236}">
                <a16:creationId xmlns:a16="http://schemas.microsoft.com/office/drawing/2014/main" id="{33122DE5-9A40-4A1A-84C8-3F6431E1A9F2}"/>
              </a:ext>
            </a:extLst>
          </p:cNvPr>
          <p:cNvSpPr>
            <a:spLocks noChangeArrowheads="1"/>
          </p:cNvSpPr>
          <p:nvPr/>
        </p:nvSpPr>
        <p:spPr bwMode="auto">
          <a:xfrm>
            <a:off x="4029102" y="4170121"/>
            <a:ext cx="5079205"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en-US" altLang="zh-CN" sz="2400" dirty="0">
                <a:solidFill>
                  <a:schemeClr val="bg1"/>
                </a:solidFill>
                <a:latin typeface="华文细黑" panose="02010600040101010101" pitchFamily="2" charset="-122"/>
              </a:rPr>
              <a:t>(X,Y,Z) CGCS2000</a:t>
            </a:r>
            <a:r>
              <a:rPr lang="zh-CN" altLang="en-US" sz="2400" dirty="0">
                <a:solidFill>
                  <a:schemeClr val="bg1"/>
                </a:solidFill>
                <a:ea typeface="宋体" panose="02010600030101010101" pitchFamily="2" charset="-122"/>
              </a:rPr>
              <a:t>空间直角</a:t>
            </a:r>
            <a:r>
              <a:rPr lang="zh-CN" altLang="en-US" sz="2400" dirty="0">
                <a:solidFill>
                  <a:schemeClr val="bg1"/>
                </a:solidFill>
                <a:latin typeface="华文细黑" panose="02010600040101010101" pitchFamily="2" charset="-122"/>
              </a:rPr>
              <a:t>坐标系</a:t>
            </a:r>
          </a:p>
        </p:txBody>
      </p:sp>
      <p:sp>
        <p:nvSpPr>
          <p:cNvPr id="9" name="AutoShape 7">
            <a:extLst>
              <a:ext uri="{FF2B5EF4-FFF2-40B4-BE49-F238E27FC236}">
                <a16:creationId xmlns:a16="http://schemas.microsoft.com/office/drawing/2014/main" id="{7B943D89-A10A-4FBB-BF73-9D97E62B086C}"/>
              </a:ext>
            </a:extLst>
          </p:cNvPr>
          <p:cNvSpPr>
            <a:spLocks noChangeArrowheads="1"/>
          </p:cNvSpPr>
          <p:nvPr/>
        </p:nvSpPr>
        <p:spPr bwMode="auto">
          <a:xfrm>
            <a:off x="4028904" y="5106746"/>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 </a:t>
            </a:r>
            <a:r>
              <a:rPr lang="en-US" altLang="zh-CN" sz="2400" dirty="0">
                <a:solidFill>
                  <a:schemeClr val="bg1"/>
                </a:solidFill>
                <a:ea typeface="宋体" panose="02010600030101010101" pitchFamily="2" charset="-122"/>
              </a:rPr>
              <a:t>B,L,H </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 CGCS2000</a:t>
            </a:r>
            <a:r>
              <a:rPr lang="zh-CN" altLang="en-US" sz="2400" dirty="0">
                <a:solidFill>
                  <a:schemeClr val="bg1"/>
                </a:solidFill>
                <a:ea typeface="宋体" panose="02010600030101010101" pitchFamily="2" charset="-122"/>
              </a:rPr>
              <a:t>大地</a:t>
            </a:r>
            <a:r>
              <a:rPr lang="zh-CN" altLang="en-US" sz="2400" dirty="0">
                <a:solidFill>
                  <a:schemeClr val="bg1"/>
                </a:solidFill>
                <a:latin typeface="华文细黑" panose="02010600040101010101" pitchFamily="2" charset="-122"/>
              </a:rPr>
              <a:t>坐标系</a:t>
            </a:r>
          </a:p>
        </p:txBody>
      </p:sp>
      <p:sp>
        <p:nvSpPr>
          <p:cNvPr id="10" name="AutoShape 8">
            <a:extLst>
              <a:ext uri="{FF2B5EF4-FFF2-40B4-BE49-F238E27FC236}">
                <a16:creationId xmlns:a16="http://schemas.microsoft.com/office/drawing/2014/main" id="{26A69EFD-CAA2-4B9D-B1A0-C576A5726EB6}"/>
              </a:ext>
            </a:extLst>
          </p:cNvPr>
          <p:cNvSpPr>
            <a:spLocks noChangeArrowheads="1"/>
          </p:cNvSpPr>
          <p:nvPr/>
        </p:nvSpPr>
        <p:spPr bwMode="auto">
          <a:xfrm>
            <a:off x="4028904" y="5970346"/>
            <a:ext cx="5079600" cy="504825"/>
          </a:xfrm>
          <a:prstGeom prst="flowChartProcess">
            <a:avLst/>
          </a:prstGeom>
          <a:solidFill>
            <a:srgbClr val="003366"/>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hlink"/>
              </a:buClr>
              <a:buSzPct val="70000"/>
              <a:buFont typeface="Wingdings" panose="05000000000000000000" pitchFamily="2" charset="2"/>
              <a:buChar char="n"/>
              <a:defRPr sz="3200">
                <a:solidFill>
                  <a:schemeClr val="tx1"/>
                </a:solidFill>
                <a:latin typeface="Tahoma" panose="020B0604030504040204" pitchFamily="34" charset="0"/>
                <a:ea typeface="华文细黑" panose="02010600040101010101" pitchFamily="2" charset="-122"/>
              </a:defRPr>
            </a:lvl1pPr>
            <a:lvl2pPr marL="742950" indent="-285750" eaLnBrk="0" hangingPunct="0">
              <a:spcBef>
                <a:spcPct val="20000"/>
              </a:spcBef>
              <a:buClr>
                <a:schemeClr val="tx1"/>
              </a:buClr>
              <a:buChar char="–"/>
              <a:defRPr sz="2800">
                <a:solidFill>
                  <a:schemeClr val="tx1"/>
                </a:solidFill>
                <a:latin typeface="Tahoma" panose="020B0604030504040204" pitchFamily="34" charset="0"/>
                <a:ea typeface="华文细黑" panose="02010600040101010101" pitchFamily="2" charset="-122"/>
              </a:defRPr>
            </a:lvl2pPr>
            <a:lvl3pPr marL="1143000" indent="-228600" eaLnBrk="0" hangingPunct="0">
              <a:spcBef>
                <a:spcPct val="20000"/>
              </a:spcBef>
              <a:buClr>
                <a:schemeClr val="hlink"/>
              </a:buClr>
              <a:buSzPct val="70000"/>
              <a:buFont typeface="Wingdings" panose="05000000000000000000" pitchFamily="2" charset="2"/>
              <a:buChar char="n"/>
              <a:defRPr sz="2400">
                <a:solidFill>
                  <a:schemeClr val="tx1"/>
                </a:solidFill>
                <a:latin typeface="Tahoma" panose="020B0604030504040204" pitchFamily="34" charset="0"/>
                <a:ea typeface="华文细黑" panose="02010600040101010101" pitchFamily="2" charset="-122"/>
              </a:defRPr>
            </a:lvl3pPr>
            <a:lvl4pPr marL="1600200" indent="-228600" eaLnBrk="0" hangingPunct="0">
              <a:spcBef>
                <a:spcPct val="20000"/>
              </a:spcBef>
              <a:buClr>
                <a:schemeClr val="tx1"/>
              </a:buClr>
              <a:buChar char="–"/>
              <a:defRPr sz="2000">
                <a:solidFill>
                  <a:schemeClr val="tx1"/>
                </a:solidFill>
                <a:latin typeface="Tahoma" panose="020B0604030504040204" pitchFamily="34" charset="0"/>
                <a:ea typeface="华文细黑" panose="0201060004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Tahoma" panose="020B0604030504040204" pitchFamily="34" charset="0"/>
                <a:ea typeface="华文细黑" panose="02010600040101010101" pitchFamily="2" charset="-122"/>
              </a:defRPr>
            </a:lvl9pPr>
          </a:lstStyle>
          <a:p>
            <a:pPr eaLnBrk="1" hangingPunct="1">
              <a:spcBef>
                <a:spcPct val="0"/>
              </a:spcBef>
              <a:buClrTx/>
              <a:buSzTx/>
              <a:buFontTx/>
              <a:buNone/>
            </a:pPr>
            <a:r>
              <a:rPr lang="zh-CN" altLang="en-US" sz="2400" dirty="0">
                <a:solidFill>
                  <a:schemeClr val="bg1"/>
                </a:solidFill>
                <a:latin typeface="华文细黑" panose="02010600040101010101" pitchFamily="2" charset="-122"/>
              </a:rPr>
              <a:t>（ </a:t>
            </a:r>
            <a:r>
              <a:rPr lang="en-US" altLang="zh-CN" sz="2400" dirty="0" err="1">
                <a:solidFill>
                  <a:schemeClr val="bg1"/>
                </a:solidFill>
                <a:ea typeface="宋体" panose="02010600030101010101" pitchFamily="2" charset="-122"/>
              </a:rPr>
              <a:t>x,y</a:t>
            </a:r>
            <a:r>
              <a:rPr lang="en-US" altLang="zh-CN" sz="2400" dirty="0">
                <a:solidFill>
                  <a:schemeClr val="bg1"/>
                </a:solidFill>
                <a:ea typeface="宋体" panose="02010600030101010101" pitchFamily="2" charset="-122"/>
              </a:rPr>
              <a:t> </a:t>
            </a:r>
            <a:r>
              <a:rPr lang="zh-CN" altLang="en-US" sz="2400" dirty="0">
                <a:solidFill>
                  <a:schemeClr val="bg1"/>
                </a:solidFill>
                <a:latin typeface="华文细黑" panose="02010600040101010101" pitchFamily="2" charset="-122"/>
              </a:rPr>
              <a:t>）</a:t>
            </a:r>
            <a:r>
              <a:rPr lang="en-US" altLang="zh-CN" sz="2400" dirty="0">
                <a:solidFill>
                  <a:schemeClr val="bg1"/>
                </a:solidFill>
                <a:latin typeface="华文细黑" panose="02010600040101010101" pitchFamily="2" charset="-122"/>
              </a:rPr>
              <a:t> CGCS2000</a:t>
            </a:r>
            <a:r>
              <a:rPr lang="zh-CN" altLang="en-US" sz="2400" dirty="0">
                <a:solidFill>
                  <a:schemeClr val="bg1"/>
                </a:solidFill>
                <a:latin typeface="华文细黑" panose="02010600040101010101" pitchFamily="2" charset="-122"/>
              </a:rPr>
              <a:t>高斯平面坐标系</a:t>
            </a:r>
          </a:p>
        </p:txBody>
      </p:sp>
      <p:cxnSp>
        <p:nvCxnSpPr>
          <p:cNvPr id="11" name="AutoShape 9">
            <a:extLst>
              <a:ext uri="{FF2B5EF4-FFF2-40B4-BE49-F238E27FC236}">
                <a16:creationId xmlns:a16="http://schemas.microsoft.com/office/drawing/2014/main" id="{38F9633B-09F6-4903-B8BE-2E7F4DB624B6}"/>
              </a:ext>
            </a:extLst>
          </p:cNvPr>
          <p:cNvCxnSpPr>
            <a:cxnSpLocks noChangeShapeType="1"/>
          </p:cNvCxnSpPr>
          <p:nvPr/>
        </p:nvCxnSpPr>
        <p:spPr bwMode="auto">
          <a:xfrm flipH="1">
            <a:off x="6568704" y="2514358"/>
            <a:ext cx="1" cy="431800"/>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21F2D7CF-2519-4FD2-8F9C-E0643BA771B0}"/>
              </a:ext>
            </a:extLst>
          </p:cNvPr>
          <p:cNvCxnSpPr>
            <a:cxnSpLocks noChangeShapeType="1"/>
          </p:cNvCxnSpPr>
          <p:nvPr/>
        </p:nvCxnSpPr>
        <p:spPr bwMode="auto">
          <a:xfrm>
            <a:off x="6568704" y="3450983"/>
            <a:ext cx="0" cy="719138"/>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04F4FDBB-F9DD-4D1C-926E-614C9D0D9BC2}"/>
              </a:ext>
            </a:extLst>
          </p:cNvPr>
          <p:cNvCxnSpPr>
            <a:cxnSpLocks noChangeShapeType="1"/>
          </p:cNvCxnSpPr>
          <p:nvPr/>
        </p:nvCxnSpPr>
        <p:spPr bwMode="auto">
          <a:xfrm>
            <a:off x="6568704" y="4674946"/>
            <a:ext cx="0" cy="431800"/>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2">
            <a:extLst>
              <a:ext uri="{FF2B5EF4-FFF2-40B4-BE49-F238E27FC236}">
                <a16:creationId xmlns:a16="http://schemas.microsoft.com/office/drawing/2014/main" id="{DBFA3200-E732-4B26-9D0F-0943AD84F229}"/>
              </a:ext>
            </a:extLst>
          </p:cNvPr>
          <p:cNvCxnSpPr>
            <a:cxnSpLocks noChangeShapeType="1"/>
          </p:cNvCxnSpPr>
          <p:nvPr/>
        </p:nvCxnSpPr>
        <p:spPr bwMode="auto">
          <a:xfrm>
            <a:off x="6568704" y="5611571"/>
            <a:ext cx="0" cy="358775"/>
          </a:xfrm>
          <a:prstGeom prst="straightConnector1">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文本框 22">
            <a:extLst>
              <a:ext uri="{FF2B5EF4-FFF2-40B4-BE49-F238E27FC236}">
                <a16:creationId xmlns:a16="http://schemas.microsoft.com/office/drawing/2014/main" id="{9C88EB41-E9D8-4981-A825-5514249FEB00}"/>
              </a:ext>
            </a:extLst>
          </p:cNvPr>
          <p:cNvSpPr txBox="1"/>
          <p:nvPr/>
        </p:nvSpPr>
        <p:spPr>
          <a:xfrm>
            <a:off x="6652585" y="2524254"/>
            <a:ext cx="2031325"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坐标表现形式变换</a:t>
            </a:r>
          </a:p>
        </p:txBody>
      </p:sp>
      <p:sp>
        <p:nvSpPr>
          <p:cNvPr id="27" name="文本框 26">
            <a:extLst>
              <a:ext uri="{FF2B5EF4-FFF2-40B4-BE49-F238E27FC236}">
                <a16:creationId xmlns:a16="http://schemas.microsoft.com/office/drawing/2014/main" id="{8033CA05-33C3-490C-8CA5-22B9B27D0C9E}"/>
              </a:ext>
            </a:extLst>
          </p:cNvPr>
          <p:cNvSpPr txBox="1"/>
          <p:nvPr/>
        </p:nvSpPr>
        <p:spPr>
          <a:xfrm>
            <a:off x="6568704" y="3645972"/>
            <a:ext cx="2723823"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不同空间直角坐标系变换</a:t>
            </a:r>
          </a:p>
        </p:txBody>
      </p:sp>
      <p:sp>
        <p:nvSpPr>
          <p:cNvPr id="28" name="文本框 27">
            <a:extLst>
              <a:ext uri="{FF2B5EF4-FFF2-40B4-BE49-F238E27FC236}">
                <a16:creationId xmlns:a16="http://schemas.microsoft.com/office/drawing/2014/main" id="{F6A7E820-7129-45ED-9372-A913FF6E0E48}"/>
              </a:ext>
            </a:extLst>
          </p:cNvPr>
          <p:cNvSpPr txBox="1"/>
          <p:nvPr/>
        </p:nvSpPr>
        <p:spPr>
          <a:xfrm>
            <a:off x="6652585" y="4703237"/>
            <a:ext cx="2031325"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坐标表现形式变换</a:t>
            </a:r>
          </a:p>
        </p:txBody>
      </p:sp>
      <p:sp>
        <p:nvSpPr>
          <p:cNvPr id="29" name="文本框 28">
            <a:extLst>
              <a:ext uri="{FF2B5EF4-FFF2-40B4-BE49-F238E27FC236}">
                <a16:creationId xmlns:a16="http://schemas.microsoft.com/office/drawing/2014/main" id="{B2D3B201-D9ED-4427-A39F-34E7596EA6B5}"/>
              </a:ext>
            </a:extLst>
          </p:cNvPr>
          <p:cNvSpPr txBox="1"/>
          <p:nvPr/>
        </p:nvSpPr>
        <p:spPr>
          <a:xfrm>
            <a:off x="6652311" y="5625532"/>
            <a:ext cx="1107996" cy="369332"/>
          </a:xfrm>
          <a:prstGeom prst="rect">
            <a:avLst/>
          </a:prstGeom>
          <a:noFill/>
        </p:spPr>
        <p:txBody>
          <a:bodyPr wrap="none" rtlCol="0">
            <a:spAutoFit/>
          </a:bodyPr>
          <a:lstStyle/>
          <a:p>
            <a:r>
              <a:rPr lang="zh-CN" altLang="en-US" dirty="0">
                <a:solidFill>
                  <a:srgbClr val="FFFF00"/>
                </a:solidFill>
                <a:latin typeface="华文细黑" panose="02010600040101010101" pitchFamily="2" charset="-122"/>
                <a:ea typeface="华文细黑" panose="02010600040101010101" pitchFamily="2" charset="-122"/>
              </a:rPr>
              <a:t>投影变换</a:t>
            </a:r>
          </a:p>
        </p:txBody>
      </p:sp>
      <p:sp>
        <p:nvSpPr>
          <p:cNvPr id="24" name="右大括号 23">
            <a:extLst>
              <a:ext uri="{FF2B5EF4-FFF2-40B4-BE49-F238E27FC236}">
                <a16:creationId xmlns:a16="http://schemas.microsoft.com/office/drawing/2014/main" id="{4FB2594F-1E69-43A2-92E0-5EC0E0C28C9F}"/>
              </a:ext>
            </a:extLst>
          </p:cNvPr>
          <p:cNvSpPr/>
          <p:nvPr/>
        </p:nvSpPr>
        <p:spPr bwMode="auto">
          <a:xfrm>
            <a:off x="3852069" y="2261945"/>
            <a:ext cx="176836" cy="1908176"/>
          </a:xfrm>
          <a:prstGeom prst="rightBrace">
            <a:avLst>
              <a:gd name="adj1" fmla="val 8333"/>
              <a:gd name="adj2" fmla="val 84321"/>
            </a:avLst>
          </a:prstGeom>
          <a:noFill/>
          <a:ln w="19050" cap="flat" cmpd="sng" algn="ctr">
            <a:solidFill>
              <a:schemeClr val="accent3"/>
            </a:solidFill>
            <a:prstDash val="dash"/>
            <a:round/>
            <a:headEnd type="none" w="med" len="med"/>
            <a:tailEnd type="none" w="med" len="med"/>
          </a:ln>
          <a:effectLst/>
        </p:spPr>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F93E1E89-CE01-411B-AD85-F90CC2F54DFE}"/>
              </a:ext>
            </a:extLst>
          </p:cNvPr>
          <p:cNvCxnSpPr>
            <a:stCxn id="24" idx="1"/>
          </p:cNvCxnSpPr>
          <p:nvPr/>
        </p:nvCxnSpPr>
        <p:spPr bwMode="auto">
          <a:xfrm flipV="1">
            <a:off x="4028905" y="3861048"/>
            <a:ext cx="2455919" cy="9890"/>
          </a:xfrm>
          <a:prstGeom prst="straightConnector1">
            <a:avLst/>
          </a:prstGeom>
          <a:solidFill>
            <a:schemeClr val="accent1"/>
          </a:solidFill>
          <a:ln w="19050" cap="flat" cmpd="sng" algn="ctr">
            <a:solidFill>
              <a:schemeClr val="accent3"/>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checkerboard(across)">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8" name="Picture 7">
            <a:extLst>
              <a:ext uri="{FF2B5EF4-FFF2-40B4-BE49-F238E27FC236}">
                <a16:creationId xmlns:a16="http://schemas.microsoft.com/office/drawing/2014/main" id="{58DAF623-4AEA-45A0-9C36-19159618F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98859"/>
            <a:ext cx="6067425"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6">
            <a:extLst>
              <a:ext uri="{FF2B5EF4-FFF2-40B4-BE49-F238E27FC236}">
                <a16:creationId xmlns:a16="http://schemas.microsoft.com/office/drawing/2014/main" id="{E480DAE1-ED2C-4112-8736-476367F18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600" y="3710446"/>
            <a:ext cx="5214937"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5">
            <a:extLst>
              <a:ext uri="{FF2B5EF4-FFF2-40B4-BE49-F238E27FC236}">
                <a16:creationId xmlns:a16="http://schemas.microsoft.com/office/drawing/2014/main" id="{8B1B5C74-CC9E-4455-9DF1-8D92EADE1D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1034" y="3770313"/>
            <a:ext cx="2652712"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4">
            <a:extLst>
              <a:ext uri="{FF2B5EF4-FFF2-40B4-BE49-F238E27FC236}">
                <a16:creationId xmlns:a16="http://schemas.microsoft.com/office/drawing/2014/main" id="{23EA0999-4F20-4C0C-9417-8A09B04771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r="12807"/>
          <a:stretch>
            <a:fillRect/>
          </a:stretch>
        </p:blipFill>
        <p:spPr bwMode="auto">
          <a:xfrm>
            <a:off x="2120696" y="5341208"/>
            <a:ext cx="6623050"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Rectangle 8">
            <a:extLst>
              <a:ext uri="{FF2B5EF4-FFF2-40B4-BE49-F238E27FC236}">
                <a16:creationId xmlns:a16="http://schemas.microsoft.com/office/drawing/2014/main" id="{EB8D2E66-E75A-4904-9892-724CB2A2290D}"/>
              </a:ext>
            </a:extLst>
          </p:cNvPr>
          <p:cNvSpPr>
            <a:spLocks noChangeArrowheads="1"/>
          </p:cNvSpPr>
          <p:nvPr/>
        </p:nvSpPr>
        <p:spPr bwMode="auto">
          <a:xfrm>
            <a:off x="0" y="5857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57353" name="Rectangle 9">
            <a:extLst>
              <a:ext uri="{FF2B5EF4-FFF2-40B4-BE49-F238E27FC236}">
                <a16:creationId xmlns:a16="http://schemas.microsoft.com/office/drawing/2014/main" id="{7910559D-0F91-440A-8509-AB3AD513E571}"/>
              </a:ext>
            </a:extLst>
          </p:cNvPr>
          <p:cNvSpPr>
            <a:spLocks noChangeArrowheads="1"/>
          </p:cNvSpPr>
          <p:nvPr/>
        </p:nvSpPr>
        <p:spPr bwMode="auto">
          <a:xfrm>
            <a:off x="0" y="2090738"/>
            <a:ext cx="73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57354" name="Rectangle 10">
            <a:extLst>
              <a:ext uri="{FF2B5EF4-FFF2-40B4-BE49-F238E27FC236}">
                <a16:creationId xmlns:a16="http://schemas.microsoft.com/office/drawing/2014/main" id="{6BB9BC92-BD76-4BC6-9112-D41078AC32DC}"/>
              </a:ext>
            </a:extLst>
          </p:cNvPr>
          <p:cNvSpPr>
            <a:spLocks noChangeArrowheads="1"/>
          </p:cNvSpPr>
          <p:nvPr/>
        </p:nvSpPr>
        <p:spPr bwMode="auto">
          <a:xfrm>
            <a:off x="0" y="3525838"/>
            <a:ext cx="73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57355" name="Rectangle 11">
            <a:extLst>
              <a:ext uri="{FF2B5EF4-FFF2-40B4-BE49-F238E27FC236}">
                <a16:creationId xmlns:a16="http://schemas.microsoft.com/office/drawing/2014/main" id="{30EEF010-17F3-44C6-8598-945A0F074B4D}"/>
              </a:ext>
            </a:extLst>
          </p:cNvPr>
          <p:cNvSpPr>
            <a:spLocks noChangeArrowheads="1"/>
          </p:cNvSpPr>
          <p:nvPr/>
        </p:nvSpPr>
        <p:spPr bwMode="auto">
          <a:xfrm>
            <a:off x="0" y="4751388"/>
            <a:ext cx="736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000" b="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b="0">
              <a:solidFill>
                <a:schemeClr val="tx1"/>
              </a:solidFill>
              <a:latin typeface="Arial" panose="020B0604020202020204" pitchFamily="34" charset="0"/>
              <a:ea typeface="宋体" panose="02010600030101010101" pitchFamily="2" charset="-122"/>
              <a:cs typeface="Times New Roman" panose="02020603050405020304" pitchFamily="18" charset="0"/>
            </a:endParaRPr>
          </a:p>
        </p:txBody>
      </p:sp>
      <p:sp>
        <p:nvSpPr>
          <p:cNvPr id="57356" name="Rectangle 12">
            <a:extLst>
              <a:ext uri="{FF2B5EF4-FFF2-40B4-BE49-F238E27FC236}">
                <a16:creationId xmlns:a16="http://schemas.microsoft.com/office/drawing/2014/main" id="{772E961B-610B-4816-BCA9-D678D2B82A40}"/>
              </a:ext>
            </a:extLst>
          </p:cNvPr>
          <p:cNvSpPr>
            <a:spLocks noChangeArrowheads="1"/>
          </p:cNvSpPr>
          <p:nvPr/>
        </p:nvSpPr>
        <p:spPr bwMode="auto">
          <a:xfrm>
            <a:off x="0" y="627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zh-CN" sz="1800" b="0">
              <a:solidFill>
                <a:schemeClr val="tx1"/>
              </a:solidFill>
              <a:latin typeface="Arial" panose="020B0604020202020204" pitchFamily="34" charset="0"/>
              <a:ea typeface="宋体" panose="02010600030101010101" pitchFamily="2" charset="-122"/>
            </a:endParaRPr>
          </a:p>
        </p:txBody>
      </p:sp>
      <p:sp>
        <p:nvSpPr>
          <p:cNvPr id="2" name="日期占位符 1">
            <a:extLst>
              <a:ext uri="{FF2B5EF4-FFF2-40B4-BE49-F238E27FC236}">
                <a16:creationId xmlns:a16="http://schemas.microsoft.com/office/drawing/2014/main" id="{38D687B9-EC6C-4324-BD96-7455539A1B08}"/>
              </a:ext>
            </a:extLst>
          </p:cNvPr>
          <p:cNvSpPr>
            <a:spLocks noGrp="1"/>
          </p:cNvSpPr>
          <p:nvPr>
            <p:ph type="dt" sz="half" idx="10"/>
          </p:nvPr>
        </p:nvSpPr>
        <p:spPr/>
        <p:txBody>
          <a:bodyPr/>
          <a:lstStyle/>
          <a:p>
            <a:pPr>
              <a:defRPr/>
            </a:pPr>
            <a:fld id="{87ABE7D8-E3CC-4AA5-AE9B-BAF294DD0C34}" type="datetime13">
              <a:rPr lang="zh-CN" altLang="en-US" smtClean="0"/>
              <a:t>下午5时25分39秒</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4E6F256-13B6-4598-A66F-189BA2328807}"/>
              </a:ext>
            </a:extLst>
          </p:cNvPr>
          <p:cNvSpPr>
            <a:spLocks noGrp="1" noChangeArrowheads="1"/>
          </p:cNvSpPr>
          <p:nvPr>
            <p:ph type="title"/>
          </p:nvPr>
        </p:nvSpPr>
        <p:spPr/>
        <p:txBody>
          <a:bodyPr/>
          <a:lstStyle/>
          <a:p>
            <a:pPr eaLnBrk="1" hangingPunct="1"/>
            <a:r>
              <a:rPr lang="zh-CN" altLang="en-US" sz="4000"/>
              <a:t>大地坐标与高斯平面坐标的转换</a:t>
            </a:r>
          </a:p>
        </p:txBody>
      </p:sp>
      <p:sp>
        <p:nvSpPr>
          <p:cNvPr id="59395" name="Rectangle 3">
            <a:extLst>
              <a:ext uri="{FF2B5EF4-FFF2-40B4-BE49-F238E27FC236}">
                <a16:creationId xmlns:a16="http://schemas.microsoft.com/office/drawing/2014/main" id="{8C1FE3C0-621F-4D4D-9201-0E06612D65FB}"/>
              </a:ext>
            </a:extLst>
          </p:cNvPr>
          <p:cNvSpPr>
            <a:spLocks noGrp="1" noChangeArrowheads="1"/>
          </p:cNvSpPr>
          <p:nvPr>
            <p:ph type="body" idx="1"/>
          </p:nvPr>
        </p:nvSpPr>
        <p:spPr>
          <a:xfrm>
            <a:off x="900113" y="1773238"/>
            <a:ext cx="4248150" cy="719137"/>
          </a:xfrm>
        </p:spPr>
        <p:txBody>
          <a:bodyPr/>
          <a:lstStyle/>
          <a:p>
            <a:pPr eaLnBrk="1" hangingPunct="1"/>
            <a:r>
              <a:rPr lang="zh-CN" altLang="en-US"/>
              <a:t>高斯投影正算</a:t>
            </a:r>
            <a:r>
              <a:rPr lang="en-US" altLang="zh-CN"/>
              <a:t>BL→xy</a:t>
            </a:r>
          </a:p>
        </p:txBody>
      </p:sp>
      <p:sp>
        <p:nvSpPr>
          <p:cNvPr id="50180" name="AutoShape 4">
            <a:hlinkClick r:id="rId3" action="ppaction://hlinksldjump"/>
            <a:extLst>
              <a:ext uri="{FF2B5EF4-FFF2-40B4-BE49-F238E27FC236}">
                <a16:creationId xmlns:a16="http://schemas.microsoft.com/office/drawing/2014/main" id="{F450848B-4FF0-46C3-8DCD-ED8E7F0DB828}"/>
              </a:ext>
            </a:extLst>
          </p:cNvPr>
          <p:cNvSpPr>
            <a:spLocks noChangeArrowheads="1"/>
          </p:cNvSpPr>
          <p:nvPr/>
        </p:nvSpPr>
        <p:spPr bwMode="auto">
          <a:xfrm>
            <a:off x="8278813" y="6021388"/>
            <a:ext cx="865187" cy="836612"/>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59397" name="Picture 9" descr="1456351529501144285">
            <a:extLst>
              <a:ext uri="{FF2B5EF4-FFF2-40B4-BE49-F238E27FC236}">
                <a16:creationId xmlns:a16="http://schemas.microsoft.com/office/drawing/2014/main" id="{96A8D3AE-D56D-49B8-988C-5396F8576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633730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Rectangle 10">
            <a:extLst>
              <a:ext uri="{FF2B5EF4-FFF2-40B4-BE49-F238E27FC236}">
                <a16:creationId xmlns:a16="http://schemas.microsoft.com/office/drawing/2014/main" id="{D5ED9EC5-566F-4F54-B1E0-4AB5146A7031}"/>
              </a:ext>
            </a:extLst>
          </p:cNvPr>
          <p:cNvSpPr>
            <a:spLocks noChangeArrowheads="1"/>
          </p:cNvSpPr>
          <p:nvPr/>
        </p:nvSpPr>
        <p:spPr bwMode="auto">
          <a:xfrm>
            <a:off x="0" y="0"/>
            <a:ext cx="177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32" tIns="0" rIns="57132" bIns="0" anchor="ct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r>
              <a:rPr lang="en-US" altLang="zh-CN" sz="1800" b="0">
                <a:solidFill>
                  <a:schemeClr val="tx1"/>
                </a:solidFill>
                <a:latin typeface="Arial" panose="020B0604020202020204" pitchFamily="34" charset="0"/>
                <a:ea typeface="宋体" panose="02010600030101010101" pitchFamily="2" charset="-122"/>
              </a:rPr>
              <a:t> </a:t>
            </a:r>
          </a:p>
        </p:txBody>
      </p:sp>
      <p:sp>
        <p:nvSpPr>
          <p:cNvPr id="50187" name="Rectangle 11">
            <a:extLst>
              <a:ext uri="{FF2B5EF4-FFF2-40B4-BE49-F238E27FC236}">
                <a16:creationId xmlns:a16="http://schemas.microsoft.com/office/drawing/2014/main" id="{F4A10A96-291A-4AD5-B0D9-84C64C5E5A8E}"/>
              </a:ext>
            </a:extLst>
          </p:cNvPr>
          <p:cNvSpPr>
            <a:spLocks noChangeArrowheads="1"/>
          </p:cNvSpPr>
          <p:nvPr/>
        </p:nvSpPr>
        <p:spPr bwMode="auto">
          <a:xfrm>
            <a:off x="5257800" y="1773238"/>
            <a:ext cx="4067175"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buFont typeface="Wingdings" panose="05000000000000000000" pitchFamily="2" charset="2"/>
              <a:buNone/>
            </a:pPr>
            <a:r>
              <a:rPr lang="zh-CN" altLang="en-US"/>
              <a:t>高斯投影反算</a:t>
            </a:r>
            <a:r>
              <a:rPr lang="en-US" altLang="zh-CN"/>
              <a:t>xy →BL</a:t>
            </a:r>
          </a:p>
        </p:txBody>
      </p:sp>
      <p:pic>
        <p:nvPicPr>
          <p:cNvPr id="50189" name="Picture 13" descr="1995939059855592243">
            <a:extLst>
              <a:ext uri="{FF2B5EF4-FFF2-40B4-BE49-F238E27FC236}">
                <a16:creationId xmlns:a16="http://schemas.microsoft.com/office/drawing/2014/main" id="{51BA4C54-FE8A-4F47-90F6-F165E82539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349500"/>
            <a:ext cx="6948487" cy="374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日期占位符 1">
            <a:extLst>
              <a:ext uri="{FF2B5EF4-FFF2-40B4-BE49-F238E27FC236}">
                <a16:creationId xmlns:a16="http://schemas.microsoft.com/office/drawing/2014/main" id="{AA48476B-46EB-462A-8721-4EC4C5A88CF0}"/>
              </a:ext>
            </a:extLst>
          </p:cNvPr>
          <p:cNvSpPr>
            <a:spLocks noGrp="1"/>
          </p:cNvSpPr>
          <p:nvPr>
            <p:ph type="dt" sz="half" idx="10"/>
          </p:nvPr>
        </p:nvSpPr>
        <p:spPr/>
        <p:txBody>
          <a:bodyPr/>
          <a:lstStyle/>
          <a:p>
            <a:pPr>
              <a:defRPr/>
            </a:pPr>
            <a:fld id="{2A77512B-63A3-411B-9785-CD1E33B3336C}" type="datetime13">
              <a:rPr lang="zh-CN" altLang="en-US" smtClean="0"/>
              <a:t>下午5时25分39秒</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0189"/>
                                        </p:tgtEl>
                                        <p:attrNameLst>
                                          <p:attrName>style.visibility</p:attrName>
                                        </p:attrNameLst>
                                      </p:cBhvr>
                                      <p:to>
                                        <p:strVal val="visible"/>
                                      </p:to>
                                    </p:set>
                                    <p:animEffect transition="in" filter="checkerboard(across)">
                                      <p:cBhvr>
                                        <p:cTn id="7" dur="500"/>
                                        <p:tgtEl>
                                          <p:spTgt spid="5018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0187"/>
                                        </p:tgtEl>
                                        <p:attrNameLst>
                                          <p:attrName>style.visibility</p:attrName>
                                        </p:attrNameLst>
                                      </p:cBhvr>
                                      <p:to>
                                        <p:strVal val="visible"/>
                                      </p:to>
                                    </p:set>
                                    <p:animEffect transition="in" filter="checkerboard(across)">
                                      <p:cBhvr>
                                        <p:cTn id="10" dur="500"/>
                                        <p:tgtEl>
                                          <p:spTgt spid="5018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50180"/>
                                        </p:tgtEl>
                                        <p:attrNameLst>
                                          <p:attrName>style.visibility</p:attrName>
                                        </p:attrNameLst>
                                      </p:cBhvr>
                                      <p:to>
                                        <p:strVal val="visible"/>
                                      </p:to>
                                    </p:set>
                                    <p:animEffect transition="in" filter="slide(fromRight)">
                                      <p:cBhvr>
                                        <p:cTn id="15"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5B02FC4-7507-4737-BEC8-FFABCD592116}"/>
              </a:ext>
            </a:extLst>
          </p:cNvPr>
          <p:cNvSpPr>
            <a:spLocks noGrp="1" noChangeArrowheads="1"/>
          </p:cNvSpPr>
          <p:nvPr>
            <p:ph type="title"/>
          </p:nvPr>
        </p:nvSpPr>
        <p:spPr/>
        <p:txBody>
          <a:bodyPr/>
          <a:lstStyle/>
          <a:p>
            <a:pPr eaLnBrk="1" hangingPunct="1"/>
            <a:r>
              <a:rPr lang="zh-CN" altLang="en-US"/>
              <a:t>本章重点</a:t>
            </a:r>
          </a:p>
        </p:txBody>
      </p:sp>
      <p:sp>
        <p:nvSpPr>
          <p:cNvPr id="29699" name="Rectangle 3">
            <a:extLst>
              <a:ext uri="{FF2B5EF4-FFF2-40B4-BE49-F238E27FC236}">
                <a16:creationId xmlns:a16="http://schemas.microsoft.com/office/drawing/2014/main" id="{1BAD0865-798F-4394-BB31-4899794E5A41}"/>
              </a:ext>
            </a:extLst>
          </p:cNvPr>
          <p:cNvSpPr>
            <a:spLocks noGrp="1" noChangeArrowheads="1"/>
          </p:cNvSpPr>
          <p:nvPr>
            <p:ph type="body" idx="1"/>
          </p:nvPr>
        </p:nvSpPr>
        <p:spPr>
          <a:xfrm>
            <a:off x="900113" y="1773238"/>
            <a:ext cx="7772400" cy="5084762"/>
          </a:xfrm>
        </p:spPr>
        <p:txBody>
          <a:bodyPr/>
          <a:lstStyle/>
          <a:p>
            <a:pPr eaLnBrk="1" hangingPunct="1">
              <a:lnSpc>
                <a:spcPct val="150000"/>
              </a:lnSpc>
            </a:pPr>
            <a:r>
              <a:rPr lang="zh-CN" altLang="en-US" sz="2800" dirty="0"/>
              <a:t>坐标系的定义</a:t>
            </a:r>
          </a:p>
          <a:p>
            <a:pPr eaLnBrk="1" hangingPunct="1">
              <a:lnSpc>
                <a:spcPct val="150000"/>
              </a:lnSpc>
            </a:pPr>
            <a:r>
              <a:rPr lang="zh-CN" altLang="en-US" sz="2800" dirty="0"/>
              <a:t>坐标系间的转换</a:t>
            </a:r>
          </a:p>
          <a:p>
            <a:pPr eaLnBrk="1" hangingPunct="1">
              <a:lnSpc>
                <a:spcPct val="150000"/>
              </a:lnSpc>
            </a:pPr>
            <a:r>
              <a:rPr lang="zh-CN" altLang="en-US" sz="2800" dirty="0"/>
              <a:t>ＷＧＳ</a:t>
            </a:r>
            <a:r>
              <a:rPr lang="en-US" altLang="zh-CN" sz="2800" dirty="0"/>
              <a:t>-84</a:t>
            </a:r>
            <a:r>
              <a:rPr lang="zh-CN" altLang="en-US" sz="2800" dirty="0"/>
              <a:t>坐标系、 </a:t>
            </a:r>
            <a:r>
              <a:rPr lang="en-US" altLang="zh-CN" sz="2800" dirty="0"/>
              <a:t>1954</a:t>
            </a:r>
            <a:r>
              <a:rPr lang="zh-CN" altLang="en-US" sz="2800" dirty="0"/>
              <a:t>北京坐标系、</a:t>
            </a:r>
            <a:r>
              <a:rPr lang="en-US" altLang="zh-CN" sz="2800" dirty="0"/>
              <a:t>1980</a:t>
            </a:r>
            <a:r>
              <a:rPr lang="zh-CN" altLang="en-US" sz="2800" dirty="0"/>
              <a:t>年国家大地坐标系</a:t>
            </a:r>
          </a:p>
          <a:p>
            <a:pPr lvl="4" eaLnBrk="1" hangingPunct="1">
              <a:lnSpc>
                <a:spcPct val="150000"/>
              </a:lnSpc>
            </a:pPr>
            <a:endParaRPr lang="zh-CN" altLang="en-US" sz="1800" dirty="0"/>
          </a:p>
        </p:txBody>
      </p:sp>
      <p:sp>
        <p:nvSpPr>
          <p:cNvPr id="2" name="日期占位符 1">
            <a:extLst>
              <a:ext uri="{FF2B5EF4-FFF2-40B4-BE49-F238E27FC236}">
                <a16:creationId xmlns:a16="http://schemas.microsoft.com/office/drawing/2014/main" id="{27D84C7D-CFE2-4E21-B4FF-E40CD32966F0}"/>
              </a:ext>
            </a:extLst>
          </p:cNvPr>
          <p:cNvSpPr>
            <a:spLocks noGrp="1"/>
          </p:cNvSpPr>
          <p:nvPr>
            <p:ph type="dt" sz="half" idx="10"/>
          </p:nvPr>
        </p:nvSpPr>
        <p:spPr/>
        <p:txBody>
          <a:bodyPr/>
          <a:lstStyle/>
          <a:p>
            <a:pPr>
              <a:defRPr/>
            </a:pPr>
            <a:fld id="{5982F743-F781-4A92-A05A-14C9CB692757}" type="datetime13">
              <a:rPr lang="zh-CN" altLang="en-US" smtClean="0"/>
              <a:t>下午5时25分39秒</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5EA9838-6FA3-4C35-A941-F8D82F45BA76}"/>
              </a:ext>
            </a:extLst>
          </p:cNvPr>
          <p:cNvSpPr>
            <a:spLocks noGrp="1" noChangeArrowheads="1"/>
          </p:cNvSpPr>
          <p:nvPr>
            <p:ph type="title"/>
          </p:nvPr>
        </p:nvSpPr>
        <p:spPr/>
        <p:txBody>
          <a:bodyPr/>
          <a:lstStyle/>
          <a:p>
            <a:pPr eaLnBrk="1" hangingPunct="1"/>
            <a:r>
              <a:rPr lang="zh-CN" altLang="en-US"/>
              <a:t>概述</a:t>
            </a:r>
          </a:p>
        </p:txBody>
      </p:sp>
      <p:sp>
        <p:nvSpPr>
          <p:cNvPr id="12291" name="Rectangle 4">
            <a:extLst>
              <a:ext uri="{FF2B5EF4-FFF2-40B4-BE49-F238E27FC236}">
                <a16:creationId xmlns:a16="http://schemas.microsoft.com/office/drawing/2014/main" id="{1E73E691-5AB0-4B4B-AF35-CE079584D55F}"/>
              </a:ext>
            </a:extLst>
          </p:cNvPr>
          <p:cNvSpPr>
            <a:spLocks noChangeArrowheads="1"/>
          </p:cNvSpPr>
          <p:nvPr/>
        </p:nvSpPr>
        <p:spPr bwMode="auto">
          <a:xfrm>
            <a:off x="1763713" y="3141663"/>
            <a:ext cx="237648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7176" name="Text Box 8">
            <a:extLst>
              <a:ext uri="{FF2B5EF4-FFF2-40B4-BE49-F238E27FC236}">
                <a16:creationId xmlns:a16="http://schemas.microsoft.com/office/drawing/2014/main" id="{82E8855A-04D5-40E6-88ED-2B0D18791D29}"/>
              </a:ext>
            </a:extLst>
          </p:cNvPr>
          <p:cNvSpPr txBox="1">
            <a:spLocks noChangeArrowheads="1"/>
          </p:cNvSpPr>
          <p:nvPr/>
        </p:nvSpPr>
        <p:spPr bwMode="auto">
          <a:xfrm>
            <a:off x="4140200" y="5229225"/>
            <a:ext cx="46085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a:t>－－围绕地球质心旋转，与地球自转无关。</a:t>
            </a:r>
          </a:p>
        </p:txBody>
      </p:sp>
      <p:sp>
        <p:nvSpPr>
          <p:cNvPr id="7177" name="Text Box 9">
            <a:extLst>
              <a:ext uri="{FF2B5EF4-FFF2-40B4-BE49-F238E27FC236}">
                <a16:creationId xmlns:a16="http://schemas.microsoft.com/office/drawing/2014/main" id="{963682E8-62DB-41C5-86E6-A6D5871CF688}"/>
              </a:ext>
            </a:extLst>
          </p:cNvPr>
          <p:cNvSpPr txBox="1">
            <a:spLocks noChangeArrowheads="1"/>
          </p:cNvSpPr>
          <p:nvPr/>
        </p:nvSpPr>
        <p:spPr bwMode="auto">
          <a:xfrm>
            <a:off x="4140200" y="3141663"/>
            <a:ext cx="460851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dirty="0"/>
              <a:t>－－固定在地球表面上，其空间位置随地球的自转而运动。</a:t>
            </a:r>
          </a:p>
        </p:txBody>
      </p:sp>
      <p:grpSp>
        <p:nvGrpSpPr>
          <p:cNvPr id="7179" name="Group 11">
            <a:extLst>
              <a:ext uri="{FF2B5EF4-FFF2-40B4-BE49-F238E27FC236}">
                <a16:creationId xmlns:a16="http://schemas.microsoft.com/office/drawing/2014/main" id="{98FE4891-5D51-42CD-A1A9-8C0FBC96A9A6}"/>
              </a:ext>
            </a:extLst>
          </p:cNvPr>
          <p:cNvGrpSpPr>
            <a:grpSpLocks/>
          </p:cNvGrpSpPr>
          <p:nvPr/>
        </p:nvGrpSpPr>
        <p:grpSpPr bwMode="auto">
          <a:xfrm>
            <a:off x="1116013" y="2492375"/>
            <a:ext cx="7777162" cy="2679700"/>
            <a:chOff x="703" y="1570"/>
            <a:chExt cx="4899" cy="1688"/>
          </a:xfrm>
        </p:grpSpPr>
        <p:sp>
          <p:nvSpPr>
            <p:cNvPr id="12295" name="Text Box 5">
              <a:extLst>
                <a:ext uri="{FF2B5EF4-FFF2-40B4-BE49-F238E27FC236}">
                  <a16:creationId xmlns:a16="http://schemas.microsoft.com/office/drawing/2014/main" id="{F0C212D2-7C1B-48AA-8EF9-1DC4E243ECE3}"/>
                </a:ext>
              </a:extLst>
            </p:cNvPr>
            <p:cNvSpPr txBox="1">
              <a:spLocks noChangeArrowheads="1"/>
            </p:cNvSpPr>
            <p:nvPr/>
          </p:nvSpPr>
          <p:spPr bwMode="auto">
            <a:xfrm>
              <a:off x="703" y="2251"/>
              <a:ext cx="1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en-US" altLang="zh-CN" sz="2800" dirty="0"/>
                <a:t>GNSS</a:t>
              </a:r>
              <a:r>
                <a:rPr lang="zh-CN" altLang="en-US" sz="2800" dirty="0"/>
                <a:t>测量</a:t>
              </a:r>
            </a:p>
          </p:txBody>
        </p:sp>
        <p:sp>
          <p:nvSpPr>
            <p:cNvPr id="12296" name="Text Box 6">
              <a:extLst>
                <a:ext uri="{FF2B5EF4-FFF2-40B4-BE49-F238E27FC236}">
                  <a16:creationId xmlns:a16="http://schemas.microsoft.com/office/drawing/2014/main" id="{54044D51-E25D-4992-A235-B4610E827A88}"/>
                </a:ext>
              </a:extLst>
            </p:cNvPr>
            <p:cNvSpPr txBox="1">
              <a:spLocks noChangeArrowheads="1"/>
            </p:cNvSpPr>
            <p:nvPr/>
          </p:nvSpPr>
          <p:spPr bwMode="auto">
            <a:xfrm>
              <a:off x="2109" y="2931"/>
              <a:ext cx="34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dirty="0"/>
                <a:t>观测目标（</a:t>
              </a:r>
              <a:r>
                <a:rPr lang="en-US" altLang="zh-CN" sz="2800" dirty="0"/>
                <a:t>GNSS</a:t>
              </a:r>
              <a:r>
                <a:rPr lang="zh-CN" altLang="en-US" sz="2800" dirty="0"/>
                <a:t>卫星）</a:t>
              </a:r>
            </a:p>
          </p:txBody>
        </p:sp>
        <p:sp>
          <p:nvSpPr>
            <p:cNvPr id="12297" name="Text Box 7">
              <a:extLst>
                <a:ext uri="{FF2B5EF4-FFF2-40B4-BE49-F238E27FC236}">
                  <a16:creationId xmlns:a16="http://schemas.microsoft.com/office/drawing/2014/main" id="{AC4DB859-DCB9-4F72-9E30-1CFECA49CFCB}"/>
                </a:ext>
              </a:extLst>
            </p:cNvPr>
            <p:cNvSpPr txBox="1">
              <a:spLocks noChangeArrowheads="1"/>
            </p:cNvSpPr>
            <p:nvPr/>
          </p:nvSpPr>
          <p:spPr bwMode="auto">
            <a:xfrm>
              <a:off x="2109" y="1570"/>
              <a:ext cx="2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50000"/>
                </a:spcBef>
                <a:buClrTx/>
                <a:buSzTx/>
                <a:buFontTx/>
                <a:buNone/>
              </a:pPr>
              <a:r>
                <a:rPr lang="zh-CN" altLang="en-US" sz="2800"/>
                <a:t>观测站（接收机）</a:t>
              </a:r>
            </a:p>
          </p:txBody>
        </p:sp>
        <p:sp>
          <p:nvSpPr>
            <p:cNvPr id="12298" name="AutoShape 10">
              <a:extLst>
                <a:ext uri="{FF2B5EF4-FFF2-40B4-BE49-F238E27FC236}">
                  <a16:creationId xmlns:a16="http://schemas.microsoft.com/office/drawing/2014/main" id="{25974A43-1951-40DF-AAD1-CBE593C4529E}"/>
                </a:ext>
              </a:extLst>
            </p:cNvPr>
            <p:cNvSpPr>
              <a:spLocks/>
            </p:cNvSpPr>
            <p:nvPr/>
          </p:nvSpPr>
          <p:spPr bwMode="auto">
            <a:xfrm>
              <a:off x="1927" y="1752"/>
              <a:ext cx="182" cy="1406"/>
            </a:xfrm>
            <a:prstGeom prst="leftBrace">
              <a:avLst>
                <a:gd name="adj1" fmla="val 64377"/>
                <a:gd name="adj2" fmla="val 50000"/>
              </a:avLst>
            </a:prstGeom>
            <a:ln>
              <a:headEnd/>
              <a:tailEnd/>
            </a:ln>
          </p:spPr>
          <p:style>
            <a:lnRef idx="1">
              <a:schemeClr val="accent6"/>
            </a:lnRef>
            <a:fillRef idx="0">
              <a:schemeClr val="accent6"/>
            </a:fillRef>
            <a:effectRef idx="0">
              <a:schemeClr val="accent6"/>
            </a:effectRef>
            <a:fontRef idx="minor">
              <a:schemeClr val="tx1"/>
            </a:fontRef>
          </p:style>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grpSp>
      <p:sp>
        <p:nvSpPr>
          <p:cNvPr id="2" name="日期占位符 1">
            <a:extLst>
              <a:ext uri="{FF2B5EF4-FFF2-40B4-BE49-F238E27FC236}">
                <a16:creationId xmlns:a16="http://schemas.microsoft.com/office/drawing/2014/main" id="{C09ADCD5-0B6C-40E1-A9EE-190174675895}"/>
              </a:ext>
            </a:extLst>
          </p:cNvPr>
          <p:cNvSpPr>
            <a:spLocks noGrp="1"/>
          </p:cNvSpPr>
          <p:nvPr>
            <p:ph type="dt" sz="half" idx="10"/>
          </p:nvPr>
        </p:nvSpPr>
        <p:spPr/>
        <p:txBody>
          <a:bodyPr/>
          <a:lstStyle/>
          <a:p>
            <a:pPr>
              <a:defRPr/>
            </a:pPr>
            <a:fld id="{BA670BC5-8DE4-4217-9611-61C9B74F0885}" type="datetime13">
              <a:rPr lang="zh-CN" altLang="en-US" smtClean="0"/>
              <a:t>下午5时25分39秒</a:t>
            </a:fld>
            <a:endParaRPr lang="en-US" altLang="zh-CN"/>
          </a:p>
        </p:txBody>
      </p:sp>
      <p:pic>
        <p:nvPicPr>
          <p:cNvPr id="12" name="Picture 4">
            <a:extLst>
              <a:ext uri="{FF2B5EF4-FFF2-40B4-BE49-F238E27FC236}">
                <a16:creationId xmlns:a16="http://schemas.microsoft.com/office/drawing/2014/main" id="{0CE3B9B7-5267-47BA-9BF8-FE21C81B2168}"/>
              </a:ext>
            </a:extLst>
          </p:cNvPr>
          <p:cNvPicPr>
            <a:picLocks noChangeAspect="1" noChangeArrowheads="1"/>
          </p:cNvPicPr>
          <p:nvPr/>
        </p:nvPicPr>
        <p:blipFill>
          <a:blip r:embed="rId3">
            <a:clrChange>
              <a:clrFrom>
                <a:srgbClr val="000070"/>
              </a:clrFrom>
              <a:clrTo>
                <a:srgbClr val="000070">
                  <a:alpha val="0"/>
                </a:srgbClr>
              </a:clrTo>
            </a:clrChange>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4361022" y="362158"/>
            <a:ext cx="3632040" cy="208337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withEffect">
                                  <p:stCondLst>
                                    <p:cond delay="0"/>
                                  </p:stCondLst>
                                  <p:childTnLst>
                                    <p:set>
                                      <p:cBhvr>
                                        <p:cTn id="6" dur="1" fill="hold">
                                          <p:stCondLst>
                                            <p:cond delay="0"/>
                                          </p:stCondLst>
                                        </p:cTn>
                                        <p:tgtEl>
                                          <p:spTgt spid="7179"/>
                                        </p:tgtEl>
                                        <p:attrNameLst>
                                          <p:attrName>style.visibility</p:attrName>
                                        </p:attrNameLst>
                                      </p:cBhvr>
                                      <p:to>
                                        <p:strVal val="visible"/>
                                      </p:to>
                                    </p:set>
                                    <p:animEffect transition="in" filter="slide(fromLeft)">
                                      <p:cBhvr>
                                        <p:cTn id="7" dur="500"/>
                                        <p:tgtEl>
                                          <p:spTgt spid="7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slide(fromBottom)">
                                      <p:cBhvr>
                                        <p:cTn id="12" dur="500"/>
                                        <p:tgtEl>
                                          <p:spTgt spid="7177"/>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7176"/>
                                        </p:tgtEl>
                                        <p:attrNameLst>
                                          <p:attrName>style.visibility</p:attrName>
                                        </p:attrNameLst>
                                      </p:cBhvr>
                                      <p:to>
                                        <p:strVal val="visible"/>
                                      </p:to>
                                    </p:set>
                                    <p:animEffect transition="in" filter="slide(fromLeft)">
                                      <p:cBhvr>
                                        <p:cTn id="15" dur="500"/>
                                        <p:tgtEl>
                                          <p:spTgt spid="7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P spid="71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DB90A-3FF1-4CDC-B117-CB497530AEE5}"/>
              </a:ext>
            </a:extLst>
          </p:cNvPr>
          <p:cNvSpPr>
            <a:spLocks noGrp="1"/>
          </p:cNvSpPr>
          <p:nvPr>
            <p:ph type="title"/>
          </p:nvPr>
        </p:nvSpPr>
        <p:spPr/>
        <p:txBody>
          <a:bodyPr/>
          <a:lstStyle/>
          <a:p>
            <a:r>
              <a:rPr lang="zh-CN" altLang="en-US" dirty="0"/>
              <a:t>参考文献资料</a:t>
            </a:r>
          </a:p>
        </p:txBody>
      </p:sp>
      <p:sp>
        <p:nvSpPr>
          <p:cNvPr id="3" name="内容占位符 2">
            <a:extLst>
              <a:ext uri="{FF2B5EF4-FFF2-40B4-BE49-F238E27FC236}">
                <a16:creationId xmlns:a16="http://schemas.microsoft.com/office/drawing/2014/main" id="{B5EA75C5-FEB9-481E-BD33-2BA1CEA8B5BC}"/>
              </a:ext>
            </a:extLst>
          </p:cNvPr>
          <p:cNvSpPr>
            <a:spLocks noGrp="1"/>
          </p:cNvSpPr>
          <p:nvPr>
            <p:ph idx="1"/>
          </p:nvPr>
        </p:nvSpPr>
        <p:spPr/>
        <p:txBody>
          <a:bodyPr/>
          <a:lstStyle/>
          <a:p>
            <a:pPr>
              <a:lnSpc>
                <a:spcPct val="150000"/>
              </a:lnSpc>
            </a:pPr>
            <a:r>
              <a:rPr lang="zh-CN" altLang="en-US" sz="2400" b="0" dirty="0">
                <a:latin typeface="楷体" panose="02010609060101010101" pitchFamily="49" charset="-122"/>
                <a:ea typeface="楷体" panose="02010609060101010101" pitchFamily="49" charset="-122"/>
              </a:rPr>
              <a:t>李征航等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空间大地测量理论基础</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武汉测绘科技大学出版社，</a:t>
            </a:r>
            <a:r>
              <a:rPr lang="en-US" altLang="zh-CN" sz="2400" b="0" dirty="0">
                <a:latin typeface="楷体" panose="02010609060101010101" pitchFamily="49" charset="-122"/>
                <a:ea typeface="楷体" panose="02010609060101010101" pitchFamily="49" charset="-122"/>
              </a:rPr>
              <a:t>1998</a:t>
            </a:r>
            <a:r>
              <a:rPr lang="zh-CN" altLang="en-US" sz="2400" b="0" dirty="0">
                <a:latin typeface="楷体" panose="02010609060101010101" pitchFamily="49" charset="-122"/>
                <a:ea typeface="楷体" panose="02010609060101010101" pitchFamily="49" charset="-122"/>
              </a:rPr>
              <a:t>年。</a:t>
            </a:r>
          </a:p>
          <a:p>
            <a:pPr>
              <a:lnSpc>
                <a:spcPct val="150000"/>
              </a:lnSpc>
            </a:pPr>
            <a:r>
              <a:rPr lang="zh-CN" altLang="en-US" sz="2400" b="0" dirty="0">
                <a:latin typeface="楷体" panose="02010609060101010101" pitchFamily="49" charset="-122"/>
                <a:ea typeface="楷体" panose="02010609060101010101" pitchFamily="49" charset="-122"/>
              </a:rPr>
              <a:t>边少锋等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大地坐标系与大地基准</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国防工业出版社，</a:t>
            </a:r>
            <a:r>
              <a:rPr lang="en-US" altLang="zh-CN" sz="2400" b="0" dirty="0">
                <a:latin typeface="楷体" panose="02010609060101010101" pitchFamily="49" charset="-122"/>
                <a:ea typeface="楷体" panose="02010609060101010101" pitchFamily="49" charset="-122"/>
              </a:rPr>
              <a:t>2005</a:t>
            </a:r>
            <a:r>
              <a:rPr lang="zh-CN" altLang="en-US" sz="2400" b="0" dirty="0">
                <a:latin typeface="楷体" panose="02010609060101010101" pitchFamily="49" charset="-122"/>
                <a:ea typeface="楷体" panose="02010609060101010101" pitchFamily="49" charset="-122"/>
              </a:rPr>
              <a:t>年</a:t>
            </a:r>
          </a:p>
          <a:p>
            <a:pPr>
              <a:lnSpc>
                <a:spcPct val="150000"/>
              </a:lnSpc>
            </a:pPr>
            <a:r>
              <a:rPr lang="zh-CN" altLang="en-US" sz="2400" b="0" dirty="0">
                <a:latin typeface="楷体" panose="02010609060101010101" pitchFamily="49" charset="-122"/>
                <a:ea typeface="楷体" panose="02010609060101010101" pitchFamily="49" charset="-122"/>
              </a:rPr>
              <a:t>董鸿闻等</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地理空间定位基准及其应用</a:t>
            </a:r>
            <a:r>
              <a:rPr lang="en-US" altLang="zh-CN" sz="2400" b="0" dirty="0">
                <a:latin typeface="楷体" panose="02010609060101010101" pitchFamily="49" charset="-122"/>
                <a:ea typeface="楷体" panose="02010609060101010101" pitchFamily="49" charset="-122"/>
              </a:rPr>
              <a:t>》</a:t>
            </a:r>
            <a:r>
              <a:rPr lang="zh-CN" altLang="en-US" sz="2400" b="0" dirty="0">
                <a:latin typeface="楷体" panose="02010609060101010101" pitchFamily="49" charset="-122"/>
                <a:ea typeface="楷体" panose="02010609060101010101" pitchFamily="49" charset="-122"/>
              </a:rPr>
              <a:t>测绘出版社，</a:t>
            </a:r>
            <a:r>
              <a:rPr lang="en-US" altLang="zh-CN" sz="2400" b="0" dirty="0">
                <a:latin typeface="楷体" panose="02010609060101010101" pitchFamily="49" charset="-122"/>
                <a:ea typeface="楷体" panose="02010609060101010101" pitchFamily="49" charset="-122"/>
              </a:rPr>
              <a:t>2004</a:t>
            </a:r>
            <a:r>
              <a:rPr lang="zh-CN" altLang="en-US" sz="2400" b="0" dirty="0">
                <a:latin typeface="楷体" panose="02010609060101010101" pitchFamily="49" charset="-122"/>
                <a:ea typeface="楷体" panose="02010609060101010101" pitchFamily="49" charset="-122"/>
              </a:rPr>
              <a:t>年</a:t>
            </a:r>
          </a:p>
          <a:p>
            <a:pPr>
              <a:lnSpc>
                <a:spcPct val="150000"/>
              </a:lnSpc>
            </a:pPr>
            <a:endParaRPr lang="zh-CN" altLang="en-US" sz="240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C052D3CF-B91C-4387-B225-D163668E069C}"/>
              </a:ext>
            </a:extLst>
          </p:cNvPr>
          <p:cNvSpPr>
            <a:spLocks noGrp="1"/>
          </p:cNvSpPr>
          <p:nvPr>
            <p:ph type="dt" sz="half" idx="10"/>
          </p:nvPr>
        </p:nvSpPr>
        <p:spPr/>
        <p:txBody>
          <a:bodyPr/>
          <a:lstStyle/>
          <a:p>
            <a:pPr>
              <a:defRPr/>
            </a:pPr>
            <a:fld id="{4DB6B4EE-559D-41E2-8022-017DD13FD0D6}" type="datetime13">
              <a:rPr lang="zh-CN" altLang="en-US" smtClean="0"/>
              <a:t>下午5时25分39秒</a:t>
            </a:fld>
            <a:endParaRPr lang="en-US" altLang="zh-CN"/>
          </a:p>
        </p:txBody>
      </p:sp>
    </p:spTree>
    <p:extLst>
      <p:ext uri="{BB962C8B-B14F-4D97-AF65-F5344CB8AC3E}">
        <p14:creationId xmlns:p14="http://schemas.microsoft.com/office/powerpoint/2010/main" val="229981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17D1C8E-4648-48AD-AC17-5AED03E0AC60}"/>
              </a:ext>
            </a:extLst>
          </p:cNvPr>
          <p:cNvSpPr>
            <a:spLocks noGrp="1" noChangeArrowheads="1"/>
          </p:cNvSpPr>
          <p:nvPr>
            <p:ph type="title"/>
          </p:nvPr>
        </p:nvSpPr>
        <p:spPr/>
        <p:txBody>
          <a:bodyPr/>
          <a:lstStyle/>
          <a:p>
            <a:pPr eaLnBrk="1" hangingPunct="1"/>
            <a:r>
              <a:rPr lang="zh-CN" altLang="en-US"/>
              <a:t>主要内容</a:t>
            </a:r>
          </a:p>
        </p:txBody>
      </p:sp>
      <p:sp>
        <p:nvSpPr>
          <p:cNvPr id="14339" name="Rectangle 3">
            <a:extLst>
              <a:ext uri="{FF2B5EF4-FFF2-40B4-BE49-F238E27FC236}">
                <a16:creationId xmlns:a16="http://schemas.microsoft.com/office/drawing/2014/main" id="{0CD930CB-F9D1-4BA1-8E6A-8960A7711C4A}"/>
              </a:ext>
            </a:extLst>
          </p:cNvPr>
          <p:cNvSpPr>
            <a:spLocks noGrp="1" noChangeArrowheads="1"/>
          </p:cNvSpPr>
          <p:nvPr>
            <p:ph type="body" idx="1"/>
          </p:nvPr>
        </p:nvSpPr>
        <p:spPr>
          <a:xfrm>
            <a:off x="900113" y="1701801"/>
            <a:ext cx="7772400" cy="4751387"/>
          </a:xfrm>
        </p:spPr>
        <p:txBody>
          <a:bodyPr/>
          <a:lstStyle/>
          <a:p>
            <a:pPr eaLnBrk="1" hangingPunct="1">
              <a:lnSpc>
                <a:spcPct val="150000"/>
              </a:lnSpc>
            </a:pPr>
            <a:r>
              <a:rPr lang="zh-CN" altLang="en-US" dirty="0">
                <a:hlinkClick r:id="rId3" action="ppaction://hlinksldjump"/>
              </a:rPr>
              <a:t>坐标系的分类</a:t>
            </a:r>
            <a:endParaRPr lang="en-US" altLang="zh-CN" dirty="0"/>
          </a:p>
          <a:p>
            <a:pPr eaLnBrk="1" hangingPunct="1">
              <a:lnSpc>
                <a:spcPct val="150000"/>
              </a:lnSpc>
            </a:pPr>
            <a:r>
              <a:rPr lang="zh-CN" altLang="en-US" dirty="0">
                <a:hlinkClick r:id="rId4" action="ppaction://hlinksldjump"/>
              </a:rPr>
              <a:t>描述测站与卫星关系的坐标系</a:t>
            </a:r>
            <a:endParaRPr lang="zh-CN" altLang="en-US" dirty="0"/>
          </a:p>
          <a:p>
            <a:pPr eaLnBrk="1" hangingPunct="1">
              <a:lnSpc>
                <a:spcPct val="150000"/>
              </a:lnSpc>
            </a:pPr>
            <a:r>
              <a:rPr lang="zh-CN" altLang="en-US" dirty="0">
                <a:hlinkClick r:id="rId5" action="ppaction://hlinksldjump"/>
              </a:rPr>
              <a:t>卫星中常用的坐标系</a:t>
            </a:r>
            <a:endParaRPr lang="zh-CN" altLang="en-US" dirty="0"/>
          </a:p>
          <a:p>
            <a:pPr eaLnBrk="1" hangingPunct="1">
              <a:lnSpc>
                <a:spcPct val="150000"/>
              </a:lnSpc>
            </a:pPr>
            <a:r>
              <a:rPr lang="zh-CN" altLang="en-US" dirty="0">
                <a:hlinkClick r:id="rId6" action="ppaction://hlinksldjump"/>
              </a:rPr>
              <a:t>我国目前常用的坐标系</a:t>
            </a:r>
            <a:endParaRPr lang="zh-CN" altLang="en-US" dirty="0"/>
          </a:p>
          <a:p>
            <a:pPr eaLnBrk="1" hangingPunct="1">
              <a:lnSpc>
                <a:spcPct val="150000"/>
              </a:lnSpc>
            </a:pPr>
            <a:r>
              <a:rPr lang="zh-CN" altLang="en-US" dirty="0">
                <a:hlinkClick r:id="rId7" action="ppaction://hlinksldjump"/>
              </a:rPr>
              <a:t>坐标系统之间的转换</a:t>
            </a:r>
            <a:endParaRPr lang="zh-CN" altLang="en-US" dirty="0"/>
          </a:p>
        </p:txBody>
      </p:sp>
      <p:sp>
        <p:nvSpPr>
          <p:cNvPr id="2" name="日期占位符 1">
            <a:extLst>
              <a:ext uri="{FF2B5EF4-FFF2-40B4-BE49-F238E27FC236}">
                <a16:creationId xmlns:a16="http://schemas.microsoft.com/office/drawing/2014/main" id="{707E4D37-1593-404B-993A-52180EE5EF2A}"/>
              </a:ext>
            </a:extLst>
          </p:cNvPr>
          <p:cNvSpPr>
            <a:spLocks noGrp="1"/>
          </p:cNvSpPr>
          <p:nvPr>
            <p:ph type="dt" sz="half" idx="10"/>
          </p:nvPr>
        </p:nvSpPr>
        <p:spPr/>
        <p:txBody>
          <a:bodyPr/>
          <a:lstStyle/>
          <a:p>
            <a:pPr>
              <a:defRPr/>
            </a:pPr>
            <a:fld id="{6C7E594D-1A18-40E5-B8D8-9DAC9DBA67B3}" type="datetime13">
              <a:rPr lang="zh-CN" altLang="en-US" smtClean="0"/>
              <a:t>下午5时25分39秒</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17D1C8E-4648-48AD-AC17-5AED03E0AC60}"/>
              </a:ext>
            </a:extLst>
          </p:cNvPr>
          <p:cNvSpPr>
            <a:spLocks noGrp="1" noChangeArrowheads="1"/>
          </p:cNvSpPr>
          <p:nvPr>
            <p:ph type="title"/>
          </p:nvPr>
        </p:nvSpPr>
        <p:spPr/>
        <p:txBody>
          <a:bodyPr/>
          <a:lstStyle/>
          <a:p>
            <a:pPr eaLnBrk="1" hangingPunct="1"/>
            <a:r>
              <a:rPr lang="zh-CN" altLang="en-US" dirty="0"/>
              <a:t>卫星定位常见的坐标系分类</a:t>
            </a:r>
          </a:p>
        </p:txBody>
      </p:sp>
      <p:sp>
        <p:nvSpPr>
          <p:cNvPr id="14339" name="Rectangle 3">
            <a:extLst>
              <a:ext uri="{FF2B5EF4-FFF2-40B4-BE49-F238E27FC236}">
                <a16:creationId xmlns:a16="http://schemas.microsoft.com/office/drawing/2014/main" id="{0CD930CB-F9D1-4BA1-8E6A-8960A7711C4A}"/>
              </a:ext>
            </a:extLst>
          </p:cNvPr>
          <p:cNvSpPr>
            <a:spLocks noGrp="1" noChangeArrowheads="1"/>
          </p:cNvSpPr>
          <p:nvPr>
            <p:ph type="body" idx="1"/>
          </p:nvPr>
        </p:nvSpPr>
        <p:spPr>
          <a:xfrm>
            <a:off x="900113" y="1701801"/>
            <a:ext cx="7772400" cy="4751387"/>
          </a:xfrm>
        </p:spPr>
        <p:txBody>
          <a:bodyPr/>
          <a:lstStyle/>
          <a:p>
            <a:pPr eaLnBrk="1" hangingPunct="1">
              <a:lnSpc>
                <a:spcPct val="110000"/>
              </a:lnSpc>
            </a:pPr>
            <a:r>
              <a:rPr lang="zh-CN" altLang="en-US" dirty="0"/>
              <a:t>按不同的表现</a:t>
            </a:r>
            <a:endParaRPr lang="en-US" altLang="zh-CN" dirty="0"/>
          </a:p>
          <a:p>
            <a:pPr lvl="1" eaLnBrk="1" hangingPunct="1">
              <a:lnSpc>
                <a:spcPct val="110000"/>
              </a:lnSpc>
            </a:pPr>
            <a:r>
              <a:rPr lang="zh-CN" altLang="en-US" dirty="0">
                <a:hlinkClick r:id="rId3" action="ppaction://hlinksldjump"/>
              </a:rPr>
              <a:t>空间直角坐标系</a:t>
            </a:r>
            <a:endParaRPr lang="zh-CN" altLang="en-US" dirty="0"/>
          </a:p>
          <a:p>
            <a:pPr lvl="1" eaLnBrk="1" hangingPunct="1">
              <a:lnSpc>
                <a:spcPct val="110000"/>
              </a:lnSpc>
            </a:pPr>
            <a:r>
              <a:rPr lang="zh-CN" altLang="en-US" dirty="0">
                <a:hlinkClick r:id="rId4" action="ppaction://hlinksldjump"/>
              </a:rPr>
              <a:t>球面坐标系</a:t>
            </a:r>
            <a:endParaRPr lang="zh-CN" altLang="en-US" dirty="0"/>
          </a:p>
          <a:p>
            <a:pPr lvl="1" eaLnBrk="1" hangingPunct="1">
              <a:lnSpc>
                <a:spcPct val="110000"/>
              </a:lnSpc>
            </a:pPr>
            <a:r>
              <a:rPr lang="zh-CN" altLang="en-US" dirty="0">
                <a:hlinkClick r:id="rId5" action="ppaction://hlinksldjump"/>
              </a:rPr>
              <a:t>大地坐标系</a:t>
            </a:r>
            <a:endParaRPr lang="en-US" altLang="zh-CN" dirty="0"/>
          </a:p>
          <a:p>
            <a:pPr eaLnBrk="1" hangingPunct="1">
              <a:lnSpc>
                <a:spcPct val="110000"/>
              </a:lnSpc>
            </a:pPr>
            <a:r>
              <a:rPr lang="zh-CN" altLang="en-US" dirty="0"/>
              <a:t>按定向参考点的不同</a:t>
            </a:r>
            <a:endParaRPr lang="en-US" altLang="zh-CN" dirty="0"/>
          </a:p>
          <a:p>
            <a:pPr lvl="1" eaLnBrk="1" hangingPunct="1">
              <a:lnSpc>
                <a:spcPct val="110000"/>
              </a:lnSpc>
            </a:pPr>
            <a:r>
              <a:rPr lang="zh-CN" altLang="en-US" dirty="0"/>
              <a:t>天球坐标系</a:t>
            </a:r>
            <a:endParaRPr lang="en-US" altLang="zh-CN" dirty="0"/>
          </a:p>
          <a:p>
            <a:pPr lvl="1" eaLnBrk="1" hangingPunct="1">
              <a:lnSpc>
                <a:spcPct val="110000"/>
              </a:lnSpc>
            </a:pPr>
            <a:r>
              <a:rPr lang="zh-CN" altLang="en-US" dirty="0"/>
              <a:t>地球坐标系</a:t>
            </a:r>
            <a:endParaRPr lang="en-US" altLang="zh-CN" dirty="0"/>
          </a:p>
          <a:p>
            <a:pPr lvl="1" eaLnBrk="1" hangingPunct="1">
              <a:lnSpc>
                <a:spcPct val="110000"/>
              </a:lnSpc>
            </a:pPr>
            <a:r>
              <a:rPr lang="zh-CN" altLang="en-US" dirty="0"/>
              <a:t>星固坐标系</a:t>
            </a:r>
          </a:p>
        </p:txBody>
      </p:sp>
      <p:sp>
        <p:nvSpPr>
          <p:cNvPr id="2" name="日期占位符 1">
            <a:extLst>
              <a:ext uri="{FF2B5EF4-FFF2-40B4-BE49-F238E27FC236}">
                <a16:creationId xmlns:a16="http://schemas.microsoft.com/office/drawing/2014/main" id="{707E4D37-1593-404B-993A-52180EE5EF2A}"/>
              </a:ext>
            </a:extLst>
          </p:cNvPr>
          <p:cNvSpPr>
            <a:spLocks noGrp="1"/>
          </p:cNvSpPr>
          <p:nvPr>
            <p:ph type="dt" sz="half" idx="10"/>
          </p:nvPr>
        </p:nvSpPr>
        <p:spPr/>
        <p:txBody>
          <a:bodyPr/>
          <a:lstStyle/>
          <a:p>
            <a:pPr>
              <a:defRPr/>
            </a:pPr>
            <a:fld id="{6C7E594D-1A18-40E5-B8D8-9DAC9DBA67B3}" type="datetime13">
              <a:rPr lang="zh-CN" altLang="en-US" smtClean="0"/>
              <a:t>下午5时25分39秒</a:t>
            </a:fld>
            <a:endParaRPr lang="en-US" altLang="zh-CN"/>
          </a:p>
        </p:txBody>
      </p:sp>
    </p:spTree>
    <p:extLst>
      <p:ext uri="{BB962C8B-B14F-4D97-AF65-F5344CB8AC3E}">
        <p14:creationId xmlns:p14="http://schemas.microsoft.com/office/powerpoint/2010/main" val="2455847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A114D45-3CBB-4410-924D-F0A71CDBECCA}"/>
              </a:ext>
            </a:extLst>
          </p:cNvPr>
          <p:cNvSpPr>
            <a:spLocks noGrp="1" noChangeArrowheads="1"/>
          </p:cNvSpPr>
          <p:nvPr>
            <p:ph type="title"/>
          </p:nvPr>
        </p:nvSpPr>
        <p:spPr/>
        <p:txBody>
          <a:bodyPr/>
          <a:lstStyle/>
          <a:p>
            <a:pPr eaLnBrk="1" hangingPunct="1"/>
            <a:r>
              <a:rPr lang="zh-CN" altLang="en-US" dirty="0"/>
              <a:t>空间直角坐标系</a:t>
            </a:r>
          </a:p>
        </p:txBody>
      </p:sp>
      <p:sp>
        <p:nvSpPr>
          <p:cNvPr id="8195" name="Rectangle 3">
            <a:extLst>
              <a:ext uri="{FF2B5EF4-FFF2-40B4-BE49-F238E27FC236}">
                <a16:creationId xmlns:a16="http://schemas.microsoft.com/office/drawing/2014/main" id="{4F38FD86-AF80-49AE-847C-D096F6C11C85}"/>
              </a:ext>
            </a:extLst>
          </p:cNvPr>
          <p:cNvSpPr>
            <a:spLocks noGrp="1" noChangeArrowheads="1"/>
          </p:cNvSpPr>
          <p:nvPr>
            <p:ph type="body" idx="1"/>
          </p:nvPr>
        </p:nvSpPr>
        <p:spPr/>
        <p:txBody>
          <a:bodyPr/>
          <a:lstStyle/>
          <a:p>
            <a:pPr eaLnBrk="1" hangingPunct="1"/>
            <a:r>
              <a:rPr lang="zh-CN" altLang="en-US" dirty="0"/>
              <a:t>直角坐标系定义的三要素：</a:t>
            </a:r>
          </a:p>
          <a:p>
            <a:pPr lvl="1" eaLnBrk="1" hangingPunct="1"/>
            <a:r>
              <a:rPr lang="zh-CN" altLang="en-US" dirty="0"/>
              <a:t>坐标原点的位置</a:t>
            </a:r>
          </a:p>
          <a:p>
            <a:pPr lvl="1" eaLnBrk="1" hangingPunct="1"/>
            <a:r>
              <a:rPr lang="zh-CN" altLang="en-US" dirty="0"/>
              <a:t>三个坐标轴的指向</a:t>
            </a:r>
          </a:p>
          <a:p>
            <a:pPr lvl="1" eaLnBrk="1" hangingPunct="1"/>
            <a:r>
              <a:rPr lang="zh-CN" altLang="en-US" dirty="0"/>
              <a:t>坐标轴长度单位</a:t>
            </a:r>
          </a:p>
          <a:p>
            <a:pPr lvl="1" eaLnBrk="1" hangingPunct="1"/>
            <a:endParaRPr lang="zh-CN" altLang="en-US" dirty="0"/>
          </a:p>
          <a:p>
            <a:pPr eaLnBrk="1" hangingPunct="1"/>
            <a:r>
              <a:rPr lang="zh-CN" altLang="en-US" dirty="0"/>
              <a:t>坐标的表现形式：</a:t>
            </a:r>
            <a:r>
              <a:rPr lang="en-US" altLang="zh-CN" dirty="0"/>
              <a:t>P(x, y, z)</a:t>
            </a:r>
          </a:p>
          <a:p>
            <a:pPr lvl="1" eaLnBrk="1" hangingPunct="1"/>
            <a:r>
              <a:rPr lang="zh-CN" altLang="en-US" dirty="0"/>
              <a:t>在任一坐标系中的点存在如下关系：</a:t>
            </a:r>
          </a:p>
          <a:p>
            <a:pPr eaLnBrk="1" hangingPunct="1"/>
            <a:endParaRPr lang="en-US" altLang="zh-CN" dirty="0"/>
          </a:p>
        </p:txBody>
      </p:sp>
      <p:grpSp>
        <p:nvGrpSpPr>
          <p:cNvPr id="8206" name="Group 14">
            <a:extLst>
              <a:ext uri="{FF2B5EF4-FFF2-40B4-BE49-F238E27FC236}">
                <a16:creationId xmlns:a16="http://schemas.microsoft.com/office/drawing/2014/main" id="{213CCC39-796F-4362-AD69-2AA97839F1C0}"/>
              </a:ext>
            </a:extLst>
          </p:cNvPr>
          <p:cNvGrpSpPr>
            <a:grpSpLocks/>
          </p:cNvGrpSpPr>
          <p:nvPr/>
        </p:nvGrpSpPr>
        <p:grpSpPr bwMode="auto">
          <a:xfrm>
            <a:off x="1758950" y="5541317"/>
            <a:ext cx="7185025" cy="836613"/>
            <a:chOff x="971" y="3447"/>
            <a:chExt cx="4526" cy="527"/>
          </a:xfrm>
        </p:grpSpPr>
        <p:sp>
          <p:nvSpPr>
            <p:cNvPr id="16390" name="WordArt 11">
              <a:extLst>
                <a:ext uri="{FF2B5EF4-FFF2-40B4-BE49-F238E27FC236}">
                  <a16:creationId xmlns:a16="http://schemas.microsoft.com/office/drawing/2014/main" id="{5B96501C-2115-42F2-960C-550558031C7D}"/>
                </a:ext>
              </a:extLst>
            </p:cNvPr>
            <p:cNvSpPr>
              <a:spLocks noChangeArrowheads="1" noChangeShapeType="1" noTextEdit="1"/>
            </p:cNvSpPr>
            <p:nvPr/>
          </p:nvSpPr>
          <p:spPr bwMode="auto">
            <a:xfrm>
              <a:off x="971" y="3533"/>
              <a:ext cx="1440" cy="441"/>
            </a:xfrm>
            <a:prstGeom prst="rect">
              <a:avLst/>
            </a:prstGeom>
          </p:spPr>
          <p:txBody>
            <a:bodyPr wrap="none" fromWordArt="1">
              <a:prstTxWarp prst="textCascadeUp">
                <a:avLst>
                  <a:gd name="adj" fmla="val 44444"/>
                </a:avLst>
              </a:prstTxWarp>
            </a:bodyPr>
            <a:lstStyle/>
            <a:p>
              <a:pPr algn="ctr"/>
              <a:r>
                <a:rPr lang="zh-CN" altLang="en-US" sz="3600" b="1" kern="10" dirty="0">
                  <a:ln w="22225">
                    <a:solidFill>
                      <a:schemeClr val="accent2"/>
                    </a:solidFill>
                    <a:prstDash val="solid"/>
                  </a:ln>
                  <a:solidFill>
                    <a:schemeClr val="accent2">
                      <a:lumMod val="40000"/>
                      <a:lumOff val="60000"/>
                    </a:schemeClr>
                  </a:solidFill>
                  <a:latin typeface="宋体" panose="02010600030101010101" pitchFamily="2" charset="-122"/>
                </a:rPr>
                <a:t>一组坐标值</a:t>
              </a:r>
            </a:p>
          </p:txBody>
        </p:sp>
        <p:sp>
          <p:nvSpPr>
            <p:cNvPr id="16391" name="WordArt 12">
              <a:extLst>
                <a:ext uri="{FF2B5EF4-FFF2-40B4-BE49-F238E27FC236}">
                  <a16:creationId xmlns:a16="http://schemas.microsoft.com/office/drawing/2014/main" id="{E4FD0751-A7EE-48EE-929E-AB87E913A6C0}"/>
                </a:ext>
              </a:extLst>
            </p:cNvPr>
            <p:cNvSpPr>
              <a:spLocks noChangeArrowheads="1" noChangeShapeType="1" noTextEdit="1"/>
            </p:cNvSpPr>
            <p:nvPr/>
          </p:nvSpPr>
          <p:spPr bwMode="auto">
            <a:xfrm>
              <a:off x="3769" y="3447"/>
              <a:ext cx="1728" cy="441"/>
            </a:xfrm>
            <a:prstGeom prst="rect">
              <a:avLst/>
            </a:prstGeom>
          </p:spPr>
          <p:txBody>
            <a:bodyPr wrap="none" fromWordArt="1">
              <a:prstTxWarp prst="textCascadeUp">
                <a:avLst>
                  <a:gd name="adj" fmla="val 44444"/>
                </a:avLst>
              </a:prstTxWarp>
            </a:bodyPr>
            <a:lstStyle/>
            <a:p>
              <a:pPr algn="ctr"/>
              <a:r>
                <a:rPr lang="zh-CN" altLang="en-US" sz="3600" b="1" kern="10" dirty="0">
                  <a:ln w="22225">
                    <a:solidFill>
                      <a:schemeClr val="accent2"/>
                    </a:solidFill>
                    <a:prstDash val="solid"/>
                  </a:ln>
                  <a:solidFill>
                    <a:schemeClr val="accent2">
                      <a:lumMod val="40000"/>
                      <a:lumOff val="60000"/>
                    </a:schemeClr>
                  </a:solidFill>
                  <a:latin typeface="宋体" panose="02010600030101010101" pitchFamily="2" charset="-122"/>
                </a:rPr>
                <a:t>一个空间点位</a:t>
              </a:r>
            </a:p>
          </p:txBody>
        </p:sp>
        <p:sp>
          <p:nvSpPr>
            <p:cNvPr id="16392" name="AutoShape 13">
              <a:extLst>
                <a:ext uri="{FF2B5EF4-FFF2-40B4-BE49-F238E27FC236}">
                  <a16:creationId xmlns:a16="http://schemas.microsoft.com/office/drawing/2014/main" id="{21E4AF10-7FE6-4C0C-A1BD-E79675958C35}"/>
                </a:ext>
              </a:extLst>
            </p:cNvPr>
            <p:cNvSpPr>
              <a:spLocks noChangeArrowheads="1"/>
            </p:cNvSpPr>
            <p:nvPr/>
          </p:nvSpPr>
          <p:spPr bwMode="auto">
            <a:xfrm>
              <a:off x="2563" y="3489"/>
              <a:ext cx="1180" cy="454"/>
            </a:xfrm>
            <a:prstGeom prst="leftRightArrow">
              <a:avLst>
                <a:gd name="adj1" fmla="val 50000"/>
                <a:gd name="adj2" fmla="val 51982"/>
              </a:avLst>
            </a:prstGeom>
            <a:solidFill>
              <a:srgbClr val="9933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algn="ctr" eaLnBrk="1" hangingPunct="1">
                <a:spcBef>
                  <a:spcPct val="0"/>
                </a:spcBef>
                <a:buClrTx/>
                <a:buSzTx/>
                <a:buFontTx/>
                <a:buNone/>
              </a:pPr>
              <a:r>
                <a:rPr lang="zh-CN" altLang="en-US" sz="2400" b="0" dirty="0">
                  <a:latin typeface="+mn-ea"/>
                  <a:ea typeface="+mn-ea"/>
                </a:rPr>
                <a:t>一一对应</a:t>
              </a:r>
            </a:p>
          </p:txBody>
        </p:sp>
      </p:grpSp>
      <p:sp>
        <p:nvSpPr>
          <p:cNvPr id="8207" name="AutoShape 15">
            <a:hlinkClick r:id="rId3" action="ppaction://hlinksldjump"/>
            <a:extLst>
              <a:ext uri="{FF2B5EF4-FFF2-40B4-BE49-F238E27FC236}">
                <a16:creationId xmlns:a16="http://schemas.microsoft.com/office/drawing/2014/main" id="{F14A87A7-70AF-4448-9DC0-C0C3F738194D}"/>
              </a:ext>
            </a:extLst>
          </p:cNvPr>
          <p:cNvSpPr>
            <a:spLocks noChangeArrowheads="1"/>
          </p:cNvSpPr>
          <p:nvPr/>
        </p:nvSpPr>
        <p:spPr bwMode="auto">
          <a:xfrm>
            <a:off x="8533743" y="6247533"/>
            <a:ext cx="471543" cy="41131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sp>
        <p:nvSpPr>
          <p:cNvPr id="2" name="日期占位符 1">
            <a:extLst>
              <a:ext uri="{FF2B5EF4-FFF2-40B4-BE49-F238E27FC236}">
                <a16:creationId xmlns:a16="http://schemas.microsoft.com/office/drawing/2014/main" id="{E7627859-6200-4A7C-AB9A-AE52A2376912}"/>
              </a:ext>
            </a:extLst>
          </p:cNvPr>
          <p:cNvSpPr>
            <a:spLocks noGrp="1"/>
          </p:cNvSpPr>
          <p:nvPr>
            <p:ph type="dt" sz="half" idx="10"/>
          </p:nvPr>
        </p:nvSpPr>
        <p:spPr/>
        <p:txBody>
          <a:bodyPr/>
          <a:lstStyle/>
          <a:p>
            <a:pPr>
              <a:defRPr/>
            </a:pPr>
            <a:fld id="{4A70F548-7D0D-4A14-95B9-8A33002754A3}" type="datetime13">
              <a:rPr lang="zh-CN" altLang="en-US" smtClean="0"/>
              <a:t>下午5时25分39秒</a:t>
            </a:fld>
            <a:endParaRPr lang="en-US" altLang="zh-CN" dirty="0"/>
          </a:p>
        </p:txBody>
      </p:sp>
      <p:grpSp>
        <p:nvGrpSpPr>
          <p:cNvPr id="18" name="组合 17">
            <a:extLst>
              <a:ext uri="{FF2B5EF4-FFF2-40B4-BE49-F238E27FC236}">
                <a16:creationId xmlns:a16="http://schemas.microsoft.com/office/drawing/2014/main" id="{DB0F1D12-9DAD-4B48-929D-DA93BDAEDCF1}"/>
              </a:ext>
            </a:extLst>
          </p:cNvPr>
          <p:cNvGrpSpPr/>
          <p:nvPr/>
        </p:nvGrpSpPr>
        <p:grpSpPr>
          <a:xfrm>
            <a:off x="5783170" y="1824189"/>
            <a:ext cx="2796544" cy="2468907"/>
            <a:chOff x="5783170" y="1824189"/>
            <a:chExt cx="2796544" cy="2468907"/>
          </a:xfrm>
        </p:grpSpPr>
        <p:grpSp>
          <p:nvGrpSpPr>
            <p:cNvPr id="10" name="Group 17">
              <a:extLst>
                <a:ext uri="{FF2B5EF4-FFF2-40B4-BE49-F238E27FC236}">
                  <a16:creationId xmlns:a16="http://schemas.microsoft.com/office/drawing/2014/main" id="{407E872F-16C2-4ED9-A28F-F11621C6DD4D}"/>
                </a:ext>
              </a:extLst>
            </p:cNvPr>
            <p:cNvGrpSpPr>
              <a:grpSpLocks/>
            </p:cNvGrpSpPr>
            <p:nvPr/>
          </p:nvGrpSpPr>
          <p:grpSpPr bwMode="auto">
            <a:xfrm>
              <a:off x="5940426" y="1844824"/>
              <a:ext cx="2353865" cy="2448272"/>
              <a:chOff x="4332" y="1298"/>
              <a:chExt cx="771" cy="998"/>
            </a:xfrm>
          </p:grpSpPr>
          <p:sp>
            <p:nvSpPr>
              <p:cNvPr id="11" name="Line 10">
                <a:extLst>
                  <a:ext uri="{FF2B5EF4-FFF2-40B4-BE49-F238E27FC236}">
                    <a16:creationId xmlns:a16="http://schemas.microsoft.com/office/drawing/2014/main" id="{0CB275C2-3F88-432C-B319-C7F48124438B}"/>
                  </a:ext>
                </a:extLst>
              </p:cNvPr>
              <p:cNvSpPr>
                <a:spLocks noChangeShapeType="1"/>
              </p:cNvSpPr>
              <p:nvPr/>
            </p:nvSpPr>
            <p:spPr bwMode="auto">
              <a:xfrm flipV="1">
                <a:off x="4604" y="1298"/>
                <a:ext cx="0" cy="681"/>
              </a:xfrm>
              <a:prstGeom prst="line">
                <a:avLst/>
              </a:prstGeom>
              <a:noFill/>
              <a:ln w="34925">
                <a:solidFill>
                  <a:schemeClr val="accent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FF0000"/>
                    </a:solidFill>
                  </a:ln>
                </a:endParaRPr>
              </a:p>
            </p:txBody>
          </p:sp>
          <p:sp>
            <p:nvSpPr>
              <p:cNvPr id="12" name="Line 11">
                <a:extLst>
                  <a:ext uri="{FF2B5EF4-FFF2-40B4-BE49-F238E27FC236}">
                    <a16:creationId xmlns:a16="http://schemas.microsoft.com/office/drawing/2014/main" id="{90509CC3-3F3C-45C0-BA85-4FC4DCA12FCE}"/>
                  </a:ext>
                </a:extLst>
              </p:cNvPr>
              <p:cNvSpPr>
                <a:spLocks noChangeShapeType="1"/>
              </p:cNvSpPr>
              <p:nvPr/>
            </p:nvSpPr>
            <p:spPr bwMode="auto">
              <a:xfrm>
                <a:off x="4604" y="1979"/>
                <a:ext cx="499" cy="0"/>
              </a:xfrm>
              <a:prstGeom prst="line">
                <a:avLst/>
              </a:prstGeom>
              <a:noFill/>
              <a:ln w="34925">
                <a:solidFill>
                  <a:schemeClr val="accent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FF0000"/>
                    </a:solidFill>
                  </a:ln>
                </a:endParaRPr>
              </a:p>
            </p:txBody>
          </p:sp>
          <p:sp>
            <p:nvSpPr>
              <p:cNvPr id="13" name="Line 12">
                <a:extLst>
                  <a:ext uri="{FF2B5EF4-FFF2-40B4-BE49-F238E27FC236}">
                    <a16:creationId xmlns:a16="http://schemas.microsoft.com/office/drawing/2014/main" id="{BFEE1847-B6EC-4D63-AB4B-658CC504AD81}"/>
                  </a:ext>
                </a:extLst>
              </p:cNvPr>
              <p:cNvSpPr>
                <a:spLocks noChangeShapeType="1"/>
              </p:cNvSpPr>
              <p:nvPr/>
            </p:nvSpPr>
            <p:spPr bwMode="auto">
              <a:xfrm flipH="1">
                <a:off x="4332" y="1979"/>
                <a:ext cx="272" cy="317"/>
              </a:xfrm>
              <a:prstGeom prst="line">
                <a:avLst/>
              </a:prstGeom>
              <a:noFill/>
              <a:ln w="34925">
                <a:solidFill>
                  <a:schemeClr val="accent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n>
                    <a:solidFill>
                      <a:srgbClr val="FF0000"/>
                    </a:solidFill>
                  </a:ln>
                </a:endParaRPr>
              </a:p>
            </p:txBody>
          </p:sp>
        </p:grpSp>
        <p:sp>
          <p:nvSpPr>
            <p:cNvPr id="4" name="文本框 3">
              <a:extLst>
                <a:ext uri="{FF2B5EF4-FFF2-40B4-BE49-F238E27FC236}">
                  <a16:creationId xmlns:a16="http://schemas.microsoft.com/office/drawing/2014/main" id="{96909414-821A-4038-A3E3-5AC637FCC940}"/>
                </a:ext>
              </a:extLst>
            </p:cNvPr>
            <p:cNvSpPr txBox="1"/>
            <p:nvPr/>
          </p:nvSpPr>
          <p:spPr>
            <a:xfrm>
              <a:off x="6456333" y="1824189"/>
              <a:ext cx="314510" cy="369332"/>
            </a:xfrm>
            <a:prstGeom prst="rect">
              <a:avLst/>
            </a:prstGeom>
            <a:noFill/>
          </p:spPr>
          <p:txBody>
            <a:bodyPr wrap="none" rtlCol="0">
              <a:spAutoFit/>
            </a:bodyPr>
            <a:lstStyle/>
            <a:p>
              <a:r>
                <a:rPr lang="en-US" altLang="zh-CN" dirty="0">
                  <a:solidFill>
                    <a:schemeClr val="bg1"/>
                  </a:solidFill>
                </a:rPr>
                <a:t>Z</a:t>
              </a:r>
              <a:endParaRPr lang="zh-CN" altLang="en-US" dirty="0">
                <a:solidFill>
                  <a:schemeClr val="bg1"/>
                </a:solidFill>
              </a:endParaRPr>
            </a:p>
          </p:txBody>
        </p:sp>
        <p:sp>
          <p:nvSpPr>
            <p:cNvPr id="16" name="文本框 15">
              <a:extLst>
                <a:ext uri="{FF2B5EF4-FFF2-40B4-BE49-F238E27FC236}">
                  <a16:creationId xmlns:a16="http://schemas.microsoft.com/office/drawing/2014/main" id="{AB6D3435-4233-4829-A3D4-ECF1B35CD451}"/>
                </a:ext>
              </a:extLst>
            </p:cNvPr>
            <p:cNvSpPr txBox="1"/>
            <p:nvPr/>
          </p:nvSpPr>
          <p:spPr>
            <a:xfrm>
              <a:off x="5783170" y="3818333"/>
              <a:ext cx="319318" cy="369332"/>
            </a:xfrm>
            <a:prstGeom prst="rect">
              <a:avLst/>
            </a:prstGeom>
            <a:noFill/>
          </p:spPr>
          <p:txBody>
            <a:bodyPr wrap="none" rtlCol="0">
              <a:spAutoFit/>
            </a:bodyPr>
            <a:lstStyle/>
            <a:p>
              <a:r>
                <a:rPr lang="en-US" altLang="zh-CN" dirty="0">
                  <a:solidFill>
                    <a:schemeClr val="bg1"/>
                  </a:solidFill>
                </a:rPr>
                <a:t>X</a:t>
              </a:r>
              <a:endParaRPr lang="zh-CN" altLang="en-US" dirty="0">
                <a:solidFill>
                  <a:schemeClr val="bg1"/>
                </a:solidFill>
              </a:endParaRPr>
            </a:p>
          </p:txBody>
        </p:sp>
        <p:sp>
          <p:nvSpPr>
            <p:cNvPr id="17" name="文本框 16">
              <a:extLst>
                <a:ext uri="{FF2B5EF4-FFF2-40B4-BE49-F238E27FC236}">
                  <a16:creationId xmlns:a16="http://schemas.microsoft.com/office/drawing/2014/main" id="{D33C5742-5C65-4AC1-B7F6-89D134301774}"/>
                </a:ext>
              </a:extLst>
            </p:cNvPr>
            <p:cNvSpPr txBox="1"/>
            <p:nvPr/>
          </p:nvSpPr>
          <p:spPr>
            <a:xfrm>
              <a:off x="8261998" y="3330772"/>
              <a:ext cx="317716" cy="369332"/>
            </a:xfrm>
            <a:prstGeom prst="rect">
              <a:avLst/>
            </a:prstGeom>
            <a:noFill/>
          </p:spPr>
          <p:txBody>
            <a:bodyPr wrap="none" rtlCol="0">
              <a:spAutoFit/>
            </a:bodyPr>
            <a:lstStyle/>
            <a:p>
              <a:r>
                <a:rPr lang="en-US" altLang="zh-CN" dirty="0">
                  <a:solidFill>
                    <a:schemeClr val="bg1"/>
                  </a:solidFill>
                </a:rPr>
                <a:t>Y</a:t>
              </a:r>
              <a:endParaRPr lang="zh-CN" altLang="en-US" dirty="0">
                <a:solidFill>
                  <a:schemeClr val="bg1"/>
                </a:solidFill>
              </a:endParaRPr>
            </a:p>
          </p:txBody>
        </p:sp>
      </p:grpSp>
      <p:grpSp>
        <p:nvGrpSpPr>
          <p:cNvPr id="19" name="组合 18">
            <a:extLst>
              <a:ext uri="{FF2B5EF4-FFF2-40B4-BE49-F238E27FC236}">
                <a16:creationId xmlns:a16="http://schemas.microsoft.com/office/drawing/2014/main" id="{EFDE3640-BE15-4818-B99C-464D9149A9E1}"/>
              </a:ext>
            </a:extLst>
          </p:cNvPr>
          <p:cNvGrpSpPr/>
          <p:nvPr/>
        </p:nvGrpSpPr>
        <p:grpSpPr>
          <a:xfrm>
            <a:off x="6355634" y="2684513"/>
            <a:ext cx="1861671" cy="1474380"/>
            <a:chOff x="6355634" y="2684513"/>
            <a:chExt cx="1861671" cy="1474380"/>
          </a:xfrm>
        </p:grpSpPr>
        <p:sp>
          <p:nvSpPr>
            <p:cNvPr id="3" name="椭圆 2">
              <a:extLst>
                <a:ext uri="{FF2B5EF4-FFF2-40B4-BE49-F238E27FC236}">
                  <a16:creationId xmlns:a16="http://schemas.microsoft.com/office/drawing/2014/main" id="{190594CA-FC73-4A98-A024-000B2584E16D}"/>
                </a:ext>
              </a:extLst>
            </p:cNvPr>
            <p:cNvSpPr/>
            <p:nvPr/>
          </p:nvSpPr>
          <p:spPr bwMode="auto">
            <a:xfrm>
              <a:off x="7160080" y="2831363"/>
              <a:ext cx="144008" cy="144008"/>
            </a:xfrm>
            <a:prstGeom prst="ellipse">
              <a:avLst/>
            </a:prstGeom>
            <a:solidFill>
              <a:schemeClr val="accent1"/>
            </a:solidFill>
            <a:ln w="34925" cap="flat" cmpd="sng" algn="ctr">
              <a:solidFill>
                <a:srgbClr val="008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6" name="直接连接符 5">
              <a:extLst>
                <a:ext uri="{FF2B5EF4-FFF2-40B4-BE49-F238E27FC236}">
                  <a16:creationId xmlns:a16="http://schemas.microsoft.com/office/drawing/2014/main" id="{4585AF47-9179-40A2-B5CB-8803EE1A62E3}"/>
                </a:ext>
              </a:extLst>
            </p:cNvPr>
            <p:cNvCxnSpPr>
              <a:stCxn id="3" idx="4"/>
            </p:cNvCxnSpPr>
            <p:nvPr/>
          </p:nvCxnSpPr>
          <p:spPr bwMode="auto">
            <a:xfrm>
              <a:off x="7232084" y="2975371"/>
              <a:ext cx="0" cy="928896"/>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8">
              <a:extLst>
                <a:ext uri="{FF2B5EF4-FFF2-40B4-BE49-F238E27FC236}">
                  <a16:creationId xmlns:a16="http://schemas.microsoft.com/office/drawing/2014/main" id="{A0C0D0BB-C4C3-4C0C-A3CD-45CFB46B0494}"/>
                </a:ext>
              </a:extLst>
            </p:cNvPr>
            <p:cNvCxnSpPr/>
            <p:nvPr/>
          </p:nvCxnSpPr>
          <p:spPr bwMode="auto">
            <a:xfrm flipH="1">
              <a:off x="6355634" y="3904267"/>
              <a:ext cx="876450" cy="0"/>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F99601B9-6590-456A-A70A-144FC9B046F4}"/>
                </a:ext>
              </a:extLst>
            </p:cNvPr>
            <p:cNvCxnSpPr/>
            <p:nvPr/>
          </p:nvCxnSpPr>
          <p:spPr bwMode="auto">
            <a:xfrm flipV="1">
              <a:off x="7242939" y="3503246"/>
              <a:ext cx="388829" cy="388829"/>
            </a:xfrm>
            <a:prstGeom prst="line">
              <a:avLst/>
            </a:prstGeom>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文本框 24">
              <a:extLst>
                <a:ext uri="{FF2B5EF4-FFF2-40B4-BE49-F238E27FC236}">
                  <a16:creationId xmlns:a16="http://schemas.microsoft.com/office/drawing/2014/main" id="{1CFA5D1F-0196-4009-A116-EC8B7D13A19B}"/>
                </a:ext>
              </a:extLst>
            </p:cNvPr>
            <p:cNvSpPr txBox="1"/>
            <p:nvPr/>
          </p:nvSpPr>
          <p:spPr>
            <a:xfrm>
              <a:off x="7316674" y="2684513"/>
              <a:ext cx="900631"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P(</a:t>
              </a:r>
              <a:r>
                <a:rPr lang="en-US" altLang="zh-CN" dirty="0" err="1">
                  <a:solidFill>
                    <a:schemeClr val="bg1"/>
                  </a:solidFill>
                  <a:latin typeface="Times New Roman" panose="02020603050405020304" pitchFamily="18" charset="0"/>
                  <a:cs typeface="Times New Roman" panose="02020603050405020304" pitchFamily="18" charset="0"/>
                </a:rPr>
                <a:t>x,y,z</a:t>
              </a:r>
              <a:r>
                <a:rPr lang="en-US" altLang="zh-CN"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19110ADD-DACE-41AF-88B4-85DD90B1A036}"/>
                </a:ext>
              </a:extLst>
            </p:cNvPr>
            <p:cNvSpPr txBox="1"/>
            <p:nvPr/>
          </p:nvSpPr>
          <p:spPr>
            <a:xfrm>
              <a:off x="6631656" y="3789561"/>
              <a:ext cx="300082"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y</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7C425B06-EB19-44C7-965D-8B9C01C7962E}"/>
                </a:ext>
              </a:extLst>
            </p:cNvPr>
            <p:cNvSpPr txBox="1"/>
            <p:nvPr/>
          </p:nvSpPr>
          <p:spPr>
            <a:xfrm>
              <a:off x="7355045" y="3569912"/>
              <a:ext cx="300082"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x</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9591186-D7F5-44A6-B5C8-437CAE6A1B79}"/>
                </a:ext>
              </a:extLst>
            </p:cNvPr>
            <p:cNvSpPr txBox="1"/>
            <p:nvPr/>
          </p:nvSpPr>
          <p:spPr>
            <a:xfrm>
              <a:off x="7234232" y="3052819"/>
              <a:ext cx="287258"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z</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sp>
        <p:nvSpPr>
          <p:cNvPr id="29" name="文本框 28">
            <a:extLst>
              <a:ext uri="{FF2B5EF4-FFF2-40B4-BE49-F238E27FC236}">
                <a16:creationId xmlns:a16="http://schemas.microsoft.com/office/drawing/2014/main" id="{FCE07481-A624-4B55-8141-2466C5C278A6}"/>
              </a:ext>
            </a:extLst>
          </p:cNvPr>
          <p:cNvSpPr txBox="1"/>
          <p:nvPr/>
        </p:nvSpPr>
        <p:spPr>
          <a:xfrm>
            <a:off x="6474401" y="3261601"/>
            <a:ext cx="348172" cy="369332"/>
          </a:xfrm>
          <a:prstGeom prst="rect">
            <a:avLst/>
          </a:prstGeom>
          <a:noFill/>
        </p:spPr>
        <p:txBody>
          <a:bodyPr wrap="none" rtlCol="0">
            <a:spAutoFit/>
          </a:bodyPr>
          <a:lstStyle/>
          <a:p>
            <a:r>
              <a:rPr lang="en-US" altLang="zh-CN" dirty="0">
                <a:solidFill>
                  <a:schemeClr val="bg1"/>
                </a:solidFill>
              </a:rPr>
              <a:t>O</a:t>
            </a:r>
            <a:endParaRPr lang="zh-CN" altLang="en-US" dirty="0">
              <a:solidFill>
                <a:schemeClr val="bg1"/>
              </a:solidFill>
            </a:endParaRPr>
          </a:p>
        </p:txBody>
      </p:sp>
      <p:cxnSp>
        <p:nvCxnSpPr>
          <p:cNvPr id="7" name="直接连接符 6">
            <a:extLst>
              <a:ext uri="{FF2B5EF4-FFF2-40B4-BE49-F238E27FC236}">
                <a16:creationId xmlns:a16="http://schemas.microsoft.com/office/drawing/2014/main" id="{07CBFA0E-BBD7-4862-831A-2D491BB58283}"/>
              </a:ext>
            </a:extLst>
          </p:cNvPr>
          <p:cNvCxnSpPr>
            <a:stCxn id="12" idx="0"/>
            <a:endCxn id="3" idx="3"/>
          </p:cNvCxnSpPr>
          <p:nvPr/>
        </p:nvCxnSpPr>
        <p:spPr bwMode="auto">
          <a:xfrm flipV="1">
            <a:off x="6770843" y="2954282"/>
            <a:ext cx="410326" cy="561156"/>
          </a:xfrm>
          <a:prstGeom prst="line">
            <a:avLst/>
          </a:prstGeom>
          <a:solidFill>
            <a:schemeClr val="accent1"/>
          </a:solidFill>
          <a:ln w="1905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文本框 32">
            <a:extLst>
              <a:ext uri="{FF2B5EF4-FFF2-40B4-BE49-F238E27FC236}">
                <a16:creationId xmlns:a16="http://schemas.microsoft.com/office/drawing/2014/main" id="{2137B6FA-BAE3-4091-8FA5-8DC57F1A8607}"/>
              </a:ext>
            </a:extLst>
          </p:cNvPr>
          <p:cNvSpPr txBox="1"/>
          <p:nvPr/>
        </p:nvSpPr>
        <p:spPr>
          <a:xfrm>
            <a:off x="6838596" y="2915684"/>
            <a:ext cx="261610"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r</a:t>
            </a:r>
            <a:endParaRPr lang="zh-CN" altLang="en-US"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4DE2D2D-4B4F-4203-8092-2BA4FEB18A87}"/>
              </a:ext>
            </a:extLst>
          </p:cNvPr>
          <p:cNvSpPr>
            <a:spLocks noGrp="1" noChangeArrowheads="1"/>
          </p:cNvSpPr>
          <p:nvPr>
            <p:ph type="title"/>
          </p:nvPr>
        </p:nvSpPr>
        <p:spPr/>
        <p:txBody>
          <a:bodyPr/>
          <a:lstStyle/>
          <a:p>
            <a:pPr eaLnBrk="1" hangingPunct="1"/>
            <a:r>
              <a:rPr lang="zh-CN" altLang="en-US" sz="3800" dirty="0"/>
              <a:t>球面坐标系</a:t>
            </a:r>
          </a:p>
        </p:txBody>
      </p:sp>
      <p:sp>
        <p:nvSpPr>
          <p:cNvPr id="9219" name="Rectangle 3">
            <a:extLst>
              <a:ext uri="{FF2B5EF4-FFF2-40B4-BE49-F238E27FC236}">
                <a16:creationId xmlns:a16="http://schemas.microsoft.com/office/drawing/2014/main" id="{57A12E63-3C86-4349-B569-039A4F0CA11E}"/>
              </a:ext>
            </a:extLst>
          </p:cNvPr>
          <p:cNvSpPr>
            <a:spLocks noGrp="1" noChangeArrowheads="1"/>
          </p:cNvSpPr>
          <p:nvPr>
            <p:ph type="body" sz="half" idx="1"/>
          </p:nvPr>
        </p:nvSpPr>
        <p:spPr>
          <a:xfrm>
            <a:off x="555626" y="1773238"/>
            <a:ext cx="4376414" cy="4824412"/>
          </a:xfrm>
        </p:spPr>
        <p:txBody>
          <a:bodyPr/>
          <a:lstStyle/>
          <a:p>
            <a:pPr eaLnBrk="1" hangingPunct="1">
              <a:lnSpc>
                <a:spcPct val="90000"/>
              </a:lnSpc>
            </a:pPr>
            <a:r>
              <a:rPr lang="zh-CN" altLang="en-US" sz="2800" dirty="0"/>
              <a:t>球面坐标系</a:t>
            </a:r>
          </a:p>
          <a:p>
            <a:pPr lvl="1" eaLnBrk="1" hangingPunct="1">
              <a:lnSpc>
                <a:spcPct val="90000"/>
              </a:lnSpc>
            </a:pPr>
            <a:endParaRPr lang="zh-CN" altLang="en-US" sz="2400" dirty="0"/>
          </a:p>
        </p:txBody>
      </p:sp>
      <p:graphicFrame>
        <p:nvGraphicFramePr>
          <p:cNvPr id="18437" name="Object 6">
            <a:extLst>
              <a:ext uri="{FF2B5EF4-FFF2-40B4-BE49-F238E27FC236}">
                <a16:creationId xmlns:a16="http://schemas.microsoft.com/office/drawing/2014/main" id="{E55E6520-3B8C-4AFC-B0AA-09D8D6527C19}"/>
              </a:ext>
            </a:extLst>
          </p:cNvPr>
          <p:cNvGraphicFramePr>
            <a:graphicFrameLocks noGrp="1" noChangeAspect="1"/>
          </p:cNvGraphicFramePr>
          <p:nvPr>
            <p:ph sz="quarter" idx="3"/>
            <p:extLst>
              <p:ext uri="{D42A27DB-BD31-4B8C-83A1-F6EECF244321}">
                <p14:modId xmlns:p14="http://schemas.microsoft.com/office/powerpoint/2010/main" val="732046240"/>
              </p:ext>
            </p:extLst>
          </p:nvPr>
        </p:nvGraphicFramePr>
        <p:xfrm>
          <a:off x="2722113" y="1747903"/>
          <a:ext cx="2746375" cy="552450"/>
        </p:xfrm>
        <a:graphic>
          <a:graphicData uri="http://schemas.openxmlformats.org/presentationml/2006/ole">
            <mc:AlternateContent xmlns:mc="http://schemas.openxmlformats.org/markup-compatibility/2006">
              <mc:Choice xmlns:v="urn:schemas-microsoft-com:vml" Requires="v">
                <p:oleObj spid="_x0000_s1089" name="公式" r:id="rId4" imgW="504866" imgH="180778" progId="Equation.3">
                  <p:embed/>
                </p:oleObj>
              </mc:Choice>
              <mc:Fallback>
                <p:oleObj name="公式" r:id="rId4" imgW="504866" imgH="180778"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2113" y="1747903"/>
                        <a:ext cx="2746375"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日期占位符 1">
            <a:extLst>
              <a:ext uri="{FF2B5EF4-FFF2-40B4-BE49-F238E27FC236}">
                <a16:creationId xmlns:a16="http://schemas.microsoft.com/office/drawing/2014/main" id="{34D25BB9-F3C9-458A-9C0B-DA945F6970AF}"/>
              </a:ext>
            </a:extLst>
          </p:cNvPr>
          <p:cNvSpPr>
            <a:spLocks noGrp="1"/>
          </p:cNvSpPr>
          <p:nvPr>
            <p:ph type="dt" sz="half" idx="10"/>
          </p:nvPr>
        </p:nvSpPr>
        <p:spPr/>
        <p:txBody>
          <a:bodyPr/>
          <a:lstStyle/>
          <a:p>
            <a:pPr>
              <a:defRPr/>
            </a:pPr>
            <a:fld id="{8E4CE927-9DEA-4E96-835E-179C3DCC19F5}" type="datetime13">
              <a:rPr lang="zh-CN" altLang="en-US" smtClean="0"/>
              <a:t>下午5时25分39秒</a:t>
            </a:fld>
            <a:endParaRPr lang="en-US" altLang="zh-CN" dirty="0"/>
          </a:p>
        </p:txBody>
      </p:sp>
      <p:pic>
        <p:nvPicPr>
          <p:cNvPr id="18436" name="Picture 4">
            <a:extLst>
              <a:ext uri="{FF2B5EF4-FFF2-40B4-BE49-F238E27FC236}">
                <a16:creationId xmlns:a16="http://schemas.microsoft.com/office/drawing/2014/main" id="{838E475E-852B-474F-A209-17A86F2C22BF}"/>
              </a:ext>
            </a:extLst>
          </p:cNvPr>
          <p:cNvPicPr>
            <a:picLocks noGrp="1" noChangeAspect="1" noChangeArrowheads="1"/>
          </p:cNvPicPr>
          <p:nvPr>
            <p:ph sz="quarter" idx="2"/>
          </p:nvPr>
        </p:nvPicPr>
        <p:blipFill>
          <a:blip r:embed="rId6">
            <a:extLst>
              <a:ext uri="{28A0092B-C50C-407E-A947-70E740481C1C}">
                <a14:useLocalDpi xmlns:a14="http://schemas.microsoft.com/office/drawing/2010/main" val="0"/>
              </a:ext>
            </a:extLst>
          </a:blip>
          <a:srcRect/>
          <a:stretch>
            <a:fillRect/>
          </a:stretch>
        </p:blipFill>
        <p:spPr>
          <a:xfrm>
            <a:off x="292601" y="2942714"/>
            <a:ext cx="3330557" cy="3888432"/>
          </a:xfrm>
          <a:noFill/>
        </p:spPr>
      </p:pic>
      <p:sp>
        <p:nvSpPr>
          <p:cNvPr id="9" name="文本框 8">
            <a:extLst>
              <a:ext uri="{FF2B5EF4-FFF2-40B4-BE49-F238E27FC236}">
                <a16:creationId xmlns:a16="http://schemas.microsoft.com/office/drawing/2014/main" id="{9E6C4704-B6D5-4CF9-90D5-5E5ECF34A5CD}"/>
              </a:ext>
            </a:extLst>
          </p:cNvPr>
          <p:cNvSpPr txBox="1"/>
          <p:nvPr/>
        </p:nvSpPr>
        <p:spPr>
          <a:xfrm>
            <a:off x="3706158" y="3427300"/>
            <a:ext cx="461665" cy="3406644"/>
          </a:xfrm>
          <a:prstGeom prst="rect">
            <a:avLst/>
          </a:prstGeom>
          <a:noFill/>
        </p:spPr>
        <p:txBody>
          <a:bodyPr vert="eaVert" wrap="square">
            <a:spAutoFit/>
          </a:bodyPr>
          <a:lstStyle/>
          <a:p>
            <a:r>
              <a:rPr lang="zh-CN" altLang="en-US" sz="18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直角坐标系与球面坐标系的转换</a:t>
            </a:r>
            <a:endParaRPr lang="zh-CN" altLang="en-US"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F51F42A7-1F9D-4340-A13F-32C725B5AB5F}"/>
              </a:ext>
            </a:extLst>
          </p:cNvPr>
          <p:cNvSpPr txBox="1"/>
          <p:nvPr/>
        </p:nvSpPr>
        <p:spPr>
          <a:xfrm>
            <a:off x="981856" y="2214568"/>
            <a:ext cx="7900367" cy="757130"/>
          </a:xfrm>
          <a:prstGeom prst="rect">
            <a:avLst/>
          </a:prstGeom>
          <a:noFill/>
        </p:spPr>
        <p:txBody>
          <a:bodyPr wrap="square">
            <a:spAutoFit/>
          </a:bodyPr>
          <a:lstStyle/>
          <a:p>
            <a:pPr eaLnBrk="1" hangingPunct="1">
              <a:lnSpc>
                <a:spcPct val="90000"/>
              </a:lnSpc>
            </a:pP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把空间的点，投影到半径为</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r</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的圆球表面，通过方位角</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α</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和高度角</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δ</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（或天顶角</a:t>
            </a:r>
            <a:r>
              <a:rPr lang="en-US" altLang="zh-CN"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θ</a:t>
            </a:r>
            <a:r>
              <a:rPr lang="zh-CN" altLang="en-US" sz="2400" kern="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）表示位置</a:t>
            </a:r>
          </a:p>
        </p:txBody>
      </p:sp>
      <p:sp>
        <p:nvSpPr>
          <p:cNvPr id="15" name="文本框 14">
            <a:extLst>
              <a:ext uri="{FF2B5EF4-FFF2-40B4-BE49-F238E27FC236}">
                <a16:creationId xmlns:a16="http://schemas.microsoft.com/office/drawing/2014/main" id="{BD89F437-6030-4F53-9D70-26D967593D0B}"/>
              </a:ext>
            </a:extLst>
          </p:cNvPr>
          <p:cNvSpPr txBox="1"/>
          <p:nvPr/>
        </p:nvSpPr>
        <p:spPr>
          <a:xfrm>
            <a:off x="3301478" y="2985846"/>
            <a:ext cx="4718304" cy="341632"/>
          </a:xfrm>
          <a:prstGeom prst="rect">
            <a:avLst/>
          </a:prstGeom>
          <a:noFill/>
        </p:spPr>
        <p:txBody>
          <a:bodyPr wrap="square">
            <a:spAutoFit/>
          </a:bodyPr>
          <a:lstStyle/>
          <a:p>
            <a:pPr lvl="1" eaLnBrk="1" hangingPunct="1">
              <a:lnSpc>
                <a:spcPct val="90000"/>
              </a:lnSpc>
            </a:pPr>
            <a:r>
              <a:rPr lang="zh-CN" altLang="en-US" sz="1800" dirty="0">
                <a:solidFill>
                  <a:schemeClr val="bg1"/>
                </a:solidFill>
              </a:rPr>
              <a:t>－－常用于表述卫星位置</a:t>
            </a:r>
            <a:endParaRPr lang="en-US" altLang="zh-CN" sz="1800" dirty="0">
              <a:solidFill>
                <a:schemeClr val="bg1"/>
              </a:solidFill>
            </a:endParaRPr>
          </a:p>
        </p:txBody>
      </p:sp>
      <p:sp>
        <p:nvSpPr>
          <p:cNvPr id="12" name="AutoShape 15">
            <a:hlinkClick r:id="rId7" action="ppaction://hlinksldjump"/>
            <a:extLst>
              <a:ext uri="{FF2B5EF4-FFF2-40B4-BE49-F238E27FC236}">
                <a16:creationId xmlns:a16="http://schemas.microsoft.com/office/drawing/2014/main" id="{5BF4F1E6-FE70-4C69-AD4E-04B7C0FA6940}"/>
              </a:ext>
            </a:extLst>
          </p:cNvPr>
          <p:cNvSpPr>
            <a:spLocks noChangeArrowheads="1"/>
          </p:cNvSpPr>
          <p:nvPr/>
        </p:nvSpPr>
        <p:spPr bwMode="auto">
          <a:xfrm>
            <a:off x="8684057" y="6476966"/>
            <a:ext cx="471543" cy="411310"/>
          </a:xfrm>
          <a:prstGeom prst="leftArrow">
            <a:avLst>
              <a:gd name="adj1" fmla="val 50000"/>
              <a:gd name="adj2" fmla="val 25854"/>
            </a:avLst>
          </a:prstGeom>
          <a:solidFill>
            <a:schemeClr val="accent1"/>
          </a:solidFill>
          <a:ln>
            <a:noFill/>
          </a:ln>
          <a:effectLst/>
          <a:extLst>
            <a:ext uri="{91240B29-F687-4F45-9708-019B960494DF}">
              <a14:hiddenLine xmlns:a14="http://schemas.microsoft.com/office/drawing/2010/main" w="349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00FF"/>
              </a:buClr>
              <a:buSzPct val="60000"/>
              <a:buFont typeface="Wingdings" panose="05000000000000000000" pitchFamily="2" charset="2"/>
              <a:buChar char="n"/>
              <a:defRPr sz="3200" b="1">
                <a:solidFill>
                  <a:schemeClr val="bg1"/>
                </a:solidFill>
                <a:latin typeface="Tahoma" panose="020B0604030504040204" pitchFamily="34" charset="0"/>
                <a:ea typeface="华文细黑" panose="020106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bg1"/>
                </a:solidFill>
                <a:latin typeface="Tahoma" panose="020B0604030504040204" pitchFamily="34" charset="0"/>
                <a:ea typeface="幼圆" panose="020105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bg1"/>
                </a:solidFill>
                <a:latin typeface="Tahoma" panose="020B0604030504040204" pitchFamily="34" charset="0"/>
                <a:ea typeface="幼圆" panose="020105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bg1"/>
                </a:solidFill>
                <a:latin typeface="Tahoma" panose="020B0604030504040204" pitchFamily="34" charset="0"/>
                <a:ea typeface="华文细黑" panose="020106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bg1"/>
                </a:solidFill>
                <a:latin typeface="Tahoma" panose="020B0604030504040204" pitchFamily="34" charset="0"/>
                <a:ea typeface="幼圆" panose="02010509060101010101" pitchFamily="49" charset="-122"/>
              </a:defRPr>
            </a:lvl9pPr>
          </a:lstStyle>
          <a:p>
            <a:pPr eaLnBrk="1" hangingPunct="1">
              <a:spcBef>
                <a:spcPct val="0"/>
              </a:spcBef>
              <a:buClrTx/>
              <a:buSzTx/>
              <a:buFontTx/>
              <a:buNone/>
            </a:pPr>
            <a:endParaRPr lang="zh-CN" altLang="en-US" sz="1800" b="0">
              <a:solidFill>
                <a:schemeClr val="tx1"/>
              </a:solidFill>
              <a:ea typeface="宋体" panose="02010600030101010101" pitchFamily="2" charset="-122"/>
            </a:endParaRPr>
          </a:p>
        </p:txBody>
      </p:sp>
      <p:pic>
        <p:nvPicPr>
          <p:cNvPr id="4" name="图片 3">
            <a:extLst>
              <a:ext uri="{FF2B5EF4-FFF2-40B4-BE49-F238E27FC236}">
                <a16:creationId xmlns:a16="http://schemas.microsoft.com/office/drawing/2014/main" id="{5E6BF03A-7EA0-48F1-8AA8-270EA6910B39}"/>
              </a:ext>
            </a:extLst>
          </p:cNvPr>
          <p:cNvPicPr>
            <a:picLocks noChangeAspect="1"/>
          </p:cNvPicPr>
          <p:nvPr/>
        </p:nvPicPr>
        <p:blipFill>
          <a:blip r:embed="rId8"/>
          <a:stretch>
            <a:fillRect/>
          </a:stretch>
        </p:blipFill>
        <p:spPr>
          <a:xfrm>
            <a:off x="4263765" y="3503573"/>
            <a:ext cx="4324350" cy="3152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CE9DCB9-E291-44E0-8AA8-73A2073673E4}"/>
              </a:ext>
            </a:extLst>
          </p:cNvPr>
          <p:cNvSpPr>
            <a:spLocks noGrp="1" noChangeArrowheads="1"/>
          </p:cNvSpPr>
          <p:nvPr>
            <p:ph type="title"/>
          </p:nvPr>
        </p:nvSpPr>
        <p:spPr>
          <a:xfrm>
            <a:off x="1150938" y="393700"/>
            <a:ext cx="7793037" cy="1091083"/>
          </a:xfrm>
        </p:spPr>
        <p:txBody>
          <a:bodyPr/>
          <a:lstStyle/>
          <a:p>
            <a:pPr algn="ctr" eaLnBrk="1" hangingPunct="1"/>
            <a:r>
              <a:rPr lang="zh-CN" altLang="en-US" sz="3200" dirty="0"/>
              <a:t>大地坐标系</a:t>
            </a:r>
            <a:br>
              <a:rPr lang="zh-CN" altLang="en-US" sz="3200" dirty="0"/>
            </a:br>
            <a:r>
              <a:rPr lang="en-US" altLang="zh-CN" sz="3200" dirty="0"/>
              <a:t>geodetic coordinate system</a:t>
            </a:r>
          </a:p>
        </p:txBody>
      </p:sp>
      <p:sp>
        <p:nvSpPr>
          <p:cNvPr id="22531" name="Rectangle 3">
            <a:extLst>
              <a:ext uri="{FF2B5EF4-FFF2-40B4-BE49-F238E27FC236}">
                <a16:creationId xmlns:a16="http://schemas.microsoft.com/office/drawing/2014/main" id="{1C945D60-37E9-4162-B3DC-43293CD924DA}"/>
              </a:ext>
            </a:extLst>
          </p:cNvPr>
          <p:cNvSpPr>
            <a:spLocks noGrp="1" noChangeArrowheads="1"/>
          </p:cNvSpPr>
          <p:nvPr>
            <p:ph type="body" sz="half" idx="1"/>
          </p:nvPr>
        </p:nvSpPr>
        <p:spPr>
          <a:xfrm>
            <a:off x="611373" y="1740295"/>
            <a:ext cx="7921253" cy="4114800"/>
          </a:xfrm>
        </p:spPr>
        <p:txBody>
          <a:bodyPr/>
          <a:lstStyle/>
          <a:p>
            <a:pPr eaLnBrk="1" hangingPunct="1"/>
            <a:r>
              <a:rPr lang="zh-CN" altLang="en-US" sz="2800" dirty="0"/>
              <a:t>以</a:t>
            </a:r>
            <a:r>
              <a:rPr lang="en-US" altLang="zh-CN" sz="2800" dirty="0"/>
              <a:t>(</a:t>
            </a:r>
            <a:r>
              <a:rPr lang="zh-CN" altLang="en-US" sz="2800" dirty="0"/>
              <a:t>参考</a:t>
            </a:r>
            <a:r>
              <a:rPr lang="en-US" altLang="zh-CN" sz="2800" dirty="0"/>
              <a:t>)</a:t>
            </a:r>
            <a:r>
              <a:rPr lang="zh-CN" altLang="en-US" sz="2800" dirty="0"/>
              <a:t>椭球中心为原点、起始子午面和赤道面为基准面的地球坐标系。</a:t>
            </a:r>
          </a:p>
          <a:p>
            <a:pPr eaLnBrk="1" hangingPunct="1"/>
            <a:r>
              <a:rPr lang="zh-CN" altLang="en-US" sz="2800" dirty="0"/>
              <a:t>表示法</a:t>
            </a:r>
          </a:p>
          <a:p>
            <a:pPr eaLnBrk="1" hangingPunct="1"/>
            <a:r>
              <a:rPr lang="zh-CN" altLang="en-US" sz="2800" dirty="0"/>
              <a:t>　　　　</a:t>
            </a:r>
          </a:p>
          <a:p>
            <a:pPr eaLnBrk="1" hangingPunct="1"/>
            <a:endParaRPr lang="en-US" altLang="zh-CN" sz="2800" dirty="0"/>
          </a:p>
        </p:txBody>
      </p:sp>
      <p:graphicFrame>
        <p:nvGraphicFramePr>
          <p:cNvPr id="22532" name="Object 4">
            <a:extLst>
              <a:ext uri="{FF2B5EF4-FFF2-40B4-BE49-F238E27FC236}">
                <a16:creationId xmlns:a16="http://schemas.microsoft.com/office/drawing/2014/main" id="{91D86C62-BB2F-4AD5-967B-8CF77D124197}"/>
              </a:ext>
            </a:extLst>
          </p:cNvPr>
          <p:cNvGraphicFramePr>
            <a:graphicFrameLocks noGrp="1" noChangeAspect="1"/>
          </p:cNvGraphicFramePr>
          <p:nvPr>
            <p:ph sz="quarter" idx="2"/>
            <p:extLst>
              <p:ext uri="{D42A27DB-BD31-4B8C-83A1-F6EECF244321}">
                <p14:modId xmlns:p14="http://schemas.microsoft.com/office/powerpoint/2010/main" val="1663710469"/>
              </p:ext>
            </p:extLst>
          </p:nvPr>
        </p:nvGraphicFramePr>
        <p:xfrm>
          <a:off x="2277269" y="2780928"/>
          <a:ext cx="1055688" cy="444500"/>
        </p:xfrm>
        <a:graphic>
          <a:graphicData uri="http://schemas.openxmlformats.org/presentationml/2006/ole">
            <mc:AlternateContent xmlns:mc="http://schemas.openxmlformats.org/markup-compatibility/2006">
              <mc:Choice xmlns:v="urn:schemas-microsoft-com:vml" Requires="v">
                <p:oleObj spid="_x0000_s2114" name="公式" r:id="rId4" imgW="581080" imgH="180778" progId="Equation.3">
                  <p:embed/>
                </p:oleObj>
              </mc:Choice>
              <mc:Fallback>
                <p:oleObj name="公式" r:id="rId4" imgW="581080" imgH="18077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7269" y="2780928"/>
                        <a:ext cx="1055688"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533" name="Picture 6">
            <a:extLst>
              <a:ext uri="{FF2B5EF4-FFF2-40B4-BE49-F238E27FC236}">
                <a16:creationId xmlns:a16="http://schemas.microsoft.com/office/drawing/2014/main" id="{9A442D9E-6A68-42F5-A7CF-6338B389D9DA}"/>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3454400" y="2624138"/>
            <a:ext cx="5510213" cy="4233862"/>
          </a:xfrm>
          <a:noFill/>
        </p:spPr>
      </p:pic>
      <p:sp>
        <p:nvSpPr>
          <p:cNvPr id="22534" name="Line 8">
            <a:extLst>
              <a:ext uri="{FF2B5EF4-FFF2-40B4-BE49-F238E27FC236}">
                <a16:creationId xmlns:a16="http://schemas.microsoft.com/office/drawing/2014/main" id="{E8F42A67-896D-4C96-A992-9BDB69BB96ED}"/>
              </a:ext>
            </a:extLst>
          </p:cNvPr>
          <p:cNvSpPr>
            <a:spLocks noChangeShapeType="1"/>
          </p:cNvSpPr>
          <p:nvPr/>
        </p:nvSpPr>
        <p:spPr bwMode="auto">
          <a:xfrm flipH="1">
            <a:off x="5076825" y="4005263"/>
            <a:ext cx="647700" cy="1008062"/>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日期占位符 1">
            <a:extLst>
              <a:ext uri="{FF2B5EF4-FFF2-40B4-BE49-F238E27FC236}">
                <a16:creationId xmlns:a16="http://schemas.microsoft.com/office/drawing/2014/main" id="{74F945AC-CAD4-44BA-97B0-0358647A5D57}"/>
              </a:ext>
            </a:extLst>
          </p:cNvPr>
          <p:cNvSpPr>
            <a:spLocks noGrp="1"/>
          </p:cNvSpPr>
          <p:nvPr>
            <p:ph type="dt" sz="half" idx="10"/>
          </p:nvPr>
        </p:nvSpPr>
        <p:spPr/>
        <p:txBody>
          <a:bodyPr/>
          <a:lstStyle/>
          <a:p>
            <a:pPr>
              <a:defRPr/>
            </a:pPr>
            <a:fld id="{4122ACC1-0EA3-4E70-A2BD-FF46E04BCA81}" type="datetime13">
              <a:rPr lang="zh-CN" altLang="en-US" smtClean="0"/>
              <a:t>下午5时25分39秒</a:t>
            </a:fld>
            <a:endParaRPr lang="en-US" altLang="zh-CN"/>
          </a:p>
        </p:txBody>
      </p:sp>
    </p:spTree>
  </p:cSld>
  <p:clrMapOvr>
    <a:masterClrMapping/>
  </p:clrMapOvr>
</p:sld>
</file>

<file path=ppt/theme/theme1.xml><?xml version="1.0" encoding="utf-8"?>
<a:theme xmlns:a="http://schemas.openxmlformats.org/drawingml/2006/main" name="Blends">
  <a:themeElements>
    <a:clrScheme name="自定义 2">
      <a:dk1>
        <a:srgbClr val="000000"/>
      </a:dk1>
      <a:lt1>
        <a:srgbClr val="FFFFFF"/>
      </a:lt1>
      <a:dk2>
        <a:srgbClr val="333399"/>
      </a:dk2>
      <a:lt2>
        <a:srgbClr val="FF99FF"/>
      </a:lt2>
      <a:accent1>
        <a:srgbClr val="00E4A8"/>
      </a:accent1>
      <a:accent2>
        <a:srgbClr val="FFCF01"/>
      </a:accent2>
      <a:accent3>
        <a:srgbClr val="FFFFFF"/>
      </a:accent3>
      <a:accent4>
        <a:srgbClr val="000000"/>
      </a:accent4>
      <a:accent5>
        <a:srgbClr val="AAEFD1"/>
      </a:accent5>
      <a:accent6>
        <a:srgbClr val="E7BB01"/>
      </a:accent6>
      <a:hlink>
        <a:srgbClr val="FFFF00"/>
      </a:hlink>
      <a:folHlink>
        <a:srgbClr val="E7BB01"/>
      </a:folHlink>
    </a:clrScheme>
    <a:fontScheme name="Blends">
      <a:majorFont>
        <a:latin typeface="Tahoma"/>
        <a:ea typeface="华文细黑"/>
        <a:cs typeface=""/>
      </a:majorFont>
      <a:minorFont>
        <a:latin typeface="Tahom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4925" cap="flat" cmpd="sng" algn="ctr">
          <a:solidFill>
            <a:srgbClr val="008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solidFill>
          <a:schemeClr val="accent1"/>
        </a:solidFill>
        <a:ln w="19050" cap="flat" cmpd="sng" algn="ctr">
          <a:solidFill>
            <a:schemeClr val="accent3"/>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CCCC"/>
        </a:hlink>
        <a:folHlink>
          <a:srgbClr val="3333C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FF00"/>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FF99FF"/>
        </a:lt2>
        <a:accent1>
          <a:srgbClr val="00E4A8"/>
        </a:accent1>
        <a:accent2>
          <a:srgbClr val="FFCF01"/>
        </a:accent2>
        <a:accent3>
          <a:srgbClr val="FFFFFF"/>
        </a:accent3>
        <a:accent4>
          <a:srgbClr val="000000"/>
        </a:accent4>
        <a:accent5>
          <a:srgbClr val="AAEFD1"/>
        </a:accent5>
        <a:accent6>
          <a:srgbClr val="E7BB01"/>
        </a:accent6>
        <a:hlink>
          <a:srgbClr val="FFFF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GPSSky</Template>
  <TotalTime>2722</TotalTime>
  <Words>2974</Words>
  <Application>Microsoft Office PowerPoint</Application>
  <PresentationFormat>全屏显示(4:3)</PresentationFormat>
  <Paragraphs>428</Paragraphs>
  <Slides>40</Slides>
  <Notes>34</Notes>
  <HiddenSlides>8</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40</vt:i4>
      </vt:variant>
    </vt:vector>
  </HeadingPairs>
  <TitlesOfParts>
    <vt:vector size="66" baseType="lpstr">
      <vt:lpstr>Helvetica Neue</vt:lpstr>
      <vt:lpstr>KaTeX_Math</vt:lpstr>
      <vt:lpstr>system-ui</vt:lpstr>
      <vt:lpstr>阿里巴巴普惠体</vt:lpstr>
      <vt:lpstr>等线</vt:lpstr>
      <vt:lpstr>方正大黑简体</vt:lpstr>
      <vt:lpstr>仿宋</vt:lpstr>
      <vt:lpstr>黑体</vt:lpstr>
      <vt:lpstr>黑体,Bold</vt:lpstr>
      <vt:lpstr>华文楷体</vt:lpstr>
      <vt:lpstr>华文细黑</vt:lpstr>
      <vt:lpstr>楷体</vt:lpstr>
      <vt:lpstr>楷体_GB2312</vt:lpstr>
      <vt:lpstr>宋体</vt:lpstr>
      <vt:lpstr>宋体,Bold</vt:lpstr>
      <vt:lpstr>Arial</vt:lpstr>
      <vt:lpstr>Cambria</vt:lpstr>
      <vt:lpstr>Cambria Math</vt:lpstr>
      <vt:lpstr>Courier New</vt:lpstr>
      <vt:lpstr>Segoe UI</vt:lpstr>
      <vt:lpstr>Symbol</vt:lpstr>
      <vt:lpstr>Tahoma</vt:lpstr>
      <vt:lpstr>Times New Roman</vt:lpstr>
      <vt:lpstr>Wingdings</vt:lpstr>
      <vt:lpstr>Blends</vt:lpstr>
      <vt:lpstr>公式</vt:lpstr>
      <vt:lpstr>第二章  　坐标系和时间系</vt:lpstr>
      <vt:lpstr>卫星导航系统的功能</vt:lpstr>
      <vt:lpstr>坐标系和系统时</vt:lpstr>
      <vt:lpstr>概述</vt:lpstr>
      <vt:lpstr>主要内容</vt:lpstr>
      <vt:lpstr>卫星定位常见的坐标系分类</vt:lpstr>
      <vt:lpstr>空间直角坐标系</vt:lpstr>
      <vt:lpstr>球面坐标系</vt:lpstr>
      <vt:lpstr>大地坐标系 geodetic coordinate system</vt:lpstr>
      <vt:lpstr>直角坐标系与大地坐标系的转换</vt:lpstr>
      <vt:lpstr>PowerPoint 演示文稿</vt:lpstr>
      <vt:lpstr>天球坐标系</vt:lpstr>
      <vt:lpstr>地球坐标系</vt:lpstr>
      <vt:lpstr>星固坐标系</vt:lpstr>
      <vt:lpstr>站心赤道直角坐标系与站心地平直角坐标系</vt:lpstr>
      <vt:lpstr>站心赤道直角坐标系与站心地平直角坐标系</vt:lpstr>
      <vt:lpstr>坐标系类型</vt:lpstr>
      <vt:lpstr>PowerPoint 演示文稿</vt:lpstr>
      <vt:lpstr>2.1.4　卫星中常用的坐标系</vt:lpstr>
      <vt:lpstr>岁差与章动参数的计算</vt:lpstr>
      <vt:lpstr>岁差与章动参数的计算</vt:lpstr>
      <vt:lpstr>目前中国常用的坐标系统</vt:lpstr>
      <vt:lpstr>WGS84（大地）坐标系</vt:lpstr>
      <vt:lpstr>PowerPoint 演示文稿</vt:lpstr>
      <vt:lpstr>1954年北京坐标系 （P54）</vt:lpstr>
      <vt:lpstr>1980年国家大地坐标系（西安80）</vt:lpstr>
      <vt:lpstr>CGCS2000(China Geodetic Coordinate System 2000)  2000中国大地坐标系</vt:lpstr>
      <vt:lpstr>GNSS坐标系统 </vt:lpstr>
      <vt:lpstr>GNSS坐标系统表 </vt:lpstr>
      <vt:lpstr>GNSS坐标系统表 </vt:lpstr>
      <vt:lpstr>2.3　坐标系统之间的转换</vt:lpstr>
      <vt:lpstr>不同空间直角坐标系之间的转换</vt:lpstr>
      <vt:lpstr>不同空间直角坐标系之间的转换公式</vt:lpstr>
      <vt:lpstr>PowerPoint 演示文稿</vt:lpstr>
      <vt:lpstr>PowerPoint 演示文稿</vt:lpstr>
      <vt:lpstr>不同大地坐标系的换算</vt:lpstr>
      <vt:lpstr>PowerPoint 演示文稿</vt:lpstr>
      <vt:lpstr>大地坐标与高斯平面坐标的转换</vt:lpstr>
      <vt:lpstr>本章重点</vt:lpstr>
      <vt:lpstr>参考文献资料</vt:lpstr>
    </vt:vector>
  </TitlesOfParts>
  <Company>FJNU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坐标系和时间系</dc:title>
  <dc:creator>黄万里</dc:creator>
  <cp:lastModifiedBy>hwl</cp:lastModifiedBy>
  <cp:revision>207</cp:revision>
  <dcterms:created xsi:type="dcterms:W3CDTF">2003-08-27T12:53:22Z</dcterms:created>
  <dcterms:modified xsi:type="dcterms:W3CDTF">2025-02-27T09:38:36Z</dcterms:modified>
</cp:coreProperties>
</file>