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24"/>
  </p:notesMasterIdLst>
  <p:sldIdLst>
    <p:sldId id="269" r:id="rId2"/>
    <p:sldId id="258" r:id="rId3"/>
    <p:sldId id="270" r:id="rId4"/>
    <p:sldId id="271" r:id="rId5"/>
    <p:sldId id="272" r:id="rId6"/>
    <p:sldId id="256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3" r:id="rId17"/>
    <p:sldId id="267" r:id="rId18"/>
    <p:sldId id="275" r:id="rId19"/>
    <p:sldId id="274" r:id="rId20"/>
    <p:sldId id="268" r:id="rId21"/>
    <p:sldId id="276" r:id="rId22"/>
    <p:sldId id="277" r:id="rId23"/>
  </p:sldIdLst>
  <p:sldSz cx="9144000" cy="6858000" type="screen4x3"/>
  <p:notesSz cx="7099300" cy="10234613"/>
  <p:embeddedFontLst>
    <p:embeddedFont>
      <p:font typeface="Cambria Math" panose="02040503050406030204" pitchFamily="18" charset="0"/>
      <p:regular r:id="rId25"/>
    </p:embeddedFont>
    <p:embeddedFont>
      <p:font typeface="黑体" panose="02010609060101010101" pitchFamily="49" charset="-122"/>
      <p:regular r:id="rId26"/>
    </p:embeddedFont>
    <p:embeddedFont>
      <p:font typeface="华文细黑" panose="02010600040101010101" pitchFamily="2" charset="-122"/>
      <p:regular r:id="rId27"/>
    </p:embeddedFont>
  </p:embeddedFont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623" autoAdjust="0"/>
  </p:normalViewPr>
  <p:slideViewPr>
    <p:cSldViewPr>
      <p:cViewPr varScale="1">
        <p:scale>
          <a:sx n="64" d="100"/>
          <a:sy n="64" d="100"/>
        </p:scale>
        <p:origin x="1210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961F11B6-38FD-450E-99F7-7A66FDB47D2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5AC247B1-D1C8-44C6-879C-35CA5B5FFF1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80175BBD-38CA-412A-BA47-32B892E10B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5893" name="Rectangle 5">
            <a:extLst>
              <a:ext uri="{FF2B5EF4-FFF2-40B4-BE49-F238E27FC236}">
                <a16:creationId xmlns:a16="http://schemas.microsoft.com/office/drawing/2014/main" id="{FFEA4C2E-0722-47AD-8892-476C4917486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5894" name="Rectangle 6">
            <a:extLst>
              <a:ext uri="{FF2B5EF4-FFF2-40B4-BE49-F238E27FC236}">
                <a16:creationId xmlns:a16="http://schemas.microsoft.com/office/drawing/2014/main" id="{5D6825EE-BD82-48C5-A213-6DFB4BF7B43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5895" name="Rectangle 7">
            <a:extLst>
              <a:ext uri="{FF2B5EF4-FFF2-40B4-BE49-F238E27FC236}">
                <a16:creationId xmlns:a16="http://schemas.microsoft.com/office/drawing/2014/main" id="{40EAF6E6-B41B-44A6-BC7C-8A88924A052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AFBEDBE6-F3B0-4866-96D7-4D5FF353DB6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23655133-454A-4CB8-BC78-41B74D5ED2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28248878-5D4C-41F3-9E0D-95B511CE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9EFD939D-1CDF-4959-B0F3-7FFC18B9C1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8C43AB2-AAD4-41A4-A0BE-1650CC5B4F9C}" type="slidenum">
              <a:rPr lang="en-US" altLang="zh-CN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D88FD215-3AB0-44F7-96E9-94157FB7C6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DDD5996-67F4-4AAC-A1B1-82B9148CECFD}" type="slidenum">
              <a:rPr lang="en-US" altLang="zh-CN"/>
              <a:pPr eaLnBrk="1" hangingPunct="1"/>
              <a:t>10</a:t>
            </a:fld>
            <a:endParaRPr lang="en-US" altLang="zh-CN"/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FE604D90-3C17-4434-922B-BFA01C6B79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7256A577-E34E-4638-A518-89B1B9D4B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MW</a:t>
            </a:r>
            <a:r>
              <a:rPr lang="zh-CN" altLang="en-US" dirty="0"/>
              <a:t>观测值指</a:t>
            </a:r>
            <a:r>
              <a:rPr lang="en-US" altLang="zh-CN" dirty="0"/>
              <a:t>Melbourne-</a:t>
            </a:r>
            <a:r>
              <a:rPr lang="en-US" altLang="zh-CN" dirty="0" err="1"/>
              <a:t>W</a:t>
            </a:r>
            <a:r>
              <a:rPr lang="en-US" altLang="zh-CN" dirty="0" err="1">
                <a:cs typeface="Arial" panose="020B0604020202020204" pitchFamily="34" charset="0"/>
              </a:rPr>
              <a:t>ü</a:t>
            </a:r>
            <a:r>
              <a:rPr lang="en-US" altLang="zh-CN" dirty="0" err="1"/>
              <a:t>bbena</a:t>
            </a:r>
            <a:r>
              <a:rPr lang="zh-CN" altLang="en-US" dirty="0"/>
              <a:t>组合观测值，参见</a:t>
            </a:r>
            <a:r>
              <a:rPr lang="en-US" altLang="zh-CN" b="1" dirty="0">
                <a:solidFill>
                  <a:schemeClr val="accent2"/>
                </a:solidFill>
              </a:rPr>
              <a:t>《</a:t>
            </a:r>
            <a:r>
              <a:rPr lang="zh-CN" altLang="en-US" b="1" dirty="0">
                <a:solidFill>
                  <a:schemeClr val="accent2"/>
                </a:solidFill>
              </a:rPr>
              <a:t>卫星导航定位新技术及高精度数据处理方法</a:t>
            </a:r>
            <a:r>
              <a:rPr lang="en-US" altLang="zh-CN" b="1" dirty="0">
                <a:solidFill>
                  <a:schemeClr val="accent2"/>
                </a:solidFill>
              </a:rPr>
              <a:t>》</a:t>
            </a:r>
            <a:r>
              <a:rPr lang="zh-CN" altLang="en-US" b="1" dirty="0">
                <a:solidFill>
                  <a:schemeClr val="accent2"/>
                </a:solidFill>
              </a:rPr>
              <a:t>第二章 周跳探测及处理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160E3A2A-3E73-4B35-AC9C-38465E97EE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65D97A1-A20D-4D7F-9855-7B4A6166F596}" type="slidenum">
              <a:rPr lang="en-US" altLang="zh-CN"/>
              <a:pPr eaLnBrk="1" hangingPunct="1"/>
              <a:t>20</a:t>
            </a:fld>
            <a:endParaRPr lang="en-US" altLang="zh-CN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8D00146E-1D25-4B2D-A2D9-309CB5091B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2DAB2458-F52F-4490-94DE-355E3BE328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为了便于用计算机计算，常采用多项式拟合的方法。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>
            <a:extLst>
              <a:ext uri="{FF2B5EF4-FFF2-40B4-BE49-F238E27FC236}">
                <a16:creationId xmlns:a16="http://schemas.microsoft.com/office/drawing/2014/main" id="{56AC50C3-EB0D-4625-B38E-8BBF8E56B7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A9A5956-D237-4CC1-BB90-F89B75742BC8}" type="slidenum">
              <a:rPr lang="en-US" altLang="zh-CN"/>
              <a:pPr eaLnBrk="1" hangingPunct="1"/>
              <a:t>21</a:t>
            </a:fld>
            <a:endParaRPr lang="en-US" altLang="zh-CN"/>
          </a:p>
        </p:txBody>
      </p:sp>
      <p:sp>
        <p:nvSpPr>
          <p:cNvPr id="43011" name="Rectangle 2">
            <a:extLst>
              <a:ext uri="{FF2B5EF4-FFF2-40B4-BE49-F238E27FC236}">
                <a16:creationId xmlns:a16="http://schemas.microsoft.com/office/drawing/2014/main" id="{DB4C5C4B-A709-4FA1-8BFD-2480E6D6DB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3012" name="Rectangle 3">
            <a:extLst>
              <a:ext uri="{FF2B5EF4-FFF2-40B4-BE49-F238E27FC236}">
                <a16:creationId xmlns:a16="http://schemas.microsoft.com/office/drawing/2014/main" id="{4B4676B3-99CD-45DB-92DA-399BFADD8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IDL</a:t>
            </a:r>
            <a:r>
              <a:rPr lang="zh-CN" altLang="en-US"/>
              <a:t>中解算：</a:t>
            </a:r>
          </a:p>
          <a:p>
            <a:pPr eaLnBrk="1" hangingPunct="1"/>
            <a:r>
              <a:rPr lang="en-US" altLang="zh-CN"/>
              <a:t>a=[[1,15,225,3375],[1,30,900,27000],[1,45,2025,25589],[1,60,3600,216000]]</a:t>
            </a:r>
          </a:p>
          <a:p>
            <a:pPr eaLnBrk="1" hangingPunct="1"/>
            <a:r>
              <a:rPr lang="en-US" altLang="zh-CN"/>
              <a:t>b=[475833.2251,487441.9784,499450.5455,511861.4338]</a:t>
            </a:r>
          </a:p>
          <a:p>
            <a:pPr eaLnBrk="1" hangingPunct="1"/>
            <a:r>
              <a:rPr lang="en-US" altLang="zh-CN"/>
              <a:t>x = LA_LINEAR_EQUATION(a, b)</a:t>
            </a:r>
          </a:p>
          <a:p>
            <a:pPr eaLnBrk="1" hangingPunct="1"/>
            <a:r>
              <a:rPr lang="en-US" altLang="zh-CN"/>
              <a:t>PRINT, 'LA_LINEAR_EQUATION solution:', X 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f = </a:t>
            </a:r>
            <a:r>
              <a:rPr lang="en-US" altLang="zh-CN" b="1"/>
              <a:t>464625.</a:t>
            </a:r>
            <a:r>
              <a:rPr lang="en-US" altLang="zh-CN"/>
              <a:t>+</a:t>
            </a:r>
            <a:r>
              <a:rPr lang="en-US" altLang="zh-CN" b="1"/>
              <a:t>733.888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+ </a:t>
            </a:r>
            <a:r>
              <a:rPr lang="en-US" altLang="zh-CN" b="1"/>
              <a:t>0.889122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 + </a:t>
            </a:r>
            <a:r>
              <a:rPr lang="en-US" altLang="zh-CN" b="1"/>
              <a:t>1.16764e-005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  <a:r>
              <a:rPr lang="en-US" altLang="zh-CN"/>
              <a:t>*</a:t>
            </a:r>
            <a:r>
              <a:rPr lang="en-US" altLang="zh-CN" b="1"/>
              <a:t>75</a:t>
            </a:r>
          </a:p>
          <a:p>
            <a:pPr eaLnBrk="1" hangingPunct="1"/>
            <a:endParaRPr lang="en-US" altLang="zh-CN" b="1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C6D7E897-AACB-4287-8B98-4B176C35A701}"/>
              </a:ext>
            </a:extLst>
          </p:cNvPr>
          <p:cNvGrpSpPr>
            <a:grpSpLocks/>
          </p:cNvGrpSpPr>
          <p:nvPr/>
        </p:nvGrpSpPr>
        <p:grpSpPr bwMode="auto">
          <a:xfrm>
            <a:off x="0" y="6489700"/>
            <a:ext cx="9144000" cy="393700"/>
            <a:chOff x="0" y="4136"/>
            <a:chExt cx="5760" cy="192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21558342-E221-43E2-996D-B30EC0435E2B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46E70B9-8FB2-4EE0-8DF7-74DD548A058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 dirty="0"/>
                <a:t>福建师范大学地理科学学院地理信息科学系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1866929C-8D9E-4DEC-B345-741FEFCECD40}"/>
              </a:ext>
            </a:extLst>
          </p:cNvPr>
          <p:cNvGrpSpPr>
            <a:grpSpLocks/>
          </p:cNvGrpSpPr>
          <p:nvPr/>
        </p:nvGrpSpPr>
        <p:grpSpPr bwMode="auto">
          <a:xfrm>
            <a:off x="0" y="1828800"/>
            <a:ext cx="9144000" cy="1828800"/>
            <a:chOff x="0" y="0"/>
            <a:chExt cx="5760" cy="912"/>
          </a:xfrm>
        </p:grpSpPr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78A92E10-AED6-4D1B-BC51-3C18C5084387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144"/>
              <a:ext cx="5760" cy="768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C014914D-C49D-452B-BA07-F701CDF9F5F5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080" y="0"/>
              <a:ext cx="1296" cy="720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" name="Rectangle 8">
              <a:extLst>
                <a:ext uri="{FF2B5EF4-FFF2-40B4-BE49-F238E27FC236}">
                  <a16:creationId xmlns:a16="http://schemas.microsoft.com/office/drawing/2014/main" id="{F25E77B0-2149-4997-ACB2-B48362C2F763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752" y="0"/>
              <a:ext cx="1008" cy="192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pic>
        <p:nvPicPr>
          <p:cNvPr id="11" name="Picture 14" descr="fjnuLogo">
            <a:extLst>
              <a:ext uri="{FF2B5EF4-FFF2-40B4-BE49-F238E27FC236}">
                <a16:creationId xmlns:a16="http://schemas.microsoft.com/office/drawing/2014/main" id="{00109A83-1012-4E93-8938-78B788B514E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9625" y="1066800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15">
            <a:extLst>
              <a:ext uri="{FF2B5EF4-FFF2-40B4-BE49-F238E27FC236}">
                <a16:creationId xmlns:a16="http://schemas.microsoft.com/office/drawing/2014/main" id="{D0B6AC7F-EE6F-45C7-9D89-835036C396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71800" y="5867400"/>
            <a:ext cx="2911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/>
              <a:t>GPS_2000zy@163.com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271BE267-1D7C-4201-BAC0-BEB4ABE8D5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BD63693-527C-45F3-BE29-57CC380453C1}" type="datetime11">
              <a:rPr lang="zh-CN" altLang="en-US"/>
              <a:pPr>
                <a:defRPr/>
              </a:pPr>
              <a:t>15:26:46</a:t>
            </a:fld>
            <a:endParaRPr lang="en-US" altLang="zh-CN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D4BFEFED-E755-4996-A05F-866FCE8CEBF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904C8C4E-AD4C-4A00-874C-37508A815D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0F347F-876E-4F41-BCA9-508DDBB94E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2753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6DA63-0D12-4313-9E9F-52CA9E57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F7C7BA2-9EB6-4C2B-A6E4-5D63899DA364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8A5D17-1D39-4B28-A5AA-FE33EF3D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C6BED9-46E1-40BB-ACD7-7F6F73E4B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16AE88-BA34-4D83-BBE6-970A1F4086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799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72300" y="304800"/>
            <a:ext cx="2171700" cy="5821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362700" cy="5821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3B157B-4507-49B4-B941-84670962E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1655E72-D802-441C-AC82-D7CC44EAAE28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43EBC-8F8B-423F-80B0-D0A18865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CE511-27D0-4F93-AAB1-AA01E95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9684F-F400-44DD-81CF-C8BE5D7D1C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951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78A27D-736C-4890-A1DE-850D83F2B4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A05C642-C103-4305-BD2D-F86C4D5984B7}" type="datetime11">
              <a:rPr lang="zh-CN" altLang="en-US"/>
              <a:pPr>
                <a:defRPr/>
              </a:pPr>
              <a:t>15:26:47</a:t>
            </a:fld>
            <a:endParaRPr lang="en-US" altLang="zh-CN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F823D2-B252-4F4D-BB69-915CFE31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7968F43-42C9-401B-8E7C-D6793F2A0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43587A-6A25-480B-B0A2-F65E93E25BD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7252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8D86D-B1C4-4F66-9C1D-B25E1E39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B47A8B5-7397-4EC1-8FDC-CB77C6C0636B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488EAF-92E2-46BC-BD75-BCED9AD6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6A9901-C2C3-43CD-B9BC-A4AC1C1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732933-A324-4B8C-B6E8-5055FDC30C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220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标题，两项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304800"/>
            <a:ext cx="8229600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4038600" cy="241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" y="3709988"/>
            <a:ext cx="4038600" cy="24161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648200" y="1143000"/>
            <a:ext cx="4038600" cy="4983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4D3531E2-5DD5-4A8B-A55D-62C856D0A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505200" y="6629400"/>
            <a:ext cx="2133600" cy="233363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9EE5A1B-1796-46D6-918B-0DC935A1166D}" type="datetime11">
              <a:rPr lang="zh-CN" altLang="en-US"/>
              <a:pPr>
                <a:defRPr/>
              </a:pPr>
              <a:t>15:26:47</a:t>
            </a:fld>
            <a:endParaRPr lang="en-US" altLang="zh-CN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AF97F0A-FDE4-4E90-8F7F-FEAA48E55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895600" cy="304800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BB9769DE-1AC9-44FA-A60B-44F811F75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89FF3D-0963-4338-A7CF-DA88A4A8BEC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1989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CB713D-DDD4-427B-9EAE-9FCEC3F1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9FB853-1B17-42DB-A2BB-60D74DCB7C63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F12AB3-CE2C-4A29-ACAA-B61C36D8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B4D3B-A21C-4983-BED0-D1B7EECC6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43D89B-F4BE-47FC-913F-837DC25132E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388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DC94AE-CEE6-4353-856B-60DFA832A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E1392D2-6651-4AB2-9C8F-956CCC321F0B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39E372-6884-4AAB-8937-A4AD105FA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A29C14-296A-4537-A92D-BB60F3F86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321935-6AE8-407D-BC05-CF97A8BB1B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8988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4983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719CB7-063A-47A2-818B-9A5FBF809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50BD6E1-2E7B-416C-BC24-A3D7EE2E7708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77635E-D935-4BFB-84FA-BFDC2C601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095306-0EB8-40F3-B4C8-05C63813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72E54-EB67-46AE-8A25-710AC9A75C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626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034D1C-7FD3-40D5-8CCC-6FAC18ADE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3DD1EF9-59BF-46EF-9898-EC5981790E57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766CE6-096C-45FE-A2B6-9A95FCFD2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AE6907-4FCD-40AE-9A69-D40CF6F1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AF002-79CD-4F7E-8E0F-D89C2FB206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8180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DB2F60F-E76B-4352-8242-96C0D6E9D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0C96CE-4CAF-487F-AE34-773351351D56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D3420-591D-4171-9C0B-F8184A8F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B2444C-A5BF-4632-93F6-154393FB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7DABB-621B-4271-B468-D7E4E7D936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159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1A3A992-CA29-444E-A2E8-D67C7967A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D11BE20-F02C-4D94-9A26-1FDC499218E6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D56FBE-B6C5-46D3-9FFA-0F7710F2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1557320-DDE0-4D40-BDD8-62D22975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7B3136-EEED-4207-8EF5-C8F60DC68A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9300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CB66081-7526-493E-BAFA-B570750D8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A88486E-0F8A-47C0-B4DC-2E4C5F3C76FB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6FCE8A-D9C5-424A-9275-B96E2D09A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EF63C6-292C-4BDF-86CE-23AF56CF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D0D30-2916-4B40-B473-50D6DA4F61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12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5B9CD5-8EAC-4A75-A15A-322D9F21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E5ECD50-02FD-4D91-8A73-D0658E31A08F}" type="datetime11">
              <a:rPr lang="zh-CN" altLang="en-US"/>
              <a:pPr>
                <a:defRPr/>
              </a:pPr>
              <a:t>15:26:47</a:t>
            </a:fld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91B2917-7A94-460C-BF47-A81E04429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0F920A1-43A3-444B-A878-C924695E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50E60-80DB-4553-BC3C-80D0F103434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87938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E8B4E6D-C088-494E-9AB0-B9C2853A86C6}"/>
              </a:ext>
            </a:extLst>
          </p:cNvPr>
          <p:cNvGrpSpPr>
            <a:grpSpLocks/>
          </p:cNvGrpSpPr>
          <p:nvPr/>
        </p:nvGrpSpPr>
        <p:grpSpPr bwMode="auto">
          <a:xfrm>
            <a:off x="0" y="6565900"/>
            <a:ext cx="9144000" cy="304800"/>
            <a:chOff x="0" y="4136"/>
            <a:chExt cx="5760" cy="192"/>
          </a:xfrm>
        </p:grpSpPr>
        <p:sp>
          <p:nvSpPr>
            <p:cNvPr id="1038" name="Oval 3">
              <a:extLst>
                <a:ext uri="{FF2B5EF4-FFF2-40B4-BE49-F238E27FC236}">
                  <a16:creationId xmlns:a16="http://schemas.microsoft.com/office/drawing/2014/main" id="{625EA56A-6869-49C3-95AB-3F3BA88AB6A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136"/>
              <a:ext cx="288" cy="192"/>
            </a:xfrm>
            <a:prstGeom prst="ellipse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039" name="Rectangle 4">
              <a:extLst>
                <a:ext uri="{FF2B5EF4-FFF2-40B4-BE49-F238E27FC236}">
                  <a16:creationId xmlns:a16="http://schemas.microsoft.com/office/drawing/2014/main" id="{BD7C6184-87EB-4DDC-9D14-C4F753F02A3A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0" y="4224"/>
              <a:ext cx="5760" cy="96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r" eaLnBrk="1" hangingPunct="1"/>
              <a:r>
                <a:rPr lang="zh-CN" altLang="en-US" sz="1200"/>
                <a:t>福建师范大学地理科学学院地球信息科学系</a:t>
              </a:r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DE7092BF-E608-49B2-B489-A958DE557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8" name="Oval 7">
            <a:extLst>
              <a:ext uri="{FF2B5EF4-FFF2-40B4-BE49-F238E27FC236}">
                <a16:creationId xmlns:a16="http://schemas.microsoft.com/office/drawing/2014/main" id="{B615B76A-077D-4617-BA63-35A51974E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0"/>
            <a:ext cx="2057400" cy="838200"/>
          </a:xfrm>
          <a:prstGeom prst="ellipse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29" name="Rectangle 8">
            <a:extLst>
              <a:ext uri="{FF2B5EF4-FFF2-40B4-BE49-F238E27FC236}">
                <a16:creationId xmlns:a16="http://schemas.microsoft.com/office/drawing/2014/main" id="{E9807DD4-1550-4204-8460-1B28CB231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0"/>
            <a:ext cx="1600200" cy="30480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0" name="Rectangle 9">
            <a:extLst>
              <a:ext uri="{FF2B5EF4-FFF2-40B4-BE49-F238E27FC236}">
                <a16:creationId xmlns:a16="http://schemas.microsoft.com/office/drawing/2014/main" id="{AC268DC5-EBB8-4C94-A268-58B9DB636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304800"/>
            <a:ext cx="8229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0">
            <a:extLst>
              <a:ext uri="{FF2B5EF4-FFF2-40B4-BE49-F238E27FC236}">
                <a16:creationId xmlns:a16="http://schemas.microsoft.com/office/drawing/2014/main" id="{ED388B76-2398-41D1-BF55-F0B118AFEC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229600" cy="498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DE63EB7A-64CA-4091-8FDA-5EC66B49A9C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05200" y="66294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fld id="{D097D26D-7414-44C1-8547-8E0C151F4313}" type="datetime11">
              <a:rPr lang="zh-CN" altLang="en-US"/>
              <a:pPr>
                <a:defRPr/>
              </a:pPr>
              <a:t>15:26:46</a:t>
            </a:fld>
            <a:endParaRPr lang="en-US" altLang="zh-CN" dirty="0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14A6E76D-9C29-46C0-93E1-6A5DF59F654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BB74D23-02A5-421D-A6F9-745AAAE302F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7184" name="Text Box 16">
            <a:extLst>
              <a:ext uri="{FF2B5EF4-FFF2-40B4-BE49-F238E27FC236}">
                <a16:creationId xmlns:a16="http://schemas.microsoft.com/office/drawing/2014/main" id="{71D9B881-4F5E-4C58-906D-202297BC9BA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" y="0"/>
            <a:ext cx="6096000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tIns="18000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zh-CN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细黑" pitchFamily="2" charset="-122"/>
                <a:ea typeface="华文细黑" pitchFamily="2" charset="-122"/>
              </a:rPr>
              <a:t>卫星导航定位技术应用</a:t>
            </a:r>
          </a:p>
        </p:txBody>
      </p:sp>
      <p:pic>
        <p:nvPicPr>
          <p:cNvPr id="1035" name="Picture 17" descr="fjnuLogo">
            <a:extLst>
              <a:ext uri="{FF2B5EF4-FFF2-40B4-BE49-F238E27FC236}">
                <a16:creationId xmlns:a16="http://schemas.microsoft.com/office/drawing/2014/main" id="{276976FC-0F1F-4400-9A0E-B483FFB66AA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14375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6" name="AutoShape 20">
            <a:extLst>
              <a:ext uri="{FF2B5EF4-FFF2-40B4-BE49-F238E27FC236}">
                <a16:creationId xmlns:a16="http://schemas.microsoft.com/office/drawing/2014/main" id="{163B4A94-D196-434F-8E3E-5AC2741855F8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76200" y="304800"/>
            <a:ext cx="609600" cy="762000"/>
          </a:xfrm>
          <a:prstGeom prst="moon">
            <a:avLst>
              <a:gd name="adj" fmla="val 47912"/>
            </a:avLst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037" name="Rectangle 21">
            <a:extLst>
              <a:ext uri="{FF2B5EF4-FFF2-40B4-BE49-F238E27FC236}">
                <a16:creationId xmlns:a16="http://schemas.microsoft.com/office/drawing/2014/main" id="{84B9E5A8-9ED7-446D-B4BA-61F7F288CC3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68313"/>
            <a:ext cx="76200" cy="260350"/>
          </a:xfrm>
          <a:prstGeom prst="rect">
            <a:avLst/>
          </a:pr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华文新魏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slide" Target="slide20.xml"/><Relationship Id="rId4" Type="http://schemas.openxmlformats.org/officeDocument/2006/relationships/slide" Target="slide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7" Type="http://schemas.openxmlformats.org/officeDocument/2006/relationships/slide" Target="slide6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slide" Target="slide4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0.emf"/><Relationship Id="rId4" Type="http://schemas.openxmlformats.org/officeDocument/2006/relationships/oleObject" Target="../embeddings/oleObject6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2.e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1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2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>
            <a:extLst>
              <a:ext uri="{FF2B5EF4-FFF2-40B4-BE49-F238E27FC236}">
                <a16:creationId xmlns:a16="http://schemas.microsoft.com/office/drawing/2014/main" id="{CC6D6381-B511-4DA7-9DE8-ACA7939DC83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第五章 </a:t>
            </a:r>
            <a:r>
              <a:rPr lang="en-US" altLang="zh-CN"/>
              <a:t>GPS</a:t>
            </a:r>
            <a:r>
              <a:rPr lang="zh-CN" altLang="en-US"/>
              <a:t>卫星定位基本原理</a:t>
            </a:r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A489B63B-84A7-4881-8F29-5870BA5A73D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r>
              <a:rPr lang="en-US" altLang="zh-CN">
                <a:solidFill>
                  <a:schemeClr val="bg1"/>
                </a:solidFill>
              </a:rPr>
              <a:t>5.3.3</a:t>
            </a:r>
            <a:r>
              <a:rPr lang="zh-CN" altLang="en-US">
                <a:solidFill>
                  <a:schemeClr val="bg1"/>
                </a:solidFill>
              </a:rPr>
              <a:t>整周模糊度的确定</a:t>
            </a:r>
          </a:p>
          <a:p>
            <a:pPr algn="l" eaLnBrk="1" hangingPunct="1"/>
            <a:r>
              <a:rPr lang="en-US" altLang="zh-CN"/>
              <a:t>5.4 </a:t>
            </a:r>
            <a:r>
              <a:rPr lang="zh-CN" altLang="en-US"/>
              <a:t>整周跳变的修复</a:t>
            </a:r>
          </a:p>
          <a:p>
            <a:pPr algn="l" eaLnBrk="1" hangingPunct="1"/>
            <a:endParaRPr lang="en-US" altLang="zh-CN"/>
          </a:p>
        </p:txBody>
      </p:sp>
      <p:sp>
        <p:nvSpPr>
          <p:cNvPr id="16388" name="日期占位符 1">
            <a:extLst>
              <a:ext uri="{FF2B5EF4-FFF2-40B4-BE49-F238E27FC236}">
                <a16:creationId xmlns:a16="http://schemas.microsoft.com/office/drawing/2014/main" id="{B1402431-A39B-410E-9442-90A8B651D7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B8345A0-3773-4C11-9943-8344DECCC186}" type="datetime11">
              <a:rPr lang="zh-CN" altLang="en-US"/>
              <a:pPr eaLnBrk="1" hangingPunct="1"/>
              <a:t>15:26:46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2BE466E-1817-471B-8D0D-47F3944A17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解决周跳问题的方法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5061018-1868-4AA0-B409-16713AB4D4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探测与修复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/>
              <a:t>设法找出周跳发生的</a:t>
            </a:r>
            <a:r>
              <a:rPr lang="zh-CN" altLang="en-US" b="1" dirty="0">
                <a:highlight>
                  <a:srgbClr val="FFFF00"/>
                </a:highlight>
              </a:rPr>
              <a:t>时间</a:t>
            </a:r>
            <a:r>
              <a:rPr lang="zh-CN" altLang="en-US" dirty="0"/>
              <a:t>和</a:t>
            </a:r>
            <a:r>
              <a:rPr lang="zh-CN" altLang="en-US" b="1" dirty="0">
                <a:highlight>
                  <a:srgbClr val="FFFF00"/>
                </a:highlight>
              </a:rPr>
              <a:t>大小</a:t>
            </a:r>
          </a:p>
          <a:p>
            <a:pPr marL="1752600" lvl="3" indent="-381000" eaLnBrk="1" hangingPunct="1">
              <a:lnSpc>
                <a:spcPct val="90000"/>
              </a:lnSpc>
            </a:pPr>
            <a:endParaRPr lang="zh-CN" altLang="en-US" dirty="0"/>
          </a:p>
          <a:p>
            <a:pPr marL="609600" indent="-609600" eaLnBrk="1" hangingPunct="1">
              <a:lnSpc>
                <a:spcPct val="90000"/>
              </a:lnSpc>
            </a:pPr>
            <a:r>
              <a:rPr lang="zh-CN" altLang="en-US" dirty="0"/>
              <a:t>常用方法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>
                <a:hlinkClick r:id="rId3" action="ppaction://hlinksldjump"/>
              </a:rPr>
              <a:t>屏幕扫描法</a:t>
            </a:r>
            <a:endParaRPr lang="zh-CN" altLang="en-US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>
                <a:hlinkClick r:id="rId4" action="ppaction://hlinksldjump"/>
              </a:rPr>
              <a:t>高次差法</a:t>
            </a:r>
            <a:endParaRPr lang="zh-CN" altLang="en-US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>
                <a:hlinkClick r:id="rId5" action="ppaction://hlinksldjump"/>
              </a:rPr>
              <a:t>多项式拟合法</a:t>
            </a:r>
            <a:endParaRPr lang="zh-CN" altLang="en-US" dirty="0"/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/>
              <a:t>双频观测值（电离层残差法）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/>
              <a:t>据平差后的残差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zh-CN" altLang="en-US" dirty="0"/>
              <a:t>三差法、 </a:t>
            </a:r>
            <a:r>
              <a:rPr lang="en-US" altLang="zh-CN" dirty="0"/>
              <a:t>MW</a:t>
            </a:r>
            <a:r>
              <a:rPr lang="zh-CN" altLang="en-US" dirty="0"/>
              <a:t>观测值法</a:t>
            </a:r>
            <a:r>
              <a:rPr lang="en-US" altLang="zh-CN" dirty="0">
                <a:latin typeface="华文细黑" panose="02010600040101010101" pitchFamily="2" charset="-122"/>
              </a:rPr>
              <a:t>…</a:t>
            </a:r>
            <a:endParaRPr lang="en-US" altLang="zh-CN" dirty="0"/>
          </a:p>
        </p:txBody>
      </p:sp>
      <p:sp>
        <p:nvSpPr>
          <p:cNvPr id="135172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4A6407EB-055A-4C7E-B73C-1CD155D9A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5605" name="日期占位符 1">
            <a:extLst>
              <a:ext uri="{FF2B5EF4-FFF2-40B4-BE49-F238E27FC236}">
                <a16:creationId xmlns:a16="http://schemas.microsoft.com/office/drawing/2014/main" id="{1FDB26E9-68FF-4A0A-BDDC-B484EB25242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57B9953-75D7-4AB7-B149-556FA4D95F3D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D2838998-64A1-4779-A643-22F359D792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屏幕扫描法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4389B985-289C-417B-B57E-25596807580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方法：人工在屏幕上观察观测值（或观测值组合）</a:t>
            </a:r>
            <a:r>
              <a:rPr lang="zh-CN" altLang="en-US" sz="2800">
                <a:solidFill>
                  <a:schemeClr val="accent2"/>
                </a:solidFill>
              </a:rPr>
              <a:t>曲线</a:t>
            </a:r>
            <a:r>
              <a:rPr lang="zh-CN" altLang="en-US" sz="2800"/>
              <a:t>的变化</a:t>
            </a:r>
            <a:r>
              <a:rPr lang="zh-CN" altLang="en-US" sz="2800">
                <a:solidFill>
                  <a:schemeClr val="accent2"/>
                </a:solidFill>
              </a:rPr>
              <a:t>是否连续</a:t>
            </a:r>
            <a:r>
              <a:rPr lang="zh-CN" altLang="en-US" sz="2800"/>
              <a:t>。</a:t>
            </a:r>
          </a:p>
          <a:p>
            <a:pPr eaLnBrk="1" hangingPunct="1"/>
            <a:r>
              <a:rPr lang="zh-CN" altLang="en-US" sz="2800"/>
              <a:t>特点</a:t>
            </a:r>
          </a:p>
          <a:p>
            <a:pPr lvl="1" eaLnBrk="1" hangingPunct="1"/>
            <a:r>
              <a:rPr lang="zh-CN" altLang="en-US" sz="2400"/>
              <a:t>费时、只能发现</a:t>
            </a:r>
            <a:r>
              <a:rPr lang="zh-CN" altLang="en-US" sz="2400">
                <a:solidFill>
                  <a:schemeClr val="accent2"/>
                </a:solidFill>
              </a:rPr>
              <a:t>大周跳</a:t>
            </a:r>
            <a:r>
              <a:rPr lang="zh-CN" altLang="en-US" sz="2400"/>
              <a:t>。</a:t>
            </a:r>
          </a:p>
          <a:p>
            <a:pPr lvl="1" eaLnBrk="1" hangingPunct="1"/>
            <a:r>
              <a:rPr lang="zh-CN" altLang="en-US" sz="2400"/>
              <a:t>由于原始的载波观测值变化很快，通常观察的是某种</a:t>
            </a:r>
            <a:r>
              <a:rPr lang="zh-CN" altLang="en-US" sz="2400">
                <a:solidFill>
                  <a:schemeClr val="accent2"/>
                </a:solidFill>
              </a:rPr>
              <a:t>观测值的组合</a:t>
            </a:r>
            <a:r>
              <a:rPr lang="zh-CN" altLang="en-US" sz="2400"/>
              <a:t>，如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F398541F-4448-4582-B114-DEB26DF7A7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74850"/>
            <a:ext cx="43434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6629" name="Object 5">
            <a:extLst>
              <a:ext uri="{FF2B5EF4-FFF2-40B4-BE49-F238E27FC236}">
                <a16:creationId xmlns:a16="http://schemas.microsoft.com/office/drawing/2014/main" id="{D86342BF-EDD3-45B4-991F-802B02E992C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05000" y="5334000"/>
          <a:ext cx="19050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9" name="Equation" r:id="rId4" imgW="1104421" imgH="215806" progId="Equation.3">
                  <p:embed/>
                </p:oleObj>
              </mc:Choice>
              <mc:Fallback>
                <p:oleObj name="Equation" r:id="rId4" imgW="1104421" imgH="215806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334000"/>
                        <a:ext cx="190500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9" name="Rectangle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146D1C5-4C4D-4020-8203-E5D24FB65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6631" name="日期占位符 1">
            <a:extLst>
              <a:ext uri="{FF2B5EF4-FFF2-40B4-BE49-F238E27FC236}">
                <a16:creationId xmlns:a16="http://schemas.microsoft.com/office/drawing/2014/main" id="{BD0102B5-1246-4B69-9F7A-509AAA73355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3B8BF0A-D3FF-4421-BE93-A2264527ADAC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1E7D4759-A12C-4F92-A181-E9332E8BC5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B322FA7B-5EE8-4C9E-8C8C-5AB4E42A04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原理</a:t>
            </a:r>
          </a:p>
          <a:p>
            <a:pPr lvl="1" eaLnBrk="1" hangingPunct="1"/>
            <a:r>
              <a:rPr lang="zh-CN" altLang="en-US" dirty="0"/>
              <a:t>由于卫星和接收机间的距离在不断变化，因而载波相位测量的观测值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en-US" altLang="zh-CN" dirty="0"/>
              <a:t>+Int(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r>
              <a:rPr lang="en-US" altLang="zh-CN" dirty="0"/>
              <a:t>) +Fr(</a:t>
            </a:r>
            <a:r>
              <a:rPr lang="el-GR" altLang="zh-CN" dirty="0"/>
              <a:t>φ</a:t>
            </a:r>
            <a:r>
              <a:rPr lang="en-US" altLang="zh-CN" dirty="0"/>
              <a:t>)</a:t>
            </a:r>
            <a:r>
              <a:rPr lang="zh-CN" altLang="en-US" dirty="0"/>
              <a:t>也随时间在不断变化。</a:t>
            </a:r>
          </a:p>
          <a:p>
            <a:pPr lvl="1" eaLnBrk="1" hangingPunct="1"/>
            <a:r>
              <a:rPr lang="zh-CN" altLang="en-US" dirty="0"/>
              <a:t>但这种变化应是</a:t>
            </a:r>
            <a:r>
              <a:rPr lang="zh-CN" altLang="en-US" dirty="0">
                <a:solidFill>
                  <a:srgbClr val="CC0000"/>
                </a:solidFill>
              </a:rPr>
              <a:t>有规律的，平滑的</a:t>
            </a:r>
            <a:r>
              <a:rPr lang="zh-CN" altLang="en-US" dirty="0"/>
              <a:t>。周跳将</a:t>
            </a:r>
            <a:r>
              <a:rPr lang="zh-CN" altLang="en-US" b="1" dirty="0"/>
              <a:t>破坏</a:t>
            </a:r>
            <a:r>
              <a:rPr lang="zh-CN" altLang="en-US" dirty="0"/>
              <a:t>这种规律性。</a:t>
            </a:r>
          </a:p>
          <a:p>
            <a:pPr lvl="1" eaLnBrk="1" hangingPunct="1"/>
            <a:r>
              <a:rPr lang="zh-CN" altLang="en-US" dirty="0"/>
              <a:t>对于</a:t>
            </a:r>
            <a:r>
              <a:rPr lang="en-US" altLang="zh-CN" dirty="0"/>
              <a:t>GPS</a:t>
            </a:r>
            <a:r>
              <a:rPr lang="zh-CN" altLang="en-US" dirty="0"/>
              <a:t>卫星而言，当求至</a:t>
            </a:r>
            <a:r>
              <a:rPr lang="zh-CN" altLang="en-US" dirty="0">
                <a:solidFill>
                  <a:srgbClr val="CC0000"/>
                </a:solidFill>
              </a:rPr>
              <a:t>四次差时，其值已趋向于零</a:t>
            </a:r>
            <a:r>
              <a:rPr lang="zh-CN" altLang="en-US" dirty="0"/>
              <a:t>。残留的四次差主要是由接收机的钟误差等因素引起的。</a:t>
            </a:r>
          </a:p>
        </p:txBody>
      </p:sp>
      <p:sp>
        <p:nvSpPr>
          <p:cNvPr id="138244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2AF1252-69B8-4BF6-84DC-7441FA62C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7653" name="日期占位符 1">
            <a:extLst>
              <a:ext uri="{FF2B5EF4-FFF2-40B4-BE49-F238E27FC236}">
                <a16:creationId xmlns:a16="http://schemas.microsoft.com/office/drawing/2014/main" id="{19B0F751-DB01-4A29-AFB4-4F16F49ECC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C1D7CF-B698-42E0-A3FE-425288917305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AF3CE1E1-2CAE-4070-A5AC-B26035F9D8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高次差法示例</a:t>
            </a:r>
            <a:r>
              <a:rPr lang="en-US" altLang="zh-CN" sz="4000"/>
              <a:t>1</a:t>
            </a:r>
          </a:p>
        </p:txBody>
      </p:sp>
      <p:graphicFrame>
        <p:nvGraphicFramePr>
          <p:cNvPr id="139365" name="Group 101">
            <a:extLst>
              <a:ext uri="{FF2B5EF4-FFF2-40B4-BE49-F238E27FC236}">
                <a16:creationId xmlns:a16="http://schemas.microsoft.com/office/drawing/2014/main" id="{09906676-14F5-468D-92B3-304A51574C7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9600" y="1524000"/>
          <a:ext cx="8153400" cy="5024438"/>
        </p:xfrm>
        <a:graphic>
          <a:graphicData uri="http://schemas.openxmlformats.org/drawingml/2006/table">
            <a:tbl>
              <a:tblPr/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6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07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8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890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9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98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11608.7533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90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399.8138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12008.5671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2.5074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026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402.3212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-0.5797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144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12410.8883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1749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1.9277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1431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3971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404.2489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0.9639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7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12815.1372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555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2.8916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1472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524676.5710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4289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407.1405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-0.2721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417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13222.2777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1431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537898.8487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2.6195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732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409.7600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462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-0.4219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910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13632.0377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112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551530.8864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2.1976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000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411.9576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29848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14043.9953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4289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565574.8817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00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28771" name="Rectangle 102">
            <a:extLst>
              <a:ext uri="{FF2B5EF4-FFF2-40B4-BE49-F238E27FC236}">
                <a16:creationId xmlns:a16="http://schemas.microsoft.com/office/drawing/2014/main" id="{E874A898-FDE3-4061-8F53-6410570D9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914400"/>
            <a:ext cx="8839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kumimoji="1" lang="zh-CN" altLang="en-US"/>
              <a:t>载波相位观测值及其差值（无周跳）：表</a:t>
            </a:r>
            <a:r>
              <a:rPr kumimoji="1" lang="en-US" altLang="zh-CN"/>
              <a:t>5-1</a:t>
            </a:r>
          </a:p>
        </p:txBody>
      </p:sp>
      <p:sp>
        <p:nvSpPr>
          <p:cNvPr id="139367" name="Rectangle 103">
            <a:extLst>
              <a:ext uri="{FF2B5EF4-FFF2-40B4-BE49-F238E27FC236}">
                <a16:creationId xmlns:a16="http://schemas.microsoft.com/office/drawing/2014/main" id="{FBFAF251-1CA1-4A30-AEA5-7C65112CC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9149" y="1491164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68" name="Rectangle 104">
            <a:extLst>
              <a:ext uri="{FF2B5EF4-FFF2-40B4-BE49-F238E27FC236}">
                <a16:creationId xmlns:a16="http://schemas.microsoft.com/office/drawing/2014/main" id="{B4C75D64-CE81-49B4-A171-6FA132FAD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69" name="Rectangle 105">
            <a:extLst>
              <a:ext uri="{FF2B5EF4-FFF2-40B4-BE49-F238E27FC236}">
                <a16:creationId xmlns:a16="http://schemas.microsoft.com/office/drawing/2014/main" id="{191E6B08-3D2C-4D9C-A319-EB59EF46C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70" name="Rectangle 106">
            <a:extLst>
              <a:ext uri="{FF2B5EF4-FFF2-40B4-BE49-F238E27FC236}">
                <a16:creationId xmlns:a16="http://schemas.microsoft.com/office/drawing/2014/main" id="{1DB1F62D-9544-461F-AAFA-F11066A9E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9371" name="Rectangle 10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3B7514A-00E5-4B93-8427-AFEB91549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8777" name="日期占位符 1">
            <a:extLst>
              <a:ext uri="{FF2B5EF4-FFF2-40B4-BE49-F238E27FC236}">
                <a16:creationId xmlns:a16="http://schemas.microsoft.com/office/drawing/2014/main" id="{8543ABCD-23CF-4CFD-803A-99FD4DC7C77B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C5B2F60-FB7A-4445-B869-4CE8C75D8227}" type="datetime11">
              <a:rPr lang="zh-CN" altLang="en-US"/>
              <a:pPr eaLnBrk="1" hangingPunct="1"/>
              <a:t>15:58:55</a:t>
            </a:fld>
            <a:endParaRPr lang="en-US" altLang="zh-CN"/>
          </a:p>
        </p:txBody>
      </p: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9425985E-8466-4C1E-9A1B-F16BB80CA9D3}"/>
              </a:ext>
            </a:extLst>
          </p:cNvPr>
          <p:cNvCxnSpPr>
            <a:cxnSpLocks/>
          </p:cNvCxnSpPr>
          <p:nvPr/>
        </p:nvCxnSpPr>
        <p:spPr>
          <a:xfrm flipV="1">
            <a:off x="3581400" y="3048000"/>
            <a:ext cx="609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122196A-F302-48E9-A408-C67E86E91BA7}"/>
              </a:ext>
            </a:extLst>
          </p:cNvPr>
          <p:cNvCxnSpPr>
            <a:cxnSpLocks/>
          </p:cNvCxnSpPr>
          <p:nvPr/>
        </p:nvCxnSpPr>
        <p:spPr>
          <a:xfrm>
            <a:off x="3581400" y="2743200"/>
            <a:ext cx="609600" cy="300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3F281D07-2CFE-4D39-8086-184851343F88}"/>
              </a:ext>
            </a:extLst>
          </p:cNvPr>
          <p:cNvCxnSpPr>
            <a:cxnSpLocks/>
          </p:cNvCxnSpPr>
          <p:nvPr/>
        </p:nvCxnSpPr>
        <p:spPr>
          <a:xfrm flipV="1">
            <a:off x="5105400" y="3429000"/>
            <a:ext cx="390149" cy="211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E03EA35-439B-4262-9293-F1AEA0F624EC}"/>
              </a:ext>
            </a:extLst>
          </p:cNvPr>
          <p:cNvCxnSpPr>
            <a:cxnSpLocks/>
          </p:cNvCxnSpPr>
          <p:nvPr/>
        </p:nvCxnSpPr>
        <p:spPr>
          <a:xfrm>
            <a:off x="5105400" y="3031206"/>
            <a:ext cx="390149" cy="321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9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93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393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393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393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367" grpId="0" animBg="1"/>
      <p:bldP spid="139368" grpId="0" animBg="1"/>
      <p:bldP spid="139369" grpId="0" animBg="1"/>
      <p:bldP spid="139370" grpId="0" animBg="1"/>
      <p:bldP spid="13937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ACEC79C-9F35-41C7-BD39-1B8FCA9680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高次差法示例</a:t>
            </a:r>
            <a:r>
              <a:rPr lang="en-US" altLang="zh-CN" sz="4000"/>
              <a:t>2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E216E802-5C9B-4093-9068-B70E53D8A3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 flipH="1">
            <a:off x="0" y="1066800"/>
            <a:ext cx="9144000" cy="533400"/>
          </a:xfrm>
        </p:spPr>
        <p:txBody>
          <a:bodyPr/>
          <a:lstStyle/>
          <a:p>
            <a:pPr eaLnBrk="1" hangingPunct="1"/>
            <a:r>
              <a:rPr kumimoji="1" lang="zh-CN" altLang="en-US" sz="2800"/>
              <a:t>载波相位观测值及其差值（有周跳）：表</a:t>
            </a:r>
            <a:r>
              <a:rPr kumimoji="1" lang="en-US" altLang="zh-CN" sz="2800"/>
              <a:t>5-2</a:t>
            </a:r>
          </a:p>
        </p:txBody>
      </p:sp>
      <p:graphicFrame>
        <p:nvGraphicFramePr>
          <p:cNvPr id="141416" name="Group 104">
            <a:extLst>
              <a:ext uri="{FF2B5EF4-FFF2-40B4-BE49-F238E27FC236}">
                <a16:creationId xmlns:a16="http://schemas.microsoft.com/office/drawing/2014/main" id="{6F842262-5605-486C-92EC-4A01E17D04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7585923"/>
              </p:ext>
            </p:extLst>
          </p:nvPr>
        </p:nvGraphicFramePr>
        <p:xfrm>
          <a:off x="457200" y="1905000"/>
          <a:ext cx="8458200" cy="4670435"/>
        </p:xfrm>
        <a:graphic>
          <a:graphicData uri="http://schemas.openxmlformats.org/drawingml/2006/table">
            <a:tbl>
              <a:tblPr/>
              <a:tblGrid>
                <a:gridCol w="117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58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82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111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042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11608.7533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507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14" marB="45714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399.8138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42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12008.5671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2.5074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062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37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402.3212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-100.5797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12410.8883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42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-98.0723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7935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0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304.2489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300.9639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253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12715.1372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31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202.8916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6190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华文细黑" pitchFamily="2" charset="-122"/>
                        </a:rPr>
                        <a:t>t</a:t>
                      </a:r>
                      <a:r>
                        <a:rPr kumimoji="0" lang="en-US" altLang="zh-CN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524576.5710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460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507.1405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-300.2721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0793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13222.2777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61903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537798.8487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-97.3805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8412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409.7600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99.5781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95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13632.0377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79364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551430.8864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2.1976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9206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411.9576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9523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14043.9953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190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565474.8817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1745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41417" name="Rectangle 105">
            <a:extLst>
              <a:ext uri="{FF2B5EF4-FFF2-40B4-BE49-F238E27FC236}">
                <a16:creationId xmlns:a16="http://schemas.microsoft.com/office/drawing/2014/main" id="{BCD4BFF0-8C4E-4B03-9C95-CA1F20247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1524000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18" name="Rectangle 106">
            <a:extLst>
              <a:ext uri="{FF2B5EF4-FFF2-40B4-BE49-F238E27FC236}">
                <a16:creationId xmlns:a16="http://schemas.microsoft.com/office/drawing/2014/main" id="{A54DA0F8-D2D9-4D0E-980E-BA352E2C6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524000"/>
            <a:ext cx="12954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19" name="Rectangle 107">
            <a:extLst>
              <a:ext uri="{FF2B5EF4-FFF2-40B4-BE49-F238E27FC236}">
                <a16:creationId xmlns:a16="http://schemas.microsoft.com/office/drawing/2014/main" id="{4B6E8259-A36C-4CC3-BEAD-5652B56A6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524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20" name="Rectangle 108">
            <a:extLst>
              <a:ext uri="{FF2B5EF4-FFF2-40B4-BE49-F238E27FC236}">
                <a16:creationId xmlns:a16="http://schemas.microsoft.com/office/drawing/2014/main" id="{0BAB7882-2986-4E62-9C2C-0070A2A53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1524000"/>
            <a:ext cx="152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1421" name="Rectangle 10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EFAD130-0C99-4BA1-8D12-4802401F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9801" name="日期占位符 1">
            <a:extLst>
              <a:ext uri="{FF2B5EF4-FFF2-40B4-BE49-F238E27FC236}">
                <a16:creationId xmlns:a16="http://schemas.microsoft.com/office/drawing/2014/main" id="{B6E92514-F651-4998-A503-A84546B0A7F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311E6C-BE0C-4063-9A71-B399FFD27496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1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1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1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14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14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417" grpId="0" animBg="1"/>
      <p:bldP spid="141418" grpId="0" animBg="1"/>
      <p:bldP spid="141419" grpId="0" animBg="1"/>
      <p:bldP spid="141420" grpId="0" animBg="1"/>
      <p:bldP spid="1414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553D46D-1269-4910-A4B7-AA519810F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kumimoji="1" lang="zh-CN" altLang="en-US" sz="4000">
                <a:solidFill>
                  <a:schemeClr val="tx1"/>
                </a:solidFill>
              </a:rPr>
              <a:t>高次差法周跳影响规律分析</a:t>
            </a:r>
          </a:p>
        </p:txBody>
      </p:sp>
      <p:graphicFrame>
        <p:nvGraphicFramePr>
          <p:cNvPr id="143464" name="Group 104">
            <a:extLst>
              <a:ext uri="{FF2B5EF4-FFF2-40B4-BE49-F238E27FC236}">
                <a16:creationId xmlns:a16="http://schemas.microsoft.com/office/drawing/2014/main" id="{C4295818-338F-492B-A0EE-9AD51BBBB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812505"/>
              </p:ext>
            </p:extLst>
          </p:nvPr>
        </p:nvGraphicFramePr>
        <p:xfrm>
          <a:off x="457200" y="1143000"/>
          <a:ext cx="8229600" cy="5065712"/>
        </p:xfrm>
        <a:graphic>
          <a:graphicData uri="http://schemas.openxmlformats.org/drawingml/2006/table">
            <a:tbl>
              <a:tblPr/>
              <a:tblGrid>
                <a:gridCol w="1144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7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001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415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周跳数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</a:t>
                      </a: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一次差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二次差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三次差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91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69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986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marT="45726" marB="45726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592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2727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974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25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191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3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96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701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-2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00050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CC0000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6353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36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00049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000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-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941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84148"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225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7112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4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58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0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65121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43185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marT="45726" marB="45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143465" name="Rectangle 105">
            <a:extLst>
              <a:ext uri="{FF2B5EF4-FFF2-40B4-BE49-F238E27FC236}">
                <a16:creationId xmlns:a16="http://schemas.microsoft.com/office/drawing/2014/main" id="{6C4E972E-2694-4927-A7DF-AB4B2A299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143000"/>
            <a:ext cx="14478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6" name="Rectangle 106">
            <a:extLst>
              <a:ext uri="{FF2B5EF4-FFF2-40B4-BE49-F238E27FC236}">
                <a16:creationId xmlns:a16="http://schemas.microsoft.com/office/drawing/2014/main" id="{93ACCEB6-AE66-4820-B610-793C26DC2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143000"/>
            <a:ext cx="12954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7" name="Rectangle 107">
            <a:extLst>
              <a:ext uri="{FF2B5EF4-FFF2-40B4-BE49-F238E27FC236}">
                <a16:creationId xmlns:a16="http://schemas.microsoft.com/office/drawing/2014/main" id="{FC538659-6371-4949-AE4C-7902E7B82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143000"/>
            <a:ext cx="12192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8" name="Rectangle 108">
            <a:extLst>
              <a:ext uri="{FF2B5EF4-FFF2-40B4-BE49-F238E27FC236}">
                <a16:creationId xmlns:a16="http://schemas.microsoft.com/office/drawing/2014/main" id="{CF720686-19C6-40F4-BFFA-922844FC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1066800"/>
            <a:ext cx="1524000" cy="5029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69" name="Rectangle 109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A61BADE-C5C2-42B1-BB9A-F8B3747926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0824" name="日期占位符 1">
            <a:extLst>
              <a:ext uri="{FF2B5EF4-FFF2-40B4-BE49-F238E27FC236}">
                <a16:creationId xmlns:a16="http://schemas.microsoft.com/office/drawing/2014/main" id="{97F53F48-2967-4A2A-BF47-7E182FA4F463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EC08183-5C0D-41B5-8537-86B2EB13C015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43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434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6" dur="500"/>
                                        <p:tgtEl>
                                          <p:spTgt spid="1434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21" dur="500"/>
                                        <p:tgtEl>
                                          <p:spTgt spid="1434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34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65" grpId="0" animBg="1"/>
      <p:bldP spid="143466" grpId="0" animBg="1"/>
      <p:bldP spid="143467" grpId="0" animBg="1"/>
      <p:bldP spid="143468" grpId="0" animBg="1"/>
      <p:bldP spid="14346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A710E063-611B-4F1A-BD51-B0821E1E72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示例数据周跳的求解</a:t>
            </a:r>
          </a:p>
        </p:txBody>
      </p:sp>
      <p:sp>
        <p:nvSpPr>
          <p:cNvPr id="157946" name="Rectangle 250">
            <a:extLst>
              <a:ext uri="{FF2B5EF4-FFF2-40B4-BE49-F238E27FC236}">
                <a16:creationId xmlns:a16="http://schemas.microsoft.com/office/drawing/2014/main" id="{DF04BA70-D355-4677-895C-A929597E4F1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0" y="1066800"/>
            <a:ext cx="3657600" cy="49831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-</a:t>
            </a:r>
            <a:r>
              <a:rPr lang="zh-CN" altLang="en-US" sz="2400" b="1">
                <a:sym typeface="Symbol" panose="05050102010706020507" pitchFamily="18" charset="2"/>
              </a:rPr>
              <a:t>（ </a:t>
            </a:r>
            <a:r>
              <a:rPr lang="en-US" altLang="zh-CN" sz="2400" b="1"/>
              <a:t>-3 </a:t>
            </a:r>
            <a:r>
              <a:rPr lang="en-US" altLang="zh-CN" sz="2400" b="1">
                <a:sym typeface="Symbol" panose="05050102010706020507" pitchFamily="18" charset="2"/>
              </a:rPr>
              <a:t> </a:t>
            </a:r>
            <a:r>
              <a:rPr lang="zh-CN" altLang="en-US" sz="2400" b="1">
                <a:sym typeface="Symbol" panose="05050102010706020507" pitchFamily="18" charset="2"/>
              </a:rPr>
              <a:t>）</a:t>
            </a:r>
            <a:r>
              <a:rPr lang="en-US" altLang="zh-CN" sz="2400" b="1">
                <a:sym typeface="Symbol" panose="05050102010706020507" pitchFamily="18" charset="2"/>
              </a:rPr>
              <a:t>+ </a:t>
            </a:r>
            <a:r>
              <a:rPr lang="en-US" altLang="zh-CN" sz="2400" b="1"/>
              <a:t>3 </a:t>
            </a:r>
            <a:r>
              <a:rPr lang="en-US" altLang="zh-CN" sz="2400" b="1">
                <a:sym typeface="Symbol" panose="05050102010706020507" pitchFamily="18" charset="2"/>
              </a:rPr>
              <a:t>-</a:t>
            </a:r>
            <a:r>
              <a:rPr lang="zh-CN" altLang="en-US" sz="2400" b="1">
                <a:sym typeface="Symbol" panose="05050102010706020507" pitchFamily="18" charset="2"/>
              </a:rPr>
              <a:t>（ </a:t>
            </a:r>
            <a:r>
              <a:rPr lang="en-US" altLang="zh-CN" sz="2400" b="1"/>
              <a:t>- </a:t>
            </a:r>
            <a:r>
              <a:rPr lang="en-US" altLang="zh-CN" sz="2400" b="1">
                <a:sym typeface="Symbol" panose="05050102010706020507" pitchFamily="18" charset="2"/>
              </a:rPr>
              <a:t> </a:t>
            </a:r>
            <a:r>
              <a:rPr lang="zh-CN" altLang="en-US" sz="2400" b="1">
                <a:sym typeface="Symbol" panose="05050102010706020507" pitchFamily="18" charset="2"/>
              </a:rPr>
              <a:t>）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= </a:t>
            </a:r>
            <a:r>
              <a:rPr lang="en-US" altLang="zh-CN" sz="2400" b="1"/>
              <a:t>-100.5797-</a:t>
            </a:r>
            <a:r>
              <a:rPr lang="zh-CN" altLang="en-US" sz="2400" b="1"/>
              <a:t>（ </a:t>
            </a:r>
            <a:r>
              <a:rPr lang="en-US" altLang="zh-CN" sz="2400" b="1"/>
              <a:t>300.9639 </a:t>
            </a:r>
            <a:r>
              <a:rPr lang="zh-CN" altLang="en-US" sz="2400" b="1"/>
              <a:t>）</a:t>
            </a:r>
            <a:r>
              <a:rPr lang="en-US" altLang="zh-CN" sz="2400" b="1"/>
              <a:t>+(-300.2721)-(99.5781)</a:t>
            </a:r>
            <a:endParaRPr lang="en-US" altLang="zh-CN" sz="2400" b="1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b="1">
                <a:sym typeface="Symbol" panose="05050102010706020507" pitchFamily="18" charset="2"/>
              </a:rPr>
              <a:t>即</a:t>
            </a:r>
            <a:r>
              <a:rPr lang="en-US" altLang="zh-CN" sz="2400" b="1">
                <a:sym typeface="Symbol" panose="05050102010706020507" pitchFamily="18" charset="2"/>
              </a:rPr>
              <a:t>: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8 =-801.3938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=-100.174</a:t>
            </a:r>
          </a:p>
          <a:p>
            <a:pPr eaLnBrk="1" hangingPunct="1">
              <a:buFontTx/>
              <a:buNone/>
            </a:pPr>
            <a:r>
              <a:rPr lang="en-US" altLang="zh-CN" sz="2400" b="1">
                <a:sym typeface="Symbol" panose="05050102010706020507" pitchFamily="18" charset="2"/>
              </a:rPr>
              <a:t>=-100</a:t>
            </a:r>
          </a:p>
        </p:txBody>
      </p:sp>
      <p:graphicFrame>
        <p:nvGraphicFramePr>
          <p:cNvPr id="157950" name="Group 254">
            <a:extLst>
              <a:ext uri="{FF2B5EF4-FFF2-40B4-BE49-F238E27FC236}">
                <a16:creationId xmlns:a16="http://schemas.microsoft.com/office/drawing/2014/main" id="{7C8D3EAD-2132-4B08-BB14-52F421A5F0A6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2667000" y="1143000"/>
          <a:ext cx="2514600" cy="502920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19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4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4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6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-100.5797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47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1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300.9639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46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-300.2721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35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7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99.5781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573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30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627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7948" name="Group 252">
            <a:extLst>
              <a:ext uri="{FF2B5EF4-FFF2-40B4-BE49-F238E27FC236}">
                <a16:creationId xmlns:a16="http://schemas.microsoft.com/office/drawing/2014/main" id="{B0E93D52-91D8-4813-A6A0-30DBFD367C0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304800" y="1143000"/>
          <a:ext cx="2171700" cy="5030791"/>
        </p:xfrm>
        <a:graphic>
          <a:graphicData uri="http://schemas.openxmlformats.org/drawingml/2006/table">
            <a:tbl>
              <a:tblPr/>
              <a:tblGrid>
                <a:gridCol w="1098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0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四次差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125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588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25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-3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685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51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971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  <a:sym typeface="Symbol" pitchFamily="18" charset="2"/>
                        </a:rPr>
                        <a:t>-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7487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01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华文细黑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5937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16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157951" name="Rectangle 25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A0C9ED8-FA15-4E4A-833A-ACBB9FD0D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1823" name="日期占位符 1">
            <a:extLst>
              <a:ext uri="{FF2B5EF4-FFF2-40B4-BE49-F238E27FC236}">
                <a16:creationId xmlns:a16="http://schemas.microsoft.com/office/drawing/2014/main" id="{E3E51870-70EC-4E38-A62B-32A99BD9D5D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630D595-0C13-4FFF-80C3-22E204868CE5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79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1579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80"/>
                                        <p:tgtEl>
                                          <p:spTgt spid="1579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579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579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579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9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0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1" dur="80"/>
                                        <p:tgtEl>
                                          <p:spTgt spid="1579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95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949B927-2785-431C-ACAB-176272A89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高次差法的问题</a:t>
            </a:r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26EEF83E-BDCD-4AFB-862D-D75BFA8B64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8458200" cy="4983163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接收机钟差对此方法有效性的影响</a:t>
            </a:r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endParaRPr lang="zh-CN" altLang="en-US" sz="2800" dirty="0"/>
          </a:p>
          <a:p>
            <a:pPr eaLnBrk="1" hangingPunct="1"/>
            <a:r>
              <a:rPr lang="zh-CN" altLang="en-US" sz="2800" dirty="0"/>
              <a:t>即使发现相位观测值中存在数周的不规则变化，也很难判断是否存在周跳。</a:t>
            </a:r>
          </a:p>
          <a:p>
            <a:pPr eaLnBrk="1" hangingPunct="1"/>
            <a:r>
              <a:rPr lang="zh-CN" altLang="en-US" sz="2800" dirty="0"/>
              <a:t>克服接收机钟差影响的方法 － </a:t>
            </a:r>
            <a:r>
              <a:rPr lang="zh-CN" altLang="en-US" sz="2800" dirty="0">
                <a:hlinkClick r:id="rId3" action="ppaction://hlinksldjump"/>
              </a:rPr>
              <a:t>卫星间求差</a:t>
            </a:r>
            <a:endParaRPr lang="zh-CN" altLang="en-US" sz="2800" dirty="0"/>
          </a:p>
          <a:p>
            <a:pPr eaLnBrk="1" hangingPunct="1"/>
            <a:r>
              <a:rPr lang="zh-CN" altLang="en-US" sz="2800" dirty="0"/>
              <a:t>所以卫星间求差观测值的高次差法被广泛采用。</a:t>
            </a:r>
          </a:p>
          <a:p>
            <a:pPr eaLnBrk="1" hangingPunct="1"/>
            <a:endParaRPr lang="en-US" altLang="zh-CN" sz="2800" dirty="0"/>
          </a:p>
        </p:txBody>
      </p:sp>
      <p:graphicFrame>
        <p:nvGraphicFramePr>
          <p:cNvPr id="145412" name="Object 4">
            <a:extLst>
              <a:ext uri="{FF2B5EF4-FFF2-40B4-BE49-F238E27FC236}">
                <a16:creationId xmlns:a16="http://schemas.microsoft.com/office/drawing/2014/main" id="{CD32B3AE-659F-4F8E-8B9D-E7AE46E60237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762000" y="1828800"/>
          <a:ext cx="8229600" cy="156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2" name="公式" r:id="rId4" imgW="3873500" imgH="736600" progId="Equation.3">
                  <p:embed/>
                </p:oleObj>
              </mc:Choice>
              <mc:Fallback>
                <p:oleObj name="公式" r:id="rId4" imgW="3873500" imgH="736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828800"/>
                        <a:ext cx="8229600" cy="156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416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83B7CFE-40E4-4EEE-BACA-E7866FE3AD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2774" name="日期占位符 1">
            <a:extLst>
              <a:ext uri="{FF2B5EF4-FFF2-40B4-BE49-F238E27FC236}">
                <a16:creationId xmlns:a16="http://schemas.microsoft.com/office/drawing/2014/main" id="{70219736-E632-45AD-AE9F-98F0F9DD74D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27AC2EE-DDFE-491E-84DD-11304C3101B0}" type="datetime11">
              <a:rPr lang="zh-CN" altLang="en-US"/>
              <a:pPr eaLnBrk="1" hangingPunct="1"/>
              <a:t>15:26:47</a:t>
            </a:fld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4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4428AB07-83AF-4028-96BB-5489C6DD9D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卫星间求差</a:t>
            </a:r>
          </a:p>
        </p:txBody>
      </p:sp>
      <p:pic>
        <p:nvPicPr>
          <p:cNvPr id="33795" name="Picture 5">
            <a:extLst>
              <a:ext uri="{FF2B5EF4-FFF2-40B4-BE49-F238E27FC236}">
                <a16:creationId xmlns:a16="http://schemas.microsoft.com/office/drawing/2014/main" id="{703AD7DE-7442-4EC3-8BC7-42714D8E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19200"/>
            <a:ext cx="5005388" cy="480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3796" name="Object 6">
            <a:extLst>
              <a:ext uri="{FF2B5EF4-FFF2-40B4-BE49-F238E27FC236}">
                <a16:creationId xmlns:a16="http://schemas.microsoft.com/office/drawing/2014/main" id="{1E693B01-6934-4DD6-AB86-020E5C513BC5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3124200" y="3660775"/>
          <a:ext cx="5181600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6" name="公式" r:id="rId4" imgW="1514599" imgH="228705" progId="Equation.3">
                  <p:embed/>
                </p:oleObj>
              </mc:Choice>
              <mc:Fallback>
                <p:oleObj name="公式" r:id="rId4" imgW="1514599" imgH="22870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60775"/>
                        <a:ext cx="5181600" cy="820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2824" name="Rectangle 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60537A16-BAF1-4384-9D28-D9E049F8E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3798" name="日期占位符 1">
            <a:extLst>
              <a:ext uri="{FF2B5EF4-FFF2-40B4-BE49-F238E27FC236}">
                <a16:creationId xmlns:a16="http://schemas.microsoft.com/office/drawing/2014/main" id="{B2FE5CBF-00ED-4BEA-A1C0-AABE439B042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9BC39BC-BBEE-43BE-86E3-1425B049F787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628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22C1FCB-02B1-4298-965C-42DE10DEE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卫星间求差观测值的高次差法</a:t>
            </a:r>
          </a:p>
        </p:txBody>
      </p:sp>
      <p:pic>
        <p:nvPicPr>
          <p:cNvPr id="34819" name="Picture 5">
            <a:extLst>
              <a:ext uri="{FF2B5EF4-FFF2-40B4-BE49-F238E27FC236}">
                <a16:creationId xmlns:a16="http://schemas.microsoft.com/office/drawing/2014/main" id="{ECACC7D9-F4AB-4B48-A6F2-895545358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90600"/>
            <a:ext cx="7239000" cy="546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1798" name="WordArt 6">
            <a:extLst>
              <a:ext uri="{FF2B5EF4-FFF2-40B4-BE49-F238E27FC236}">
                <a16:creationId xmlns:a16="http://schemas.microsoft.com/office/drawing/2014/main" id="{3ADBDA3B-76E2-40D8-948A-F892C2EBDA0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828800" y="47244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799" name="WordArt 7">
            <a:extLst>
              <a:ext uri="{FF2B5EF4-FFF2-40B4-BE49-F238E27FC236}">
                <a16:creationId xmlns:a16="http://schemas.microsoft.com/office/drawing/2014/main" id="{E6E566BA-DF68-4DDE-9A2D-009BAA376BD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38100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0" name="WordArt 8">
            <a:extLst>
              <a:ext uri="{FF2B5EF4-FFF2-40B4-BE49-F238E27FC236}">
                <a16:creationId xmlns:a16="http://schemas.microsoft.com/office/drawing/2014/main" id="{2599C5D9-1748-4C49-B500-911C3329B24C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42672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-3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1" name="WordArt 9">
            <a:extLst>
              <a:ext uri="{FF2B5EF4-FFF2-40B4-BE49-F238E27FC236}">
                <a16:creationId xmlns:a16="http://schemas.microsoft.com/office/drawing/2014/main" id="{2F479C1B-2A15-48DF-93EF-6E3218DC5F8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4724400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3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2" name="WordArt 10">
            <a:extLst>
              <a:ext uri="{FF2B5EF4-FFF2-40B4-BE49-F238E27FC236}">
                <a16:creationId xmlns:a16="http://schemas.microsoft.com/office/drawing/2014/main" id="{C942D1C4-9DB0-4EA7-80D8-460572E1B3EB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962400" y="5203825"/>
            <a:ext cx="266700" cy="282575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wrap="none" fromWordArt="1">
            <a:prstTxWarp prst="textSlantUp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zh-CN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-1</a:t>
            </a:r>
            <a:r>
              <a:rPr lang="zh-CN" altLang="en-US" sz="36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宋体"/>
                <a:ea typeface="宋体"/>
              </a:rPr>
              <a:t>周</a:t>
            </a:r>
          </a:p>
        </p:txBody>
      </p:sp>
      <p:sp>
        <p:nvSpPr>
          <p:cNvPr id="161803" name="Rectangle 11">
            <a:extLst>
              <a:ext uri="{FF2B5EF4-FFF2-40B4-BE49-F238E27FC236}">
                <a16:creationId xmlns:a16="http://schemas.microsoft.com/office/drawing/2014/main" id="{10C8B0A6-D41C-439C-BA53-9AF5CA5327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990600"/>
            <a:ext cx="18288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1804" name="Rectangle 12">
            <a:extLst>
              <a:ext uri="{FF2B5EF4-FFF2-40B4-BE49-F238E27FC236}">
                <a16:creationId xmlns:a16="http://schemas.microsoft.com/office/drawing/2014/main" id="{FE303AB5-399C-4F5A-9490-719313E5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990600"/>
            <a:ext cx="1828800" cy="5486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pic>
        <p:nvPicPr>
          <p:cNvPr id="161806" name="Picture 14">
            <a:extLst>
              <a:ext uri="{FF2B5EF4-FFF2-40B4-BE49-F238E27FC236}">
                <a16:creationId xmlns:a16="http://schemas.microsoft.com/office/drawing/2014/main" id="{F93185DD-6013-41DD-AA36-7A522A4A9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965200"/>
            <a:ext cx="545465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61824" name="Group 32">
            <a:extLst>
              <a:ext uri="{FF2B5EF4-FFF2-40B4-BE49-F238E27FC236}">
                <a16:creationId xmlns:a16="http://schemas.microsoft.com/office/drawing/2014/main" id="{A2C04268-DDB2-4722-B760-489931AC87D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514600" y="6299200"/>
          <a:ext cx="5410200" cy="457200"/>
        </p:xfrm>
        <a:graphic>
          <a:graphicData uri="http://schemas.openxmlformats.org/drawingml/2006/table">
            <a:tbl>
              <a:tblPr/>
              <a:tblGrid>
                <a:gridCol w="180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-1.0025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-1.00375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marL="25146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marL="29718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marL="34290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marL="3886200" indent="-228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342900" marR="0" lvl="0" indent="-34290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itchFamily="49" charset="-122"/>
                          <a:ea typeface="黑体" pitchFamily="49" charset="-122"/>
                        </a:rPr>
                        <a:t>-0.00125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1825" name="Rectangle 33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F79A08-FFA1-46D8-8ABF-76958F58C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4833" name="日期占位符 1">
            <a:extLst>
              <a:ext uri="{FF2B5EF4-FFF2-40B4-BE49-F238E27FC236}">
                <a16:creationId xmlns:a16="http://schemas.microsoft.com/office/drawing/2014/main" id="{05F26B51-CBB4-4714-8538-12641764CBC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F229EE8-D412-441E-9895-74B39B5B3EB2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6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1" dur="500"/>
                                        <p:tgtEl>
                                          <p:spTgt spid="1618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36" dur="500"/>
                                        <p:tgtEl>
                                          <p:spTgt spid="1618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16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6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2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3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80"/>
                                        <p:tgtEl>
                                          <p:spTgt spid="1618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803" grpId="0" animBg="1"/>
      <p:bldP spid="161804" grpId="0" animBg="1"/>
      <p:bldP spid="1618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B573448-F0F3-4096-AFC6-18965A0FA9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载波相位观测量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944DA132-CB60-4A91-9AC7-27E6D9376F6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4038600" cy="755650"/>
          </a:xfrm>
        </p:spPr>
        <p:txBody>
          <a:bodyPr/>
          <a:lstStyle/>
          <a:p>
            <a:pPr eaLnBrk="1" hangingPunct="1"/>
            <a:r>
              <a:rPr lang="zh-CN" altLang="en-US" sz="2800"/>
              <a:t>某一特定时刻</a:t>
            </a:r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CEDA02CF-49C9-4F72-A88F-318251984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886325" cy="4897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7413" name="Object 5">
            <a:extLst>
              <a:ext uri="{FF2B5EF4-FFF2-40B4-BE49-F238E27FC236}">
                <a16:creationId xmlns:a16="http://schemas.microsoft.com/office/drawing/2014/main" id="{B7A04C35-8455-4970-9DDB-5D8CC19C726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7200" y="2593975"/>
          <a:ext cx="33528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25" name="公式" r:id="rId4" imgW="2222280" imgH="939600" progId="Equation.3">
                  <p:embed/>
                </p:oleObj>
              </mc:Choice>
              <mc:Fallback>
                <p:oleObj name="公式" r:id="rId4" imgW="222228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593975"/>
                        <a:ext cx="33528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CC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9" name="Rectangle 7">
            <a:extLst>
              <a:ext uri="{FF2B5EF4-FFF2-40B4-BE49-F238E27FC236}">
                <a16:creationId xmlns:a16="http://schemas.microsoft.com/office/drawing/2014/main" id="{733D494C-5742-4D65-81DF-19D19FEA5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4953000"/>
            <a:ext cx="4756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solidFill>
                  <a:schemeClr val="tx2"/>
                </a:solidFill>
              </a:rPr>
              <a:t>载波相位测量需要解决的两个问题</a:t>
            </a:r>
          </a:p>
        </p:txBody>
      </p:sp>
      <p:sp>
        <p:nvSpPr>
          <p:cNvPr id="131080" name="Rectangle 8">
            <a:extLst>
              <a:ext uri="{FF2B5EF4-FFF2-40B4-BE49-F238E27FC236}">
                <a16:creationId xmlns:a16="http://schemas.microsoft.com/office/drawing/2014/main" id="{1F7EA3D7-A726-429A-9D8D-1F05D140C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5437188"/>
            <a:ext cx="3003550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 sz="2200" b="1">
                <a:solidFill>
                  <a:schemeClr val="tx2"/>
                </a:solidFill>
                <a:hlinkClick r:id="rId6" action="ppaction://hlinksldjump"/>
              </a:rPr>
              <a:t>整周未知数</a:t>
            </a:r>
            <a:r>
              <a:rPr lang="en-US" altLang="zh-CN" sz="2200" b="1">
                <a:solidFill>
                  <a:schemeClr val="tx2"/>
                </a:solidFill>
                <a:hlinkClick r:id="rId6" action="ppaction://hlinksldjump"/>
              </a:rPr>
              <a:t>N0</a:t>
            </a:r>
            <a:r>
              <a:rPr lang="zh-CN" altLang="en-US" sz="2200" b="1">
                <a:solidFill>
                  <a:schemeClr val="tx2"/>
                </a:solidFill>
                <a:hlinkClick r:id="rId6" action="ppaction://hlinksldjump"/>
              </a:rPr>
              <a:t>的确定</a:t>
            </a:r>
            <a:endParaRPr lang="zh-CN" altLang="en-US" sz="2200" b="1">
              <a:solidFill>
                <a:schemeClr val="tx2"/>
              </a:solidFill>
            </a:endParaRP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" panose="05000000000000000000" pitchFamily="2" charset="2"/>
              <a:buChar char="o"/>
            </a:pPr>
            <a:r>
              <a:rPr lang="zh-CN" altLang="en-US" sz="2200" b="1">
                <a:solidFill>
                  <a:schemeClr val="tx2"/>
                </a:solidFill>
                <a:hlinkClick r:id="rId7" action="ppaction://hlinksldjump"/>
              </a:rPr>
              <a:t>周跳的探测与修复</a:t>
            </a:r>
            <a:endParaRPr lang="zh-CN" altLang="en-US" sz="2200" b="1">
              <a:solidFill>
                <a:schemeClr val="tx2"/>
              </a:solidFill>
            </a:endParaRPr>
          </a:p>
        </p:txBody>
      </p:sp>
      <p:sp>
        <p:nvSpPr>
          <p:cNvPr id="17416" name="Rectangle 10">
            <a:extLst>
              <a:ext uri="{FF2B5EF4-FFF2-40B4-BE49-F238E27FC236}">
                <a16:creationId xmlns:a16="http://schemas.microsoft.com/office/drawing/2014/main" id="{8929F6E9-4057-438C-BFA6-C07D99730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03225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（回顾）</a:t>
            </a:r>
          </a:p>
        </p:txBody>
      </p:sp>
      <p:sp>
        <p:nvSpPr>
          <p:cNvPr id="17417" name="日期占位符 1">
            <a:extLst>
              <a:ext uri="{FF2B5EF4-FFF2-40B4-BE49-F238E27FC236}">
                <a16:creationId xmlns:a16="http://schemas.microsoft.com/office/drawing/2014/main" id="{A8398C5A-F3BF-42DD-A68A-231D3094821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EEE2CF8-33B2-4A33-97B5-15C2AEFBB127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640"/>
                            </p:stCondLst>
                            <p:childTnLst>
                              <p:par>
                                <p:cTn id="11" presetID="27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80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9" grpId="0"/>
      <p:bldP spid="13108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276E3F8F-936A-4783-A0F9-AE679DA8F6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多项式拟合法介绍</a:t>
            </a:r>
          </a:p>
        </p:txBody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1F1A9DD8-D0C1-47A0-AB10-94C1A9424132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7696200" cy="4983163"/>
          </a:xfrm>
        </p:spPr>
        <p:txBody>
          <a:bodyPr/>
          <a:lstStyle/>
          <a:p>
            <a:pPr eaLnBrk="1" hangingPunct="1"/>
            <a:r>
              <a:rPr lang="zh-CN" altLang="en-US" dirty="0"/>
              <a:t>根据</a:t>
            </a:r>
            <a:r>
              <a:rPr lang="en-US" altLang="zh-CN" dirty="0"/>
              <a:t>m</a:t>
            </a:r>
            <a:r>
              <a:rPr lang="zh-CN" altLang="en-US" dirty="0"/>
              <a:t>个无周跳的相位测量观测值拟合一个</a:t>
            </a:r>
            <a:r>
              <a:rPr lang="en-US" altLang="zh-CN" dirty="0"/>
              <a:t>n</a:t>
            </a:r>
            <a:r>
              <a:rPr lang="zh-CN" altLang="en-US" dirty="0"/>
              <a:t>阶多项式，据此多项式来预估下一个观测值并与实测值比较，从而来发现周跳并修正整周计数。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一般</a:t>
            </a:r>
            <a:r>
              <a:rPr lang="en-US" altLang="zh-CN" dirty="0"/>
              <a:t>n</a:t>
            </a:r>
            <a:r>
              <a:rPr lang="zh-CN" altLang="en-US" dirty="0"/>
              <a:t>取</a:t>
            </a:r>
            <a:r>
              <a:rPr lang="en-US" altLang="zh-CN" dirty="0"/>
              <a:t>3-4</a:t>
            </a:r>
            <a:r>
              <a:rPr lang="zh-CN" altLang="en-US" dirty="0"/>
              <a:t>阶即可</a:t>
            </a:r>
          </a:p>
          <a:p>
            <a:pPr eaLnBrk="1" hangingPunct="1"/>
            <a:r>
              <a:rPr lang="zh-CN" altLang="en-US" dirty="0"/>
              <a:t>这种方法实质上和上面介绍的高次差法是相像的，但便于计算。	</a:t>
            </a:r>
          </a:p>
        </p:txBody>
      </p:sp>
      <p:graphicFrame>
        <p:nvGraphicFramePr>
          <p:cNvPr id="148484" name="Object 4">
            <a:extLst>
              <a:ext uri="{FF2B5EF4-FFF2-40B4-BE49-F238E27FC236}">
                <a16:creationId xmlns:a16="http://schemas.microsoft.com/office/drawing/2014/main" id="{E8C18188-0F7F-447F-9ABD-E6C4BCBDD35C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46113" y="3200400"/>
          <a:ext cx="8156575" cy="1198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4" name="公式" r:id="rId4" imgW="3104991" imgH="447741" progId="Equation.3">
                  <p:embed/>
                </p:oleObj>
              </mc:Choice>
              <mc:Fallback>
                <p:oleObj name="公式" r:id="rId4" imgW="3104991" imgH="447741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3200400"/>
                        <a:ext cx="8156575" cy="1198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8486" name="Rectangle 6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98076FE-B20B-41C9-9B04-9A28FB0C7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5846" name="日期占位符 1">
            <a:extLst>
              <a:ext uri="{FF2B5EF4-FFF2-40B4-BE49-F238E27FC236}">
                <a16:creationId xmlns:a16="http://schemas.microsoft.com/office/drawing/2014/main" id="{790EB267-F0AE-4AA1-9643-754CF648341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B4C4650-875D-4DAA-81AA-5D24A87B91FF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4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148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9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0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80"/>
                                        <p:tgtEl>
                                          <p:spTgt spid="148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12">
            <a:extLst>
              <a:ext uri="{FF2B5EF4-FFF2-40B4-BE49-F238E27FC236}">
                <a16:creationId xmlns:a16="http://schemas.microsoft.com/office/drawing/2014/main" id="{0AA91220-2ACF-4D94-A1A8-89B2AE646D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多项式拟合法解算示例</a:t>
            </a:r>
          </a:p>
        </p:txBody>
      </p:sp>
      <p:graphicFrame>
        <p:nvGraphicFramePr>
          <p:cNvPr id="169077" name="Group 117">
            <a:extLst>
              <a:ext uri="{FF2B5EF4-FFF2-40B4-BE49-F238E27FC236}">
                <a16:creationId xmlns:a16="http://schemas.microsoft.com/office/drawing/2014/main" id="{9518EDA3-7D38-4028-AA34-567D3F09DAB7}"/>
              </a:ext>
            </a:extLst>
          </p:cNvPr>
          <p:cNvGraphicFramePr>
            <a:graphicFrameLocks noGrp="1"/>
          </p:cNvGraphicFramePr>
          <p:nvPr>
            <p:ph sz="quarter" idx="1"/>
          </p:nvPr>
        </p:nvGraphicFramePr>
        <p:xfrm>
          <a:off x="76200" y="1524000"/>
          <a:ext cx="3276600" cy="4953003"/>
        </p:xfrm>
        <a:graphic>
          <a:graphicData uri="http://schemas.openxmlformats.org/drawingml/2006/table">
            <a:tbl>
              <a:tblPr/>
              <a:tblGrid>
                <a:gridCol w="13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5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观测历元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原始相位观测值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475833.2251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487441.9784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499450.5455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511861.4338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6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524576.5710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537798.8487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7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551430.8864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461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    t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itchFamily="34" charset="0"/>
                          <a:ea typeface="华文细黑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66"/>
                          </a:solidFill>
                          <a:effectLst/>
                          <a:latin typeface="Arial" pitchFamily="34" charset="0"/>
                          <a:ea typeface="华文细黑" pitchFamily="2" charset="-122"/>
                        </a:rPr>
                        <a:t>565474.8817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6900" name="Rectangle 108">
            <a:extLst>
              <a:ext uri="{FF2B5EF4-FFF2-40B4-BE49-F238E27FC236}">
                <a16:creationId xmlns:a16="http://schemas.microsoft.com/office/drawing/2014/main" id="{8261BBA8-6F71-4628-BD7F-80D5176AB875}"/>
              </a:ext>
            </a:extLst>
          </p:cNvPr>
          <p:cNvSpPr>
            <a:spLocks noGrp="1" noChangeArrowheads="1"/>
          </p:cNvSpPr>
          <p:nvPr>
            <p:ph type="body" sz="half" idx="3"/>
          </p:nvPr>
        </p:nvSpPr>
        <p:spPr>
          <a:xfrm>
            <a:off x="4114800" y="1371600"/>
            <a:ext cx="4572000" cy="1143000"/>
          </a:xfrm>
        </p:spPr>
        <p:txBody>
          <a:bodyPr/>
          <a:lstStyle/>
          <a:p>
            <a:pPr eaLnBrk="1" hangingPunct="1"/>
            <a:r>
              <a:rPr lang="zh-CN" altLang="en-US" sz="2800"/>
              <a:t>设该数据的观测历元间隔为</a:t>
            </a:r>
            <a:r>
              <a:rPr lang="en-US" altLang="zh-CN" sz="2800"/>
              <a:t>15s</a:t>
            </a:r>
            <a:r>
              <a:rPr lang="zh-CN" altLang="en-US" sz="2800"/>
              <a:t>，</a:t>
            </a:r>
            <a:r>
              <a:rPr lang="en-US" altLang="zh-CN" sz="2800"/>
              <a:t>t</a:t>
            </a:r>
            <a:r>
              <a:rPr lang="en-US" altLang="zh-CN" sz="2800" baseline="-25000"/>
              <a:t>0</a:t>
            </a:r>
            <a:r>
              <a:rPr lang="en-US" altLang="zh-CN" sz="2800"/>
              <a:t>=0</a:t>
            </a:r>
            <a:r>
              <a:rPr lang="zh-CN" altLang="en-US" sz="2800"/>
              <a:t>；</a:t>
            </a:r>
          </a:p>
        </p:txBody>
      </p:sp>
      <p:graphicFrame>
        <p:nvGraphicFramePr>
          <p:cNvPr id="169071" name="Object 111">
            <a:extLst>
              <a:ext uri="{FF2B5EF4-FFF2-40B4-BE49-F238E27FC236}">
                <a16:creationId xmlns:a16="http://schemas.microsoft.com/office/drawing/2014/main" id="{B734A154-B238-44C2-90C6-D0B5D055A4E6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3505200" y="2209800"/>
          <a:ext cx="5638800" cy="196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9" name="公式" r:id="rId4" imgW="2838452" imgH="981246" progId="Equation.3">
                  <p:embed/>
                </p:oleObj>
              </mc:Choice>
              <mc:Fallback>
                <p:oleObj name="公式" r:id="rId4" imgW="2838452" imgH="981246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209800"/>
                        <a:ext cx="5638800" cy="196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78" name="Rectangle 118">
            <a:extLst>
              <a:ext uri="{FF2B5EF4-FFF2-40B4-BE49-F238E27FC236}">
                <a16:creationId xmlns:a16="http://schemas.microsoft.com/office/drawing/2014/main" id="{BE6B748E-5E5E-4F55-91D7-90BBB283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5334000" cy="99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/>
            <a:r>
              <a:rPr lang="zh-CN" altLang="en-US" sz="2400"/>
              <a:t>解：</a:t>
            </a:r>
            <a:r>
              <a:rPr lang="en-US" altLang="zh-CN" sz="2400"/>
              <a:t>a</a:t>
            </a:r>
            <a:r>
              <a:rPr lang="en-US" altLang="zh-CN" sz="2400" baseline="-25000"/>
              <a:t>0</a:t>
            </a:r>
            <a:r>
              <a:rPr lang="en-US" altLang="zh-CN" sz="2400"/>
              <a:t>=464625; a</a:t>
            </a:r>
            <a:r>
              <a:rPr lang="en-US" altLang="zh-CN" sz="2400" baseline="-25000"/>
              <a:t>1</a:t>
            </a:r>
            <a:r>
              <a:rPr lang="en-US" altLang="zh-CN" sz="2400"/>
              <a:t>=</a:t>
            </a:r>
            <a:r>
              <a:rPr lang="en-US" altLang="en-US" sz="2400"/>
              <a:t>733.888</a:t>
            </a:r>
            <a:r>
              <a:rPr lang="en-US" altLang="zh-CN" sz="2400"/>
              <a:t> </a:t>
            </a:r>
            <a:r>
              <a:rPr lang="zh-CN" altLang="en-US" sz="2400"/>
              <a:t>；</a:t>
            </a:r>
            <a:r>
              <a:rPr lang="en-US" altLang="zh-CN" sz="2400"/>
              <a:t>a</a:t>
            </a:r>
            <a:r>
              <a:rPr lang="en-US" altLang="zh-CN" sz="2400" baseline="-25000"/>
              <a:t>2</a:t>
            </a:r>
            <a:r>
              <a:rPr lang="en-US" altLang="zh-CN" sz="2400"/>
              <a:t>=</a:t>
            </a:r>
            <a:r>
              <a:rPr lang="en-US" altLang="en-US" sz="2400"/>
              <a:t>0.889122</a:t>
            </a:r>
            <a:r>
              <a:rPr lang="zh-CN" altLang="en-US" sz="2400"/>
              <a:t>； </a:t>
            </a:r>
            <a:r>
              <a:rPr lang="en-US" altLang="zh-CN" sz="2400"/>
              <a:t>a</a:t>
            </a:r>
            <a:r>
              <a:rPr lang="en-US" altLang="zh-CN" sz="2400" baseline="-25000"/>
              <a:t>3</a:t>
            </a:r>
            <a:r>
              <a:rPr lang="en-US" altLang="zh-CN" sz="2400"/>
              <a:t>=</a:t>
            </a:r>
            <a:r>
              <a:rPr lang="en-US" altLang="en-US" sz="2400"/>
              <a:t>1.16764e-005</a:t>
            </a:r>
            <a:endParaRPr lang="en-US" altLang="zh-CN" sz="2400"/>
          </a:p>
          <a:p>
            <a:pPr eaLnBrk="1" hangingPunct="1"/>
            <a:endParaRPr lang="ru-RU" altLang="zh-CN" sz="2400">
              <a:latin typeface="华文细黑" panose="02010600040101010101" pitchFamily="2" charset="-122"/>
            </a:endParaRPr>
          </a:p>
          <a:p>
            <a:pPr eaLnBrk="1" hangingPunct="1"/>
            <a:endParaRPr lang="en-US" altLang="zh-CN" sz="2400"/>
          </a:p>
          <a:p>
            <a:pPr eaLnBrk="1" hangingPunct="1"/>
            <a:endParaRPr lang="en-US" altLang="zh-CN" sz="2400"/>
          </a:p>
        </p:txBody>
      </p:sp>
      <p:graphicFrame>
        <p:nvGraphicFramePr>
          <p:cNvPr id="169079" name="Object 119">
            <a:extLst>
              <a:ext uri="{FF2B5EF4-FFF2-40B4-BE49-F238E27FC236}">
                <a16:creationId xmlns:a16="http://schemas.microsoft.com/office/drawing/2014/main" id="{E70B073A-7265-4499-9C7C-B5EF8BAA3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257800"/>
          <a:ext cx="50292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0" name="公式" r:id="rId6" imgW="2314637" imgH="476329" progId="Equation.3">
                  <p:embed/>
                </p:oleObj>
              </mc:Choice>
              <mc:Fallback>
                <p:oleObj name="公式" r:id="rId6" imgW="2314637" imgH="476329" progId="Equation.3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257800"/>
                        <a:ext cx="50292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80" name="Rectangle 120">
            <a:extLst>
              <a:ext uri="{FF2B5EF4-FFF2-40B4-BE49-F238E27FC236}">
                <a16:creationId xmlns:a16="http://schemas.microsoft.com/office/drawing/2014/main" id="{5AD8BAD6-6896-4963-AC3A-760243EE8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6248400"/>
            <a:ext cx="480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>
                <a:solidFill>
                  <a:srgbClr val="FF0066"/>
                </a:solidFill>
              </a:rPr>
              <a:t>524576.5710</a:t>
            </a:r>
            <a:r>
              <a:rPr lang="en-US" altLang="zh-CN" sz="2400"/>
              <a:t> -</a:t>
            </a:r>
            <a:r>
              <a:rPr lang="en-US" altLang="en-US" sz="2400"/>
              <a:t>524672.81</a:t>
            </a:r>
            <a:r>
              <a:rPr lang="en-US" altLang="zh-CN" sz="2400"/>
              <a:t> = -96.25</a:t>
            </a:r>
          </a:p>
        </p:txBody>
      </p:sp>
      <p:graphicFrame>
        <p:nvGraphicFramePr>
          <p:cNvPr id="169081" name="Object 121">
            <a:extLst>
              <a:ext uri="{FF2B5EF4-FFF2-40B4-BE49-F238E27FC236}">
                <a16:creationId xmlns:a16="http://schemas.microsoft.com/office/drawing/2014/main" id="{8B33A87A-C4B7-4985-B42C-C88689C532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03288"/>
          <a:ext cx="7772400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公式" r:id="rId8" imgW="3104991" imgH="228705" progId="Equation.3">
                  <p:embed/>
                </p:oleObj>
              </mc:Choice>
              <mc:Fallback>
                <p:oleObj name="公式" r:id="rId8" imgW="3104991" imgH="228705" progId="Equation.3">
                  <p:embed/>
                  <p:pic>
                    <p:nvPicPr>
                      <p:cNvPr id="0" name="Object 1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03288"/>
                        <a:ext cx="7772400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9082" name="Rectangle 12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9979268-7B10-41E1-A9B3-D27CE898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36907" name="日期占位符 1">
            <a:extLst>
              <a:ext uri="{FF2B5EF4-FFF2-40B4-BE49-F238E27FC236}">
                <a16:creationId xmlns:a16="http://schemas.microsoft.com/office/drawing/2014/main" id="{FC980437-37DD-4BEF-BE12-4FD216BB1DC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0023F98-47BA-47B3-8899-AA3907611746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9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9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6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69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169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2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3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80"/>
                                        <p:tgtEl>
                                          <p:spTgt spid="16908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078" grpId="0"/>
      <p:bldP spid="169080" grpId="0"/>
      <p:bldP spid="16908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ABFAA388-7A98-474A-BD2E-256C06E32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周跳的探测与修复方法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F948240-776D-4E33-A9FC-D5D0732F5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hlinkClick r:id="rId2" action="ppaction://hlinksldjump"/>
              </a:rPr>
              <a:t>屏幕扫描法</a:t>
            </a:r>
            <a:endParaRPr lang="zh-CN" altLang="en-US"/>
          </a:p>
          <a:p>
            <a:pPr eaLnBrk="1" hangingPunct="1"/>
            <a:r>
              <a:rPr lang="zh-CN" altLang="en-US">
                <a:hlinkClick r:id="rId3" action="ppaction://hlinksldjump"/>
              </a:rPr>
              <a:t>高次差法</a:t>
            </a:r>
            <a:endParaRPr lang="zh-CN" altLang="en-US"/>
          </a:p>
          <a:p>
            <a:pPr eaLnBrk="1" hangingPunct="1"/>
            <a:r>
              <a:rPr lang="zh-CN" altLang="en-US">
                <a:hlinkClick r:id="rId4" action="ppaction://hlinksldjump"/>
              </a:rPr>
              <a:t>多项式拟合法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双频观测值（电离层残差法）</a:t>
            </a:r>
          </a:p>
          <a:p>
            <a:pPr eaLnBrk="1" hangingPunct="1"/>
            <a:r>
              <a:rPr lang="zh-CN" altLang="en-US"/>
              <a:t>据平差后的残差</a:t>
            </a:r>
          </a:p>
          <a:p>
            <a:pPr eaLnBrk="1" hangingPunct="1"/>
            <a:r>
              <a:rPr lang="zh-CN" altLang="en-US"/>
              <a:t>三差法、 </a:t>
            </a:r>
            <a:r>
              <a:rPr lang="en-US" altLang="zh-CN"/>
              <a:t>MW</a:t>
            </a:r>
            <a:r>
              <a:rPr lang="zh-CN" altLang="en-US"/>
              <a:t>观测值法</a:t>
            </a:r>
            <a:r>
              <a:rPr lang="en-US" altLang="zh-CN">
                <a:latin typeface="华文细黑" panose="02010600040101010101" pitchFamily="2" charset="-122"/>
              </a:rPr>
              <a:t>…</a:t>
            </a:r>
            <a:endParaRPr lang="en-US" altLang="zh-CN" i="1"/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5027009D-601C-4530-8ED7-1DDF029CC3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410200"/>
            <a:ext cx="9144000" cy="93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>
                <a:solidFill>
                  <a:schemeClr val="accent2"/>
                </a:solidFill>
                <a:ea typeface="黑体" panose="02010609060101010101" pitchFamily="49" charset="-122"/>
              </a:rPr>
              <a:t>扩展阅读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参考资料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卫星导航定位新技术及高精度数据处理方法</a:t>
            </a:r>
            <a:r>
              <a:rPr lang="en-US" altLang="zh-CN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第二章 周跳探测及处理</a:t>
            </a:r>
          </a:p>
        </p:txBody>
      </p:sp>
      <p:sp>
        <p:nvSpPr>
          <p:cNvPr id="37893" name="日期占位符 1">
            <a:extLst>
              <a:ext uri="{FF2B5EF4-FFF2-40B4-BE49-F238E27FC236}">
                <a16:creationId xmlns:a16="http://schemas.microsoft.com/office/drawing/2014/main" id="{141611B3-2289-41C0-AAB6-36D95986FA9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35DF259-11B5-4F14-91EA-36566D6BFCB6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Oval 7">
            <a:extLst>
              <a:ext uri="{FF2B5EF4-FFF2-40B4-BE49-F238E27FC236}">
                <a16:creationId xmlns:a16="http://schemas.microsoft.com/office/drawing/2014/main" id="{AD4D664D-E34C-42E2-9A91-2496EE69C7D9}"/>
              </a:ext>
            </a:extLst>
          </p:cNvPr>
          <p:cNvSpPr>
            <a:spLocks noChangeArrowheads="1"/>
          </p:cNvSpPr>
          <p:nvPr/>
        </p:nvSpPr>
        <p:spPr bwMode="auto">
          <a:xfrm rot="6981488">
            <a:off x="5414963" y="3079750"/>
            <a:ext cx="15240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5" name="Oval 8">
            <a:extLst>
              <a:ext uri="{FF2B5EF4-FFF2-40B4-BE49-F238E27FC236}">
                <a16:creationId xmlns:a16="http://schemas.microsoft.com/office/drawing/2014/main" id="{7C568C77-0064-440D-815C-556F120DC59B}"/>
              </a:ext>
            </a:extLst>
          </p:cNvPr>
          <p:cNvSpPr>
            <a:spLocks noChangeArrowheads="1"/>
          </p:cNvSpPr>
          <p:nvPr/>
        </p:nvSpPr>
        <p:spPr bwMode="auto">
          <a:xfrm rot="1937108">
            <a:off x="2590800" y="4884738"/>
            <a:ext cx="1524000" cy="533400"/>
          </a:xfrm>
          <a:prstGeom prst="ellipse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E9EB2BA1-37E4-4947-9CC3-1228E60F5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800"/>
              <a:t>整周未知数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6940FCC-FA4A-4304-8380-7396BD70C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/>
              <a:t>整周未知数（整周模糊度 － </a:t>
            </a:r>
            <a:r>
              <a:rPr lang="en-US" altLang="zh-CN"/>
              <a:t>Ambiguity</a:t>
            </a:r>
            <a:r>
              <a:rPr lang="zh-CN" altLang="en-US"/>
              <a:t>）</a:t>
            </a:r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04B64496-C287-4A8A-9F28-C2D21969BA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625" y="1700213"/>
            <a:ext cx="4886325" cy="489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9" name="日期占位符 1">
            <a:extLst>
              <a:ext uri="{FF2B5EF4-FFF2-40B4-BE49-F238E27FC236}">
                <a16:creationId xmlns:a16="http://schemas.microsoft.com/office/drawing/2014/main" id="{E167B588-0E6E-4511-96AA-020FCACC8EE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35EEE8E-DD66-49D9-B379-A6A722AE50F0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178A828-E41D-4A8A-97DA-4F946C0B9C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整周未知数（模糊度）的确定方法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0C17FD80-6F1F-458E-98E8-E79BBFD1532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伪距法</a:t>
                </a:r>
              </a:p>
              <a:p>
                <a:pPr lvl="1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endParaRPr lang="zh-CN" altLang="en-US" dirty="0"/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dirty="0">
                    <a:solidFill>
                      <a:schemeClr val="tx1"/>
                    </a:solidFill>
                  </a:rPr>
                  <a:t>用卫星星历和先验站坐标（星站距离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3200" i="1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）</a:t>
                </a:r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endParaRPr lang="en-US" altLang="zh-CN" dirty="0"/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当作平差的待定参数</a:t>
                </a:r>
              </a:p>
              <a:p>
                <a:pPr lvl="1"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dirty="0"/>
                  <a:t>固定解与浮动解（整数解与实数解）</a:t>
                </a: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i="1" u="sng" dirty="0"/>
                  <a:t>多普勒法（消去法）</a:t>
                </a:r>
              </a:p>
              <a:p>
                <a:pPr eaLnBrk="1" hangingPunct="1">
                  <a:spcBef>
                    <a:spcPct val="0"/>
                  </a:spcBef>
                  <a:buFont typeface="Wingdings" panose="05000000000000000000" pitchFamily="2" charset="2"/>
                  <a:buChar char="§"/>
                </a:pPr>
                <a:r>
                  <a:rPr lang="zh-CN" altLang="en-US" i="1" u="sng" dirty="0"/>
                  <a:t>快速确定整周未知数法（</a:t>
                </a:r>
                <a:r>
                  <a:rPr lang="en-US" altLang="zh-CN" i="1" u="sng" dirty="0"/>
                  <a:t>FARA</a:t>
                </a:r>
                <a:r>
                  <a:rPr lang="zh-CN" altLang="en-US" i="1" u="sng" dirty="0"/>
                  <a:t>）</a:t>
                </a:r>
              </a:p>
              <a:p>
                <a:pPr eaLnBrk="1" hangingPunct="1"/>
                <a:endParaRPr lang="en-US" altLang="zh-CN" i="1" dirty="0"/>
              </a:p>
            </p:txBody>
          </p:sp>
        </mc:Choice>
        <mc:Fallback>
          <p:sp>
            <p:nvSpPr>
              <p:cNvPr id="19459" name="Rectangle 3">
                <a:extLst>
                  <a:ext uri="{FF2B5EF4-FFF2-40B4-BE49-F238E27FC236}">
                    <a16:creationId xmlns:a16="http://schemas.microsoft.com/office/drawing/2014/main" id="{0C17FD80-6F1F-458E-98E8-E79BBFD153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630" t="-14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Text Box 4">
            <a:extLst>
              <a:ext uri="{FF2B5EF4-FFF2-40B4-BE49-F238E27FC236}">
                <a16:creationId xmlns:a16="http://schemas.microsoft.com/office/drawing/2014/main" id="{CD5A609C-09DE-49BE-A531-52DB398D0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5124366"/>
            <a:ext cx="8915400" cy="1433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扩展阅读参考资料</a:t>
            </a:r>
            <a:r>
              <a:rPr lang="en-US" altLang="zh-CN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《GPS</a:t>
            </a:r>
            <a:r>
              <a:rPr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相对定位的数学模型</a:t>
            </a:r>
            <a:r>
              <a:rPr lang="en-US" altLang="zh-CN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模糊度分解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卫星导航定位新技术及高精度数据处理方法</a:t>
            </a:r>
            <a:r>
              <a:rPr lang="en-US" altLang="zh-CN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2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第三章 整周模糊度</a:t>
            </a: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6E0A4C45-7FA7-4C81-B7C7-80E8D81F5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0"/>
            <a:ext cx="1612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0000"/>
                </a:solidFill>
              </a:rPr>
              <a:t>（回顾）</a:t>
            </a:r>
          </a:p>
        </p:txBody>
      </p:sp>
      <p:sp>
        <p:nvSpPr>
          <p:cNvPr id="19462" name="AutoShape 6">
            <a:hlinkClick r:id="rId3" action="ppaction://hlinksldjump"/>
            <a:extLst>
              <a:ext uri="{FF2B5EF4-FFF2-40B4-BE49-F238E27FC236}">
                <a16:creationId xmlns:a16="http://schemas.microsoft.com/office/drawing/2014/main" id="{5AE72B7A-71A6-4227-B703-E3125CFF2F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6400800"/>
            <a:ext cx="381000" cy="381000"/>
          </a:xfrm>
          <a:prstGeom prst="lef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9463" name="日期占位符 1">
            <a:extLst>
              <a:ext uri="{FF2B5EF4-FFF2-40B4-BE49-F238E27FC236}">
                <a16:creationId xmlns:a16="http://schemas.microsoft.com/office/drawing/2014/main" id="{3D8833C1-4F4E-4338-8915-2E25692A74B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ABCDED-09BA-4398-A0F4-495BB8D69333}" type="datetime11">
              <a:rPr lang="zh-CN" altLang="en-US"/>
              <a:pPr eaLnBrk="1" hangingPunct="1"/>
              <a:t>15:37:32</a:t>
            </a:fld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72C971-B63D-4E33-BF61-A487833F27FB}"/>
                  </a:ext>
                </a:extLst>
              </p:cNvPr>
              <p:cNvSpPr txBox="1"/>
              <p:nvPr/>
            </p:nvSpPr>
            <p:spPr>
              <a:xfrm>
                <a:off x="2514600" y="1196645"/>
                <a:ext cx="2176430" cy="737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C72C971-B63D-4E33-BF61-A487833F27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600" y="1196645"/>
                <a:ext cx="2176430" cy="7377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72EBE2-0F1B-4998-AD5E-B774B4C85843}"/>
                  </a:ext>
                </a:extLst>
              </p:cNvPr>
              <p:cNvSpPr txBox="1"/>
              <p:nvPr/>
            </p:nvSpPr>
            <p:spPr>
              <a:xfrm>
                <a:off x="5638800" y="2538132"/>
                <a:ext cx="216059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872EBE2-0F1B-4998-AD5E-B774B4C85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538132"/>
                <a:ext cx="2160591" cy="809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6DA1F07-4978-41C8-B278-CC5C3A66F7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常见定位模式的模糊度确定方法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AEF4EFF-C62E-4812-A3A7-F8854F7F231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43000"/>
            <a:ext cx="5410200" cy="5257800"/>
          </a:xfrm>
        </p:spPr>
        <p:txBody>
          <a:bodyPr/>
          <a:lstStyle/>
          <a:p>
            <a:pPr eaLnBrk="1" hangingPunct="1"/>
            <a:r>
              <a:rPr lang="zh-CN" altLang="en-US" sz="2800"/>
              <a:t>静态相对定位</a:t>
            </a:r>
          </a:p>
          <a:p>
            <a:pPr lvl="1" eaLnBrk="1" hangingPunct="1"/>
            <a:r>
              <a:rPr lang="zh-CN" altLang="en-US" sz="2400"/>
              <a:t>待定参数</a:t>
            </a:r>
            <a:r>
              <a:rPr lang="en-US" altLang="zh-CN" sz="2400"/>
              <a:t>(</a:t>
            </a:r>
            <a:r>
              <a:rPr lang="zh-CN" altLang="en-US" sz="2400"/>
              <a:t>固定解与浮动解</a:t>
            </a:r>
            <a:r>
              <a:rPr lang="en-US" altLang="zh-CN" sz="2400"/>
              <a:t>)</a:t>
            </a:r>
          </a:p>
          <a:p>
            <a:pPr eaLnBrk="1" hangingPunct="1"/>
            <a:r>
              <a:rPr lang="zh-CN" altLang="en-US" sz="2800"/>
              <a:t>快速定位</a:t>
            </a:r>
          </a:p>
          <a:p>
            <a:pPr lvl="1" eaLnBrk="1" hangingPunct="1"/>
            <a:r>
              <a:rPr lang="zh-CN" altLang="en-US" sz="2400"/>
              <a:t>走走停停法（</a:t>
            </a:r>
            <a:r>
              <a:rPr lang="en-US" altLang="zh-CN" sz="2400"/>
              <a:t>Stop and Go</a:t>
            </a:r>
            <a:r>
              <a:rPr lang="zh-CN" altLang="en-US" sz="2400"/>
              <a:t>）</a:t>
            </a:r>
          </a:p>
          <a:p>
            <a:pPr lvl="2" eaLnBrk="1" hangingPunct="1"/>
            <a:r>
              <a:rPr lang="zh-CN" altLang="en-US" sz="2000"/>
              <a:t>已知基线法</a:t>
            </a:r>
          </a:p>
          <a:p>
            <a:pPr lvl="2" eaLnBrk="1" hangingPunct="1"/>
            <a:r>
              <a:rPr lang="zh-CN" altLang="en-US" sz="2000"/>
              <a:t>交换天线法</a:t>
            </a:r>
          </a:p>
          <a:p>
            <a:pPr lvl="4" eaLnBrk="1" hangingPunct="1"/>
            <a:endParaRPr lang="zh-CN" altLang="en-US" sz="1800"/>
          </a:p>
          <a:p>
            <a:pPr lvl="1" eaLnBrk="1" hangingPunct="1"/>
            <a:r>
              <a:rPr lang="zh-CN" altLang="en-US" sz="2400"/>
              <a:t>快速静态定位法</a:t>
            </a:r>
          </a:p>
          <a:p>
            <a:pPr lvl="2" eaLnBrk="1" hangingPunct="1"/>
            <a:r>
              <a:rPr lang="zh-CN" altLang="en-US" sz="2000"/>
              <a:t>快速模糊度解算法（</a:t>
            </a:r>
            <a:r>
              <a:rPr lang="en-US" altLang="zh-CN" sz="2000"/>
              <a:t>FARA</a:t>
            </a:r>
            <a:r>
              <a:rPr lang="zh-CN" altLang="en-US" sz="2000"/>
              <a:t>）</a:t>
            </a:r>
          </a:p>
          <a:p>
            <a:pPr eaLnBrk="1" hangingPunct="1"/>
            <a:r>
              <a:rPr lang="zh-CN" altLang="en-US" sz="2800"/>
              <a:t>动态定位</a:t>
            </a:r>
          </a:p>
          <a:p>
            <a:pPr lvl="1" eaLnBrk="1" hangingPunct="1"/>
            <a:r>
              <a:rPr lang="zh-CN" altLang="en-US" sz="2400"/>
              <a:t>初始化法</a:t>
            </a:r>
          </a:p>
          <a:p>
            <a:pPr lvl="1" eaLnBrk="1" hangingPunct="1"/>
            <a:r>
              <a:rPr lang="zh-CN" altLang="en-US" sz="2400"/>
              <a:t>实时解算模糊度的方法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848537B7-2153-445C-BA6E-13F78B48338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6048375" y="2133600"/>
          <a:ext cx="2867025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3" name="Picture2" r:id="rId3" imgW="1905000" imgH="2868168" progId="Word.Picture.8">
                  <p:embed/>
                </p:oleObj>
              </mc:Choice>
              <mc:Fallback>
                <p:oleObj name="Picture2" r:id="rId3" imgW="1905000" imgH="2868168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2133600"/>
                        <a:ext cx="2867025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日期占位符 1">
            <a:extLst>
              <a:ext uri="{FF2B5EF4-FFF2-40B4-BE49-F238E27FC236}">
                <a16:creationId xmlns:a16="http://schemas.microsoft.com/office/drawing/2014/main" id="{1C7329D4-C327-4CA8-A831-F39C7114AE1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0C14546-5B70-497C-84E2-1FA384FE2381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2EA7551-451B-4661-9139-03CE4462021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周跳的探测与修复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3404788-C1FC-4E89-A98A-9ECE977E7C3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pic>
        <p:nvPicPr>
          <p:cNvPr id="21508" name="Picture 4" descr="GPS error">
            <a:extLst>
              <a:ext uri="{FF2B5EF4-FFF2-40B4-BE49-F238E27FC236}">
                <a16:creationId xmlns:a16="http://schemas.microsoft.com/office/drawing/2014/main" id="{37CE2262-506E-4EF5-B3F6-53B5E8B7D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3657600"/>
            <a:ext cx="4648200" cy="305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5" descr="cavt4083450b619a1">
            <a:extLst>
              <a:ext uri="{FF2B5EF4-FFF2-40B4-BE49-F238E27FC236}">
                <a16:creationId xmlns:a16="http://schemas.microsoft.com/office/drawing/2014/main" id="{46B7B23A-9CBC-4189-BE23-729CD82C466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962400"/>
            <a:ext cx="20574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7" descr="MCj01959560000[1]">
            <a:extLst>
              <a:ext uri="{FF2B5EF4-FFF2-40B4-BE49-F238E27FC236}">
                <a16:creationId xmlns:a16="http://schemas.microsoft.com/office/drawing/2014/main" id="{8F5C9309-7F0F-4B22-B1EB-BBA5322D6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962400"/>
            <a:ext cx="1470025" cy="180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日期占位符 1">
            <a:extLst>
              <a:ext uri="{FF2B5EF4-FFF2-40B4-BE49-F238E27FC236}">
                <a16:creationId xmlns:a16="http://schemas.microsoft.com/office/drawing/2014/main" id="{11A6F709-F99C-4CAF-9BCF-3ED65C19D73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C3113B5-8B52-412D-A2D0-CA46A89F98AD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90B9DC03-782B-4C99-9EAA-13550F9AC1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/>
              <a:t>整周跳变（周跳 </a:t>
            </a:r>
            <a:r>
              <a:rPr lang="en-US" altLang="zh-CN" sz="4000" dirty="0"/>
              <a:t>– Cycle Slips</a:t>
            </a:r>
            <a:r>
              <a:rPr lang="zh-CN" altLang="en-US" sz="4000" dirty="0"/>
              <a:t>）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BC1CF81-ECF5-4EDF-8B6F-303E2DAD9B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5105400"/>
            <a:ext cx="8839200" cy="17526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由于某种原因使接收机无法保持对卫星信号的连续跟踪时，在卫星信号重新被锁定后，整周计数不会与前面的值保持连续，这一现象称为整周跳变。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ED8840B-5585-48F4-A043-EEB1ED2A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90600"/>
            <a:ext cx="7061200" cy="417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3" name="Rectangle 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18426D9-928E-41E9-9FCF-6A35A5D3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2534" name="日期占位符 1">
            <a:extLst>
              <a:ext uri="{FF2B5EF4-FFF2-40B4-BE49-F238E27FC236}">
                <a16:creationId xmlns:a16="http://schemas.microsoft.com/office/drawing/2014/main" id="{1EDBFD81-8EE6-40C6-A70A-612FB92E301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E76635A-8172-4259-A7E8-24E54766A67C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00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5931EF6-2CF1-46B2-B8B3-3BD4398839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</a:t>
            </a:r>
            <a:r>
              <a:rPr lang="zh-CN" altLang="en-US" sz="4000" b="1"/>
              <a:t>产生的原因</a:t>
            </a:r>
            <a:endParaRPr lang="zh-CN" altLang="en-US" sz="4000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85CCD95F-82C3-4BD9-A98D-94C99C8519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信号被遮挡，导致卫星信号无法被跟踪</a:t>
            </a:r>
          </a:p>
          <a:p>
            <a:pPr marL="971550" lvl="1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卫星信号信噪比过低，导致整周计数错误</a:t>
            </a:r>
          </a:p>
          <a:p>
            <a:pPr marL="971550" lvl="1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接收机在高速动态的环境下进行观测，导致接收机无法正确跟踪卫星信号</a:t>
            </a:r>
          </a:p>
          <a:p>
            <a:pPr marL="971550" lvl="1" indent="-514350" eaLnBrk="1" hangingPunct="1">
              <a:buFont typeface="+mj-ea"/>
              <a:buAutoNum type="circleNumDbPlain"/>
            </a:pPr>
            <a:endParaRPr lang="zh-CN" altLang="en-US" dirty="0"/>
          </a:p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卫星瞬时故障，无法产生信号</a:t>
            </a:r>
          </a:p>
        </p:txBody>
      </p:sp>
      <p:sp>
        <p:nvSpPr>
          <p:cNvPr id="133124" name="Rectangle 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7779226-BC7E-4F26-BB5D-1EDDFD5C3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3557" name="日期占位符 1">
            <a:extLst>
              <a:ext uri="{FF2B5EF4-FFF2-40B4-BE49-F238E27FC236}">
                <a16:creationId xmlns:a16="http://schemas.microsoft.com/office/drawing/2014/main" id="{B9F75E7C-31C4-42C1-8EAD-97C70D94BFC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4426471-03BE-4EDA-803C-1C65DD03A537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312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A70D62DD-57BB-454B-94CF-C51A6D937D1A}"/>
              </a:ext>
            </a:extLst>
          </p:cNvPr>
          <p:cNvSpPr/>
          <p:nvPr/>
        </p:nvSpPr>
        <p:spPr>
          <a:xfrm>
            <a:off x="6220326" y="3880714"/>
            <a:ext cx="1395663" cy="161897"/>
          </a:xfrm>
          <a:custGeom>
            <a:avLst/>
            <a:gdLst>
              <a:gd name="connsiteX0" fmla="*/ 0 w 1395663"/>
              <a:gd name="connsiteY0" fmla="*/ 161897 h 161897"/>
              <a:gd name="connsiteX1" fmla="*/ 348916 w 1395663"/>
              <a:gd name="connsiteY1" fmla="*/ 29549 h 161897"/>
              <a:gd name="connsiteX2" fmla="*/ 757990 w 1395663"/>
              <a:gd name="connsiteY2" fmla="*/ 5486 h 161897"/>
              <a:gd name="connsiteX3" fmla="*/ 1106906 w 1395663"/>
              <a:gd name="connsiteY3" fmla="*/ 5486 h 161897"/>
              <a:gd name="connsiteX4" fmla="*/ 1395663 w 1395663"/>
              <a:gd name="connsiteY4" fmla="*/ 65644 h 161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5663" h="161897">
                <a:moveTo>
                  <a:pt x="0" y="161897"/>
                </a:moveTo>
                <a:cubicBezTo>
                  <a:pt x="111292" y="108757"/>
                  <a:pt x="222584" y="55617"/>
                  <a:pt x="348916" y="29549"/>
                </a:cubicBezTo>
                <a:cubicBezTo>
                  <a:pt x="475248" y="3481"/>
                  <a:pt x="631658" y="9497"/>
                  <a:pt x="757990" y="5486"/>
                </a:cubicBezTo>
                <a:cubicBezTo>
                  <a:pt x="884322" y="1475"/>
                  <a:pt x="1000627" y="-4540"/>
                  <a:pt x="1106906" y="5486"/>
                </a:cubicBezTo>
                <a:cubicBezTo>
                  <a:pt x="1213185" y="15512"/>
                  <a:pt x="1304424" y="40578"/>
                  <a:pt x="1395663" y="65644"/>
                </a:cubicBezTo>
              </a:path>
            </a:pathLst>
          </a:custGeom>
          <a:noFill/>
          <a:ln w="1524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97AECF27-A2B8-488D-83E6-4884038DD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/>
              <a:t>周跳的特点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DB422FD-1385-4FCF-95AB-DFAF0C6B24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14350" indent="-514350" eaLnBrk="1" hangingPunct="1">
              <a:buFont typeface="+mj-ea"/>
              <a:buAutoNum type="circleNumDbPlain"/>
            </a:pPr>
            <a:r>
              <a:rPr lang="zh-CN" altLang="en-US" dirty="0"/>
              <a:t>只影响整周计数 － 周跳为波长的整数倍</a:t>
            </a:r>
          </a:p>
          <a:p>
            <a:pPr marL="514350" indent="-514350" eaLnBrk="1" hangingPunct="1">
              <a:spcBef>
                <a:spcPts val="1800"/>
              </a:spcBef>
              <a:buFont typeface="+mj-ea"/>
              <a:buAutoNum type="circleNumDbPlain"/>
            </a:pPr>
            <a:r>
              <a:rPr lang="zh-CN" altLang="en-US" dirty="0"/>
              <a:t>将影响从周跳发生时刻（历元）之后的所有观测值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563E3DE-8B9A-439D-B960-D23124F29BA9}"/>
              </a:ext>
            </a:extLst>
          </p:cNvPr>
          <p:cNvGrpSpPr/>
          <p:nvPr/>
        </p:nvGrpSpPr>
        <p:grpSpPr>
          <a:xfrm>
            <a:off x="5011738" y="2895600"/>
            <a:ext cx="3141662" cy="2951163"/>
            <a:chOff x="5011738" y="2895600"/>
            <a:chExt cx="3141662" cy="2951163"/>
          </a:xfrm>
        </p:grpSpPr>
        <p:sp>
          <p:nvSpPr>
            <p:cNvPr id="24583" name="Oval 5">
              <a:extLst>
                <a:ext uri="{FF2B5EF4-FFF2-40B4-BE49-F238E27FC236}">
                  <a16:creationId xmlns:a16="http://schemas.microsoft.com/office/drawing/2014/main" id="{37046CCB-01A5-4BF3-99F6-7D45BB2B5E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6138" y="3733800"/>
              <a:ext cx="533400" cy="1066800"/>
            </a:xfrm>
            <a:prstGeom prst="ellipse">
              <a:avLst/>
            </a:prstGeom>
            <a:solidFill>
              <a:srgbClr val="FFFF00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pic>
          <p:nvPicPr>
            <p:cNvPr id="24584" name="Picture 6">
              <a:extLst>
                <a:ext uri="{FF2B5EF4-FFF2-40B4-BE49-F238E27FC236}">
                  <a16:creationId xmlns:a16="http://schemas.microsoft.com/office/drawing/2014/main" id="{4E640178-715C-42B9-81D7-B00E263195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4138" y="3276600"/>
              <a:ext cx="2895600" cy="2400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24585" name="AutoShape 7">
              <a:extLst>
                <a:ext uri="{FF2B5EF4-FFF2-40B4-BE49-F238E27FC236}">
                  <a16:creationId xmlns:a16="http://schemas.microsoft.com/office/drawing/2014/main" id="{A749864D-D0B4-4989-A914-6B389B1FA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9138" y="2895600"/>
              <a:ext cx="914400" cy="374650"/>
            </a:xfrm>
            <a:prstGeom prst="borderCallout2">
              <a:avLst>
                <a:gd name="adj1" fmla="val 30509"/>
                <a:gd name="adj2" fmla="val -8333"/>
                <a:gd name="adj3" fmla="val 30509"/>
                <a:gd name="adj4" fmla="val -46181"/>
                <a:gd name="adj5" fmla="val 222880"/>
                <a:gd name="adj6" fmla="val -85417"/>
              </a:avLst>
            </a:prstGeom>
            <a:solidFill>
              <a:srgbClr val="FFFF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b="1">
                  <a:latin typeface="Times New Roman" panose="02020603050405020304" pitchFamily="18" charset="0"/>
                </a:rPr>
                <a:t>周跳</a:t>
              </a:r>
            </a:p>
          </p:txBody>
        </p:sp>
        <p:sp>
          <p:nvSpPr>
            <p:cNvPr id="24586" name="Text Box 8">
              <a:extLst>
                <a:ext uri="{FF2B5EF4-FFF2-40B4-BE49-F238E27FC236}">
                  <a16:creationId xmlns:a16="http://schemas.microsoft.com/office/drawing/2014/main" id="{6129A3D3-20BE-4EEF-A32E-2C539E6FF0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45425" y="5510213"/>
              <a:ext cx="3079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i="1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24587" name="Text Box 9">
              <a:extLst>
                <a:ext uri="{FF2B5EF4-FFF2-40B4-BE49-F238E27FC236}">
                  <a16:creationId xmlns:a16="http://schemas.microsoft.com/office/drawing/2014/main" id="{276214AB-89A6-492D-B262-16B9A86EE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1738" y="3352800"/>
              <a:ext cx="306387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en-US" altLang="zh-CN" sz="1600" b="1" i="1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</a:t>
              </a:r>
              <a:endParaRPr kumimoji="1" lang="en-US" altLang="zh-CN" sz="1600" b="1" i="1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34155" name="Rectangle 1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F026A88-5589-4F27-B0DD-898F8845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13" y="6248400"/>
            <a:ext cx="776287" cy="4572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>
                <a:solidFill>
                  <a:srgbClr val="FFDB63"/>
                </a:solidFill>
                <a:latin typeface="Times New Roman" panose="02020603050405020304" pitchFamily="18" charset="0"/>
              </a:rPr>
              <a:t>Next</a:t>
            </a:r>
          </a:p>
        </p:txBody>
      </p:sp>
      <p:sp>
        <p:nvSpPr>
          <p:cNvPr id="24582" name="日期占位符 1">
            <a:extLst>
              <a:ext uri="{FF2B5EF4-FFF2-40B4-BE49-F238E27FC236}">
                <a16:creationId xmlns:a16="http://schemas.microsoft.com/office/drawing/2014/main" id="{E632F76A-5275-434F-AC62-2B7DA6F7730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11BB87-7851-4C6F-9205-499B4D86EC6F}" type="datetime11">
              <a:rPr lang="zh-CN" altLang="en-US"/>
              <a:pPr eaLnBrk="1" hangingPunct="1"/>
              <a:t>15:26:47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341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5" grpId="0" animBg="1"/>
    </p:bldLst>
  </p:timing>
</p:sld>
</file>

<file path=ppt/theme/theme1.xml><?xml version="1.0" encoding="utf-8"?>
<a:theme xmlns:a="http://schemas.openxmlformats.org/drawingml/2006/main" name="时间标示法">
  <a:themeElements>
    <a:clrScheme name="时间标示法 1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0099"/>
      </a:hlink>
      <a:folHlink>
        <a:srgbClr val="99CC00"/>
      </a:folHlink>
    </a:clrScheme>
    <a:fontScheme name="时间标示法">
      <a:majorFont>
        <a:latin typeface="Arial"/>
        <a:ea typeface="华文新魏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时间标示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时间标示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时间标示法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时间标示法</Template>
  <TotalTime>575</TotalTime>
  <Words>1323</Words>
  <Application>Microsoft Office PowerPoint</Application>
  <PresentationFormat>全屏显示(4:3)</PresentationFormat>
  <Paragraphs>357</Paragraphs>
  <Slides>22</Slides>
  <Notes>4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宋体</vt:lpstr>
      <vt:lpstr>Cambria Math</vt:lpstr>
      <vt:lpstr>Wingdings</vt:lpstr>
      <vt:lpstr>黑体</vt:lpstr>
      <vt:lpstr>Arial</vt:lpstr>
      <vt:lpstr>Times New Roman</vt:lpstr>
      <vt:lpstr>华文细黑</vt:lpstr>
      <vt:lpstr>时间标示法</vt:lpstr>
      <vt:lpstr>公式</vt:lpstr>
      <vt:lpstr>Picture2</vt:lpstr>
      <vt:lpstr>Equation</vt:lpstr>
      <vt:lpstr>第五章 GPS卫星定位基本原理</vt:lpstr>
      <vt:lpstr>载波相位观测量</vt:lpstr>
      <vt:lpstr>整周未知数</vt:lpstr>
      <vt:lpstr>整周未知数（模糊度）的确定方法</vt:lpstr>
      <vt:lpstr>常见定位模式的模糊度确定方法</vt:lpstr>
      <vt:lpstr>周跳的探测与修复</vt:lpstr>
      <vt:lpstr>整周跳变（周跳 – Cycle Slips）</vt:lpstr>
      <vt:lpstr>周跳产生的原因</vt:lpstr>
      <vt:lpstr>周跳的特点</vt:lpstr>
      <vt:lpstr>解决周跳问题的方法</vt:lpstr>
      <vt:lpstr>屏幕扫描法</vt:lpstr>
      <vt:lpstr>高次差法</vt:lpstr>
      <vt:lpstr>高次差法示例1</vt:lpstr>
      <vt:lpstr>高次差法示例2</vt:lpstr>
      <vt:lpstr>高次差法周跳影响规律分析</vt:lpstr>
      <vt:lpstr>示例数据周跳的求解</vt:lpstr>
      <vt:lpstr>高次差法的问题</vt:lpstr>
      <vt:lpstr>卫星间求差</vt:lpstr>
      <vt:lpstr>卫星间求差观测值的高次差法</vt:lpstr>
      <vt:lpstr>多项式拟合法介绍</vt:lpstr>
      <vt:lpstr>多项式拟合法解算示例</vt:lpstr>
      <vt:lpstr>周跳的探测与修复方法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86</cp:revision>
  <cp:lastPrinted>1601-01-01T00:00:00Z</cp:lastPrinted>
  <dcterms:created xsi:type="dcterms:W3CDTF">1601-01-01T00:00:00Z</dcterms:created>
  <dcterms:modified xsi:type="dcterms:W3CDTF">2024-03-24T08:10:27Z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